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9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6" r:id="rId2"/>
    <p:sldMasterId id="2147483875" r:id="rId3"/>
    <p:sldMasterId id="2147484309" r:id="rId4"/>
    <p:sldMasterId id="2147484335" r:id="rId5"/>
    <p:sldMasterId id="2147484347" r:id="rId6"/>
  </p:sldMasterIdLst>
  <p:notesMasterIdLst>
    <p:notesMasterId r:id="rId33"/>
  </p:notesMasterIdLst>
  <p:handoutMasterIdLst>
    <p:handoutMasterId r:id="rId34"/>
  </p:handoutMasterIdLst>
  <p:sldIdLst>
    <p:sldId id="489" r:id="rId7"/>
    <p:sldId id="635" r:id="rId8"/>
    <p:sldId id="619" r:id="rId9"/>
    <p:sldId id="617" r:id="rId10"/>
    <p:sldId id="610" r:id="rId11"/>
    <p:sldId id="621" r:id="rId12"/>
    <p:sldId id="574" r:id="rId13"/>
    <p:sldId id="612" r:id="rId14"/>
    <p:sldId id="546" r:id="rId15"/>
    <p:sldId id="637" r:id="rId16"/>
    <p:sldId id="604" r:id="rId17"/>
    <p:sldId id="622" r:id="rId18"/>
    <p:sldId id="636" r:id="rId19"/>
    <p:sldId id="623" r:id="rId20"/>
    <p:sldId id="624" r:id="rId21"/>
    <p:sldId id="626" r:id="rId22"/>
    <p:sldId id="627" r:id="rId23"/>
    <p:sldId id="628" r:id="rId24"/>
    <p:sldId id="629" r:id="rId25"/>
    <p:sldId id="608" r:id="rId26"/>
    <p:sldId id="634" r:id="rId27"/>
    <p:sldId id="633" r:id="rId28"/>
    <p:sldId id="631" r:id="rId29"/>
    <p:sldId id="599" r:id="rId30"/>
    <p:sldId id="630" r:id="rId31"/>
    <p:sldId id="632" r:id="rId32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00CC66"/>
    <a:srgbClr val="333399"/>
    <a:srgbClr val="FC9F1A"/>
    <a:srgbClr val="FCA623"/>
    <a:srgbClr val="CCFF99"/>
    <a:srgbClr val="0000FF"/>
    <a:srgbClr val="FFFF00"/>
    <a:srgbClr val="0033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685" autoAdjust="0"/>
  </p:normalViewPr>
  <p:slideViewPr>
    <p:cSldViewPr>
      <p:cViewPr>
        <p:scale>
          <a:sx n="121" d="100"/>
          <a:sy n="121" d="100"/>
        </p:scale>
        <p:origin x="-14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Relationship Id="rId3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image" Target="../media/image44.wmf"/><Relationship Id="rId7" Type="http://schemas.openxmlformats.org/officeDocument/2006/relationships/image" Target="../media/image45.wmf"/><Relationship Id="rId8" Type="http://schemas.openxmlformats.org/officeDocument/2006/relationships/image" Target="../media/image46.wmf"/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XXVth International Workshop on Nuclear Theory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B89646D-F334-9641-933C-68DDD50DB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5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5700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64050"/>
            <a:ext cx="5607050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XXVth International Workshop on Nuclear Theory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0883D98-43AA-1E45-8A41-807BCDC21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410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2BA9DF-1FE2-3C4A-9699-2FABF5EA3238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79092-CA1F-824E-92CD-9739FC1DB57D}" type="slidenum">
              <a:rPr lang="fr-F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6CE90-8F91-624C-9204-EC72C89BE530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E2F8AD-946D-6342-A72D-8D60212FBA4B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E78030-6C2C-BB41-B4F1-A7585104B9F3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18F16-A202-BC45-A87D-6B49D7293116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42333-3598-1B48-9D96-2C11FC9C4477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117EF-B6DB-DD43-90BF-70AED9DFECF9}" type="slidenum">
              <a:rPr lang="fr-FR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82801A-3149-5940-97DC-16C21CE292C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F2B94-CDD1-B34F-931E-9AFDDE4E75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33BF0-FEA5-F244-B372-43174016F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CA941C-35C8-3E4B-A89B-B5576FB93B32}" type="slidenum">
              <a:rPr lang="fr-FR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59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43E-C7FC-5546-A650-91E2E56DD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04DD8-4657-3642-BB14-6AEAC0229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27822-C6E9-474A-A429-6FC62BE6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8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C3117DA7-F399-2C4A-9CF8-82A88B3C23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34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11C9DAF-59D1-A146-9EC7-2AFB3812E3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078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3F0239AB-86A3-B948-9275-ED76AF64185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048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C744367-848A-A94F-8376-ACA84187D5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736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CA8F8E8F-90B0-1845-88E0-BC36936F2C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773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492BC96-BCFB-5641-AB45-07E76E481A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309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EE801315-73A7-6E46-81EE-20203A6763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904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7D303064-4518-2743-853D-31D8AD2CF5D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11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8F361-4769-EE4B-B451-EAC271BA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59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FCBDEE8D-A01A-9045-A234-45D2EF1F6A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79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FAFC77A-8B39-9A47-A4FE-A39CF13A38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291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FBEF047-389A-634F-9FD5-C2FF4A1B4C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916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0272" y="638132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6CB1A7-3D75-42F8-BB32-DC30ABB7998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087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B811A8B9-B176-A64F-B703-D250027FAF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036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26CA3F9A-6AFF-3745-8C29-4A3EEAEFA0F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917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20B31B14-9738-A040-83C6-0ECB85ACD5F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765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97C2AE1-0C57-1346-83EB-1414CF31C5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876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43076E4-E89B-5E4D-A082-BC673A86988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124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0E7BB433-B0A2-0F48-8BF0-C414001EADA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18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420A-B2A6-E44A-A0A8-29C0FCEBB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3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EE8B4AE4-27B0-5747-9D43-E0AC5A3E5D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705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30A4FE3-CA2E-3E48-BC7F-F59304C6E8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927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0D0E0023-CB4E-E84F-B093-57458DB501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985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94006DC-1239-5C40-861C-116FD1D309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138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43E379B-1CE3-ED4D-88AC-E7FEDBDE9B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804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1D72-4971-9B48-863D-50A409A816D8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3973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046F5-0990-1D41-BCDA-486603E91F31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6739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F3439-4054-D44E-B228-BD7600B1EB50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1388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B98D7-BBC9-CC42-8B99-FFBCEB8BB4A7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4258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53B91-95F5-604D-B79E-DEE2E2244909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049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C8F7-4CDC-6B4A-A5B3-99B19FA08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44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A6DA-8379-AC47-99E6-58204C7CB3C1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9719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70B24-F3CD-9E4F-81A1-B9300DC16739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131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8841D-924E-8142-84C9-9BB2295735AD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1053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353B7-15E0-B841-B09F-7E684244752A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2097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EFC8-C1F0-4F44-82B9-3A8E31DB4DA1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6871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5E3B8-AC19-1745-BC98-E83315CF97A8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4882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43E-C7FC-5546-A650-91E2E56DD61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397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8F361-4769-EE4B-B451-EAC271BA0FC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034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420A-B2A6-E44A-A0A8-29C0FCEBBF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73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C8F7-4CDC-6B4A-A5B3-99B19FA0848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65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F7BF-D6D8-CB4E-8C01-F3124AAE4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3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F7BF-D6D8-CB4E-8C01-F3124AAE4C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631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666D-57E5-2847-AD33-95321643D03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016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D71A-7768-BA44-96B0-B5778E21CE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24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4FC60-E3D4-B045-96E8-B8170A2AC77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719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01FF-56BD-4549-9554-97DDFE5551D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799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04DD8-4657-3642-BB14-6AEAC02299B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975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27822-C6E9-474A-A429-6FC62BE6F38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154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43E-C7FC-5546-A650-91E2E56DD61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30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8F361-4769-EE4B-B451-EAC271BA0FC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38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420A-B2A6-E44A-A0A8-29C0FCEBBF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3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666D-57E5-2847-AD33-95321643D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C8F7-4CDC-6B4A-A5B3-99B19FA0848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213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F7BF-D6D8-CB4E-8C01-F3124AAE4C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7380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666D-57E5-2847-AD33-95321643D03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050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D71A-7768-BA44-96B0-B5778E21CE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480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4FC60-E3D4-B045-96E8-B8170A2AC77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24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01FF-56BD-4549-9554-97DDFE5551D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62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04DD8-4657-3642-BB14-6AEAC02299B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099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27822-C6E9-474A-A429-6FC62BE6F38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03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D71A-7768-BA44-96B0-B5778E21C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4FC60-E3D4-B045-96E8-B8170A2AC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3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01FF-56BD-4549-9554-97DDFE555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04A056-F75C-254E-8293-21047A675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EC1624-6C7C-F74E-9FDD-9DE58E96D0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3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6B56F62-5E09-694A-8DED-BF5C3628D8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C7F0815-5523-E048-9EB8-F8C5F89B92D6}" type="slidenum">
              <a:rPr lang="fr-FR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8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04A056-F75C-254E-8293-21047A6754E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04A056-F75C-254E-8293-21047A6754E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39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6.emf"/><Relationship Id="rId7" Type="http://schemas.openxmlformats.org/officeDocument/2006/relationships/image" Target="../media/image12.png"/><Relationship Id="rId8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emf"/><Relationship Id="rId5" Type="http://schemas.openxmlformats.org/officeDocument/2006/relationships/image" Target="../media/image12.pn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wiki.jlab.org/pw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6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7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38.wmf"/><Relationship Id="rId10" Type="http://schemas.openxmlformats.org/officeDocument/2006/relationships/image" Target="../media/image8.gi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wmf"/><Relationship Id="rId20" Type="http://schemas.openxmlformats.org/officeDocument/2006/relationships/image" Target="../media/image46.wmf"/><Relationship Id="rId21" Type="http://schemas.openxmlformats.org/officeDocument/2006/relationships/image" Target="../media/image8.gi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42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43.wmf"/><Relationship Id="rId14" Type="http://schemas.openxmlformats.org/officeDocument/2006/relationships/image" Target="../media/image47.png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44.wmf"/><Relationship Id="rId17" Type="http://schemas.openxmlformats.org/officeDocument/2006/relationships/oleObject" Target="../embeddings/oleObject12.bin"/><Relationship Id="rId18" Type="http://schemas.openxmlformats.org/officeDocument/2006/relationships/image" Target="../media/image45.wmf"/><Relationship Id="rId19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9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0.wmf"/><Relationship Id="rId8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.gi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8.gi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6.emf"/><Relationship Id="rId7" Type="http://schemas.openxmlformats.org/officeDocument/2006/relationships/image" Target="../media/image58.png"/><Relationship Id="rId8" Type="http://schemas.openxmlformats.org/officeDocument/2006/relationships/image" Target="../media/image59.jpg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57.emf"/><Relationship Id="rId11" Type="http://schemas.openxmlformats.org/officeDocument/2006/relationships/image" Target="../media/image8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wmf"/><Relationship Id="rId7" Type="http://schemas.openxmlformats.org/officeDocument/2006/relationships/image" Target="../media/image15.jpeg"/><Relationship Id="rId8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8.gif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LP15122-Pictu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3" y="3491144"/>
            <a:ext cx="3034200" cy="3034200"/>
          </a:xfrm>
          <a:prstGeom prst="rect">
            <a:avLst/>
          </a:prstGeom>
        </p:spPr>
      </p:pic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57809" y="249987"/>
            <a:ext cx="8853488" cy="6334125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dirty="0">
              <a:cs typeface="+mn-cs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00928" y="571837"/>
            <a:ext cx="5976664" cy="199747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Production of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Highly Polarized Positrons</a:t>
            </a:r>
          </a:p>
          <a:p>
            <a:pPr algn="ctr">
              <a:defRPr/>
            </a:pPr>
            <a:endParaRPr lang="en-US" sz="1200" b="1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From</a:t>
            </a:r>
          </a:p>
          <a:p>
            <a:pPr algn="ctr">
              <a:defRPr/>
            </a:pPr>
            <a:endParaRPr lang="en-US" sz="1200" b="1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MeV Polarized Electrons</a:t>
            </a:r>
          </a:p>
          <a:p>
            <a:pPr algn="ctr">
              <a:lnSpc>
                <a:spcPct val="110000"/>
              </a:lnSpc>
              <a:defRPr/>
            </a:pPr>
            <a:endParaRPr lang="en-US" sz="1800" b="1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cs typeface="+mn-cs"/>
            </a:endParaRPr>
          </a:p>
          <a:p>
            <a:pPr algn="ctr">
              <a:defRPr/>
            </a:pPr>
            <a:r>
              <a:rPr lang="en-US" sz="1800" b="1" dirty="0" err="1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ucida Calligraphy" charset="0"/>
                <a:cs typeface="+mn-cs"/>
              </a:rPr>
              <a:t>PEPPo</a:t>
            </a:r>
            <a:endParaRPr lang="en-US" sz="18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ucida Calligraphy" charset="0"/>
              <a:cs typeface="+mn-cs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919541" y="4372388"/>
            <a:ext cx="37038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romanLcParenBoth"/>
              <a:defRPr/>
            </a:pPr>
            <a:r>
              <a:rPr lang="en-US" sz="1600" dirty="0" smtClean="0">
                <a:latin typeface="Comic Sans MS" charset="0"/>
                <a:cs typeface="+mn-cs"/>
              </a:rPr>
              <a:t>   Physics motivations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</a:t>
            </a:r>
            <a:r>
              <a:rPr lang="en-US" sz="1600" dirty="0" smtClean="0">
                <a:latin typeface="Comic Sans MS" charset="0"/>
                <a:cs typeface="+mn-cs"/>
              </a:rPr>
              <a:t>  Polarized positron production</a:t>
            </a:r>
          </a:p>
          <a:p>
            <a:pPr>
              <a:buFontTx/>
              <a:buAutoNum type="romanLcParenBoth"/>
              <a:defRPr/>
            </a:pPr>
            <a:r>
              <a:rPr lang="en-US" sz="1600" dirty="0" smtClean="0">
                <a:latin typeface="Comic Sans MS" charset="0"/>
                <a:cs typeface="+mn-cs"/>
              </a:rPr>
              <a:t>   The </a:t>
            </a:r>
            <a:r>
              <a:rPr lang="en-US" sz="1600" dirty="0" err="1" smtClean="0">
                <a:latin typeface="Comic Sans MS" charset="0"/>
                <a:cs typeface="+mn-cs"/>
              </a:rPr>
              <a:t>PEPPo</a:t>
            </a:r>
            <a:r>
              <a:rPr lang="en-US" sz="1600" dirty="0" smtClean="0">
                <a:latin typeface="Comic Sans MS" charset="0"/>
                <a:cs typeface="+mn-cs"/>
              </a:rPr>
              <a:t> experiment</a:t>
            </a:r>
          </a:p>
          <a:p>
            <a:pPr>
              <a:buFontTx/>
              <a:buAutoNum type="romanLcParenBoth"/>
              <a:defRPr/>
            </a:pPr>
            <a:r>
              <a:rPr lang="en-US" sz="1600" dirty="0" smtClean="0">
                <a:latin typeface="Comic Sans MS" charset="0"/>
                <a:cs typeface="+mn-cs"/>
              </a:rPr>
              <a:t>   </a:t>
            </a:r>
            <a:r>
              <a:rPr lang="en-US" sz="1600" dirty="0" err="1" smtClean="0">
                <a:latin typeface="Comic Sans MS" charset="0"/>
                <a:cs typeface="+mn-cs"/>
              </a:rPr>
              <a:t>PEPPo</a:t>
            </a:r>
            <a:r>
              <a:rPr lang="en-US" sz="1600" dirty="0" smtClean="0">
                <a:latin typeface="Comic Sans MS" charset="0"/>
                <a:cs typeface="+mn-cs"/>
              </a:rPr>
              <a:t> measurements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</a:t>
            </a:r>
            <a:r>
              <a:rPr lang="en-US" sz="1600" dirty="0" smtClean="0">
                <a:latin typeface="Comic Sans MS" charset="0"/>
                <a:cs typeface="+mn-cs"/>
              </a:rPr>
              <a:t>  Perspectives</a:t>
            </a:r>
          </a:p>
        </p:txBody>
      </p:sp>
      <p:grpSp>
        <p:nvGrpSpPr>
          <p:cNvPr id="113669" name="Group 41"/>
          <p:cNvGrpSpPr>
            <a:grpSpLocks/>
          </p:cNvGrpSpPr>
          <p:nvPr/>
        </p:nvGrpSpPr>
        <p:grpSpPr bwMode="auto">
          <a:xfrm>
            <a:off x="2116138" y="2975485"/>
            <a:ext cx="4927600" cy="854075"/>
            <a:chOff x="1333" y="1368"/>
            <a:chExt cx="3104" cy="538"/>
          </a:xfrm>
        </p:grpSpPr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1333" y="1368"/>
              <a:ext cx="31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tx2"/>
                  </a:solidFill>
                  <a:latin typeface="Microsoft Sans Serif" charset="0"/>
                  <a:cs typeface="+mn-cs"/>
                </a:rPr>
                <a:t>Eric </a:t>
              </a:r>
              <a:r>
                <a:rPr lang="en-US" sz="1800" b="1" dirty="0" smtClean="0">
                  <a:solidFill>
                    <a:schemeClr val="tx2"/>
                  </a:solidFill>
                  <a:latin typeface="Microsoft Sans Serif" charset="0"/>
                  <a:cs typeface="+mn-cs"/>
                </a:rPr>
                <a:t>Voutier </a:t>
              </a:r>
              <a:r>
                <a:rPr lang="en-US" b="1" dirty="0" smtClean="0">
                  <a:solidFill>
                    <a:schemeClr val="tx2"/>
                  </a:solidFill>
                  <a:latin typeface="Microsoft Sans Serif" charset="0"/>
                  <a:cs typeface="+mn-cs"/>
                </a:rPr>
                <a:t>on behalf of the </a:t>
              </a:r>
              <a:r>
                <a:rPr lang="en-US" b="1" dirty="0" err="1" smtClean="0">
                  <a:solidFill>
                    <a:schemeClr val="tx2"/>
                  </a:solidFill>
                  <a:latin typeface="Microsoft Sans Serif" charset="0"/>
                  <a:cs typeface="+mn-cs"/>
                </a:rPr>
                <a:t>PEPPo</a:t>
              </a:r>
              <a:r>
                <a:rPr lang="en-US" b="1" dirty="0" smtClean="0">
                  <a:solidFill>
                    <a:schemeClr val="tx2"/>
                  </a:solidFill>
                  <a:latin typeface="Microsoft Sans Serif" charset="0"/>
                  <a:cs typeface="+mn-cs"/>
                </a:rPr>
                <a:t> Collaboration</a:t>
              </a:r>
              <a:r>
                <a:rPr lang="en-US" b="1" dirty="0" smtClean="0">
                  <a:latin typeface="Microsoft Sans Serif" charset="0"/>
                  <a:ea typeface="SimSun" charset="0"/>
                  <a:cs typeface="SimSun" charset="0"/>
                </a:rPr>
                <a:t> </a:t>
              </a:r>
              <a:endParaRPr lang="en-US" b="1" dirty="0">
                <a:latin typeface="Microsoft Sans Serif" charset="0"/>
                <a:ea typeface="SimSun" charset="0"/>
                <a:cs typeface="SimSun" charset="0"/>
              </a:endParaRPr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1929" y="1596"/>
              <a:ext cx="19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00" i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Institut</a:t>
              </a:r>
              <a:r>
                <a:rPr lang="en-US" sz="1300" i="1" dirty="0" smtClean="0">
                  <a:solidFill>
                    <a:srgbClr val="FF0000"/>
                  </a:solidFill>
                  <a:latin typeface="Arial"/>
                  <a:cs typeface="Arial"/>
                </a:rPr>
                <a:t> de Physique </a:t>
              </a:r>
              <a:r>
                <a:rPr lang="en-US" sz="1300" i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Nucléaire</a:t>
              </a:r>
              <a:r>
                <a:rPr lang="en-US" sz="1300" i="1" dirty="0" smtClean="0">
                  <a:solidFill>
                    <a:srgbClr val="FF0000"/>
                  </a:solidFill>
                  <a:latin typeface="Arial"/>
                  <a:cs typeface="Arial"/>
                </a:rPr>
                <a:t> d’Orsay</a:t>
              </a:r>
              <a:endParaRPr lang="en-US" sz="1300" i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300" i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Orsay</a:t>
              </a:r>
              <a:r>
                <a:rPr lang="en-US" sz="1300" i="1" dirty="0" smtClean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lang="en-US" sz="1300" i="1" dirty="0">
                  <a:solidFill>
                    <a:srgbClr val="FF0000"/>
                  </a:solidFill>
                  <a:latin typeface="Arial"/>
                  <a:cs typeface="Arial"/>
                </a:rPr>
                <a:t>France</a:t>
              </a: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827795" y="6520498"/>
            <a:ext cx="23504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 err="1" smtClean="0">
                <a:solidFill>
                  <a:srgbClr val="CC00FF"/>
                </a:solidFill>
                <a:latin typeface="Footlight MT Light" charset="0"/>
                <a:cs typeface="+mn-cs"/>
              </a:rPr>
              <a:t>Orsay</a:t>
            </a:r>
            <a:r>
              <a:rPr lang="en-US" sz="1200" i="1" dirty="0" smtClean="0">
                <a:solidFill>
                  <a:srgbClr val="CC00FF"/>
                </a:solidFill>
                <a:latin typeface="Footlight MT Light" charset="0"/>
                <a:cs typeface="+mn-cs"/>
              </a:rPr>
              <a:t>, September 14</a:t>
            </a:r>
            <a:r>
              <a:rPr lang="en-US" sz="1200" i="1" baseline="30000" dirty="0" smtClean="0">
                <a:solidFill>
                  <a:srgbClr val="CC00FF"/>
                </a:solidFill>
                <a:latin typeface="Footlight MT Light" charset="0"/>
                <a:cs typeface="+mn-cs"/>
              </a:rPr>
              <a:t>th</a:t>
            </a:r>
            <a:r>
              <a:rPr lang="en-US" sz="1200" i="1" dirty="0" smtClean="0">
                <a:solidFill>
                  <a:srgbClr val="CC00FF"/>
                </a:solidFill>
                <a:latin typeface="Footlight MT Light" charset="0"/>
                <a:cs typeface="+mn-cs"/>
              </a:rPr>
              <a:t>-16</a:t>
            </a:r>
            <a:r>
              <a:rPr lang="en-US" sz="1200" i="1" baseline="30000" dirty="0" smtClean="0">
                <a:solidFill>
                  <a:srgbClr val="CC00FF"/>
                </a:solidFill>
                <a:latin typeface="Footlight MT Light" charset="0"/>
                <a:cs typeface="+mn-cs"/>
              </a:rPr>
              <a:t>th</a:t>
            </a:r>
            <a:r>
              <a:rPr lang="en-US" sz="1200" i="1" dirty="0" smtClean="0">
                <a:solidFill>
                  <a:srgbClr val="CC00FF"/>
                </a:solidFill>
                <a:latin typeface="Footlight MT Light" charset="0"/>
                <a:cs typeface="+mn-cs"/>
              </a:rPr>
              <a:t>, 2016</a:t>
            </a:r>
            <a:endParaRPr lang="en-US" sz="1200" i="1" dirty="0">
              <a:solidFill>
                <a:srgbClr val="CC00FF"/>
              </a:solidFill>
              <a:latin typeface="Footlight MT Light" charset="0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42151" y="6520128"/>
            <a:ext cx="1847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 smtClean="0">
                <a:solidFill>
                  <a:srgbClr val="CC00FF"/>
                </a:solidFill>
                <a:latin typeface="Footlight MT Light" charset="0"/>
                <a:cs typeface="+mn-cs"/>
              </a:rPr>
              <a:t>POSIPOL 2016 Workshop</a:t>
            </a:r>
            <a:endParaRPr lang="en-US" sz="1200" i="1" dirty="0">
              <a:solidFill>
                <a:srgbClr val="CC00FF"/>
              </a:solidFill>
              <a:latin typeface="Footlight MT Light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05644" y="4765984"/>
            <a:ext cx="836779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location of the 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511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keV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peak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used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for </a:t>
            </a:r>
            <a:r>
              <a:rPr lang="fr-FR" sz="1600" b="1" dirty="0">
                <a:solidFill>
                  <a:srgbClr val="3333FF"/>
                </a:solidFill>
                <a:latin typeface="Comic Sans MS"/>
                <a:cs typeface="Comic Sans MS"/>
              </a:rPr>
              <a:t>in-situ monitoring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of the effective gain of the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read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-out </a:t>
            </a:r>
            <a:r>
              <a:rPr lang="fr-FR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chain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and </a:t>
            </a:r>
            <a:r>
              <a:rPr lang="fr-FR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provides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a </a:t>
            </a:r>
            <a:r>
              <a:rPr lang="fr-FR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link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to radioactive source </a:t>
            </a:r>
            <a:r>
              <a:rPr lang="fr-FR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calibration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data.</a:t>
            </a:r>
          </a:p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endParaRPr lang="fr-FR" sz="1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Compton </a:t>
            </a:r>
            <a:r>
              <a:rPr lang="fr-FR" sz="16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physics</a:t>
            </a:r>
            <a:r>
              <a:rPr lang="fr-FR" sz="1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asymmetries</a:t>
            </a:r>
            <a:r>
              <a:rPr lang="fr-FR" sz="1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are </a:t>
            </a:r>
            <a:r>
              <a:rPr lang="fr-FR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obtained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from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fr-FR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polarization</a:t>
            </a:r>
            <a:r>
              <a:rPr lang="fr-FR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sensitive </a:t>
            </a:r>
            <a:r>
              <a:rPr lang="fr-FR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energy</a:t>
            </a:r>
            <a:r>
              <a:rPr lang="fr-FR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deposit</a:t>
            </a:r>
            <a:r>
              <a:rPr lang="fr-FR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spectra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in the 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central </a:t>
            </a:r>
            <a:r>
              <a:rPr lang="fr-FR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crystal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</a:p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endParaRPr lang="fr-FR" sz="16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fr-FR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coincidence</a:t>
            </a:r>
            <a:r>
              <a:rPr lang="fr-FR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time </a:t>
            </a:r>
            <a:r>
              <a:rPr lang="fr-FR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spectra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allow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for </a:t>
            </a:r>
            <a:r>
              <a:rPr lang="fr-FR" sz="16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accidental</a:t>
            </a:r>
            <a:r>
              <a:rPr lang="fr-FR" sz="1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subtraction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.  </a:t>
            </a:r>
            <a:endParaRPr lang="fr-FR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6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33" name="Image 32" descr="log_ip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16962" y="1552446"/>
            <a:ext cx="4314941" cy="3130424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604510" y="2130188"/>
              <a:ext cx="2629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511 </a:t>
              </a:r>
              <a:r>
                <a:rPr lang="fr-FR" dirty="0" err="1" smtClean="0">
                  <a:solidFill>
                    <a:srgbClr val="3366FF"/>
                  </a:solidFill>
                  <a:latin typeface="Comic Sans MS"/>
                  <a:cs typeface="Comic Sans MS"/>
                </a:rPr>
                <a:t>keV</a:t>
              </a:r>
              <a:r>
                <a:rPr lang="fr-FR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 </a:t>
              </a:r>
              <a:r>
                <a:rPr lang="fr-FR" dirty="0" err="1" smtClean="0">
                  <a:solidFill>
                    <a:srgbClr val="3366FF"/>
                  </a:solidFill>
                  <a:latin typeface="Comic Sans MS"/>
                  <a:cs typeface="Comic Sans MS"/>
                </a:rPr>
                <a:t>from</a:t>
              </a:r>
              <a:r>
                <a:rPr lang="fr-FR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 e</a:t>
              </a:r>
              <a:r>
                <a:rPr lang="fr-FR" dirty="0">
                  <a:solidFill>
                    <a:srgbClr val="3366FF"/>
                  </a:solidFill>
                  <a:latin typeface="Comic Sans MS"/>
                  <a:cs typeface="Comic Sans MS"/>
                </a:rPr>
                <a:t>+ </a:t>
              </a:r>
              <a:r>
                <a:rPr lang="fr-FR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annihilation </a:t>
              </a:r>
              <a:r>
                <a:rPr lang="fr-FR" dirty="0" err="1" smtClean="0">
                  <a:solidFill>
                    <a:srgbClr val="3366FF"/>
                  </a:solidFill>
                  <a:latin typeface="Comic Sans MS"/>
                  <a:cs typeface="Comic Sans MS"/>
                </a:rPr>
                <a:t>at</a:t>
              </a:r>
              <a:r>
                <a:rPr lang="fr-FR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 </a:t>
              </a:r>
              <a:r>
                <a:rPr lang="fr-FR" dirty="0" err="1" smtClean="0">
                  <a:solidFill>
                    <a:srgbClr val="3366FF"/>
                  </a:solidFill>
                  <a:latin typeface="Comic Sans MS"/>
                  <a:cs typeface="Comic Sans MS"/>
                </a:rPr>
                <a:t>rest</a:t>
              </a:r>
              <a:endParaRPr lang="fr-FR" dirty="0">
                <a:solidFill>
                  <a:srgbClr val="3366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877145" y="3217512"/>
              <a:ext cx="167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rgbClr val="3366FF"/>
                  </a:solidFill>
                  <a:latin typeface="Comic Sans MS"/>
                  <a:cs typeface="Comic Sans MS"/>
                </a:rPr>
                <a:t>Bremsstrahlung</a:t>
              </a:r>
              <a:r>
                <a:rPr lang="fr-FR" dirty="0">
                  <a:solidFill>
                    <a:srgbClr val="3366FF"/>
                  </a:solidFill>
                  <a:latin typeface="Comic Sans MS"/>
                  <a:cs typeface="Comic Sans MS"/>
                </a:rPr>
                <a:t> </a:t>
              </a:r>
            </a:p>
            <a:p>
              <a:pPr algn="ctr"/>
              <a:r>
                <a:rPr lang="fr-FR" dirty="0">
                  <a:solidFill>
                    <a:srgbClr val="3366FF"/>
                  </a:solidFill>
                  <a:latin typeface="Comic Sans MS"/>
                  <a:cs typeface="Comic Sans MS"/>
                </a:rPr>
                <a:t>end-point</a:t>
              </a:r>
            </a:p>
          </p:txBody>
        </p:sp>
        <p:sp>
          <p:nvSpPr>
            <p:cNvPr id="25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5" name="Connecteur en angle 4"/>
            <p:cNvCxnSpPr>
              <a:stCxn id="24" idx="2"/>
              <a:endCxn id="25" idx="4"/>
            </p:cNvCxnSpPr>
            <p:nvPr/>
          </p:nvCxnSpPr>
          <p:spPr>
            <a:xfrm rot="16200000" flipH="1">
              <a:off x="2243941" y="3212522"/>
              <a:ext cx="179701" cy="1236119"/>
            </a:xfrm>
            <a:prstGeom prst="bentConnector2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ngle 9"/>
            <p:cNvCxnSpPr>
              <a:stCxn id="3" idx="1"/>
              <a:endCxn id="2" idx="1"/>
            </p:cNvCxnSpPr>
            <p:nvPr/>
          </p:nvCxnSpPr>
          <p:spPr>
            <a:xfrm rot="10800000">
              <a:off x="1092722" y="2179080"/>
              <a:ext cx="511788" cy="212718"/>
            </a:xfrm>
            <a:prstGeom prst="bentConnector3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ZoneTexte 3"/>
            <p:cNvSpPr txBox="1"/>
            <p:nvPr/>
          </p:nvSpPr>
          <p:spPr>
            <a:xfrm>
              <a:off x="2508413" y="4474009"/>
              <a:ext cx="17441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>
                  <a:solidFill>
                    <a:srgbClr val="000000"/>
                  </a:solidFill>
                  <a:latin typeface="Comic Sans MS"/>
                  <a:cs typeface="Comic Sans MS"/>
                </a:rPr>
                <a:t>Energy</a:t>
              </a:r>
              <a:r>
                <a:rPr lang="fr-FR" sz="1200" i="1" dirty="0">
                  <a:solidFill>
                    <a:srgbClr val="000000"/>
                  </a:solidFill>
                  <a:latin typeface="Comic Sans MS"/>
                  <a:cs typeface="Comic Sans MS"/>
                </a:rPr>
                <a:t>  (FADC </a:t>
              </a:r>
              <a:r>
                <a:rPr lang="fr-FR" sz="1200" i="1" dirty="0" err="1">
                  <a:solidFill>
                    <a:srgbClr val="000000"/>
                  </a:solidFill>
                  <a:latin typeface="Comic Sans MS"/>
                  <a:cs typeface="Comic Sans MS"/>
                </a:rPr>
                <a:t>units</a:t>
              </a:r>
              <a:r>
                <a:rPr lang="fr-FR" sz="1200" i="1" dirty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850732" y="992620"/>
            <a:ext cx="3484402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Energy Deposit Spectra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8564303" y="6603286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10/19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pic>
        <p:nvPicPr>
          <p:cNvPr id="22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52" y="1588361"/>
            <a:ext cx="4406372" cy="2913167"/>
          </a:xfrm>
          <a:prstGeom prst="rect">
            <a:avLst/>
          </a:prstGeom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1975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err="1" smtClean="0">
                <a:solidFill>
                  <a:srgbClr val="969696"/>
                </a:solidFill>
              </a:rPr>
              <a:t>PEPPo</a:t>
            </a:r>
            <a:r>
              <a:rPr lang="fr-FR" sz="1800" i="1" dirty="0" smtClean="0">
                <a:solidFill>
                  <a:srgbClr val="969696"/>
                </a:solidFill>
              </a:rPr>
              <a:t> </a:t>
            </a:r>
            <a:r>
              <a:rPr lang="fr-FR" sz="1800" i="1" dirty="0" err="1" smtClean="0">
                <a:solidFill>
                  <a:srgbClr val="969696"/>
                </a:solidFill>
              </a:rPr>
              <a:t>operation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3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X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" y="1784574"/>
            <a:ext cx="3947462" cy="2520280"/>
          </a:xfrm>
          <a:prstGeom prst="rect">
            <a:avLst/>
          </a:prstGeom>
        </p:spPr>
      </p:pic>
      <p:pic>
        <p:nvPicPr>
          <p:cNvPr id="5" name="Image 4" descr="X5+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61" y="3455724"/>
            <a:ext cx="5292080" cy="3378759"/>
          </a:xfrm>
          <a:prstGeom prst="rect">
            <a:avLst/>
          </a:prstGeom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24108" y="1012825"/>
            <a:ext cx="391007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Positron 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Analyzing Power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233329" y="2119764"/>
            <a:ext cx="4321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GEANT4 simulations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allow to link the </a:t>
            </a:r>
            <a:r>
              <a:rPr lang="en-US" sz="1600" b="1" dirty="0" smtClean="0">
                <a:latin typeface="Comic Sans MS"/>
                <a:cs typeface="Comic Sans MS"/>
              </a:rPr>
              <a:t>measured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electron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analyzing power to the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expected positron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analyzing power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of the </a:t>
            </a:r>
            <a:r>
              <a:rPr lang="en-US" sz="16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PEPPo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Compton transmission polarimeter.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34406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603034"/>
              </p:ext>
            </p:extLst>
          </p:nvPr>
        </p:nvGraphicFramePr>
        <p:xfrm>
          <a:off x="1209688" y="5290910"/>
          <a:ext cx="19510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32" name="…quation" r:id="rId5" imgW="1130300" imgH="241300" progId="Equation.3">
                  <p:embed/>
                </p:oleObj>
              </mc:Choice>
              <mc:Fallback>
                <p:oleObj name="…quation" r:id="rId5" imgW="1130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88" y="5290910"/>
                        <a:ext cx="1951038" cy="41592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4069" name="Grouper 13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18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44074" name="Image 19" descr="log_ipn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2896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smtClean="0">
                <a:solidFill>
                  <a:srgbClr val="969696"/>
                </a:solidFill>
              </a:rPr>
              <a:t>Positron </a:t>
            </a:r>
            <a:r>
              <a:rPr lang="fr-FR" sz="1800" i="1" dirty="0" err="1" smtClean="0">
                <a:solidFill>
                  <a:srgbClr val="969696"/>
                </a:solidFill>
              </a:rPr>
              <a:t>analyzing</a:t>
            </a:r>
            <a:r>
              <a:rPr lang="fr-FR" sz="1800" i="1" dirty="0" smtClean="0">
                <a:solidFill>
                  <a:srgbClr val="969696"/>
                </a:solidFill>
              </a:rPr>
              <a:t> power</a:t>
            </a:r>
            <a:endParaRPr lang="fr-FR" sz="1800" i="1" dirty="0">
              <a:solidFill>
                <a:srgbClr val="B2B2B2"/>
              </a:solidFill>
            </a:endParaRPr>
          </a:p>
        </p:txBody>
      </p:sp>
      <p:pic>
        <p:nvPicPr>
          <p:cNvPr id="17" name="Picture 8" descr="Positron_polaNew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0" y="21979128"/>
            <a:ext cx="14221961" cy="9079992"/>
          </a:xfrm>
          <a:prstGeom prst="rect">
            <a:avLst/>
          </a:prstGeom>
        </p:spPr>
      </p:pic>
      <p:pic>
        <p:nvPicPr>
          <p:cNvPr id="19" name="Picture 8" descr="Positron_polaNew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22131528"/>
            <a:ext cx="14221961" cy="9079992"/>
          </a:xfrm>
          <a:prstGeom prst="rect">
            <a:avLst/>
          </a:prstGeom>
        </p:spPr>
      </p:pic>
      <p:pic>
        <p:nvPicPr>
          <p:cNvPr id="20" name="Picture 8" descr="Positron_polaNew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22283928"/>
            <a:ext cx="14221961" cy="9079992"/>
          </a:xfrm>
          <a:prstGeom prst="rect">
            <a:avLst/>
          </a:prstGeom>
        </p:spPr>
      </p:pic>
      <p:cxnSp>
        <p:nvCxnSpPr>
          <p:cNvPr id="7" name="Connecteur en arc 6"/>
          <p:cNvCxnSpPr>
            <a:stCxn id="5" idx="1"/>
            <a:endCxn id="344068" idx="3"/>
          </p:cNvCxnSpPr>
          <p:nvPr/>
        </p:nvCxnSpPr>
        <p:spPr>
          <a:xfrm rot="10800000" flipV="1">
            <a:off x="3160727" y="5145104"/>
            <a:ext cx="679435" cy="353768"/>
          </a:xfrm>
          <a:prstGeom prst="curvedConnector3">
            <a:avLst/>
          </a:prstGeom>
          <a:ln>
            <a:solidFill>
              <a:srgbClr val="0000FF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rc 24"/>
          <p:cNvCxnSpPr>
            <a:stCxn id="3" idx="2"/>
            <a:endCxn id="344068" idx="0"/>
          </p:cNvCxnSpPr>
          <p:nvPr/>
        </p:nvCxnSpPr>
        <p:spPr>
          <a:xfrm rot="16200000" flipH="1">
            <a:off x="1603462" y="4709165"/>
            <a:ext cx="986056" cy="17743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8588949" y="6603286"/>
            <a:ext cx="5651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11/19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3538916" y="1514140"/>
            <a:ext cx="20907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A. </a:t>
            </a:r>
            <a:r>
              <a:rPr lang="en-US" sz="1000" dirty="0" err="1" smtClean="0">
                <a:solidFill>
                  <a:srgbClr val="5F5F5F"/>
                </a:solidFill>
                <a:latin typeface="Microsoft Sans Serif" charset="0"/>
              </a:rPr>
              <a:t>Adeyemi</a:t>
            </a: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 (Hampton University)</a:t>
            </a:r>
            <a:endParaRPr lang="en-US" sz="1000" dirty="0">
              <a:solidFill>
                <a:srgbClr val="5F5F5F"/>
              </a:solidFill>
              <a:latin typeface="Microsoft Sans Serif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3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455589" y="982663"/>
            <a:ext cx="224633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Lucida Calligraphy" charset="0"/>
              </a:rPr>
              <a:t>PEPPo</a:t>
            </a: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 Results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048884" y="2100009"/>
            <a:ext cx="60841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cs typeface="+mn-cs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cs typeface="+mn-cs"/>
              </a:rPr>
              <a:t>PEPPo</a:t>
            </a:r>
            <a:r>
              <a:rPr lang="en-US" sz="1600" dirty="0" smtClean="0">
                <a:cs typeface="+mn-cs"/>
              </a:rPr>
              <a:t> demonstrated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efficient polarization transfer </a:t>
            </a:r>
            <a:r>
              <a:rPr lang="en-US" sz="1600" dirty="0" smtClean="0">
                <a:cs typeface="+mn-cs"/>
              </a:rPr>
              <a:t>from </a:t>
            </a: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8.2 MeV/c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electrons to positrons</a:t>
            </a:r>
            <a:r>
              <a:rPr lang="en-US" sz="1600" dirty="0" smtClean="0">
                <a:cs typeface="+mn-cs"/>
              </a:rPr>
              <a:t>, expanding polarized positron capabilities from </a:t>
            </a:r>
            <a:r>
              <a:rPr lang="en-US" sz="1600" dirty="0" err="1" smtClean="0">
                <a:cs typeface="+mn-cs"/>
              </a:rPr>
              <a:t>GeV</a:t>
            </a:r>
            <a:r>
              <a:rPr lang="en-US" sz="1600" dirty="0" smtClean="0">
                <a:cs typeface="+mn-cs"/>
              </a:rPr>
              <a:t> to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MeV accelerators</a:t>
            </a:r>
            <a:r>
              <a:rPr lang="en-US" sz="1600" dirty="0" smtClean="0">
                <a:cs typeface="+mn-cs"/>
              </a:rPr>
              <a:t>.</a:t>
            </a:r>
            <a:endParaRPr lang="en-US" sz="1600" dirty="0">
              <a:cs typeface="+mn-cs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059613" y="1622425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(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PEPPo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Collaboration) D. Abbott et al. , Phys. 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Rev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. 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Lett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. 116 (2016) 214801</a:t>
            </a:r>
            <a:endParaRPr lang="fr-FR" sz="10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517453" y="2212787"/>
            <a:ext cx="2485744" cy="403347"/>
            <a:chOff x="857044" y="2962856"/>
            <a:chExt cx="2485744" cy="403347"/>
          </a:xfrm>
        </p:grpSpPr>
        <p:pic>
          <p:nvPicPr>
            <p:cNvPr id="8" name="Image 7" descr="Eq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44" y="2995272"/>
              <a:ext cx="2485744" cy="3709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24740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i="1" dirty="0" smtClean="0">
                <a:solidFill>
                  <a:srgbClr val="969696"/>
                </a:solidFill>
                <a:latin typeface="Comic Sans MS" charset="0"/>
              </a:rPr>
              <a:t>Positron </a:t>
            </a:r>
            <a:r>
              <a:rPr lang="fr-FR" sz="1800" i="1" dirty="0" err="1" smtClean="0">
                <a:solidFill>
                  <a:srgbClr val="969696"/>
                </a:solidFill>
                <a:latin typeface="Comic Sans MS" charset="0"/>
              </a:rPr>
              <a:t>polarization</a:t>
            </a:r>
            <a:endParaRPr lang="fr-FR" sz="1800" i="1" dirty="0">
              <a:solidFill>
                <a:srgbClr val="B2B2B2"/>
              </a:solidFill>
              <a:latin typeface="Comic Sans MS" charset="0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3997628" y="3274033"/>
            <a:ext cx="4259421" cy="3384375"/>
            <a:chOff x="4948773" y="3261407"/>
            <a:chExt cx="3428703" cy="2736304"/>
          </a:xfrm>
        </p:grpSpPr>
        <p:pic>
          <p:nvPicPr>
            <p:cNvPr id="7" name="Image 6" descr="PosPol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409304" y="3262041"/>
              <a:ext cx="1184592" cy="466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38ABA6"/>
                  </a:solidFill>
                  <a:latin typeface="+mn-lt"/>
                </a:rPr>
                <a:t>e</a:t>
              </a:r>
              <a:r>
                <a:rPr lang="en-US" sz="1050" b="1" baseline="30000" dirty="0" smtClean="0">
                  <a:solidFill>
                    <a:srgbClr val="38ABA6"/>
                  </a:solidFill>
                  <a:latin typeface="+mn-lt"/>
                </a:rPr>
                <a:t>-</a:t>
              </a:r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 beam polarization</a:t>
              </a:r>
            </a:p>
            <a:p>
              <a:pPr algn="ctr"/>
              <a:endParaRPr lang="en-US" sz="105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05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er 37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5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6" name="Image 41" descr="log_ipn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10" descr="PRLMay2016illustration_F2b-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4" y="3463526"/>
            <a:ext cx="2897681" cy="2897681"/>
          </a:xfrm>
          <a:prstGeom prst="rect">
            <a:avLst/>
          </a:prstGeom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8564303" y="6603286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12/19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72" y="5529745"/>
            <a:ext cx="368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+</a:t>
            </a:r>
            <a:r>
              <a:rPr lang="en-US" sz="1800" i="1" dirty="0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-</a:t>
            </a:r>
            <a:r>
              <a:rPr lang="en-US" sz="1800" i="1" dirty="0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9" name="Bouée 18"/>
          <p:cNvSpPr/>
          <p:nvPr/>
        </p:nvSpPr>
        <p:spPr>
          <a:xfrm rot="21409038">
            <a:off x="389354" y="2103320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4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617E-6 -2.28135E-6 L -0.0033 -0.0795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9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893763"/>
            <a:ext cx="91440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87305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087305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87305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087305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80008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80008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87305"/>
                </a:solidFill>
                <a:latin typeface="Comic Sans MS" charset="0"/>
              </a:rPr>
              <a:t>E. Forman</a:t>
            </a:r>
            <a:r>
              <a:rPr lang="fr-FR" sz="1800" baseline="30000" dirty="0" smtClean="0">
                <a:solidFill>
                  <a:srgbClr val="087305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</a:t>
            </a:r>
            <a:r>
              <a:rPr lang="fr-FR" sz="1800" dirty="0" smtClean="0">
                <a:solidFill>
                  <a:srgbClr val="800080"/>
                </a:solidFill>
                <a:latin typeface="Comic Sans MS" charset="0"/>
              </a:rPr>
              <a:t>S. Golge</a:t>
            </a:r>
            <a:r>
              <a:rPr lang="fr-FR" sz="1800" baseline="30000" dirty="0" smtClean="0">
                <a:solidFill>
                  <a:srgbClr val="80008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J. Grames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Harrell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Hoskins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8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Hyde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7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Kazimi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Kim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1,5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Machie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Mahoney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Mammei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Marton</a:t>
            </a:r>
            <a:r>
              <a:rPr lang="fr-FR" sz="1800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J. McCarter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9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McCaughan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McHugh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McNulty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Michaelides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Michaels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Muñoz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 Camacho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J.-F. Muraz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Myers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Opper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Poelker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J.-S. Réal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Richardson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Setiniyazi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M. Stutzman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Suleiman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Tennant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.-Y.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Tsai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Turner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Variola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E. Voutier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2,11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Y. Wang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Zhang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endParaRPr lang="en-US" sz="1800" baseline="30000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811588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12963" y="227013"/>
            <a:ext cx="49450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charset="0"/>
              </a:rPr>
              <a:t>PEPPo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charset="0"/>
              </a:rPr>
              <a:t> Collaboration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12825" y="5470525"/>
            <a:ext cx="71469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FF0000"/>
                </a:solidFill>
                <a:cs typeface="Comic Sans MS" charset="0"/>
              </a:rPr>
              <a:t>Many thanks  for advice, equipment loan, GEANT4 modeling support, and funding to</a:t>
            </a:r>
          </a:p>
          <a:p>
            <a:pPr algn="ctr" eaLnBrk="1" hangingPunct="1"/>
            <a:endParaRPr lang="fr-FR">
              <a:solidFill>
                <a:srgbClr val="FF0000"/>
              </a:solidFill>
              <a:cs typeface="Comic Sans MS" charset="0"/>
            </a:endParaRPr>
          </a:p>
          <a:p>
            <a:pPr algn="ctr" eaLnBrk="1" hangingPunct="1"/>
            <a:r>
              <a:rPr lang="fr-FR" b="1">
                <a:solidFill>
                  <a:srgbClr val="FF0000"/>
                </a:solidFill>
                <a:cs typeface="Comic Sans MS" charset="0"/>
              </a:rPr>
              <a:t>SLAC E-166 Collaboration</a:t>
            </a:r>
          </a:p>
          <a:p>
            <a:pPr algn="ctr" eaLnBrk="1" hangingPunct="1"/>
            <a:r>
              <a:rPr lang="fr-FR" b="1">
                <a:solidFill>
                  <a:srgbClr val="FF0000"/>
                </a:solidFill>
                <a:cs typeface="Comic Sans MS" charset="0"/>
              </a:rPr>
              <a:t>International Linear Collider Project</a:t>
            </a:r>
          </a:p>
          <a:p>
            <a:pPr algn="ctr" eaLnBrk="1" hangingPunct="1"/>
            <a:r>
              <a:rPr lang="fr-FR" b="1">
                <a:solidFill>
                  <a:srgbClr val="FF0000"/>
                </a:solidFill>
                <a:cs typeface="Comic Sans MS" charset="0"/>
              </a:rPr>
              <a:t>Jefferson Science Association Initiatives Award  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530548" y="6580188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200" dirty="0" smtClean="0">
                <a:solidFill>
                  <a:srgbClr val="CC00FF"/>
                </a:solidFill>
              </a:rPr>
              <a:t>1</a:t>
            </a:r>
            <a:r>
              <a:rPr lang="fr-FR" sz="1200" dirty="0">
                <a:solidFill>
                  <a:srgbClr val="CC00FF"/>
                </a:solidFill>
              </a:rPr>
              <a:t>3</a:t>
            </a:r>
            <a:r>
              <a:rPr lang="fr-FR" sz="1200" dirty="0" smtClean="0">
                <a:solidFill>
                  <a:srgbClr val="CC00FF"/>
                </a:solidFill>
              </a:rPr>
              <a:t>/19</a:t>
            </a:r>
            <a:endParaRPr lang="fr-FR" sz="12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2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45771" y="2184400"/>
            <a:ext cx="3865161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3333FF"/>
                </a:solidFill>
                <a:latin typeface="Lucida Calligraphy"/>
                <a:cs typeface="Lucida Calligraphy"/>
              </a:rPr>
              <a:t>Perspectives</a:t>
            </a:r>
          </a:p>
          <a:p>
            <a:pPr algn="ctr">
              <a:defRPr/>
            </a:pPr>
            <a:endParaRPr lang="fr-FR" sz="2400" b="1" dirty="0">
              <a:solidFill>
                <a:srgbClr val="000000"/>
              </a:solidFill>
              <a:latin typeface="Lucida Calligraphy"/>
              <a:cs typeface="Lucida Calligraphy"/>
            </a:endParaRPr>
          </a:p>
          <a:p>
            <a:pPr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Polarized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positron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beam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at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Jlab</a:t>
            </a:r>
            <a:endParaRPr lang="fr-FR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@ CLAS12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@ JLEIC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0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57378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732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err="1" smtClean="0">
                <a:solidFill>
                  <a:srgbClr val="969696"/>
                </a:solidFill>
              </a:rPr>
              <a:t>Polarized</a:t>
            </a:r>
            <a:r>
              <a:rPr lang="fr-FR" sz="1800" i="1" dirty="0" smtClean="0">
                <a:solidFill>
                  <a:srgbClr val="969696"/>
                </a:solidFill>
              </a:rPr>
              <a:t> positron </a:t>
            </a:r>
            <a:r>
              <a:rPr lang="fr-FR" sz="1800" i="1" dirty="0" err="1">
                <a:solidFill>
                  <a:srgbClr val="969696"/>
                </a:solidFill>
              </a:rPr>
              <a:t>beam</a:t>
            </a:r>
            <a:r>
              <a:rPr lang="fr-FR" sz="1800" i="1" dirty="0">
                <a:solidFill>
                  <a:srgbClr val="969696"/>
                </a:solidFill>
              </a:rPr>
              <a:t> </a:t>
            </a:r>
            <a:r>
              <a:rPr lang="fr-FR" sz="1800" i="1" dirty="0" err="1">
                <a:solidFill>
                  <a:srgbClr val="969696"/>
                </a:solidFill>
              </a:rPr>
              <a:t>at</a:t>
            </a:r>
            <a:r>
              <a:rPr lang="fr-FR" sz="1800" i="1" dirty="0">
                <a:solidFill>
                  <a:srgbClr val="969696"/>
                </a:solidFill>
              </a:rPr>
              <a:t> </a:t>
            </a:r>
            <a:r>
              <a:rPr lang="fr-FR" sz="1800" i="1" dirty="0" err="1" smtClean="0">
                <a:solidFill>
                  <a:srgbClr val="969696"/>
                </a:solidFill>
              </a:rPr>
              <a:t>JLab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924175" y="1012825"/>
            <a:ext cx="3317875" cy="400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Production 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Scenarii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sp>
        <p:nvSpPr>
          <p:cNvPr id="357380" name="TextBox 5"/>
          <p:cNvSpPr txBox="1">
            <a:spLocks noChangeArrowheads="1"/>
          </p:cNvSpPr>
          <p:nvPr/>
        </p:nvSpPr>
        <p:spPr bwMode="auto">
          <a:xfrm>
            <a:off x="438150" y="1765300"/>
            <a:ext cx="277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1800" b="1">
                <a:solidFill>
                  <a:srgbClr val="0000FF"/>
                </a:solidFill>
                <a:latin typeface="Calibri" charset="0"/>
              </a:rPr>
              <a:t>CEBAF INJ (10-100 MeV)</a:t>
            </a:r>
          </a:p>
        </p:txBody>
      </p:sp>
      <p:sp>
        <p:nvSpPr>
          <p:cNvPr id="357381" name="TextBox 7"/>
          <p:cNvSpPr txBox="1">
            <a:spLocks noChangeArrowheads="1"/>
          </p:cNvSpPr>
          <p:nvPr/>
        </p:nvSpPr>
        <p:spPr bwMode="auto">
          <a:xfrm>
            <a:off x="3624910" y="1765300"/>
            <a:ext cx="19672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Char char="ü"/>
            </a:pPr>
            <a:r>
              <a:rPr lang="en-US" sz="1800" b="1" dirty="0" smtClean="0">
                <a:solidFill>
                  <a:srgbClr val="FC9F1A"/>
                </a:solidFill>
                <a:latin typeface="Calibri" charset="0"/>
              </a:rPr>
              <a:t>LERF </a:t>
            </a:r>
            <a:r>
              <a:rPr lang="en-US" sz="1800" b="1" dirty="0">
                <a:solidFill>
                  <a:srgbClr val="FC9F1A"/>
                </a:solidFill>
                <a:latin typeface="Calibri" charset="0"/>
              </a:rPr>
              <a:t>(100 MeV)</a:t>
            </a:r>
          </a:p>
        </p:txBody>
      </p:sp>
      <p:sp>
        <p:nvSpPr>
          <p:cNvPr id="357382" name="TextBox 8"/>
          <p:cNvSpPr txBox="1">
            <a:spLocks noChangeArrowheads="1"/>
          </p:cNvSpPr>
          <p:nvPr/>
        </p:nvSpPr>
        <p:spPr bwMode="auto">
          <a:xfrm>
            <a:off x="6557963" y="1776413"/>
            <a:ext cx="194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1800" b="1" dirty="0">
                <a:solidFill>
                  <a:srgbClr val="00CC00"/>
                </a:solidFill>
                <a:latin typeface="Calibri" charset="0"/>
              </a:rPr>
              <a:t>CEBAF </a:t>
            </a:r>
            <a:r>
              <a:rPr lang="en-US" sz="1800" b="1" dirty="0" smtClean="0">
                <a:solidFill>
                  <a:srgbClr val="00CC00"/>
                </a:solidFill>
                <a:latin typeface="Calibri" charset="0"/>
              </a:rPr>
              <a:t>(12 </a:t>
            </a:r>
            <a:r>
              <a:rPr lang="en-US" sz="1800" b="1" dirty="0" err="1" smtClean="0">
                <a:solidFill>
                  <a:srgbClr val="00CC00"/>
                </a:solidFill>
                <a:latin typeface="Calibri" charset="0"/>
              </a:rPr>
              <a:t>GeV</a:t>
            </a:r>
            <a:r>
              <a:rPr lang="en-US" sz="1800" b="1" dirty="0" smtClean="0">
                <a:solidFill>
                  <a:srgbClr val="00CC00"/>
                </a:solidFill>
                <a:latin typeface="Calibri" charset="0"/>
              </a:rPr>
              <a:t>)</a:t>
            </a:r>
            <a:endParaRPr lang="en-US" sz="1800" b="1" dirty="0">
              <a:solidFill>
                <a:srgbClr val="00CC00"/>
              </a:solidFill>
              <a:latin typeface="Calibri" charset="0"/>
            </a:endParaRPr>
          </a:p>
        </p:txBody>
      </p:sp>
      <p:pic>
        <p:nvPicPr>
          <p:cNvPr id="3573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17265" r="3996"/>
          <a:stretch>
            <a:fillRect/>
          </a:stretch>
        </p:blipFill>
        <p:spPr bwMode="auto">
          <a:xfrm>
            <a:off x="395288" y="2181225"/>
            <a:ext cx="83073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2"/>
          <p:cNvSpPr/>
          <p:nvPr/>
        </p:nvSpPr>
        <p:spPr>
          <a:xfrm rot="17672906">
            <a:off x="3879056" y="2520157"/>
            <a:ext cx="504825" cy="871538"/>
          </a:xfrm>
          <a:prstGeom prst="ellipse">
            <a:avLst/>
          </a:prstGeom>
          <a:noFill/>
          <a:ln w="88900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Oval 18"/>
          <p:cNvSpPr/>
          <p:nvPr/>
        </p:nvSpPr>
        <p:spPr>
          <a:xfrm rot="18182525">
            <a:off x="5659438" y="4454525"/>
            <a:ext cx="900112" cy="1252538"/>
          </a:xfrm>
          <a:prstGeom prst="ellipse">
            <a:avLst/>
          </a:prstGeom>
          <a:noFill/>
          <a:ln w="889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Oval 6"/>
          <p:cNvSpPr/>
          <p:nvPr/>
        </p:nvSpPr>
        <p:spPr>
          <a:xfrm rot="18169246">
            <a:off x="4009232" y="1427956"/>
            <a:ext cx="2114550" cy="5440363"/>
          </a:xfrm>
          <a:prstGeom prst="ellipse">
            <a:avLst/>
          </a:prstGeom>
          <a:noFill/>
          <a:ln w="889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grpSp>
        <p:nvGrpSpPr>
          <p:cNvPr id="357387" name="Grouper 18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0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57391" name="Image 20" descr="log_ipn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8564303" y="6603286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15/19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010432" y="982663"/>
            <a:ext cx="312172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Basic Characteristics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1695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>
                <a:solidFill>
                  <a:srgbClr val="969696"/>
                </a:solidFill>
              </a:rPr>
              <a:t>e</a:t>
            </a:r>
            <a:r>
              <a:rPr lang="fr-FR" sz="1800" i="1" baseline="30000" dirty="0" smtClean="0">
                <a:solidFill>
                  <a:srgbClr val="969696"/>
                </a:solidFill>
              </a:rPr>
              <a:t>+</a:t>
            </a:r>
            <a:r>
              <a:rPr lang="fr-FR" sz="1800" i="1" dirty="0" smtClean="0">
                <a:solidFill>
                  <a:srgbClr val="969696"/>
                </a:solidFill>
              </a:rPr>
              <a:t> @ CLAS12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043608" y="1556792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Microsoft Sans Serif" charset="0"/>
              </a:rPr>
              <a:t>M. 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</a:rPr>
              <a:t>Mazouz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</a:rPr>
              <a:t> (2015)</a:t>
            </a:r>
            <a:endParaRPr lang="fr-FR" sz="1000" dirty="0">
              <a:solidFill>
                <a:srgbClr val="5F5F5F"/>
              </a:solidFill>
              <a:latin typeface="Microsoft Sans Serif" charset="0"/>
            </a:endParaRPr>
          </a:p>
        </p:txBody>
      </p:sp>
      <p:grpSp>
        <p:nvGrpSpPr>
          <p:cNvPr id="15" name="Grouper 40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1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2" name="Image 42" descr="log_ip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er 22"/>
          <p:cNvGrpSpPr/>
          <p:nvPr/>
        </p:nvGrpSpPr>
        <p:grpSpPr>
          <a:xfrm>
            <a:off x="816729" y="1815901"/>
            <a:ext cx="7735344" cy="3503851"/>
            <a:chOff x="901669" y="2017398"/>
            <a:chExt cx="7735344" cy="3503851"/>
          </a:xfrm>
        </p:grpSpPr>
        <p:sp>
          <p:nvSpPr>
            <p:cNvPr id="24" name="Rectangle 23"/>
            <p:cNvSpPr/>
            <p:nvPr/>
          </p:nvSpPr>
          <p:spPr>
            <a:xfrm>
              <a:off x="4244089" y="2599118"/>
              <a:ext cx="642942" cy="22145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901669" y="3742126"/>
              <a:ext cx="3276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1258859" y="3231844"/>
              <a:ext cx="3000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11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GeV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electrons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16200000">
              <a:off x="3554396" y="3267574"/>
              <a:ext cx="2006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Tungsten</a:t>
              </a:r>
              <a:r>
                <a:rPr lang="en-US" dirty="0" smtClean="0"/>
                <a:t> target</a:t>
              </a:r>
              <a:endParaRPr lang="en-US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4244089" y="2442512"/>
              <a:ext cx="64294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4242991" y="2017398"/>
              <a:ext cx="78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5mm</a:t>
              </a:r>
              <a:endParaRPr lang="en-US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515905" y="3231844"/>
              <a:ext cx="3000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6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GeV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schemeClr val="tx2"/>
                  </a:solidFill>
                </a:rPr>
                <a:t>(</a:t>
              </a:r>
              <a:r>
                <a:rPr lang="en-US" b="1" dirty="0" smtClean="0">
                  <a:solidFill>
                    <a:schemeClr val="tx2"/>
                  </a:solidFill>
                  <a:latin typeface="Times New Roman"/>
                  <a:cs typeface="Times New Roman"/>
                </a:rPr>
                <a:t>±</a:t>
              </a:r>
              <a:r>
                <a:rPr lang="en-US" b="1" dirty="0">
                  <a:solidFill>
                    <a:schemeClr val="tx2"/>
                  </a:solidFill>
                </a:rPr>
                <a:t>2</a:t>
              </a:r>
              <a:r>
                <a:rPr lang="en-US" b="1" dirty="0" smtClean="0">
                  <a:solidFill>
                    <a:schemeClr val="tx2"/>
                  </a:solidFill>
                </a:rPr>
                <a:t>‰</a:t>
              </a:r>
              <a:r>
                <a:rPr lang="en-US" b="1" dirty="0" smtClean="0"/>
                <a:t>) 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positrons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244791" y="3862644"/>
              <a:ext cx="300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50 </a:t>
              </a:r>
              <a:r>
                <a:rPr lang="el-G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μ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b="1" dirty="0" smtClean="0">
                  <a:latin typeface="Times New Roman"/>
                  <a:cs typeface="Times New Roman"/>
                </a:rPr>
                <a:t> </a:t>
              </a:r>
              <a:r>
                <a:rPr lang="fr-FR" b="1" dirty="0" err="1" smtClean="0">
                  <a:latin typeface="Times New Roman"/>
                  <a:cs typeface="Times New Roman"/>
                </a:rPr>
                <a:t>beam</a:t>
              </a:r>
              <a:endParaRPr lang="en-US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545139" y="3862644"/>
              <a:ext cx="3000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  <a:r>
                <a:rPr lang="en-US" b="1" dirty="0" smtClean="0">
                  <a:solidFill>
                    <a:srgbClr val="FF0000"/>
                  </a:solidFill>
                </a:rPr>
                <a:t>0 </a:t>
              </a:r>
              <a:r>
                <a:rPr lang="fr-FR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nA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b="1" dirty="0" err="1" smtClean="0">
                  <a:latin typeface="Times New Roman"/>
                  <a:cs typeface="Times New Roman"/>
                </a:rPr>
                <a:t>beam</a:t>
              </a:r>
              <a:endParaRPr lang="en-US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230723" y="4219834"/>
              <a:ext cx="3814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80%</a:t>
              </a:r>
              <a:r>
                <a:rPr lang="fr-FR" b="1" dirty="0" smtClean="0">
                  <a:latin typeface="Times New Roman"/>
                  <a:cs typeface="Times New Roman"/>
                </a:rPr>
                <a:t> longitudinal </a:t>
              </a:r>
              <a:r>
                <a:rPr lang="fr-FR" b="1" dirty="0" err="1" smtClean="0">
                  <a:latin typeface="Times New Roman"/>
                  <a:cs typeface="Times New Roman"/>
                </a:rPr>
                <a:t>polarization</a:t>
              </a:r>
              <a:endParaRPr lang="en-US" dirty="0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4912345" y="3745978"/>
              <a:ext cx="3060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5549568" y="4231976"/>
              <a:ext cx="308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65%</a:t>
              </a:r>
              <a:r>
                <a:rPr lang="fr-FR" b="1" dirty="0" smtClean="0">
                  <a:latin typeface="Times New Roman"/>
                  <a:cs typeface="Times New Roman"/>
                </a:rPr>
                <a:t> longitudinal </a:t>
              </a:r>
              <a:r>
                <a:rPr lang="fr-FR" b="1" dirty="0" err="1" smtClean="0">
                  <a:latin typeface="Times New Roman"/>
                  <a:cs typeface="Times New Roman"/>
                </a:rPr>
                <a:t>polarization</a:t>
              </a:r>
              <a:endParaRPr lang="en-US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259255" y="4874918"/>
              <a:ext cx="928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3 kW </a:t>
              </a:r>
              <a:r>
                <a:rPr lang="en-US" dirty="0" smtClean="0"/>
                <a:t>(heat)</a:t>
              </a:r>
              <a:endParaRPr lang="en-US" dirty="0"/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5464684" y="4392025"/>
            <a:ext cx="30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fr-FR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= 17 </a:t>
            </a:r>
            <a:r>
              <a:rPr lang="fr-FR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mrd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38" name="ZoneTexte 37"/>
          <p:cNvSpPr txBox="1"/>
          <p:nvPr/>
        </p:nvSpPr>
        <p:spPr>
          <a:xfrm>
            <a:off x="742569" y="5207104"/>
            <a:ext cx="334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800" dirty="0" smtClean="0">
                <a:latin typeface="Comic Sans MS"/>
                <a:cs typeface="Comic Sans MS"/>
              </a:rPr>
              <a:t>High power target </a:t>
            </a:r>
            <a:r>
              <a:rPr lang="en-US" dirty="0" smtClean="0">
                <a:latin typeface="Comic Sans MS"/>
                <a:cs typeface="Comic Sans MS"/>
              </a:rPr>
              <a:t>(~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 kW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>
            <a:off x="2195200" y="5618832"/>
            <a:ext cx="42074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800" dirty="0" smtClean="0">
                <a:latin typeface="Comic Sans MS"/>
                <a:cs typeface="Comic Sans MS"/>
              </a:rPr>
              <a:t>High power beam dump </a:t>
            </a:r>
            <a:r>
              <a:rPr lang="en-US" dirty="0" smtClean="0">
                <a:latin typeface="Comic Sans MS"/>
                <a:cs typeface="Comic Sans MS"/>
              </a:rPr>
              <a:t>(~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0.5 MW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ZoneTexte 39"/>
          <p:cNvSpPr txBox="1"/>
          <p:nvPr/>
        </p:nvSpPr>
        <p:spPr>
          <a:xfrm>
            <a:off x="3797920" y="6072648"/>
            <a:ext cx="362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800" dirty="0" smtClean="0">
                <a:latin typeface="Comic Sans MS"/>
                <a:cs typeface="Comic Sans MS"/>
              </a:rPr>
              <a:t>Significant radiation impact</a:t>
            </a:r>
          </a:p>
          <a:p>
            <a:pPr>
              <a:buClr>
                <a:srgbClr val="0000FF"/>
              </a:buClr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8564303" y="6603286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16/19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0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2842782" y="982663"/>
            <a:ext cx="347801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Expected Performances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150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>
                <a:solidFill>
                  <a:srgbClr val="969696"/>
                </a:solidFill>
              </a:rPr>
              <a:t>e</a:t>
            </a:r>
            <a:r>
              <a:rPr lang="fr-FR" sz="1800" i="1" baseline="30000" dirty="0" smtClean="0">
                <a:solidFill>
                  <a:srgbClr val="969696"/>
                </a:solidFill>
              </a:rPr>
              <a:t>+</a:t>
            </a:r>
            <a:r>
              <a:rPr lang="fr-FR" sz="1800" i="1" dirty="0" smtClean="0">
                <a:solidFill>
                  <a:srgbClr val="969696"/>
                </a:solidFill>
              </a:rPr>
              <a:t> @ JLEIC</a:t>
            </a:r>
            <a:endParaRPr lang="fr-FR" sz="1800" i="1" dirty="0">
              <a:solidFill>
                <a:srgbClr val="B2B2B2"/>
              </a:solidFill>
            </a:endParaRPr>
          </a:p>
        </p:txBody>
      </p:sp>
      <p:grpSp>
        <p:nvGrpSpPr>
          <p:cNvPr id="16" name="Grouper 15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1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2" name="Image 17" descr="log_ip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5"/>
          <p:cNvSpPr txBox="1"/>
          <p:nvPr/>
        </p:nvSpPr>
        <p:spPr>
          <a:xfrm>
            <a:off x="21951" y="16974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C00FF"/>
              </a:buClr>
              <a:buFont typeface="Wingdings" charset="2"/>
              <a:buChar char="Ø"/>
            </a:pPr>
            <a:r>
              <a:rPr lang="en-US" sz="1800" dirty="0" smtClean="0">
                <a:latin typeface="Comic Sans MS"/>
                <a:cs typeface="Comic Sans MS"/>
              </a:rPr>
              <a:t>A group </a:t>
            </a:r>
            <a:r>
              <a:rPr lang="en-US" dirty="0" smtClean="0">
                <a:latin typeface="Comic Sans MS"/>
                <a:cs typeface="Comic Sans MS"/>
              </a:rPr>
              <a:t>(J. </a:t>
            </a:r>
            <a:r>
              <a:rPr lang="en-US" dirty="0" err="1" smtClean="0">
                <a:latin typeface="Comic Sans MS"/>
                <a:cs typeface="Comic Sans MS"/>
              </a:rPr>
              <a:t>Grames</a:t>
            </a:r>
            <a:r>
              <a:rPr lang="en-US" dirty="0" smtClean="0">
                <a:latin typeface="Comic Sans MS"/>
                <a:cs typeface="Comic Sans MS"/>
              </a:rPr>
              <a:t>, J. </a:t>
            </a:r>
            <a:r>
              <a:rPr lang="en-US" dirty="0" err="1" smtClean="0">
                <a:latin typeface="Comic Sans MS"/>
                <a:cs typeface="Comic Sans MS"/>
              </a:rPr>
              <a:t>Guo</a:t>
            </a:r>
            <a:r>
              <a:rPr lang="en-US" dirty="0" smtClean="0">
                <a:latin typeface="Comic Sans MS"/>
                <a:cs typeface="Comic Sans MS"/>
              </a:rPr>
              <a:t>, F. Lin, V. </a:t>
            </a:r>
            <a:r>
              <a:rPr lang="en-US" dirty="0" err="1" smtClean="0">
                <a:latin typeface="Comic Sans MS"/>
                <a:cs typeface="Comic Sans MS"/>
              </a:rPr>
              <a:t>Morozov</a:t>
            </a:r>
            <a:r>
              <a:rPr lang="en-US" dirty="0" smtClean="0">
                <a:latin typeface="Comic Sans MS"/>
                <a:cs typeface="Comic Sans MS"/>
              </a:rPr>
              <a:t>, E. </a:t>
            </a:r>
            <a:r>
              <a:rPr lang="en-US" dirty="0" err="1" smtClean="0">
                <a:latin typeface="Comic Sans MS"/>
                <a:cs typeface="Comic Sans MS"/>
              </a:rPr>
              <a:t>Voutier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  <a:r>
              <a:rPr lang="en-US" sz="1800" dirty="0" smtClean="0">
                <a:latin typeface="Comic Sans MS"/>
                <a:cs typeface="Comic Sans MS"/>
              </a:rPr>
              <a:t>is </a:t>
            </a:r>
            <a:r>
              <a:rPr lang="en-US" sz="1800" dirty="0" smtClean="0">
                <a:latin typeface="Comic Sans MS"/>
                <a:cs typeface="Comic Sans MS"/>
              </a:rPr>
              <a:t>exploring a proposal to test a prototype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polarized positron injector</a:t>
            </a:r>
            <a:r>
              <a:rPr lang="en-US" sz="1800" b="1" dirty="0" smtClean="0">
                <a:latin typeface="Comic Sans MS"/>
                <a:cs typeface="Comic Sans MS"/>
              </a:rPr>
              <a:t> </a:t>
            </a:r>
            <a:r>
              <a:rPr lang="en-US" sz="1800" dirty="0" smtClean="0">
                <a:latin typeface="Comic Sans MS"/>
                <a:cs typeface="Comic Sans MS"/>
              </a:rPr>
              <a:t>for JLEIC. </a:t>
            </a:r>
          </a:p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Lucida Calligraphy"/>
                <a:cs typeface="Lucida Calligraphy"/>
              </a:rPr>
              <a:t>L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≥10</a:t>
            </a:r>
            <a:r>
              <a:rPr lang="en-US" sz="1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33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cm</a:t>
            </a:r>
            <a:r>
              <a:rPr lang="en-US" sz="1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-2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-1</a:t>
            </a:r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en-US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800" b="1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18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≥40%</a:t>
            </a: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4" y="2810980"/>
            <a:ext cx="6293048" cy="23391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99202" y="5366971"/>
            <a:ext cx="8546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halkboard"/>
                <a:cs typeface="Chalkboard"/>
              </a:rPr>
              <a:t>Instead of using a </a:t>
            </a:r>
            <a:r>
              <a:rPr lang="en-US" sz="1800" b="1" dirty="0" err="1" smtClean="0">
                <a:latin typeface="Chalkboard"/>
                <a:cs typeface="Chalkboard"/>
              </a:rPr>
              <a:t>GeV</a:t>
            </a:r>
            <a:r>
              <a:rPr lang="en-US" sz="1800" b="1" dirty="0" smtClean="0">
                <a:latin typeface="Chalkboard"/>
                <a:cs typeface="Chalkboard"/>
              </a:rPr>
              <a:t> electron beam for positron production</a:t>
            </a:r>
            <a:r>
              <a:rPr lang="en-US" sz="1800" dirty="0" smtClean="0">
                <a:latin typeface="Chalkboard"/>
                <a:cs typeface="Chalkboard"/>
              </a:rPr>
              <a:t>,</a:t>
            </a:r>
            <a:r>
              <a:rPr lang="en-US" sz="1800" b="1" dirty="0" smtClean="0">
                <a:latin typeface="Chalkboard"/>
                <a:cs typeface="Chalkboard"/>
              </a:rPr>
              <a:t> </a:t>
            </a:r>
            <a:r>
              <a:rPr lang="en-US" sz="1800" dirty="0" smtClean="0">
                <a:latin typeface="Chalkboard"/>
                <a:cs typeface="Chalkboard"/>
              </a:rPr>
              <a:t>a novel approach being considered is to </a:t>
            </a:r>
            <a:r>
              <a:rPr lang="en-US" sz="1800" b="1" dirty="0" smtClean="0">
                <a:solidFill>
                  <a:srgbClr val="008000"/>
                </a:solidFill>
                <a:latin typeface="Chalkboard"/>
                <a:cs typeface="Chalkboard"/>
              </a:rPr>
              <a:t>use and accumulate an MeV electron beam </a:t>
            </a:r>
            <a:r>
              <a:rPr lang="en-US" sz="1800" dirty="0" smtClean="0">
                <a:latin typeface="Chalkboard"/>
                <a:cs typeface="Chalkboard"/>
              </a:rPr>
              <a:t>to then directly produce the positron bunch train.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halkboard"/>
                <a:cs typeface="Chalkboard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latin typeface="Chalkboard"/>
                <a:cs typeface="Chalkboard"/>
              </a:rPr>
              <a:t>ositron polarization is produced by the </a:t>
            </a:r>
            <a:r>
              <a:rPr lang="en-US" sz="18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PEPPo</a:t>
            </a:r>
            <a:r>
              <a:rPr lang="en-US" sz="1800" b="1" dirty="0" smtClean="0">
                <a:solidFill>
                  <a:srgbClr val="FF0000"/>
                </a:solidFill>
                <a:latin typeface="Chalkboard"/>
                <a:cs typeface="Chalkboard"/>
              </a:rPr>
              <a:t> method.</a:t>
            </a:r>
            <a:endParaRPr lang="is-IS" sz="1800" dirty="0" smtClean="0">
              <a:latin typeface="Chalkboard"/>
              <a:cs typeface="Chalkboar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8792" y="3326940"/>
            <a:ext cx="2315596" cy="1600438"/>
          </a:xfrm>
          <a:prstGeom prst="rect">
            <a:avLst/>
          </a:prstGeom>
          <a:ln w="38100" cmpd="dbl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dirty="0" smtClean="0">
                <a:latin typeface="Comic Sans MS"/>
                <a:cs typeface="Comic Sans MS"/>
              </a:rPr>
              <a:t> pulsed beam with low average current (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~10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nA</a:t>
            </a:r>
            <a:r>
              <a:rPr lang="en-US" dirty="0" smtClean="0">
                <a:latin typeface="Comic Sans MS"/>
                <a:cs typeface="Comic Sans MS"/>
              </a:rPr>
              <a:t>) but significant bunch charge (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~2pC</a:t>
            </a:r>
            <a:r>
              <a:rPr lang="en-US" dirty="0" smtClean="0">
                <a:latin typeface="Comic Sans MS"/>
                <a:cs typeface="Comic Sans MS"/>
              </a:rPr>
              <a:t>) and high macro-pulse peak current (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~50µA</a:t>
            </a:r>
            <a:r>
              <a:rPr lang="en-US" dirty="0" smtClean="0">
                <a:latin typeface="Comic Sans MS"/>
                <a:cs typeface="Comic Sans MS"/>
              </a:rPr>
              <a:t>) is required fo</a:t>
            </a:r>
            <a:r>
              <a:rPr lang="en-US" dirty="0" smtClean="0">
                <a:latin typeface="Chalkboard"/>
                <a:cs typeface="Chalkboard"/>
              </a:rPr>
              <a:t>r injection into JLEIC.</a:t>
            </a:r>
          </a:p>
        </p:txBody>
      </p:sp>
      <p:grpSp>
        <p:nvGrpSpPr>
          <p:cNvPr id="27" name="Grouper 26"/>
          <p:cNvGrpSpPr/>
          <p:nvPr/>
        </p:nvGrpSpPr>
        <p:grpSpPr>
          <a:xfrm>
            <a:off x="3656521" y="3245001"/>
            <a:ext cx="2414052" cy="776347"/>
            <a:chOff x="3656521" y="3245001"/>
            <a:chExt cx="2414052" cy="776347"/>
          </a:xfrm>
        </p:grpSpPr>
        <p:sp>
          <p:nvSpPr>
            <p:cNvPr id="19" name="Bouée 18"/>
            <p:cNvSpPr/>
            <p:nvPr/>
          </p:nvSpPr>
          <p:spPr>
            <a:xfrm>
              <a:off x="3656521" y="3707087"/>
              <a:ext cx="818895" cy="314261"/>
            </a:xfrm>
            <a:prstGeom prst="donut">
              <a:avLst>
                <a:gd name="adj" fmla="val 3434"/>
              </a:avLst>
            </a:prstGeom>
            <a:solidFill>
              <a:srgbClr val="CC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4810471" y="3245001"/>
              <a:ext cx="12601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CC00FF"/>
                  </a:solidFill>
                  <a:latin typeface="+mn-lt"/>
                </a:rPr>
                <a:t>20 times CEBAF</a:t>
              </a:r>
              <a:endParaRPr lang="en-US" sz="1100" i="1" dirty="0">
                <a:solidFill>
                  <a:srgbClr val="CC00FF"/>
                </a:solidFill>
                <a:latin typeface="+mn-lt"/>
              </a:endParaRPr>
            </a:p>
          </p:txBody>
        </p:sp>
        <p:cxnSp>
          <p:nvCxnSpPr>
            <p:cNvPr id="6" name="Connecteur en arc 5"/>
            <p:cNvCxnSpPr>
              <a:stCxn id="19" idx="6"/>
              <a:endCxn id="4" idx="2"/>
            </p:cNvCxnSpPr>
            <p:nvPr/>
          </p:nvCxnSpPr>
          <p:spPr>
            <a:xfrm flipV="1">
              <a:off x="4475416" y="3506611"/>
              <a:ext cx="965106" cy="357607"/>
            </a:xfrm>
            <a:prstGeom prst="curvedConnector2">
              <a:avLst/>
            </a:prstGeom>
            <a:ln w="3175" cmpd="sng">
              <a:solidFill>
                <a:srgbClr val="CC00FF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  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564303" y="6603286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17/19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8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185486" y="982663"/>
            <a:ext cx="2792606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Conceptual Design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564303" y="6603286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18/19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150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>
                <a:solidFill>
                  <a:srgbClr val="969696"/>
                </a:solidFill>
              </a:rPr>
              <a:t>e</a:t>
            </a:r>
            <a:r>
              <a:rPr lang="fr-FR" sz="1800" i="1" baseline="30000" dirty="0" smtClean="0">
                <a:solidFill>
                  <a:srgbClr val="969696"/>
                </a:solidFill>
              </a:rPr>
              <a:t>+</a:t>
            </a:r>
            <a:r>
              <a:rPr lang="fr-FR" sz="1800" i="1" dirty="0" smtClean="0">
                <a:solidFill>
                  <a:srgbClr val="969696"/>
                </a:solidFill>
              </a:rPr>
              <a:t> @ JLEIC</a:t>
            </a:r>
            <a:endParaRPr lang="fr-FR" sz="1800" i="1" dirty="0">
              <a:solidFill>
                <a:srgbClr val="B2B2B2"/>
              </a:solidFill>
            </a:endParaRPr>
          </a:p>
        </p:txBody>
      </p:sp>
      <p:grpSp>
        <p:nvGrpSpPr>
          <p:cNvPr id="21" name="Grouper 15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2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3" name="Image 17" descr="log_ip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" y="2072188"/>
            <a:ext cx="9062006" cy="2690944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043608" y="1658852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Microsoft Sans Serif" charset="0"/>
              </a:rPr>
              <a:t>J. 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</a:rPr>
              <a:t>Grames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</a:rPr>
              <a:t>, J. Guo, F. Lin, V. Morozov  (2016)</a:t>
            </a:r>
            <a:endParaRPr lang="fr-FR" sz="1000" dirty="0">
              <a:solidFill>
                <a:srgbClr val="5F5F5F"/>
              </a:solidFill>
              <a:latin typeface="Microsoft Sans Serif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1204" y="4852914"/>
            <a:ext cx="30243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Polarized e</a:t>
            </a:r>
            <a:r>
              <a:rPr lang="en-US" sz="1600" baseline="30000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-</a:t>
            </a:r>
            <a:r>
              <a:rPr lang="en-US" sz="1600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 Source</a:t>
            </a:r>
          </a:p>
          <a:p>
            <a:pPr lvl="0" algn="just"/>
            <a:endParaRPr lang="en-US" dirty="0"/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dirty="0" smtClean="0"/>
              <a:t>CEBAF like polarized electron source, with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ow-frequency </a:t>
            </a:r>
            <a:r>
              <a:rPr lang="en-US" dirty="0" smtClean="0"/>
              <a:t>laser.</a:t>
            </a:r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dirty="0" smtClean="0"/>
              <a:t>Higher voltage gun to provide </a:t>
            </a:r>
            <a:r>
              <a:rPr lang="en-US" b="1" dirty="0" smtClean="0">
                <a:solidFill>
                  <a:srgbClr val="FF0000"/>
                </a:solidFill>
              </a:rPr>
              <a:t>higher e</a:t>
            </a:r>
            <a:r>
              <a:rPr lang="en-US" b="1" baseline="30000" dirty="0" smtClean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 bunch charge</a:t>
            </a:r>
            <a:r>
              <a:rPr lang="en-US" dirty="0" smtClean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39061" y="4857256"/>
            <a:ext cx="325907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Polarized e</a:t>
            </a:r>
            <a:r>
              <a:rPr lang="en-US" sz="1600" b="1" baseline="30000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Matura MT Script Capitals"/>
                <a:cs typeface="Matura MT Script Capitals"/>
              </a:rPr>
              <a:t>Accumulator</a:t>
            </a:r>
          </a:p>
          <a:p>
            <a:pPr lvl="0" algn="just"/>
            <a:endParaRPr lang="en-US" b="1" dirty="0"/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High gain </a:t>
            </a:r>
            <a:r>
              <a:rPr lang="en-US" dirty="0" smtClean="0"/>
              <a:t>(&gt;100)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accumulation</a:t>
            </a:r>
            <a:r>
              <a:rPr lang="en-US" dirty="0" smtClean="0"/>
              <a:t> of e</a:t>
            </a:r>
            <a:r>
              <a:rPr lang="en-US" baseline="30000" dirty="0" smtClean="0"/>
              <a:t>-</a:t>
            </a:r>
            <a:r>
              <a:rPr lang="en-US" dirty="0" smtClean="0"/>
              <a:t> in a spin preserving ring</a:t>
            </a:r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Fast injection/extraction</a:t>
            </a:r>
            <a:r>
              <a:rPr lang="en-US" dirty="0" smtClean="0"/>
              <a:t> (&lt;100 ns)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25561" y="4852914"/>
            <a:ext cx="30243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Polarized e</a:t>
            </a:r>
            <a:r>
              <a:rPr lang="en-US" b="1" baseline="30000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+</a:t>
            </a:r>
            <a:r>
              <a:rPr lang="en-US" b="1" dirty="0" smtClean="0">
                <a:solidFill>
                  <a:srgbClr val="0000FF"/>
                </a:solidFill>
                <a:latin typeface="Matura MT Script Capitals"/>
                <a:cs typeface="Matura MT Script Capitals"/>
              </a:rPr>
              <a:t> Source</a:t>
            </a:r>
          </a:p>
          <a:p>
            <a:pPr lvl="0" algn="just"/>
            <a:endParaRPr lang="en-US" b="1" dirty="0"/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dirty="0" smtClean="0"/>
              <a:t>High polarization transfer by </a:t>
            </a:r>
            <a:r>
              <a:rPr lang="en-US" dirty="0" err="1" smtClean="0"/>
              <a:t>PEPPo</a:t>
            </a:r>
            <a:r>
              <a:rPr lang="en-US" dirty="0" smtClean="0"/>
              <a:t> method</a:t>
            </a:r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~</a:t>
            </a:r>
            <a:r>
              <a:rPr lang="en-US" b="1" dirty="0" err="1" smtClean="0">
                <a:solidFill>
                  <a:srgbClr val="FF0000"/>
                </a:solidFill>
              </a:rPr>
              <a:t>nC</a:t>
            </a:r>
            <a:r>
              <a:rPr lang="en-US" b="1" dirty="0" smtClean="0">
                <a:solidFill>
                  <a:srgbClr val="FF0000"/>
                </a:solidFill>
              </a:rPr>
              <a:t> e</a:t>
            </a:r>
            <a:r>
              <a:rPr lang="en-US" b="1" baseline="30000" dirty="0" smtClean="0">
                <a:solidFill>
                  <a:srgbClr val="FF0000"/>
                </a:solidFill>
              </a:rPr>
              <a:t>-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-&gt; ~0.! </a:t>
            </a:r>
            <a:r>
              <a:rPr lang="en-US" b="1" dirty="0" err="1" smtClean="0">
                <a:solidFill>
                  <a:srgbClr val="FF0000"/>
                </a:solidFill>
              </a:rPr>
              <a:t>pC</a:t>
            </a:r>
            <a:r>
              <a:rPr lang="en-US" b="1" dirty="0" smtClean="0">
                <a:solidFill>
                  <a:srgbClr val="FF0000"/>
                </a:solidFill>
              </a:rPr>
              <a:t> e</a:t>
            </a:r>
            <a:r>
              <a:rPr lang="en-US" b="1" baseline="30000" dirty="0" smtClean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</a:rPr>
              <a:t>bunch)</a:t>
            </a:r>
          </a:p>
          <a:p>
            <a:pPr marL="285750" lvl="0" indent="-285750" algn="just">
              <a:buClr>
                <a:srgbClr val="0000FF"/>
              </a:buClr>
              <a:buFont typeface="Arial"/>
              <a:buChar char="•"/>
            </a:pPr>
            <a:r>
              <a:rPr lang="en-US" dirty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CEBAF direct acceleration </a:t>
            </a:r>
          </a:p>
        </p:txBody>
      </p:sp>
      <p:sp>
        <p:nvSpPr>
          <p:cNvPr id="20" name="Bouée 19"/>
          <p:cNvSpPr/>
          <p:nvPr/>
        </p:nvSpPr>
        <p:spPr>
          <a:xfrm rot="21409038">
            <a:off x="309974" y="3529500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ouée 23"/>
          <p:cNvSpPr/>
          <p:nvPr/>
        </p:nvSpPr>
        <p:spPr>
          <a:xfrm>
            <a:off x="3588900" y="4035490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8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90500" y="276225"/>
            <a:ext cx="1385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>
                <a:solidFill>
                  <a:srgbClr val="969696"/>
                </a:solidFill>
              </a:rPr>
              <a:t>Conclusions</a:t>
            </a:r>
            <a:endParaRPr lang="fr-FR" sz="1800" i="1">
              <a:solidFill>
                <a:srgbClr val="B2B2B2"/>
              </a:solidFill>
            </a:endParaRP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3813175" y="995363"/>
            <a:ext cx="1531938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Summary</a:t>
            </a:r>
            <a:endParaRPr lang="en-US" sz="1100" b="1" dirty="0">
              <a:solidFill>
                <a:srgbClr val="000000"/>
              </a:solidFill>
              <a:latin typeface="Microsoft Sans Serif" charset="0"/>
            </a:endParaRP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592027" y="1838995"/>
            <a:ext cx="7992888" cy="1384995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rgbClr val="000000"/>
                </a:solidFill>
              </a:rPr>
              <a:t>The </a:t>
            </a:r>
            <a:r>
              <a:rPr lang="fr-FR" sz="2000" b="1" dirty="0" err="1" smtClean="0">
                <a:solidFill>
                  <a:srgbClr val="0000FF"/>
                </a:solidFill>
              </a:rPr>
              <a:t>PEPPo</a:t>
            </a:r>
            <a:r>
              <a:rPr lang="fr-FR" sz="2000" dirty="0" smtClean="0">
                <a:solidFill>
                  <a:srgbClr val="000000"/>
                </a:solidFill>
              </a:rPr>
              <a:t> technique </a:t>
            </a:r>
            <a:r>
              <a:rPr lang="fr-FR" sz="2000" dirty="0" err="1" smtClean="0">
                <a:solidFill>
                  <a:srgbClr val="000000"/>
                </a:solidFill>
              </a:rPr>
              <a:t>provides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defRPr/>
            </a:pPr>
            <a:r>
              <a:rPr lang="fr-FR" sz="2000" dirty="0">
                <a:solidFill>
                  <a:srgbClr val="000000"/>
                </a:solidFill>
              </a:rPr>
              <a:t>a</a:t>
            </a:r>
            <a:r>
              <a:rPr lang="fr-FR" sz="2000" dirty="0" smtClean="0">
                <a:solidFill>
                  <a:srgbClr val="000000"/>
                </a:solidFill>
              </a:rPr>
              <a:t>n </a:t>
            </a:r>
            <a:r>
              <a:rPr lang="fr-FR" sz="2000" b="1" dirty="0" smtClean="0">
                <a:solidFill>
                  <a:srgbClr val="0000FF"/>
                </a:solidFill>
              </a:rPr>
              <a:t>efficient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b="1" dirty="0" err="1" smtClean="0">
                <a:solidFill>
                  <a:srgbClr val="0000FF"/>
                </a:solidFill>
              </a:rPr>
              <a:t>reliable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b="1" dirty="0" smtClean="0">
                <a:solidFill>
                  <a:srgbClr val="0000FF"/>
                </a:solidFill>
              </a:rPr>
              <a:t>radioactive-</a:t>
            </a:r>
            <a:r>
              <a:rPr lang="fr-FR" sz="2000" b="1" dirty="0" err="1" smtClean="0">
                <a:solidFill>
                  <a:srgbClr val="0000FF"/>
                </a:solidFill>
              </a:rPr>
              <a:t>less</a:t>
            </a:r>
            <a:r>
              <a:rPr lang="fr-FR" sz="2000" dirty="0" smtClean="0">
                <a:solidFill>
                  <a:srgbClr val="000000"/>
                </a:solidFill>
              </a:rPr>
              <a:t>, and </a:t>
            </a:r>
            <a:r>
              <a:rPr lang="fr-FR" sz="2000" b="1" dirty="0" err="1" smtClean="0">
                <a:solidFill>
                  <a:srgbClr val="0000FF"/>
                </a:solidFill>
              </a:rPr>
              <a:t>low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cost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m</a:t>
            </a:r>
            <a:r>
              <a:rPr lang="fr-FR" sz="2000" dirty="0" err="1" smtClean="0">
                <a:solidFill>
                  <a:srgbClr val="000000"/>
                </a:solidFill>
              </a:rPr>
              <a:t>ethod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</a:rPr>
              <a:t>o</a:t>
            </a:r>
            <a:r>
              <a:rPr lang="fr-FR" sz="2000" dirty="0" err="1" smtClean="0">
                <a:solidFill>
                  <a:srgbClr val="000000"/>
                </a:solidFill>
              </a:rPr>
              <a:t>pening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access</a:t>
            </a:r>
            <a:r>
              <a:rPr lang="fr-FR" sz="2000" dirty="0" smtClean="0">
                <a:solidFill>
                  <a:srgbClr val="00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polarized</a:t>
            </a:r>
            <a:r>
              <a:rPr lang="fr-FR" sz="2000" b="1" dirty="0" smtClean="0">
                <a:solidFill>
                  <a:srgbClr val="FF0000"/>
                </a:solidFill>
              </a:rPr>
              <a:t> positron </a:t>
            </a:r>
            <a:r>
              <a:rPr lang="fr-FR" sz="2000" b="1" dirty="0" err="1" smtClean="0">
                <a:solidFill>
                  <a:srgbClr val="FF0000"/>
                </a:solidFill>
              </a:rPr>
              <a:t>beam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to a </a:t>
            </a:r>
            <a:r>
              <a:rPr lang="fr-FR" sz="2000" b="1" dirty="0" err="1" smtClean="0">
                <a:solidFill>
                  <a:srgbClr val="008000"/>
                </a:solidFill>
              </a:rPr>
              <a:t>wide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  <a:r>
              <a:rPr lang="fr-FR" sz="2000" b="1" dirty="0" err="1" smtClean="0">
                <a:solidFill>
                  <a:srgbClr val="008000"/>
                </a:solidFill>
              </a:rPr>
              <a:t>community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  <a:endParaRPr lang="fr-FR" sz="20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endParaRPr lang="fr-FR" sz="800" dirty="0" smtClean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fr-FR" sz="1600" i="1" dirty="0" smtClean="0">
                <a:solidFill>
                  <a:srgbClr val="CC00FF"/>
                </a:solidFill>
              </a:rPr>
              <a:t>JLab12, </a:t>
            </a:r>
            <a:r>
              <a:rPr lang="fr-FR" sz="1600" i="1" dirty="0" smtClean="0">
                <a:solidFill>
                  <a:srgbClr val="CC00FF"/>
                </a:solidFill>
              </a:rPr>
              <a:t>JLEIC, ALTO, PRAE…</a:t>
            </a:r>
            <a:endParaRPr lang="fr-FR" sz="1600" i="1" dirty="0">
              <a:solidFill>
                <a:srgbClr val="CC00FF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485188" y="6580188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</a:rPr>
              <a:t>19/19</a:t>
            </a:r>
            <a:endParaRPr lang="fr-FR" sz="1200" dirty="0">
              <a:solidFill>
                <a:srgbClr val="969696"/>
              </a:solidFill>
            </a:endParaRPr>
          </a:p>
        </p:txBody>
      </p:sp>
      <p:grpSp>
        <p:nvGrpSpPr>
          <p:cNvPr id="361481" name="Grouper 14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16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61484" name="Image 16" descr="log_ip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er 17"/>
          <p:cNvGrpSpPr/>
          <p:nvPr/>
        </p:nvGrpSpPr>
        <p:grpSpPr>
          <a:xfrm>
            <a:off x="1120548" y="5788208"/>
            <a:ext cx="6912768" cy="747313"/>
            <a:chOff x="1145208" y="5852613"/>
            <a:chExt cx="6912768" cy="747313"/>
          </a:xfrm>
        </p:grpSpPr>
        <p:sp>
          <p:nvSpPr>
            <p:cNvPr id="19" name="Oval 30"/>
            <p:cNvSpPr>
              <a:spLocks noChangeArrowheads="1"/>
            </p:cNvSpPr>
            <p:nvPr/>
          </p:nvSpPr>
          <p:spPr bwMode="auto">
            <a:xfrm>
              <a:off x="2016702" y="5852613"/>
              <a:ext cx="5172246" cy="747313"/>
            </a:xfrm>
            <a:prstGeom prst="ellipse">
              <a:avLst/>
            </a:prstGeom>
            <a:solidFill>
              <a:srgbClr val="CAD4FF"/>
            </a:solidFill>
            <a:ln w="38100" cmpd="sng">
              <a:solidFill>
                <a:srgbClr val="FFFF00"/>
              </a:solidFill>
              <a:round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r>
                <a:rPr lang="fr-FR" dirty="0" smtClean="0">
                  <a:solidFill>
                    <a:srgbClr val="000000"/>
                  </a:solidFill>
                </a:rPr>
                <a:t>  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145208" y="6018205"/>
              <a:ext cx="69127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Please consider joining this effort !! </a:t>
              </a:r>
              <a:endParaRPr lang="en-US" sz="2000" i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1" name="TextBox 5"/>
          <p:cNvSpPr txBox="1"/>
          <p:nvPr/>
        </p:nvSpPr>
        <p:spPr>
          <a:xfrm>
            <a:off x="825463" y="3514848"/>
            <a:ext cx="75023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00FF"/>
              </a:buClr>
              <a:buFont typeface="Wingdings" charset="2"/>
              <a:buChar char="Ø"/>
            </a:pPr>
            <a:r>
              <a:rPr lang="en-US" sz="1800" dirty="0" smtClean="0">
                <a:latin typeface="Comic Sans MS"/>
                <a:cs typeface="Comic Sans MS"/>
              </a:rPr>
              <a:t>The next step in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low energy scheme e</a:t>
            </a:r>
            <a:r>
              <a:rPr lang="en-US" sz="1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source R&amp;D </a:t>
            </a:r>
            <a:r>
              <a:rPr lang="en-US" sz="1800" dirty="0" smtClean="0">
                <a:latin typeface="Comic Sans MS"/>
                <a:cs typeface="Comic Sans MS"/>
              </a:rPr>
              <a:t>is </a:t>
            </a:r>
          </a:p>
          <a:p>
            <a:pPr algn="ctr">
              <a:buClr>
                <a:srgbClr val="CC00FF"/>
              </a:buClr>
            </a:pP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maximizing</a:t>
            </a:r>
            <a:r>
              <a:rPr lang="en-US" sz="1800" dirty="0" smtClean="0">
                <a:latin typeface="Comic Sans MS"/>
                <a:cs typeface="Comic Sans MS"/>
              </a:rPr>
              <a:t> the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beam intensity</a:t>
            </a:r>
            <a:r>
              <a:rPr lang="en-US" sz="1800" dirty="0" smtClean="0">
                <a:latin typeface="Comic Sans MS"/>
                <a:cs typeface="Comic Sans MS"/>
              </a:rPr>
              <a:t> and the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beam quality</a:t>
            </a:r>
            <a:r>
              <a:rPr lang="en-US" sz="1800" dirty="0" smtClean="0">
                <a:latin typeface="Comic Sans MS"/>
                <a:cs typeface="Comic Sans MS"/>
              </a:rPr>
              <a:t>.</a:t>
            </a:r>
          </a:p>
          <a:p>
            <a:pPr algn="ctr">
              <a:buClr>
                <a:srgbClr val="CC00FF"/>
              </a:buClr>
            </a:pPr>
            <a:endParaRPr lang="en-US" sz="800" dirty="0" smtClean="0">
              <a:latin typeface="Comic Sans MS"/>
              <a:cs typeface="Comic Sans MS"/>
            </a:endParaRPr>
          </a:p>
          <a:p>
            <a:pPr algn="ctr">
              <a:buClr>
                <a:srgbClr val="CC00FF"/>
              </a:buClr>
            </a:pPr>
            <a:endParaRPr lang="en-US" sz="800" dirty="0" smtClean="0">
              <a:latin typeface="Comic Sans MS"/>
              <a:cs typeface="Comic Sans MS"/>
            </a:endParaRPr>
          </a:p>
          <a:p>
            <a:pPr marL="342900" indent="-342900" algn="ctr">
              <a:buClr>
                <a:srgbClr val="CC00FF"/>
              </a:buClr>
              <a:buFont typeface="Wingdings" charset="2"/>
              <a:buChar char="Ø"/>
            </a:pPr>
            <a:r>
              <a:rPr lang="en-US" sz="1800" dirty="0" smtClean="0">
                <a:latin typeface="Comic Sans MS"/>
                <a:cs typeface="Comic Sans MS"/>
              </a:rPr>
              <a:t>A polarized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positron experimental program</a:t>
            </a:r>
            <a:r>
              <a:rPr lang="en-US" sz="1800" dirty="0" smtClean="0">
                <a:latin typeface="Comic Sans MS"/>
                <a:cs typeface="Comic Sans MS"/>
              </a:rPr>
              <a:t> </a:t>
            </a:r>
          </a:p>
          <a:p>
            <a:pPr algn="ctr">
              <a:buClr>
                <a:srgbClr val="CC00FF"/>
              </a:buClr>
            </a:pPr>
            <a:r>
              <a:rPr lang="en-US" sz="1800" dirty="0" smtClean="0">
                <a:latin typeface="Comic Sans MS"/>
                <a:cs typeface="Comic Sans MS"/>
              </a:rPr>
              <a:t>at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JLab12</a:t>
            </a:r>
            <a:r>
              <a:rPr lang="en-US" sz="1800" dirty="0" smtClean="0">
                <a:latin typeface="Comic Sans MS"/>
                <a:cs typeface="Comic Sans MS"/>
              </a:rPr>
              <a:t> and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JLEIC</a:t>
            </a:r>
            <a:r>
              <a:rPr lang="en-US" sz="1800" dirty="0" smtClean="0">
                <a:latin typeface="Comic Sans MS"/>
                <a:cs typeface="Comic Sans MS"/>
              </a:rPr>
              <a:t> became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realistically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latin typeface="Comic Sans MS"/>
                <a:cs typeface="Comic Sans MS"/>
              </a:rPr>
              <a:t>and is currently being developed.</a:t>
            </a:r>
          </a:p>
          <a:p>
            <a:pPr algn="ctr">
              <a:buClr>
                <a:srgbClr val="CC00FF"/>
              </a:buClr>
            </a:pPr>
            <a:r>
              <a:rPr lang="en-US" sz="1800" dirty="0" smtClean="0">
                <a:latin typeface="Comic Sans MS"/>
                <a:cs typeface="Comic Sans MS"/>
              </a:rPr>
              <a:t>(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  <a:hlinkClick r:id="rId4"/>
              </a:rPr>
              <a:t>http://wiki.jlab.org/pwg</a:t>
            </a:r>
            <a:r>
              <a:rPr lang="en-US" sz="1800" dirty="0" smtClean="0">
                <a:solidFill>
                  <a:srgbClr val="E2E2E2"/>
                </a:solidFill>
                <a:latin typeface="Comic Sans MS"/>
                <a:cs typeface="Comic Sans MS"/>
              </a:rPr>
              <a:t> 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Comic Sans MS"/>
                <a:cs typeface="Comic Sans MS"/>
              </a:rPr>
              <a:t>pwg@jlab.org</a:t>
            </a:r>
            <a:r>
              <a:rPr lang="en-US" sz="1800" dirty="0" smtClean="0">
                <a:latin typeface="Comic Sans MS"/>
                <a:cs typeface="Comic Sans MS"/>
              </a:rPr>
              <a:t>)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1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8" descr="nuc-spin"/>
          <p:cNvPicPr>
            <a:picLocks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1113"/>
            <a:ext cx="914558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624474" y="6580188"/>
            <a:ext cx="520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>
                <a:solidFill>
                  <a:srgbClr val="CC00FF"/>
                </a:solidFill>
              </a:rPr>
              <a:t>2</a:t>
            </a:r>
            <a:r>
              <a:rPr lang="fr-FR" sz="1200" smtClean="0">
                <a:solidFill>
                  <a:srgbClr val="CC00FF"/>
                </a:solidFill>
              </a:rPr>
              <a:t>/19</a:t>
            </a:r>
            <a:endParaRPr lang="fr-FR" sz="1200" dirty="0">
              <a:solidFill>
                <a:srgbClr val="CC00FF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  <p:sp>
        <p:nvSpPr>
          <p:cNvPr id="20" name="ZoneTexte 4"/>
          <p:cNvSpPr txBox="1"/>
          <p:nvPr/>
        </p:nvSpPr>
        <p:spPr>
          <a:xfrm>
            <a:off x="1481834" y="1096198"/>
            <a:ext cx="6237605" cy="44319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b="1" dirty="0" err="1">
                <a:solidFill>
                  <a:srgbClr val="3333FF"/>
                </a:solidFill>
                <a:latin typeface="Lucida Calligraphy"/>
                <a:cs typeface="Lucida Calligraphy"/>
              </a:rPr>
              <a:t>Physics</a:t>
            </a:r>
            <a:r>
              <a:rPr lang="fr-FR" sz="2400" b="1" dirty="0">
                <a:solidFill>
                  <a:srgbClr val="3333FF"/>
                </a:solidFill>
                <a:latin typeface="Lucida Calligraphy"/>
                <a:cs typeface="Lucida Calligraphy"/>
              </a:rPr>
              <a:t> Motivations</a:t>
            </a:r>
          </a:p>
          <a:p>
            <a:pPr algn="ctr">
              <a:defRPr/>
            </a:pPr>
            <a:endParaRPr lang="fr-FR" sz="2400" b="1" dirty="0">
              <a:solidFill>
                <a:srgbClr val="000000"/>
              </a:solidFill>
              <a:latin typeface="Lucida Calligraphy"/>
              <a:cs typeface="Lucida Calligraphy"/>
            </a:endParaRPr>
          </a:p>
          <a:p>
            <a:pPr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Two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-photon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physics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(U,P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Generalized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parton distributions (U,P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fr-FR" sz="1800" baseline="-250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fr-FR" sz="18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fr-FR" sz="18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Strange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/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Charm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parton distributions (U,P)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Spin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dependent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EMC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effect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(U,P)</a:t>
            </a:r>
          </a:p>
          <a:p>
            <a:pPr marL="285750" indent="-285750" algn="ctr">
              <a:buFont typeface="Arial"/>
              <a:buChar char="•"/>
              <a:defRPr/>
            </a:pPr>
            <a:endParaRPr lang="fr-FR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Search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for the U-boson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coupling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dark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matter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(U,P) 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Charge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conjugation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violation to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access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C</a:t>
            </a:r>
            <a:r>
              <a:rPr lang="fr-FR" sz="18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3q 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(P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fr-FR" sz="18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fr-FR" sz="1800" baseline="-250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fr-FR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Thermal positron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facilities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(U,P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21" name="Grouper 11"/>
          <p:cNvGrpSpPr/>
          <p:nvPr/>
        </p:nvGrpSpPr>
        <p:grpSpPr>
          <a:xfrm>
            <a:off x="1109320" y="5013977"/>
            <a:ext cx="1581216" cy="584776"/>
            <a:chOff x="-51581" y="4434645"/>
            <a:chExt cx="1581216" cy="584776"/>
          </a:xfrm>
        </p:grpSpPr>
        <p:sp>
          <p:nvSpPr>
            <p:cNvPr id="22" name="Accolade ouvrante 12"/>
            <p:cNvSpPr/>
            <p:nvPr/>
          </p:nvSpPr>
          <p:spPr>
            <a:xfrm>
              <a:off x="1337456" y="4462879"/>
              <a:ext cx="192179" cy="539999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ZoneTexte 13"/>
            <p:cNvSpPr txBox="1"/>
            <p:nvPr/>
          </p:nvSpPr>
          <p:spPr>
            <a:xfrm>
              <a:off x="-51581" y="4434645"/>
              <a:ext cx="143040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Positron </a:t>
              </a:r>
            </a:p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Applications</a:t>
              </a:r>
              <a:endPara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24" name="Grouper 11"/>
          <p:cNvGrpSpPr/>
          <p:nvPr/>
        </p:nvGrpSpPr>
        <p:grpSpPr>
          <a:xfrm>
            <a:off x="284007" y="3056332"/>
            <a:ext cx="1914483" cy="584776"/>
            <a:chOff x="-384848" y="4440158"/>
            <a:chExt cx="1914483" cy="584776"/>
          </a:xfrm>
        </p:grpSpPr>
        <p:sp>
          <p:nvSpPr>
            <p:cNvPr id="25" name="Accolade ouvrante 12"/>
            <p:cNvSpPr/>
            <p:nvPr/>
          </p:nvSpPr>
          <p:spPr>
            <a:xfrm>
              <a:off x="1337456" y="4462879"/>
              <a:ext cx="192179" cy="539999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ZoneTexte 13"/>
            <p:cNvSpPr txBox="1"/>
            <p:nvPr/>
          </p:nvSpPr>
          <p:spPr>
            <a:xfrm>
              <a:off x="-384848" y="4440158"/>
              <a:ext cx="177865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Charge Current </a:t>
              </a:r>
            </a:p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Physics</a:t>
              </a:r>
            </a:p>
          </p:txBody>
        </p:sp>
      </p:grpSp>
      <p:grpSp>
        <p:nvGrpSpPr>
          <p:cNvPr id="27" name="Grouper 5"/>
          <p:cNvGrpSpPr/>
          <p:nvPr/>
        </p:nvGrpSpPr>
        <p:grpSpPr>
          <a:xfrm>
            <a:off x="639776" y="2182966"/>
            <a:ext cx="1639447" cy="584776"/>
            <a:chOff x="638792" y="2799651"/>
            <a:chExt cx="1639447" cy="584776"/>
          </a:xfrm>
        </p:grpSpPr>
        <p:sp>
          <p:nvSpPr>
            <p:cNvPr id="28" name="Accolade ouvrante 6"/>
            <p:cNvSpPr/>
            <p:nvPr/>
          </p:nvSpPr>
          <p:spPr>
            <a:xfrm>
              <a:off x="2136942" y="2833408"/>
              <a:ext cx="141297" cy="516016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ZoneTexte 7"/>
            <p:cNvSpPr txBox="1"/>
            <p:nvPr/>
          </p:nvSpPr>
          <p:spPr>
            <a:xfrm>
              <a:off x="638792" y="2799651"/>
              <a:ext cx="153850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Interference</a:t>
              </a:r>
            </a:p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Physics</a:t>
              </a:r>
              <a:endParaRPr lang="en-US" sz="1600" b="1" i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30" name="Grouper 8"/>
          <p:cNvGrpSpPr/>
          <p:nvPr/>
        </p:nvGrpSpPr>
        <p:grpSpPr>
          <a:xfrm>
            <a:off x="-29184" y="4142273"/>
            <a:ext cx="1575039" cy="584776"/>
            <a:chOff x="-60071" y="3702293"/>
            <a:chExt cx="1575039" cy="584776"/>
          </a:xfrm>
        </p:grpSpPr>
        <p:sp>
          <p:nvSpPr>
            <p:cNvPr id="31" name="Accolade ouvrante 9"/>
            <p:cNvSpPr/>
            <p:nvPr/>
          </p:nvSpPr>
          <p:spPr>
            <a:xfrm>
              <a:off x="1322789" y="3729581"/>
              <a:ext cx="192179" cy="539999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ZoneTexte 10"/>
            <p:cNvSpPr txBox="1"/>
            <p:nvPr/>
          </p:nvSpPr>
          <p:spPr>
            <a:xfrm>
              <a:off x="-60071" y="3702293"/>
              <a:ext cx="13819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Standard</a:t>
              </a:r>
            </a:p>
            <a:p>
              <a:pPr algn="ctr"/>
              <a:r>
                <a:rPr lang="en-US" sz="1600" b="1" i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Model Test</a:t>
              </a:r>
              <a:endParaRPr lang="en-US" sz="1600" b="1" i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054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100000">
              <a:srgbClr val="765E5E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1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47" name="Oval 27"/>
          <p:cNvSpPr>
            <a:spLocks noChangeArrowheads="1"/>
          </p:cNvSpPr>
          <p:nvPr/>
        </p:nvSpPr>
        <p:spPr bwMode="auto">
          <a:xfrm>
            <a:off x="4435475" y="4446588"/>
            <a:ext cx="198438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0748" name="Oval 28"/>
          <p:cNvSpPr>
            <a:spLocks noChangeArrowheads="1"/>
          </p:cNvSpPr>
          <p:nvPr/>
        </p:nvSpPr>
        <p:spPr bwMode="auto">
          <a:xfrm>
            <a:off x="4294188" y="3851275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0749" name="Oval 29"/>
          <p:cNvSpPr>
            <a:spLocks noChangeArrowheads="1"/>
          </p:cNvSpPr>
          <p:nvPr/>
        </p:nvSpPr>
        <p:spPr bwMode="auto">
          <a:xfrm>
            <a:off x="5526088" y="3851275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0750" name="Oval 30"/>
          <p:cNvSpPr>
            <a:spLocks noChangeArrowheads="1"/>
          </p:cNvSpPr>
          <p:nvPr/>
        </p:nvSpPr>
        <p:spPr bwMode="auto">
          <a:xfrm>
            <a:off x="5364163" y="3189288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0751" name="Oval 31"/>
          <p:cNvSpPr>
            <a:spLocks noChangeArrowheads="1"/>
          </p:cNvSpPr>
          <p:nvPr/>
        </p:nvSpPr>
        <p:spPr bwMode="auto">
          <a:xfrm>
            <a:off x="3144838" y="3179763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0722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0728" name="Text Box 8"/>
          <p:cNvSpPr txBox="1">
            <a:spLocks noChangeArrowheads="1"/>
          </p:cNvSpPr>
          <p:nvPr/>
        </p:nvSpPr>
        <p:spPr bwMode="auto">
          <a:xfrm>
            <a:off x="190500" y="276225"/>
            <a:ext cx="3379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>
                <a:solidFill>
                  <a:srgbClr val="969696"/>
                </a:solidFill>
                <a:cs typeface="+mn-cs"/>
              </a:rPr>
              <a:t>Electromagnetic form factors</a:t>
            </a:r>
            <a:endParaRPr lang="fr-FR" sz="1800" i="1">
              <a:solidFill>
                <a:srgbClr val="B2B2B2"/>
              </a:solidFill>
              <a:cs typeface="+mn-cs"/>
            </a:endParaRPr>
          </a:p>
        </p:txBody>
      </p:sp>
      <p:sp>
        <p:nvSpPr>
          <p:cNvPr id="670738" name="Text Box 18"/>
          <p:cNvSpPr txBox="1">
            <a:spLocks noChangeArrowheads="1"/>
          </p:cNvSpPr>
          <p:nvPr/>
        </p:nvSpPr>
        <p:spPr bwMode="auto">
          <a:xfrm>
            <a:off x="2716213" y="995363"/>
            <a:ext cx="3736975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latin typeface="Lucida Calligraphy" charset="0"/>
                <a:cs typeface="+mn-cs"/>
              </a:rPr>
              <a:t>Experimental Observables</a:t>
            </a:r>
            <a:endParaRPr lang="en-US" sz="1100" b="1">
              <a:latin typeface="Microsoft Sans Serif" charset="0"/>
              <a:cs typeface="+mn-cs"/>
            </a:endParaRPr>
          </a:p>
        </p:txBody>
      </p:sp>
      <p:sp>
        <p:nvSpPr>
          <p:cNvPr id="670739" name="Rectangle 19"/>
          <p:cNvSpPr>
            <a:spLocks noChangeArrowheads="1"/>
          </p:cNvSpPr>
          <p:nvPr/>
        </p:nvSpPr>
        <p:spPr bwMode="auto">
          <a:xfrm>
            <a:off x="1268413" y="1622425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M.P.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Rekalo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Tomasi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Gustafsson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NPA 742 (2004) 322     C. Carlson, M.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Vanderhaeghen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ARNPS 57 (2007) 171</a:t>
            </a:r>
          </a:p>
        </p:txBody>
      </p:sp>
      <p:graphicFrame>
        <p:nvGraphicFramePr>
          <p:cNvPr id="119820" name="Object 21"/>
          <p:cNvGraphicFramePr>
            <a:graphicFrameLocks noChangeAspect="1"/>
          </p:cNvGraphicFramePr>
          <p:nvPr/>
        </p:nvGraphicFramePr>
        <p:xfrm>
          <a:off x="1481138" y="2974975"/>
          <a:ext cx="619283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6" name="Equation" r:id="rId4" imgW="3975100" imgH="393700" progId="Equation.3">
                  <p:embed/>
                </p:oleObj>
              </mc:Choice>
              <mc:Fallback>
                <p:oleObj name="Equation" r:id="rId4" imgW="3975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2974975"/>
                        <a:ext cx="6192837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1" name="Object 22"/>
          <p:cNvGraphicFramePr>
            <a:graphicFrameLocks noChangeAspect="1"/>
          </p:cNvGraphicFramePr>
          <p:nvPr/>
        </p:nvGraphicFramePr>
        <p:xfrm>
          <a:off x="1590675" y="3595688"/>
          <a:ext cx="5973763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7" name="Equation" r:id="rId6" imgW="3949700" imgH="444500" progId="Equation.3">
                  <p:embed/>
                </p:oleObj>
              </mc:Choice>
              <mc:Fallback>
                <p:oleObj name="Equation" r:id="rId6" imgW="3949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675" y="3595688"/>
                        <a:ext cx="5973763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2" name="Object 23"/>
          <p:cNvGraphicFramePr>
            <a:graphicFrameLocks noChangeAspect="1"/>
          </p:cNvGraphicFramePr>
          <p:nvPr/>
        </p:nvGraphicFramePr>
        <p:xfrm>
          <a:off x="2444750" y="4278313"/>
          <a:ext cx="42799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8" name="Equation" r:id="rId8" imgW="2755900" imgH="292100" progId="Equation.3">
                  <p:embed/>
                </p:oleObj>
              </mc:Choice>
              <mc:Fallback>
                <p:oleObj name="Equation" r:id="rId8" imgW="2755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4278313"/>
                        <a:ext cx="42799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0744" name="Text Box 24"/>
          <p:cNvSpPr txBox="1">
            <a:spLocks noChangeArrowheads="1"/>
          </p:cNvSpPr>
          <p:nvPr/>
        </p:nvSpPr>
        <p:spPr bwMode="auto">
          <a:xfrm>
            <a:off x="261938" y="5694363"/>
            <a:ext cx="8636000" cy="58420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Comic Sans MS"/>
                <a:cs typeface="Comic Sans MS"/>
              </a:rPr>
              <a:t>Combining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 polarized electrons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 positrons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allows a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model independent separation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of the electromagnetic form factors of the nucleon.</a:t>
            </a:r>
            <a:endParaRPr lang="en-US" sz="1600" baseline="30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70745" name="Text Box 25"/>
          <p:cNvSpPr txBox="1">
            <a:spLocks noChangeArrowheads="1"/>
          </p:cNvSpPr>
          <p:nvPr/>
        </p:nvSpPr>
        <p:spPr bwMode="auto">
          <a:xfrm>
            <a:off x="185738" y="2136775"/>
            <a:ext cx="87963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>
                <a:cs typeface="+mn-cs"/>
              </a:rPr>
              <a:t> </a:t>
            </a:r>
            <a:r>
              <a:rPr lang="fr-FR" sz="1600" b="1">
                <a:solidFill>
                  <a:srgbClr val="FF0000"/>
                </a:solidFill>
                <a:cs typeface="+mn-cs"/>
              </a:rPr>
              <a:t>Unpolarized e</a:t>
            </a:r>
            <a:r>
              <a:rPr lang="fr-FR" sz="1600" b="1" baseline="30000">
                <a:solidFill>
                  <a:srgbClr val="FF0000"/>
                </a:solidFill>
                <a:cs typeface="+mn-cs"/>
              </a:rPr>
              <a:t>±</a:t>
            </a:r>
            <a:r>
              <a:rPr lang="fr-FR" sz="1600">
                <a:cs typeface="+mn-cs"/>
              </a:rPr>
              <a:t> elastic scattering and </a:t>
            </a:r>
            <a:r>
              <a:rPr lang="fr-FR" sz="1600" b="1">
                <a:solidFill>
                  <a:srgbClr val="FF0000"/>
                </a:solidFill>
                <a:cs typeface="+mn-cs"/>
              </a:rPr>
              <a:t>polarization transfert observables</a:t>
            </a:r>
            <a:r>
              <a:rPr lang="fr-FR" sz="1600">
                <a:cs typeface="+mn-cs"/>
              </a:rPr>
              <a:t> off the nucleon involve up to </a:t>
            </a:r>
            <a:r>
              <a:rPr lang="fr-FR" sz="1600" b="1">
                <a:solidFill>
                  <a:srgbClr val="0000FF"/>
                </a:solidFill>
                <a:cs typeface="+mn-cs"/>
              </a:rPr>
              <a:t>5 unknown</a:t>
            </a:r>
            <a:r>
              <a:rPr lang="fr-FR" sz="1600">
                <a:cs typeface="+mn-cs"/>
              </a:rPr>
              <a:t> quantities. </a:t>
            </a:r>
            <a:endParaRPr lang="fr-FR">
              <a:cs typeface="+mn-cs"/>
            </a:endParaRPr>
          </a:p>
        </p:txBody>
      </p:sp>
      <p:sp>
        <p:nvSpPr>
          <p:cNvPr id="670746" name="Text Box 26"/>
          <p:cNvSpPr txBox="1">
            <a:spLocks noChangeArrowheads="1"/>
          </p:cNvSpPr>
          <p:nvPr/>
        </p:nvSpPr>
        <p:spPr bwMode="auto">
          <a:xfrm>
            <a:off x="2201863" y="5086350"/>
            <a:ext cx="476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00FF"/>
                </a:solidFill>
                <a:cs typeface="+mn-cs"/>
              </a:rPr>
              <a:t>5 unknown contributions for 6 independent observables</a:t>
            </a:r>
          </a:p>
        </p:txBody>
      </p:sp>
      <p:sp>
        <p:nvSpPr>
          <p:cNvPr id="670752" name="Text Box 32"/>
          <p:cNvSpPr txBox="1">
            <a:spLocks noChangeArrowheads="1"/>
          </p:cNvSpPr>
          <p:nvPr/>
        </p:nvSpPr>
        <p:spPr bwMode="auto">
          <a:xfrm>
            <a:off x="22225" y="3557588"/>
            <a:ext cx="1189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  <a:cs typeface="+mn-cs"/>
              </a:rPr>
              <a:t>Cross Section</a:t>
            </a:r>
          </a:p>
        </p:txBody>
      </p:sp>
      <p:sp>
        <p:nvSpPr>
          <p:cNvPr id="670753" name="Text Box 33"/>
          <p:cNvSpPr txBox="1">
            <a:spLocks noChangeArrowheads="1"/>
          </p:cNvSpPr>
          <p:nvPr/>
        </p:nvSpPr>
        <p:spPr bwMode="auto">
          <a:xfrm>
            <a:off x="460375" y="4757738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  <a:cs typeface="+mn-cs"/>
              </a:rPr>
              <a:t>Polarization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  <a:cs typeface="+mn-cs"/>
              </a:rPr>
              <a:t>Transfert</a:t>
            </a:r>
          </a:p>
        </p:txBody>
      </p:sp>
      <p:cxnSp>
        <p:nvCxnSpPr>
          <p:cNvPr id="670754" name="AutoShape 34"/>
          <p:cNvCxnSpPr>
            <a:cxnSpLocks noChangeShapeType="1"/>
            <a:stCxn id="670752" idx="0"/>
          </p:cNvCxnSpPr>
          <p:nvPr/>
        </p:nvCxnSpPr>
        <p:spPr bwMode="auto">
          <a:xfrm rot="16200000">
            <a:off x="911225" y="2987676"/>
            <a:ext cx="276225" cy="863600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0755" name="AutoShape 35"/>
          <p:cNvCxnSpPr>
            <a:cxnSpLocks noChangeShapeType="1"/>
            <a:stCxn id="670753" idx="0"/>
          </p:cNvCxnSpPr>
          <p:nvPr/>
        </p:nvCxnSpPr>
        <p:spPr bwMode="auto">
          <a:xfrm rot="16200000">
            <a:off x="869157" y="4036219"/>
            <a:ext cx="825500" cy="617537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0756" name="AutoShape 36"/>
          <p:cNvCxnSpPr>
            <a:cxnSpLocks noChangeShapeType="1"/>
            <a:stCxn id="670753" idx="0"/>
          </p:cNvCxnSpPr>
          <p:nvPr/>
        </p:nvCxnSpPr>
        <p:spPr bwMode="auto">
          <a:xfrm rot="16200000">
            <a:off x="1582737" y="3895726"/>
            <a:ext cx="252413" cy="1471612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29" name="Image 28" descr="log_ipn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8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2052638" y="977900"/>
            <a:ext cx="5053012" cy="400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N(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e,e</a:t>
            </a:r>
            <a:r>
              <a:rPr lang="en-US" sz="20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′</a:t>
            </a:r>
            <a:r>
              <a:rPr lang="en-US" sz="2000" b="1" dirty="0" err="1">
                <a:solidFill>
                  <a:srgbClr val="000000"/>
                </a:solidFill>
                <a:latin typeface="Symbol" charset="0"/>
              </a:rPr>
              <a:t>g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) Differential Cross Section</a:t>
            </a:r>
          </a:p>
        </p:txBody>
      </p:sp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23" name="Rectangle 43"/>
          <p:cNvSpPr>
            <a:spLocks noChangeArrowheads="1"/>
          </p:cNvSpPr>
          <p:nvPr/>
        </p:nvSpPr>
        <p:spPr bwMode="auto">
          <a:xfrm>
            <a:off x="2343150" y="1592263"/>
            <a:ext cx="4467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M. Diehl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at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the CLAS12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European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Workshop, Genova,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February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25-28, 2009</a:t>
            </a:r>
          </a:p>
        </p:txBody>
      </p:sp>
      <p:graphicFrame>
        <p:nvGraphicFramePr>
          <p:cNvPr id="10246" name="Object 44"/>
          <p:cNvGraphicFramePr>
            <a:graphicFrameLocks noChangeAspect="1"/>
          </p:cNvGraphicFramePr>
          <p:nvPr/>
        </p:nvGraphicFramePr>
        <p:xfrm>
          <a:off x="1600200" y="3454400"/>
          <a:ext cx="596423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2" name="Equation" r:id="rId4" imgW="3276600" imgH="266700" progId="Equation.3">
                  <p:embed/>
                </p:oleObj>
              </mc:Choice>
              <mc:Fallback>
                <p:oleObj name="Equation" r:id="rId4" imgW="32766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454400"/>
                        <a:ext cx="5964238" cy="4857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0" name="Text Box 70"/>
          <p:cNvSpPr txBox="1">
            <a:spLocks noChangeArrowheads="1"/>
          </p:cNvSpPr>
          <p:nvPr/>
        </p:nvSpPr>
        <p:spPr bwMode="auto">
          <a:xfrm>
            <a:off x="858313" y="6013450"/>
            <a:ext cx="7462465" cy="58477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Polarized electrons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 positrons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allow to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separate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Comic Sans MS"/>
                <a:cs typeface="Comic Sans MS"/>
              </a:rPr>
              <a:t>unknown amplitudes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of the cross section for electro-production of photons.</a:t>
            </a:r>
            <a:endParaRPr lang="en-US" sz="1600" baseline="30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23912" name="Object 71"/>
          <p:cNvGraphicFramePr>
            <a:graphicFrameLocks noChangeAspect="1"/>
          </p:cNvGraphicFramePr>
          <p:nvPr/>
        </p:nvGraphicFramePr>
        <p:xfrm>
          <a:off x="1570038" y="5141913"/>
          <a:ext cx="1701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3" name="Equation" r:id="rId6" imgW="1701800" imgH="266700" progId="Equation.3">
                  <p:embed/>
                </p:oleObj>
              </mc:Choice>
              <mc:Fallback>
                <p:oleObj name="Equation" r:id="rId6" imgW="1701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8" y="5141913"/>
                        <a:ext cx="1701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3" name="Object 72"/>
          <p:cNvGraphicFramePr>
            <a:graphicFrameLocks noChangeAspect="1"/>
          </p:cNvGraphicFramePr>
          <p:nvPr/>
        </p:nvGraphicFramePr>
        <p:xfrm>
          <a:off x="1481138" y="5435600"/>
          <a:ext cx="1866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4" name="Equation" r:id="rId8" imgW="1866090" imgH="266584" progId="Equation.3">
                  <p:embed/>
                </p:oleObj>
              </mc:Choice>
              <mc:Fallback>
                <p:oleObj name="Equation" r:id="rId8" imgW="186609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5435600"/>
                        <a:ext cx="1866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4" name="Object 74"/>
          <p:cNvGraphicFramePr>
            <a:graphicFrameLocks noChangeAspect="1"/>
          </p:cNvGraphicFramePr>
          <p:nvPr/>
        </p:nvGraphicFramePr>
        <p:xfrm>
          <a:off x="5491163" y="5151438"/>
          <a:ext cx="1168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5" name="Equation" r:id="rId10" imgW="1167893" imgH="266584" progId="Equation.3">
                  <p:embed/>
                </p:oleObj>
              </mc:Choice>
              <mc:Fallback>
                <p:oleObj name="Equation" r:id="rId10" imgW="1167893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3" y="5151438"/>
                        <a:ext cx="11684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75"/>
          <p:cNvGraphicFramePr>
            <a:graphicFrameLocks noChangeAspect="1"/>
          </p:cNvGraphicFramePr>
          <p:nvPr/>
        </p:nvGraphicFramePr>
        <p:xfrm>
          <a:off x="4198938" y="5438775"/>
          <a:ext cx="3733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6" name="Equation" r:id="rId12" imgW="3733800" imgH="266700" progId="Equation.3">
                  <p:embed/>
                </p:oleObj>
              </mc:Choice>
              <mc:Fallback>
                <p:oleObj name="Equation" r:id="rId12" imgW="3733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5438775"/>
                        <a:ext cx="3733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7" name="Text Box 77"/>
          <p:cNvSpPr txBox="1">
            <a:spLocks noChangeArrowheads="1"/>
          </p:cNvSpPr>
          <p:nvPr/>
        </p:nvSpPr>
        <p:spPr bwMode="auto">
          <a:xfrm>
            <a:off x="530225" y="4384675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58" name="Text Box 78"/>
          <p:cNvSpPr txBox="1">
            <a:spLocks noChangeArrowheads="1"/>
          </p:cNvSpPr>
          <p:nvPr/>
        </p:nvSpPr>
        <p:spPr bwMode="auto">
          <a:xfrm>
            <a:off x="7251700" y="4391025"/>
            <a:ext cx="166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&amp; positron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60" name="Oval 80"/>
          <p:cNvSpPr>
            <a:spLocks noChangeArrowheads="1"/>
          </p:cNvSpPr>
          <p:nvPr/>
        </p:nvSpPr>
        <p:spPr bwMode="auto">
          <a:xfrm>
            <a:off x="1481138" y="5335588"/>
            <a:ext cx="144462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61" name="Oval 81"/>
          <p:cNvSpPr>
            <a:spLocks noChangeArrowheads="1"/>
          </p:cNvSpPr>
          <p:nvPr/>
        </p:nvSpPr>
        <p:spPr bwMode="auto">
          <a:xfrm>
            <a:off x="7515225" y="5341938"/>
            <a:ext cx="144463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cxnSp>
        <p:nvCxnSpPr>
          <p:cNvPr id="583763" name="AutoShape 83"/>
          <p:cNvCxnSpPr>
            <a:cxnSpLocks noChangeShapeType="1"/>
            <a:stCxn id="583757" idx="2"/>
            <a:endCxn id="583760" idx="2"/>
          </p:cNvCxnSpPr>
          <p:nvPr/>
        </p:nvCxnSpPr>
        <p:spPr bwMode="auto">
          <a:xfrm rot="16200000" flipH="1">
            <a:off x="987425" y="4903788"/>
            <a:ext cx="555625" cy="431800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3764" name="AutoShape 84"/>
          <p:cNvCxnSpPr>
            <a:cxnSpLocks noChangeShapeType="1"/>
            <a:stCxn id="583758" idx="2"/>
            <a:endCxn id="583761" idx="6"/>
          </p:cNvCxnSpPr>
          <p:nvPr/>
        </p:nvCxnSpPr>
        <p:spPr bwMode="auto">
          <a:xfrm rot="5400000">
            <a:off x="7595394" y="4912519"/>
            <a:ext cx="555625" cy="427037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3768" name="Text Box 88"/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>
                <a:solidFill>
                  <a:srgbClr val="969696"/>
                </a:solidFill>
              </a:rPr>
              <a:t>Generalized parton distributions </a:t>
            </a:r>
            <a:endParaRPr lang="fr-FR" sz="1800" i="1">
              <a:solidFill>
                <a:srgbClr val="B2B2B2"/>
              </a:solidFill>
            </a:endParaRPr>
          </a:p>
        </p:txBody>
      </p:sp>
      <p:pic>
        <p:nvPicPr>
          <p:cNvPr id="123924" name="Picture 8" descr="diagb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901825"/>
            <a:ext cx="53625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Object 10"/>
          <p:cNvGraphicFramePr>
            <a:graphicFrameLocks noChangeAspect="1"/>
          </p:cNvGraphicFramePr>
          <p:nvPr/>
        </p:nvGraphicFramePr>
        <p:xfrm>
          <a:off x="433388" y="3449638"/>
          <a:ext cx="82978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7" name="Equation" r:id="rId15" imgW="4559300" imgH="266700" progId="Equation.3">
                  <p:embed/>
                </p:oleObj>
              </mc:Choice>
              <mc:Fallback>
                <p:oleObj name="Equation" r:id="rId15" imgW="4559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3449638"/>
                        <a:ext cx="8297862" cy="4857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2844800" y="4160838"/>
            <a:ext cx="3492500" cy="881062"/>
            <a:chOff x="2845265" y="4182112"/>
            <a:chExt cx="3492500" cy="880616"/>
          </a:xfrm>
        </p:grpSpPr>
        <p:graphicFrame>
          <p:nvGraphicFramePr>
            <p:cNvPr id="123928" name="Object 37"/>
            <p:cNvGraphicFramePr>
              <a:graphicFrameLocks noChangeAspect="1"/>
            </p:cNvGraphicFramePr>
            <p:nvPr/>
          </p:nvGraphicFramePr>
          <p:xfrm>
            <a:off x="3599328" y="4457890"/>
            <a:ext cx="19812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68" name="Equation" r:id="rId17" imgW="1981200" imgH="266700" progId="Equation.3">
                    <p:embed/>
                  </p:oleObj>
                </mc:Choice>
                <mc:Fallback>
                  <p:oleObj name="Equation" r:id="rId17" imgW="19812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9328" y="4457890"/>
                          <a:ext cx="1981200" cy="266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3666003" y="4182112"/>
              <a:ext cx="1835150" cy="274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>
                  <a:solidFill>
                    <a:srgbClr val="008000"/>
                  </a:solidFill>
                </a:rPr>
                <a:t>Additional observables</a:t>
              </a:r>
            </a:p>
          </p:txBody>
        </p:sp>
        <p:graphicFrame>
          <p:nvGraphicFramePr>
            <p:cNvPr id="123930" name="Object 38"/>
            <p:cNvGraphicFramePr>
              <a:graphicFrameLocks noChangeAspect="1"/>
            </p:cNvGraphicFramePr>
            <p:nvPr/>
          </p:nvGraphicFramePr>
          <p:xfrm>
            <a:off x="2845265" y="4796028"/>
            <a:ext cx="34925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69" name="Equation" r:id="rId19" imgW="3492500" imgH="266700" progId="Equation.3">
                    <p:embed/>
                  </p:oleObj>
                </mc:Choice>
                <mc:Fallback>
                  <p:oleObj name="Equation" r:id="rId19" imgW="34925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5265" y="4796028"/>
                          <a:ext cx="3492500" cy="266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31" name="Image 30" descr="log_ipn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47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DC2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50696" y="4406596"/>
            <a:ext cx="1781808" cy="2379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sho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13" y="1915368"/>
            <a:ext cx="2920843" cy="1657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creensho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9053">
            <a:off x="2646136" y="3603005"/>
            <a:ext cx="1316006" cy="924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047092" y="982663"/>
            <a:ext cx="509592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Lucida Calligraphy" pitchFamily="66" charset="0"/>
              </a:rPr>
              <a:t>Compton Transmission Polarimeter</a:t>
            </a:r>
            <a:endParaRPr lang="en-US" sz="2000" b="1" dirty="0">
              <a:solidFill>
                <a:prstClr val="black"/>
              </a:solidFill>
              <a:latin typeface="Lucida Calligraphy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4534" y="5412272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3333FF"/>
                </a:solidFill>
                <a:latin typeface="Comic Sans MS"/>
                <a:cs typeface="Comic Sans MS"/>
              </a:rPr>
              <a:t>FADC 250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20774" y="4015560"/>
            <a:ext cx="2398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3333FF"/>
                </a:solidFill>
                <a:latin typeface="Comic Sans MS"/>
                <a:cs typeface="Comic Sans MS"/>
              </a:rPr>
              <a:t>Hamamatsu R6236-100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3895357" y="1704329"/>
            <a:ext cx="515600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>
                <a:solidFill>
                  <a:srgbClr val="087305"/>
                </a:solidFill>
                <a:latin typeface="Comic Sans MS"/>
                <a:cs typeface="Comic Sans MS"/>
              </a:rPr>
              <a:t>CsI</a:t>
            </a:r>
            <a:r>
              <a:rPr lang="fr-FR" sz="1600" b="1" dirty="0">
                <a:solidFill>
                  <a:srgbClr val="087305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>
                <a:solidFill>
                  <a:srgbClr val="087305"/>
                </a:solidFill>
                <a:latin typeface="Comic Sans MS"/>
                <a:cs typeface="Comic Sans MS"/>
              </a:rPr>
              <a:t>crystals</a:t>
            </a:r>
            <a:r>
              <a:rPr lang="fr-FR" sz="1600" b="1" dirty="0">
                <a:solidFill>
                  <a:srgbClr val="087305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 (6×6×28 cm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) are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coupled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to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PMTs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equiped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with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custom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amplified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bases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to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extend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fr-FR" sz="1600" b="1" dirty="0">
                <a:solidFill>
                  <a:srgbClr val="3333FF"/>
                </a:solidFill>
                <a:latin typeface="Comic Sans MS"/>
                <a:cs typeface="Comic Sans MS"/>
              </a:rPr>
              <a:t>PMT life-time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in the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high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rate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environment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of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PEPPo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endParaRPr lang="fr-FR" sz="1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~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2 µs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long and 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2 V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optimized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signal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fed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into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JLab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custom 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FADC250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that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sampled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signal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at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>
                <a:solidFill>
                  <a:srgbClr val="3333FF"/>
                </a:solidFill>
                <a:latin typeface="Comic Sans MS"/>
                <a:cs typeface="Comic Sans MS"/>
              </a:rPr>
              <a:t>250 MHz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fr-FR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6" name="Picture 10" descr="SemIintSi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62" y="3741002"/>
            <a:ext cx="2159999" cy="1376877"/>
          </a:xfrm>
          <a:prstGeom prst="rect">
            <a:avLst/>
          </a:prstGeom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4105811" y="5037520"/>
            <a:ext cx="4930685" cy="140038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The flexibility of the </a:t>
            </a:r>
            <a:r>
              <a:rPr lang="en-US" sz="1600" b="1" dirty="0">
                <a:solidFill>
                  <a:srgbClr val="0000CC"/>
                </a:solidFill>
                <a:latin typeface="Comic Sans MS" pitchFamily="66" charset="0"/>
              </a:rPr>
              <a:t>FADC250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allows for 3 data taking modes :</a:t>
            </a:r>
          </a:p>
          <a:p>
            <a:pPr algn="just"/>
            <a:endParaRPr lang="en-US" sz="5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Sample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(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500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samples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/detector event);</a:t>
            </a:r>
            <a:endParaRPr lang="en-US" sz="5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Semi-integrated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 (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1 integral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/ detector event);</a:t>
            </a:r>
            <a:endParaRPr lang="en-US" sz="5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Integrated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(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1 integral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/</a:t>
            </a:r>
            <a:r>
              <a:rPr lang="en-US" sz="1600" dirty="0" err="1">
                <a:solidFill>
                  <a:prstClr val="black"/>
                </a:solidFill>
                <a:latin typeface="Comic Sans MS" pitchFamily="66" charset="0"/>
              </a:rPr>
              <a:t>helicity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gate event).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891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smtClean="0">
                <a:solidFill>
                  <a:srgbClr val="969696"/>
                </a:solidFill>
              </a:rPr>
              <a:t>Electron and positron </a:t>
            </a:r>
            <a:r>
              <a:rPr lang="fr-FR" sz="1800" i="1" dirty="0" err="1" smtClean="0">
                <a:solidFill>
                  <a:srgbClr val="969696"/>
                </a:solidFill>
              </a:rPr>
              <a:t>polarimetry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25" name="Image 24" descr="log_ip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3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P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568" y="2273749"/>
            <a:ext cx="2642401" cy="2194841"/>
          </a:xfrm>
          <a:prstGeom prst="rect">
            <a:avLst/>
          </a:prstGeom>
          <a:noFill/>
        </p:spPr>
      </p:pic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59455" y="992620"/>
            <a:ext cx="4258227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Magnetic Flux Measurement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pic>
        <p:nvPicPr>
          <p:cNvPr id="12" name="Image 11" descr="Capture d’écran 2013-01-17 à 13.12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65" y="3847538"/>
            <a:ext cx="2695959" cy="2918357"/>
          </a:xfrm>
          <a:prstGeom prst="rect">
            <a:avLst/>
          </a:prstGeom>
        </p:spPr>
      </p:pic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19" name="Image 18" descr="log_ip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5315381" y="5760276"/>
            <a:ext cx="3478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P</a:t>
            </a:r>
            <a:r>
              <a:rPr lang="en-US" sz="1600" baseline="-25000" dirty="0">
                <a:solidFill>
                  <a:srgbClr val="7030A0"/>
                </a:solidFill>
                <a:cs typeface="Comic Sans MS" charset="0"/>
              </a:rPr>
              <a:t>T</a:t>
            </a:r>
            <a:r>
              <a:rPr lang="en-US" sz="1600" baseline="-25000" dirty="0" smtClean="0">
                <a:solidFill>
                  <a:srgbClr val="7030A0"/>
                </a:solidFill>
                <a:cs typeface="Comic Sans MS" charset="0"/>
              </a:rPr>
              <a:t> </a:t>
            </a: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= 7.06% </a:t>
            </a:r>
            <a:r>
              <a:rPr lang="en-US" sz="1600" dirty="0">
                <a:solidFill>
                  <a:srgbClr val="7030A0"/>
                </a:solidFill>
                <a:cs typeface="Comic Sans MS" charset="0"/>
              </a:rPr>
              <a:t>± </a:t>
            </a: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0.05%</a:t>
            </a:r>
            <a:r>
              <a:rPr lang="en-US" sz="1600" baseline="-25000" dirty="0">
                <a:solidFill>
                  <a:srgbClr val="7030A0"/>
                </a:solidFill>
                <a:cs typeface="Comic Sans MS" charset="0"/>
              </a:rPr>
              <a:t>Stat.</a:t>
            </a:r>
            <a:r>
              <a:rPr lang="en-US" sz="1600" dirty="0">
                <a:solidFill>
                  <a:srgbClr val="7030A0"/>
                </a:solidFill>
                <a:cs typeface="Comic Sans MS" charset="0"/>
              </a:rPr>
              <a:t> ± </a:t>
            </a: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0.07%</a:t>
            </a:r>
            <a:r>
              <a:rPr lang="en-US" sz="1600" baseline="-25000" dirty="0">
                <a:solidFill>
                  <a:srgbClr val="7030A0"/>
                </a:solidFill>
                <a:cs typeface="Comic Sans MS" charset="0"/>
              </a:rPr>
              <a:t>Syst.</a:t>
            </a:r>
            <a:r>
              <a:rPr lang="en-US" sz="1600" dirty="0">
                <a:solidFill>
                  <a:srgbClr val="7030A0"/>
                </a:solidFill>
                <a:cs typeface="Comic Sans MS" charset="0"/>
              </a:rPr>
              <a:t>  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4747824" y="2204109"/>
            <a:ext cx="421222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The iron core target is equipped with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3 pick-up coils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measuring the magnetic flux generated by the magnet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current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variation (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ramping-up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polarity reversal).</a:t>
            </a: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endParaRPr lang="en-US" sz="16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Specific </a:t>
            </a:r>
            <a:r>
              <a:rPr lang="en-US" sz="16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cycling procedures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are used during the experiment to monitor the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target polarization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.      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2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200243"/>
              </p:ext>
            </p:extLst>
          </p:nvPr>
        </p:nvGraphicFramePr>
        <p:xfrm>
          <a:off x="5611886" y="4782393"/>
          <a:ext cx="27765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81" name="…quation" r:id="rId6" imgW="1943100" imgH="431800" progId="Equation.3">
                  <p:embed/>
                </p:oleObj>
              </mc:Choice>
              <mc:Fallback>
                <p:oleObj name="…quation" r:id="rId6" imgW="1943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1886" y="4782393"/>
                        <a:ext cx="2776538" cy="577850"/>
                      </a:xfrm>
                      <a:prstGeom prst="rect">
                        <a:avLst/>
                      </a:prstGeom>
                      <a:solidFill>
                        <a:srgbClr val="F0D8EF"/>
                      </a:solidFill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3017550" y="1674100"/>
            <a:ext cx="312066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E. </a:t>
            </a:r>
            <a:r>
              <a:rPr lang="en-US" sz="1000" dirty="0" err="1" smtClean="0">
                <a:solidFill>
                  <a:srgbClr val="5F5F5F"/>
                </a:solidFill>
                <a:latin typeface="Microsoft Sans Serif" charset="0"/>
              </a:rPr>
              <a:t>Froidefond</a:t>
            </a: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, E. Voutier, </a:t>
            </a:r>
            <a:r>
              <a:rPr lang="en-US" sz="1000" dirty="0" err="1" smtClean="0">
                <a:solidFill>
                  <a:srgbClr val="5F5F5F"/>
                </a:solidFill>
                <a:latin typeface="Microsoft Sans Serif" charset="0"/>
              </a:rPr>
              <a:t>PEPPo</a:t>
            </a: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 TN-14-02 (2014)  </a:t>
            </a:r>
            <a:endParaRPr lang="en-US" sz="1000" dirty="0">
              <a:solidFill>
                <a:srgbClr val="5F5F5F"/>
              </a:solidFill>
              <a:latin typeface="Microsoft Sans Serif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891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smtClean="0">
                <a:solidFill>
                  <a:srgbClr val="969696"/>
                </a:solidFill>
              </a:rPr>
              <a:t>Electron and positron </a:t>
            </a:r>
            <a:r>
              <a:rPr lang="fr-FR" sz="1800" i="1" dirty="0" err="1" smtClean="0">
                <a:solidFill>
                  <a:srgbClr val="969696"/>
                </a:solidFill>
              </a:rPr>
              <a:t>polarimetry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8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85620" y="992620"/>
            <a:ext cx="4188346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Analyzing Magnet </a:t>
            </a: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Response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graphicFrame>
        <p:nvGraphicFramePr>
          <p:cNvPr id="1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326772"/>
              </p:ext>
            </p:extLst>
          </p:nvPr>
        </p:nvGraphicFramePr>
        <p:xfrm>
          <a:off x="1317961" y="2943644"/>
          <a:ext cx="2608262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89" name="…quation" r:id="rId3" imgW="1511300" imgH="419100" progId="Equation.3">
                  <p:embed/>
                </p:oleObj>
              </mc:Choice>
              <mc:Fallback>
                <p:oleObj name="…quation" r:id="rId3" imgW="1511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961" y="2943644"/>
                        <a:ext cx="2608262" cy="722313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577158" y="1904092"/>
            <a:ext cx="799506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Experimental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asymmetries</a:t>
            </a: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are measured with respect to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beam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; they are linearly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proportional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to the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target polarization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itself proportional to the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target magnetization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178726"/>
              </p:ext>
            </p:extLst>
          </p:nvPr>
        </p:nvGraphicFramePr>
        <p:xfrm>
          <a:off x="4923753" y="2984085"/>
          <a:ext cx="3157537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90" name="…quation" r:id="rId5" imgW="1905000" imgH="431800" progId="Equation.3">
                  <p:embed/>
                </p:oleObj>
              </mc:Choice>
              <mc:Fallback>
                <p:oleObj name="…quation" r:id="rId5" imgW="1905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753" y="2984085"/>
                        <a:ext cx="3157537" cy="671513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1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016" y="4016222"/>
            <a:ext cx="2670752" cy="221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PMT5PhysicsAsymmetryAMvsCurren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83" y="4001170"/>
            <a:ext cx="4965864" cy="232072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761365" y="4271598"/>
            <a:ext cx="155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0000FF"/>
                </a:solidFill>
                <a:latin typeface="Comic Sans MS"/>
                <a:ea typeface="ＭＳ Ｐゴシック"/>
                <a:cs typeface="Comic Sans MS"/>
              </a:rPr>
              <a:t>IHWP </a:t>
            </a:r>
            <a:r>
              <a:rPr lang="fr-FR" b="1" i="1" dirty="0" err="1" smtClean="0">
                <a:solidFill>
                  <a:srgbClr val="0000FF"/>
                </a:solidFill>
                <a:latin typeface="Comic Sans MS"/>
                <a:ea typeface="ＭＳ Ｐゴシック"/>
                <a:cs typeface="Comic Sans MS"/>
              </a:rPr>
              <a:t>inserted</a:t>
            </a:r>
            <a:endParaRPr lang="fr-FR" b="1" i="1" dirty="0">
              <a:solidFill>
                <a:srgbClr val="0000FF"/>
              </a:solidFill>
              <a:latin typeface="Comic Sans MS"/>
              <a:ea typeface="ＭＳ Ｐゴシック"/>
              <a:cs typeface="Comic Sans MS"/>
            </a:endParaRPr>
          </a:p>
        </p:txBody>
      </p:sp>
      <p:graphicFrame>
        <p:nvGraphicFramePr>
          <p:cNvPr id="1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904575"/>
              </p:ext>
            </p:extLst>
          </p:nvPr>
        </p:nvGraphicFramePr>
        <p:xfrm>
          <a:off x="5329591" y="4621518"/>
          <a:ext cx="996688" cy="473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91" name="…quation" r:id="rId9" imgW="825500" imgH="393700" progId="Equation.3">
                  <p:embed/>
                </p:oleObj>
              </mc:Choice>
              <mc:Fallback>
                <p:oleObj name="…quation" r:id="rId9" imgW="825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591" y="4621518"/>
                        <a:ext cx="996688" cy="4739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5905439" y="6179471"/>
            <a:ext cx="20907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A. </a:t>
            </a:r>
            <a:r>
              <a:rPr lang="en-US" sz="1000" dirty="0" err="1" smtClean="0">
                <a:solidFill>
                  <a:srgbClr val="5F5F5F"/>
                </a:solidFill>
                <a:latin typeface="Microsoft Sans Serif" charset="0"/>
              </a:rPr>
              <a:t>Adeyemi</a:t>
            </a:r>
            <a:r>
              <a:rPr lang="en-US" sz="1000" dirty="0" smtClean="0">
                <a:solidFill>
                  <a:srgbClr val="5F5F5F"/>
                </a:solidFill>
                <a:latin typeface="Microsoft Sans Serif" charset="0"/>
              </a:rPr>
              <a:t> (Hampton University)</a:t>
            </a:r>
            <a:endParaRPr lang="en-US" sz="1000" dirty="0">
              <a:solidFill>
                <a:srgbClr val="5F5F5F"/>
              </a:solidFill>
              <a:latin typeface="Microsoft Sans Serif" charset="0"/>
            </a:endParaRP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26" name="Image 25" descr="log_ipn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891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smtClean="0">
                <a:solidFill>
                  <a:srgbClr val="969696"/>
                </a:solidFill>
              </a:rPr>
              <a:t>Electron and positron </a:t>
            </a:r>
            <a:r>
              <a:rPr lang="fr-FR" sz="1800" i="1" dirty="0" err="1" smtClean="0">
                <a:solidFill>
                  <a:srgbClr val="969696"/>
                </a:solidFill>
              </a:rPr>
              <a:t>polarimetry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3303344" y="1603212"/>
            <a:ext cx="256875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G. Alexander et al., NIMA 610 (2009) 451 </a:t>
            </a:r>
            <a:endParaRPr lang="fr-FR" sz="10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2840837" y="6406782"/>
            <a:ext cx="3478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P</a:t>
            </a:r>
            <a:r>
              <a:rPr lang="en-US" sz="1600" baseline="-25000" dirty="0">
                <a:solidFill>
                  <a:srgbClr val="7030A0"/>
                </a:solidFill>
                <a:cs typeface="Comic Sans MS" charset="0"/>
              </a:rPr>
              <a:t>T</a:t>
            </a:r>
            <a:r>
              <a:rPr lang="en-US" sz="1600" baseline="-25000" dirty="0" smtClean="0">
                <a:solidFill>
                  <a:srgbClr val="7030A0"/>
                </a:solidFill>
                <a:cs typeface="Comic Sans MS" charset="0"/>
              </a:rPr>
              <a:t> </a:t>
            </a: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= 7.06% </a:t>
            </a:r>
            <a:r>
              <a:rPr lang="en-US" sz="1600" dirty="0">
                <a:solidFill>
                  <a:srgbClr val="7030A0"/>
                </a:solidFill>
                <a:cs typeface="Comic Sans MS" charset="0"/>
              </a:rPr>
              <a:t>± </a:t>
            </a: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0.05%</a:t>
            </a:r>
            <a:r>
              <a:rPr lang="en-US" sz="1600" baseline="-25000" dirty="0">
                <a:solidFill>
                  <a:srgbClr val="7030A0"/>
                </a:solidFill>
                <a:cs typeface="Comic Sans MS" charset="0"/>
              </a:rPr>
              <a:t>Stat.</a:t>
            </a:r>
            <a:r>
              <a:rPr lang="en-US" sz="1600" dirty="0">
                <a:solidFill>
                  <a:srgbClr val="7030A0"/>
                </a:solidFill>
                <a:cs typeface="Comic Sans MS" charset="0"/>
              </a:rPr>
              <a:t> ± </a:t>
            </a:r>
            <a:r>
              <a:rPr lang="en-US" sz="1600" dirty="0" smtClean="0">
                <a:solidFill>
                  <a:srgbClr val="7030A0"/>
                </a:solidFill>
                <a:cs typeface="Comic Sans MS" charset="0"/>
              </a:rPr>
              <a:t>0.07%</a:t>
            </a:r>
            <a:r>
              <a:rPr lang="en-US" sz="1600" baseline="-25000" dirty="0">
                <a:solidFill>
                  <a:srgbClr val="7030A0"/>
                </a:solidFill>
                <a:cs typeface="Comic Sans MS" charset="0"/>
              </a:rPr>
              <a:t>Syst.</a:t>
            </a:r>
            <a:r>
              <a:rPr lang="en-US" sz="1600" dirty="0">
                <a:solidFill>
                  <a:srgbClr val="7030A0"/>
                </a:solidFill>
                <a:cs typeface="Comic Sans MS" charset="0"/>
              </a:rPr>
              <a:t>  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8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2842782" y="982663"/>
            <a:ext cx="347801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Expected Performances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pic>
        <p:nvPicPr>
          <p:cNvPr id="2" name="Image 1" descr="Fo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04" y="3237982"/>
            <a:ext cx="3239892" cy="2179363"/>
          </a:xfrm>
          <a:prstGeom prst="rect">
            <a:avLst/>
          </a:prstGeom>
        </p:spPr>
      </p:pic>
      <p:pic>
        <p:nvPicPr>
          <p:cNvPr id="4" name="Image 3" descr="Po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16" y="3569596"/>
            <a:ext cx="2664436" cy="1792060"/>
          </a:xfrm>
          <a:prstGeom prst="rect">
            <a:avLst/>
          </a:prstGeom>
        </p:spPr>
      </p:pic>
      <p:pic>
        <p:nvPicPr>
          <p:cNvPr id="3" name="Image 2" descr="Ep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" y="3224769"/>
            <a:ext cx="3239996" cy="2190470"/>
          </a:xfrm>
          <a:prstGeom prst="rect">
            <a:avLst/>
          </a:prstGeom>
        </p:spPr>
      </p:pic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059613" y="1600527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0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0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0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4660" y="2023012"/>
            <a:ext cx="89837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  <a:buFont typeface="Wingdings" charset="0"/>
              <a:buChar char="Ø"/>
            </a:pPr>
            <a:r>
              <a:rPr lang="fr-FR" sz="1400" dirty="0">
                <a:latin typeface="Comic Sans MS" charset="0"/>
              </a:rPr>
              <a:t> </a:t>
            </a:r>
            <a:r>
              <a:rPr lang="fr-FR" sz="1600" dirty="0" smtClean="0"/>
              <a:t>The </a:t>
            </a:r>
            <a:r>
              <a:rPr lang="fr-FR" sz="1600" b="1" dirty="0" err="1" smtClean="0">
                <a:solidFill>
                  <a:srgbClr val="0000FF"/>
                </a:solidFill>
              </a:rPr>
              <a:t>optimized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FoM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each</a:t>
            </a:r>
            <a:r>
              <a:rPr lang="fr-FR" sz="1600" dirty="0" smtClean="0"/>
              <a:t> </a:t>
            </a:r>
            <a:r>
              <a:rPr lang="fr-FR" sz="1600" dirty="0" err="1" smtClean="0"/>
              <a:t>electron</a:t>
            </a:r>
            <a:r>
              <a:rPr lang="fr-FR" sz="1600" dirty="0" smtClean="0"/>
              <a:t> </a:t>
            </a:r>
            <a:r>
              <a:rPr lang="fr-FR" sz="1600" dirty="0" err="1" smtClean="0"/>
              <a:t>beam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defined</a:t>
            </a:r>
            <a:r>
              <a:rPr lang="fr-FR" sz="1600" dirty="0" smtClean="0"/>
              <a:t> the « </a:t>
            </a:r>
            <a:r>
              <a:rPr lang="fr-FR" sz="1600" b="1" dirty="0" err="1" smtClean="0">
                <a:solidFill>
                  <a:srgbClr val="0000FF"/>
                </a:solidFill>
              </a:rPr>
              <a:t>operational</a:t>
            </a:r>
            <a:r>
              <a:rPr lang="fr-FR" sz="1600" b="1" dirty="0" smtClean="0">
                <a:solidFill>
                  <a:srgbClr val="0000FF"/>
                </a:solidFill>
              </a:rPr>
              <a:t> conditions</a:t>
            </a:r>
            <a:r>
              <a:rPr lang="fr-FR" sz="1600" dirty="0" smtClean="0"/>
              <a:t> »; </a:t>
            </a:r>
            <a:r>
              <a:rPr lang="fr-FR" sz="1600" dirty="0" err="1" smtClean="0"/>
              <a:t>simplistic</a:t>
            </a:r>
            <a:r>
              <a:rPr lang="fr-FR" sz="1600" dirty="0" smtClean="0"/>
              <a:t> </a:t>
            </a:r>
            <a:r>
              <a:rPr lang="fr-FR" sz="1600" dirty="0" err="1" smtClean="0"/>
              <a:t>cuts</a:t>
            </a:r>
            <a:r>
              <a:rPr lang="fr-FR" sz="1600" dirty="0" smtClean="0"/>
              <a:t> </a:t>
            </a:r>
            <a:r>
              <a:rPr lang="fr-FR" sz="1600" dirty="0" err="1" smtClean="0"/>
              <a:t>mimic</a:t>
            </a:r>
            <a:r>
              <a:rPr lang="fr-FR" sz="1600" dirty="0" smtClean="0"/>
              <a:t> a </a:t>
            </a:r>
            <a:r>
              <a:rPr lang="fr-FR" sz="1600" b="1" dirty="0" smtClean="0">
                <a:solidFill>
                  <a:srgbClr val="FF0000"/>
                </a:solidFill>
              </a:rPr>
              <a:t>capture system</a:t>
            </a:r>
            <a:r>
              <a:rPr lang="fr-FR" sz="1600" dirty="0" smtClean="0"/>
              <a:t> and/or an </a:t>
            </a:r>
            <a:r>
              <a:rPr lang="fr-FR" sz="1600" b="1" dirty="0" err="1" smtClean="0">
                <a:solidFill>
                  <a:srgbClr val="FF0000"/>
                </a:solidFill>
              </a:rPr>
              <a:t>accelerator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acceptance</a:t>
            </a:r>
            <a:r>
              <a:rPr lang="fr-FR" sz="1600" dirty="0" smtClean="0"/>
              <a:t>, and </a:t>
            </a:r>
            <a:r>
              <a:rPr lang="fr-FR" sz="1600" dirty="0" err="1" smtClean="0"/>
              <a:t>define</a:t>
            </a:r>
            <a:r>
              <a:rPr lang="fr-FR" sz="1600" dirty="0" smtClean="0"/>
              <a:t> the quantitative </a:t>
            </a:r>
            <a:r>
              <a:rPr lang="fr-FR" sz="1600" b="1" dirty="0" smtClean="0">
                <a:solidFill>
                  <a:srgbClr val="FF0000"/>
                </a:solidFill>
              </a:rPr>
              <a:t>source performances</a:t>
            </a:r>
            <a:r>
              <a:rPr lang="fr-FR" sz="1600" dirty="0" smtClean="0"/>
              <a:t>.  </a:t>
            </a:r>
            <a:endParaRPr lang="fr-FR" sz="1600" dirty="0">
              <a:latin typeface="Comic Sans MS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42208" y="3298761"/>
            <a:ext cx="1991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= 10%  </a:t>
            </a:r>
            <a:r>
              <a:rPr lang="en-US" dirty="0" smtClean="0">
                <a:latin typeface="Symbol" charset="2"/>
                <a:cs typeface="Symbol" charset="2"/>
              </a:rPr>
              <a:t>DQ</a:t>
            </a:r>
            <a:r>
              <a:rPr lang="en-US" dirty="0" smtClean="0"/>
              <a:t> = 10°</a:t>
            </a:r>
            <a:endParaRPr lang="en-US" dirty="0"/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736961" y="5861908"/>
            <a:ext cx="7700227" cy="58477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In the </a:t>
            </a:r>
            <a:r>
              <a:rPr lang="en-US" sz="1600" b="1" dirty="0" smtClean="0">
                <a:solidFill>
                  <a:srgbClr val="CC00FF"/>
                </a:solidFill>
                <a:latin typeface="Comic Sans MS"/>
                <a:cs typeface="Comic Sans MS"/>
              </a:rPr>
              <a:t>100 MeV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energy range, one can reasonably expect to </a:t>
            </a:r>
            <a:r>
              <a:rPr lang="en-US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optimaly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achieve </a:t>
            </a:r>
          </a:p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600" b="1" dirty="0" smtClean="0">
                <a:solidFill>
                  <a:srgbClr val="CC00CC"/>
                </a:solidFill>
                <a:latin typeface="Comic Sans MS"/>
                <a:cs typeface="Comic Sans MS"/>
              </a:rPr>
              <a:t>75%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electron </a:t>
            </a:r>
            <a:r>
              <a:rPr lang="en-US" sz="1600" b="1" dirty="0" smtClean="0">
                <a:solidFill>
                  <a:srgbClr val="CC00CC"/>
                </a:solidFill>
                <a:latin typeface="Comic Sans MS"/>
                <a:cs typeface="Comic Sans MS"/>
              </a:rPr>
              <a:t>polarization transfer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and </a:t>
            </a:r>
            <a:r>
              <a:rPr lang="en-US" sz="1600" b="1" dirty="0" smtClean="0">
                <a:solidFill>
                  <a:srgbClr val="CC00CC"/>
                </a:solidFill>
                <a:latin typeface="Comic Sans MS"/>
                <a:cs typeface="Comic Sans MS"/>
              </a:rPr>
              <a:t>10</a:t>
            </a:r>
            <a:r>
              <a:rPr lang="en-US" sz="1600" b="1" baseline="30000" dirty="0" smtClean="0">
                <a:solidFill>
                  <a:srgbClr val="CC00CC"/>
                </a:solidFill>
                <a:latin typeface="Comic Sans MS"/>
                <a:cs typeface="Comic Sans MS"/>
              </a:rPr>
              <a:t>-4</a:t>
            </a:r>
            <a:r>
              <a:rPr lang="en-US" sz="1600" b="1" dirty="0" smtClean="0">
                <a:solidFill>
                  <a:srgbClr val="CC00CC"/>
                </a:solidFill>
                <a:latin typeface="Comic Sans MS"/>
                <a:cs typeface="Comic Sans MS"/>
              </a:rPr>
              <a:t>-10</a:t>
            </a:r>
            <a:r>
              <a:rPr lang="en-US" sz="1600" b="1" baseline="30000" dirty="0" smtClean="0">
                <a:solidFill>
                  <a:srgbClr val="CC00CC"/>
                </a:solidFill>
                <a:latin typeface="Comic Sans MS"/>
                <a:cs typeface="Comic Sans MS"/>
              </a:rPr>
              <a:t>-3</a:t>
            </a:r>
            <a:r>
              <a:rPr lang="en-US" sz="1600" b="1" dirty="0" smtClean="0">
                <a:solidFill>
                  <a:srgbClr val="CC00CC"/>
                </a:solidFill>
                <a:latin typeface="Comic Sans MS"/>
                <a:cs typeface="Comic Sans MS"/>
              </a:rPr>
              <a:t> e</a:t>
            </a:r>
            <a:r>
              <a:rPr lang="en-US" sz="1600" b="1" baseline="30000" dirty="0" smtClean="0">
                <a:solidFill>
                  <a:srgbClr val="CC00CC"/>
                </a:solidFill>
                <a:latin typeface="Comic Sans MS"/>
                <a:cs typeface="Comic Sans MS"/>
              </a:rPr>
              <a:t>+</a:t>
            </a:r>
            <a:r>
              <a:rPr lang="en-US" sz="1600" b="1" dirty="0" smtClean="0">
                <a:solidFill>
                  <a:srgbClr val="CC00CC"/>
                </a:solidFill>
                <a:latin typeface="Comic Sans MS"/>
                <a:cs typeface="Comic Sans MS"/>
              </a:rPr>
              <a:t>/e</a:t>
            </a:r>
            <a:r>
              <a:rPr lang="en-US" sz="1600" b="1" baseline="30000" dirty="0" smtClean="0">
                <a:solidFill>
                  <a:srgbClr val="CC00CC"/>
                </a:solidFill>
                <a:latin typeface="Comic Sans MS"/>
                <a:cs typeface="Comic Sans MS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21" name="Grouper 15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2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3" name="Image 17" descr="log_ipn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539657" y="6603286"/>
            <a:ext cx="6144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21/28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732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err="1" smtClean="0">
                <a:solidFill>
                  <a:srgbClr val="969696"/>
                </a:solidFill>
              </a:rPr>
              <a:t>Polarized</a:t>
            </a:r>
            <a:r>
              <a:rPr lang="fr-FR" sz="1800" i="1" dirty="0" smtClean="0">
                <a:solidFill>
                  <a:srgbClr val="969696"/>
                </a:solidFill>
              </a:rPr>
              <a:t> positron </a:t>
            </a:r>
            <a:r>
              <a:rPr lang="fr-FR" sz="1800" i="1" dirty="0" err="1">
                <a:solidFill>
                  <a:srgbClr val="969696"/>
                </a:solidFill>
              </a:rPr>
              <a:t>beam</a:t>
            </a:r>
            <a:r>
              <a:rPr lang="fr-FR" sz="1800" i="1" dirty="0">
                <a:solidFill>
                  <a:srgbClr val="969696"/>
                </a:solidFill>
              </a:rPr>
              <a:t> </a:t>
            </a:r>
            <a:r>
              <a:rPr lang="fr-FR" sz="1800" i="1" dirty="0" err="1">
                <a:solidFill>
                  <a:srgbClr val="969696"/>
                </a:solidFill>
              </a:rPr>
              <a:t>at</a:t>
            </a:r>
            <a:r>
              <a:rPr lang="fr-FR" sz="1800" i="1" dirty="0">
                <a:solidFill>
                  <a:srgbClr val="969696"/>
                </a:solidFill>
              </a:rPr>
              <a:t> </a:t>
            </a:r>
            <a:r>
              <a:rPr lang="fr-FR" sz="1800" i="1" dirty="0" err="1" smtClean="0">
                <a:solidFill>
                  <a:srgbClr val="969696"/>
                </a:solidFill>
              </a:rPr>
              <a:t>JLab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5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79600" y="2184400"/>
            <a:ext cx="5397500" cy="1662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b="1" dirty="0" err="1">
                <a:solidFill>
                  <a:srgbClr val="3333FF"/>
                </a:solidFill>
                <a:latin typeface="Lucida Calligraphy"/>
                <a:cs typeface="Lucida Calligraphy"/>
              </a:rPr>
              <a:t>Polarized</a:t>
            </a:r>
            <a:r>
              <a:rPr lang="fr-FR" sz="2400" b="1" dirty="0">
                <a:solidFill>
                  <a:srgbClr val="3333FF"/>
                </a:solidFill>
                <a:latin typeface="Lucida Calligraphy"/>
                <a:cs typeface="Lucida Calligraphy"/>
              </a:rPr>
              <a:t> Positron Production</a:t>
            </a:r>
          </a:p>
          <a:p>
            <a:pPr algn="ctr">
              <a:defRPr/>
            </a:pPr>
            <a:endParaRPr lang="fr-FR" sz="2400" b="1" dirty="0">
              <a:solidFill>
                <a:srgbClr val="000000"/>
              </a:solidFill>
              <a:latin typeface="Lucida Calligraphy"/>
              <a:cs typeface="Lucida Calligraphy"/>
            </a:endParaRPr>
          </a:p>
          <a:p>
            <a:pPr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Polarization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transfer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physics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Polarized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bremsstrahlung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9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9" descr="fig18-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19388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fig19-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04" y="2719388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33" name="Picture 21" descr="fig18-le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19388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8918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685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i="1" dirty="0" smtClean="0">
                <a:solidFill>
                  <a:srgbClr val="969696"/>
                </a:solidFill>
                <a:latin typeface="Comic Sans MS" charset="0"/>
              </a:rPr>
              <a:t>Ultra-</a:t>
            </a:r>
            <a:r>
              <a:rPr lang="fr-FR" sz="1800" i="1" dirty="0" err="1" smtClean="0">
                <a:solidFill>
                  <a:srgbClr val="969696"/>
                </a:solidFill>
                <a:latin typeface="Comic Sans MS" charset="0"/>
              </a:rPr>
              <a:t>relativistic</a:t>
            </a:r>
            <a:r>
              <a:rPr lang="fr-FR" sz="1800" i="1" dirty="0" smtClean="0">
                <a:solidFill>
                  <a:srgbClr val="969696"/>
                </a:solidFill>
                <a:latin typeface="Comic Sans MS" charset="0"/>
              </a:rPr>
              <a:t> approximation</a:t>
            </a:r>
            <a:endParaRPr lang="fr-FR" sz="1800" i="1" dirty="0">
              <a:solidFill>
                <a:srgbClr val="B2B2B2"/>
              </a:solidFill>
              <a:latin typeface="Comic Sans MS" charset="0"/>
            </a:endParaRPr>
          </a:p>
        </p:txBody>
      </p:sp>
      <p:sp>
        <p:nvSpPr>
          <p:cNvPr id="678923" name="Text Box 11"/>
          <p:cNvSpPr txBox="1">
            <a:spLocks noChangeArrowheads="1"/>
          </p:cNvSpPr>
          <p:nvPr/>
        </p:nvSpPr>
        <p:spPr bwMode="auto">
          <a:xfrm>
            <a:off x="3227388" y="1494155"/>
            <a:ext cx="2709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H. Olsen, L.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Maximon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PR114 (1959) 887</a:t>
            </a:r>
          </a:p>
        </p:txBody>
      </p:sp>
      <p:sp>
        <p:nvSpPr>
          <p:cNvPr id="678924" name="Text Box 12"/>
          <p:cNvSpPr txBox="1">
            <a:spLocks noChangeArrowheads="1"/>
          </p:cNvSpPr>
          <p:nvPr/>
        </p:nvSpPr>
        <p:spPr bwMode="auto">
          <a:xfrm>
            <a:off x="188913" y="1698943"/>
            <a:ext cx="8785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most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currently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used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framework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to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evaluate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Comic Sans MS"/>
                <a:cs typeface="Comic Sans MS"/>
              </a:rPr>
              <a:t>polarization</a:t>
            </a:r>
            <a:r>
              <a:rPr lang="fr-FR" sz="16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transfer</a:t>
            </a:r>
            <a:r>
              <a:rPr lang="fr-FR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for </a:t>
            </a:r>
            <a:r>
              <a:rPr lang="fr-FR" sz="1600" dirty="0" err="1">
                <a:solidFill>
                  <a:srgbClr val="008000"/>
                </a:solidFill>
                <a:latin typeface="Comic Sans MS"/>
                <a:cs typeface="Comic Sans MS"/>
              </a:rPr>
              <a:t>polarized</a:t>
            </a:r>
            <a:r>
              <a:rPr lang="fr-FR" sz="1600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8000"/>
                </a:solidFill>
                <a:latin typeface="Comic Sans MS"/>
                <a:cs typeface="Comic Sans MS"/>
              </a:rPr>
              <a:t>bremsstrahlung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and </a:t>
            </a:r>
            <a:r>
              <a:rPr lang="fr-FR" sz="1600" dirty="0">
                <a:solidFill>
                  <a:srgbClr val="008000"/>
                </a:solidFill>
                <a:latin typeface="Comic Sans MS"/>
                <a:cs typeface="Comic Sans MS"/>
              </a:rPr>
              <a:t>pair </a:t>
            </a:r>
            <a:r>
              <a:rPr lang="fr-FR" sz="1600" dirty="0" err="1">
                <a:solidFill>
                  <a:srgbClr val="008000"/>
                </a:solidFill>
                <a:latin typeface="Comic Sans MS"/>
                <a:cs typeface="Comic Sans MS"/>
              </a:rPr>
              <a:t>creation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processes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fr-FR" sz="1600" dirty="0">
                <a:solidFill>
                  <a:srgbClr val="FF0000"/>
                </a:solidFill>
                <a:latin typeface="Comic Sans MS"/>
                <a:cs typeface="Comic Sans MS"/>
              </a:rPr>
              <a:t>O&amp;M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work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developped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in the </a:t>
            </a:r>
            <a:r>
              <a:rPr lang="fr-FR" sz="1600" dirty="0">
                <a:solidFill>
                  <a:srgbClr val="0000CC"/>
                </a:solidFill>
                <a:latin typeface="Comic Sans MS"/>
                <a:cs typeface="Comic Sans MS"/>
              </a:rPr>
              <a:t>Born approximation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for </a:t>
            </a:r>
            <a:r>
              <a:rPr lang="fr-FR" sz="1600" dirty="0" err="1">
                <a:solidFill>
                  <a:srgbClr val="0000CC"/>
                </a:solidFill>
                <a:latin typeface="Comic Sans MS"/>
                <a:cs typeface="Comic Sans MS"/>
              </a:rPr>
              <a:t>relativistic</a:t>
            </a:r>
            <a:r>
              <a:rPr lang="fr-FR" sz="1600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CC"/>
                </a:solidFill>
                <a:latin typeface="Comic Sans MS"/>
                <a:cs typeface="Comic Sans MS"/>
              </a:rPr>
              <a:t>particles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and </a:t>
            </a:r>
            <a:r>
              <a:rPr lang="fr-FR" sz="1600" dirty="0" err="1">
                <a:solidFill>
                  <a:srgbClr val="0000CC"/>
                </a:solidFill>
                <a:latin typeface="Comic Sans MS"/>
                <a:cs typeface="Comic Sans MS"/>
              </a:rPr>
              <a:t>small</a:t>
            </a:r>
            <a:r>
              <a:rPr lang="fr-FR" sz="1600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CC"/>
                </a:solidFill>
                <a:latin typeface="Comic Sans MS"/>
                <a:cs typeface="Comic Sans MS"/>
              </a:rPr>
              <a:t>scattering</a:t>
            </a:r>
            <a:r>
              <a:rPr lang="fr-FR" sz="1600" dirty="0">
                <a:solidFill>
                  <a:srgbClr val="0000CC"/>
                </a:solidFill>
                <a:latin typeface="Comic Sans MS"/>
                <a:cs typeface="Comic Sans MS"/>
              </a:rPr>
              <a:t> angles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074890" y="982663"/>
            <a:ext cx="5008508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Bremsstrahlung and Pair </a:t>
            </a:r>
            <a:r>
              <a:rPr lang="en-US" sz="2000" b="1" dirty="0" smtClean="0">
                <a:solidFill>
                  <a:srgbClr val="000000"/>
                </a:solidFill>
                <a:latin typeface="Lucida Calligraphy" charset="0"/>
              </a:rPr>
              <a:t>Creation</a:t>
            </a:r>
            <a:endParaRPr lang="en-US" sz="2000" b="1" dirty="0">
              <a:solidFill>
                <a:srgbClr val="000000"/>
              </a:solidFill>
              <a:latin typeface="Lucida Calligraphy" charset="0"/>
            </a:endParaRPr>
          </a:p>
        </p:txBody>
      </p:sp>
      <p:pic>
        <p:nvPicPr>
          <p:cNvPr id="14" name="Picture 22" descr="fig19-le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92" y="2712040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4229" y="2592705"/>
            <a:ext cx="26516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0000FF"/>
                </a:solidFill>
                <a:latin typeface="Lucida Calligraphy" charset="0"/>
              </a:rPr>
              <a:t>BREMSSTRAHLUNG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675138" y="2574608"/>
            <a:ext cx="2313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rgbClr val="0000FF"/>
                </a:solidFill>
                <a:latin typeface="Lucida Calligraphy" charset="0"/>
              </a:rPr>
              <a:t>PAIR  CREATION</a:t>
            </a:r>
          </a:p>
        </p:txBody>
      </p:sp>
      <p:sp>
        <p:nvSpPr>
          <p:cNvPr id="19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20" name="Image 19" descr="log_ipn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8633583" y="6603286"/>
            <a:ext cx="520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4</a:t>
            </a:r>
            <a:r>
              <a:rPr lang="fr-FR" sz="1200" dirty="0" smtClean="0">
                <a:solidFill>
                  <a:srgbClr val="969696"/>
                </a:solidFill>
                <a:cs typeface="+mn-cs"/>
              </a:rPr>
              <a:t>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3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700"/>
                                        <p:tgtEl>
                                          <p:spTgt spid="67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7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4" name="Picture 36" descr="fig20-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19388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68" name="Text Box 20"/>
          <p:cNvSpPr txBox="1">
            <a:spLocks noChangeArrowheads="1"/>
          </p:cNvSpPr>
          <p:nvPr/>
        </p:nvSpPr>
        <p:spPr bwMode="auto">
          <a:xfrm>
            <a:off x="1946275" y="1476375"/>
            <a:ext cx="52562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E.A.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Kuraev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Y.M.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Bystritskiy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M.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Shatnev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Tomasi-Gustafsson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PRC 81 (2010) 055208</a:t>
            </a:r>
          </a:p>
        </p:txBody>
      </p:sp>
      <p:pic>
        <p:nvPicPr>
          <p:cNvPr id="565287" name="Picture 39" descr="fig21-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719388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85" name="Picture 37" descr="fig20-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719388"/>
            <a:ext cx="3987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0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5267" name="Text Box 19"/>
          <p:cNvSpPr txBox="1">
            <a:spLocks noChangeArrowheads="1"/>
          </p:cNvSpPr>
          <p:nvPr/>
        </p:nvSpPr>
        <p:spPr bwMode="auto">
          <a:xfrm>
            <a:off x="2074863" y="982663"/>
            <a:ext cx="5008562" cy="400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Bremsstrahlung and Pair Creation</a:t>
            </a:r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369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err="1" smtClean="0">
                <a:solidFill>
                  <a:srgbClr val="969696"/>
                </a:solidFill>
              </a:rPr>
              <a:t>Polarization</a:t>
            </a:r>
            <a:r>
              <a:rPr lang="fr-FR" sz="1800" i="1" dirty="0" smtClean="0">
                <a:solidFill>
                  <a:srgbClr val="969696"/>
                </a:solidFill>
              </a:rPr>
              <a:t> </a:t>
            </a:r>
            <a:r>
              <a:rPr lang="fr-FR" sz="1800" i="1" dirty="0" err="1" smtClean="0">
                <a:solidFill>
                  <a:srgbClr val="969696"/>
                </a:solidFill>
              </a:rPr>
              <a:t>transfer</a:t>
            </a:r>
            <a:r>
              <a:rPr lang="fr-FR" sz="1800" i="1" dirty="0" smtClean="0">
                <a:solidFill>
                  <a:srgbClr val="969696"/>
                </a:solidFill>
              </a:rPr>
              <a:t> </a:t>
            </a:r>
            <a:r>
              <a:rPr lang="fr-FR" sz="1800" i="1" dirty="0" err="1" smtClean="0">
                <a:solidFill>
                  <a:srgbClr val="969696"/>
                </a:solidFill>
              </a:rPr>
              <a:t>physics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04913" y="2592388"/>
            <a:ext cx="26511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0000FF"/>
                </a:solidFill>
                <a:latin typeface="Lucida Calligraphy" charset="0"/>
              </a:rPr>
              <a:t>BREMSSTRAHLUNG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675313" y="2574925"/>
            <a:ext cx="23129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rgbClr val="0000FF"/>
                </a:solidFill>
                <a:latin typeface="Lucida Calligraphy" charset="0"/>
              </a:rPr>
              <a:t>PAIR  CREATION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88913" y="1790700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These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reference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processes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have been </a:t>
            </a:r>
            <a:r>
              <a:rPr lang="fr-FR" sz="1600" dirty="0" err="1">
                <a:solidFill>
                  <a:srgbClr val="008000"/>
                </a:solidFill>
                <a:latin typeface="Comic Sans MS"/>
                <a:cs typeface="Comic Sans MS"/>
              </a:rPr>
              <a:t>revisited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considering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finite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of the 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leptons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Comic Sans MS"/>
                <a:cs typeface="Comic Sans MS"/>
              </a:rPr>
              <a:t>generating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additional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terms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to the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leptonic</a:t>
            </a: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tensor</a:t>
            </a:r>
            <a:r>
              <a:rPr lang="fr-FR" sz="16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</p:txBody>
      </p:sp>
      <p:grpSp>
        <p:nvGrpSpPr>
          <p:cNvPr id="334859" name="Grouper 16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19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34863" name="Image 19" descr="log_ipn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633583" y="6603286"/>
            <a:ext cx="520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5/19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56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700"/>
                                        <p:tgtEl>
                                          <p:spTgt spid="565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6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1389063" y="1709494"/>
            <a:ext cx="6357937" cy="3662362"/>
            <a:chOff x="1389698" y="1627188"/>
            <a:chExt cx="6357937" cy="3662784"/>
          </a:xfrm>
        </p:grpSpPr>
        <p:sp>
          <p:nvSpPr>
            <p:cNvPr id="725025" name="Text Box 33"/>
            <p:cNvSpPr txBox="1">
              <a:spLocks noChangeArrowheads="1"/>
            </p:cNvSpPr>
            <p:nvPr/>
          </p:nvSpPr>
          <p:spPr bwMode="auto">
            <a:xfrm>
              <a:off x="1911985" y="1627188"/>
              <a:ext cx="5373688" cy="246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5F5F5F"/>
                  </a:solidFill>
                  <a:latin typeface="Microsoft Sans Serif" charset="0"/>
                </a:rPr>
                <a:t>E.G. </a:t>
              </a:r>
              <a:r>
                <a:rPr lang="en-US" sz="1000" dirty="0" err="1">
                  <a:solidFill>
                    <a:srgbClr val="5F5F5F"/>
                  </a:solidFill>
                  <a:latin typeface="Microsoft Sans Serif" charset="0"/>
                </a:rPr>
                <a:t>Bessonov</a:t>
              </a:r>
              <a:r>
                <a:rPr lang="en-US" sz="1000" dirty="0">
                  <a:solidFill>
                    <a:srgbClr val="5F5F5F"/>
                  </a:solidFill>
                  <a:latin typeface="Microsoft Sans Serif" charset="0"/>
                </a:rPr>
                <a:t>, A.A. </a:t>
              </a:r>
              <a:r>
                <a:rPr lang="en-US" sz="1000" dirty="0" err="1">
                  <a:solidFill>
                    <a:srgbClr val="5F5F5F"/>
                  </a:solidFill>
                  <a:latin typeface="Microsoft Sans Serif" charset="0"/>
                </a:rPr>
                <a:t>Mikhailichenko</a:t>
              </a:r>
              <a:r>
                <a:rPr lang="en-US" sz="1000" dirty="0">
                  <a:solidFill>
                    <a:srgbClr val="5F5F5F"/>
                  </a:solidFill>
                  <a:latin typeface="Microsoft Sans Serif" charset="0"/>
                </a:rPr>
                <a:t>, EPAC (1996)       A.P. </a:t>
              </a:r>
              <a:r>
                <a:rPr lang="en-US" sz="1000" dirty="0" err="1">
                  <a:solidFill>
                    <a:srgbClr val="5F5F5F"/>
                  </a:solidFill>
                  <a:latin typeface="Microsoft Sans Serif" charset="0"/>
                </a:rPr>
                <a:t>Potylitsin</a:t>
              </a:r>
              <a:r>
                <a:rPr lang="en-US" sz="1000" dirty="0">
                  <a:solidFill>
                    <a:srgbClr val="5F5F5F"/>
                  </a:solidFill>
                  <a:latin typeface="Microsoft Sans Serif" charset="0"/>
                </a:rPr>
                <a:t>, NIM A398 (1997) 395</a:t>
              </a:r>
            </a:p>
          </p:txBody>
        </p:sp>
        <p:grpSp>
          <p:nvGrpSpPr>
            <p:cNvPr id="328720" name="Grouper 2"/>
            <p:cNvGrpSpPr>
              <a:grpSpLocks/>
            </p:cNvGrpSpPr>
            <p:nvPr/>
          </p:nvGrpSpPr>
          <p:grpSpPr bwMode="auto">
            <a:xfrm>
              <a:off x="1389698" y="1879368"/>
              <a:ext cx="6357937" cy="3410604"/>
              <a:chOff x="1379538" y="1879368"/>
              <a:chExt cx="6357937" cy="3410604"/>
            </a:xfrm>
          </p:grpSpPr>
          <p:grpSp>
            <p:nvGrpSpPr>
              <p:cNvPr id="328721" name="Grouper 1"/>
              <p:cNvGrpSpPr>
                <a:grpSpLocks/>
              </p:cNvGrpSpPr>
              <p:nvPr/>
            </p:nvGrpSpPr>
            <p:grpSpPr bwMode="auto">
              <a:xfrm>
                <a:off x="1379538" y="1955587"/>
                <a:ext cx="6357937" cy="3334385"/>
                <a:chOff x="1379538" y="1955587"/>
                <a:chExt cx="6357937" cy="3334385"/>
              </a:xfrm>
            </p:grpSpPr>
            <p:pic>
              <p:nvPicPr>
                <p:cNvPr id="725040" name="Picture 4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9538" y="1957426"/>
                  <a:ext cx="6357937" cy="3332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graphicFrame>
              <p:nvGraphicFramePr>
                <p:cNvPr id="328731" name="Object 38"/>
                <p:cNvGraphicFramePr>
                  <a:graphicFrameLocks noChangeAspect="1"/>
                </p:cNvGraphicFramePr>
                <p:nvPr/>
              </p:nvGraphicFramePr>
              <p:xfrm>
                <a:off x="4514850" y="2423899"/>
                <a:ext cx="114300" cy="2159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0" name="…quation" r:id="rId5" imgW="113956" imgH="215801" progId="Equation.3">
                        <p:embed/>
                      </p:oleObj>
                    </mc:Choice>
                    <mc:Fallback>
                      <p:oleObj name="…quation" r:id="rId5" imgW="113956" imgH="2158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14850" y="2423899"/>
                              <a:ext cx="114300" cy="2159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25042" name="Rectangle 50"/>
                <p:cNvSpPr>
                  <a:spLocks noChangeArrowheads="1"/>
                </p:cNvSpPr>
                <p:nvPr/>
              </p:nvSpPr>
              <p:spPr bwMode="auto">
                <a:xfrm>
                  <a:off x="3267075" y="1955838"/>
                  <a:ext cx="2592388" cy="2079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8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28722" name="Group 39"/>
              <p:cNvGrpSpPr>
                <a:grpSpLocks/>
              </p:cNvGrpSpPr>
              <p:nvPr/>
            </p:nvGrpSpPr>
            <p:grpSpPr bwMode="auto">
              <a:xfrm>
                <a:off x="3146425" y="1879368"/>
                <a:ext cx="2873375" cy="695325"/>
                <a:chOff x="1479" y="1339"/>
                <a:chExt cx="1810" cy="438"/>
              </a:xfrm>
            </p:grpSpPr>
            <p:sp>
              <p:nvSpPr>
                <p:cNvPr id="72503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479" y="1412"/>
                  <a:ext cx="1810" cy="3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 b="1" dirty="0">
                      <a:solidFill>
                        <a:srgbClr val="0000CC"/>
                      </a:solidFill>
                      <a:latin typeface="Kristen ITC" charset="0"/>
                    </a:rPr>
                    <a:t>e</a:t>
                  </a:r>
                  <a:r>
                    <a:rPr lang="en-US" sz="2800" b="1" baseline="30000" dirty="0">
                      <a:solidFill>
                        <a:srgbClr val="0000CC"/>
                      </a:solidFill>
                      <a:latin typeface="Kristen ITC" charset="0"/>
                    </a:rPr>
                    <a:t>-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Kristen ITC" charset="0"/>
                    </a:rPr>
                    <a:t>  </a:t>
                  </a:r>
                  <a:r>
                    <a:rPr lang="en-US" sz="3200" dirty="0">
                      <a:solidFill>
                        <a:srgbClr val="000000"/>
                      </a:solidFill>
                      <a:latin typeface="Kristen ITC" charset="0"/>
                    </a:rPr>
                    <a:t>→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Kristen ITC" charset="0"/>
                    </a:rPr>
                    <a:t>  </a:t>
                  </a:r>
                  <a:r>
                    <a:rPr lang="en-US" sz="3200" dirty="0">
                      <a:solidFill>
                        <a:srgbClr val="008000"/>
                      </a:solidFill>
                      <a:latin typeface="Symbol" charset="0"/>
                    </a:rPr>
                    <a:t>g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Kristen ITC" charset="0"/>
                    </a:rPr>
                    <a:t>  </a:t>
                  </a:r>
                  <a:r>
                    <a:rPr lang="en-US" sz="3200" dirty="0">
                      <a:solidFill>
                        <a:srgbClr val="000000"/>
                      </a:solidFill>
                      <a:latin typeface="Kristen ITC" charset="0"/>
                    </a:rPr>
                    <a:t>→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Kristen ITC" charset="0"/>
                    </a:rPr>
                    <a:t>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Kristen ITC" charset="0"/>
                    </a:rPr>
                    <a:t>e</a:t>
                  </a:r>
                  <a:r>
                    <a:rPr lang="en-US" sz="2800" b="1" baseline="30000" dirty="0">
                      <a:solidFill>
                        <a:srgbClr val="FF0000"/>
                      </a:solidFill>
                      <a:latin typeface="Kristen ITC" charset="0"/>
                    </a:rPr>
                    <a:t>+</a:t>
                  </a:r>
                  <a:endParaRPr lang="en-US" sz="2800" b="1" dirty="0">
                    <a:solidFill>
                      <a:srgbClr val="FF0000"/>
                    </a:solidFill>
                    <a:latin typeface="Kristen ITC" charset="0"/>
                  </a:endParaRPr>
                </a:p>
              </p:txBody>
            </p:sp>
            <p:grpSp>
              <p:nvGrpSpPr>
                <p:cNvPr id="328724" name="Group 41"/>
                <p:cNvGrpSpPr>
                  <a:grpSpLocks/>
                </p:cNvGrpSpPr>
                <p:nvPr/>
              </p:nvGrpSpPr>
              <p:grpSpPr bwMode="auto">
                <a:xfrm>
                  <a:off x="2270" y="1339"/>
                  <a:ext cx="194" cy="162"/>
                  <a:chOff x="2096" y="1866"/>
                  <a:chExt cx="194" cy="162"/>
                </a:xfrm>
              </p:grpSpPr>
              <p:sp>
                <p:nvSpPr>
                  <p:cNvPr id="725034" name="Oval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9" y="1933"/>
                    <a:ext cx="181" cy="9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18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5035" name="Line 43"/>
                  <p:cNvSpPr>
                    <a:spLocks noChangeShapeType="1"/>
                  </p:cNvSpPr>
                  <p:nvPr/>
                </p:nvSpPr>
                <p:spPr bwMode="auto">
                  <a:xfrm rot="5160000" flipH="1">
                    <a:off x="2201" y="1908"/>
                    <a:ext cx="7" cy="53"/>
                  </a:xfrm>
                  <a:prstGeom prst="lin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 sz="18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503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096" y="1866"/>
                    <a:ext cx="90" cy="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18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725037" name="Line 45"/>
                <p:cNvSpPr>
                  <a:spLocks noChangeShapeType="1"/>
                </p:cNvSpPr>
                <p:nvPr/>
              </p:nvSpPr>
              <p:spPr bwMode="auto">
                <a:xfrm>
                  <a:off x="1595" y="1475"/>
                  <a:ext cx="226" cy="0"/>
                </a:xfrm>
                <a:prstGeom prst="line">
                  <a:avLst/>
                </a:prstGeom>
                <a:noFill/>
                <a:ln w="19050">
                  <a:solidFill>
                    <a:srgbClr val="0000CC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 sz="18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25038" name="Line 46"/>
                <p:cNvSpPr>
                  <a:spLocks noChangeShapeType="1"/>
                </p:cNvSpPr>
                <p:nvPr/>
              </p:nvSpPr>
              <p:spPr bwMode="auto">
                <a:xfrm>
                  <a:off x="2926" y="1475"/>
                  <a:ext cx="22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 sz="18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1881188" y="1491654"/>
            <a:ext cx="5395912" cy="3911949"/>
            <a:chOff x="1880915" y="1439347"/>
            <a:chExt cx="5396298" cy="3912126"/>
          </a:xfrm>
        </p:grpSpPr>
        <p:sp>
          <p:nvSpPr>
            <p:cNvPr id="27" name="Rectangle 43"/>
            <p:cNvSpPr>
              <a:spLocks noChangeArrowheads="1"/>
            </p:cNvSpPr>
            <p:nvPr/>
          </p:nvSpPr>
          <p:spPr bwMode="auto">
            <a:xfrm>
              <a:off x="2676309" y="1439347"/>
              <a:ext cx="3800747" cy="246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5F5F5F"/>
                  </a:solidFill>
                  <a:latin typeface="Microsoft Sans Serif" charset="0"/>
                </a:rPr>
                <a:t>J. </a:t>
              </a:r>
              <a:r>
                <a:rPr lang="fr-FR" sz="1000" dirty="0" err="1">
                  <a:solidFill>
                    <a:srgbClr val="5F5F5F"/>
                  </a:solidFill>
                  <a:latin typeface="Microsoft Sans Serif" charset="0"/>
                </a:rPr>
                <a:t>Grames</a:t>
              </a:r>
              <a:r>
                <a:rPr lang="fr-FR" sz="1000" dirty="0">
                  <a:solidFill>
                    <a:srgbClr val="5F5F5F"/>
                  </a:solidFill>
                  <a:latin typeface="Microsoft Sans Serif" charset="0"/>
                </a:rPr>
                <a:t>, E. Voutier et al., </a:t>
              </a:r>
              <a:r>
                <a:rPr lang="fr-FR" sz="1000" dirty="0" err="1">
                  <a:solidFill>
                    <a:srgbClr val="5F5F5F"/>
                  </a:solidFill>
                  <a:latin typeface="Microsoft Sans Serif" charset="0"/>
                </a:rPr>
                <a:t>JLab</a:t>
              </a:r>
              <a:r>
                <a:rPr lang="fr-FR" sz="1000" dirty="0">
                  <a:solidFill>
                    <a:srgbClr val="5F5F5F"/>
                  </a:solidFill>
                  <a:latin typeface="Microsoft Sans Serif" charset="0"/>
                </a:rPr>
                <a:t> </a:t>
              </a:r>
              <a:r>
                <a:rPr lang="fr-FR" sz="1000" dirty="0" err="1">
                  <a:solidFill>
                    <a:srgbClr val="5F5F5F"/>
                  </a:solidFill>
                  <a:latin typeface="Microsoft Sans Serif" charset="0"/>
                </a:rPr>
                <a:t>Experiment</a:t>
              </a:r>
              <a:r>
                <a:rPr lang="fr-FR" sz="1000" dirty="0">
                  <a:solidFill>
                    <a:srgbClr val="5F5F5F"/>
                  </a:solidFill>
                  <a:latin typeface="Microsoft Sans Serif" charset="0"/>
                </a:rPr>
                <a:t> E12-11-105, 2011</a:t>
              </a:r>
            </a:p>
          </p:txBody>
        </p:sp>
        <p:pic>
          <p:nvPicPr>
            <p:cNvPr id="328718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75160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4994" name="Text Box 2"/>
          <p:cNvSpPr txBox="1">
            <a:spLocks noChangeArrowheads="1"/>
          </p:cNvSpPr>
          <p:nvPr/>
        </p:nvSpPr>
        <p:spPr bwMode="auto">
          <a:xfrm>
            <a:off x="2708275" y="982663"/>
            <a:ext cx="3746500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Polarized Bremsstrahlung</a:t>
            </a:r>
          </a:p>
        </p:txBody>
      </p:sp>
      <p:sp>
        <p:nvSpPr>
          <p:cNvPr id="328706" name="TextBox 32"/>
          <p:cNvSpPr txBox="1">
            <a:spLocks noChangeArrowheads="1"/>
          </p:cNvSpPr>
          <p:nvPr/>
        </p:nvSpPr>
        <p:spPr bwMode="auto">
          <a:xfrm>
            <a:off x="1219200" y="304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fr-FR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5024" name="Line 3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28711" name="Grouper 27"/>
          <p:cNvGrpSpPr>
            <a:grpSpLocks/>
          </p:cNvGrpSpPr>
          <p:nvPr/>
        </p:nvGrpSpPr>
        <p:grpSpPr bwMode="auto">
          <a:xfrm>
            <a:off x="7269163" y="174625"/>
            <a:ext cx="1641475" cy="469900"/>
            <a:chOff x="7269817" y="175183"/>
            <a:chExt cx="1640458" cy="468600"/>
          </a:xfrm>
        </p:grpSpPr>
        <p:sp>
          <p:nvSpPr>
            <p:cNvPr id="29" name="Text Box 64"/>
            <p:cNvSpPr txBox="1">
              <a:spLocks noChangeArrowheads="1"/>
            </p:cNvSpPr>
            <p:nvPr/>
          </p:nvSpPr>
          <p:spPr bwMode="auto">
            <a:xfrm>
              <a:off x="7269817" y="412649"/>
              <a:ext cx="983640" cy="23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28716" name="Image 29" descr="log_ipn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583" y="175183"/>
              <a:ext cx="752692" cy="4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90500" y="276225"/>
            <a:ext cx="42084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>
                <a:solidFill>
                  <a:srgbClr val="969696"/>
                </a:solidFill>
                <a:latin typeface="Comic Sans MS"/>
                <a:cs typeface="Comic Sans MS"/>
              </a:rPr>
              <a:t>Photon </a:t>
            </a:r>
            <a:r>
              <a:rPr lang="fr-FR" sz="1800" i="1" dirty="0" err="1">
                <a:solidFill>
                  <a:srgbClr val="969696"/>
                </a:solidFill>
                <a:latin typeface="Comic Sans MS"/>
                <a:cs typeface="Comic Sans MS"/>
              </a:rPr>
              <a:t>circular</a:t>
            </a:r>
            <a:r>
              <a:rPr lang="fr-FR" sz="1800" i="1" dirty="0">
                <a:solidFill>
                  <a:srgbClr val="969696"/>
                </a:solidFill>
                <a:latin typeface="Comic Sans MS"/>
                <a:cs typeface="Comic Sans MS"/>
              </a:rPr>
              <a:t> </a:t>
            </a:r>
            <a:r>
              <a:rPr lang="fr-FR" sz="1800" i="1" dirty="0" err="1">
                <a:solidFill>
                  <a:srgbClr val="969696"/>
                </a:solidFill>
                <a:latin typeface="Comic Sans MS"/>
                <a:cs typeface="Comic Sans MS"/>
              </a:rPr>
              <a:t>polarization</a:t>
            </a:r>
            <a:r>
              <a:rPr lang="fr-FR" sz="1800" i="1" dirty="0">
                <a:solidFill>
                  <a:srgbClr val="969696"/>
                </a:solidFill>
                <a:latin typeface="Comic Sans MS"/>
                <a:cs typeface="Comic Sans MS"/>
              </a:rPr>
              <a:t> </a:t>
            </a:r>
            <a:r>
              <a:rPr lang="fr-FR" sz="1800" i="1" dirty="0" err="1">
                <a:solidFill>
                  <a:srgbClr val="969696"/>
                </a:solidFill>
                <a:latin typeface="Comic Sans MS"/>
                <a:cs typeface="Comic Sans MS"/>
              </a:rPr>
              <a:t>transfer</a:t>
            </a:r>
            <a:endParaRPr lang="fr-FR" sz="1800" i="1" dirty="0">
              <a:solidFill>
                <a:srgbClr val="B2B2B2"/>
              </a:solidFill>
              <a:latin typeface="Comic Sans MS"/>
              <a:cs typeface="Comic Sans MS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211138" y="5652410"/>
            <a:ext cx="871378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000000"/>
                </a:solidFill>
                <a:latin typeface="Comic Sans MS"/>
                <a:cs typeface="Comic Sans MS"/>
              </a:rPr>
              <a:t>Sustainable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cs typeface="Comic Sans MS"/>
              </a:rPr>
              <a:t>polarized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cs typeface="Comic Sans MS"/>
              </a:rPr>
              <a:t>electron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cs typeface="Comic Sans MS"/>
              </a:rPr>
              <a:t>intensities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up to </a:t>
            </a:r>
            <a:r>
              <a:rPr lang="fr-FR" b="1" dirty="0">
                <a:solidFill>
                  <a:srgbClr val="008000"/>
                </a:solidFill>
                <a:latin typeface="Comic Sans MS"/>
                <a:cs typeface="Comic Sans MS"/>
              </a:rPr>
              <a:t>4 mA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have been </a:t>
            </a:r>
            <a:r>
              <a:rPr lang="fr-FR" dirty="0" err="1">
                <a:solidFill>
                  <a:srgbClr val="000000"/>
                </a:solidFill>
                <a:latin typeface="Comic Sans MS"/>
                <a:cs typeface="Comic Sans MS"/>
              </a:rPr>
              <a:t>demonstrated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endParaRPr lang="fr-FR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ctr">
              <a:defRPr/>
            </a:pPr>
            <a:r>
              <a:rPr lang="fr-FR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from</a:t>
            </a:r>
            <a:r>
              <a:rPr lang="fr-FR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a </a:t>
            </a:r>
            <a:r>
              <a:rPr lang="fr-FR" dirty="0" err="1">
                <a:solidFill>
                  <a:srgbClr val="000000"/>
                </a:solidFill>
                <a:latin typeface="Comic Sans MS"/>
                <a:cs typeface="Comic Sans MS"/>
              </a:rPr>
              <a:t>superlattice</a:t>
            </a:r>
            <a:r>
              <a:rPr lang="fr-FR" dirty="0">
                <a:solidFill>
                  <a:srgbClr val="000000"/>
                </a:solidFill>
                <a:latin typeface="Comic Sans MS"/>
                <a:cs typeface="Comic Sans MS"/>
              </a:rPr>
              <a:t> photocathode</a:t>
            </a:r>
            <a:r>
              <a:rPr lang="fr-FR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defRPr/>
            </a:pPr>
            <a:endParaRPr lang="fr-FR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R.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Suleiman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et al., PAC’11, New York (NJ, USA), March 28 – April 1, 2011</a:t>
            </a:r>
            <a:r>
              <a:rPr lang="fr-FR" sz="1000" dirty="0">
                <a:solidFill>
                  <a:srgbClr val="969696"/>
                </a:solidFill>
                <a:latin typeface="Microsoft Sans Serif" charset="0"/>
              </a:rPr>
              <a:t> 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1086803" y="5514731"/>
            <a:ext cx="7012135" cy="1077218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The purpose of the </a:t>
            </a:r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PEPPo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(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olarized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lectrons for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olarized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Po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sitrons) experiment at the CEBAF injector was to demonstrate feasibility </a:t>
            </a:r>
          </a:p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of using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bremsstrahlung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radiation of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polarized electrons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</a:p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for the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production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of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polarized positrons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633583" y="6603286"/>
            <a:ext cx="520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 smtClean="0">
                <a:solidFill>
                  <a:srgbClr val="969696"/>
                </a:solidFill>
                <a:cs typeface="+mn-cs"/>
              </a:rPr>
              <a:t>6/19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" y="1154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39356" y="2184400"/>
            <a:ext cx="387798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solidFill>
                  <a:srgbClr val="3333FF"/>
                </a:solidFill>
                <a:latin typeface="Lucida Calligraphy"/>
                <a:cs typeface="Lucida Calligraphy"/>
              </a:rPr>
              <a:t>PEPPo</a:t>
            </a:r>
            <a:r>
              <a:rPr lang="fr-FR" sz="2400" b="1" dirty="0" smtClean="0">
                <a:solidFill>
                  <a:srgbClr val="3333FF"/>
                </a:solidFill>
                <a:latin typeface="Lucida Calligraphy"/>
                <a:cs typeface="Lucida Calligraphy"/>
              </a:rPr>
              <a:t> </a:t>
            </a:r>
            <a:r>
              <a:rPr lang="fr-FR" sz="2400" b="1" dirty="0" err="1" smtClean="0">
                <a:solidFill>
                  <a:srgbClr val="3333FF"/>
                </a:solidFill>
                <a:latin typeface="Lucida Calligraphy"/>
                <a:cs typeface="Lucida Calligraphy"/>
              </a:rPr>
              <a:t>Experiment</a:t>
            </a:r>
            <a:endParaRPr lang="fr-FR" sz="2400" b="1" dirty="0">
              <a:solidFill>
                <a:srgbClr val="3333FF"/>
              </a:solidFill>
              <a:latin typeface="Lucida Calligraphy"/>
              <a:cs typeface="Lucida Calligraphy"/>
            </a:endParaRPr>
          </a:p>
          <a:p>
            <a:pPr algn="ctr">
              <a:defRPr/>
            </a:pPr>
            <a:endParaRPr lang="fr-FR" sz="2400" b="1" dirty="0">
              <a:solidFill>
                <a:srgbClr val="000000"/>
              </a:solidFill>
              <a:latin typeface="Lucida Calligraphy"/>
              <a:cs typeface="Lucida Calligraphy"/>
            </a:endParaRPr>
          </a:p>
          <a:p>
            <a:pPr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Proof-of-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principle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experiment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PEPPo</a:t>
            </a: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operation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Electron &amp; positron </a:t>
            </a:r>
            <a:r>
              <a:rPr lang="fr-FR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polarimetry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1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113"/>
          <p:cNvSpPr txBox="1">
            <a:spLocks noChangeArrowheads="1"/>
          </p:cNvSpPr>
          <p:nvPr/>
        </p:nvSpPr>
        <p:spPr bwMode="auto">
          <a:xfrm>
            <a:off x="255688" y="364863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296660" y="364675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44260" y="364864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04" name="Text Box 56"/>
          <p:cNvSpPr txBox="1">
            <a:spLocks noChangeArrowheads="1"/>
          </p:cNvSpPr>
          <p:nvPr/>
        </p:nvSpPr>
        <p:spPr bwMode="auto">
          <a:xfrm>
            <a:off x="1808614" y="2767500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99" name="Text Box 89"/>
          <p:cNvSpPr txBox="1">
            <a:spLocks noChangeArrowheads="1"/>
          </p:cNvSpPr>
          <p:nvPr/>
        </p:nvSpPr>
        <p:spPr bwMode="auto">
          <a:xfrm>
            <a:off x="1835284" y="320605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100" name="Line 30"/>
          <p:cNvSpPr>
            <a:spLocks noChangeShapeType="1"/>
          </p:cNvSpPr>
          <p:nvPr/>
        </p:nvSpPr>
        <p:spPr bwMode="auto">
          <a:xfrm>
            <a:off x="1454896" y="323938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Text Box 43"/>
          <p:cNvSpPr txBox="1">
            <a:spLocks noChangeArrowheads="1"/>
          </p:cNvSpPr>
          <p:nvPr/>
        </p:nvSpPr>
        <p:spPr bwMode="auto">
          <a:xfrm>
            <a:off x="2539158" y="338289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05" name="Rectangle 26"/>
          <p:cNvSpPr>
            <a:spLocks noChangeArrowheads="1"/>
          </p:cNvSpPr>
          <p:nvPr/>
        </p:nvSpPr>
        <p:spPr bwMode="auto">
          <a:xfrm>
            <a:off x="2761408" y="307809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Oval 98"/>
          <p:cNvSpPr>
            <a:spLocks noChangeArrowheads="1"/>
          </p:cNvSpPr>
          <p:nvPr/>
        </p:nvSpPr>
        <p:spPr bwMode="auto">
          <a:xfrm>
            <a:off x="2770933" y="330669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Text Box 58"/>
          <p:cNvSpPr txBox="1">
            <a:spLocks noChangeArrowheads="1"/>
          </p:cNvSpPr>
          <p:nvPr/>
        </p:nvSpPr>
        <p:spPr bwMode="auto">
          <a:xfrm>
            <a:off x="1036825" y="175523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10" name="Right Brace 88"/>
          <p:cNvSpPr/>
          <p:nvPr/>
        </p:nvSpPr>
        <p:spPr>
          <a:xfrm rot="16200000">
            <a:off x="1927822" y="172929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" name="Line 54"/>
          <p:cNvSpPr>
            <a:spLocks noChangeShapeType="1"/>
          </p:cNvSpPr>
          <p:nvPr/>
        </p:nvSpPr>
        <p:spPr bwMode="auto">
          <a:xfrm>
            <a:off x="1856885" y="313768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Line 55"/>
          <p:cNvSpPr>
            <a:spLocks noChangeShapeType="1"/>
          </p:cNvSpPr>
          <p:nvPr/>
        </p:nvSpPr>
        <p:spPr bwMode="auto">
          <a:xfrm rot="10800000">
            <a:off x="1844832" y="307641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660560" name="Rectangle 80"/>
          <p:cNvSpPr>
            <a:spLocks noChangeArrowheads="1"/>
          </p:cNvSpPr>
          <p:nvPr/>
        </p:nvSpPr>
        <p:spPr bwMode="auto">
          <a:xfrm>
            <a:off x="4900769" y="1328284"/>
            <a:ext cx="2969859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660572" name="Rectangle 92"/>
          <p:cNvSpPr>
            <a:spLocks noChangeArrowheads="1"/>
          </p:cNvSpPr>
          <p:nvPr/>
        </p:nvSpPr>
        <p:spPr bwMode="auto">
          <a:xfrm>
            <a:off x="6873400" y="392720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Rectangle 92"/>
          <p:cNvSpPr>
            <a:spLocks noChangeArrowheads="1"/>
          </p:cNvSpPr>
          <p:nvPr/>
        </p:nvSpPr>
        <p:spPr bwMode="auto">
          <a:xfrm>
            <a:off x="6873400" y="392720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45" name="Grouper 344"/>
          <p:cNvGrpSpPr/>
          <p:nvPr/>
        </p:nvGrpSpPr>
        <p:grpSpPr>
          <a:xfrm>
            <a:off x="2837523" y="1759216"/>
            <a:ext cx="2836862" cy="3605468"/>
            <a:chOff x="2837523" y="1759216"/>
            <a:chExt cx="2836862" cy="3605468"/>
          </a:xfrm>
        </p:grpSpPr>
        <p:grpSp>
          <p:nvGrpSpPr>
            <p:cNvPr id="346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350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3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4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5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6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57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8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9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0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1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62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3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4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5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6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67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8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9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0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371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386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387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8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38100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89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90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91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72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3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4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5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6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7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8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379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0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381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382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383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658247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4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385" name="Line 54"/>
              <p:cNvSpPr>
                <a:spLocks noChangeShapeType="1"/>
              </p:cNvSpPr>
              <p:nvPr/>
            </p:nvSpPr>
            <p:spPr bwMode="auto">
              <a:xfrm>
                <a:off x="5242052" y="4715397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47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348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9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394" name="Group 211"/>
          <p:cNvGrpSpPr/>
          <p:nvPr/>
        </p:nvGrpSpPr>
        <p:grpSpPr>
          <a:xfrm>
            <a:off x="5479627" y="4347488"/>
            <a:ext cx="2706389" cy="1612306"/>
            <a:chOff x="5650906" y="3994648"/>
            <a:chExt cx="2706389" cy="1612306"/>
          </a:xfrm>
        </p:grpSpPr>
        <p:sp>
          <p:nvSpPr>
            <p:cNvPr id="395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96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397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98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99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0" name="Text Box 53"/>
            <p:cNvSpPr txBox="1">
              <a:spLocks noChangeArrowheads="1"/>
            </p:cNvSpPr>
            <p:nvPr/>
          </p:nvSpPr>
          <p:spPr bwMode="auto">
            <a:xfrm>
              <a:off x="6218263" y="3994648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401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1715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402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3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4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5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06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407" name="Group 2"/>
          <p:cNvGrpSpPr>
            <a:grpSpLocks noChangeAspect="1"/>
          </p:cNvGrpSpPr>
          <p:nvPr/>
        </p:nvGrpSpPr>
        <p:grpSpPr>
          <a:xfrm>
            <a:off x="5459116" y="1656285"/>
            <a:ext cx="3311989" cy="2755930"/>
            <a:chOff x="5308144" y="439290"/>
            <a:chExt cx="3835855" cy="3191846"/>
          </a:xfrm>
        </p:grpSpPr>
        <p:grpSp>
          <p:nvGrpSpPr>
            <p:cNvPr id="408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410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413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15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16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417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411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2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09" name="Rectangle 408"/>
            <p:cNvSpPr/>
            <p:nvPr/>
          </p:nvSpPr>
          <p:spPr>
            <a:xfrm>
              <a:off x="5989055" y="3345969"/>
              <a:ext cx="2717381" cy="28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solidFill>
                  <a:srgbClr val="FFFFFF">
                    <a:lumMod val="50000"/>
                  </a:srgbClr>
                </a:solidFill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418" name="Text Box 112"/>
          <p:cNvSpPr txBox="1">
            <a:spLocks noChangeArrowheads="1"/>
          </p:cNvSpPr>
          <p:nvPr/>
        </p:nvSpPr>
        <p:spPr bwMode="auto">
          <a:xfrm>
            <a:off x="434701" y="5972632"/>
            <a:ext cx="8280919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Comic Sans MS"/>
                <a:cs typeface="Comic Sans MS"/>
              </a:rPr>
              <a:t>PEPPo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>
                <a:solidFill>
                  <a:srgbClr val="008000"/>
                </a:solidFill>
                <a:latin typeface="Comic Sans MS"/>
                <a:cs typeface="Comic Sans MS"/>
              </a:rPr>
              <a:t>measured</a:t>
            </a:r>
            <a:r>
              <a:rPr lang="en-US" sz="18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en-US" sz="18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longitudinal polarization transfer</a:t>
            </a:r>
            <a:r>
              <a:rPr lang="en-US" sz="18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from 8.25 MeV/c e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</a:p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o e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in </a:t>
            </a:r>
            <a:r>
              <a:rPr lang="en-US" sz="1800" dirty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3.07-6.25 </a:t>
            </a: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</a:rPr>
              <a:t>momentum range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419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" name="Text Box 6"/>
          <p:cNvSpPr txBox="1">
            <a:spLocks noChangeArrowheads="1"/>
          </p:cNvSpPr>
          <p:nvPr/>
        </p:nvSpPr>
        <p:spPr bwMode="auto">
          <a:xfrm>
            <a:off x="2970213" y="982663"/>
            <a:ext cx="3214687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Principle of Operation</a:t>
            </a:r>
          </a:p>
        </p:txBody>
      </p:sp>
      <p:sp>
        <p:nvSpPr>
          <p:cNvPr id="421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49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>
                <a:solidFill>
                  <a:srgbClr val="969696"/>
                </a:solidFill>
              </a:rPr>
              <a:t>Proof-of-</a:t>
            </a:r>
            <a:r>
              <a:rPr lang="fr-FR" sz="1800" i="1" dirty="0" err="1">
                <a:solidFill>
                  <a:srgbClr val="969696"/>
                </a:solidFill>
              </a:rPr>
              <a:t>principle</a:t>
            </a:r>
            <a:r>
              <a:rPr lang="fr-FR" sz="1800" i="1" dirty="0">
                <a:solidFill>
                  <a:srgbClr val="969696"/>
                </a:solidFill>
              </a:rPr>
              <a:t> </a:t>
            </a:r>
            <a:r>
              <a:rPr lang="fr-FR" sz="1800" i="1" dirty="0" err="1">
                <a:solidFill>
                  <a:srgbClr val="969696"/>
                </a:solidFill>
              </a:rPr>
              <a:t>experiment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422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423" name="Image 422" descr="log_ip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97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98" name="Text Box 11"/>
          <p:cNvSpPr txBox="1">
            <a:spLocks noChangeArrowheads="1"/>
          </p:cNvSpPr>
          <p:nvPr/>
        </p:nvSpPr>
        <p:spPr bwMode="auto">
          <a:xfrm>
            <a:off x="8633583" y="6603286"/>
            <a:ext cx="520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8</a:t>
            </a:r>
            <a:r>
              <a:rPr lang="fr-FR" sz="1200" dirty="0" smtClean="0">
                <a:solidFill>
                  <a:srgbClr val="969696"/>
                </a:solidFill>
                <a:cs typeface="+mn-cs"/>
              </a:rPr>
              <a:t>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8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393" grpId="0" animBg="1"/>
      <p:bldP spid="135" grpId="0" animBg="1"/>
      <p:bldP spid="135" grpId="1" animBg="1"/>
      <p:bldP spid="4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grames\Desktop\images\install_111222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211" y="920265"/>
            <a:ext cx="7584071" cy="5688632"/>
          </a:xfrm>
          <a:prstGeom prst="rect">
            <a:avLst/>
          </a:prstGeom>
          <a:noFill/>
        </p:spPr>
      </p:pic>
      <p:pic>
        <p:nvPicPr>
          <p:cNvPr id="785414" name="Picture 6" descr="C:\Documents and Settings\grames\Desktop\POSIPOL\7.3_5d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279" y="2645719"/>
            <a:ext cx="863999" cy="10439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</p:pic>
      <p:pic>
        <p:nvPicPr>
          <p:cNvPr id="785415" name="Picture 7" descr="C:\Documents and Settings\grames\Desktop\POSIPOL\7.3_5d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4270" y="1833278"/>
            <a:ext cx="863999" cy="1044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</p:pic>
      <p:pic>
        <p:nvPicPr>
          <p:cNvPr id="785416" name="Picture 8" descr="C:\Documents and Settings\grames\Desktop\POSIPOL\7.3_5d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595" y="1501805"/>
            <a:ext cx="858193" cy="101884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</p:pic>
      <p:pic>
        <p:nvPicPr>
          <p:cNvPr id="785417" name="Picture 9" descr="C:\Documents and Settings\grames\Desktop\POSIPOL\7.3_5d03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3941" y="1853631"/>
            <a:ext cx="858103" cy="10464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</p:pic>
      <p:pic>
        <p:nvPicPr>
          <p:cNvPr id="785418" name="Picture 10" descr="C:\Documents and Settings\grames\Desktop\POSIPOL\7.3_5d0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9763" y="2492766"/>
            <a:ext cx="853679" cy="1044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</p:pic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1975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800" i="1" dirty="0" err="1" smtClean="0">
                <a:solidFill>
                  <a:srgbClr val="969696"/>
                </a:solidFill>
              </a:rPr>
              <a:t>PEPPo</a:t>
            </a:r>
            <a:r>
              <a:rPr lang="fr-FR" sz="1800" i="1" dirty="0" smtClean="0">
                <a:solidFill>
                  <a:srgbClr val="969696"/>
                </a:solidFill>
              </a:rPr>
              <a:t> </a:t>
            </a:r>
            <a:r>
              <a:rPr lang="fr-FR" sz="1800" i="1" dirty="0" err="1" smtClean="0">
                <a:solidFill>
                  <a:srgbClr val="969696"/>
                </a:solidFill>
              </a:rPr>
              <a:t>operation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7269817" y="412951"/>
            <a:ext cx="9842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333399"/>
                </a:solidFill>
                <a:latin typeface="Lucida Calligraphy" charset="0"/>
              </a:rPr>
              <a:t>Eric Voutier</a:t>
            </a:r>
            <a:endParaRPr lang="en-US" sz="900" dirty="0">
              <a:solidFill>
                <a:srgbClr val="333399"/>
              </a:solidFill>
              <a:latin typeface="Lucida Calligraphy" charset="0"/>
            </a:endParaRPr>
          </a:p>
        </p:txBody>
      </p:sp>
      <p:pic>
        <p:nvPicPr>
          <p:cNvPr id="18" name="Image 17" descr="log_ip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83" y="175183"/>
            <a:ext cx="752692" cy="451615"/>
          </a:xfrm>
          <a:prstGeom prst="rect">
            <a:avLst/>
          </a:prstGeom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567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808080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808080"/>
                </a:solidFill>
                <a:latin typeface="Footlight MT Light" charset="0"/>
              </a:rPr>
              <a:t> September 14-16, 2016</a:t>
            </a:r>
            <a:endParaRPr lang="en-US" sz="900" i="1" dirty="0">
              <a:solidFill>
                <a:srgbClr val="808080"/>
              </a:solidFill>
              <a:latin typeface="Footlight MT Light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8633583" y="6603286"/>
            <a:ext cx="520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9</a:t>
            </a:r>
            <a:r>
              <a:rPr lang="fr-FR" sz="1200" dirty="0" smtClean="0">
                <a:solidFill>
                  <a:srgbClr val="969696"/>
                </a:solidFill>
                <a:cs typeface="+mn-cs"/>
              </a:rPr>
              <a:t>/19</a:t>
            </a:r>
            <a:endParaRPr lang="fr-FR" sz="1200" dirty="0">
              <a:solidFill>
                <a:srgbClr val="969696"/>
              </a:solidFill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3419872" y="4734949"/>
            <a:ext cx="4827670" cy="1781999"/>
            <a:chOff x="1209236" y="649666"/>
            <a:chExt cx="4878854" cy="18008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6" y="649666"/>
              <a:ext cx="2434620" cy="179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603" y="653133"/>
              <a:ext cx="2449487" cy="179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438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78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78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78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78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</Template>
  <TotalTime>108496</TotalTime>
  <Words>2489</Words>
  <Application>Microsoft Macintosh PowerPoint</Application>
  <PresentationFormat>On-screen Show (4:3)</PresentationFormat>
  <Paragraphs>376</Paragraphs>
  <Slides>26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Modèle par défaut</vt:lpstr>
      <vt:lpstr>4_Modèle par défaut</vt:lpstr>
      <vt:lpstr>7_Modèle par défaut</vt:lpstr>
      <vt:lpstr>9_Modèle par défaut</vt:lpstr>
      <vt:lpstr>1_Modèle par défaut</vt:lpstr>
      <vt:lpstr>2_Modèle par défaut</vt:lpstr>
      <vt:lpstr>…quation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LPSC-IN2P3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Voutier</dc:creator>
  <cp:lastModifiedBy>Angeles</cp:lastModifiedBy>
  <cp:revision>780</cp:revision>
  <dcterms:created xsi:type="dcterms:W3CDTF">2006-05-27T14:32:12Z</dcterms:created>
  <dcterms:modified xsi:type="dcterms:W3CDTF">2016-09-14T21:42:38Z</dcterms:modified>
</cp:coreProperties>
</file>