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3" r:id="rId1"/>
  </p:sldMasterIdLst>
  <p:notesMasterIdLst>
    <p:notesMasterId r:id="rId22"/>
  </p:notesMasterIdLst>
  <p:sldIdLst>
    <p:sldId id="256" r:id="rId2"/>
    <p:sldId id="257" r:id="rId3"/>
    <p:sldId id="291" r:id="rId4"/>
    <p:sldId id="292" r:id="rId5"/>
    <p:sldId id="259" r:id="rId6"/>
    <p:sldId id="303" r:id="rId7"/>
    <p:sldId id="304" r:id="rId8"/>
    <p:sldId id="306" r:id="rId9"/>
    <p:sldId id="315" r:id="rId10"/>
    <p:sldId id="307" r:id="rId11"/>
    <p:sldId id="317" r:id="rId12"/>
    <p:sldId id="318" r:id="rId13"/>
    <p:sldId id="309" r:id="rId14"/>
    <p:sldId id="319" r:id="rId15"/>
    <p:sldId id="320" r:id="rId16"/>
    <p:sldId id="321" r:id="rId17"/>
    <p:sldId id="322" r:id="rId18"/>
    <p:sldId id="323" r:id="rId19"/>
    <p:sldId id="324" r:id="rId20"/>
    <p:sldId id="316" r:id="rId21"/>
  </p:sldIdLst>
  <p:sldSz cx="10071100" cy="7556500"/>
  <p:notesSz cx="6858000" cy="9144000"/>
  <p:defaultTextStyle>
    <a:lvl1pPr defTabSz="456891">
      <a:defRPr sz="1200">
        <a:latin typeface="Arial"/>
        <a:ea typeface="Arial"/>
        <a:cs typeface="Arial"/>
        <a:sym typeface="Arial"/>
      </a:defRPr>
    </a:lvl1pPr>
    <a:lvl2pPr indent="228445" defTabSz="456891">
      <a:defRPr sz="1200">
        <a:latin typeface="Arial"/>
        <a:ea typeface="Arial"/>
        <a:cs typeface="Arial"/>
        <a:sym typeface="Arial"/>
      </a:defRPr>
    </a:lvl2pPr>
    <a:lvl3pPr indent="456891" defTabSz="456891">
      <a:defRPr sz="1200">
        <a:latin typeface="Arial"/>
        <a:ea typeface="Arial"/>
        <a:cs typeface="Arial"/>
        <a:sym typeface="Arial"/>
      </a:defRPr>
    </a:lvl3pPr>
    <a:lvl4pPr indent="685338" defTabSz="456891">
      <a:defRPr sz="1200">
        <a:latin typeface="Arial"/>
        <a:ea typeface="Arial"/>
        <a:cs typeface="Arial"/>
        <a:sym typeface="Arial"/>
      </a:defRPr>
    </a:lvl4pPr>
    <a:lvl5pPr indent="913785" defTabSz="456891">
      <a:defRPr sz="1200">
        <a:latin typeface="Arial"/>
        <a:ea typeface="Arial"/>
        <a:cs typeface="Arial"/>
        <a:sym typeface="Arial"/>
      </a:defRPr>
    </a:lvl5pPr>
    <a:lvl6pPr indent="2284459" defTabSz="456891">
      <a:defRPr sz="1200">
        <a:latin typeface="Arial"/>
        <a:ea typeface="Arial"/>
        <a:cs typeface="Arial"/>
        <a:sym typeface="Arial"/>
      </a:defRPr>
    </a:lvl6pPr>
    <a:lvl7pPr indent="2741353" defTabSz="456891">
      <a:defRPr sz="1200">
        <a:latin typeface="Arial"/>
        <a:ea typeface="Arial"/>
        <a:cs typeface="Arial"/>
        <a:sym typeface="Arial"/>
      </a:defRPr>
    </a:lvl7pPr>
    <a:lvl8pPr indent="3198245" defTabSz="456891">
      <a:defRPr sz="1200">
        <a:latin typeface="Arial"/>
        <a:ea typeface="Arial"/>
        <a:cs typeface="Arial"/>
        <a:sym typeface="Arial"/>
      </a:defRPr>
    </a:lvl8pPr>
    <a:lvl9pPr indent="3655135" defTabSz="456891">
      <a:defRPr sz="1200"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8A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8A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8A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9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88275127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033463" y="657225"/>
            <a:ext cx="4371975" cy="32797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025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033463" y="657225"/>
            <a:ext cx="4371975" cy="32797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9011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7AD7A1C-66E2-46D8-98E1-E89273860FB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6292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9000"/>
          </a:xfrm>
          <a:ln/>
        </p:spPr>
      </p:sp>
      <p:sp>
        <p:nvSpPr>
          <p:cNvPr id="54274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Times" panose="02020603050405020304" pitchFamily="18" charset="0"/>
              <a:ea typeface="Osaka" charset="-128"/>
            </a:endParaRPr>
          </a:p>
        </p:txBody>
      </p:sp>
      <p:sp>
        <p:nvSpPr>
          <p:cNvPr id="54275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fld id="{73DF70C3-220E-4F9A-8E60-A28C64333158}" type="slidenum">
              <a:rPr lang="ja-JP" altLang="en-US" sz="1200"/>
              <a:pPr/>
              <a:t>15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955376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9000"/>
          </a:xfrm>
          <a:ln/>
        </p:spPr>
      </p:sp>
      <p:sp>
        <p:nvSpPr>
          <p:cNvPr id="56322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Times" panose="02020603050405020304" pitchFamily="18" charset="0"/>
              <a:ea typeface="Osaka" charset="-128"/>
            </a:endParaRPr>
          </a:p>
        </p:txBody>
      </p:sp>
      <p:sp>
        <p:nvSpPr>
          <p:cNvPr id="56323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fld id="{1EA9A808-63E3-4F07-95D5-66E8FF3C2694}" type="slidenum">
              <a:rPr lang="ja-JP" altLang="en-US" sz="1200"/>
              <a:pPr/>
              <a:t>16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475625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494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333" y="1236678"/>
            <a:ext cx="8560435" cy="2630781"/>
          </a:xfrm>
        </p:spPr>
        <p:txBody>
          <a:bodyPr anchor="b"/>
          <a:lstStyle>
            <a:lvl1pPr algn="ctr">
              <a:defRPr sz="6608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8888" y="3968912"/>
            <a:ext cx="7553325" cy="1824404"/>
          </a:xfrm>
        </p:spPr>
        <p:txBody>
          <a:bodyPr/>
          <a:lstStyle>
            <a:lvl1pPr marL="0" indent="0" algn="ctr">
              <a:buNone/>
              <a:defRPr sz="2643"/>
            </a:lvl1pPr>
            <a:lvl2pPr marL="503560" indent="0" algn="ctr">
              <a:buNone/>
              <a:defRPr sz="2203"/>
            </a:lvl2pPr>
            <a:lvl3pPr marL="1007120" indent="0" algn="ctr">
              <a:buNone/>
              <a:defRPr sz="1983"/>
            </a:lvl3pPr>
            <a:lvl4pPr marL="1510680" indent="0" algn="ctr">
              <a:buNone/>
              <a:defRPr sz="1762"/>
            </a:lvl4pPr>
            <a:lvl5pPr marL="2014240" indent="0" algn="ctr">
              <a:buNone/>
              <a:defRPr sz="1762"/>
            </a:lvl5pPr>
            <a:lvl6pPr marL="2517800" indent="0" algn="ctr">
              <a:buNone/>
              <a:defRPr sz="1762"/>
            </a:lvl6pPr>
            <a:lvl7pPr marL="3021360" indent="0" algn="ctr">
              <a:buNone/>
              <a:defRPr sz="1762"/>
            </a:lvl7pPr>
            <a:lvl8pPr marL="3524921" indent="0" algn="ctr">
              <a:buNone/>
              <a:defRPr sz="1762"/>
            </a:lvl8pPr>
            <a:lvl9pPr marL="4028481" indent="0" algn="ctr">
              <a:buNone/>
              <a:defRPr sz="1762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0497-06C1-49EA-A927-78FD07ABDFA4}" type="datetimeFigureOut">
              <a:rPr kumimoji="1" lang="ja-JP" altLang="en-US" smtClean="0"/>
              <a:t>2016/9/14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8FD4-FEEC-44E1-8531-46E7C7E66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927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0497-06C1-49EA-A927-78FD07ABDFA4}" type="datetimeFigureOut">
              <a:rPr kumimoji="1" lang="ja-JP" altLang="en-US" smtClean="0"/>
              <a:t>2016/9/14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8FD4-FEEC-44E1-8531-46E7C7E66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676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7131" y="402314"/>
            <a:ext cx="2171581" cy="6403784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2389" y="402314"/>
            <a:ext cx="6388854" cy="640378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0497-06C1-49EA-A927-78FD07ABDFA4}" type="datetimeFigureOut">
              <a:rPr kumimoji="1" lang="ja-JP" altLang="en-US" smtClean="0"/>
              <a:t>2016/9/14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8FD4-FEEC-44E1-8531-46E7C7E66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1689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Page title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fi-FI" altLang="ja-JP" smtClean="0"/>
              <a:t>ALCW2015, KEK Tsukuba, 24 Apr. 2015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77550" y="1001583"/>
            <a:ext cx="9516000" cy="60296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ja-JP" dirty="0" smtClean="0"/>
              <a:t>Text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153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0497-06C1-49EA-A927-78FD07ABDFA4}" type="datetimeFigureOut">
              <a:rPr kumimoji="1" lang="ja-JP" altLang="en-US" smtClean="0"/>
              <a:t>2016/9/14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8FD4-FEEC-44E1-8531-46E7C7E66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524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143" y="1883879"/>
            <a:ext cx="8686324" cy="3143294"/>
          </a:xfrm>
        </p:spPr>
        <p:txBody>
          <a:bodyPr anchor="b"/>
          <a:lstStyle>
            <a:lvl1pPr>
              <a:defRPr sz="6608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143" y="5056910"/>
            <a:ext cx="8686324" cy="1652984"/>
          </a:xfrm>
        </p:spPr>
        <p:txBody>
          <a:bodyPr/>
          <a:lstStyle>
            <a:lvl1pPr marL="0" indent="0">
              <a:buNone/>
              <a:defRPr sz="2643">
                <a:solidFill>
                  <a:schemeClr val="tx1"/>
                </a:solidFill>
              </a:defRPr>
            </a:lvl1pPr>
            <a:lvl2pPr marL="503560" indent="0">
              <a:buNone/>
              <a:defRPr sz="2203">
                <a:solidFill>
                  <a:schemeClr val="tx1">
                    <a:tint val="75000"/>
                  </a:schemeClr>
                </a:solidFill>
              </a:defRPr>
            </a:lvl2pPr>
            <a:lvl3pPr marL="1007120" indent="0">
              <a:buNone/>
              <a:defRPr sz="1983">
                <a:solidFill>
                  <a:schemeClr val="tx1">
                    <a:tint val="75000"/>
                  </a:schemeClr>
                </a:solidFill>
              </a:defRPr>
            </a:lvl3pPr>
            <a:lvl4pPr marL="1510680" indent="0">
              <a:buNone/>
              <a:defRPr sz="1762">
                <a:solidFill>
                  <a:schemeClr val="tx1">
                    <a:tint val="75000"/>
                  </a:schemeClr>
                </a:solidFill>
              </a:defRPr>
            </a:lvl4pPr>
            <a:lvl5pPr marL="2014240" indent="0">
              <a:buNone/>
              <a:defRPr sz="1762">
                <a:solidFill>
                  <a:schemeClr val="tx1">
                    <a:tint val="75000"/>
                  </a:schemeClr>
                </a:solidFill>
              </a:defRPr>
            </a:lvl5pPr>
            <a:lvl6pPr marL="2517800" indent="0">
              <a:buNone/>
              <a:defRPr sz="1762">
                <a:solidFill>
                  <a:schemeClr val="tx1">
                    <a:tint val="75000"/>
                  </a:schemeClr>
                </a:solidFill>
              </a:defRPr>
            </a:lvl6pPr>
            <a:lvl7pPr marL="3021360" indent="0">
              <a:buNone/>
              <a:defRPr sz="1762">
                <a:solidFill>
                  <a:schemeClr val="tx1">
                    <a:tint val="75000"/>
                  </a:schemeClr>
                </a:solidFill>
              </a:defRPr>
            </a:lvl7pPr>
            <a:lvl8pPr marL="3524921" indent="0">
              <a:buNone/>
              <a:defRPr sz="1762">
                <a:solidFill>
                  <a:schemeClr val="tx1">
                    <a:tint val="75000"/>
                  </a:schemeClr>
                </a:solidFill>
              </a:defRPr>
            </a:lvl8pPr>
            <a:lvl9pPr marL="4028481" indent="0">
              <a:buNone/>
              <a:defRPr sz="17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0497-06C1-49EA-A927-78FD07ABDFA4}" type="datetimeFigureOut">
              <a:rPr kumimoji="1" lang="ja-JP" altLang="en-US" smtClean="0"/>
              <a:t>2016/9/14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8FD4-FEEC-44E1-8531-46E7C7E66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6754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388" y="2011568"/>
            <a:ext cx="4280218" cy="479453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8494" y="2011568"/>
            <a:ext cx="4280218" cy="479453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0497-06C1-49EA-A927-78FD07ABDFA4}" type="datetimeFigureOut">
              <a:rPr kumimoji="1" lang="ja-JP" altLang="en-US" smtClean="0"/>
              <a:t>2016/9/14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43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00" y="402315"/>
            <a:ext cx="8686324" cy="146057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01" y="1852393"/>
            <a:ext cx="4260547" cy="907829"/>
          </a:xfrm>
        </p:spPr>
        <p:txBody>
          <a:bodyPr anchor="b"/>
          <a:lstStyle>
            <a:lvl1pPr marL="0" indent="0">
              <a:buNone/>
              <a:defRPr sz="2643" b="1"/>
            </a:lvl1pPr>
            <a:lvl2pPr marL="503560" indent="0">
              <a:buNone/>
              <a:defRPr sz="2203" b="1"/>
            </a:lvl2pPr>
            <a:lvl3pPr marL="1007120" indent="0">
              <a:buNone/>
              <a:defRPr sz="1983" b="1"/>
            </a:lvl3pPr>
            <a:lvl4pPr marL="1510680" indent="0">
              <a:buNone/>
              <a:defRPr sz="1762" b="1"/>
            </a:lvl4pPr>
            <a:lvl5pPr marL="2014240" indent="0">
              <a:buNone/>
              <a:defRPr sz="1762" b="1"/>
            </a:lvl5pPr>
            <a:lvl6pPr marL="2517800" indent="0">
              <a:buNone/>
              <a:defRPr sz="1762" b="1"/>
            </a:lvl6pPr>
            <a:lvl7pPr marL="3021360" indent="0">
              <a:buNone/>
              <a:defRPr sz="1762" b="1"/>
            </a:lvl7pPr>
            <a:lvl8pPr marL="3524921" indent="0">
              <a:buNone/>
              <a:defRPr sz="1762" b="1"/>
            </a:lvl8pPr>
            <a:lvl9pPr marL="4028481" indent="0">
              <a:buNone/>
              <a:defRPr sz="1762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01" y="2760222"/>
            <a:ext cx="4260547" cy="405987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8495" y="1852393"/>
            <a:ext cx="4281529" cy="907829"/>
          </a:xfrm>
        </p:spPr>
        <p:txBody>
          <a:bodyPr anchor="b"/>
          <a:lstStyle>
            <a:lvl1pPr marL="0" indent="0">
              <a:buNone/>
              <a:defRPr sz="2643" b="1"/>
            </a:lvl1pPr>
            <a:lvl2pPr marL="503560" indent="0">
              <a:buNone/>
              <a:defRPr sz="2203" b="1"/>
            </a:lvl2pPr>
            <a:lvl3pPr marL="1007120" indent="0">
              <a:buNone/>
              <a:defRPr sz="1983" b="1"/>
            </a:lvl3pPr>
            <a:lvl4pPr marL="1510680" indent="0">
              <a:buNone/>
              <a:defRPr sz="1762" b="1"/>
            </a:lvl4pPr>
            <a:lvl5pPr marL="2014240" indent="0">
              <a:buNone/>
              <a:defRPr sz="1762" b="1"/>
            </a:lvl5pPr>
            <a:lvl6pPr marL="2517800" indent="0">
              <a:buNone/>
              <a:defRPr sz="1762" b="1"/>
            </a:lvl6pPr>
            <a:lvl7pPr marL="3021360" indent="0">
              <a:buNone/>
              <a:defRPr sz="1762" b="1"/>
            </a:lvl7pPr>
            <a:lvl8pPr marL="3524921" indent="0">
              <a:buNone/>
              <a:defRPr sz="1762" b="1"/>
            </a:lvl8pPr>
            <a:lvl9pPr marL="4028481" indent="0">
              <a:buNone/>
              <a:defRPr sz="1762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8495" y="2760222"/>
            <a:ext cx="4281529" cy="405987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0497-06C1-49EA-A927-78FD07ABDFA4}" type="datetimeFigureOut">
              <a:rPr kumimoji="1" lang="ja-JP" altLang="en-US" smtClean="0"/>
              <a:t>2016/9/14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011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0497-06C1-49EA-A927-78FD07ABDFA4}" type="datetimeFigureOut">
              <a:rPr kumimoji="1" lang="ja-JP" altLang="en-US" smtClean="0"/>
              <a:t>2016/9/14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8FD4-FEEC-44E1-8531-46E7C7E66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878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0497-06C1-49EA-A927-78FD07ABDFA4}" type="datetimeFigureOut">
              <a:rPr kumimoji="1" lang="ja-JP" altLang="en-US" smtClean="0"/>
              <a:t>2016/9/14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8FD4-FEEC-44E1-8531-46E7C7E66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59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00" y="503767"/>
            <a:ext cx="3248192" cy="1763183"/>
          </a:xfrm>
        </p:spPr>
        <p:txBody>
          <a:bodyPr anchor="b"/>
          <a:lstStyle>
            <a:lvl1pPr>
              <a:defRPr sz="352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1529" y="1087998"/>
            <a:ext cx="5098494" cy="5370013"/>
          </a:xfrm>
        </p:spPr>
        <p:txBody>
          <a:bodyPr/>
          <a:lstStyle>
            <a:lvl1pPr>
              <a:defRPr sz="3524"/>
            </a:lvl1pPr>
            <a:lvl2pPr>
              <a:defRPr sz="3084"/>
            </a:lvl2pPr>
            <a:lvl3pPr>
              <a:defRPr sz="2643"/>
            </a:lvl3pPr>
            <a:lvl4pPr>
              <a:defRPr sz="2203"/>
            </a:lvl4pPr>
            <a:lvl5pPr>
              <a:defRPr sz="2203"/>
            </a:lvl5pPr>
            <a:lvl6pPr>
              <a:defRPr sz="2203"/>
            </a:lvl6pPr>
            <a:lvl7pPr>
              <a:defRPr sz="2203"/>
            </a:lvl7pPr>
            <a:lvl8pPr>
              <a:defRPr sz="2203"/>
            </a:lvl8pPr>
            <a:lvl9pPr>
              <a:defRPr sz="220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00" y="2266950"/>
            <a:ext cx="3248192" cy="4199805"/>
          </a:xfrm>
        </p:spPr>
        <p:txBody>
          <a:bodyPr/>
          <a:lstStyle>
            <a:lvl1pPr marL="0" indent="0">
              <a:buNone/>
              <a:defRPr sz="1762"/>
            </a:lvl1pPr>
            <a:lvl2pPr marL="503560" indent="0">
              <a:buNone/>
              <a:defRPr sz="1542"/>
            </a:lvl2pPr>
            <a:lvl3pPr marL="1007120" indent="0">
              <a:buNone/>
              <a:defRPr sz="1322"/>
            </a:lvl3pPr>
            <a:lvl4pPr marL="1510680" indent="0">
              <a:buNone/>
              <a:defRPr sz="1101"/>
            </a:lvl4pPr>
            <a:lvl5pPr marL="2014240" indent="0">
              <a:buNone/>
              <a:defRPr sz="1101"/>
            </a:lvl5pPr>
            <a:lvl6pPr marL="2517800" indent="0">
              <a:buNone/>
              <a:defRPr sz="1101"/>
            </a:lvl6pPr>
            <a:lvl7pPr marL="3021360" indent="0">
              <a:buNone/>
              <a:defRPr sz="1101"/>
            </a:lvl7pPr>
            <a:lvl8pPr marL="3524921" indent="0">
              <a:buNone/>
              <a:defRPr sz="1101"/>
            </a:lvl8pPr>
            <a:lvl9pPr marL="4028481" indent="0">
              <a:buNone/>
              <a:defRPr sz="110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0497-06C1-49EA-A927-78FD07ABDFA4}" type="datetimeFigureOut">
              <a:rPr kumimoji="1" lang="ja-JP" altLang="en-US" smtClean="0"/>
              <a:t>2016/9/14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7798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00" y="503767"/>
            <a:ext cx="3248192" cy="1763183"/>
          </a:xfrm>
        </p:spPr>
        <p:txBody>
          <a:bodyPr anchor="b"/>
          <a:lstStyle>
            <a:lvl1pPr>
              <a:defRPr sz="352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1529" y="1087998"/>
            <a:ext cx="5098494" cy="5370013"/>
          </a:xfrm>
        </p:spPr>
        <p:txBody>
          <a:bodyPr anchor="t"/>
          <a:lstStyle>
            <a:lvl1pPr marL="0" indent="0">
              <a:buNone/>
              <a:defRPr sz="3524"/>
            </a:lvl1pPr>
            <a:lvl2pPr marL="503560" indent="0">
              <a:buNone/>
              <a:defRPr sz="3084"/>
            </a:lvl2pPr>
            <a:lvl3pPr marL="1007120" indent="0">
              <a:buNone/>
              <a:defRPr sz="2643"/>
            </a:lvl3pPr>
            <a:lvl4pPr marL="1510680" indent="0">
              <a:buNone/>
              <a:defRPr sz="2203"/>
            </a:lvl4pPr>
            <a:lvl5pPr marL="2014240" indent="0">
              <a:buNone/>
              <a:defRPr sz="2203"/>
            </a:lvl5pPr>
            <a:lvl6pPr marL="2517800" indent="0">
              <a:buNone/>
              <a:defRPr sz="2203"/>
            </a:lvl6pPr>
            <a:lvl7pPr marL="3021360" indent="0">
              <a:buNone/>
              <a:defRPr sz="2203"/>
            </a:lvl7pPr>
            <a:lvl8pPr marL="3524921" indent="0">
              <a:buNone/>
              <a:defRPr sz="2203"/>
            </a:lvl8pPr>
            <a:lvl9pPr marL="4028481" indent="0">
              <a:buNone/>
              <a:defRPr sz="220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00" y="2266950"/>
            <a:ext cx="3248192" cy="4199805"/>
          </a:xfrm>
        </p:spPr>
        <p:txBody>
          <a:bodyPr/>
          <a:lstStyle>
            <a:lvl1pPr marL="0" indent="0">
              <a:buNone/>
              <a:defRPr sz="1762"/>
            </a:lvl1pPr>
            <a:lvl2pPr marL="503560" indent="0">
              <a:buNone/>
              <a:defRPr sz="1542"/>
            </a:lvl2pPr>
            <a:lvl3pPr marL="1007120" indent="0">
              <a:buNone/>
              <a:defRPr sz="1322"/>
            </a:lvl3pPr>
            <a:lvl4pPr marL="1510680" indent="0">
              <a:buNone/>
              <a:defRPr sz="1101"/>
            </a:lvl4pPr>
            <a:lvl5pPr marL="2014240" indent="0">
              <a:buNone/>
              <a:defRPr sz="1101"/>
            </a:lvl5pPr>
            <a:lvl6pPr marL="2517800" indent="0">
              <a:buNone/>
              <a:defRPr sz="1101"/>
            </a:lvl6pPr>
            <a:lvl7pPr marL="3021360" indent="0">
              <a:buNone/>
              <a:defRPr sz="1101"/>
            </a:lvl7pPr>
            <a:lvl8pPr marL="3524921" indent="0">
              <a:buNone/>
              <a:defRPr sz="1101"/>
            </a:lvl8pPr>
            <a:lvl9pPr marL="4028481" indent="0">
              <a:buNone/>
              <a:defRPr sz="110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0497-06C1-49EA-A927-78FD07ABDFA4}" type="datetimeFigureOut">
              <a:rPr kumimoji="1" lang="ja-JP" altLang="en-US" smtClean="0"/>
              <a:t>2016/9/14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8608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2388" y="402315"/>
            <a:ext cx="8686324" cy="1460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388" y="2011568"/>
            <a:ext cx="8686324" cy="4794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2388" y="7003758"/>
            <a:ext cx="2265998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A0497-06C1-49EA-A927-78FD07ABDFA4}" type="datetimeFigureOut">
              <a:rPr kumimoji="1" lang="ja-JP" altLang="en-US" smtClean="0"/>
              <a:t>2016/9/14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6052" y="7003758"/>
            <a:ext cx="3398996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2714" y="7003758"/>
            <a:ext cx="2265998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86CB4B4D-7CA3-9044-876B-883B54F8677D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2341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defTabSz="1007120" rtl="0" eaLnBrk="1" latinLnBrk="0" hangingPunct="1">
        <a:lnSpc>
          <a:spcPct val="90000"/>
        </a:lnSpc>
        <a:spcBef>
          <a:spcPct val="0"/>
        </a:spcBef>
        <a:buNone/>
        <a:defRPr kumimoji="1" sz="48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780" indent="-251780" algn="l" defTabSz="1007120" rtl="0" eaLnBrk="1" latinLnBrk="0" hangingPunct="1">
        <a:lnSpc>
          <a:spcPct val="90000"/>
        </a:lnSpc>
        <a:spcBef>
          <a:spcPts val="1101"/>
        </a:spcBef>
        <a:buFont typeface="Arial" panose="020B0604020202020204" pitchFamily="34" charset="0"/>
        <a:buChar char="•"/>
        <a:defRPr kumimoji="1" sz="3084" kern="1200">
          <a:solidFill>
            <a:schemeClr val="tx1"/>
          </a:solidFill>
          <a:latin typeface="+mn-lt"/>
          <a:ea typeface="+mn-ea"/>
          <a:cs typeface="+mn-cs"/>
        </a:defRPr>
      </a:lvl1pPr>
      <a:lvl2pPr marL="755340" indent="-251780" algn="l" defTabSz="100712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3" kern="1200">
          <a:solidFill>
            <a:schemeClr val="tx1"/>
          </a:solidFill>
          <a:latin typeface="+mn-lt"/>
          <a:ea typeface="+mn-ea"/>
          <a:cs typeface="+mn-cs"/>
        </a:defRPr>
      </a:lvl2pPr>
      <a:lvl3pPr marL="1258900" indent="-251780" algn="l" defTabSz="100712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3" kern="1200">
          <a:solidFill>
            <a:schemeClr val="tx1"/>
          </a:solidFill>
          <a:latin typeface="+mn-lt"/>
          <a:ea typeface="+mn-ea"/>
          <a:cs typeface="+mn-cs"/>
        </a:defRPr>
      </a:lvl3pPr>
      <a:lvl4pPr marL="1762460" indent="-251780" algn="l" defTabSz="100712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266020" indent="-251780" algn="l" defTabSz="100712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769580" indent="-251780" algn="l" defTabSz="100712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273141" indent="-251780" algn="l" defTabSz="100712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776701" indent="-251780" algn="l" defTabSz="100712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280261" indent="-251780" algn="l" defTabSz="100712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120" rtl="0" eaLnBrk="1" latinLnBrk="0" hangingPunct="1"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1pPr>
      <a:lvl2pPr marL="503560" algn="l" defTabSz="1007120" rtl="0" eaLnBrk="1" latinLnBrk="0" hangingPunct="1"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1007120" algn="l" defTabSz="1007120" rtl="0" eaLnBrk="1" latinLnBrk="0" hangingPunct="1"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3pPr>
      <a:lvl4pPr marL="1510680" algn="l" defTabSz="1007120" rtl="0" eaLnBrk="1" latinLnBrk="0" hangingPunct="1"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014240" algn="l" defTabSz="1007120" rtl="0" eaLnBrk="1" latinLnBrk="0" hangingPunct="1"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517800" algn="l" defTabSz="1007120" rtl="0" eaLnBrk="1" latinLnBrk="0" hangingPunct="1"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021360" algn="l" defTabSz="1007120" rtl="0" eaLnBrk="1" latinLnBrk="0" hangingPunct="1"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524921" algn="l" defTabSz="1007120" rtl="0" eaLnBrk="1" latinLnBrk="0" hangingPunct="1"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028481" algn="l" defTabSz="1007120" rtl="0" eaLnBrk="1" latinLnBrk="0" hangingPunct="1"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643062" y="1185962"/>
            <a:ext cx="9086068" cy="1620838"/>
          </a:xfrm>
          <a:prstGeom prst="rect">
            <a:avLst/>
          </a:prstGeom>
        </p:spPr>
        <p:txBody>
          <a:bodyPr lIns="0" tIns="0" rIns="0" bIns="0" anchor="t">
            <a:normAutofit fontScale="90000"/>
          </a:bodyPr>
          <a:lstStyle/>
          <a:p>
            <a:pPr lvl="0" algn="ctr" defTabSz="913785">
              <a:defRPr sz="1800"/>
            </a:pPr>
            <a:r>
              <a:rPr lang="en-US" altLang="ja-JP" sz="48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R&amp;D of </a:t>
            </a:r>
            <a:br>
              <a:rPr lang="en-US" altLang="ja-JP" sz="48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</a:br>
            <a:r>
              <a:rPr lang="en-US" altLang="ja-JP" sz="4800" dirty="0" err="1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Freedback</a:t>
            </a:r>
            <a:r>
              <a:rPr lang="en-US" altLang="ja-JP" sz="48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-Free Optical Resonant Cavity</a:t>
            </a:r>
            <a:endParaRPr sz="48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3235349" y="3382169"/>
            <a:ext cx="3931168" cy="964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65" tIns="50765" rIns="50765" bIns="50765">
            <a:spAutoFit/>
          </a:bodyPr>
          <a:lstStyle/>
          <a:p>
            <a:pPr lvl="0" algn="ctr" defTabSz="447372">
              <a:defRPr sz="1800"/>
            </a:pPr>
            <a:r>
              <a: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Tohru Takahashi</a:t>
            </a:r>
            <a:endParaRPr sz="28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"/>
            </a:endParaRPr>
          </a:p>
          <a:p>
            <a:pPr lvl="0" algn="ctr" defTabSz="447372">
              <a:defRPr sz="1800"/>
            </a:pPr>
            <a:r>
              <a: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Hiroshima University</a:t>
            </a:r>
          </a:p>
        </p:txBody>
      </p:sp>
      <p:sp>
        <p:nvSpPr>
          <p:cNvPr id="82" name="Shape 82"/>
          <p:cNvSpPr/>
          <p:nvPr/>
        </p:nvSpPr>
        <p:spPr>
          <a:xfrm>
            <a:off x="5642517" y="6230351"/>
            <a:ext cx="4086613" cy="841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65" tIns="50765" rIns="50765" bIns="50765">
            <a:spAutoFit/>
          </a:bodyPr>
          <a:lstStyle/>
          <a:p>
            <a:pPr lvl="0" defTabSz="447372">
              <a:defRPr sz="1800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September 14</a:t>
            </a:r>
            <a:r>
              <a:rPr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 201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6</a:t>
            </a:r>
            <a:endParaRPr sz="24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"/>
            </a:endParaRPr>
          </a:p>
          <a:p>
            <a:pPr lvl="0" defTabSz="447372">
              <a:defRPr sz="1800"/>
            </a:pPr>
            <a:r>
              <a:rPr lang="en-US" altLang="ja-JP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"/>
              </a:rPr>
              <a:t>PosiPol</a:t>
            </a:r>
            <a:r>
              <a:rPr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"/>
              </a:rPr>
              <a:t>201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"/>
              </a:rPr>
              <a:t>6@LAL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"/>
              </a:rPr>
              <a:t>Orsay</a:t>
            </a:r>
            <a:endParaRPr sz="24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650272" y="4772783"/>
            <a:ext cx="54975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smtClean="0">
                <a:solidFill>
                  <a:srgbClr val="7F7F7F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for</a:t>
            </a:r>
          </a:p>
          <a:p>
            <a:pPr algn="ctr"/>
            <a:r>
              <a:rPr lang="en-US" altLang="ja-JP" sz="1600" dirty="0" err="1" smtClean="0">
                <a:solidFill>
                  <a:srgbClr val="7F7F7F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Y.Hosaka</a:t>
            </a:r>
            <a:r>
              <a:rPr lang="en-US" altLang="ja-JP" sz="1600" dirty="0" smtClean="0">
                <a:solidFill>
                  <a:srgbClr val="7F7F7F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, Y</a:t>
            </a:r>
            <a:r>
              <a:rPr lang="en-US" altLang="ja-JP" sz="1600" dirty="0">
                <a:solidFill>
                  <a:srgbClr val="7F7F7F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. </a:t>
            </a:r>
            <a:r>
              <a:rPr lang="en-US" altLang="ja-JP" sz="1600" dirty="0" err="1" smtClean="0">
                <a:solidFill>
                  <a:srgbClr val="7F7F7F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Uesugi</a:t>
            </a:r>
            <a:r>
              <a:rPr lang="ja-JP" altLang="ja-JP" sz="1600" dirty="0" err="1" smtClean="0">
                <a:solidFill>
                  <a:srgbClr val="7F7F7F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，</a:t>
            </a:r>
            <a:r>
              <a:rPr lang="en-US" altLang="ja-JP" sz="1600" dirty="0">
                <a:solidFill>
                  <a:srgbClr val="7F7F7F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J. </a:t>
            </a:r>
            <a:r>
              <a:rPr lang="en-US" altLang="ja-JP" sz="1600" dirty="0" smtClean="0">
                <a:solidFill>
                  <a:srgbClr val="7F7F7F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Urakawa</a:t>
            </a:r>
            <a:r>
              <a:rPr lang="ja-JP" altLang="ja-JP" sz="1600" dirty="0" err="1" smtClean="0">
                <a:solidFill>
                  <a:srgbClr val="7F7F7F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，</a:t>
            </a:r>
            <a:r>
              <a:rPr lang="en-US" altLang="ja-JP" sz="1600" dirty="0">
                <a:solidFill>
                  <a:srgbClr val="7F7F7F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T. </a:t>
            </a:r>
            <a:r>
              <a:rPr lang="en-US" altLang="ja-JP" sz="1600" dirty="0" smtClean="0">
                <a:solidFill>
                  <a:srgbClr val="7F7F7F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Omori</a:t>
            </a:r>
            <a:r>
              <a:rPr lang="ja-JP" altLang="ja-JP" sz="1600" dirty="0" err="1" smtClean="0">
                <a:solidFill>
                  <a:srgbClr val="7F7F7F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，</a:t>
            </a:r>
            <a:r>
              <a:rPr lang="en-US" altLang="ja-JP" sz="1600" dirty="0">
                <a:solidFill>
                  <a:srgbClr val="7F7F7F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A. </a:t>
            </a:r>
            <a:r>
              <a:rPr lang="en-US" altLang="ja-JP" sz="1600" dirty="0" err="1" smtClean="0">
                <a:solidFill>
                  <a:srgbClr val="7F7F7F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Kosuge</a:t>
            </a:r>
            <a:r>
              <a:rPr lang="ja-JP" altLang="ja-JP" sz="1600" dirty="0" err="1" smtClean="0">
                <a:solidFill>
                  <a:srgbClr val="7F7F7F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，</a:t>
            </a:r>
            <a:r>
              <a:rPr lang="en-US" altLang="ja-JP" sz="1600" dirty="0" smtClean="0">
                <a:solidFill>
                  <a:srgbClr val="7F7F7F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T</a:t>
            </a:r>
            <a:r>
              <a:rPr lang="en-US" altLang="ja-JP" sz="1600" dirty="0">
                <a:solidFill>
                  <a:srgbClr val="7F7F7F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. </a:t>
            </a:r>
            <a:r>
              <a:rPr lang="en-US" altLang="ja-JP" sz="1600" dirty="0" smtClean="0">
                <a:solidFill>
                  <a:srgbClr val="7F7F7F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Takahashi</a:t>
            </a:r>
            <a:r>
              <a:rPr lang="ja-JP" altLang="ja-JP" sz="1600" dirty="0" err="1" smtClean="0">
                <a:solidFill>
                  <a:srgbClr val="7F7F7F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，</a:t>
            </a:r>
            <a:r>
              <a:rPr lang="en-US" altLang="ja-JP" sz="1600" dirty="0">
                <a:solidFill>
                  <a:srgbClr val="7F7F7F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Y. </a:t>
            </a:r>
            <a:r>
              <a:rPr lang="en-US" altLang="ja-JP" sz="1600" dirty="0" smtClean="0">
                <a:solidFill>
                  <a:srgbClr val="7F7F7F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Honda</a:t>
            </a:r>
            <a:r>
              <a:rPr lang="ja-JP" altLang="ja-JP" sz="1600" dirty="0" err="1" smtClean="0">
                <a:solidFill>
                  <a:srgbClr val="7F7F7F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，</a:t>
            </a:r>
            <a:r>
              <a:rPr lang="en-US" altLang="ja-JP" sz="1600" dirty="0">
                <a:solidFill>
                  <a:srgbClr val="7F7F7F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M. </a:t>
            </a:r>
            <a:r>
              <a:rPr lang="en-US" altLang="ja-JP" sz="1600" dirty="0" err="1">
                <a:solidFill>
                  <a:srgbClr val="7F7F7F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Washio</a:t>
            </a:r>
            <a:r>
              <a:rPr lang="en-US" altLang="ja-JP" sz="1600" baseline="30000" dirty="0" err="1">
                <a:solidFill>
                  <a:srgbClr val="7F7F7F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B</a:t>
            </a:r>
            <a:endParaRPr lang="ja-JP" altLang="ja-JP" sz="1600" dirty="0">
              <a:solidFill>
                <a:srgbClr val="7F7F7F"/>
              </a:solidFill>
              <a:latin typeface="Times New Roman" panose="02020603050405020304" pitchFamily="18" charset="0"/>
              <a:ea typeface="ＭＳ Ｐ明朝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8941" y="99554"/>
            <a:ext cx="8686324" cy="1460574"/>
          </a:xfrm>
        </p:spPr>
        <p:txBody>
          <a:bodyPr/>
          <a:lstStyle/>
          <a:p>
            <a:r>
              <a:rPr lang="en-US" altLang="ja-JP" dirty="0" smtClean="0"/>
              <a:t>It looks,,,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536" y="2301511"/>
            <a:ext cx="5439756" cy="407981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92" y="1917245"/>
            <a:ext cx="5508104" cy="4131078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 flipH="1">
            <a:off x="6531428" y="2780928"/>
            <a:ext cx="110108" cy="15604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6603436" y="3573016"/>
            <a:ext cx="590353" cy="67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7193789" y="3640261"/>
            <a:ext cx="0" cy="144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7193789" y="3784277"/>
            <a:ext cx="1516931" cy="285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8710720" y="3812855"/>
            <a:ext cx="52956" cy="3362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H="1">
            <a:off x="7395524" y="4149080"/>
            <a:ext cx="1368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7395524" y="4149080"/>
            <a:ext cx="0" cy="13569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5088614" y="5517232"/>
            <a:ext cx="2306910" cy="147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H="1" flipV="1">
            <a:off x="5000834" y="4653476"/>
            <a:ext cx="90435" cy="8813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H="1" flipV="1">
            <a:off x="2931028" y="4613598"/>
            <a:ext cx="2101075" cy="398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2931028" y="4613597"/>
            <a:ext cx="0" cy="8676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H="1">
            <a:off x="1922916" y="5481228"/>
            <a:ext cx="10081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1922916" y="4005064"/>
            <a:ext cx="144016" cy="14761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二等辺三角形 19"/>
          <p:cNvSpPr/>
          <p:nvPr/>
        </p:nvSpPr>
        <p:spPr>
          <a:xfrm rot="11153486">
            <a:off x="6490841" y="3036577"/>
            <a:ext cx="250588" cy="21602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二等辺三角形 20"/>
          <p:cNvSpPr/>
          <p:nvPr/>
        </p:nvSpPr>
        <p:spPr>
          <a:xfrm rot="5400000">
            <a:off x="7711804" y="3688965"/>
            <a:ext cx="250588" cy="21602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21"/>
          <p:cNvSpPr/>
          <p:nvPr/>
        </p:nvSpPr>
        <p:spPr>
          <a:xfrm rot="16200000">
            <a:off x="5767388" y="5416601"/>
            <a:ext cx="250588" cy="21602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二等辺三角形 22"/>
          <p:cNvSpPr/>
          <p:nvPr/>
        </p:nvSpPr>
        <p:spPr>
          <a:xfrm rot="356427">
            <a:off x="1872538" y="4608831"/>
            <a:ext cx="250588" cy="21602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3291068" y="4341419"/>
            <a:ext cx="1512168" cy="1057899"/>
          </a:xfrm>
          <a:prstGeom prst="rect">
            <a:avLst/>
          </a:prstGeom>
          <a:noFill/>
          <a:ln w="3810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558011" y="4914513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Cavity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217860" y="4608353"/>
            <a:ext cx="1296144" cy="1296144"/>
          </a:xfrm>
          <a:prstGeom prst="ellipse">
            <a:avLst/>
          </a:prstGeom>
          <a:noFill/>
          <a:ln w="38100">
            <a:solidFill>
              <a:srgbClr val="00FF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4031275" y="2492068"/>
            <a:ext cx="1100472" cy="1100472"/>
          </a:xfrm>
          <a:prstGeom prst="ellipse">
            <a:avLst/>
          </a:prstGeom>
          <a:noFill/>
          <a:ln w="38100">
            <a:solidFill>
              <a:srgbClr val="00FF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3110191" y="2128466"/>
            <a:ext cx="1029839" cy="1017219"/>
          </a:xfrm>
          <a:prstGeom prst="ellipse">
            <a:avLst/>
          </a:prstGeom>
          <a:noFill/>
          <a:ln w="38100">
            <a:solidFill>
              <a:srgbClr val="00FF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014325" y="5584485"/>
            <a:ext cx="10887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CC33"/>
                </a:solidFill>
              </a:rPr>
              <a:t>Pump LD</a:t>
            </a:r>
            <a:endParaRPr lang="ja-JP" altLang="en-US" dirty="0">
              <a:solidFill>
                <a:srgbClr val="00CC33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625681" y="2919565"/>
            <a:ext cx="7296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CC33"/>
                </a:solidFill>
              </a:rPr>
              <a:t>WDM</a:t>
            </a:r>
            <a:endParaRPr lang="ja-JP" altLang="en-US" dirty="0">
              <a:solidFill>
                <a:srgbClr val="00CC33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306128" y="3627321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CC33"/>
                </a:solidFill>
              </a:rPr>
              <a:t>YDF</a:t>
            </a:r>
            <a:endParaRPr lang="ja-JP" altLang="en-US" dirty="0">
              <a:solidFill>
                <a:srgbClr val="00CC33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 flipV="1">
            <a:off x="7366949" y="4825383"/>
            <a:ext cx="931368" cy="118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077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2388" y="0"/>
            <a:ext cx="8686324" cy="1460574"/>
          </a:xfrm>
        </p:spPr>
        <p:txBody>
          <a:bodyPr/>
          <a:lstStyle/>
          <a:p>
            <a:r>
              <a:rPr kumimoji="1" lang="en-US" altLang="ja-JP" dirty="0" smtClean="0"/>
              <a:t>High F</a:t>
            </a:r>
            <a:r>
              <a:rPr lang="en-US" altLang="ja-JP" dirty="0" smtClean="0"/>
              <a:t>inesse Oscillation </a:t>
            </a:r>
            <a:endParaRPr kumimoji="1" lang="ja-JP" altLang="en-US" dirty="0"/>
          </a:p>
        </p:txBody>
      </p:sp>
      <p:grpSp>
        <p:nvGrpSpPr>
          <p:cNvPr id="59" name="グループ化 58"/>
          <p:cNvGrpSpPr/>
          <p:nvPr/>
        </p:nvGrpSpPr>
        <p:grpSpPr>
          <a:xfrm>
            <a:off x="774918" y="1339836"/>
            <a:ext cx="4572002" cy="2879726"/>
            <a:chOff x="911488" y="1122762"/>
            <a:chExt cx="4572002" cy="2879726"/>
          </a:xfrm>
        </p:grpSpPr>
        <p:pic>
          <p:nvPicPr>
            <p:cNvPr id="5" name="図プレースホルダー 6" descr="tek00000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70" r="2370"/>
            <a:stretch>
              <a:fillRect/>
            </a:stretch>
          </p:blipFill>
          <p:spPr>
            <a:xfrm>
              <a:off x="911488" y="1122762"/>
              <a:ext cx="4572002" cy="2879726"/>
            </a:xfrm>
            <a:prstGeom prst="rect">
              <a:avLst/>
            </a:prstGeom>
          </p:spPr>
        </p:pic>
        <p:sp>
          <p:nvSpPr>
            <p:cNvPr id="53" name="テキスト ボックス 52"/>
            <p:cNvSpPr txBox="1"/>
            <p:nvPr/>
          </p:nvSpPr>
          <p:spPr>
            <a:xfrm>
              <a:off x="1025279" y="1618886"/>
              <a:ext cx="27462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ＤＦＰ太丸ゴシック体"/>
                  <a:cs typeface="Times New Roman" panose="02020603050405020304" pitchFamily="18" charset="0"/>
                </a:rPr>
                <a:t>Incident power 13.5 mW</a:t>
              </a:r>
              <a:endParaRPr kumimoji="1" lang="ja-JP" alt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987346" y="2591845"/>
              <a:ext cx="30155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00FF"/>
                  </a:solidFill>
                  <a:latin typeface="Times New Roman" panose="02020603050405020304" pitchFamily="18" charset="0"/>
                  <a:ea typeface="ＤＦＰ太丸ゴシック体"/>
                  <a:cs typeface="Times New Roman" panose="02020603050405020304" pitchFamily="18" charset="0"/>
                </a:rPr>
                <a:t>Transmitted power 4.8 mW</a:t>
              </a:r>
              <a:endParaRPr kumimoji="1" lang="ja-JP" altLang="en-US" sz="2000" dirty="0">
                <a:solidFill>
                  <a:srgbClr val="FF00FF"/>
                </a:solidFill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1012455" y="3140237"/>
              <a:ext cx="27606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ＤＦＰ太丸ゴシック体"/>
                  <a:cs typeface="Times New Roman" panose="02020603050405020304" pitchFamily="18" charset="0"/>
                </a:rPr>
                <a:t>Reflected power</a:t>
              </a:r>
              <a:r>
                <a:rPr kumimoji="1" lang="en-US" altLang="ja-JP" sz="200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ＤＦＰ太丸ゴシック体"/>
                  <a:cs typeface="Times New Roman" panose="02020603050405020304" pitchFamily="18" charset="0"/>
                </a:rPr>
                <a:t> 2.8 mW</a:t>
              </a:r>
              <a:endParaRPr kumimoji="1" lang="ja-JP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774918" y="4701134"/>
            <a:ext cx="3952290" cy="2528078"/>
            <a:chOff x="778339" y="1356081"/>
            <a:chExt cx="3952290" cy="2528078"/>
          </a:xfrm>
        </p:grpSpPr>
        <p:grpSp>
          <p:nvGrpSpPr>
            <p:cNvPr id="6" name="図形グループ 9"/>
            <p:cNvGrpSpPr/>
            <p:nvPr/>
          </p:nvGrpSpPr>
          <p:grpSpPr>
            <a:xfrm>
              <a:off x="778339" y="1356081"/>
              <a:ext cx="3952290" cy="2363860"/>
              <a:chOff x="2522083" y="3861048"/>
              <a:chExt cx="3952290" cy="2363860"/>
            </a:xfrm>
          </p:grpSpPr>
          <p:sp>
            <p:nvSpPr>
              <p:cNvPr id="7" name="角丸四角形 6"/>
              <p:cNvSpPr/>
              <p:nvPr/>
            </p:nvSpPr>
            <p:spPr>
              <a:xfrm>
                <a:off x="5068100" y="4365104"/>
                <a:ext cx="1406273" cy="1231363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正方形/長方形 7"/>
              <p:cNvSpPr/>
              <p:nvPr/>
            </p:nvSpPr>
            <p:spPr>
              <a:xfrm>
                <a:off x="5004048" y="4052464"/>
                <a:ext cx="1123672" cy="18267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角丸四角形 8"/>
              <p:cNvSpPr/>
              <p:nvPr/>
            </p:nvSpPr>
            <p:spPr>
              <a:xfrm>
                <a:off x="2522083" y="4365104"/>
                <a:ext cx="1406273" cy="1232344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2872264" y="3909540"/>
                <a:ext cx="1123672" cy="18267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4119087" y="5316702"/>
                <a:ext cx="703136" cy="14062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4117682" y="5738582"/>
                <a:ext cx="703136" cy="14062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直線コネクタ 12"/>
              <p:cNvCxnSpPr>
                <a:stCxn id="14" idx="3"/>
                <a:endCxn id="15" idx="1"/>
              </p:cNvCxnSpPr>
              <p:nvPr/>
            </p:nvCxnSpPr>
            <p:spPr>
              <a:xfrm>
                <a:off x="2942577" y="5597996"/>
                <a:ext cx="311483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正方形/長方形 13"/>
              <p:cNvSpPr/>
              <p:nvPr/>
            </p:nvSpPr>
            <p:spPr>
              <a:xfrm>
                <a:off x="2801950" y="5527682"/>
                <a:ext cx="140627" cy="14062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6057407" y="5527682"/>
                <a:ext cx="140627" cy="14062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6" name="直線コネクタ 15"/>
              <p:cNvCxnSpPr/>
              <p:nvPr/>
            </p:nvCxnSpPr>
            <p:spPr>
              <a:xfrm>
                <a:off x="2699792" y="4365104"/>
                <a:ext cx="352839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グループ化 13"/>
              <p:cNvGrpSpPr/>
              <p:nvPr/>
            </p:nvGrpSpPr>
            <p:grpSpPr>
              <a:xfrm>
                <a:off x="5508104" y="4221088"/>
                <a:ext cx="421882" cy="281255"/>
                <a:chOff x="5220072" y="2348880"/>
                <a:chExt cx="360000" cy="360000"/>
              </a:xfrm>
            </p:grpSpPr>
            <p:sp>
              <p:nvSpPr>
                <p:cNvPr id="42" name="正方形/長方形 41"/>
                <p:cNvSpPr/>
                <p:nvPr/>
              </p:nvSpPr>
              <p:spPr>
                <a:xfrm>
                  <a:off x="5220072" y="234888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ja-JP" altLang="en-US" sz="135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右矢印 42"/>
                <p:cNvSpPr/>
                <p:nvPr/>
              </p:nvSpPr>
              <p:spPr>
                <a:xfrm>
                  <a:off x="5310072" y="2438880"/>
                  <a:ext cx="180000" cy="180000"/>
                </a:xfrm>
                <a:prstGeom prst="rightArrow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ja-JP" altLang="en-US" sz="135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8" name="直線コネクタ 17"/>
              <p:cNvCxnSpPr/>
              <p:nvPr/>
            </p:nvCxnSpPr>
            <p:spPr>
              <a:xfrm>
                <a:off x="3581027" y="5596468"/>
                <a:ext cx="0" cy="401304"/>
              </a:xfrm>
              <a:prstGeom prst="line">
                <a:avLst/>
              </a:prstGeom>
              <a:ln w="28575">
                <a:solidFill>
                  <a:srgbClr val="FF00FF"/>
                </a:solidFill>
                <a:prstDash val="lg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グループ化 79"/>
              <p:cNvGrpSpPr/>
              <p:nvPr/>
            </p:nvGrpSpPr>
            <p:grpSpPr>
              <a:xfrm rot="16200000">
                <a:off x="5340999" y="4946134"/>
                <a:ext cx="167531" cy="351568"/>
                <a:chOff x="7536161" y="3249690"/>
                <a:chExt cx="171549" cy="360000"/>
              </a:xfrm>
              <a:solidFill>
                <a:schemeClr val="bg1"/>
              </a:solidFill>
            </p:grpSpPr>
            <p:sp>
              <p:nvSpPr>
                <p:cNvPr id="40" name="正方形/長方形 74"/>
                <p:cNvSpPr/>
                <p:nvPr/>
              </p:nvSpPr>
              <p:spPr>
                <a:xfrm>
                  <a:off x="7536161" y="3321690"/>
                  <a:ext cx="171549" cy="216000"/>
                </a:xfrm>
                <a:custGeom>
                  <a:avLst/>
                  <a:gdLst>
                    <a:gd name="connsiteX0" fmla="*/ 0 w 216000"/>
                    <a:gd name="connsiteY0" fmla="*/ 0 h 216000"/>
                    <a:gd name="connsiteX1" fmla="*/ 216000 w 216000"/>
                    <a:gd name="connsiteY1" fmla="*/ 0 h 216000"/>
                    <a:gd name="connsiteX2" fmla="*/ 216000 w 216000"/>
                    <a:gd name="connsiteY2" fmla="*/ 216000 h 216000"/>
                    <a:gd name="connsiteX3" fmla="*/ 0 w 216000"/>
                    <a:gd name="connsiteY3" fmla="*/ 216000 h 216000"/>
                    <a:gd name="connsiteX4" fmla="*/ 0 w 216000"/>
                    <a:gd name="connsiteY4" fmla="*/ 0 h 216000"/>
                    <a:gd name="connsiteX0" fmla="*/ 0 w 216000"/>
                    <a:gd name="connsiteY0" fmla="*/ 0 h 216000"/>
                    <a:gd name="connsiteX1" fmla="*/ 216000 w 216000"/>
                    <a:gd name="connsiteY1" fmla="*/ 216000 h 216000"/>
                    <a:gd name="connsiteX2" fmla="*/ 0 w 216000"/>
                    <a:gd name="connsiteY2" fmla="*/ 216000 h 216000"/>
                    <a:gd name="connsiteX3" fmla="*/ 0 w 216000"/>
                    <a:gd name="connsiteY3" fmla="*/ 0 h 216000"/>
                    <a:gd name="connsiteX0" fmla="*/ 0 w 219175"/>
                    <a:gd name="connsiteY0" fmla="*/ 0 h 216000"/>
                    <a:gd name="connsiteX1" fmla="*/ 219175 w 219175"/>
                    <a:gd name="connsiteY1" fmla="*/ 101700 h 216000"/>
                    <a:gd name="connsiteX2" fmla="*/ 0 w 219175"/>
                    <a:gd name="connsiteY2" fmla="*/ 216000 h 216000"/>
                    <a:gd name="connsiteX3" fmla="*/ 0 w 219175"/>
                    <a:gd name="connsiteY3" fmla="*/ 0 h 216000"/>
                    <a:gd name="connsiteX0" fmla="*/ 0 w 140593"/>
                    <a:gd name="connsiteY0" fmla="*/ 0 h 216000"/>
                    <a:gd name="connsiteX1" fmla="*/ 140593 w 140593"/>
                    <a:gd name="connsiteY1" fmla="*/ 101700 h 216000"/>
                    <a:gd name="connsiteX2" fmla="*/ 0 w 140593"/>
                    <a:gd name="connsiteY2" fmla="*/ 216000 h 216000"/>
                    <a:gd name="connsiteX3" fmla="*/ 0 w 140593"/>
                    <a:gd name="connsiteY3" fmla="*/ 0 h 216000"/>
                    <a:gd name="connsiteX0" fmla="*/ 0 w 140667"/>
                    <a:gd name="connsiteY0" fmla="*/ 0 h 216000"/>
                    <a:gd name="connsiteX1" fmla="*/ 140593 w 140667"/>
                    <a:gd name="connsiteY1" fmla="*/ 101700 h 216000"/>
                    <a:gd name="connsiteX2" fmla="*/ 0 w 140667"/>
                    <a:gd name="connsiteY2" fmla="*/ 216000 h 216000"/>
                    <a:gd name="connsiteX3" fmla="*/ 0 w 140667"/>
                    <a:gd name="connsiteY3" fmla="*/ 0 h 216000"/>
                    <a:gd name="connsiteX0" fmla="*/ 0 w 140667"/>
                    <a:gd name="connsiteY0" fmla="*/ 0 h 216000"/>
                    <a:gd name="connsiteX1" fmla="*/ 140593 w 140667"/>
                    <a:gd name="connsiteY1" fmla="*/ 101700 h 216000"/>
                    <a:gd name="connsiteX2" fmla="*/ 0 w 140667"/>
                    <a:gd name="connsiteY2" fmla="*/ 216000 h 216000"/>
                    <a:gd name="connsiteX3" fmla="*/ 0 w 140667"/>
                    <a:gd name="connsiteY3" fmla="*/ 0 h 216000"/>
                    <a:gd name="connsiteX0" fmla="*/ 0 w 140593"/>
                    <a:gd name="connsiteY0" fmla="*/ 0 h 216000"/>
                    <a:gd name="connsiteX1" fmla="*/ 140593 w 140593"/>
                    <a:gd name="connsiteY1" fmla="*/ 101700 h 216000"/>
                    <a:gd name="connsiteX2" fmla="*/ 0 w 140593"/>
                    <a:gd name="connsiteY2" fmla="*/ 216000 h 216000"/>
                    <a:gd name="connsiteX3" fmla="*/ 0 w 140593"/>
                    <a:gd name="connsiteY3" fmla="*/ 0 h 216000"/>
                    <a:gd name="connsiteX0" fmla="*/ 0 w 140593"/>
                    <a:gd name="connsiteY0" fmla="*/ 0 h 216000"/>
                    <a:gd name="connsiteX1" fmla="*/ 140593 w 140593"/>
                    <a:gd name="connsiteY1" fmla="*/ 101700 h 216000"/>
                    <a:gd name="connsiteX2" fmla="*/ 0 w 140593"/>
                    <a:gd name="connsiteY2" fmla="*/ 216000 h 216000"/>
                    <a:gd name="connsiteX3" fmla="*/ 0 w 140593"/>
                    <a:gd name="connsiteY3" fmla="*/ 0 h 216000"/>
                    <a:gd name="connsiteX0" fmla="*/ 0 w 140593"/>
                    <a:gd name="connsiteY0" fmla="*/ 0 h 216000"/>
                    <a:gd name="connsiteX1" fmla="*/ 140593 w 140593"/>
                    <a:gd name="connsiteY1" fmla="*/ 101700 h 216000"/>
                    <a:gd name="connsiteX2" fmla="*/ 0 w 140593"/>
                    <a:gd name="connsiteY2" fmla="*/ 216000 h 216000"/>
                    <a:gd name="connsiteX3" fmla="*/ 0 w 140593"/>
                    <a:gd name="connsiteY3" fmla="*/ 0 h 216000"/>
                    <a:gd name="connsiteX0" fmla="*/ 0 w 140593"/>
                    <a:gd name="connsiteY0" fmla="*/ 0 h 216000"/>
                    <a:gd name="connsiteX1" fmla="*/ 140593 w 140593"/>
                    <a:gd name="connsiteY1" fmla="*/ 101700 h 216000"/>
                    <a:gd name="connsiteX2" fmla="*/ 0 w 140593"/>
                    <a:gd name="connsiteY2" fmla="*/ 216000 h 216000"/>
                    <a:gd name="connsiteX3" fmla="*/ 0 w 140593"/>
                    <a:gd name="connsiteY3" fmla="*/ 0 h 216000"/>
                    <a:gd name="connsiteX0" fmla="*/ 0 w 140593"/>
                    <a:gd name="connsiteY0" fmla="*/ 0 h 216000"/>
                    <a:gd name="connsiteX1" fmla="*/ 140593 w 140593"/>
                    <a:gd name="connsiteY1" fmla="*/ 101700 h 216000"/>
                    <a:gd name="connsiteX2" fmla="*/ 0 w 140593"/>
                    <a:gd name="connsiteY2" fmla="*/ 216000 h 216000"/>
                    <a:gd name="connsiteX3" fmla="*/ 0 w 140593"/>
                    <a:gd name="connsiteY3" fmla="*/ 0 h 216000"/>
                    <a:gd name="connsiteX0" fmla="*/ 0 w 141068"/>
                    <a:gd name="connsiteY0" fmla="*/ 0 h 216000"/>
                    <a:gd name="connsiteX1" fmla="*/ 140593 w 141068"/>
                    <a:gd name="connsiteY1" fmla="*/ 101700 h 216000"/>
                    <a:gd name="connsiteX2" fmla="*/ 0 w 141068"/>
                    <a:gd name="connsiteY2" fmla="*/ 216000 h 216000"/>
                    <a:gd name="connsiteX3" fmla="*/ 0 w 141068"/>
                    <a:gd name="connsiteY3" fmla="*/ 0 h 216000"/>
                    <a:gd name="connsiteX0" fmla="*/ 0 w 171719"/>
                    <a:gd name="connsiteY0" fmla="*/ 0 h 216000"/>
                    <a:gd name="connsiteX1" fmla="*/ 171549 w 171719"/>
                    <a:gd name="connsiteY1" fmla="*/ 99319 h 216000"/>
                    <a:gd name="connsiteX2" fmla="*/ 0 w 171719"/>
                    <a:gd name="connsiteY2" fmla="*/ 216000 h 216000"/>
                    <a:gd name="connsiteX3" fmla="*/ 0 w 171719"/>
                    <a:gd name="connsiteY3" fmla="*/ 0 h 216000"/>
                    <a:gd name="connsiteX0" fmla="*/ 0 w 171549"/>
                    <a:gd name="connsiteY0" fmla="*/ 0 h 216000"/>
                    <a:gd name="connsiteX1" fmla="*/ 171549 w 171549"/>
                    <a:gd name="connsiteY1" fmla="*/ 99319 h 216000"/>
                    <a:gd name="connsiteX2" fmla="*/ 0 w 171549"/>
                    <a:gd name="connsiteY2" fmla="*/ 216000 h 216000"/>
                    <a:gd name="connsiteX3" fmla="*/ 0 w 171549"/>
                    <a:gd name="connsiteY3" fmla="*/ 0 h 216000"/>
                    <a:gd name="connsiteX0" fmla="*/ 0 w 171549"/>
                    <a:gd name="connsiteY0" fmla="*/ 0 h 216000"/>
                    <a:gd name="connsiteX1" fmla="*/ 171549 w 171549"/>
                    <a:gd name="connsiteY1" fmla="*/ 99319 h 216000"/>
                    <a:gd name="connsiteX2" fmla="*/ 0 w 171549"/>
                    <a:gd name="connsiteY2" fmla="*/ 216000 h 216000"/>
                    <a:gd name="connsiteX3" fmla="*/ 0 w 171549"/>
                    <a:gd name="connsiteY3" fmla="*/ 0 h 216000"/>
                    <a:gd name="connsiteX0" fmla="*/ 0 w 171549"/>
                    <a:gd name="connsiteY0" fmla="*/ 0 h 216000"/>
                    <a:gd name="connsiteX1" fmla="*/ 171549 w 171549"/>
                    <a:gd name="connsiteY1" fmla="*/ 99319 h 216000"/>
                    <a:gd name="connsiteX2" fmla="*/ 0 w 171549"/>
                    <a:gd name="connsiteY2" fmla="*/ 216000 h 216000"/>
                    <a:gd name="connsiteX3" fmla="*/ 0 w 171549"/>
                    <a:gd name="connsiteY3" fmla="*/ 0 h 216000"/>
                    <a:gd name="connsiteX0" fmla="*/ 0 w 171549"/>
                    <a:gd name="connsiteY0" fmla="*/ 0 h 216000"/>
                    <a:gd name="connsiteX1" fmla="*/ 171549 w 171549"/>
                    <a:gd name="connsiteY1" fmla="*/ 104081 h 216000"/>
                    <a:gd name="connsiteX2" fmla="*/ 0 w 171549"/>
                    <a:gd name="connsiteY2" fmla="*/ 216000 h 216000"/>
                    <a:gd name="connsiteX3" fmla="*/ 0 w 171549"/>
                    <a:gd name="connsiteY3" fmla="*/ 0 h 21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549" h="216000">
                      <a:moveTo>
                        <a:pt x="0" y="0"/>
                      </a:moveTo>
                      <a:cubicBezTo>
                        <a:pt x="134970" y="7706"/>
                        <a:pt x="169928" y="51132"/>
                        <a:pt x="171549" y="104081"/>
                      </a:cubicBezTo>
                      <a:cubicBezTo>
                        <a:pt x="169928" y="168374"/>
                        <a:pt x="137352" y="206475"/>
                        <a:pt x="0" y="2160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ja-JP" altLang="en-US" sz="135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1" name="直線コネクタ 40"/>
                <p:cNvCxnSpPr/>
                <p:nvPr/>
              </p:nvCxnSpPr>
              <p:spPr>
                <a:xfrm>
                  <a:off x="7536161" y="3249690"/>
                  <a:ext cx="0" cy="36000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グループ化 98"/>
              <p:cNvGrpSpPr/>
              <p:nvPr/>
            </p:nvGrpSpPr>
            <p:grpSpPr>
              <a:xfrm rot="5400000">
                <a:off x="5407336" y="5895293"/>
                <a:ext cx="167531" cy="351568"/>
                <a:chOff x="7536161" y="3249690"/>
                <a:chExt cx="171549" cy="360000"/>
              </a:xfrm>
              <a:solidFill>
                <a:schemeClr val="bg1"/>
              </a:solidFill>
            </p:grpSpPr>
            <p:sp>
              <p:nvSpPr>
                <p:cNvPr id="38" name="正方形/長方形 74"/>
                <p:cNvSpPr/>
                <p:nvPr/>
              </p:nvSpPr>
              <p:spPr>
                <a:xfrm>
                  <a:off x="7536161" y="3321690"/>
                  <a:ext cx="171549" cy="216000"/>
                </a:xfrm>
                <a:custGeom>
                  <a:avLst/>
                  <a:gdLst>
                    <a:gd name="connsiteX0" fmla="*/ 0 w 216000"/>
                    <a:gd name="connsiteY0" fmla="*/ 0 h 216000"/>
                    <a:gd name="connsiteX1" fmla="*/ 216000 w 216000"/>
                    <a:gd name="connsiteY1" fmla="*/ 0 h 216000"/>
                    <a:gd name="connsiteX2" fmla="*/ 216000 w 216000"/>
                    <a:gd name="connsiteY2" fmla="*/ 216000 h 216000"/>
                    <a:gd name="connsiteX3" fmla="*/ 0 w 216000"/>
                    <a:gd name="connsiteY3" fmla="*/ 216000 h 216000"/>
                    <a:gd name="connsiteX4" fmla="*/ 0 w 216000"/>
                    <a:gd name="connsiteY4" fmla="*/ 0 h 216000"/>
                    <a:gd name="connsiteX0" fmla="*/ 0 w 216000"/>
                    <a:gd name="connsiteY0" fmla="*/ 0 h 216000"/>
                    <a:gd name="connsiteX1" fmla="*/ 216000 w 216000"/>
                    <a:gd name="connsiteY1" fmla="*/ 216000 h 216000"/>
                    <a:gd name="connsiteX2" fmla="*/ 0 w 216000"/>
                    <a:gd name="connsiteY2" fmla="*/ 216000 h 216000"/>
                    <a:gd name="connsiteX3" fmla="*/ 0 w 216000"/>
                    <a:gd name="connsiteY3" fmla="*/ 0 h 216000"/>
                    <a:gd name="connsiteX0" fmla="*/ 0 w 219175"/>
                    <a:gd name="connsiteY0" fmla="*/ 0 h 216000"/>
                    <a:gd name="connsiteX1" fmla="*/ 219175 w 219175"/>
                    <a:gd name="connsiteY1" fmla="*/ 101700 h 216000"/>
                    <a:gd name="connsiteX2" fmla="*/ 0 w 219175"/>
                    <a:gd name="connsiteY2" fmla="*/ 216000 h 216000"/>
                    <a:gd name="connsiteX3" fmla="*/ 0 w 219175"/>
                    <a:gd name="connsiteY3" fmla="*/ 0 h 216000"/>
                    <a:gd name="connsiteX0" fmla="*/ 0 w 140593"/>
                    <a:gd name="connsiteY0" fmla="*/ 0 h 216000"/>
                    <a:gd name="connsiteX1" fmla="*/ 140593 w 140593"/>
                    <a:gd name="connsiteY1" fmla="*/ 101700 h 216000"/>
                    <a:gd name="connsiteX2" fmla="*/ 0 w 140593"/>
                    <a:gd name="connsiteY2" fmla="*/ 216000 h 216000"/>
                    <a:gd name="connsiteX3" fmla="*/ 0 w 140593"/>
                    <a:gd name="connsiteY3" fmla="*/ 0 h 216000"/>
                    <a:gd name="connsiteX0" fmla="*/ 0 w 140667"/>
                    <a:gd name="connsiteY0" fmla="*/ 0 h 216000"/>
                    <a:gd name="connsiteX1" fmla="*/ 140593 w 140667"/>
                    <a:gd name="connsiteY1" fmla="*/ 101700 h 216000"/>
                    <a:gd name="connsiteX2" fmla="*/ 0 w 140667"/>
                    <a:gd name="connsiteY2" fmla="*/ 216000 h 216000"/>
                    <a:gd name="connsiteX3" fmla="*/ 0 w 140667"/>
                    <a:gd name="connsiteY3" fmla="*/ 0 h 216000"/>
                    <a:gd name="connsiteX0" fmla="*/ 0 w 140667"/>
                    <a:gd name="connsiteY0" fmla="*/ 0 h 216000"/>
                    <a:gd name="connsiteX1" fmla="*/ 140593 w 140667"/>
                    <a:gd name="connsiteY1" fmla="*/ 101700 h 216000"/>
                    <a:gd name="connsiteX2" fmla="*/ 0 w 140667"/>
                    <a:gd name="connsiteY2" fmla="*/ 216000 h 216000"/>
                    <a:gd name="connsiteX3" fmla="*/ 0 w 140667"/>
                    <a:gd name="connsiteY3" fmla="*/ 0 h 216000"/>
                    <a:gd name="connsiteX0" fmla="*/ 0 w 140593"/>
                    <a:gd name="connsiteY0" fmla="*/ 0 h 216000"/>
                    <a:gd name="connsiteX1" fmla="*/ 140593 w 140593"/>
                    <a:gd name="connsiteY1" fmla="*/ 101700 h 216000"/>
                    <a:gd name="connsiteX2" fmla="*/ 0 w 140593"/>
                    <a:gd name="connsiteY2" fmla="*/ 216000 h 216000"/>
                    <a:gd name="connsiteX3" fmla="*/ 0 w 140593"/>
                    <a:gd name="connsiteY3" fmla="*/ 0 h 216000"/>
                    <a:gd name="connsiteX0" fmla="*/ 0 w 140593"/>
                    <a:gd name="connsiteY0" fmla="*/ 0 h 216000"/>
                    <a:gd name="connsiteX1" fmla="*/ 140593 w 140593"/>
                    <a:gd name="connsiteY1" fmla="*/ 101700 h 216000"/>
                    <a:gd name="connsiteX2" fmla="*/ 0 w 140593"/>
                    <a:gd name="connsiteY2" fmla="*/ 216000 h 216000"/>
                    <a:gd name="connsiteX3" fmla="*/ 0 w 140593"/>
                    <a:gd name="connsiteY3" fmla="*/ 0 h 216000"/>
                    <a:gd name="connsiteX0" fmla="*/ 0 w 140593"/>
                    <a:gd name="connsiteY0" fmla="*/ 0 h 216000"/>
                    <a:gd name="connsiteX1" fmla="*/ 140593 w 140593"/>
                    <a:gd name="connsiteY1" fmla="*/ 101700 h 216000"/>
                    <a:gd name="connsiteX2" fmla="*/ 0 w 140593"/>
                    <a:gd name="connsiteY2" fmla="*/ 216000 h 216000"/>
                    <a:gd name="connsiteX3" fmla="*/ 0 w 140593"/>
                    <a:gd name="connsiteY3" fmla="*/ 0 h 216000"/>
                    <a:gd name="connsiteX0" fmla="*/ 0 w 140593"/>
                    <a:gd name="connsiteY0" fmla="*/ 0 h 216000"/>
                    <a:gd name="connsiteX1" fmla="*/ 140593 w 140593"/>
                    <a:gd name="connsiteY1" fmla="*/ 101700 h 216000"/>
                    <a:gd name="connsiteX2" fmla="*/ 0 w 140593"/>
                    <a:gd name="connsiteY2" fmla="*/ 216000 h 216000"/>
                    <a:gd name="connsiteX3" fmla="*/ 0 w 140593"/>
                    <a:gd name="connsiteY3" fmla="*/ 0 h 216000"/>
                    <a:gd name="connsiteX0" fmla="*/ 0 w 140593"/>
                    <a:gd name="connsiteY0" fmla="*/ 0 h 216000"/>
                    <a:gd name="connsiteX1" fmla="*/ 140593 w 140593"/>
                    <a:gd name="connsiteY1" fmla="*/ 101700 h 216000"/>
                    <a:gd name="connsiteX2" fmla="*/ 0 w 140593"/>
                    <a:gd name="connsiteY2" fmla="*/ 216000 h 216000"/>
                    <a:gd name="connsiteX3" fmla="*/ 0 w 140593"/>
                    <a:gd name="connsiteY3" fmla="*/ 0 h 216000"/>
                    <a:gd name="connsiteX0" fmla="*/ 0 w 141068"/>
                    <a:gd name="connsiteY0" fmla="*/ 0 h 216000"/>
                    <a:gd name="connsiteX1" fmla="*/ 140593 w 141068"/>
                    <a:gd name="connsiteY1" fmla="*/ 101700 h 216000"/>
                    <a:gd name="connsiteX2" fmla="*/ 0 w 141068"/>
                    <a:gd name="connsiteY2" fmla="*/ 216000 h 216000"/>
                    <a:gd name="connsiteX3" fmla="*/ 0 w 141068"/>
                    <a:gd name="connsiteY3" fmla="*/ 0 h 216000"/>
                    <a:gd name="connsiteX0" fmla="*/ 0 w 171719"/>
                    <a:gd name="connsiteY0" fmla="*/ 0 h 216000"/>
                    <a:gd name="connsiteX1" fmla="*/ 171549 w 171719"/>
                    <a:gd name="connsiteY1" fmla="*/ 99319 h 216000"/>
                    <a:gd name="connsiteX2" fmla="*/ 0 w 171719"/>
                    <a:gd name="connsiteY2" fmla="*/ 216000 h 216000"/>
                    <a:gd name="connsiteX3" fmla="*/ 0 w 171719"/>
                    <a:gd name="connsiteY3" fmla="*/ 0 h 216000"/>
                    <a:gd name="connsiteX0" fmla="*/ 0 w 171549"/>
                    <a:gd name="connsiteY0" fmla="*/ 0 h 216000"/>
                    <a:gd name="connsiteX1" fmla="*/ 171549 w 171549"/>
                    <a:gd name="connsiteY1" fmla="*/ 99319 h 216000"/>
                    <a:gd name="connsiteX2" fmla="*/ 0 w 171549"/>
                    <a:gd name="connsiteY2" fmla="*/ 216000 h 216000"/>
                    <a:gd name="connsiteX3" fmla="*/ 0 w 171549"/>
                    <a:gd name="connsiteY3" fmla="*/ 0 h 216000"/>
                    <a:gd name="connsiteX0" fmla="*/ 0 w 171549"/>
                    <a:gd name="connsiteY0" fmla="*/ 0 h 216000"/>
                    <a:gd name="connsiteX1" fmla="*/ 171549 w 171549"/>
                    <a:gd name="connsiteY1" fmla="*/ 99319 h 216000"/>
                    <a:gd name="connsiteX2" fmla="*/ 0 w 171549"/>
                    <a:gd name="connsiteY2" fmla="*/ 216000 h 216000"/>
                    <a:gd name="connsiteX3" fmla="*/ 0 w 171549"/>
                    <a:gd name="connsiteY3" fmla="*/ 0 h 216000"/>
                    <a:gd name="connsiteX0" fmla="*/ 0 w 171549"/>
                    <a:gd name="connsiteY0" fmla="*/ 0 h 216000"/>
                    <a:gd name="connsiteX1" fmla="*/ 171549 w 171549"/>
                    <a:gd name="connsiteY1" fmla="*/ 99319 h 216000"/>
                    <a:gd name="connsiteX2" fmla="*/ 0 w 171549"/>
                    <a:gd name="connsiteY2" fmla="*/ 216000 h 216000"/>
                    <a:gd name="connsiteX3" fmla="*/ 0 w 171549"/>
                    <a:gd name="connsiteY3" fmla="*/ 0 h 216000"/>
                    <a:gd name="connsiteX0" fmla="*/ 0 w 171549"/>
                    <a:gd name="connsiteY0" fmla="*/ 0 h 216000"/>
                    <a:gd name="connsiteX1" fmla="*/ 171549 w 171549"/>
                    <a:gd name="connsiteY1" fmla="*/ 104081 h 216000"/>
                    <a:gd name="connsiteX2" fmla="*/ 0 w 171549"/>
                    <a:gd name="connsiteY2" fmla="*/ 216000 h 216000"/>
                    <a:gd name="connsiteX3" fmla="*/ 0 w 171549"/>
                    <a:gd name="connsiteY3" fmla="*/ 0 h 21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549" h="216000">
                      <a:moveTo>
                        <a:pt x="0" y="0"/>
                      </a:moveTo>
                      <a:cubicBezTo>
                        <a:pt x="134970" y="7706"/>
                        <a:pt x="169928" y="51132"/>
                        <a:pt x="171549" y="104081"/>
                      </a:cubicBezTo>
                      <a:cubicBezTo>
                        <a:pt x="169928" y="168374"/>
                        <a:pt x="137352" y="206475"/>
                        <a:pt x="0" y="2160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ja-JP" altLang="en-US" sz="135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9" name="直線コネクタ 38"/>
                <p:cNvCxnSpPr/>
                <p:nvPr/>
              </p:nvCxnSpPr>
              <p:spPr>
                <a:xfrm>
                  <a:off x="7536161" y="3249690"/>
                  <a:ext cx="0" cy="36000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グループ化 95"/>
              <p:cNvGrpSpPr/>
              <p:nvPr/>
            </p:nvGrpSpPr>
            <p:grpSpPr>
              <a:xfrm rot="5400000">
                <a:off x="3496597" y="5905754"/>
                <a:ext cx="167531" cy="351568"/>
                <a:chOff x="7536161" y="3249690"/>
                <a:chExt cx="171549" cy="360000"/>
              </a:xfrm>
              <a:solidFill>
                <a:schemeClr val="bg1"/>
              </a:solidFill>
            </p:grpSpPr>
            <p:sp>
              <p:nvSpPr>
                <p:cNvPr id="36" name="正方形/長方形 74"/>
                <p:cNvSpPr/>
                <p:nvPr/>
              </p:nvSpPr>
              <p:spPr>
                <a:xfrm>
                  <a:off x="7536161" y="3321690"/>
                  <a:ext cx="171549" cy="216000"/>
                </a:xfrm>
                <a:custGeom>
                  <a:avLst/>
                  <a:gdLst>
                    <a:gd name="connsiteX0" fmla="*/ 0 w 216000"/>
                    <a:gd name="connsiteY0" fmla="*/ 0 h 216000"/>
                    <a:gd name="connsiteX1" fmla="*/ 216000 w 216000"/>
                    <a:gd name="connsiteY1" fmla="*/ 0 h 216000"/>
                    <a:gd name="connsiteX2" fmla="*/ 216000 w 216000"/>
                    <a:gd name="connsiteY2" fmla="*/ 216000 h 216000"/>
                    <a:gd name="connsiteX3" fmla="*/ 0 w 216000"/>
                    <a:gd name="connsiteY3" fmla="*/ 216000 h 216000"/>
                    <a:gd name="connsiteX4" fmla="*/ 0 w 216000"/>
                    <a:gd name="connsiteY4" fmla="*/ 0 h 216000"/>
                    <a:gd name="connsiteX0" fmla="*/ 0 w 216000"/>
                    <a:gd name="connsiteY0" fmla="*/ 0 h 216000"/>
                    <a:gd name="connsiteX1" fmla="*/ 216000 w 216000"/>
                    <a:gd name="connsiteY1" fmla="*/ 216000 h 216000"/>
                    <a:gd name="connsiteX2" fmla="*/ 0 w 216000"/>
                    <a:gd name="connsiteY2" fmla="*/ 216000 h 216000"/>
                    <a:gd name="connsiteX3" fmla="*/ 0 w 216000"/>
                    <a:gd name="connsiteY3" fmla="*/ 0 h 216000"/>
                    <a:gd name="connsiteX0" fmla="*/ 0 w 219175"/>
                    <a:gd name="connsiteY0" fmla="*/ 0 h 216000"/>
                    <a:gd name="connsiteX1" fmla="*/ 219175 w 219175"/>
                    <a:gd name="connsiteY1" fmla="*/ 101700 h 216000"/>
                    <a:gd name="connsiteX2" fmla="*/ 0 w 219175"/>
                    <a:gd name="connsiteY2" fmla="*/ 216000 h 216000"/>
                    <a:gd name="connsiteX3" fmla="*/ 0 w 219175"/>
                    <a:gd name="connsiteY3" fmla="*/ 0 h 216000"/>
                    <a:gd name="connsiteX0" fmla="*/ 0 w 140593"/>
                    <a:gd name="connsiteY0" fmla="*/ 0 h 216000"/>
                    <a:gd name="connsiteX1" fmla="*/ 140593 w 140593"/>
                    <a:gd name="connsiteY1" fmla="*/ 101700 h 216000"/>
                    <a:gd name="connsiteX2" fmla="*/ 0 w 140593"/>
                    <a:gd name="connsiteY2" fmla="*/ 216000 h 216000"/>
                    <a:gd name="connsiteX3" fmla="*/ 0 w 140593"/>
                    <a:gd name="connsiteY3" fmla="*/ 0 h 216000"/>
                    <a:gd name="connsiteX0" fmla="*/ 0 w 140667"/>
                    <a:gd name="connsiteY0" fmla="*/ 0 h 216000"/>
                    <a:gd name="connsiteX1" fmla="*/ 140593 w 140667"/>
                    <a:gd name="connsiteY1" fmla="*/ 101700 h 216000"/>
                    <a:gd name="connsiteX2" fmla="*/ 0 w 140667"/>
                    <a:gd name="connsiteY2" fmla="*/ 216000 h 216000"/>
                    <a:gd name="connsiteX3" fmla="*/ 0 w 140667"/>
                    <a:gd name="connsiteY3" fmla="*/ 0 h 216000"/>
                    <a:gd name="connsiteX0" fmla="*/ 0 w 140667"/>
                    <a:gd name="connsiteY0" fmla="*/ 0 h 216000"/>
                    <a:gd name="connsiteX1" fmla="*/ 140593 w 140667"/>
                    <a:gd name="connsiteY1" fmla="*/ 101700 h 216000"/>
                    <a:gd name="connsiteX2" fmla="*/ 0 w 140667"/>
                    <a:gd name="connsiteY2" fmla="*/ 216000 h 216000"/>
                    <a:gd name="connsiteX3" fmla="*/ 0 w 140667"/>
                    <a:gd name="connsiteY3" fmla="*/ 0 h 216000"/>
                    <a:gd name="connsiteX0" fmla="*/ 0 w 140593"/>
                    <a:gd name="connsiteY0" fmla="*/ 0 h 216000"/>
                    <a:gd name="connsiteX1" fmla="*/ 140593 w 140593"/>
                    <a:gd name="connsiteY1" fmla="*/ 101700 h 216000"/>
                    <a:gd name="connsiteX2" fmla="*/ 0 w 140593"/>
                    <a:gd name="connsiteY2" fmla="*/ 216000 h 216000"/>
                    <a:gd name="connsiteX3" fmla="*/ 0 w 140593"/>
                    <a:gd name="connsiteY3" fmla="*/ 0 h 216000"/>
                    <a:gd name="connsiteX0" fmla="*/ 0 w 140593"/>
                    <a:gd name="connsiteY0" fmla="*/ 0 h 216000"/>
                    <a:gd name="connsiteX1" fmla="*/ 140593 w 140593"/>
                    <a:gd name="connsiteY1" fmla="*/ 101700 h 216000"/>
                    <a:gd name="connsiteX2" fmla="*/ 0 w 140593"/>
                    <a:gd name="connsiteY2" fmla="*/ 216000 h 216000"/>
                    <a:gd name="connsiteX3" fmla="*/ 0 w 140593"/>
                    <a:gd name="connsiteY3" fmla="*/ 0 h 216000"/>
                    <a:gd name="connsiteX0" fmla="*/ 0 w 140593"/>
                    <a:gd name="connsiteY0" fmla="*/ 0 h 216000"/>
                    <a:gd name="connsiteX1" fmla="*/ 140593 w 140593"/>
                    <a:gd name="connsiteY1" fmla="*/ 101700 h 216000"/>
                    <a:gd name="connsiteX2" fmla="*/ 0 w 140593"/>
                    <a:gd name="connsiteY2" fmla="*/ 216000 h 216000"/>
                    <a:gd name="connsiteX3" fmla="*/ 0 w 140593"/>
                    <a:gd name="connsiteY3" fmla="*/ 0 h 216000"/>
                    <a:gd name="connsiteX0" fmla="*/ 0 w 140593"/>
                    <a:gd name="connsiteY0" fmla="*/ 0 h 216000"/>
                    <a:gd name="connsiteX1" fmla="*/ 140593 w 140593"/>
                    <a:gd name="connsiteY1" fmla="*/ 101700 h 216000"/>
                    <a:gd name="connsiteX2" fmla="*/ 0 w 140593"/>
                    <a:gd name="connsiteY2" fmla="*/ 216000 h 216000"/>
                    <a:gd name="connsiteX3" fmla="*/ 0 w 140593"/>
                    <a:gd name="connsiteY3" fmla="*/ 0 h 216000"/>
                    <a:gd name="connsiteX0" fmla="*/ 0 w 140593"/>
                    <a:gd name="connsiteY0" fmla="*/ 0 h 216000"/>
                    <a:gd name="connsiteX1" fmla="*/ 140593 w 140593"/>
                    <a:gd name="connsiteY1" fmla="*/ 101700 h 216000"/>
                    <a:gd name="connsiteX2" fmla="*/ 0 w 140593"/>
                    <a:gd name="connsiteY2" fmla="*/ 216000 h 216000"/>
                    <a:gd name="connsiteX3" fmla="*/ 0 w 140593"/>
                    <a:gd name="connsiteY3" fmla="*/ 0 h 216000"/>
                    <a:gd name="connsiteX0" fmla="*/ 0 w 141068"/>
                    <a:gd name="connsiteY0" fmla="*/ 0 h 216000"/>
                    <a:gd name="connsiteX1" fmla="*/ 140593 w 141068"/>
                    <a:gd name="connsiteY1" fmla="*/ 101700 h 216000"/>
                    <a:gd name="connsiteX2" fmla="*/ 0 w 141068"/>
                    <a:gd name="connsiteY2" fmla="*/ 216000 h 216000"/>
                    <a:gd name="connsiteX3" fmla="*/ 0 w 141068"/>
                    <a:gd name="connsiteY3" fmla="*/ 0 h 216000"/>
                    <a:gd name="connsiteX0" fmla="*/ 0 w 171719"/>
                    <a:gd name="connsiteY0" fmla="*/ 0 h 216000"/>
                    <a:gd name="connsiteX1" fmla="*/ 171549 w 171719"/>
                    <a:gd name="connsiteY1" fmla="*/ 99319 h 216000"/>
                    <a:gd name="connsiteX2" fmla="*/ 0 w 171719"/>
                    <a:gd name="connsiteY2" fmla="*/ 216000 h 216000"/>
                    <a:gd name="connsiteX3" fmla="*/ 0 w 171719"/>
                    <a:gd name="connsiteY3" fmla="*/ 0 h 216000"/>
                    <a:gd name="connsiteX0" fmla="*/ 0 w 171549"/>
                    <a:gd name="connsiteY0" fmla="*/ 0 h 216000"/>
                    <a:gd name="connsiteX1" fmla="*/ 171549 w 171549"/>
                    <a:gd name="connsiteY1" fmla="*/ 99319 h 216000"/>
                    <a:gd name="connsiteX2" fmla="*/ 0 w 171549"/>
                    <a:gd name="connsiteY2" fmla="*/ 216000 h 216000"/>
                    <a:gd name="connsiteX3" fmla="*/ 0 w 171549"/>
                    <a:gd name="connsiteY3" fmla="*/ 0 h 216000"/>
                    <a:gd name="connsiteX0" fmla="*/ 0 w 171549"/>
                    <a:gd name="connsiteY0" fmla="*/ 0 h 216000"/>
                    <a:gd name="connsiteX1" fmla="*/ 171549 w 171549"/>
                    <a:gd name="connsiteY1" fmla="*/ 99319 h 216000"/>
                    <a:gd name="connsiteX2" fmla="*/ 0 w 171549"/>
                    <a:gd name="connsiteY2" fmla="*/ 216000 h 216000"/>
                    <a:gd name="connsiteX3" fmla="*/ 0 w 171549"/>
                    <a:gd name="connsiteY3" fmla="*/ 0 h 216000"/>
                    <a:gd name="connsiteX0" fmla="*/ 0 w 171549"/>
                    <a:gd name="connsiteY0" fmla="*/ 0 h 216000"/>
                    <a:gd name="connsiteX1" fmla="*/ 171549 w 171549"/>
                    <a:gd name="connsiteY1" fmla="*/ 99319 h 216000"/>
                    <a:gd name="connsiteX2" fmla="*/ 0 w 171549"/>
                    <a:gd name="connsiteY2" fmla="*/ 216000 h 216000"/>
                    <a:gd name="connsiteX3" fmla="*/ 0 w 171549"/>
                    <a:gd name="connsiteY3" fmla="*/ 0 h 216000"/>
                    <a:gd name="connsiteX0" fmla="*/ 0 w 171549"/>
                    <a:gd name="connsiteY0" fmla="*/ 0 h 216000"/>
                    <a:gd name="connsiteX1" fmla="*/ 171549 w 171549"/>
                    <a:gd name="connsiteY1" fmla="*/ 104081 h 216000"/>
                    <a:gd name="connsiteX2" fmla="*/ 0 w 171549"/>
                    <a:gd name="connsiteY2" fmla="*/ 216000 h 216000"/>
                    <a:gd name="connsiteX3" fmla="*/ 0 w 171549"/>
                    <a:gd name="connsiteY3" fmla="*/ 0 h 21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549" h="216000">
                      <a:moveTo>
                        <a:pt x="0" y="0"/>
                      </a:moveTo>
                      <a:cubicBezTo>
                        <a:pt x="134970" y="7706"/>
                        <a:pt x="169928" y="51132"/>
                        <a:pt x="171549" y="104081"/>
                      </a:cubicBezTo>
                      <a:cubicBezTo>
                        <a:pt x="169928" y="168374"/>
                        <a:pt x="137352" y="206475"/>
                        <a:pt x="0" y="2160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ja-JP" altLang="en-US" sz="135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7" name="直線コネクタ 36"/>
                <p:cNvCxnSpPr/>
                <p:nvPr/>
              </p:nvCxnSpPr>
              <p:spPr>
                <a:xfrm>
                  <a:off x="7536161" y="3249690"/>
                  <a:ext cx="0" cy="36000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テキスト ボックス 21"/>
              <p:cNvSpPr txBox="1"/>
              <p:nvPr/>
            </p:nvSpPr>
            <p:spPr>
              <a:xfrm>
                <a:off x="5620763" y="5888525"/>
                <a:ext cx="52770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PD1</a:t>
                </a:r>
                <a:endParaRPr lang="ja-JP" alt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2923519" y="5901743"/>
                <a:ext cx="52770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PD3</a:t>
                </a:r>
                <a:endParaRPr lang="ja-JP" alt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正方形/長方形 25"/>
              <p:cNvSpPr/>
              <p:nvPr/>
            </p:nvSpPr>
            <p:spPr>
              <a:xfrm rot="5400000">
                <a:off x="3837833" y="5527643"/>
                <a:ext cx="421882" cy="140627"/>
              </a:xfrm>
              <a:custGeom>
                <a:avLst/>
                <a:gdLst>
                  <a:gd name="connsiteX0" fmla="*/ 0 w 432048"/>
                  <a:gd name="connsiteY0" fmla="*/ 0 h 113374"/>
                  <a:gd name="connsiteX1" fmla="*/ 432048 w 432048"/>
                  <a:gd name="connsiteY1" fmla="*/ 0 h 113374"/>
                  <a:gd name="connsiteX2" fmla="*/ 432048 w 432048"/>
                  <a:gd name="connsiteY2" fmla="*/ 113374 h 113374"/>
                  <a:gd name="connsiteX3" fmla="*/ 0 w 432048"/>
                  <a:gd name="connsiteY3" fmla="*/ 113374 h 113374"/>
                  <a:gd name="connsiteX4" fmla="*/ 0 w 432048"/>
                  <a:gd name="connsiteY4" fmla="*/ 0 h 113374"/>
                  <a:gd name="connsiteX0" fmla="*/ 0 w 432048"/>
                  <a:gd name="connsiteY0" fmla="*/ 0 h 113374"/>
                  <a:gd name="connsiteX1" fmla="*/ 432048 w 432048"/>
                  <a:gd name="connsiteY1" fmla="*/ 0 h 113374"/>
                  <a:gd name="connsiteX2" fmla="*/ 432048 w 432048"/>
                  <a:gd name="connsiteY2" fmla="*/ 113374 h 113374"/>
                  <a:gd name="connsiteX3" fmla="*/ 0 w 432048"/>
                  <a:gd name="connsiteY3" fmla="*/ 113374 h 113374"/>
                  <a:gd name="connsiteX4" fmla="*/ 0 w 432048"/>
                  <a:gd name="connsiteY4" fmla="*/ 0 h 113374"/>
                  <a:gd name="connsiteX0" fmla="*/ 0 w 432048"/>
                  <a:gd name="connsiteY0" fmla="*/ 0 h 113374"/>
                  <a:gd name="connsiteX1" fmla="*/ 432048 w 432048"/>
                  <a:gd name="connsiteY1" fmla="*/ 0 h 113374"/>
                  <a:gd name="connsiteX2" fmla="*/ 432048 w 432048"/>
                  <a:gd name="connsiteY2" fmla="*/ 113374 h 113374"/>
                  <a:gd name="connsiteX3" fmla="*/ 0 w 432048"/>
                  <a:gd name="connsiteY3" fmla="*/ 113374 h 113374"/>
                  <a:gd name="connsiteX4" fmla="*/ 0 w 432048"/>
                  <a:gd name="connsiteY4" fmla="*/ 0 h 113374"/>
                  <a:gd name="connsiteX0" fmla="*/ 0 w 432048"/>
                  <a:gd name="connsiteY0" fmla="*/ 0 h 113374"/>
                  <a:gd name="connsiteX1" fmla="*/ 432048 w 432048"/>
                  <a:gd name="connsiteY1" fmla="*/ 0 h 113374"/>
                  <a:gd name="connsiteX2" fmla="*/ 432048 w 432048"/>
                  <a:gd name="connsiteY2" fmla="*/ 113374 h 113374"/>
                  <a:gd name="connsiteX3" fmla="*/ 0 w 432048"/>
                  <a:gd name="connsiteY3" fmla="*/ 113374 h 113374"/>
                  <a:gd name="connsiteX4" fmla="*/ 0 w 432048"/>
                  <a:gd name="connsiteY4" fmla="*/ 0 h 113374"/>
                  <a:gd name="connsiteX0" fmla="*/ 0 w 432048"/>
                  <a:gd name="connsiteY0" fmla="*/ 0 h 113374"/>
                  <a:gd name="connsiteX1" fmla="*/ 432048 w 432048"/>
                  <a:gd name="connsiteY1" fmla="*/ 0 h 113374"/>
                  <a:gd name="connsiteX2" fmla="*/ 432048 w 432048"/>
                  <a:gd name="connsiteY2" fmla="*/ 113374 h 113374"/>
                  <a:gd name="connsiteX3" fmla="*/ 0 w 432048"/>
                  <a:gd name="connsiteY3" fmla="*/ 113374 h 113374"/>
                  <a:gd name="connsiteX4" fmla="*/ 0 w 432048"/>
                  <a:gd name="connsiteY4" fmla="*/ 0 h 113374"/>
                  <a:gd name="connsiteX0" fmla="*/ 0 w 432048"/>
                  <a:gd name="connsiteY0" fmla="*/ 0 h 113374"/>
                  <a:gd name="connsiteX1" fmla="*/ 432048 w 432048"/>
                  <a:gd name="connsiteY1" fmla="*/ 0 h 113374"/>
                  <a:gd name="connsiteX2" fmla="*/ 432048 w 432048"/>
                  <a:gd name="connsiteY2" fmla="*/ 113374 h 113374"/>
                  <a:gd name="connsiteX3" fmla="*/ 0 w 432048"/>
                  <a:gd name="connsiteY3" fmla="*/ 113374 h 113374"/>
                  <a:gd name="connsiteX4" fmla="*/ 0 w 432048"/>
                  <a:gd name="connsiteY4" fmla="*/ 0 h 113374"/>
                  <a:gd name="connsiteX0" fmla="*/ 0 w 432048"/>
                  <a:gd name="connsiteY0" fmla="*/ 0 h 113374"/>
                  <a:gd name="connsiteX1" fmla="*/ 432048 w 432048"/>
                  <a:gd name="connsiteY1" fmla="*/ 0 h 113374"/>
                  <a:gd name="connsiteX2" fmla="*/ 432048 w 432048"/>
                  <a:gd name="connsiteY2" fmla="*/ 113374 h 113374"/>
                  <a:gd name="connsiteX3" fmla="*/ 0 w 432048"/>
                  <a:gd name="connsiteY3" fmla="*/ 113374 h 113374"/>
                  <a:gd name="connsiteX4" fmla="*/ 0 w 432048"/>
                  <a:gd name="connsiteY4" fmla="*/ 0 h 113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048" h="113374">
                    <a:moveTo>
                      <a:pt x="0" y="0"/>
                    </a:moveTo>
                    <a:cubicBezTo>
                      <a:pt x="146397" y="57150"/>
                      <a:pt x="290413" y="57150"/>
                      <a:pt x="432048" y="0"/>
                    </a:cubicBezTo>
                    <a:lnTo>
                      <a:pt x="432048" y="113374"/>
                    </a:lnTo>
                    <a:lnTo>
                      <a:pt x="0" y="11337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正方形/長方形 24"/>
              <p:cNvSpPr/>
              <p:nvPr/>
            </p:nvSpPr>
            <p:spPr>
              <a:xfrm rot="2700000">
                <a:off x="3460941" y="5386927"/>
                <a:ext cx="105470" cy="42188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 rot="2700000">
                <a:off x="5380366" y="5388407"/>
                <a:ext cx="105470" cy="42188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正方形/長方形 25"/>
              <p:cNvSpPr/>
              <p:nvPr/>
            </p:nvSpPr>
            <p:spPr>
              <a:xfrm rot="16200000">
                <a:off x="4679271" y="5527643"/>
                <a:ext cx="421882" cy="140627"/>
              </a:xfrm>
              <a:custGeom>
                <a:avLst/>
                <a:gdLst>
                  <a:gd name="connsiteX0" fmla="*/ 0 w 432048"/>
                  <a:gd name="connsiteY0" fmla="*/ 0 h 113374"/>
                  <a:gd name="connsiteX1" fmla="*/ 432048 w 432048"/>
                  <a:gd name="connsiteY1" fmla="*/ 0 h 113374"/>
                  <a:gd name="connsiteX2" fmla="*/ 432048 w 432048"/>
                  <a:gd name="connsiteY2" fmla="*/ 113374 h 113374"/>
                  <a:gd name="connsiteX3" fmla="*/ 0 w 432048"/>
                  <a:gd name="connsiteY3" fmla="*/ 113374 h 113374"/>
                  <a:gd name="connsiteX4" fmla="*/ 0 w 432048"/>
                  <a:gd name="connsiteY4" fmla="*/ 0 h 113374"/>
                  <a:gd name="connsiteX0" fmla="*/ 0 w 432048"/>
                  <a:gd name="connsiteY0" fmla="*/ 0 h 113374"/>
                  <a:gd name="connsiteX1" fmla="*/ 432048 w 432048"/>
                  <a:gd name="connsiteY1" fmla="*/ 0 h 113374"/>
                  <a:gd name="connsiteX2" fmla="*/ 432048 w 432048"/>
                  <a:gd name="connsiteY2" fmla="*/ 113374 h 113374"/>
                  <a:gd name="connsiteX3" fmla="*/ 0 w 432048"/>
                  <a:gd name="connsiteY3" fmla="*/ 113374 h 113374"/>
                  <a:gd name="connsiteX4" fmla="*/ 0 w 432048"/>
                  <a:gd name="connsiteY4" fmla="*/ 0 h 113374"/>
                  <a:gd name="connsiteX0" fmla="*/ 0 w 432048"/>
                  <a:gd name="connsiteY0" fmla="*/ 0 h 113374"/>
                  <a:gd name="connsiteX1" fmla="*/ 432048 w 432048"/>
                  <a:gd name="connsiteY1" fmla="*/ 0 h 113374"/>
                  <a:gd name="connsiteX2" fmla="*/ 432048 w 432048"/>
                  <a:gd name="connsiteY2" fmla="*/ 113374 h 113374"/>
                  <a:gd name="connsiteX3" fmla="*/ 0 w 432048"/>
                  <a:gd name="connsiteY3" fmla="*/ 113374 h 113374"/>
                  <a:gd name="connsiteX4" fmla="*/ 0 w 432048"/>
                  <a:gd name="connsiteY4" fmla="*/ 0 h 113374"/>
                  <a:gd name="connsiteX0" fmla="*/ 0 w 432048"/>
                  <a:gd name="connsiteY0" fmla="*/ 0 h 113374"/>
                  <a:gd name="connsiteX1" fmla="*/ 432048 w 432048"/>
                  <a:gd name="connsiteY1" fmla="*/ 0 h 113374"/>
                  <a:gd name="connsiteX2" fmla="*/ 432048 w 432048"/>
                  <a:gd name="connsiteY2" fmla="*/ 113374 h 113374"/>
                  <a:gd name="connsiteX3" fmla="*/ 0 w 432048"/>
                  <a:gd name="connsiteY3" fmla="*/ 113374 h 113374"/>
                  <a:gd name="connsiteX4" fmla="*/ 0 w 432048"/>
                  <a:gd name="connsiteY4" fmla="*/ 0 h 113374"/>
                  <a:gd name="connsiteX0" fmla="*/ 0 w 432048"/>
                  <a:gd name="connsiteY0" fmla="*/ 0 h 113374"/>
                  <a:gd name="connsiteX1" fmla="*/ 432048 w 432048"/>
                  <a:gd name="connsiteY1" fmla="*/ 0 h 113374"/>
                  <a:gd name="connsiteX2" fmla="*/ 432048 w 432048"/>
                  <a:gd name="connsiteY2" fmla="*/ 113374 h 113374"/>
                  <a:gd name="connsiteX3" fmla="*/ 0 w 432048"/>
                  <a:gd name="connsiteY3" fmla="*/ 113374 h 113374"/>
                  <a:gd name="connsiteX4" fmla="*/ 0 w 432048"/>
                  <a:gd name="connsiteY4" fmla="*/ 0 h 113374"/>
                  <a:gd name="connsiteX0" fmla="*/ 0 w 432048"/>
                  <a:gd name="connsiteY0" fmla="*/ 0 h 113374"/>
                  <a:gd name="connsiteX1" fmla="*/ 432048 w 432048"/>
                  <a:gd name="connsiteY1" fmla="*/ 0 h 113374"/>
                  <a:gd name="connsiteX2" fmla="*/ 432048 w 432048"/>
                  <a:gd name="connsiteY2" fmla="*/ 113374 h 113374"/>
                  <a:gd name="connsiteX3" fmla="*/ 0 w 432048"/>
                  <a:gd name="connsiteY3" fmla="*/ 113374 h 113374"/>
                  <a:gd name="connsiteX4" fmla="*/ 0 w 432048"/>
                  <a:gd name="connsiteY4" fmla="*/ 0 h 113374"/>
                  <a:gd name="connsiteX0" fmla="*/ 0 w 432048"/>
                  <a:gd name="connsiteY0" fmla="*/ 0 h 113374"/>
                  <a:gd name="connsiteX1" fmla="*/ 432048 w 432048"/>
                  <a:gd name="connsiteY1" fmla="*/ 0 h 113374"/>
                  <a:gd name="connsiteX2" fmla="*/ 432048 w 432048"/>
                  <a:gd name="connsiteY2" fmla="*/ 113374 h 113374"/>
                  <a:gd name="connsiteX3" fmla="*/ 0 w 432048"/>
                  <a:gd name="connsiteY3" fmla="*/ 113374 h 113374"/>
                  <a:gd name="connsiteX4" fmla="*/ 0 w 432048"/>
                  <a:gd name="connsiteY4" fmla="*/ 0 h 113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048" h="113374">
                    <a:moveTo>
                      <a:pt x="0" y="0"/>
                    </a:moveTo>
                    <a:cubicBezTo>
                      <a:pt x="146397" y="57150"/>
                      <a:pt x="290413" y="57150"/>
                      <a:pt x="432048" y="0"/>
                    </a:cubicBezTo>
                    <a:lnTo>
                      <a:pt x="432048" y="113374"/>
                    </a:lnTo>
                    <a:lnTo>
                      <a:pt x="0" y="11337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8" name="直線コネクタ 27"/>
              <p:cNvCxnSpPr/>
              <p:nvPr/>
            </p:nvCxnSpPr>
            <p:spPr>
              <a:xfrm>
                <a:off x="5490802" y="5595456"/>
                <a:ext cx="0" cy="402316"/>
              </a:xfrm>
              <a:prstGeom prst="line">
                <a:avLst/>
              </a:prstGeom>
              <a:ln w="28575">
                <a:solidFill>
                  <a:srgbClr val="FFC000"/>
                </a:solidFill>
                <a:prstDash val="lg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 flipV="1">
                <a:off x="5422439" y="5205684"/>
                <a:ext cx="0" cy="321989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lgDashDot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/>
              <p:nvPr/>
            </p:nvCxnSpPr>
            <p:spPr>
              <a:xfrm>
                <a:off x="5004048" y="5528287"/>
                <a:ext cx="411728" cy="0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lgDash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テキスト ボックス 30"/>
              <p:cNvSpPr txBox="1"/>
              <p:nvPr/>
            </p:nvSpPr>
            <p:spPr>
              <a:xfrm>
                <a:off x="5557424" y="4928905"/>
                <a:ext cx="526744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PD2</a:t>
                </a:r>
                <a:endParaRPr lang="ja-JP" alt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二等辺三角形 31"/>
              <p:cNvSpPr>
                <a:spLocks/>
              </p:cNvSpPr>
              <p:nvPr/>
            </p:nvSpPr>
            <p:spPr>
              <a:xfrm rot="5400000">
                <a:off x="4242541" y="4076410"/>
                <a:ext cx="648000" cy="576000"/>
              </a:xfrm>
              <a:prstGeom prst="triangl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円/楕円 32"/>
              <p:cNvSpPr/>
              <p:nvPr/>
            </p:nvSpPr>
            <p:spPr>
              <a:xfrm>
                <a:off x="3059832" y="4293096"/>
                <a:ext cx="299282" cy="14964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4" name="曲線コネクタ 33"/>
              <p:cNvCxnSpPr/>
              <p:nvPr/>
            </p:nvCxnSpPr>
            <p:spPr>
              <a:xfrm rot="5400000">
                <a:off x="3348074" y="3906108"/>
                <a:ext cx="476239" cy="446790"/>
              </a:xfrm>
              <a:prstGeom prst="curvedConnector2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テキスト ボックス 34"/>
              <p:cNvSpPr txBox="1"/>
              <p:nvPr/>
            </p:nvSpPr>
            <p:spPr>
              <a:xfrm>
                <a:off x="3092185" y="3861048"/>
                <a:ext cx="59663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SP</a:t>
                </a:r>
                <a:endParaRPr lang="ja-JP" alt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6" name="テキスト ボックス 55"/>
            <p:cNvSpPr txBox="1"/>
            <p:nvPr/>
          </p:nvSpPr>
          <p:spPr>
            <a:xfrm>
              <a:off x="2460085" y="3514827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 New Roman" panose="02020603050405020304" pitchFamily="18" charset="0"/>
                  <a:ea typeface="ＤＦＰ太丸ゴシック体"/>
                  <a:cs typeface="Times New Roman" panose="02020603050405020304" pitchFamily="18" charset="0"/>
                </a:rPr>
                <a:t>Cavity</a:t>
              </a:r>
              <a:endParaRPr kumimoji="1" lang="ja-JP" altLang="en-US" dirty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2339910" y="2110877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 New Roman" panose="02020603050405020304" pitchFamily="18" charset="0"/>
                  <a:ea typeface="ＤＦＰ太丸ゴシック体"/>
                  <a:cs typeface="Times New Roman" panose="02020603050405020304" pitchFamily="18" charset="0"/>
                </a:rPr>
                <a:t>Amplifier</a:t>
              </a:r>
              <a:endParaRPr kumimoji="1" lang="ja-JP" altLang="en-US" dirty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6" name="グループ化 115"/>
          <p:cNvGrpSpPr/>
          <p:nvPr/>
        </p:nvGrpSpPr>
        <p:grpSpPr>
          <a:xfrm>
            <a:off x="5492549" y="1497804"/>
            <a:ext cx="4578551" cy="2721758"/>
            <a:chOff x="5426199" y="4406000"/>
            <a:chExt cx="4578551" cy="2721758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6199" y="4406000"/>
              <a:ext cx="4578551" cy="2721758"/>
            </a:xfrm>
            <a:prstGeom prst="rect">
              <a:avLst/>
            </a:prstGeom>
          </p:spPr>
        </p:pic>
        <p:sp>
          <p:nvSpPr>
            <p:cNvPr id="58" name="テキスト ボックス 57"/>
            <p:cNvSpPr txBox="1"/>
            <p:nvPr/>
          </p:nvSpPr>
          <p:spPr>
            <a:xfrm>
              <a:off x="6414925" y="5766879"/>
              <a:ext cx="1087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σ</a:t>
              </a:r>
              <a:r>
                <a:rPr kumimoji="1" lang="en-US" altLang="ja-JP" dirty="0" smtClean="0"/>
                <a:t> ~ 1.7 %</a:t>
              </a:r>
              <a:endParaRPr kumimoji="1" lang="ja-JP" altLang="en-US" dirty="0"/>
            </a:p>
          </p:txBody>
        </p:sp>
      </p:grpSp>
      <p:sp>
        <p:nvSpPr>
          <p:cNvPr id="117" name="正方形/長方形 116"/>
          <p:cNvSpPr/>
          <p:nvPr/>
        </p:nvSpPr>
        <p:spPr>
          <a:xfrm>
            <a:off x="5298096" y="4311883"/>
            <a:ext cx="426857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1" lang="en-US" altLang="ja-JP" sz="1800" dirty="0">
              <a:latin typeface="Times New Roman" panose="02020603050405020304" pitchFamily="18" charset="0"/>
              <a:ea typeface="ＤＦＰ太丸ゴシック体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altLang="ja-JP" sz="2800" dirty="0">
                <a:latin typeface="Times New Roman" panose="02020603050405020304" pitchFamily="18" charset="0"/>
                <a:ea typeface="ＤＦＰ教科書体W3"/>
                <a:cs typeface="Times New Roman" panose="02020603050405020304" pitchFamily="18" charset="0"/>
              </a:rPr>
              <a:t>Enhancement factor </a:t>
            </a:r>
            <a:endParaRPr lang="en-US" altLang="ja-JP" sz="2800" dirty="0" smtClean="0">
              <a:latin typeface="Times New Roman" panose="02020603050405020304" pitchFamily="18" charset="0"/>
              <a:ea typeface="ＤＦＰ教科書体W3"/>
              <a:cs typeface="Times New Roman" panose="02020603050405020304" pitchFamily="18" charset="0"/>
            </a:endParaRPr>
          </a:p>
          <a:p>
            <a:r>
              <a:rPr lang="en-US" altLang="ja-JP" sz="2800" dirty="0">
                <a:latin typeface="Times New Roman" panose="02020603050405020304" pitchFamily="18" charset="0"/>
                <a:ea typeface="ＤＦＰ教科書体W3"/>
                <a:cs typeface="Times New Roman" panose="02020603050405020304" pitchFamily="18" charset="0"/>
              </a:rPr>
              <a:t> </a:t>
            </a:r>
            <a:r>
              <a:rPr lang="en-US" altLang="ja-JP" sz="2800" dirty="0" smtClean="0">
                <a:latin typeface="Times New Roman" panose="02020603050405020304" pitchFamily="18" charset="0"/>
                <a:ea typeface="ＤＦＰ教科書体W3"/>
                <a:cs typeface="Times New Roman" panose="02020603050405020304" pitchFamily="18" charset="0"/>
              </a:rPr>
              <a:t>     </a:t>
            </a:r>
            <a:r>
              <a:rPr lang="en-US" altLang="ja-JP" sz="2800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=</a:t>
            </a:r>
            <a:r>
              <a:rPr kumimoji="1" lang="en-US" altLang="ja-JP" sz="2800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187</a:t>
            </a:r>
            <a:r>
              <a:rPr lang="en-US" altLang="ja-JP" sz="2800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,000</a:t>
            </a:r>
            <a:endParaRPr lang="en-US" altLang="ja-JP" sz="2800" dirty="0" smtClean="0">
              <a:latin typeface="Times New Roman" panose="02020603050405020304" pitchFamily="18" charset="0"/>
              <a:ea typeface="ＤＦＰ太丸ゴシック体"/>
              <a:cs typeface="Times New Roman" panose="02020603050405020304" pitchFamily="18" charset="0"/>
            </a:endParaRPr>
          </a:p>
          <a:p>
            <a:pPr lvl="1"/>
            <a:endParaRPr kumimoji="1" lang="en-US" altLang="ja-JP" sz="2800" dirty="0">
              <a:latin typeface="Times New Roman" panose="02020603050405020304" pitchFamily="18" charset="0"/>
              <a:ea typeface="ＤＦＰ太丸ゴシック体"/>
              <a:cs typeface="Times New Roman" panose="02020603050405020304" pitchFamily="18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kumimoji="1" lang="en-US" altLang="ja-JP" sz="2800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The Effective </a:t>
            </a:r>
            <a:r>
              <a:rPr kumimoji="1" lang="en-US" altLang="ja-JP" sz="2800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Finesse  </a:t>
            </a:r>
            <a:r>
              <a:rPr kumimoji="1" lang="en-US" altLang="ja-JP" sz="2800" dirty="0" err="1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inc.</a:t>
            </a:r>
            <a:r>
              <a:rPr kumimoji="1" lang="en-US" altLang="ja-JP" sz="2800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 </a:t>
            </a:r>
            <a:r>
              <a:rPr kumimoji="1" lang="en-US" altLang="ja-JP" sz="2800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stability of the </a:t>
            </a:r>
            <a:r>
              <a:rPr kumimoji="1" lang="en-US" altLang="ja-JP" sz="2800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system </a:t>
            </a:r>
            <a:endParaRPr kumimoji="1" lang="en-US" altLang="ja-JP" sz="2800" dirty="0" smtClean="0">
              <a:latin typeface="Times New Roman" panose="02020603050405020304" pitchFamily="18" charset="0"/>
              <a:ea typeface="ＤＦＰ太丸ゴシック体"/>
              <a:cs typeface="Times New Roman" panose="02020603050405020304" pitchFamily="18" charset="0"/>
            </a:endParaRPr>
          </a:p>
          <a:p>
            <a:pPr lvl="1" indent="0"/>
            <a:r>
              <a:rPr kumimoji="1" lang="en-US" altLang="ja-JP" sz="2800" dirty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 </a:t>
            </a:r>
            <a:r>
              <a:rPr kumimoji="1" lang="en-US" altLang="ja-JP" sz="2800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  = 324,000</a:t>
            </a:r>
            <a:endParaRPr kumimoji="1" lang="ja-JP" altLang="en-US" sz="2800" dirty="0">
              <a:latin typeface="Times New Roman" panose="02020603050405020304" pitchFamily="18" charset="0"/>
              <a:ea typeface="ＤＦＰ太丸ゴシック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37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8845" y="0"/>
            <a:ext cx="8686324" cy="1460574"/>
          </a:xfrm>
        </p:spPr>
        <p:txBody>
          <a:bodyPr/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Toward the mode locked pulse Oscillation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9559" y="1620516"/>
            <a:ext cx="67409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Seeding mode locked pulses with </a:t>
            </a:r>
          </a:p>
          <a:p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Nonlinear Polarization Rotation (NPR) optics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2046083" y="3512743"/>
            <a:ext cx="5424424" cy="762695"/>
            <a:chOff x="2046083" y="3512743"/>
            <a:chExt cx="4888871" cy="762695"/>
          </a:xfrm>
        </p:grpSpPr>
        <p:sp>
          <p:nvSpPr>
            <p:cNvPr id="6" name="角丸四角形 5"/>
            <p:cNvSpPr/>
            <p:nvPr/>
          </p:nvSpPr>
          <p:spPr>
            <a:xfrm>
              <a:off x="2046083" y="3512743"/>
              <a:ext cx="4888871" cy="742386"/>
            </a:xfrm>
            <a:custGeom>
              <a:avLst/>
              <a:gdLst>
                <a:gd name="connsiteX0" fmla="*/ 0 w 4888871"/>
                <a:gd name="connsiteY0" fmla="*/ 307824 h 1846907"/>
                <a:gd name="connsiteX1" fmla="*/ 307824 w 4888871"/>
                <a:gd name="connsiteY1" fmla="*/ 0 h 1846907"/>
                <a:gd name="connsiteX2" fmla="*/ 4581047 w 4888871"/>
                <a:gd name="connsiteY2" fmla="*/ 0 h 1846907"/>
                <a:gd name="connsiteX3" fmla="*/ 4888871 w 4888871"/>
                <a:gd name="connsiteY3" fmla="*/ 307824 h 1846907"/>
                <a:gd name="connsiteX4" fmla="*/ 4888871 w 4888871"/>
                <a:gd name="connsiteY4" fmla="*/ 1539083 h 1846907"/>
                <a:gd name="connsiteX5" fmla="*/ 4581047 w 4888871"/>
                <a:gd name="connsiteY5" fmla="*/ 1846907 h 1846907"/>
                <a:gd name="connsiteX6" fmla="*/ 307824 w 4888871"/>
                <a:gd name="connsiteY6" fmla="*/ 1846907 h 1846907"/>
                <a:gd name="connsiteX7" fmla="*/ 0 w 4888871"/>
                <a:gd name="connsiteY7" fmla="*/ 1539083 h 1846907"/>
                <a:gd name="connsiteX8" fmla="*/ 0 w 4888871"/>
                <a:gd name="connsiteY8" fmla="*/ 307824 h 1846907"/>
                <a:gd name="connsiteX0" fmla="*/ 0 w 4888871"/>
                <a:gd name="connsiteY0" fmla="*/ 307824 h 1846907"/>
                <a:gd name="connsiteX1" fmla="*/ 307824 w 4888871"/>
                <a:gd name="connsiteY1" fmla="*/ 0 h 1846907"/>
                <a:gd name="connsiteX2" fmla="*/ 4581047 w 4888871"/>
                <a:gd name="connsiteY2" fmla="*/ 0 h 1846907"/>
                <a:gd name="connsiteX3" fmla="*/ 4888871 w 4888871"/>
                <a:gd name="connsiteY3" fmla="*/ 307824 h 1846907"/>
                <a:gd name="connsiteX4" fmla="*/ 4888871 w 4888871"/>
                <a:gd name="connsiteY4" fmla="*/ 1539083 h 1846907"/>
                <a:gd name="connsiteX5" fmla="*/ 4581047 w 4888871"/>
                <a:gd name="connsiteY5" fmla="*/ 1846907 h 1846907"/>
                <a:gd name="connsiteX6" fmla="*/ 0 w 4888871"/>
                <a:gd name="connsiteY6" fmla="*/ 1539083 h 1846907"/>
                <a:gd name="connsiteX7" fmla="*/ 0 w 4888871"/>
                <a:gd name="connsiteY7" fmla="*/ 307824 h 1846907"/>
                <a:gd name="connsiteX0" fmla="*/ 0 w 4888871"/>
                <a:gd name="connsiteY0" fmla="*/ 307824 h 1692990"/>
                <a:gd name="connsiteX1" fmla="*/ 307824 w 4888871"/>
                <a:gd name="connsiteY1" fmla="*/ 0 h 1692990"/>
                <a:gd name="connsiteX2" fmla="*/ 4581047 w 4888871"/>
                <a:gd name="connsiteY2" fmla="*/ 0 h 1692990"/>
                <a:gd name="connsiteX3" fmla="*/ 4888871 w 4888871"/>
                <a:gd name="connsiteY3" fmla="*/ 307824 h 1692990"/>
                <a:gd name="connsiteX4" fmla="*/ 4888871 w 4888871"/>
                <a:gd name="connsiteY4" fmla="*/ 1539083 h 1692990"/>
                <a:gd name="connsiteX5" fmla="*/ 0 w 4888871"/>
                <a:gd name="connsiteY5" fmla="*/ 1539083 h 1692990"/>
                <a:gd name="connsiteX6" fmla="*/ 0 w 4888871"/>
                <a:gd name="connsiteY6" fmla="*/ 307824 h 1692990"/>
                <a:gd name="connsiteX0" fmla="*/ 0 w 4888871"/>
                <a:gd name="connsiteY0" fmla="*/ 307824 h 1539083"/>
                <a:gd name="connsiteX1" fmla="*/ 307824 w 4888871"/>
                <a:gd name="connsiteY1" fmla="*/ 0 h 1539083"/>
                <a:gd name="connsiteX2" fmla="*/ 4581047 w 4888871"/>
                <a:gd name="connsiteY2" fmla="*/ 0 h 1539083"/>
                <a:gd name="connsiteX3" fmla="*/ 4888871 w 4888871"/>
                <a:gd name="connsiteY3" fmla="*/ 307824 h 1539083"/>
                <a:gd name="connsiteX4" fmla="*/ 0 w 4888871"/>
                <a:gd name="connsiteY4" fmla="*/ 1539083 h 1539083"/>
                <a:gd name="connsiteX5" fmla="*/ 0 w 4888871"/>
                <a:gd name="connsiteY5" fmla="*/ 307824 h 1539083"/>
                <a:gd name="connsiteX0" fmla="*/ 0 w 4888871"/>
                <a:gd name="connsiteY0" fmla="*/ 307824 h 307824"/>
                <a:gd name="connsiteX1" fmla="*/ 307824 w 4888871"/>
                <a:gd name="connsiteY1" fmla="*/ 0 h 307824"/>
                <a:gd name="connsiteX2" fmla="*/ 4581047 w 4888871"/>
                <a:gd name="connsiteY2" fmla="*/ 0 h 307824"/>
                <a:gd name="connsiteX3" fmla="*/ 4888871 w 4888871"/>
                <a:gd name="connsiteY3" fmla="*/ 307824 h 307824"/>
                <a:gd name="connsiteX4" fmla="*/ 0 w 4888871"/>
                <a:gd name="connsiteY4" fmla="*/ 307824 h 30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8871" h="307824">
                  <a:moveTo>
                    <a:pt x="0" y="307824"/>
                  </a:moveTo>
                  <a:cubicBezTo>
                    <a:pt x="0" y="137817"/>
                    <a:pt x="137817" y="0"/>
                    <a:pt x="307824" y="0"/>
                  </a:cubicBezTo>
                  <a:lnTo>
                    <a:pt x="4581047" y="0"/>
                  </a:lnTo>
                  <a:cubicBezTo>
                    <a:pt x="4751054" y="0"/>
                    <a:pt x="4888871" y="137817"/>
                    <a:pt x="4888871" y="307824"/>
                  </a:cubicBezTo>
                  <a:lnTo>
                    <a:pt x="0" y="30782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063578" y="4221893"/>
              <a:ext cx="4856206" cy="53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正方形/長方形 9"/>
          <p:cNvSpPr/>
          <p:nvPr/>
        </p:nvSpPr>
        <p:spPr>
          <a:xfrm>
            <a:off x="1897282" y="4221893"/>
            <a:ext cx="297601" cy="60548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7313291" y="4221892"/>
            <a:ext cx="297601" cy="60548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線コネクタ 11"/>
          <p:cNvCxnSpPr>
            <a:stCxn id="10" idx="2"/>
          </p:cNvCxnSpPr>
          <p:nvPr/>
        </p:nvCxnSpPr>
        <p:spPr>
          <a:xfrm flipH="1">
            <a:off x="2046082" y="4827374"/>
            <a:ext cx="1" cy="8690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 rot="2700000">
            <a:off x="7449194" y="5433395"/>
            <a:ext cx="74141" cy="5560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 rot="18900000">
            <a:off x="1982767" y="5481304"/>
            <a:ext cx="74141" cy="5560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直線コネクタ 25"/>
          <p:cNvCxnSpPr>
            <a:stCxn id="28" idx="1"/>
          </p:cNvCxnSpPr>
          <p:nvPr/>
        </p:nvCxnSpPr>
        <p:spPr>
          <a:xfrm flipH="1">
            <a:off x="2063580" y="5686797"/>
            <a:ext cx="784110" cy="0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H="1">
            <a:off x="2847690" y="5686797"/>
            <a:ext cx="4612362" cy="0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2847690" y="5362797"/>
            <a:ext cx="252000" cy="64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直線コネクタ 35"/>
          <p:cNvCxnSpPr/>
          <p:nvPr/>
        </p:nvCxnSpPr>
        <p:spPr>
          <a:xfrm flipH="1">
            <a:off x="7471386" y="4827373"/>
            <a:ext cx="1" cy="8690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3582769" y="5362797"/>
            <a:ext cx="252000" cy="64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317848" y="5362797"/>
            <a:ext cx="648000" cy="64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6580004" y="5362797"/>
            <a:ext cx="252000" cy="64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 rot="5400000">
            <a:off x="5610927" y="5362797"/>
            <a:ext cx="324000" cy="64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598708" y="2980337"/>
            <a:ext cx="2597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NPR fiber optics</a:t>
            </a:r>
          </a:p>
        </p:txBody>
      </p:sp>
      <p:graphicFrame>
        <p:nvGraphicFramePr>
          <p:cNvPr id="39" name="オブジェクト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127062"/>
              </p:ext>
            </p:extLst>
          </p:nvPr>
        </p:nvGraphicFramePr>
        <p:xfrm>
          <a:off x="2671763" y="6164263"/>
          <a:ext cx="7302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Equation" r:id="rId3" imgW="304560" imgH="177480" progId="Equation.DSMT4">
                  <p:embed/>
                </p:oleObj>
              </mc:Choice>
              <mc:Fallback>
                <p:oleObj name="Equation" r:id="rId3" imgW="3045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1763" y="6164263"/>
                        <a:ext cx="730250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オブジェクト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796850"/>
              </p:ext>
            </p:extLst>
          </p:nvPr>
        </p:nvGraphicFramePr>
        <p:xfrm>
          <a:off x="3405188" y="6164263"/>
          <a:ext cx="7302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Equation" r:id="rId5" imgW="304560" imgH="177480" progId="Equation.DSMT4">
                  <p:embed/>
                </p:oleObj>
              </mc:Choice>
              <mc:Fallback>
                <p:oleObj name="Equation" r:id="rId5" imgW="3045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05188" y="6164263"/>
                        <a:ext cx="730250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オブジェクト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581514"/>
              </p:ext>
            </p:extLst>
          </p:nvPr>
        </p:nvGraphicFramePr>
        <p:xfrm>
          <a:off x="4243388" y="6119813"/>
          <a:ext cx="792162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Equation" r:id="rId7" imgW="330120" imgH="177480" progId="Equation.DSMT4">
                  <p:embed/>
                </p:oleObj>
              </mc:Choice>
              <mc:Fallback>
                <p:oleObj name="Equation" r:id="rId7" imgW="330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43388" y="6119813"/>
                        <a:ext cx="792162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オブジェクト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107633"/>
              </p:ext>
            </p:extLst>
          </p:nvPr>
        </p:nvGraphicFramePr>
        <p:xfrm>
          <a:off x="6340879" y="6062369"/>
          <a:ext cx="7302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40879" y="6062369"/>
                        <a:ext cx="730250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直線矢印コネクタ 40"/>
          <p:cNvCxnSpPr/>
          <p:nvPr/>
        </p:nvCxnSpPr>
        <p:spPr>
          <a:xfrm>
            <a:off x="5535625" y="5686797"/>
            <a:ext cx="47460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リーフォーム 2"/>
          <p:cNvSpPr/>
          <p:nvPr/>
        </p:nvSpPr>
        <p:spPr>
          <a:xfrm>
            <a:off x="343527" y="5278013"/>
            <a:ext cx="1486829" cy="231232"/>
          </a:xfrm>
          <a:custGeom>
            <a:avLst/>
            <a:gdLst>
              <a:gd name="connsiteX0" fmla="*/ 0 w 1486829"/>
              <a:gd name="connsiteY0" fmla="*/ 231232 h 231232"/>
              <a:gd name="connsiteX1" fmla="*/ 646771 w 1486829"/>
              <a:gd name="connsiteY1" fmla="*/ 774 h 231232"/>
              <a:gd name="connsiteX2" fmla="*/ 1293542 w 1486829"/>
              <a:gd name="connsiteY2" fmla="*/ 156891 h 231232"/>
              <a:gd name="connsiteX3" fmla="*/ 1486829 w 1486829"/>
              <a:gd name="connsiteY3" fmla="*/ 171759 h 23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829" h="231232">
                <a:moveTo>
                  <a:pt x="0" y="231232"/>
                </a:moveTo>
                <a:cubicBezTo>
                  <a:pt x="215590" y="122198"/>
                  <a:pt x="431181" y="13164"/>
                  <a:pt x="646771" y="774"/>
                </a:cubicBezTo>
                <a:cubicBezTo>
                  <a:pt x="862361" y="-11616"/>
                  <a:pt x="1153532" y="128394"/>
                  <a:pt x="1293542" y="156891"/>
                </a:cubicBezTo>
                <a:cubicBezTo>
                  <a:pt x="1433552" y="185388"/>
                  <a:pt x="1460190" y="178573"/>
                  <a:pt x="1486829" y="17175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/>
          <p:cNvSpPr/>
          <p:nvPr/>
        </p:nvSpPr>
        <p:spPr>
          <a:xfrm>
            <a:off x="7820977" y="5267245"/>
            <a:ext cx="1286107" cy="765717"/>
          </a:xfrm>
          <a:custGeom>
            <a:avLst/>
            <a:gdLst>
              <a:gd name="connsiteX0" fmla="*/ 0 w 1486829"/>
              <a:gd name="connsiteY0" fmla="*/ 231232 h 231232"/>
              <a:gd name="connsiteX1" fmla="*/ 646771 w 1486829"/>
              <a:gd name="connsiteY1" fmla="*/ 774 h 231232"/>
              <a:gd name="connsiteX2" fmla="*/ 1293542 w 1486829"/>
              <a:gd name="connsiteY2" fmla="*/ 156891 h 231232"/>
              <a:gd name="connsiteX3" fmla="*/ 1486829 w 1486829"/>
              <a:gd name="connsiteY3" fmla="*/ 171759 h 231232"/>
              <a:gd name="connsiteX0" fmla="*/ 0 w 1516565"/>
              <a:gd name="connsiteY0" fmla="*/ 791524 h 791524"/>
              <a:gd name="connsiteX1" fmla="*/ 676507 w 1516565"/>
              <a:gd name="connsiteY1" fmla="*/ 25808 h 791524"/>
              <a:gd name="connsiteX2" fmla="*/ 1323278 w 1516565"/>
              <a:gd name="connsiteY2" fmla="*/ 181925 h 791524"/>
              <a:gd name="connsiteX3" fmla="*/ 1516565 w 1516565"/>
              <a:gd name="connsiteY3" fmla="*/ 196793 h 791524"/>
              <a:gd name="connsiteX0" fmla="*/ 0 w 1665248"/>
              <a:gd name="connsiteY0" fmla="*/ 802308 h 809812"/>
              <a:gd name="connsiteX1" fmla="*/ 676507 w 1665248"/>
              <a:gd name="connsiteY1" fmla="*/ 36592 h 809812"/>
              <a:gd name="connsiteX2" fmla="*/ 1323278 w 1665248"/>
              <a:gd name="connsiteY2" fmla="*/ 192709 h 809812"/>
              <a:gd name="connsiteX3" fmla="*/ 1665248 w 1665248"/>
              <a:gd name="connsiteY3" fmla="*/ 809743 h 809812"/>
              <a:gd name="connsiteX0" fmla="*/ 0 w 1665248"/>
              <a:gd name="connsiteY0" fmla="*/ 802308 h 809812"/>
              <a:gd name="connsiteX1" fmla="*/ 676507 w 1665248"/>
              <a:gd name="connsiteY1" fmla="*/ 36592 h 809812"/>
              <a:gd name="connsiteX2" fmla="*/ 1323278 w 1665248"/>
              <a:gd name="connsiteY2" fmla="*/ 192709 h 809812"/>
              <a:gd name="connsiteX3" fmla="*/ 1665248 w 1665248"/>
              <a:gd name="connsiteY3" fmla="*/ 809743 h 809812"/>
              <a:gd name="connsiteX0" fmla="*/ 0 w 1665248"/>
              <a:gd name="connsiteY0" fmla="*/ 765718 h 773153"/>
              <a:gd name="connsiteX1" fmla="*/ 676507 w 1665248"/>
              <a:gd name="connsiteY1" fmla="*/ 2 h 773153"/>
              <a:gd name="connsiteX2" fmla="*/ 1665248 w 1665248"/>
              <a:gd name="connsiteY2" fmla="*/ 773153 h 773153"/>
              <a:gd name="connsiteX0" fmla="*/ 0 w 1286107"/>
              <a:gd name="connsiteY0" fmla="*/ 765716 h 765717"/>
              <a:gd name="connsiteX1" fmla="*/ 676507 w 1286107"/>
              <a:gd name="connsiteY1" fmla="*/ 0 h 765717"/>
              <a:gd name="connsiteX2" fmla="*/ 1286107 w 1286107"/>
              <a:gd name="connsiteY2" fmla="*/ 765717 h 765717"/>
              <a:gd name="connsiteX0" fmla="*/ 0 w 1286107"/>
              <a:gd name="connsiteY0" fmla="*/ 765716 h 765717"/>
              <a:gd name="connsiteX1" fmla="*/ 676507 w 1286107"/>
              <a:gd name="connsiteY1" fmla="*/ 0 h 765717"/>
              <a:gd name="connsiteX2" fmla="*/ 1286107 w 1286107"/>
              <a:gd name="connsiteY2" fmla="*/ 765717 h 765717"/>
              <a:gd name="connsiteX0" fmla="*/ 0 w 1286107"/>
              <a:gd name="connsiteY0" fmla="*/ 765716 h 765717"/>
              <a:gd name="connsiteX1" fmla="*/ 676507 w 1286107"/>
              <a:gd name="connsiteY1" fmla="*/ 0 h 765717"/>
              <a:gd name="connsiteX2" fmla="*/ 1286107 w 1286107"/>
              <a:gd name="connsiteY2" fmla="*/ 765717 h 765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6107" h="765717">
                <a:moveTo>
                  <a:pt x="0" y="765716"/>
                </a:moveTo>
                <a:cubicBezTo>
                  <a:pt x="423746" y="686418"/>
                  <a:pt x="462156" y="0"/>
                  <a:pt x="676507" y="0"/>
                </a:cubicBezTo>
                <a:cubicBezTo>
                  <a:pt x="890858" y="0"/>
                  <a:pt x="1005778" y="678986"/>
                  <a:pt x="1286107" y="7657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0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リーフォーム 15"/>
          <p:cNvSpPr/>
          <p:nvPr/>
        </p:nvSpPr>
        <p:spPr>
          <a:xfrm>
            <a:off x="860709" y="2590448"/>
            <a:ext cx="3901671" cy="1603432"/>
          </a:xfrm>
          <a:custGeom>
            <a:avLst/>
            <a:gdLst>
              <a:gd name="connsiteX0" fmla="*/ 469327 w 3901671"/>
              <a:gd name="connsiteY0" fmla="*/ 1593971 h 1603432"/>
              <a:gd name="connsiteX1" fmla="*/ 67546 w 3901671"/>
              <a:gd name="connsiteY1" fmla="*/ 1413862 h 1603432"/>
              <a:gd name="connsiteX2" fmla="*/ 219946 w 3901671"/>
              <a:gd name="connsiteY2" fmla="*/ 305498 h 1603432"/>
              <a:gd name="connsiteX3" fmla="*/ 2118018 w 3901671"/>
              <a:gd name="connsiteY3" fmla="*/ 698 h 1603432"/>
              <a:gd name="connsiteX4" fmla="*/ 3614309 w 3901671"/>
              <a:gd name="connsiteY4" fmla="*/ 263935 h 1603432"/>
              <a:gd name="connsiteX5" fmla="*/ 3891400 w 3901671"/>
              <a:gd name="connsiteY5" fmla="*/ 1372298 h 1603432"/>
              <a:gd name="connsiteX6" fmla="*/ 3448055 w 3901671"/>
              <a:gd name="connsiteY6" fmla="*/ 1580117 h 160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1671" h="1603432">
                <a:moveTo>
                  <a:pt x="469327" y="1593971"/>
                </a:moveTo>
                <a:cubicBezTo>
                  <a:pt x="289218" y="1611289"/>
                  <a:pt x="109109" y="1628608"/>
                  <a:pt x="67546" y="1413862"/>
                </a:cubicBezTo>
                <a:cubicBezTo>
                  <a:pt x="25982" y="1199116"/>
                  <a:pt x="-121799" y="541025"/>
                  <a:pt x="219946" y="305498"/>
                </a:cubicBezTo>
                <a:cubicBezTo>
                  <a:pt x="561691" y="69971"/>
                  <a:pt x="1552291" y="7625"/>
                  <a:pt x="2118018" y="698"/>
                </a:cubicBezTo>
                <a:cubicBezTo>
                  <a:pt x="2683745" y="-6229"/>
                  <a:pt x="3318745" y="35335"/>
                  <a:pt x="3614309" y="263935"/>
                </a:cubicBezTo>
                <a:cubicBezTo>
                  <a:pt x="3909873" y="492535"/>
                  <a:pt x="3919109" y="1152934"/>
                  <a:pt x="3891400" y="1372298"/>
                </a:cubicBezTo>
                <a:cubicBezTo>
                  <a:pt x="3863691" y="1591662"/>
                  <a:pt x="3655873" y="1585889"/>
                  <a:pt x="3448055" y="158011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8845" y="0"/>
            <a:ext cx="8686324" cy="1460574"/>
          </a:xfrm>
        </p:spPr>
        <p:txBody>
          <a:bodyPr/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Pulse Oscillation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339478" y="3751925"/>
            <a:ext cx="245097" cy="772998"/>
          </a:xfrm>
          <a:custGeom>
            <a:avLst/>
            <a:gdLst>
              <a:gd name="connsiteX0" fmla="*/ 0 w 245097"/>
              <a:gd name="connsiteY0" fmla="*/ 0 h 772998"/>
              <a:gd name="connsiteX1" fmla="*/ 245097 w 245097"/>
              <a:gd name="connsiteY1" fmla="*/ 0 h 772998"/>
              <a:gd name="connsiteX2" fmla="*/ 245097 w 245097"/>
              <a:gd name="connsiteY2" fmla="*/ 772998 h 772998"/>
              <a:gd name="connsiteX3" fmla="*/ 0 w 245097"/>
              <a:gd name="connsiteY3" fmla="*/ 772998 h 772998"/>
              <a:gd name="connsiteX4" fmla="*/ 0 w 245097"/>
              <a:gd name="connsiteY4" fmla="*/ 0 h 772998"/>
              <a:gd name="connsiteX0" fmla="*/ 0 w 245097"/>
              <a:gd name="connsiteY0" fmla="*/ 0 h 772998"/>
              <a:gd name="connsiteX1" fmla="*/ 245097 w 245097"/>
              <a:gd name="connsiteY1" fmla="*/ 0 h 772998"/>
              <a:gd name="connsiteX2" fmla="*/ 131976 w 245097"/>
              <a:gd name="connsiteY2" fmla="*/ 414779 h 772998"/>
              <a:gd name="connsiteX3" fmla="*/ 245097 w 245097"/>
              <a:gd name="connsiteY3" fmla="*/ 772998 h 772998"/>
              <a:gd name="connsiteX4" fmla="*/ 0 w 245097"/>
              <a:gd name="connsiteY4" fmla="*/ 772998 h 772998"/>
              <a:gd name="connsiteX5" fmla="*/ 0 w 245097"/>
              <a:gd name="connsiteY5" fmla="*/ 0 h 772998"/>
              <a:gd name="connsiteX0" fmla="*/ 0 w 245097"/>
              <a:gd name="connsiteY0" fmla="*/ 0 h 772998"/>
              <a:gd name="connsiteX1" fmla="*/ 245097 w 245097"/>
              <a:gd name="connsiteY1" fmla="*/ 0 h 772998"/>
              <a:gd name="connsiteX2" fmla="*/ 131976 w 245097"/>
              <a:gd name="connsiteY2" fmla="*/ 414779 h 772998"/>
              <a:gd name="connsiteX3" fmla="*/ 245097 w 245097"/>
              <a:gd name="connsiteY3" fmla="*/ 772998 h 772998"/>
              <a:gd name="connsiteX4" fmla="*/ 0 w 245097"/>
              <a:gd name="connsiteY4" fmla="*/ 772998 h 772998"/>
              <a:gd name="connsiteX5" fmla="*/ 0 w 245097"/>
              <a:gd name="connsiteY5" fmla="*/ 0 h 772998"/>
              <a:gd name="connsiteX0" fmla="*/ 0 w 245097"/>
              <a:gd name="connsiteY0" fmla="*/ 0 h 772998"/>
              <a:gd name="connsiteX1" fmla="*/ 245097 w 245097"/>
              <a:gd name="connsiteY1" fmla="*/ 0 h 772998"/>
              <a:gd name="connsiteX2" fmla="*/ 131976 w 245097"/>
              <a:gd name="connsiteY2" fmla="*/ 414779 h 772998"/>
              <a:gd name="connsiteX3" fmla="*/ 245097 w 245097"/>
              <a:gd name="connsiteY3" fmla="*/ 772998 h 772998"/>
              <a:gd name="connsiteX4" fmla="*/ 0 w 245097"/>
              <a:gd name="connsiteY4" fmla="*/ 772998 h 772998"/>
              <a:gd name="connsiteX5" fmla="*/ 0 w 245097"/>
              <a:gd name="connsiteY5" fmla="*/ 0 h 772998"/>
              <a:gd name="connsiteX0" fmla="*/ 0 w 245097"/>
              <a:gd name="connsiteY0" fmla="*/ 0 h 772998"/>
              <a:gd name="connsiteX1" fmla="*/ 245097 w 245097"/>
              <a:gd name="connsiteY1" fmla="*/ 0 h 772998"/>
              <a:gd name="connsiteX2" fmla="*/ 131976 w 245097"/>
              <a:gd name="connsiteY2" fmla="*/ 414779 h 772998"/>
              <a:gd name="connsiteX3" fmla="*/ 245097 w 245097"/>
              <a:gd name="connsiteY3" fmla="*/ 772998 h 772998"/>
              <a:gd name="connsiteX4" fmla="*/ 0 w 245097"/>
              <a:gd name="connsiteY4" fmla="*/ 772998 h 772998"/>
              <a:gd name="connsiteX5" fmla="*/ 0 w 245097"/>
              <a:gd name="connsiteY5" fmla="*/ 0 h 772998"/>
              <a:gd name="connsiteX0" fmla="*/ 0 w 247039"/>
              <a:gd name="connsiteY0" fmla="*/ 0 h 772998"/>
              <a:gd name="connsiteX1" fmla="*/ 245097 w 247039"/>
              <a:gd name="connsiteY1" fmla="*/ 0 h 772998"/>
              <a:gd name="connsiteX2" fmla="*/ 131976 w 247039"/>
              <a:gd name="connsiteY2" fmla="*/ 414779 h 772998"/>
              <a:gd name="connsiteX3" fmla="*/ 245097 w 247039"/>
              <a:gd name="connsiteY3" fmla="*/ 772998 h 772998"/>
              <a:gd name="connsiteX4" fmla="*/ 0 w 247039"/>
              <a:gd name="connsiteY4" fmla="*/ 772998 h 772998"/>
              <a:gd name="connsiteX5" fmla="*/ 0 w 247039"/>
              <a:gd name="connsiteY5" fmla="*/ 0 h 772998"/>
              <a:gd name="connsiteX0" fmla="*/ 0 w 247455"/>
              <a:gd name="connsiteY0" fmla="*/ 0 h 772998"/>
              <a:gd name="connsiteX1" fmla="*/ 245097 w 247455"/>
              <a:gd name="connsiteY1" fmla="*/ 0 h 772998"/>
              <a:gd name="connsiteX2" fmla="*/ 131976 w 247455"/>
              <a:gd name="connsiteY2" fmla="*/ 414779 h 772998"/>
              <a:gd name="connsiteX3" fmla="*/ 245097 w 247455"/>
              <a:gd name="connsiteY3" fmla="*/ 772998 h 772998"/>
              <a:gd name="connsiteX4" fmla="*/ 0 w 247455"/>
              <a:gd name="connsiteY4" fmla="*/ 772998 h 772998"/>
              <a:gd name="connsiteX5" fmla="*/ 0 w 247455"/>
              <a:gd name="connsiteY5" fmla="*/ 0 h 772998"/>
              <a:gd name="connsiteX0" fmla="*/ 0 w 245097"/>
              <a:gd name="connsiteY0" fmla="*/ 0 h 772998"/>
              <a:gd name="connsiteX1" fmla="*/ 245097 w 245097"/>
              <a:gd name="connsiteY1" fmla="*/ 0 h 772998"/>
              <a:gd name="connsiteX2" fmla="*/ 131976 w 245097"/>
              <a:gd name="connsiteY2" fmla="*/ 414779 h 772998"/>
              <a:gd name="connsiteX3" fmla="*/ 245097 w 245097"/>
              <a:gd name="connsiteY3" fmla="*/ 772998 h 772998"/>
              <a:gd name="connsiteX4" fmla="*/ 0 w 245097"/>
              <a:gd name="connsiteY4" fmla="*/ 772998 h 772998"/>
              <a:gd name="connsiteX5" fmla="*/ 0 w 245097"/>
              <a:gd name="connsiteY5" fmla="*/ 0 h 772998"/>
              <a:gd name="connsiteX0" fmla="*/ 0 w 245097"/>
              <a:gd name="connsiteY0" fmla="*/ 0 h 772998"/>
              <a:gd name="connsiteX1" fmla="*/ 245097 w 245097"/>
              <a:gd name="connsiteY1" fmla="*/ 0 h 772998"/>
              <a:gd name="connsiteX2" fmla="*/ 161834 w 245097"/>
              <a:gd name="connsiteY2" fmla="*/ 407315 h 772998"/>
              <a:gd name="connsiteX3" fmla="*/ 245097 w 245097"/>
              <a:gd name="connsiteY3" fmla="*/ 772998 h 772998"/>
              <a:gd name="connsiteX4" fmla="*/ 0 w 245097"/>
              <a:gd name="connsiteY4" fmla="*/ 772998 h 772998"/>
              <a:gd name="connsiteX5" fmla="*/ 0 w 245097"/>
              <a:gd name="connsiteY5" fmla="*/ 0 h 772998"/>
              <a:gd name="connsiteX0" fmla="*/ 0 w 249219"/>
              <a:gd name="connsiteY0" fmla="*/ 0 h 772998"/>
              <a:gd name="connsiteX1" fmla="*/ 245097 w 249219"/>
              <a:gd name="connsiteY1" fmla="*/ 0 h 772998"/>
              <a:gd name="connsiteX2" fmla="*/ 161834 w 249219"/>
              <a:gd name="connsiteY2" fmla="*/ 407315 h 772998"/>
              <a:gd name="connsiteX3" fmla="*/ 245097 w 249219"/>
              <a:gd name="connsiteY3" fmla="*/ 772998 h 772998"/>
              <a:gd name="connsiteX4" fmla="*/ 0 w 249219"/>
              <a:gd name="connsiteY4" fmla="*/ 772998 h 772998"/>
              <a:gd name="connsiteX5" fmla="*/ 0 w 249219"/>
              <a:gd name="connsiteY5" fmla="*/ 0 h 772998"/>
              <a:gd name="connsiteX0" fmla="*/ 0 w 249455"/>
              <a:gd name="connsiteY0" fmla="*/ 0 h 772998"/>
              <a:gd name="connsiteX1" fmla="*/ 245097 w 249455"/>
              <a:gd name="connsiteY1" fmla="*/ 0 h 772998"/>
              <a:gd name="connsiteX2" fmla="*/ 161834 w 249455"/>
              <a:gd name="connsiteY2" fmla="*/ 407315 h 772998"/>
              <a:gd name="connsiteX3" fmla="*/ 245097 w 249455"/>
              <a:gd name="connsiteY3" fmla="*/ 772998 h 772998"/>
              <a:gd name="connsiteX4" fmla="*/ 0 w 249455"/>
              <a:gd name="connsiteY4" fmla="*/ 772998 h 772998"/>
              <a:gd name="connsiteX5" fmla="*/ 0 w 249455"/>
              <a:gd name="connsiteY5" fmla="*/ 0 h 772998"/>
              <a:gd name="connsiteX0" fmla="*/ 0 w 249455"/>
              <a:gd name="connsiteY0" fmla="*/ 0 h 772998"/>
              <a:gd name="connsiteX1" fmla="*/ 245097 w 249455"/>
              <a:gd name="connsiteY1" fmla="*/ 0 h 772998"/>
              <a:gd name="connsiteX2" fmla="*/ 161834 w 249455"/>
              <a:gd name="connsiteY2" fmla="*/ 384921 h 772998"/>
              <a:gd name="connsiteX3" fmla="*/ 245097 w 249455"/>
              <a:gd name="connsiteY3" fmla="*/ 772998 h 772998"/>
              <a:gd name="connsiteX4" fmla="*/ 0 w 249455"/>
              <a:gd name="connsiteY4" fmla="*/ 772998 h 772998"/>
              <a:gd name="connsiteX5" fmla="*/ 0 w 249455"/>
              <a:gd name="connsiteY5" fmla="*/ 0 h 772998"/>
              <a:gd name="connsiteX0" fmla="*/ 0 w 249219"/>
              <a:gd name="connsiteY0" fmla="*/ 0 h 772998"/>
              <a:gd name="connsiteX1" fmla="*/ 245097 w 249219"/>
              <a:gd name="connsiteY1" fmla="*/ 0 h 772998"/>
              <a:gd name="connsiteX2" fmla="*/ 161834 w 249219"/>
              <a:gd name="connsiteY2" fmla="*/ 384921 h 772998"/>
              <a:gd name="connsiteX3" fmla="*/ 245097 w 249219"/>
              <a:gd name="connsiteY3" fmla="*/ 772998 h 772998"/>
              <a:gd name="connsiteX4" fmla="*/ 0 w 249219"/>
              <a:gd name="connsiteY4" fmla="*/ 772998 h 772998"/>
              <a:gd name="connsiteX5" fmla="*/ 0 w 249219"/>
              <a:gd name="connsiteY5" fmla="*/ 0 h 772998"/>
              <a:gd name="connsiteX0" fmla="*/ 0 w 245097"/>
              <a:gd name="connsiteY0" fmla="*/ 0 h 772998"/>
              <a:gd name="connsiteX1" fmla="*/ 245097 w 245097"/>
              <a:gd name="connsiteY1" fmla="*/ 0 h 772998"/>
              <a:gd name="connsiteX2" fmla="*/ 161834 w 245097"/>
              <a:gd name="connsiteY2" fmla="*/ 384921 h 772998"/>
              <a:gd name="connsiteX3" fmla="*/ 245097 w 245097"/>
              <a:gd name="connsiteY3" fmla="*/ 772998 h 772998"/>
              <a:gd name="connsiteX4" fmla="*/ 0 w 245097"/>
              <a:gd name="connsiteY4" fmla="*/ 772998 h 772998"/>
              <a:gd name="connsiteX5" fmla="*/ 0 w 245097"/>
              <a:gd name="connsiteY5" fmla="*/ 0 h 77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097" h="772998">
                <a:moveTo>
                  <a:pt x="0" y="0"/>
                </a:moveTo>
                <a:lnTo>
                  <a:pt x="245097" y="0"/>
                </a:lnTo>
                <a:cubicBezTo>
                  <a:pt x="201157" y="168657"/>
                  <a:pt x="157717" y="228193"/>
                  <a:pt x="161834" y="384921"/>
                </a:cubicBezTo>
                <a:cubicBezTo>
                  <a:pt x="165951" y="541649"/>
                  <a:pt x="158871" y="612538"/>
                  <a:pt x="245097" y="772998"/>
                </a:cubicBezTo>
                <a:lnTo>
                  <a:pt x="0" y="772998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正方形/長方形 2"/>
          <p:cNvSpPr/>
          <p:nvPr/>
        </p:nvSpPr>
        <p:spPr>
          <a:xfrm flipH="1">
            <a:off x="4159940" y="3751925"/>
            <a:ext cx="245097" cy="772998"/>
          </a:xfrm>
          <a:custGeom>
            <a:avLst/>
            <a:gdLst>
              <a:gd name="connsiteX0" fmla="*/ 0 w 245097"/>
              <a:gd name="connsiteY0" fmla="*/ 0 h 772998"/>
              <a:gd name="connsiteX1" fmla="*/ 245097 w 245097"/>
              <a:gd name="connsiteY1" fmla="*/ 0 h 772998"/>
              <a:gd name="connsiteX2" fmla="*/ 245097 w 245097"/>
              <a:gd name="connsiteY2" fmla="*/ 772998 h 772998"/>
              <a:gd name="connsiteX3" fmla="*/ 0 w 245097"/>
              <a:gd name="connsiteY3" fmla="*/ 772998 h 772998"/>
              <a:gd name="connsiteX4" fmla="*/ 0 w 245097"/>
              <a:gd name="connsiteY4" fmla="*/ 0 h 772998"/>
              <a:gd name="connsiteX0" fmla="*/ 0 w 245097"/>
              <a:gd name="connsiteY0" fmla="*/ 0 h 772998"/>
              <a:gd name="connsiteX1" fmla="*/ 245097 w 245097"/>
              <a:gd name="connsiteY1" fmla="*/ 0 h 772998"/>
              <a:gd name="connsiteX2" fmla="*/ 131976 w 245097"/>
              <a:gd name="connsiteY2" fmla="*/ 414779 h 772998"/>
              <a:gd name="connsiteX3" fmla="*/ 245097 w 245097"/>
              <a:gd name="connsiteY3" fmla="*/ 772998 h 772998"/>
              <a:gd name="connsiteX4" fmla="*/ 0 w 245097"/>
              <a:gd name="connsiteY4" fmla="*/ 772998 h 772998"/>
              <a:gd name="connsiteX5" fmla="*/ 0 w 245097"/>
              <a:gd name="connsiteY5" fmla="*/ 0 h 772998"/>
              <a:gd name="connsiteX0" fmla="*/ 0 w 245097"/>
              <a:gd name="connsiteY0" fmla="*/ 0 h 772998"/>
              <a:gd name="connsiteX1" fmla="*/ 245097 w 245097"/>
              <a:gd name="connsiteY1" fmla="*/ 0 h 772998"/>
              <a:gd name="connsiteX2" fmla="*/ 131976 w 245097"/>
              <a:gd name="connsiteY2" fmla="*/ 414779 h 772998"/>
              <a:gd name="connsiteX3" fmla="*/ 245097 w 245097"/>
              <a:gd name="connsiteY3" fmla="*/ 772998 h 772998"/>
              <a:gd name="connsiteX4" fmla="*/ 0 w 245097"/>
              <a:gd name="connsiteY4" fmla="*/ 772998 h 772998"/>
              <a:gd name="connsiteX5" fmla="*/ 0 w 245097"/>
              <a:gd name="connsiteY5" fmla="*/ 0 h 772998"/>
              <a:gd name="connsiteX0" fmla="*/ 0 w 245097"/>
              <a:gd name="connsiteY0" fmla="*/ 0 h 772998"/>
              <a:gd name="connsiteX1" fmla="*/ 245097 w 245097"/>
              <a:gd name="connsiteY1" fmla="*/ 0 h 772998"/>
              <a:gd name="connsiteX2" fmla="*/ 131976 w 245097"/>
              <a:gd name="connsiteY2" fmla="*/ 414779 h 772998"/>
              <a:gd name="connsiteX3" fmla="*/ 245097 w 245097"/>
              <a:gd name="connsiteY3" fmla="*/ 772998 h 772998"/>
              <a:gd name="connsiteX4" fmla="*/ 0 w 245097"/>
              <a:gd name="connsiteY4" fmla="*/ 772998 h 772998"/>
              <a:gd name="connsiteX5" fmla="*/ 0 w 245097"/>
              <a:gd name="connsiteY5" fmla="*/ 0 h 772998"/>
              <a:gd name="connsiteX0" fmla="*/ 0 w 245097"/>
              <a:gd name="connsiteY0" fmla="*/ 0 h 772998"/>
              <a:gd name="connsiteX1" fmla="*/ 245097 w 245097"/>
              <a:gd name="connsiteY1" fmla="*/ 0 h 772998"/>
              <a:gd name="connsiteX2" fmla="*/ 131976 w 245097"/>
              <a:gd name="connsiteY2" fmla="*/ 414779 h 772998"/>
              <a:gd name="connsiteX3" fmla="*/ 245097 w 245097"/>
              <a:gd name="connsiteY3" fmla="*/ 772998 h 772998"/>
              <a:gd name="connsiteX4" fmla="*/ 0 w 245097"/>
              <a:gd name="connsiteY4" fmla="*/ 772998 h 772998"/>
              <a:gd name="connsiteX5" fmla="*/ 0 w 245097"/>
              <a:gd name="connsiteY5" fmla="*/ 0 h 772998"/>
              <a:gd name="connsiteX0" fmla="*/ 0 w 247039"/>
              <a:gd name="connsiteY0" fmla="*/ 0 h 772998"/>
              <a:gd name="connsiteX1" fmla="*/ 245097 w 247039"/>
              <a:gd name="connsiteY1" fmla="*/ 0 h 772998"/>
              <a:gd name="connsiteX2" fmla="*/ 131976 w 247039"/>
              <a:gd name="connsiteY2" fmla="*/ 414779 h 772998"/>
              <a:gd name="connsiteX3" fmla="*/ 245097 w 247039"/>
              <a:gd name="connsiteY3" fmla="*/ 772998 h 772998"/>
              <a:gd name="connsiteX4" fmla="*/ 0 w 247039"/>
              <a:gd name="connsiteY4" fmla="*/ 772998 h 772998"/>
              <a:gd name="connsiteX5" fmla="*/ 0 w 247039"/>
              <a:gd name="connsiteY5" fmla="*/ 0 h 772998"/>
              <a:gd name="connsiteX0" fmla="*/ 0 w 247455"/>
              <a:gd name="connsiteY0" fmla="*/ 0 h 772998"/>
              <a:gd name="connsiteX1" fmla="*/ 245097 w 247455"/>
              <a:gd name="connsiteY1" fmla="*/ 0 h 772998"/>
              <a:gd name="connsiteX2" fmla="*/ 131976 w 247455"/>
              <a:gd name="connsiteY2" fmla="*/ 414779 h 772998"/>
              <a:gd name="connsiteX3" fmla="*/ 245097 w 247455"/>
              <a:gd name="connsiteY3" fmla="*/ 772998 h 772998"/>
              <a:gd name="connsiteX4" fmla="*/ 0 w 247455"/>
              <a:gd name="connsiteY4" fmla="*/ 772998 h 772998"/>
              <a:gd name="connsiteX5" fmla="*/ 0 w 247455"/>
              <a:gd name="connsiteY5" fmla="*/ 0 h 772998"/>
              <a:gd name="connsiteX0" fmla="*/ 0 w 245097"/>
              <a:gd name="connsiteY0" fmla="*/ 0 h 772998"/>
              <a:gd name="connsiteX1" fmla="*/ 245097 w 245097"/>
              <a:gd name="connsiteY1" fmla="*/ 0 h 772998"/>
              <a:gd name="connsiteX2" fmla="*/ 131976 w 245097"/>
              <a:gd name="connsiteY2" fmla="*/ 414779 h 772998"/>
              <a:gd name="connsiteX3" fmla="*/ 245097 w 245097"/>
              <a:gd name="connsiteY3" fmla="*/ 772998 h 772998"/>
              <a:gd name="connsiteX4" fmla="*/ 0 w 245097"/>
              <a:gd name="connsiteY4" fmla="*/ 772998 h 772998"/>
              <a:gd name="connsiteX5" fmla="*/ 0 w 245097"/>
              <a:gd name="connsiteY5" fmla="*/ 0 h 772998"/>
              <a:gd name="connsiteX0" fmla="*/ 0 w 245097"/>
              <a:gd name="connsiteY0" fmla="*/ 0 h 772998"/>
              <a:gd name="connsiteX1" fmla="*/ 245097 w 245097"/>
              <a:gd name="connsiteY1" fmla="*/ 0 h 772998"/>
              <a:gd name="connsiteX2" fmla="*/ 161834 w 245097"/>
              <a:gd name="connsiteY2" fmla="*/ 407315 h 772998"/>
              <a:gd name="connsiteX3" fmla="*/ 245097 w 245097"/>
              <a:gd name="connsiteY3" fmla="*/ 772998 h 772998"/>
              <a:gd name="connsiteX4" fmla="*/ 0 w 245097"/>
              <a:gd name="connsiteY4" fmla="*/ 772998 h 772998"/>
              <a:gd name="connsiteX5" fmla="*/ 0 w 245097"/>
              <a:gd name="connsiteY5" fmla="*/ 0 h 772998"/>
              <a:gd name="connsiteX0" fmla="*/ 0 w 249219"/>
              <a:gd name="connsiteY0" fmla="*/ 0 h 772998"/>
              <a:gd name="connsiteX1" fmla="*/ 245097 w 249219"/>
              <a:gd name="connsiteY1" fmla="*/ 0 h 772998"/>
              <a:gd name="connsiteX2" fmla="*/ 161834 w 249219"/>
              <a:gd name="connsiteY2" fmla="*/ 407315 h 772998"/>
              <a:gd name="connsiteX3" fmla="*/ 245097 w 249219"/>
              <a:gd name="connsiteY3" fmla="*/ 772998 h 772998"/>
              <a:gd name="connsiteX4" fmla="*/ 0 w 249219"/>
              <a:gd name="connsiteY4" fmla="*/ 772998 h 772998"/>
              <a:gd name="connsiteX5" fmla="*/ 0 w 249219"/>
              <a:gd name="connsiteY5" fmla="*/ 0 h 772998"/>
              <a:gd name="connsiteX0" fmla="*/ 0 w 249455"/>
              <a:gd name="connsiteY0" fmla="*/ 0 h 772998"/>
              <a:gd name="connsiteX1" fmla="*/ 245097 w 249455"/>
              <a:gd name="connsiteY1" fmla="*/ 0 h 772998"/>
              <a:gd name="connsiteX2" fmla="*/ 161834 w 249455"/>
              <a:gd name="connsiteY2" fmla="*/ 407315 h 772998"/>
              <a:gd name="connsiteX3" fmla="*/ 245097 w 249455"/>
              <a:gd name="connsiteY3" fmla="*/ 772998 h 772998"/>
              <a:gd name="connsiteX4" fmla="*/ 0 w 249455"/>
              <a:gd name="connsiteY4" fmla="*/ 772998 h 772998"/>
              <a:gd name="connsiteX5" fmla="*/ 0 w 249455"/>
              <a:gd name="connsiteY5" fmla="*/ 0 h 772998"/>
              <a:gd name="connsiteX0" fmla="*/ 0 w 249455"/>
              <a:gd name="connsiteY0" fmla="*/ 0 h 772998"/>
              <a:gd name="connsiteX1" fmla="*/ 245097 w 249455"/>
              <a:gd name="connsiteY1" fmla="*/ 0 h 772998"/>
              <a:gd name="connsiteX2" fmla="*/ 161834 w 249455"/>
              <a:gd name="connsiteY2" fmla="*/ 384921 h 772998"/>
              <a:gd name="connsiteX3" fmla="*/ 245097 w 249455"/>
              <a:gd name="connsiteY3" fmla="*/ 772998 h 772998"/>
              <a:gd name="connsiteX4" fmla="*/ 0 w 249455"/>
              <a:gd name="connsiteY4" fmla="*/ 772998 h 772998"/>
              <a:gd name="connsiteX5" fmla="*/ 0 w 249455"/>
              <a:gd name="connsiteY5" fmla="*/ 0 h 772998"/>
              <a:gd name="connsiteX0" fmla="*/ 0 w 249219"/>
              <a:gd name="connsiteY0" fmla="*/ 0 h 772998"/>
              <a:gd name="connsiteX1" fmla="*/ 245097 w 249219"/>
              <a:gd name="connsiteY1" fmla="*/ 0 h 772998"/>
              <a:gd name="connsiteX2" fmla="*/ 161834 w 249219"/>
              <a:gd name="connsiteY2" fmla="*/ 384921 h 772998"/>
              <a:gd name="connsiteX3" fmla="*/ 245097 w 249219"/>
              <a:gd name="connsiteY3" fmla="*/ 772998 h 772998"/>
              <a:gd name="connsiteX4" fmla="*/ 0 w 249219"/>
              <a:gd name="connsiteY4" fmla="*/ 772998 h 772998"/>
              <a:gd name="connsiteX5" fmla="*/ 0 w 249219"/>
              <a:gd name="connsiteY5" fmla="*/ 0 h 772998"/>
              <a:gd name="connsiteX0" fmla="*/ 0 w 245097"/>
              <a:gd name="connsiteY0" fmla="*/ 0 h 772998"/>
              <a:gd name="connsiteX1" fmla="*/ 245097 w 245097"/>
              <a:gd name="connsiteY1" fmla="*/ 0 h 772998"/>
              <a:gd name="connsiteX2" fmla="*/ 161834 w 245097"/>
              <a:gd name="connsiteY2" fmla="*/ 384921 h 772998"/>
              <a:gd name="connsiteX3" fmla="*/ 245097 w 245097"/>
              <a:gd name="connsiteY3" fmla="*/ 772998 h 772998"/>
              <a:gd name="connsiteX4" fmla="*/ 0 w 245097"/>
              <a:gd name="connsiteY4" fmla="*/ 772998 h 772998"/>
              <a:gd name="connsiteX5" fmla="*/ 0 w 245097"/>
              <a:gd name="connsiteY5" fmla="*/ 0 h 77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097" h="772998">
                <a:moveTo>
                  <a:pt x="0" y="0"/>
                </a:moveTo>
                <a:lnTo>
                  <a:pt x="245097" y="0"/>
                </a:lnTo>
                <a:cubicBezTo>
                  <a:pt x="201157" y="168657"/>
                  <a:pt x="157717" y="228193"/>
                  <a:pt x="161834" y="384921"/>
                </a:cubicBezTo>
                <a:cubicBezTo>
                  <a:pt x="165951" y="541649"/>
                  <a:pt x="158871" y="612538"/>
                  <a:pt x="245097" y="772998"/>
                </a:cubicBezTo>
                <a:lnTo>
                  <a:pt x="0" y="772998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3983421" y="4035989"/>
            <a:ext cx="288000" cy="28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3989455" y="4048403"/>
            <a:ext cx="288000" cy="28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" name="オブジェクト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430670"/>
              </p:ext>
            </p:extLst>
          </p:nvPr>
        </p:nvGraphicFramePr>
        <p:xfrm>
          <a:off x="2201944" y="4839913"/>
          <a:ext cx="6096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0" name="Equation" r:id="rId3" imgW="253800" imgH="228600" progId="Equation.DSMT4">
                  <p:embed/>
                </p:oleObj>
              </mc:Choice>
              <mc:Fallback>
                <p:oleObj name="Equation" r:id="rId3" imgW="253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1944" y="4839913"/>
                        <a:ext cx="609600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直線矢印コネクタ 32"/>
          <p:cNvCxnSpPr/>
          <p:nvPr/>
        </p:nvCxnSpPr>
        <p:spPr>
          <a:xfrm>
            <a:off x="1584575" y="4839913"/>
            <a:ext cx="2575365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フリーフォーム 44"/>
          <p:cNvSpPr/>
          <p:nvPr/>
        </p:nvSpPr>
        <p:spPr>
          <a:xfrm>
            <a:off x="1271288" y="2786474"/>
            <a:ext cx="2853070" cy="999566"/>
          </a:xfrm>
          <a:custGeom>
            <a:avLst/>
            <a:gdLst>
              <a:gd name="connsiteX0" fmla="*/ 2635694 w 2853070"/>
              <a:gd name="connsiteY0" fmla="*/ 940745 h 999566"/>
              <a:gd name="connsiteX1" fmla="*/ 418967 w 2853070"/>
              <a:gd name="connsiteY1" fmla="*/ 926891 h 999566"/>
              <a:gd name="connsiteX2" fmla="*/ 183439 w 2853070"/>
              <a:gd name="connsiteY2" fmla="*/ 220309 h 999566"/>
              <a:gd name="connsiteX3" fmla="*/ 2469439 w 2853070"/>
              <a:gd name="connsiteY3" fmla="*/ 26345 h 999566"/>
              <a:gd name="connsiteX4" fmla="*/ 2829657 w 2853070"/>
              <a:gd name="connsiteY4" fmla="*/ 719072 h 99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070" h="999566">
                <a:moveTo>
                  <a:pt x="2635694" y="940745"/>
                </a:moveTo>
                <a:cubicBezTo>
                  <a:pt x="1731685" y="993854"/>
                  <a:pt x="827676" y="1046964"/>
                  <a:pt x="418967" y="926891"/>
                </a:cubicBezTo>
                <a:cubicBezTo>
                  <a:pt x="10258" y="806818"/>
                  <a:pt x="-158306" y="370400"/>
                  <a:pt x="183439" y="220309"/>
                </a:cubicBezTo>
                <a:cubicBezTo>
                  <a:pt x="525184" y="70218"/>
                  <a:pt x="2028403" y="-56782"/>
                  <a:pt x="2469439" y="26345"/>
                </a:cubicBezTo>
                <a:cubicBezTo>
                  <a:pt x="2910475" y="109472"/>
                  <a:pt x="2870066" y="414272"/>
                  <a:pt x="2829657" y="719072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" name="オブジェクト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188506"/>
              </p:ext>
            </p:extLst>
          </p:nvPr>
        </p:nvGraphicFramePr>
        <p:xfrm>
          <a:off x="2217738" y="2869248"/>
          <a:ext cx="700087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1" name="Equation" r:id="rId5" imgW="291960" imgH="241200" progId="Equation.DSMT4">
                  <p:embed/>
                </p:oleObj>
              </mc:Choice>
              <mc:Fallback>
                <p:oleObj name="Equation" r:id="rId5" imgW="291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17738" y="2869248"/>
                        <a:ext cx="700087" cy="57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テキスト ボックス 57"/>
          <p:cNvSpPr txBox="1"/>
          <p:nvPr/>
        </p:nvSpPr>
        <p:spPr>
          <a:xfrm>
            <a:off x="687086" y="1294796"/>
            <a:ext cx="8706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 locked pulsed oscillation requires overlap of laser pulses in the</a:t>
            </a:r>
          </a:p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inner loop (cavity ) and the outer loop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4" name="オブジェクト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117890"/>
              </p:ext>
            </p:extLst>
          </p:nvPr>
        </p:nvGraphicFramePr>
        <p:xfrm>
          <a:off x="5713730" y="2756928"/>
          <a:ext cx="2035810" cy="668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2" name="Equation" r:id="rId7" imgW="736560" imgH="241200" progId="Equation.DSMT4">
                  <p:embed/>
                </p:oleObj>
              </mc:Choice>
              <mc:Fallback>
                <p:oleObj name="Equation" r:id="rId7" imgW="7365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13730" y="2756928"/>
                        <a:ext cx="2035810" cy="668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オブジェクト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873973"/>
              </p:ext>
            </p:extLst>
          </p:nvPr>
        </p:nvGraphicFramePr>
        <p:xfrm>
          <a:off x="5611813" y="3791903"/>
          <a:ext cx="2141537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3" name="Equation" r:id="rId9" imgW="774360" imgH="393480" progId="Equation.DSMT4">
                  <p:embed/>
                </p:oleObj>
              </mc:Choice>
              <mc:Fallback>
                <p:oleObj name="Equation" r:id="rId9" imgW="774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11813" y="3791903"/>
                        <a:ext cx="2141537" cy="1087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テキスト ボックス 59"/>
          <p:cNvSpPr txBox="1"/>
          <p:nvPr/>
        </p:nvSpPr>
        <p:spPr>
          <a:xfrm>
            <a:off x="697954" y="5485947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chose,,,,,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6" name="オブジェクト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672277"/>
              </p:ext>
            </p:extLst>
          </p:nvPr>
        </p:nvGraphicFramePr>
        <p:xfrm>
          <a:off x="840477" y="6056163"/>
          <a:ext cx="98266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4" name="Equation" r:id="rId11" imgW="355320" imgH="177480" progId="Equation.DSMT4">
                  <p:embed/>
                </p:oleObj>
              </mc:Choice>
              <mc:Fallback>
                <p:oleObj name="Equation" r:id="rId11" imgW="355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40477" y="6056163"/>
                        <a:ext cx="982662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オブジェクト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850256"/>
              </p:ext>
            </p:extLst>
          </p:nvPr>
        </p:nvGraphicFramePr>
        <p:xfrm>
          <a:off x="813992" y="6593645"/>
          <a:ext cx="663892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5" name="Equation" r:id="rId13" imgW="2400120" imgH="241200" progId="Equation.DSMT4">
                  <p:embed/>
                </p:oleObj>
              </mc:Choice>
              <mc:Fallback>
                <p:oleObj name="Equation" r:id="rId13" imgW="24001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13992" y="6593645"/>
                        <a:ext cx="6638925" cy="6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20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666E-6 -1.93277E-6 L -0.25788 0.00063 L 1.04666E-6 -1.93277E-6 Z " pathEditMode="relative" rAng="0" ptsTypes="AAA">
                                      <p:cBhvr>
                                        <p:cTn id="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4" y="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3443E-6 -1.2605E-6 C -0.06731 0.01765 -0.22872 0.01261 -0.28185 -0.0042 C -0.33497 -0.0208 -0.31148 -0.0166 -0.31889 -0.1 C -0.32645 -0.1834 -0.20177 -0.22206 -0.12169 -0.21281 C -0.04162 -0.20357 0.03972 -0.22437 0.05028 -0.11512 C 0.06084 -0.00588 0.06841 -0.01765 3.93443E-6 -1.2605E-6 Z " pathEditMode="relative" rAng="0" ptsTypes="AAAA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15" y="-10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Demonstration of the pulse oscillation</a:t>
            </a:r>
            <a:endParaRPr kumimoji="1" lang="ja-JP" altLang="en-US" dirty="0"/>
          </a:p>
        </p:txBody>
      </p:sp>
      <p:pic>
        <p:nvPicPr>
          <p:cNvPr id="12290" name="Picture 2" descr="schematic-kai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2199322"/>
            <a:ext cx="7831454" cy="391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44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49" name="グループ化 173"/>
          <p:cNvGrpSpPr>
            <a:grpSpLocks/>
          </p:cNvGrpSpPr>
          <p:nvPr/>
        </p:nvGrpSpPr>
        <p:grpSpPr bwMode="auto">
          <a:xfrm>
            <a:off x="515795" y="1479033"/>
            <a:ext cx="9063990" cy="5098494"/>
            <a:chOff x="0" y="857250"/>
            <a:chExt cx="9144000" cy="5143502"/>
          </a:xfrm>
        </p:grpSpPr>
        <p:pic>
          <p:nvPicPr>
            <p:cNvPr id="53251" name="図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5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 flipV="1">
              <a:off x="1248833" y="4508501"/>
              <a:ext cx="7355417" cy="432152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 flipV="1">
              <a:off x="1248833" y="4940654"/>
              <a:ext cx="0" cy="106009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>
              <a:off x="8389056" y="3644196"/>
              <a:ext cx="215194" cy="86430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0" y="3644196"/>
              <a:ext cx="8389056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V="1">
              <a:off x="0" y="2996847"/>
              <a:ext cx="8244417" cy="287515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8029222" y="2277181"/>
              <a:ext cx="215194" cy="719667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1546930" y="2132542"/>
              <a:ext cx="6482292" cy="144639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flipV="1">
              <a:off x="1546930" y="1340556"/>
              <a:ext cx="0" cy="7919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250" name="Text Box 23"/>
          <p:cNvSpPr txBox="1">
            <a:spLocks noChangeArrowheads="1"/>
          </p:cNvSpPr>
          <p:nvPr/>
        </p:nvSpPr>
        <p:spPr bwMode="auto">
          <a:xfrm>
            <a:off x="524537" y="209654"/>
            <a:ext cx="8804013" cy="5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r>
              <a:rPr lang="en-US" altLang="ja-JP" sz="3084" b="1">
                <a:latin typeface="Arial" panose="020B0604020202020204" pitchFamily="34" charset="0"/>
                <a:ea typeface="ＭＳ Ｐゴシック" panose="020B0600070205080204" pitchFamily="50" charset="-128"/>
              </a:rPr>
              <a:t>Pulsed Feedback-Free Self-Resonating Cavity</a:t>
            </a:r>
            <a:endParaRPr lang="en-US" altLang="ja-JP" sz="3084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389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7" name="グループ化 8"/>
          <p:cNvGrpSpPr>
            <a:grpSpLocks/>
          </p:cNvGrpSpPr>
          <p:nvPr/>
        </p:nvGrpSpPr>
        <p:grpSpPr bwMode="auto">
          <a:xfrm>
            <a:off x="515795" y="1479033"/>
            <a:ext cx="9063990" cy="5098494"/>
            <a:chOff x="0" y="857250"/>
            <a:chExt cx="9144000" cy="5143500"/>
          </a:xfrm>
        </p:grpSpPr>
        <p:pic>
          <p:nvPicPr>
            <p:cNvPr id="55299" name="図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5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 flipV="1">
              <a:off x="1619250" y="1053041"/>
              <a:ext cx="4032250" cy="4609042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 flipV="1">
              <a:off x="1619250" y="1053041"/>
              <a:ext cx="3672417" cy="4609042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302" name="テキスト ボックス 6"/>
            <p:cNvSpPr txBox="1">
              <a:spLocks noChangeArrowheads="1"/>
            </p:cNvSpPr>
            <p:nvPr/>
          </p:nvSpPr>
          <p:spPr bwMode="auto">
            <a:xfrm>
              <a:off x="3851920" y="3276273"/>
              <a:ext cx="1095136" cy="5719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r>
                <a:rPr lang="en-US" altLang="ja-JP" sz="3084">
                  <a:solidFill>
                    <a:srgbClr val="FF0000"/>
                  </a:solidFill>
                </a:rPr>
                <a:t>1.8 m</a:t>
              </a:r>
              <a:endParaRPr lang="ja-JP" altLang="en-US" sz="3084">
                <a:solidFill>
                  <a:srgbClr val="FF0000"/>
                </a:solidFill>
              </a:endParaRPr>
            </a:p>
          </p:txBody>
        </p:sp>
      </p:grpSp>
      <p:sp>
        <p:nvSpPr>
          <p:cNvPr id="55298" name="Text Box 23"/>
          <p:cNvSpPr txBox="1">
            <a:spLocks noChangeArrowheads="1"/>
          </p:cNvSpPr>
          <p:nvPr/>
        </p:nvSpPr>
        <p:spPr bwMode="auto">
          <a:xfrm>
            <a:off x="524537" y="209654"/>
            <a:ext cx="8804013" cy="5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r>
              <a:rPr lang="en-US" altLang="ja-JP" sz="3084" b="1">
                <a:latin typeface="Arial" panose="020B0604020202020204" pitchFamily="34" charset="0"/>
                <a:ea typeface="ＭＳ Ｐゴシック" panose="020B0600070205080204" pitchFamily="50" charset="-128"/>
              </a:rPr>
              <a:t>Pulsed Feedback-Free Self-Resonating Cavity</a:t>
            </a:r>
            <a:endParaRPr lang="en-US" altLang="ja-JP" sz="3084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406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2388" y="0"/>
            <a:ext cx="8686324" cy="1460574"/>
          </a:xfrm>
        </p:spPr>
        <p:txBody>
          <a:bodyPr/>
          <a:lstStyle/>
          <a:p>
            <a:r>
              <a:rPr kumimoji="1" lang="en-US" altLang="ja-JP" dirty="0" smtClean="0"/>
              <a:t>Model locked pulse oscillation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92388" y="1460574"/>
            <a:ext cx="8686324" cy="4794530"/>
          </a:xfrm>
        </p:spPr>
        <p:txBody>
          <a:bodyPr/>
          <a:lstStyle/>
          <a:p>
            <a:r>
              <a:rPr kumimoji="1" lang="en-US" altLang="ja-JP" dirty="0" smtClean="0"/>
              <a:t>After adjustment </a:t>
            </a:r>
            <a:r>
              <a:rPr lang="en-US" altLang="ja-JP" dirty="0" smtClean="0"/>
              <a:t>of</a:t>
            </a:r>
            <a:r>
              <a:rPr kumimoji="1" lang="en-US" altLang="ja-JP" dirty="0" smtClean="0"/>
              <a:t>  </a:t>
            </a:r>
            <a:r>
              <a:rPr kumimoji="1" lang="en-US" altLang="ja-JP" dirty="0" err="1" smtClean="0"/>
              <a:t>L</a:t>
            </a:r>
            <a:r>
              <a:rPr kumimoji="1" lang="en-US" altLang="ja-JP" baseline="-25000" dirty="0" err="1" smtClean="0"/>
              <a:t>loop</a:t>
            </a:r>
            <a:endParaRPr kumimoji="1" lang="ja-JP" altLang="en-US" dirty="0"/>
          </a:p>
        </p:txBody>
      </p:sp>
      <p:pic>
        <p:nvPicPr>
          <p:cNvPr id="13314" name="Picture 2" descr="モードロック波形再測定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09" y="3671991"/>
            <a:ext cx="4355929" cy="363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5002632" y="3671991"/>
            <a:ext cx="4673343" cy="3556649"/>
            <a:chOff x="4998379" y="3247116"/>
            <a:chExt cx="4673343" cy="3556649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4998379" y="3247116"/>
              <a:ext cx="4673343" cy="3556649"/>
              <a:chOff x="4998379" y="3247116"/>
              <a:chExt cx="4673343" cy="3556649"/>
            </a:xfrm>
          </p:grpSpPr>
          <p:pic>
            <p:nvPicPr>
              <p:cNvPr id="13315" name="Picture 3" descr="spectra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471"/>
              <a:stretch/>
            </p:blipFill>
            <p:spPr bwMode="auto">
              <a:xfrm>
                <a:off x="4998379" y="3260368"/>
                <a:ext cx="4361212" cy="3534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90" name="Picture 2" descr="spectra"/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7604"/>
              <a:stretch/>
            </p:blipFill>
            <p:spPr bwMode="auto">
              <a:xfrm>
                <a:off x="5035550" y="3247116"/>
                <a:ext cx="4636172" cy="35566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テキスト ボックス 3"/>
            <p:cNvSpPr txBox="1"/>
            <p:nvPr/>
          </p:nvSpPr>
          <p:spPr>
            <a:xfrm rot="16200000">
              <a:off x="4031241" y="4386847"/>
              <a:ext cx="240873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Intensity [arb. unit]</a:t>
              </a:r>
              <a:endPara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5969983" y="3575823"/>
              <a:ext cx="425947" cy="334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6482877" y="3967861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CW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891029" y="4343474"/>
            <a:ext cx="1737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Mode-Locked</a:t>
            </a:r>
          </a:p>
          <a:p>
            <a:r>
              <a:rPr kumimoji="1" lang="en-US" altLang="ja-JP" sz="2000" dirty="0" smtClean="0"/>
              <a:t>Pulse</a:t>
            </a:r>
            <a:endParaRPr kumimoji="1" lang="ja-JP" altLang="en-US" sz="2000" dirty="0"/>
          </a:p>
        </p:txBody>
      </p:sp>
      <p:pic>
        <p:nvPicPr>
          <p:cNvPr id="16" name="Picture 2" descr="schematic-kai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552" y="1499330"/>
            <a:ext cx="3928673" cy="196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05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7257" y="0"/>
            <a:ext cx="8686324" cy="1460574"/>
          </a:xfrm>
        </p:spPr>
        <p:txBody>
          <a:bodyPr/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and </a:t>
            </a:r>
            <a:r>
              <a:rPr kumimoji="1"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enhansements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schematic-ka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10" y="1609715"/>
            <a:ext cx="6051583" cy="302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92108" y="4784648"/>
            <a:ext cx="48397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Inside the cavity  4.2W</a:t>
            </a:r>
          </a:p>
          <a:p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Incident power               0.111W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92108" y="5738755"/>
            <a:ext cx="4131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Enhancement  </a:t>
            </a:r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38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976260"/>
              </p:ext>
            </p:extLst>
          </p:nvPr>
        </p:nvGraphicFramePr>
        <p:xfrm>
          <a:off x="879862" y="6358693"/>
          <a:ext cx="2773363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4" imgW="1002960" imgH="241200" progId="Equation.DSMT4">
                  <p:embed/>
                </p:oleObj>
              </mc:Choice>
              <mc:Fallback>
                <p:oleObj name="Equation" r:id="rId4" imgW="1002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9862" y="6358693"/>
                        <a:ext cx="2773363" cy="66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363835"/>
              </p:ext>
            </p:extLst>
          </p:nvPr>
        </p:nvGraphicFramePr>
        <p:xfrm>
          <a:off x="4508867" y="6295119"/>
          <a:ext cx="49149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6" imgW="1777680" imgH="228600" progId="Equation.DSMT4">
                  <p:embed/>
                </p:oleObj>
              </mc:Choice>
              <mc:Fallback>
                <p:oleObj name="Equation" r:id="rId6" imgW="1777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867" y="6295119"/>
                        <a:ext cx="4914900" cy="63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45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idea to avoid precise control of high 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finesse 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on going.</a:t>
            </a:r>
          </a:p>
          <a:p>
            <a:endParaRPr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Successfully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demonstrated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finesse oscillation with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wave</a:t>
            </a:r>
          </a:p>
          <a:p>
            <a:pPr lvl="1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 locked pulse oscillation</a:t>
            </a:r>
          </a:p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 and issues</a:t>
            </a:r>
          </a:p>
          <a:p>
            <a:pPr lvl="1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more stability to keep oscillation </a:t>
            </a:r>
          </a:p>
          <a:p>
            <a:pPr lvl="1"/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power in the </a:t>
            </a:r>
            <a:r>
              <a:rPr kumimoji="1"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outerloop</a:t>
            </a:r>
            <a:endParaRPr kumimoji="1"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finesse in the cavity</a:t>
            </a:r>
            <a:endParaRPr kumimoji="1"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6972300" y="5532120"/>
            <a:ext cx="731520" cy="502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936206" y="5532120"/>
            <a:ext cx="1519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Compton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11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503554" y="302609"/>
            <a:ext cx="9063992" cy="1259419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/>
            </a:pP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</a:p>
        </p:txBody>
      </p:sp>
      <p:sp>
        <p:nvSpPr>
          <p:cNvPr id="85" name="Shape 85"/>
          <p:cNvSpPr>
            <a:spLocks noGrp="1"/>
          </p:cNvSpPr>
          <p:nvPr>
            <p:ph idx="1"/>
          </p:nvPr>
        </p:nvSpPr>
        <p:spPr>
          <a:xfrm>
            <a:off x="503554" y="1763185"/>
            <a:ext cx="9063992" cy="498694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Status and Issues of the Optical Resonant Cavity</a:t>
            </a:r>
            <a:endParaRPr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8220" lvl="1" indent="-314700">
              <a:spcBef>
                <a:spcPts val="700"/>
              </a:spcBef>
              <a:defRPr sz="1800"/>
            </a:pPr>
            <a:endParaRPr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 sz="1800"/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idea of the feedback-free cavity</a:t>
            </a:r>
          </a:p>
          <a:p>
            <a:pPr lvl="0">
              <a:defRPr sz="1800"/>
            </a:pPr>
            <a:endParaRPr lang="en-US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 sz="1800"/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Status of the R&amp;D</a:t>
            </a:r>
          </a:p>
          <a:p>
            <a:pPr lvl="1">
              <a:defRPr sz="1800"/>
            </a:pP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Wave -&gt;  Pulsed Oscillation</a:t>
            </a:r>
          </a:p>
          <a:p>
            <a:pPr marL="503560" lvl="1" indent="0">
              <a:buNone/>
              <a:defRPr sz="1800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4648" y="8419"/>
            <a:ext cx="8686324" cy="1460574"/>
          </a:xfrm>
        </p:spPr>
        <p:txBody>
          <a:bodyPr/>
          <a:lstStyle/>
          <a:p>
            <a:r>
              <a:rPr kumimoji="1" lang="en-US" altLang="ja-JP" dirty="0" smtClean="0"/>
              <a:t>Performance of the cavity (alone)</a:t>
            </a:r>
            <a:endParaRPr kumimoji="1" lang="ja-JP" altLang="en-US" dirty="0"/>
          </a:p>
        </p:txBody>
      </p:sp>
      <p:pic>
        <p:nvPicPr>
          <p:cNvPr id="4" name="図プレースホルダー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" r="6704"/>
          <a:stretch/>
        </p:blipFill>
        <p:spPr>
          <a:xfrm>
            <a:off x="5063611" y="1265117"/>
            <a:ext cx="4391474" cy="2879726"/>
          </a:xfrm>
          <a:prstGeom prst="rect">
            <a:avLst/>
          </a:prstGeom>
        </p:spPr>
      </p:pic>
      <p:sp>
        <p:nvSpPr>
          <p:cNvPr id="5" name="テキスト プレースホルダー 4"/>
          <p:cNvSpPr txBox="1">
            <a:spLocks/>
          </p:cNvSpPr>
          <p:nvPr/>
        </p:nvSpPr>
        <p:spPr>
          <a:xfrm>
            <a:off x="668978" y="4144843"/>
            <a:ext cx="9402122" cy="3384471"/>
          </a:xfrm>
          <a:prstGeom prst="rect">
            <a:avLst/>
          </a:prstGeom>
        </p:spPr>
        <p:txBody>
          <a:bodyPr>
            <a:normAutofit/>
          </a:bodyPr>
          <a:lstStyle>
            <a:lvl1pPr marL="251780" indent="-251780" algn="l" defTabSz="1007120" rtl="0" eaLnBrk="1" latinLnBrk="0" hangingPunct="1">
              <a:lnSpc>
                <a:spcPct val="90000"/>
              </a:lnSpc>
              <a:spcBef>
                <a:spcPts val="1101"/>
              </a:spcBef>
              <a:buFont typeface="Arial" panose="020B0604020202020204" pitchFamily="34" charset="0"/>
              <a:buChar char="•"/>
              <a:defRPr kumimoji="1" sz="30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340" indent="-251780" algn="l" defTabSz="100712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6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900" indent="-251780" algn="l" defTabSz="100712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2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2460" indent="-251780" algn="l" defTabSz="100712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6020" indent="-251780" algn="l" defTabSz="100712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9580" indent="-251780" algn="l" defTabSz="100712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3141" indent="-251780" algn="l" defTabSz="100712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6701" indent="-251780" algn="l" defTabSz="100712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0261" indent="-251780" algn="l" defTabSz="100712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dirty="0" smtClean="0">
              <a:latin typeface="Times New Roman" panose="02020603050405020304" pitchFamily="18" charset="0"/>
              <a:ea typeface="ＤＦＰ太丸ゴシック体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altLang="ja-JP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Finesse: </a:t>
            </a:r>
            <a:r>
              <a:rPr lang="en-US" altLang="ja-JP" i="1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F = 2π</a:t>
            </a:r>
            <a:r>
              <a:rPr lang="en-US" altLang="ja-JP" i="1" dirty="0" err="1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cτ</a:t>
            </a:r>
            <a:r>
              <a:rPr lang="en-US" altLang="ja-JP" i="1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 / L</a:t>
            </a:r>
            <a:r>
              <a:rPr lang="en-US" altLang="ja-JP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	(</a:t>
            </a:r>
            <a:r>
              <a:rPr lang="en-US" altLang="ja-JP" i="1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L</a:t>
            </a:r>
            <a:r>
              <a:rPr lang="en-US" altLang="ja-JP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: cavity length)</a:t>
            </a:r>
          </a:p>
          <a:p>
            <a:r>
              <a:rPr lang="en-US" altLang="ja-JP" dirty="0" smtClean="0">
                <a:solidFill>
                  <a:schemeClr val="accent1"/>
                </a:solidFill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☆ </a:t>
            </a:r>
            <a:r>
              <a:rPr lang="en-US" altLang="ja-JP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Measured finesse: </a:t>
            </a:r>
          </a:p>
          <a:p>
            <a:r>
              <a:rPr lang="en-US" altLang="ja-JP" i="1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F</a:t>
            </a:r>
            <a:r>
              <a:rPr lang="en-US" altLang="ja-JP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 = 650,000 which corresponds to </a:t>
            </a:r>
            <a:r>
              <a:rPr lang="en-US" altLang="ja-JP" i="1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R</a:t>
            </a:r>
            <a:r>
              <a:rPr lang="en-US" altLang="ja-JP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 = 99.99952 %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 </a:t>
            </a:r>
            <a:r>
              <a:rPr lang="en-US" altLang="ja-JP" i="1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ΔL</a:t>
            </a:r>
            <a:r>
              <a:rPr lang="en-US" altLang="ja-JP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 must be less than 1.6 pm to keep this cavity on resonance</a:t>
            </a:r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3966465" y="2364719"/>
            <a:ext cx="2472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Transmitted power 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[a.u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6344816" y="2345237"/>
            <a:ext cx="0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855701" y="3209333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Switch OFF</a:t>
            </a:r>
            <a:endParaRPr kumimoji="1" lang="ja-JP" altLang="en-US" dirty="0">
              <a:latin typeface="Times New Roman" panose="02020603050405020304" pitchFamily="18" charset="0"/>
              <a:ea typeface="ＤＦＰ太丸ゴシック体"/>
              <a:cs typeface="Times New Roman" panose="020206030504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586931" y="1970595"/>
            <a:ext cx="703136" cy="140627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585526" y="2392475"/>
            <a:ext cx="703136" cy="140627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正方形/長方形 25"/>
          <p:cNvSpPr/>
          <p:nvPr/>
        </p:nvSpPr>
        <p:spPr>
          <a:xfrm rot="5400000">
            <a:off x="2305676" y="2181536"/>
            <a:ext cx="421882" cy="140627"/>
          </a:xfrm>
          <a:custGeom>
            <a:avLst/>
            <a:gdLst>
              <a:gd name="connsiteX0" fmla="*/ 0 w 432048"/>
              <a:gd name="connsiteY0" fmla="*/ 0 h 113374"/>
              <a:gd name="connsiteX1" fmla="*/ 432048 w 432048"/>
              <a:gd name="connsiteY1" fmla="*/ 0 h 113374"/>
              <a:gd name="connsiteX2" fmla="*/ 432048 w 432048"/>
              <a:gd name="connsiteY2" fmla="*/ 113374 h 113374"/>
              <a:gd name="connsiteX3" fmla="*/ 0 w 432048"/>
              <a:gd name="connsiteY3" fmla="*/ 113374 h 113374"/>
              <a:gd name="connsiteX4" fmla="*/ 0 w 432048"/>
              <a:gd name="connsiteY4" fmla="*/ 0 h 113374"/>
              <a:gd name="connsiteX0" fmla="*/ 0 w 432048"/>
              <a:gd name="connsiteY0" fmla="*/ 0 h 113374"/>
              <a:gd name="connsiteX1" fmla="*/ 432048 w 432048"/>
              <a:gd name="connsiteY1" fmla="*/ 0 h 113374"/>
              <a:gd name="connsiteX2" fmla="*/ 432048 w 432048"/>
              <a:gd name="connsiteY2" fmla="*/ 113374 h 113374"/>
              <a:gd name="connsiteX3" fmla="*/ 0 w 432048"/>
              <a:gd name="connsiteY3" fmla="*/ 113374 h 113374"/>
              <a:gd name="connsiteX4" fmla="*/ 0 w 432048"/>
              <a:gd name="connsiteY4" fmla="*/ 0 h 113374"/>
              <a:gd name="connsiteX0" fmla="*/ 0 w 432048"/>
              <a:gd name="connsiteY0" fmla="*/ 0 h 113374"/>
              <a:gd name="connsiteX1" fmla="*/ 432048 w 432048"/>
              <a:gd name="connsiteY1" fmla="*/ 0 h 113374"/>
              <a:gd name="connsiteX2" fmla="*/ 432048 w 432048"/>
              <a:gd name="connsiteY2" fmla="*/ 113374 h 113374"/>
              <a:gd name="connsiteX3" fmla="*/ 0 w 432048"/>
              <a:gd name="connsiteY3" fmla="*/ 113374 h 113374"/>
              <a:gd name="connsiteX4" fmla="*/ 0 w 432048"/>
              <a:gd name="connsiteY4" fmla="*/ 0 h 113374"/>
              <a:gd name="connsiteX0" fmla="*/ 0 w 432048"/>
              <a:gd name="connsiteY0" fmla="*/ 0 h 113374"/>
              <a:gd name="connsiteX1" fmla="*/ 432048 w 432048"/>
              <a:gd name="connsiteY1" fmla="*/ 0 h 113374"/>
              <a:gd name="connsiteX2" fmla="*/ 432048 w 432048"/>
              <a:gd name="connsiteY2" fmla="*/ 113374 h 113374"/>
              <a:gd name="connsiteX3" fmla="*/ 0 w 432048"/>
              <a:gd name="connsiteY3" fmla="*/ 113374 h 113374"/>
              <a:gd name="connsiteX4" fmla="*/ 0 w 432048"/>
              <a:gd name="connsiteY4" fmla="*/ 0 h 113374"/>
              <a:gd name="connsiteX0" fmla="*/ 0 w 432048"/>
              <a:gd name="connsiteY0" fmla="*/ 0 h 113374"/>
              <a:gd name="connsiteX1" fmla="*/ 432048 w 432048"/>
              <a:gd name="connsiteY1" fmla="*/ 0 h 113374"/>
              <a:gd name="connsiteX2" fmla="*/ 432048 w 432048"/>
              <a:gd name="connsiteY2" fmla="*/ 113374 h 113374"/>
              <a:gd name="connsiteX3" fmla="*/ 0 w 432048"/>
              <a:gd name="connsiteY3" fmla="*/ 113374 h 113374"/>
              <a:gd name="connsiteX4" fmla="*/ 0 w 432048"/>
              <a:gd name="connsiteY4" fmla="*/ 0 h 113374"/>
              <a:gd name="connsiteX0" fmla="*/ 0 w 432048"/>
              <a:gd name="connsiteY0" fmla="*/ 0 h 113374"/>
              <a:gd name="connsiteX1" fmla="*/ 432048 w 432048"/>
              <a:gd name="connsiteY1" fmla="*/ 0 h 113374"/>
              <a:gd name="connsiteX2" fmla="*/ 432048 w 432048"/>
              <a:gd name="connsiteY2" fmla="*/ 113374 h 113374"/>
              <a:gd name="connsiteX3" fmla="*/ 0 w 432048"/>
              <a:gd name="connsiteY3" fmla="*/ 113374 h 113374"/>
              <a:gd name="connsiteX4" fmla="*/ 0 w 432048"/>
              <a:gd name="connsiteY4" fmla="*/ 0 h 113374"/>
              <a:gd name="connsiteX0" fmla="*/ 0 w 432048"/>
              <a:gd name="connsiteY0" fmla="*/ 0 h 113374"/>
              <a:gd name="connsiteX1" fmla="*/ 432048 w 432048"/>
              <a:gd name="connsiteY1" fmla="*/ 0 h 113374"/>
              <a:gd name="connsiteX2" fmla="*/ 432048 w 432048"/>
              <a:gd name="connsiteY2" fmla="*/ 113374 h 113374"/>
              <a:gd name="connsiteX3" fmla="*/ 0 w 432048"/>
              <a:gd name="connsiteY3" fmla="*/ 113374 h 113374"/>
              <a:gd name="connsiteX4" fmla="*/ 0 w 432048"/>
              <a:gd name="connsiteY4" fmla="*/ 0 h 113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48" h="113374">
                <a:moveTo>
                  <a:pt x="0" y="0"/>
                </a:moveTo>
                <a:cubicBezTo>
                  <a:pt x="146397" y="57150"/>
                  <a:pt x="290413" y="57150"/>
                  <a:pt x="432048" y="0"/>
                </a:cubicBezTo>
                <a:lnTo>
                  <a:pt x="432048" y="113374"/>
                </a:lnTo>
                <a:lnTo>
                  <a:pt x="0" y="11337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正方形/長方形 25"/>
          <p:cNvSpPr/>
          <p:nvPr/>
        </p:nvSpPr>
        <p:spPr>
          <a:xfrm rot="16200000">
            <a:off x="3147115" y="2181536"/>
            <a:ext cx="421882" cy="140627"/>
          </a:xfrm>
          <a:custGeom>
            <a:avLst/>
            <a:gdLst>
              <a:gd name="connsiteX0" fmla="*/ 0 w 432048"/>
              <a:gd name="connsiteY0" fmla="*/ 0 h 113374"/>
              <a:gd name="connsiteX1" fmla="*/ 432048 w 432048"/>
              <a:gd name="connsiteY1" fmla="*/ 0 h 113374"/>
              <a:gd name="connsiteX2" fmla="*/ 432048 w 432048"/>
              <a:gd name="connsiteY2" fmla="*/ 113374 h 113374"/>
              <a:gd name="connsiteX3" fmla="*/ 0 w 432048"/>
              <a:gd name="connsiteY3" fmla="*/ 113374 h 113374"/>
              <a:gd name="connsiteX4" fmla="*/ 0 w 432048"/>
              <a:gd name="connsiteY4" fmla="*/ 0 h 113374"/>
              <a:gd name="connsiteX0" fmla="*/ 0 w 432048"/>
              <a:gd name="connsiteY0" fmla="*/ 0 h 113374"/>
              <a:gd name="connsiteX1" fmla="*/ 432048 w 432048"/>
              <a:gd name="connsiteY1" fmla="*/ 0 h 113374"/>
              <a:gd name="connsiteX2" fmla="*/ 432048 w 432048"/>
              <a:gd name="connsiteY2" fmla="*/ 113374 h 113374"/>
              <a:gd name="connsiteX3" fmla="*/ 0 w 432048"/>
              <a:gd name="connsiteY3" fmla="*/ 113374 h 113374"/>
              <a:gd name="connsiteX4" fmla="*/ 0 w 432048"/>
              <a:gd name="connsiteY4" fmla="*/ 0 h 113374"/>
              <a:gd name="connsiteX0" fmla="*/ 0 w 432048"/>
              <a:gd name="connsiteY0" fmla="*/ 0 h 113374"/>
              <a:gd name="connsiteX1" fmla="*/ 432048 w 432048"/>
              <a:gd name="connsiteY1" fmla="*/ 0 h 113374"/>
              <a:gd name="connsiteX2" fmla="*/ 432048 w 432048"/>
              <a:gd name="connsiteY2" fmla="*/ 113374 h 113374"/>
              <a:gd name="connsiteX3" fmla="*/ 0 w 432048"/>
              <a:gd name="connsiteY3" fmla="*/ 113374 h 113374"/>
              <a:gd name="connsiteX4" fmla="*/ 0 w 432048"/>
              <a:gd name="connsiteY4" fmla="*/ 0 h 113374"/>
              <a:gd name="connsiteX0" fmla="*/ 0 w 432048"/>
              <a:gd name="connsiteY0" fmla="*/ 0 h 113374"/>
              <a:gd name="connsiteX1" fmla="*/ 432048 w 432048"/>
              <a:gd name="connsiteY1" fmla="*/ 0 h 113374"/>
              <a:gd name="connsiteX2" fmla="*/ 432048 w 432048"/>
              <a:gd name="connsiteY2" fmla="*/ 113374 h 113374"/>
              <a:gd name="connsiteX3" fmla="*/ 0 w 432048"/>
              <a:gd name="connsiteY3" fmla="*/ 113374 h 113374"/>
              <a:gd name="connsiteX4" fmla="*/ 0 w 432048"/>
              <a:gd name="connsiteY4" fmla="*/ 0 h 113374"/>
              <a:gd name="connsiteX0" fmla="*/ 0 w 432048"/>
              <a:gd name="connsiteY0" fmla="*/ 0 h 113374"/>
              <a:gd name="connsiteX1" fmla="*/ 432048 w 432048"/>
              <a:gd name="connsiteY1" fmla="*/ 0 h 113374"/>
              <a:gd name="connsiteX2" fmla="*/ 432048 w 432048"/>
              <a:gd name="connsiteY2" fmla="*/ 113374 h 113374"/>
              <a:gd name="connsiteX3" fmla="*/ 0 w 432048"/>
              <a:gd name="connsiteY3" fmla="*/ 113374 h 113374"/>
              <a:gd name="connsiteX4" fmla="*/ 0 w 432048"/>
              <a:gd name="connsiteY4" fmla="*/ 0 h 113374"/>
              <a:gd name="connsiteX0" fmla="*/ 0 w 432048"/>
              <a:gd name="connsiteY0" fmla="*/ 0 h 113374"/>
              <a:gd name="connsiteX1" fmla="*/ 432048 w 432048"/>
              <a:gd name="connsiteY1" fmla="*/ 0 h 113374"/>
              <a:gd name="connsiteX2" fmla="*/ 432048 w 432048"/>
              <a:gd name="connsiteY2" fmla="*/ 113374 h 113374"/>
              <a:gd name="connsiteX3" fmla="*/ 0 w 432048"/>
              <a:gd name="connsiteY3" fmla="*/ 113374 h 113374"/>
              <a:gd name="connsiteX4" fmla="*/ 0 w 432048"/>
              <a:gd name="connsiteY4" fmla="*/ 0 h 113374"/>
              <a:gd name="connsiteX0" fmla="*/ 0 w 432048"/>
              <a:gd name="connsiteY0" fmla="*/ 0 h 113374"/>
              <a:gd name="connsiteX1" fmla="*/ 432048 w 432048"/>
              <a:gd name="connsiteY1" fmla="*/ 0 h 113374"/>
              <a:gd name="connsiteX2" fmla="*/ 432048 w 432048"/>
              <a:gd name="connsiteY2" fmla="*/ 113374 h 113374"/>
              <a:gd name="connsiteX3" fmla="*/ 0 w 432048"/>
              <a:gd name="connsiteY3" fmla="*/ 113374 h 113374"/>
              <a:gd name="connsiteX4" fmla="*/ 0 w 432048"/>
              <a:gd name="connsiteY4" fmla="*/ 0 h 113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48" h="113374">
                <a:moveTo>
                  <a:pt x="0" y="0"/>
                </a:moveTo>
                <a:cubicBezTo>
                  <a:pt x="146397" y="57150"/>
                  <a:pt x="290413" y="57150"/>
                  <a:pt x="432048" y="0"/>
                </a:cubicBezTo>
                <a:lnTo>
                  <a:pt x="432048" y="113374"/>
                </a:lnTo>
                <a:lnTo>
                  <a:pt x="0" y="11337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62147" y="1921137"/>
            <a:ext cx="998992" cy="646331"/>
          </a:xfrm>
          <a:prstGeom prst="rect">
            <a:avLst/>
          </a:prstGeom>
          <a:noFill/>
          <a:ln w="19050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Laser</a:t>
            </a:r>
          </a:p>
          <a:p>
            <a:pPr algn="ctr"/>
            <a:r>
              <a:rPr lang="en-US" altLang="ja-JP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1047 nm</a:t>
            </a:r>
            <a:endParaRPr kumimoji="1" lang="ja-JP" altLang="en-US" dirty="0">
              <a:latin typeface="Times New Roman" panose="02020603050405020304" pitchFamily="18" charset="0"/>
              <a:ea typeface="ＤＦＰ太丸ゴシック体"/>
              <a:cs typeface="Times New Roman" panose="02020603050405020304" pitchFamily="18" charset="0"/>
            </a:endParaRPr>
          </a:p>
        </p:txBody>
      </p:sp>
      <p:cxnSp>
        <p:nvCxnSpPr>
          <p:cNvPr id="14" name="直線矢印コネクタ 13"/>
          <p:cNvCxnSpPr>
            <a:stCxn id="13" idx="3"/>
          </p:cNvCxnSpPr>
          <p:nvPr/>
        </p:nvCxnSpPr>
        <p:spPr>
          <a:xfrm flipV="1">
            <a:off x="1561139" y="2236355"/>
            <a:ext cx="901173" cy="7948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3428298" y="2236354"/>
            <a:ext cx="792088" cy="7949"/>
          </a:xfrm>
          <a:prstGeom prst="straightConnector1">
            <a:avLst/>
          </a:prstGeom>
          <a:ln w="19050" cmpd="sng"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2534320" y="2251295"/>
            <a:ext cx="792088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図形グループ 38"/>
          <p:cNvGrpSpPr/>
          <p:nvPr/>
        </p:nvGrpSpPr>
        <p:grpSpPr>
          <a:xfrm rot="16200000">
            <a:off x="4140612" y="2154474"/>
            <a:ext cx="351568" cy="167531"/>
            <a:chOff x="5842396" y="4517385"/>
            <a:chExt cx="351568" cy="167531"/>
          </a:xfrm>
        </p:grpSpPr>
        <p:sp>
          <p:nvSpPr>
            <p:cNvPr id="18" name="正方形/長方形 74"/>
            <p:cNvSpPr/>
            <p:nvPr/>
          </p:nvSpPr>
          <p:spPr>
            <a:xfrm rot="5400000">
              <a:off x="5934414" y="4495680"/>
              <a:ext cx="167531" cy="210941"/>
            </a:xfrm>
            <a:custGeom>
              <a:avLst/>
              <a:gdLst>
                <a:gd name="connsiteX0" fmla="*/ 0 w 216000"/>
                <a:gd name="connsiteY0" fmla="*/ 0 h 216000"/>
                <a:gd name="connsiteX1" fmla="*/ 216000 w 216000"/>
                <a:gd name="connsiteY1" fmla="*/ 0 h 216000"/>
                <a:gd name="connsiteX2" fmla="*/ 216000 w 216000"/>
                <a:gd name="connsiteY2" fmla="*/ 216000 h 216000"/>
                <a:gd name="connsiteX3" fmla="*/ 0 w 216000"/>
                <a:gd name="connsiteY3" fmla="*/ 216000 h 216000"/>
                <a:gd name="connsiteX4" fmla="*/ 0 w 216000"/>
                <a:gd name="connsiteY4" fmla="*/ 0 h 216000"/>
                <a:gd name="connsiteX0" fmla="*/ 0 w 216000"/>
                <a:gd name="connsiteY0" fmla="*/ 0 h 216000"/>
                <a:gd name="connsiteX1" fmla="*/ 216000 w 216000"/>
                <a:gd name="connsiteY1" fmla="*/ 216000 h 216000"/>
                <a:gd name="connsiteX2" fmla="*/ 0 w 216000"/>
                <a:gd name="connsiteY2" fmla="*/ 216000 h 216000"/>
                <a:gd name="connsiteX3" fmla="*/ 0 w 216000"/>
                <a:gd name="connsiteY3" fmla="*/ 0 h 216000"/>
                <a:gd name="connsiteX0" fmla="*/ 0 w 219175"/>
                <a:gd name="connsiteY0" fmla="*/ 0 h 216000"/>
                <a:gd name="connsiteX1" fmla="*/ 219175 w 219175"/>
                <a:gd name="connsiteY1" fmla="*/ 101700 h 216000"/>
                <a:gd name="connsiteX2" fmla="*/ 0 w 219175"/>
                <a:gd name="connsiteY2" fmla="*/ 216000 h 216000"/>
                <a:gd name="connsiteX3" fmla="*/ 0 w 219175"/>
                <a:gd name="connsiteY3" fmla="*/ 0 h 216000"/>
                <a:gd name="connsiteX0" fmla="*/ 0 w 140593"/>
                <a:gd name="connsiteY0" fmla="*/ 0 h 216000"/>
                <a:gd name="connsiteX1" fmla="*/ 140593 w 140593"/>
                <a:gd name="connsiteY1" fmla="*/ 101700 h 216000"/>
                <a:gd name="connsiteX2" fmla="*/ 0 w 140593"/>
                <a:gd name="connsiteY2" fmla="*/ 216000 h 216000"/>
                <a:gd name="connsiteX3" fmla="*/ 0 w 140593"/>
                <a:gd name="connsiteY3" fmla="*/ 0 h 216000"/>
                <a:gd name="connsiteX0" fmla="*/ 0 w 140667"/>
                <a:gd name="connsiteY0" fmla="*/ 0 h 216000"/>
                <a:gd name="connsiteX1" fmla="*/ 140593 w 140667"/>
                <a:gd name="connsiteY1" fmla="*/ 101700 h 216000"/>
                <a:gd name="connsiteX2" fmla="*/ 0 w 140667"/>
                <a:gd name="connsiteY2" fmla="*/ 216000 h 216000"/>
                <a:gd name="connsiteX3" fmla="*/ 0 w 140667"/>
                <a:gd name="connsiteY3" fmla="*/ 0 h 216000"/>
                <a:gd name="connsiteX0" fmla="*/ 0 w 140667"/>
                <a:gd name="connsiteY0" fmla="*/ 0 h 216000"/>
                <a:gd name="connsiteX1" fmla="*/ 140593 w 140667"/>
                <a:gd name="connsiteY1" fmla="*/ 101700 h 216000"/>
                <a:gd name="connsiteX2" fmla="*/ 0 w 140667"/>
                <a:gd name="connsiteY2" fmla="*/ 216000 h 216000"/>
                <a:gd name="connsiteX3" fmla="*/ 0 w 140667"/>
                <a:gd name="connsiteY3" fmla="*/ 0 h 216000"/>
                <a:gd name="connsiteX0" fmla="*/ 0 w 140593"/>
                <a:gd name="connsiteY0" fmla="*/ 0 h 216000"/>
                <a:gd name="connsiteX1" fmla="*/ 140593 w 140593"/>
                <a:gd name="connsiteY1" fmla="*/ 101700 h 216000"/>
                <a:gd name="connsiteX2" fmla="*/ 0 w 140593"/>
                <a:gd name="connsiteY2" fmla="*/ 216000 h 216000"/>
                <a:gd name="connsiteX3" fmla="*/ 0 w 140593"/>
                <a:gd name="connsiteY3" fmla="*/ 0 h 216000"/>
                <a:gd name="connsiteX0" fmla="*/ 0 w 140593"/>
                <a:gd name="connsiteY0" fmla="*/ 0 h 216000"/>
                <a:gd name="connsiteX1" fmla="*/ 140593 w 140593"/>
                <a:gd name="connsiteY1" fmla="*/ 101700 h 216000"/>
                <a:gd name="connsiteX2" fmla="*/ 0 w 140593"/>
                <a:gd name="connsiteY2" fmla="*/ 216000 h 216000"/>
                <a:gd name="connsiteX3" fmla="*/ 0 w 140593"/>
                <a:gd name="connsiteY3" fmla="*/ 0 h 216000"/>
                <a:gd name="connsiteX0" fmla="*/ 0 w 140593"/>
                <a:gd name="connsiteY0" fmla="*/ 0 h 216000"/>
                <a:gd name="connsiteX1" fmla="*/ 140593 w 140593"/>
                <a:gd name="connsiteY1" fmla="*/ 101700 h 216000"/>
                <a:gd name="connsiteX2" fmla="*/ 0 w 140593"/>
                <a:gd name="connsiteY2" fmla="*/ 216000 h 216000"/>
                <a:gd name="connsiteX3" fmla="*/ 0 w 140593"/>
                <a:gd name="connsiteY3" fmla="*/ 0 h 216000"/>
                <a:gd name="connsiteX0" fmla="*/ 0 w 140593"/>
                <a:gd name="connsiteY0" fmla="*/ 0 h 216000"/>
                <a:gd name="connsiteX1" fmla="*/ 140593 w 140593"/>
                <a:gd name="connsiteY1" fmla="*/ 101700 h 216000"/>
                <a:gd name="connsiteX2" fmla="*/ 0 w 140593"/>
                <a:gd name="connsiteY2" fmla="*/ 216000 h 216000"/>
                <a:gd name="connsiteX3" fmla="*/ 0 w 140593"/>
                <a:gd name="connsiteY3" fmla="*/ 0 h 216000"/>
                <a:gd name="connsiteX0" fmla="*/ 0 w 140593"/>
                <a:gd name="connsiteY0" fmla="*/ 0 h 216000"/>
                <a:gd name="connsiteX1" fmla="*/ 140593 w 140593"/>
                <a:gd name="connsiteY1" fmla="*/ 101700 h 216000"/>
                <a:gd name="connsiteX2" fmla="*/ 0 w 140593"/>
                <a:gd name="connsiteY2" fmla="*/ 216000 h 216000"/>
                <a:gd name="connsiteX3" fmla="*/ 0 w 140593"/>
                <a:gd name="connsiteY3" fmla="*/ 0 h 216000"/>
                <a:gd name="connsiteX0" fmla="*/ 0 w 141068"/>
                <a:gd name="connsiteY0" fmla="*/ 0 h 216000"/>
                <a:gd name="connsiteX1" fmla="*/ 140593 w 141068"/>
                <a:gd name="connsiteY1" fmla="*/ 101700 h 216000"/>
                <a:gd name="connsiteX2" fmla="*/ 0 w 141068"/>
                <a:gd name="connsiteY2" fmla="*/ 216000 h 216000"/>
                <a:gd name="connsiteX3" fmla="*/ 0 w 141068"/>
                <a:gd name="connsiteY3" fmla="*/ 0 h 216000"/>
                <a:gd name="connsiteX0" fmla="*/ 0 w 171719"/>
                <a:gd name="connsiteY0" fmla="*/ 0 h 216000"/>
                <a:gd name="connsiteX1" fmla="*/ 171549 w 171719"/>
                <a:gd name="connsiteY1" fmla="*/ 99319 h 216000"/>
                <a:gd name="connsiteX2" fmla="*/ 0 w 171719"/>
                <a:gd name="connsiteY2" fmla="*/ 216000 h 216000"/>
                <a:gd name="connsiteX3" fmla="*/ 0 w 171719"/>
                <a:gd name="connsiteY3" fmla="*/ 0 h 216000"/>
                <a:gd name="connsiteX0" fmla="*/ 0 w 171549"/>
                <a:gd name="connsiteY0" fmla="*/ 0 h 216000"/>
                <a:gd name="connsiteX1" fmla="*/ 171549 w 171549"/>
                <a:gd name="connsiteY1" fmla="*/ 99319 h 216000"/>
                <a:gd name="connsiteX2" fmla="*/ 0 w 171549"/>
                <a:gd name="connsiteY2" fmla="*/ 216000 h 216000"/>
                <a:gd name="connsiteX3" fmla="*/ 0 w 171549"/>
                <a:gd name="connsiteY3" fmla="*/ 0 h 216000"/>
                <a:gd name="connsiteX0" fmla="*/ 0 w 171549"/>
                <a:gd name="connsiteY0" fmla="*/ 0 h 216000"/>
                <a:gd name="connsiteX1" fmla="*/ 171549 w 171549"/>
                <a:gd name="connsiteY1" fmla="*/ 99319 h 216000"/>
                <a:gd name="connsiteX2" fmla="*/ 0 w 171549"/>
                <a:gd name="connsiteY2" fmla="*/ 216000 h 216000"/>
                <a:gd name="connsiteX3" fmla="*/ 0 w 171549"/>
                <a:gd name="connsiteY3" fmla="*/ 0 h 216000"/>
                <a:gd name="connsiteX0" fmla="*/ 0 w 171549"/>
                <a:gd name="connsiteY0" fmla="*/ 0 h 216000"/>
                <a:gd name="connsiteX1" fmla="*/ 171549 w 171549"/>
                <a:gd name="connsiteY1" fmla="*/ 99319 h 216000"/>
                <a:gd name="connsiteX2" fmla="*/ 0 w 171549"/>
                <a:gd name="connsiteY2" fmla="*/ 216000 h 216000"/>
                <a:gd name="connsiteX3" fmla="*/ 0 w 171549"/>
                <a:gd name="connsiteY3" fmla="*/ 0 h 216000"/>
                <a:gd name="connsiteX0" fmla="*/ 0 w 171549"/>
                <a:gd name="connsiteY0" fmla="*/ 0 h 216000"/>
                <a:gd name="connsiteX1" fmla="*/ 171549 w 171549"/>
                <a:gd name="connsiteY1" fmla="*/ 104081 h 216000"/>
                <a:gd name="connsiteX2" fmla="*/ 0 w 171549"/>
                <a:gd name="connsiteY2" fmla="*/ 216000 h 216000"/>
                <a:gd name="connsiteX3" fmla="*/ 0 w 171549"/>
                <a:gd name="connsiteY3" fmla="*/ 0 h 2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549" h="216000">
                  <a:moveTo>
                    <a:pt x="0" y="0"/>
                  </a:moveTo>
                  <a:cubicBezTo>
                    <a:pt x="134970" y="7706"/>
                    <a:pt x="169928" y="51132"/>
                    <a:pt x="171549" y="104081"/>
                  </a:cubicBezTo>
                  <a:cubicBezTo>
                    <a:pt x="169928" y="168374"/>
                    <a:pt x="137352" y="206475"/>
                    <a:pt x="0" y="216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直線コネクタ 18"/>
            <p:cNvCxnSpPr/>
            <p:nvPr/>
          </p:nvCxnSpPr>
          <p:spPr>
            <a:xfrm rot="5400000">
              <a:off x="6018180" y="4341601"/>
              <a:ext cx="0" cy="35156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テキスト ボックス 19"/>
          <p:cNvSpPr txBox="1"/>
          <p:nvPr/>
        </p:nvSpPr>
        <p:spPr>
          <a:xfrm>
            <a:off x="4077900" y="165099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PD</a:t>
            </a:r>
            <a:endParaRPr kumimoji="1" lang="ja-JP" altLang="en-US" dirty="0">
              <a:latin typeface="Times New Roman" panose="02020603050405020304" pitchFamily="18" charset="0"/>
              <a:ea typeface="ＤＦＰ太丸ゴシック体"/>
              <a:cs typeface="Times New Roman" panose="02020603050405020304" pitchFamily="18" charset="0"/>
            </a:endParaRPr>
          </a:p>
        </p:txBody>
      </p:sp>
      <p:cxnSp>
        <p:nvCxnSpPr>
          <p:cNvPr id="21" name="直線矢印コネクタ 20"/>
          <p:cNvCxnSpPr>
            <a:stCxn id="18" idx="1"/>
          </p:cNvCxnSpPr>
          <p:nvPr/>
        </p:nvCxnSpPr>
        <p:spPr>
          <a:xfrm>
            <a:off x="4400162" y="2234413"/>
            <a:ext cx="589404" cy="194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4629526" y="2236354"/>
            <a:ext cx="0" cy="7200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H="1">
            <a:off x="1317158" y="2956434"/>
            <a:ext cx="331236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V="1">
            <a:off x="1317158" y="2596394"/>
            <a:ext cx="0" cy="36004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2181254" y="2956434"/>
            <a:ext cx="1362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Triger signal</a:t>
            </a:r>
            <a:endParaRPr kumimoji="1" lang="ja-JP" altLang="en-US" dirty="0">
              <a:latin typeface="Times New Roman" panose="02020603050405020304" pitchFamily="18" charset="0"/>
              <a:ea typeface="ＤＦＰ太丸ゴシック体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647789" y="1553149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Decay time constant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τ = </a:t>
            </a:r>
            <a:r>
              <a:rPr lang="en-US" altLang="ja-JP" dirty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142.5±0.1 [us</a:t>
            </a:r>
            <a:r>
              <a:rPr lang="en-US" altLang="ja-JP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]</a:t>
            </a:r>
            <a:endParaRPr lang="en-US" altLang="ja-JP" dirty="0">
              <a:latin typeface="Times New Roman" panose="02020603050405020304" pitchFamily="18" charset="0"/>
              <a:ea typeface="ＤＦＰ太丸ゴシック体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302002" y="3960177"/>
            <a:ext cx="1080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[u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7763405" y="2273229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2499168" y="150698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Cavity</a:t>
            </a:r>
            <a:endParaRPr kumimoji="1" lang="ja-JP" altLang="en-US" dirty="0">
              <a:latin typeface="Times New Roman" panose="02020603050405020304" pitchFamily="18" charset="0"/>
              <a:ea typeface="ＤＦＰ太丸ゴシック体"/>
              <a:cs typeface="Times New Roman" panose="02020603050405020304" pitchFamily="18" charset="0"/>
            </a:endParaRPr>
          </a:p>
        </p:txBody>
      </p:sp>
      <p:graphicFrame>
        <p:nvGraphicFramePr>
          <p:cNvPr id="30" name="オブジェクト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398650"/>
              </p:ext>
            </p:extLst>
          </p:nvPr>
        </p:nvGraphicFramePr>
        <p:xfrm>
          <a:off x="815128" y="4007072"/>
          <a:ext cx="1858962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4" imgW="774360" imgH="291960" progId="Equation.DSMT4">
                  <p:embed/>
                </p:oleObj>
              </mc:Choice>
              <mc:Fallback>
                <p:oleObj name="Equation" r:id="rId4" imgW="7743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5128" y="4007072"/>
                        <a:ext cx="1858962" cy="700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547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179" y="2704778"/>
            <a:ext cx="5252987" cy="343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3179" y="14096"/>
            <a:ext cx="8686324" cy="1460574"/>
          </a:xfrm>
        </p:spPr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88607" y="1212762"/>
            <a:ext cx="9063990" cy="4984798"/>
          </a:xfrm>
        </p:spPr>
        <p:txBody>
          <a:bodyPr/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Photons by Laser-Compton Scattering</a:t>
            </a:r>
          </a:p>
          <a:p>
            <a:pPr lvl="1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electron energy </a:t>
            </a:r>
          </a:p>
          <a:p>
            <a:pPr lvl="1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Polarized photons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30545" y="1736259"/>
            <a:ext cx="3021686" cy="369186"/>
          </a:xfrm>
          <a:prstGeom prst="rect">
            <a:avLst/>
          </a:prstGeom>
          <a:noFill/>
        </p:spPr>
        <p:txBody>
          <a:bodyPr wrap="none" lIns="91294" tIns="45648" rIns="91294" bIns="45648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Ee~1GeV for 10MeV gammas</a:t>
            </a:r>
            <a:endParaRPr kumimoji="1" lang="ja-JP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8607" y="6396051"/>
            <a:ext cx="4759341" cy="953962"/>
          </a:xfrm>
          <a:prstGeom prst="rect">
            <a:avLst/>
          </a:prstGeom>
          <a:noFill/>
        </p:spPr>
        <p:txBody>
          <a:bodyPr wrap="none" lIns="91294" tIns="45648" rIns="91294" bIns="45648" rtlCol="0">
            <a:spAutoFit/>
          </a:bodyPr>
          <a:lstStyle/>
          <a:p>
            <a:r>
              <a:rPr lang="en-US" altLang="ja-JP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  <a:endParaRPr lang="en-US" altLang="ja-JP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</a:t>
            </a:r>
            <a:r>
              <a:rPr lang="en-US" altLang="ja-JP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intensity of 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photons</a:t>
            </a:r>
            <a:endParaRPr lang="ja-JP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01482" y="488423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ray</a:t>
            </a:r>
            <a:endParaRPr kumimoji="1" lang="ja-JP" altLang="en-US" sz="1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357528" y="4111083"/>
            <a:ext cx="1642946" cy="1142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72468" y="5253567"/>
            <a:ext cx="62223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Polarized gamma ray:  </a:t>
            </a:r>
          </a:p>
          <a:p>
            <a:r>
              <a:rPr kumimoji="1" lang="en-US" altLang="ja-JP" sz="2000" dirty="0" err="1" smtClean="0"/>
              <a:t>M.Fukuda</a:t>
            </a:r>
            <a:r>
              <a:rPr kumimoji="1" lang="en-US" altLang="ja-JP" sz="2000" dirty="0" smtClean="0"/>
              <a:t>. et. al, Phys. Rev. Letts. 91, 164801 (2003)</a:t>
            </a:r>
          </a:p>
          <a:p>
            <a:r>
              <a:rPr kumimoji="1" lang="en-US" altLang="ja-JP" sz="2000" dirty="0" smtClean="0"/>
              <a:t>Polarized e+ ;</a:t>
            </a:r>
          </a:p>
          <a:p>
            <a:r>
              <a:rPr kumimoji="1" lang="en-US" altLang="ja-JP" sz="2000" dirty="0" err="1" smtClean="0"/>
              <a:t>T.Omori</a:t>
            </a:r>
            <a:r>
              <a:rPr kumimoji="1" lang="en-US" altLang="ja-JP" sz="2000" dirty="0" smtClean="0"/>
              <a:t>, et. al, Phys. Rev. Letts 96, 114801(2006)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4755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1" y="1984"/>
          <a:ext cx="10071100" cy="7547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Acrobat Document" r:id="rId4" imgW="7890120" imgH="5910120" progId="AcroExch.Document.7">
                  <p:embed/>
                </p:oleObj>
              </mc:Choice>
              <mc:Fallback>
                <p:oleObj name="Acrobat Document" r:id="rId4" imgW="7890120" imgH="591012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984"/>
                        <a:ext cx="10071100" cy="7547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7544550" y="899774"/>
            <a:ext cx="2323959" cy="368924"/>
          </a:xfrm>
          <a:prstGeom prst="rect">
            <a:avLst/>
          </a:prstGeom>
          <a:noFill/>
        </p:spPr>
        <p:txBody>
          <a:bodyPr wrap="none" lIns="91294" tIns="45648" rIns="91294" bIns="45648" rtlCol="0">
            <a:spAutoFit/>
          </a:bodyPr>
          <a:lstStyle/>
          <a:p>
            <a:r>
              <a:rPr lang="en-US" altLang="ja-JP" sz="1798" dirty="0">
                <a:solidFill>
                  <a:schemeClr val="tx1"/>
                </a:solidFill>
              </a:rPr>
              <a:t>Miyoshi PosiPol2010</a:t>
            </a:r>
            <a:endParaRPr lang="ja-JP" altLang="en-US" sz="1798" dirty="0">
              <a:solidFill>
                <a:schemeClr val="tx1"/>
              </a:solidFill>
            </a:endParaRP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7402" y="6270139"/>
            <a:ext cx="1484496" cy="87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2362595" y="6380990"/>
            <a:ext cx="2207051" cy="460914"/>
          </a:xfrm>
          <a:prstGeom prst="rect">
            <a:avLst/>
          </a:prstGeom>
          <a:noFill/>
        </p:spPr>
        <p:txBody>
          <a:bodyPr wrap="none" lIns="91294" tIns="45648" rIns="91294" bIns="45648" rtlCol="0">
            <a:spAutoFit/>
          </a:bodyPr>
          <a:lstStyle/>
          <a:p>
            <a:r>
              <a:rPr kumimoji="1" lang="en-US" altLang="ja-JP" sz="1199" dirty="0" err="1">
                <a:solidFill>
                  <a:schemeClr val="tx1"/>
                </a:solidFill>
              </a:rPr>
              <a:t>dL</a:t>
            </a:r>
            <a:r>
              <a:rPr lang="ja-JP" altLang="en-US" sz="1199" dirty="0">
                <a:solidFill>
                  <a:schemeClr val="tx1"/>
                </a:solidFill>
              </a:rPr>
              <a:t>∝</a:t>
            </a:r>
            <a:r>
              <a:rPr kumimoji="1" lang="en-US" altLang="ja-JP" sz="1199" dirty="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kumimoji="1" lang="en-US" altLang="ja-JP" sz="1199" dirty="0">
                <a:solidFill>
                  <a:schemeClr val="tx1"/>
                </a:solidFill>
              </a:rPr>
              <a:t>/enhancement ~0.01nm</a:t>
            </a:r>
          </a:p>
          <a:p>
            <a:r>
              <a:rPr lang="en-US" altLang="ja-JP" sz="1199" dirty="0">
                <a:solidFill>
                  <a:schemeClr val="tx1"/>
                </a:solidFill>
              </a:rPr>
              <a:t>for enhancement ~1000</a:t>
            </a:r>
            <a:endParaRPr kumimoji="1" lang="ja-JP" altLang="en-US" sz="1199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21167" y="5658228"/>
            <a:ext cx="410181" cy="584165"/>
          </a:xfrm>
          <a:prstGeom prst="rect">
            <a:avLst/>
          </a:prstGeom>
        </p:spPr>
        <p:txBody>
          <a:bodyPr wrap="none" lIns="91294" tIns="45648" rIns="91294" bIns="45648">
            <a:spAutoFit/>
          </a:bodyPr>
          <a:lstStyle/>
          <a:p>
            <a:r>
              <a:rPr lang="en-US" altLang="ja-JP" sz="3197" dirty="0">
                <a:solidFill>
                  <a:schemeClr val="tx1"/>
                </a:solidFill>
                <a:latin typeface="Symbol" pitchFamily="18" charset="2"/>
              </a:rPr>
              <a:t>l</a:t>
            </a:r>
            <a:endParaRPr lang="ja-JP" altLang="en-US" sz="3197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86719" y="4665750"/>
            <a:ext cx="945039" cy="522668"/>
          </a:xfrm>
          <a:prstGeom prst="rect">
            <a:avLst/>
          </a:prstGeom>
          <a:noFill/>
        </p:spPr>
        <p:txBody>
          <a:bodyPr wrap="square" lIns="91294" tIns="45648" rIns="91294" bIns="45648" rtlCol="0">
            <a:spAutoFit/>
          </a:bodyPr>
          <a:lstStyle/>
          <a:p>
            <a:r>
              <a:rPr lang="en-US" altLang="ja-JP" sz="2797" dirty="0" err="1">
                <a:solidFill>
                  <a:schemeClr val="tx1"/>
                </a:solidFill>
              </a:rPr>
              <a:t>L</a:t>
            </a:r>
            <a:r>
              <a:rPr lang="en-US" altLang="ja-JP" sz="2797" baseline="-25000" dirty="0" err="1">
                <a:solidFill>
                  <a:schemeClr val="tx1"/>
                </a:solidFill>
              </a:rPr>
              <a:t>cav</a:t>
            </a:r>
            <a:endParaRPr lang="ja-JP" altLang="en-US" sz="2797" baseline="-25000" dirty="0">
              <a:solidFill>
                <a:schemeClr val="tx1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 bwMode="auto">
          <a:xfrm>
            <a:off x="4882693" y="5136694"/>
            <a:ext cx="2630354" cy="1575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2731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503237" y="241038"/>
            <a:ext cx="9072564" cy="718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65" tIns="50765" rIns="50765" bIns="50765" anchor="ctr">
            <a:spAutoFit/>
          </a:bodyPr>
          <a:lstStyle/>
          <a:p>
            <a:pPr lvl="0" defTabSz="447372">
              <a:defRPr sz="1800"/>
            </a:pP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KEK-Hiroshima Cavity</a:t>
            </a:r>
          </a:p>
        </p:txBody>
      </p:sp>
      <p:pic>
        <p:nvPicPr>
          <p:cNvPr id="113" name="image5.jpeg" descr="image1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1825" y="1327150"/>
            <a:ext cx="6499225" cy="43148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6" name="Group 116"/>
          <p:cNvGrpSpPr/>
          <p:nvPr/>
        </p:nvGrpSpPr>
        <p:grpSpPr>
          <a:xfrm>
            <a:off x="5041900" y="3895725"/>
            <a:ext cx="577851" cy="584201"/>
            <a:chOff x="0" y="0"/>
            <a:chExt cx="577850" cy="584200"/>
          </a:xfrm>
        </p:grpSpPr>
        <p:sp>
          <p:nvSpPr>
            <p:cNvPr id="114" name="Shape 114"/>
            <p:cNvSpPr/>
            <p:nvPr/>
          </p:nvSpPr>
          <p:spPr>
            <a:xfrm>
              <a:off x="0" y="0"/>
              <a:ext cx="577851" cy="5842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47372">
                <a:defRPr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0" y="0"/>
              <a:ext cx="577850" cy="5458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765" tIns="50765" rIns="50765" bIns="50765" numCol="1" anchor="t">
              <a:spAutoFit/>
            </a:bodyPr>
            <a:lstStyle>
              <a:lvl1pPr defTabSz="447372">
                <a:defRPr sz="3100">
                  <a:solidFill>
                    <a:srgbClr val="00CC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100">
                  <a:solidFill>
                    <a:srgbClr val="00CCFF"/>
                  </a:solidFill>
                </a:rPr>
                <a:t>IP</a:t>
              </a:r>
            </a:p>
          </p:txBody>
        </p:sp>
      </p:grpSp>
      <p:sp>
        <p:nvSpPr>
          <p:cNvPr id="117" name="Shape 117"/>
          <p:cNvSpPr/>
          <p:nvPr/>
        </p:nvSpPr>
        <p:spPr>
          <a:xfrm>
            <a:off x="6030914" y="1611315"/>
            <a:ext cx="2052639" cy="484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65" tIns="50765" rIns="50765" bIns="50765">
            <a:spAutoFit/>
          </a:bodyPr>
          <a:lstStyle>
            <a:lvl1pPr defTabSz="447372">
              <a:defRPr sz="2600">
                <a:solidFill>
                  <a:srgbClr val="29297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9297A"/>
                </a:solidFill>
              </a:rPr>
              <a:t>Plane Mirror</a:t>
            </a:r>
          </a:p>
        </p:txBody>
      </p:sp>
      <p:grpSp>
        <p:nvGrpSpPr>
          <p:cNvPr id="120" name="Group 120"/>
          <p:cNvGrpSpPr/>
          <p:nvPr/>
        </p:nvGrpSpPr>
        <p:grpSpPr>
          <a:xfrm>
            <a:off x="6230937" y="3462339"/>
            <a:ext cx="2525713" cy="509588"/>
            <a:chOff x="0" y="0"/>
            <a:chExt cx="2525711" cy="509587"/>
          </a:xfrm>
        </p:grpSpPr>
        <p:sp>
          <p:nvSpPr>
            <p:cNvPr id="118" name="Shape 118"/>
            <p:cNvSpPr/>
            <p:nvPr/>
          </p:nvSpPr>
          <p:spPr>
            <a:xfrm>
              <a:off x="0" y="-1"/>
              <a:ext cx="2525712" cy="5095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47372">
                <a:defRPr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0" y="-1"/>
              <a:ext cx="2525712" cy="4844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765" tIns="50765" rIns="50765" bIns="50765" numCol="1" anchor="t">
              <a:spAutoFit/>
            </a:bodyPr>
            <a:lstStyle>
              <a:lvl1pPr defTabSz="447372">
                <a:defRPr sz="2600"/>
              </a:lvl1pPr>
            </a:lstStyle>
            <a:p>
              <a:pPr lvl="0">
                <a:defRPr sz="1800"/>
              </a:pPr>
              <a:r>
                <a:rPr sz="2600"/>
                <a:t>Concave Mirror</a:t>
              </a:r>
            </a:p>
          </p:txBody>
        </p:sp>
      </p:grpSp>
      <p:sp>
        <p:nvSpPr>
          <p:cNvPr id="121" name="Shape 121"/>
          <p:cNvSpPr/>
          <p:nvPr/>
        </p:nvSpPr>
        <p:spPr>
          <a:xfrm>
            <a:off x="2611441" y="2484438"/>
            <a:ext cx="3162301" cy="1682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01" y="0"/>
                </a:moveTo>
                <a:lnTo>
                  <a:pt x="2803" y="12197"/>
                </a:lnTo>
                <a:lnTo>
                  <a:pt x="21600" y="7517"/>
                </a:lnTo>
                <a:lnTo>
                  <a:pt x="0" y="21600"/>
                </a:lnTo>
                <a:lnTo>
                  <a:pt x="19201" y="0"/>
                </a:lnTo>
                <a:close/>
              </a:path>
            </a:pathLst>
          </a:custGeom>
          <a:ln w="38100">
            <a:solidFill>
              <a:srgbClr val="FF3300"/>
            </a:solidFill>
            <a:round/>
          </a:ln>
        </p:spPr>
        <p:txBody>
          <a:bodyPr lIns="0" tIns="0" rIns="0" bIns="0"/>
          <a:lstStyle/>
          <a:p>
            <a:pPr lvl="0">
              <a:defRPr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4305300" y="3246441"/>
            <a:ext cx="395289" cy="476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lose/>
              </a:path>
            </a:pathLst>
          </a:custGeom>
          <a:ln w="38100">
            <a:solidFill>
              <a:srgbClr val="00CC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814387" y="2438400"/>
            <a:ext cx="2052640" cy="484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65" tIns="50765" rIns="50765" bIns="50765">
            <a:spAutoFit/>
          </a:bodyPr>
          <a:lstStyle>
            <a:lvl1pPr defTabSz="447372">
              <a:defRPr sz="2600">
                <a:solidFill>
                  <a:srgbClr val="29297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9297A"/>
                </a:solidFill>
              </a:rPr>
              <a:t>Plane Mirror</a:t>
            </a:r>
          </a:p>
        </p:txBody>
      </p:sp>
      <p:grpSp>
        <p:nvGrpSpPr>
          <p:cNvPr id="126" name="Group 126"/>
          <p:cNvGrpSpPr/>
          <p:nvPr/>
        </p:nvGrpSpPr>
        <p:grpSpPr>
          <a:xfrm>
            <a:off x="1754188" y="4492625"/>
            <a:ext cx="2525712" cy="509588"/>
            <a:chOff x="0" y="0"/>
            <a:chExt cx="2525711" cy="509587"/>
          </a:xfrm>
        </p:grpSpPr>
        <p:sp>
          <p:nvSpPr>
            <p:cNvPr id="124" name="Shape 124"/>
            <p:cNvSpPr/>
            <p:nvPr/>
          </p:nvSpPr>
          <p:spPr>
            <a:xfrm>
              <a:off x="0" y="0"/>
              <a:ext cx="2525712" cy="5095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47372">
                <a:defRPr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0" y="0"/>
              <a:ext cx="2525712" cy="484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765" tIns="50765" rIns="50765" bIns="50765" numCol="1" anchor="t">
              <a:spAutoFit/>
            </a:bodyPr>
            <a:lstStyle>
              <a:lvl1pPr defTabSz="447372">
                <a:defRPr sz="2600"/>
              </a:lvl1pPr>
            </a:lstStyle>
            <a:p>
              <a:pPr lvl="0">
                <a:defRPr sz="1800"/>
              </a:pPr>
              <a:r>
                <a:rPr sz="2600"/>
                <a:t>Concave Mirror</a:t>
              </a:r>
            </a:p>
          </p:txBody>
        </p:sp>
      </p:grpSp>
      <p:grpSp>
        <p:nvGrpSpPr>
          <p:cNvPr id="129" name="Group 129"/>
          <p:cNvGrpSpPr/>
          <p:nvPr/>
        </p:nvGrpSpPr>
        <p:grpSpPr>
          <a:xfrm>
            <a:off x="638177" y="5749923"/>
            <a:ext cx="6439130" cy="1733552"/>
            <a:chOff x="-1" y="-1"/>
            <a:chExt cx="4206876" cy="1733551"/>
          </a:xfrm>
        </p:grpSpPr>
        <p:sp>
          <p:nvSpPr>
            <p:cNvPr id="127" name="Shape 127"/>
            <p:cNvSpPr/>
            <p:nvPr/>
          </p:nvSpPr>
          <p:spPr>
            <a:xfrm>
              <a:off x="-1" y="-1"/>
              <a:ext cx="4206876" cy="1733551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rgbClr val="000000"/>
              </a:solidFill>
              <a:prstDash val="solid"/>
              <a:miter lim="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47372">
                <a:defRPr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0" y="0"/>
              <a:ext cx="4206875" cy="1702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765" tIns="50765" rIns="50765" bIns="50765" numCol="1" anchor="t">
              <a:spAutoFit/>
            </a:bodyPr>
            <a:lstStyle/>
            <a:p>
              <a:pPr lvl="0" defTabSz="447372">
                <a:defRPr sz="1800"/>
              </a:pPr>
              <a:r>
                <a:rPr sz="26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Main Parameters</a:t>
              </a:r>
              <a:endParaRPr sz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"/>
              </a:endParaRPr>
            </a:p>
            <a:p>
              <a:pPr lvl="0" defTabSz="447372">
                <a:defRPr sz="1800"/>
              </a:pPr>
              <a:r>
                <a:rPr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Circumference: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6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cav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1.68m</a:t>
              </a:r>
              <a:endParaRPr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"/>
              </a:endParaRPr>
            </a:p>
            <a:p>
              <a:pPr lvl="0" defTabSz="447372">
                <a:defRPr sz="1800"/>
              </a:pPr>
              <a:r>
                <a:rPr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Finesse: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F=</a:t>
              </a:r>
              <a:r>
                <a:rPr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4040(Measured</a:t>
              </a:r>
              <a:r>
                <a:rPr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"/>
              </a:endParaRPr>
            </a:p>
            <a:p>
              <a:pPr lvl="0" defTabSz="447372">
                <a:defRPr sz="1800"/>
              </a:pPr>
              <a:r>
                <a:rPr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Power </a:t>
              </a:r>
              <a:r>
                <a:rPr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Enhansement</a:t>
              </a:r>
              <a:r>
                <a:rPr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1230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2.5kW 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avera</a:t>
              </a:r>
              <a:r>
                <a:rPr lang="en-US" altLang="ja-JP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Taward</a:t>
            </a:r>
            <a:r>
              <a:rPr kumimoji="1" lang="en-US" altLang="ja-JP" dirty="0" smtClean="0"/>
              <a:t> High Power </a:t>
            </a:r>
            <a:r>
              <a:rPr lang="en-US" altLang="ja-JP" dirty="0" smtClean="0"/>
              <a:t>Storage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92388" y="2011568"/>
            <a:ext cx="9157856" cy="4794530"/>
          </a:xfrm>
        </p:spPr>
        <p:txBody>
          <a:bodyPr/>
          <a:lstStyle/>
          <a:p>
            <a:r>
              <a:rPr kumimoji="1" lang="en-US" altLang="ja-JP" dirty="0" smtClean="0"/>
              <a:t>High reflective mirrors</a:t>
            </a:r>
          </a:p>
          <a:p>
            <a:pPr lvl="1"/>
            <a:r>
              <a:rPr lang="en-US" altLang="ja-JP" dirty="0" smtClean="0"/>
              <a:t>99.999%</a:t>
            </a:r>
          </a:p>
          <a:p>
            <a:pPr lvl="1"/>
            <a:r>
              <a:rPr lang="en-US" altLang="ja-JP" dirty="0" smtClean="0"/>
              <a:t>very low power loss O(ppm) to prevent thermal </a:t>
            </a:r>
            <a:r>
              <a:rPr lang="en-US" altLang="ja-JP" dirty="0" smtClean="0"/>
              <a:t>effect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 </a:t>
            </a:r>
          </a:p>
          <a:p>
            <a:pPr marL="503560" lvl="1" indent="0">
              <a:buNone/>
            </a:pPr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sophisticated control system</a:t>
            </a:r>
          </a:p>
          <a:p>
            <a:pPr lvl="1"/>
            <a:endParaRPr lang="en-US" altLang="ja-JP" dirty="0" smtClean="0"/>
          </a:p>
        </p:txBody>
      </p:sp>
      <p:sp>
        <p:nvSpPr>
          <p:cNvPr id="4" name="右矢印 3"/>
          <p:cNvSpPr/>
          <p:nvPr/>
        </p:nvSpPr>
        <p:spPr>
          <a:xfrm>
            <a:off x="1281696" y="3612562"/>
            <a:ext cx="735981" cy="587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59259" y="3612562"/>
            <a:ext cx="6906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indent="0"/>
            <a:r>
              <a:rPr kumimoji="1" lang="en-US" altLang="ja-JP" sz="2800" dirty="0" smtClean="0"/>
              <a:t>so</a:t>
            </a:r>
            <a:r>
              <a:rPr kumimoji="1" lang="en-US" altLang="ja-JP" sz="2800" dirty="0" smtClean="0"/>
              <a:t>phisticated </a:t>
            </a:r>
            <a:r>
              <a:rPr kumimoji="1" lang="en-US" altLang="ja-JP" sz="2800" dirty="0"/>
              <a:t>mirror treatment</a:t>
            </a:r>
            <a:r>
              <a:rPr lang="en-US" altLang="ja-JP" sz="2800" dirty="0"/>
              <a:t> and </a:t>
            </a:r>
            <a:r>
              <a:rPr lang="en-US" altLang="ja-JP" sz="2800" dirty="0" smtClean="0"/>
              <a:t>leaning</a:t>
            </a:r>
            <a:endParaRPr kumimoji="1" lang="en-US" altLang="ja-JP" sz="2800" dirty="0"/>
          </a:p>
          <a:p>
            <a:endParaRPr kumimoji="1" lang="ja-JP" altLang="en-US" dirty="0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115865"/>
              </p:ext>
            </p:extLst>
          </p:nvPr>
        </p:nvGraphicFramePr>
        <p:xfrm>
          <a:off x="1226316" y="4726513"/>
          <a:ext cx="335280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Equation" r:id="rId3" imgW="1396800" imgH="228600" progId="Equation.DSMT4">
                  <p:embed/>
                </p:oleObj>
              </mc:Choice>
              <mc:Fallback>
                <p:oleObj name="Equation" r:id="rId3" imgW="1396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6316" y="4726513"/>
                        <a:ext cx="3352800" cy="547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2116761" y="6093406"/>
            <a:ext cx="3961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indent="0"/>
            <a:r>
              <a:rPr kumimoji="1" lang="en-US" altLang="ja-JP" sz="2800" dirty="0" smtClean="0"/>
              <a:t>A </a:t>
            </a:r>
            <a:r>
              <a:rPr kumimoji="1" lang="en-US" altLang="ja-JP" sz="2800" dirty="0" smtClean="0"/>
              <a:t>Feedback </a:t>
            </a:r>
            <a:r>
              <a:rPr kumimoji="1" lang="en-US" altLang="ja-JP" sz="2800" dirty="0" smtClean="0"/>
              <a:t>free cavity</a:t>
            </a:r>
          </a:p>
        </p:txBody>
      </p:sp>
      <p:sp>
        <p:nvSpPr>
          <p:cNvPr id="8" name="右矢印 7"/>
          <p:cNvSpPr/>
          <p:nvPr/>
        </p:nvSpPr>
        <p:spPr>
          <a:xfrm>
            <a:off x="1226316" y="6093488"/>
            <a:ext cx="735981" cy="587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539" y="6155536"/>
            <a:ext cx="277691" cy="52525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791844" y="4726513"/>
            <a:ext cx="4586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(currently ~16pm)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1226315" y="5279122"/>
            <a:ext cx="735981" cy="587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711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グループ化 60"/>
          <p:cNvGrpSpPr/>
          <p:nvPr/>
        </p:nvGrpSpPr>
        <p:grpSpPr>
          <a:xfrm>
            <a:off x="1342536" y="5573444"/>
            <a:ext cx="2162208" cy="1110323"/>
            <a:chOff x="3242652" y="4194444"/>
            <a:chExt cx="2664296" cy="1368152"/>
          </a:xfrm>
        </p:grpSpPr>
        <p:sp>
          <p:nvSpPr>
            <p:cNvPr id="62" name="大かっこ 61"/>
            <p:cNvSpPr/>
            <p:nvPr/>
          </p:nvSpPr>
          <p:spPr>
            <a:xfrm>
              <a:off x="3242652" y="4194444"/>
              <a:ext cx="2664296" cy="1368152"/>
            </a:xfrm>
            <a:prstGeom prst="bracketPair">
              <a:avLst/>
            </a:prstGeom>
            <a:ln w="57150" cmpd="sng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322" dirty="0"/>
            </a:p>
          </p:txBody>
        </p:sp>
        <p:sp>
          <p:nvSpPr>
            <p:cNvPr id="70" name="正方形/長方形 15"/>
            <p:cNvSpPr/>
            <p:nvPr/>
          </p:nvSpPr>
          <p:spPr>
            <a:xfrm>
              <a:off x="3274008" y="4595132"/>
              <a:ext cx="2592288" cy="576064"/>
            </a:xfrm>
            <a:custGeom>
              <a:avLst/>
              <a:gdLst>
                <a:gd name="connsiteX0" fmla="*/ 0 w 2592288"/>
                <a:gd name="connsiteY0" fmla="*/ 0 h 576064"/>
                <a:gd name="connsiteX1" fmla="*/ 2592288 w 2592288"/>
                <a:gd name="connsiteY1" fmla="*/ 0 h 576064"/>
                <a:gd name="connsiteX2" fmla="*/ 2592288 w 2592288"/>
                <a:gd name="connsiteY2" fmla="*/ 576064 h 576064"/>
                <a:gd name="connsiteX3" fmla="*/ 0 w 2592288"/>
                <a:gd name="connsiteY3" fmla="*/ 576064 h 576064"/>
                <a:gd name="connsiteX4" fmla="*/ 0 w 2592288"/>
                <a:gd name="connsiteY4" fmla="*/ 0 h 576064"/>
                <a:gd name="connsiteX0" fmla="*/ 0 w 2592288"/>
                <a:gd name="connsiteY0" fmla="*/ 0 h 576064"/>
                <a:gd name="connsiteX1" fmla="*/ 2592288 w 2592288"/>
                <a:gd name="connsiteY1" fmla="*/ 0 h 576064"/>
                <a:gd name="connsiteX2" fmla="*/ 2592288 w 2592288"/>
                <a:gd name="connsiteY2" fmla="*/ 576064 h 576064"/>
                <a:gd name="connsiteX3" fmla="*/ 0 w 2592288"/>
                <a:gd name="connsiteY3" fmla="*/ 576064 h 576064"/>
                <a:gd name="connsiteX4" fmla="*/ 0 w 2592288"/>
                <a:gd name="connsiteY4" fmla="*/ 0 h 576064"/>
                <a:gd name="connsiteX0" fmla="*/ 0 w 2592288"/>
                <a:gd name="connsiteY0" fmla="*/ 0 h 576064"/>
                <a:gd name="connsiteX1" fmla="*/ 2592288 w 2592288"/>
                <a:gd name="connsiteY1" fmla="*/ 0 h 576064"/>
                <a:gd name="connsiteX2" fmla="*/ 2592288 w 2592288"/>
                <a:gd name="connsiteY2" fmla="*/ 576064 h 576064"/>
                <a:gd name="connsiteX3" fmla="*/ 0 w 2592288"/>
                <a:gd name="connsiteY3" fmla="*/ 576064 h 576064"/>
                <a:gd name="connsiteX4" fmla="*/ 0 w 2592288"/>
                <a:gd name="connsiteY4" fmla="*/ 0 h 576064"/>
                <a:gd name="connsiteX0" fmla="*/ 0 w 2592288"/>
                <a:gd name="connsiteY0" fmla="*/ 0 h 576064"/>
                <a:gd name="connsiteX1" fmla="*/ 2592288 w 2592288"/>
                <a:gd name="connsiteY1" fmla="*/ 0 h 576064"/>
                <a:gd name="connsiteX2" fmla="*/ 2592288 w 2592288"/>
                <a:gd name="connsiteY2" fmla="*/ 576064 h 576064"/>
                <a:gd name="connsiteX3" fmla="*/ 0 w 2592288"/>
                <a:gd name="connsiteY3" fmla="*/ 576064 h 576064"/>
                <a:gd name="connsiteX4" fmla="*/ 0 w 2592288"/>
                <a:gd name="connsiteY4" fmla="*/ 0 h 576064"/>
                <a:gd name="connsiteX0" fmla="*/ 0 w 2592288"/>
                <a:gd name="connsiteY0" fmla="*/ 0 h 576064"/>
                <a:gd name="connsiteX1" fmla="*/ 2592288 w 2592288"/>
                <a:gd name="connsiteY1" fmla="*/ 0 h 576064"/>
                <a:gd name="connsiteX2" fmla="*/ 2592288 w 2592288"/>
                <a:gd name="connsiteY2" fmla="*/ 576064 h 576064"/>
                <a:gd name="connsiteX3" fmla="*/ 0 w 2592288"/>
                <a:gd name="connsiteY3" fmla="*/ 576064 h 576064"/>
                <a:gd name="connsiteX4" fmla="*/ 0 w 2592288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2288" h="576064">
                  <a:moveTo>
                    <a:pt x="0" y="0"/>
                  </a:moveTo>
                  <a:cubicBezTo>
                    <a:pt x="1303070" y="266559"/>
                    <a:pt x="1320573" y="282238"/>
                    <a:pt x="2592288" y="0"/>
                  </a:cubicBezTo>
                  <a:lnTo>
                    <a:pt x="2592288" y="576064"/>
                  </a:lnTo>
                  <a:cubicBezTo>
                    <a:pt x="1320573" y="309506"/>
                    <a:pt x="1271715" y="325186"/>
                    <a:pt x="0" y="576064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22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3984" y="93685"/>
            <a:ext cx="9378712" cy="1030904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latin typeface="ＭＳ Ｐ明朝"/>
                <a:ea typeface="ＭＳ Ｐ明朝"/>
                <a:cs typeface="ＭＳ Ｐ明朝"/>
              </a:rPr>
              <a:t>S</a:t>
            </a:r>
            <a:r>
              <a:rPr kumimoji="1" lang="en-US" altLang="ja-JP" dirty="0" smtClean="0">
                <a:latin typeface="ＭＳ Ｐ明朝"/>
                <a:ea typeface="ＭＳ Ｐ明朝"/>
                <a:cs typeface="ＭＳ Ｐ明朝"/>
              </a:rPr>
              <a:t>elf- </a:t>
            </a:r>
            <a:r>
              <a:rPr lang="en-US" altLang="ja-JP" dirty="0" smtClean="0">
                <a:latin typeface="ＭＳ Ｐ明朝"/>
                <a:ea typeface="ＭＳ Ｐ明朝"/>
                <a:cs typeface="ＭＳ Ｐ明朝"/>
              </a:rPr>
              <a:t>Resonating Mechanism</a:t>
            </a:r>
            <a:r>
              <a:rPr kumimoji="1" lang="en-US" altLang="ja-JP" dirty="0" smtClean="0">
                <a:latin typeface="ＭＳ Ｐ明朝"/>
                <a:ea typeface="ＭＳ Ｐ明朝"/>
                <a:cs typeface="ＭＳ Ｐ明朝"/>
              </a:rPr>
              <a:t/>
            </a:r>
            <a:br>
              <a:rPr kumimoji="1" lang="en-US" altLang="ja-JP" dirty="0" smtClean="0">
                <a:latin typeface="ＭＳ Ｐ明朝"/>
                <a:ea typeface="ＭＳ Ｐ明朝"/>
                <a:cs typeface="ＭＳ Ｐ明朝"/>
              </a:rPr>
            </a:br>
            <a:r>
              <a:rPr kumimoji="1" lang="en-US" altLang="ja-JP" dirty="0" smtClean="0">
                <a:latin typeface="ＭＳ Ｐ明朝"/>
                <a:ea typeface="ＭＳ Ｐ明朝"/>
                <a:cs typeface="ＭＳ Ｐ明朝"/>
              </a:rPr>
              <a:t>					</a:t>
            </a:r>
            <a:r>
              <a:rPr lang="en-US" altLang="ja-JP" sz="3100" dirty="0" smtClean="0">
                <a:latin typeface="ＭＳ Ｐ明朝"/>
                <a:ea typeface="ＭＳ Ｐ明朝"/>
                <a:cs typeface="ＭＳ Ｐ明朝"/>
              </a:rPr>
              <a:t>(</a:t>
            </a:r>
            <a:r>
              <a:rPr lang="en-US" altLang="ja-JP" sz="3100" dirty="0" err="1" smtClean="0">
                <a:latin typeface="ＭＳ Ｐ明朝"/>
                <a:ea typeface="ＭＳ Ｐ明朝"/>
                <a:cs typeface="ＭＳ Ｐ明朝"/>
              </a:rPr>
              <a:t>KEK,Waseda,Hiroshima</a:t>
            </a:r>
            <a:r>
              <a:rPr lang="en-US" altLang="ja-JP" sz="3100" dirty="0" smtClean="0">
                <a:latin typeface="ＭＳ Ｐ明朝"/>
                <a:ea typeface="ＭＳ Ｐ明朝"/>
                <a:cs typeface="ＭＳ Ｐ明朝"/>
              </a:rPr>
              <a:t>)</a:t>
            </a:r>
            <a:endParaRPr kumimoji="1" lang="ja-JP" altLang="en-US" sz="3100" dirty="0">
              <a:latin typeface="ＭＳ Ｐ明朝"/>
              <a:ea typeface="ＭＳ Ｐ明朝"/>
              <a:cs typeface="ＭＳ Ｐ明朝"/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128967" y="1900803"/>
            <a:ext cx="1977439" cy="1161945"/>
          </a:xfrm>
          <a:custGeom>
            <a:avLst/>
            <a:gdLst>
              <a:gd name="connsiteX0" fmla="*/ 1041400 w 1041400"/>
              <a:gd name="connsiteY0" fmla="*/ 0 h 2108200"/>
              <a:gd name="connsiteX1" fmla="*/ 0 w 1041400"/>
              <a:gd name="connsiteY1" fmla="*/ 2108200 h 2108200"/>
              <a:gd name="connsiteX0" fmla="*/ 2215652 w 2215652"/>
              <a:gd name="connsiteY0" fmla="*/ 0 h 2108237"/>
              <a:gd name="connsiteX1" fmla="*/ 1174252 w 2215652"/>
              <a:gd name="connsiteY1" fmla="*/ 2108200 h 2108237"/>
              <a:gd name="connsiteX0" fmla="*/ 2205469 w 2205469"/>
              <a:gd name="connsiteY0" fmla="*/ 0 h 2070138"/>
              <a:gd name="connsiteX1" fmla="*/ 1176769 w 2205469"/>
              <a:gd name="connsiteY1" fmla="*/ 2070100 h 2070138"/>
              <a:gd name="connsiteX0" fmla="*/ 3154643 w 3154643"/>
              <a:gd name="connsiteY0" fmla="*/ 0 h 2070126"/>
              <a:gd name="connsiteX1" fmla="*/ 2125943 w 3154643"/>
              <a:gd name="connsiteY1" fmla="*/ 2070100 h 207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54643" h="2070126">
                <a:moveTo>
                  <a:pt x="3154643" y="0"/>
                </a:moveTo>
                <a:cubicBezTo>
                  <a:pt x="-824690" y="16933"/>
                  <a:pt x="-892424" y="2078567"/>
                  <a:pt x="2125943" y="2070100"/>
                </a:cubicBezTo>
              </a:path>
            </a:pathLst>
          </a:cu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322"/>
          </a:p>
        </p:txBody>
      </p:sp>
      <p:sp>
        <p:nvSpPr>
          <p:cNvPr id="13" name="二等辺三角形 12"/>
          <p:cNvSpPr/>
          <p:nvPr/>
        </p:nvSpPr>
        <p:spPr>
          <a:xfrm rot="15399753">
            <a:off x="691446" y="1927288"/>
            <a:ext cx="237926" cy="20510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22"/>
          </a:p>
        </p:txBody>
      </p:sp>
      <p:sp>
        <p:nvSpPr>
          <p:cNvPr id="74" name="二等辺三角形 73"/>
          <p:cNvSpPr/>
          <p:nvPr/>
        </p:nvSpPr>
        <p:spPr>
          <a:xfrm rot="6703165">
            <a:off x="679380" y="2901282"/>
            <a:ext cx="237926" cy="20510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22"/>
          </a:p>
        </p:txBody>
      </p:sp>
      <p:sp>
        <p:nvSpPr>
          <p:cNvPr id="79" name="フリーフォーム 78"/>
          <p:cNvSpPr/>
          <p:nvPr/>
        </p:nvSpPr>
        <p:spPr>
          <a:xfrm flipH="1">
            <a:off x="2740875" y="1900803"/>
            <a:ext cx="1977441" cy="1161945"/>
          </a:xfrm>
          <a:custGeom>
            <a:avLst/>
            <a:gdLst>
              <a:gd name="connsiteX0" fmla="*/ 1041400 w 1041400"/>
              <a:gd name="connsiteY0" fmla="*/ 0 h 2108200"/>
              <a:gd name="connsiteX1" fmla="*/ 0 w 1041400"/>
              <a:gd name="connsiteY1" fmla="*/ 2108200 h 2108200"/>
              <a:gd name="connsiteX0" fmla="*/ 2215652 w 2215652"/>
              <a:gd name="connsiteY0" fmla="*/ 0 h 2108237"/>
              <a:gd name="connsiteX1" fmla="*/ 1174252 w 2215652"/>
              <a:gd name="connsiteY1" fmla="*/ 2108200 h 2108237"/>
              <a:gd name="connsiteX0" fmla="*/ 2205469 w 2205469"/>
              <a:gd name="connsiteY0" fmla="*/ 0 h 2070138"/>
              <a:gd name="connsiteX1" fmla="*/ 1176769 w 2205469"/>
              <a:gd name="connsiteY1" fmla="*/ 2070100 h 2070138"/>
              <a:gd name="connsiteX0" fmla="*/ 3154643 w 3154643"/>
              <a:gd name="connsiteY0" fmla="*/ 0 h 2070126"/>
              <a:gd name="connsiteX1" fmla="*/ 2125943 w 3154643"/>
              <a:gd name="connsiteY1" fmla="*/ 2070100 h 207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54643" h="2070126">
                <a:moveTo>
                  <a:pt x="3154643" y="0"/>
                </a:moveTo>
                <a:cubicBezTo>
                  <a:pt x="-824690" y="16933"/>
                  <a:pt x="-892424" y="2078567"/>
                  <a:pt x="2125943" y="20701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322"/>
          </a:p>
        </p:txBody>
      </p:sp>
      <p:sp>
        <p:nvSpPr>
          <p:cNvPr id="81" name="二等辺三角形 80"/>
          <p:cNvSpPr/>
          <p:nvPr/>
        </p:nvSpPr>
        <p:spPr>
          <a:xfrm rot="16744090" flipH="1">
            <a:off x="3873127" y="1927288"/>
            <a:ext cx="237926" cy="20510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22"/>
          </a:p>
        </p:txBody>
      </p:sp>
      <p:sp>
        <p:nvSpPr>
          <p:cNvPr id="82" name="二等辺三角形 81"/>
          <p:cNvSpPr/>
          <p:nvPr/>
        </p:nvSpPr>
        <p:spPr>
          <a:xfrm rot="4417599" flipH="1">
            <a:off x="3885035" y="2926125"/>
            <a:ext cx="237926" cy="20510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22"/>
          </a:p>
        </p:txBody>
      </p:sp>
      <p:sp>
        <p:nvSpPr>
          <p:cNvPr id="9" name="二等辺三角形 8"/>
          <p:cNvSpPr/>
          <p:nvPr/>
        </p:nvSpPr>
        <p:spPr>
          <a:xfrm rot="16200000" flipH="1">
            <a:off x="1890289" y="1530652"/>
            <a:ext cx="913593" cy="787580"/>
          </a:xfrm>
          <a:prstGeom prst="triangle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22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26548" y="1113221"/>
            <a:ext cx="1646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800" dirty="0"/>
              <a:t>Laser medium</a:t>
            </a:r>
            <a:endParaRPr kumimoji="1" lang="ja-JP" altLang="en-US" sz="1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906707" y="1074677"/>
            <a:ext cx="5045989" cy="5379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7670" indent="-377670">
              <a:buFont typeface="Arial" panose="020B0604020202020204" pitchFamily="34" charset="0"/>
              <a:buChar char="•"/>
            </a:pPr>
            <a:endParaRPr lang="en-US" altLang="ja-JP" sz="2643" dirty="0">
              <a:latin typeface="ＭＳ Ｐ明朝"/>
              <a:ea typeface="ＭＳ Ｐ明朝"/>
              <a:cs typeface="ＭＳ Ｐ明朝"/>
            </a:endParaRPr>
          </a:p>
          <a:p>
            <a:pPr marL="377670" indent="-377670">
              <a:buFont typeface="Arial" panose="020B0604020202020204" pitchFamily="34" charset="0"/>
              <a:buChar char="•"/>
            </a:pPr>
            <a:r>
              <a:rPr lang="en-US" altLang="ja-JP" sz="2643" dirty="0" smtClean="0">
                <a:latin typeface="ＭＳ Ｐ明朝"/>
                <a:ea typeface="ＭＳ Ｐ明朝"/>
                <a:cs typeface="ＭＳ Ｐ明朝"/>
              </a:rPr>
              <a:t>An Optical cavity is embedded in the laser oscillation </a:t>
            </a:r>
          </a:p>
          <a:p>
            <a:pPr marL="377670" indent="-377670">
              <a:buFont typeface="Arial" panose="020B0604020202020204" pitchFamily="34" charset="0"/>
              <a:buChar char="•"/>
            </a:pPr>
            <a:r>
              <a:rPr lang="en-US" altLang="ja-JP" sz="2643" dirty="0" smtClean="0">
                <a:latin typeface="ＭＳ Ｐ明朝"/>
                <a:ea typeface="ＭＳ Ｐ明朝"/>
                <a:cs typeface="ＭＳ Ｐ明朝"/>
              </a:rPr>
              <a:t>Start </a:t>
            </a:r>
            <a:r>
              <a:rPr lang="en-US" altLang="ja-JP" sz="2643" dirty="0">
                <a:latin typeface="ＭＳ Ｐ明朝"/>
                <a:ea typeface="ＭＳ Ｐ明朝"/>
                <a:cs typeface="ＭＳ Ｐ明朝"/>
              </a:rPr>
              <a:t>laser oscillating with a wavelength selected by the cavity (positive feedback)</a:t>
            </a:r>
          </a:p>
          <a:p>
            <a:endParaRPr lang="en-US" altLang="ja-JP" sz="2643" dirty="0" smtClean="0">
              <a:ea typeface="ＭＳ Ｐ明朝"/>
              <a:cs typeface="ＭＳ Ｐ明朝"/>
            </a:endParaRPr>
          </a:p>
          <a:p>
            <a:endParaRPr lang="en-US" altLang="ja-JP" sz="2643" dirty="0">
              <a:ea typeface="ＭＳ Ｐ明朝"/>
              <a:cs typeface="ＭＳ Ｐ明朝"/>
            </a:endParaRPr>
          </a:p>
          <a:p>
            <a:pPr marL="377670" indent="-377670">
              <a:buFont typeface="Arial" panose="020B0604020202020204" pitchFamily="34" charset="0"/>
              <a:buChar char="•"/>
            </a:pPr>
            <a:r>
              <a:rPr lang="en-US" altLang="ja-JP" sz="2643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If the </a:t>
            </a:r>
            <a:r>
              <a:rPr lang="en-US" altLang="ja-JP" sz="2643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cavity length changes, the </a:t>
            </a:r>
            <a:r>
              <a:rPr lang="en-US" altLang="ja-JP" sz="2643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system </a:t>
            </a:r>
            <a:r>
              <a:rPr lang="en-US" altLang="ja-JP" sz="2643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continue or resume to oscillation  </a:t>
            </a:r>
            <a:r>
              <a:rPr lang="en-US" altLang="ja-JP" sz="2643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with a new wavelength selected by </a:t>
            </a:r>
            <a:r>
              <a:rPr lang="en-US" altLang="ja-JP" sz="2643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the cavity</a:t>
            </a:r>
            <a:endParaRPr lang="ja-JP" altLang="en-US" sz="2643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342537" y="2469750"/>
            <a:ext cx="2162208" cy="1110323"/>
            <a:chOff x="3242652" y="4194444"/>
            <a:chExt cx="2664296" cy="1368152"/>
          </a:xfrm>
        </p:grpSpPr>
        <p:sp>
          <p:nvSpPr>
            <p:cNvPr id="49" name="大かっこ 48"/>
            <p:cNvSpPr/>
            <p:nvPr/>
          </p:nvSpPr>
          <p:spPr>
            <a:xfrm>
              <a:off x="3242652" y="4194444"/>
              <a:ext cx="2664296" cy="1368152"/>
            </a:xfrm>
            <a:prstGeom prst="bracketPair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322" dirty="0"/>
            </a:p>
          </p:txBody>
        </p:sp>
        <p:sp>
          <p:nvSpPr>
            <p:cNvPr id="57" name="正方形/長方形 15"/>
            <p:cNvSpPr/>
            <p:nvPr/>
          </p:nvSpPr>
          <p:spPr>
            <a:xfrm>
              <a:off x="3291243" y="4595132"/>
              <a:ext cx="2592287" cy="576064"/>
            </a:xfrm>
            <a:custGeom>
              <a:avLst/>
              <a:gdLst>
                <a:gd name="connsiteX0" fmla="*/ 0 w 2592288"/>
                <a:gd name="connsiteY0" fmla="*/ 0 h 576064"/>
                <a:gd name="connsiteX1" fmla="*/ 2592288 w 2592288"/>
                <a:gd name="connsiteY1" fmla="*/ 0 h 576064"/>
                <a:gd name="connsiteX2" fmla="*/ 2592288 w 2592288"/>
                <a:gd name="connsiteY2" fmla="*/ 576064 h 576064"/>
                <a:gd name="connsiteX3" fmla="*/ 0 w 2592288"/>
                <a:gd name="connsiteY3" fmla="*/ 576064 h 576064"/>
                <a:gd name="connsiteX4" fmla="*/ 0 w 2592288"/>
                <a:gd name="connsiteY4" fmla="*/ 0 h 576064"/>
                <a:gd name="connsiteX0" fmla="*/ 0 w 2592288"/>
                <a:gd name="connsiteY0" fmla="*/ 0 h 576064"/>
                <a:gd name="connsiteX1" fmla="*/ 2592288 w 2592288"/>
                <a:gd name="connsiteY1" fmla="*/ 0 h 576064"/>
                <a:gd name="connsiteX2" fmla="*/ 2592288 w 2592288"/>
                <a:gd name="connsiteY2" fmla="*/ 576064 h 576064"/>
                <a:gd name="connsiteX3" fmla="*/ 0 w 2592288"/>
                <a:gd name="connsiteY3" fmla="*/ 576064 h 576064"/>
                <a:gd name="connsiteX4" fmla="*/ 0 w 2592288"/>
                <a:gd name="connsiteY4" fmla="*/ 0 h 576064"/>
                <a:gd name="connsiteX0" fmla="*/ 0 w 2592288"/>
                <a:gd name="connsiteY0" fmla="*/ 0 h 576064"/>
                <a:gd name="connsiteX1" fmla="*/ 2592288 w 2592288"/>
                <a:gd name="connsiteY1" fmla="*/ 0 h 576064"/>
                <a:gd name="connsiteX2" fmla="*/ 2592288 w 2592288"/>
                <a:gd name="connsiteY2" fmla="*/ 576064 h 576064"/>
                <a:gd name="connsiteX3" fmla="*/ 0 w 2592288"/>
                <a:gd name="connsiteY3" fmla="*/ 576064 h 576064"/>
                <a:gd name="connsiteX4" fmla="*/ 0 w 2592288"/>
                <a:gd name="connsiteY4" fmla="*/ 0 h 576064"/>
                <a:gd name="connsiteX0" fmla="*/ 0 w 2592288"/>
                <a:gd name="connsiteY0" fmla="*/ 0 h 576064"/>
                <a:gd name="connsiteX1" fmla="*/ 2592288 w 2592288"/>
                <a:gd name="connsiteY1" fmla="*/ 0 h 576064"/>
                <a:gd name="connsiteX2" fmla="*/ 2592288 w 2592288"/>
                <a:gd name="connsiteY2" fmla="*/ 576064 h 576064"/>
                <a:gd name="connsiteX3" fmla="*/ 0 w 2592288"/>
                <a:gd name="connsiteY3" fmla="*/ 576064 h 576064"/>
                <a:gd name="connsiteX4" fmla="*/ 0 w 2592288"/>
                <a:gd name="connsiteY4" fmla="*/ 0 h 576064"/>
                <a:gd name="connsiteX0" fmla="*/ 0 w 2592288"/>
                <a:gd name="connsiteY0" fmla="*/ 0 h 576064"/>
                <a:gd name="connsiteX1" fmla="*/ 2592288 w 2592288"/>
                <a:gd name="connsiteY1" fmla="*/ 0 h 576064"/>
                <a:gd name="connsiteX2" fmla="*/ 2592288 w 2592288"/>
                <a:gd name="connsiteY2" fmla="*/ 576064 h 576064"/>
                <a:gd name="connsiteX3" fmla="*/ 0 w 2592288"/>
                <a:gd name="connsiteY3" fmla="*/ 576064 h 576064"/>
                <a:gd name="connsiteX4" fmla="*/ 0 w 2592288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2288" h="576064">
                  <a:moveTo>
                    <a:pt x="0" y="0"/>
                  </a:moveTo>
                  <a:cubicBezTo>
                    <a:pt x="1303070" y="266559"/>
                    <a:pt x="1320573" y="282238"/>
                    <a:pt x="2592288" y="0"/>
                  </a:cubicBezTo>
                  <a:lnTo>
                    <a:pt x="2592288" y="576064"/>
                  </a:lnTo>
                  <a:cubicBezTo>
                    <a:pt x="1320573" y="309506"/>
                    <a:pt x="1271715" y="325186"/>
                    <a:pt x="0" y="5760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22"/>
            </a:p>
          </p:txBody>
        </p:sp>
      </p:grpSp>
      <p:sp>
        <p:nvSpPr>
          <p:cNvPr id="69" name="テキスト ボックス 68"/>
          <p:cNvSpPr txBox="1"/>
          <p:nvPr/>
        </p:nvSpPr>
        <p:spPr>
          <a:xfrm>
            <a:off x="1826747" y="3464757"/>
            <a:ext cx="1040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C</a:t>
            </a:r>
            <a:r>
              <a:rPr lang="en-US" altLang="ja-JP" sz="2400" dirty="0" smtClean="0"/>
              <a:t>avity</a:t>
            </a:r>
            <a:endParaRPr kumimoji="1" lang="ja-JP" altLang="en-US" sz="2400" dirty="0"/>
          </a:p>
        </p:txBody>
      </p:sp>
      <p:sp>
        <p:nvSpPr>
          <p:cNvPr id="50" name="フリーフォーム 49"/>
          <p:cNvSpPr/>
          <p:nvPr/>
        </p:nvSpPr>
        <p:spPr>
          <a:xfrm>
            <a:off x="125969" y="5004497"/>
            <a:ext cx="1980436" cy="1161945"/>
          </a:xfrm>
          <a:custGeom>
            <a:avLst/>
            <a:gdLst>
              <a:gd name="connsiteX0" fmla="*/ 1041400 w 1041400"/>
              <a:gd name="connsiteY0" fmla="*/ 0 h 2108200"/>
              <a:gd name="connsiteX1" fmla="*/ 0 w 1041400"/>
              <a:gd name="connsiteY1" fmla="*/ 2108200 h 2108200"/>
              <a:gd name="connsiteX0" fmla="*/ 2215652 w 2215652"/>
              <a:gd name="connsiteY0" fmla="*/ 0 h 2108237"/>
              <a:gd name="connsiteX1" fmla="*/ 1174252 w 2215652"/>
              <a:gd name="connsiteY1" fmla="*/ 2108200 h 2108237"/>
              <a:gd name="connsiteX0" fmla="*/ 2205469 w 2205469"/>
              <a:gd name="connsiteY0" fmla="*/ 0 h 2070138"/>
              <a:gd name="connsiteX1" fmla="*/ 1176769 w 2205469"/>
              <a:gd name="connsiteY1" fmla="*/ 2070100 h 2070138"/>
              <a:gd name="connsiteX0" fmla="*/ 3154643 w 3154643"/>
              <a:gd name="connsiteY0" fmla="*/ 0 h 2070126"/>
              <a:gd name="connsiteX1" fmla="*/ 2125943 w 3154643"/>
              <a:gd name="connsiteY1" fmla="*/ 2070100 h 2070126"/>
              <a:gd name="connsiteX0" fmla="*/ 2982343 w 2982343"/>
              <a:gd name="connsiteY0" fmla="*/ 0 h 2070126"/>
              <a:gd name="connsiteX1" fmla="*/ 2271628 w 2982343"/>
              <a:gd name="connsiteY1" fmla="*/ 2070100 h 2070126"/>
              <a:gd name="connsiteX0" fmla="*/ 3159423 w 3159423"/>
              <a:gd name="connsiteY0" fmla="*/ 0 h 2070126"/>
              <a:gd name="connsiteX1" fmla="*/ 2448708 w 3159423"/>
              <a:gd name="connsiteY1" fmla="*/ 2070100 h 207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59423" h="2070126">
                <a:moveTo>
                  <a:pt x="3159423" y="0"/>
                </a:moveTo>
                <a:cubicBezTo>
                  <a:pt x="-819910" y="16933"/>
                  <a:pt x="-1021531" y="2078568"/>
                  <a:pt x="2448708" y="2070100"/>
                </a:cubicBezTo>
              </a:path>
            </a:pathLst>
          </a:custGeom>
          <a:ln w="28575" cmpd="sng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322"/>
          </a:p>
        </p:txBody>
      </p:sp>
      <p:sp>
        <p:nvSpPr>
          <p:cNvPr id="51" name="二等辺三角形 50"/>
          <p:cNvSpPr/>
          <p:nvPr/>
        </p:nvSpPr>
        <p:spPr>
          <a:xfrm rot="15399753">
            <a:off x="691444" y="5030982"/>
            <a:ext cx="237926" cy="20510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22"/>
          </a:p>
        </p:txBody>
      </p:sp>
      <p:sp>
        <p:nvSpPr>
          <p:cNvPr id="52" name="二等辺三角形 51"/>
          <p:cNvSpPr/>
          <p:nvPr/>
        </p:nvSpPr>
        <p:spPr>
          <a:xfrm rot="6703165">
            <a:off x="679379" y="6004976"/>
            <a:ext cx="237926" cy="20510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22"/>
          </a:p>
        </p:txBody>
      </p:sp>
      <p:sp>
        <p:nvSpPr>
          <p:cNvPr id="53" name="フリーフォーム 52"/>
          <p:cNvSpPr/>
          <p:nvPr/>
        </p:nvSpPr>
        <p:spPr>
          <a:xfrm flipH="1">
            <a:off x="2740873" y="5004497"/>
            <a:ext cx="1982009" cy="1161945"/>
          </a:xfrm>
          <a:custGeom>
            <a:avLst/>
            <a:gdLst>
              <a:gd name="connsiteX0" fmla="*/ 1041400 w 1041400"/>
              <a:gd name="connsiteY0" fmla="*/ 0 h 2108200"/>
              <a:gd name="connsiteX1" fmla="*/ 0 w 1041400"/>
              <a:gd name="connsiteY1" fmla="*/ 2108200 h 2108200"/>
              <a:gd name="connsiteX0" fmla="*/ 2215652 w 2215652"/>
              <a:gd name="connsiteY0" fmla="*/ 0 h 2108237"/>
              <a:gd name="connsiteX1" fmla="*/ 1174252 w 2215652"/>
              <a:gd name="connsiteY1" fmla="*/ 2108200 h 2108237"/>
              <a:gd name="connsiteX0" fmla="*/ 2205469 w 2205469"/>
              <a:gd name="connsiteY0" fmla="*/ 0 h 2070138"/>
              <a:gd name="connsiteX1" fmla="*/ 1176769 w 2205469"/>
              <a:gd name="connsiteY1" fmla="*/ 2070100 h 2070138"/>
              <a:gd name="connsiteX0" fmla="*/ 3154643 w 3154643"/>
              <a:gd name="connsiteY0" fmla="*/ 0 h 2070126"/>
              <a:gd name="connsiteX1" fmla="*/ 2125943 w 3154643"/>
              <a:gd name="connsiteY1" fmla="*/ 2070100 h 2070126"/>
              <a:gd name="connsiteX0" fmla="*/ 2991140 w 2991140"/>
              <a:gd name="connsiteY0" fmla="*/ 0 h 2070126"/>
              <a:gd name="connsiteX1" fmla="*/ 2263688 w 2991140"/>
              <a:gd name="connsiteY1" fmla="*/ 2070100 h 2070126"/>
              <a:gd name="connsiteX0" fmla="*/ 3161930 w 3161930"/>
              <a:gd name="connsiteY0" fmla="*/ 0 h 2070126"/>
              <a:gd name="connsiteX1" fmla="*/ 2434478 w 3161930"/>
              <a:gd name="connsiteY1" fmla="*/ 2070100 h 207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1930" h="2070126">
                <a:moveTo>
                  <a:pt x="3161930" y="0"/>
                </a:moveTo>
                <a:cubicBezTo>
                  <a:pt x="-817403" y="16933"/>
                  <a:pt x="-1019026" y="2078568"/>
                  <a:pt x="2434478" y="2070100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322"/>
          </a:p>
        </p:txBody>
      </p:sp>
      <p:sp>
        <p:nvSpPr>
          <p:cNvPr id="54" name="二等辺三角形 53"/>
          <p:cNvSpPr/>
          <p:nvPr/>
        </p:nvSpPr>
        <p:spPr>
          <a:xfrm rot="16744090" flipH="1">
            <a:off x="3873126" y="5030982"/>
            <a:ext cx="237926" cy="20510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22"/>
          </a:p>
        </p:txBody>
      </p:sp>
      <p:sp>
        <p:nvSpPr>
          <p:cNvPr id="55" name="二等辺三角形 54"/>
          <p:cNvSpPr/>
          <p:nvPr/>
        </p:nvSpPr>
        <p:spPr>
          <a:xfrm rot="4417599" flipH="1">
            <a:off x="3885034" y="6029818"/>
            <a:ext cx="237926" cy="20510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22"/>
          </a:p>
        </p:txBody>
      </p:sp>
      <p:sp>
        <p:nvSpPr>
          <p:cNvPr id="56" name="二等辺三角形 55"/>
          <p:cNvSpPr/>
          <p:nvPr/>
        </p:nvSpPr>
        <p:spPr>
          <a:xfrm rot="16200000" flipH="1">
            <a:off x="1890287" y="4634346"/>
            <a:ext cx="913593" cy="787580"/>
          </a:xfrm>
          <a:prstGeom prst="triangle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22" dirty="0"/>
          </a:p>
        </p:txBody>
      </p:sp>
      <p:grpSp>
        <p:nvGrpSpPr>
          <p:cNvPr id="72" name="グループ化 71"/>
          <p:cNvGrpSpPr/>
          <p:nvPr/>
        </p:nvGrpSpPr>
        <p:grpSpPr>
          <a:xfrm>
            <a:off x="1669907" y="5573444"/>
            <a:ext cx="1507467" cy="1110323"/>
            <a:chOff x="3242652" y="4194444"/>
            <a:chExt cx="2664296" cy="1368152"/>
          </a:xfrm>
        </p:grpSpPr>
        <p:sp>
          <p:nvSpPr>
            <p:cNvPr id="75" name="正方形/長方形 15"/>
            <p:cNvSpPr/>
            <p:nvPr/>
          </p:nvSpPr>
          <p:spPr>
            <a:xfrm>
              <a:off x="3274008" y="4595132"/>
              <a:ext cx="2592288" cy="576064"/>
            </a:xfrm>
            <a:custGeom>
              <a:avLst/>
              <a:gdLst>
                <a:gd name="connsiteX0" fmla="*/ 0 w 2592288"/>
                <a:gd name="connsiteY0" fmla="*/ 0 h 576064"/>
                <a:gd name="connsiteX1" fmla="*/ 2592288 w 2592288"/>
                <a:gd name="connsiteY1" fmla="*/ 0 h 576064"/>
                <a:gd name="connsiteX2" fmla="*/ 2592288 w 2592288"/>
                <a:gd name="connsiteY2" fmla="*/ 576064 h 576064"/>
                <a:gd name="connsiteX3" fmla="*/ 0 w 2592288"/>
                <a:gd name="connsiteY3" fmla="*/ 576064 h 576064"/>
                <a:gd name="connsiteX4" fmla="*/ 0 w 2592288"/>
                <a:gd name="connsiteY4" fmla="*/ 0 h 576064"/>
                <a:gd name="connsiteX0" fmla="*/ 0 w 2592288"/>
                <a:gd name="connsiteY0" fmla="*/ 0 h 576064"/>
                <a:gd name="connsiteX1" fmla="*/ 2592288 w 2592288"/>
                <a:gd name="connsiteY1" fmla="*/ 0 h 576064"/>
                <a:gd name="connsiteX2" fmla="*/ 2592288 w 2592288"/>
                <a:gd name="connsiteY2" fmla="*/ 576064 h 576064"/>
                <a:gd name="connsiteX3" fmla="*/ 0 w 2592288"/>
                <a:gd name="connsiteY3" fmla="*/ 576064 h 576064"/>
                <a:gd name="connsiteX4" fmla="*/ 0 w 2592288"/>
                <a:gd name="connsiteY4" fmla="*/ 0 h 576064"/>
                <a:gd name="connsiteX0" fmla="*/ 0 w 2592288"/>
                <a:gd name="connsiteY0" fmla="*/ 0 h 576064"/>
                <a:gd name="connsiteX1" fmla="*/ 2592288 w 2592288"/>
                <a:gd name="connsiteY1" fmla="*/ 0 h 576064"/>
                <a:gd name="connsiteX2" fmla="*/ 2592288 w 2592288"/>
                <a:gd name="connsiteY2" fmla="*/ 576064 h 576064"/>
                <a:gd name="connsiteX3" fmla="*/ 0 w 2592288"/>
                <a:gd name="connsiteY3" fmla="*/ 576064 h 576064"/>
                <a:gd name="connsiteX4" fmla="*/ 0 w 2592288"/>
                <a:gd name="connsiteY4" fmla="*/ 0 h 576064"/>
                <a:gd name="connsiteX0" fmla="*/ 0 w 2592288"/>
                <a:gd name="connsiteY0" fmla="*/ 0 h 576064"/>
                <a:gd name="connsiteX1" fmla="*/ 2592288 w 2592288"/>
                <a:gd name="connsiteY1" fmla="*/ 0 h 576064"/>
                <a:gd name="connsiteX2" fmla="*/ 2592288 w 2592288"/>
                <a:gd name="connsiteY2" fmla="*/ 576064 h 576064"/>
                <a:gd name="connsiteX3" fmla="*/ 0 w 2592288"/>
                <a:gd name="connsiteY3" fmla="*/ 576064 h 576064"/>
                <a:gd name="connsiteX4" fmla="*/ 0 w 2592288"/>
                <a:gd name="connsiteY4" fmla="*/ 0 h 576064"/>
                <a:gd name="connsiteX0" fmla="*/ 0 w 2592288"/>
                <a:gd name="connsiteY0" fmla="*/ 0 h 576064"/>
                <a:gd name="connsiteX1" fmla="*/ 2592288 w 2592288"/>
                <a:gd name="connsiteY1" fmla="*/ 0 h 576064"/>
                <a:gd name="connsiteX2" fmla="*/ 2592288 w 2592288"/>
                <a:gd name="connsiteY2" fmla="*/ 576064 h 576064"/>
                <a:gd name="connsiteX3" fmla="*/ 0 w 2592288"/>
                <a:gd name="connsiteY3" fmla="*/ 576064 h 576064"/>
                <a:gd name="connsiteX4" fmla="*/ 0 w 2592288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2288" h="576064">
                  <a:moveTo>
                    <a:pt x="0" y="0"/>
                  </a:moveTo>
                  <a:cubicBezTo>
                    <a:pt x="1303070" y="266559"/>
                    <a:pt x="1320573" y="282238"/>
                    <a:pt x="2592288" y="0"/>
                  </a:cubicBezTo>
                  <a:lnTo>
                    <a:pt x="2592288" y="576064"/>
                  </a:lnTo>
                  <a:cubicBezTo>
                    <a:pt x="1320573" y="309506"/>
                    <a:pt x="1271715" y="325186"/>
                    <a:pt x="0" y="5760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22">
                <a:solidFill>
                  <a:srgbClr val="FFC000"/>
                </a:solidFill>
              </a:endParaRPr>
            </a:p>
          </p:txBody>
        </p:sp>
        <p:sp>
          <p:nvSpPr>
            <p:cNvPr id="73" name="大かっこ 72"/>
            <p:cNvSpPr/>
            <p:nvPr/>
          </p:nvSpPr>
          <p:spPr>
            <a:xfrm>
              <a:off x="3242652" y="4194444"/>
              <a:ext cx="2664296" cy="1368152"/>
            </a:xfrm>
            <a:prstGeom prst="bracketPair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322" dirty="0"/>
            </a:p>
          </p:txBody>
        </p:sp>
      </p:grpSp>
    </p:spTree>
    <p:extLst>
      <p:ext uri="{BB962C8B-B14F-4D97-AF65-F5344CB8AC3E}">
        <p14:creationId xmlns:p14="http://schemas.microsoft.com/office/powerpoint/2010/main" val="129256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9048" y="97610"/>
            <a:ext cx="8686324" cy="1460574"/>
          </a:xfrm>
        </p:spPr>
        <p:txBody>
          <a:bodyPr/>
          <a:lstStyle/>
          <a:p>
            <a:r>
              <a:rPr kumimoji="1" lang="en-US" altLang="ja-JP" dirty="0" smtClean="0"/>
              <a:t>Schematic</a:t>
            </a:r>
            <a:endParaRPr kumimoji="1" lang="ja-JP" altLang="en-US" dirty="0"/>
          </a:p>
        </p:txBody>
      </p:sp>
      <p:grpSp>
        <p:nvGrpSpPr>
          <p:cNvPr id="64" name="グループ化 63"/>
          <p:cNvGrpSpPr/>
          <p:nvPr/>
        </p:nvGrpSpPr>
        <p:grpSpPr>
          <a:xfrm>
            <a:off x="712003" y="1471961"/>
            <a:ext cx="6967470" cy="5408645"/>
            <a:chOff x="712003" y="1894361"/>
            <a:chExt cx="6476816" cy="4986245"/>
          </a:xfrm>
        </p:grpSpPr>
        <p:sp>
          <p:nvSpPr>
            <p:cNvPr id="5" name="二等辺三角形 4"/>
            <p:cNvSpPr/>
            <p:nvPr/>
          </p:nvSpPr>
          <p:spPr>
            <a:xfrm>
              <a:off x="1129056" y="5507903"/>
              <a:ext cx="436033" cy="332727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" name="直線コネクタ 5"/>
            <p:cNvCxnSpPr/>
            <p:nvPr/>
          </p:nvCxnSpPr>
          <p:spPr>
            <a:xfrm>
              <a:off x="1608788" y="2581838"/>
              <a:ext cx="3962918" cy="12702"/>
            </a:xfrm>
            <a:prstGeom prst="line">
              <a:avLst/>
            </a:prstGeom>
            <a:ln w="38100">
              <a:solidFill>
                <a:srgbClr val="00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曲線コネクタ 6"/>
            <p:cNvCxnSpPr/>
            <p:nvPr/>
          </p:nvCxnSpPr>
          <p:spPr>
            <a:xfrm rot="16200000" flipH="1" flipV="1">
              <a:off x="6158409" y="1779793"/>
              <a:ext cx="230834" cy="1404239"/>
            </a:xfrm>
            <a:prstGeom prst="curvedConnector4">
              <a:avLst>
                <a:gd name="adj1" fmla="val -115386"/>
                <a:gd name="adj2" fmla="val 57763"/>
              </a:avLst>
            </a:prstGeom>
            <a:ln w="38100">
              <a:solidFill>
                <a:srgbClr val="00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円/楕円 7"/>
            <p:cNvSpPr/>
            <p:nvPr/>
          </p:nvSpPr>
          <p:spPr>
            <a:xfrm>
              <a:off x="3815523" y="2588189"/>
              <a:ext cx="791660" cy="76163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228147" y="3601945"/>
              <a:ext cx="1547957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Output</a:t>
              </a:r>
            </a:p>
          </p:txBody>
        </p:sp>
        <p:cxnSp>
          <p:nvCxnSpPr>
            <p:cNvPr id="11" name="曲線コネクタ 10"/>
            <p:cNvCxnSpPr>
              <a:endCxn id="12" idx="0"/>
            </p:cNvCxnSpPr>
            <p:nvPr/>
          </p:nvCxnSpPr>
          <p:spPr>
            <a:xfrm rot="10800000" flipV="1">
              <a:off x="2131648" y="2590388"/>
              <a:ext cx="1067034" cy="998411"/>
            </a:xfrm>
            <a:prstGeom prst="curvedConnector3">
              <a:avLst/>
            </a:prstGeom>
            <a:ln w="38100">
              <a:solidFill>
                <a:srgbClr val="00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フリーフォーム 11"/>
            <p:cNvSpPr/>
            <p:nvPr/>
          </p:nvSpPr>
          <p:spPr>
            <a:xfrm>
              <a:off x="1349136" y="3588800"/>
              <a:ext cx="782512" cy="713075"/>
            </a:xfrm>
            <a:custGeom>
              <a:avLst/>
              <a:gdLst>
                <a:gd name="connsiteX0" fmla="*/ 657225 w 657225"/>
                <a:gd name="connsiteY0" fmla="*/ 0 h 1476375"/>
                <a:gd name="connsiteX1" fmla="*/ 161925 w 657225"/>
                <a:gd name="connsiteY1" fmla="*/ 504825 h 1476375"/>
                <a:gd name="connsiteX2" fmla="*/ 0 w 657225"/>
                <a:gd name="connsiteY2" fmla="*/ 1476375 h 1476375"/>
                <a:gd name="connsiteX0" fmla="*/ 657225 w 657225"/>
                <a:gd name="connsiteY0" fmla="*/ 0 h 1476375"/>
                <a:gd name="connsiteX1" fmla="*/ 161925 w 657225"/>
                <a:gd name="connsiteY1" fmla="*/ 504825 h 1476375"/>
                <a:gd name="connsiteX2" fmla="*/ 0 w 657225"/>
                <a:gd name="connsiteY2" fmla="*/ 1476375 h 1476375"/>
                <a:gd name="connsiteX0" fmla="*/ 657225 w 657225"/>
                <a:gd name="connsiteY0" fmla="*/ 0 h 1476375"/>
                <a:gd name="connsiteX1" fmla="*/ 152400 w 657225"/>
                <a:gd name="connsiteY1" fmla="*/ 314325 h 1476375"/>
                <a:gd name="connsiteX2" fmla="*/ 0 w 657225"/>
                <a:gd name="connsiteY2" fmla="*/ 1476375 h 1476375"/>
                <a:gd name="connsiteX0" fmla="*/ 657225 w 657225"/>
                <a:gd name="connsiteY0" fmla="*/ 0 h 1476375"/>
                <a:gd name="connsiteX1" fmla="*/ 152400 w 657225"/>
                <a:gd name="connsiteY1" fmla="*/ 314325 h 1476375"/>
                <a:gd name="connsiteX2" fmla="*/ 0 w 657225"/>
                <a:gd name="connsiteY2" fmla="*/ 1476375 h 1476375"/>
                <a:gd name="connsiteX0" fmla="*/ 661255 w 661255"/>
                <a:gd name="connsiteY0" fmla="*/ 9640 h 1486015"/>
                <a:gd name="connsiteX1" fmla="*/ 123093 w 661255"/>
                <a:gd name="connsiteY1" fmla="*/ 281102 h 1486015"/>
                <a:gd name="connsiteX2" fmla="*/ 4030 w 661255"/>
                <a:gd name="connsiteY2" fmla="*/ 1486015 h 1486015"/>
                <a:gd name="connsiteX0" fmla="*/ 661255 w 661255"/>
                <a:gd name="connsiteY0" fmla="*/ 7540 h 1483915"/>
                <a:gd name="connsiteX1" fmla="*/ 123093 w 661255"/>
                <a:gd name="connsiteY1" fmla="*/ 279002 h 1483915"/>
                <a:gd name="connsiteX2" fmla="*/ 4030 w 661255"/>
                <a:gd name="connsiteY2" fmla="*/ 1483915 h 1483915"/>
                <a:gd name="connsiteX0" fmla="*/ 661255 w 661255"/>
                <a:gd name="connsiteY0" fmla="*/ 7540 h 1483915"/>
                <a:gd name="connsiteX1" fmla="*/ 123093 w 661255"/>
                <a:gd name="connsiteY1" fmla="*/ 279002 h 1483915"/>
                <a:gd name="connsiteX2" fmla="*/ 4030 w 661255"/>
                <a:gd name="connsiteY2" fmla="*/ 1483915 h 1483915"/>
                <a:gd name="connsiteX0" fmla="*/ 664693 w 664693"/>
                <a:gd name="connsiteY0" fmla="*/ 0 h 1476375"/>
                <a:gd name="connsiteX1" fmla="*/ 126531 w 664693"/>
                <a:gd name="connsiteY1" fmla="*/ 271462 h 1476375"/>
                <a:gd name="connsiteX2" fmla="*/ 7468 w 664693"/>
                <a:gd name="connsiteY2" fmla="*/ 1476375 h 1476375"/>
                <a:gd name="connsiteX0" fmla="*/ 679895 w 679895"/>
                <a:gd name="connsiteY0" fmla="*/ 0 h 1476375"/>
                <a:gd name="connsiteX1" fmla="*/ 141733 w 679895"/>
                <a:gd name="connsiteY1" fmla="*/ 271462 h 1476375"/>
                <a:gd name="connsiteX2" fmla="*/ 22670 w 679895"/>
                <a:gd name="connsiteY2" fmla="*/ 1476375 h 1476375"/>
                <a:gd name="connsiteX0" fmla="*/ 646902 w 646902"/>
                <a:gd name="connsiteY0" fmla="*/ 0 h 1457325"/>
                <a:gd name="connsiteX1" fmla="*/ 108740 w 646902"/>
                <a:gd name="connsiteY1" fmla="*/ 271462 h 1457325"/>
                <a:gd name="connsiteX2" fmla="*/ 3965 w 646902"/>
                <a:gd name="connsiteY2" fmla="*/ 1457325 h 1457325"/>
                <a:gd name="connsiteX0" fmla="*/ 646902 w 646902"/>
                <a:gd name="connsiteY0" fmla="*/ 15 h 1457340"/>
                <a:gd name="connsiteX1" fmla="*/ 108740 w 646902"/>
                <a:gd name="connsiteY1" fmla="*/ 271477 h 1457340"/>
                <a:gd name="connsiteX2" fmla="*/ 3965 w 646902"/>
                <a:gd name="connsiteY2" fmla="*/ 1457340 h 1457340"/>
                <a:gd name="connsiteX0" fmla="*/ 649754 w 649754"/>
                <a:gd name="connsiteY0" fmla="*/ 15 h 568340"/>
                <a:gd name="connsiteX1" fmla="*/ 111592 w 649754"/>
                <a:gd name="connsiteY1" fmla="*/ 271477 h 568340"/>
                <a:gd name="connsiteX2" fmla="*/ 3642 w 649754"/>
                <a:gd name="connsiteY2" fmla="*/ 568340 h 568340"/>
                <a:gd name="connsiteX0" fmla="*/ 649000 w 649000"/>
                <a:gd name="connsiteY0" fmla="*/ 33477 h 601802"/>
                <a:gd name="connsiteX1" fmla="*/ 120363 w 649000"/>
                <a:gd name="connsiteY1" fmla="*/ 149364 h 601802"/>
                <a:gd name="connsiteX2" fmla="*/ 2888 w 649000"/>
                <a:gd name="connsiteY2" fmla="*/ 601802 h 601802"/>
                <a:gd name="connsiteX0" fmla="*/ 646364 w 646364"/>
                <a:gd name="connsiteY0" fmla="*/ 33477 h 601802"/>
                <a:gd name="connsiteX1" fmla="*/ 117727 w 646364"/>
                <a:gd name="connsiteY1" fmla="*/ 149364 h 601802"/>
                <a:gd name="connsiteX2" fmla="*/ 252 w 646364"/>
                <a:gd name="connsiteY2" fmla="*/ 601802 h 601802"/>
                <a:gd name="connsiteX0" fmla="*/ 646364 w 646364"/>
                <a:gd name="connsiteY0" fmla="*/ 23 h 568348"/>
                <a:gd name="connsiteX1" fmla="*/ 117727 w 646364"/>
                <a:gd name="connsiteY1" fmla="*/ 115910 h 568348"/>
                <a:gd name="connsiteX2" fmla="*/ 252 w 646364"/>
                <a:gd name="connsiteY2" fmla="*/ 568348 h 568348"/>
                <a:gd name="connsiteX0" fmla="*/ 646248 w 646248"/>
                <a:gd name="connsiteY0" fmla="*/ 23 h 568348"/>
                <a:gd name="connsiteX1" fmla="*/ 117611 w 646248"/>
                <a:gd name="connsiteY1" fmla="*/ 115910 h 568348"/>
                <a:gd name="connsiteX2" fmla="*/ 136 w 646248"/>
                <a:gd name="connsiteY2" fmla="*/ 568348 h 568348"/>
                <a:gd name="connsiteX0" fmla="*/ 646226 w 646226"/>
                <a:gd name="connsiteY0" fmla="*/ 9060 h 577385"/>
                <a:gd name="connsiteX1" fmla="*/ 123939 w 646226"/>
                <a:gd name="connsiteY1" fmla="*/ 64622 h 577385"/>
                <a:gd name="connsiteX2" fmla="*/ 114 w 646226"/>
                <a:gd name="connsiteY2" fmla="*/ 577385 h 577385"/>
                <a:gd name="connsiteX0" fmla="*/ 646188 w 646188"/>
                <a:gd name="connsiteY0" fmla="*/ 32 h 568357"/>
                <a:gd name="connsiteX1" fmla="*/ 142951 w 646188"/>
                <a:gd name="connsiteY1" fmla="*/ 109569 h 568357"/>
                <a:gd name="connsiteX2" fmla="*/ 76 w 646188"/>
                <a:gd name="connsiteY2" fmla="*/ 568357 h 568357"/>
                <a:gd name="connsiteX0" fmla="*/ 646112 w 646112"/>
                <a:gd name="connsiteY0" fmla="*/ 0 h 568325"/>
                <a:gd name="connsiteX1" fmla="*/ 0 w 646112"/>
                <a:gd name="connsiteY1" fmla="*/ 568325 h 568325"/>
                <a:gd name="connsiteX0" fmla="*/ 646112 w 646112"/>
                <a:gd name="connsiteY0" fmla="*/ 0 h 568325"/>
                <a:gd name="connsiteX1" fmla="*/ 0 w 646112"/>
                <a:gd name="connsiteY1" fmla="*/ 568325 h 568325"/>
                <a:gd name="connsiteX0" fmla="*/ 646112 w 646112"/>
                <a:gd name="connsiteY0" fmla="*/ 0 h 568325"/>
                <a:gd name="connsiteX1" fmla="*/ 0 w 646112"/>
                <a:gd name="connsiteY1" fmla="*/ 568325 h 568325"/>
                <a:gd name="connsiteX0" fmla="*/ 646133 w 646133"/>
                <a:gd name="connsiteY0" fmla="*/ 0 h 568325"/>
                <a:gd name="connsiteX1" fmla="*/ 21 w 646133"/>
                <a:gd name="connsiteY1" fmla="*/ 568325 h 56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133" h="568325">
                  <a:moveTo>
                    <a:pt x="646133" y="0"/>
                  </a:moveTo>
                  <a:cubicBezTo>
                    <a:pt x="154537" y="5292"/>
                    <a:pt x="-2095" y="339196"/>
                    <a:pt x="21" y="568325"/>
                  </a:cubicBezTo>
                </a:path>
              </a:pathLst>
            </a:custGeom>
            <a:noFill/>
            <a:ln w="38100">
              <a:solidFill>
                <a:srgbClr val="00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" name="曲線コネクタ 12"/>
            <p:cNvCxnSpPr>
              <a:stCxn id="12" idx="0"/>
            </p:cNvCxnSpPr>
            <p:nvPr/>
          </p:nvCxnSpPr>
          <p:spPr>
            <a:xfrm>
              <a:off x="2131648" y="3588800"/>
              <a:ext cx="1006334" cy="789784"/>
            </a:xfrm>
            <a:prstGeom prst="curvedConnector2">
              <a:avLst/>
            </a:prstGeom>
            <a:ln w="38100">
              <a:solidFill>
                <a:srgbClr val="00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3457546" y="4322333"/>
              <a:ext cx="1206376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Input</a:t>
              </a: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129056" y="4302818"/>
              <a:ext cx="436033" cy="5905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下矢印 16"/>
            <p:cNvSpPr/>
            <p:nvPr/>
          </p:nvSpPr>
          <p:spPr>
            <a:xfrm rot="10800000">
              <a:off x="1237427" y="4401282"/>
              <a:ext cx="221220" cy="363120"/>
            </a:xfrm>
            <a:prstGeom prst="downArrow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557352" y="4434377"/>
              <a:ext cx="1024639" cy="4001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Isolator</a:t>
              </a:r>
              <a:endParaRPr kumimoji="1" lang="ja-JP" altLang="en-US" sz="2000" dirty="0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2975472" y="2494159"/>
              <a:ext cx="402344" cy="18414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2069672" y="3535922"/>
              <a:ext cx="206912" cy="1042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5" name="直線コネクタ 24"/>
            <p:cNvCxnSpPr>
              <a:stCxn id="5" idx="0"/>
              <a:endCxn id="16" idx="2"/>
            </p:cNvCxnSpPr>
            <p:nvPr/>
          </p:nvCxnSpPr>
          <p:spPr>
            <a:xfrm flipV="1">
              <a:off x="1347073" y="4893395"/>
              <a:ext cx="0" cy="614507"/>
            </a:xfrm>
            <a:prstGeom prst="line">
              <a:avLst/>
            </a:prstGeom>
            <a:ln w="38100">
              <a:solidFill>
                <a:srgbClr val="00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曲線コネクタ 27"/>
            <p:cNvCxnSpPr/>
            <p:nvPr/>
          </p:nvCxnSpPr>
          <p:spPr>
            <a:xfrm>
              <a:off x="5233099" y="2597330"/>
              <a:ext cx="685105" cy="628870"/>
            </a:xfrm>
            <a:prstGeom prst="curvedConnector2">
              <a:avLst/>
            </a:prstGeom>
            <a:ln w="38100">
              <a:solidFill>
                <a:srgbClr val="00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正方形/長方形 28"/>
            <p:cNvSpPr/>
            <p:nvPr/>
          </p:nvSpPr>
          <p:spPr>
            <a:xfrm>
              <a:off x="5188189" y="2531003"/>
              <a:ext cx="206912" cy="1042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5" name="直線コネクタ 34"/>
            <p:cNvCxnSpPr/>
            <p:nvPr/>
          </p:nvCxnSpPr>
          <p:spPr>
            <a:xfrm>
              <a:off x="3045133" y="2500940"/>
              <a:ext cx="0" cy="1677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3132339" y="2500940"/>
              <a:ext cx="0" cy="1677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3217710" y="2500940"/>
              <a:ext cx="0" cy="1677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>
              <a:off x="3304916" y="2500940"/>
              <a:ext cx="0" cy="1677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正方形/長方形 38"/>
            <p:cNvSpPr/>
            <p:nvPr/>
          </p:nvSpPr>
          <p:spPr>
            <a:xfrm rot="5400000">
              <a:off x="1093417" y="2269318"/>
              <a:ext cx="419498" cy="61385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下矢印 39"/>
            <p:cNvSpPr/>
            <p:nvPr/>
          </p:nvSpPr>
          <p:spPr>
            <a:xfrm rot="16200000">
              <a:off x="1203604" y="2383630"/>
              <a:ext cx="212831" cy="377435"/>
            </a:xfrm>
            <a:prstGeom prst="downArrow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712003" y="2781083"/>
              <a:ext cx="1468672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Pump</a:t>
              </a:r>
              <a:r>
                <a:rPr kumimoji="1" lang="ja-JP" altLang="en-US" sz="2400" dirty="0" smtClean="0"/>
                <a:t> </a:t>
              </a:r>
              <a:r>
                <a:rPr kumimoji="1" lang="en-US" altLang="ja-JP" sz="2400" dirty="0" smtClean="0"/>
                <a:t>LD</a:t>
              </a: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3257656" y="1894361"/>
              <a:ext cx="2201947" cy="46166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Yb fiber amp.</a:t>
              </a:r>
              <a:endParaRPr kumimoji="1" lang="ja-JP" altLang="en-US" sz="2400" dirty="0"/>
            </a:p>
          </p:txBody>
        </p:sp>
        <p:sp>
          <p:nvSpPr>
            <p:cNvPr id="47" name="二等辺三角形 46"/>
            <p:cNvSpPr/>
            <p:nvPr/>
          </p:nvSpPr>
          <p:spPr>
            <a:xfrm>
              <a:off x="6752786" y="2361349"/>
              <a:ext cx="436033" cy="361636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正方形/長方形 25"/>
            <p:cNvSpPr/>
            <p:nvPr/>
          </p:nvSpPr>
          <p:spPr>
            <a:xfrm rot="16200000">
              <a:off x="5381447" y="6030479"/>
              <a:ext cx="503397" cy="137303"/>
            </a:xfrm>
            <a:custGeom>
              <a:avLst/>
              <a:gdLst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48" h="113374">
                  <a:moveTo>
                    <a:pt x="0" y="0"/>
                  </a:moveTo>
                  <a:cubicBezTo>
                    <a:pt x="146397" y="57150"/>
                    <a:pt x="290413" y="57150"/>
                    <a:pt x="432048" y="0"/>
                  </a:cubicBezTo>
                  <a:lnTo>
                    <a:pt x="432048" y="113374"/>
                  </a:lnTo>
                  <a:lnTo>
                    <a:pt x="0" y="1133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25"/>
            <p:cNvSpPr/>
            <p:nvPr/>
          </p:nvSpPr>
          <p:spPr>
            <a:xfrm rot="5400000">
              <a:off x="3936043" y="6036026"/>
              <a:ext cx="503397" cy="137303"/>
            </a:xfrm>
            <a:custGeom>
              <a:avLst/>
              <a:gdLst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48" h="113374">
                  <a:moveTo>
                    <a:pt x="0" y="0"/>
                  </a:moveTo>
                  <a:cubicBezTo>
                    <a:pt x="146397" y="57150"/>
                    <a:pt x="290413" y="57150"/>
                    <a:pt x="432048" y="0"/>
                  </a:cubicBezTo>
                  <a:lnTo>
                    <a:pt x="432048" y="113374"/>
                  </a:lnTo>
                  <a:lnTo>
                    <a:pt x="0" y="1133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0" name="直線コネクタ 49"/>
            <p:cNvCxnSpPr/>
            <p:nvPr/>
          </p:nvCxnSpPr>
          <p:spPr>
            <a:xfrm flipH="1">
              <a:off x="3227750" y="6097265"/>
              <a:ext cx="3194725" cy="50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正方形/長方形 50"/>
            <p:cNvSpPr/>
            <p:nvPr/>
          </p:nvSpPr>
          <p:spPr>
            <a:xfrm>
              <a:off x="3944385" y="5975918"/>
              <a:ext cx="174704" cy="252029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4358629" y="6418941"/>
              <a:ext cx="1367800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Cavity</a:t>
              </a:r>
            </a:p>
          </p:txBody>
        </p:sp>
        <p:sp>
          <p:nvSpPr>
            <p:cNvPr id="54" name="フリーフォーム 53"/>
            <p:cNvSpPr/>
            <p:nvPr/>
          </p:nvSpPr>
          <p:spPr>
            <a:xfrm>
              <a:off x="6403955" y="2697269"/>
              <a:ext cx="572398" cy="3394652"/>
            </a:xfrm>
            <a:custGeom>
              <a:avLst/>
              <a:gdLst>
                <a:gd name="connsiteX0" fmla="*/ 469365 w 469365"/>
                <a:gd name="connsiteY0" fmla="*/ 0 h 2913011"/>
                <a:gd name="connsiteX1" fmla="*/ 0 w 469365"/>
                <a:gd name="connsiteY1" fmla="*/ 2913011 h 2913011"/>
                <a:gd name="connsiteX0" fmla="*/ 469365 w 469365"/>
                <a:gd name="connsiteY0" fmla="*/ 0 h 2913043"/>
                <a:gd name="connsiteX1" fmla="*/ 0 w 469365"/>
                <a:gd name="connsiteY1" fmla="*/ 2913011 h 2913043"/>
                <a:gd name="connsiteX0" fmla="*/ 469365 w 472638"/>
                <a:gd name="connsiteY0" fmla="*/ 0 h 2913511"/>
                <a:gd name="connsiteX1" fmla="*/ 0 w 472638"/>
                <a:gd name="connsiteY1" fmla="*/ 2913011 h 2913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2638" h="2913511">
                  <a:moveTo>
                    <a:pt x="469365" y="0"/>
                  </a:moveTo>
                  <a:cubicBezTo>
                    <a:pt x="478569" y="2834778"/>
                    <a:pt x="501576" y="2922215"/>
                    <a:pt x="0" y="2913011"/>
                  </a:cubicBezTo>
                </a:path>
              </a:pathLst>
            </a:cu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/>
            <p:cNvSpPr/>
            <p:nvPr/>
          </p:nvSpPr>
          <p:spPr>
            <a:xfrm>
              <a:off x="1358158" y="5818242"/>
              <a:ext cx="1855772" cy="288215"/>
            </a:xfrm>
            <a:custGeom>
              <a:avLst/>
              <a:gdLst>
                <a:gd name="connsiteX0" fmla="*/ 469365 w 469365"/>
                <a:gd name="connsiteY0" fmla="*/ 0 h 2913011"/>
                <a:gd name="connsiteX1" fmla="*/ 0 w 469365"/>
                <a:gd name="connsiteY1" fmla="*/ 2913011 h 2913011"/>
                <a:gd name="connsiteX0" fmla="*/ 469365 w 469365"/>
                <a:gd name="connsiteY0" fmla="*/ 0 h 2913043"/>
                <a:gd name="connsiteX1" fmla="*/ 0 w 469365"/>
                <a:gd name="connsiteY1" fmla="*/ 2913011 h 2913043"/>
                <a:gd name="connsiteX0" fmla="*/ 469365 w 472638"/>
                <a:gd name="connsiteY0" fmla="*/ 0 h 2913511"/>
                <a:gd name="connsiteX1" fmla="*/ 0 w 472638"/>
                <a:gd name="connsiteY1" fmla="*/ 2913011 h 2913511"/>
                <a:gd name="connsiteX0" fmla="*/ 0 w 700858"/>
                <a:gd name="connsiteY0" fmla="*/ 0 h 2304194"/>
                <a:gd name="connsiteX1" fmla="*/ 566000 w 700858"/>
                <a:gd name="connsiteY1" fmla="*/ 2250336 h 2304194"/>
                <a:gd name="connsiteX0" fmla="*/ 0 w 1625543"/>
                <a:gd name="connsiteY0" fmla="*/ 0 h 1322051"/>
                <a:gd name="connsiteX1" fmla="*/ 1546146 w 1625543"/>
                <a:gd name="connsiteY1" fmla="*/ 220893 h 1322051"/>
                <a:gd name="connsiteX0" fmla="*/ 0 w 2297934"/>
                <a:gd name="connsiteY0" fmla="*/ 0 h 1584528"/>
                <a:gd name="connsiteX1" fmla="*/ 2236390 w 2297934"/>
                <a:gd name="connsiteY1" fmla="*/ 994015 h 1584528"/>
                <a:gd name="connsiteX0" fmla="*/ 5 w 2297671"/>
                <a:gd name="connsiteY0" fmla="*/ 0 h 994136"/>
                <a:gd name="connsiteX1" fmla="*/ 2236395 w 2297671"/>
                <a:gd name="connsiteY1" fmla="*/ 994015 h 994136"/>
                <a:gd name="connsiteX0" fmla="*/ 8 w 1611765"/>
                <a:gd name="connsiteY0" fmla="*/ 0 h 297073"/>
                <a:gd name="connsiteX1" fmla="*/ 1532349 w 1611765"/>
                <a:gd name="connsiteY1" fmla="*/ 220893 h 297073"/>
                <a:gd name="connsiteX0" fmla="*/ 29 w 1532370"/>
                <a:gd name="connsiteY0" fmla="*/ 0 h 297073"/>
                <a:gd name="connsiteX1" fmla="*/ 1532370 w 1532370"/>
                <a:gd name="connsiteY1" fmla="*/ 220893 h 297073"/>
                <a:gd name="connsiteX0" fmla="*/ 0 w 1532341"/>
                <a:gd name="connsiteY0" fmla="*/ 0 h 230297"/>
                <a:gd name="connsiteX1" fmla="*/ 1532341 w 1532341"/>
                <a:gd name="connsiteY1" fmla="*/ 220893 h 230297"/>
                <a:gd name="connsiteX0" fmla="*/ 0 w 1532341"/>
                <a:gd name="connsiteY0" fmla="*/ 0 h 236401"/>
                <a:gd name="connsiteX1" fmla="*/ 1532341 w 1532341"/>
                <a:gd name="connsiteY1" fmla="*/ 220893 h 236401"/>
                <a:gd name="connsiteX0" fmla="*/ 0 w 1532341"/>
                <a:gd name="connsiteY0" fmla="*/ 0 h 247365"/>
                <a:gd name="connsiteX1" fmla="*/ 1532341 w 1532341"/>
                <a:gd name="connsiteY1" fmla="*/ 234699 h 24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32341" h="247365">
                  <a:moveTo>
                    <a:pt x="0" y="0"/>
                  </a:moveTo>
                  <a:cubicBezTo>
                    <a:pt x="23008" y="280717"/>
                    <a:pt x="18406" y="257709"/>
                    <a:pt x="1532341" y="234699"/>
                  </a:cubicBezTo>
                </a:path>
              </a:pathLst>
            </a:cu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ローチャート: 論理積ゲート 61"/>
            <p:cNvSpPr/>
            <p:nvPr/>
          </p:nvSpPr>
          <p:spPr>
            <a:xfrm rot="5400000">
              <a:off x="5734229" y="3075113"/>
              <a:ext cx="392986" cy="552539"/>
            </a:xfrm>
            <a:prstGeom prst="flowChartDelay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ローチャート: 論理積ゲート 62"/>
            <p:cNvSpPr/>
            <p:nvPr/>
          </p:nvSpPr>
          <p:spPr>
            <a:xfrm rot="5400000">
              <a:off x="2941701" y="4197775"/>
              <a:ext cx="392986" cy="552539"/>
            </a:xfrm>
            <a:prstGeom prst="flowChartDelay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1328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36" y="132164"/>
            <a:ext cx="8686324" cy="1460574"/>
          </a:xfrm>
        </p:spPr>
        <p:txBody>
          <a:bodyPr/>
          <a:lstStyle/>
          <a:p>
            <a:r>
              <a:rPr kumimoji="1" lang="en-US" altLang="ja-JP" dirty="0" smtClean="0"/>
              <a:t>A real optical ray-out</a:t>
            </a:r>
            <a:endParaRPr kumimoji="1" lang="ja-JP" altLang="en-US" dirty="0"/>
          </a:p>
        </p:txBody>
      </p:sp>
      <p:grpSp>
        <p:nvGrpSpPr>
          <p:cNvPr id="5" name="図形グループ 17"/>
          <p:cNvGrpSpPr/>
          <p:nvPr/>
        </p:nvGrpSpPr>
        <p:grpSpPr>
          <a:xfrm>
            <a:off x="458910" y="1963320"/>
            <a:ext cx="8715210" cy="3766530"/>
            <a:chOff x="1169622" y="2070634"/>
            <a:chExt cx="6693172" cy="2892648"/>
          </a:xfrm>
        </p:grpSpPr>
        <p:sp>
          <p:nvSpPr>
            <p:cNvPr id="6" name="角丸四角形 5"/>
            <p:cNvSpPr/>
            <p:nvPr/>
          </p:nvSpPr>
          <p:spPr>
            <a:xfrm>
              <a:off x="6782794" y="2888456"/>
              <a:ext cx="1080000" cy="1080000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6733603" y="2782681"/>
              <a:ext cx="862966" cy="1402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8" name="角丸四角形 7"/>
            <p:cNvSpPr/>
            <p:nvPr/>
          </p:nvSpPr>
          <p:spPr>
            <a:xfrm>
              <a:off x="1169622" y="2889209"/>
              <a:ext cx="1080000" cy="1080000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438557" y="2672917"/>
              <a:ext cx="862966" cy="1402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grpSp>
          <p:nvGrpSpPr>
            <p:cNvPr id="10" name="グループ化 9"/>
            <p:cNvGrpSpPr/>
            <p:nvPr/>
          </p:nvGrpSpPr>
          <p:grpSpPr>
            <a:xfrm>
              <a:off x="4089143" y="2351590"/>
              <a:ext cx="641567" cy="540038"/>
              <a:chOff x="5658902" y="1991701"/>
              <a:chExt cx="855422" cy="720050"/>
            </a:xfrm>
          </p:grpSpPr>
          <p:sp>
            <p:nvSpPr>
              <p:cNvPr id="96" name="円/楕円 95"/>
              <p:cNvSpPr/>
              <p:nvPr/>
            </p:nvSpPr>
            <p:spPr>
              <a:xfrm>
                <a:off x="5722316" y="1991726"/>
                <a:ext cx="720000" cy="720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97" name="円/楕円 96"/>
              <p:cNvSpPr/>
              <p:nvPr/>
            </p:nvSpPr>
            <p:spPr>
              <a:xfrm>
                <a:off x="5658902" y="1991751"/>
                <a:ext cx="720000" cy="720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98" name="円/楕円 97"/>
              <p:cNvSpPr/>
              <p:nvPr/>
            </p:nvSpPr>
            <p:spPr>
              <a:xfrm>
                <a:off x="5794324" y="1991701"/>
                <a:ext cx="720000" cy="720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/>
              </a:p>
            </p:txBody>
          </p:sp>
        </p:grpSp>
        <p:sp>
          <p:nvSpPr>
            <p:cNvPr id="11" name="正方形/長方形 10"/>
            <p:cNvSpPr/>
            <p:nvPr/>
          </p:nvSpPr>
          <p:spPr>
            <a:xfrm>
              <a:off x="2357754" y="3324620"/>
              <a:ext cx="864000" cy="21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344414" y="3274539"/>
              <a:ext cx="938077" cy="32316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Pump LD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4139865" y="3753600"/>
              <a:ext cx="540000" cy="10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4138786" y="4077599"/>
              <a:ext cx="540000" cy="10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/>
            </a:p>
          </p:txBody>
        </p:sp>
        <p:cxnSp>
          <p:nvCxnSpPr>
            <p:cNvPr id="15" name="直線コネクタ 14"/>
            <p:cNvCxnSpPr/>
            <p:nvPr/>
          </p:nvCxnSpPr>
          <p:spPr>
            <a:xfrm>
              <a:off x="1439652" y="3972810"/>
              <a:ext cx="615384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グループ化 15"/>
            <p:cNvGrpSpPr/>
            <p:nvPr/>
          </p:nvGrpSpPr>
          <p:grpSpPr>
            <a:xfrm flipH="1">
              <a:off x="1764827" y="3859835"/>
              <a:ext cx="324000" cy="216000"/>
              <a:chOff x="5220072" y="2348880"/>
              <a:chExt cx="360000" cy="360000"/>
            </a:xfrm>
          </p:grpSpPr>
          <p:sp>
            <p:nvSpPr>
              <p:cNvPr id="94" name="正方形/長方形 93"/>
              <p:cNvSpPr/>
              <p:nvPr/>
            </p:nvSpPr>
            <p:spPr>
              <a:xfrm>
                <a:off x="5220072" y="234888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95" name="右矢印 94"/>
              <p:cNvSpPr/>
              <p:nvPr/>
            </p:nvSpPr>
            <p:spPr>
              <a:xfrm>
                <a:off x="5310072" y="2438880"/>
                <a:ext cx="180000" cy="180000"/>
              </a:xfrm>
              <a:prstGeom prst="rightArrow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/>
              </a:p>
            </p:txBody>
          </p:sp>
        </p:grpSp>
        <p:sp>
          <p:nvSpPr>
            <p:cNvPr id="17" name="正方形/長方形 16"/>
            <p:cNvSpPr/>
            <p:nvPr/>
          </p:nvSpPr>
          <p:spPr>
            <a:xfrm>
              <a:off x="1384556" y="3915630"/>
              <a:ext cx="108000" cy="108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7542569" y="3915630"/>
              <a:ext cx="108000" cy="108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/>
            </a:p>
          </p:txBody>
        </p:sp>
        <p:cxnSp>
          <p:nvCxnSpPr>
            <p:cNvPr id="19" name="直線コネクタ 18"/>
            <p:cNvCxnSpPr/>
            <p:nvPr/>
          </p:nvCxnSpPr>
          <p:spPr>
            <a:xfrm>
              <a:off x="1384557" y="2888940"/>
              <a:ext cx="62660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グループ化 19"/>
            <p:cNvGrpSpPr/>
            <p:nvPr/>
          </p:nvGrpSpPr>
          <p:grpSpPr>
            <a:xfrm>
              <a:off x="6403597" y="2778827"/>
              <a:ext cx="324000" cy="216000"/>
              <a:chOff x="5220072" y="2348880"/>
              <a:chExt cx="360000" cy="360000"/>
            </a:xfrm>
          </p:grpSpPr>
          <p:sp>
            <p:nvSpPr>
              <p:cNvPr id="92" name="正方形/長方形 91"/>
              <p:cNvSpPr/>
              <p:nvPr/>
            </p:nvSpPr>
            <p:spPr>
              <a:xfrm>
                <a:off x="5220072" y="234888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93" name="右矢印 92"/>
              <p:cNvSpPr/>
              <p:nvPr/>
            </p:nvSpPr>
            <p:spPr>
              <a:xfrm>
                <a:off x="5310072" y="2438880"/>
                <a:ext cx="180000" cy="180000"/>
              </a:xfrm>
              <a:prstGeom prst="rightArrow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/>
              </a:p>
            </p:txBody>
          </p:sp>
        </p:grpSp>
        <p:sp>
          <p:nvSpPr>
            <p:cNvPr id="21" name="円/楕円 20"/>
            <p:cNvSpPr/>
            <p:nvPr/>
          </p:nvSpPr>
          <p:spPr>
            <a:xfrm>
              <a:off x="5352822" y="2813011"/>
              <a:ext cx="270000" cy="135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2112147" y="2821400"/>
              <a:ext cx="270000" cy="135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3192487" y="2819036"/>
              <a:ext cx="270000" cy="135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/>
            </a:p>
          </p:txBody>
        </p:sp>
        <p:cxnSp>
          <p:nvCxnSpPr>
            <p:cNvPr id="24" name="曲線コネクタ 23"/>
            <p:cNvCxnSpPr/>
            <p:nvPr/>
          </p:nvCxnSpPr>
          <p:spPr>
            <a:xfrm rot="5400000" flipH="1" flipV="1">
              <a:off x="2776128" y="2901919"/>
              <a:ext cx="429643" cy="403075"/>
            </a:xfrm>
            <a:prstGeom prst="curvedConnector2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3306050" y="3968457"/>
              <a:ext cx="0" cy="540664"/>
            </a:xfrm>
            <a:prstGeom prst="line">
              <a:avLst/>
            </a:prstGeom>
            <a:ln w="28575">
              <a:solidFill>
                <a:srgbClr val="FF00FF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グループ化 25"/>
            <p:cNvGrpSpPr/>
            <p:nvPr/>
          </p:nvGrpSpPr>
          <p:grpSpPr>
            <a:xfrm rot="16200000">
              <a:off x="5483067" y="3229367"/>
              <a:ext cx="128662" cy="270000"/>
              <a:chOff x="7536161" y="3249690"/>
              <a:chExt cx="171549" cy="360000"/>
            </a:xfrm>
            <a:solidFill>
              <a:schemeClr val="bg1"/>
            </a:solidFill>
          </p:grpSpPr>
          <p:sp>
            <p:nvSpPr>
              <p:cNvPr id="90" name="正方形/長方形 74"/>
              <p:cNvSpPr/>
              <p:nvPr/>
            </p:nvSpPr>
            <p:spPr>
              <a:xfrm>
                <a:off x="7536161" y="3321690"/>
                <a:ext cx="171549" cy="216000"/>
              </a:xfrm>
              <a:custGeom>
                <a:avLst/>
                <a:gdLst>
                  <a:gd name="connsiteX0" fmla="*/ 0 w 216000"/>
                  <a:gd name="connsiteY0" fmla="*/ 0 h 216000"/>
                  <a:gd name="connsiteX1" fmla="*/ 216000 w 216000"/>
                  <a:gd name="connsiteY1" fmla="*/ 0 h 216000"/>
                  <a:gd name="connsiteX2" fmla="*/ 216000 w 216000"/>
                  <a:gd name="connsiteY2" fmla="*/ 216000 h 216000"/>
                  <a:gd name="connsiteX3" fmla="*/ 0 w 216000"/>
                  <a:gd name="connsiteY3" fmla="*/ 216000 h 216000"/>
                  <a:gd name="connsiteX4" fmla="*/ 0 w 216000"/>
                  <a:gd name="connsiteY4" fmla="*/ 0 h 216000"/>
                  <a:gd name="connsiteX0" fmla="*/ 0 w 216000"/>
                  <a:gd name="connsiteY0" fmla="*/ 0 h 216000"/>
                  <a:gd name="connsiteX1" fmla="*/ 216000 w 216000"/>
                  <a:gd name="connsiteY1" fmla="*/ 216000 h 216000"/>
                  <a:gd name="connsiteX2" fmla="*/ 0 w 216000"/>
                  <a:gd name="connsiteY2" fmla="*/ 216000 h 216000"/>
                  <a:gd name="connsiteX3" fmla="*/ 0 w 216000"/>
                  <a:gd name="connsiteY3" fmla="*/ 0 h 216000"/>
                  <a:gd name="connsiteX0" fmla="*/ 0 w 219175"/>
                  <a:gd name="connsiteY0" fmla="*/ 0 h 216000"/>
                  <a:gd name="connsiteX1" fmla="*/ 219175 w 219175"/>
                  <a:gd name="connsiteY1" fmla="*/ 101700 h 216000"/>
                  <a:gd name="connsiteX2" fmla="*/ 0 w 219175"/>
                  <a:gd name="connsiteY2" fmla="*/ 216000 h 216000"/>
                  <a:gd name="connsiteX3" fmla="*/ 0 w 219175"/>
                  <a:gd name="connsiteY3" fmla="*/ 0 h 216000"/>
                  <a:gd name="connsiteX0" fmla="*/ 0 w 140593"/>
                  <a:gd name="connsiteY0" fmla="*/ 0 h 216000"/>
                  <a:gd name="connsiteX1" fmla="*/ 140593 w 140593"/>
                  <a:gd name="connsiteY1" fmla="*/ 101700 h 216000"/>
                  <a:gd name="connsiteX2" fmla="*/ 0 w 140593"/>
                  <a:gd name="connsiteY2" fmla="*/ 216000 h 216000"/>
                  <a:gd name="connsiteX3" fmla="*/ 0 w 140593"/>
                  <a:gd name="connsiteY3" fmla="*/ 0 h 216000"/>
                  <a:gd name="connsiteX0" fmla="*/ 0 w 140667"/>
                  <a:gd name="connsiteY0" fmla="*/ 0 h 216000"/>
                  <a:gd name="connsiteX1" fmla="*/ 140593 w 140667"/>
                  <a:gd name="connsiteY1" fmla="*/ 101700 h 216000"/>
                  <a:gd name="connsiteX2" fmla="*/ 0 w 140667"/>
                  <a:gd name="connsiteY2" fmla="*/ 216000 h 216000"/>
                  <a:gd name="connsiteX3" fmla="*/ 0 w 140667"/>
                  <a:gd name="connsiteY3" fmla="*/ 0 h 216000"/>
                  <a:gd name="connsiteX0" fmla="*/ 0 w 140667"/>
                  <a:gd name="connsiteY0" fmla="*/ 0 h 216000"/>
                  <a:gd name="connsiteX1" fmla="*/ 140593 w 140667"/>
                  <a:gd name="connsiteY1" fmla="*/ 101700 h 216000"/>
                  <a:gd name="connsiteX2" fmla="*/ 0 w 140667"/>
                  <a:gd name="connsiteY2" fmla="*/ 216000 h 216000"/>
                  <a:gd name="connsiteX3" fmla="*/ 0 w 140667"/>
                  <a:gd name="connsiteY3" fmla="*/ 0 h 216000"/>
                  <a:gd name="connsiteX0" fmla="*/ 0 w 140593"/>
                  <a:gd name="connsiteY0" fmla="*/ 0 h 216000"/>
                  <a:gd name="connsiteX1" fmla="*/ 140593 w 140593"/>
                  <a:gd name="connsiteY1" fmla="*/ 101700 h 216000"/>
                  <a:gd name="connsiteX2" fmla="*/ 0 w 140593"/>
                  <a:gd name="connsiteY2" fmla="*/ 216000 h 216000"/>
                  <a:gd name="connsiteX3" fmla="*/ 0 w 140593"/>
                  <a:gd name="connsiteY3" fmla="*/ 0 h 216000"/>
                  <a:gd name="connsiteX0" fmla="*/ 0 w 140593"/>
                  <a:gd name="connsiteY0" fmla="*/ 0 h 216000"/>
                  <a:gd name="connsiteX1" fmla="*/ 140593 w 140593"/>
                  <a:gd name="connsiteY1" fmla="*/ 101700 h 216000"/>
                  <a:gd name="connsiteX2" fmla="*/ 0 w 140593"/>
                  <a:gd name="connsiteY2" fmla="*/ 216000 h 216000"/>
                  <a:gd name="connsiteX3" fmla="*/ 0 w 140593"/>
                  <a:gd name="connsiteY3" fmla="*/ 0 h 216000"/>
                  <a:gd name="connsiteX0" fmla="*/ 0 w 140593"/>
                  <a:gd name="connsiteY0" fmla="*/ 0 h 216000"/>
                  <a:gd name="connsiteX1" fmla="*/ 140593 w 140593"/>
                  <a:gd name="connsiteY1" fmla="*/ 101700 h 216000"/>
                  <a:gd name="connsiteX2" fmla="*/ 0 w 140593"/>
                  <a:gd name="connsiteY2" fmla="*/ 216000 h 216000"/>
                  <a:gd name="connsiteX3" fmla="*/ 0 w 140593"/>
                  <a:gd name="connsiteY3" fmla="*/ 0 h 216000"/>
                  <a:gd name="connsiteX0" fmla="*/ 0 w 140593"/>
                  <a:gd name="connsiteY0" fmla="*/ 0 h 216000"/>
                  <a:gd name="connsiteX1" fmla="*/ 140593 w 140593"/>
                  <a:gd name="connsiteY1" fmla="*/ 101700 h 216000"/>
                  <a:gd name="connsiteX2" fmla="*/ 0 w 140593"/>
                  <a:gd name="connsiteY2" fmla="*/ 216000 h 216000"/>
                  <a:gd name="connsiteX3" fmla="*/ 0 w 140593"/>
                  <a:gd name="connsiteY3" fmla="*/ 0 h 216000"/>
                  <a:gd name="connsiteX0" fmla="*/ 0 w 140593"/>
                  <a:gd name="connsiteY0" fmla="*/ 0 h 216000"/>
                  <a:gd name="connsiteX1" fmla="*/ 140593 w 140593"/>
                  <a:gd name="connsiteY1" fmla="*/ 101700 h 216000"/>
                  <a:gd name="connsiteX2" fmla="*/ 0 w 140593"/>
                  <a:gd name="connsiteY2" fmla="*/ 216000 h 216000"/>
                  <a:gd name="connsiteX3" fmla="*/ 0 w 140593"/>
                  <a:gd name="connsiteY3" fmla="*/ 0 h 216000"/>
                  <a:gd name="connsiteX0" fmla="*/ 0 w 141068"/>
                  <a:gd name="connsiteY0" fmla="*/ 0 h 216000"/>
                  <a:gd name="connsiteX1" fmla="*/ 140593 w 141068"/>
                  <a:gd name="connsiteY1" fmla="*/ 101700 h 216000"/>
                  <a:gd name="connsiteX2" fmla="*/ 0 w 141068"/>
                  <a:gd name="connsiteY2" fmla="*/ 216000 h 216000"/>
                  <a:gd name="connsiteX3" fmla="*/ 0 w 141068"/>
                  <a:gd name="connsiteY3" fmla="*/ 0 h 216000"/>
                  <a:gd name="connsiteX0" fmla="*/ 0 w 171719"/>
                  <a:gd name="connsiteY0" fmla="*/ 0 h 216000"/>
                  <a:gd name="connsiteX1" fmla="*/ 171549 w 171719"/>
                  <a:gd name="connsiteY1" fmla="*/ 99319 h 216000"/>
                  <a:gd name="connsiteX2" fmla="*/ 0 w 171719"/>
                  <a:gd name="connsiteY2" fmla="*/ 216000 h 216000"/>
                  <a:gd name="connsiteX3" fmla="*/ 0 w 171719"/>
                  <a:gd name="connsiteY3" fmla="*/ 0 h 216000"/>
                  <a:gd name="connsiteX0" fmla="*/ 0 w 171549"/>
                  <a:gd name="connsiteY0" fmla="*/ 0 h 216000"/>
                  <a:gd name="connsiteX1" fmla="*/ 171549 w 171549"/>
                  <a:gd name="connsiteY1" fmla="*/ 99319 h 216000"/>
                  <a:gd name="connsiteX2" fmla="*/ 0 w 171549"/>
                  <a:gd name="connsiteY2" fmla="*/ 216000 h 216000"/>
                  <a:gd name="connsiteX3" fmla="*/ 0 w 171549"/>
                  <a:gd name="connsiteY3" fmla="*/ 0 h 216000"/>
                  <a:gd name="connsiteX0" fmla="*/ 0 w 171549"/>
                  <a:gd name="connsiteY0" fmla="*/ 0 h 216000"/>
                  <a:gd name="connsiteX1" fmla="*/ 171549 w 171549"/>
                  <a:gd name="connsiteY1" fmla="*/ 99319 h 216000"/>
                  <a:gd name="connsiteX2" fmla="*/ 0 w 171549"/>
                  <a:gd name="connsiteY2" fmla="*/ 216000 h 216000"/>
                  <a:gd name="connsiteX3" fmla="*/ 0 w 171549"/>
                  <a:gd name="connsiteY3" fmla="*/ 0 h 216000"/>
                  <a:gd name="connsiteX0" fmla="*/ 0 w 171549"/>
                  <a:gd name="connsiteY0" fmla="*/ 0 h 216000"/>
                  <a:gd name="connsiteX1" fmla="*/ 171549 w 171549"/>
                  <a:gd name="connsiteY1" fmla="*/ 99319 h 216000"/>
                  <a:gd name="connsiteX2" fmla="*/ 0 w 171549"/>
                  <a:gd name="connsiteY2" fmla="*/ 216000 h 216000"/>
                  <a:gd name="connsiteX3" fmla="*/ 0 w 171549"/>
                  <a:gd name="connsiteY3" fmla="*/ 0 h 216000"/>
                  <a:gd name="connsiteX0" fmla="*/ 0 w 171549"/>
                  <a:gd name="connsiteY0" fmla="*/ 0 h 216000"/>
                  <a:gd name="connsiteX1" fmla="*/ 171549 w 171549"/>
                  <a:gd name="connsiteY1" fmla="*/ 104081 h 216000"/>
                  <a:gd name="connsiteX2" fmla="*/ 0 w 171549"/>
                  <a:gd name="connsiteY2" fmla="*/ 216000 h 216000"/>
                  <a:gd name="connsiteX3" fmla="*/ 0 w 171549"/>
                  <a:gd name="connsiteY3" fmla="*/ 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549" h="216000">
                    <a:moveTo>
                      <a:pt x="0" y="0"/>
                    </a:moveTo>
                    <a:cubicBezTo>
                      <a:pt x="134970" y="7706"/>
                      <a:pt x="169928" y="51132"/>
                      <a:pt x="171549" y="104081"/>
                    </a:cubicBezTo>
                    <a:cubicBezTo>
                      <a:pt x="169928" y="168374"/>
                      <a:pt x="137352" y="206475"/>
                      <a:pt x="0" y="21600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/>
              </a:p>
            </p:txBody>
          </p:sp>
          <p:cxnSp>
            <p:nvCxnSpPr>
              <p:cNvPr id="91" name="直線コネクタ 90"/>
              <p:cNvCxnSpPr/>
              <p:nvPr/>
            </p:nvCxnSpPr>
            <p:spPr>
              <a:xfrm>
                <a:off x="7536161" y="3249690"/>
                <a:ext cx="0" cy="3600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グループ化 26"/>
            <p:cNvGrpSpPr/>
            <p:nvPr/>
          </p:nvGrpSpPr>
          <p:grpSpPr>
            <a:xfrm rot="5400000">
              <a:off x="5534013" y="4439567"/>
              <a:ext cx="128662" cy="270000"/>
              <a:chOff x="7536161" y="3249690"/>
              <a:chExt cx="171549" cy="360000"/>
            </a:xfrm>
            <a:solidFill>
              <a:schemeClr val="bg1"/>
            </a:solidFill>
          </p:grpSpPr>
          <p:sp>
            <p:nvSpPr>
              <p:cNvPr id="88" name="正方形/長方形 74"/>
              <p:cNvSpPr/>
              <p:nvPr/>
            </p:nvSpPr>
            <p:spPr>
              <a:xfrm>
                <a:off x="7536161" y="3321690"/>
                <a:ext cx="171549" cy="216000"/>
              </a:xfrm>
              <a:custGeom>
                <a:avLst/>
                <a:gdLst>
                  <a:gd name="connsiteX0" fmla="*/ 0 w 216000"/>
                  <a:gd name="connsiteY0" fmla="*/ 0 h 216000"/>
                  <a:gd name="connsiteX1" fmla="*/ 216000 w 216000"/>
                  <a:gd name="connsiteY1" fmla="*/ 0 h 216000"/>
                  <a:gd name="connsiteX2" fmla="*/ 216000 w 216000"/>
                  <a:gd name="connsiteY2" fmla="*/ 216000 h 216000"/>
                  <a:gd name="connsiteX3" fmla="*/ 0 w 216000"/>
                  <a:gd name="connsiteY3" fmla="*/ 216000 h 216000"/>
                  <a:gd name="connsiteX4" fmla="*/ 0 w 216000"/>
                  <a:gd name="connsiteY4" fmla="*/ 0 h 216000"/>
                  <a:gd name="connsiteX0" fmla="*/ 0 w 216000"/>
                  <a:gd name="connsiteY0" fmla="*/ 0 h 216000"/>
                  <a:gd name="connsiteX1" fmla="*/ 216000 w 216000"/>
                  <a:gd name="connsiteY1" fmla="*/ 216000 h 216000"/>
                  <a:gd name="connsiteX2" fmla="*/ 0 w 216000"/>
                  <a:gd name="connsiteY2" fmla="*/ 216000 h 216000"/>
                  <a:gd name="connsiteX3" fmla="*/ 0 w 216000"/>
                  <a:gd name="connsiteY3" fmla="*/ 0 h 216000"/>
                  <a:gd name="connsiteX0" fmla="*/ 0 w 219175"/>
                  <a:gd name="connsiteY0" fmla="*/ 0 h 216000"/>
                  <a:gd name="connsiteX1" fmla="*/ 219175 w 219175"/>
                  <a:gd name="connsiteY1" fmla="*/ 101700 h 216000"/>
                  <a:gd name="connsiteX2" fmla="*/ 0 w 219175"/>
                  <a:gd name="connsiteY2" fmla="*/ 216000 h 216000"/>
                  <a:gd name="connsiteX3" fmla="*/ 0 w 219175"/>
                  <a:gd name="connsiteY3" fmla="*/ 0 h 216000"/>
                  <a:gd name="connsiteX0" fmla="*/ 0 w 140593"/>
                  <a:gd name="connsiteY0" fmla="*/ 0 h 216000"/>
                  <a:gd name="connsiteX1" fmla="*/ 140593 w 140593"/>
                  <a:gd name="connsiteY1" fmla="*/ 101700 h 216000"/>
                  <a:gd name="connsiteX2" fmla="*/ 0 w 140593"/>
                  <a:gd name="connsiteY2" fmla="*/ 216000 h 216000"/>
                  <a:gd name="connsiteX3" fmla="*/ 0 w 140593"/>
                  <a:gd name="connsiteY3" fmla="*/ 0 h 216000"/>
                  <a:gd name="connsiteX0" fmla="*/ 0 w 140667"/>
                  <a:gd name="connsiteY0" fmla="*/ 0 h 216000"/>
                  <a:gd name="connsiteX1" fmla="*/ 140593 w 140667"/>
                  <a:gd name="connsiteY1" fmla="*/ 101700 h 216000"/>
                  <a:gd name="connsiteX2" fmla="*/ 0 w 140667"/>
                  <a:gd name="connsiteY2" fmla="*/ 216000 h 216000"/>
                  <a:gd name="connsiteX3" fmla="*/ 0 w 140667"/>
                  <a:gd name="connsiteY3" fmla="*/ 0 h 216000"/>
                  <a:gd name="connsiteX0" fmla="*/ 0 w 140667"/>
                  <a:gd name="connsiteY0" fmla="*/ 0 h 216000"/>
                  <a:gd name="connsiteX1" fmla="*/ 140593 w 140667"/>
                  <a:gd name="connsiteY1" fmla="*/ 101700 h 216000"/>
                  <a:gd name="connsiteX2" fmla="*/ 0 w 140667"/>
                  <a:gd name="connsiteY2" fmla="*/ 216000 h 216000"/>
                  <a:gd name="connsiteX3" fmla="*/ 0 w 140667"/>
                  <a:gd name="connsiteY3" fmla="*/ 0 h 216000"/>
                  <a:gd name="connsiteX0" fmla="*/ 0 w 140593"/>
                  <a:gd name="connsiteY0" fmla="*/ 0 h 216000"/>
                  <a:gd name="connsiteX1" fmla="*/ 140593 w 140593"/>
                  <a:gd name="connsiteY1" fmla="*/ 101700 h 216000"/>
                  <a:gd name="connsiteX2" fmla="*/ 0 w 140593"/>
                  <a:gd name="connsiteY2" fmla="*/ 216000 h 216000"/>
                  <a:gd name="connsiteX3" fmla="*/ 0 w 140593"/>
                  <a:gd name="connsiteY3" fmla="*/ 0 h 216000"/>
                  <a:gd name="connsiteX0" fmla="*/ 0 w 140593"/>
                  <a:gd name="connsiteY0" fmla="*/ 0 h 216000"/>
                  <a:gd name="connsiteX1" fmla="*/ 140593 w 140593"/>
                  <a:gd name="connsiteY1" fmla="*/ 101700 h 216000"/>
                  <a:gd name="connsiteX2" fmla="*/ 0 w 140593"/>
                  <a:gd name="connsiteY2" fmla="*/ 216000 h 216000"/>
                  <a:gd name="connsiteX3" fmla="*/ 0 w 140593"/>
                  <a:gd name="connsiteY3" fmla="*/ 0 h 216000"/>
                  <a:gd name="connsiteX0" fmla="*/ 0 w 140593"/>
                  <a:gd name="connsiteY0" fmla="*/ 0 h 216000"/>
                  <a:gd name="connsiteX1" fmla="*/ 140593 w 140593"/>
                  <a:gd name="connsiteY1" fmla="*/ 101700 h 216000"/>
                  <a:gd name="connsiteX2" fmla="*/ 0 w 140593"/>
                  <a:gd name="connsiteY2" fmla="*/ 216000 h 216000"/>
                  <a:gd name="connsiteX3" fmla="*/ 0 w 140593"/>
                  <a:gd name="connsiteY3" fmla="*/ 0 h 216000"/>
                  <a:gd name="connsiteX0" fmla="*/ 0 w 140593"/>
                  <a:gd name="connsiteY0" fmla="*/ 0 h 216000"/>
                  <a:gd name="connsiteX1" fmla="*/ 140593 w 140593"/>
                  <a:gd name="connsiteY1" fmla="*/ 101700 h 216000"/>
                  <a:gd name="connsiteX2" fmla="*/ 0 w 140593"/>
                  <a:gd name="connsiteY2" fmla="*/ 216000 h 216000"/>
                  <a:gd name="connsiteX3" fmla="*/ 0 w 140593"/>
                  <a:gd name="connsiteY3" fmla="*/ 0 h 216000"/>
                  <a:gd name="connsiteX0" fmla="*/ 0 w 140593"/>
                  <a:gd name="connsiteY0" fmla="*/ 0 h 216000"/>
                  <a:gd name="connsiteX1" fmla="*/ 140593 w 140593"/>
                  <a:gd name="connsiteY1" fmla="*/ 101700 h 216000"/>
                  <a:gd name="connsiteX2" fmla="*/ 0 w 140593"/>
                  <a:gd name="connsiteY2" fmla="*/ 216000 h 216000"/>
                  <a:gd name="connsiteX3" fmla="*/ 0 w 140593"/>
                  <a:gd name="connsiteY3" fmla="*/ 0 h 216000"/>
                  <a:gd name="connsiteX0" fmla="*/ 0 w 141068"/>
                  <a:gd name="connsiteY0" fmla="*/ 0 h 216000"/>
                  <a:gd name="connsiteX1" fmla="*/ 140593 w 141068"/>
                  <a:gd name="connsiteY1" fmla="*/ 101700 h 216000"/>
                  <a:gd name="connsiteX2" fmla="*/ 0 w 141068"/>
                  <a:gd name="connsiteY2" fmla="*/ 216000 h 216000"/>
                  <a:gd name="connsiteX3" fmla="*/ 0 w 141068"/>
                  <a:gd name="connsiteY3" fmla="*/ 0 h 216000"/>
                  <a:gd name="connsiteX0" fmla="*/ 0 w 171719"/>
                  <a:gd name="connsiteY0" fmla="*/ 0 h 216000"/>
                  <a:gd name="connsiteX1" fmla="*/ 171549 w 171719"/>
                  <a:gd name="connsiteY1" fmla="*/ 99319 h 216000"/>
                  <a:gd name="connsiteX2" fmla="*/ 0 w 171719"/>
                  <a:gd name="connsiteY2" fmla="*/ 216000 h 216000"/>
                  <a:gd name="connsiteX3" fmla="*/ 0 w 171719"/>
                  <a:gd name="connsiteY3" fmla="*/ 0 h 216000"/>
                  <a:gd name="connsiteX0" fmla="*/ 0 w 171549"/>
                  <a:gd name="connsiteY0" fmla="*/ 0 h 216000"/>
                  <a:gd name="connsiteX1" fmla="*/ 171549 w 171549"/>
                  <a:gd name="connsiteY1" fmla="*/ 99319 h 216000"/>
                  <a:gd name="connsiteX2" fmla="*/ 0 w 171549"/>
                  <a:gd name="connsiteY2" fmla="*/ 216000 h 216000"/>
                  <a:gd name="connsiteX3" fmla="*/ 0 w 171549"/>
                  <a:gd name="connsiteY3" fmla="*/ 0 h 216000"/>
                  <a:gd name="connsiteX0" fmla="*/ 0 w 171549"/>
                  <a:gd name="connsiteY0" fmla="*/ 0 h 216000"/>
                  <a:gd name="connsiteX1" fmla="*/ 171549 w 171549"/>
                  <a:gd name="connsiteY1" fmla="*/ 99319 h 216000"/>
                  <a:gd name="connsiteX2" fmla="*/ 0 w 171549"/>
                  <a:gd name="connsiteY2" fmla="*/ 216000 h 216000"/>
                  <a:gd name="connsiteX3" fmla="*/ 0 w 171549"/>
                  <a:gd name="connsiteY3" fmla="*/ 0 h 216000"/>
                  <a:gd name="connsiteX0" fmla="*/ 0 w 171549"/>
                  <a:gd name="connsiteY0" fmla="*/ 0 h 216000"/>
                  <a:gd name="connsiteX1" fmla="*/ 171549 w 171549"/>
                  <a:gd name="connsiteY1" fmla="*/ 99319 h 216000"/>
                  <a:gd name="connsiteX2" fmla="*/ 0 w 171549"/>
                  <a:gd name="connsiteY2" fmla="*/ 216000 h 216000"/>
                  <a:gd name="connsiteX3" fmla="*/ 0 w 171549"/>
                  <a:gd name="connsiteY3" fmla="*/ 0 h 216000"/>
                  <a:gd name="connsiteX0" fmla="*/ 0 w 171549"/>
                  <a:gd name="connsiteY0" fmla="*/ 0 h 216000"/>
                  <a:gd name="connsiteX1" fmla="*/ 171549 w 171549"/>
                  <a:gd name="connsiteY1" fmla="*/ 104081 h 216000"/>
                  <a:gd name="connsiteX2" fmla="*/ 0 w 171549"/>
                  <a:gd name="connsiteY2" fmla="*/ 216000 h 216000"/>
                  <a:gd name="connsiteX3" fmla="*/ 0 w 171549"/>
                  <a:gd name="connsiteY3" fmla="*/ 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549" h="216000">
                    <a:moveTo>
                      <a:pt x="0" y="0"/>
                    </a:moveTo>
                    <a:cubicBezTo>
                      <a:pt x="134970" y="7706"/>
                      <a:pt x="169928" y="51132"/>
                      <a:pt x="171549" y="104081"/>
                    </a:cubicBezTo>
                    <a:cubicBezTo>
                      <a:pt x="169928" y="168374"/>
                      <a:pt x="137352" y="206475"/>
                      <a:pt x="0" y="21600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/>
              </a:p>
            </p:txBody>
          </p:sp>
          <p:cxnSp>
            <p:nvCxnSpPr>
              <p:cNvPr id="89" name="直線コネクタ 88"/>
              <p:cNvCxnSpPr/>
              <p:nvPr/>
            </p:nvCxnSpPr>
            <p:spPr>
              <a:xfrm>
                <a:off x="7536161" y="3249690"/>
                <a:ext cx="0" cy="3600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グループ化 27"/>
            <p:cNvGrpSpPr/>
            <p:nvPr/>
          </p:nvGrpSpPr>
          <p:grpSpPr>
            <a:xfrm rot="5400000">
              <a:off x="3241209" y="4440518"/>
              <a:ext cx="128662" cy="270000"/>
              <a:chOff x="7536161" y="3249690"/>
              <a:chExt cx="171549" cy="360000"/>
            </a:xfrm>
            <a:solidFill>
              <a:schemeClr val="bg1"/>
            </a:solidFill>
          </p:grpSpPr>
          <p:sp>
            <p:nvSpPr>
              <p:cNvPr id="86" name="正方形/長方形 74"/>
              <p:cNvSpPr/>
              <p:nvPr/>
            </p:nvSpPr>
            <p:spPr>
              <a:xfrm>
                <a:off x="7536161" y="3321690"/>
                <a:ext cx="171549" cy="216000"/>
              </a:xfrm>
              <a:custGeom>
                <a:avLst/>
                <a:gdLst>
                  <a:gd name="connsiteX0" fmla="*/ 0 w 216000"/>
                  <a:gd name="connsiteY0" fmla="*/ 0 h 216000"/>
                  <a:gd name="connsiteX1" fmla="*/ 216000 w 216000"/>
                  <a:gd name="connsiteY1" fmla="*/ 0 h 216000"/>
                  <a:gd name="connsiteX2" fmla="*/ 216000 w 216000"/>
                  <a:gd name="connsiteY2" fmla="*/ 216000 h 216000"/>
                  <a:gd name="connsiteX3" fmla="*/ 0 w 216000"/>
                  <a:gd name="connsiteY3" fmla="*/ 216000 h 216000"/>
                  <a:gd name="connsiteX4" fmla="*/ 0 w 216000"/>
                  <a:gd name="connsiteY4" fmla="*/ 0 h 216000"/>
                  <a:gd name="connsiteX0" fmla="*/ 0 w 216000"/>
                  <a:gd name="connsiteY0" fmla="*/ 0 h 216000"/>
                  <a:gd name="connsiteX1" fmla="*/ 216000 w 216000"/>
                  <a:gd name="connsiteY1" fmla="*/ 216000 h 216000"/>
                  <a:gd name="connsiteX2" fmla="*/ 0 w 216000"/>
                  <a:gd name="connsiteY2" fmla="*/ 216000 h 216000"/>
                  <a:gd name="connsiteX3" fmla="*/ 0 w 216000"/>
                  <a:gd name="connsiteY3" fmla="*/ 0 h 216000"/>
                  <a:gd name="connsiteX0" fmla="*/ 0 w 219175"/>
                  <a:gd name="connsiteY0" fmla="*/ 0 h 216000"/>
                  <a:gd name="connsiteX1" fmla="*/ 219175 w 219175"/>
                  <a:gd name="connsiteY1" fmla="*/ 101700 h 216000"/>
                  <a:gd name="connsiteX2" fmla="*/ 0 w 219175"/>
                  <a:gd name="connsiteY2" fmla="*/ 216000 h 216000"/>
                  <a:gd name="connsiteX3" fmla="*/ 0 w 219175"/>
                  <a:gd name="connsiteY3" fmla="*/ 0 h 216000"/>
                  <a:gd name="connsiteX0" fmla="*/ 0 w 140593"/>
                  <a:gd name="connsiteY0" fmla="*/ 0 h 216000"/>
                  <a:gd name="connsiteX1" fmla="*/ 140593 w 140593"/>
                  <a:gd name="connsiteY1" fmla="*/ 101700 h 216000"/>
                  <a:gd name="connsiteX2" fmla="*/ 0 w 140593"/>
                  <a:gd name="connsiteY2" fmla="*/ 216000 h 216000"/>
                  <a:gd name="connsiteX3" fmla="*/ 0 w 140593"/>
                  <a:gd name="connsiteY3" fmla="*/ 0 h 216000"/>
                  <a:gd name="connsiteX0" fmla="*/ 0 w 140667"/>
                  <a:gd name="connsiteY0" fmla="*/ 0 h 216000"/>
                  <a:gd name="connsiteX1" fmla="*/ 140593 w 140667"/>
                  <a:gd name="connsiteY1" fmla="*/ 101700 h 216000"/>
                  <a:gd name="connsiteX2" fmla="*/ 0 w 140667"/>
                  <a:gd name="connsiteY2" fmla="*/ 216000 h 216000"/>
                  <a:gd name="connsiteX3" fmla="*/ 0 w 140667"/>
                  <a:gd name="connsiteY3" fmla="*/ 0 h 216000"/>
                  <a:gd name="connsiteX0" fmla="*/ 0 w 140667"/>
                  <a:gd name="connsiteY0" fmla="*/ 0 h 216000"/>
                  <a:gd name="connsiteX1" fmla="*/ 140593 w 140667"/>
                  <a:gd name="connsiteY1" fmla="*/ 101700 h 216000"/>
                  <a:gd name="connsiteX2" fmla="*/ 0 w 140667"/>
                  <a:gd name="connsiteY2" fmla="*/ 216000 h 216000"/>
                  <a:gd name="connsiteX3" fmla="*/ 0 w 140667"/>
                  <a:gd name="connsiteY3" fmla="*/ 0 h 216000"/>
                  <a:gd name="connsiteX0" fmla="*/ 0 w 140593"/>
                  <a:gd name="connsiteY0" fmla="*/ 0 h 216000"/>
                  <a:gd name="connsiteX1" fmla="*/ 140593 w 140593"/>
                  <a:gd name="connsiteY1" fmla="*/ 101700 h 216000"/>
                  <a:gd name="connsiteX2" fmla="*/ 0 w 140593"/>
                  <a:gd name="connsiteY2" fmla="*/ 216000 h 216000"/>
                  <a:gd name="connsiteX3" fmla="*/ 0 w 140593"/>
                  <a:gd name="connsiteY3" fmla="*/ 0 h 216000"/>
                  <a:gd name="connsiteX0" fmla="*/ 0 w 140593"/>
                  <a:gd name="connsiteY0" fmla="*/ 0 h 216000"/>
                  <a:gd name="connsiteX1" fmla="*/ 140593 w 140593"/>
                  <a:gd name="connsiteY1" fmla="*/ 101700 h 216000"/>
                  <a:gd name="connsiteX2" fmla="*/ 0 w 140593"/>
                  <a:gd name="connsiteY2" fmla="*/ 216000 h 216000"/>
                  <a:gd name="connsiteX3" fmla="*/ 0 w 140593"/>
                  <a:gd name="connsiteY3" fmla="*/ 0 h 216000"/>
                  <a:gd name="connsiteX0" fmla="*/ 0 w 140593"/>
                  <a:gd name="connsiteY0" fmla="*/ 0 h 216000"/>
                  <a:gd name="connsiteX1" fmla="*/ 140593 w 140593"/>
                  <a:gd name="connsiteY1" fmla="*/ 101700 h 216000"/>
                  <a:gd name="connsiteX2" fmla="*/ 0 w 140593"/>
                  <a:gd name="connsiteY2" fmla="*/ 216000 h 216000"/>
                  <a:gd name="connsiteX3" fmla="*/ 0 w 140593"/>
                  <a:gd name="connsiteY3" fmla="*/ 0 h 216000"/>
                  <a:gd name="connsiteX0" fmla="*/ 0 w 140593"/>
                  <a:gd name="connsiteY0" fmla="*/ 0 h 216000"/>
                  <a:gd name="connsiteX1" fmla="*/ 140593 w 140593"/>
                  <a:gd name="connsiteY1" fmla="*/ 101700 h 216000"/>
                  <a:gd name="connsiteX2" fmla="*/ 0 w 140593"/>
                  <a:gd name="connsiteY2" fmla="*/ 216000 h 216000"/>
                  <a:gd name="connsiteX3" fmla="*/ 0 w 140593"/>
                  <a:gd name="connsiteY3" fmla="*/ 0 h 216000"/>
                  <a:gd name="connsiteX0" fmla="*/ 0 w 140593"/>
                  <a:gd name="connsiteY0" fmla="*/ 0 h 216000"/>
                  <a:gd name="connsiteX1" fmla="*/ 140593 w 140593"/>
                  <a:gd name="connsiteY1" fmla="*/ 101700 h 216000"/>
                  <a:gd name="connsiteX2" fmla="*/ 0 w 140593"/>
                  <a:gd name="connsiteY2" fmla="*/ 216000 h 216000"/>
                  <a:gd name="connsiteX3" fmla="*/ 0 w 140593"/>
                  <a:gd name="connsiteY3" fmla="*/ 0 h 216000"/>
                  <a:gd name="connsiteX0" fmla="*/ 0 w 141068"/>
                  <a:gd name="connsiteY0" fmla="*/ 0 h 216000"/>
                  <a:gd name="connsiteX1" fmla="*/ 140593 w 141068"/>
                  <a:gd name="connsiteY1" fmla="*/ 101700 h 216000"/>
                  <a:gd name="connsiteX2" fmla="*/ 0 w 141068"/>
                  <a:gd name="connsiteY2" fmla="*/ 216000 h 216000"/>
                  <a:gd name="connsiteX3" fmla="*/ 0 w 141068"/>
                  <a:gd name="connsiteY3" fmla="*/ 0 h 216000"/>
                  <a:gd name="connsiteX0" fmla="*/ 0 w 171719"/>
                  <a:gd name="connsiteY0" fmla="*/ 0 h 216000"/>
                  <a:gd name="connsiteX1" fmla="*/ 171549 w 171719"/>
                  <a:gd name="connsiteY1" fmla="*/ 99319 h 216000"/>
                  <a:gd name="connsiteX2" fmla="*/ 0 w 171719"/>
                  <a:gd name="connsiteY2" fmla="*/ 216000 h 216000"/>
                  <a:gd name="connsiteX3" fmla="*/ 0 w 171719"/>
                  <a:gd name="connsiteY3" fmla="*/ 0 h 216000"/>
                  <a:gd name="connsiteX0" fmla="*/ 0 w 171549"/>
                  <a:gd name="connsiteY0" fmla="*/ 0 h 216000"/>
                  <a:gd name="connsiteX1" fmla="*/ 171549 w 171549"/>
                  <a:gd name="connsiteY1" fmla="*/ 99319 h 216000"/>
                  <a:gd name="connsiteX2" fmla="*/ 0 w 171549"/>
                  <a:gd name="connsiteY2" fmla="*/ 216000 h 216000"/>
                  <a:gd name="connsiteX3" fmla="*/ 0 w 171549"/>
                  <a:gd name="connsiteY3" fmla="*/ 0 h 216000"/>
                  <a:gd name="connsiteX0" fmla="*/ 0 w 171549"/>
                  <a:gd name="connsiteY0" fmla="*/ 0 h 216000"/>
                  <a:gd name="connsiteX1" fmla="*/ 171549 w 171549"/>
                  <a:gd name="connsiteY1" fmla="*/ 99319 h 216000"/>
                  <a:gd name="connsiteX2" fmla="*/ 0 w 171549"/>
                  <a:gd name="connsiteY2" fmla="*/ 216000 h 216000"/>
                  <a:gd name="connsiteX3" fmla="*/ 0 w 171549"/>
                  <a:gd name="connsiteY3" fmla="*/ 0 h 216000"/>
                  <a:gd name="connsiteX0" fmla="*/ 0 w 171549"/>
                  <a:gd name="connsiteY0" fmla="*/ 0 h 216000"/>
                  <a:gd name="connsiteX1" fmla="*/ 171549 w 171549"/>
                  <a:gd name="connsiteY1" fmla="*/ 99319 h 216000"/>
                  <a:gd name="connsiteX2" fmla="*/ 0 w 171549"/>
                  <a:gd name="connsiteY2" fmla="*/ 216000 h 216000"/>
                  <a:gd name="connsiteX3" fmla="*/ 0 w 171549"/>
                  <a:gd name="connsiteY3" fmla="*/ 0 h 216000"/>
                  <a:gd name="connsiteX0" fmla="*/ 0 w 171549"/>
                  <a:gd name="connsiteY0" fmla="*/ 0 h 216000"/>
                  <a:gd name="connsiteX1" fmla="*/ 171549 w 171549"/>
                  <a:gd name="connsiteY1" fmla="*/ 104081 h 216000"/>
                  <a:gd name="connsiteX2" fmla="*/ 0 w 171549"/>
                  <a:gd name="connsiteY2" fmla="*/ 216000 h 216000"/>
                  <a:gd name="connsiteX3" fmla="*/ 0 w 171549"/>
                  <a:gd name="connsiteY3" fmla="*/ 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549" h="216000">
                    <a:moveTo>
                      <a:pt x="0" y="0"/>
                    </a:moveTo>
                    <a:cubicBezTo>
                      <a:pt x="134970" y="7706"/>
                      <a:pt x="169928" y="51132"/>
                      <a:pt x="171549" y="104081"/>
                    </a:cubicBezTo>
                    <a:cubicBezTo>
                      <a:pt x="169928" y="168374"/>
                      <a:pt x="137352" y="206475"/>
                      <a:pt x="0" y="21600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/>
              </a:p>
            </p:txBody>
          </p:sp>
          <p:cxnSp>
            <p:nvCxnSpPr>
              <p:cNvPr id="87" name="直線コネクタ 86"/>
              <p:cNvCxnSpPr/>
              <p:nvPr/>
            </p:nvCxnSpPr>
            <p:spPr>
              <a:xfrm>
                <a:off x="7536161" y="3249690"/>
                <a:ext cx="0" cy="3600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曲線コネクタ 28"/>
            <p:cNvCxnSpPr/>
            <p:nvPr/>
          </p:nvCxnSpPr>
          <p:spPr>
            <a:xfrm rot="5400000">
              <a:off x="2372187" y="2472276"/>
              <a:ext cx="429643" cy="403075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曲線コネクタ 29"/>
            <p:cNvCxnSpPr/>
            <p:nvPr/>
          </p:nvCxnSpPr>
          <p:spPr>
            <a:xfrm rot="5400000">
              <a:off x="5611578" y="2472606"/>
              <a:ext cx="429643" cy="403075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テキスト ボックス 30"/>
            <p:cNvSpPr txBox="1"/>
            <p:nvPr/>
          </p:nvSpPr>
          <p:spPr>
            <a:xfrm>
              <a:off x="4122531" y="2070634"/>
              <a:ext cx="57099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YDF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2994086" y="2503929"/>
              <a:ext cx="67678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WDM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1802162" y="2504687"/>
              <a:ext cx="89960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Coupler1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5043713" y="2504436"/>
              <a:ext cx="89960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Coupler2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125778" y="4135499"/>
              <a:ext cx="62389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PBS2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3344907" y="4135859"/>
              <a:ext cx="70884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QWP3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4747611" y="4134647"/>
              <a:ext cx="70884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QWP2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6125503" y="4137033"/>
              <a:ext cx="62389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PBS1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6532604" y="3531007"/>
              <a:ext cx="6126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HWP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6862029" y="4135500"/>
              <a:ext cx="70884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QWP1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3957047" y="3422031"/>
              <a:ext cx="90851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FP cavity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344176" y="2501509"/>
              <a:ext cx="4523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FI1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1696813" y="4121914"/>
              <a:ext cx="4523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FI2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5794194" y="4132235"/>
              <a:ext cx="39786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L1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2712994" y="4133460"/>
              <a:ext cx="39786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L2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5281758" y="2994734"/>
              <a:ext cx="52770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PD2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5334896" y="4637514"/>
              <a:ext cx="52770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PD1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3041685" y="4640117"/>
              <a:ext cx="52770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PD3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正方形/長方形 25"/>
            <p:cNvSpPr/>
            <p:nvPr/>
          </p:nvSpPr>
          <p:spPr>
            <a:xfrm rot="5400000">
              <a:off x="3923865" y="3915600"/>
              <a:ext cx="324000" cy="108000"/>
            </a:xfrm>
            <a:custGeom>
              <a:avLst/>
              <a:gdLst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48" h="113374">
                  <a:moveTo>
                    <a:pt x="0" y="0"/>
                  </a:moveTo>
                  <a:cubicBezTo>
                    <a:pt x="146397" y="57150"/>
                    <a:pt x="290413" y="57150"/>
                    <a:pt x="432048" y="0"/>
                  </a:cubicBezTo>
                  <a:lnTo>
                    <a:pt x="432048" y="113374"/>
                  </a:lnTo>
                  <a:lnTo>
                    <a:pt x="0" y="11337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50" name="正方形/長方形 25"/>
            <p:cNvSpPr/>
            <p:nvPr/>
          </p:nvSpPr>
          <p:spPr>
            <a:xfrm rot="5400000">
              <a:off x="2735107" y="3926770"/>
              <a:ext cx="324000" cy="90206"/>
            </a:xfrm>
            <a:custGeom>
              <a:avLst/>
              <a:gdLst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60495 h 173869"/>
                <a:gd name="connsiteX1" fmla="*/ 432048 w 432048"/>
                <a:gd name="connsiteY1" fmla="*/ 60495 h 173869"/>
                <a:gd name="connsiteX2" fmla="*/ 432048 w 432048"/>
                <a:gd name="connsiteY2" fmla="*/ 173869 h 173869"/>
                <a:gd name="connsiteX3" fmla="*/ 2382 w 432048"/>
                <a:gd name="connsiteY3" fmla="*/ 7012 h 173869"/>
                <a:gd name="connsiteX4" fmla="*/ 0 w 432048"/>
                <a:gd name="connsiteY4" fmla="*/ 60495 h 173869"/>
                <a:gd name="connsiteX0" fmla="*/ 0 w 432048"/>
                <a:gd name="connsiteY0" fmla="*/ 60495 h 103357"/>
                <a:gd name="connsiteX1" fmla="*/ 432048 w 432048"/>
                <a:gd name="connsiteY1" fmla="*/ 60495 h 103357"/>
                <a:gd name="connsiteX2" fmla="*/ 427288 w 432048"/>
                <a:gd name="connsiteY2" fmla="*/ 16385 h 103357"/>
                <a:gd name="connsiteX3" fmla="*/ 2382 w 432048"/>
                <a:gd name="connsiteY3" fmla="*/ 7012 h 103357"/>
                <a:gd name="connsiteX4" fmla="*/ 0 w 432048"/>
                <a:gd name="connsiteY4" fmla="*/ 60495 h 103357"/>
                <a:gd name="connsiteX0" fmla="*/ 0 w 432048"/>
                <a:gd name="connsiteY0" fmla="*/ 62908 h 105770"/>
                <a:gd name="connsiteX1" fmla="*/ 432048 w 432048"/>
                <a:gd name="connsiteY1" fmla="*/ 62908 h 105770"/>
                <a:gd name="connsiteX2" fmla="*/ 427288 w 432048"/>
                <a:gd name="connsiteY2" fmla="*/ 18798 h 105770"/>
                <a:gd name="connsiteX3" fmla="*/ 2382 w 432048"/>
                <a:gd name="connsiteY3" fmla="*/ 9425 h 105770"/>
                <a:gd name="connsiteX4" fmla="*/ 0 w 432048"/>
                <a:gd name="connsiteY4" fmla="*/ 62908 h 105770"/>
                <a:gd name="connsiteX0" fmla="*/ 0 w 432048"/>
                <a:gd name="connsiteY0" fmla="*/ 53699 h 96561"/>
                <a:gd name="connsiteX1" fmla="*/ 432048 w 432048"/>
                <a:gd name="connsiteY1" fmla="*/ 53699 h 96561"/>
                <a:gd name="connsiteX2" fmla="*/ 427288 w 432048"/>
                <a:gd name="connsiteY2" fmla="*/ 9589 h 96561"/>
                <a:gd name="connsiteX3" fmla="*/ 2382 w 432048"/>
                <a:gd name="connsiteY3" fmla="*/ 216 h 96561"/>
                <a:gd name="connsiteX4" fmla="*/ 0 w 432048"/>
                <a:gd name="connsiteY4" fmla="*/ 53699 h 96561"/>
                <a:gd name="connsiteX0" fmla="*/ 0 w 432048"/>
                <a:gd name="connsiteY0" fmla="*/ 51833 h 94695"/>
                <a:gd name="connsiteX1" fmla="*/ 432048 w 432048"/>
                <a:gd name="connsiteY1" fmla="*/ 51833 h 94695"/>
                <a:gd name="connsiteX2" fmla="*/ 427288 w 432048"/>
                <a:gd name="connsiteY2" fmla="*/ 7723 h 94695"/>
                <a:gd name="connsiteX3" fmla="*/ 4 w 432048"/>
                <a:gd name="connsiteY3" fmla="*/ 224 h 94695"/>
                <a:gd name="connsiteX4" fmla="*/ 0 w 432048"/>
                <a:gd name="connsiteY4" fmla="*/ 51833 h 94695"/>
                <a:gd name="connsiteX0" fmla="*/ 0 w 432048"/>
                <a:gd name="connsiteY0" fmla="*/ 51833 h 94695"/>
                <a:gd name="connsiteX1" fmla="*/ 432048 w 432048"/>
                <a:gd name="connsiteY1" fmla="*/ 51833 h 94695"/>
                <a:gd name="connsiteX2" fmla="*/ 427288 w 432048"/>
                <a:gd name="connsiteY2" fmla="*/ 7723 h 94695"/>
                <a:gd name="connsiteX3" fmla="*/ 4 w 432048"/>
                <a:gd name="connsiteY3" fmla="*/ 224 h 94695"/>
                <a:gd name="connsiteX4" fmla="*/ 0 w 432048"/>
                <a:gd name="connsiteY4" fmla="*/ 51833 h 94695"/>
                <a:gd name="connsiteX0" fmla="*/ 0 w 432048"/>
                <a:gd name="connsiteY0" fmla="*/ 51833 h 94695"/>
                <a:gd name="connsiteX1" fmla="*/ 432048 w 432048"/>
                <a:gd name="connsiteY1" fmla="*/ 51833 h 94695"/>
                <a:gd name="connsiteX2" fmla="*/ 430466 w 432048"/>
                <a:gd name="connsiteY2" fmla="*/ 5223 h 94695"/>
                <a:gd name="connsiteX3" fmla="*/ 4 w 432048"/>
                <a:gd name="connsiteY3" fmla="*/ 224 h 94695"/>
                <a:gd name="connsiteX4" fmla="*/ 0 w 432048"/>
                <a:gd name="connsiteY4" fmla="*/ 51833 h 9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48" h="94695">
                  <a:moveTo>
                    <a:pt x="0" y="51833"/>
                  </a:moveTo>
                  <a:cubicBezTo>
                    <a:pt x="146397" y="108983"/>
                    <a:pt x="290413" y="108983"/>
                    <a:pt x="432048" y="51833"/>
                  </a:cubicBezTo>
                  <a:cubicBezTo>
                    <a:pt x="431521" y="36296"/>
                    <a:pt x="430993" y="20760"/>
                    <a:pt x="430466" y="5223"/>
                  </a:cubicBezTo>
                  <a:lnTo>
                    <a:pt x="4" y="224"/>
                  </a:lnTo>
                  <a:cubicBezTo>
                    <a:pt x="2386" y="-3821"/>
                    <a:pt x="3" y="48377"/>
                    <a:pt x="0" y="51833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grpSp>
          <p:nvGrpSpPr>
            <p:cNvPr id="51" name="グループ化 50"/>
            <p:cNvGrpSpPr/>
            <p:nvPr/>
          </p:nvGrpSpPr>
          <p:grpSpPr>
            <a:xfrm flipH="1">
              <a:off x="3657481" y="3807554"/>
              <a:ext cx="81000" cy="324000"/>
              <a:chOff x="3779984" y="3789040"/>
              <a:chExt cx="108001" cy="360414"/>
            </a:xfrm>
          </p:grpSpPr>
          <p:sp>
            <p:nvSpPr>
              <p:cNvPr id="84" name="正方形/長方形 83"/>
              <p:cNvSpPr/>
              <p:nvPr/>
            </p:nvSpPr>
            <p:spPr>
              <a:xfrm rot="5400000">
                <a:off x="3653802" y="3915222"/>
                <a:ext cx="360364" cy="10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cxnSp>
            <p:nvCxnSpPr>
              <p:cNvPr id="85" name="直線コネクタ 84"/>
              <p:cNvCxnSpPr/>
              <p:nvPr/>
            </p:nvCxnSpPr>
            <p:spPr>
              <a:xfrm flipH="1">
                <a:off x="3779985" y="3789040"/>
                <a:ext cx="108000" cy="36041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正方形/長方形 51"/>
            <p:cNvSpPr/>
            <p:nvPr/>
          </p:nvSpPr>
          <p:spPr>
            <a:xfrm rot="2700000">
              <a:off x="3213826" y="3807532"/>
              <a:ext cx="81000" cy="32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/>
            </a:p>
          </p:txBody>
        </p:sp>
        <p:grpSp>
          <p:nvGrpSpPr>
            <p:cNvPr id="53" name="グループ化 52"/>
            <p:cNvGrpSpPr/>
            <p:nvPr/>
          </p:nvGrpSpPr>
          <p:grpSpPr>
            <a:xfrm>
              <a:off x="2357613" y="3888511"/>
              <a:ext cx="162000" cy="162044"/>
              <a:chOff x="3041847" y="3353639"/>
              <a:chExt cx="216000" cy="216059"/>
            </a:xfrm>
          </p:grpSpPr>
          <p:cxnSp>
            <p:nvCxnSpPr>
              <p:cNvPr id="82" name="直線コネクタ 81"/>
              <p:cNvCxnSpPr/>
              <p:nvPr/>
            </p:nvCxnSpPr>
            <p:spPr>
              <a:xfrm flipH="1">
                <a:off x="3041847" y="3353639"/>
                <a:ext cx="216000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正方形/長方形 82"/>
              <p:cNvSpPr/>
              <p:nvPr/>
            </p:nvSpPr>
            <p:spPr>
              <a:xfrm>
                <a:off x="3041847" y="3353698"/>
                <a:ext cx="216000" cy="216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/>
              </a:p>
            </p:txBody>
          </p:sp>
        </p:grpSp>
        <p:sp>
          <p:nvSpPr>
            <p:cNvPr id="54" name="正方形/長方形 25"/>
            <p:cNvSpPr/>
            <p:nvPr/>
          </p:nvSpPr>
          <p:spPr>
            <a:xfrm rot="16200000">
              <a:off x="5848841" y="3924497"/>
              <a:ext cx="324000" cy="90206"/>
            </a:xfrm>
            <a:custGeom>
              <a:avLst/>
              <a:gdLst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60495 h 173869"/>
                <a:gd name="connsiteX1" fmla="*/ 432048 w 432048"/>
                <a:gd name="connsiteY1" fmla="*/ 60495 h 173869"/>
                <a:gd name="connsiteX2" fmla="*/ 432048 w 432048"/>
                <a:gd name="connsiteY2" fmla="*/ 173869 h 173869"/>
                <a:gd name="connsiteX3" fmla="*/ 2382 w 432048"/>
                <a:gd name="connsiteY3" fmla="*/ 7012 h 173869"/>
                <a:gd name="connsiteX4" fmla="*/ 0 w 432048"/>
                <a:gd name="connsiteY4" fmla="*/ 60495 h 173869"/>
                <a:gd name="connsiteX0" fmla="*/ 0 w 432048"/>
                <a:gd name="connsiteY0" fmla="*/ 60495 h 103357"/>
                <a:gd name="connsiteX1" fmla="*/ 432048 w 432048"/>
                <a:gd name="connsiteY1" fmla="*/ 60495 h 103357"/>
                <a:gd name="connsiteX2" fmla="*/ 427288 w 432048"/>
                <a:gd name="connsiteY2" fmla="*/ 16385 h 103357"/>
                <a:gd name="connsiteX3" fmla="*/ 2382 w 432048"/>
                <a:gd name="connsiteY3" fmla="*/ 7012 h 103357"/>
                <a:gd name="connsiteX4" fmla="*/ 0 w 432048"/>
                <a:gd name="connsiteY4" fmla="*/ 60495 h 103357"/>
                <a:gd name="connsiteX0" fmla="*/ 0 w 432048"/>
                <a:gd name="connsiteY0" fmla="*/ 62908 h 105770"/>
                <a:gd name="connsiteX1" fmla="*/ 432048 w 432048"/>
                <a:gd name="connsiteY1" fmla="*/ 62908 h 105770"/>
                <a:gd name="connsiteX2" fmla="*/ 427288 w 432048"/>
                <a:gd name="connsiteY2" fmla="*/ 18798 h 105770"/>
                <a:gd name="connsiteX3" fmla="*/ 2382 w 432048"/>
                <a:gd name="connsiteY3" fmla="*/ 9425 h 105770"/>
                <a:gd name="connsiteX4" fmla="*/ 0 w 432048"/>
                <a:gd name="connsiteY4" fmla="*/ 62908 h 105770"/>
                <a:gd name="connsiteX0" fmla="*/ 0 w 432048"/>
                <a:gd name="connsiteY0" fmla="*/ 53699 h 96561"/>
                <a:gd name="connsiteX1" fmla="*/ 432048 w 432048"/>
                <a:gd name="connsiteY1" fmla="*/ 53699 h 96561"/>
                <a:gd name="connsiteX2" fmla="*/ 427288 w 432048"/>
                <a:gd name="connsiteY2" fmla="*/ 9589 h 96561"/>
                <a:gd name="connsiteX3" fmla="*/ 2382 w 432048"/>
                <a:gd name="connsiteY3" fmla="*/ 216 h 96561"/>
                <a:gd name="connsiteX4" fmla="*/ 0 w 432048"/>
                <a:gd name="connsiteY4" fmla="*/ 53699 h 96561"/>
                <a:gd name="connsiteX0" fmla="*/ 0 w 432048"/>
                <a:gd name="connsiteY0" fmla="*/ 51833 h 94695"/>
                <a:gd name="connsiteX1" fmla="*/ 432048 w 432048"/>
                <a:gd name="connsiteY1" fmla="*/ 51833 h 94695"/>
                <a:gd name="connsiteX2" fmla="*/ 427288 w 432048"/>
                <a:gd name="connsiteY2" fmla="*/ 7723 h 94695"/>
                <a:gd name="connsiteX3" fmla="*/ 4 w 432048"/>
                <a:gd name="connsiteY3" fmla="*/ 224 h 94695"/>
                <a:gd name="connsiteX4" fmla="*/ 0 w 432048"/>
                <a:gd name="connsiteY4" fmla="*/ 51833 h 94695"/>
                <a:gd name="connsiteX0" fmla="*/ 0 w 432048"/>
                <a:gd name="connsiteY0" fmla="*/ 51833 h 94695"/>
                <a:gd name="connsiteX1" fmla="*/ 432048 w 432048"/>
                <a:gd name="connsiteY1" fmla="*/ 51833 h 94695"/>
                <a:gd name="connsiteX2" fmla="*/ 427288 w 432048"/>
                <a:gd name="connsiteY2" fmla="*/ 7723 h 94695"/>
                <a:gd name="connsiteX3" fmla="*/ 4 w 432048"/>
                <a:gd name="connsiteY3" fmla="*/ 224 h 94695"/>
                <a:gd name="connsiteX4" fmla="*/ 0 w 432048"/>
                <a:gd name="connsiteY4" fmla="*/ 51833 h 94695"/>
                <a:gd name="connsiteX0" fmla="*/ 0 w 432048"/>
                <a:gd name="connsiteY0" fmla="*/ 51833 h 94695"/>
                <a:gd name="connsiteX1" fmla="*/ 432048 w 432048"/>
                <a:gd name="connsiteY1" fmla="*/ 51833 h 94695"/>
                <a:gd name="connsiteX2" fmla="*/ 430466 w 432048"/>
                <a:gd name="connsiteY2" fmla="*/ 5223 h 94695"/>
                <a:gd name="connsiteX3" fmla="*/ 4 w 432048"/>
                <a:gd name="connsiteY3" fmla="*/ 224 h 94695"/>
                <a:gd name="connsiteX4" fmla="*/ 0 w 432048"/>
                <a:gd name="connsiteY4" fmla="*/ 51833 h 9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48" h="94695">
                  <a:moveTo>
                    <a:pt x="0" y="51833"/>
                  </a:moveTo>
                  <a:cubicBezTo>
                    <a:pt x="146397" y="108983"/>
                    <a:pt x="290413" y="108983"/>
                    <a:pt x="432048" y="51833"/>
                  </a:cubicBezTo>
                  <a:cubicBezTo>
                    <a:pt x="431521" y="36296"/>
                    <a:pt x="430993" y="20760"/>
                    <a:pt x="430466" y="5223"/>
                  </a:cubicBezTo>
                  <a:lnTo>
                    <a:pt x="4" y="224"/>
                  </a:lnTo>
                  <a:cubicBezTo>
                    <a:pt x="2386" y="-3821"/>
                    <a:pt x="3" y="48377"/>
                    <a:pt x="0" y="51833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55" name="正方形/長方形 54"/>
            <p:cNvSpPr/>
            <p:nvPr/>
          </p:nvSpPr>
          <p:spPr>
            <a:xfrm rot="2700000">
              <a:off x="5513301" y="3808669"/>
              <a:ext cx="81000" cy="32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/>
            </a:p>
          </p:txBody>
        </p:sp>
        <p:grpSp>
          <p:nvGrpSpPr>
            <p:cNvPr id="56" name="グループ化 55"/>
            <p:cNvGrpSpPr/>
            <p:nvPr/>
          </p:nvGrpSpPr>
          <p:grpSpPr>
            <a:xfrm>
              <a:off x="6354776" y="3886681"/>
              <a:ext cx="162000" cy="162044"/>
              <a:chOff x="3041847" y="3353639"/>
              <a:chExt cx="216000" cy="216059"/>
            </a:xfrm>
          </p:grpSpPr>
          <p:cxnSp>
            <p:nvCxnSpPr>
              <p:cNvPr id="80" name="直線コネクタ 79"/>
              <p:cNvCxnSpPr/>
              <p:nvPr/>
            </p:nvCxnSpPr>
            <p:spPr>
              <a:xfrm flipH="1">
                <a:off x="3041847" y="3353639"/>
                <a:ext cx="216000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正方形/長方形 80"/>
              <p:cNvSpPr/>
              <p:nvPr/>
            </p:nvSpPr>
            <p:spPr>
              <a:xfrm>
                <a:off x="3041847" y="3353698"/>
                <a:ext cx="216000" cy="216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/>
              </a:p>
            </p:txBody>
          </p:sp>
        </p:grpSp>
        <p:grpSp>
          <p:nvGrpSpPr>
            <p:cNvPr id="57" name="グループ化 56"/>
            <p:cNvGrpSpPr/>
            <p:nvPr/>
          </p:nvGrpSpPr>
          <p:grpSpPr>
            <a:xfrm flipH="1">
              <a:off x="7177340" y="3807955"/>
              <a:ext cx="81000" cy="324000"/>
              <a:chOff x="3779984" y="3789040"/>
              <a:chExt cx="108001" cy="360414"/>
            </a:xfrm>
          </p:grpSpPr>
          <p:sp>
            <p:nvSpPr>
              <p:cNvPr id="78" name="正方形/長方形 77"/>
              <p:cNvSpPr/>
              <p:nvPr/>
            </p:nvSpPr>
            <p:spPr>
              <a:xfrm rot="5400000">
                <a:off x="3653802" y="3915222"/>
                <a:ext cx="360364" cy="10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cxnSp>
            <p:nvCxnSpPr>
              <p:cNvPr id="79" name="直線コネクタ 78"/>
              <p:cNvCxnSpPr/>
              <p:nvPr/>
            </p:nvCxnSpPr>
            <p:spPr>
              <a:xfrm flipH="1">
                <a:off x="3779985" y="3789040"/>
                <a:ext cx="108000" cy="36041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グループ化 57"/>
            <p:cNvGrpSpPr/>
            <p:nvPr/>
          </p:nvGrpSpPr>
          <p:grpSpPr>
            <a:xfrm>
              <a:off x="6799478" y="3806828"/>
              <a:ext cx="81000" cy="324000"/>
              <a:chOff x="3779984" y="3789040"/>
              <a:chExt cx="108001" cy="360414"/>
            </a:xfrm>
          </p:grpSpPr>
          <p:sp>
            <p:nvSpPr>
              <p:cNvPr id="76" name="正方形/長方形 75"/>
              <p:cNvSpPr/>
              <p:nvPr/>
            </p:nvSpPr>
            <p:spPr>
              <a:xfrm rot="5400000">
                <a:off x="3653802" y="3915222"/>
                <a:ext cx="360364" cy="10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cxnSp>
            <p:nvCxnSpPr>
              <p:cNvPr id="77" name="直線コネクタ 76"/>
              <p:cNvCxnSpPr/>
              <p:nvPr/>
            </p:nvCxnSpPr>
            <p:spPr>
              <a:xfrm flipH="1">
                <a:off x="3779985" y="3789040"/>
                <a:ext cx="108000" cy="36041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正方形/長方形 25"/>
            <p:cNvSpPr/>
            <p:nvPr/>
          </p:nvSpPr>
          <p:spPr>
            <a:xfrm rot="16200000">
              <a:off x="4570079" y="3915600"/>
              <a:ext cx="324000" cy="108000"/>
            </a:xfrm>
            <a:custGeom>
              <a:avLst/>
              <a:gdLst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48" h="113374">
                  <a:moveTo>
                    <a:pt x="0" y="0"/>
                  </a:moveTo>
                  <a:cubicBezTo>
                    <a:pt x="146397" y="57150"/>
                    <a:pt x="290413" y="57150"/>
                    <a:pt x="432048" y="0"/>
                  </a:cubicBezTo>
                  <a:lnTo>
                    <a:pt x="432048" y="113374"/>
                  </a:lnTo>
                  <a:lnTo>
                    <a:pt x="0" y="11337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4821149" y="3128181"/>
              <a:ext cx="4523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M1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3546448" y="3128863"/>
              <a:ext cx="4523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M2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2" name="直線矢印コネクタ 61"/>
            <p:cNvCxnSpPr>
              <a:stCxn id="60" idx="2"/>
              <a:endCxn id="59" idx="2"/>
            </p:cNvCxnSpPr>
            <p:nvPr/>
          </p:nvCxnSpPr>
          <p:spPr>
            <a:xfrm flipH="1">
              <a:off x="4786079" y="3451346"/>
              <a:ext cx="261254" cy="35625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矢印コネクタ 62"/>
            <p:cNvCxnSpPr>
              <a:stCxn id="61" idx="2"/>
              <a:endCxn id="49" idx="3"/>
            </p:cNvCxnSpPr>
            <p:nvPr/>
          </p:nvCxnSpPr>
          <p:spPr>
            <a:xfrm>
              <a:off x="3772632" y="3452028"/>
              <a:ext cx="259233" cy="3555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>
              <a:off x="5598114" y="3967680"/>
              <a:ext cx="0" cy="540664"/>
            </a:xfrm>
            <a:prstGeom prst="line">
              <a:avLst/>
            </a:prstGeom>
            <a:ln w="28575">
              <a:solidFill>
                <a:srgbClr val="FFC000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 flipV="1">
              <a:off x="5545612" y="3429000"/>
              <a:ext cx="0" cy="486622"/>
            </a:xfrm>
            <a:prstGeom prst="line">
              <a:avLst/>
            </a:prstGeom>
            <a:ln w="28575">
              <a:solidFill>
                <a:srgbClr val="0000FF"/>
              </a:solidFill>
              <a:prstDash val="lgDash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>
              <a:off x="4786079" y="3916095"/>
              <a:ext cx="764151" cy="0"/>
            </a:xfrm>
            <a:prstGeom prst="line">
              <a:avLst/>
            </a:prstGeom>
            <a:ln w="28575">
              <a:solidFill>
                <a:srgbClr val="0000FF"/>
              </a:solidFill>
              <a:prstDash val="lg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テキスト ボックス 66"/>
            <p:cNvSpPr txBox="1"/>
            <p:nvPr/>
          </p:nvSpPr>
          <p:spPr>
            <a:xfrm>
              <a:off x="2489982" y="2156723"/>
              <a:ext cx="59663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 SP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5726786" y="2156723"/>
              <a:ext cx="59663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 SP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9" name="グループ化 68"/>
            <p:cNvGrpSpPr/>
            <p:nvPr/>
          </p:nvGrpSpPr>
          <p:grpSpPr>
            <a:xfrm flipH="1">
              <a:off x="5063358" y="3807599"/>
              <a:ext cx="81000" cy="324000"/>
              <a:chOff x="3779984" y="3789040"/>
              <a:chExt cx="108001" cy="360414"/>
            </a:xfrm>
          </p:grpSpPr>
          <p:sp>
            <p:nvSpPr>
              <p:cNvPr id="74" name="正方形/長方形 73"/>
              <p:cNvSpPr/>
              <p:nvPr/>
            </p:nvSpPr>
            <p:spPr>
              <a:xfrm rot="5400000">
                <a:off x="3653802" y="3915222"/>
                <a:ext cx="360364" cy="10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cxnSp>
            <p:nvCxnSpPr>
              <p:cNvPr id="75" name="直線コネクタ 74"/>
              <p:cNvCxnSpPr/>
              <p:nvPr/>
            </p:nvCxnSpPr>
            <p:spPr>
              <a:xfrm flipH="1">
                <a:off x="3779985" y="3789040"/>
                <a:ext cx="108000" cy="36041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テキスト ボックス 69"/>
            <p:cNvSpPr txBox="1"/>
            <p:nvPr/>
          </p:nvSpPr>
          <p:spPr>
            <a:xfrm>
              <a:off x="5521225" y="3560966"/>
              <a:ext cx="46198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W1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3214795" y="3561400"/>
              <a:ext cx="46198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W2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7335958" y="3612537"/>
              <a:ext cx="51648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FC1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1180868" y="3613552"/>
              <a:ext cx="51648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FC2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0494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4999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4999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>
          <a:outerShdw blurRad="38100" dist="23000" dir="5400000" rotWithShape="0">
            <a:srgbClr val="000000">
              <a:alpha val="34999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6891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6891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1165</TotalTime>
  <Words>535</Words>
  <Application>Microsoft Office PowerPoint</Application>
  <PresentationFormat>ユーザー設定</PresentationFormat>
  <Paragraphs>171</Paragraphs>
  <Slides>20</Slides>
  <Notes>6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3</vt:i4>
      </vt:variant>
      <vt:variant>
        <vt:lpstr>スライド タイトル</vt:lpstr>
      </vt:variant>
      <vt:variant>
        <vt:i4>20</vt:i4>
      </vt:variant>
    </vt:vector>
  </HeadingPairs>
  <TitlesOfParts>
    <vt:vector size="38" baseType="lpstr">
      <vt:lpstr>Avenir Roman</vt:lpstr>
      <vt:lpstr>ＤＦＰ教科書体W3</vt:lpstr>
      <vt:lpstr>ＤＦＰ太丸ゴシック体</vt:lpstr>
      <vt:lpstr>ＭＳ Ｐゴシック</vt:lpstr>
      <vt:lpstr>ＭＳ Ｐ明朝</vt:lpstr>
      <vt:lpstr>Osaka</vt:lpstr>
      <vt:lpstr>Arial</vt:lpstr>
      <vt:lpstr>Arial Bold</vt:lpstr>
      <vt:lpstr>Calibri</vt:lpstr>
      <vt:lpstr>Calibri Light</vt:lpstr>
      <vt:lpstr>Helvetica</vt:lpstr>
      <vt:lpstr>Symbol</vt:lpstr>
      <vt:lpstr>Times</vt:lpstr>
      <vt:lpstr>Times New Roman</vt:lpstr>
      <vt:lpstr>Office Theme</vt:lpstr>
      <vt:lpstr>Acrobat Document</vt:lpstr>
      <vt:lpstr>Equation</vt:lpstr>
      <vt:lpstr>MathType 6.0 Equation</vt:lpstr>
      <vt:lpstr>R&amp;D of  Freedback-Free Optical Resonant Cavity</vt:lpstr>
      <vt:lpstr>Contents</vt:lpstr>
      <vt:lpstr>Introduction</vt:lpstr>
      <vt:lpstr>PowerPoint プレゼンテーション</vt:lpstr>
      <vt:lpstr>PowerPoint プレゼンテーション</vt:lpstr>
      <vt:lpstr>Taward High Power Storage</vt:lpstr>
      <vt:lpstr>Self- Resonating Mechanism      (KEK,Waseda,Hiroshima)</vt:lpstr>
      <vt:lpstr>Schematic</vt:lpstr>
      <vt:lpstr>A real optical ray-out</vt:lpstr>
      <vt:lpstr>It looks,,,</vt:lpstr>
      <vt:lpstr>High Finesse Oscillation </vt:lpstr>
      <vt:lpstr>Toward the mode locked pulse Oscillation</vt:lpstr>
      <vt:lpstr>Pulse Oscillation</vt:lpstr>
      <vt:lpstr>Demonstration of the pulse oscillation</vt:lpstr>
      <vt:lpstr>PowerPoint プレゼンテーション</vt:lpstr>
      <vt:lpstr>PowerPoint プレゼンテーション</vt:lpstr>
      <vt:lpstr>Model locked pulse oscillation</vt:lpstr>
      <vt:lpstr>Power and enhansements</vt:lpstr>
      <vt:lpstr>Summary</vt:lpstr>
      <vt:lpstr>Performance of the cavity (alone)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Compton Status</dc:title>
  <dc:creator>takahasi</dc:creator>
  <cp:lastModifiedBy>高橋徹</cp:lastModifiedBy>
  <cp:revision>120</cp:revision>
  <dcterms:modified xsi:type="dcterms:W3CDTF">2016-09-13T21:05:21Z</dcterms:modified>
</cp:coreProperties>
</file>