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61" r:id="rId4"/>
    <p:sldId id="273" r:id="rId5"/>
    <p:sldId id="285" r:id="rId6"/>
    <p:sldId id="304" r:id="rId7"/>
    <p:sldId id="300" r:id="rId8"/>
    <p:sldId id="302" r:id="rId9"/>
    <p:sldId id="303" r:id="rId10"/>
    <p:sldId id="293" r:id="rId11"/>
    <p:sldId id="294" r:id="rId12"/>
    <p:sldId id="295" r:id="rId13"/>
    <p:sldId id="286" r:id="rId14"/>
    <p:sldId id="287" r:id="rId15"/>
    <p:sldId id="290" r:id="rId16"/>
    <p:sldId id="291" r:id="rId17"/>
    <p:sldId id="296" r:id="rId18"/>
    <p:sldId id="292" r:id="rId19"/>
    <p:sldId id="298" r:id="rId20"/>
    <p:sldId id="297" r:id="rId21"/>
    <p:sldId id="305"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2D03D-91BC-4CE3-A3AC-885F1B609DED}" type="datetimeFigureOut">
              <a:rPr kumimoji="1" lang="ja-JP" altLang="en-US" smtClean="0"/>
              <a:t>2016/9/14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B0D1C-A455-4504-908F-2488A3C9A936}" type="slidenum">
              <a:rPr kumimoji="1" lang="ja-JP" altLang="en-US" smtClean="0"/>
              <a:t>‹#›</a:t>
            </a:fld>
            <a:endParaRPr kumimoji="1" lang="ja-JP" altLang="en-US"/>
          </a:p>
        </p:txBody>
      </p:sp>
    </p:spTree>
    <p:extLst>
      <p:ext uri="{BB962C8B-B14F-4D97-AF65-F5344CB8AC3E}">
        <p14:creationId xmlns:p14="http://schemas.microsoft.com/office/powerpoint/2010/main" val="38897052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4B0D1C-A455-4504-908F-2488A3C9A936}" type="slidenum">
              <a:rPr kumimoji="1" lang="ja-JP" altLang="en-US" smtClean="0"/>
              <a:t>1</a:t>
            </a:fld>
            <a:endParaRPr kumimoji="1" lang="ja-JP" altLang="en-US"/>
          </a:p>
        </p:txBody>
      </p:sp>
    </p:spTree>
    <p:extLst>
      <p:ext uri="{BB962C8B-B14F-4D97-AF65-F5344CB8AC3E}">
        <p14:creationId xmlns:p14="http://schemas.microsoft.com/office/powerpoint/2010/main" val="177013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4B0D1C-A455-4504-908F-2488A3C9A936}" type="slidenum">
              <a:rPr kumimoji="1" lang="ja-JP" altLang="en-US" smtClean="0"/>
              <a:t>7</a:t>
            </a:fld>
            <a:endParaRPr kumimoji="1" lang="ja-JP" altLang="en-US"/>
          </a:p>
        </p:txBody>
      </p:sp>
    </p:spTree>
    <p:extLst>
      <p:ext uri="{BB962C8B-B14F-4D97-AF65-F5344CB8AC3E}">
        <p14:creationId xmlns:p14="http://schemas.microsoft.com/office/powerpoint/2010/main" val="68253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24D3A7-6214-4350-BD9E-720E1AC9D247}" type="slidenum">
              <a:rPr kumimoji="1" lang="ja-JP" altLang="en-US" smtClean="0"/>
              <a:t>14</a:t>
            </a:fld>
            <a:endParaRPr kumimoji="1" lang="ja-JP" altLang="en-US"/>
          </a:p>
        </p:txBody>
      </p:sp>
    </p:spTree>
    <p:extLst>
      <p:ext uri="{BB962C8B-B14F-4D97-AF65-F5344CB8AC3E}">
        <p14:creationId xmlns:p14="http://schemas.microsoft.com/office/powerpoint/2010/main" val="256780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252987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69055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41097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4" y="815474"/>
            <a:ext cx="7481455" cy="5280527"/>
          </a:xfrm>
          <a:prstGeom prst="rect">
            <a:avLst/>
          </a:prstGeom>
        </p:spPr>
        <p:txBody>
          <a:bodyPr/>
          <a:lstStyle>
            <a:lvl1pPr>
              <a:defRPr sz="1600" b="0"/>
            </a:lvl1pPr>
            <a:lvl2pPr marL="385923" indent="-241200">
              <a:defRPr sz="1400">
                <a:latin typeface="Arial"/>
                <a:cs typeface="Arial"/>
              </a:defRPr>
            </a:lvl2pPr>
            <a:lvl3pPr marL="679385" indent="-293462">
              <a:defRPr sz="1400">
                <a:latin typeface="Arial"/>
                <a:cs typeface="Arial"/>
              </a:defRPr>
            </a:lvl3pPr>
            <a:lvl4pPr marL="964806" indent="-285422">
              <a:buFont typeface="Lucida Grande"/>
              <a:buChar char="‒"/>
              <a:defRPr sz="1200">
                <a:latin typeface="Arial"/>
                <a:cs typeface="Arial"/>
              </a:defRPr>
            </a:lvl4pPr>
            <a:lvl5pPr marL="1157768" indent="-192961">
              <a:defRPr sz="1500">
                <a:latin typeface="Arial"/>
                <a:cs typeface="Aria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p:txBody>
      </p:sp>
      <p:sp>
        <p:nvSpPr>
          <p:cNvPr id="11" name="Title 1"/>
          <p:cNvSpPr>
            <a:spLocks noGrp="1"/>
          </p:cNvSpPr>
          <p:nvPr>
            <p:ph type="title"/>
          </p:nvPr>
        </p:nvSpPr>
        <p:spPr>
          <a:xfrm>
            <a:off x="2829822" y="141382"/>
            <a:ext cx="5482906" cy="500303"/>
          </a:xfrm>
          <a:prstGeom prst="rect">
            <a:avLst/>
          </a:prstGeom>
        </p:spPr>
        <p:txBody>
          <a:bodyPr vert="horz" lIns="0" tIns="0" rIns="0" bIns="0"/>
          <a:lstStyle>
            <a:lvl1pPr algn="l">
              <a:defRPr sz="2000" b="1">
                <a:latin typeface="Arial"/>
                <a:cs typeface="Arial"/>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ja-JP" smtClean="0"/>
              <a:t>2016/9/14 Posipol2016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7A9CDE-9F89-4649-B6E9-C870C06527D5}" type="slidenum">
              <a:rPr lang="en-US"/>
              <a:pPr>
                <a:defRPr/>
              </a:pPr>
              <a:t>‹#›</a:t>
            </a:fld>
            <a:endParaRPr lang="en-US"/>
          </a:p>
        </p:txBody>
      </p:sp>
    </p:spTree>
    <p:extLst>
      <p:ext uri="{BB962C8B-B14F-4D97-AF65-F5344CB8AC3E}">
        <p14:creationId xmlns:p14="http://schemas.microsoft.com/office/powerpoint/2010/main" val="333928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68000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89847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7" y="1825625"/>
            <a:ext cx="29003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1825625"/>
            <a:ext cx="29003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2016/9/14 Posipol2016</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19505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2016/9/14 Posipol2016</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45978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2016/9/14 Posipol2016</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71268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2016/9/14 Posipol2016</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136385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2016/9/14 Posipol2016</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213211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2016/9/14 Posipol2016</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418480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2016/9/14 Posipol2016</a:t>
            </a:r>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47CAD-0686-4BB6-93E8-D40CDAAD9703}" type="slidenum">
              <a:rPr kumimoji="1" lang="ja-JP" altLang="en-US" smtClean="0"/>
              <a:t>‹#›</a:t>
            </a:fld>
            <a:endParaRPr kumimoji="1" lang="ja-JP" altLang="en-US"/>
          </a:p>
        </p:txBody>
      </p:sp>
    </p:spTree>
    <p:extLst>
      <p:ext uri="{BB962C8B-B14F-4D97-AF65-F5344CB8AC3E}">
        <p14:creationId xmlns:p14="http://schemas.microsoft.com/office/powerpoint/2010/main" val="321770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lc-edmsdirect.desy.de/ilc-edmsdirect/file.jsp?edmsid=D00000001131215" TargetMode="External"/><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hyperlink" Target="https://ilc-edmsdirect.desy.de/ilc-edmsdirect/file.jsp?edmsid=D0000000094540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lc-edmsdirect.desy.de/ilc-edmsdirect/file.jsp?edmsid=D00000001131215" TargetMode="External"/><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hyperlink" Target="https://ilc-edmsdirect.desy.de/ilc-edmsdirect/file.jsp?edmsid=D0000000094546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8650" y="1122363"/>
            <a:ext cx="7956550" cy="1544637"/>
          </a:xfrm>
          <a:solidFill>
            <a:srgbClr val="FFFF00"/>
          </a:solidFill>
        </p:spPr>
        <p:txBody>
          <a:bodyPr>
            <a:noAutofit/>
          </a:bodyPr>
          <a:lstStyle/>
          <a:p>
            <a:r>
              <a:rPr kumimoji="1" lang="en-US" altLang="ja-JP" sz="4400" dirty="0" smtClean="0"/>
              <a:t>Central Region Group </a:t>
            </a:r>
            <a:r>
              <a:rPr lang="en-US" altLang="ja-JP" sz="4400" dirty="0" smtClean="0"/>
              <a:t>Status </a:t>
            </a:r>
            <a:br>
              <a:rPr lang="en-US" altLang="ja-JP" sz="4400" dirty="0" smtClean="0"/>
            </a:br>
            <a:r>
              <a:rPr lang="en-US" altLang="ja-JP" sz="4400" dirty="0" smtClean="0"/>
              <a:t>and Positron Region</a:t>
            </a:r>
            <a:endParaRPr kumimoji="1" lang="ja-JP" altLang="en-US" sz="4400" dirty="0"/>
          </a:p>
        </p:txBody>
      </p:sp>
      <p:sp>
        <p:nvSpPr>
          <p:cNvPr id="3" name="サブタイトル 2"/>
          <p:cNvSpPr>
            <a:spLocks noGrp="1"/>
          </p:cNvSpPr>
          <p:nvPr>
            <p:ph type="subTitle" idx="1"/>
          </p:nvPr>
        </p:nvSpPr>
        <p:spPr/>
        <p:txBody>
          <a:bodyPr/>
          <a:lstStyle/>
          <a:p>
            <a:r>
              <a:rPr kumimoji="1" lang="en-US" altLang="ja-JP" dirty="0" smtClean="0"/>
              <a:t>K. Yokoya</a:t>
            </a:r>
          </a:p>
          <a:p>
            <a:r>
              <a:rPr lang="en-US" altLang="ja-JP" dirty="0" smtClean="0"/>
              <a:t>2016.9.14. Posipol2016, LAL</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1</a:t>
            </a:fld>
            <a:endParaRPr kumimoji="1" lang="ja-JP" altLang="en-US"/>
          </a:p>
        </p:txBody>
      </p:sp>
    </p:spTree>
    <p:extLst>
      <p:ext uri="{BB962C8B-B14F-4D97-AF65-F5344CB8AC3E}">
        <p14:creationId xmlns:p14="http://schemas.microsoft.com/office/powerpoint/2010/main" val="1853695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01673"/>
          </a:xfrm>
          <a:solidFill>
            <a:srgbClr val="FFFF00"/>
          </a:solidFill>
        </p:spPr>
        <p:txBody>
          <a:bodyPr/>
          <a:lstStyle/>
          <a:p>
            <a:r>
              <a:rPr kumimoji="1" lang="en-US" altLang="ja-JP" dirty="0" smtClean="0"/>
              <a:t>Main Dumps</a:t>
            </a:r>
            <a:endParaRPr kumimoji="1" lang="ja-JP" altLang="en-US" dirty="0"/>
          </a:p>
        </p:txBody>
      </p:sp>
      <p:sp>
        <p:nvSpPr>
          <p:cNvPr id="3" name="コンテンツ プレースホルダー 2"/>
          <p:cNvSpPr>
            <a:spLocks noGrp="1"/>
          </p:cNvSpPr>
          <p:nvPr>
            <p:ph idx="1"/>
          </p:nvPr>
        </p:nvSpPr>
        <p:spPr>
          <a:xfrm>
            <a:off x="628650" y="1498600"/>
            <a:ext cx="7886700" cy="4678363"/>
          </a:xfrm>
        </p:spPr>
        <p:txBody>
          <a:bodyPr>
            <a:normAutofit/>
          </a:bodyPr>
          <a:lstStyle/>
          <a:p>
            <a:r>
              <a:rPr lang="en-US" altLang="ja-JP" dirty="0" smtClean="0"/>
              <a:t>Two 14 MW main dumps (plus 6.3MW spent electron dump)</a:t>
            </a:r>
          </a:p>
          <a:p>
            <a:pPr lvl="1"/>
            <a:r>
              <a:rPr lang="en-US" altLang="ja-JP" dirty="0" smtClean="0"/>
              <a:t>Detailed check of the dump system is not CRWG expertise</a:t>
            </a:r>
          </a:p>
          <a:p>
            <a:r>
              <a:rPr kumimoji="1" lang="en-US" altLang="ja-JP" dirty="0" smtClean="0"/>
              <a:t>Need specialist team</a:t>
            </a:r>
          </a:p>
          <a:p>
            <a:pPr lvl="1"/>
            <a:r>
              <a:rPr lang="en-US" altLang="ja-JP" dirty="0" smtClean="0"/>
              <a:t>Beam dump specialists </a:t>
            </a:r>
          </a:p>
          <a:p>
            <a:pPr lvl="1"/>
            <a:r>
              <a:rPr kumimoji="1" lang="en-US" altLang="ja-JP" dirty="0" smtClean="0"/>
              <a:t>CFS</a:t>
            </a:r>
          </a:p>
          <a:p>
            <a:r>
              <a:rPr lang="en-US" altLang="ja-JP" dirty="0" smtClean="0"/>
              <a:t>Issues</a:t>
            </a:r>
          </a:p>
          <a:p>
            <a:pPr lvl="1"/>
            <a:r>
              <a:rPr kumimoji="1" lang="en-US" altLang="ja-JP" dirty="0" smtClean="0"/>
              <a:t>Robot work</a:t>
            </a:r>
          </a:p>
          <a:p>
            <a:pPr lvl="1"/>
            <a:r>
              <a:rPr lang="en-US" altLang="ja-JP" dirty="0" smtClean="0"/>
              <a:t>Safety in particular window breakdown</a:t>
            </a:r>
            <a:endParaRPr kumimoji="1" lang="en-US" altLang="ja-JP" dirty="0" smtClean="0"/>
          </a:p>
          <a:p>
            <a:pPr lvl="1"/>
            <a:r>
              <a:rPr lang="en-US" altLang="ja-JP" dirty="0" smtClean="0"/>
              <a:t>Required human access</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10</a:t>
            </a:fld>
            <a:endParaRPr kumimoji="1" lang="ja-JP" altLang="en-US"/>
          </a:p>
        </p:txBody>
      </p:sp>
    </p:spTree>
    <p:extLst>
      <p:ext uri="{BB962C8B-B14F-4D97-AF65-F5344CB8AC3E}">
        <p14:creationId xmlns:p14="http://schemas.microsoft.com/office/powerpoint/2010/main" val="346795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0067_404-Main Dump Layout.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325" t="10956" r="11405" b="8420"/>
          <a:stretch/>
        </p:blipFill>
        <p:spPr>
          <a:xfrm>
            <a:off x="160287" y="1175674"/>
            <a:ext cx="6399105" cy="4603254"/>
          </a:xfrm>
        </p:spPr>
      </p:pic>
      <p:sp>
        <p:nvSpPr>
          <p:cNvPr id="3" name="Title 2"/>
          <p:cNvSpPr>
            <a:spLocks noGrp="1"/>
          </p:cNvSpPr>
          <p:nvPr>
            <p:ph type="title"/>
          </p:nvPr>
        </p:nvSpPr>
        <p:spPr>
          <a:xfrm>
            <a:off x="1657350" y="386659"/>
            <a:ext cx="5482906" cy="500303"/>
          </a:xfrm>
          <a:solidFill>
            <a:srgbClr val="FFFF00"/>
          </a:solidFill>
        </p:spPr>
        <p:txBody>
          <a:bodyPr/>
          <a:lstStyle/>
          <a:p>
            <a:r>
              <a:rPr lang="en-US" dirty="0" smtClean="0"/>
              <a:t>10atm water beam dump layout</a:t>
            </a:r>
            <a:endParaRPr lang="en-US" dirty="0"/>
          </a:p>
        </p:txBody>
      </p:sp>
      <p:sp>
        <p:nvSpPr>
          <p:cNvPr id="4" name="Date Placeholder 3"/>
          <p:cNvSpPr>
            <a:spLocks noGrp="1"/>
          </p:cNvSpPr>
          <p:nvPr>
            <p:ph type="dt" sz="half" idx="10"/>
          </p:nvPr>
        </p:nvSpPr>
        <p:spPr/>
        <p:txBody>
          <a:bodyPr/>
          <a:lstStyle/>
          <a:p>
            <a:pPr>
              <a:defRPr/>
            </a:pPr>
            <a:r>
              <a:rPr lang="en-US" altLang="ja-JP" smtClean="0"/>
              <a:t>2016/9/14 Posipol2016</a:t>
            </a:r>
            <a:endParaRPr lang="en-US" dirty="0"/>
          </a:p>
        </p:txBody>
      </p:sp>
      <p:sp>
        <p:nvSpPr>
          <p:cNvPr id="8" name="TextBox 7"/>
          <p:cNvSpPr txBox="1"/>
          <p:nvPr/>
        </p:nvSpPr>
        <p:spPr>
          <a:xfrm>
            <a:off x="6828799" y="1589897"/>
            <a:ext cx="2077813" cy="1200329"/>
          </a:xfrm>
          <a:prstGeom prst="rect">
            <a:avLst/>
          </a:prstGeom>
          <a:noFill/>
        </p:spPr>
        <p:txBody>
          <a:bodyPr wrap="none" rtlCol="0">
            <a:spAutoFit/>
          </a:bodyPr>
          <a:lstStyle/>
          <a:p>
            <a:r>
              <a:rPr lang="cs-CZ" dirty="0"/>
              <a:t>B. Smith, CCLRC:</a:t>
            </a:r>
          </a:p>
          <a:p>
            <a:r>
              <a:rPr lang="cs-CZ" dirty="0"/>
              <a:t>0-TB-0067-404-00-A</a:t>
            </a:r>
            <a:endParaRPr lang="en-US" dirty="0"/>
          </a:p>
          <a:p>
            <a:endParaRPr lang="is-IS" dirty="0">
              <a:hlinkClick r:id="rId3"/>
            </a:endParaRPr>
          </a:p>
          <a:p>
            <a:r>
              <a:rPr lang="is-IS" dirty="0">
                <a:hlinkClick r:id="rId4"/>
              </a:rPr>
              <a:t>D00000000945405</a:t>
            </a:r>
            <a:endParaRPr lang="is-IS" dirty="0"/>
          </a:p>
        </p:txBody>
      </p:sp>
      <p:sp>
        <p:nvSpPr>
          <p:cNvPr id="2" name="スライド番号プレースホルダー 1"/>
          <p:cNvSpPr>
            <a:spLocks noGrp="1"/>
          </p:cNvSpPr>
          <p:nvPr>
            <p:ph type="sldNum" sz="quarter" idx="12"/>
          </p:nvPr>
        </p:nvSpPr>
        <p:spPr/>
        <p:txBody>
          <a:bodyPr/>
          <a:lstStyle/>
          <a:p>
            <a:pPr>
              <a:defRPr/>
            </a:pPr>
            <a:fld id="{877A9CDE-9F89-4649-B6E9-C870C06527D5}" type="slidenum">
              <a:rPr lang="en-US" smtClean="0"/>
              <a:pPr>
                <a:defRPr/>
              </a:pPr>
              <a:t>11</a:t>
            </a:fld>
            <a:endParaRPr lang="en-US"/>
          </a:p>
        </p:txBody>
      </p:sp>
    </p:spTree>
    <p:extLst>
      <p:ext uri="{BB962C8B-B14F-4D97-AF65-F5344CB8AC3E}">
        <p14:creationId xmlns:p14="http://schemas.microsoft.com/office/powerpoint/2010/main" val="275405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17" t="13047" r="12717" b="12866"/>
          <a:stretch/>
        </p:blipFill>
        <p:spPr>
          <a:xfrm>
            <a:off x="184628" y="1188006"/>
            <a:ext cx="6473401" cy="4549933"/>
          </a:xfrm>
        </p:spPr>
      </p:pic>
      <p:sp>
        <p:nvSpPr>
          <p:cNvPr id="3" name="Title 2"/>
          <p:cNvSpPr>
            <a:spLocks noGrp="1"/>
          </p:cNvSpPr>
          <p:nvPr>
            <p:ph type="title"/>
          </p:nvPr>
        </p:nvSpPr>
        <p:spPr>
          <a:xfrm>
            <a:off x="1345892" y="319442"/>
            <a:ext cx="5482906" cy="500303"/>
          </a:xfrm>
          <a:solidFill>
            <a:srgbClr val="FFFF00"/>
          </a:solidFill>
        </p:spPr>
        <p:txBody>
          <a:bodyPr/>
          <a:lstStyle/>
          <a:p>
            <a:r>
              <a:rPr lang="en-US" dirty="0" smtClean="0"/>
              <a:t>Water beam dump surface site scheme</a:t>
            </a:r>
            <a:endParaRPr lang="en-US" dirty="0"/>
          </a:p>
        </p:txBody>
      </p:sp>
      <p:sp>
        <p:nvSpPr>
          <p:cNvPr id="4" name="Date Placeholder 3"/>
          <p:cNvSpPr>
            <a:spLocks noGrp="1"/>
          </p:cNvSpPr>
          <p:nvPr>
            <p:ph type="dt" sz="half" idx="10"/>
          </p:nvPr>
        </p:nvSpPr>
        <p:spPr/>
        <p:txBody>
          <a:bodyPr/>
          <a:lstStyle/>
          <a:p>
            <a:pPr>
              <a:defRPr/>
            </a:pPr>
            <a:r>
              <a:rPr lang="en-US" altLang="ja-JP" smtClean="0"/>
              <a:t>2016/9/14 Posipol2016</a:t>
            </a:r>
            <a:endParaRPr lang="en-US" dirty="0"/>
          </a:p>
        </p:txBody>
      </p:sp>
      <p:sp>
        <p:nvSpPr>
          <p:cNvPr id="8" name="TextBox 7"/>
          <p:cNvSpPr txBox="1"/>
          <p:nvPr/>
        </p:nvSpPr>
        <p:spPr>
          <a:xfrm>
            <a:off x="6828798" y="1589897"/>
            <a:ext cx="2073232" cy="2554545"/>
          </a:xfrm>
          <a:prstGeom prst="rect">
            <a:avLst/>
          </a:prstGeom>
          <a:noFill/>
        </p:spPr>
        <p:txBody>
          <a:bodyPr wrap="square" rtlCol="0">
            <a:spAutoFit/>
          </a:bodyPr>
          <a:lstStyle/>
          <a:p>
            <a:r>
              <a:rPr lang="cs-CZ" dirty="0"/>
              <a:t>B. Smith, CCLRC:</a:t>
            </a:r>
          </a:p>
          <a:p>
            <a:r>
              <a:rPr lang="cs-CZ" dirty="0"/>
              <a:t>0-TB-0067-410-00-A</a:t>
            </a:r>
            <a:endParaRPr lang="en-US" dirty="0"/>
          </a:p>
          <a:p>
            <a:endParaRPr lang="is-IS" dirty="0">
              <a:hlinkClick r:id="rId3"/>
            </a:endParaRPr>
          </a:p>
          <a:p>
            <a:r>
              <a:rPr lang="is-IS" dirty="0">
                <a:hlinkClick r:id="rId4"/>
              </a:rPr>
              <a:t>D00000000945465</a:t>
            </a:r>
            <a:endParaRPr lang="is-IS" dirty="0"/>
          </a:p>
          <a:p>
            <a:endParaRPr lang="is-IS" dirty="0"/>
          </a:p>
          <a:p>
            <a:r>
              <a:rPr lang="is-IS" sz="1400" dirty="0"/>
              <a:t>Shows surface facilities that service the dump, including cooling and exhaust for gases (tritium!) </a:t>
            </a:r>
            <a:endParaRPr lang="is-IS" dirty="0"/>
          </a:p>
        </p:txBody>
      </p:sp>
      <p:sp>
        <p:nvSpPr>
          <p:cNvPr id="2" name="スライド番号プレースホルダー 1"/>
          <p:cNvSpPr>
            <a:spLocks noGrp="1"/>
          </p:cNvSpPr>
          <p:nvPr>
            <p:ph type="sldNum" sz="quarter" idx="12"/>
          </p:nvPr>
        </p:nvSpPr>
        <p:spPr/>
        <p:txBody>
          <a:bodyPr/>
          <a:lstStyle/>
          <a:p>
            <a:pPr>
              <a:defRPr/>
            </a:pPr>
            <a:fld id="{877A9CDE-9F89-4649-B6E9-C870C06527D5}" type="slidenum">
              <a:rPr lang="en-US" smtClean="0"/>
              <a:pPr>
                <a:defRPr/>
              </a:pPr>
              <a:t>12</a:t>
            </a:fld>
            <a:endParaRPr lang="en-US"/>
          </a:p>
        </p:txBody>
      </p:sp>
    </p:spTree>
    <p:extLst>
      <p:ext uri="{BB962C8B-B14F-4D97-AF65-F5344CB8AC3E}">
        <p14:creationId xmlns:p14="http://schemas.microsoft.com/office/powerpoint/2010/main" val="3614772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15529"/>
          </a:xfrm>
          <a:solidFill>
            <a:srgbClr val="FFFF00"/>
          </a:solidFill>
        </p:spPr>
        <p:txBody>
          <a:bodyPr/>
          <a:lstStyle/>
          <a:p>
            <a:r>
              <a:rPr kumimoji="1" lang="en-US" altLang="ja-JP" dirty="0" smtClean="0"/>
              <a:t>Positron (target region)</a:t>
            </a:r>
            <a:endParaRPr kumimoji="1" lang="ja-JP" altLang="en-US" dirty="0"/>
          </a:p>
        </p:txBody>
      </p:sp>
      <p:sp>
        <p:nvSpPr>
          <p:cNvPr id="3" name="コンテンツ プレースホルダー 2"/>
          <p:cNvSpPr>
            <a:spLocks noGrp="1"/>
          </p:cNvSpPr>
          <p:nvPr>
            <p:ph idx="1"/>
          </p:nvPr>
        </p:nvSpPr>
        <p:spPr>
          <a:xfrm>
            <a:off x="628650" y="1343891"/>
            <a:ext cx="7886700" cy="4833072"/>
          </a:xfrm>
        </p:spPr>
        <p:txBody>
          <a:bodyPr>
            <a:normAutofit/>
          </a:bodyPr>
          <a:lstStyle/>
          <a:p>
            <a:r>
              <a:rPr lang="en-US" altLang="ja-JP" dirty="0"/>
              <a:t>M</a:t>
            </a:r>
            <a:r>
              <a:rPr lang="en-US" altLang="ja-JP" dirty="0" smtClean="0"/>
              <a:t>ain issues needed as inputs to CRWG</a:t>
            </a:r>
          </a:p>
          <a:p>
            <a:pPr lvl="1"/>
            <a:r>
              <a:rPr kumimoji="1" lang="en-US" altLang="ja-JP" dirty="0" smtClean="0"/>
              <a:t>Design of photon dump</a:t>
            </a:r>
          </a:p>
          <a:p>
            <a:pPr lvl="2"/>
            <a:r>
              <a:rPr lang="en-US" altLang="ja-JP" dirty="0" smtClean="0"/>
              <a:t>A problem (radiation damage of the window by photon beam) of TDR design pointed out at Santander</a:t>
            </a:r>
            <a:endParaRPr kumimoji="1" lang="en-US" altLang="ja-JP" dirty="0" smtClean="0"/>
          </a:p>
          <a:p>
            <a:pPr lvl="1"/>
            <a:r>
              <a:rPr lang="en-US" altLang="ja-JP" dirty="0" smtClean="0"/>
              <a:t>Required shielding of the target region including the thoughts on </a:t>
            </a:r>
          </a:p>
          <a:p>
            <a:pPr lvl="2"/>
            <a:r>
              <a:rPr lang="en-US" altLang="ja-JP" dirty="0" smtClean="0"/>
              <a:t>Target replacement</a:t>
            </a:r>
          </a:p>
          <a:p>
            <a:pPr lvl="2"/>
            <a:r>
              <a:rPr kumimoji="1" lang="en-US" altLang="ja-JP" dirty="0" smtClean="0"/>
              <a:t>Where/how waste targets to be stored </a:t>
            </a:r>
          </a:p>
          <a:p>
            <a:pPr lvl="2"/>
            <a:r>
              <a:rPr lang="en-US" altLang="ja-JP" dirty="0" smtClean="0"/>
              <a:t>Path to take waste target to the surface</a:t>
            </a:r>
          </a:p>
          <a:p>
            <a:r>
              <a:rPr kumimoji="1" lang="en-US" altLang="ja-JP" dirty="0" smtClean="0"/>
              <a:t>Will be discussed in POSIPOL@LAL next week</a:t>
            </a:r>
          </a:p>
          <a:p>
            <a:r>
              <a:rPr kumimoji="1" lang="en-US" altLang="ja-JP" dirty="0" smtClean="0"/>
              <a:t>This would take some more time</a:t>
            </a:r>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13</a:t>
            </a:fld>
            <a:endParaRPr kumimoji="1" lang="ja-JP" altLang="en-US"/>
          </a:p>
        </p:txBody>
      </p:sp>
    </p:spTree>
    <p:extLst>
      <p:ext uri="{BB962C8B-B14F-4D97-AF65-F5344CB8AC3E}">
        <p14:creationId xmlns:p14="http://schemas.microsoft.com/office/powerpoint/2010/main" val="262673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3340" y="406781"/>
            <a:ext cx="7886700" cy="1957808"/>
          </a:xfrm>
        </p:spPr>
        <p:txBody>
          <a:bodyPr>
            <a:normAutofit fontScale="85000" lnSpcReduction="10000"/>
          </a:bodyPr>
          <a:lstStyle/>
          <a:p>
            <a:r>
              <a:rPr lang="en-US" altLang="ja-JP" dirty="0" smtClean="0"/>
              <a:t>Consensus among ILC positron team</a:t>
            </a:r>
          </a:p>
          <a:p>
            <a:pPr lvl="1"/>
            <a:r>
              <a:rPr lang="en-US" altLang="ja-JP" dirty="0" smtClean="0"/>
              <a:t>No human access to the accelerator and service tunnels needed during high-energy beam on (normal operation and commissioning) as in main </a:t>
            </a:r>
            <a:r>
              <a:rPr lang="en-US" altLang="ja-JP" dirty="0" err="1" smtClean="0"/>
              <a:t>linac</a:t>
            </a:r>
            <a:r>
              <a:rPr lang="en-US" altLang="ja-JP" dirty="0" smtClean="0"/>
              <a:t> region</a:t>
            </a:r>
          </a:p>
          <a:p>
            <a:pPr lvl="1"/>
            <a:r>
              <a:rPr lang="en-US" altLang="ja-JP" dirty="0" smtClean="0"/>
              <a:t>Special shield wall needed for </a:t>
            </a:r>
            <a:r>
              <a:rPr lang="en-US" altLang="ja-JP" dirty="0" err="1" smtClean="0"/>
              <a:t>target+FC+solenoid+a</a:t>
            </a:r>
            <a:r>
              <a:rPr lang="en-US" altLang="ja-JP" dirty="0" smtClean="0"/>
              <a:t> few cavities</a:t>
            </a:r>
          </a:p>
          <a:p>
            <a:pPr lvl="1"/>
            <a:r>
              <a:rPr lang="en-US" altLang="ja-JP" dirty="0" smtClean="0"/>
              <a:t>Photon/electron dumps must also be shielded</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161" y="2364589"/>
            <a:ext cx="7019058" cy="4356887"/>
          </a:xfrm>
          <a:prstGeom prst="rect">
            <a:avLst/>
          </a:prstGeom>
        </p:spPr>
      </p:pic>
      <p:sp>
        <p:nvSpPr>
          <p:cNvPr id="5" name="日付プレースホルダー 4"/>
          <p:cNvSpPr>
            <a:spLocks noGrp="1"/>
          </p:cNvSpPr>
          <p:nvPr>
            <p:ph type="dt" sz="half" idx="10"/>
          </p:nvPr>
        </p:nvSpPr>
        <p:spPr/>
        <p:txBody>
          <a:bodyPr/>
          <a:lstStyle/>
          <a:p>
            <a:r>
              <a:rPr kumimoji="1" lang="en-US" altLang="ja-JP" smtClean="0"/>
              <a:t>2016/9/14 Posipol2016</a:t>
            </a:r>
            <a:endParaRPr kumimoji="1" lang="ja-JP" altLang="en-US"/>
          </a:p>
        </p:txBody>
      </p:sp>
      <p:sp>
        <p:nvSpPr>
          <p:cNvPr id="2" name="テキスト ボックス 1"/>
          <p:cNvSpPr txBox="1"/>
          <p:nvPr/>
        </p:nvSpPr>
        <p:spPr>
          <a:xfrm>
            <a:off x="401782" y="3338945"/>
            <a:ext cx="3158836" cy="646331"/>
          </a:xfrm>
          <a:prstGeom prst="rect">
            <a:avLst/>
          </a:prstGeom>
          <a:noFill/>
          <a:ln>
            <a:solidFill>
              <a:srgbClr val="FF0000"/>
            </a:solidFill>
          </a:ln>
        </p:spPr>
        <p:txBody>
          <a:bodyPr wrap="square" rtlCol="0">
            <a:spAutoFit/>
          </a:bodyPr>
          <a:lstStyle/>
          <a:p>
            <a:r>
              <a:rPr kumimoji="1" lang="en-US" altLang="ja-JP" dirty="0" smtClean="0"/>
              <a:t>This figure is for illustration only. To be discussed in the WS</a:t>
            </a:r>
            <a:endParaRPr kumimoji="1" lang="ja-JP" altLang="en-US" dirty="0"/>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14</a:t>
            </a:fld>
            <a:endParaRPr kumimoji="1" lang="ja-JP" altLang="en-US"/>
          </a:p>
        </p:txBody>
      </p:sp>
    </p:spTree>
    <p:extLst>
      <p:ext uri="{BB962C8B-B14F-4D97-AF65-F5344CB8AC3E}">
        <p14:creationId xmlns:p14="http://schemas.microsoft.com/office/powerpoint/2010/main" val="1266582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27074"/>
          </a:xfrm>
          <a:solidFill>
            <a:srgbClr val="FFFF00"/>
          </a:solidFill>
        </p:spPr>
        <p:txBody>
          <a:bodyPr/>
          <a:lstStyle/>
          <a:p>
            <a:r>
              <a:rPr lang="en-US" altLang="ja-JP" dirty="0" smtClean="0"/>
              <a:t>BDS Tunnel (electron)</a:t>
            </a:r>
            <a:endParaRPr kumimoji="1" lang="ja-JP" altLang="en-US" dirty="0"/>
          </a:p>
        </p:txBody>
      </p:sp>
      <p:sp>
        <p:nvSpPr>
          <p:cNvPr id="3" name="コンテンツ プレースホルダー 2"/>
          <p:cNvSpPr>
            <a:spLocks noGrp="1"/>
          </p:cNvSpPr>
          <p:nvPr>
            <p:ph idx="1"/>
          </p:nvPr>
        </p:nvSpPr>
        <p:spPr>
          <a:xfrm>
            <a:off x="628650" y="1092201"/>
            <a:ext cx="7886700" cy="3030899"/>
          </a:xfrm>
        </p:spPr>
        <p:txBody>
          <a:bodyPr>
            <a:normAutofit/>
          </a:bodyPr>
          <a:lstStyle/>
          <a:p>
            <a:r>
              <a:rPr lang="en-US" altLang="ja-JP" dirty="0" err="1" smtClean="0"/>
              <a:t>Okugi’s</a:t>
            </a:r>
            <a:r>
              <a:rPr lang="en-US" altLang="ja-JP" dirty="0" smtClean="0"/>
              <a:t> proposal</a:t>
            </a:r>
          </a:p>
          <a:p>
            <a:pPr lvl="1"/>
            <a:r>
              <a:rPr kumimoji="1" lang="en-US" altLang="ja-JP" dirty="0" smtClean="0"/>
              <a:t>Single (</a:t>
            </a:r>
            <a:r>
              <a:rPr kumimoji="1" lang="en-US" altLang="ja-JP" dirty="0" err="1" smtClean="0"/>
              <a:t>kamaboko</a:t>
            </a:r>
            <a:r>
              <a:rPr kumimoji="1" lang="en-US" altLang="ja-JP" dirty="0" smtClean="0"/>
              <a:t>) tunnel from ML end to e+ ECS</a:t>
            </a:r>
          </a:p>
          <a:p>
            <a:pPr lvl="1"/>
            <a:r>
              <a:rPr lang="en-US" altLang="ja-JP" dirty="0" smtClean="0"/>
              <a:t>Twin tunnel to muon wall </a:t>
            </a:r>
          </a:p>
          <a:p>
            <a:pPr lvl="2"/>
            <a:r>
              <a:rPr kumimoji="1" lang="en-US" altLang="ja-JP" dirty="0" smtClean="0"/>
              <a:t>Penetration for cables only (no waveguides)</a:t>
            </a:r>
          </a:p>
          <a:p>
            <a:pPr lvl="2"/>
            <a:r>
              <a:rPr lang="en-US" altLang="ja-JP" dirty="0" smtClean="0"/>
              <a:t>Small tunnel cross-section possible after collimators</a:t>
            </a:r>
          </a:p>
          <a:p>
            <a:r>
              <a:rPr lang="en-US" altLang="ja-JP" dirty="0" smtClean="0"/>
              <a:t>Must come to</a:t>
            </a:r>
            <a:r>
              <a:rPr kumimoji="1" lang="en-US" altLang="ja-JP" dirty="0" smtClean="0"/>
              <a:t> final conclusion</a:t>
            </a:r>
          </a:p>
          <a:p>
            <a:pPr lvl="1"/>
            <a:r>
              <a:rPr lang="en-US" altLang="ja-JP" dirty="0" smtClean="0"/>
              <a:t>Info from positron team needed</a:t>
            </a:r>
          </a:p>
        </p:txBody>
      </p:sp>
      <p:pic>
        <p:nvPicPr>
          <p:cNvPr id="4" name="図 3"/>
          <p:cNvPicPr>
            <a:picLocks noChangeAspect="1"/>
          </p:cNvPicPr>
          <p:nvPr/>
        </p:nvPicPr>
        <p:blipFill>
          <a:blip r:embed="rId2">
            <a:lum bright="-20000" contrast="40000"/>
          </a:blip>
          <a:stretch>
            <a:fillRect/>
          </a:stretch>
        </p:blipFill>
        <p:spPr>
          <a:xfrm>
            <a:off x="522944" y="4123100"/>
            <a:ext cx="8098111" cy="2244000"/>
          </a:xfrm>
          <a:prstGeom prst="rect">
            <a:avLst/>
          </a:prstGeom>
        </p:spPr>
      </p:pic>
      <p:sp>
        <p:nvSpPr>
          <p:cNvPr id="5" name="テキスト ボックス 4"/>
          <p:cNvSpPr txBox="1"/>
          <p:nvPr/>
        </p:nvSpPr>
        <p:spPr>
          <a:xfrm>
            <a:off x="8323727" y="4480842"/>
            <a:ext cx="594655" cy="369332"/>
          </a:xfrm>
          <a:prstGeom prst="rect">
            <a:avLst/>
          </a:prstGeom>
          <a:noFill/>
        </p:spPr>
        <p:txBody>
          <a:bodyPr wrap="square" rtlCol="0">
            <a:spAutoFit/>
          </a:bodyPr>
          <a:lstStyle/>
          <a:p>
            <a:r>
              <a:rPr kumimoji="1" lang="en-US" altLang="ja-JP" dirty="0" smtClean="0"/>
              <a:t>IP</a:t>
            </a:r>
            <a:endParaRPr kumimoji="1" lang="ja-JP" altLang="en-US" dirty="0"/>
          </a:p>
        </p:txBody>
      </p:sp>
      <p:sp>
        <p:nvSpPr>
          <p:cNvPr id="6" name="テキスト ボックス 5"/>
          <p:cNvSpPr txBox="1"/>
          <p:nvPr/>
        </p:nvSpPr>
        <p:spPr>
          <a:xfrm>
            <a:off x="127000" y="4296176"/>
            <a:ext cx="1219200" cy="369332"/>
          </a:xfrm>
          <a:prstGeom prst="rect">
            <a:avLst/>
          </a:prstGeom>
          <a:noFill/>
        </p:spPr>
        <p:txBody>
          <a:bodyPr wrap="square" rtlCol="0">
            <a:spAutoFit/>
          </a:bodyPr>
          <a:lstStyle/>
          <a:p>
            <a:r>
              <a:rPr lang="en-US" altLang="ja-JP" dirty="0" smtClean="0"/>
              <a:t>e-</a:t>
            </a:r>
            <a:r>
              <a:rPr kumimoji="1" lang="en-US" altLang="ja-JP" dirty="0" err="1" smtClean="0"/>
              <a:t>linac</a:t>
            </a:r>
            <a:r>
              <a:rPr kumimoji="1" lang="en-US" altLang="ja-JP" dirty="0" smtClean="0"/>
              <a:t> end</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smtClean="0"/>
              <a:t>2016/9/14 Posipol2016</a:t>
            </a:r>
            <a:endParaRPr kumimoji="1" lang="ja-JP" altLang="en-US"/>
          </a:p>
        </p:txBody>
      </p:sp>
      <p:sp>
        <p:nvSpPr>
          <p:cNvPr id="8" name="スライド番号プレースホルダー 7"/>
          <p:cNvSpPr>
            <a:spLocks noGrp="1"/>
          </p:cNvSpPr>
          <p:nvPr>
            <p:ph type="sldNum" sz="quarter" idx="12"/>
          </p:nvPr>
        </p:nvSpPr>
        <p:spPr/>
        <p:txBody>
          <a:bodyPr/>
          <a:lstStyle/>
          <a:p>
            <a:fld id="{34547CAD-0686-4BB6-93E8-D40CDAAD9703}" type="slidenum">
              <a:rPr kumimoji="1" lang="ja-JP" altLang="en-US" smtClean="0"/>
              <a:t>15</a:t>
            </a:fld>
            <a:endParaRPr kumimoji="1" lang="ja-JP" altLang="en-US"/>
          </a:p>
        </p:txBody>
      </p:sp>
    </p:spTree>
    <p:extLst>
      <p:ext uri="{BB962C8B-B14F-4D97-AF65-F5344CB8AC3E}">
        <p14:creationId xmlns:p14="http://schemas.microsoft.com/office/powerpoint/2010/main" val="226912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37901"/>
            <a:ext cx="7886700" cy="675599"/>
          </a:xfrm>
          <a:solidFill>
            <a:srgbClr val="FFFF00"/>
          </a:solidFill>
        </p:spPr>
        <p:txBody>
          <a:bodyPr>
            <a:normAutofit fontScale="90000"/>
          </a:bodyPr>
          <a:lstStyle/>
          <a:p>
            <a:r>
              <a:rPr kumimoji="1" lang="en-US" altLang="ja-JP" dirty="0" smtClean="0"/>
              <a:t>BDS Tunnel (positron)</a:t>
            </a:r>
            <a:endParaRPr kumimoji="1" lang="ja-JP" altLang="en-US" dirty="0"/>
          </a:p>
        </p:txBody>
      </p:sp>
      <p:sp>
        <p:nvSpPr>
          <p:cNvPr id="3" name="コンテンツ プレースホルダー 2"/>
          <p:cNvSpPr>
            <a:spLocks noGrp="1"/>
          </p:cNvSpPr>
          <p:nvPr>
            <p:ph idx="1"/>
          </p:nvPr>
        </p:nvSpPr>
        <p:spPr>
          <a:xfrm>
            <a:off x="628650" y="1013500"/>
            <a:ext cx="7886700" cy="1742399"/>
          </a:xfrm>
        </p:spPr>
        <p:txBody>
          <a:bodyPr>
            <a:normAutofit fontScale="92500" lnSpcReduction="20000"/>
          </a:bodyPr>
          <a:lstStyle/>
          <a:p>
            <a:r>
              <a:rPr kumimoji="1" lang="en-US" altLang="ja-JP" dirty="0" err="1" smtClean="0"/>
              <a:t>Okugi’s</a:t>
            </a:r>
            <a:r>
              <a:rPr kumimoji="1" lang="en-US" altLang="ja-JP" dirty="0" smtClean="0"/>
              <a:t> proposal</a:t>
            </a:r>
          </a:p>
          <a:p>
            <a:pPr lvl="1"/>
            <a:r>
              <a:rPr lang="en-US" altLang="ja-JP" dirty="0" smtClean="0"/>
              <a:t>Move electron source upstream</a:t>
            </a:r>
          </a:p>
          <a:p>
            <a:r>
              <a:rPr lang="en-US" altLang="ja-JP" dirty="0" smtClean="0"/>
              <a:t>Must come to </a:t>
            </a:r>
            <a:r>
              <a:rPr lang="en-US" altLang="ja-JP" dirty="0"/>
              <a:t>final </a:t>
            </a:r>
            <a:r>
              <a:rPr lang="en-US" altLang="ja-JP" dirty="0" smtClean="0"/>
              <a:t>conclusion</a:t>
            </a:r>
          </a:p>
          <a:p>
            <a:pPr lvl="1"/>
            <a:r>
              <a:rPr lang="en-US" altLang="ja-JP" dirty="0" smtClean="0"/>
              <a:t>Required size of the components</a:t>
            </a:r>
          </a:p>
          <a:p>
            <a:pPr lvl="1"/>
            <a:r>
              <a:rPr lang="en-US" altLang="ja-JP" dirty="0" smtClean="0"/>
              <a:t>Then, send to CFS team for tunnel layout</a:t>
            </a:r>
            <a:endParaRPr lang="ja-JP" altLang="en-US" dirty="0"/>
          </a:p>
          <a:p>
            <a:pPr lvl="1"/>
            <a:endParaRPr kumimoji="1" lang="ja-JP" altLang="en-US" dirty="0"/>
          </a:p>
        </p:txBody>
      </p:sp>
      <p:pic>
        <p:nvPicPr>
          <p:cNvPr id="4" name="図 3"/>
          <p:cNvPicPr>
            <a:picLocks noChangeAspect="1"/>
          </p:cNvPicPr>
          <p:nvPr/>
        </p:nvPicPr>
        <p:blipFill>
          <a:blip r:embed="rId2">
            <a:lum bright="-20000" contrast="40000"/>
          </a:blip>
          <a:stretch>
            <a:fillRect/>
          </a:stretch>
        </p:blipFill>
        <p:spPr>
          <a:xfrm>
            <a:off x="1533149" y="2882900"/>
            <a:ext cx="7449301" cy="1656000"/>
          </a:xfrm>
          <a:prstGeom prst="rect">
            <a:avLst/>
          </a:prstGeom>
        </p:spPr>
      </p:pic>
      <p:pic>
        <p:nvPicPr>
          <p:cNvPr id="5" name="図 4"/>
          <p:cNvPicPr>
            <a:picLocks noChangeAspect="1"/>
          </p:cNvPicPr>
          <p:nvPr/>
        </p:nvPicPr>
        <p:blipFill>
          <a:blip r:embed="rId3">
            <a:lum bright="-20000" contrast="40000"/>
          </a:blip>
          <a:stretch>
            <a:fillRect/>
          </a:stretch>
        </p:blipFill>
        <p:spPr>
          <a:xfrm>
            <a:off x="1533149" y="4866213"/>
            <a:ext cx="7449301" cy="1988487"/>
          </a:xfrm>
          <a:prstGeom prst="rect">
            <a:avLst/>
          </a:prstGeom>
        </p:spPr>
      </p:pic>
      <p:sp>
        <p:nvSpPr>
          <p:cNvPr id="6" name="テキスト ボックス 5"/>
          <p:cNvSpPr txBox="1"/>
          <p:nvPr/>
        </p:nvSpPr>
        <p:spPr>
          <a:xfrm>
            <a:off x="407800" y="2882900"/>
            <a:ext cx="660400" cy="365800"/>
          </a:xfrm>
          <a:prstGeom prst="rect">
            <a:avLst/>
          </a:prstGeom>
          <a:noFill/>
        </p:spPr>
        <p:txBody>
          <a:bodyPr wrap="square" rtlCol="0">
            <a:spAutoFit/>
          </a:bodyPr>
          <a:lstStyle/>
          <a:p>
            <a:r>
              <a:rPr kumimoji="1" lang="en-US" altLang="ja-JP" dirty="0" smtClean="0"/>
              <a:t>TDR</a:t>
            </a:r>
            <a:endParaRPr kumimoji="1" lang="ja-JP" altLang="en-US" dirty="0"/>
          </a:p>
        </p:txBody>
      </p:sp>
      <p:sp>
        <p:nvSpPr>
          <p:cNvPr id="7" name="テキスト ボックス 6"/>
          <p:cNvSpPr txBox="1"/>
          <p:nvPr/>
        </p:nvSpPr>
        <p:spPr>
          <a:xfrm>
            <a:off x="533400" y="5118100"/>
            <a:ext cx="787400" cy="369332"/>
          </a:xfrm>
          <a:prstGeom prst="rect">
            <a:avLst/>
          </a:prstGeom>
          <a:noFill/>
        </p:spPr>
        <p:txBody>
          <a:bodyPr wrap="square" rtlCol="0">
            <a:spAutoFit/>
          </a:bodyPr>
          <a:lstStyle/>
          <a:p>
            <a:r>
              <a:rPr kumimoji="1" lang="en-US" altLang="ja-JP" dirty="0" smtClean="0"/>
              <a:t>Okugi</a:t>
            </a:r>
            <a:endParaRPr kumimoji="1" lang="ja-JP" altLang="en-US" dirty="0"/>
          </a:p>
        </p:txBody>
      </p:sp>
      <p:sp>
        <p:nvSpPr>
          <p:cNvPr id="8" name="日付プレースホルダー 7"/>
          <p:cNvSpPr>
            <a:spLocks noGrp="1"/>
          </p:cNvSpPr>
          <p:nvPr>
            <p:ph type="dt" sz="half" idx="10"/>
          </p:nvPr>
        </p:nvSpPr>
        <p:spPr/>
        <p:txBody>
          <a:bodyPr/>
          <a:lstStyle/>
          <a:p>
            <a:r>
              <a:rPr kumimoji="1" lang="en-US" altLang="ja-JP" smtClean="0"/>
              <a:t>2016/9/14 Posipol2016</a:t>
            </a:r>
            <a:endParaRPr kumimoji="1" lang="ja-JP" altLang="en-US"/>
          </a:p>
        </p:txBody>
      </p:sp>
      <p:sp>
        <p:nvSpPr>
          <p:cNvPr id="9" name="スライド番号プレースホルダー 8"/>
          <p:cNvSpPr>
            <a:spLocks noGrp="1"/>
          </p:cNvSpPr>
          <p:nvPr>
            <p:ph type="sldNum" sz="quarter" idx="12"/>
          </p:nvPr>
        </p:nvSpPr>
        <p:spPr/>
        <p:txBody>
          <a:bodyPr/>
          <a:lstStyle/>
          <a:p>
            <a:fld id="{34547CAD-0686-4BB6-93E8-D40CDAAD9703}" type="slidenum">
              <a:rPr kumimoji="1" lang="ja-JP" altLang="en-US" smtClean="0"/>
              <a:t>16</a:t>
            </a:fld>
            <a:endParaRPr kumimoji="1" lang="ja-JP" altLang="en-US"/>
          </a:p>
        </p:txBody>
      </p:sp>
    </p:spTree>
    <p:extLst>
      <p:ext uri="{BB962C8B-B14F-4D97-AF65-F5344CB8AC3E}">
        <p14:creationId xmlns:p14="http://schemas.microsoft.com/office/powerpoint/2010/main" val="4159117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73965"/>
          </a:xfrm>
          <a:solidFill>
            <a:srgbClr val="FFFF00"/>
          </a:solidFill>
        </p:spPr>
        <p:txBody>
          <a:bodyPr>
            <a:normAutofit fontScale="90000"/>
          </a:bodyPr>
          <a:lstStyle/>
          <a:p>
            <a:r>
              <a:rPr kumimoji="1" lang="en-US" altLang="ja-JP" dirty="0" smtClean="0"/>
              <a:t>Muon Wall</a:t>
            </a:r>
            <a:endParaRPr kumimoji="1" lang="ja-JP" altLang="en-US" dirty="0"/>
          </a:p>
        </p:txBody>
      </p:sp>
      <p:sp>
        <p:nvSpPr>
          <p:cNvPr id="3" name="コンテンツ プレースホルダー 2"/>
          <p:cNvSpPr>
            <a:spLocks noGrp="1"/>
          </p:cNvSpPr>
          <p:nvPr>
            <p:ph idx="1"/>
          </p:nvPr>
        </p:nvSpPr>
        <p:spPr>
          <a:xfrm>
            <a:off x="628650" y="1133605"/>
            <a:ext cx="7886700" cy="1304795"/>
          </a:xfrm>
        </p:spPr>
        <p:txBody>
          <a:bodyPr>
            <a:normAutofit fontScale="85000" lnSpcReduction="20000"/>
          </a:bodyPr>
          <a:lstStyle/>
          <a:p>
            <a:r>
              <a:rPr kumimoji="1" lang="en-US" altLang="ja-JP" dirty="0" smtClean="0"/>
              <a:t>TDR: 5m long magnetized spoiler, filling the tunnel </a:t>
            </a:r>
            <a:r>
              <a:rPr kumimoji="1" lang="en-US" altLang="ja-JP" dirty="0" err="1" smtClean="0"/>
              <a:t>crosssection</a:t>
            </a:r>
            <a:r>
              <a:rPr kumimoji="1" lang="en-US" altLang="ja-JP" dirty="0" smtClean="0"/>
              <a:t>.</a:t>
            </a:r>
          </a:p>
          <a:p>
            <a:r>
              <a:rPr lang="en-US" altLang="ja-JP" dirty="0" smtClean="0"/>
              <a:t>Background to the detector was re-estimated with different conditions</a:t>
            </a:r>
            <a:endParaRPr kumimoji="1" lang="en-US" altLang="ja-JP" dirty="0" smtClean="0"/>
          </a:p>
          <a:p>
            <a:endParaRPr kumimoji="1" lang="ja-JP" altLang="en-US" dirty="0"/>
          </a:p>
        </p:txBody>
      </p:sp>
      <p:pic>
        <p:nvPicPr>
          <p:cNvPr id="4" name="図 3"/>
          <p:cNvPicPr>
            <a:picLocks noChangeAspect="1"/>
          </p:cNvPicPr>
          <p:nvPr/>
        </p:nvPicPr>
        <p:blipFill>
          <a:blip r:embed="rId2">
            <a:lum bright="-20000" contrast="40000"/>
          </a:blip>
          <a:stretch>
            <a:fillRect/>
          </a:stretch>
        </p:blipFill>
        <p:spPr>
          <a:xfrm>
            <a:off x="4265909" y="2908913"/>
            <a:ext cx="4878091" cy="3630000"/>
          </a:xfrm>
          <a:prstGeom prst="rect">
            <a:avLst/>
          </a:prstGeom>
        </p:spPr>
      </p:pic>
      <p:sp>
        <p:nvSpPr>
          <p:cNvPr id="6" name="日付プレースホルダー 5"/>
          <p:cNvSpPr>
            <a:spLocks noGrp="1"/>
          </p:cNvSpPr>
          <p:nvPr>
            <p:ph type="dt" sz="half" idx="10"/>
          </p:nvPr>
        </p:nvSpPr>
        <p:spPr/>
        <p:txBody>
          <a:bodyPr/>
          <a:lstStyle/>
          <a:p>
            <a:r>
              <a:rPr kumimoji="1" lang="en-US" altLang="ja-JP" smtClean="0"/>
              <a:t>2016/9/14 Posipol2016</a:t>
            </a: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567096919"/>
              </p:ext>
            </p:extLst>
          </p:nvPr>
        </p:nvGraphicFramePr>
        <p:xfrm>
          <a:off x="259625" y="2444014"/>
          <a:ext cx="4006284" cy="2941320"/>
        </p:xfrm>
        <a:graphic>
          <a:graphicData uri="http://schemas.openxmlformats.org/drawingml/2006/table">
            <a:tbl>
              <a:tblPr firstRow="1" bandRow="1">
                <a:tableStyleId>{5C22544A-7EE6-4342-B048-85BDC9FD1C3A}</a:tableStyleId>
              </a:tblPr>
              <a:tblGrid>
                <a:gridCol w="1416050"/>
                <a:gridCol w="1117034"/>
                <a:gridCol w="1473200"/>
              </a:tblGrid>
              <a:tr h="370840">
                <a:tc>
                  <a:txBody>
                    <a:bodyPr/>
                    <a:lstStyle/>
                    <a:p>
                      <a:endParaRPr kumimoji="1" lang="ja-JP" altLang="en-US" dirty="0"/>
                    </a:p>
                  </a:txBody>
                  <a:tcPr/>
                </a:tc>
                <a:tc>
                  <a:txBody>
                    <a:bodyPr/>
                    <a:lstStyle/>
                    <a:p>
                      <a:r>
                        <a:rPr kumimoji="1" lang="en-US" altLang="ja-JP" dirty="0" smtClean="0"/>
                        <a:t>#/200 bunches</a:t>
                      </a:r>
                    </a:p>
                    <a:p>
                      <a:r>
                        <a:rPr kumimoji="1" lang="en-US" altLang="ja-JP" dirty="0" smtClean="0"/>
                        <a:t>R=6.5m detector</a:t>
                      </a:r>
                      <a:r>
                        <a:rPr kumimoji="1" lang="en-US" altLang="ja-JP" baseline="0" dirty="0" smtClean="0"/>
                        <a:t> </a:t>
                      </a:r>
                      <a:endParaRPr kumimoji="1" lang="ja-JP" altLang="en-US" dirty="0"/>
                    </a:p>
                  </a:txBody>
                  <a:tcPr/>
                </a:tc>
                <a:tc>
                  <a:txBody>
                    <a:bodyPr/>
                    <a:lstStyle/>
                    <a:p>
                      <a:r>
                        <a:rPr kumimoji="1" lang="en-US" altLang="ja-JP" dirty="0" smtClean="0"/>
                        <a:t>#/200 bunches</a:t>
                      </a:r>
                    </a:p>
                    <a:p>
                      <a:r>
                        <a:rPr kumimoji="1" lang="en-US" altLang="ja-JP" dirty="0" smtClean="0"/>
                        <a:t>R=2.5m</a:t>
                      </a:r>
                      <a:r>
                        <a:rPr kumimoji="1" lang="en-US" altLang="ja-JP" baseline="0" dirty="0" smtClean="0"/>
                        <a:t> TPC</a:t>
                      </a:r>
                      <a:endParaRPr kumimoji="1" lang="ja-JP" altLang="en-US" dirty="0"/>
                    </a:p>
                  </a:txBody>
                  <a:tcPr/>
                </a:tc>
              </a:tr>
              <a:tr h="370840">
                <a:tc>
                  <a:txBody>
                    <a:bodyPr/>
                    <a:lstStyle/>
                    <a:p>
                      <a:r>
                        <a:rPr kumimoji="1" lang="en-US" altLang="ja-JP" dirty="0" smtClean="0"/>
                        <a:t>No spoilers</a:t>
                      </a:r>
                      <a:endParaRPr kumimoji="1" lang="ja-JP" altLang="en-US" dirty="0"/>
                    </a:p>
                  </a:txBody>
                  <a:tcPr/>
                </a:tc>
                <a:tc>
                  <a:txBody>
                    <a:bodyPr/>
                    <a:lstStyle/>
                    <a:p>
                      <a:r>
                        <a:rPr kumimoji="1" lang="en-US" altLang="ja-JP" dirty="0" smtClean="0"/>
                        <a:t>138</a:t>
                      </a:r>
                    </a:p>
                  </a:txBody>
                  <a:tcPr/>
                </a:tc>
                <a:tc>
                  <a:txBody>
                    <a:bodyPr/>
                    <a:lstStyle/>
                    <a:p>
                      <a:r>
                        <a:rPr kumimoji="1" lang="en-US" altLang="ja-JP" dirty="0" smtClean="0"/>
                        <a:t>9648</a:t>
                      </a:r>
                      <a:endParaRPr kumimoji="1" lang="ja-JP" altLang="en-US" dirty="0"/>
                    </a:p>
                  </a:txBody>
                  <a:tcPr/>
                </a:tc>
              </a:tr>
              <a:tr h="370840">
                <a:tc>
                  <a:txBody>
                    <a:bodyPr/>
                    <a:lstStyle/>
                    <a:p>
                      <a:r>
                        <a:rPr kumimoji="1" lang="en-US" altLang="ja-JP" dirty="0" smtClean="0"/>
                        <a:t>2x 5m</a:t>
                      </a:r>
                      <a:r>
                        <a:rPr kumimoji="1" lang="en-US" altLang="ja-JP" baseline="0" dirty="0" smtClean="0"/>
                        <a:t> </a:t>
                      </a:r>
                      <a:r>
                        <a:rPr kumimoji="1" lang="en-US" altLang="ja-JP" baseline="0" dirty="0" err="1" smtClean="0"/>
                        <a:t>mag.spoilers</a:t>
                      </a:r>
                      <a:endParaRPr kumimoji="1" lang="ja-JP" altLang="en-US" dirty="0"/>
                    </a:p>
                  </a:txBody>
                  <a:tcPr/>
                </a:tc>
                <a:tc>
                  <a:txBody>
                    <a:bodyPr/>
                    <a:lstStyle/>
                    <a:p>
                      <a:r>
                        <a:rPr kumimoji="1" lang="en-US" altLang="ja-JP" dirty="0" smtClean="0"/>
                        <a:t>25</a:t>
                      </a:r>
                      <a:endParaRPr kumimoji="1" lang="ja-JP" altLang="en-US" dirty="0"/>
                    </a:p>
                  </a:txBody>
                  <a:tcPr/>
                </a:tc>
                <a:tc>
                  <a:txBody>
                    <a:bodyPr/>
                    <a:lstStyle/>
                    <a:p>
                      <a:r>
                        <a:rPr kumimoji="1" lang="en-US" altLang="ja-JP" dirty="0" smtClean="0"/>
                        <a:t>1008</a:t>
                      </a:r>
                      <a:endParaRPr kumimoji="1" lang="ja-JP" altLang="en-US" dirty="0"/>
                    </a:p>
                  </a:txBody>
                  <a:tcPr/>
                </a:tc>
              </a:tr>
              <a:tr h="370840">
                <a:tc>
                  <a:txBody>
                    <a:bodyPr/>
                    <a:lstStyle/>
                    <a:p>
                      <a:r>
                        <a:rPr kumimoji="1" lang="en-US" altLang="ja-JP" dirty="0" smtClean="0"/>
                        <a:t>5x</a:t>
                      </a:r>
                      <a:r>
                        <a:rPr kumimoji="1" lang="en-US" altLang="ja-JP" baseline="0" dirty="0" smtClean="0"/>
                        <a:t> </a:t>
                      </a:r>
                      <a:r>
                        <a:rPr kumimoji="1" lang="en-US" altLang="ja-JP" dirty="0" smtClean="0"/>
                        <a:t>5m toroid </a:t>
                      </a:r>
                      <a:endParaRPr kumimoji="1" lang="ja-JP" altLang="en-US" dirty="0"/>
                    </a:p>
                  </a:txBody>
                  <a:tcPr/>
                </a:tc>
                <a:tc>
                  <a:txBody>
                    <a:bodyPr/>
                    <a:lstStyle/>
                    <a:p>
                      <a:r>
                        <a:rPr kumimoji="1" lang="en-US" altLang="ja-JP" dirty="0" smtClean="0"/>
                        <a:t>3.3</a:t>
                      </a:r>
                      <a:endParaRPr kumimoji="1" lang="ja-JP" altLang="en-US" dirty="0"/>
                    </a:p>
                  </a:txBody>
                  <a:tcPr/>
                </a:tc>
                <a:tc>
                  <a:txBody>
                    <a:bodyPr/>
                    <a:lstStyle/>
                    <a:p>
                      <a:r>
                        <a:rPr kumimoji="1" lang="en-US" altLang="ja-JP" dirty="0" smtClean="0"/>
                        <a:t>273</a:t>
                      </a:r>
                      <a:endParaRPr kumimoji="1" lang="ja-JP" altLang="en-US" dirty="0"/>
                    </a:p>
                  </a:txBody>
                  <a:tcPr/>
                </a:tc>
              </a:tr>
              <a:tr h="370840">
                <a:tc>
                  <a:txBody>
                    <a:bodyPr/>
                    <a:lstStyle/>
                    <a:p>
                      <a:r>
                        <a:rPr kumimoji="1" lang="en-US" altLang="ja-JP" dirty="0" smtClean="0"/>
                        <a:t>both</a:t>
                      </a:r>
                      <a:endParaRPr kumimoji="1" lang="ja-JP" altLang="en-US" dirty="0"/>
                    </a:p>
                  </a:txBody>
                  <a:tcPr/>
                </a:tc>
                <a:tc>
                  <a:txBody>
                    <a:bodyPr/>
                    <a:lstStyle/>
                    <a:p>
                      <a:r>
                        <a:rPr kumimoji="1" lang="en-US" altLang="ja-JP" dirty="0" smtClean="0"/>
                        <a:t>0.5</a:t>
                      </a:r>
                      <a:endParaRPr kumimoji="1" lang="ja-JP" altLang="en-US" dirty="0"/>
                    </a:p>
                  </a:txBody>
                  <a:tcPr/>
                </a:tc>
                <a:tc>
                  <a:txBody>
                    <a:bodyPr/>
                    <a:lstStyle/>
                    <a:p>
                      <a:r>
                        <a:rPr kumimoji="1" lang="en-US" altLang="ja-JP" dirty="0" smtClean="0"/>
                        <a:t>17</a:t>
                      </a:r>
                      <a:endParaRPr kumimoji="1" lang="ja-JP" altLang="en-US" dirty="0"/>
                    </a:p>
                  </a:txBody>
                  <a:tcPr/>
                </a:tc>
              </a:tr>
            </a:tbl>
          </a:graphicData>
        </a:graphic>
      </p:graphicFrame>
      <p:sp>
        <p:nvSpPr>
          <p:cNvPr id="10" name="コンテンツ プレースホルダー 2"/>
          <p:cNvSpPr txBox="1">
            <a:spLocks/>
          </p:cNvSpPr>
          <p:nvPr/>
        </p:nvSpPr>
        <p:spPr>
          <a:xfrm>
            <a:off x="628650" y="5506070"/>
            <a:ext cx="3834109" cy="6883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smtClean="0"/>
              <a:t>Can we remove 5m magnetized iron?</a:t>
            </a:r>
            <a:endParaRPr lang="ja-JP" altLang="en-US" dirty="0"/>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17</a:t>
            </a:fld>
            <a:endParaRPr kumimoji="1" lang="ja-JP" altLang="en-US"/>
          </a:p>
        </p:txBody>
      </p:sp>
    </p:spTree>
    <p:extLst>
      <p:ext uri="{BB962C8B-B14F-4D97-AF65-F5344CB8AC3E}">
        <p14:creationId xmlns:p14="http://schemas.microsoft.com/office/powerpoint/2010/main" val="1434947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38173"/>
          </a:xfrm>
          <a:solidFill>
            <a:srgbClr val="FFFF00"/>
          </a:solidFill>
        </p:spPr>
        <p:txBody>
          <a:bodyPr>
            <a:normAutofit fontScale="90000"/>
          </a:bodyPr>
          <a:lstStyle/>
          <a:p>
            <a:r>
              <a:rPr kumimoji="1" lang="en-US" altLang="ja-JP" dirty="0" smtClean="0"/>
              <a:t>Auxiliary Positron Source</a:t>
            </a:r>
            <a:endParaRPr kumimoji="1" lang="ja-JP" altLang="en-US" dirty="0"/>
          </a:p>
        </p:txBody>
      </p:sp>
      <p:sp>
        <p:nvSpPr>
          <p:cNvPr id="3" name="コンテンツ プレースホルダー 2"/>
          <p:cNvSpPr>
            <a:spLocks noGrp="1"/>
          </p:cNvSpPr>
          <p:nvPr>
            <p:ph idx="1"/>
          </p:nvPr>
        </p:nvSpPr>
        <p:spPr>
          <a:xfrm>
            <a:off x="628650" y="1143000"/>
            <a:ext cx="7886700" cy="2333099"/>
          </a:xfrm>
        </p:spPr>
        <p:txBody>
          <a:bodyPr>
            <a:normAutofit fontScale="92500" lnSpcReduction="20000"/>
          </a:bodyPr>
          <a:lstStyle/>
          <a:p>
            <a:r>
              <a:rPr lang="en-US" altLang="ja-JP" dirty="0" smtClean="0"/>
              <a:t>Our conclusion has been to retain it for DR and BDS commissioning</a:t>
            </a:r>
          </a:p>
          <a:p>
            <a:pPr lvl="1"/>
            <a:r>
              <a:rPr lang="en-US" altLang="ja-JP" dirty="0" smtClean="0"/>
              <a:t>Weak intensity but can still useful for DR emittance tuning if stacking possible</a:t>
            </a:r>
          </a:p>
          <a:p>
            <a:pPr lvl="1"/>
            <a:r>
              <a:rPr kumimoji="1" lang="en-US" altLang="ja-JP" dirty="0" smtClean="0"/>
              <a:t>Does it require a wider tunnel?</a:t>
            </a:r>
          </a:p>
          <a:p>
            <a:r>
              <a:rPr lang="en-US" altLang="ja-JP" dirty="0" smtClean="0"/>
              <a:t>Now, under new commissioning strategy, is it still useful?</a:t>
            </a:r>
            <a:endParaRPr kumimoji="1" lang="ja-JP" altLang="en-US" dirty="0"/>
          </a:p>
        </p:txBody>
      </p:sp>
      <p:pic>
        <p:nvPicPr>
          <p:cNvPr id="4" name="図 3"/>
          <p:cNvPicPr>
            <a:picLocks noChangeAspect="1"/>
          </p:cNvPicPr>
          <p:nvPr/>
        </p:nvPicPr>
        <p:blipFill>
          <a:blip r:embed="rId2">
            <a:lum bright="-20000" contrast="40000"/>
          </a:blip>
          <a:stretch>
            <a:fillRect/>
          </a:stretch>
        </p:blipFill>
        <p:spPr>
          <a:xfrm>
            <a:off x="1084470" y="3285599"/>
            <a:ext cx="7132430" cy="3419563"/>
          </a:xfrm>
          <a:prstGeom prst="rect">
            <a:avLst/>
          </a:prstGeom>
        </p:spPr>
      </p:pic>
      <p:sp>
        <p:nvSpPr>
          <p:cNvPr id="5" name="日付プレースホルダー 4"/>
          <p:cNvSpPr>
            <a:spLocks noGrp="1"/>
          </p:cNvSpPr>
          <p:nvPr>
            <p:ph type="dt" sz="half" idx="10"/>
          </p:nvPr>
        </p:nvSpPr>
        <p:spPr/>
        <p:txBody>
          <a:bodyPr/>
          <a:lstStyle/>
          <a:p>
            <a:r>
              <a:rPr kumimoji="1" lang="en-US" altLang="ja-JP" smtClean="0"/>
              <a:t>2016/9/14 Posipol2016</a:t>
            </a:r>
            <a:endParaRPr kumimoji="1" lang="ja-JP" altLang="en-US"/>
          </a:p>
        </p:txBody>
      </p:sp>
      <p:sp>
        <p:nvSpPr>
          <p:cNvPr id="6" name="スライド番号プレースホルダー 5"/>
          <p:cNvSpPr>
            <a:spLocks noGrp="1"/>
          </p:cNvSpPr>
          <p:nvPr>
            <p:ph type="sldNum" sz="quarter" idx="12"/>
          </p:nvPr>
        </p:nvSpPr>
        <p:spPr/>
        <p:txBody>
          <a:bodyPr/>
          <a:lstStyle/>
          <a:p>
            <a:fld id="{34547CAD-0686-4BB6-93E8-D40CDAAD9703}" type="slidenum">
              <a:rPr kumimoji="1" lang="ja-JP" altLang="en-US" smtClean="0"/>
              <a:t>18</a:t>
            </a:fld>
            <a:endParaRPr kumimoji="1" lang="ja-JP" altLang="en-US"/>
          </a:p>
        </p:txBody>
      </p:sp>
    </p:spTree>
    <p:extLst>
      <p:ext uri="{BB962C8B-B14F-4D97-AF65-F5344CB8AC3E}">
        <p14:creationId xmlns:p14="http://schemas.microsoft.com/office/powerpoint/2010/main" val="795173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25474"/>
          </a:xfrm>
          <a:solidFill>
            <a:srgbClr val="FFFF00"/>
          </a:solidFill>
          <a:ln>
            <a:solidFill>
              <a:srgbClr val="FFFF00"/>
            </a:solidFill>
          </a:ln>
        </p:spPr>
        <p:txBody>
          <a:bodyPr>
            <a:normAutofit fontScale="90000"/>
          </a:bodyPr>
          <a:lstStyle/>
          <a:p>
            <a:r>
              <a:rPr kumimoji="1" lang="en-US" altLang="ja-JP" dirty="0" smtClean="0"/>
              <a:t>New Members to CRWG</a:t>
            </a:r>
            <a:endParaRPr kumimoji="1" lang="ja-JP" altLang="en-US" dirty="0"/>
          </a:p>
        </p:txBody>
      </p:sp>
      <p:sp>
        <p:nvSpPr>
          <p:cNvPr id="3" name="コンテンツ プレースホルダー 2"/>
          <p:cNvSpPr>
            <a:spLocks noGrp="1"/>
          </p:cNvSpPr>
          <p:nvPr>
            <p:ph idx="1"/>
          </p:nvPr>
        </p:nvSpPr>
        <p:spPr>
          <a:xfrm>
            <a:off x="628650" y="1498600"/>
            <a:ext cx="7886700" cy="4678363"/>
          </a:xfrm>
        </p:spPr>
        <p:txBody>
          <a:bodyPr>
            <a:normAutofit/>
          </a:bodyPr>
          <a:lstStyle/>
          <a:p>
            <a:r>
              <a:rPr kumimoji="1" lang="en-US" altLang="ja-JP" dirty="0" smtClean="0"/>
              <a:t>Members Since Dec.2015)</a:t>
            </a:r>
            <a:br>
              <a:rPr kumimoji="1" lang="en-US" altLang="ja-JP" dirty="0" smtClean="0"/>
            </a:br>
            <a:r>
              <a:rPr kumimoji="1" lang="en-US" altLang="ja-JP" dirty="0" err="1" smtClean="0"/>
              <a:t>K.Yokoya</a:t>
            </a:r>
            <a:r>
              <a:rPr kumimoji="1" lang="en-US" altLang="ja-JP" dirty="0" smtClean="0"/>
              <a:t> (</a:t>
            </a:r>
            <a:r>
              <a:rPr kumimoji="1" lang="en-US" altLang="ja-JP" dirty="0" err="1" smtClean="0"/>
              <a:t>KEK,chair</a:t>
            </a:r>
            <a:r>
              <a:rPr kumimoji="1" lang="en-US" altLang="ja-JP" dirty="0" smtClean="0"/>
              <a:t>), </a:t>
            </a:r>
            <a:r>
              <a:rPr kumimoji="1" lang="en-US" altLang="ja-JP" dirty="0" err="1" smtClean="0"/>
              <a:t>E.Paterson</a:t>
            </a:r>
            <a:r>
              <a:rPr kumimoji="1" lang="en-US" altLang="ja-JP" dirty="0" smtClean="0"/>
              <a:t> (SLAC), </a:t>
            </a:r>
            <a:r>
              <a:rPr kumimoji="1" lang="en-US" altLang="ja-JP" dirty="0" err="1" smtClean="0"/>
              <a:t>G.White</a:t>
            </a:r>
            <a:r>
              <a:rPr kumimoji="1" lang="en-US" altLang="ja-JP" dirty="0" smtClean="0"/>
              <a:t> (SLAC), </a:t>
            </a:r>
            <a:r>
              <a:rPr kumimoji="1" lang="en-US" altLang="ja-JP" dirty="0" err="1" smtClean="0"/>
              <a:t>B.List</a:t>
            </a:r>
            <a:r>
              <a:rPr kumimoji="1" lang="en-US" altLang="ja-JP" dirty="0" smtClean="0"/>
              <a:t> (DESY), </a:t>
            </a:r>
            <a:r>
              <a:rPr kumimoji="1" lang="en-US" altLang="ja-JP" dirty="0" err="1" smtClean="0"/>
              <a:t>T.Okugi</a:t>
            </a:r>
            <a:r>
              <a:rPr kumimoji="1" lang="en-US" altLang="ja-JP" dirty="0" smtClean="0"/>
              <a:t> (KEK), </a:t>
            </a:r>
            <a:r>
              <a:rPr kumimoji="1" lang="en-US" altLang="ja-JP" dirty="0" err="1" smtClean="0"/>
              <a:t>M.Kuriki</a:t>
            </a:r>
            <a:r>
              <a:rPr kumimoji="1" lang="en-US" altLang="ja-JP" dirty="0" smtClean="0"/>
              <a:t> (Hiroshima U.), </a:t>
            </a:r>
            <a:r>
              <a:rPr kumimoji="1" lang="en-US" altLang="ja-JP" dirty="0" err="1" smtClean="0"/>
              <a:t>M.Miyahara</a:t>
            </a:r>
            <a:r>
              <a:rPr kumimoji="1" lang="en-US" altLang="ja-JP" dirty="0" smtClean="0"/>
              <a:t> (KEK), </a:t>
            </a:r>
            <a:r>
              <a:rPr kumimoji="1" lang="en-US" altLang="ja-JP" dirty="0" err="1" smtClean="0"/>
              <a:t>T.Sanuki</a:t>
            </a:r>
            <a:r>
              <a:rPr kumimoji="1" lang="en-US" altLang="ja-JP" dirty="0" smtClean="0"/>
              <a:t> (Tohoku U.)</a:t>
            </a:r>
          </a:p>
          <a:p>
            <a:r>
              <a:rPr kumimoji="1" lang="en-US" altLang="ja-JP" dirty="0" smtClean="0"/>
              <a:t>Reorganization </a:t>
            </a:r>
            <a:r>
              <a:rPr kumimoji="1" lang="en-US" altLang="ja-JP" dirty="0" smtClean="0"/>
              <a:t>of CFS team in Japan</a:t>
            </a:r>
          </a:p>
          <a:p>
            <a:pPr lvl="1"/>
            <a:r>
              <a:rPr lang="en-US" altLang="ja-JP" dirty="0" smtClean="0"/>
              <a:t>Lead by Hayano &amp; Terunuma</a:t>
            </a:r>
            <a:endParaRPr kumimoji="1" lang="en-US" altLang="ja-JP" dirty="0" smtClean="0"/>
          </a:p>
          <a:p>
            <a:r>
              <a:rPr lang="en-US" altLang="ja-JP" dirty="0" smtClean="0"/>
              <a:t>New members (all KEK)</a:t>
            </a:r>
          </a:p>
          <a:p>
            <a:pPr lvl="1"/>
            <a:r>
              <a:rPr lang="en-US" altLang="ja-JP" dirty="0" smtClean="0"/>
              <a:t>Shinichiro </a:t>
            </a:r>
            <a:r>
              <a:rPr lang="en-US" altLang="ja-JP" dirty="0" smtClean="0"/>
              <a:t>Michizono</a:t>
            </a:r>
          </a:p>
          <a:p>
            <a:pPr lvl="1"/>
            <a:r>
              <a:rPr kumimoji="1" lang="en-US" altLang="ja-JP" dirty="0" smtClean="0"/>
              <a:t>Hitoshi Hayano</a:t>
            </a:r>
          </a:p>
          <a:p>
            <a:pPr lvl="1"/>
            <a:r>
              <a:rPr lang="en-US" altLang="ja-JP" dirty="0" smtClean="0"/>
              <a:t>Nobuhiro Terunuma</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19</a:t>
            </a:fld>
            <a:endParaRPr kumimoji="1" lang="ja-JP" altLang="en-US"/>
          </a:p>
        </p:txBody>
      </p:sp>
    </p:spTree>
    <p:extLst>
      <p:ext uri="{BB962C8B-B14F-4D97-AF65-F5344CB8AC3E}">
        <p14:creationId xmlns:p14="http://schemas.microsoft.com/office/powerpoint/2010/main" val="263132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46256"/>
          </a:xfrm>
          <a:solidFill>
            <a:srgbClr val="FFFF00"/>
          </a:solidFill>
        </p:spPr>
        <p:txBody>
          <a:bodyPr>
            <a:normAutofit fontScale="90000"/>
          </a:bodyPr>
          <a:lstStyle/>
          <a:p>
            <a:r>
              <a:rPr kumimoji="1" lang="en-US" altLang="ja-JP" dirty="0" smtClean="0"/>
              <a:t>Issues Discussed in CRWG</a:t>
            </a:r>
            <a:endParaRPr kumimoji="1" lang="ja-JP" altLang="en-US" dirty="0"/>
          </a:p>
        </p:txBody>
      </p:sp>
      <p:sp>
        <p:nvSpPr>
          <p:cNvPr id="3" name="コンテンツ プレースホルダー 2"/>
          <p:cNvSpPr>
            <a:spLocks noGrp="1"/>
          </p:cNvSpPr>
          <p:nvPr>
            <p:ph idx="1"/>
          </p:nvPr>
        </p:nvSpPr>
        <p:spPr>
          <a:xfrm>
            <a:off x="628650" y="1246909"/>
            <a:ext cx="7886700" cy="4930054"/>
          </a:xfrm>
        </p:spPr>
        <p:txBody>
          <a:bodyPr/>
          <a:lstStyle/>
          <a:p>
            <a:r>
              <a:rPr kumimoji="1" lang="en-US" altLang="ja-JP" dirty="0" smtClean="0"/>
              <a:t>Positron-related</a:t>
            </a:r>
          </a:p>
          <a:p>
            <a:pPr lvl="1"/>
            <a:r>
              <a:rPr kumimoji="1" lang="en-US" altLang="ja-JP" dirty="0" smtClean="0"/>
              <a:t>10Hz operation</a:t>
            </a:r>
          </a:p>
          <a:p>
            <a:pPr lvl="1"/>
            <a:r>
              <a:rPr lang="en-US" altLang="ja-JP" dirty="0" smtClean="0"/>
              <a:t>Auxiliary positron source (APS)</a:t>
            </a:r>
          </a:p>
          <a:p>
            <a:pPr lvl="1"/>
            <a:r>
              <a:rPr kumimoji="1" lang="en-US" altLang="ja-JP" dirty="0" smtClean="0"/>
              <a:t>Positron target region</a:t>
            </a:r>
          </a:p>
          <a:p>
            <a:r>
              <a:rPr lang="en-US" altLang="ja-JP" dirty="0"/>
              <a:t>MPS,PPS</a:t>
            </a:r>
          </a:p>
          <a:p>
            <a:r>
              <a:rPr lang="en-US" altLang="ja-JP" dirty="0" smtClean="0"/>
              <a:t>Beam dumps</a:t>
            </a:r>
          </a:p>
          <a:p>
            <a:pPr lvl="1"/>
            <a:r>
              <a:rPr lang="en-US" altLang="ja-JP" dirty="0" smtClean="0"/>
              <a:t>Main dumps</a:t>
            </a:r>
          </a:p>
          <a:p>
            <a:pPr lvl="1"/>
            <a:r>
              <a:rPr lang="en-US" altLang="ja-JP" dirty="0" smtClean="0"/>
              <a:t>Tune-up dumps</a:t>
            </a:r>
          </a:p>
          <a:p>
            <a:r>
              <a:rPr lang="en-US" altLang="ja-JP" dirty="0" smtClean="0"/>
              <a:t>BDS-related </a:t>
            </a:r>
          </a:p>
          <a:p>
            <a:pPr lvl="1"/>
            <a:r>
              <a:rPr lang="en-US" altLang="ja-JP" dirty="0" smtClean="0"/>
              <a:t>Muon wall</a:t>
            </a:r>
          </a:p>
          <a:p>
            <a:r>
              <a:rPr kumimoji="1" lang="en-US" altLang="ja-JP" dirty="0" smtClean="0"/>
              <a:t>Tunnel of the Central Region</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2</a:t>
            </a:fld>
            <a:endParaRPr kumimoji="1" lang="ja-JP" altLang="en-US"/>
          </a:p>
        </p:txBody>
      </p:sp>
    </p:spTree>
    <p:extLst>
      <p:ext uri="{BB962C8B-B14F-4D97-AF65-F5344CB8AC3E}">
        <p14:creationId xmlns:p14="http://schemas.microsoft.com/office/powerpoint/2010/main" val="2446571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38174"/>
          </a:xfrm>
          <a:solidFill>
            <a:srgbClr val="FFFF00"/>
          </a:solidFill>
        </p:spPr>
        <p:txBody>
          <a:bodyPr>
            <a:normAutofit fontScale="90000"/>
          </a:bodyPr>
          <a:lstStyle/>
          <a:p>
            <a:r>
              <a:rPr kumimoji="1" lang="en-US" altLang="ja-JP" dirty="0" smtClean="0"/>
              <a:t>Future Plan</a:t>
            </a:r>
            <a:endParaRPr kumimoji="1" lang="ja-JP" altLang="en-US" dirty="0"/>
          </a:p>
        </p:txBody>
      </p:sp>
      <p:sp>
        <p:nvSpPr>
          <p:cNvPr id="3" name="コンテンツ プレースホルダー 2"/>
          <p:cNvSpPr>
            <a:spLocks noGrp="1"/>
          </p:cNvSpPr>
          <p:nvPr>
            <p:ph idx="1"/>
          </p:nvPr>
        </p:nvSpPr>
        <p:spPr>
          <a:xfrm>
            <a:off x="628650" y="1270000"/>
            <a:ext cx="7886700" cy="4906963"/>
          </a:xfrm>
        </p:spPr>
        <p:txBody>
          <a:bodyPr>
            <a:normAutofit fontScale="92500" lnSpcReduction="10000"/>
          </a:bodyPr>
          <a:lstStyle/>
          <a:p>
            <a:r>
              <a:rPr kumimoji="1" lang="en-US" altLang="ja-JP" dirty="0" smtClean="0"/>
              <a:t>Expect change of organization in December</a:t>
            </a:r>
          </a:p>
          <a:p>
            <a:r>
              <a:rPr lang="en-US" altLang="ja-JP" dirty="0" smtClean="0"/>
              <a:t>Some items may come to conclusion by that time</a:t>
            </a:r>
          </a:p>
          <a:p>
            <a:pPr lvl="1"/>
            <a:r>
              <a:rPr kumimoji="1" lang="en-US" altLang="ja-JP" dirty="0" smtClean="0"/>
              <a:t>Positron BDS tunnel</a:t>
            </a:r>
          </a:p>
          <a:p>
            <a:pPr lvl="1"/>
            <a:r>
              <a:rPr lang="en-US" altLang="ja-JP" dirty="0" smtClean="0"/>
              <a:t>Auxiliary positron source</a:t>
            </a:r>
            <a:endParaRPr kumimoji="1" lang="en-US" altLang="ja-JP" dirty="0" smtClean="0"/>
          </a:p>
          <a:p>
            <a:r>
              <a:rPr lang="en-US" altLang="ja-JP" dirty="0" smtClean="0"/>
              <a:t>Some items require more inputs</a:t>
            </a:r>
          </a:p>
          <a:p>
            <a:pPr lvl="1"/>
            <a:r>
              <a:rPr kumimoji="1" lang="en-US" altLang="ja-JP" dirty="0" smtClean="0"/>
              <a:t>Electron BDS tunnel including positron target region</a:t>
            </a:r>
          </a:p>
          <a:p>
            <a:pPr lvl="1"/>
            <a:r>
              <a:rPr lang="en-US" altLang="ja-JP" dirty="0" smtClean="0"/>
              <a:t>Main dump-related issues</a:t>
            </a:r>
          </a:p>
          <a:p>
            <a:r>
              <a:rPr kumimoji="1" lang="en-US" altLang="ja-JP" dirty="0" smtClean="0"/>
              <a:t>Whole system must be reviewed</a:t>
            </a:r>
          </a:p>
          <a:p>
            <a:pPr lvl="1"/>
            <a:r>
              <a:rPr lang="en-US" altLang="ja-JP" dirty="0" smtClean="0"/>
              <a:t>Installation</a:t>
            </a:r>
          </a:p>
          <a:p>
            <a:pPr lvl="1"/>
            <a:r>
              <a:rPr lang="en-US" altLang="ja-JP" dirty="0" smtClean="0"/>
              <a:t>Commissioning</a:t>
            </a:r>
          </a:p>
          <a:p>
            <a:pPr lvl="1"/>
            <a:r>
              <a:rPr kumimoji="1" lang="en-US" altLang="ja-JP" dirty="0" smtClean="0"/>
              <a:t>Accidents</a:t>
            </a:r>
          </a:p>
          <a:p>
            <a:r>
              <a:rPr lang="en-US" altLang="ja-JP" dirty="0" smtClean="0"/>
              <a:t>Problem</a:t>
            </a:r>
          </a:p>
          <a:p>
            <a:pPr lvl="1"/>
            <a:r>
              <a:rPr kumimoji="1" lang="en-US" altLang="ja-JP" dirty="0" smtClean="0"/>
              <a:t>Expand </a:t>
            </a:r>
            <a:r>
              <a:rPr kumimoji="1" lang="en-US" altLang="ja-JP" smtClean="0"/>
              <a:t>the expertise?</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20</a:t>
            </a:fld>
            <a:endParaRPr kumimoji="1" lang="ja-JP" altLang="en-US"/>
          </a:p>
        </p:txBody>
      </p:sp>
    </p:spTree>
    <p:extLst>
      <p:ext uri="{BB962C8B-B14F-4D97-AF65-F5344CB8AC3E}">
        <p14:creationId xmlns:p14="http://schemas.microsoft.com/office/powerpoint/2010/main" val="2675243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30274"/>
          </a:xfrm>
          <a:solidFill>
            <a:srgbClr val="FFFF00"/>
          </a:solidFill>
        </p:spPr>
        <p:txBody>
          <a:bodyPr>
            <a:normAutofit fontScale="90000"/>
          </a:bodyPr>
          <a:lstStyle/>
          <a:p>
            <a:r>
              <a:rPr kumimoji="1" lang="en-US" altLang="ja-JP" sz="3600" dirty="0" smtClean="0"/>
              <a:t>Recent Decision by the Technical Board </a:t>
            </a:r>
            <a:br>
              <a:rPr kumimoji="1" lang="en-US" altLang="ja-JP" sz="3600" dirty="0" smtClean="0"/>
            </a:br>
            <a:r>
              <a:rPr lang="en-US" altLang="ja-JP" sz="3600" dirty="0" smtClean="0"/>
              <a:t>after a meeting with CRWG</a:t>
            </a:r>
            <a:endParaRPr kumimoji="1" lang="ja-JP" altLang="en-US" sz="3600" dirty="0"/>
          </a:p>
        </p:txBody>
      </p:sp>
      <p:sp>
        <p:nvSpPr>
          <p:cNvPr id="3" name="コンテンツ プレースホルダー 2"/>
          <p:cNvSpPr>
            <a:spLocks noGrp="1"/>
          </p:cNvSpPr>
          <p:nvPr>
            <p:ph idx="1"/>
          </p:nvPr>
        </p:nvSpPr>
        <p:spPr>
          <a:xfrm>
            <a:off x="628650" y="1409700"/>
            <a:ext cx="7886700" cy="5054599"/>
          </a:xfrm>
        </p:spPr>
        <p:txBody>
          <a:bodyPr>
            <a:normAutofit fontScale="77500" lnSpcReduction="20000"/>
          </a:bodyPr>
          <a:lstStyle/>
          <a:p>
            <a:r>
              <a:rPr lang="en-US" altLang="ja-JP" dirty="0" smtClean="0"/>
              <a:t>The </a:t>
            </a:r>
            <a:r>
              <a:rPr lang="en-US" altLang="ja-JP" dirty="0"/>
              <a:t>CRWG will submit a CR to specify the dump layout and power levels.  We will try to do this before the Sept 20th CMB meeting.</a:t>
            </a:r>
          </a:p>
          <a:p>
            <a:r>
              <a:rPr lang="en-US" altLang="ja-JP" dirty="0" smtClean="0"/>
              <a:t>Glen </a:t>
            </a:r>
            <a:r>
              <a:rPr lang="en-US" altLang="ja-JP" dirty="0"/>
              <a:t>White will work with the experimentalists to ascertain whether the muon spoiler is necessary.  If not then a CR will be generated.</a:t>
            </a:r>
          </a:p>
          <a:p>
            <a:r>
              <a:rPr lang="en-US" altLang="ja-JP" dirty="0" smtClean="0"/>
              <a:t>The </a:t>
            </a:r>
            <a:r>
              <a:rPr lang="en-US" altLang="ja-JP" dirty="0"/>
              <a:t>CFS team will create a basic central region concept based on Okugi-san’s 2-tunnel scheme.  It is recognized that no design exists at present for the high power (multi-MW dumps) so these areas will be shown generically.  Likewise the positron target area and photon dump is also not defined and again will be represented generically for the present time.</a:t>
            </a:r>
          </a:p>
          <a:p>
            <a:r>
              <a:rPr lang="en-US" altLang="ja-JP" dirty="0" smtClean="0"/>
              <a:t>We </a:t>
            </a:r>
            <a:r>
              <a:rPr lang="en-US" altLang="ja-JP" dirty="0"/>
              <a:t>will endeavor to obtain assistance (from CERN) to develop the design of the high power dumps and associated remote handling scheme.  The low power dumps will be based on the existing designs such as he solid dump for XFEL and aluminum ball dump of JLAB.</a:t>
            </a:r>
          </a:p>
          <a:p>
            <a:r>
              <a:rPr lang="en-US" altLang="ja-JP" dirty="0" smtClean="0"/>
              <a:t>There </a:t>
            </a:r>
            <a:r>
              <a:rPr lang="en-US" altLang="ja-JP" dirty="0"/>
              <a:t>will be no action on the positron system until after the upcoming POSIPOL meeting</a:t>
            </a:r>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21</a:t>
            </a:fld>
            <a:endParaRPr kumimoji="1" lang="ja-JP" altLang="en-US"/>
          </a:p>
        </p:txBody>
      </p:sp>
    </p:spTree>
    <p:extLst>
      <p:ext uri="{BB962C8B-B14F-4D97-AF65-F5344CB8AC3E}">
        <p14:creationId xmlns:p14="http://schemas.microsoft.com/office/powerpoint/2010/main" val="1197916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95853"/>
            <a:ext cx="7886700" cy="618547"/>
          </a:xfrm>
          <a:solidFill>
            <a:srgbClr val="FFFF00"/>
          </a:solidFill>
        </p:spPr>
        <p:txBody>
          <a:bodyPr>
            <a:normAutofit fontScale="90000"/>
          </a:bodyPr>
          <a:lstStyle/>
          <a:p>
            <a:r>
              <a:rPr kumimoji="1" lang="en-US" altLang="ja-JP" dirty="0" smtClean="0"/>
              <a:t>These are already accepted?</a:t>
            </a:r>
            <a:endParaRPr kumimoji="1" lang="ja-JP" altLang="en-US" dirty="0"/>
          </a:p>
        </p:txBody>
      </p:sp>
      <p:sp>
        <p:nvSpPr>
          <p:cNvPr id="3" name="コンテンツ プレースホルダー 2"/>
          <p:cNvSpPr>
            <a:spLocks noGrp="1"/>
          </p:cNvSpPr>
          <p:nvPr>
            <p:ph idx="1"/>
          </p:nvPr>
        </p:nvSpPr>
        <p:spPr>
          <a:xfrm>
            <a:off x="628650" y="1025237"/>
            <a:ext cx="7886700" cy="334693"/>
          </a:xfrm>
        </p:spPr>
        <p:txBody>
          <a:bodyPr>
            <a:normAutofit fontScale="77500" lnSpcReduction="20000"/>
          </a:bodyPr>
          <a:lstStyle/>
          <a:p>
            <a:r>
              <a:rPr lang="en-US" altLang="ja-JP" dirty="0" smtClean="0"/>
              <a:t>Relocation of positron booster </a:t>
            </a:r>
            <a:r>
              <a:rPr lang="en-US" altLang="ja-JP" dirty="0" err="1" smtClean="0"/>
              <a:t>linac</a:t>
            </a:r>
            <a:r>
              <a:rPr lang="en-US" altLang="ja-JP" dirty="0" smtClean="0"/>
              <a:t>    </a:t>
            </a:r>
            <a:r>
              <a:rPr lang="en-US" altLang="ja-JP" dirty="0" smtClean="0">
                <a:sym typeface="Wingdings" panose="05000000000000000000" pitchFamily="2" charset="2"/>
              </a:rPr>
              <a:t> Yes</a:t>
            </a:r>
            <a:endParaRPr lang="en-US" altLang="ja-JP" dirty="0" smtClean="0"/>
          </a:p>
          <a:p>
            <a:endParaRPr lang="en-US" altLang="ja-JP" dirty="0"/>
          </a:p>
          <a:p>
            <a:endParaRPr kumimoji="1" lang="ja-JP" altLang="en-US" dirty="0"/>
          </a:p>
        </p:txBody>
      </p:sp>
      <p:sp>
        <p:nvSpPr>
          <p:cNvPr id="6" name="日付プレースホルダー 5"/>
          <p:cNvSpPr>
            <a:spLocks noGrp="1"/>
          </p:cNvSpPr>
          <p:nvPr>
            <p:ph type="dt" sz="half" idx="10"/>
          </p:nvPr>
        </p:nvSpPr>
        <p:spPr/>
        <p:txBody>
          <a:bodyPr/>
          <a:lstStyle/>
          <a:p>
            <a:r>
              <a:rPr kumimoji="1" lang="en-US" altLang="ja-JP" smtClean="0"/>
              <a:t>2016/9/14 Posipol2016</a:t>
            </a:r>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1376331"/>
            <a:ext cx="6567055" cy="2313542"/>
          </a:xfrm>
          <a:prstGeom prst="rect">
            <a:avLst/>
          </a:prstGeom>
        </p:spPr>
      </p:pic>
      <p:sp>
        <p:nvSpPr>
          <p:cNvPr id="7" name="コンテンツ プレースホルダー 2"/>
          <p:cNvSpPr txBox="1">
            <a:spLocks/>
          </p:cNvSpPr>
          <p:nvPr/>
        </p:nvSpPr>
        <p:spPr>
          <a:xfrm>
            <a:off x="215899" y="3710410"/>
            <a:ext cx="7541373" cy="13438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en-US" altLang="ja-JP" dirty="0" smtClean="0"/>
              <a:t>Positron spin rotator</a:t>
            </a:r>
          </a:p>
          <a:p>
            <a:pPr lvl="2"/>
            <a:r>
              <a:rPr lang="en-US" altLang="ja-JP" dirty="0" smtClean="0"/>
              <a:t>2 parallel line for up and down polarization                 </a:t>
            </a:r>
            <a:r>
              <a:rPr lang="en-US" altLang="ja-JP" dirty="0" smtClean="0">
                <a:sym typeface="Wingdings" panose="05000000000000000000" pitchFamily="2" charset="2"/>
              </a:rPr>
              <a:t> Yes</a:t>
            </a:r>
            <a:r>
              <a:rPr lang="en-US" altLang="ja-JP" dirty="0" smtClean="0"/>
              <a:t/>
            </a:r>
            <a:br>
              <a:rPr lang="en-US" altLang="ja-JP" dirty="0" smtClean="0"/>
            </a:br>
            <a:r>
              <a:rPr lang="en-US" altLang="ja-JP" dirty="0" smtClean="0"/>
              <a:t>(strong request from physics and positron groups)</a:t>
            </a:r>
          </a:p>
          <a:p>
            <a:pPr lvl="2"/>
            <a:r>
              <a:rPr lang="en-US" altLang="ja-JP" dirty="0" smtClean="0"/>
              <a:t>Superconducting or normal-conducting solenoid?</a:t>
            </a:r>
          </a:p>
          <a:p>
            <a:pPr lvl="1"/>
            <a:r>
              <a:rPr lang="en-US" altLang="ja-JP" dirty="0" smtClean="0"/>
              <a:t>Location of Global </a:t>
            </a:r>
            <a:r>
              <a:rPr lang="en-US" altLang="ja-JP" dirty="0"/>
              <a:t>timing chicane </a:t>
            </a:r>
            <a:endParaRPr lang="en-US" altLang="ja-JP" dirty="0" smtClean="0"/>
          </a:p>
          <a:p>
            <a:pPr marL="0" indent="0">
              <a:buNone/>
            </a:pPr>
            <a:endParaRPr lang="en-US" altLang="ja-JP" dirty="0" smtClean="0"/>
          </a:p>
          <a:p>
            <a:endParaRPr lang="ja-JP" altLang="en-US" dirty="0"/>
          </a:p>
        </p:txBody>
      </p:sp>
      <p:grpSp>
        <p:nvGrpSpPr>
          <p:cNvPr id="8" name="グループ化 7"/>
          <p:cNvGrpSpPr/>
          <p:nvPr/>
        </p:nvGrpSpPr>
        <p:grpSpPr>
          <a:xfrm>
            <a:off x="1809751" y="4776624"/>
            <a:ext cx="5327650" cy="928690"/>
            <a:chOff x="1537855" y="4441310"/>
            <a:chExt cx="6534513" cy="1557708"/>
          </a:xfrm>
        </p:grpSpPr>
        <p:cxnSp>
          <p:nvCxnSpPr>
            <p:cNvPr id="9" name="直線コネクタ 8"/>
            <p:cNvCxnSpPr/>
            <p:nvPr/>
          </p:nvCxnSpPr>
          <p:spPr>
            <a:xfrm>
              <a:off x="1537855" y="5832764"/>
              <a:ext cx="37684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334000" y="4696691"/>
              <a:ext cx="2258291" cy="1136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537855" y="5721927"/>
              <a:ext cx="734290" cy="27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86050" y="5721927"/>
              <a:ext cx="2218459" cy="26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396836" y="5264727"/>
              <a:ext cx="18010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5015341" y="5264722"/>
              <a:ext cx="18010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19998693">
              <a:off x="5883131" y="4821915"/>
              <a:ext cx="165808" cy="553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29276" y="4814142"/>
              <a:ext cx="1071123" cy="516240"/>
            </a:xfrm>
            <a:prstGeom prst="rect">
              <a:avLst/>
            </a:prstGeom>
            <a:noFill/>
          </p:spPr>
          <p:txBody>
            <a:bodyPr wrap="square" rtlCol="0">
              <a:spAutoFit/>
            </a:bodyPr>
            <a:lstStyle/>
            <a:p>
              <a:r>
                <a:rPr kumimoji="1" lang="en-US" altLang="ja-JP" sz="1400" dirty="0" smtClean="0"/>
                <a:t>400MeV</a:t>
              </a:r>
              <a:endParaRPr kumimoji="1" lang="ja-JP" altLang="en-US" sz="1400" dirty="0"/>
            </a:p>
          </p:txBody>
        </p:sp>
        <p:sp>
          <p:nvSpPr>
            <p:cNvPr id="17" name="テキスト ボックス 16"/>
            <p:cNvSpPr txBox="1"/>
            <p:nvPr/>
          </p:nvSpPr>
          <p:spPr>
            <a:xfrm>
              <a:off x="4779818" y="4814143"/>
              <a:ext cx="845127" cy="369332"/>
            </a:xfrm>
            <a:prstGeom prst="rect">
              <a:avLst/>
            </a:prstGeom>
            <a:noFill/>
          </p:spPr>
          <p:txBody>
            <a:bodyPr wrap="square" rtlCol="0">
              <a:spAutoFit/>
            </a:bodyPr>
            <a:lstStyle/>
            <a:p>
              <a:r>
                <a:rPr kumimoji="1" lang="en-US" altLang="ja-JP" dirty="0" smtClean="0"/>
                <a:t>5GeV</a:t>
              </a:r>
              <a:endParaRPr kumimoji="1" lang="ja-JP" altLang="en-US" dirty="0"/>
            </a:p>
          </p:txBody>
        </p:sp>
        <p:sp>
          <p:nvSpPr>
            <p:cNvPr id="18" name="テキスト ボックス 17"/>
            <p:cNvSpPr txBox="1"/>
            <p:nvPr/>
          </p:nvSpPr>
          <p:spPr>
            <a:xfrm>
              <a:off x="7620000" y="4441310"/>
              <a:ext cx="452368" cy="369332"/>
            </a:xfrm>
            <a:prstGeom prst="rect">
              <a:avLst/>
            </a:prstGeom>
            <a:noFill/>
          </p:spPr>
          <p:txBody>
            <a:bodyPr wrap="none" rtlCol="0">
              <a:spAutoFit/>
            </a:bodyPr>
            <a:lstStyle/>
            <a:p>
              <a:r>
                <a:rPr kumimoji="1" lang="en-US" altLang="ja-JP" dirty="0" smtClean="0"/>
                <a:t>DR</a:t>
              </a:r>
              <a:endParaRPr kumimoji="1" lang="ja-JP" altLang="en-US" dirty="0"/>
            </a:p>
          </p:txBody>
        </p:sp>
      </p:grpSp>
      <p:sp>
        <p:nvSpPr>
          <p:cNvPr id="19" name="コンテンツ プレースホルダー 2"/>
          <p:cNvSpPr txBox="1">
            <a:spLocks/>
          </p:cNvSpPr>
          <p:nvPr/>
        </p:nvSpPr>
        <p:spPr>
          <a:xfrm>
            <a:off x="215899" y="5844010"/>
            <a:ext cx="7541373" cy="4132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en-US" altLang="ja-JP" dirty="0" smtClean="0"/>
              <a:t>Location of 1.5km ML tunnel </a:t>
            </a:r>
            <a:r>
              <a:rPr lang="en-US" altLang="ja-JP" dirty="0" err="1" smtClean="0"/>
              <a:t>extention</a:t>
            </a:r>
            <a:r>
              <a:rPr lang="en-US" altLang="ja-JP" dirty="0" smtClean="0"/>
              <a:t>     </a:t>
            </a:r>
            <a:r>
              <a:rPr lang="en-US" altLang="ja-JP" dirty="0" smtClean="0">
                <a:sym typeface="Wingdings" panose="05000000000000000000" pitchFamily="2" charset="2"/>
              </a:rPr>
              <a:t> Not yet</a:t>
            </a:r>
            <a:endParaRPr lang="ja-JP" altLang="en-US" dirty="0"/>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3</a:t>
            </a:fld>
            <a:endParaRPr kumimoji="1" lang="ja-JP" altLang="en-US"/>
          </a:p>
        </p:txBody>
      </p:sp>
    </p:spTree>
    <p:extLst>
      <p:ext uri="{BB962C8B-B14F-4D97-AF65-F5344CB8AC3E}">
        <p14:creationId xmlns:p14="http://schemas.microsoft.com/office/powerpoint/2010/main" val="2419715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73965"/>
          </a:xfrm>
          <a:solidFill>
            <a:srgbClr val="FFFF00"/>
          </a:solidFill>
        </p:spPr>
        <p:txBody>
          <a:bodyPr>
            <a:normAutofit fontScale="90000"/>
          </a:bodyPr>
          <a:lstStyle/>
          <a:p>
            <a:r>
              <a:rPr kumimoji="1" lang="en-US" altLang="ja-JP" dirty="0" smtClean="0"/>
              <a:t>10Hz Operation</a:t>
            </a:r>
            <a:endParaRPr kumimoji="1" lang="ja-JP" altLang="en-US" dirty="0"/>
          </a:p>
        </p:txBody>
      </p:sp>
      <p:sp>
        <p:nvSpPr>
          <p:cNvPr id="3" name="コンテンツ プレースホルダー 2"/>
          <p:cNvSpPr>
            <a:spLocks noGrp="1"/>
          </p:cNvSpPr>
          <p:nvPr>
            <p:ph idx="1"/>
          </p:nvPr>
        </p:nvSpPr>
        <p:spPr>
          <a:xfrm>
            <a:off x="628650" y="1039091"/>
            <a:ext cx="7886700" cy="5137872"/>
          </a:xfrm>
        </p:spPr>
        <p:txBody>
          <a:bodyPr>
            <a:normAutofit fontScale="92500" lnSpcReduction="10000"/>
          </a:bodyPr>
          <a:lstStyle/>
          <a:p>
            <a:r>
              <a:rPr kumimoji="1" lang="en-US" altLang="ja-JP" dirty="0" smtClean="0"/>
              <a:t>TDR mentions 10Hz operation for E</a:t>
            </a:r>
            <a:r>
              <a:rPr kumimoji="1" lang="en-US" altLang="ja-JP" baseline="-25000" dirty="0" smtClean="0"/>
              <a:t>CM</a:t>
            </a:r>
            <a:r>
              <a:rPr kumimoji="1" lang="en-US" altLang="ja-JP" dirty="0" smtClean="0"/>
              <a:t> &lt; 250GeV</a:t>
            </a:r>
          </a:p>
          <a:p>
            <a:pPr lvl="1"/>
            <a:r>
              <a:rPr lang="en-US" altLang="ja-JP" dirty="0" smtClean="0"/>
              <a:t>G</a:t>
            </a:r>
            <a:r>
              <a:rPr kumimoji="1" lang="en-US" altLang="ja-JP" dirty="0" smtClean="0"/>
              <a:t>ives parameter sets for 200 and 230GeV</a:t>
            </a:r>
          </a:p>
          <a:p>
            <a:pPr lvl="1"/>
            <a:r>
              <a:rPr lang="en-US" altLang="ja-JP" dirty="0"/>
              <a:t>D</a:t>
            </a:r>
            <a:r>
              <a:rPr lang="en-US" altLang="ja-JP" dirty="0" smtClean="0"/>
              <a:t>amping ring with stronger wigglers</a:t>
            </a:r>
          </a:p>
          <a:p>
            <a:pPr lvl="1"/>
            <a:r>
              <a:rPr kumimoji="1" lang="en-US" altLang="ja-JP" dirty="0" smtClean="0"/>
              <a:t>But detail of </a:t>
            </a:r>
            <a:r>
              <a:rPr kumimoji="1" lang="en-US" altLang="ja-JP" dirty="0" err="1" smtClean="0"/>
              <a:t>linac</a:t>
            </a:r>
            <a:r>
              <a:rPr kumimoji="1" lang="en-US" altLang="ja-JP" dirty="0" smtClean="0"/>
              <a:t> operation, additional beam line, beam dynamics are not given</a:t>
            </a:r>
          </a:p>
          <a:p>
            <a:r>
              <a:rPr lang="en-US" altLang="ja-JP" dirty="0" smtClean="0"/>
              <a:t>Is 10Hz operation really needed?</a:t>
            </a:r>
          </a:p>
          <a:p>
            <a:pPr lvl="1"/>
            <a:r>
              <a:rPr lang="en-US" altLang="ja-JP" dirty="0" smtClean="0">
                <a:sym typeface="Wingdings" panose="05000000000000000000" pitchFamily="2" charset="2"/>
              </a:rPr>
              <a:t>200-250GeV: sweep the region above LEP</a:t>
            </a:r>
          </a:p>
          <a:p>
            <a:pPr lvl="1"/>
            <a:r>
              <a:rPr lang="en-US" altLang="ja-JP" dirty="0" smtClean="0">
                <a:sym typeface="Wingdings" panose="05000000000000000000" pitchFamily="2" charset="2"/>
              </a:rPr>
              <a:t>But most important is Z-pole (92GeV) and W-pair (160GeV)</a:t>
            </a:r>
            <a:endParaRPr lang="en-US" altLang="ja-JP" dirty="0" smtClean="0"/>
          </a:p>
          <a:p>
            <a:r>
              <a:rPr lang="en-US" altLang="ja-JP" dirty="0"/>
              <a:t>C</a:t>
            </a:r>
            <a:r>
              <a:rPr kumimoji="1" lang="en-US" altLang="ja-JP" dirty="0" smtClean="0"/>
              <a:t>onclusion in CRWG</a:t>
            </a:r>
          </a:p>
          <a:p>
            <a:pPr lvl="1"/>
            <a:r>
              <a:rPr lang="en-US" altLang="ja-JP" dirty="0" smtClean="0"/>
              <a:t>Prepare spaces for beamlines that guarantee down to E</a:t>
            </a:r>
            <a:r>
              <a:rPr lang="en-US" altLang="ja-JP" baseline="-25000" dirty="0" smtClean="0"/>
              <a:t>CM</a:t>
            </a:r>
            <a:r>
              <a:rPr lang="en-US" altLang="ja-JP" dirty="0" smtClean="0"/>
              <a:t>=200GeV</a:t>
            </a:r>
          </a:p>
          <a:p>
            <a:pPr lvl="2"/>
            <a:r>
              <a:rPr lang="en-US" altLang="ja-JP" dirty="0" smtClean="0">
                <a:sym typeface="Wingdings" panose="05000000000000000000" pitchFamily="2" charset="2"/>
              </a:rPr>
              <a:t>Preliminary beamline optics to tune-up dump by Okugi</a:t>
            </a:r>
            <a:endParaRPr lang="en-US" altLang="ja-JP" dirty="0" smtClean="0"/>
          </a:p>
          <a:p>
            <a:pPr lvl="1"/>
            <a:r>
              <a:rPr lang="en-US" altLang="ja-JP" dirty="0" smtClean="0"/>
              <a:t>This does not </a:t>
            </a:r>
            <a:r>
              <a:rPr lang="en-US" altLang="ja-JP" dirty="0"/>
              <a:t>guarantee </a:t>
            </a:r>
            <a:r>
              <a:rPr lang="en-US" altLang="ja-JP" dirty="0" smtClean="0"/>
              <a:t>E</a:t>
            </a:r>
            <a:r>
              <a:rPr lang="en-US" altLang="ja-JP" baseline="-25000" dirty="0" smtClean="0"/>
              <a:t>CM</a:t>
            </a:r>
            <a:r>
              <a:rPr lang="en-US" altLang="ja-JP" dirty="0" smtClean="0"/>
              <a:t>&lt;200GeV. </a:t>
            </a:r>
          </a:p>
          <a:p>
            <a:pPr lvl="2"/>
            <a:r>
              <a:rPr lang="en-US" altLang="ja-JP" dirty="0" smtClean="0"/>
              <a:t>Beam dynamics complex</a:t>
            </a:r>
            <a:endParaRPr lang="en-US" altLang="ja-JP" dirty="0"/>
          </a:p>
          <a:p>
            <a:pPr lvl="2"/>
            <a:r>
              <a:rPr lang="en-US" altLang="ja-JP" dirty="0" smtClean="0"/>
              <a:t>Will think of 92GeV and 160GeV later, if turn out to be necessary</a:t>
            </a:r>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4</a:t>
            </a:fld>
            <a:endParaRPr kumimoji="1" lang="ja-JP" altLang="en-US"/>
          </a:p>
        </p:txBody>
      </p:sp>
    </p:spTree>
    <p:extLst>
      <p:ext uri="{BB962C8B-B14F-4D97-AF65-F5344CB8AC3E}">
        <p14:creationId xmlns:p14="http://schemas.microsoft.com/office/powerpoint/2010/main" val="303179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07819"/>
            <a:ext cx="7886700" cy="784801"/>
          </a:xfrm>
          <a:solidFill>
            <a:srgbClr val="FFFF00"/>
          </a:solidFill>
        </p:spPr>
        <p:txBody>
          <a:bodyPr/>
          <a:lstStyle/>
          <a:p>
            <a:r>
              <a:rPr kumimoji="1" lang="en-US" altLang="ja-JP" dirty="0" smtClean="0"/>
              <a:t>Tune-up Dumps</a:t>
            </a:r>
            <a:endParaRPr kumimoji="1" lang="ja-JP" altLang="en-US" dirty="0"/>
          </a:p>
        </p:txBody>
      </p:sp>
      <p:sp>
        <p:nvSpPr>
          <p:cNvPr id="3" name="コンテンツ プレースホルダー 2"/>
          <p:cNvSpPr>
            <a:spLocks noGrp="1"/>
          </p:cNvSpPr>
          <p:nvPr>
            <p:ph idx="1"/>
          </p:nvPr>
        </p:nvSpPr>
        <p:spPr>
          <a:xfrm>
            <a:off x="628650" y="1108364"/>
            <a:ext cx="7886700" cy="2997316"/>
          </a:xfrm>
        </p:spPr>
        <p:txBody>
          <a:bodyPr>
            <a:normAutofit fontScale="92500" lnSpcReduction="20000"/>
          </a:bodyPr>
          <a:lstStyle/>
          <a:p>
            <a:r>
              <a:rPr lang="en-US" altLang="ja-JP" dirty="0" smtClean="0"/>
              <a:t>Change of the commissioning strategy</a:t>
            </a:r>
          </a:p>
          <a:p>
            <a:pPr lvl="1"/>
            <a:r>
              <a:rPr lang="en-US" altLang="ja-JP" dirty="0" smtClean="0"/>
              <a:t>Tuning by weak beam using local tune-up dumps</a:t>
            </a:r>
          </a:p>
          <a:p>
            <a:pPr lvl="1"/>
            <a:r>
              <a:rPr lang="en-US" altLang="ja-JP" dirty="0" smtClean="0"/>
              <a:t>Use main dumps for full current tuning</a:t>
            </a:r>
          </a:p>
          <a:p>
            <a:r>
              <a:rPr kumimoji="1" lang="en-US" altLang="ja-JP" dirty="0" smtClean="0"/>
              <a:t>Reduced power scale of all the tune-up dumps </a:t>
            </a:r>
          </a:p>
          <a:p>
            <a:pPr lvl="1"/>
            <a:r>
              <a:rPr lang="en-US" altLang="ja-JP" dirty="0" smtClean="0"/>
              <a:t>Maximum ~400kW</a:t>
            </a:r>
          </a:p>
          <a:p>
            <a:pPr lvl="2"/>
            <a:r>
              <a:rPr lang="en-US" altLang="ja-JP" dirty="0" smtClean="0"/>
              <a:t>Except main dumps (E-5,E+5) and photon dump E+7 </a:t>
            </a:r>
          </a:p>
          <a:p>
            <a:pPr lvl="1"/>
            <a:r>
              <a:rPr kumimoji="1" lang="en-US" altLang="ja-JP" dirty="0" smtClean="0"/>
              <a:t>Proposal of a new dump E+8 for spent electron after positron generation in 5+5 Hz operation</a:t>
            </a:r>
          </a:p>
          <a:p>
            <a:r>
              <a:rPr lang="en-US" altLang="ja-JP" dirty="0"/>
              <a:t>Will soon come to a change </a:t>
            </a:r>
            <a:r>
              <a:rPr lang="en-US" altLang="ja-JP" dirty="0" smtClean="0"/>
              <a:t>request</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4262776"/>
            <a:ext cx="9144000" cy="1936479"/>
          </a:xfrm>
          <a:prstGeom prst="rect">
            <a:avLst/>
          </a:prstGeom>
        </p:spPr>
      </p:pic>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5</a:t>
            </a:fld>
            <a:endParaRPr kumimoji="1" lang="ja-JP" altLang="en-US"/>
          </a:p>
        </p:txBody>
      </p:sp>
    </p:spTree>
    <p:extLst>
      <p:ext uri="{BB962C8B-B14F-4D97-AF65-F5344CB8AC3E}">
        <p14:creationId xmlns:p14="http://schemas.microsoft.com/office/powerpoint/2010/main" val="332171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90500"/>
            <a:ext cx="7886700" cy="698501"/>
          </a:xfrm>
          <a:solidFill>
            <a:srgbClr val="FFFF00"/>
          </a:solidFill>
        </p:spPr>
        <p:txBody>
          <a:bodyPr>
            <a:normAutofit/>
          </a:bodyPr>
          <a:lstStyle/>
          <a:p>
            <a:r>
              <a:rPr kumimoji="1" lang="en-US" altLang="ja-JP" dirty="0" smtClean="0"/>
              <a:t>New specification of Power Levels</a:t>
            </a:r>
            <a:endParaRPr kumimoji="1" lang="ja-JP" altLang="en-US" dirty="0"/>
          </a:p>
        </p:txBody>
      </p:sp>
      <p:sp>
        <p:nvSpPr>
          <p:cNvPr id="3" name="コンテンツ プレースホルダー 2"/>
          <p:cNvSpPr>
            <a:spLocks noGrp="1"/>
          </p:cNvSpPr>
          <p:nvPr>
            <p:ph idx="1"/>
          </p:nvPr>
        </p:nvSpPr>
        <p:spPr>
          <a:xfrm>
            <a:off x="317500" y="1470025"/>
            <a:ext cx="1892300" cy="803275"/>
          </a:xfrm>
        </p:spPr>
        <p:txBody>
          <a:bodyPr>
            <a:normAutofit lnSpcReduction="10000"/>
          </a:bodyPr>
          <a:lstStyle/>
          <a:p>
            <a:r>
              <a:rPr lang="en-US" altLang="ja-JP" dirty="0" smtClean="0"/>
              <a:t>Not final yet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6</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308812054"/>
              </p:ext>
            </p:extLst>
          </p:nvPr>
        </p:nvGraphicFramePr>
        <p:xfrm>
          <a:off x="2413000" y="1030288"/>
          <a:ext cx="6515100" cy="5427762"/>
        </p:xfrm>
        <a:graphic>
          <a:graphicData uri="http://schemas.openxmlformats.org/presentationml/2006/ole">
            <mc:AlternateContent xmlns:mc="http://schemas.openxmlformats.org/markup-compatibility/2006">
              <mc:Choice xmlns:v="urn:schemas-microsoft-com:vml" Requires="v">
                <p:oleObj spid="_x0000_s1031" name="Worksheet" r:id="rId3" imgW="5486400" imgH="4962334" progId="Excel.Sheet.12">
                  <p:embed/>
                </p:oleObj>
              </mc:Choice>
              <mc:Fallback>
                <p:oleObj name="Worksheet" r:id="rId3" imgW="5486400" imgH="4962334" progId="Excel.Sheet.12">
                  <p:embed/>
                  <p:pic>
                    <p:nvPicPr>
                      <p:cNvPr id="0" name=""/>
                      <p:cNvPicPr/>
                      <p:nvPr/>
                    </p:nvPicPr>
                    <p:blipFill>
                      <a:blip r:embed="rId4"/>
                      <a:stretch>
                        <a:fillRect/>
                      </a:stretch>
                    </p:blipFill>
                    <p:spPr>
                      <a:xfrm>
                        <a:off x="2413000" y="1030288"/>
                        <a:ext cx="6515100" cy="5427762"/>
                      </a:xfrm>
                      <a:prstGeom prst="rect">
                        <a:avLst/>
                      </a:prstGeom>
                    </p:spPr>
                  </p:pic>
                </p:oleObj>
              </mc:Fallback>
            </mc:AlternateContent>
          </a:graphicData>
        </a:graphic>
      </p:graphicFrame>
    </p:spTree>
    <p:extLst>
      <p:ext uri="{BB962C8B-B14F-4D97-AF65-F5344CB8AC3E}">
        <p14:creationId xmlns:p14="http://schemas.microsoft.com/office/powerpoint/2010/main" val="252067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54622"/>
          </a:xfrm>
          <a:solidFill>
            <a:srgbClr val="FFFF00"/>
          </a:solidFill>
        </p:spPr>
        <p:txBody>
          <a:bodyPr>
            <a:normAutofit fontScale="90000"/>
          </a:bodyPr>
          <a:lstStyle/>
          <a:p>
            <a:r>
              <a:rPr lang="en-US" altLang="ja-JP" dirty="0"/>
              <a:t>XFEL </a:t>
            </a:r>
            <a:r>
              <a:rPr lang="en-US" altLang="ja-JP" dirty="0" smtClean="0"/>
              <a:t>Dump</a:t>
            </a:r>
            <a:endParaRPr kumimoji="1" lang="ja-JP" altLang="en-US" dirty="0"/>
          </a:p>
        </p:txBody>
      </p:sp>
      <p:sp>
        <p:nvSpPr>
          <p:cNvPr id="3" name="コンテンツ プレースホルダー 2"/>
          <p:cNvSpPr>
            <a:spLocks noGrp="1"/>
          </p:cNvSpPr>
          <p:nvPr>
            <p:ph idx="1"/>
          </p:nvPr>
        </p:nvSpPr>
        <p:spPr>
          <a:xfrm>
            <a:off x="730250" y="1173349"/>
            <a:ext cx="7886700" cy="1779286"/>
          </a:xfrm>
        </p:spPr>
        <p:txBody>
          <a:bodyPr>
            <a:normAutofit fontScale="62500" lnSpcReduction="20000"/>
          </a:bodyPr>
          <a:lstStyle/>
          <a:p>
            <a:r>
              <a:rPr lang="en-US" altLang="ja-JP" dirty="0" smtClean="0"/>
              <a:t>Solid dump being constructed as the main beam dump for XFEL</a:t>
            </a:r>
          </a:p>
          <a:p>
            <a:r>
              <a:rPr kumimoji="1" lang="en-US" altLang="ja-JP" dirty="0" smtClean="0"/>
              <a:t>Similar pulse structure and total power as ILC BDS tune-up dump and </a:t>
            </a:r>
            <a:r>
              <a:rPr kumimoji="1" lang="en-US" altLang="ja-JP" dirty="0" err="1" smtClean="0"/>
              <a:t>undulator</a:t>
            </a:r>
            <a:r>
              <a:rPr kumimoji="1" lang="en-US" altLang="ja-JP" dirty="0" smtClean="0"/>
              <a:t> photon dump </a:t>
            </a:r>
          </a:p>
          <a:p>
            <a:r>
              <a:rPr lang="en-US" altLang="ja-JP" dirty="0" smtClean="0"/>
              <a:t>Except (compared with </a:t>
            </a:r>
            <a:r>
              <a:rPr lang="en-US" altLang="ja-JP" smtClean="0"/>
              <a:t>photon dump)</a:t>
            </a:r>
            <a:endParaRPr lang="en-US" altLang="ja-JP" dirty="0" smtClean="0"/>
          </a:p>
          <a:p>
            <a:pPr lvl="1"/>
            <a:r>
              <a:rPr kumimoji="1" lang="en-US" altLang="ja-JP" dirty="0" smtClean="0"/>
              <a:t>Electron dump  </a:t>
            </a:r>
            <a:r>
              <a:rPr lang="en-US" altLang="ja-JP" dirty="0" smtClean="0"/>
              <a:t>vs.</a:t>
            </a:r>
            <a:r>
              <a:rPr kumimoji="1" lang="en-US" altLang="ja-JP" dirty="0" smtClean="0"/>
              <a:t>  photon</a:t>
            </a:r>
          </a:p>
          <a:p>
            <a:pPr lvl="1"/>
            <a:r>
              <a:rPr lang="en-US" altLang="ja-JP" dirty="0" smtClean="0"/>
              <a:t>Max energy 25GeV </a:t>
            </a:r>
            <a:r>
              <a:rPr lang="en-US" altLang="ja-JP" dirty="0"/>
              <a:t> </a:t>
            </a:r>
            <a:r>
              <a:rPr lang="en-US" altLang="ja-JP" dirty="0" smtClean="0"/>
              <a:t> vs.  some 100MeV</a:t>
            </a:r>
            <a:br>
              <a:rPr lang="en-US" altLang="ja-JP" dirty="0" smtClean="0"/>
            </a:br>
            <a:r>
              <a:rPr lang="en-US" altLang="ja-JP" dirty="0" smtClean="0"/>
              <a:t>                    (Be careful: lower energy does not mean easier)</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7</a:t>
            </a:fld>
            <a:endParaRPr kumimoji="1" lang="ja-JP" altLang="en-US"/>
          </a:p>
        </p:txBody>
      </p:sp>
      <p:graphicFrame>
        <p:nvGraphicFramePr>
          <p:cNvPr id="7" name="コンテンツ プレースホルダー 5"/>
          <p:cNvGraphicFramePr>
            <a:graphicFrameLocks/>
          </p:cNvGraphicFramePr>
          <p:nvPr>
            <p:extLst>
              <p:ext uri="{D42A27DB-BD31-4B8C-83A1-F6EECF244321}">
                <p14:modId xmlns:p14="http://schemas.microsoft.com/office/powerpoint/2010/main" val="3042044471"/>
              </p:ext>
            </p:extLst>
          </p:nvPr>
        </p:nvGraphicFramePr>
        <p:xfrm>
          <a:off x="1006475" y="3331380"/>
          <a:ext cx="7131050" cy="2225040"/>
        </p:xfrm>
        <a:graphic>
          <a:graphicData uri="http://schemas.openxmlformats.org/drawingml/2006/table">
            <a:tbl>
              <a:tblPr firstRow="1" bandRow="1">
                <a:tableStyleId>{5C22544A-7EE6-4342-B048-85BDC9FD1C3A}</a:tableStyleId>
              </a:tblPr>
              <a:tblGrid>
                <a:gridCol w="1971675"/>
                <a:gridCol w="1412875"/>
                <a:gridCol w="2425700"/>
                <a:gridCol w="1320800"/>
              </a:tblGrid>
              <a:tr h="370840">
                <a:tc>
                  <a:txBody>
                    <a:bodyPr/>
                    <a:lstStyle/>
                    <a:p>
                      <a:r>
                        <a:rPr kumimoji="1" lang="en-US" altLang="ja-JP" dirty="0" smtClean="0"/>
                        <a:t>Beam energy</a:t>
                      </a:r>
                      <a:endParaRPr kumimoji="1" lang="ja-JP" altLang="en-US" dirty="0"/>
                    </a:p>
                  </a:txBody>
                  <a:tcPr/>
                </a:tc>
                <a:tc>
                  <a:txBody>
                    <a:bodyPr/>
                    <a:lstStyle/>
                    <a:p>
                      <a:r>
                        <a:rPr kumimoji="1" lang="en-US" altLang="ja-JP" dirty="0" smtClean="0"/>
                        <a:t>=&lt; 25GeV</a:t>
                      </a:r>
                      <a:endParaRPr kumimoji="1" lang="ja-JP" altLang="en-US" dirty="0"/>
                    </a:p>
                  </a:txBody>
                  <a:tcPr/>
                </a:tc>
                <a:tc>
                  <a:txBody>
                    <a:bodyPr/>
                    <a:lstStyle/>
                    <a:p>
                      <a:r>
                        <a:rPr kumimoji="1" lang="en-US" altLang="ja-JP" dirty="0" smtClean="0"/>
                        <a:t>Repetition rate</a:t>
                      </a:r>
                      <a:endParaRPr kumimoji="1" lang="ja-JP" altLang="en-US" dirty="0"/>
                    </a:p>
                  </a:txBody>
                  <a:tcPr/>
                </a:tc>
                <a:tc>
                  <a:txBody>
                    <a:bodyPr/>
                    <a:lstStyle/>
                    <a:p>
                      <a:r>
                        <a:rPr kumimoji="1" lang="en-US" altLang="ja-JP" dirty="0" smtClean="0"/>
                        <a:t>10Hz</a:t>
                      </a:r>
                      <a:endParaRPr kumimoji="1" lang="ja-JP" altLang="en-US" dirty="0"/>
                    </a:p>
                  </a:txBody>
                  <a:tcPr/>
                </a:tc>
              </a:tr>
              <a:tr h="370840">
                <a:tc>
                  <a:txBody>
                    <a:bodyPr/>
                    <a:lstStyle/>
                    <a:p>
                      <a:r>
                        <a:rPr kumimoji="1" lang="en-US" altLang="ja-JP" dirty="0" smtClean="0"/>
                        <a:t>Bunch distance</a:t>
                      </a:r>
                      <a:endParaRPr kumimoji="1" lang="ja-JP" altLang="en-US" dirty="0"/>
                    </a:p>
                  </a:txBody>
                  <a:tcPr/>
                </a:tc>
                <a:tc>
                  <a:txBody>
                    <a:bodyPr/>
                    <a:lstStyle/>
                    <a:p>
                      <a:r>
                        <a:rPr kumimoji="1" lang="en-US" altLang="ja-JP" dirty="0" smtClean="0"/>
                        <a:t>&gt;= 200ns</a:t>
                      </a:r>
                      <a:endParaRPr kumimoji="1" lang="ja-JP" altLang="en-US" dirty="0"/>
                    </a:p>
                  </a:txBody>
                  <a:tcPr/>
                </a:tc>
                <a:tc>
                  <a:txBody>
                    <a:bodyPr/>
                    <a:lstStyle/>
                    <a:p>
                      <a:r>
                        <a:rPr kumimoji="1" lang="en-US" altLang="ja-JP" dirty="0" smtClean="0"/>
                        <a:t>Average power</a:t>
                      </a:r>
                      <a:endParaRPr kumimoji="1" lang="ja-JP" altLang="en-US" dirty="0"/>
                    </a:p>
                  </a:txBody>
                  <a:tcPr/>
                </a:tc>
                <a:tc>
                  <a:txBody>
                    <a:bodyPr/>
                    <a:lstStyle/>
                    <a:p>
                      <a:r>
                        <a:rPr kumimoji="1" lang="en-US" altLang="ja-JP" dirty="0" smtClean="0"/>
                        <a:t>&lt;= 300kW</a:t>
                      </a:r>
                      <a:endParaRPr kumimoji="1" lang="ja-JP" altLang="en-US" dirty="0"/>
                    </a:p>
                  </a:txBody>
                  <a:tcPr/>
                </a:tc>
              </a:tr>
              <a:tr h="370840">
                <a:tc>
                  <a:txBody>
                    <a:bodyPr/>
                    <a:lstStyle/>
                    <a:p>
                      <a:r>
                        <a:rPr kumimoji="1" lang="en-US" altLang="ja-JP" dirty="0" smtClean="0"/>
                        <a:t>Pulse length</a:t>
                      </a:r>
                      <a:endParaRPr kumimoji="1" lang="ja-JP" altLang="en-US" dirty="0"/>
                    </a:p>
                  </a:txBody>
                  <a:tcPr/>
                </a:tc>
                <a:tc>
                  <a:txBody>
                    <a:bodyPr/>
                    <a:lstStyle/>
                    <a:p>
                      <a:r>
                        <a:rPr kumimoji="1" lang="en-US" altLang="ja-JP" dirty="0" smtClean="0"/>
                        <a:t>&lt;= 800</a:t>
                      </a:r>
                      <a:r>
                        <a:rPr kumimoji="1" lang="en-US" altLang="ja-JP" dirty="0" smtClean="0">
                          <a:latin typeface="Symbol" panose="05050102010706020507" pitchFamily="18" charset="2"/>
                        </a:rPr>
                        <a:t>m</a:t>
                      </a:r>
                      <a:r>
                        <a:rPr kumimoji="1" lang="en-US" altLang="ja-JP" dirty="0" smtClean="0"/>
                        <a:t>s </a:t>
                      </a:r>
                      <a:endParaRPr kumimoji="1" lang="ja-JP" altLang="en-US" dirty="0"/>
                    </a:p>
                  </a:txBody>
                  <a:tcPr/>
                </a:tc>
                <a:tc>
                  <a:txBody>
                    <a:bodyPr/>
                    <a:lstStyle/>
                    <a:p>
                      <a:r>
                        <a:rPr kumimoji="1" lang="en-US" altLang="ja-JP" dirty="0" smtClean="0"/>
                        <a:t>RMS spot (</a:t>
                      </a:r>
                      <a:r>
                        <a:rPr kumimoji="1" lang="en-US" altLang="ja-JP" dirty="0" err="1" smtClean="0"/>
                        <a:t>x,y</a:t>
                      </a:r>
                      <a:r>
                        <a:rPr kumimoji="1" lang="en-US" altLang="ja-JP" dirty="0" smtClean="0"/>
                        <a:t>)</a:t>
                      </a:r>
                      <a:endParaRPr kumimoji="1" lang="ja-JP" altLang="en-US" dirty="0"/>
                    </a:p>
                  </a:txBody>
                  <a:tcPr/>
                </a:tc>
                <a:tc>
                  <a:txBody>
                    <a:bodyPr/>
                    <a:lstStyle/>
                    <a:p>
                      <a:r>
                        <a:rPr kumimoji="1" lang="en-US" altLang="ja-JP" dirty="0" smtClean="0"/>
                        <a:t>&gt;= 2mm</a:t>
                      </a:r>
                      <a:endParaRPr kumimoji="1" lang="ja-JP" altLang="en-US" dirty="0"/>
                    </a:p>
                  </a:txBody>
                  <a:tcPr/>
                </a:tc>
              </a:tr>
              <a:tr h="370840">
                <a:tc>
                  <a:txBody>
                    <a:bodyPr/>
                    <a:lstStyle/>
                    <a:p>
                      <a:r>
                        <a:rPr kumimoji="1" lang="en-US" altLang="ja-JP" dirty="0" smtClean="0"/>
                        <a:t>Bunch charge</a:t>
                      </a:r>
                      <a:endParaRPr kumimoji="1" lang="ja-JP" altLang="en-US" dirty="0"/>
                    </a:p>
                  </a:txBody>
                  <a:tcPr/>
                </a:tc>
                <a:tc>
                  <a:txBody>
                    <a:bodyPr/>
                    <a:lstStyle/>
                    <a:p>
                      <a:r>
                        <a:rPr kumimoji="1" lang="en-US" altLang="ja-JP" dirty="0" smtClean="0"/>
                        <a:t>&lt;= 1nC</a:t>
                      </a:r>
                      <a:endParaRPr kumimoji="1" lang="ja-JP" altLang="en-US" dirty="0"/>
                    </a:p>
                  </a:txBody>
                  <a:tcPr/>
                </a:tc>
                <a:tc>
                  <a:txBody>
                    <a:bodyPr/>
                    <a:lstStyle/>
                    <a:p>
                      <a:r>
                        <a:rPr kumimoji="1" lang="en-US" altLang="ja-JP" dirty="0" smtClean="0"/>
                        <a:t>Slow sweep</a:t>
                      </a:r>
                      <a:endParaRPr kumimoji="1" lang="ja-JP" altLang="en-US" dirty="0"/>
                    </a:p>
                  </a:txBody>
                  <a:tcPr/>
                </a:tc>
                <a:tc>
                  <a:txBody>
                    <a:bodyPr/>
                    <a:lstStyle/>
                    <a:p>
                      <a:r>
                        <a:rPr kumimoji="1" lang="en-US" altLang="ja-JP" dirty="0" smtClean="0"/>
                        <a:t>R=5cm</a:t>
                      </a:r>
                      <a:endParaRPr kumimoji="1" lang="ja-JP" altLang="en-US" dirty="0"/>
                    </a:p>
                  </a:txBody>
                  <a:tcPr/>
                </a:tc>
              </a:tr>
              <a:tr h="370840">
                <a:tc>
                  <a:txBody>
                    <a:bodyPr/>
                    <a:lstStyle/>
                    <a:p>
                      <a:r>
                        <a:rPr kumimoji="1" lang="en-US" altLang="ja-JP" dirty="0" smtClean="0"/>
                        <a:t>Train charge</a:t>
                      </a:r>
                      <a:endParaRPr kumimoji="1" lang="ja-JP" altLang="en-US" dirty="0"/>
                    </a:p>
                  </a:txBody>
                  <a:tcPr/>
                </a:tc>
                <a:tc>
                  <a:txBody>
                    <a:bodyPr/>
                    <a:lstStyle/>
                    <a:p>
                      <a:r>
                        <a:rPr kumimoji="1" lang="en-US" altLang="ja-JP" dirty="0" smtClean="0"/>
                        <a:t>&lt;= 4000nC</a:t>
                      </a:r>
                      <a:endParaRPr kumimoji="1" lang="ja-JP" altLang="en-US" dirty="0"/>
                    </a:p>
                  </a:txBody>
                  <a:tcPr/>
                </a:tc>
                <a:tc>
                  <a:txBody>
                    <a:bodyPr/>
                    <a:lstStyle/>
                    <a:p>
                      <a:r>
                        <a:rPr kumimoji="1" lang="en-US" altLang="ja-JP" dirty="0" smtClean="0"/>
                        <a:t>Fast (</a:t>
                      </a:r>
                      <a:r>
                        <a:rPr kumimoji="1" lang="en-US" altLang="ja-JP" dirty="0" err="1" smtClean="0"/>
                        <a:t>ibtratrain</a:t>
                      </a:r>
                      <a:r>
                        <a:rPr kumimoji="1" lang="en-US" altLang="ja-JP" dirty="0" smtClean="0"/>
                        <a:t>) sweep</a:t>
                      </a:r>
                      <a:endParaRPr kumimoji="1" lang="ja-JP" altLang="en-US" dirty="0"/>
                    </a:p>
                  </a:txBody>
                  <a:tcPr/>
                </a:tc>
                <a:tc>
                  <a:txBody>
                    <a:bodyPr/>
                    <a:lstStyle/>
                    <a:p>
                      <a:r>
                        <a:rPr kumimoji="1" lang="en-US" altLang="ja-JP" dirty="0" smtClean="0"/>
                        <a:t>no</a:t>
                      </a:r>
                      <a:endParaRPr kumimoji="1" lang="ja-JP" altLang="en-US" dirty="0"/>
                    </a:p>
                  </a:txBody>
                  <a:tcPr/>
                </a:tc>
              </a:tr>
              <a:tr h="370840">
                <a:tc>
                  <a:txBody>
                    <a:bodyPr/>
                    <a:lstStyle/>
                    <a:p>
                      <a:r>
                        <a:rPr kumimoji="1" lang="en-US" altLang="ja-JP" dirty="0" smtClean="0"/>
                        <a:t>Train energy</a:t>
                      </a:r>
                      <a:endParaRPr kumimoji="1" lang="ja-JP" altLang="en-US" dirty="0"/>
                    </a:p>
                  </a:txBody>
                  <a:tcPr/>
                </a:tc>
                <a:tc>
                  <a:txBody>
                    <a:bodyPr/>
                    <a:lstStyle/>
                    <a:p>
                      <a:r>
                        <a:rPr kumimoji="1" lang="en-US" altLang="ja-JP" dirty="0" smtClean="0"/>
                        <a:t>&lt;= 100kJ</a:t>
                      </a:r>
                      <a:endParaRPr kumimoji="1" lang="ja-JP" altLang="en-US" dirty="0"/>
                    </a:p>
                  </a:txBody>
                  <a:tcPr/>
                </a:tc>
                <a:tc>
                  <a:txBody>
                    <a:bodyPr/>
                    <a:lstStyle/>
                    <a:p>
                      <a:r>
                        <a:rPr kumimoji="1" lang="en-US" altLang="ja-JP" dirty="0" smtClean="0"/>
                        <a:t>Life</a:t>
                      </a:r>
                      <a:endParaRPr kumimoji="1" lang="ja-JP" altLang="en-US" dirty="0"/>
                    </a:p>
                  </a:txBody>
                  <a:tcPr/>
                </a:tc>
                <a:tc>
                  <a:txBody>
                    <a:bodyPr/>
                    <a:lstStyle/>
                    <a:p>
                      <a:r>
                        <a:rPr kumimoji="1" lang="en-US" altLang="ja-JP" dirty="0" smtClean="0"/>
                        <a:t>20 years</a:t>
                      </a:r>
                      <a:endParaRPr kumimoji="1" lang="ja-JP" altLang="en-US" dirty="0"/>
                    </a:p>
                  </a:txBody>
                  <a:tcPr/>
                </a:tc>
              </a:tr>
            </a:tbl>
          </a:graphicData>
        </a:graphic>
      </p:graphicFrame>
      <p:sp>
        <p:nvSpPr>
          <p:cNvPr id="8" name="テキスト ボックス 7"/>
          <p:cNvSpPr txBox="1"/>
          <p:nvPr/>
        </p:nvSpPr>
        <p:spPr>
          <a:xfrm>
            <a:off x="2279650" y="2952635"/>
            <a:ext cx="5207000" cy="369332"/>
          </a:xfrm>
          <a:prstGeom prst="rect">
            <a:avLst/>
          </a:prstGeom>
          <a:noFill/>
          <a:ln>
            <a:solidFill>
              <a:schemeClr val="accent1"/>
            </a:solidFill>
          </a:ln>
        </p:spPr>
        <p:txBody>
          <a:bodyPr wrap="square" rtlCol="0">
            <a:spAutoFit/>
          </a:bodyPr>
          <a:lstStyle/>
          <a:p>
            <a:r>
              <a:rPr kumimoji="1" lang="en-US" altLang="ja-JP" dirty="0" smtClean="0"/>
              <a:t>XFEL Beam Parameters for the main beam dump</a:t>
            </a:r>
            <a:endParaRPr kumimoji="1" lang="ja-JP" altLang="en-US" dirty="0"/>
          </a:p>
        </p:txBody>
      </p:sp>
      <p:sp>
        <p:nvSpPr>
          <p:cNvPr id="9" name="テキスト ボックス 8"/>
          <p:cNvSpPr txBox="1"/>
          <p:nvPr/>
        </p:nvSpPr>
        <p:spPr>
          <a:xfrm>
            <a:off x="1968500" y="5556420"/>
            <a:ext cx="6261100" cy="646331"/>
          </a:xfrm>
          <a:prstGeom prst="rect">
            <a:avLst/>
          </a:prstGeom>
          <a:noFill/>
          <a:ln>
            <a:solidFill>
              <a:srgbClr val="FF0000"/>
            </a:solidFill>
          </a:ln>
        </p:spPr>
        <p:txBody>
          <a:bodyPr wrap="square" rtlCol="0">
            <a:spAutoFit/>
          </a:bodyPr>
          <a:lstStyle/>
          <a:p>
            <a:r>
              <a:rPr kumimoji="1" lang="en-US" altLang="ja-JP" dirty="0" smtClean="0"/>
              <a:t>Description of the Beam Dump Systems for the European XFEL</a:t>
            </a:r>
          </a:p>
          <a:p>
            <a:r>
              <a:rPr kumimoji="1" lang="en-US" altLang="ja-JP" dirty="0" smtClean="0"/>
              <a:t>M. Schmitz,    EDMS:  D00000004303811 Feb.4.2014</a:t>
            </a:r>
            <a:endParaRPr kumimoji="1" lang="ja-JP" altLang="en-US" dirty="0"/>
          </a:p>
        </p:txBody>
      </p:sp>
    </p:spTree>
    <p:extLst>
      <p:ext uri="{BB962C8B-B14F-4D97-AF65-F5344CB8AC3E}">
        <p14:creationId xmlns:p14="http://schemas.microsoft.com/office/powerpoint/2010/main" val="67601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8</a:t>
            </a:fld>
            <a:endParaRPr kumimoji="1" lang="ja-JP" altLang="en-US"/>
          </a:p>
        </p:txBody>
      </p:sp>
      <p:pic>
        <p:nvPicPr>
          <p:cNvPr id="6" name="図 5"/>
          <p:cNvPicPr>
            <a:picLocks noChangeAspect="1"/>
          </p:cNvPicPr>
          <p:nvPr/>
        </p:nvPicPr>
        <p:blipFill>
          <a:blip r:embed="rId2"/>
          <a:stretch>
            <a:fillRect/>
          </a:stretch>
        </p:blipFill>
        <p:spPr>
          <a:xfrm>
            <a:off x="1270001" y="3176350"/>
            <a:ext cx="6389855" cy="3290267"/>
          </a:xfrm>
          <a:prstGeom prst="rect">
            <a:avLst/>
          </a:prstGeom>
        </p:spPr>
      </p:pic>
      <p:pic>
        <p:nvPicPr>
          <p:cNvPr id="7" name="図 6"/>
          <p:cNvPicPr>
            <a:picLocks noChangeAspect="1"/>
          </p:cNvPicPr>
          <p:nvPr/>
        </p:nvPicPr>
        <p:blipFill>
          <a:blip r:embed="rId3"/>
          <a:stretch>
            <a:fillRect/>
          </a:stretch>
        </p:blipFill>
        <p:spPr>
          <a:xfrm>
            <a:off x="1270001" y="106999"/>
            <a:ext cx="6798366" cy="2868352"/>
          </a:xfrm>
          <a:prstGeom prst="rect">
            <a:avLst/>
          </a:prstGeom>
        </p:spPr>
      </p:pic>
    </p:spTree>
    <p:extLst>
      <p:ext uri="{BB962C8B-B14F-4D97-AF65-F5344CB8AC3E}">
        <p14:creationId xmlns:p14="http://schemas.microsoft.com/office/powerpoint/2010/main" val="241055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2016/9/14 Posipol2016</a:t>
            </a:r>
            <a:endParaRPr kumimoji="1" lang="ja-JP" altLang="en-US"/>
          </a:p>
        </p:txBody>
      </p:sp>
      <p:sp>
        <p:nvSpPr>
          <p:cNvPr id="5" name="スライド番号プレースホルダー 4"/>
          <p:cNvSpPr>
            <a:spLocks noGrp="1"/>
          </p:cNvSpPr>
          <p:nvPr>
            <p:ph type="sldNum" sz="quarter" idx="12"/>
          </p:nvPr>
        </p:nvSpPr>
        <p:spPr/>
        <p:txBody>
          <a:bodyPr/>
          <a:lstStyle/>
          <a:p>
            <a:fld id="{34547CAD-0686-4BB6-93E8-D40CDAAD9703}" type="slidenum">
              <a:rPr kumimoji="1" lang="ja-JP" altLang="en-US" smtClean="0"/>
              <a:t>9</a:t>
            </a:fld>
            <a:endParaRPr kumimoji="1" lang="ja-JP" altLang="en-US"/>
          </a:p>
        </p:txBody>
      </p:sp>
      <p:pic>
        <p:nvPicPr>
          <p:cNvPr id="6" name="図 5"/>
          <p:cNvPicPr>
            <a:picLocks noChangeAspect="1"/>
          </p:cNvPicPr>
          <p:nvPr/>
        </p:nvPicPr>
        <p:blipFill>
          <a:blip r:embed="rId2"/>
          <a:stretch>
            <a:fillRect/>
          </a:stretch>
        </p:blipFill>
        <p:spPr>
          <a:xfrm>
            <a:off x="1153649" y="96100"/>
            <a:ext cx="7234701" cy="4170698"/>
          </a:xfrm>
          <a:prstGeom prst="rect">
            <a:avLst/>
          </a:prstGeom>
        </p:spPr>
      </p:pic>
      <p:pic>
        <p:nvPicPr>
          <p:cNvPr id="8" name="図 7"/>
          <p:cNvPicPr>
            <a:picLocks noChangeAspect="1"/>
          </p:cNvPicPr>
          <p:nvPr/>
        </p:nvPicPr>
        <p:blipFill>
          <a:blip r:embed="rId3"/>
          <a:stretch>
            <a:fillRect/>
          </a:stretch>
        </p:blipFill>
        <p:spPr>
          <a:xfrm>
            <a:off x="2565400" y="3971247"/>
            <a:ext cx="5350880" cy="3413804"/>
          </a:xfrm>
          <a:prstGeom prst="rect">
            <a:avLst/>
          </a:prstGeom>
        </p:spPr>
      </p:pic>
    </p:spTree>
    <p:extLst>
      <p:ext uri="{BB962C8B-B14F-4D97-AF65-F5344CB8AC3E}">
        <p14:creationId xmlns:p14="http://schemas.microsoft.com/office/powerpoint/2010/main" val="2798298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1100</Words>
  <Application>Microsoft Office PowerPoint</Application>
  <PresentationFormat>画面に合わせる (4:3)</PresentationFormat>
  <Paragraphs>236</Paragraphs>
  <Slides>21</Slides>
  <Notes>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0" baseType="lpstr">
      <vt:lpstr>Lucida Grande</vt:lpstr>
      <vt:lpstr>ＭＳ Ｐゴシック</vt:lpstr>
      <vt:lpstr>Arial</vt:lpstr>
      <vt:lpstr>Calibri</vt:lpstr>
      <vt:lpstr>Calibri Light</vt:lpstr>
      <vt:lpstr>Symbol</vt:lpstr>
      <vt:lpstr>Wingdings</vt:lpstr>
      <vt:lpstr>Office テーマ</vt:lpstr>
      <vt:lpstr>Worksheet</vt:lpstr>
      <vt:lpstr>Central Region Group Status  and Positron Region</vt:lpstr>
      <vt:lpstr>Issues Discussed in CRWG</vt:lpstr>
      <vt:lpstr>These are already accepted?</vt:lpstr>
      <vt:lpstr>10Hz Operation</vt:lpstr>
      <vt:lpstr>Tune-up Dumps</vt:lpstr>
      <vt:lpstr>New specification of Power Levels</vt:lpstr>
      <vt:lpstr>XFEL Dump</vt:lpstr>
      <vt:lpstr>PowerPoint プレゼンテーション</vt:lpstr>
      <vt:lpstr>PowerPoint プレゼンテーション</vt:lpstr>
      <vt:lpstr>Main Dumps</vt:lpstr>
      <vt:lpstr>10atm water beam dump layout</vt:lpstr>
      <vt:lpstr>Water beam dump surface site scheme</vt:lpstr>
      <vt:lpstr>Positron (target region)</vt:lpstr>
      <vt:lpstr>PowerPoint プレゼンテーション</vt:lpstr>
      <vt:lpstr>BDS Tunnel (electron)</vt:lpstr>
      <vt:lpstr>BDS Tunnel (positron)</vt:lpstr>
      <vt:lpstr>Muon Wall</vt:lpstr>
      <vt:lpstr>Auxiliary Positron Source</vt:lpstr>
      <vt:lpstr>New Members to CRWG</vt:lpstr>
      <vt:lpstr>Future Plan</vt:lpstr>
      <vt:lpstr>Recent Decision by the Technical Board  after a meeting with CRWG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CRWG Status and Future</dc:title>
  <dc:creator>Yokoya</dc:creator>
  <cp:lastModifiedBy>Yokoya</cp:lastModifiedBy>
  <cp:revision>30</cp:revision>
  <dcterms:created xsi:type="dcterms:W3CDTF">2016-09-05T03:27:17Z</dcterms:created>
  <dcterms:modified xsi:type="dcterms:W3CDTF">2016-09-14T07:33:47Z</dcterms:modified>
</cp:coreProperties>
</file>