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486" r:id="rId3"/>
    <p:sldId id="481" r:id="rId4"/>
    <p:sldId id="405" r:id="rId5"/>
    <p:sldId id="399" r:id="rId6"/>
    <p:sldId id="309" r:id="rId7"/>
    <p:sldId id="312" r:id="rId8"/>
    <p:sldId id="480" r:id="rId9"/>
    <p:sldId id="418" r:id="rId10"/>
    <p:sldId id="470" r:id="rId11"/>
    <p:sldId id="451" r:id="rId12"/>
    <p:sldId id="442" r:id="rId13"/>
    <p:sldId id="444" r:id="rId14"/>
    <p:sldId id="456" r:id="rId15"/>
    <p:sldId id="453" r:id="rId16"/>
    <p:sldId id="484" r:id="rId17"/>
    <p:sldId id="458" r:id="rId18"/>
    <p:sldId id="469" r:id="rId19"/>
    <p:sldId id="468" r:id="rId20"/>
    <p:sldId id="467" r:id="rId21"/>
    <p:sldId id="479" r:id="rId22"/>
    <p:sldId id="473" r:id="rId23"/>
    <p:sldId id="474" r:id="rId24"/>
    <p:sldId id="472" r:id="rId25"/>
    <p:sldId id="485" r:id="rId26"/>
    <p:sldId id="483" r:id="rId27"/>
    <p:sldId id="400" r:id="rId28"/>
    <p:sldId id="475" r:id="rId29"/>
    <p:sldId id="476" r:id="rId30"/>
    <p:sldId id="466" r:id="rId31"/>
    <p:sldId id="464" r:id="rId32"/>
    <p:sldId id="482" r:id="rId33"/>
    <p:sldId id="477" r:id="rId34"/>
    <p:sldId id="478" r:id="rId35"/>
    <p:sldId id="293" r:id="rId36"/>
    <p:sldId id="324" r:id="rId37"/>
    <p:sldId id="431" r:id="rId38"/>
    <p:sldId id="417" r:id="rId39"/>
    <p:sldId id="395" r:id="rId40"/>
    <p:sldId id="382" r:id="rId41"/>
    <p:sldId id="434" r:id="rId42"/>
    <p:sldId id="397" r:id="rId43"/>
    <p:sldId id="269" r:id="rId44"/>
    <p:sldId id="389" r:id="rId45"/>
    <p:sldId id="349" r:id="rId46"/>
    <p:sldId id="374" r:id="rId47"/>
    <p:sldId id="384" r:id="rId48"/>
    <p:sldId id="362" r:id="rId49"/>
    <p:sldId id="462" r:id="rId50"/>
    <p:sldId id="398" r:id="rId51"/>
    <p:sldId id="344" r:id="rId52"/>
    <p:sldId id="454" r:id="rId53"/>
    <p:sldId id="351" r:id="rId54"/>
    <p:sldId id="363" r:id="rId55"/>
    <p:sldId id="387" r:id="rId56"/>
    <p:sldId id="388" r:id="rId57"/>
    <p:sldId id="409" r:id="rId58"/>
    <p:sldId id="375" r:id="rId59"/>
    <p:sldId id="414" r:id="rId60"/>
    <p:sldId id="380" r:id="rId61"/>
    <p:sldId id="408" r:id="rId62"/>
    <p:sldId id="377" r:id="rId63"/>
    <p:sldId id="419" r:id="rId64"/>
    <p:sldId id="420" r:id="rId65"/>
    <p:sldId id="422" r:id="rId66"/>
    <p:sldId id="450" r:id="rId67"/>
    <p:sldId id="437" r:id="rId68"/>
    <p:sldId id="447" r:id="rId69"/>
    <p:sldId id="448" r:id="rId70"/>
    <p:sldId id="440" r:id="rId71"/>
    <p:sldId id="439" r:id="rId72"/>
    <p:sldId id="441" r:id="rId73"/>
    <p:sldId id="459" r:id="rId74"/>
    <p:sldId id="460" r:id="rId75"/>
    <p:sldId id="461" r:id="rId76"/>
    <p:sldId id="407" r:id="rId77"/>
    <p:sldId id="402" r:id="rId78"/>
    <p:sldId id="443" r:id="rId79"/>
    <p:sldId id="452" r:id="rId80"/>
    <p:sldId id="350" r:id="rId81"/>
    <p:sldId id="465" r:id="rId82"/>
    <p:sldId id="471" r:id="rId83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202" autoAdjust="0"/>
  </p:normalViewPr>
  <p:slideViewPr>
    <p:cSldViewPr snapToGrid="0">
      <p:cViewPr>
        <p:scale>
          <a:sx n="100" d="100"/>
          <a:sy n="100" d="100"/>
        </p:scale>
        <p:origin x="-12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DBEB66E-F7C9-4D47-B3B7-9B0E8E8D9F50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4542800-A767-4540-BD90-92BE894E4B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6845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D9F4303-8FFC-6244-B33A-7569525A9770}" type="slidenum">
              <a:rPr lang="en-US" altLang="ja-JP" sz="1200"/>
              <a:pPr algn="r"/>
              <a:t>37</a:t>
            </a:fld>
            <a:endParaRPr lang="en-US" altLang="ja-JP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fld id="{7C7E1EDE-D77D-4DE9-9BB0-E801F8379523}" type="slidenum">
              <a:rPr lang="en-US" altLang="ja-JP" smtClean="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eaLnBrk="1"/>
              <a:t>57</a:t>
            </a:fld>
            <a:endParaRPr lang="en-US" altLang="ja-JP" smtClean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A957A-F5F5-8342-A3AF-8BC10B2A0642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754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A957A-F5F5-8342-A3AF-8BC10B2A0642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754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A957A-F5F5-8342-A3AF-8BC10B2A0642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75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D9F4303-8FFC-6244-B33A-7569525A9770}" type="slidenum">
              <a:rPr lang="en-US" altLang="ja-JP" sz="1200"/>
              <a:pPr algn="r"/>
              <a:t>6</a:t>
            </a:fld>
            <a:endParaRPr lang="en-US" altLang="ja-JP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5F052-B399-E742-A17D-4BAD14807344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FDE8-DFDE-FB45-8528-6141380D706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916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4BA8-C7B4-CB44-9F7C-14C8DC4B647D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CF2A-17E9-B94F-B0B1-40EFD7B408C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934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F28EE-C772-8C42-B0A9-BB3B4741412C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A58D5-796B-3D49-AABF-6B43008C72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387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7A5F3-ECB6-4F41-A909-13659503B5B0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06E8-9605-4248-A707-391D6BCA48E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69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5A37-8762-9544-B308-588C18BDCCAC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315A-D29E-A245-8BD4-7243A9097EC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83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B22D8-C3DE-534E-9B11-A15A41FF379D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3625-586A-F94B-B781-D7523B345E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748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360DC-3C3B-1B45-B767-2D6EBC1BACB5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23BF-C21A-FF4D-9AEE-BD0E725CECD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822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BE14B-030D-D648-99C3-CFEBEA057C5D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A5BE-FC6B-1F43-920E-E4B0A82AD5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936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0C218-8FC6-F046-8288-EA09BC74BDD1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703E-C745-CD47-85FF-1B92B481829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250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610E-DAF9-DD4E-84E2-2B2BEEFD3280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34A75-513E-2240-8F59-68833E940C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8032-C941-0A48-B8EA-EC3CB4B0A6B8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83670-DC14-1B4B-A587-CD42540C9AF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36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688029C-4E0B-B44D-A145-617B281F2FEC}" type="datetime1">
              <a:rPr lang="ja-JP" altLang="en-US"/>
              <a:pPr>
                <a:defRPr/>
              </a:pPr>
              <a:t>16/09/16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770BFE7-ED46-EF49-9388-F82BB412384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wmf"/><Relationship Id="rId3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正方形/長方形 3"/>
          <p:cNvSpPr>
            <a:spLocks noChangeArrowheads="1"/>
          </p:cNvSpPr>
          <p:nvPr/>
        </p:nvSpPr>
        <p:spPr bwMode="auto">
          <a:xfrm>
            <a:off x="-228600" y="469900"/>
            <a:ext cx="9601200" cy="207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altLang="ja-JP" sz="5400" b="1" dirty="0">
                <a:solidFill>
                  <a:srgbClr val="0000FF"/>
                </a:solidFill>
                <a:latin typeface="Calibri" charset="0"/>
              </a:rPr>
              <a:t>Conventional e</a:t>
            </a:r>
            <a:r>
              <a:rPr lang="en-US" altLang="ja-JP" sz="6600" b="1" baseline="30000" dirty="0">
                <a:solidFill>
                  <a:srgbClr val="0000FF"/>
                </a:solidFill>
                <a:latin typeface="Calibri" charset="0"/>
              </a:rPr>
              <a:t>+</a:t>
            </a:r>
            <a:r>
              <a:rPr lang="en-US" altLang="ja-JP" sz="5400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Source</a:t>
            </a:r>
          </a:p>
          <a:p>
            <a:pPr algn="ctr">
              <a:lnSpc>
                <a:spcPts val="5763"/>
              </a:lnSpc>
            </a:pPr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Rotation Target R/D</a:t>
            </a:r>
            <a:endParaRPr lang="en-US" altLang="ja-JP" sz="5400" b="1" dirty="0">
              <a:solidFill>
                <a:srgbClr val="0000FF"/>
              </a:solidFill>
              <a:latin typeface="Calibri" charset="0"/>
            </a:endParaRPr>
          </a:p>
          <a:p>
            <a:pPr algn="ctr">
              <a:lnSpc>
                <a:spcPts val="3600"/>
              </a:lnSpc>
            </a:pPr>
            <a:endParaRPr lang="en-US" altLang="ja-JP" sz="4800" b="1" dirty="0">
              <a:latin typeface="Calibri" charset="0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622300" y="2352675"/>
            <a:ext cx="81407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93" tIns="48696" rIns="97393" bIns="48696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3450"/>
              </a:lnSpc>
              <a:spcBef>
                <a:spcPct val="20000"/>
              </a:spcBef>
            </a:pPr>
            <a:r>
              <a:rPr lang="en-US" altLang="ja-JP" sz="3400" b="1" dirty="0"/>
              <a:t>T. Omori (</a:t>
            </a:r>
            <a:r>
              <a:rPr lang="en-US" altLang="ja-JP" sz="3400" b="1" dirty="0" smtClean="0"/>
              <a:t>KEK</a:t>
            </a:r>
            <a:r>
              <a:rPr lang="en-US" altLang="ja-JP" sz="3400" b="1" dirty="0"/>
              <a:t>)</a:t>
            </a:r>
          </a:p>
        </p:txBody>
      </p:sp>
      <p:sp>
        <p:nvSpPr>
          <p:cNvPr id="4" name="正方形/長方形 4"/>
          <p:cNvSpPr>
            <a:spLocks noChangeArrowheads="1"/>
          </p:cNvSpPr>
          <p:nvPr/>
        </p:nvSpPr>
        <p:spPr bwMode="auto">
          <a:xfrm>
            <a:off x="152400" y="3911600"/>
            <a:ext cx="9144000" cy="55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algn="ctr"/>
            <a:r>
              <a:rPr lang="en-US" altLang="ja-JP" sz="1800" b="1" dirty="0" smtClean="0"/>
              <a:t>ANL</a:t>
            </a:r>
            <a:r>
              <a:rPr lang="en-US" altLang="ja-JP" sz="1800" b="1" dirty="0"/>
              <a:t>, IHEP, Hiroshima U, U of Tokyo, KEK, DESY, U of </a:t>
            </a:r>
            <a:r>
              <a:rPr lang="en-US" altLang="ja-JP" sz="1800" b="1" dirty="0" smtClean="0"/>
              <a:t>Hamburg, CERN</a:t>
            </a:r>
            <a:endParaRPr lang="en-US" altLang="ja-JP" sz="1800" b="1" dirty="0"/>
          </a:p>
          <a:p>
            <a:pPr algn="ctr">
              <a:lnSpc>
                <a:spcPts val="563"/>
              </a:lnSpc>
            </a:pPr>
            <a:endParaRPr lang="en-US" altLang="ja-JP" sz="2000" b="1" dirty="0"/>
          </a:p>
          <a:p>
            <a:pPr algn="ctr">
              <a:lnSpc>
                <a:spcPts val="563"/>
              </a:lnSpc>
            </a:pPr>
            <a:endParaRPr lang="en-US" altLang="ja-JP" sz="2000" b="1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-254000" y="5273675"/>
            <a:ext cx="9753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93" tIns="48696" rIns="97393" bIns="48696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20000"/>
              </a:spcBef>
            </a:pPr>
            <a:r>
              <a:rPr lang="en-US" altLang="ja-JP" sz="2000" b="1" dirty="0" smtClean="0"/>
              <a:t>15-September-2016</a:t>
            </a:r>
            <a:endParaRPr lang="en-US" altLang="ja-JP" sz="2000" b="1" dirty="0"/>
          </a:p>
          <a:p>
            <a:pPr algn="ctr">
              <a:lnSpc>
                <a:spcPts val="2400"/>
              </a:lnSpc>
              <a:spcBef>
                <a:spcPct val="20000"/>
              </a:spcBef>
            </a:pPr>
            <a:r>
              <a:rPr lang="en-US" altLang="ja-JP" sz="2000" b="1" dirty="0" err="1" smtClean="0"/>
              <a:t>Posipol</a:t>
            </a:r>
            <a:r>
              <a:rPr lang="ja-JP" altLang="en-US" sz="2000" b="1" dirty="0" smtClean="0"/>
              <a:t> </a:t>
            </a:r>
            <a:r>
              <a:rPr lang="en-US" altLang="ja-JP" sz="2000" b="1" dirty="0" smtClean="0"/>
              <a:t>2016</a:t>
            </a:r>
            <a:r>
              <a:rPr lang="en-US" altLang="en-US" sz="2000" b="1" dirty="0" smtClean="0"/>
              <a:t>, LAL</a:t>
            </a:r>
            <a:r>
              <a:rPr lang="en-US" altLang="ja-JP" sz="2000" b="1" dirty="0" smtClean="0"/>
              <a:t>, </a:t>
            </a:r>
            <a:r>
              <a:rPr lang="en-US" altLang="ja-JP" sz="2000" b="1" dirty="0" err="1" smtClean="0"/>
              <a:t>Orsay</a:t>
            </a:r>
            <a:r>
              <a:rPr lang="en-US" altLang="ja-JP" sz="2000" b="1" dirty="0" smtClean="0"/>
              <a:t>, FRANCE</a:t>
            </a:r>
            <a:endParaRPr lang="en-US" altLang="ja-JP" sz="2000" b="1" dirty="0"/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auto">
          <a:xfrm>
            <a:off x="533400" y="3444875"/>
            <a:ext cx="81915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93" tIns="48696" rIns="97393" bIns="48696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20000"/>
              </a:spcBef>
            </a:pPr>
            <a:r>
              <a:rPr lang="en-US" altLang="ja-JP" b="1" dirty="0" smtClean="0"/>
              <a:t>On behalf of the Truly Conventional Collaboration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006600" y="4394369"/>
            <a:ext cx="547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kumimoji="0" lang="en-US" altLang="ja-JP" sz="18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r>
              <a:rPr kumimoji="0" lang="en-US" altLang="ja-JP" sz="1800" b="1" dirty="0" smtClean="0">
                <a:solidFill>
                  <a:srgbClr val="0000FF"/>
                </a:solidFill>
                <a:latin typeface="Calibri" charset="0"/>
              </a:rPr>
              <a:t>: ongoing with </a:t>
            </a:r>
            <a:r>
              <a:rPr kumimoji="0" lang="en-US" altLang="ja-JP" sz="1800" b="1" dirty="0" err="1" smtClean="0">
                <a:solidFill>
                  <a:srgbClr val="0000FF"/>
                </a:solidFill>
                <a:latin typeface="Calibri" charset="0"/>
              </a:rPr>
              <a:t>Rigaku</a:t>
            </a:r>
            <a:endParaRPr kumimoji="0" lang="en-US" altLang="ja-JP" sz="1800" b="1" dirty="0">
              <a:solidFill>
                <a:srgbClr val="0000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テキスト ボックス 4"/>
          <p:cNvSpPr txBox="1">
            <a:spLocks noChangeArrowheads="1"/>
          </p:cNvSpPr>
          <p:nvPr/>
        </p:nvSpPr>
        <p:spPr bwMode="auto">
          <a:xfrm>
            <a:off x="664634" y="1892301"/>
            <a:ext cx="4682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CW</a:t>
            </a:r>
            <a:r>
              <a:rPr lang="en-US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beam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analysis</a:t>
            </a:r>
            <a:r>
              <a:rPr lang="ja-JP" altLang="en-US" b="1" dirty="0" smtClean="0">
                <a:latin typeface="Arial"/>
                <a:cs typeface="Arial"/>
              </a:rPr>
              <a:t>     </a:t>
            </a:r>
            <a:r>
              <a:rPr lang="en-US" altLang="ja-JP" b="1" dirty="0" smtClean="0">
                <a:latin typeface="Arial"/>
                <a:cs typeface="Arial"/>
              </a:rPr>
              <a:t>  </a:t>
            </a:r>
            <a:r>
              <a:rPr lang="ja-JP" altLang="en-US" b="1" dirty="0" smtClean="0">
                <a:latin typeface="Arial"/>
                <a:cs typeface="Arial"/>
              </a:rPr>
              <a:t>  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38kW (35kW</a:t>
            </a:r>
            <a:r>
              <a:rPr lang="en-US" altLang="ja-JP" b="1" dirty="0">
                <a:latin typeface="Arial"/>
                <a:cs typeface="Arial"/>
              </a:rPr>
              <a:t>+</a:t>
            </a:r>
            <a:r>
              <a:rPr lang="en-US" altLang="ja-JP" b="1" dirty="0" smtClean="0">
                <a:latin typeface="Arial"/>
                <a:cs typeface="Arial"/>
              </a:rPr>
              <a:t>3kW</a:t>
            </a:r>
            <a:r>
              <a:rPr lang="en-US" altLang="ja-JP" b="1" baseline="30000" dirty="0" smtClean="0">
                <a:latin typeface="Arial"/>
                <a:cs typeface="Arial"/>
              </a:rPr>
              <a:t>(</a:t>
            </a:r>
            <a:r>
              <a:rPr lang="en-US" altLang="ja-JP" b="1" dirty="0" smtClean="0">
                <a:latin typeface="Arial"/>
                <a:cs typeface="Arial"/>
              </a:rPr>
              <a:t>*</a:t>
            </a:r>
            <a:r>
              <a:rPr lang="en-US" altLang="ja-JP" b="1" baseline="30000" dirty="0" smtClean="0">
                <a:latin typeface="Arial"/>
                <a:cs typeface="Arial"/>
              </a:rPr>
              <a:t>)</a:t>
            </a:r>
            <a:r>
              <a:rPr lang="en-US" altLang="ja-JP" b="1" dirty="0" smtClean="0">
                <a:latin typeface="Arial"/>
                <a:cs typeface="Arial"/>
              </a:rPr>
              <a:t>)  CW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6146800"/>
            <a:ext cx="2311400" cy="558800"/>
          </a:xfrm>
          <a:prstGeom prst="rect">
            <a:avLst/>
          </a:prstGeom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2671234" y="5784672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/>
              <a:t>• Common condition 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en-US" altLang="ja-JP" b="1" dirty="0" smtClean="0"/>
              <a:t>Cooling water: 30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latin typeface="Brush Script MT Italic"/>
                <a:cs typeface="Brush Script MT Italic"/>
              </a:rPr>
              <a:t>l </a:t>
            </a:r>
            <a:r>
              <a:rPr lang="en-US" altLang="ja-JP" b="1" dirty="0" smtClean="0">
                <a:latin typeface="Arial"/>
                <a:cs typeface="Arial"/>
              </a:rPr>
              <a:t>/min, T at inlet: 25</a:t>
            </a:r>
            <a:r>
              <a:rPr lang="ja-JP" altLang="en-US" b="1" dirty="0">
                <a:latin typeface="Arial"/>
                <a:cs typeface="Arial"/>
              </a:rPr>
              <a:t>℃</a:t>
            </a:r>
          </a:p>
        </p:txBody>
      </p: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664634" y="3238506"/>
            <a:ext cx="545676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1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114.1 kW(111.1kW+3kW)  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  0   kW (</a:t>
            </a:r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0kW+0kW</a:t>
            </a:r>
            <a:r>
              <a:rPr lang="en-US" altLang="ja-JP" b="1" dirty="0">
                <a:latin typeface="Arial"/>
                <a:cs typeface="Arial"/>
              </a:rPr>
              <a:t>) 137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3235" y="73968"/>
            <a:ext cx="2824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Thermal Analysis</a:t>
            </a:r>
            <a:r>
              <a:rPr lang="en-US" altLang="ja-JP" b="1" dirty="0"/>
              <a:t>: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29935" y="518468"/>
            <a:ext cx="7566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did both </a:t>
            </a:r>
            <a:r>
              <a:rPr lang="en-US" altLang="ja-JP" b="1" dirty="0" smtClean="0">
                <a:solidFill>
                  <a:srgbClr val="FF0000"/>
                </a:solidFill>
              </a:rPr>
              <a:t>CW beam </a:t>
            </a:r>
            <a:r>
              <a:rPr lang="en-US" altLang="ja-JP" b="1" dirty="0" smtClean="0"/>
              <a:t>analysis (for simplicity) and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pulse beam </a:t>
            </a:r>
            <a:r>
              <a:rPr lang="en-US" altLang="ja-JP" b="1" dirty="0" smtClean="0"/>
              <a:t>analysis (more realistic). 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599267" y="26627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3551767" y="26500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2149496" y="27409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317896" y="27663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145367" y="44153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097867" y="44026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695596" y="44935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863996" y="45189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5731382" y="3162301"/>
            <a:ext cx="3082418" cy="1752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 smtClean="0">
                <a:solidFill>
                  <a:srgbClr val="FF0000"/>
                </a:solidFill>
              </a:rPr>
              <a:t>Reported </a:t>
            </a:r>
          </a:p>
          <a:p>
            <a:pPr algn="ctr"/>
            <a:r>
              <a:rPr lang="en-US" altLang="ja-JP" sz="1800" b="1" dirty="0" smtClean="0">
                <a:solidFill>
                  <a:srgbClr val="FF0000"/>
                </a:solidFill>
              </a:rPr>
              <a:t>ALCW 2015, </a:t>
            </a:r>
          </a:p>
          <a:p>
            <a:pPr algn="ctr"/>
            <a:r>
              <a:rPr lang="en-US" altLang="ja-JP" sz="1800" b="1" dirty="0" smtClean="0">
                <a:solidFill>
                  <a:srgbClr val="FF0000"/>
                </a:solidFill>
              </a:rPr>
              <a:t>Apr.,</a:t>
            </a:r>
            <a:r>
              <a:rPr lang="ja-JP" altLang="en-US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2015, Tsukuba</a:t>
            </a:r>
          </a:p>
          <a:p>
            <a:pPr algn="ctr"/>
            <a:r>
              <a:rPr lang="en-US" altLang="ja-JP" sz="1800" b="1" dirty="0" smtClean="0">
                <a:solidFill>
                  <a:srgbClr val="FF0000"/>
                </a:solidFill>
              </a:rPr>
              <a:t>and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sz="1800" b="1" dirty="0" err="1" smtClean="0">
                <a:solidFill>
                  <a:srgbClr val="FF0000"/>
                </a:solidFill>
              </a:rPr>
              <a:t>Posipol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2015, </a:t>
            </a:r>
          </a:p>
          <a:p>
            <a:pPr algn="ctr"/>
            <a:r>
              <a:rPr lang="en-US" altLang="ja-JP" sz="1800" b="1" dirty="0" smtClean="0">
                <a:solidFill>
                  <a:srgbClr val="FF0000"/>
                </a:solidFill>
              </a:rPr>
              <a:t>Sep., 2015,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Daresbury</a:t>
            </a:r>
            <a:r>
              <a:rPr lang="ja-JP" altLang="en-US" sz="1800" dirty="0" smtClean="0"/>
              <a:t> 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51727" y="1382068"/>
            <a:ext cx="616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assume </a:t>
            </a:r>
            <a:r>
              <a:rPr lang="en-US" altLang="ja-JP" b="1" dirty="0" smtClean="0">
                <a:solidFill>
                  <a:srgbClr val="FF0000"/>
                </a:solidFill>
              </a:rPr>
              <a:t>2600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bunches </a:t>
            </a:r>
            <a:r>
              <a:rPr lang="en-US" altLang="ja-JP" b="1" dirty="0" smtClean="0">
                <a:solidFill>
                  <a:srgbClr val="000000"/>
                </a:solidFill>
              </a:rPr>
              <a:t>in all analysis.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261280" y="2334568"/>
            <a:ext cx="250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Arial"/>
                <a:cs typeface="Arial"/>
              </a:rPr>
              <a:t>* Note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3 kW is not correct 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should be 1 kW </a:t>
            </a:r>
            <a:endParaRPr lang="ja-JP" altLang="en-US" sz="1600" dirty="0"/>
          </a:p>
        </p:txBody>
      </p:sp>
      <p:sp>
        <p:nvSpPr>
          <p:cNvPr id="20" name="テキスト ボックス 4"/>
          <p:cNvSpPr txBox="1">
            <a:spLocks noChangeArrowheads="1"/>
          </p:cNvSpPr>
          <p:nvPr/>
        </p:nvSpPr>
        <p:spPr bwMode="auto">
          <a:xfrm>
            <a:off x="664634" y="4876806"/>
            <a:ext cx="5456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2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20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trains (pulses) in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71500" y="1866900"/>
            <a:ext cx="8255000" cy="30607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7569200" y="57705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366175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テキスト ボックス 4"/>
          <p:cNvSpPr txBox="1">
            <a:spLocks noChangeArrowheads="1"/>
          </p:cNvSpPr>
          <p:nvPr/>
        </p:nvSpPr>
        <p:spPr bwMode="auto">
          <a:xfrm>
            <a:off x="664634" y="1892301"/>
            <a:ext cx="4682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CW</a:t>
            </a:r>
            <a:r>
              <a:rPr lang="en-US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beam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analysis</a:t>
            </a:r>
            <a:r>
              <a:rPr lang="ja-JP" altLang="en-US" b="1" dirty="0" smtClean="0">
                <a:latin typeface="Arial"/>
                <a:cs typeface="Arial"/>
              </a:rPr>
              <a:t>     </a:t>
            </a:r>
            <a:r>
              <a:rPr lang="en-US" altLang="ja-JP" b="1" dirty="0" smtClean="0">
                <a:latin typeface="Arial"/>
                <a:cs typeface="Arial"/>
              </a:rPr>
              <a:t>  </a:t>
            </a:r>
            <a:r>
              <a:rPr lang="ja-JP" altLang="en-US" b="1" dirty="0" smtClean="0">
                <a:latin typeface="Arial"/>
                <a:cs typeface="Arial"/>
              </a:rPr>
              <a:t>  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38kW (35kW</a:t>
            </a:r>
            <a:r>
              <a:rPr lang="en-US" altLang="ja-JP" b="1" dirty="0">
                <a:latin typeface="Arial"/>
                <a:cs typeface="Arial"/>
              </a:rPr>
              <a:t>+</a:t>
            </a:r>
            <a:r>
              <a:rPr lang="en-US" altLang="ja-JP" b="1" dirty="0" smtClean="0">
                <a:latin typeface="Arial"/>
                <a:cs typeface="Arial"/>
              </a:rPr>
              <a:t>3kW</a:t>
            </a:r>
            <a:r>
              <a:rPr lang="en-US" altLang="ja-JP" b="1" baseline="30000" dirty="0" smtClean="0">
                <a:latin typeface="Arial"/>
                <a:cs typeface="Arial"/>
              </a:rPr>
              <a:t>(</a:t>
            </a:r>
            <a:r>
              <a:rPr lang="en-US" altLang="ja-JP" b="1" dirty="0" smtClean="0">
                <a:latin typeface="Arial"/>
                <a:cs typeface="Arial"/>
              </a:rPr>
              <a:t>*</a:t>
            </a:r>
            <a:r>
              <a:rPr lang="en-US" altLang="ja-JP" b="1" baseline="30000" dirty="0" smtClean="0">
                <a:latin typeface="Arial"/>
                <a:cs typeface="Arial"/>
              </a:rPr>
              <a:t>)</a:t>
            </a:r>
            <a:r>
              <a:rPr lang="en-US" altLang="ja-JP" b="1" dirty="0" smtClean="0">
                <a:latin typeface="Arial"/>
                <a:cs typeface="Arial"/>
              </a:rPr>
              <a:t>)  CW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6146800"/>
            <a:ext cx="2311400" cy="558800"/>
          </a:xfrm>
          <a:prstGeom prst="rect">
            <a:avLst/>
          </a:prstGeom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2671234" y="5784672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/>
              <a:t>• Common condition 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en-US" altLang="ja-JP" b="1" dirty="0" smtClean="0"/>
              <a:t>Cooling water: 30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latin typeface="Brush Script MT Italic"/>
                <a:cs typeface="Brush Script MT Italic"/>
              </a:rPr>
              <a:t>l </a:t>
            </a:r>
            <a:r>
              <a:rPr lang="en-US" altLang="ja-JP" b="1" dirty="0" smtClean="0">
                <a:latin typeface="Arial"/>
                <a:cs typeface="Arial"/>
              </a:rPr>
              <a:t>/min, T at inlet: 25</a:t>
            </a:r>
            <a:r>
              <a:rPr lang="ja-JP" altLang="en-US" b="1" dirty="0">
                <a:latin typeface="Arial"/>
                <a:cs typeface="Arial"/>
              </a:rPr>
              <a:t>℃</a:t>
            </a:r>
          </a:p>
        </p:txBody>
      </p: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664634" y="3238506"/>
            <a:ext cx="545676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1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114.1 kW(111.1kW+3kW)  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  0   kW (</a:t>
            </a:r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0kW+0kW</a:t>
            </a:r>
            <a:r>
              <a:rPr lang="en-US" altLang="ja-JP" b="1" dirty="0">
                <a:latin typeface="Arial"/>
                <a:cs typeface="Arial"/>
              </a:rPr>
              <a:t>) 137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3235" y="73968"/>
            <a:ext cx="2824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Thermal Analysis</a:t>
            </a:r>
            <a:r>
              <a:rPr lang="en-US" altLang="ja-JP" b="1" dirty="0"/>
              <a:t>: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29935" y="518468"/>
            <a:ext cx="7566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did both </a:t>
            </a:r>
            <a:r>
              <a:rPr lang="en-US" altLang="ja-JP" b="1" dirty="0" smtClean="0">
                <a:solidFill>
                  <a:srgbClr val="FF0000"/>
                </a:solidFill>
              </a:rPr>
              <a:t>CW beam </a:t>
            </a:r>
            <a:r>
              <a:rPr lang="en-US" altLang="ja-JP" b="1" dirty="0" smtClean="0"/>
              <a:t>analysis (for simplicity) and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pulse beam </a:t>
            </a:r>
            <a:r>
              <a:rPr lang="en-US" altLang="ja-JP" b="1" dirty="0" smtClean="0"/>
              <a:t>analysis (more realistic). 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599267" y="26627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3551767" y="26500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2149496" y="27409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317896" y="27663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145367" y="44153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097867" y="44026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695596" y="44935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863996" y="45189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5871082" y="4876801"/>
            <a:ext cx="3526918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800" b="1" dirty="0" smtClean="0">
                <a:solidFill>
                  <a:srgbClr val="FF0000"/>
                </a:solidFill>
              </a:rPr>
              <a:t>Reported </a:t>
            </a:r>
          </a:p>
          <a:p>
            <a:pPr algn="ctr">
              <a:lnSpc>
                <a:spcPct val="90000"/>
              </a:lnSpc>
            </a:pPr>
            <a:r>
              <a:rPr lang="en-US" altLang="ja-JP" sz="1800" b="1" dirty="0" smtClean="0">
                <a:solidFill>
                  <a:srgbClr val="FF0000"/>
                </a:solidFill>
              </a:rPr>
              <a:t>LCWS 2015</a:t>
            </a:r>
            <a:r>
              <a:rPr lang="en-US" altLang="en-US" sz="1800" b="1" dirty="0">
                <a:solidFill>
                  <a:srgbClr val="FF0000"/>
                </a:solidFill>
              </a:rPr>
              <a:t>, </a:t>
            </a:r>
            <a:endParaRPr lang="en-US" altLang="en-US" sz="18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ja-JP" sz="1800" b="1" dirty="0" smtClean="0">
                <a:solidFill>
                  <a:srgbClr val="FF0000"/>
                </a:solidFill>
              </a:rPr>
              <a:t>Nov.,</a:t>
            </a:r>
            <a:r>
              <a:rPr lang="ja-JP" altLang="en-US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2015,</a:t>
            </a:r>
            <a:r>
              <a:rPr lang="ja-JP" altLang="en-US" sz="1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Whistler</a:t>
            </a:r>
            <a:endParaRPr lang="ja-JP" altLang="en-US" sz="1800" dirty="0"/>
          </a:p>
        </p:txBody>
      </p:sp>
      <p:sp>
        <p:nvSpPr>
          <p:cNvPr id="2" name="正方形/長方形 1"/>
          <p:cNvSpPr/>
          <p:nvPr/>
        </p:nvSpPr>
        <p:spPr>
          <a:xfrm>
            <a:off x="451727" y="1382068"/>
            <a:ext cx="616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assume </a:t>
            </a:r>
            <a:r>
              <a:rPr lang="en-US" altLang="ja-JP" b="1" dirty="0" smtClean="0">
                <a:solidFill>
                  <a:srgbClr val="FF0000"/>
                </a:solidFill>
              </a:rPr>
              <a:t>2600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bunches </a:t>
            </a:r>
            <a:r>
              <a:rPr lang="en-US" altLang="ja-JP" b="1" dirty="0" smtClean="0">
                <a:solidFill>
                  <a:srgbClr val="000000"/>
                </a:solidFill>
              </a:rPr>
              <a:t>in all analysis.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261280" y="2334568"/>
            <a:ext cx="250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Arial"/>
                <a:cs typeface="Arial"/>
              </a:rPr>
              <a:t>* Note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3 kW is not correct 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should be 1 kW </a:t>
            </a:r>
            <a:endParaRPr lang="ja-JP" altLang="en-US" sz="1600" dirty="0"/>
          </a:p>
        </p:txBody>
      </p:sp>
      <p:sp>
        <p:nvSpPr>
          <p:cNvPr id="20" name="テキスト ボックス 4"/>
          <p:cNvSpPr txBox="1">
            <a:spLocks noChangeArrowheads="1"/>
          </p:cNvSpPr>
          <p:nvPr/>
        </p:nvSpPr>
        <p:spPr bwMode="auto">
          <a:xfrm>
            <a:off x="664634" y="4876806"/>
            <a:ext cx="5456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2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20 trains (pulses) in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35000" y="4940300"/>
            <a:ext cx="8369300" cy="7366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7569200" y="57705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209751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67592" y="107834"/>
            <a:ext cx="3856708" cy="47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Pulse Beam Analysis</a:t>
            </a:r>
            <a:endParaRPr lang="ja-JP" altLang="en-US" b="1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4394200" y="101600"/>
            <a:ext cx="8991600" cy="482600"/>
            <a:chOff x="4394200" y="101600"/>
            <a:chExt cx="8991600" cy="482600"/>
          </a:xfrm>
        </p:grpSpPr>
        <p:sp>
          <p:nvSpPr>
            <p:cNvPr id="23" name="テキスト ボックス 3"/>
            <p:cNvSpPr txBox="1">
              <a:spLocks noChangeArrowheads="1"/>
            </p:cNvSpPr>
            <p:nvPr/>
          </p:nvSpPr>
          <p:spPr bwMode="auto">
            <a:xfrm>
              <a:off x="4394200" y="101600"/>
              <a:ext cx="899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b="1" dirty="0" smtClean="0">
                  <a:solidFill>
                    <a:srgbClr val="0000FF"/>
                  </a:solidFill>
                </a:rPr>
                <a:t>Rotation speed =  220rpm</a:t>
              </a:r>
              <a:r>
                <a:rPr lang="ja-JP" altLang="en-US" sz="2400" dirty="0"/>
                <a:t>　</a:t>
              </a:r>
              <a:endParaRPr lang="ja-JP" altLang="en-US" dirty="0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6997700" y="114300"/>
              <a:ext cx="1270000" cy="4699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8" name="Picture 38" descr="C:\TMP\130131_Positron\150911_Model39_FineMesh\NonStatic_220rpm\671_full_Temperature_After19Hea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6" y="1451955"/>
            <a:ext cx="5529088" cy="484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正方形/長方形 38"/>
          <p:cNvSpPr/>
          <p:nvPr/>
        </p:nvSpPr>
        <p:spPr>
          <a:xfrm>
            <a:off x="3681914" y="1494809"/>
            <a:ext cx="178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1800" b="1" dirty="0" smtClean="0"/>
              <a:t>432 </a:t>
            </a:r>
            <a:r>
              <a:rPr lang="en-US" altLang="ja-JP" sz="1800" b="1" baseline="30000" dirty="0" err="1" smtClean="0"/>
              <a:t>o</a:t>
            </a:r>
            <a:r>
              <a:rPr lang="en-US" altLang="ja-JP" sz="1800" b="1" dirty="0" err="1" smtClean="0"/>
              <a:t>C</a:t>
            </a:r>
            <a:endParaRPr lang="en-US" altLang="ja-JP" sz="1800" b="1" dirty="0" smtClean="0"/>
          </a:p>
          <a:p>
            <a:pPr lvl="0"/>
            <a:r>
              <a:rPr lang="en-US" altLang="ja-JP" sz="1800" b="1" dirty="0" smtClean="0">
                <a:solidFill>
                  <a:srgbClr val="FF0000"/>
                </a:solidFill>
              </a:rPr>
              <a:t>at train hit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H="1">
            <a:off x="3421263" y="1685497"/>
            <a:ext cx="28799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44632" y="63529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b="1" dirty="0" smtClean="0">
                <a:solidFill>
                  <a:srgbClr val="0000FF"/>
                </a:solidFill>
              </a:rPr>
              <a:t>Simulated by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Rigaku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291893" y="6411268"/>
            <a:ext cx="1171275" cy="31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err="1" smtClean="0">
                <a:solidFill>
                  <a:srgbClr val="0000FF"/>
                </a:solidFill>
              </a:rPr>
              <a:t>Nb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=2600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91246" y="792960"/>
            <a:ext cx="3158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b="1" dirty="0" smtClean="0"/>
              <a:t>20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trains in 63 </a:t>
            </a:r>
            <a:r>
              <a:rPr lang="en-US" altLang="ja-JP" b="1" dirty="0" err="1" smtClean="0"/>
              <a:t>ms</a:t>
            </a:r>
            <a:endParaRPr lang="en-US" altLang="ja-JP" b="1" dirty="0" smtClean="0"/>
          </a:p>
          <a:p>
            <a:pPr lvl="0" algn="ctr"/>
            <a:endParaRPr lang="en-US" altLang="ja-JP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3883947" y="606981"/>
            <a:ext cx="6020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b="1" dirty="0" smtClean="0"/>
              <a:t>1 train = 373 kW(**) in 0.99 m sec (*)</a:t>
            </a:r>
            <a:endParaRPr lang="ja-JP" altLang="en-US" b="1" dirty="0"/>
          </a:p>
        </p:txBody>
      </p:sp>
      <p:sp>
        <p:nvSpPr>
          <p:cNvPr id="44" name="正方形/長方形 43"/>
          <p:cNvSpPr/>
          <p:nvPr/>
        </p:nvSpPr>
        <p:spPr>
          <a:xfrm>
            <a:off x="3824286" y="977961"/>
            <a:ext cx="5281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 dirty="0"/>
              <a:t> </a:t>
            </a:r>
            <a:r>
              <a:rPr lang="en-US" altLang="ja-JP" b="1" dirty="0" smtClean="0"/>
              <a:t>train to train separation: 3.3 m sec</a:t>
            </a:r>
            <a:endParaRPr lang="ja-JP" altLang="en-US" b="1" dirty="0"/>
          </a:p>
        </p:txBody>
      </p:sp>
      <p:sp>
        <p:nvSpPr>
          <p:cNvPr id="45" name="正方形/長方形 44"/>
          <p:cNvSpPr/>
          <p:nvPr/>
        </p:nvSpPr>
        <p:spPr>
          <a:xfrm>
            <a:off x="5349706" y="3351632"/>
            <a:ext cx="2416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1800" b="1" dirty="0" smtClean="0">
                <a:solidFill>
                  <a:srgbClr val="FF0000"/>
                </a:solidFill>
              </a:rPr>
              <a:t>baseline temperature </a:t>
            </a:r>
          </a:p>
          <a:p>
            <a:pPr lvl="0"/>
            <a:r>
              <a:rPr lang="en-US" altLang="ja-JP" sz="1800" b="1" dirty="0" smtClean="0"/>
              <a:t>262 </a:t>
            </a:r>
            <a:r>
              <a:rPr lang="en-US" altLang="ja-JP" sz="1800" b="1" baseline="30000" dirty="0" err="1" smtClean="0"/>
              <a:t>o</a:t>
            </a:r>
            <a:r>
              <a:rPr lang="en-US" altLang="ja-JP" sz="1800" b="1" dirty="0" err="1" smtClean="0"/>
              <a:t>C</a:t>
            </a:r>
            <a:endParaRPr lang="en-US" altLang="ja-JP" sz="1800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5638509" y="1475828"/>
            <a:ext cx="35664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/>
              <a:t>* </a:t>
            </a:r>
            <a:r>
              <a:rPr lang="en-US" altLang="ja-JP" sz="1400" b="1" dirty="0" smtClean="0"/>
              <a:t>Note</a:t>
            </a:r>
            <a:r>
              <a:rPr lang="en-US" altLang="ja-JP" sz="1400" b="1" dirty="0"/>
              <a:t>:</a:t>
            </a:r>
            <a:r>
              <a:rPr lang="en-US" altLang="ja-JP" sz="1400" b="1" dirty="0" smtClean="0"/>
              <a:t> 1 </a:t>
            </a:r>
          </a:p>
          <a:p>
            <a:r>
              <a:rPr lang="ja-JP" altLang="ja-JP" sz="1400" b="1" dirty="0"/>
              <a:t>　</a:t>
            </a:r>
            <a:r>
              <a:rPr lang="en-US" altLang="ja-JP" sz="1400" b="1" dirty="0" smtClean="0"/>
              <a:t>One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train corresponds 132 bunches,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but time structure in a train is ignored.  </a:t>
            </a:r>
            <a:endParaRPr lang="ja-JP" altLang="en-US" sz="1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5669188" y="2239999"/>
            <a:ext cx="4079527" cy="1169551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b="1" dirty="0" smtClean="0"/>
              <a:t>* Note: 2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 This is NOT totally correct.</a:t>
            </a:r>
          </a:p>
          <a:p>
            <a:r>
              <a:rPr lang="en-US" altLang="ja-JP" sz="1400" b="1" dirty="0" smtClean="0"/>
              <a:t>    Pulse width of a train is NOT 0.99 m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  sec. It is 0.99 micro sec. </a:t>
            </a:r>
          </a:p>
          <a:p>
            <a:r>
              <a:rPr lang="en-US" altLang="ja-JP" sz="1400" b="1" dirty="0" smtClean="0"/>
              <a:t>    But difference in the results are small. </a:t>
            </a:r>
            <a:endParaRPr lang="ja-JP" altLang="en-US" sz="1400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5681888" y="4805399"/>
            <a:ext cx="4079527" cy="738664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b="1" dirty="0" smtClean="0"/>
              <a:t>** Note: 3</a:t>
            </a:r>
          </a:p>
          <a:p>
            <a:r>
              <a:rPr lang="en-US" altLang="ja-JP" sz="1400" b="1" dirty="0" smtClean="0"/>
              <a:t>   This value </a:t>
            </a:r>
            <a:r>
              <a:rPr lang="en-US" altLang="ja-JP" sz="1400" b="1" dirty="0"/>
              <a:t>i</a:t>
            </a:r>
            <a:r>
              <a:rPr lang="en-US" altLang="ja-JP" sz="1400" b="1" dirty="0" smtClean="0"/>
              <a:t>s NOT accurate.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 This is 5% larger than correct value. </a:t>
            </a:r>
            <a:endParaRPr lang="ja-JP" altLang="en-US" sz="1400" b="1" dirty="0"/>
          </a:p>
        </p:txBody>
      </p:sp>
      <p:sp>
        <p:nvSpPr>
          <p:cNvPr id="18" name="正方形/長方形 17"/>
          <p:cNvSpPr/>
          <p:nvPr/>
        </p:nvSpPr>
        <p:spPr>
          <a:xfrm>
            <a:off x="123309" y="454968"/>
            <a:ext cx="1176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step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2: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4483100" y="649690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 smtClean="0"/>
              <a:t>T. Omori, LCWS </a:t>
            </a:r>
            <a:r>
              <a:rPr lang="en-US" altLang="ja-JP" sz="1400" dirty="0"/>
              <a:t>2015, 3-Nov-2015, Whistler, CANADA</a:t>
            </a:r>
            <a:endParaRPr lang="ja-JP" altLang="en-US" sz="1400" dirty="0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7569200" y="57705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173149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\\Hjai102\tmp\150911_ILC\Results_220rpm\151007_Model39_220rpm_XY_最小主応力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952500"/>
            <a:ext cx="4013200" cy="345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テキスト ボックス 4"/>
          <p:cNvSpPr txBox="1">
            <a:spLocks noChangeArrowheads="1"/>
          </p:cNvSpPr>
          <p:nvPr/>
        </p:nvSpPr>
        <p:spPr bwMode="auto">
          <a:xfrm>
            <a:off x="876300" y="4330700"/>
            <a:ext cx="3327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dirty="0"/>
              <a:t>最小主応力</a:t>
            </a:r>
          </a:p>
          <a:p>
            <a:pPr eaLnBrk="1" hangingPunct="1"/>
            <a:r>
              <a:rPr lang="ja-JP" altLang="en-US" dirty="0"/>
              <a:t>→ </a:t>
            </a:r>
            <a:r>
              <a:rPr lang="en-US" altLang="ja-JP" dirty="0"/>
              <a:t>-5.4e+8Pa(</a:t>
            </a:r>
            <a:r>
              <a:rPr lang="ja-JP" altLang="en-US" dirty="0"/>
              <a:t>圧縮</a:t>
            </a:r>
            <a:r>
              <a:rPr lang="en-US" altLang="ja-JP" dirty="0"/>
              <a:t>)</a:t>
            </a:r>
          </a:p>
        </p:txBody>
      </p:sp>
      <p:sp>
        <p:nvSpPr>
          <p:cNvPr id="12295" name="テキスト ボックス 4"/>
          <p:cNvSpPr txBox="1">
            <a:spLocks noChangeArrowheads="1"/>
          </p:cNvSpPr>
          <p:nvPr/>
        </p:nvSpPr>
        <p:spPr bwMode="auto">
          <a:xfrm>
            <a:off x="5295900" y="4330700"/>
            <a:ext cx="322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dirty="0"/>
              <a:t>最大主応力</a:t>
            </a:r>
            <a:endParaRPr lang="en-US" altLang="ja-JP" dirty="0"/>
          </a:p>
          <a:p>
            <a:pPr eaLnBrk="1" hangingPunct="1"/>
            <a:r>
              <a:rPr lang="ja-JP" altLang="en-US" dirty="0"/>
              <a:t>→ </a:t>
            </a:r>
            <a:r>
              <a:rPr lang="en-US" altLang="ja-JP" dirty="0"/>
              <a:t>2.3e+8(</a:t>
            </a:r>
            <a:r>
              <a:rPr lang="ja-JP" altLang="en-US" dirty="0"/>
              <a:t>引張り</a:t>
            </a:r>
            <a:r>
              <a:rPr lang="en-US" altLang="ja-JP" dirty="0"/>
              <a:t>)</a:t>
            </a:r>
          </a:p>
        </p:txBody>
      </p:sp>
      <p:pic>
        <p:nvPicPr>
          <p:cNvPr id="12296" name="Picture 3" descr="\\Hjai102\tmp\150911_ILC\Results_220rpm\151007_Model39_220rpm_XY_最大主応力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965199"/>
            <a:ext cx="4025900" cy="346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965200" y="5156200"/>
            <a:ext cx="251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/>
              <a:t>Min Principal Stress (</a:t>
            </a:r>
            <a:r>
              <a:rPr lang="en-US" altLang="en-US" sz="2000" dirty="0" smtClean="0"/>
              <a:t>Compression</a:t>
            </a:r>
            <a:r>
              <a:rPr lang="en-US" altLang="ja-JP" sz="2000" dirty="0" smtClean="0"/>
              <a:t>)</a:t>
            </a:r>
            <a:endParaRPr lang="ja-JP" altLang="en-US" sz="2000" dirty="0"/>
          </a:p>
          <a:p>
            <a:pPr eaLnBrk="1" hangingPunct="1"/>
            <a:r>
              <a:rPr lang="ja-JP" altLang="en-US" sz="2000" dirty="0"/>
              <a:t>→ </a:t>
            </a:r>
            <a:r>
              <a:rPr lang="en-US" altLang="ja-JP" sz="2000" dirty="0" smtClean="0"/>
              <a:t>- 5.4e</a:t>
            </a:r>
            <a:r>
              <a:rPr lang="en-US" altLang="ja-JP" sz="2000" dirty="0"/>
              <a:t>+8Pa</a:t>
            </a:r>
            <a:endParaRPr lang="ja-JP" altLang="en-US" sz="2000" dirty="0"/>
          </a:p>
        </p:txBody>
      </p:sp>
      <p:sp>
        <p:nvSpPr>
          <p:cNvPr id="10" name="テキスト ボックス 14"/>
          <p:cNvSpPr txBox="1">
            <a:spLocks noChangeArrowheads="1"/>
          </p:cNvSpPr>
          <p:nvPr/>
        </p:nvSpPr>
        <p:spPr bwMode="auto">
          <a:xfrm>
            <a:off x="5308600" y="5181600"/>
            <a:ext cx="259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/>
              <a:t>Max Principal Stress</a:t>
            </a:r>
          </a:p>
          <a:p>
            <a:pPr eaLnBrk="1" hangingPunct="1"/>
            <a:r>
              <a:rPr lang="en-US" altLang="ja-JP" sz="2000" dirty="0" smtClean="0"/>
              <a:t>(Expansion</a:t>
            </a:r>
            <a:r>
              <a:rPr lang="en-US" altLang="ja-JP" sz="2000" dirty="0"/>
              <a:t>)</a:t>
            </a:r>
            <a:endParaRPr lang="ja-JP" altLang="en-US" sz="2000" dirty="0"/>
          </a:p>
          <a:p>
            <a:pPr eaLnBrk="1" hangingPunct="1"/>
            <a:r>
              <a:rPr lang="ja-JP" altLang="en-US" sz="2000" dirty="0"/>
              <a:t>→ </a:t>
            </a:r>
            <a:r>
              <a:rPr lang="en-US" altLang="ja-JP" sz="2000" dirty="0" smtClean="0"/>
              <a:t>2.3e</a:t>
            </a:r>
            <a:r>
              <a:rPr lang="en-US" altLang="ja-JP" sz="2000" dirty="0"/>
              <a:t>+8Pa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44632" y="63529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b="1" dirty="0" smtClean="0">
                <a:solidFill>
                  <a:srgbClr val="0000FF"/>
                </a:solidFill>
              </a:rPr>
              <a:t>Simulated by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Rigaku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63500" y="0"/>
            <a:ext cx="9588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b="1" dirty="0" smtClean="0">
                <a:latin typeface="Arial"/>
                <a:cs typeface="Arial"/>
              </a:rPr>
              <a:t>Stress: 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rotation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speed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220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rpm,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ulse Beam Analysis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, Step 2</a:t>
            </a:r>
            <a:endParaRPr lang="ja-JP" altLang="en-US" sz="2400" b="1" dirty="0">
              <a:latin typeface="Arial"/>
              <a:cs typeface="Arial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935132" y="348460"/>
            <a:ext cx="3158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b="1" dirty="0" smtClean="0"/>
              <a:t>20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trains in 63 </a:t>
            </a:r>
            <a:r>
              <a:rPr lang="en-US" altLang="ja-JP" b="1" dirty="0" err="1" smtClean="0"/>
              <a:t>ms</a:t>
            </a:r>
            <a:endParaRPr lang="en-US" altLang="ja-JP" b="1" dirty="0" smtClean="0"/>
          </a:p>
          <a:p>
            <a:pPr lvl="0" algn="ctr"/>
            <a:endParaRPr lang="en-US" altLang="ja-JP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3505200" y="38100"/>
            <a:ext cx="1183084" cy="419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483100" y="649690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 smtClean="0"/>
              <a:t>T. Omori, LCWS </a:t>
            </a:r>
            <a:r>
              <a:rPr lang="en-US" altLang="ja-JP" sz="1400" dirty="0"/>
              <a:t>2015, 3-Nov-2015, Whistler, CANADA</a:t>
            </a:r>
            <a:endParaRPr lang="ja-JP" altLang="en-US" sz="14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569200" y="57705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197402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88" y="1181100"/>
            <a:ext cx="7563995" cy="561397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94288" y="573555"/>
            <a:ext cx="877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Max Stress 500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MPa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(132 bunches hit the same spot)</a:t>
            </a:r>
            <a:r>
              <a:rPr lang="en-US" altLang="ja-JP" sz="1600" b="1" dirty="0" smtClean="0"/>
              <a:t>(</a:t>
            </a:r>
            <a:r>
              <a:rPr lang="en-US" altLang="ja-JP" sz="1600" b="1" dirty="0"/>
              <a:t>Von </a:t>
            </a:r>
            <a:r>
              <a:rPr lang="en-US" altLang="ja-JP" sz="1600" b="1" dirty="0" err="1" smtClean="0"/>
              <a:t>Mises</a:t>
            </a:r>
            <a:r>
              <a:rPr lang="en-US" altLang="ja-JP" sz="1600" b="1" dirty="0" smtClean="0"/>
              <a:t>)</a:t>
            </a:r>
            <a:endParaRPr lang="en-US" altLang="ja-JP" sz="1600" b="1" dirty="0"/>
          </a:p>
          <a:p>
            <a:r>
              <a:rPr lang="en-US" altLang="ja-JP" sz="1600" b="1" dirty="0" smtClean="0"/>
              <a:t>Max 300 </a:t>
            </a:r>
            <a:r>
              <a:rPr lang="ja-JP" altLang="en-US" sz="1600" b="1" dirty="0" smtClean="0"/>
              <a:t>度</a:t>
            </a:r>
            <a:r>
              <a:rPr lang="en-US" altLang="ja-JP" sz="1600" b="1" dirty="0" smtClean="0"/>
              <a:t>C </a:t>
            </a:r>
            <a:endParaRPr lang="ja-JP" altLang="ja-JP" sz="16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91631" y="108532"/>
            <a:ext cx="1242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/>
              <a:t>cf.</a:t>
            </a:r>
            <a:endParaRPr lang="ja-JP" altLang="en-US" sz="2800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6017600" y="254250"/>
            <a:ext cx="3596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b="1" dirty="0"/>
              <a:t>　</a:t>
            </a:r>
            <a:r>
              <a:rPr lang="en-US" altLang="ja-JP" sz="1600" b="1" dirty="0" err="1"/>
              <a:t>Posipol</a:t>
            </a:r>
            <a:r>
              <a:rPr lang="en-US" altLang="ja-JP" sz="1600" b="1" dirty="0"/>
              <a:t> 2013, 5</a:t>
            </a:r>
            <a:r>
              <a:rPr lang="en-US" altLang="ja-JP" sz="1600" b="1" baseline="30000" dirty="0"/>
              <a:t>th</a:t>
            </a:r>
            <a:r>
              <a:rPr lang="en-US" altLang="ja-JP" sz="1600" b="1" dirty="0"/>
              <a:t>/Sep.</a:t>
            </a:r>
            <a:r>
              <a:rPr lang="en-US" altLang="ja-JP" sz="1600" b="1" dirty="0" smtClean="0"/>
              <a:t>, at ANL</a:t>
            </a:r>
            <a:endParaRPr lang="ja-JP" altLang="ja-JP" sz="1600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571563" y="57917"/>
            <a:ext cx="581653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ILC</a:t>
            </a:r>
            <a:r>
              <a:rPr lang="en-US" altLang="ja-JP" b="1" dirty="0" smtClean="0"/>
              <a:t> target Analysis by Friedrich-san</a:t>
            </a:r>
            <a:endParaRPr lang="ja-JP" altLang="ja-JP" b="1" dirty="0"/>
          </a:p>
        </p:txBody>
      </p:sp>
    </p:spTree>
    <p:extLst>
      <p:ext uri="{BB962C8B-B14F-4D97-AF65-F5344CB8AC3E}">
        <p14:creationId xmlns:p14="http://schemas.microsoft.com/office/powerpoint/2010/main" val="11413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35384" y="2181602"/>
            <a:ext cx="8907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Is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ILC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4400" b="1" dirty="0">
                <a:solidFill>
                  <a:srgbClr val="0000FF"/>
                </a:solidFill>
              </a:rPr>
              <a:t>T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arget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Safe?</a:t>
            </a: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with 540 </a:t>
            </a:r>
            <a:r>
              <a:rPr lang="en-US" altLang="ja-JP" sz="4400" b="1" dirty="0" err="1" smtClean="0">
                <a:solidFill>
                  <a:srgbClr val="0000FF"/>
                </a:solidFill>
              </a:rPr>
              <a:t>MPa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Peak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Stress</a:t>
            </a:r>
            <a:endParaRPr lang="ja-JP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4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265946" y="2159359"/>
            <a:ext cx="6081395" cy="2838316"/>
            <a:chOff x="1497650" y="829761"/>
            <a:chExt cx="6081395" cy="2838316"/>
          </a:xfrm>
        </p:grpSpPr>
        <p:pic>
          <p:nvPicPr>
            <p:cNvPr id="7" name="table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78610" y="3189922"/>
              <a:ext cx="5986780" cy="478155"/>
            </a:xfrm>
            <a:prstGeom prst="rect">
              <a:avLst/>
            </a:prstGeom>
          </p:spPr>
        </p:pic>
        <p:pic>
          <p:nvPicPr>
            <p:cNvPr id="8" name="Picture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50" y="829761"/>
              <a:ext cx="6081395" cy="23526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2" name="正方形/長方形 1"/>
          <p:cNvSpPr/>
          <p:nvPr/>
        </p:nvSpPr>
        <p:spPr>
          <a:xfrm>
            <a:off x="882183" y="5246055"/>
            <a:ext cx="7461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Freidrich</a:t>
            </a:r>
            <a:r>
              <a:rPr lang="en-US" altLang="ja-JP" dirty="0"/>
              <a:t> </a:t>
            </a:r>
            <a:r>
              <a:rPr lang="en-US" altLang="ja-JP" dirty="0" err="1" smtClean="0"/>
              <a:t>Staufenbie</a:t>
            </a:r>
            <a:r>
              <a:rPr lang="en-US" altLang="ja-JP" dirty="0" smtClean="0"/>
              <a:t>, </a:t>
            </a:r>
            <a:r>
              <a:rPr lang="ja-JP" altLang="ja-JP" dirty="0"/>
              <a:t>　</a:t>
            </a:r>
            <a:r>
              <a:rPr lang="en-US" altLang="ja-JP" dirty="0" err="1"/>
              <a:t>Posipol</a:t>
            </a:r>
            <a:r>
              <a:rPr lang="en-US" altLang="ja-JP" dirty="0"/>
              <a:t> 2013, 5</a:t>
            </a:r>
            <a:r>
              <a:rPr lang="en-US" altLang="ja-JP" baseline="30000" dirty="0"/>
              <a:t>th</a:t>
            </a:r>
            <a:r>
              <a:rPr lang="en-US" altLang="ja-JP" dirty="0"/>
              <a:t>/</a:t>
            </a:r>
            <a:r>
              <a:rPr lang="en-US" altLang="ja-JP" dirty="0" smtClean="0"/>
              <a:t>Sep.</a:t>
            </a:r>
            <a:r>
              <a:rPr lang="en-US" altLang="ja-JP" dirty="0"/>
              <a:t> </a:t>
            </a:r>
            <a:r>
              <a:rPr lang="en-US" altLang="ja-JP" dirty="0" smtClean="0"/>
              <a:t>at ANL</a:t>
            </a:r>
            <a:endParaRPr lang="ja-JP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1498893" y="1793063"/>
            <a:ext cx="902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err="1" smtClean="0">
                <a:solidFill>
                  <a:srgbClr val="0000FF"/>
                </a:solidFill>
              </a:rPr>
              <a:t>WRe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: Yield Strength </a:t>
            </a:r>
            <a:r>
              <a:rPr lang="en-US" altLang="ja-JP" b="1" dirty="0" smtClean="0">
                <a:solidFill>
                  <a:srgbClr val="0000FF"/>
                </a:solidFill>
              </a:rPr>
              <a:t>and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 Fatigue Limit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6200" y="187702"/>
            <a:ext cx="8907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Is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ILC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T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arget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Safe?</a:t>
            </a:r>
          </a:p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with 540 </a:t>
            </a:r>
            <a:r>
              <a:rPr lang="en-US" altLang="ja-JP" sz="3600" b="1" dirty="0" err="1" smtClean="0">
                <a:solidFill>
                  <a:srgbClr val="0000FF"/>
                </a:solidFill>
              </a:rPr>
              <a:t>MPa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Peak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Stress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362382" y="6042968"/>
            <a:ext cx="4195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Peak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Stress ~ Fatigue Limit 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6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91631" y="101600"/>
            <a:ext cx="1242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/>
              <a:t>cf.</a:t>
            </a:r>
            <a:endParaRPr lang="ja-JP" altLang="en-US" sz="2800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39" y="1104605"/>
            <a:ext cx="7679483" cy="572561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017600" y="432050"/>
            <a:ext cx="3596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b="1" dirty="0"/>
              <a:t>　</a:t>
            </a:r>
            <a:r>
              <a:rPr lang="en-US" altLang="ja-JP" sz="1600" b="1" dirty="0" err="1"/>
              <a:t>Posipol</a:t>
            </a:r>
            <a:r>
              <a:rPr lang="en-US" altLang="ja-JP" sz="1600" b="1" dirty="0"/>
              <a:t> 2013, 5</a:t>
            </a:r>
            <a:r>
              <a:rPr lang="en-US" altLang="ja-JP" sz="1600" b="1" baseline="30000" dirty="0"/>
              <a:t>th</a:t>
            </a:r>
            <a:r>
              <a:rPr lang="en-US" altLang="ja-JP" sz="1600" b="1" dirty="0"/>
              <a:t>/Sep.</a:t>
            </a:r>
            <a:r>
              <a:rPr lang="en-US" altLang="ja-JP" sz="1600" b="1" dirty="0" smtClean="0"/>
              <a:t>, at ANL</a:t>
            </a:r>
            <a:endParaRPr lang="ja-JP" altLang="ja-JP" sz="16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367716" y="662455"/>
            <a:ext cx="8776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Max Stress 508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MPa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(single bunch)</a:t>
            </a:r>
            <a:endParaRPr lang="ja-JP" altLang="ja-JP" sz="1600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571563" y="57917"/>
            <a:ext cx="581653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SLC</a:t>
            </a:r>
            <a:r>
              <a:rPr lang="en-US" altLang="ja-JP" b="1" dirty="0" smtClean="0"/>
              <a:t> target Analysis by Friedrich-san</a:t>
            </a:r>
            <a:endParaRPr lang="ja-JP" altLang="ja-JP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4317747" y="719370"/>
            <a:ext cx="2098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(Von </a:t>
            </a:r>
            <a:r>
              <a:rPr lang="en-US" altLang="ja-JP" sz="1600" b="1" dirty="0" err="1" smtClean="0"/>
              <a:t>Mises</a:t>
            </a:r>
            <a:r>
              <a:rPr lang="en-US" altLang="ja-JP" sz="1600" b="1" dirty="0" smtClean="0"/>
              <a:t>)</a:t>
            </a:r>
            <a:endParaRPr lang="ja-JP" altLang="en-US" sz="1600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5070429" y="1023839"/>
            <a:ext cx="1181458" cy="1023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956556" y="735330"/>
            <a:ext cx="3138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Zoom up if you want see the number.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8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6200" y="1877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Is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ILC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T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arget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Safe?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61161" y="1329923"/>
            <a:ext cx="793879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Max stress in the </a:t>
            </a:r>
            <a:r>
              <a:rPr lang="en-US" altLang="ja-JP" b="1" dirty="0" smtClean="0">
                <a:solidFill>
                  <a:srgbClr val="FF0000"/>
                </a:solidFill>
              </a:rPr>
              <a:t>SLC</a:t>
            </a:r>
            <a:r>
              <a:rPr lang="en-US" altLang="ja-JP" b="1" dirty="0" smtClean="0"/>
              <a:t> target </a:t>
            </a:r>
          </a:p>
          <a:p>
            <a:r>
              <a:rPr lang="en-US" altLang="en-US" b="1" dirty="0"/>
              <a:t> </a:t>
            </a:r>
            <a:r>
              <a:rPr lang="en-US" altLang="en-US" b="1" dirty="0" smtClean="0"/>
              <a:t>   </a:t>
            </a:r>
            <a:r>
              <a:rPr lang="en-US" altLang="ja-JP" b="1" dirty="0" smtClean="0"/>
              <a:t>508 </a:t>
            </a:r>
            <a:r>
              <a:rPr lang="en-US" altLang="ja-JP" b="1" dirty="0" err="1" smtClean="0"/>
              <a:t>MPa</a:t>
            </a:r>
            <a:r>
              <a:rPr lang="en-US" altLang="ja-JP" b="1" dirty="0" smtClean="0"/>
              <a:t> (analysis by </a:t>
            </a:r>
            <a:r>
              <a:rPr lang="en-US" altLang="ja-JP" b="1" dirty="0" err="1" smtClean="0"/>
              <a:t>Freidrich</a:t>
            </a:r>
            <a:r>
              <a:rPr lang="en-US" altLang="ja-JP" b="1" dirty="0" smtClean="0"/>
              <a:t>-san)</a:t>
            </a:r>
            <a:endParaRPr lang="en-US" altLang="ja-JP" b="1" dirty="0"/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  560 </a:t>
            </a:r>
            <a:r>
              <a:rPr lang="en-US" altLang="ja-JP" b="1" dirty="0" err="1" smtClean="0"/>
              <a:t>MPa</a:t>
            </a:r>
            <a:r>
              <a:rPr lang="en-US" altLang="ja-JP" b="1" dirty="0" smtClean="0"/>
              <a:t> (analysis by SLAC, </a:t>
            </a:r>
            <a:r>
              <a:rPr lang="en-US" altLang="ja-JP" b="1" dirty="0"/>
              <a:t>SLAC-PUB-9437) </a:t>
            </a:r>
            <a:r>
              <a:rPr lang="en-US" altLang="ja-JP" b="1" dirty="0" smtClean="0"/>
              <a:t>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61161" y="3653974"/>
            <a:ext cx="8241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SLC target stress and ILC target stress are comparable.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61161" y="4354749"/>
            <a:ext cx="8183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SLC target was destroyed after 3-4 years of operation.</a:t>
            </a:r>
            <a:endParaRPr lang="ja-JP" altLang="en-US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661161" y="4761149"/>
            <a:ext cx="682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SLC target worked in 3-4 years.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61161" y="5430103"/>
            <a:ext cx="8241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In view point of Max Stress:</a:t>
            </a:r>
          </a:p>
          <a:p>
            <a:r>
              <a:rPr lang="en-US" altLang="ja-JP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  ILC target is as safe as SLC target.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7284" y="822702"/>
            <a:ext cx="9567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The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greatest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achievement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so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far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is the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SLC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target.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61161" y="2574523"/>
            <a:ext cx="7938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Max stress in the </a:t>
            </a:r>
            <a:r>
              <a:rPr lang="en-US" altLang="ja-JP" b="1" dirty="0" smtClean="0">
                <a:solidFill>
                  <a:srgbClr val="FF0000"/>
                </a:solidFill>
              </a:rPr>
              <a:t>ILC</a:t>
            </a:r>
            <a:r>
              <a:rPr lang="en-US" altLang="ja-JP" b="1" dirty="0" smtClean="0"/>
              <a:t> target </a:t>
            </a:r>
          </a:p>
          <a:p>
            <a:r>
              <a:rPr lang="en-US" altLang="en-US" b="1" dirty="0"/>
              <a:t> </a:t>
            </a:r>
            <a:r>
              <a:rPr lang="en-US" altLang="en-US" b="1" dirty="0" smtClean="0"/>
              <a:t>   </a:t>
            </a:r>
            <a:r>
              <a:rPr lang="en-US" altLang="ja-JP" b="1" dirty="0" smtClean="0"/>
              <a:t>540 </a:t>
            </a:r>
            <a:r>
              <a:rPr lang="en-US" altLang="ja-JP" b="1" dirty="0" err="1" smtClean="0"/>
              <a:t>MPa</a:t>
            </a:r>
            <a:r>
              <a:rPr lang="en-US" altLang="ja-JP" b="1" dirty="0" smtClean="0"/>
              <a:t> (analysis by </a:t>
            </a:r>
            <a:r>
              <a:rPr lang="en-US" altLang="ja-JP" b="1" dirty="0" err="1" smtClean="0"/>
              <a:t>Rigaku</a:t>
            </a:r>
            <a:r>
              <a:rPr lang="en-US" altLang="ja-JP" b="1" dirty="0" smtClean="0"/>
              <a:t>, T. Omori LCWS2015)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23876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386881" y="2340401"/>
            <a:ext cx="8270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c</a:t>
            </a:r>
            <a:r>
              <a:rPr lang="en-US" altLang="ja-JP" sz="1600" b="1" dirty="0" smtClean="0"/>
              <a:t>f. Max Stress of SLC and ILC are comparable.  ---&gt;  consistent</a:t>
            </a:r>
            <a:endParaRPr lang="ja-JP" altLang="en-US" sz="16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193876" y="662969"/>
            <a:ext cx="7900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Comparison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of SLC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and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ILC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85045" y="1559868"/>
            <a:ext cx="1022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PEED</a:t>
            </a:r>
            <a:endParaRPr lang="ja-JP" altLang="en-US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1733490" y="1559868"/>
            <a:ext cx="454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SLC</a:t>
            </a:r>
            <a:r>
              <a:rPr lang="ja-JP" altLang="en-US" b="1" dirty="0" smtClean="0"/>
              <a:t>　</a:t>
            </a:r>
            <a:r>
              <a:rPr lang="en-US" altLang="ja-JP" b="1" dirty="0" smtClean="0"/>
              <a:t>29 J/g  (for     1 bunch)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46190" y="1890068"/>
            <a:ext cx="4908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ILC </a:t>
            </a:r>
            <a:r>
              <a:rPr lang="ja-JP" altLang="en-US" b="1" dirty="0" smtClean="0"/>
              <a:t>　</a:t>
            </a:r>
            <a:r>
              <a:rPr lang="en-US" altLang="ja-JP" b="1" dirty="0" smtClean="0"/>
              <a:t>27 J/g  (for 132 bunches)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705600" y="1712268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comparable</a:t>
            </a:r>
            <a:endParaRPr lang="ja-JP" altLang="en-US" dirty="0"/>
          </a:p>
        </p:txBody>
      </p:sp>
      <p:sp>
        <p:nvSpPr>
          <p:cNvPr id="10" name="右中かっこ 9"/>
          <p:cNvSpPr/>
          <p:nvPr/>
        </p:nvSpPr>
        <p:spPr>
          <a:xfrm>
            <a:off x="6273800" y="1689100"/>
            <a:ext cx="457200" cy="5207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85045" y="3737401"/>
            <a:ext cx="8270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/>
              <a:t>Comparison can be made by number of hits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per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year</a:t>
            </a:r>
            <a:r>
              <a:rPr lang="en-US" altLang="en-US" b="1" dirty="0" smtClean="0"/>
              <a:t>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85045" y="2772200"/>
            <a:ext cx="8498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PEED represents effect of all parameters of the beam and the target; beam energy, spot size, target thickness.</a:t>
            </a:r>
            <a:endParaRPr lang="ja-JP" altLang="en-US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485045" y="5477301"/>
            <a:ext cx="827021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Circumferences</a:t>
            </a:r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 SLC: </a:t>
            </a:r>
            <a:r>
              <a:rPr lang="ja-JP" altLang="en-US" b="1" dirty="0"/>
              <a:t>　</a:t>
            </a:r>
            <a:r>
              <a:rPr lang="en-US" altLang="ja-JP" b="1" dirty="0"/>
              <a:t>180mm</a:t>
            </a:r>
          </a:p>
          <a:p>
            <a:r>
              <a:rPr lang="en-US" altLang="ja-JP" b="1" dirty="0" smtClean="0"/>
              <a:t>   ILC</a:t>
            </a:r>
            <a:r>
              <a:rPr lang="en-US" altLang="en-US" b="1" dirty="0" smtClean="0"/>
              <a:t>: </a:t>
            </a:r>
            <a:r>
              <a:rPr lang="ja-JP" altLang="en-US" b="1" dirty="0"/>
              <a:t>　</a:t>
            </a:r>
            <a:r>
              <a:rPr lang="en-US" altLang="ja-JP" b="1" dirty="0" smtClean="0"/>
              <a:t>1500mm</a:t>
            </a:r>
            <a:endParaRPr lang="en-US" altLang="ja-JP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485045" y="4283501"/>
            <a:ext cx="8270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/>
              <a:t>Beam hits run along the circle.   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5045" y="4639101"/>
            <a:ext cx="8506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/>
              <a:t>Compare number of hits per unit length.  </a:t>
            </a:r>
          </a:p>
          <a:p>
            <a:r>
              <a:rPr lang="en-US" altLang="en-US" sz="1800" b="1" dirty="0" smtClean="0"/>
              <a:t>(Not per unit area, because PEDD already take into account beam spot size.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76200" y="1115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Is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ILC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T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arget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Safe?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31976" y="1043969"/>
            <a:ext cx="7900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In View Point of Fatigue Effect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1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2700" y="6858000"/>
            <a:ext cx="6635443" cy="52324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1" y="1282700"/>
            <a:ext cx="4139999" cy="503134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644" y="1282700"/>
            <a:ext cx="4500000" cy="4342291"/>
          </a:xfrm>
          <a:prstGeom prst="rect">
            <a:avLst/>
          </a:prstGeom>
        </p:spPr>
      </p:pic>
      <p:sp>
        <p:nvSpPr>
          <p:cNvPr id="15" name="正方形/長方形 3"/>
          <p:cNvSpPr>
            <a:spLocks noChangeArrowheads="1"/>
          </p:cNvSpPr>
          <p:nvPr/>
        </p:nvSpPr>
        <p:spPr bwMode="auto">
          <a:xfrm>
            <a:off x="140116" y="81130"/>
            <a:ext cx="8827280" cy="119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44" tIns="42922" rIns="85844" bIns="42922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6000" b="1" dirty="0" smtClean="0">
                <a:latin typeface="Calibri" charset="0"/>
              </a:rPr>
              <a:t>LCWS 2016</a:t>
            </a:r>
          </a:p>
          <a:p>
            <a:pPr algn="ctr">
              <a:lnSpc>
                <a:spcPct val="70000"/>
              </a:lnSpc>
            </a:pPr>
            <a:r>
              <a:rPr lang="en-US" altLang="ja-JP" sz="4000" b="1" dirty="0" smtClean="0">
                <a:latin typeface="Calibri" charset="0"/>
              </a:rPr>
              <a:t>5-9 December, Morioka, Iwate, Japan</a:t>
            </a:r>
            <a:endParaRPr lang="en-US" altLang="ja-JP" sz="4000" b="1" dirty="0">
              <a:latin typeface="Calibri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586924" y="5276334"/>
            <a:ext cx="27221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2000" b="1" dirty="0" smtClean="0">
                <a:solidFill>
                  <a:schemeClr val="bg1"/>
                </a:solidFill>
                <a:latin typeface="Calibri" charset="0"/>
              </a:rPr>
              <a:t>Tokyo Event 2016</a:t>
            </a:r>
            <a:endParaRPr lang="en-US" altLang="ja-JP" sz="20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905876" y="5700068"/>
            <a:ext cx="4508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Calibri" charset="0"/>
              </a:rPr>
              <a:t>The T-shut and other Kitty </a:t>
            </a:r>
          </a:p>
          <a:p>
            <a:r>
              <a:rPr lang="en-US" altLang="ja-JP" sz="2000" b="1" dirty="0" smtClean="0">
                <a:latin typeface="Calibri" charset="0"/>
              </a:rPr>
              <a:t>Goods will be sold </a:t>
            </a:r>
          </a:p>
          <a:p>
            <a:r>
              <a:rPr lang="en-US" altLang="ja-JP" sz="2000" b="1" dirty="0" smtClean="0">
                <a:latin typeface="Calibri" charset="0"/>
              </a:rPr>
              <a:t>at LCWS 2016. </a:t>
            </a:r>
            <a:endParaRPr lang="ja-JP" altLang="en-US" sz="20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100" y="5709214"/>
            <a:ext cx="1383746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48680" y="2549596"/>
            <a:ext cx="9839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dirty="0" smtClean="0"/>
              <a:t>ILC:</a:t>
            </a:r>
          </a:p>
          <a:p>
            <a:r>
              <a:rPr lang="en-US" altLang="ja-JP" sz="1800" b="1" dirty="0"/>
              <a:t> </a:t>
            </a:r>
            <a:r>
              <a:rPr lang="en-US" altLang="ja-JP" sz="1800" b="1" dirty="0" smtClean="0"/>
              <a:t> 2600</a:t>
            </a:r>
            <a:r>
              <a:rPr lang="en-US" altLang="ja-JP" sz="1800" b="1" dirty="0"/>
              <a:t>/132 x </a:t>
            </a:r>
            <a:r>
              <a:rPr lang="en-US" altLang="ja-JP" sz="1800" b="1" dirty="0" smtClean="0"/>
              <a:t>5</a:t>
            </a:r>
            <a:r>
              <a:rPr lang="en-US" altLang="en-US" sz="1800" b="1" dirty="0"/>
              <a:t> </a:t>
            </a:r>
            <a:r>
              <a:rPr lang="en-US" altLang="en-US" sz="1800" b="1" dirty="0" smtClean="0"/>
              <a:t>Hz</a:t>
            </a:r>
            <a:r>
              <a:rPr lang="en-US" altLang="ja-JP" sz="1800" b="1" dirty="0" smtClean="0"/>
              <a:t> </a:t>
            </a:r>
            <a:r>
              <a:rPr lang="en-US" altLang="ja-JP" sz="1800" b="1" dirty="0"/>
              <a:t>x </a:t>
            </a:r>
            <a:r>
              <a:rPr lang="en-US" altLang="ja-JP" sz="1800" b="1" dirty="0" smtClean="0"/>
              <a:t>3600 s/h </a:t>
            </a:r>
            <a:r>
              <a:rPr lang="en-US" altLang="ja-JP" sz="1800" b="1" dirty="0"/>
              <a:t>x </a:t>
            </a:r>
            <a:r>
              <a:rPr lang="en-US" altLang="ja-JP" sz="1800" b="1" dirty="0" smtClean="0"/>
              <a:t>24 h/d </a:t>
            </a:r>
            <a:r>
              <a:rPr lang="en-US" altLang="ja-JP" sz="1800" b="1" dirty="0"/>
              <a:t>x </a:t>
            </a:r>
            <a:r>
              <a:rPr lang="en-US" altLang="ja-JP" sz="1800" b="1" dirty="0" smtClean="0"/>
              <a:t>365 d/y </a:t>
            </a:r>
            <a:r>
              <a:rPr lang="en-US" altLang="ja-JP" sz="1800" b="1" dirty="0"/>
              <a:t>/ 1500 </a:t>
            </a:r>
            <a:r>
              <a:rPr lang="en-US" altLang="ja-JP" sz="1800" b="1" dirty="0" smtClean="0"/>
              <a:t>mm= </a:t>
            </a:r>
            <a:r>
              <a:rPr lang="en-US" altLang="ja-JP" sz="1800" b="1" dirty="0"/>
              <a:t>2.1 e+</a:t>
            </a:r>
            <a:r>
              <a:rPr lang="en-US" altLang="ja-JP" sz="1800" b="1" dirty="0">
                <a:solidFill>
                  <a:srgbClr val="FF0000"/>
                </a:solidFill>
              </a:rPr>
              <a:t>6</a:t>
            </a:r>
            <a:r>
              <a:rPr lang="en-US" altLang="ja-JP" sz="1800" b="1" dirty="0"/>
              <a:t> </a:t>
            </a:r>
            <a:r>
              <a:rPr lang="en-US" altLang="ja-JP" sz="1800" b="1" dirty="0" smtClean="0"/>
              <a:t>hits/</a:t>
            </a:r>
            <a:r>
              <a:rPr lang="en-US" altLang="ja-JP" sz="1800" b="1" dirty="0" err="1" smtClean="0"/>
              <a:t>year.mm</a:t>
            </a:r>
            <a:endParaRPr lang="en-US" altLang="ja-JP" sz="18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980481" y="5651486"/>
            <a:ext cx="82702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/>
              <a:t>Note: rather rough estimation</a:t>
            </a:r>
            <a:r>
              <a:rPr lang="ja-JP" altLang="en-US" sz="1600" b="1" dirty="0" smtClean="0"/>
              <a:t>：</a:t>
            </a:r>
            <a:endParaRPr lang="en-US" altLang="ja-JP" sz="1600" b="1" dirty="0" smtClean="0"/>
          </a:p>
          <a:p>
            <a:r>
              <a:rPr lang="ja-JP" altLang="ja-JP" sz="1600" b="1" dirty="0"/>
              <a:t>　</a:t>
            </a:r>
            <a:endParaRPr lang="ja-JP" altLang="en-US" sz="16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397076" y="4384068"/>
            <a:ext cx="874692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In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view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point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of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Number of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hit /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year.mm</a:t>
            </a:r>
            <a:r>
              <a:rPr lang="en-US" altLang="ja-JP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In the view point of Fatigue;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    ILC target (conventional) 10 times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</a:rPr>
              <a:t>ease than SLC target.</a:t>
            </a:r>
            <a:r>
              <a:rPr lang="en-US" altLang="ja-JP" b="1" dirty="0" smtClean="0">
                <a:solidFill>
                  <a:srgbClr val="FF0000"/>
                </a:solidFill>
              </a:rPr>
              <a:t> 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11421" y="1483668"/>
            <a:ext cx="3702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Number of </a:t>
            </a:r>
            <a:r>
              <a:rPr lang="en-US" altLang="ja-JP" b="1" dirty="0" smtClean="0"/>
              <a:t>hit </a:t>
            </a:r>
            <a:r>
              <a:rPr lang="en-US" altLang="ja-JP" b="1" dirty="0"/>
              <a:t>/ </a:t>
            </a:r>
            <a:r>
              <a:rPr lang="en-US" altLang="ja-JP" b="1" dirty="0" err="1"/>
              <a:t>Year.mm</a:t>
            </a:r>
            <a:endParaRPr lang="en-US" altLang="ja-JP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181176" y="662969"/>
            <a:ext cx="7900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Comparison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of SLC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and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ILC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6200" y="1115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Is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ILC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T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arget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Safe?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19276" y="1043969"/>
            <a:ext cx="7900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In View Point of Fatigue Effect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80580" y="3298896"/>
            <a:ext cx="6728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 smtClean="0"/>
              <a:t>Def. of </a:t>
            </a:r>
            <a:r>
              <a:rPr lang="en-US" altLang="ja-JP" sz="1600" b="1" dirty="0" smtClean="0"/>
              <a:t>hit          </a:t>
            </a:r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     SLC:  1 hit =     1 bunch</a:t>
            </a:r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     ILC:    1 hit = 132 bunches</a:t>
            </a:r>
            <a:endParaRPr lang="en-US" altLang="ja-JP" sz="16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535980" y="1889196"/>
            <a:ext cx="9839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dirty="0" smtClean="0"/>
              <a:t>SLC:</a:t>
            </a:r>
          </a:p>
          <a:p>
            <a:r>
              <a:rPr lang="en-US" altLang="ja-JP" sz="1800" b="1" dirty="0"/>
              <a:t> </a:t>
            </a:r>
            <a:r>
              <a:rPr lang="en-US" altLang="ja-JP" sz="1800" b="1" dirty="0" smtClean="0"/>
              <a:t> 120 Hz x 3600 s/h </a:t>
            </a:r>
            <a:r>
              <a:rPr lang="en-US" altLang="ja-JP" sz="1800" b="1" dirty="0"/>
              <a:t>x 24 </a:t>
            </a:r>
            <a:r>
              <a:rPr lang="en-US" altLang="ja-JP" sz="1800" b="1" dirty="0" smtClean="0"/>
              <a:t>h/d x 365 d/y </a:t>
            </a:r>
            <a:r>
              <a:rPr lang="en-US" altLang="ja-JP" sz="1800" b="1" dirty="0"/>
              <a:t>/ </a:t>
            </a:r>
            <a:r>
              <a:rPr lang="en-US" altLang="ja-JP" sz="1800" b="1" dirty="0" smtClean="0"/>
              <a:t>180 mm </a:t>
            </a:r>
            <a:r>
              <a:rPr lang="en-US" altLang="ja-JP" sz="1800" b="1" dirty="0"/>
              <a:t>= 2.1 e+</a:t>
            </a:r>
            <a:r>
              <a:rPr lang="en-US" altLang="ja-JP" sz="1800" b="1" dirty="0">
                <a:solidFill>
                  <a:srgbClr val="FF0000"/>
                </a:solidFill>
              </a:rPr>
              <a:t>7</a:t>
            </a:r>
            <a:r>
              <a:rPr lang="en-US" altLang="ja-JP" sz="1800" b="1" dirty="0"/>
              <a:t>  </a:t>
            </a:r>
            <a:r>
              <a:rPr lang="en-US" altLang="ja-JP" sz="1800" b="1" dirty="0" smtClean="0"/>
              <a:t>hits/</a:t>
            </a:r>
            <a:r>
              <a:rPr lang="en-US" altLang="ja-JP" sz="1800" b="1" dirty="0" err="1" smtClean="0"/>
              <a:t>year.mm</a:t>
            </a:r>
            <a:endParaRPr lang="en-US" altLang="ja-JP" sz="1800" b="1" dirty="0" smtClean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569200" y="57705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206635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図形グループ 6"/>
          <p:cNvGrpSpPr/>
          <p:nvPr/>
        </p:nvGrpSpPr>
        <p:grpSpPr>
          <a:xfrm>
            <a:off x="166688" y="1828800"/>
            <a:ext cx="3465511" cy="4953000"/>
            <a:chOff x="166688" y="1727200"/>
            <a:chExt cx="3465511" cy="4953000"/>
          </a:xfrm>
        </p:grpSpPr>
        <p:pic>
          <p:nvPicPr>
            <p:cNvPr id="13" name="Picture 8" descr="150227_Model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1803400"/>
              <a:ext cx="3414712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正方形/長方形 14"/>
            <p:cNvSpPr/>
            <p:nvPr/>
          </p:nvSpPr>
          <p:spPr>
            <a:xfrm>
              <a:off x="1536700" y="1727200"/>
              <a:ext cx="2095499" cy="495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76200" y="480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To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Improved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Safety (1)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4300" y="543302"/>
            <a:ext cx="8907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00FF"/>
                </a:solidFill>
              </a:rPr>
              <a:t>Trying Better Cooling: water channel design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625600"/>
            <a:ext cx="2267857" cy="3175000"/>
          </a:xfrm>
          <a:prstGeom prst="rect">
            <a:avLst/>
          </a:prstGeom>
        </p:spPr>
      </p:pic>
      <p:pic>
        <p:nvPicPr>
          <p:cNvPr id="8" name="Picture 2" descr="C:\TMP\130131_Positron\160218_Model50\CFD\160218_Model50_225rpm_60lmin_001_YZ_Temp_Al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1841500"/>
            <a:ext cx="2476842" cy="2895601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>
            <a:off x="292100" y="1114803"/>
            <a:ext cx="186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Outline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073400" y="1114803"/>
            <a:ext cx="2552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Detail: Old Design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(Model 39)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308601" y="4940300"/>
            <a:ext cx="3529922" cy="2158999"/>
            <a:chOff x="5308601" y="4940300"/>
            <a:chExt cx="3529922" cy="2158999"/>
          </a:xfrm>
        </p:grpSpPr>
        <p:pic>
          <p:nvPicPr>
            <p:cNvPr id="14" name="Picture 2" descr="C:\TMP\130131_Positron\160212_Model48\Mesh\160215_Model48_Mesh_SurfaceWate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312" y="4954790"/>
              <a:ext cx="3486211" cy="2119882"/>
            </a:xfrm>
            <a:prstGeom prst="rect">
              <a:avLst/>
            </a:prstGeom>
            <a:noFill/>
          </p:spPr>
        </p:pic>
        <p:sp>
          <p:nvSpPr>
            <p:cNvPr id="10" name="正方形/長方形 9"/>
            <p:cNvSpPr/>
            <p:nvPr/>
          </p:nvSpPr>
          <p:spPr>
            <a:xfrm>
              <a:off x="5308601" y="4940300"/>
              <a:ext cx="820912" cy="2158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5956300" y="1114803"/>
            <a:ext cx="2552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Detail: New Design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(Model 50)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円形吹き出し 8"/>
          <p:cNvSpPr/>
          <p:nvPr/>
        </p:nvSpPr>
        <p:spPr>
          <a:xfrm>
            <a:off x="241300" y="1803400"/>
            <a:ext cx="1193800" cy="711200"/>
          </a:xfrm>
          <a:prstGeom prst="wedgeEllipseCallout">
            <a:avLst>
              <a:gd name="adj1" fmla="val 77039"/>
              <a:gd name="adj2" fmla="val 19643"/>
            </a:avLst>
          </a:prstGeom>
          <a:noFill/>
          <a:ln w="28575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774607" y="2055168"/>
            <a:ext cx="85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detail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4769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MP\130131_Positron\160218_Model50\Model50_Pulse02\CFD\温度分布変化\160318_Model50_Pulse02_225rpm_133e4sec_006_6480Step_Tem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5699"/>
            <a:ext cx="7061998" cy="6324601"/>
          </a:xfrm>
          <a:prstGeom prst="rect">
            <a:avLst/>
          </a:prstGeom>
          <a:noFill/>
        </p:spPr>
      </p:pic>
      <p:sp>
        <p:nvSpPr>
          <p:cNvPr id="3075" name="テキスト ボックス 4"/>
          <p:cNvSpPr txBox="1">
            <a:spLocks noChangeArrowheads="1"/>
          </p:cNvSpPr>
          <p:nvPr/>
        </p:nvSpPr>
        <p:spPr bwMode="auto">
          <a:xfrm>
            <a:off x="152400" y="622300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非定常解析　</a:t>
            </a:r>
            <a:r>
              <a:rPr lang="en-US" altLang="ja-JP" sz="2400" dirty="0" smtClean="0"/>
              <a:t>Pulse#02 225rpm</a:t>
            </a:r>
            <a:endParaRPr lang="ja-JP" altLang="en-US" sz="2400" dirty="0"/>
          </a:p>
        </p:txBody>
      </p:sp>
      <p:sp>
        <p:nvSpPr>
          <p:cNvPr id="8" name="テキスト ボックス 4"/>
          <p:cNvSpPr txBox="1">
            <a:spLocks noChangeArrowheads="1"/>
          </p:cNvSpPr>
          <p:nvPr/>
        </p:nvSpPr>
        <p:spPr bwMode="auto">
          <a:xfrm>
            <a:off x="6299200" y="1866900"/>
            <a:ext cx="28194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 err="1" smtClean="0">
                <a:solidFill>
                  <a:srgbClr val="FF0000"/>
                </a:solidFill>
              </a:rPr>
              <a:t>Temp.Max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.; 356.0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℃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838700" y="647700"/>
            <a:ext cx="457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/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Pulse beam analysis: step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altLang="ja-JP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4632" y="60735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b="1" dirty="0" smtClean="0">
                <a:solidFill>
                  <a:srgbClr val="0000FF"/>
                </a:solidFill>
              </a:rPr>
              <a:t>Simulated by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Rigaku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7124700" y="2527300"/>
            <a:ext cx="3175000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About 100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℃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r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eduction.</a:t>
            </a:r>
          </a:p>
          <a:p>
            <a:pPr eaLnBrk="1" hangingPunct="1"/>
            <a:r>
              <a:rPr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with new</a:t>
            </a:r>
            <a:r>
              <a:rPr lang="ja-JP" alt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water </a:t>
            </a:r>
            <a:endParaRPr lang="en-US" altLang="ja-JP" sz="20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altLang="ja-JP" sz="2000" b="1" dirty="0" smtClean="0">
                <a:solidFill>
                  <a:srgbClr val="FF0000"/>
                </a:solidFill>
                <a:latin typeface="Arial"/>
                <a:cs typeface="Arial"/>
              </a:rPr>
              <a:t>channel </a:t>
            </a:r>
            <a:r>
              <a:rPr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design</a:t>
            </a:r>
          </a:p>
          <a:p>
            <a:pPr eaLnBrk="1" hangingPunct="1"/>
            <a:r>
              <a:rPr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in the disk.</a:t>
            </a:r>
          </a:p>
          <a:p>
            <a:pPr eaLnBrk="1" hangingPunct="1"/>
            <a:r>
              <a:rPr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(Model 50)</a:t>
            </a:r>
          </a:p>
          <a:p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130800" y="1028701"/>
            <a:ext cx="41021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20 </a:t>
            </a:r>
            <a:r>
              <a:rPr lang="en-US" altLang="ja-JP" b="1" dirty="0">
                <a:latin typeface="Arial"/>
                <a:cs typeface="Arial"/>
              </a:rPr>
              <a:t>trains (pulses) in 63 </a:t>
            </a:r>
            <a:r>
              <a:rPr lang="en-US" altLang="ja-JP" b="1" dirty="0" err="1">
                <a:latin typeface="Arial"/>
                <a:cs typeface="Arial"/>
              </a:rPr>
              <a:t>ms</a:t>
            </a:r>
            <a:endParaRPr lang="en-US" altLang="ja-JP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913228" y="0"/>
            <a:ext cx="70369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0000FF"/>
                </a:solidFill>
              </a:rPr>
              <a:t>To</a:t>
            </a:r>
            <a:r>
              <a:rPr lang="ja-JP" altLang="en-US" b="1" dirty="0">
                <a:solidFill>
                  <a:srgbClr val="0000FF"/>
                </a:solidFill>
              </a:rPr>
              <a:t> </a:t>
            </a:r>
            <a:r>
              <a:rPr lang="en-US" altLang="ja-JP" b="1" dirty="0">
                <a:solidFill>
                  <a:srgbClr val="0000FF"/>
                </a:solidFill>
              </a:rPr>
              <a:t>Get</a:t>
            </a:r>
            <a:r>
              <a:rPr lang="ja-JP" altLang="en-US" b="1" dirty="0">
                <a:solidFill>
                  <a:srgbClr val="0000FF"/>
                </a:solidFill>
              </a:rPr>
              <a:t> </a:t>
            </a:r>
            <a:r>
              <a:rPr lang="en-US" altLang="ja-JP" b="1" dirty="0">
                <a:solidFill>
                  <a:srgbClr val="0000FF"/>
                </a:solidFill>
              </a:rPr>
              <a:t>Improved</a:t>
            </a:r>
            <a:r>
              <a:rPr lang="ja-JP" altLang="en-US" b="1" dirty="0">
                <a:solidFill>
                  <a:srgbClr val="0000FF"/>
                </a:solidFill>
              </a:rPr>
              <a:t> </a:t>
            </a:r>
            <a:r>
              <a:rPr lang="en-US" altLang="ja-JP" b="1" dirty="0">
                <a:solidFill>
                  <a:srgbClr val="0000FF"/>
                </a:solidFill>
              </a:rPr>
              <a:t>Safety (1</a:t>
            </a:r>
            <a:r>
              <a:rPr lang="en-US" altLang="ja-JP" b="1" dirty="0" smtClean="0">
                <a:solidFill>
                  <a:srgbClr val="0000FF"/>
                </a:solidFill>
              </a:rPr>
              <a:t>)</a:t>
            </a:r>
            <a:r>
              <a:rPr lang="en-US" altLang="ja-JP" b="1" dirty="0">
                <a:solidFill>
                  <a:srgbClr val="0000FF"/>
                </a:solidFill>
              </a:rPr>
              <a:t> </a:t>
            </a:r>
            <a:endParaRPr lang="en-US" altLang="ja-JP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2000" b="1" dirty="0">
                <a:solidFill>
                  <a:srgbClr val="0000FF"/>
                </a:solidFill>
              </a:rPr>
              <a:t>Trying Better Cooling: water channel design</a:t>
            </a:r>
            <a:endParaRPr lang="ja-JP" altLang="en-US" sz="2000" b="1" dirty="0">
              <a:solidFill>
                <a:srgbClr val="0000FF"/>
              </a:solidFill>
            </a:endParaRPr>
          </a:p>
          <a:p>
            <a:pPr algn="ctr"/>
            <a:endParaRPr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0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76200" y="480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To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Improved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Safety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4300" y="543302"/>
            <a:ext cx="8907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00FF"/>
                </a:solidFill>
              </a:rPr>
              <a:t>We have another room of improvement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13" name="図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" y="1354553"/>
            <a:ext cx="4610100" cy="40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正方形/長方形 2"/>
          <p:cNvSpPr>
            <a:spLocks noChangeArrowheads="1"/>
          </p:cNvSpPr>
          <p:nvPr/>
        </p:nvSpPr>
        <p:spPr bwMode="auto">
          <a:xfrm>
            <a:off x="2632075" y="4265613"/>
            <a:ext cx="292735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marL="0" lvl="1"/>
            <a:r>
              <a:rPr kumimoji="0" lang="en-US" altLang="ja-JP" sz="2300" b="1" dirty="0">
                <a:solidFill>
                  <a:srgbClr val="FF0000"/>
                </a:solidFill>
                <a:latin typeface="Calibri" charset="0"/>
              </a:rPr>
              <a:t>SIEVERS's law: </a:t>
            </a:r>
          </a:p>
          <a:p>
            <a:pPr marL="0" lvl="1"/>
            <a:r>
              <a:rPr kumimoji="0" lang="en-US" altLang="ja-JP" sz="2300" b="1" dirty="0">
                <a:solidFill>
                  <a:srgbClr val="FF0000"/>
                </a:solidFill>
                <a:latin typeface="Calibri" charset="0"/>
              </a:rPr>
              <a:t>Small </a:t>
            </a:r>
            <a:r>
              <a:rPr kumimoji="0" lang="en-US" altLang="ja-JP" sz="2300" b="1" dirty="0" smtClean="0">
                <a:solidFill>
                  <a:srgbClr val="FF0000"/>
                </a:solidFill>
                <a:latin typeface="Calibri" charset="0"/>
              </a:rPr>
              <a:t>pieces </a:t>
            </a:r>
            <a:r>
              <a:rPr kumimoji="0" lang="en-US" altLang="ja-JP" sz="2300" b="1" dirty="0">
                <a:solidFill>
                  <a:srgbClr val="FF0000"/>
                </a:solidFill>
                <a:latin typeface="Calibri" charset="0"/>
              </a:rPr>
              <a:t>with many free </a:t>
            </a:r>
            <a:r>
              <a:rPr kumimoji="0" lang="en-US" altLang="ja-JP" sz="2300" b="1" dirty="0" err="1" smtClean="0">
                <a:solidFill>
                  <a:srgbClr val="FF0000"/>
                </a:solidFill>
                <a:latin typeface="Calibri" charset="0"/>
              </a:rPr>
              <a:t>bounderyes</a:t>
            </a:r>
            <a:r>
              <a:rPr kumimoji="0" lang="en-US" altLang="ja-JP" sz="23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kumimoji="0" lang="en-US" altLang="ja-JP" sz="2300" b="1" dirty="0">
                <a:solidFill>
                  <a:srgbClr val="FF0000"/>
                </a:solidFill>
                <a:latin typeface="Calibri" charset="0"/>
              </a:rPr>
              <a:t>make stresses small.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1295400"/>
            <a:ext cx="3690461" cy="32004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309610" y="4671368"/>
            <a:ext cx="2358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ja-JP" b="1" dirty="0" smtClean="0">
                <a:solidFill>
                  <a:srgbClr val="FF0000"/>
                </a:solidFill>
                <a:latin typeface="Calibri" charset="0"/>
              </a:rPr>
              <a:t>Target outer disk </a:t>
            </a:r>
          </a:p>
          <a:p>
            <a:r>
              <a:rPr kumimoji="0" lang="en-US" altLang="ja-JP" b="1">
                <a:solidFill>
                  <a:srgbClr val="FF0000"/>
                </a:solidFill>
                <a:latin typeface="Calibri" charset="0"/>
              </a:rPr>
              <a:t>w</a:t>
            </a:r>
            <a:r>
              <a:rPr kumimoji="0" lang="en-US" altLang="ja-JP" b="1" smtClean="0">
                <a:solidFill>
                  <a:srgbClr val="FF0000"/>
                </a:solidFill>
                <a:latin typeface="Calibri" charset="0"/>
              </a:rPr>
              <a:t>ith </a:t>
            </a:r>
            <a:r>
              <a:rPr kumimoji="0" lang="en-US" altLang="ja-JP" b="1" dirty="0" smtClean="0">
                <a:solidFill>
                  <a:srgbClr val="FF0000"/>
                </a:solidFill>
                <a:latin typeface="Calibri" charset="0"/>
              </a:rPr>
              <a:t>radial </a:t>
            </a:r>
            <a:r>
              <a:rPr kumimoji="0" lang="en-US" altLang="ja-JP" b="1" dirty="0">
                <a:solidFill>
                  <a:srgbClr val="FF0000"/>
                </a:solidFill>
                <a:latin typeface="Calibri" charset="0"/>
              </a:rPr>
              <a:t>slits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446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50888"/>
            <a:ext cx="93345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0000"/>
                </a:solidFill>
                <a:latin typeface="Helvetica" charset="0"/>
              </a:rPr>
              <a:t>The target R/D (2)</a:t>
            </a:r>
          </a:p>
          <a:p>
            <a:pPr algn="ctr"/>
            <a:r>
              <a:rPr lang="ja-JP" altLang="en-US" sz="66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endParaRPr lang="en-US" altLang="ja-JP" sz="6600" b="1" dirty="0" smtClean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Radiation Issues,</a:t>
            </a:r>
          </a:p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Vacuum</a:t>
            </a:r>
            <a:r>
              <a:rPr lang="ja-JP" altLang="en-US" sz="4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Issues,</a:t>
            </a:r>
            <a:r>
              <a:rPr lang="ja-JP" altLang="en-US" sz="4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endParaRPr lang="en-US" altLang="ja-JP" sz="4800" b="1" dirty="0" smtClean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and</a:t>
            </a:r>
            <a:r>
              <a:rPr lang="ja-JP" altLang="en-US" sz="4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endParaRPr lang="en-US" altLang="ja-JP" sz="4800" b="1" dirty="0" smtClean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Prototype Target </a:t>
            </a:r>
          </a:p>
          <a:p>
            <a:pPr algn="ctr"/>
            <a:endParaRPr lang="en-US" altLang="ja-JP" sz="72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6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正方形/長方形 1"/>
          <p:cNvSpPr>
            <a:spLocks noChangeArrowheads="1"/>
          </p:cNvSpPr>
          <p:nvPr/>
        </p:nvSpPr>
        <p:spPr bwMode="auto">
          <a:xfrm>
            <a:off x="609600" y="439738"/>
            <a:ext cx="8674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Helvetica" charset="0"/>
              </a:rPr>
              <a:t>Takasaki Advanced Radiation Research Institute, JAEA</a:t>
            </a:r>
            <a:endParaRPr lang="ja-JP" altLang="en-US" b="1" dirty="0">
              <a:latin typeface="Helvetica" charset="0"/>
            </a:endParaRPr>
          </a:p>
        </p:txBody>
      </p:sp>
      <p:pic>
        <p:nvPicPr>
          <p:cNvPr id="24579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3924300" cy="2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>
            <a:spLocks noChangeArrowheads="1"/>
          </p:cNvSpPr>
          <p:nvPr/>
        </p:nvSpPr>
        <p:spPr bwMode="auto">
          <a:xfrm>
            <a:off x="1003300" y="25400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642482" y="61282"/>
            <a:ext cx="190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Mar 2015</a:t>
            </a:r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1" y="5960145"/>
            <a:ext cx="4641781" cy="3522910"/>
          </a:xfrm>
          <a:prstGeom prst="rect">
            <a:avLst/>
          </a:prstGeom>
        </p:spPr>
      </p:pic>
      <p:pic>
        <p:nvPicPr>
          <p:cNvPr id="24578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901700"/>
            <a:ext cx="3098800" cy="22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2"/>
          <p:cNvSpPr>
            <a:spLocks noChangeArrowheads="1"/>
          </p:cNvSpPr>
          <p:nvPr/>
        </p:nvSpPr>
        <p:spPr bwMode="auto">
          <a:xfrm>
            <a:off x="5112742" y="4060050"/>
            <a:ext cx="7752358" cy="7138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Irradiation to the </a:t>
            </a:r>
            <a:r>
              <a:rPr lang="en-US" altLang="ja-JP" sz="2000" b="1" dirty="0">
                <a:solidFill>
                  <a:srgbClr val="0000FF"/>
                </a:solidFill>
              </a:rPr>
              <a:t>s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mall (d=10 cm) 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off</a:t>
            </a:r>
            <a:r>
              <a:rPr lang="en-US" altLang="ja-JP" sz="2000" b="1" dirty="0">
                <a:solidFill>
                  <a:srgbClr val="0000FF"/>
                </a:solidFill>
              </a:rPr>
              <a:t>-the-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shelf rotation target.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511800" y="4905803"/>
            <a:ext cx="3175000" cy="830997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ja-JP" b="1" dirty="0">
                <a:latin typeface="Calibri" pitchFamily="31" charset="0"/>
              </a:rPr>
              <a:t>Radiation test of the </a:t>
            </a:r>
            <a:r>
              <a:rPr kumimoji="0" lang="en-US" altLang="ja-JP" b="1" dirty="0">
                <a:solidFill>
                  <a:srgbClr val="FF0000"/>
                </a:solidFill>
                <a:latin typeface="Calibri" pitchFamily="31" charset="0"/>
              </a:rPr>
              <a:t>whole </a:t>
            </a:r>
            <a:r>
              <a:rPr kumimoji="0" lang="en-US" altLang="ja-JP" b="1" dirty="0" smtClean="0">
                <a:solidFill>
                  <a:srgbClr val="FF0000"/>
                </a:solidFill>
                <a:latin typeface="Calibri" pitchFamily="31" charset="0"/>
              </a:rPr>
              <a:t>system.</a:t>
            </a:r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3266026"/>
            <a:ext cx="4679999" cy="3514077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458150" y="5992168"/>
            <a:ext cx="346995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b="1" dirty="0"/>
              <a:t>c</a:t>
            </a:r>
            <a:r>
              <a:rPr lang="en-US" altLang="ja-JP" sz="1400" b="1" dirty="0" smtClean="0"/>
              <a:t>f. </a:t>
            </a:r>
            <a:r>
              <a:rPr lang="en-US" altLang="ja-JP" sz="1400" b="1" dirty="0" err="1" smtClean="0"/>
              <a:t>ferrofuid</a:t>
            </a:r>
            <a:r>
              <a:rPr lang="en-US" altLang="ja-JP" sz="1400" b="1" dirty="0" smtClean="0"/>
              <a:t> test </a:t>
            </a:r>
            <a:r>
              <a:rPr lang="en-US" altLang="ja-JP" sz="1400" b="1" smtClean="0"/>
              <a:t>was already done </a:t>
            </a:r>
            <a:r>
              <a:rPr lang="en-US" altLang="ja-JP" sz="1400" b="1" dirty="0" smtClean="0"/>
              <a:t>separately </a:t>
            </a:r>
            <a:r>
              <a:rPr lang="en-US" altLang="ja-JP" sz="1400" b="1" dirty="0" err="1" smtClean="0"/>
              <a:t>upto</a:t>
            </a:r>
            <a:r>
              <a:rPr lang="en-US" altLang="ja-JP" sz="1400" b="1" dirty="0" smtClean="0"/>
              <a:t> 4.7 </a:t>
            </a:r>
            <a:r>
              <a:rPr lang="en-US" altLang="ja-JP" sz="1400" b="1" dirty="0" err="1" smtClean="0"/>
              <a:t>Mgy</a:t>
            </a:r>
            <a:r>
              <a:rPr lang="en-US" altLang="ja-JP" sz="1400" b="1" dirty="0" smtClean="0"/>
              <a:t> (3 ILC years).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2778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381000" y="0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020182" y="35882"/>
            <a:ext cx="190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Mar 2015</a:t>
            </a:r>
            <a:endParaRPr lang="ja-JP" altLang="en-US" dirty="0"/>
          </a:p>
        </p:txBody>
      </p:sp>
      <p:sp>
        <p:nvSpPr>
          <p:cNvPr id="8" name="正方形/長方形 2"/>
          <p:cNvSpPr>
            <a:spLocks noChangeArrowheads="1"/>
          </p:cNvSpPr>
          <p:nvPr/>
        </p:nvSpPr>
        <p:spPr bwMode="auto">
          <a:xfrm>
            <a:off x="616942" y="478650"/>
            <a:ext cx="7752358" cy="406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Irradiation to the </a:t>
            </a:r>
            <a:r>
              <a:rPr lang="en-US" altLang="ja-JP" sz="2000" b="1" dirty="0">
                <a:solidFill>
                  <a:srgbClr val="0000FF"/>
                </a:solidFill>
              </a:rPr>
              <a:t>s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mall (d=10 cm) </a:t>
            </a:r>
            <a:r>
              <a:rPr lang="en-US" altLang="ja-JP" sz="2000" b="1" dirty="0">
                <a:solidFill>
                  <a:srgbClr val="0000FF"/>
                </a:solidFill>
              </a:rPr>
              <a:t>off-the-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shelf rotation target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auto">
          <a:xfrm>
            <a:off x="1371600" y="1378989"/>
            <a:ext cx="6756400" cy="70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ct val="70000"/>
              </a:lnSpc>
              <a:spcBef>
                <a:spcPct val="20000"/>
              </a:spcBef>
            </a:pPr>
            <a:r>
              <a:rPr kumimoji="0" lang="en-US" altLang="ja-JP" b="1" dirty="0" smtClean="0">
                <a:solidFill>
                  <a:srgbClr val="FF0000"/>
                </a:solidFill>
                <a:latin typeface="Calibri" pitchFamily="31" charset="0"/>
              </a:rPr>
              <a:t>0.6 M </a:t>
            </a:r>
            <a:r>
              <a:rPr kumimoji="0" lang="en-US" altLang="ja-JP" b="1" dirty="0" err="1" smtClean="0">
                <a:solidFill>
                  <a:srgbClr val="FF0000"/>
                </a:solidFill>
                <a:latin typeface="Calibri" pitchFamily="31" charset="0"/>
              </a:rPr>
              <a:t>Gy</a:t>
            </a:r>
            <a:r>
              <a:rPr kumimoji="0" lang="en-US" altLang="ja-JP" b="1" dirty="0" smtClean="0">
                <a:solidFill>
                  <a:srgbClr val="FF0000"/>
                </a:solidFill>
                <a:latin typeface="Calibri" pitchFamily="31" charset="0"/>
              </a:rPr>
              <a:t> </a:t>
            </a:r>
            <a:r>
              <a:rPr kumimoji="0" lang="en-US" altLang="ja-JP" b="1" dirty="0" smtClean="0">
                <a:solidFill>
                  <a:srgbClr val="0000FF"/>
                </a:solidFill>
                <a:latin typeface="Calibri" pitchFamily="31" charset="0"/>
              </a:rPr>
              <a:t>irradiation on the </a:t>
            </a:r>
            <a:r>
              <a:rPr kumimoji="0" lang="en-US" altLang="ja-JP" b="1" dirty="0" smtClean="0">
                <a:solidFill>
                  <a:srgbClr val="FF0000"/>
                </a:solidFill>
                <a:latin typeface="Calibri" pitchFamily="31" charset="0"/>
              </a:rPr>
              <a:t>motor</a:t>
            </a:r>
            <a:r>
              <a:rPr kumimoji="0" lang="en-US" altLang="ja-JP" b="1" dirty="0" smtClean="0">
                <a:solidFill>
                  <a:srgbClr val="0000FF"/>
                </a:solidFill>
                <a:latin typeface="Calibri" pitchFamily="31" charset="0"/>
              </a:rPr>
              <a:t>.</a:t>
            </a:r>
          </a:p>
          <a:p>
            <a:pPr marL="791316" lvl="1" indent="-304352" eaLnBrk="0" hangingPunct="0">
              <a:lnSpc>
                <a:spcPct val="70000"/>
              </a:lnSpc>
              <a:spcBef>
                <a:spcPct val="20000"/>
              </a:spcBef>
            </a:pPr>
            <a:r>
              <a:rPr kumimoji="0" lang="en-US" altLang="ja-JP" b="1" dirty="0">
                <a:solidFill>
                  <a:srgbClr val="0000FF"/>
                </a:solidFill>
                <a:latin typeface="Calibri" pitchFamily="31" charset="0"/>
              </a:rPr>
              <a:t>c</a:t>
            </a:r>
            <a:r>
              <a:rPr kumimoji="0" lang="en-US" altLang="ja-JP" b="1" dirty="0" smtClean="0">
                <a:solidFill>
                  <a:srgbClr val="0000FF"/>
                </a:solidFill>
                <a:latin typeface="Calibri" pitchFamily="31" charset="0"/>
              </a:rPr>
              <a:t>orresponds 1 ILC year</a:t>
            </a:r>
            <a:endParaRPr kumimoji="0" lang="en-US" altLang="ja-JP" b="1" dirty="0">
              <a:solidFill>
                <a:srgbClr val="0000FF"/>
              </a:solidFill>
              <a:latin typeface="Calibri" pitchFamily="31" charset="0"/>
            </a:endParaRPr>
          </a:p>
        </p:txBody>
      </p:sp>
      <p:sp>
        <p:nvSpPr>
          <p:cNvPr id="10" name="正方形/長方形 9"/>
          <p:cNvSpPr>
            <a:spLocks noChangeArrowheads="1"/>
          </p:cNvSpPr>
          <p:nvPr/>
        </p:nvSpPr>
        <p:spPr bwMode="auto">
          <a:xfrm>
            <a:off x="-419100" y="914400"/>
            <a:ext cx="10045700" cy="41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2400"/>
              </a:lnSpc>
              <a:spcBef>
                <a:spcPct val="20000"/>
              </a:spcBef>
            </a:pPr>
            <a:r>
              <a:rPr kumimoji="0" lang="en-US" altLang="ja-JP" b="1" dirty="0" smtClean="0">
                <a:latin typeface="Calibri" pitchFamily="31" charset="0"/>
              </a:rPr>
              <a:t>Radiation test of the </a:t>
            </a:r>
            <a:r>
              <a:rPr kumimoji="0" lang="en-US" altLang="ja-JP" b="1" dirty="0" smtClean="0">
                <a:solidFill>
                  <a:srgbClr val="FF0000"/>
                </a:solidFill>
                <a:latin typeface="Calibri" pitchFamily="31" charset="0"/>
              </a:rPr>
              <a:t>whole system</a:t>
            </a:r>
            <a:r>
              <a:rPr kumimoji="0" lang="en-US" altLang="ja-JP" b="1" dirty="0" smtClean="0">
                <a:latin typeface="Calibri" pitchFamily="31" charset="0"/>
              </a:rPr>
              <a:t>: motor, bearing, </a:t>
            </a:r>
            <a:r>
              <a:rPr kumimoji="0" lang="en-US" altLang="ja-JP" b="1" dirty="0" err="1" smtClean="0">
                <a:latin typeface="Calibri" pitchFamily="31" charset="0"/>
              </a:rPr>
              <a:t>ferro</a:t>
            </a:r>
            <a:r>
              <a:rPr lang="en-US" altLang="ja-JP" b="1" dirty="0" err="1" smtClean="0"/>
              <a:t>fluid</a:t>
            </a:r>
            <a:r>
              <a:rPr lang="en-US" altLang="ja-JP" b="1" dirty="0" smtClean="0"/>
              <a:t>,,,</a:t>
            </a:r>
            <a:endParaRPr kumimoji="0" lang="en-US" altLang="ja-JP" b="1" dirty="0">
              <a:latin typeface="Calibri" pitchFamily="31" charset="0"/>
            </a:endParaRPr>
          </a:p>
        </p:txBody>
      </p:sp>
      <p:sp>
        <p:nvSpPr>
          <p:cNvPr id="11" name="正方形/長方形 10"/>
          <p:cNvSpPr>
            <a:spLocks noChangeArrowheads="1"/>
          </p:cNvSpPr>
          <p:nvPr/>
        </p:nvSpPr>
        <p:spPr bwMode="auto">
          <a:xfrm>
            <a:off x="952500" y="5755821"/>
            <a:ext cx="8039100" cy="82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2400"/>
              </a:lnSpc>
              <a:spcBef>
                <a:spcPct val="20000"/>
              </a:spcBef>
            </a:pPr>
            <a:r>
              <a:rPr kumimoji="0" lang="en-US" altLang="ja-JP" b="1" dirty="0" smtClean="0">
                <a:latin typeface="Calibri" pitchFamily="31" charset="0"/>
              </a:rPr>
              <a:t>After irradiation, we made </a:t>
            </a:r>
            <a:r>
              <a:rPr kumimoji="0" lang="en-US" altLang="ja-JP" b="1" dirty="0" smtClean="0">
                <a:solidFill>
                  <a:srgbClr val="FF0000"/>
                </a:solidFill>
                <a:latin typeface="Calibri" pitchFamily="31" charset="0"/>
              </a:rPr>
              <a:t>rotation and vacuum</a:t>
            </a:r>
            <a:r>
              <a:rPr kumimoji="0" lang="en-US" altLang="ja-JP" b="1" dirty="0" smtClean="0">
                <a:latin typeface="Calibri" pitchFamily="31" charset="0"/>
              </a:rPr>
              <a:t> test. </a:t>
            </a:r>
          </a:p>
          <a:p>
            <a:pPr marL="791316" lvl="1" indent="-304352" algn="ctr" eaLnBrk="0" hangingPunct="0">
              <a:lnSpc>
                <a:spcPts val="2400"/>
              </a:lnSpc>
              <a:spcBef>
                <a:spcPct val="20000"/>
              </a:spcBef>
            </a:pPr>
            <a:r>
              <a:rPr kumimoji="0" lang="en-US" altLang="ja-JP" sz="2800" b="1" dirty="0" smtClean="0">
                <a:solidFill>
                  <a:srgbClr val="FF0000"/>
                </a:solidFill>
                <a:latin typeface="Calibri" pitchFamily="31" charset="0"/>
              </a:rPr>
              <a:t>We found NO problem</a:t>
            </a:r>
            <a:endParaRPr kumimoji="0" lang="en-US" altLang="ja-JP" sz="2800" b="1" dirty="0">
              <a:solidFill>
                <a:srgbClr val="FF0000"/>
              </a:solidFill>
              <a:latin typeface="Calibri" pitchFamily="31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2184399"/>
            <a:ext cx="3898900" cy="3547999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828800" y="1358900"/>
            <a:ext cx="4711700" cy="723900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2200945"/>
            <a:ext cx="4641781" cy="352291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365007" y="5001568"/>
            <a:ext cx="27499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Before Irradiation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860807" y="5014268"/>
            <a:ext cx="249329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After Irradiation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726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2700" y="578516"/>
            <a:ext cx="9271000" cy="6160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80"/>
              </a:lnSpc>
            </a:pPr>
            <a:r>
              <a:rPr lang="en-US" altLang="ja-JP" b="1" dirty="0" smtClean="0"/>
              <a:t> (1) We are making the </a:t>
            </a:r>
            <a:r>
              <a:rPr lang="en-US" altLang="ja-JP" b="1" dirty="0"/>
              <a:t>prototype in </a:t>
            </a:r>
            <a:r>
              <a:rPr lang="en-US" altLang="ja-JP" b="1" dirty="0" smtClean="0"/>
              <a:t>three </a:t>
            </a:r>
            <a:r>
              <a:rPr lang="en-US" altLang="ja-JP" b="1" dirty="0"/>
              <a:t>years (FY2015-</a:t>
            </a:r>
            <a:r>
              <a:rPr lang="en-US" altLang="ja-JP" b="1" dirty="0" smtClean="0"/>
              <a:t>2017).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      </a:t>
            </a:r>
            <a:r>
              <a:rPr lang="en-US" altLang="ja-JP" b="1" dirty="0" smtClean="0">
                <a:solidFill>
                  <a:srgbClr val="800000"/>
                </a:solidFill>
              </a:rPr>
              <a:t>(Old Plan: It was two-year plan in FY2015-FY2016</a:t>
            </a:r>
            <a:r>
              <a:rPr lang="en-US" altLang="ja-JP" b="1" dirty="0">
                <a:solidFill>
                  <a:srgbClr val="800000"/>
                </a:solidFill>
              </a:rPr>
              <a:t>)</a:t>
            </a:r>
            <a:endParaRPr lang="en-US" altLang="ja-JP" b="1" dirty="0" smtClean="0">
              <a:solidFill>
                <a:srgbClr val="800000"/>
              </a:solidFill>
            </a:endParaRPr>
          </a:p>
          <a:p>
            <a:pPr>
              <a:lnSpc>
                <a:spcPts val="1400"/>
              </a:lnSpc>
            </a:pPr>
            <a:endParaRPr lang="en-US" altLang="ja-JP" b="1" dirty="0">
              <a:solidFill>
                <a:srgbClr val="800000"/>
              </a:solidFill>
            </a:endParaRPr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(</a:t>
            </a:r>
            <a:r>
              <a:rPr lang="en-US" altLang="ja-JP" b="1" dirty="0"/>
              <a:t>2</a:t>
            </a:r>
            <a:r>
              <a:rPr lang="en-US" altLang="ja-JP" b="1" dirty="0" smtClean="0"/>
              <a:t>) The </a:t>
            </a:r>
            <a:r>
              <a:rPr lang="en-US" altLang="ja-JP" b="1" dirty="0"/>
              <a:t>prototype is full-</a:t>
            </a:r>
            <a:r>
              <a:rPr lang="en-US" altLang="ja-JP" b="1" dirty="0" smtClean="0"/>
              <a:t>size, d=500 mm. </a:t>
            </a:r>
            <a:endParaRPr lang="en-US" altLang="ja-JP" b="1" dirty="0"/>
          </a:p>
          <a:p>
            <a:pPr>
              <a:lnSpc>
                <a:spcPts val="1400"/>
              </a:lnSpc>
            </a:pPr>
            <a:endParaRPr lang="en-US" altLang="ja-JP" b="1" dirty="0" smtClean="0"/>
          </a:p>
          <a:p>
            <a:pPr>
              <a:lnSpc>
                <a:spcPts val="2780"/>
              </a:lnSpc>
            </a:pPr>
            <a:r>
              <a:rPr lang="en-US" altLang="ja-JP" b="1" dirty="0" smtClean="0"/>
              <a:t> (3) </a:t>
            </a:r>
            <a:r>
              <a:rPr lang="en-US" altLang="ja-JP" b="1" dirty="0"/>
              <a:t>Full-size means that target wheel has the same radius,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      the same weight, the same moment as those of the real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      target. </a:t>
            </a:r>
            <a:r>
              <a:rPr lang="en-US" altLang="ja-JP" b="1" dirty="0" smtClean="0"/>
              <a:t>The locations of the vacuum seal and bearing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      in the prototype are as same as those in the real one.   </a:t>
            </a:r>
          </a:p>
          <a:p>
            <a:pPr>
              <a:lnSpc>
                <a:spcPts val="1400"/>
              </a:lnSpc>
            </a:pPr>
            <a:endParaRPr lang="en-US" altLang="ja-JP" b="1" dirty="0" smtClean="0"/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(4) The prototype is not totally as same as the real one.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         • The prototype </a:t>
            </a:r>
            <a:r>
              <a:rPr lang="en-US" altLang="ja-JP" b="1" dirty="0"/>
              <a:t>has no </a:t>
            </a:r>
            <a:r>
              <a:rPr lang="en-US" altLang="ja-JP" b="1" dirty="0" smtClean="0"/>
              <a:t>water </a:t>
            </a:r>
            <a:r>
              <a:rPr lang="en-US" altLang="ja-JP" b="1" dirty="0"/>
              <a:t>channels in </a:t>
            </a:r>
            <a:r>
              <a:rPr lang="en-US" altLang="ja-JP" b="1" dirty="0" smtClean="0"/>
              <a:t>the disk.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         • We don’t use W for disk.</a:t>
            </a:r>
            <a:endParaRPr lang="en-US" altLang="ja-JP" b="1" dirty="0"/>
          </a:p>
          <a:p>
            <a:pPr>
              <a:lnSpc>
                <a:spcPts val="1400"/>
              </a:lnSpc>
            </a:pPr>
            <a:endParaRPr lang="en-US" altLang="ja-JP" b="1" dirty="0"/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(5)  </a:t>
            </a:r>
            <a:r>
              <a:rPr lang="en-US" altLang="ja-JP" b="1" dirty="0"/>
              <a:t>We will use irradiated ferromagnetic fluid in the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      prototype. </a:t>
            </a:r>
            <a:endParaRPr lang="en-US" altLang="ja-JP" b="1" dirty="0" smtClean="0"/>
          </a:p>
          <a:p>
            <a:pPr>
              <a:lnSpc>
                <a:spcPts val="1400"/>
              </a:lnSpc>
            </a:pPr>
            <a:endParaRPr lang="en-US" altLang="ja-JP" b="1" dirty="0"/>
          </a:p>
          <a:p>
            <a:pPr>
              <a:lnSpc>
                <a:spcPts val="2780"/>
              </a:lnSpc>
            </a:pPr>
            <a:r>
              <a:rPr lang="en-US" altLang="ja-JP" b="1" dirty="0"/>
              <a:t> </a:t>
            </a:r>
            <a:r>
              <a:rPr lang="en-US" altLang="ja-JP" b="1" dirty="0" smtClean="0"/>
              <a:t>(6)   </a:t>
            </a:r>
            <a:r>
              <a:rPr lang="en-US" altLang="ja-JP" b="1" dirty="0"/>
              <a:t>We will make continuous running test (~1 year?) </a:t>
            </a:r>
          </a:p>
          <a:p>
            <a:pPr>
              <a:lnSpc>
                <a:spcPts val="2780"/>
              </a:lnSpc>
            </a:pPr>
            <a:r>
              <a:rPr lang="en-US" altLang="ja-JP" b="1" dirty="0"/>
              <a:t>       and will prove that vacuum always stay good level. 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990599" y="54402"/>
            <a:ext cx="7162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Plan of </a:t>
            </a:r>
            <a:r>
              <a:rPr lang="en-US" altLang="ja-JP" sz="2800" b="1" dirty="0" err="1" smtClean="0">
                <a:solidFill>
                  <a:srgbClr val="FF0000"/>
                </a:solidFill>
                <a:latin typeface="Helvetica" charset="0"/>
              </a:rPr>
              <a:t>Prototpe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 in FY2015-2017</a:t>
            </a:r>
            <a:endParaRPr lang="en-US" altLang="ja-JP" sz="28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0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1" y="469900"/>
            <a:ext cx="8315999" cy="620614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206500" y="0"/>
            <a:ext cx="782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Prototype: We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have made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a contract with </a:t>
            </a:r>
            <a:r>
              <a:rPr lang="en-US" altLang="ja-JP" b="1" dirty="0" err="1" smtClean="0"/>
              <a:t>Rigaku</a:t>
            </a:r>
            <a:r>
              <a:rPr lang="en-US" altLang="ja-JP" b="1" dirty="0" smtClean="0"/>
              <a:t>. 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326871" y="4988868"/>
            <a:ext cx="2436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finished in FY2015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177771" y="2207568"/>
            <a:ext cx="1680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h</a:t>
            </a:r>
            <a:r>
              <a:rPr lang="en-US" altLang="ja-JP" sz="2000" b="1" dirty="0" smtClean="0"/>
              <a:t>ollow shaft</a:t>
            </a:r>
            <a:endParaRPr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5666471" y="1966268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motor</a:t>
            </a:r>
            <a:endParaRPr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6276071" y="1331268"/>
            <a:ext cx="968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baring</a:t>
            </a:r>
            <a:endParaRPr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6504671" y="772468"/>
            <a:ext cx="1880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 smtClean="0"/>
              <a:t>ferrofluid</a:t>
            </a:r>
            <a:r>
              <a:rPr lang="en-US" altLang="ja-JP" sz="2000" b="1" dirty="0" smtClean="0"/>
              <a:t> seal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5082271" y="391468"/>
            <a:ext cx="2300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v</a:t>
            </a:r>
            <a:r>
              <a:rPr lang="en-US" altLang="ja-JP" sz="2000" b="1" dirty="0" smtClean="0"/>
              <a:t>acuum chamber 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89671" y="2436168"/>
            <a:ext cx="200645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d</a:t>
            </a:r>
            <a:r>
              <a:rPr lang="en-US" altLang="ja-JP" sz="2000" b="1" dirty="0" smtClean="0"/>
              <a:t>isk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• d= 500 mm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• wait</a:t>
            </a:r>
            <a:r>
              <a:rPr lang="en-US" altLang="en-US" sz="2000" b="1" dirty="0" smtClean="0"/>
              <a:t> ~ 70 kg </a:t>
            </a:r>
          </a:p>
          <a:p>
            <a:r>
              <a:rPr lang="en-US" altLang="en-US" sz="2000" b="1" dirty="0"/>
              <a:t> </a:t>
            </a:r>
            <a:r>
              <a:rPr lang="en-US" altLang="en-US" sz="2000" b="1" dirty="0" smtClean="0"/>
              <a:t> • no water </a:t>
            </a:r>
          </a:p>
          <a:p>
            <a:r>
              <a:rPr lang="en-US" altLang="en-US" sz="2000" b="1" dirty="0"/>
              <a:t> </a:t>
            </a:r>
            <a:r>
              <a:rPr lang="en-US" altLang="en-US" sz="2000" b="1" dirty="0" smtClean="0"/>
              <a:t>   channel </a:t>
            </a:r>
            <a:r>
              <a:rPr lang="en-US" altLang="ja-JP" sz="2000" b="1" dirty="0" smtClean="0"/>
              <a:t>  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045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1" y="469900"/>
            <a:ext cx="8315999" cy="620614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206500" y="0"/>
            <a:ext cx="782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Prototype: We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have made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a contract with </a:t>
            </a:r>
            <a:r>
              <a:rPr lang="en-US" altLang="ja-JP" b="1" dirty="0" err="1" smtClean="0"/>
              <a:t>Rigaku</a:t>
            </a:r>
            <a:r>
              <a:rPr lang="en-US" altLang="ja-JP" b="1" dirty="0" smtClean="0"/>
              <a:t>. 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326871" y="4988868"/>
            <a:ext cx="2436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finished in FY2015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177771" y="2207568"/>
            <a:ext cx="1680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h</a:t>
            </a:r>
            <a:r>
              <a:rPr lang="en-US" altLang="ja-JP" sz="2000" b="1" dirty="0" smtClean="0"/>
              <a:t>ollow shaft</a:t>
            </a:r>
            <a:endParaRPr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5666471" y="1966268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motor</a:t>
            </a:r>
            <a:endParaRPr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6504671" y="772468"/>
            <a:ext cx="1880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 smtClean="0"/>
              <a:t>ferrofluid</a:t>
            </a:r>
            <a:r>
              <a:rPr lang="en-US" altLang="ja-JP" sz="2000" b="1" dirty="0" smtClean="0"/>
              <a:t> seal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5082271" y="391468"/>
            <a:ext cx="2300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v</a:t>
            </a:r>
            <a:r>
              <a:rPr lang="en-US" altLang="ja-JP" sz="2000" b="1" dirty="0" smtClean="0"/>
              <a:t>acuum chamber 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89671" y="2436168"/>
            <a:ext cx="200645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d</a:t>
            </a:r>
            <a:r>
              <a:rPr lang="en-US" altLang="ja-JP" sz="2000" b="1" dirty="0" smtClean="0"/>
              <a:t>isk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• d= 500 mm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• wait</a:t>
            </a:r>
            <a:r>
              <a:rPr lang="en-US" altLang="en-US" sz="2000" b="1" dirty="0" smtClean="0"/>
              <a:t> ~ 70 kg </a:t>
            </a:r>
          </a:p>
          <a:p>
            <a:r>
              <a:rPr lang="en-US" altLang="en-US" sz="2000" b="1" dirty="0"/>
              <a:t> </a:t>
            </a:r>
            <a:r>
              <a:rPr lang="en-US" altLang="en-US" sz="2000" b="1" dirty="0" smtClean="0"/>
              <a:t> • no water </a:t>
            </a:r>
          </a:p>
          <a:p>
            <a:r>
              <a:rPr lang="en-US" altLang="en-US" sz="2000" b="1" dirty="0"/>
              <a:t> </a:t>
            </a:r>
            <a:r>
              <a:rPr lang="en-US" altLang="en-US" sz="2000" b="1" dirty="0" smtClean="0"/>
              <a:t>   channel </a:t>
            </a:r>
            <a:r>
              <a:rPr lang="en-US" altLang="ja-JP" sz="2000" b="1" dirty="0" smtClean="0"/>
              <a:t>  </a:t>
            </a:r>
            <a:endParaRPr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139701" y="3924300"/>
            <a:ext cx="2641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Old plan: 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We start making the disk beginning of JPY2016. </a:t>
            </a:r>
          </a:p>
          <a:p>
            <a:pPr>
              <a:lnSpc>
                <a:spcPct val="80000"/>
              </a:lnSpc>
            </a:pPr>
            <a:endParaRPr lang="en-US" altLang="ja-JP" sz="2000" b="1" dirty="0" smtClean="0">
              <a:solidFill>
                <a:srgbClr val="FF0000"/>
              </a:solidFill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But, due to budget situation, </a:t>
            </a:r>
            <a:r>
              <a:rPr lang="en-US" altLang="ja-JP" sz="2000" b="1" dirty="0">
                <a:solidFill>
                  <a:srgbClr val="FF0000"/>
                </a:solidFill>
              </a:rPr>
              <a:t>w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e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postpone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making the disk for 1 year.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6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874262" y="1729835"/>
            <a:ext cx="7849391" cy="505436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pPr algn="ctr"/>
            <a:r>
              <a:rPr lang="ja-JP" altLang="en-US" sz="2600" b="1" dirty="0"/>
              <a:t>陽電子源＆</a:t>
            </a:r>
            <a:r>
              <a:rPr lang="en-US" altLang="ja-JP" sz="2600" b="1" dirty="0"/>
              <a:t>Beam</a:t>
            </a:r>
            <a:r>
              <a:rPr lang="ja-JP" altLang="en-US" sz="2600" b="1" dirty="0"/>
              <a:t> </a:t>
            </a:r>
            <a:r>
              <a:rPr lang="en-US" altLang="ja-JP" sz="2600" b="1" dirty="0"/>
              <a:t>Dump</a:t>
            </a:r>
            <a:endParaRPr lang="ja-JP" altLang="en-US" sz="26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73" y="1566577"/>
            <a:ext cx="7776413" cy="507108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401" y="3359166"/>
            <a:ext cx="7369203" cy="3330099"/>
          </a:xfrm>
          <a:prstGeom prst="rect">
            <a:avLst/>
          </a:prstGeom>
        </p:spPr>
      </p:pic>
      <p:sp>
        <p:nvSpPr>
          <p:cNvPr id="6" name="正方形/長方形 3"/>
          <p:cNvSpPr>
            <a:spLocks noChangeArrowheads="1"/>
          </p:cNvSpPr>
          <p:nvPr/>
        </p:nvSpPr>
        <p:spPr bwMode="auto">
          <a:xfrm>
            <a:off x="140116" y="220830"/>
            <a:ext cx="8827280" cy="7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44" tIns="42922" rIns="85844" bIns="42922">
            <a:spAutoFit/>
          </a:bodyPr>
          <a:lstStyle/>
          <a:p>
            <a:pPr algn="ctr">
              <a:lnSpc>
                <a:spcPts val="5410"/>
              </a:lnSpc>
            </a:pPr>
            <a:r>
              <a:rPr lang="en-US" altLang="ja-JP" sz="5100" b="1" dirty="0" smtClean="0">
                <a:latin typeface="Calibri" charset="0"/>
              </a:rPr>
              <a:t>Plenary Talk by Lyn EVANS</a:t>
            </a:r>
            <a:endParaRPr lang="en-US" altLang="ja-JP" sz="4500" b="1" dirty="0">
              <a:latin typeface="Calibri" charset="0"/>
            </a:endParaRPr>
          </a:p>
        </p:txBody>
      </p:sp>
      <p:sp>
        <p:nvSpPr>
          <p:cNvPr id="8" name="正方形/長方形 3"/>
          <p:cNvSpPr>
            <a:spLocks noChangeArrowheads="1"/>
          </p:cNvSpPr>
          <p:nvPr/>
        </p:nvSpPr>
        <p:spPr bwMode="auto">
          <a:xfrm>
            <a:off x="202420" y="728830"/>
            <a:ext cx="8827280" cy="72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44" tIns="42922" rIns="85844" bIns="42922">
            <a:spAutoFit/>
          </a:bodyPr>
          <a:lstStyle/>
          <a:p>
            <a:pPr algn="ctr">
              <a:lnSpc>
                <a:spcPts val="5410"/>
              </a:lnSpc>
            </a:pPr>
            <a:r>
              <a:rPr lang="en-US" altLang="ja-JP" b="1" dirty="0" smtClean="0">
                <a:latin typeface="Calibri" charset="0"/>
              </a:rPr>
              <a:t>2</a:t>
            </a:r>
            <a:r>
              <a:rPr lang="en-US" altLang="ja-JP" b="1" baseline="30000" dirty="0" smtClean="0">
                <a:latin typeface="Calibri" charset="0"/>
              </a:rPr>
              <a:t>nd</a:t>
            </a:r>
            <a:r>
              <a:rPr lang="en-US" altLang="ja-JP" b="1" dirty="0" smtClean="0">
                <a:latin typeface="Calibri" charset="0"/>
              </a:rPr>
              <a:t>-June-2016 ECFA LCWS Santander, SPAIN</a:t>
            </a:r>
            <a:endParaRPr lang="en-US" altLang="ja-JP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8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96900" y="63500"/>
            <a:ext cx="782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3600" b="1" dirty="0" smtClean="0">
                <a:solidFill>
                  <a:srgbClr val="0000FF"/>
                </a:solidFill>
              </a:rPr>
              <a:t>Prototype: Central Part </a:t>
            </a:r>
            <a:endParaRPr lang="ja-JP" altLang="en-US" sz="3600" dirty="0">
              <a:solidFill>
                <a:srgbClr val="0000FF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04962" y="441372"/>
            <a:ext cx="9015702" cy="6378528"/>
            <a:chOff x="482762" y="441372"/>
            <a:chExt cx="9015702" cy="637852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540000">
              <a:off x="482762" y="441372"/>
              <a:ext cx="8405747" cy="6065881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3393171" y="3134668"/>
              <a:ext cx="19154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smtClean="0"/>
                <a:t>hollow shaft</a:t>
              </a:r>
              <a:endParaRPr lang="ja-JP" altLang="en-US" sz="2000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52071" y="5433368"/>
              <a:ext cx="11280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smtClean="0"/>
                <a:t>motor</a:t>
              </a:r>
              <a:endParaRPr lang="ja-JP" altLang="en-US" sz="2000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647170" y="5687368"/>
              <a:ext cx="11280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smtClean="0"/>
                <a:t>baring</a:t>
              </a:r>
              <a:endParaRPr lang="ja-JP" altLang="en-US" sz="20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275570" y="6419790"/>
              <a:ext cx="21948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err="1" smtClean="0"/>
                <a:t>ferrofluid</a:t>
              </a:r>
              <a:r>
                <a:rPr lang="en-US" altLang="ja-JP" sz="2000" b="1" dirty="0" smtClean="0"/>
                <a:t> seal</a:t>
              </a:r>
              <a:endParaRPr lang="ja-JP" altLang="en-US" sz="2000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263370" y="4925368"/>
              <a:ext cx="13058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smtClean="0"/>
                <a:t>baring</a:t>
              </a:r>
              <a:endParaRPr lang="ja-JP" altLang="en-US" sz="2000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215871" y="4696768"/>
              <a:ext cx="19281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smtClean="0"/>
                <a:t>water seal</a:t>
              </a:r>
              <a:endParaRPr lang="ja-JP" altLang="en-US" sz="2000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570335" y="3617268"/>
              <a:ext cx="19281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/>
                <a:t>w</a:t>
              </a:r>
              <a:r>
                <a:rPr lang="en-US" altLang="ja-JP" sz="2000" b="1" dirty="0" smtClean="0"/>
                <a:t>ater outlet</a:t>
              </a:r>
              <a:endParaRPr lang="ja-JP" altLang="en-US" sz="20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359399" y="874068"/>
              <a:ext cx="19281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 smtClean="0"/>
                <a:t>water inlet</a:t>
              </a:r>
              <a:endParaRPr lang="ja-JP" altLang="en-US" sz="2000" dirty="0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6016129" y="5915968"/>
            <a:ext cx="3089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finished in March 2016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6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57200" y="5403840"/>
            <a:ext cx="909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Vacuum Level</a:t>
            </a:r>
          </a:p>
          <a:p>
            <a:pPr>
              <a:lnSpc>
                <a:spcPts val="2880"/>
              </a:lnSpc>
            </a:pPr>
            <a:r>
              <a:rPr lang="en-US" altLang="ja-JP" b="1" dirty="0" smtClean="0"/>
              <a:t>Visual Check of </a:t>
            </a:r>
            <a:r>
              <a:rPr lang="en-US" altLang="ja-JP" b="1" dirty="0" err="1" smtClean="0"/>
              <a:t>ferrofluid</a:t>
            </a:r>
            <a:r>
              <a:rPr lang="en-US" altLang="ja-JP" b="1" dirty="0" smtClean="0"/>
              <a:t> after several month of operation</a:t>
            </a:r>
          </a:p>
          <a:p>
            <a:pPr>
              <a:lnSpc>
                <a:spcPts val="2880"/>
              </a:lnSpc>
            </a:pPr>
            <a:r>
              <a:rPr lang="en-US" altLang="ja-JP" b="1" dirty="0"/>
              <a:t>Residual Gas Analyzer</a:t>
            </a:r>
          </a:p>
          <a:p>
            <a:pPr>
              <a:lnSpc>
                <a:spcPts val="2880"/>
              </a:lnSpc>
            </a:pPr>
            <a:endParaRPr lang="en-US" altLang="ja-JP" b="1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63500" y="241300"/>
            <a:ext cx="909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3600" b="1" dirty="0" smtClean="0">
                <a:solidFill>
                  <a:srgbClr val="0000FF"/>
                </a:solidFill>
              </a:rPr>
              <a:t>Central Part Prototype Vacuum Test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5400" y="685800"/>
            <a:ext cx="909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3200" b="1" dirty="0" smtClean="0">
                <a:solidFill>
                  <a:srgbClr val="FF0000"/>
                </a:solidFill>
              </a:rPr>
              <a:t>Plan in 2016 June-November</a:t>
            </a:r>
          </a:p>
        </p:txBody>
      </p:sp>
      <p:pic>
        <p:nvPicPr>
          <p:cNvPr id="7" name="図 6" descr="20160524_磁気シール実験システム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2725" y="-766798"/>
            <a:ext cx="6877787" cy="972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0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57200" y="5403840"/>
            <a:ext cx="909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Vacuum Level</a:t>
            </a:r>
          </a:p>
          <a:p>
            <a:pPr>
              <a:lnSpc>
                <a:spcPts val="2880"/>
              </a:lnSpc>
            </a:pPr>
            <a:r>
              <a:rPr lang="en-US" altLang="ja-JP" b="1" dirty="0" smtClean="0"/>
              <a:t>Visual Check of </a:t>
            </a:r>
            <a:r>
              <a:rPr lang="en-US" altLang="ja-JP" b="1" dirty="0" err="1" smtClean="0"/>
              <a:t>ferrofluid</a:t>
            </a:r>
            <a:r>
              <a:rPr lang="en-US" altLang="ja-JP" b="1" dirty="0" smtClean="0"/>
              <a:t> after several month of operation</a:t>
            </a:r>
          </a:p>
          <a:p>
            <a:pPr>
              <a:lnSpc>
                <a:spcPts val="2880"/>
              </a:lnSpc>
            </a:pPr>
            <a:r>
              <a:rPr lang="en-US" altLang="ja-JP" b="1" dirty="0"/>
              <a:t>Residual Gas Analyzer</a:t>
            </a:r>
          </a:p>
          <a:p>
            <a:pPr>
              <a:lnSpc>
                <a:spcPts val="2880"/>
              </a:lnSpc>
            </a:pPr>
            <a:endParaRPr lang="en-US" altLang="ja-JP" b="1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63500" y="139700"/>
            <a:ext cx="909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3600" b="1" dirty="0" smtClean="0">
                <a:solidFill>
                  <a:srgbClr val="0000FF"/>
                </a:solidFill>
              </a:rPr>
              <a:t>Central Part Prototype Vacuum Test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5400" y="685800"/>
            <a:ext cx="909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3200" b="1" dirty="0" smtClean="0">
                <a:solidFill>
                  <a:srgbClr val="FF0000"/>
                </a:solidFill>
              </a:rPr>
              <a:t>Plan in 2016 June-September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000"/>
            <a:ext cx="9144000" cy="637291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-2336800" y="571500"/>
            <a:ext cx="9093200" cy="4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1600" b="1" dirty="0" smtClean="0">
                <a:solidFill>
                  <a:srgbClr val="FF0000"/>
                </a:solidFill>
              </a:rPr>
              <a:t>Plan in 2016 June-November</a:t>
            </a:r>
          </a:p>
        </p:txBody>
      </p:sp>
    </p:spTree>
    <p:extLst>
      <p:ext uri="{BB962C8B-B14F-4D97-AF65-F5344CB8AC3E}">
        <p14:creationId xmlns:p14="http://schemas.microsoft.com/office/powerpoint/2010/main" val="69072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50888"/>
            <a:ext cx="93345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6600" b="1" dirty="0" smtClean="0">
                <a:solidFill>
                  <a:srgbClr val="FF0000"/>
                </a:solidFill>
                <a:latin typeface="Helvetica" charset="0"/>
              </a:rPr>
              <a:t>Summary</a:t>
            </a:r>
            <a:r>
              <a:rPr lang="ja-JP" altLang="en-US" sz="66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endParaRPr lang="en-US" altLang="ja-JP" sz="6600" b="1" dirty="0" smtClean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4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52400" y="8699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880"/>
              </a:lnSpc>
              <a:buAutoNum type="arabicPeriod"/>
            </a:pPr>
            <a:r>
              <a:rPr lang="en-US" altLang="ja-JP" b="1" dirty="0" smtClean="0"/>
              <a:t>Heat and Stress Simulations: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3500" y="241300"/>
            <a:ext cx="909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altLang="ja-JP" sz="3600" b="1" dirty="0" smtClean="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03200" y="41211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2. Vacuum Issue and Prototype Target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35000" y="13144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• Max stress of ILC target and SLC target are comparable.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96900" y="52768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• Central part of the prototype was finished.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35000" y="17716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• SLC target survived 3-4 years.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35000" y="2220268"/>
            <a:ext cx="6323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• Comparison of Number </a:t>
            </a:r>
            <a:r>
              <a:rPr lang="en-US" altLang="ja-JP" b="1" dirty="0"/>
              <a:t>of </a:t>
            </a:r>
            <a:r>
              <a:rPr lang="en-US" altLang="ja-JP" b="1" dirty="0" smtClean="0"/>
              <a:t>hit </a:t>
            </a:r>
            <a:r>
              <a:rPr lang="en-US" altLang="ja-JP" b="1" dirty="0"/>
              <a:t>/ </a:t>
            </a:r>
            <a:r>
              <a:rPr lang="en-US" altLang="ja-JP" b="1" dirty="0" err="1" smtClean="0"/>
              <a:t>Year.mm</a:t>
            </a:r>
            <a:r>
              <a:rPr lang="en-US" altLang="ja-JP" b="1" dirty="0" smtClean="0"/>
              <a:t>      </a:t>
            </a:r>
          </a:p>
          <a:p>
            <a:r>
              <a:rPr lang="ja-JP" altLang="ja-JP" b="1" dirty="0" smtClean="0"/>
              <a:t>　</a:t>
            </a:r>
            <a:r>
              <a:rPr lang="ja-JP" altLang="en-US" b="1" dirty="0" smtClean="0"/>
              <a:t>　　　</a:t>
            </a:r>
            <a:r>
              <a:rPr lang="en-US" altLang="ja-JP" b="1" dirty="0" smtClean="0">
                <a:solidFill>
                  <a:srgbClr val="FF0000"/>
                </a:solidFill>
              </a:rPr>
              <a:t>N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ILC</a:t>
            </a:r>
            <a:r>
              <a:rPr lang="en-US" altLang="ja-JP" b="1" dirty="0" smtClean="0">
                <a:solidFill>
                  <a:srgbClr val="FF0000"/>
                </a:solidFill>
              </a:rPr>
              <a:t> = N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SLC</a:t>
            </a:r>
            <a:r>
              <a:rPr lang="en-US" altLang="ja-JP" b="1" dirty="0" smtClean="0">
                <a:solidFill>
                  <a:srgbClr val="FF0000"/>
                </a:solidFill>
              </a:rPr>
              <a:t>/10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35000" y="2994968"/>
            <a:ext cx="727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•</a:t>
            </a:r>
            <a:r>
              <a:rPr lang="en-US" altLang="ja-JP" b="1" dirty="0"/>
              <a:t> </a:t>
            </a:r>
            <a:r>
              <a:rPr lang="en-US" altLang="ja-JP" b="1" dirty="0" smtClean="0"/>
              <a:t>We are pursuing better cooling for more safety.   </a:t>
            </a:r>
            <a:endParaRPr lang="en-US" altLang="ja-JP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635000" y="3452168"/>
            <a:ext cx="6687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•</a:t>
            </a:r>
            <a:r>
              <a:rPr lang="en-US" altLang="ja-JP" b="1" dirty="0"/>
              <a:t> </a:t>
            </a:r>
            <a:r>
              <a:rPr lang="en-US" altLang="ja-JP" b="1" dirty="0" smtClean="0"/>
              <a:t>Possible stress reduction by divided rim?</a:t>
            </a:r>
            <a:endParaRPr lang="en-US" altLang="ja-JP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596900" y="56959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• Disk and large vacuum vessel delay due to budget.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09600" y="6115040"/>
            <a:ext cx="909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• Central part </a:t>
            </a:r>
            <a:r>
              <a:rPr lang="en-US" altLang="ja-JP" b="1" dirty="0"/>
              <a:t>v</a:t>
            </a:r>
            <a:r>
              <a:rPr lang="en-US" altLang="ja-JP" b="1" dirty="0" smtClean="0"/>
              <a:t>acuum test is </a:t>
            </a:r>
            <a:r>
              <a:rPr lang="en-US" altLang="ja-JP" b="1" smtClean="0"/>
              <a:t>planed in November 2016</a:t>
            </a:r>
            <a:r>
              <a:rPr lang="en-US" altLang="ja-JP" b="1" dirty="0" smtClean="0"/>
              <a:t>.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84200" y="4521200"/>
            <a:ext cx="919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• </a:t>
            </a:r>
            <a:r>
              <a:rPr lang="en-US" altLang="ja-JP" b="1" dirty="0" smtClean="0">
                <a:solidFill>
                  <a:srgbClr val="FF0000"/>
                </a:solidFill>
              </a:rPr>
              <a:t>Irradiation test of </a:t>
            </a:r>
            <a:r>
              <a:rPr lang="en-US" altLang="ja-JP" b="1" dirty="0">
                <a:solidFill>
                  <a:srgbClr val="FF0000"/>
                </a:solidFill>
              </a:rPr>
              <a:t>the </a:t>
            </a:r>
            <a:r>
              <a:rPr lang="en-US" altLang="ja-JP" b="1" dirty="0" smtClean="0">
                <a:solidFill>
                  <a:srgbClr val="FF0000"/>
                </a:solidFill>
              </a:rPr>
              <a:t>whole system </a:t>
            </a:r>
            <a:r>
              <a:rPr lang="en-US" altLang="ja-JP" b="1" dirty="0" smtClean="0"/>
              <a:t>(small off</a:t>
            </a:r>
            <a:r>
              <a:rPr lang="en-US" altLang="ja-JP" b="1" dirty="0"/>
              <a:t>-the-</a:t>
            </a:r>
            <a:r>
              <a:rPr lang="en-US" altLang="ja-JP" b="1" dirty="0" smtClean="0"/>
              <a:t>shelf</a:t>
            </a:r>
          </a:p>
          <a:p>
            <a:r>
              <a:rPr lang="en-US" altLang="ja-JP" b="1" dirty="0" smtClean="0"/>
              <a:t>  </a:t>
            </a:r>
            <a:r>
              <a:rPr lang="en-US" altLang="ja-JP" b="1" dirty="0"/>
              <a:t>rotation </a:t>
            </a:r>
            <a:r>
              <a:rPr lang="en-US" altLang="ja-JP" b="1" dirty="0" smtClean="0"/>
              <a:t>target) was performed.</a:t>
            </a:r>
            <a:r>
              <a:rPr lang="en-US" altLang="ja-JP" b="1" dirty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NO problem </a:t>
            </a:r>
            <a:r>
              <a:rPr lang="en-US" altLang="ja-JP" b="1" dirty="0" smtClean="0"/>
              <a:t>was found.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027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838200" y="954088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7200" b="1">
                <a:solidFill>
                  <a:srgbClr val="FF0000"/>
                </a:solidFill>
                <a:latin typeface="Helvetica" charset="0"/>
              </a:rPr>
              <a:t>Backup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2411413" y="77788"/>
            <a:ext cx="6967537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4000" b="1">
                <a:solidFill>
                  <a:srgbClr val="0000FF"/>
                </a:solidFill>
                <a:latin typeface="Helvetica CE" charset="0"/>
              </a:rPr>
              <a:t>Beam before DR</a:t>
            </a:r>
          </a:p>
        </p:txBody>
      </p:sp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57238"/>
            <a:ext cx="7418388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59" name="直線コネクタ 6"/>
          <p:cNvCxnSpPr>
            <a:cxnSpLocks noChangeShapeType="1"/>
          </p:cNvCxnSpPr>
          <p:nvPr/>
        </p:nvCxnSpPr>
        <p:spPr bwMode="auto">
          <a:xfrm rot="16200000" flipV="1">
            <a:off x="5856288" y="1893888"/>
            <a:ext cx="1979612" cy="2381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5716588" y="2859088"/>
            <a:ext cx="4953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>
                <a:solidFill>
                  <a:srgbClr val="0000FF"/>
                </a:solidFill>
                <a:latin typeface="Helvetica CE" charset="0"/>
              </a:rPr>
              <a:t>Injection: usual kicker ( ~ 1 us)</a:t>
            </a:r>
          </a:p>
          <a:p>
            <a:r>
              <a:rPr lang="en-US" altLang="ja-JP" sz="1800" b="1">
                <a:solidFill>
                  <a:srgbClr val="0000FF"/>
                </a:solidFill>
                <a:latin typeface="Helvetica CE" charset="0"/>
              </a:rPr>
              <a:t>         no stacking is necessary</a:t>
            </a:r>
          </a:p>
        </p:txBody>
      </p:sp>
      <p:sp>
        <p:nvSpPr>
          <p:cNvPr id="45061" name="正方形/長方形 9"/>
          <p:cNvSpPr>
            <a:spLocks noChangeArrowheads="1"/>
          </p:cNvSpPr>
          <p:nvPr/>
        </p:nvSpPr>
        <p:spPr bwMode="auto">
          <a:xfrm>
            <a:off x="5119688" y="4044950"/>
            <a:ext cx="40243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700" b="1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1700" b="1">
                <a:solidFill>
                  <a:srgbClr val="FF0000"/>
                </a:solidFill>
                <a:latin typeface="Helvetica" charset="0"/>
                <a:sym typeface="Wingdings" charset="0"/>
              </a:rPr>
              <a:t>&lt;-- the 100 ns gap is required to cure  </a:t>
            </a:r>
          </a:p>
          <a:p>
            <a:r>
              <a:rPr lang="en-US" altLang="ja-JP" sz="1700" b="1">
                <a:solidFill>
                  <a:srgbClr val="FF0000"/>
                </a:solidFill>
                <a:latin typeface="Helvetica" charset="0"/>
                <a:sym typeface="Wingdings" charset="0"/>
              </a:rPr>
              <a:t>      an e- cloud problem in e+ DR. </a:t>
            </a:r>
            <a:endParaRPr lang="ja-JP" altLang="en-US" sz="1700"/>
          </a:p>
        </p:txBody>
      </p:sp>
      <p:sp>
        <p:nvSpPr>
          <p:cNvPr id="45062" name="正方形/長方形 9"/>
          <p:cNvSpPr>
            <a:spLocks noChangeArrowheads="1"/>
          </p:cNvSpPr>
          <p:nvPr/>
        </p:nvSpPr>
        <p:spPr bwMode="auto">
          <a:xfrm>
            <a:off x="4324350" y="2768600"/>
            <a:ext cx="20034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700" b="1">
                <a:latin typeface="Times" charset="0"/>
              </a:rPr>
              <a:t> =132 bunches</a:t>
            </a:r>
            <a:r>
              <a:rPr lang="en-US" altLang="ja-JP" sz="1700" b="1">
                <a:latin typeface="Times" charset="0"/>
                <a:sym typeface="Wingdings" charset="0"/>
              </a:rPr>
              <a:t> </a:t>
            </a:r>
            <a:endParaRPr lang="ja-JP" altLang="en-US" sz="17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"/>
          <p:cNvSpPr>
            <a:spLocks noChangeArrowheads="1"/>
          </p:cNvSpPr>
          <p:nvPr/>
        </p:nvSpPr>
        <p:spPr bwMode="auto">
          <a:xfrm>
            <a:off x="4094163" y="2743200"/>
            <a:ext cx="2905125" cy="2778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10" name="Line 3"/>
          <p:cNvSpPr>
            <a:spLocks noChangeShapeType="1"/>
          </p:cNvSpPr>
          <p:nvPr/>
        </p:nvSpPr>
        <p:spPr bwMode="auto">
          <a:xfrm flipV="1">
            <a:off x="5870575" y="2733675"/>
            <a:ext cx="2276475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0350" y="1524000"/>
            <a:ext cx="50831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/>
              <a:t>20 triplets,  rep. = </a:t>
            </a:r>
            <a:r>
              <a:rPr lang="en-US" altLang="ja-JP" sz="1800" b="1">
                <a:solidFill>
                  <a:srgbClr val="FF0000"/>
                </a:solidFill>
              </a:rPr>
              <a:t>300 Hz</a:t>
            </a:r>
          </a:p>
          <a:p>
            <a:r>
              <a:rPr lang="en-US" altLang="ja-JP" sz="1800" b="1"/>
              <a:t> • triplet = 3 mini-trains with gaps</a:t>
            </a:r>
          </a:p>
          <a:p>
            <a:r>
              <a:rPr lang="en-US" altLang="ja-JP" sz="1800" b="1"/>
              <a:t> • 44 bunches/mini-train, T</a:t>
            </a:r>
            <a:r>
              <a:rPr lang="en-US" altLang="ja-JP" sz="1800" b="1" baseline="-25000"/>
              <a:t>b_to_b</a:t>
            </a:r>
            <a:r>
              <a:rPr lang="en-US" altLang="ja-JP" sz="1800" b="1"/>
              <a:t> = 6.15 n sec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170488" y="3422650"/>
            <a:ext cx="9810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2800" b="1"/>
              <a:t>DR</a:t>
            </a:r>
            <a:endParaRPr lang="en-US" altLang="ja-JP" sz="1800" b="1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4440238" y="3944938"/>
            <a:ext cx="2405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T</a:t>
            </a:r>
            <a:r>
              <a:rPr lang="en-US" altLang="ja-JP" sz="1800" b="1" baseline="-25000"/>
              <a:t>b_to_b</a:t>
            </a:r>
            <a:r>
              <a:rPr lang="en-US" altLang="ja-JP" sz="1800" b="1"/>
              <a:t> = 6.15 n sec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365750" y="1651000"/>
            <a:ext cx="36655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2640 bunches/train,  rep. = 5 Hz</a:t>
            </a:r>
          </a:p>
          <a:p>
            <a:r>
              <a:rPr lang="en-US" altLang="ja-JP" sz="1800" b="1"/>
              <a:t> • T</a:t>
            </a:r>
            <a:r>
              <a:rPr lang="en-US" altLang="ja-JP" sz="1800" b="1" baseline="-25000"/>
              <a:t>b_to_b</a:t>
            </a:r>
            <a:r>
              <a:rPr lang="en-US" altLang="ja-JP" sz="1800" b="1"/>
              <a:t> = 369 n sec</a:t>
            </a:r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4235450" y="2754313"/>
            <a:ext cx="10207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1011238" y="1143000"/>
            <a:ext cx="25098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 e+ creation</a:t>
            </a:r>
          </a:p>
        </p:txBody>
      </p:sp>
      <p:sp>
        <p:nvSpPr>
          <p:cNvPr id="17417" name="Rectangle 12"/>
          <p:cNvSpPr>
            <a:spLocks noChangeArrowheads="1"/>
          </p:cNvSpPr>
          <p:nvPr/>
        </p:nvSpPr>
        <p:spPr bwMode="auto">
          <a:xfrm>
            <a:off x="5678488" y="1143000"/>
            <a:ext cx="3238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 go to main linac</a:t>
            </a:r>
          </a:p>
        </p:txBody>
      </p: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3897313" y="5568950"/>
            <a:ext cx="51704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Time remaining for damping = 137 m sec</a:t>
            </a:r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381000" y="5846763"/>
            <a:ext cx="29733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We create 2640 bunches </a:t>
            </a:r>
          </a:p>
          <a:p>
            <a:r>
              <a:rPr lang="en-US" altLang="ja-JP" sz="1800" b="1"/>
              <a:t>in </a:t>
            </a:r>
            <a:r>
              <a:rPr lang="en-US" altLang="ja-JP" sz="1800" b="1">
                <a:solidFill>
                  <a:srgbClr val="FF0000"/>
                </a:solidFill>
              </a:rPr>
              <a:t>63 m sec</a:t>
            </a:r>
          </a:p>
        </p:txBody>
      </p:sp>
      <p:sp>
        <p:nvSpPr>
          <p:cNvPr id="17420" name="Line 17"/>
          <p:cNvSpPr>
            <a:spLocks noChangeShapeType="1"/>
          </p:cNvSpPr>
          <p:nvPr/>
        </p:nvSpPr>
        <p:spPr bwMode="auto">
          <a:xfrm flipV="1">
            <a:off x="657225" y="2752725"/>
            <a:ext cx="17287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21" name="Rectangle 19"/>
          <p:cNvSpPr>
            <a:spLocks noChangeArrowheads="1"/>
          </p:cNvSpPr>
          <p:nvPr/>
        </p:nvSpPr>
        <p:spPr bwMode="auto">
          <a:xfrm>
            <a:off x="1093788" y="2676525"/>
            <a:ext cx="838200" cy="152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22" name="Rectangle 21" descr="右上がり対角線"/>
          <p:cNvSpPr>
            <a:spLocks noChangeArrowheads="1"/>
          </p:cNvSpPr>
          <p:nvPr/>
        </p:nvSpPr>
        <p:spPr bwMode="auto">
          <a:xfrm>
            <a:off x="2444750" y="2524125"/>
            <a:ext cx="76200" cy="457200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FFFF"/>
            </a:bgClr>
          </a:patt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23" name="Line 9"/>
          <p:cNvSpPr>
            <a:spLocks noChangeShapeType="1"/>
          </p:cNvSpPr>
          <p:nvPr/>
        </p:nvSpPr>
        <p:spPr bwMode="auto">
          <a:xfrm flipV="1">
            <a:off x="2571750" y="2754313"/>
            <a:ext cx="18319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24" name="Rectangle 22"/>
          <p:cNvSpPr>
            <a:spLocks noChangeArrowheads="1"/>
          </p:cNvSpPr>
          <p:nvPr/>
        </p:nvSpPr>
        <p:spPr bwMode="auto">
          <a:xfrm>
            <a:off x="2816225" y="2678113"/>
            <a:ext cx="1266825" cy="152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25" name="Rectangle 25"/>
          <p:cNvSpPr>
            <a:spLocks noChangeArrowheads="1"/>
          </p:cNvSpPr>
          <p:nvPr/>
        </p:nvSpPr>
        <p:spPr bwMode="auto">
          <a:xfrm>
            <a:off x="2789238" y="2890838"/>
            <a:ext cx="18288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Booster Linac</a:t>
            </a:r>
          </a:p>
          <a:p>
            <a:r>
              <a:rPr lang="en-US" altLang="ja-JP" sz="1600" b="1"/>
              <a:t>5 GeV </a:t>
            </a:r>
          </a:p>
          <a:p>
            <a:r>
              <a:rPr lang="en-US" altLang="ja-JP" sz="1400" b="1"/>
              <a:t>NC</a:t>
            </a:r>
          </a:p>
          <a:p>
            <a:r>
              <a:rPr lang="en-US" altLang="ja-JP" sz="1400" b="1"/>
              <a:t>300 Hz</a:t>
            </a:r>
          </a:p>
        </p:txBody>
      </p:sp>
      <p:sp>
        <p:nvSpPr>
          <p:cNvPr id="17426" name="Rectangle 26"/>
          <p:cNvSpPr>
            <a:spLocks noChangeArrowheads="1"/>
          </p:cNvSpPr>
          <p:nvPr/>
        </p:nvSpPr>
        <p:spPr bwMode="auto">
          <a:xfrm>
            <a:off x="206375" y="2833688"/>
            <a:ext cx="234791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Drive Linac</a:t>
            </a:r>
          </a:p>
          <a:p>
            <a:r>
              <a:rPr lang="en-US" altLang="ja-JP" sz="1600" b="1"/>
              <a:t>Several GeV </a:t>
            </a:r>
            <a:r>
              <a:rPr lang="en-US" altLang="ja-JP" sz="1400" b="1"/>
              <a:t> </a:t>
            </a:r>
          </a:p>
          <a:p>
            <a:r>
              <a:rPr lang="en-US" altLang="ja-JP" sz="1400" b="1"/>
              <a:t>NC</a:t>
            </a:r>
          </a:p>
          <a:p>
            <a:r>
              <a:rPr lang="en-US" altLang="ja-JP" sz="1400" b="1"/>
              <a:t>300 Hz</a:t>
            </a:r>
          </a:p>
        </p:txBody>
      </p:sp>
      <p:sp>
        <p:nvSpPr>
          <p:cNvPr id="17427" name="Line 27"/>
          <p:cNvSpPr>
            <a:spLocks noChangeShapeType="1"/>
          </p:cNvSpPr>
          <p:nvPr/>
        </p:nvSpPr>
        <p:spPr bwMode="auto">
          <a:xfrm flipV="1">
            <a:off x="2497138" y="3244850"/>
            <a:ext cx="0" cy="693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2141538" y="3975100"/>
            <a:ext cx="10033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Target</a:t>
            </a:r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457200" y="4249738"/>
            <a:ext cx="4319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algn="ctr"/>
            <a:r>
              <a:rPr lang="en-US" altLang="ja-JP" sz="1600" b="1" dirty="0"/>
              <a:t>Amorphous Tungsten</a:t>
            </a:r>
          </a:p>
          <a:p>
            <a:pPr algn="ctr"/>
            <a:r>
              <a:rPr lang="en-US" altLang="ja-JP" sz="1600" b="1" dirty="0" smtClean="0"/>
              <a:t>Slow </a:t>
            </a:r>
            <a:r>
              <a:rPr lang="en-US" altLang="ja-JP" sz="1600" b="1" dirty="0"/>
              <a:t>Rotation</a:t>
            </a:r>
            <a:endParaRPr lang="en-US" altLang="ja-JP" sz="1400" b="1" dirty="0"/>
          </a:p>
        </p:txBody>
      </p:sp>
      <p:sp>
        <p:nvSpPr>
          <p:cNvPr id="17430" name="Rectangle 33"/>
          <p:cNvSpPr>
            <a:spLocks noChangeArrowheads="1"/>
          </p:cNvSpPr>
          <p:nvPr/>
        </p:nvSpPr>
        <p:spPr bwMode="auto">
          <a:xfrm>
            <a:off x="4516438" y="4410075"/>
            <a:ext cx="1936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algn="ctr"/>
            <a:r>
              <a:rPr lang="en-US" altLang="ja-JP" sz="1800" b="1"/>
              <a:t>2640 bunches</a:t>
            </a:r>
          </a:p>
          <a:p>
            <a:pPr algn="ctr"/>
            <a:r>
              <a:rPr lang="en-US" altLang="ja-JP" sz="1800" b="1"/>
              <a:t>60 mini-trains</a:t>
            </a:r>
          </a:p>
        </p:txBody>
      </p:sp>
      <p:sp>
        <p:nvSpPr>
          <p:cNvPr id="17431" name="正方形/長方形 9"/>
          <p:cNvSpPr>
            <a:spLocks noChangeArrowheads="1"/>
          </p:cNvSpPr>
          <p:nvPr/>
        </p:nvSpPr>
        <p:spPr bwMode="auto">
          <a:xfrm>
            <a:off x="2667000" y="6167438"/>
            <a:ext cx="28194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latin typeface="Helvetica" charset="0"/>
              </a:rPr>
              <a:t> Stretching</a:t>
            </a:r>
            <a:endParaRPr lang="ja-JP" altLang="en-US" sz="1800" dirty="0"/>
          </a:p>
        </p:txBody>
      </p:sp>
      <p:sp>
        <p:nvSpPr>
          <p:cNvPr id="17432" name="右矢印 10"/>
          <p:cNvSpPr>
            <a:spLocks noChangeArrowheads="1"/>
          </p:cNvSpPr>
          <p:nvPr/>
        </p:nvSpPr>
        <p:spPr bwMode="auto">
          <a:xfrm flipH="1">
            <a:off x="2144713" y="6172200"/>
            <a:ext cx="598487" cy="381000"/>
          </a:xfrm>
          <a:prstGeom prst="rightArrow">
            <a:avLst>
              <a:gd name="adj1" fmla="val 50000"/>
              <a:gd name="adj2" fmla="val 499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3" tIns="45716" rIns="91433" bIns="45716"/>
          <a:lstStyle/>
          <a:p>
            <a:endParaRPr lang="ja-JP" altLang="en-US" sz="1800"/>
          </a:p>
        </p:txBody>
      </p:sp>
      <p:sp>
        <p:nvSpPr>
          <p:cNvPr id="17433" name="Rectangle 31"/>
          <p:cNvSpPr>
            <a:spLocks noChangeArrowheads="1"/>
          </p:cNvSpPr>
          <p:nvPr/>
        </p:nvSpPr>
        <p:spPr bwMode="auto">
          <a:xfrm>
            <a:off x="1" y="15875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0000FF"/>
                </a:solidFill>
              </a:rPr>
              <a:t>Conventional e+ Source for ILC</a:t>
            </a:r>
          </a:p>
          <a:p>
            <a:pPr algn="ctr"/>
            <a:r>
              <a:rPr lang="en-US" altLang="ja-JP" sz="2000" b="1" dirty="0">
                <a:solidFill>
                  <a:srgbClr val="0000FF"/>
                </a:solidFill>
              </a:rPr>
              <a:t>Normal Conducting Drive and Booster </a:t>
            </a:r>
            <a:r>
              <a:rPr lang="en-US" altLang="ja-JP" sz="2000" b="1" dirty="0" err="1">
                <a:solidFill>
                  <a:srgbClr val="0000FF"/>
                </a:solidFill>
              </a:rPr>
              <a:t>Linacs</a:t>
            </a:r>
            <a:r>
              <a:rPr lang="en-US" altLang="ja-JP" sz="2000" b="1" dirty="0">
                <a:solidFill>
                  <a:srgbClr val="0000FF"/>
                </a:solidFill>
              </a:rPr>
              <a:t> in 300 Hz operation</a:t>
            </a:r>
            <a:endParaRPr lang="en-US" altLang="ja-JP" sz="2000" b="1" dirty="0"/>
          </a:p>
        </p:txBody>
      </p:sp>
      <p:grpSp>
        <p:nvGrpSpPr>
          <p:cNvPr id="2" name="図形グループ 1"/>
          <p:cNvGrpSpPr/>
          <p:nvPr/>
        </p:nvGrpSpPr>
        <p:grpSpPr>
          <a:xfrm>
            <a:off x="5156200" y="6284268"/>
            <a:ext cx="2819400" cy="369332"/>
            <a:chOff x="5054600" y="6208068"/>
            <a:chExt cx="2819400" cy="369332"/>
          </a:xfrm>
        </p:grpSpPr>
        <p:sp>
          <p:nvSpPr>
            <p:cNvPr id="27" name="正方形/長方形 26"/>
            <p:cNvSpPr/>
            <p:nvPr/>
          </p:nvSpPr>
          <p:spPr>
            <a:xfrm>
              <a:off x="5054600" y="6240463"/>
              <a:ext cx="2819400" cy="312737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844" tIns="42922" rIns="85844" bIns="42922"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182192" y="6208068"/>
              <a:ext cx="26404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800" b="1" dirty="0">
                  <a:latin typeface="Times" charset="0"/>
                </a:rPr>
                <a:t>NIM A672 (2012) 52—56</a:t>
              </a:r>
              <a:endParaRPr lang="ja-JP" altLang="en-US" sz="1800" b="1" dirty="0">
                <a:latin typeface="Times" charset="0"/>
              </a:endParaRPr>
            </a:p>
          </p:txBody>
        </p:sp>
      </p:grpSp>
      <p:sp>
        <p:nvSpPr>
          <p:cNvPr id="4" name="角丸四角形 3"/>
          <p:cNvSpPr/>
          <p:nvPr/>
        </p:nvSpPr>
        <p:spPr>
          <a:xfrm>
            <a:off x="1460500" y="4000500"/>
            <a:ext cx="2286000" cy="8763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9"/>
          <p:cNvSpPr>
            <a:spLocks noChangeArrowheads="1"/>
          </p:cNvSpPr>
          <p:nvPr/>
        </p:nvSpPr>
        <p:spPr bwMode="auto">
          <a:xfrm>
            <a:off x="1701800" y="4922838"/>
            <a:ext cx="28194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charset="0"/>
              </a:rPr>
              <a:t>Today’s Talk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8238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72" name="Picture 8" descr="150227_Model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788" y="1600200"/>
            <a:ext cx="341471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152400" y="0"/>
            <a:ext cx="85725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4" tIns="45701" rIns="91404" bIns="45701"/>
          <a:lstStyle/>
          <a:p>
            <a:pPr marL="342900" indent="-342900" algn="l" eaLnBrk="0" hangingPunct="0">
              <a:spcBef>
                <a:spcPct val="20000"/>
              </a:spcBef>
            </a:pPr>
            <a:r>
              <a:rPr lang="en-US" altLang="ja-JP" sz="2400" b="1" dirty="0" smtClean="0">
                <a:cs typeface="ＭＳ Ｐゴシック" charset="0"/>
              </a:rPr>
              <a:t>Thermal</a:t>
            </a:r>
            <a:r>
              <a:rPr lang="ja-JP" altLang="en-US" sz="2400" b="1" dirty="0" smtClean="0">
                <a:cs typeface="ＭＳ Ｐゴシック" charset="0"/>
              </a:rPr>
              <a:t> </a:t>
            </a:r>
            <a:r>
              <a:rPr lang="en-US" altLang="ja-JP" sz="2400" b="1" dirty="0" smtClean="0">
                <a:cs typeface="ＭＳ Ｐゴシック" charset="0"/>
              </a:rPr>
              <a:t>Analysis:</a:t>
            </a:r>
            <a:r>
              <a:rPr lang="ja-JP" altLang="en-US" sz="2400" b="1" dirty="0">
                <a:cs typeface="ＭＳ Ｐゴシック" charset="0"/>
              </a:rPr>
              <a:t>　</a:t>
            </a:r>
            <a:r>
              <a:rPr lang="en-US" altLang="ja-JP" b="1" dirty="0" smtClean="0"/>
              <a:t>Target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Model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and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Cooling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Condition</a:t>
            </a:r>
            <a:endParaRPr lang="ja-JP" altLang="en-US" sz="2400" b="1" dirty="0">
              <a:cs typeface="ＭＳ Ｐゴシック" charset="0"/>
            </a:endParaRPr>
          </a:p>
        </p:txBody>
      </p:sp>
      <p:sp>
        <p:nvSpPr>
          <p:cNvPr id="420867" name="Rectangle 3"/>
          <p:cNvSpPr>
            <a:spLocks noChangeArrowheads="1"/>
          </p:cNvSpPr>
          <p:nvPr/>
        </p:nvSpPr>
        <p:spPr bwMode="auto">
          <a:xfrm>
            <a:off x="152400" y="533400"/>
            <a:ext cx="9067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4" tIns="45701" rIns="91404" bIns="45701"/>
          <a:lstStyle/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ja-JP" sz="2000" b="1" dirty="0" smtClean="0">
                <a:cs typeface="ＭＳ Ｐゴシック" charset="0"/>
              </a:rPr>
              <a:t>Model :     </a:t>
            </a:r>
            <a:r>
              <a:rPr lang="en-US" altLang="ja-JP" sz="2000" b="1" dirty="0" smtClean="0">
                <a:solidFill>
                  <a:srgbClr val="FF0000"/>
                </a:solidFill>
                <a:cs typeface="ＭＳ Ｐゴシック" charset="0"/>
              </a:rPr>
              <a:t>500 mm diameter </a:t>
            </a:r>
            <a:r>
              <a:rPr lang="en-US" altLang="ja-JP" sz="2000" b="1" dirty="0" smtClean="0">
                <a:cs typeface="ＭＳ Ｐゴシック" charset="0"/>
              </a:rPr>
              <a:t>rotation target</a:t>
            </a:r>
          </a:p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ja-JP" sz="2000" b="1" dirty="0"/>
              <a:t> </a:t>
            </a:r>
            <a:r>
              <a:rPr lang="ja-JP" altLang="en-US" sz="2000" b="1" dirty="0">
                <a:cs typeface="ＭＳ Ｐゴシック" charset="0"/>
              </a:rPr>
              <a:t>　</a:t>
            </a:r>
            <a:r>
              <a:rPr lang="en-US" altLang="ja-JP" sz="2000" b="1" dirty="0" smtClean="0">
                <a:cs typeface="ＭＳ Ｐゴシック" charset="0"/>
              </a:rPr>
              <a:t>Rim (</a:t>
            </a:r>
            <a:r>
              <a:rPr lang="en-US" altLang="ja-JP" sz="2000" b="1" dirty="0">
                <a:cs typeface="ＭＳ Ｐゴシック" charset="0"/>
              </a:rPr>
              <a:t>φ500-φ366×14t</a:t>
            </a:r>
            <a:r>
              <a:rPr lang="en-US" altLang="ja-JP" sz="2000" b="1" dirty="0" smtClean="0">
                <a:cs typeface="ＭＳ Ｐゴシック" charset="0"/>
              </a:rPr>
              <a:t>) W </a:t>
            </a:r>
            <a:r>
              <a:rPr lang="en-US" altLang="ja-JP" sz="2000" b="1" dirty="0">
                <a:cs typeface="ＭＳ Ｐゴシック" charset="0"/>
              </a:rPr>
              <a:t>+ </a:t>
            </a:r>
            <a:r>
              <a:rPr lang="en-US" altLang="ja-JP" sz="2000" b="1" dirty="0" smtClean="0">
                <a:cs typeface="ＭＳ Ｐゴシック" charset="0"/>
              </a:rPr>
              <a:t>Central Cu Disk (water flow inside)</a:t>
            </a:r>
          </a:p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ja-JP" sz="2000" b="1" dirty="0"/>
              <a:t>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cs typeface="ＭＳ Ｐゴシック" charset="0"/>
              </a:rPr>
              <a:t> </a:t>
            </a:r>
            <a:r>
              <a:rPr lang="en-US" altLang="en-US" sz="2000" b="1" dirty="0" smtClean="0"/>
              <a:t>Rotation: 200 -</a:t>
            </a:r>
            <a:r>
              <a:rPr lang="en-US" altLang="ja-JP" sz="2000" b="1" dirty="0" smtClean="0">
                <a:cs typeface="ＭＳ Ｐゴシック" charset="0"/>
              </a:rPr>
              <a:t> 600rpm</a:t>
            </a:r>
          </a:p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ja-JP" sz="2000" b="1" dirty="0"/>
              <a:t> </a:t>
            </a:r>
            <a:r>
              <a:rPr lang="en-US" altLang="ja-JP" sz="2000" b="1" dirty="0" smtClean="0"/>
              <a:t>  Water temperature at inlet: 25 </a:t>
            </a:r>
            <a:r>
              <a:rPr lang="en-US" altLang="ja-JP" sz="2000" b="1" baseline="30000" dirty="0" err="1" smtClean="0"/>
              <a:t>o</a:t>
            </a:r>
            <a:r>
              <a:rPr lang="en-US" altLang="ja-JP" sz="2000" b="1" dirty="0" err="1" smtClean="0"/>
              <a:t>C</a:t>
            </a:r>
            <a:endParaRPr lang="ja-JP" altLang="en-US" sz="2000" b="1" dirty="0">
              <a:cs typeface="ＭＳ Ｐゴシック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endParaRPr lang="en-US" altLang="ja-JP" sz="2000" b="1" dirty="0" smtClean="0">
              <a:cs typeface="ＭＳ Ｐゴシック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endParaRPr lang="ja-JP" altLang="en-US" sz="2000" b="1" dirty="0">
              <a:cs typeface="ＭＳ Ｐゴシック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ja-JP" sz="2000" b="1" dirty="0" smtClean="0">
                <a:cs typeface="ＭＳ Ｐゴシック" charset="0"/>
              </a:rPr>
              <a:t>Software; </a:t>
            </a:r>
            <a:r>
              <a:rPr lang="en-US" altLang="ja-JP" sz="2000" b="1" dirty="0">
                <a:cs typeface="ＭＳ Ｐゴシック" charset="0"/>
              </a:rPr>
              <a:t>ANSYS </a:t>
            </a:r>
            <a:r>
              <a:rPr lang="en-US" altLang="ja-JP" sz="2000" b="1" dirty="0" smtClean="0">
                <a:cs typeface="ＭＳ Ｐゴシック" charset="0"/>
              </a:rPr>
              <a:t>CFX</a:t>
            </a:r>
            <a:endParaRPr lang="en-US" altLang="ja-JP" sz="2000" b="1" dirty="0">
              <a:cs typeface="ＭＳ Ｐゴシック" charset="0"/>
            </a:endParaRPr>
          </a:p>
        </p:txBody>
      </p:sp>
      <p:sp>
        <p:nvSpPr>
          <p:cNvPr id="420871" name="Rectangle 7"/>
          <p:cNvSpPr>
            <a:spLocks noChangeArrowheads="1"/>
          </p:cNvSpPr>
          <p:nvPr/>
        </p:nvSpPr>
        <p:spPr bwMode="auto">
          <a:xfrm>
            <a:off x="6580188" y="5410200"/>
            <a:ext cx="1382712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4" tIns="45701" rIns="91404" bIns="45701"/>
          <a:lstStyle/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ja-JP" sz="2000" b="1" dirty="0" smtClean="0">
                <a:cs typeface="ＭＳ Ｐゴシック" charset="0"/>
              </a:rPr>
              <a:t>Model 39</a:t>
            </a:r>
            <a:endParaRPr lang="en-US" altLang="ja-JP" sz="2000" b="1" dirty="0">
              <a:cs typeface="ＭＳ Ｐゴシック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930900"/>
            <a:ext cx="2311400" cy="5588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696582" y="406400"/>
            <a:ext cx="2320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FY2014-2015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2812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4000" y="857240"/>
            <a:ext cx="9093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The loads on the </a:t>
            </a:r>
            <a:r>
              <a:rPr lang="en-US" altLang="ja-JP" b="1" dirty="0"/>
              <a:t>vacuum seal and </a:t>
            </a:r>
            <a:r>
              <a:rPr lang="en-US" altLang="ja-JP" b="1" dirty="0" smtClean="0"/>
              <a:t>the bearing are determined by the weight and the moment of the target disk.</a:t>
            </a:r>
          </a:p>
          <a:p>
            <a:pPr>
              <a:lnSpc>
                <a:spcPts val="2880"/>
              </a:lnSpc>
            </a:pPr>
            <a:r>
              <a:rPr lang="en-US" altLang="ja-JP" b="1" dirty="0" smtClean="0"/>
              <a:t>So we will make full size prototype. 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54000" y="2495540"/>
            <a:ext cx="9093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The purpose is vacuum test.  </a:t>
            </a:r>
          </a:p>
          <a:p>
            <a:pPr>
              <a:lnSpc>
                <a:spcPts val="2880"/>
              </a:lnSpc>
            </a:pPr>
            <a:r>
              <a:rPr lang="en-US" altLang="ja-JP" b="1" dirty="0" smtClean="0"/>
              <a:t>It is not necessary to use W for the disk. </a:t>
            </a:r>
          </a:p>
          <a:p>
            <a:pPr>
              <a:lnSpc>
                <a:spcPts val="2880"/>
              </a:lnSpc>
            </a:pPr>
            <a:r>
              <a:rPr lang="en-US" altLang="ja-JP" b="1" dirty="0" smtClean="0"/>
              <a:t>We don’t use W for cost saving.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4000" y="4235440"/>
            <a:ext cx="909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ja-JP" b="1" dirty="0" smtClean="0"/>
              <a:t>Water channels will be unimplemented. It is cost saving. Target rotation is slow, water circulation is within the past experience of the company. We have no need to demonstrate.  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828799" y="54402"/>
            <a:ext cx="590176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FF0000"/>
                </a:solidFill>
                <a:latin typeface="Helvetica" charset="0"/>
              </a:rPr>
              <a:t>Points of the prototype</a:t>
            </a:r>
            <a:endParaRPr lang="en-US" altLang="ja-JP" sz="32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54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04800" y="3813602"/>
            <a:ext cx="9334500" cy="198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• Overview </a:t>
            </a:r>
          </a:p>
          <a:p>
            <a:pPr>
              <a:lnSpc>
                <a:spcPct val="110000"/>
              </a:lnSpc>
            </a:pP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• Target R/D (</a:t>
            </a: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1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): Heat and Stress Simulations</a:t>
            </a:r>
            <a:endParaRPr lang="en-US" altLang="ja-JP" sz="2800" b="1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• Target R/D (</a:t>
            </a: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): Radiation, Vacuum,</a:t>
            </a:r>
            <a:r>
              <a:rPr lang="ja-JP" altLang="en-US" sz="2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and Prototype</a:t>
            </a:r>
          </a:p>
          <a:p>
            <a:pPr>
              <a:lnSpc>
                <a:spcPct val="110000"/>
              </a:lnSpc>
            </a:pP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• Summary</a:t>
            </a:r>
            <a:endParaRPr lang="ja-JP" altLang="en-US" sz="2800" dirty="0"/>
          </a:p>
        </p:txBody>
      </p:sp>
      <p:sp>
        <p:nvSpPr>
          <p:cNvPr id="6" name="正方形/長方形 3"/>
          <p:cNvSpPr>
            <a:spLocks noChangeArrowheads="1"/>
          </p:cNvSpPr>
          <p:nvPr/>
        </p:nvSpPr>
        <p:spPr bwMode="auto">
          <a:xfrm>
            <a:off x="-254000" y="571500"/>
            <a:ext cx="9601200" cy="342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altLang="ja-JP" sz="4800" b="1" dirty="0" smtClean="0">
                <a:solidFill>
                  <a:srgbClr val="0000FF"/>
                </a:solidFill>
                <a:latin typeface="Calibri" charset="0"/>
              </a:rPr>
              <a:t>Today’s Talk</a:t>
            </a:r>
          </a:p>
          <a:p>
            <a:pPr algn="ctr">
              <a:lnSpc>
                <a:spcPts val="3863"/>
              </a:lnSpc>
            </a:pPr>
            <a:endParaRPr lang="en-US" altLang="ja-JP" sz="4800" b="1" dirty="0">
              <a:solidFill>
                <a:srgbClr val="0000FF"/>
              </a:solidFill>
              <a:latin typeface="Calibri" charset="0"/>
            </a:endParaRPr>
          </a:p>
          <a:p>
            <a:pPr algn="ctr">
              <a:lnSpc>
                <a:spcPts val="4763"/>
              </a:lnSpc>
            </a:pPr>
            <a:r>
              <a:rPr lang="en-US" altLang="ja-JP" sz="4800" b="1" dirty="0" smtClean="0">
                <a:solidFill>
                  <a:srgbClr val="0000FF"/>
                </a:solidFill>
                <a:latin typeface="Calibri" charset="0"/>
              </a:rPr>
              <a:t>R/D of the Slow Rotation Target</a:t>
            </a:r>
          </a:p>
          <a:p>
            <a:pPr algn="ctr">
              <a:lnSpc>
                <a:spcPts val="4763"/>
              </a:lnSpc>
            </a:pPr>
            <a:r>
              <a:rPr lang="en-US" altLang="ja-JP" sz="4800" b="1" dirty="0" smtClean="0">
                <a:solidFill>
                  <a:srgbClr val="0000FF"/>
                </a:solidFill>
                <a:latin typeface="Calibri" charset="0"/>
              </a:rPr>
              <a:t>of the Conventional e+ Source </a:t>
            </a:r>
          </a:p>
          <a:p>
            <a:pPr algn="ctr">
              <a:lnSpc>
                <a:spcPts val="4763"/>
              </a:lnSpc>
            </a:pPr>
            <a:r>
              <a:rPr lang="en-US" altLang="ja-JP" sz="4800" b="1" dirty="0" smtClean="0">
                <a:solidFill>
                  <a:srgbClr val="0000FF"/>
                </a:solidFill>
                <a:latin typeface="Calibri" charset="0"/>
              </a:rPr>
              <a:t>for ILC </a:t>
            </a:r>
            <a:endParaRPr lang="en-US" altLang="ja-JP" sz="4800" b="1" dirty="0">
              <a:solidFill>
                <a:srgbClr val="0000FF"/>
              </a:solidFill>
              <a:latin typeface="Calibri" charset="0"/>
            </a:endParaRPr>
          </a:p>
          <a:p>
            <a:pPr algn="ctr">
              <a:lnSpc>
                <a:spcPts val="3600"/>
              </a:lnSpc>
            </a:pPr>
            <a:endParaRPr lang="en-US" altLang="ja-JP" sz="48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5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260"/>
          <p:cNvSpPr>
            <a:spLocks noChangeArrowheads="1"/>
          </p:cNvSpPr>
          <p:nvPr/>
        </p:nvSpPr>
        <p:spPr bwMode="auto">
          <a:xfrm>
            <a:off x="6013450" y="625475"/>
            <a:ext cx="2914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latin typeface="Calibri" charset="0"/>
              </a:rPr>
              <a:t>November 2014</a:t>
            </a:r>
            <a:endParaRPr lang="ja-JP" altLang="en-US" dirty="0">
              <a:latin typeface="Calibri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04900"/>
            <a:ext cx="7442200" cy="5569889"/>
          </a:xfrm>
          <a:prstGeom prst="rect">
            <a:avLst/>
          </a:prstGeom>
        </p:spPr>
      </p:pic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1397000" y="-25414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464682" y="-2232"/>
            <a:ext cx="204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6" name="正方形/長方形 6"/>
          <p:cNvSpPr>
            <a:spLocks noChangeArrowheads="1"/>
          </p:cNvSpPr>
          <p:nvPr/>
        </p:nvSpPr>
        <p:spPr bwMode="auto">
          <a:xfrm>
            <a:off x="1752600" y="279386"/>
            <a:ext cx="6540500" cy="5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b="1" dirty="0" smtClean="0">
                <a:solidFill>
                  <a:srgbClr val="0000FF"/>
                </a:solidFill>
                <a:latin typeface="Calibri" pitchFamily="31" charset="0"/>
              </a:rPr>
              <a:t>More systematic study for CN oil</a:t>
            </a:r>
            <a:endParaRPr kumimoji="0" lang="en-US" altLang="ja-JP" b="1" dirty="0">
              <a:solidFill>
                <a:srgbClr val="0000FF"/>
              </a:solidFill>
              <a:latin typeface="Calibri" pitchFamily="3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0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08000"/>
            <a:ext cx="6705600" cy="57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132053" y="3972868"/>
            <a:ext cx="1774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/>
              <a:t>Ar</a:t>
            </a:r>
            <a:r>
              <a:rPr lang="en-US" altLang="ja-JP" b="1" dirty="0"/>
              <a:t>-purging</a:t>
            </a:r>
            <a:endParaRPr lang="ja-JP" altLang="en-US" dirty="0"/>
          </a:p>
        </p:txBody>
      </p:sp>
      <p:cxnSp>
        <p:nvCxnSpPr>
          <p:cNvPr id="5" name="直線矢印コネクタ 4"/>
          <p:cNvCxnSpPr>
            <a:stCxn id="2" idx="3"/>
          </p:cNvCxnSpPr>
          <p:nvPr/>
        </p:nvCxnSpPr>
        <p:spPr>
          <a:xfrm flipV="1">
            <a:off x="2906547" y="4191000"/>
            <a:ext cx="344653" cy="127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5284953" y="5128568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Magnet</a:t>
            </a:r>
            <a:endParaRPr lang="ja-JP" altLang="en-US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5297653" y="4798368"/>
            <a:ext cx="2305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/>
              <a:t>Ferrofulid</a:t>
            </a:r>
            <a:r>
              <a:rPr lang="en-US" altLang="ja-JP" b="1" dirty="0" smtClean="0"/>
              <a:t> seal</a:t>
            </a:r>
            <a:endParaRPr lang="ja-JP" altLang="en-US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598653" y="467668"/>
            <a:ext cx="239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Seal against </a:t>
            </a:r>
            <a:r>
              <a:rPr lang="en-US" altLang="ja-JP" b="1" dirty="0" err="1" smtClean="0"/>
              <a:t>Ar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049752" y="315268"/>
            <a:ext cx="3389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Seal against Water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729451" y="848668"/>
            <a:ext cx="2754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Seal against Air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542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990600" y="377825"/>
            <a:ext cx="7265988" cy="144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en-US" altLang="ja-JP" sz="4400" b="1" dirty="0">
                <a:solidFill>
                  <a:srgbClr val="0000FF"/>
                </a:solidFill>
                <a:latin typeface="Calibri" pitchFamily="31" charset="0"/>
              </a:rPr>
              <a:t>Issue of Slow Rotation Target</a:t>
            </a:r>
          </a:p>
          <a:p>
            <a:endParaRPr lang="ja-JP" altLang="en-US" sz="4400" b="1" dirty="0">
              <a:latin typeface="Calibri" pitchFamily="31" charset="0"/>
            </a:endParaRP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381000" y="1295400"/>
            <a:ext cx="8180388" cy="6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>
                <a:latin typeface="Calibri" pitchFamily="31" charset="0"/>
              </a:rPr>
              <a:t>Issue: Can we sustain ultra-high </a:t>
            </a:r>
            <a:r>
              <a:rPr lang="en-US" altLang="ja-JP" sz="3200" b="1" dirty="0" err="1">
                <a:latin typeface="Calibri" pitchFamily="31" charset="0"/>
              </a:rPr>
              <a:t>vacumme</a:t>
            </a:r>
            <a:r>
              <a:rPr lang="en-US" altLang="ja-JP" sz="3200" b="1" dirty="0">
                <a:latin typeface="Calibri" pitchFamily="31" charset="0"/>
              </a:rPr>
              <a:t>?  </a:t>
            </a:r>
            <a:endParaRPr lang="ja-JP" altLang="en-US" sz="3200" b="1" dirty="0">
              <a:latin typeface="Calibri" pitchFamily="31" charset="0"/>
            </a:endParaRPr>
          </a:p>
        </p:txBody>
      </p:sp>
      <p:pic>
        <p:nvPicPr>
          <p:cNvPr id="4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804" y="294440"/>
            <a:ext cx="7618783" cy="606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2"/>
          <p:cNvSpPr>
            <a:spLocks noChangeArrowheads="1"/>
          </p:cNvSpPr>
          <p:nvPr/>
        </p:nvSpPr>
        <p:spPr bwMode="auto">
          <a:xfrm>
            <a:off x="471978" y="46677"/>
            <a:ext cx="8443422" cy="54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844" tIns="42922" rIns="85844" bIns="42922">
            <a:prstTxWarp prst="textNoShape">
              <a:avLst/>
            </a:prstTxWarp>
            <a:spAutoFit/>
          </a:bodyPr>
          <a:lstStyle/>
          <a:p>
            <a:r>
              <a:rPr kumimoji="0" lang="en-US" altLang="ja-JP" sz="3000" b="1" dirty="0" err="1">
                <a:solidFill>
                  <a:srgbClr val="0000FF"/>
                </a:solidFill>
                <a:latin typeface="Calibri" pitchFamily="31" charset="0"/>
              </a:rPr>
              <a:t>undulator</a:t>
            </a:r>
            <a:r>
              <a:rPr kumimoji="0" lang="en-US" altLang="ja-JP" sz="3000" b="1" dirty="0">
                <a:solidFill>
                  <a:srgbClr val="0000FF"/>
                </a:solidFill>
                <a:latin typeface="Calibri" pitchFamily="31" charset="0"/>
              </a:rPr>
              <a:t> source</a:t>
            </a:r>
            <a:r>
              <a:rPr kumimoji="0" lang="ja-JP" altLang="en-US" sz="3000" b="1" dirty="0">
                <a:solidFill>
                  <a:srgbClr val="0000FF"/>
                </a:solidFill>
                <a:latin typeface="Calibri" pitchFamily="31" charset="0"/>
              </a:rPr>
              <a:t>：</a:t>
            </a:r>
            <a:r>
              <a:rPr kumimoji="0" lang="en-US" altLang="ja-JP" sz="3000" b="1" dirty="0">
                <a:solidFill>
                  <a:srgbClr val="0000FF"/>
                </a:solidFill>
              </a:rPr>
              <a:t>Vacuum test of rotation seal</a:t>
            </a:r>
            <a:endParaRPr lang="ja-JP" altLang="en-US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41275"/>
            <a:ext cx="89503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コネクタ 6"/>
          <p:cNvCxnSpPr/>
          <p:nvPr/>
        </p:nvCxnSpPr>
        <p:spPr>
          <a:xfrm>
            <a:off x="1066800" y="1981200"/>
            <a:ext cx="70866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524000" y="2589213"/>
            <a:ext cx="6781800" cy="158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24000" y="2895600"/>
            <a:ext cx="11430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066800" y="2286000"/>
            <a:ext cx="11430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1143000" y="3275013"/>
            <a:ext cx="3505200" cy="476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447800" y="4876800"/>
            <a:ext cx="6705600" cy="952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正方形/長方形 2"/>
          <p:cNvSpPr>
            <a:spLocks noChangeArrowheads="1"/>
          </p:cNvSpPr>
          <p:nvPr/>
        </p:nvSpPr>
        <p:spPr bwMode="auto">
          <a:xfrm>
            <a:off x="592138" y="82550"/>
            <a:ext cx="855186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pPr marL="0" lvl="1"/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study: ongoing with </a:t>
            </a:r>
            <a:r>
              <a:rPr kumimoji="0" lang="en-US" altLang="ja-JP" sz="3000" b="1" dirty="0" err="1">
                <a:solidFill>
                  <a:srgbClr val="0000FF"/>
                </a:solidFill>
                <a:latin typeface="Calibri" charset="0"/>
              </a:rPr>
              <a:t>Rigaku</a:t>
            </a:r>
            <a:endParaRPr kumimoji="0" lang="en-US" altLang="ja-JP" sz="30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98306" name="正方形/長方形 2"/>
          <p:cNvSpPr>
            <a:spLocks noChangeArrowheads="1"/>
          </p:cNvSpPr>
          <p:nvPr/>
        </p:nvSpPr>
        <p:spPr bwMode="auto">
          <a:xfrm>
            <a:off x="280988" y="660400"/>
            <a:ext cx="8329612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pPr marL="0" lvl="1">
              <a:lnSpc>
                <a:spcPts val="3188"/>
              </a:lnSpc>
            </a:pPr>
            <a:r>
              <a:rPr kumimoji="0" lang="en-US" altLang="ja-JP" sz="2800" b="1" dirty="0">
                <a:latin typeface="Calibri" charset="0"/>
              </a:rPr>
              <a:t>Points:</a:t>
            </a:r>
          </a:p>
          <a:p>
            <a:pPr marL="0" lvl="1">
              <a:lnSpc>
                <a:spcPts val="3188"/>
              </a:lnSpc>
            </a:pPr>
            <a:r>
              <a:rPr kumimoji="0" lang="en-US" altLang="ja-JP" sz="2800" b="1" dirty="0">
                <a:latin typeface="Calibri" charset="0"/>
              </a:rPr>
              <a:t>   Diameter, material, shape, rotation speed</a:t>
            </a:r>
            <a:r>
              <a:rPr kumimoji="0" lang="en-US" altLang="ja-JP" sz="2800" b="1" dirty="0" smtClean="0">
                <a:latin typeface="Calibri" charset="0"/>
              </a:rPr>
              <a:t>,</a:t>
            </a:r>
            <a:r>
              <a:rPr kumimoji="0" lang="ja-JP" altLang="en-US" sz="2800" b="1" dirty="0">
                <a:latin typeface="Calibri" charset="0"/>
              </a:rPr>
              <a:t> </a:t>
            </a:r>
            <a:r>
              <a:rPr kumimoji="0" lang="en-US" altLang="ja-JP" sz="2800" b="1" dirty="0" smtClean="0">
                <a:latin typeface="Calibri" charset="0"/>
              </a:rPr>
              <a:t>cooling,</a:t>
            </a:r>
            <a:r>
              <a:rPr kumimoji="0" lang="en-US" altLang="ja-JP" sz="2800" b="1" dirty="0">
                <a:latin typeface="Calibri" charset="0"/>
              </a:rPr>
              <a:t>,,</a:t>
            </a:r>
          </a:p>
          <a:p>
            <a:pPr marL="0" lvl="1">
              <a:lnSpc>
                <a:spcPts val="3188"/>
              </a:lnSpc>
            </a:pPr>
            <a:r>
              <a:rPr kumimoji="0" lang="en-US" altLang="ja-JP" sz="2800" b="1" dirty="0">
                <a:latin typeface="Calibri" charset="0"/>
              </a:rPr>
              <a:t>   B-filed on the target disk (Hiroshima), </a:t>
            </a:r>
          </a:p>
          <a:p>
            <a:pPr marL="0" lvl="1">
              <a:lnSpc>
                <a:spcPts val="3188"/>
              </a:lnSpc>
            </a:pPr>
            <a:r>
              <a:rPr kumimoji="0" lang="en-US" altLang="ja-JP" sz="2800" b="1" dirty="0">
                <a:latin typeface="Calibri" charset="0"/>
              </a:rPr>
              <a:t>   Flux concentrator (</a:t>
            </a:r>
            <a:r>
              <a:rPr kumimoji="0" lang="en-US" altLang="ja-JP" sz="2800" b="1" dirty="0" smtClean="0">
                <a:latin typeface="Calibri" charset="0"/>
              </a:rPr>
              <a:t>IHEP, BINP)</a:t>
            </a:r>
            <a:endParaRPr kumimoji="0" lang="en-US" altLang="ja-JP" sz="2800" b="1" dirty="0">
              <a:latin typeface="Calibri" charset="0"/>
            </a:endParaRPr>
          </a:p>
        </p:txBody>
      </p:sp>
      <p:sp>
        <p:nvSpPr>
          <p:cNvPr id="98307" name="正方形/長方形 10"/>
          <p:cNvSpPr>
            <a:spLocks noChangeArrowheads="1"/>
          </p:cNvSpPr>
          <p:nvPr/>
        </p:nvSpPr>
        <p:spPr bwMode="auto">
          <a:xfrm>
            <a:off x="280988" y="2668588"/>
            <a:ext cx="8483600" cy="5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marL="0" lvl="1">
              <a:lnSpc>
                <a:spcPts val="3188"/>
              </a:lnSpc>
            </a:pPr>
            <a:r>
              <a:rPr kumimoji="0" lang="en-US" altLang="ja-JP" sz="2800" b="1" dirty="0" smtClean="0">
                <a:latin typeface="Calibri" charset="0"/>
              </a:rPr>
              <a:t>   </a:t>
            </a:r>
            <a:endParaRPr kumimoji="0" lang="en-US" altLang="ja-JP" sz="28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014082" y="556568"/>
            <a:ext cx="205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FY2014-2015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579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0" y="1926784"/>
            <a:ext cx="4101709" cy="362053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44" y="1934344"/>
            <a:ext cx="3998662" cy="361297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329962" y="1432868"/>
            <a:ext cx="231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Ｉ</a:t>
            </a:r>
            <a:r>
              <a:rPr lang="ja-JP" altLang="en-US" dirty="0"/>
              <a:t>Ｉ</a:t>
            </a:r>
            <a:r>
              <a:rPr lang="ja-JP" altLang="en-US" dirty="0" smtClean="0"/>
              <a:t>　間接冷却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67562" y="1445568"/>
            <a:ext cx="1956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Ｉ　直接冷却</a:t>
            </a:r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34517" y="239068"/>
            <a:ext cx="4085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b="1" dirty="0">
                <a:solidFill>
                  <a:srgbClr val="0000FF"/>
                </a:solidFill>
                <a:latin typeface="Calibri" charset="0"/>
              </a:rPr>
              <a:t>Peter </a:t>
            </a:r>
            <a:r>
              <a:rPr kumimoji="0" lang="en-US" altLang="ja-JP" b="1" dirty="0" smtClean="0">
                <a:solidFill>
                  <a:srgbClr val="0000FF"/>
                </a:solidFill>
                <a:latin typeface="Calibri" charset="0"/>
              </a:rPr>
              <a:t>SIEVERS</a:t>
            </a:r>
            <a:r>
              <a:rPr kumimoji="0" lang="en-US" altLang="ja-JP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kumimoji="0" lang="en-US" altLang="ja-JP" b="1" dirty="0" smtClean="0">
                <a:solidFill>
                  <a:srgbClr val="0000FF"/>
                </a:solidFill>
                <a:latin typeface="Calibri" charset="0"/>
              </a:rPr>
              <a:t>(CERN)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07262" y="1051868"/>
            <a:ext cx="370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Ｉ　</a:t>
            </a:r>
            <a:r>
              <a:rPr lang="en-US" altLang="ja-JP" dirty="0" smtClean="0"/>
              <a:t>Direct Cooling</a:t>
            </a:r>
            <a:endParaRPr lang="ja-JP" altLang="en-US" dirty="0"/>
          </a:p>
        </p:txBody>
      </p:sp>
      <p:sp>
        <p:nvSpPr>
          <p:cNvPr id="10" name="正方形/長方形 8"/>
          <p:cNvSpPr>
            <a:spLocks noChangeArrowheads="1"/>
          </p:cNvSpPr>
          <p:nvPr/>
        </p:nvSpPr>
        <p:spPr bwMode="auto">
          <a:xfrm>
            <a:off x="4400550" y="155575"/>
            <a:ext cx="53784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7369682" y="708968"/>
            <a:ext cx="1774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4596662" y="1064568"/>
            <a:ext cx="370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ＩＩ　</a:t>
            </a:r>
            <a:r>
              <a:rPr lang="en-US" altLang="ja-JP" dirty="0" smtClean="0"/>
              <a:t>Indirect Cooling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330700" y="5568772"/>
            <a:ext cx="516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"monolithic welded water circuit entirely of the </a:t>
            </a:r>
            <a:r>
              <a:rPr lang="en-US" altLang="ja-JP" dirty="0" smtClean="0"/>
              <a:t>same material (Cu)”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30200" y="5521236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W-Cu joint</a:t>
            </a:r>
          </a:p>
          <a:p>
            <a:r>
              <a:rPr lang="en-US" altLang="ja-JP" dirty="0"/>
              <a:t>metal gaskets</a:t>
            </a:r>
          </a:p>
          <a:p>
            <a:r>
              <a:rPr lang="en-US" altLang="ja-JP" dirty="0"/>
              <a:t>remain UHV leak tight?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12" y="1569678"/>
            <a:ext cx="4536504" cy="468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6" descr="141228_Water_BoltedContac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028" y="1921148"/>
            <a:ext cx="4870500" cy="378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495062" y="1356668"/>
            <a:ext cx="1956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Ｉ</a:t>
            </a:r>
            <a:r>
              <a:rPr lang="ja-JP" altLang="en-US" dirty="0"/>
              <a:t>Ｉ</a:t>
            </a:r>
            <a:r>
              <a:rPr lang="ja-JP" altLang="en-US" dirty="0" smtClean="0"/>
              <a:t>　間接冷却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67562" y="1369368"/>
            <a:ext cx="1956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Ｉ　直接冷却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34517" y="239068"/>
            <a:ext cx="4085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b="1" dirty="0" err="1" smtClean="0">
                <a:solidFill>
                  <a:srgbClr val="0000FF"/>
                </a:solidFill>
                <a:latin typeface="Calibri" charset="0"/>
              </a:rPr>
              <a:t>Rigaku</a:t>
            </a:r>
            <a:endParaRPr lang="ja-JP" altLang="en-US" dirty="0"/>
          </a:p>
        </p:txBody>
      </p:sp>
      <p:sp>
        <p:nvSpPr>
          <p:cNvPr id="10" name="正方形/長方形 8"/>
          <p:cNvSpPr>
            <a:spLocks noChangeArrowheads="1"/>
          </p:cNvSpPr>
          <p:nvPr/>
        </p:nvSpPr>
        <p:spPr bwMode="auto">
          <a:xfrm>
            <a:off x="4400550" y="155575"/>
            <a:ext cx="51625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7369682" y="708968"/>
            <a:ext cx="1774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07262" y="1051868"/>
            <a:ext cx="370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Ｉ　</a:t>
            </a:r>
            <a:r>
              <a:rPr lang="en-US" altLang="ja-JP" dirty="0" smtClean="0"/>
              <a:t>Direct Cooling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596662" y="1064568"/>
            <a:ext cx="370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ＩＩ　</a:t>
            </a:r>
            <a:r>
              <a:rPr lang="en-US" altLang="ja-JP" dirty="0" smtClean="0"/>
              <a:t>Indirect Cooling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519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60400" y="4851400"/>
            <a:ext cx="3683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4" tIns="45701" rIns="91404" bIns="45701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2000" b="1" dirty="0" smtClean="0">
                <a:cs typeface="ＭＳ Ｐゴシック" charset="0"/>
              </a:rPr>
              <a:t>Temperature </a:t>
            </a:r>
            <a:r>
              <a:rPr lang="en-US" altLang="ja-JP" sz="2000" b="1" dirty="0"/>
              <a:t>Distribution</a:t>
            </a:r>
          </a:p>
          <a:p>
            <a:pPr marL="342900" indent="-342900" algn="l" eaLnBrk="0" hangingPunct="0">
              <a:spcBef>
                <a:spcPct val="20000"/>
              </a:spcBef>
            </a:pPr>
            <a:endParaRPr lang="en-US" altLang="ja-JP" sz="2000" b="1" dirty="0">
              <a:cs typeface="ＭＳ Ｐゴシック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987800" y="5289550"/>
            <a:ext cx="2984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4" tIns="45701" rIns="91404" bIns="45701"/>
          <a:lstStyle/>
          <a:p>
            <a:pPr marL="342900" indent="-342900" algn="l" eaLnBrk="0" hangingPunct="0">
              <a:spcBef>
                <a:spcPct val="20000"/>
              </a:spcBef>
            </a:pPr>
            <a:r>
              <a:rPr lang="en-US" altLang="ja-JP" sz="2200" b="1" dirty="0" smtClean="0">
                <a:solidFill>
                  <a:srgbClr val="3333FF"/>
                </a:solidFill>
                <a:cs typeface="ＭＳ Ｐゴシック" charset="0"/>
              </a:rPr>
              <a:t>600rpm </a:t>
            </a:r>
            <a:endParaRPr lang="en-US" altLang="ja-JP" sz="2200" b="1" dirty="0">
              <a:solidFill>
                <a:srgbClr val="3333FF"/>
              </a:solidFill>
              <a:cs typeface="ＭＳ Ｐゴシック" charset="0"/>
            </a:endParaRPr>
          </a:p>
        </p:txBody>
      </p:sp>
      <p:pic>
        <p:nvPicPr>
          <p:cNvPr id="15" name="Picture 19" descr="141001_Model25_600rpm_35kW_Temperature_X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858204"/>
            <a:ext cx="4330700" cy="40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321817" y="-40332"/>
            <a:ext cx="4085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b="1" dirty="0" err="1" smtClean="0">
                <a:solidFill>
                  <a:srgbClr val="0000FF"/>
                </a:solidFill>
                <a:latin typeface="Calibri" charset="0"/>
              </a:rPr>
              <a:t>Rigaku</a:t>
            </a:r>
            <a:endParaRPr lang="ja-JP" altLang="en-US" dirty="0"/>
          </a:p>
        </p:txBody>
      </p:sp>
      <p:sp>
        <p:nvSpPr>
          <p:cNvPr id="11" name="正方形/長方形 8"/>
          <p:cNvSpPr>
            <a:spLocks noChangeArrowheads="1"/>
          </p:cNvSpPr>
          <p:nvPr/>
        </p:nvSpPr>
        <p:spPr bwMode="auto">
          <a:xfrm>
            <a:off x="4400550" y="-60325"/>
            <a:ext cx="52895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2861182" y="0"/>
            <a:ext cx="1571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48562" y="416868"/>
            <a:ext cx="370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Ｉ　</a:t>
            </a:r>
            <a:r>
              <a:rPr lang="en-US" altLang="ja-JP" dirty="0" smtClean="0"/>
              <a:t>Direct Cooling</a:t>
            </a:r>
            <a:endParaRPr lang="ja-JP" altLang="en-US" dirty="0"/>
          </a:p>
        </p:txBody>
      </p:sp>
      <p:pic>
        <p:nvPicPr>
          <p:cNvPr id="18" name="Picture 54" descr="150105_Positron_Model28_BoltedContact_35kW_600rpm_30lmin_PTS1e01ep2_005_Temperature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876300"/>
            <a:ext cx="4800600" cy="398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5434862" y="429568"/>
            <a:ext cx="370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Ｉ</a:t>
            </a:r>
            <a:r>
              <a:rPr lang="ja-JP" altLang="en-US" dirty="0"/>
              <a:t>Ｉ</a:t>
            </a:r>
            <a:r>
              <a:rPr lang="ja-JP" altLang="en-US" dirty="0" smtClean="0"/>
              <a:t>　</a:t>
            </a:r>
            <a:r>
              <a:rPr lang="en-US" altLang="ja-JP" dirty="0" smtClean="0"/>
              <a:t>Indirect Cooling</a:t>
            </a:r>
            <a:endParaRPr lang="ja-JP" altLang="en-US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067300" y="4876800"/>
            <a:ext cx="3683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4" tIns="45701" rIns="91404" bIns="45701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2000" b="1" dirty="0" smtClean="0">
                <a:cs typeface="ＭＳ Ｐゴシック" charset="0"/>
              </a:rPr>
              <a:t>Temperature </a:t>
            </a:r>
            <a:r>
              <a:rPr lang="en-US" altLang="ja-JP" sz="2000" b="1" dirty="0"/>
              <a:t>Distribution</a:t>
            </a:r>
          </a:p>
          <a:p>
            <a:pPr marL="342900" indent="-342900" algn="l" eaLnBrk="0" hangingPunct="0">
              <a:spcBef>
                <a:spcPct val="20000"/>
              </a:spcBef>
            </a:pPr>
            <a:endParaRPr lang="en-US" altLang="ja-JP" sz="2000" b="1" dirty="0">
              <a:cs typeface="ＭＳ Ｐゴシック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906652" y="5255568"/>
            <a:ext cx="1775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ja-JP" b="1" dirty="0"/>
              <a:t>Max. 330</a:t>
            </a:r>
            <a:r>
              <a:rPr lang="ja-JP" altLang="en-US" b="1" dirty="0"/>
              <a:t>℃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487052" y="5293668"/>
            <a:ext cx="1775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ja-JP" b="1" dirty="0"/>
              <a:t>Max. </a:t>
            </a:r>
            <a:r>
              <a:rPr lang="en-US" altLang="ja-JP" b="1" dirty="0" smtClean="0"/>
              <a:t>840</a:t>
            </a:r>
            <a:r>
              <a:rPr lang="ja-JP" altLang="en-US" b="1" dirty="0" smtClean="0"/>
              <a:t>℃</a:t>
            </a:r>
            <a:endParaRPr lang="ja-JP" altLang="en-US" b="1" dirty="0"/>
          </a:p>
        </p:txBody>
      </p:sp>
      <p:sp>
        <p:nvSpPr>
          <p:cNvPr id="23" name="正方形/長方形 22"/>
          <p:cNvSpPr>
            <a:spLocks noChangeArrowheads="1"/>
          </p:cNvSpPr>
          <p:nvPr/>
        </p:nvSpPr>
        <p:spPr bwMode="auto">
          <a:xfrm>
            <a:off x="2016125" y="5964238"/>
            <a:ext cx="5680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Conclusion</a:t>
            </a:r>
            <a:r>
              <a:rPr lang="ja-JP" altLang="en-US" b="1" dirty="0" smtClean="0"/>
              <a:t>: </a:t>
            </a:r>
            <a:r>
              <a:rPr lang="en-US" altLang="ja-JP" b="1" dirty="0" smtClean="0"/>
              <a:t>Indirect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cooling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is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better.</a:t>
            </a:r>
            <a:endParaRPr lang="en-US" b="1" dirty="0" smtClean="0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860800" y="5645150"/>
            <a:ext cx="2984500" cy="628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04" tIns="45701" rIns="91404" bIns="45701"/>
          <a:lstStyle/>
          <a:p>
            <a:pPr marL="342900" indent="-342900" algn="l" eaLnBrk="0" hangingPunct="0">
              <a:spcBef>
                <a:spcPct val="20000"/>
              </a:spcBef>
            </a:pPr>
            <a:r>
              <a:rPr lang="en-US" altLang="ja-JP" sz="2200" b="1" dirty="0" smtClean="0">
                <a:solidFill>
                  <a:srgbClr val="3333FF"/>
                </a:solidFill>
                <a:cs typeface="ＭＳ Ｐゴシック" charset="0"/>
              </a:rPr>
              <a:t>CW Beam </a:t>
            </a:r>
            <a:endParaRPr lang="en-US" altLang="ja-JP" sz="2200" b="1" dirty="0">
              <a:solidFill>
                <a:srgbClr val="3333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7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6"/>
          <p:cNvSpPr>
            <a:spLocks noChangeArrowheads="1"/>
          </p:cNvSpPr>
          <p:nvPr/>
        </p:nvSpPr>
        <p:spPr bwMode="auto">
          <a:xfrm>
            <a:off x="1998597" y="101586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797682" y="632768"/>
            <a:ext cx="3984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FY2013: Conclusion</a:t>
            </a:r>
            <a:endParaRPr lang="ja-JP" altLang="en-US" sz="2800" dirty="0"/>
          </a:p>
        </p:txBody>
      </p:sp>
      <p:sp>
        <p:nvSpPr>
          <p:cNvPr id="6" name="正方形/長方形 2"/>
          <p:cNvSpPr>
            <a:spLocks noChangeArrowheads="1"/>
          </p:cNvSpPr>
          <p:nvPr/>
        </p:nvSpPr>
        <p:spPr bwMode="auto">
          <a:xfrm>
            <a:off x="393700" y="1360489"/>
            <a:ext cx="8864600" cy="464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en-US" altLang="ja-JP" sz="2600" b="1" dirty="0" smtClean="0"/>
              <a:t>F-oil </a:t>
            </a:r>
            <a:endParaRPr lang="en-US" altLang="ja-JP" sz="2600" b="1" dirty="0"/>
          </a:p>
          <a:p>
            <a:r>
              <a:rPr lang="en-US" altLang="ja-JP" sz="2600" b="1" dirty="0"/>
              <a:t>     </a:t>
            </a:r>
            <a:r>
              <a:rPr lang="en-US" altLang="ja-JP" sz="2600" b="1" dirty="0" smtClean="0"/>
              <a:t>Dissociation</a:t>
            </a:r>
            <a:r>
              <a:rPr lang="en-US" altLang="ja-JP" sz="2600" b="1" dirty="0"/>
              <a:t>/</a:t>
            </a:r>
            <a:r>
              <a:rPr lang="en-US" altLang="ja-JP" sz="2600" b="1" dirty="0" smtClean="0"/>
              <a:t>degradation occurred at low dose, </a:t>
            </a:r>
          </a:p>
          <a:p>
            <a:r>
              <a:rPr lang="en-US" altLang="ja-JP" sz="2600" b="1" dirty="0"/>
              <a:t> </a:t>
            </a:r>
            <a:r>
              <a:rPr lang="en-US" altLang="ja-JP" sz="2600" b="1" dirty="0" smtClean="0"/>
              <a:t>    </a:t>
            </a:r>
            <a:r>
              <a:rPr lang="en-US" altLang="ja-JP" sz="2600" b="1" dirty="0" smtClean="0">
                <a:solidFill>
                  <a:srgbClr val="0000FF"/>
                </a:solidFill>
              </a:rPr>
              <a:t>0.27 </a:t>
            </a:r>
            <a:r>
              <a:rPr lang="en-US" altLang="ja-JP" sz="2600" b="1" dirty="0" err="1" smtClean="0">
                <a:solidFill>
                  <a:srgbClr val="0000FF"/>
                </a:solidFill>
              </a:rPr>
              <a:t>MGy</a:t>
            </a:r>
            <a:r>
              <a:rPr lang="en-US" altLang="ja-JP" sz="2600" b="1" dirty="0" smtClean="0"/>
              <a:t>.   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No hope. </a:t>
            </a:r>
          </a:p>
          <a:p>
            <a:r>
              <a:rPr lang="en-US" altLang="ja-JP" sz="2600" b="1" dirty="0"/>
              <a:t> </a:t>
            </a:r>
            <a:r>
              <a:rPr lang="en-US" altLang="ja-JP" sz="2600" b="1" dirty="0" smtClean="0"/>
              <a:t>   </a:t>
            </a:r>
            <a:endParaRPr lang="ja-JP" altLang="en-US" sz="2600" b="1" dirty="0"/>
          </a:p>
          <a:p>
            <a:r>
              <a:rPr lang="en-US" altLang="ja-JP" sz="2600" b="1" dirty="0" smtClean="0"/>
              <a:t>CN-oil</a:t>
            </a:r>
          </a:p>
          <a:p>
            <a:r>
              <a:rPr lang="en-US" altLang="ja-JP" sz="2600" b="1" dirty="0"/>
              <a:t> </a:t>
            </a:r>
            <a:r>
              <a:rPr lang="en-US" altLang="ja-JP" sz="2600" b="1" dirty="0" smtClean="0"/>
              <a:t>    </a:t>
            </a:r>
            <a:r>
              <a:rPr lang="en-US" altLang="ja-JP" sz="2600" b="1" dirty="0"/>
              <a:t> </a:t>
            </a:r>
            <a:r>
              <a:rPr lang="en-US" altLang="ja-JP" sz="2600" b="1" dirty="0" smtClean="0"/>
              <a:t>Viscosity increased, but 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NO</a:t>
            </a:r>
            <a:r>
              <a:rPr lang="ja-JP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/>
              <a:t>dissociation/ </a:t>
            </a:r>
          </a:p>
          <a:p>
            <a:r>
              <a:rPr lang="en-US" altLang="ja-JP" sz="2800" b="1" dirty="0"/>
              <a:t> </a:t>
            </a:r>
            <a:r>
              <a:rPr lang="en-US" altLang="ja-JP" sz="2800" b="1" dirty="0" smtClean="0"/>
              <a:t>    degradation occurred. </a:t>
            </a:r>
          </a:p>
          <a:p>
            <a:r>
              <a:rPr lang="en-US" altLang="ja-JP" sz="2800" b="1" dirty="0"/>
              <a:t> </a:t>
            </a:r>
            <a:r>
              <a:rPr lang="en-US" altLang="ja-JP" sz="2800" b="1" dirty="0" smtClean="0"/>
              <a:t>     --&gt; </a:t>
            </a:r>
          </a:p>
          <a:p>
            <a:r>
              <a:rPr lang="en-US" altLang="ja-JP" sz="2800" b="1" dirty="0"/>
              <a:t> </a:t>
            </a:r>
            <a:r>
              <a:rPr lang="en-US" altLang="ja-JP" sz="2800" b="1" dirty="0" smtClean="0"/>
              <a:t>  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We planed more systematic study.</a:t>
            </a:r>
          </a:p>
          <a:p>
            <a:r>
              <a:rPr lang="en-US" altLang="ja-JP" sz="2800" b="1" dirty="0"/>
              <a:t> </a:t>
            </a:r>
            <a:r>
              <a:rPr lang="en-US" altLang="ja-JP" sz="2800" b="1" dirty="0" smtClean="0"/>
              <a:t>        • Viscosity change as a function of dose.</a:t>
            </a:r>
          </a:p>
          <a:p>
            <a:r>
              <a:rPr lang="en-US" altLang="ja-JP" sz="2800" b="1" dirty="0"/>
              <a:t> </a:t>
            </a:r>
            <a:r>
              <a:rPr lang="en-US" altLang="ja-JP" sz="2800" b="1" dirty="0" smtClean="0"/>
              <a:t>        • Use irradiated fluid in vacuum seal.</a:t>
            </a:r>
            <a:endParaRPr lang="en-US" altLang="ja-JP" sz="2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50888"/>
            <a:ext cx="89916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0000"/>
                </a:solidFill>
                <a:latin typeface="Helvetica" charset="0"/>
              </a:rPr>
              <a:t>The target R/D</a:t>
            </a:r>
          </a:p>
          <a:p>
            <a:pPr algn="ctr"/>
            <a:r>
              <a:rPr lang="en-US" altLang="ja-JP" sz="6000" b="1" dirty="0">
                <a:solidFill>
                  <a:srgbClr val="FF0000"/>
                </a:solidFill>
                <a:latin typeface="Helvetica" charset="0"/>
              </a:rPr>
              <a:t>i</a:t>
            </a:r>
            <a:r>
              <a:rPr lang="en-US" altLang="ja-JP" sz="6000" b="1" dirty="0" smtClean="0">
                <a:solidFill>
                  <a:srgbClr val="FF0000"/>
                </a:solidFill>
                <a:latin typeface="Helvetica" charset="0"/>
              </a:rPr>
              <a:t>n 2013-2014, and </a:t>
            </a:r>
            <a:endParaRPr lang="en-US" altLang="ja-JP" sz="6000" b="1" dirty="0">
              <a:solidFill>
                <a:srgbClr val="FF0000"/>
              </a:solidFill>
              <a:latin typeface="Helvetica" charset="0"/>
            </a:endParaRPr>
          </a:p>
          <a:p>
            <a:r>
              <a:rPr lang="en-US" altLang="ja-JP" sz="6000" b="1" dirty="0">
                <a:solidFill>
                  <a:srgbClr val="FF0000"/>
                </a:solidFill>
                <a:latin typeface="Helvetica" charset="0"/>
              </a:rPr>
              <a:t>    </a:t>
            </a:r>
            <a:r>
              <a:rPr lang="en-US" altLang="ja-JP" sz="6000" b="1" dirty="0" smtClean="0">
                <a:solidFill>
                  <a:srgbClr val="FF0000"/>
                </a:solidFill>
                <a:latin typeface="Helvetica" charset="0"/>
              </a:rPr>
              <a:t>the </a:t>
            </a:r>
            <a:r>
              <a:rPr lang="en-US" altLang="ja-JP" sz="6000" b="1" dirty="0">
                <a:solidFill>
                  <a:srgbClr val="FF0000"/>
                </a:solidFill>
                <a:latin typeface="Helvetica" charset="0"/>
              </a:rPr>
              <a:t>first half of 2015. </a:t>
            </a:r>
          </a:p>
          <a:p>
            <a:pPr algn="ctr"/>
            <a:endParaRPr lang="en-US" altLang="ja-JP" sz="6600" b="1" dirty="0" smtClean="0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altLang="ja-JP" sz="72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5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1017588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Overview</a:t>
            </a:r>
            <a:endParaRPr lang="en-US" altLang="ja-JP" sz="72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7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正方形/長方形 2"/>
          <p:cNvSpPr>
            <a:spLocks noChangeArrowheads="1"/>
          </p:cNvSpPr>
          <p:nvPr/>
        </p:nvSpPr>
        <p:spPr bwMode="auto">
          <a:xfrm>
            <a:off x="304800" y="242889"/>
            <a:ext cx="10058400" cy="495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ja-JP" altLang="en-US" dirty="0"/>
              <a:t>　　　　　　</a:t>
            </a:r>
            <a:r>
              <a:rPr lang="en-US" altLang="ja-JP" dirty="0" smtClean="0"/>
              <a:t>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TEST</a:t>
            </a:r>
            <a:r>
              <a:rPr lang="en-US" altLang="ja-JP" sz="3200" b="1" dirty="0">
                <a:solidFill>
                  <a:srgbClr val="0000FF"/>
                </a:solidFill>
              </a:rPr>
              <a:t>: Vacuum Leak Rate</a:t>
            </a:r>
          </a:p>
          <a:p>
            <a:endParaRPr lang="ja-JP" altLang="en-US" b="1" dirty="0"/>
          </a:p>
          <a:p>
            <a:r>
              <a:rPr lang="en-US" altLang="ja-JP" sz="2600" b="1" dirty="0">
                <a:solidFill>
                  <a:srgbClr val="FF0000"/>
                </a:solidFill>
              </a:rPr>
              <a:t>Conclusion: No problem</a:t>
            </a:r>
            <a:endParaRPr lang="ja-JP" altLang="en-US" sz="2600" b="1" dirty="0">
              <a:solidFill>
                <a:srgbClr val="FF0000"/>
              </a:solidFill>
            </a:endParaRPr>
          </a:p>
          <a:p>
            <a:endParaRPr lang="en-US" altLang="ja-JP" sz="2600" b="1" dirty="0"/>
          </a:p>
          <a:p>
            <a:r>
              <a:rPr lang="en-US" altLang="ja-JP" sz="2600" b="1" dirty="0"/>
              <a:t>Leak Rate Measurement: </a:t>
            </a:r>
          </a:p>
          <a:p>
            <a:r>
              <a:rPr lang="en-US" altLang="ja-JP" sz="2600" b="1" dirty="0"/>
              <a:t>     various speed, various temperature </a:t>
            </a:r>
          </a:p>
          <a:p>
            <a:r>
              <a:rPr lang="en-US" altLang="ja-JP" sz="2600" b="1" dirty="0"/>
              <a:t>     </a:t>
            </a:r>
            <a:r>
              <a:rPr lang="en-US" altLang="ja-JP" sz="2600" b="1" dirty="0">
                <a:solidFill>
                  <a:srgbClr val="FF0000"/>
                </a:solidFill>
              </a:rPr>
              <a:t>no problem (both 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CN-oil </a:t>
            </a:r>
            <a:r>
              <a:rPr lang="en-US" altLang="ja-JP" sz="2600" b="1" dirty="0">
                <a:solidFill>
                  <a:srgbClr val="FF0000"/>
                </a:solidFill>
              </a:rPr>
              <a:t>and 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F-oil</a:t>
            </a:r>
            <a:r>
              <a:rPr lang="en-US" altLang="ja-JP" sz="2600" b="1" dirty="0">
                <a:solidFill>
                  <a:srgbClr val="FF0000"/>
                </a:solidFill>
              </a:rPr>
              <a:t>) </a:t>
            </a:r>
            <a:endParaRPr lang="ja-JP" altLang="en-US" sz="2600" b="1" dirty="0">
              <a:solidFill>
                <a:srgbClr val="FF0000"/>
              </a:solidFill>
            </a:endParaRPr>
          </a:p>
          <a:p>
            <a:endParaRPr lang="ja-JP" altLang="en-US" sz="2600" b="1" dirty="0"/>
          </a:p>
          <a:p>
            <a:r>
              <a:rPr lang="en-US" altLang="ja-JP" sz="2600" b="1" dirty="0"/>
              <a:t>Lake rate was small enough.  </a:t>
            </a:r>
            <a:endParaRPr lang="en-US" altLang="ja-JP" sz="2600" b="1" dirty="0" smtClean="0"/>
          </a:p>
          <a:p>
            <a:r>
              <a:rPr lang="en-US" altLang="ja-JP" sz="2600" b="1" dirty="0" smtClean="0"/>
              <a:t>We </a:t>
            </a:r>
            <a:r>
              <a:rPr lang="en-US" altLang="ja-JP" sz="2600" b="1" dirty="0"/>
              <a:t>can get  P&lt; 1x10</a:t>
            </a:r>
            <a:r>
              <a:rPr lang="en-US" altLang="ja-JP" sz="2600" b="1" baseline="30000" dirty="0"/>
              <a:t>-7</a:t>
            </a:r>
            <a:r>
              <a:rPr lang="en-US" altLang="ja-JP" sz="2600" b="1" dirty="0"/>
              <a:t> Pa, if we put reasonable </a:t>
            </a:r>
            <a:endParaRPr lang="en-US" altLang="ja-JP" sz="2600" b="1" dirty="0" smtClean="0"/>
          </a:p>
          <a:p>
            <a:r>
              <a:rPr lang="en-US" altLang="ja-JP" sz="2600" b="1" dirty="0" smtClean="0"/>
              <a:t>pumps </a:t>
            </a:r>
            <a:r>
              <a:rPr lang="en-US" altLang="ja-JP" sz="2600" b="1" dirty="0"/>
              <a:t>(several 1000 letters/s) at the upstream </a:t>
            </a:r>
            <a:endParaRPr lang="en-US" altLang="ja-JP" sz="2600" b="1" dirty="0" smtClean="0"/>
          </a:p>
          <a:p>
            <a:r>
              <a:rPr lang="en-US" altLang="ja-JP" sz="2600" b="1" dirty="0" smtClean="0"/>
              <a:t>of </a:t>
            </a:r>
            <a:r>
              <a:rPr lang="en-US" altLang="ja-JP" sz="2600" b="1" dirty="0"/>
              <a:t>the target.   </a:t>
            </a:r>
          </a:p>
        </p:txBody>
      </p:sp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6624042" y="377050"/>
            <a:ext cx="6749058" cy="43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2200" b="1" dirty="0" smtClean="0">
                <a:solidFill>
                  <a:srgbClr val="FF0000"/>
                </a:solidFill>
              </a:rPr>
              <a:t>FY2013</a:t>
            </a:r>
            <a:endParaRPr lang="ja-JP" altLang="en-US" sz="2200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901700"/>
            <a:ext cx="2451100" cy="1959800"/>
          </a:xfrm>
          <a:prstGeom prst="rect">
            <a:avLst/>
          </a:prstGeom>
        </p:spPr>
      </p:pic>
      <p:sp>
        <p:nvSpPr>
          <p:cNvPr id="5" name="正方形/長方形 2"/>
          <p:cNvSpPr>
            <a:spLocks noChangeArrowheads="1"/>
          </p:cNvSpPr>
          <p:nvPr/>
        </p:nvSpPr>
        <p:spPr bwMode="auto">
          <a:xfrm>
            <a:off x="6611342" y="2764650"/>
            <a:ext cx="2532658" cy="10216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Small (d=10 cm) </a:t>
            </a:r>
            <a:r>
              <a:rPr lang="en-US" altLang="ja-JP" sz="2000" b="1" dirty="0">
                <a:solidFill>
                  <a:srgbClr val="0000FF"/>
                </a:solidFill>
              </a:rPr>
              <a:t>off-the-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shelf rotation target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8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正方形/長方形 1"/>
          <p:cNvSpPr>
            <a:spLocks noChangeArrowheads="1"/>
          </p:cNvSpPr>
          <p:nvPr/>
        </p:nvSpPr>
        <p:spPr bwMode="auto">
          <a:xfrm>
            <a:off x="609600" y="528638"/>
            <a:ext cx="8674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Helvetica" charset="0"/>
              </a:rPr>
              <a:t>Takasaki Advanced Radiation Research Institute, JAEA</a:t>
            </a:r>
            <a:endParaRPr lang="ja-JP" altLang="en-US" b="1" dirty="0">
              <a:latin typeface="Helvetica" charset="0"/>
            </a:endParaRPr>
          </a:p>
        </p:txBody>
      </p:sp>
      <p:pic>
        <p:nvPicPr>
          <p:cNvPr id="24578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6052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7244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正方形/長方形 13"/>
          <p:cNvSpPr>
            <a:spLocks noChangeArrowheads="1"/>
          </p:cNvSpPr>
          <p:nvPr/>
        </p:nvSpPr>
        <p:spPr bwMode="auto">
          <a:xfrm>
            <a:off x="4800600" y="4768850"/>
            <a:ext cx="35179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800" b="1" dirty="0"/>
              <a:t>Gamma-ray source:  Co 60</a:t>
            </a:r>
          </a:p>
          <a:p>
            <a:endParaRPr lang="en-US" altLang="ja-JP" sz="1800" b="1" dirty="0"/>
          </a:p>
          <a:p>
            <a:r>
              <a:rPr lang="en-US" altLang="ja-JP" sz="1800" b="1" dirty="0"/>
              <a:t>1.1 x 10</a:t>
            </a:r>
            <a:r>
              <a:rPr lang="en-US" altLang="ja-JP" sz="1800" b="1" baseline="30000" dirty="0"/>
              <a:t>4</a:t>
            </a:r>
            <a:r>
              <a:rPr lang="en-US" altLang="ja-JP" sz="1800" b="1" dirty="0"/>
              <a:t> </a:t>
            </a:r>
            <a:r>
              <a:rPr lang="en-US" altLang="ja-JP" sz="1800" b="1" dirty="0" err="1"/>
              <a:t>Gy</a:t>
            </a:r>
            <a:r>
              <a:rPr lang="en-US" altLang="ja-JP" sz="1800" b="1" dirty="0"/>
              <a:t>/h </a:t>
            </a:r>
            <a:endParaRPr lang="ja-JP" altLang="en-US" sz="1800" b="1" dirty="0"/>
          </a:p>
        </p:txBody>
      </p:sp>
      <p:sp>
        <p:nvSpPr>
          <p:cNvPr id="24582" name="正方形/長方形 6"/>
          <p:cNvSpPr>
            <a:spLocks noChangeArrowheads="1"/>
          </p:cNvSpPr>
          <p:nvPr/>
        </p:nvSpPr>
        <p:spPr bwMode="auto">
          <a:xfrm>
            <a:off x="1914525" y="46038"/>
            <a:ext cx="6607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Radiation Tolerance Test</a:t>
            </a:r>
            <a:r>
              <a:rPr lang="en-US" altLang="ja-JP" sz="2800" b="1" dirty="0" smtClean="0"/>
              <a:t>  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FY2013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正方形/長方形 5"/>
          <p:cNvSpPr>
            <a:spLocks noChangeArrowheads="1"/>
          </p:cNvSpPr>
          <p:nvPr/>
        </p:nvSpPr>
        <p:spPr bwMode="auto">
          <a:xfrm>
            <a:off x="4763791" y="6083468"/>
            <a:ext cx="2918092" cy="42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100" b="1" dirty="0">
                <a:solidFill>
                  <a:srgbClr val="FF0000"/>
                </a:solidFill>
                <a:latin typeface="Helvetica" charset="0"/>
              </a:rPr>
              <a:t>Photo: Dec/2013</a:t>
            </a:r>
            <a:endParaRPr lang="ja-JP" altLang="en-US" sz="2100" b="1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9" name="図 4" descr="P1260298_解像度低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0" y="3855607"/>
            <a:ext cx="3721100" cy="27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3076" y="247228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/>
              <a:t>2016</a:t>
            </a:r>
            <a:r>
              <a:rPr lang="ja-JP" altLang="en-US" sz="3600" b="1" dirty="0" smtClean="0"/>
              <a:t>年</a:t>
            </a:r>
            <a:r>
              <a:rPr lang="en-US" altLang="ja-JP" sz="3600" b="1" dirty="0" smtClean="0"/>
              <a:t>2</a:t>
            </a:r>
            <a:r>
              <a:rPr lang="ja-JP" altLang="en-US" sz="3600" b="1" dirty="0" smtClean="0"/>
              <a:t>月</a:t>
            </a:r>
            <a:r>
              <a:rPr lang="en-US" altLang="ja-JP" sz="3600" b="1" dirty="0" smtClean="0"/>
              <a:t>4</a:t>
            </a:r>
            <a:r>
              <a:rPr lang="ja-JP" altLang="en-US" sz="3600" b="1" dirty="0" smtClean="0"/>
              <a:t>までのシミュレーションのまとめ</a:t>
            </a:r>
            <a:endParaRPr lang="ja-JP" altLang="en-US" sz="3600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247822" y="4748371"/>
            <a:ext cx="8802270" cy="109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/>
              <a:t>現状</a:t>
            </a:r>
            <a:r>
              <a:rPr lang="ja-JP" altLang="en-US" sz="2400" b="1" dirty="0"/>
              <a:t>設計では </a:t>
            </a:r>
            <a:r>
              <a:rPr lang="en-US" altLang="ja-JP" sz="2400" b="1" dirty="0"/>
              <a:t>Yield strength </a:t>
            </a:r>
            <a:r>
              <a:rPr lang="ja-JP" altLang="en-US" sz="2400" b="1" dirty="0"/>
              <a:t>に対しては十分余裕があるが</a:t>
            </a:r>
            <a:r>
              <a:rPr lang="ja-JP" altLang="en-US" sz="2400" b="1" dirty="0" smtClean="0"/>
              <a:t>、</a:t>
            </a:r>
            <a:r>
              <a:rPr lang="en-US" altLang="ja-JP" sz="2400" b="1" dirty="0" smtClean="0"/>
              <a:t>Fatigue Limit 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多数回の繰り返しを考量した値</a:t>
            </a:r>
            <a:r>
              <a:rPr lang="en-US" altLang="ja-JP" sz="2400" b="1" dirty="0"/>
              <a:t>)</a:t>
            </a:r>
            <a:r>
              <a:rPr lang="ja-JP" altLang="en-US" sz="2400" b="1" dirty="0"/>
              <a:t>を考えるとマージンは</a:t>
            </a:r>
          </a:p>
          <a:p>
            <a:r>
              <a:rPr lang="ja-JP" altLang="en-US" sz="2400" b="1" dirty="0" smtClean="0"/>
              <a:t>ゼロ。</a:t>
            </a:r>
            <a:endParaRPr lang="ja-JP" altLang="en-US" sz="24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143075" y="1005050"/>
            <a:ext cx="8524657" cy="334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AutoNum type="alphaLcParenBoth"/>
            </a:pPr>
            <a:r>
              <a:rPr lang="en-US" altLang="ja-JP" sz="2400" b="1" dirty="0" smtClean="0"/>
              <a:t> 132 bunch (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= 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一塊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= 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回転ターゲットから見た時の１パルス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) </a:t>
            </a:r>
            <a:r>
              <a:rPr lang="ja-JP" altLang="en-US" sz="2400" b="1" dirty="0" smtClean="0"/>
              <a:t>が１ケ所に当たる部分の</a:t>
            </a:r>
            <a:r>
              <a:rPr lang="en-US" altLang="ja-JP" sz="2400" b="1" dirty="0" smtClean="0"/>
              <a:t> peak </a:t>
            </a:r>
            <a:r>
              <a:rPr lang="ja-JP" altLang="en-US" sz="2400" b="1" dirty="0" smtClean="0"/>
              <a:t>温度は</a:t>
            </a:r>
            <a:r>
              <a:rPr lang="en-US" altLang="ja-JP" sz="2400" b="1" dirty="0" smtClean="0"/>
              <a:t>466 </a:t>
            </a:r>
            <a:r>
              <a:rPr lang="ja-JP" altLang="en-US" sz="2400" b="1" dirty="0"/>
              <a:t>度</a:t>
            </a:r>
            <a:r>
              <a:rPr lang="en-US" altLang="ja-JP" sz="2400" b="1" dirty="0" smtClean="0"/>
              <a:t>C</a:t>
            </a:r>
          </a:p>
          <a:p>
            <a:pPr marL="342900" indent="-342900">
              <a:lnSpc>
                <a:spcPct val="120000"/>
              </a:lnSpc>
              <a:buAutoNum type="alphaLcParenBoth" startAt="2"/>
            </a:pPr>
            <a:r>
              <a:rPr lang="en-US" altLang="ja-JP" sz="2400" b="1" dirty="0" smtClean="0"/>
              <a:t> 466 </a:t>
            </a:r>
            <a:r>
              <a:rPr lang="ja-JP" altLang="en-US" sz="2400" b="1" dirty="0"/>
              <a:t>度</a:t>
            </a:r>
            <a:r>
              <a:rPr lang="en-US" altLang="ja-JP" sz="2400" b="1" dirty="0"/>
              <a:t>C </a:t>
            </a:r>
            <a:r>
              <a:rPr lang="ja-JP" altLang="en-US" sz="2400" b="1" dirty="0"/>
              <a:t>の部分のストレスは　</a:t>
            </a:r>
            <a:r>
              <a:rPr lang="en-US" altLang="ja-JP" sz="2400" b="1" dirty="0" smtClean="0"/>
              <a:t>530MPa 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圧縮</a:t>
            </a:r>
            <a:r>
              <a:rPr lang="en-US" altLang="ja-JP" sz="2400" b="1" dirty="0"/>
              <a:t>) </a:t>
            </a:r>
            <a:endParaRPr lang="ja-JP" altLang="en-US" sz="2400" b="1" dirty="0"/>
          </a:p>
          <a:p>
            <a:pPr marL="342900" indent="-342900">
              <a:lnSpc>
                <a:spcPct val="120000"/>
              </a:lnSpc>
              <a:buAutoNum type="alphaLcParenBoth" startAt="2"/>
            </a:pPr>
            <a:r>
              <a:rPr lang="en-US" altLang="ja-JP" sz="2400" b="1" dirty="0" smtClean="0"/>
              <a:t> </a:t>
            </a:r>
            <a:r>
              <a:rPr lang="ja-JP" altLang="en-US" sz="2400" b="1" dirty="0" smtClean="0"/>
              <a:t>この</a:t>
            </a:r>
            <a:r>
              <a:rPr lang="ja-JP" altLang="en-US" sz="2400" b="1" dirty="0"/>
              <a:t>状況は安全か</a:t>
            </a:r>
            <a:r>
              <a:rPr lang="ja-JP" altLang="en-US" sz="2400" b="1" dirty="0" smtClean="0"/>
              <a:t>？。</a:t>
            </a:r>
            <a:endParaRPr lang="ja-JP" altLang="en-US" sz="2400" b="1" dirty="0"/>
          </a:p>
          <a:p>
            <a:r>
              <a:rPr lang="en-US" altLang="ja-JP" sz="2400" b="1" dirty="0" smtClean="0"/>
              <a:t> </a:t>
            </a:r>
            <a:r>
              <a:rPr lang="ja-JP" altLang="en-US" sz="2400" b="1" dirty="0" smtClean="0"/>
              <a:t>　　</a:t>
            </a:r>
            <a:r>
              <a:rPr lang="en-US" altLang="ja-JP" sz="2400" b="1" dirty="0" smtClean="0"/>
              <a:t>500 </a:t>
            </a:r>
            <a:r>
              <a:rPr lang="ja-JP" altLang="en-US" sz="2400" b="1" dirty="0"/>
              <a:t>度</a:t>
            </a:r>
            <a:r>
              <a:rPr lang="en-US" altLang="ja-JP" sz="2400" b="1" dirty="0"/>
              <a:t>C </a:t>
            </a:r>
            <a:r>
              <a:rPr lang="ja-JP" altLang="en-US" sz="2400" b="1" dirty="0"/>
              <a:t>の時の </a:t>
            </a:r>
            <a:r>
              <a:rPr lang="en-US" altLang="ja-JP" sz="2400" b="1" dirty="0"/>
              <a:t>W-Re </a:t>
            </a:r>
            <a:r>
              <a:rPr lang="ja-JP" altLang="en-US" sz="2400" b="1" dirty="0"/>
              <a:t>の </a:t>
            </a:r>
            <a:r>
              <a:rPr lang="en-US" altLang="ja-JP" sz="2400" b="1" dirty="0"/>
              <a:t>fatigue limit </a:t>
            </a:r>
            <a:r>
              <a:rPr lang="ja-JP" altLang="en-US" sz="2400" b="1" dirty="0" smtClean="0"/>
              <a:t>は</a:t>
            </a:r>
            <a:r>
              <a:rPr lang="en-US" altLang="ja-JP" sz="2400" b="1" dirty="0" smtClean="0"/>
              <a:t> 520 </a:t>
            </a:r>
            <a:r>
              <a:rPr lang="en-US" altLang="ja-JP" sz="2400" b="1" dirty="0" err="1" smtClean="0"/>
              <a:t>MPa</a:t>
            </a:r>
            <a:endParaRPr lang="en-US" altLang="ja-JP" sz="2400" b="1" dirty="0"/>
          </a:p>
          <a:p>
            <a:r>
              <a:rPr lang="ja-JP" altLang="ja-JP" sz="2400" b="1" dirty="0" smtClean="0"/>
              <a:t>　</a:t>
            </a:r>
            <a:r>
              <a:rPr lang="ja-JP" altLang="en-US" sz="2400" b="1" dirty="0" smtClean="0"/>
              <a:t>　（</a:t>
            </a:r>
            <a:r>
              <a:rPr lang="en-US" altLang="ja-JP" sz="2400" b="1" dirty="0"/>
              <a:t>Yield Strength </a:t>
            </a:r>
            <a:r>
              <a:rPr lang="ja-JP" altLang="en-US" sz="2400" b="1" dirty="0"/>
              <a:t>は </a:t>
            </a:r>
            <a:r>
              <a:rPr lang="en-US" altLang="ja-JP" sz="2400" b="1" dirty="0"/>
              <a:t>1300 </a:t>
            </a:r>
            <a:r>
              <a:rPr lang="en-US" altLang="ja-JP" sz="2400" b="1" dirty="0" err="1"/>
              <a:t>MPa</a:t>
            </a:r>
            <a:r>
              <a:rPr lang="en-US" altLang="ja-JP" sz="2400" b="1" dirty="0"/>
              <a:t>)</a:t>
            </a:r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　したがって </a:t>
            </a:r>
            <a:r>
              <a:rPr lang="en-US" altLang="ja-JP" sz="2400" b="1" dirty="0"/>
              <a:t>466 </a:t>
            </a:r>
            <a:r>
              <a:rPr lang="ja-JP" altLang="en-US" sz="2400" b="1" dirty="0"/>
              <a:t>度</a:t>
            </a:r>
            <a:r>
              <a:rPr lang="en-US" altLang="ja-JP" sz="2400" b="1" dirty="0"/>
              <a:t>C </a:t>
            </a:r>
            <a:r>
              <a:rPr lang="ja-JP" altLang="en-US" sz="2400" b="1" dirty="0"/>
              <a:t>で </a:t>
            </a:r>
            <a:r>
              <a:rPr lang="en-US" altLang="ja-JP" sz="2400" b="1" dirty="0"/>
              <a:t>530 </a:t>
            </a:r>
            <a:r>
              <a:rPr lang="en-US" altLang="ja-JP" sz="2400" b="1" dirty="0" err="1"/>
              <a:t>MPa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は </a:t>
            </a:r>
            <a:r>
              <a:rPr lang="en-US" altLang="ja-JP" sz="2400" b="1" dirty="0" smtClean="0"/>
              <a:t>Fatigue Limit </a:t>
            </a:r>
            <a:r>
              <a:rPr lang="ja-JP" altLang="en-US" sz="2400" b="1" dirty="0"/>
              <a:t>ギリギリの</a:t>
            </a:r>
            <a:r>
              <a:rPr lang="ja-JP" altLang="en-US" sz="2400" b="1" dirty="0" smtClean="0"/>
              <a:t>所。</a:t>
            </a:r>
            <a:endParaRPr lang="ja-JP" altLang="en-US" sz="2400" b="1" dirty="0"/>
          </a:p>
          <a:p>
            <a:endParaRPr lang="ja-JP" altLang="en-US" sz="24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236984" y="4103108"/>
            <a:ext cx="8907016" cy="58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 smtClean="0"/>
              <a:t>結論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7582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738" y="3562350"/>
            <a:ext cx="1096962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タイトル 1"/>
          <p:cNvSpPr>
            <a:spLocks noGrp="1"/>
          </p:cNvSpPr>
          <p:nvPr>
            <p:ph type="title"/>
          </p:nvPr>
        </p:nvSpPr>
        <p:spPr>
          <a:xfrm>
            <a:off x="452438" y="55563"/>
            <a:ext cx="4721225" cy="841375"/>
          </a:xfrm>
        </p:spPr>
        <p:txBody>
          <a:bodyPr/>
          <a:lstStyle/>
          <a:p>
            <a:r>
              <a:rPr lang="en-US" altLang="ja-JP">
                <a:latin typeface="Times New Roman" charset="0"/>
                <a:ea typeface="ＭＳ Ｐゴシック" charset="0"/>
                <a:cs typeface="Times New Roman" charset="0"/>
              </a:rPr>
              <a:t>Results</a:t>
            </a:r>
            <a:r>
              <a:rPr lang="ja-JP" altLang="en-US">
                <a:latin typeface="Times New Roman" charset="0"/>
                <a:ea typeface="ＭＳ Ｐゴシック" charset="0"/>
                <a:cs typeface="Times New Roman" charset="0"/>
              </a:rPr>
              <a:t>　</a:t>
            </a:r>
          </a:p>
        </p:txBody>
      </p:sp>
      <p:sp>
        <p:nvSpPr>
          <p:cNvPr id="31747" name="テキスト ボックス 5"/>
          <p:cNvSpPr txBox="1">
            <a:spLocks noChangeArrowheads="1"/>
          </p:cNvSpPr>
          <p:nvPr/>
        </p:nvSpPr>
        <p:spPr bwMode="auto">
          <a:xfrm rot="-5400000">
            <a:off x="-851693" y="2256631"/>
            <a:ext cx="300355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Energy Depotit(MeV)/2mm/5×10^5e-</a:t>
            </a:r>
            <a:endParaRPr lang="ja-JP" altLang="en-US" sz="1400"/>
          </a:p>
        </p:txBody>
      </p:sp>
      <p:sp>
        <p:nvSpPr>
          <p:cNvPr id="31748" name="テキスト ボックス 7"/>
          <p:cNvSpPr txBox="1">
            <a:spLocks noChangeArrowheads="1"/>
          </p:cNvSpPr>
          <p:nvPr/>
        </p:nvSpPr>
        <p:spPr bwMode="auto">
          <a:xfrm>
            <a:off x="1487488" y="3268663"/>
            <a:ext cx="6969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S(mm)</a:t>
            </a:r>
            <a:endParaRPr lang="ja-JP" altLang="en-US" sz="1600"/>
          </a:p>
        </p:txBody>
      </p:sp>
      <p:sp>
        <p:nvSpPr>
          <p:cNvPr id="31749" name="テキスト ボックス 8"/>
          <p:cNvSpPr txBox="1">
            <a:spLocks noChangeArrowheads="1"/>
          </p:cNvSpPr>
          <p:nvPr/>
        </p:nvSpPr>
        <p:spPr bwMode="auto">
          <a:xfrm>
            <a:off x="4316413" y="3319463"/>
            <a:ext cx="6842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Z(mm)</a:t>
            </a:r>
            <a:endParaRPr lang="ja-JP" altLang="en-US" sz="1600"/>
          </a:p>
        </p:txBody>
      </p:sp>
      <p:sp>
        <p:nvSpPr>
          <p:cNvPr id="13" name="フリーフォーム 12"/>
          <p:cNvSpPr/>
          <p:nvPr/>
        </p:nvSpPr>
        <p:spPr>
          <a:xfrm>
            <a:off x="1457325" y="3695700"/>
            <a:ext cx="809625" cy="354013"/>
          </a:xfrm>
          <a:custGeom>
            <a:avLst/>
            <a:gdLst>
              <a:gd name="connsiteX0" fmla="*/ 0 w 1573967"/>
              <a:gd name="connsiteY0" fmla="*/ 614612 h 629602"/>
              <a:gd name="connsiteX1" fmla="*/ 584616 w 1573967"/>
              <a:gd name="connsiteY1" fmla="*/ 15 h 629602"/>
              <a:gd name="connsiteX2" fmla="*/ 1573967 w 1573967"/>
              <a:gd name="connsiteY2" fmla="*/ 629602 h 629602"/>
              <a:gd name="connsiteX0" fmla="*/ 0 w 1573967"/>
              <a:gd name="connsiteY0" fmla="*/ 734528 h 749518"/>
              <a:gd name="connsiteX1" fmla="*/ 809469 w 1573967"/>
              <a:gd name="connsiteY1" fmla="*/ 10 h 749518"/>
              <a:gd name="connsiteX2" fmla="*/ 1573967 w 1573967"/>
              <a:gd name="connsiteY2" fmla="*/ 749518 h 749518"/>
              <a:gd name="connsiteX0" fmla="*/ 0 w 1588957"/>
              <a:gd name="connsiteY0" fmla="*/ 704640 h 749610"/>
              <a:gd name="connsiteX1" fmla="*/ 824459 w 1588957"/>
              <a:gd name="connsiteY1" fmla="*/ 102 h 749610"/>
              <a:gd name="connsiteX2" fmla="*/ 1588957 w 1588957"/>
              <a:gd name="connsiteY2" fmla="*/ 749610 h 749610"/>
              <a:gd name="connsiteX0" fmla="*/ 2762 w 1591719"/>
              <a:gd name="connsiteY0" fmla="*/ 704690 h 749660"/>
              <a:gd name="connsiteX1" fmla="*/ 827221 w 1591719"/>
              <a:gd name="connsiteY1" fmla="*/ 152 h 749660"/>
              <a:gd name="connsiteX2" fmla="*/ 1591719 w 1591719"/>
              <a:gd name="connsiteY2" fmla="*/ 749660 h 749660"/>
              <a:gd name="connsiteX0" fmla="*/ 2762 w 1591719"/>
              <a:gd name="connsiteY0" fmla="*/ 704690 h 749660"/>
              <a:gd name="connsiteX1" fmla="*/ 827221 w 1591719"/>
              <a:gd name="connsiteY1" fmla="*/ 152 h 749660"/>
              <a:gd name="connsiteX2" fmla="*/ 1591719 w 1591719"/>
              <a:gd name="connsiteY2" fmla="*/ 749660 h 749660"/>
              <a:gd name="connsiteX0" fmla="*/ 2762 w 1600292"/>
              <a:gd name="connsiteY0" fmla="*/ 704690 h 749660"/>
              <a:gd name="connsiteX1" fmla="*/ 827221 w 1600292"/>
              <a:gd name="connsiteY1" fmla="*/ 152 h 749660"/>
              <a:gd name="connsiteX2" fmla="*/ 1591719 w 1600292"/>
              <a:gd name="connsiteY2" fmla="*/ 749660 h 749660"/>
              <a:gd name="connsiteX0" fmla="*/ 2762 w 1591719"/>
              <a:gd name="connsiteY0" fmla="*/ 704690 h 749660"/>
              <a:gd name="connsiteX1" fmla="*/ 827221 w 1591719"/>
              <a:gd name="connsiteY1" fmla="*/ 152 h 749660"/>
              <a:gd name="connsiteX2" fmla="*/ 1591719 w 1591719"/>
              <a:gd name="connsiteY2" fmla="*/ 749660 h 749660"/>
              <a:gd name="connsiteX0" fmla="*/ 2940 w 1591897"/>
              <a:gd name="connsiteY0" fmla="*/ 704690 h 749660"/>
              <a:gd name="connsiteX1" fmla="*/ 788128 w 1591897"/>
              <a:gd name="connsiteY1" fmla="*/ 152 h 749660"/>
              <a:gd name="connsiteX2" fmla="*/ 1591897 w 1591897"/>
              <a:gd name="connsiteY2" fmla="*/ 749660 h 749660"/>
              <a:gd name="connsiteX0" fmla="*/ 2698 w 1657105"/>
              <a:gd name="connsiteY0" fmla="*/ 719594 h 749574"/>
              <a:gd name="connsiteX1" fmla="*/ 853336 w 1657105"/>
              <a:gd name="connsiteY1" fmla="*/ 66 h 749574"/>
              <a:gd name="connsiteX2" fmla="*/ 1657105 w 1657105"/>
              <a:gd name="connsiteY2" fmla="*/ 749574 h 749574"/>
              <a:gd name="connsiteX0" fmla="*/ 0 w 1654407"/>
              <a:gd name="connsiteY0" fmla="*/ 719610 h 749590"/>
              <a:gd name="connsiteX1" fmla="*/ 850638 w 1654407"/>
              <a:gd name="connsiteY1" fmla="*/ 82 h 749590"/>
              <a:gd name="connsiteX2" fmla="*/ 1654407 w 1654407"/>
              <a:gd name="connsiteY2" fmla="*/ 749590 h 749590"/>
              <a:gd name="connsiteX0" fmla="*/ 0 w 1654407"/>
              <a:gd name="connsiteY0" fmla="*/ 719630 h 749610"/>
              <a:gd name="connsiteX1" fmla="*/ 850638 w 1654407"/>
              <a:gd name="connsiteY1" fmla="*/ 102 h 749610"/>
              <a:gd name="connsiteX2" fmla="*/ 1654407 w 1654407"/>
              <a:gd name="connsiteY2" fmla="*/ 749610 h 749610"/>
              <a:gd name="connsiteX0" fmla="*/ 0 w 1654407"/>
              <a:gd name="connsiteY0" fmla="*/ 749596 h 779576"/>
              <a:gd name="connsiteX1" fmla="*/ 850638 w 1654407"/>
              <a:gd name="connsiteY1" fmla="*/ 88 h 779576"/>
              <a:gd name="connsiteX2" fmla="*/ 1654407 w 1654407"/>
              <a:gd name="connsiteY2" fmla="*/ 779576 h 77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407" h="779576">
                <a:moveTo>
                  <a:pt x="0" y="749596"/>
                </a:moveTo>
                <a:cubicBezTo>
                  <a:pt x="95273" y="201205"/>
                  <a:pt x="574904" y="-4909"/>
                  <a:pt x="850638" y="88"/>
                </a:cubicBezTo>
                <a:cubicBezTo>
                  <a:pt x="1126372" y="5085"/>
                  <a:pt x="1650659" y="286148"/>
                  <a:pt x="1654407" y="779576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78" tIns="20039" rIns="40078" bIns="20039"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51" name="テキスト ボックス 13"/>
          <p:cNvSpPr txBox="1">
            <a:spLocks noChangeArrowheads="1"/>
          </p:cNvSpPr>
          <p:nvPr/>
        </p:nvSpPr>
        <p:spPr bwMode="auto">
          <a:xfrm>
            <a:off x="2178050" y="3983038"/>
            <a:ext cx="2349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S</a:t>
            </a:r>
            <a:endParaRPr lang="ja-JP" altLang="en-US" sz="1800"/>
          </a:p>
        </p:txBody>
      </p:sp>
      <p:pic>
        <p:nvPicPr>
          <p:cNvPr id="31752" name="図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0" y="3622675"/>
            <a:ext cx="2195513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コネクタ 6"/>
          <p:cNvCxnSpPr/>
          <p:nvPr/>
        </p:nvCxnSpPr>
        <p:spPr>
          <a:xfrm>
            <a:off x="5173663" y="3268663"/>
            <a:ext cx="4762" cy="5778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260850" y="3260725"/>
            <a:ext cx="4763" cy="5762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657600" y="4581525"/>
            <a:ext cx="1758950" cy="47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テキスト ボックス 17"/>
          <p:cNvSpPr txBox="1">
            <a:spLocks noChangeArrowheads="1"/>
          </p:cNvSpPr>
          <p:nvPr/>
        </p:nvSpPr>
        <p:spPr bwMode="auto">
          <a:xfrm>
            <a:off x="5467350" y="4440238"/>
            <a:ext cx="206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Z</a:t>
            </a:r>
            <a:endParaRPr lang="ja-JP" altLang="en-US" sz="1600"/>
          </a:p>
        </p:txBody>
      </p:sp>
      <p:pic>
        <p:nvPicPr>
          <p:cNvPr id="31757" name="図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" y="1209675"/>
            <a:ext cx="20605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図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350" y="1212850"/>
            <a:ext cx="206216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テキスト ボックス 2"/>
          <p:cNvSpPr txBox="1">
            <a:spLocks noChangeArrowheads="1"/>
          </p:cNvSpPr>
          <p:nvPr/>
        </p:nvSpPr>
        <p:spPr bwMode="auto">
          <a:xfrm>
            <a:off x="774700" y="5210175"/>
            <a:ext cx="3098800" cy="4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>
                <a:solidFill>
                  <a:srgbClr val="0000FF"/>
                </a:solidFill>
              </a:rPr>
              <a:t>Peak  1.5MGy/year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31760" name="テキスト ボックス 3"/>
          <p:cNvSpPr txBox="1">
            <a:spLocks noChangeArrowheads="1"/>
          </p:cNvSpPr>
          <p:nvPr/>
        </p:nvSpPr>
        <p:spPr bwMode="auto">
          <a:xfrm>
            <a:off x="831850" y="5759450"/>
            <a:ext cx="6270697" cy="31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(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2630</a:t>
            </a:r>
            <a:r>
              <a:rPr lang="ja-JP" altLang="en-US" sz="1800" b="1" dirty="0">
                <a:solidFill>
                  <a:srgbClr val="FF0000"/>
                </a:solidFill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bunches/pulse</a:t>
            </a:r>
            <a:r>
              <a:rPr lang="en-US" altLang="ja-JP" sz="1800" dirty="0" smtClean="0"/>
              <a:t>,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 </a:t>
            </a:r>
            <a:r>
              <a:rPr lang="en-US" altLang="ja-JP" sz="1800" dirty="0"/>
              <a:t>5Hz   2e10/bunch    1 year  = 10^7s)</a:t>
            </a:r>
            <a:endParaRPr lang="ja-JP" altLang="en-US" sz="1800" dirty="0"/>
          </a:p>
        </p:txBody>
      </p:sp>
      <p:sp>
        <p:nvSpPr>
          <p:cNvPr id="23" name="テキスト ボックス 101"/>
          <p:cNvSpPr txBox="1">
            <a:spLocks noChangeArrowheads="1"/>
          </p:cNvSpPr>
          <p:nvPr/>
        </p:nvSpPr>
        <p:spPr bwMode="auto">
          <a:xfrm>
            <a:off x="4508500" y="833439"/>
            <a:ext cx="4978400" cy="4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en-US" b="1" dirty="0" smtClean="0"/>
              <a:t>d = 40 cm with radiation shield</a:t>
            </a:r>
            <a:endParaRPr lang="ja-JP" altLang="en-US" b="1" dirty="0"/>
          </a:p>
        </p:txBody>
      </p:sp>
      <p:sp>
        <p:nvSpPr>
          <p:cNvPr id="24" name="正方形/長方形 23"/>
          <p:cNvSpPr/>
          <p:nvPr/>
        </p:nvSpPr>
        <p:spPr>
          <a:xfrm>
            <a:off x="5747574" y="1775768"/>
            <a:ext cx="3840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Helvetica" charset="0"/>
              </a:rPr>
              <a:t>T.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charset="0"/>
              </a:rPr>
              <a:t>Takahashi (Hiroshima)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5" name="正方形/長方形 6"/>
          <p:cNvSpPr>
            <a:spLocks noChangeArrowheads="1"/>
          </p:cNvSpPr>
          <p:nvPr/>
        </p:nvSpPr>
        <p:spPr bwMode="auto">
          <a:xfrm>
            <a:off x="4055997" y="0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 smtClean="0">
                <a:solidFill>
                  <a:srgbClr val="0000FF"/>
                </a:solidFill>
                <a:latin typeface="Calibri" pitchFamily="31" charset="0"/>
              </a:rPr>
              <a:t>Dose Estimation</a:t>
            </a:r>
            <a:endParaRPr kumimoji="0" lang="en-US" altLang="ja-JP" sz="2800" b="1" dirty="0">
              <a:solidFill>
                <a:srgbClr val="0000FF"/>
              </a:solidFill>
              <a:latin typeface="Calibri" pitchFamily="31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512182" y="442282"/>
            <a:ext cx="398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13802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1092200"/>
            <a:ext cx="3568700" cy="2679634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図 5" descr="P13802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3835401"/>
            <a:ext cx="3560124" cy="2673194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図 6" descr="P138024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699" y="1077526"/>
            <a:ext cx="4082917" cy="5437574"/>
          </a:xfrm>
          <a:prstGeom prst="rect">
            <a:avLst/>
          </a:prstGeom>
        </p:spPr>
      </p:pic>
      <p:sp>
        <p:nvSpPr>
          <p:cNvPr id="10" name="正方形/長方形 6"/>
          <p:cNvSpPr>
            <a:spLocks noChangeArrowheads="1"/>
          </p:cNvSpPr>
          <p:nvPr/>
        </p:nvSpPr>
        <p:spPr bwMode="auto">
          <a:xfrm>
            <a:off x="1054100" y="126986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680582" y="99368"/>
            <a:ext cx="20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FY2014</a:t>
            </a:r>
            <a:endParaRPr lang="ja-JP" altLang="en-US" sz="2800" dirty="0"/>
          </a:p>
        </p:txBody>
      </p:sp>
      <p:sp>
        <p:nvSpPr>
          <p:cNvPr id="12" name="正方形/長方形 1"/>
          <p:cNvSpPr>
            <a:spLocks noChangeArrowheads="1"/>
          </p:cNvSpPr>
          <p:nvPr/>
        </p:nvSpPr>
        <p:spPr bwMode="auto">
          <a:xfrm>
            <a:off x="469900" y="477838"/>
            <a:ext cx="8674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Helvetica" charset="0"/>
              </a:rPr>
              <a:t>Takasaki Advanced Radiation Research Institute, JAEA</a:t>
            </a:r>
            <a:endParaRPr lang="ja-JP" altLang="en-US" b="1" dirty="0">
              <a:latin typeface="Helvetica" charset="0"/>
            </a:endParaRPr>
          </a:p>
        </p:txBody>
      </p:sp>
      <p:sp>
        <p:nvSpPr>
          <p:cNvPr id="5" name="正方形/長方形 260"/>
          <p:cNvSpPr>
            <a:spLocks noChangeArrowheads="1"/>
          </p:cNvSpPr>
          <p:nvPr/>
        </p:nvSpPr>
        <p:spPr bwMode="auto">
          <a:xfrm>
            <a:off x="7181850" y="866775"/>
            <a:ext cx="29146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altLang="ja-JP" sz="1800" b="1" dirty="0">
                <a:latin typeface="Calibri" charset="0"/>
              </a:rPr>
              <a:t>November 2014</a:t>
            </a:r>
            <a:endParaRPr lang="ja-JP" altLang="en-US" sz="1800" b="1" dirty="0">
              <a:latin typeface="Calibri" charset="0"/>
            </a:endParaRPr>
          </a:p>
        </p:txBody>
      </p:sp>
      <p:sp>
        <p:nvSpPr>
          <p:cNvPr id="9" name="正方形/長方形 6"/>
          <p:cNvSpPr>
            <a:spLocks noChangeArrowheads="1"/>
          </p:cNvSpPr>
          <p:nvPr/>
        </p:nvSpPr>
        <p:spPr bwMode="auto">
          <a:xfrm>
            <a:off x="6644830" y="6356555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000" b="1" dirty="0" smtClean="0">
                <a:solidFill>
                  <a:srgbClr val="0000FF"/>
                </a:solidFill>
                <a:latin typeface="Calibri" pitchFamily="31" charset="0"/>
              </a:rPr>
              <a:t>10-Nov-2014</a:t>
            </a:r>
            <a:endParaRPr kumimoji="0" lang="en-US" altLang="ja-JP" sz="2000" b="1" dirty="0">
              <a:solidFill>
                <a:srgbClr val="0000FF"/>
              </a:solidFill>
              <a:latin typeface="Calibri" pitchFamily="3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260"/>
          <p:cNvSpPr>
            <a:spLocks noChangeArrowheads="1"/>
          </p:cNvSpPr>
          <p:nvPr/>
        </p:nvSpPr>
        <p:spPr bwMode="auto">
          <a:xfrm>
            <a:off x="6927850" y="15875"/>
            <a:ext cx="2914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latin typeface="Calibri" charset="0"/>
              </a:rPr>
              <a:t>November 2014</a:t>
            </a:r>
            <a:endParaRPr lang="ja-JP" altLang="en-US" dirty="0">
              <a:latin typeface="Calibri" charset="0"/>
            </a:endParaRPr>
          </a:p>
        </p:txBody>
      </p:sp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825500" y="-12714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464682" y="23168"/>
            <a:ext cx="190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442267" y="747068"/>
            <a:ext cx="7842896" cy="5983932"/>
            <a:chOff x="442267" y="747068"/>
            <a:chExt cx="7842896" cy="5983932"/>
          </a:xfrm>
        </p:grpSpPr>
        <p:pic>
          <p:nvPicPr>
            <p:cNvPr id="29697" name="図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88" y="1176338"/>
              <a:ext cx="7356475" cy="511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4053994" y="6269335"/>
              <a:ext cx="26389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Dose [</a:t>
              </a:r>
              <a:r>
                <a:rPr lang="en-US" altLang="ja-JP" b="1" dirty="0" err="1" smtClean="0"/>
                <a:t>MGy</a:t>
              </a:r>
              <a:r>
                <a:rPr lang="en-US" altLang="ja-JP" b="1" dirty="0" smtClean="0"/>
                <a:t>]</a:t>
              </a:r>
              <a:endParaRPr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 rot="16200000">
              <a:off x="-424104" y="3152371"/>
              <a:ext cx="21944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Viscosity</a:t>
              </a:r>
              <a:endParaRPr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352194" y="747068"/>
              <a:ext cx="52424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Viscosity as a function of dose</a:t>
              </a:r>
              <a:endParaRPr lang="ja-JP" altLang="en-US" dirty="0"/>
            </a:p>
          </p:txBody>
        </p:sp>
      </p:grpSp>
      <p:sp>
        <p:nvSpPr>
          <p:cNvPr id="9" name="正方形/長方形 6"/>
          <p:cNvSpPr>
            <a:spLocks noChangeArrowheads="1"/>
          </p:cNvSpPr>
          <p:nvPr/>
        </p:nvSpPr>
        <p:spPr bwMode="auto">
          <a:xfrm>
            <a:off x="1397000" y="292086"/>
            <a:ext cx="6540500" cy="5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b="1" dirty="0" smtClean="0">
                <a:solidFill>
                  <a:srgbClr val="0000FF"/>
                </a:solidFill>
                <a:latin typeface="Calibri" pitchFamily="31" charset="0"/>
              </a:rPr>
              <a:t>More systematic study for CN oil</a:t>
            </a:r>
            <a:endParaRPr kumimoji="0" lang="en-US" altLang="ja-JP" b="1" dirty="0">
              <a:solidFill>
                <a:srgbClr val="0000FF"/>
              </a:solidFill>
              <a:latin typeface="Calibri" pitchFamily="3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5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260"/>
          <p:cNvSpPr>
            <a:spLocks noChangeArrowheads="1"/>
          </p:cNvSpPr>
          <p:nvPr/>
        </p:nvSpPr>
        <p:spPr bwMode="auto">
          <a:xfrm>
            <a:off x="6927850" y="15875"/>
            <a:ext cx="2914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latin typeface="Calibri" charset="0"/>
              </a:rPr>
              <a:t>November 2014</a:t>
            </a:r>
            <a:endParaRPr lang="ja-JP" altLang="en-US" dirty="0">
              <a:latin typeface="Calibri" charset="0"/>
            </a:endParaRPr>
          </a:p>
        </p:txBody>
      </p:sp>
      <p:sp>
        <p:nvSpPr>
          <p:cNvPr id="15" name="正方形/長方形 14"/>
          <p:cNvSpPr>
            <a:spLocks noChangeArrowheads="1"/>
          </p:cNvSpPr>
          <p:nvPr/>
        </p:nvSpPr>
        <p:spPr bwMode="auto">
          <a:xfrm>
            <a:off x="825500" y="-12714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>
                <a:solidFill>
                  <a:srgbClr val="0000FF"/>
                </a:solidFill>
                <a:latin typeface="Calibri" pitchFamily="31" charset="0"/>
              </a:rPr>
              <a:t>TEST:  Radiation Tolerance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464682" y="23168"/>
            <a:ext cx="190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17" name="正方形/長方形 6"/>
          <p:cNvSpPr>
            <a:spLocks noChangeArrowheads="1"/>
          </p:cNvSpPr>
          <p:nvPr/>
        </p:nvSpPr>
        <p:spPr bwMode="auto">
          <a:xfrm>
            <a:off x="1397000" y="292086"/>
            <a:ext cx="6540500" cy="5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b="1" dirty="0" smtClean="0">
                <a:solidFill>
                  <a:srgbClr val="0000FF"/>
                </a:solidFill>
                <a:latin typeface="Calibri" pitchFamily="31" charset="0"/>
              </a:rPr>
              <a:t>More systematic study for CN oil</a:t>
            </a:r>
            <a:endParaRPr kumimoji="0" lang="en-US" altLang="ja-JP" b="1" dirty="0">
              <a:solidFill>
                <a:srgbClr val="0000FF"/>
              </a:solidFill>
              <a:latin typeface="Calibri" pitchFamily="31" charset="0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442267" y="747068"/>
            <a:ext cx="8828733" cy="5983932"/>
            <a:chOff x="442267" y="747068"/>
            <a:chExt cx="8828733" cy="5983932"/>
          </a:xfrm>
        </p:grpSpPr>
        <p:pic>
          <p:nvPicPr>
            <p:cNvPr id="29697" name="図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88" y="1176338"/>
              <a:ext cx="7356475" cy="511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円/楕円 1"/>
            <p:cNvSpPr/>
            <p:nvPr/>
          </p:nvSpPr>
          <p:spPr>
            <a:xfrm>
              <a:off x="7594600" y="1917700"/>
              <a:ext cx="419100" cy="4191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53994" y="6269335"/>
              <a:ext cx="26770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Dose [</a:t>
              </a:r>
              <a:r>
                <a:rPr lang="en-US" altLang="ja-JP" b="1" dirty="0" err="1" smtClean="0"/>
                <a:t>MGy</a:t>
              </a:r>
              <a:r>
                <a:rPr lang="en-US" altLang="ja-JP" b="1" dirty="0" smtClean="0"/>
                <a:t>]</a:t>
              </a:r>
              <a:endParaRPr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 rot="16200000">
              <a:off x="-417754" y="3158721"/>
              <a:ext cx="21817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Viscosity</a:t>
              </a:r>
              <a:endParaRPr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352194" y="747068"/>
              <a:ext cx="54075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Viscosity as a function of dose</a:t>
              </a:r>
              <a:endParaRPr lang="ja-JP" altLang="en-US" dirty="0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7998150" y="1877368"/>
              <a:ext cx="12728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4.7 </a:t>
              </a:r>
              <a:r>
                <a:rPr lang="en-US" altLang="ja-JP" sz="2000" b="1" dirty="0" err="1">
                  <a:solidFill>
                    <a:srgbClr val="FF0000"/>
                  </a:solidFill>
                </a:rPr>
                <a:t>MGy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96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5"/>
          <p:cNvGrpSpPr>
            <a:grpSpLocks/>
          </p:cNvGrpSpPr>
          <p:nvPr/>
        </p:nvGrpSpPr>
        <p:grpSpPr bwMode="auto">
          <a:xfrm>
            <a:off x="4687744" y="1084985"/>
            <a:ext cx="3796040" cy="2039216"/>
            <a:chOff x="0" y="2222"/>
            <a:chExt cx="3038" cy="1632"/>
          </a:xfrm>
        </p:grpSpPr>
        <p:sp>
          <p:nvSpPr>
            <p:cNvPr id="20491" name="AutoShape 6"/>
            <p:cNvSpPr>
              <a:spLocks noChangeArrowheads="1"/>
            </p:cNvSpPr>
            <p:nvPr/>
          </p:nvSpPr>
          <p:spPr bwMode="auto">
            <a:xfrm>
              <a:off x="0" y="2222"/>
              <a:ext cx="3038" cy="1632"/>
            </a:xfrm>
            <a:prstGeom prst="roundRect">
              <a:avLst>
                <a:gd name="adj" fmla="val 60"/>
              </a:avLst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92" name="AutoShape 7"/>
            <p:cNvSpPr>
              <a:spLocks noChangeArrowheads="1"/>
            </p:cNvSpPr>
            <p:nvPr/>
          </p:nvSpPr>
          <p:spPr bwMode="auto">
            <a:xfrm>
              <a:off x="181" y="2585"/>
              <a:ext cx="815" cy="906"/>
            </a:xfrm>
            <a:prstGeom prst="roundRect">
              <a:avLst>
                <a:gd name="adj" fmla="val 120"/>
              </a:avLst>
            </a:prstGeom>
            <a:solidFill>
              <a:srgbClr val="FFFFFF"/>
            </a:solidFill>
            <a:ln w="360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93" name="AutoShape 8"/>
            <p:cNvSpPr>
              <a:spLocks noChangeArrowheads="1"/>
            </p:cNvSpPr>
            <p:nvPr/>
          </p:nvSpPr>
          <p:spPr bwMode="auto">
            <a:xfrm>
              <a:off x="1406" y="2585"/>
              <a:ext cx="815" cy="951"/>
            </a:xfrm>
            <a:prstGeom prst="roundRect">
              <a:avLst>
                <a:gd name="adj" fmla="val 120"/>
              </a:avLst>
            </a:prstGeom>
            <a:solidFill>
              <a:srgbClr val="FFFFFF"/>
            </a:solidFill>
            <a:ln w="360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94" name="AutoShape 9"/>
            <p:cNvSpPr>
              <a:spLocks noChangeArrowheads="1"/>
            </p:cNvSpPr>
            <p:nvPr/>
          </p:nvSpPr>
          <p:spPr bwMode="auto">
            <a:xfrm>
              <a:off x="771" y="2903"/>
              <a:ext cx="815" cy="362"/>
            </a:xfrm>
            <a:prstGeom prst="roundRect">
              <a:avLst>
                <a:gd name="adj" fmla="val 273"/>
              </a:avLst>
            </a:prstGeom>
            <a:solidFill>
              <a:srgbClr val="FFFFFF"/>
            </a:solidFill>
            <a:ln w="360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95" name="AutoShape 10"/>
            <p:cNvSpPr>
              <a:spLocks noChangeArrowheads="1"/>
            </p:cNvSpPr>
            <p:nvPr/>
          </p:nvSpPr>
          <p:spPr bwMode="auto">
            <a:xfrm>
              <a:off x="884" y="2925"/>
              <a:ext cx="634" cy="271"/>
            </a:xfrm>
            <a:prstGeom prst="roundRect">
              <a:avLst>
                <a:gd name="adj" fmla="val 366"/>
              </a:avLst>
            </a:prstGeom>
            <a:solidFill>
              <a:srgbClr val="666666"/>
            </a:solidFill>
            <a:ln w="360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96" name="Line 11"/>
            <p:cNvSpPr>
              <a:spLocks noChangeShapeType="1"/>
            </p:cNvSpPr>
            <p:nvPr/>
          </p:nvSpPr>
          <p:spPr bwMode="auto">
            <a:xfrm>
              <a:off x="998" y="3288"/>
              <a:ext cx="4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97" name="Line 12"/>
            <p:cNvSpPr>
              <a:spLocks noChangeShapeType="1"/>
            </p:cNvSpPr>
            <p:nvPr/>
          </p:nvSpPr>
          <p:spPr bwMode="auto">
            <a:xfrm>
              <a:off x="998" y="2835"/>
              <a:ext cx="4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98" name="AutoShape 13"/>
            <p:cNvSpPr>
              <a:spLocks noChangeArrowheads="1"/>
            </p:cNvSpPr>
            <p:nvPr/>
          </p:nvSpPr>
          <p:spPr bwMode="auto">
            <a:xfrm>
              <a:off x="998" y="2857"/>
              <a:ext cx="407" cy="90"/>
            </a:xfrm>
            <a:prstGeom prst="roundRect">
              <a:avLst>
                <a:gd name="adj" fmla="val 1111"/>
              </a:avLst>
            </a:prstGeom>
            <a:solidFill>
              <a:srgbClr val="FF00CC">
                <a:alpha val="50195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99" name="AutoShape 14"/>
            <p:cNvSpPr>
              <a:spLocks noChangeArrowheads="1"/>
            </p:cNvSpPr>
            <p:nvPr/>
          </p:nvSpPr>
          <p:spPr bwMode="auto">
            <a:xfrm>
              <a:off x="998" y="3175"/>
              <a:ext cx="407" cy="90"/>
            </a:xfrm>
            <a:prstGeom prst="roundRect">
              <a:avLst>
                <a:gd name="adj" fmla="val 1111"/>
              </a:avLst>
            </a:prstGeom>
            <a:solidFill>
              <a:srgbClr val="FF00CC">
                <a:alpha val="50195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00" name="Text Box 15"/>
            <p:cNvSpPr txBox="1">
              <a:spLocks noChangeArrowheads="1"/>
            </p:cNvSpPr>
            <p:nvPr/>
          </p:nvSpPr>
          <p:spPr bwMode="auto">
            <a:xfrm>
              <a:off x="771" y="3492"/>
              <a:ext cx="104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>
                <a:lnSpc>
                  <a:spcPct val="118000"/>
                </a:lnSpc>
              </a:pPr>
              <a:r>
                <a:rPr lang="en-US" altLang="ja-JP" sz="2200">
                  <a:solidFill>
                    <a:srgbClr val="FF00CC"/>
                  </a:solidFill>
                  <a:latin typeface="Arial Black" pitchFamily="32" charset="0"/>
                </a:rPr>
                <a:t>FF seal</a:t>
              </a:r>
            </a:p>
          </p:txBody>
        </p:sp>
        <p:sp>
          <p:nvSpPr>
            <p:cNvPr id="20501" name="Text Box 16"/>
            <p:cNvSpPr txBox="1">
              <a:spLocks noChangeArrowheads="1"/>
            </p:cNvSpPr>
            <p:nvPr/>
          </p:nvSpPr>
          <p:spPr bwMode="auto">
            <a:xfrm>
              <a:off x="331" y="2847"/>
              <a:ext cx="3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18000"/>
                </a:lnSpc>
              </a:pPr>
              <a:r>
                <a:rPr lang="en-US" altLang="ja-JP" sz="2200">
                  <a:solidFill>
                    <a:srgbClr val="000000"/>
                  </a:solidFill>
                  <a:latin typeface="Arial Black" pitchFamily="32" charset="0"/>
                </a:rPr>
                <a:t>Ar</a:t>
              </a:r>
            </a:p>
          </p:txBody>
        </p:sp>
        <p:sp>
          <p:nvSpPr>
            <p:cNvPr id="20502" name="Text Box 17"/>
            <p:cNvSpPr txBox="1">
              <a:spLocks noChangeArrowheads="1"/>
            </p:cNvSpPr>
            <p:nvPr/>
          </p:nvSpPr>
          <p:spPr bwMode="auto">
            <a:xfrm>
              <a:off x="1542" y="2872"/>
              <a:ext cx="57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>
                <a:lnSpc>
                  <a:spcPct val="118000"/>
                </a:lnSpc>
              </a:pPr>
              <a:r>
                <a:rPr lang="en-US" altLang="ja-JP" sz="2200" dirty="0">
                  <a:solidFill>
                    <a:srgbClr val="000000"/>
                  </a:solidFill>
                  <a:latin typeface="Arial Black" pitchFamily="32" charset="0"/>
                </a:rPr>
                <a:t>Vac.</a:t>
              </a:r>
            </a:p>
          </p:txBody>
        </p:sp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>
              <a:off x="2222" y="3288"/>
              <a:ext cx="180" cy="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504" name="Text Box 21"/>
            <p:cNvSpPr txBox="1">
              <a:spLocks noChangeArrowheads="1"/>
            </p:cNvSpPr>
            <p:nvPr/>
          </p:nvSpPr>
          <p:spPr bwMode="auto">
            <a:xfrm>
              <a:off x="590" y="2222"/>
              <a:ext cx="2051" cy="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>
                <a:lnSpc>
                  <a:spcPct val="118000"/>
                </a:lnSpc>
              </a:pPr>
              <a:r>
                <a:rPr lang="en-US" altLang="ja-JP" sz="2200" dirty="0">
                  <a:solidFill>
                    <a:srgbClr val="6666FF"/>
                  </a:solidFill>
                  <a:latin typeface="Arial Black" pitchFamily="32" charset="0"/>
                </a:rPr>
                <a:t>Air </a:t>
              </a:r>
              <a:r>
                <a:rPr lang="en-US" altLang="ja-JP" sz="2200" dirty="0" err="1">
                  <a:solidFill>
                    <a:srgbClr val="6666FF"/>
                  </a:solidFill>
                  <a:latin typeface="Arial Black" pitchFamily="32" charset="0"/>
                </a:rPr>
                <a:t>atmospher</a:t>
              </a:r>
              <a:endParaRPr lang="en-US" altLang="ja-JP" sz="2200" dirty="0">
                <a:solidFill>
                  <a:srgbClr val="6666FF"/>
                </a:solidFill>
                <a:latin typeface="Arial Black" pitchFamily="32" charset="0"/>
              </a:endParaRPr>
            </a:p>
          </p:txBody>
        </p:sp>
        <p:sp>
          <p:nvSpPr>
            <p:cNvPr id="20505" name="Text Box 23"/>
            <p:cNvSpPr txBox="1">
              <a:spLocks noChangeArrowheads="1"/>
            </p:cNvSpPr>
            <p:nvPr/>
          </p:nvSpPr>
          <p:spPr bwMode="auto">
            <a:xfrm>
              <a:off x="2362" y="3129"/>
              <a:ext cx="4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18000"/>
                </a:lnSpc>
              </a:pPr>
              <a:r>
                <a:rPr lang="en-US" altLang="ja-JP" sz="2200">
                  <a:solidFill>
                    <a:srgbClr val="000000"/>
                  </a:solidFill>
                  <a:latin typeface="Arial Black" pitchFamily="32" charset="0"/>
                </a:rPr>
                <a:t>RGA</a:t>
              </a:r>
            </a:p>
          </p:txBody>
        </p:sp>
      </p:grpSp>
      <p:sp>
        <p:nvSpPr>
          <p:cNvPr id="5" name="環状矢印 4"/>
          <p:cNvSpPr/>
          <p:nvPr/>
        </p:nvSpPr>
        <p:spPr bwMode="auto">
          <a:xfrm>
            <a:off x="5925417" y="1322821"/>
            <a:ext cx="447386" cy="785091"/>
          </a:xfrm>
          <a:prstGeom prst="circularArrow">
            <a:avLst>
              <a:gd name="adj1" fmla="val 11779"/>
              <a:gd name="adj2" fmla="val 1870394"/>
              <a:gd name="adj3" fmla="val 19121088"/>
              <a:gd name="adj4" fmla="val 3516201"/>
              <a:gd name="adj5" fmla="val 16508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119" tIns="41559" rIns="83119" bIns="41559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3111500" y="3314701"/>
            <a:ext cx="6024418" cy="3453574"/>
            <a:chOff x="2882900" y="3175001"/>
            <a:chExt cx="6024418" cy="3453574"/>
          </a:xfrm>
        </p:grpSpPr>
        <p:pic>
          <p:nvPicPr>
            <p:cNvPr id="2048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3175001"/>
              <a:ext cx="6024418" cy="3453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14963" r="5013" b="1496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7" name="テキスト ボックス 5"/>
            <p:cNvSpPr txBox="1">
              <a:spLocks noChangeArrowheads="1"/>
            </p:cNvSpPr>
            <p:nvPr/>
          </p:nvSpPr>
          <p:spPr bwMode="auto">
            <a:xfrm>
              <a:off x="7307118" y="3946525"/>
              <a:ext cx="1201882" cy="45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3119" tIns="41559" rIns="83119" bIns="41559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Ar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(40)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948382" y="5319858"/>
              <a:ext cx="1405142" cy="453262"/>
            </a:xfrm>
            <a:prstGeom prst="rect">
              <a:avLst/>
            </a:prstGeom>
            <a:noFill/>
          </p:spPr>
          <p:txBody>
            <a:bodyPr wrap="square" lIns="83119" tIns="41559" rIns="83119" bIns="41559">
              <a:spAutoFit/>
            </a:bodyPr>
            <a:lstStyle/>
            <a:p>
              <a:pPr>
                <a:defRPr/>
              </a:pPr>
              <a:r>
                <a:rPr kumimoji="1" lang="en-US" altLang="ja-JP" dirty="0">
                  <a:solidFill>
                    <a:schemeClr val="accent2">
                      <a:lumMod val="50000"/>
                    </a:schemeClr>
                  </a:solidFill>
                </a:rPr>
                <a:t>O</a:t>
              </a:r>
              <a:r>
                <a:rPr kumimoji="1" lang="en-US" altLang="ja-JP" baseline="-25000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  <a:r>
                <a:rPr kumimoji="1" lang="en-US" altLang="ja-JP" dirty="0">
                  <a:solidFill>
                    <a:schemeClr val="accent2">
                      <a:lumMod val="50000"/>
                    </a:schemeClr>
                  </a:solidFill>
                </a:rPr>
                <a:t>(32)</a:t>
              </a:r>
              <a:endParaRPr kumimoji="1" lang="ja-JP" alt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951845" y="3846945"/>
              <a:ext cx="1405142" cy="453262"/>
            </a:xfrm>
            <a:prstGeom prst="rect">
              <a:avLst/>
            </a:prstGeom>
            <a:noFill/>
          </p:spPr>
          <p:txBody>
            <a:bodyPr wrap="square" lIns="83119" tIns="41559" rIns="83119" bIns="41559">
              <a:spAutoFit/>
            </a:bodyPr>
            <a:lstStyle/>
            <a:p>
              <a:pPr>
                <a:defRPr/>
              </a:pPr>
              <a:r>
                <a:rPr kumimoji="1" lang="en-US" altLang="ja-JP" dirty="0">
                  <a:solidFill>
                    <a:schemeClr val="accent2">
                      <a:lumMod val="50000"/>
                    </a:schemeClr>
                  </a:solidFill>
                </a:rPr>
                <a:t>N</a:t>
              </a:r>
              <a:r>
                <a:rPr kumimoji="1" lang="en-US" altLang="ja-JP" baseline="-25000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  <a:r>
                <a:rPr kumimoji="1" lang="en-US" altLang="ja-JP" dirty="0">
                  <a:solidFill>
                    <a:schemeClr val="accent2">
                      <a:lumMod val="50000"/>
                    </a:schemeClr>
                  </a:solidFill>
                </a:rPr>
                <a:t>(28)</a:t>
              </a:r>
              <a:endParaRPr kumimoji="1" lang="ja-JP" alt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0483" name="Rectangle 2"/>
          <p:cNvSpPr>
            <a:spLocks noGrp="1" noChangeArrowheads="1"/>
          </p:cNvSpPr>
          <p:nvPr>
            <p:ph idx="1"/>
          </p:nvPr>
        </p:nvSpPr>
        <p:spPr>
          <a:xfrm>
            <a:off x="-76200" y="2385291"/>
            <a:ext cx="3911600" cy="3761509"/>
          </a:xfrm>
        </p:spPr>
        <p:txBody>
          <a:bodyPr tIns="0"/>
          <a:lstStyle/>
          <a:p>
            <a:pPr marL="392506" indent="-294380">
              <a:lnSpc>
                <a:spcPct val="102000"/>
              </a:lnSpc>
              <a:spcAft>
                <a:spcPts val="262"/>
              </a:spcAft>
              <a:buSzPct val="45000"/>
              <a:buFont typeface="Wingdings" charset="2"/>
              <a:buChar char=""/>
              <a:tabLst>
                <a:tab pos="658025" algn="l"/>
                <a:tab pos="1316050" algn="l"/>
                <a:tab pos="1974075" algn="l"/>
                <a:tab pos="2632100" algn="l"/>
                <a:tab pos="3290126" algn="l"/>
                <a:tab pos="3948151" algn="l"/>
                <a:tab pos="4606176" algn="l"/>
                <a:tab pos="5264201" algn="l"/>
                <a:tab pos="5922226" algn="l"/>
                <a:tab pos="6580251" algn="l"/>
                <a:tab pos="7238276" algn="l"/>
                <a:tab pos="7896301" algn="l"/>
              </a:tabLst>
            </a:pPr>
            <a:r>
              <a:rPr lang="en-US" altLang="ja-JP" sz="2200" dirty="0">
                <a:latin typeface="Book Antiqua" pitchFamily="16" charset="0"/>
              </a:rPr>
              <a:t>The seal dosed </a:t>
            </a:r>
            <a:r>
              <a:rPr lang="en-US" altLang="ja-JP" sz="2200" dirty="0" smtClean="0">
                <a:latin typeface="Book Antiqua" pitchFamily="16" charset="0"/>
              </a:rPr>
              <a:t>4.7 </a:t>
            </a:r>
            <a:r>
              <a:rPr lang="en-US" altLang="ja-JP" sz="2200" dirty="0" err="1">
                <a:latin typeface="Book Antiqua" pitchFamily="16" charset="0"/>
              </a:rPr>
              <a:t>MGy</a:t>
            </a:r>
            <a:r>
              <a:rPr lang="en-US" altLang="ja-JP" sz="2200" dirty="0">
                <a:latin typeface="Book Antiqua" pitchFamily="16" charset="0"/>
              </a:rPr>
              <a:t> </a:t>
            </a:r>
            <a:r>
              <a:rPr lang="en-US" altLang="ja-JP" sz="2200" dirty="0" smtClean="0">
                <a:latin typeface="Book Antiqua" pitchFamily="16" charset="0"/>
              </a:rPr>
              <a:t>(3</a:t>
            </a:r>
            <a:r>
              <a:rPr lang="ja-JP" altLang="en-US" sz="2200" dirty="0" smtClean="0">
                <a:latin typeface="Book Antiqua" pitchFamily="16" charset="0"/>
              </a:rPr>
              <a:t> </a:t>
            </a:r>
            <a:r>
              <a:rPr lang="en-US" altLang="ja-JP" sz="2200" dirty="0" smtClean="0">
                <a:latin typeface="Book Antiqua" pitchFamily="16" charset="0"/>
              </a:rPr>
              <a:t>ILC</a:t>
            </a:r>
            <a:r>
              <a:rPr lang="ja-JP" altLang="en-US" sz="2200" dirty="0" smtClean="0">
                <a:latin typeface="Book Antiqua" pitchFamily="16" charset="0"/>
              </a:rPr>
              <a:t> </a:t>
            </a:r>
            <a:r>
              <a:rPr lang="en-US" altLang="ja-JP" sz="2200" dirty="0" smtClean="0">
                <a:latin typeface="Book Antiqua" pitchFamily="16" charset="0"/>
              </a:rPr>
              <a:t>year)</a:t>
            </a:r>
            <a:r>
              <a:rPr lang="ja-JP" altLang="en-US" sz="2200" dirty="0" smtClean="0">
                <a:latin typeface="Book Antiqua" pitchFamily="16" charset="0"/>
              </a:rPr>
              <a:t> </a:t>
            </a:r>
            <a:r>
              <a:rPr lang="en-US" altLang="ja-JP" sz="2200" dirty="0" smtClean="0">
                <a:latin typeface="Book Antiqua" pitchFamily="16" charset="0"/>
              </a:rPr>
              <a:t>is </a:t>
            </a:r>
            <a:r>
              <a:rPr lang="en-US" altLang="ja-JP" sz="2200" dirty="0">
                <a:latin typeface="Book Antiqua" pitchFamily="16" charset="0"/>
              </a:rPr>
              <a:t>examined with </a:t>
            </a:r>
            <a:r>
              <a:rPr lang="en-US" altLang="ja-JP" sz="2200" dirty="0" err="1">
                <a:latin typeface="Book Antiqua" pitchFamily="16" charset="0"/>
              </a:rPr>
              <a:t>Ar</a:t>
            </a:r>
            <a:r>
              <a:rPr lang="en-US" altLang="ja-JP" sz="2200" dirty="0">
                <a:latin typeface="Book Antiqua" pitchFamily="16" charset="0"/>
              </a:rPr>
              <a:t> purged chamber.</a:t>
            </a:r>
          </a:p>
          <a:p>
            <a:pPr marL="392506" indent="-294380">
              <a:lnSpc>
                <a:spcPct val="102000"/>
              </a:lnSpc>
              <a:spcAft>
                <a:spcPts val="262"/>
              </a:spcAft>
              <a:buSzPct val="45000"/>
              <a:buFont typeface="Wingdings" charset="2"/>
              <a:buChar char=""/>
              <a:tabLst>
                <a:tab pos="658025" algn="l"/>
                <a:tab pos="1316050" algn="l"/>
                <a:tab pos="1974075" algn="l"/>
                <a:tab pos="2632100" algn="l"/>
                <a:tab pos="3290126" algn="l"/>
                <a:tab pos="3948151" algn="l"/>
                <a:tab pos="4606176" algn="l"/>
                <a:tab pos="5264201" algn="l"/>
                <a:tab pos="5922226" algn="l"/>
                <a:tab pos="6580251" algn="l"/>
                <a:tab pos="7238276" algn="l"/>
                <a:tab pos="7896301" algn="l"/>
              </a:tabLst>
            </a:pPr>
            <a:r>
              <a:rPr lang="en-US" altLang="ja-JP" sz="2200" dirty="0">
                <a:latin typeface="Book Antiqua" pitchFamily="16" charset="0"/>
              </a:rPr>
              <a:t>Rotation : 0-600 rpm.</a:t>
            </a:r>
          </a:p>
          <a:p>
            <a:pPr marL="392506" indent="-294380">
              <a:lnSpc>
                <a:spcPct val="102000"/>
              </a:lnSpc>
              <a:spcAft>
                <a:spcPts val="262"/>
              </a:spcAft>
              <a:buSzPct val="45000"/>
              <a:buFont typeface="Wingdings" charset="2"/>
              <a:buChar char=""/>
              <a:tabLst>
                <a:tab pos="658025" algn="l"/>
                <a:tab pos="1316050" algn="l"/>
                <a:tab pos="1974075" algn="l"/>
                <a:tab pos="2632100" algn="l"/>
                <a:tab pos="3290126" algn="l"/>
                <a:tab pos="3948151" algn="l"/>
                <a:tab pos="4606176" algn="l"/>
                <a:tab pos="5264201" algn="l"/>
                <a:tab pos="5922226" algn="l"/>
                <a:tab pos="6580251" algn="l"/>
                <a:tab pos="7238276" algn="l"/>
                <a:tab pos="7896301" algn="l"/>
              </a:tabLst>
            </a:pPr>
            <a:r>
              <a:rPr lang="en-US" altLang="ja-JP" sz="2200" b="1" dirty="0" smtClean="0">
                <a:solidFill>
                  <a:srgbClr val="FF0000"/>
                </a:solidFill>
                <a:latin typeface="Book Antiqua" pitchFamily="16" charset="0"/>
              </a:rPr>
              <a:t>No </a:t>
            </a:r>
            <a:r>
              <a:rPr lang="en-US" altLang="ja-JP" sz="2200" b="1" dirty="0">
                <a:solidFill>
                  <a:srgbClr val="FF0000"/>
                </a:solidFill>
                <a:latin typeface="Book Antiqua" pitchFamily="16" charset="0"/>
              </a:rPr>
              <a:t>leak was found. </a:t>
            </a:r>
            <a:r>
              <a:rPr lang="en-US" altLang="ja-JP" sz="2200" dirty="0">
                <a:latin typeface="Book Antiqua" pitchFamily="16" charset="0"/>
              </a:rPr>
              <a:t>(m/</a:t>
            </a:r>
            <a:r>
              <a:rPr lang="en-US" altLang="ja-JP" sz="2200" dirty="0" smtClean="0">
                <a:latin typeface="Book Antiqua" pitchFamily="16" charset="0"/>
              </a:rPr>
              <a:t>q = 28 </a:t>
            </a:r>
            <a:r>
              <a:rPr lang="en-US" altLang="ja-JP" sz="2200" dirty="0">
                <a:latin typeface="Book Antiqua" pitchFamily="16" charset="0"/>
              </a:rPr>
              <a:t>and 32 are N</a:t>
            </a:r>
            <a:r>
              <a:rPr lang="en-US" altLang="ja-JP" sz="2200" baseline="-25000" dirty="0">
                <a:latin typeface="Book Antiqua" pitchFamily="16" charset="0"/>
              </a:rPr>
              <a:t>2</a:t>
            </a:r>
            <a:r>
              <a:rPr lang="en-US" altLang="ja-JP" sz="2200" dirty="0">
                <a:latin typeface="Book Antiqua" pitchFamily="16" charset="0"/>
              </a:rPr>
              <a:t> and O</a:t>
            </a:r>
            <a:r>
              <a:rPr lang="en-US" altLang="ja-JP" sz="2200" baseline="-25000" dirty="0">
                <a:latin typeface="Book Antiqua" pitchFamily="16" charset="0"/>
              </a:rPr>
              <a:t>2</a:t>
            </a:r>
            <a:r>
              <a:rPr lang="en-US" altLang="ja-JP" sz="2200" dirty="0">
                <a:latin typeface="Book Antiqua" pitchFamily="16" charset="0"/>
              </a:rPr>
              <a:t> from air)  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716369" y="1636068"/>
            <a:ext cx="263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FF00CC"/>
                </a:solidFill>
                <a:latin typeface="Book Antiqua" pitchFamily="16" charset="0"/>
              </a:rPr>
              <a:t>Ar</a:t>
            </a:r>
            <a:r>
              <a:rPr lang="en-US" altLang="ja-JP" b="1" dirty="0">
                <a:solidFill>
                  <a:srgbClr val="FF00CC"/>
                </a:solidFill>
                <a:latin typeface="Book Antiqua" pitchFamily="16" charset="0"/>
              </a:rPr>
              <a:t> purge seal test</a:t>
            </a:r>
            <a:endParaRPr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0" y="11818"/>
            <a:ext cx="9740900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ja-JP" b="1" dirty="0"/>
              <a:t> </a:t>
            </a:r>
            <a:r>
              <a:rPr lang="en-US" altLang="ja-JP" b="1" dirty="0" smtClean="0">
                <a:solidFill>
                  <a:srgbClr val="FF0000"/>
                </a:solidFill>
              </a:rPr>
              <a:t>PY2014: Radiation Test:</a:t>
            </a:r>
          </a:p>
          <a:p>
            <a:pPr lvl="0"/>
            <a:r>
              <a:rPr lang="en-US" altLang="ja-JP" b="1" dirty="0" smtClean="0"/>
              <a:t>• We used irradiated CN-oil (</a:t>
            </a:r>
            <a:r>
              <a:rPr lang="en-US" altLang="ja-JP" b="1" dirty="0" smtClean="0">
                <a:solidFill>
                  <a:srgbClr val="FF0000"/>
                </a:solidFill>
              </a:rPr>
              <a:t>4.7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MGy</a:t>
            </a:r>
            <a:r>
              <a:rPr lang="en-US" altLang="ja-JP" b="1" dirty="0" smtClean="0"/>
              <a:t>) in a small rotation target.</a:t>
            </a:r>
          </a:p>
          <a:p>
            <a:pPr lvl="0"/>
            <a:r>
              <a:rPr lang="en-US" altLang="ja-JP" b="1" dirty="0" smtClean="0"/>
              <a:t>• Made vacuum test after </a:t>
            </a:r>
            <a:r>
              <a:rPr lang="en-US" altLang="ja-JP" b="1" dirty="0" err="1" smtClean="0"/>
              <a:t>Ar</a:t>
            </a:r>
            <a:r>
              <a:rPr lang="en-US" altLang="ja-JP" b="1" dirty="0" smtClean="0"/>
              <a:t>-purging.</a:t>
            </a:r>
            <a:endParaRPr lang="en-US" altLang="ja-JP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050726"/>
            <a:ext cx="8585200" cy="3346773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1406934" y="531168"/>
            <a:ext cx="719096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AMD is employed is a capture section.</a:t>
            </a:r>
          </a:p>
          <a:p>
            <a:pPr algn="ctr"/>
            <a:r>
              <a:rPr lang="en-US" altLang="ja-JP" b="1" dirty="0" smtClean="0"/>
              <a:t>The AMD will be a pulse Flux Concentrator.</a:t>
            </a:r>
          </a:p>
          <a:p>
            <a:pPr algn="ctr"/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584200" y="5540803"/>
            <a:ext cx="833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Need to consider the effect of the Flux </a:t>
            </a:r>
            <a:r>
              <a:rPr lang="en-US" altLang="ja-JP" b="1" dirty="0"/>
              <a:t>Concentrator </a:t>
            </a:r>
            <a:r>
              <a:rPr lang="en-US" altLang="ja-JP" b="1" dirty="0" smtClean="0"/>
              <a:t>leakage field on the target disk. 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438639" y="1398364"/>
            <a:ext cx="422606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err="1" smtClean="0"/>
              <a:t>Seimiya</a:t>
            </a:r>
            <a:r>
              <a:rPr lang="en-US" altLang="ja-JP" sz="1600" b="1" dirty="0" smtClean="0"/>
              <a:t>, </a:t>
            </a:r>
            <a:r>
              <a:rPr lang="en-US" altLang="ja-JP" sz="1600" b="1" dirty="0" err="1" smtClean="0"/>
              <a:t>Kuriki</a:t>
            </a:r>
            <a:r>
              <a:rPr lang="en-US" altLang="ja-JP" sz="1600" b="1" dirty="0" smtClean="0"/>
              <a:t> (</a:t>
            </a:r>
            <a:r>
              <a:rPr lang="en-US" altLang="ja-JP" sz="1600" b="1" dirty="0" err="1" smtClean="0"/>
              <a:t>Hirosima</a:t>
            </a:r>
            <a:r>
              <a:rPr lang="en-US" altLang="ja-JP" sz="1600" b="1" dirty="0" smtClean="0"/>
              <a:t> U.), et al.</a:t>
            </a:r>
            <a:endParaRPr lang="en-US" altLang="ja-JP" sz="1600" b="1" dirty="0"/>
          </a:p>
          <a:p>
            <a:r>
              <a:rPr lang="en-US" altLang="ja-JP" sz="1600" b="1" dirty="0" smtClean="0"/>
              <a:t>Submitted </a:t>
            </a:r>
            <a:r>
              <a:rPr lang="en-US" altLang="ja-JP" sz="1600" b="1" smtClean="0"/>
              <a:t>to PTEP</a:t>
            </a:r>
            <a:endParaRPr lang="ja-JP" altLang="en-US" sz="1600" b="1" dirty="0"/>
          </a:p>
        </p:txBody>
      </p:sp>
      <p:sp>
        <p:nvSpPr>
          <p:cNvPr id="7" name="正方形/長方形 8"/>
          <p:cNvSpPr>
            <a:spLocks noChangeArrowheads="1"/>
          </p:cNvSpPr>
          <p:nvPr/>
        </p:nvSpPr>
        <p:spPr bwMode="auto">
          <a:xfrm>
            <a:off x="4400550" y="-60325"/>
            <a:ext cx="52133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8" name="正方形/長方形 7"/>
          <p:cNvSpPr/>
          <p:nvPr/>
        </p:nvSpPr>
        <p:spPr>
          <a:xfrm>
            <a:off x="3115182" y="25400"/>
            <a:ext cx="178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97273" y="61268"/>
            <a:ext cx="3369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 smtClean="0">
                <a:solidFill>
                  <a:srgbClr val="0000FF"/>
                </a:solidFill>
              </a:rPr>
              <a:t>Seimiya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&amp;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Kuriki</a:t>
            </a:r>
            <a:endParaRPr lang="en-US" altLang="ja-JP" sz="2000" b="1" dirty="0" smtClean="0">
              <a:solidFill>
                <a:srgbClr val="0000FF"/>
              </a:solidFill>
            </a:endParaRP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>
                <a:solidFill>
                  <a:srgbClr val="0000FF"/>
                </a:solidFill>
              </a:rPr>
              <a:t>(</a:t>
            </a:r>
            <a:r>
              <a:rPr lang="en-US" altLang="ja-JP" sz="2000" b="1" dirty="0" err="1">
                <a:solidFill>
                  <a:srgbClr val="0000FF"/>
                </a:solidFill>
              </a:rPr>
              <a:t>Hirosima</a:t>
            </a:r>
            <a:r>
              <a:rPr lang="en-US" altLang="ja-JP" sz="2000" b="1" dirty="0">
                <a:solidFill>
                  <a:srgbClr val="0000FF"/>
                </a:solidFill>
              </a:rPr>
              <a:t> U.)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1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正方形/長方形 2"/>
          <p:cNvSpPr>
            <a:spLocks noChangeArrowheads="1"/>
          </p:cNvSpPr>
          <p:nvPr/>
        </p:nvSpPr>
        <p:spPr bwMode="auto">
          <a:xfrm>
            <a:off x="0" y="1227137"/>
            <a:ext cx="96012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AutoNum type="arabicParenBoth"/>
            </a:pPr>
            <a:r>
              <a:rPr lang="en-US" altLang="ja-JP" sz="2200" b="1" dirty="0" smtClean="0"/>
              <a:t>The FC B-field is pulse.</a:t>
            </a:r>
            <a:r>
              <a:rPr lang="ja-JP" altLang="ja-JP" sz="2000" dirty="0"/>
              <a:t>　</a:t>
            </a:r>
            <a:r>
              <a:rPr lang="ja-JP" altLang="en-US" sz="2000" dirty="0" smtClean="0"/>
              <a:t>　　</a:t>
            </a:r>
            <a:r>
              <a:rPr lang="ja-JP" altLang="en-US" sz="2000" dirty="0"/>
              <a:t>　</a:t>
            </a:r>
            <a:endParaRPr lang="en-US" altLang="ja-JP" sz="2000" dirty="0" smtClean="0"/>
          </a:p>
          <a:p>
            <a:r>
              <a:rPr lang="en-US" altLang="ja-JP" sz="2000" dirty="0" smtClean="0"/>
              <a:t>          </a:t>
            </a:r>
            <a:r>
              <a:rPr lang="en-US" altLang="ja-JP" b="1" dirty="0" smtClean="0"/>
              <a:t>The pulse is fast.</a:t>
            </a:r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       half </a:t>
            </a:r>
            <a:r>
              <a:rPr lang="en-US" altLang="ja-JP" b="1" dirty="0"/>
              <a:t>cycle ~12 micro second (roughly sinusoidal</a:t>
            </a:r>
            <a:r>
              <a:rPr lang="en-US" altLang="ja-JP" b="1" dirty="0" smtClean="0"/>
              <a:t>)</a:t>
            </a:r>
          </a:p>
          <a:p>
            <a:r>
              <a:rPr lang="ja-JP" altLang="ja-JP" sz="2000" b="1" dirty="0"/>
              <a:t>　</a:t>
            </a:r>
            <a:r>
              <a:rPr lang="ja-JP" altLang="en-US" sz="2000" b="1" dirty="0" smtClean="0"/>
              <a:t>　　　</a:t>
            </a:r>
            <a:r>
              <a:rPr lang="en-US" altLang="ja-JP" sz="2000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Dominant</a:t>
            </a:r>
            <a:endParaRPr lang="ja-JP" altLang="en-US" sz="2200" b="1" dirty="0" smtClean="0"/>
          </a:p>
          <a:p>
            <a:endParaRPr lang="ja-JP" altLang="en-US" sz="2000" dirty="0" smtClean="0"/>
          </a:p>
          <a:p>
            <a:r>
              <a:rPr lang="en-US" altLang="ja-JP" b="1" dirty="0" smtClean="0"/>
              <a:t>(2) The target is rotating.</a:t>
            </a:r>
            <a:endParaRPr lang="en-US" altLang="ja-JP" sz="2000" dirty="0" smtClean="0"/>
          </a:p>
          <a:p>
            <a:r>
              <a:rPr lang="ja-JP" altLang="ja-JP" sz="2000" dirty="0" smtClean="0"/>
              <a:t>　</a:t>
            </a:r>
            <a:r>
              <a:rPr lang="ja-JP" altLang="en-US" sz="2000" dirty="0" smtClean="0"/>
              <a:t>　　　</a:t>
            </a:r>
            <a:r>
              <a:rPr lang="en-US" altLang="ja-JP" b="1" dirty="0" smtClean="0"/>
              <a:t>Rotation is slow. ~5 m/s. </a:t>
            </a:r>
            <a:endParaRPr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　　</a:t>
            </a:r>
            <a:r>
              <a:rPr lang="en-US" altLang="ja-JP" b="1" dirty="0" smtClean="0">
                <a:solidFill>
                  <a:srgbClr val="FF0000"/>
                </a:solidFill>
              </a:rPr>
              <a:t>Small,  Negligible </a:t>
            </a:r>
            <a:r>
              <a:rPr lang="ja-JP" altLang="en-US" b="1" dirty="0" smtClean="0">
                <a:solidFill>
                  <a:srgbClr val="FF0000"/>
                </a:solidFill>
                <a:sym typeface="Wingdings"/>
              </a:rPr>
              <a:t>　 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(2)/(1) ~ 1/1000</a:t>
            </a:r>
          </a:p>
          <a:p>
            <a:endParaRPr lang="en-US" altLang="ja-JP" sz="2000" b="1" dirty="0" smtClean="0">
              <a:sym typeface="Wingdings"/>
            </a:endParaRPr>
          </a:p>
          <a:p>
            <a:endParaRPr lang="ja-JP" altLang="en-US" sz="2200" b="1" dirty="0" smtClean="0"/>
          </a:p>
          <a:p>
            <a:endParaRPr lang="en-US" altLang="ja-JP" sz="2000" dirty="0" smtClean="0"/>
          </a:p>
        </p:txBody>
      </p:sp>
      <p:sp>
        <p:nvSpPr>
          <p:cNvPr id="4" name="正方形/長方形 8"/>
          <p:cNvSpPr>
            <a:spLocks noChangeArrowheads="1"/>
          </p:cNvSpPr>
          <p:nvPr/>
        </p:nvSpPr>
        <p:spPr bwMode="auto">
          <a:xfrm>
            <a:off x="4400550" y="-47625"/>
            <a:ext cx="49974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5" name="正方形/長方形 4"/>
          <p:cNvSpPr/>
          <p:nvPr/>
        </p:nvSpPr>
        <p:spPr>
          <a:xfrm>
            <a:off x="2861182" y="0"/>
            <a:ext cx="1888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962378" y="467668"/>
            <a:ext cx="71276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The effect of the FC leakage </a:t>
            </a:r>
            <a:r>
              <a:rPr lang="en-US" altLang="ja-JP" b="1" dirty="0"/>
              <a:t>field on the </a:t>
            </a:r>
            <a:r>
              <a:rPr lang="en-US" altLang="ja-JP" b="1" dirty="0" smtClean="0"/>
              <a:t>target. </a:t>
            </a:r>
            <a:endParaRPr lang="ja-JP" altLang="en-US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822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"/>
          <p:cNvSpPr>
            <a:spLocks noChangeArrowheads="1"/>
          </p:cNvSpPr>
          <p:nvPr/>
        </p:nvSpPr>
        <p:spPr bwMode="auto">
          <a:xfrm>
            <a:off x="4094163" y="2743200"/>
            <a:ext cx="2905125" cy="2778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10" name="Line 3"/>
          <p:cNvSpPr>
            <a:spLocks noChangeShapeType="1"/>
          </p:cNvSpPr>
          <p:nvPr/>
        </p:nvSpPr>
        <p:spPr bwMode="auto">
          <a:xfrm flipV="1">
            <a:off x="5870575" y="2733675"/>
            <a:ext cx="2276475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0350" y="1524000"/>
            <a:ext cx="50831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/>
              <a:t>20 triplets,  rep. = </a:t>
            </a:r>
            <a:r>
              <a:rPr lang="en-US" altLang="ja-JP" sz="1800" b="1">
                <a:solidFill>
                  <a:srgbClr val="FF0000"/>
                </a:solidFill>
              </a:rPr>
              <a:t>300 Hz</a:t>
            </a:r>
          </a:p>
          <a:p>
            <a:r>
              <a:rPr lang="en-US" altLang="ja-JP" sz="1800" b="1"/>
              <a:t> • triplet = 3 mini-trains with gaps</a:t>
            </a:r>
          </a:p>
          <a:p>
            <a:r>
              <a:rPr lang="en-US" altLang="ja-JP" sz="1800" b="1"/>
              <a:t> • 44 bunches/mini-train, T</a:t>
            </a:r>
            <a:r>
              <a:rPr lang="en-US" altLang="ja-JP" sz="1800" b="1" baseline="-25000"/>
              <a:t>b_to_b</a:t>
            </a:r>
            <a:r>
              <a:rPr lang="en-US" altLang="ja-JP" sz="1800" b="1"/>
              <a:t> = 6.15 n sec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170488" y="3422650"/>
            <a:ext cx="9810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2800" b="1"/>
              <a:t>DR</a:t>
            </a:r>
            <a:endParaRPr lang="en-US" altLang="ja-JP" sz="1800" b="1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4440238" y="3944938"/>
            <a:ext cx="2405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T</a:t>
            </a:r>
            <a:r>
              <a:rPr lang="en-US" altLang="ja-JP" sz="1800" b="1" baseline="-25000"/>
              <a:t>b_to_b</a:t>
            </a:r>
            <a:r>
              <a:rPr lang="en-US" altLang="ja-JP" sz="1800" b="1"/>
              <a:t> = 6.15 n sec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365750" y="1651000"/>
            <a:ext cx="36655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2640 bunches/train,  rep. = 5 Hz</a:t>
            </a:r>
          </a:p>
          <a:p>
            <a:r>
              <a:rPr lang="en-US" altLang="ja-JP" sz="1800" b="1"/>
              <a:t> • T</a:t>
            </a:r>
            <a:r>
              <a:rPr lang="en-US" altLang="ja-JP" sz="1800" b="1" baseline="-25000"/>
              <a:t>b_to_b</a:t>
            </a:r>
            <a:r>
              <a:rPr lang="en-US" altLang="ja-JP" sz="1800" b="1"/>
              <a:t> = 369 n sec</a:t>
            </a:r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4235450" y="2754313"/>
            <a:ext cx="10207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1011238" y="1143000"/>
            <a:ext cx="25098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 e+ creation</a:t>
            </a:r>
          </a:p>
        </p:txBody>
      </p:sp>
      <p:sp>
        <p:nvSpPr>
          <p:cNvPr id="17417" name="Rectangle 12"/>
          <p:cNvSpPr>
            <a:spLocks noChangeArrowheads="1"/>
          </p:cNvSpPr>
          <p:nvPr/>
        </p:nvSpPr>
        <p:spPr bwMode="auto">
          <a:xfrm>
            <a:off x="5678488" y="1143000"/>
            <a:ext cx="3238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 go to main linac</a:t>
            </a:r>
          </a:p>
        </p:txBody>
      </p: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3897313" y="5568950"/>
            <a:ext cx="51704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 dirty="0"/>
              <a:t>Time remaining for damping = </a:t>
            </a:r>
            <a:r>
              <a:rPr lang="en-US" altLang="ja-JP" sz="1800" b="1" dirty="0">
                <a:solidFill>
                  <a:srgbClr val="FF0000"/>
                </a:solidFill>
              </a:rPr>
              <a:t>137 m sec</a:t>
            </a:r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381000" y="5846763"/>
            <a:ext cx="29733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 dirty="0"/>
              <a:t>We create 2640 bunches </a:t>
            </a:r>
          </a:p>
          <a:p>
            <a:r>
              <a:rPr lang="en-US" altLang="ja-JP" sz="1800" b="1" dirty="0"/>
              <a:t>in </a:t>
            </a:r>
            <a:r>
              <a:rPr lang="en-US" altLang="ja-JP" sz="1800" b="1" dirty="0">
                <a:solidFill>
                  <a:srgbClr val="FF0000"/>
                </a:solidFill>
              </a:rPr>
              <a:t>63 m sec</a:t>
            </a:r>
          </a:p>
        </p:txBody>
      </p:sp>
      <p:sp>
        <p:nvSpPr>
          <p:cNvPr id="17420" name="Line 17"/>
          <p:cNvSpPr>
            <a:spLocks noChangeShapeType="1"/>
          </p:cNvSpPr>
          <p:nvPr/>
        </p:nvSpPr>
        <p:spPr bwMode="auto">
          <a:xfrm flipV="1">
            <a:off x="657225" y="2752725"/>
            <a:ext cx="17287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21" name="Rectangle 19"/>
          <p:cNvSpPr>
            <a:spLocks noChangeArrowheads="1"/>
          </p:cNvSpPr>
          <p:nvPr/>
        </p:nvSpPr>
        <p:spPr bwMode="auto">
          <a:xfrm>
            <a:off x="1093788" y="2676525"/>
            <a:ext cx="838200" cy="152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22" name="Rectangle 21" descr="右上がり対角線"/>
          <p:cNvSpPr>
            <a:spLocks noChangeArrowheads="1"/>
          </p:cNvSpPr>
          <p:nvPr/>
        </p:nvSpPr>
        <p:spPr bwMode="auto">
          <a:xfrm>
            <a:off x="2444750" y="2524125"/>
            <a:ext cx="76200" cy="457200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FFFF"/>
            </a:bgClr>
          </a:patt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23" name="Line 9"/>
          <p:cNvSpPr>
            <a:spLocks noChangeShapeType="1"/>
          </p:cNvSpPr>
          <p:nvPr/>
        </p:nvSpPr>
        <p:spPr bwMode="auto">
          <a:xfrm flipV="1">
            <a:off x="2571750" y="2754313"/>
            <a:ext cx="18319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24" name="Rectangle 22"/>
          <p:cNvSpPr>
            <a:spLocks noChangeArrowheads="1"/>
          </p:cNvSpPr>
          <p:nvPr/>
        </p:nvSpPr>
        <p:spPr bwMode="auto">
          <a:xfrm>
            <a:off x="2816225" y="2678113"/>
            <a:ext cx="1266825" cy="152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3" tIns="45716" rIns="91433" bIns="45716" anchor="ctr"/>
          <a:lstStyle/>
          <a:p>
            <a:endParaRPr lang="ja-JP" altLang="en-US" sz="1800"/>
          </a:p>
        </p:txBody>
      </p:sp>
      <p:sp>
        <p:nvSpPr>
          <p:cNvPr id="17425" name="Rectangle 25"/>
          <p:cNvSpPr>
            <a:spLocks noChangeArrowheads="1"/>
          </p:cNvSpPr>
          <p:nvPr/>
        </p:nvSpPr>
        <p:spPr bwMode="auto">
          <a:xfrm>
            <a:off x="2789238" y="2890838"/>
            <a:ext cx="18288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Booster Linac</a:t>
            </a:r>
          </a:p>
          <a:p>
            <a:r>
              <a:rPr lang="en-US" altLang="ja-JP" sz="1600" b="1"/>
              <a:t>5 GeV </a:t>
            </a:r>
          </a:p>
          <a:p>
            <a:r>
              <a:rPr lang="en-US" altLang="ja-JP" sz="1400" b="1"/>
              <a:t>NC</a:t>
            </a:r>
          </a:p>
          <a:p>
            <a:r>
              <a:rPr lang="en-US" altLang="ja-JP" sz="1400" b="1"/>
              <a:t>300 Hz</a:t>
            </a:r>
          </a:p>
        </p:txBody>
      </p:sp>
      <p:sp>
        <p:nvSpPr>
          <p:cNvPr id="17426" name="Rectangle 26"/>
          <p:cNvSpPr>
            <a:spLocks noChangeArrowheads="1"/>
          </p:cNvSpPr>
          <p:nvPr/>
        </p:nvSpPr>
        <p:spPr bwMode="auto">
          <a:xfrm>
            <a:off x="206375" y="2833688"/>
            <a:ext cx="234791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Drive Linac</a:t>
            </a:r>
          </a:p>
          <a:p>
            <a:r>
              <a:rPr lang="en-US" altLang="ja-JP" sz="1600" b="1"/>
              <a:t>Several GeV </a:t>
            </a:r>
            <a:r>
              <a:rPr lang="en-US" altLang="ja-JP" sz="1400" b="1"/>
              <a:t> </a:t>
            </a:r>
          </a:p>
          <a:p>
            <a:r>
              <a:rPr lang="en-US" altLang="ja-JP" sz="1400" b="1"/>
              <a:t>NC</a:t>
            </a:r>
          </a:p>
          <a:p>
            <a:r>
              <a:rPr lang="en-US" altLang="ja-JP" sz="1400" b="1"/>
              <a:t>300 Hz</a:t>
            </a:r>
          </a:p>
        </p:txBody>
      </p:sp>
      <p:sp>
        <p:nvSpPr>
          <p:cNvPr id="17427" name="Line 27"/>
          <p:cNvSpPr>
            <a:spLocks noChangeShapeType="1"/>
          </p:cNvSpPr>
          <p:nvPr/>
        </p:nvSpPr>
        <p:spPr bwMode="auto">
          <a:xfrm flipV="1">
            <a:off x="2497138" y="3244850"/>
            <a:ext cx="0" cy="693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ja-JP" alt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2141538" y="3975100"/>
            <a:ext cx="10033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/>
              <a:t>Target</a:t>
            </a:r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457200" y="4249738"/>
            <a:ext cx="4319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algn="ctr"/>
            <a:r>
              <a:rPr lang="en-US" altLang="ja-JP" sz="1600" b="1" dirty="0"/>
              <a:t>Amorphous Tungsten</a:t>
            </a:r>
          </a:p>
          <a:p>
            <a:pPr algn="ctr"/>
            <a:r>
              <a:rPr lang="en-US" altLang="ja-JP" sz="1600" b="1" dirty="0" smtClean="0"/>
              <a:t>Slow </a:t>
            </a:r>
            <a:r>
              <a:rPr lang="en-US" altLang="ja-JP" sz="1600" b="1" dirty="0"/>
              <a:t>Rotation</a:t>
            </a:r>
            <a:endParaRPr lang="en-US" altLang="ja-JP" sz="1400" b="1" dirty="0"/>
          </a:p>
        </p:txBody>
      </p:sp>
      <p:sp>
        <p:nvSpPr>
          <p:cNvPr id="17430" name="Rectangle 33"/>
          <p:cNvSpPr>
            <a:spLocks noChangeArrowheads="1"/>
          </p:cNvSpPr>
          <p:nvPr/>
        </p:nvSpPr>
        <p:spPr bwMode="auto">
          <a:xfrm>
            <a:off x="4516438" y="4410075"/>
            <a:ext cx="1936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pPr algn="ctr"/>
            <a:r>
              <a:rPr lang="en-US" altLang="ja-JP" sz="1800" b="1"/>
              <a:t>2640 bunches</a:t>
            </a:r>
          </a:p>
          <a:p>
            <a:pPr algn="ctr"/>
            <a:r>
              <a:rPr lang="en-US" altLang="ja-JP" sz="1800" b="1"/>
              <a:t>60 mini-trains</a:t>
            </a:r>
          </a:p>
        </p:txBody>
      </p:sp>
      <p:sp>
        <p:nvSpPr>
          <p:cNvPr id="17431" name="正方形/長方形 9"/>
          <p:cNvSpPr>
            <a:spLocks noChangeArrowheads="1"/>
          </p:cNvSpPr>
          <p:nvPr/>
        </p:nvSpPr>
        <p:spPr bwMode="auto">
          <a:xfrm>
            <a:off x="2667000" y="6167438"/>
            <a:ext cx="28194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1800" b="1">
                <a:solidFill>
                  <a:srgbClr val="FF0000"/>
                </a:solidFill>
                <a:latin typeface="Helvetica" charset="0"/>
              </a:rPr>
              <a:t> Stretching</a:t>
            </a:r>
            <a:endParaRPr lang="ja-JP" altLang="en-US" sz="1800"/>
          </a:p>
        </p:txBody>
      </p:sp>
      <p:sp>
        <p:nvSpPr>
          <p:cNvPr id="17432" name="右矢印 10"/>
          <p:cNvSpPr>
            <a:spLocks noChangeArrowheads="1"/>
          </p:cNvSpPr>
          <p:nvPr/>
        </p:nvSpPr>
        <p:spPr bwMode="auto">
          <a:xfrm flipH="1">
            <a:off x="2144713" y="6172200"/>
            <a:ext cx="598487" cy="381000"/>
          </a:xfrm>
          <a:prstGeom prst="rightArrow">
            <a:avLst>
              <a:gd name="adj1" fmla="val 50000"/>
              <a:gd name="adj2" fmla="val 499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3" tIns="45716" rIns="91433" bIns="45716"/>
          <a:lstStyle/>
          <a:p>
            <a:endParaRPr lang="ja-JP" altLang="en-US" sz="1800"/>
          </a:p>
        </p:txBody>
      </p:sp>
      <p:sp>
        <p:nvSpPr>
          <p:cNvPr id="17433" name="Rectangle 31"/>
          <p:cNvSpPr>
            <a:spLocks noChangeArrowheads="1"/>
          </p:cNvSpPr>
          <p:nvPr/>
        </p:nvSpPr>
        <p:spPr bwMode="auto">
          <a:xfrm>
            <a:off x="1" y="15875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0000FF"/>
                </a:solidFill>
              </a:rPr>
              <a:t>Conventional e+ Source for ILC</a:t>
            </a:r>
          </a:p>
          <a:p>
            <a:pPr algn="ctr"/>
            <a:r>
              <a:rPr lang="en-US" altLang="ja-JP" sz="2000" b="1" dirty="0">
                <a:solidFill>
                  <a:srgbClr val="0000FF"/>
                </a:solidFill>
              </a:rPr>
              <a:t>Normal Conducting Drive and Booster </a:t>
            </a:r>
            <a:r>
              <a:rPr lang="en-US" altLang="ja-JP" sz="2000" b="1" dirty="0" err="1">
                <a:solidFill>
                  <a:srgbClr val="0000FF"/>
                </a:solidFill>
              </a:rPr>
              <a:t>Linacs</a:t>
            </a:r>
            <a:r>
              <a:rPr lang="en-US" altLang="ja-JP" sz="2000" b="1" dirty="0">
                <a:solidFill>
                  <a:srgbClr val="0000FF"/>
                </a:solidFill>
              </a:rPr>
              <a:t> in 300 Hz operation</a:t>
            </a:r>
            <a:endParaRPr lang="en-US" altLang="ja-JP" sz="2000" b="1" dirty="0"/>
          </a:p>
        </p:txBody>
      </p:sp>
      <p:grpSp>
        <p:nvGrpSpPr>
          <p:cNvPr id="2" name="図形グループ 1"/>
          <p:cNvGrpSpPr/>
          <p:nvPr/>
        </p:nvGrpSpPr>
        <p:grpSpPr>
          <a:xfrm>
            <a:off x="5156200" y="6284268"/>
            <a:ext cx="2819400" cy="369332"/>
            <a:chOff x="5054600" y="6208068"/>
            <a:chExt cx="2819400" cy="369332"/>
          </a:xfrm>
        </p:grpSpPr>
        <p:sp>
          <p:nvSpPr>
            <p:cNvPr id="27" name="正方形/長方形 26"/>
            <p:cNvSpPr/>
            <p:nvPr/>
          </p:nvSpPr>
          <p:spPr>
            <a:xfrm>
              <a:off x="5054600" y="6240463"/>
              <a:ext cx="2819400" cy="312737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844" tIns="42922" rIns="85844" bIns="42922"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182192" y="6208068"/>
              <a:ext cx="26404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800" b="1" dirty="0">
                  <a:latin typeface="Times" charset="0"/>
                </a:rPr>
                <a:t>NIM A672 (2012) 52—56</a:t>
              </a:r>
              <a:endParaRPr lang="ja-JP" altLang="en-US" sz="1800" b="1" dirty="0">
                <a:latin typeface="Times" charset="0"/>
              </a:endParaRPr>
            </a:p>
          </p:txBody>
        </p:sp>
      </p:grp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7632700" y="48942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51178" y="531168"/>
            <a:ext cx="8892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Flux Concentrator (FC) leakage </a:t>
            </a:r>
            <a:r>
              <a:rPr lang="en-US" altLang="ja-JP" b="1" dirty="0"/>
              <a:t>field on the target disk. </a:t>
            </a:r>
            <a:endParaRPr lang="ja-JP" altLang="en-US" dirty="0"/>
          </a:p>
          <a:p>
            <a:endParaRPr lang="ja-JP" altLang="en-US" dirty="0"/>
          </a:p>
        </p:txBody>
      </p:sp>
      <p:sp>
        <p:nvSpPr>
          <p:cNvPr id="20" name="正方形/長方形 8"/>
          <p:cNvSpPr>
            <a:spLocks noChangeArrowheads="1"/>
          </p:cNvSpPr>
          <p:nvPr/>
        </p:nvSpPr>
        <p:spPr bwMode="auto">
          <a:xfrm>
            <a:off x="4400550" y="-60325"/>
            <a:ext cx="52641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140582" y="12700"/>
            <a:ext cx="187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FY2015</a:t>
            </a:r>
            <a:endParaRPr lang="ja-JP" altLang="en-US" dirty="0"/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0" y="1714500"/>
            <a:ext cx="4620126" cy="4135024"/>
          </a:xfrm>
          <a:prstGeom prst="rect">
            <a:avLst/>
          </a:prstGeom>
        </p:spPr>
      </p:pic>
      <p:pic>
        <p:nvPicPr>
          <p:cNvPr id="23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426" y="1714500"/>
            <a:ext cx="3577391" cy="4358016"/>
          </a:xfrm>
          <a:prstGeom prst="rect">
            <a:avLst/>
          </a:prstGeom>
        </p:spPr>
      </p:pic>
      <p:sp>
        <p:nvSpPr>
          <p:cNvPr id="24" name="TextBox 10"/>
          <p:cNvSpPr txBox="1"/>
          <p:nvPr/>
        </p:nvSpPr>
        <p:spPr>
          <a:xfrm>
            <a:off x="2514600" y="1153744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Cone diameter  is 16 mm   (Nose FC)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9396" y="39464"/>
            <a:ext cx="3161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 smtClean="0">
                <a:solidFill>
                  <a:srgbClr val="0000FF"/>
                </a:solidFill>
              </a:rPr>
              <a:t>Pavel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</a:rPr>
              <a:t>Martyshkin</a:t>
            </a:r>
            <a:r>
              <a:rPr lang="en-US" altLang="ja-JP" sz="2000" b="1" dirty="0">
                <a:solidFill>
                  <a:srgbClr val="0000FF"/>
                </a:solidFill>
              </a:rPr>
              <a:t> (BINP)</a:t>
            </a:r>
            <a:endParaRPr lang="en-US" altLang="ja-JP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9296" y="6435923"/>
            <a:ext cx="7683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</a:rPr>
              <a:t>Sun </a:t>
            </a:r>
            <a:r>
              <a:rPr lang="en-US" altLang="ja-JP" sz="1400" b="1" dirty="0" err="1" smtClean="0">
                <a:solidFill>
                  <a:srgbClr val="0000FF"/>
                </a:solidFill>
              </a:rPr>
              <a:t>Xianjin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 (IHEP) </a:t>
            </a:r>
            <a:r>
              <a:rPr lang="en-US" altLang="ja-JP" sz="1400" b="1" dirty="0" smtClean="0"/>
              <a:t>also made a study too, based on another design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(2014-2015). 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4796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606778" y="505768"/>
            <a:ext cx="8892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Flux Concentrator (FC) leakage </a:t>
            </a:r>
            <a:r>
              <a:rPr lang="en-US" altLang="ja-JP" b="1" dirty="0"/>
              <a:t>field on the target disk. </a:t>
            </a:r>
            <a:endParaRPr lang="ja-JP" altLang="en-US" dirty="0"/>
          </a:p>
          <a:p>
            <a:endParaRPr lang="ja-JP" altLang="en-US" dirty="0"/>
          </a:p>
        </p:txBody>
      </p:sp>
      <p:sp>
        <p:nvSpPr>
          <p:cNvPr id="20" name="正方形/長方形 8"/>
          <p:cNvSpPr>
            <a:spLocks noChangeArrowheads="1"/>
          </p:cNvSpPr>
          <p:nvPr/>
        </p:nvSpPr>
        <p:spPr bwMode="auto">
          <a:xfrm>
            <a:off x="4400550" y="-60325"/>
            <a:ext cx="52641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102482" y="0"/>
            <a:ext cx="187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FY2015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89396" y="39464"/>
            <a:ext cx="3161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 smtClean="0">
                <a:solidFill>
                  <a:srgbClr val="0000FF"/>
                </a:solidFill>
              </a:rPr>
              <a:t>Pavel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</a:rPr>
              <a:t>Martyshkin</a:t>
            </a:r>
            <a:r>
              <a:rPr lang="en-US" altLang="ja-JP" sz="2000" b="1" dirty="0">
                <a:solidFill>
                  <a:srgbClr val="0000FF"/>
                </a:solidFill>
              </a:rPr>
              <a:t> (BINP)</a:t>
            </a:r>
            <a:endParaRPr lang="en-US" altLang="ja-JP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00018" y="1623368"/>
            <a:ext cx="4894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B </a:t>
            </a:r>
            <a:r>
              <a:rPr lang="en-US" altLang="ja-JP" sz="2800" dirty="0" smtClean="0">
                <a:solidFill>
                  <a:srgbClr val="FF0000"/>
                </a:solidFill>
              </a:rPr>
              <a:t>= 1 Tesla at Target Disk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2197099"/>
            <a:ext cx="4301495" cy="316230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8200" y="1102944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Cone diameter  is 16 mm   (Nose FC)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7277697" y="1261516"/>
            <a:ext cx="1801145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Nose FC type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16 mm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kA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Tesla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50-60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mTesla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sine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µs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  J/pulse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J/pulse</a:t>
            </a: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 kW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 kW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4584700" y="2197545"/>
            <a:ext cx="279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current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  field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  transverse field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shape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pulse length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loss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FC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loss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Repetition rate 300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losses *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      losses *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59296" y="6435923"/>
            <a:ext cx="5930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</a:rPr>
              <a:t>Sun </a:t>
            </a:r>
            <a:r>
              <a:rPr lang="en-US" altLang="ja-JP" sz="1400" b="1" dirty="0" err="1" smtClean="0">
                <a:solidFill>
                  <a:srgbClr val="0000FF"/>
                </a:solidFill>
              </a:rPr>
              <a:t>Xianjin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 (IHEP) </a:t>
            </a:r>
            <a:r>
              <a:rPr lang="en-US" altLang="ja-JP" sz="1400" b="1" dirty="0" smtClean="0"/>
              <a:t>also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made a study too, based on another design. </a:t>
            </a:r>
            <a:endParaRPr lang="ja-JP" altLang="en-US" sz="1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68513" y="6049433"/>
            <a:ext cx="7315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* When we calculate real average, we need to divide the numbers by three.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416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8"/>
          <p:cNvSpPr>
            <a:spLocks noChangeArrowheads="1"/>
          </p:cNvSpPr>
          <p:nvPr/>
        </p:nvSpPr>
        <p:spPr bwMode="auto">
          <a:xfrm>
            <a:off x="4400550" y="-47625"/>
            <a:ext cx="49974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844" tIns="42922" rIns="85844" bIns="42922">
            <a:spAutoFit/>
          </a:bodyPr>
          <a:lstStyle/>
          <a:p>
            <a:r>
              <a:rPr kumimoji="0" lang="en-US" altLang="ja-JP" sz="3000" b="1" dirty="0">
                <a:solidFill>
                  <a:srgbClr val="0000FF"/>
                </a:solidFill>
                <a:latin typeface="Calibri" charset="0"/>
              </a:rPr>
              <a:t>Rotation target design study</a:t>
            </a:r>
            <a:endParaRPr lang="ja-JP" altLang="en-US" sz="3000" dirty="0"/>
          </a:p>
        </p:txBody>
      </p:sp>
      <p:sp>
        <p:nvSpPr>
          <p:cNvPr id="5" name="正方形/長方形 4"/>
          <p:cNvSpPr/>
          <p:nvPr/>
        </p:nvSpPr>
        <p:spPr>
          <a:xfrm>
            <a:off x="1426082" y="50800"/>
            <a:ext cx="2320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FY2014-2015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962378" y="467668"/>
            <a:ext cx="71276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The effect of the FC leakage </a:t>
            </a:r>
            <a:r>
              <a:rPr lang="en-US" altLang="ja-JP" b="1" dirty="0"/>
              <a:t>field on the </a:t>
            </a:r>
            <a:r>
              <a:rPr lang="en-US" altLang="ja-JP" b="1" dirty="0" smtClean="0"/>
              <a:t>target. </a:t>
            </a:r>
            <a:endParaRPr lang="ja-JP" altLang="en-US" dirty="0"/>
          </a:p>
          <a:p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90878" y="4722168"/>
            <a:ext cx="8274621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Forces: </a:t>
            </a:r>
          </a:p>
          <a:p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   Small in both braking and attractive/repulsive forces.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en-US" altLang="ja-JP" b="1" dirty="0">
                <a:solidFill>
                  <a:srgbClr val="FF0000"/>
                </a:solidFill>
              </a:rPr>
              <a:t>Conclusion: </a:t>
            </a:r>
            <a:r>
              <a:rPr lang="en-US" altLang="ja-JP" b="1" dirty="0" smtClean="0">
                <a:solidFill>
                  <a:srgbClr val="FF0000"/>
                </a:solidFill>
              </a:rPr>
              <a:t>No problem.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78178" y="1178868"/>
            <a:ext cx="86171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Heating: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endParaRPr lang="en-US" altLang="ja-JP" b="1" dirty="0" smtClean="0">
              <a:solidFill>
                <a:srgbClr val="0000FF"/>
              </a:solidFill>
            </a:endParaRPr>
          </a:p>
          <a:p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   1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kW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(3.2 kW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in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63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msec</a:t>
            </a:r>
            <a:r>
              <a:rPr lang="en-US" altLang="ja-JP" b="1" dirty="0" smtClean="0">
                <a:solidFill>
                  <a:srgbClr val="0000FF"/>
                </a:solidFill>
              </a:rPr>
              <a:t>). It is 1/30 of the heat by beam.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en-US" altLang="ja-JP" b="1" dirty="0">
                <a:solidFill>
                  <a:srgbClr val="FF0000"/>
                </a:solidFill>
              </a:rPr>
              <a:t>Conclusion: </a:t>
            </a:r>
            <a:r>
              <a:rPr lang="en-US" altLang="ja-JP" b="1" dirty="0" smtClean="0">
                <a:solidFill>
                  <a:srgbClr val="FF0000"/>
                </a:solidFill>
              </a:rPr>
              <a:t>No problem. </a:t>
            </a:r>
          </a:p>
          <a:p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   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0478" y="2525068"/>
            <a:ext cx="65502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Note:</a:t>
            </a:r>
          </a:p>
          <a:p>
            <a:r>
              <a:rPr lang="en-US" altLang="ja-JP" sz="2000" b="1" dirty="0" smtClean="0"/>
              <a:t>At LCWS2015 (Tsukuba), Omori reported heating is </a:t>
            </a:r>
          </a:p>
          <a:p>
            <a:r>
              <a:rPr lang="en-US" altLang="ja-JP" sz="2000" b="1" dirty="0" smtClean="0"/>
              <a:t>190kW. It was rough estimate by hand. </a:t>
            </a:r>
          </a:p>
          <a:p>
            <a:r>
              <a:rPr lang="en-US" altLang="ja-JP" sz="2000" b="1" dirty="0" smtClean="0"/>
              <a:t>Omori reported that we need cure. </a:t>
            </a:r>
          </a:p>
          <a:p>
            <a:r>
              <a:rPr lang="en-US" altLang="ja-JP" sz="2000" b="1" dirty="0" smtClean="0"/>
              <a:t>But new conclusion based on detail simulation is </a:t>
            </a:r>
          </a:p>
          <a:p>
            <a:r>
              <a:rPr lang="en-US" altLang="ja-JP" sz="2000" b="1" dirty="0" smtClean="0"/>
              <a:t>NO PROBLEM. 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255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C:\TMP\130131_Positron\150810_Model39_38kW\200rpm\150817_Model39_38kW_200rpm_30lmin_PTS1e31ep3_RotRot_001_3D_Temperature_Iso295C_Scale32525C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854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C:\TMP\130131_Positron\150810_Model39_38kW\400rpm\150818_Model39_38kW_400rpm_30lmin_PTS1e31ep3_RotRot_001_3D_Temperature_Scale32525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425" y="533400"/>
            <a:ext cx="4854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C:\TMP\130131_Positron\150810_Model39_38kW\600rpm\150814_Model39_38kW_600rpm_30lmin_PTS1e31ep3_RotRot_003_3D_Temperature_Iso295C_Scale32525C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871913"/>
            <a:ext cx="48768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ボックス 6"/>
          <p:cNvSpPr txBox="1">
            <a:spLocks noChangeArrowheads="1"/>
          </p:cNvSpPr>
          <p:nvPr/>
        </p:nvSpPr>
        <p:spPr bwMode="auto">
          <a:xfrm>
            <a:off x="2895600" y="5334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200rpm</a:t>
            </a:r>
          </a:p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Max.; 322</a:t>
            </a:r>
            <a:r>
              <a:rPr lang="ja-JP" altLang="en-US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4103" name="テキスト ボックス 7"/>
          <p:cNvSpPr txBox="1">
            <a:spLocks noChangeArrowheads="1"/>
          </p:cNvSpPr>
          <p:nvPr/>
        </p:nvSpPr>
        <p:spPr bwMode="auto">
          <a:xfrm>
            <a:off x="7239000" y="38862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600rpm</a:t>
            </a:r>
          </a:p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Max.; 298</a:t>
            </a:r>
            <a:r>
              <a:rPr lang="ja-JP" altLang="en-US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4104" name="テキスト ボックス 8"/>
          <p:cNvSpPr txBox="1">
            <a:spLocks noChangeArrowheads="1"/>
          </p:cNvSpPr>
          <p:nvPr/>
        </p:nvSpPr>
        <p:spPr bwMode="auto">
          <a:xfrm>
            <a:off x="7239000" y="5334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400rpm</a:t>
            </a:r>
          </a:p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Max.; 304</a:t>
            </a:r>
            <a:r>
              <a:rPr lang="ja-JP" altLang="en-US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4105" name="テキスト ボックス 9"/>
          <p:cNvSpPr txBox="1">
            <a:spLocks noChangeArrowheads="1"/>
          </p:cNvSpPr>
          <p:nvPr/>
        </p:nvSpPr>
        <p:spPr bwMode="auto">
          <a:xfrm>
            <a:off x="1524000" y="44196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等温度平面</a:t>
            </a:r>
            <a:r>
              <a:rPr lang="en-US" altLang="ja-JP">
                <a:solidFill>
                  <a:srgbClr val="FF0000"/>
                </a:solidFill>
              </a:rPr>
              <a:t>; 295</a:t>
            </a:r>
            <a:r>
              <a:rPr lang="ja-JP" altLang="en-US">
                <a:solidFill>
                  <a:srgbClr val="FF0000"/>
                </a:solidFill>
              </a:rPr>
              <a:t>℃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657600" y="4267200"/>
            <a:ext cx="28194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16200000" flipV="1">
            <a:off x="1066800" y="3352800"/>
            <a:ext cx="11430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5400000" flipH="1" flipV="1">
            <a:off x="3124200" y="1219200"/>
            <a:ext cx="3505200" cy="2895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9" name="テキスト ボックス 4"/>
          <p:cNvSpPr txBox="1">
            <a:spLocks noChangeArrowheads="1"/>
          </p:cNvSpPr>
          <p:nvPr/>
        </p:nvSpPr>
        <p:spPr bwMode="auto">
          <a:xfrm>
            <a:off x="152400" y="0"/>
            <a:ext cx="9588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b="1" dirty="0" smtClean="0">
                <a:latin typeface="Arial"/>
                <a:cs typeface="Arial"/>
              </a:rPr>
              <a:t>Temperature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in various rotation speeds: 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CW</a:t>
            </a:r>
            <a:r>
              <a:rPr lang="en-US" altLang="ja-JP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analysis</a:t>
            </a:r>
            <a:endParaRPr lang="ja-JP" altLang="en-US" sz="2400" b="1" dirty="0">
              <a:latin typeface="Arial"/>
              <a:cs typeface="Arial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930900"/>
            <a:ext cx="2311400" cy="558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689524" y="6373168"/>
            <a:ext cx="1171275" cy="31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err="1" smtClean="0">
                <a:solidFill>
                  <a:srgbClr val="FF0000"/>
                </a:solidFill>
              </a:rPr>
              <a:t>Nb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=2600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7836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altLang="ja-JP">
                <a:solidFill>
                  <a:srgbClr val="A6A6A6"/>
                </a:solidFill>
              </a:rPr>
              <a:t>Copyright © 2013 — Rigaku Corporation and its Global Subsidiaries. All Rights Reserved.</a:t>
            </a:r>
          </a:p>
        </p:txBody>
      </p:sp>
      <p:pic>
        <p:nvPicPr>
          <p:cNvPr id="5123" name="Picture 2" descr="C:\TMP\130131_Positron\150810_Model39_38kW\150819_MaxTemp_RotationalSpeed_38kW_30l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2125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930900"/>
            <a:ext cx="2311400" cy="558800"/>
          </a:xfrm>
          <a:prstGeom prst="rect">
            <a:avLst/>
          </a:prstGeom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152400" y="0"/>
            <a:ext cx="9588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b="1" dirty="0" smtClean="0">
                <a:latin typeface="Arial"/>
                <a:cs typeface="Arial"/>
              </a:rPr>
              <a:t>Temperature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in various rotation speeds: 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CW</a:t>
            </a:r>
            <a:r>
              <a:rPr lang="en-US" altLang="ja-JP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r>
              <a:rPr lang="ja-JP" alt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analysis</a:t>
            </a:r>
            <a:endParaRPr lang="ja-JP" alt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667924" y="6335068"/>
            <a:ext cx="1171275" cy="31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err="1" smtClean="0">
                <a:solidFill>
                  <a:srgbClr val="FF0000"/>
                </a:solidFill>
              </a:rPr>
              <a:t>Nb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=2600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9660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C:\TMP\130131_Positron\150810_Model39_38kW\200rpm\150820_Model39_38kW_200rpm_3D_応力ベクトル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34290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C:\TMP\130131_Positron\150810_Model39_38kW\200rpm\150820_Model39_38kW_200rpm_3D_最小主応力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533400"/>
            <a:ext cx="34290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C:\TMP\130131_Positron\150810_Model39_38kW\200rpm\150820_Model39_38kW_200rpm_3D_最大主応力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25" y="533400"/>
            <a:ext cx="34448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テキスト ボックス 7"/>
          <p:cNvSpPr txBox="1">
            <a:spLocks noChangeArrowheads="1"/>
          </p:cNvSpPr>
          <p:nvPr/>
        </p:nvSpPr>
        <p:spPr bwMode="auto">
          <a:xfrm>
            <a:off x="990600" y="5257800"/>
            <a:ext cx="218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/>
              <a:t>Direction (arrows)</a:t>
            </a:r>
            <a:endParaRPr lang="ja-JP" altLang="en-US" sz="2000" dirty="0"/>
          </a:p>
        </p:txBody>
      </p:sp>
      <p:sp>
        <p:nvSpPr>
          <p:cNvPr id="7176" name="テキスト ボックス 8"/>
          <p:cNvSpPr txBox="1">
            <a:spLocks noChangeArrowheads="1"/>
          </p:cNvSpPr>
          <p:nvPr/>
        </p:nvSpPr>
        <p:spPr bwMode="auto">
          <a:xfrm>
            <a:off x="3810000" y="5181600"/>
            <a:ext cx="251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/>
              <a:t>Min Principal Stress (</a:t>
            </a:r>
            <a:r>
              <a:rPr lang="en-US" altLang="en-US" sz="2000" dirty="0" smtClean="0"/>
              <a:t>Compression</a:t>
            </a:r>
            <a:r>
              <a:rPr lang="en-US" altLang="ja-JP" sz="2000" dirty="0" smtClean="0"/>
              <a:t>)</a:t>
            </a:r>
            <a:endParaRPr lang="ja-JP" altLang="en-US" sz="2000" dirty="0"/>
          </a:p>
          <a:p>
            <a:pPr eaLnBrk="1" hangingPunct="1"/>
            <a:r>
              <a:rPr lang="ja-JP" altLang="en-US" sz="2000" dirty="0"/>
              <a:t>→ </a:t>
            </a:r>
            <a:r>
              <a:rPr lang="en-US" altLang="ja-JP" sz="2000" dirty="0" smtClean="0"/>
              <a:t>- 3e</a:t>
            </a:r>
            <a:r>
              <a:rPr lang="en-US" altLang="ja-JP" sz="2000" dirty="0"/>
              <a:t>+8Pa</a:t>
            </a:r>
            <a:endParaRPr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5143500" y="800100"/>
            <a:ext cx="5334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テキスト ボックス 14"/>
          <p:cNvSpPr txBox="1">
            <a:spLocks noChangeArrowheads="1"/>
          </p:cNvSpPr>
          <p:nvPr/>
        </p:nvSpPr>
        <p:spPr bwMode="auto">
          <a:xfrm>
            <a:off x="6553200" y="5181600"/>
            <a:ext cx="259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/>
              <a:t>Max Principal Stress</a:t>
            </a:r>
          </a:p>
          <a:p>
            <a:pPr eaLnBrk="1" hangingPunct="1"/>
            <a:r>
              <a:rPr lang="en-US" altLang="ja-JP" sz="2000" dirty="0" smtClean="0"/>
              <a:t>(Expansion</a:t>
            </a:r>
            <a:r>
              <a:rPr lang="en-US" altLang="ja-JP" sz="2000" dirty="0"/>
              <a:t>)</a:t>
            </a:r>
            <a:endParaRPr lang="ja-JP" altLang="en-US" sz="2000" dirty="0"/>
          </a:p>
          <a:p>
            <a:pPr eaLnBrk="1" hangingPunct="1"/>
            <a:r>
              <a:rPr lang="ja-JP" altLang="en-US" sz="2000" dirty="0"/>
              <a:t>→ </a:t>
            </a:r>
            <a:r>
              <a:rPr lang="en-US" altLang="ja-JP" sz="2000" dirty="0"/>
              <a:t>2e+8Pa</a:t>
            </a:r>
            <a:endParaRPr lang="ja-JP" altLang="en-US" sz="2000" dirty="0"/>
          </a:p>
        </p:txBody>
      </p:sp>
      <p:sp>
        <p:nvSpPr>
          <p:cNvPr id="7179" name="テキスト ボックス 15"/>
          <p:cNvSpPr txBox="1">
            <a:spLocks noChangeArrowheads="1"/>
          </p:cNvSpPr>
          <p:nvPr/>
        </p:nvSpPr>
        <p:spPr bwMode="auto">
          <a:xfrm>
            <a:off x="3263900" y="6273800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70C0"/>
                </a:solidFill>
              </a:rPr>
              <a:t> </a:t>
            </a:r>
            <a:r>
              <a:rPr lang="ja-JP" altLang="en-US" sz="2000" dirty="0" smtClean="0">
                <a:solidFill>
                  <a:srgbClr val="0070C0"/>
                </a:solidFill>
              </a:rPr>
              <a:t>高温部</a:t>
            </a:r>
            <a:r>
              <a:rPr lang="ja-JP" altLang="en-US" sz="2000" dirty="0">
                <a:solidFill>
                  <a:srgbClr val="0070C0"/>
                </a:solidFill>
              </a:rPr>
              <a:t>の応力を正確に得る為に非定常解析が必要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930900"/>
            <a:ext cx="2311400" cy="558800"/>
          </a:xfrm>
          <a:prstGeom prst="rect">
            <a:avLst/>
          </a:prstGeom>
        </p:spPr>
      </p:pic>
      <p:sp>
        <p:nvSpPr>
          <p:cNvPr id="13" name="テキスト ボックス 4"/>
          <p:cNvSpPr txBox="1">
            <a:spLocks noChangeArrowheads="1"/>
          </p:cNvSpPr>
          <p:nvPr/>
        </p:nvSpPr>
        <p:spPr bwMode="auto">
          <a:xfrm>
            <a:off x="152400" y="0"/>
            <a:ext cx="9588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b="1" dirty="0" smtClean="0">
                <a:latin typeface="Arial"/>
                <a:cs typeface="Arial"/>
              </a:rPr>
              <a:t>Stress: 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rotation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speed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200</a:t>
            </a:r>
            <a:r>
              <a:rPr lang="ja-JP" altLang="en-US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latin typeface="Arial"/>
                <a:cs typeface="Arial"/>
              </a:rPr>
              <a:t>rpm,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CW</a:t>
            </a:r>
            <a:r>
              <a:rPr lang="en-US" altLang="ja-JP" sz="2400" b="1" dirty="0" smtClean="0">
                <a:latin typeface="Arial"/>
                <a:cs typeface="Arial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Beam analysis</a:t>
            </a:r>
            <a:endParaRPr lang="ja-JP" alt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165524" y="6436668"/>
            <a:ext cx="1171275" cy="31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err="1" smtClean="0">
                <a:solidFill>
                  <a:srgbClr val="FF0000"/>
                </a:solidFill>
              </a:rPr>
              <a:t>Nb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=2600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0280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テキスト ボックス 4"/>
          <p:cNvSpPr txBox="1">
            <a:spLocks noChangeArrowheads="1"/>
          </p:cNvSpPr>
          <p:nvPr/>
        </p:nvSpPr>
        <p:spPr bwMode="auto">
          <a:xfrm>
            <a:off x="664634" y="1892301"/>
            <a:ext cx="4682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CW</a:t>
            </a:r>
            <a:r>
              <a:rPr lang="en-US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beam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analysis</a:t>
            </a:r>
            <a:r>
              <a:rPr lang="ja-JP" altLang="en-US" b="1" dirty="0" smtClean="0">
                <a:latin typeface="Arial"/>
                <a:cs typeface="Arial"/>
              </a:rPr>
              <a:t>     </a:t>
            </a:r>
            <a:r>
              <a:rPr lang="en-US" altLang="ja-JP" b="1" dirty="0" smtClean="0">
                <a:latin typeface="Arial"/>
                <a:cs typeface="Arial"/>
              </a:rPr>
              <a:t>  </a:t>
            </a:r>
            <a:r>
              <a:rPr lang="ja-JP" altLang="en-US" b="1" dirty="0" smtClean="0">
                <a:latin typeface="Arial"/>
                <a:cs typeface="Arial"/>
              </a:rPr>
              <a:t>  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38kW (35kW</a:t>
            </a:r>
            <a:r>
              <a:rPr lang="en-US" altLang="ja-JP" b="1" dirty="0">
                <a:latin typeface="Arial"/>
                <a:cs typeface="Arial"/>
              </a:rPr>
              <a:t>+</a:t>
            </a:r>
            <a:r>
              <a:rPr lang="en-US" altLang="ja-JP" b="1" dirty="0" smtClean="0">
                <a:latin typeface="Arial"/>
                <a:cs typeface="Arial"/>
              </a:rPr>
              <a:t>3kW</a:t>
            </a:r>
            <a:r>
              <a:rPr lang="en-US" altLang="ja-JP" b="1" baseline="30000" dirty="0" smtClean="0">
                <a:latin typeface="Arial"/>
                <a:cs typeface="Arial"/>
              </a:rPr>
              <a:t>(</a:t>
            </a:r>
            <a:r>
              <a:rPr lang="en-US" altLang="ja-JP" b="1" dirty="0" smtClean="0">
                <a:latin typeface="Arial"/>
                <a:cs typeface="Arial"/>
              </a:rPr>
              <a:t>*</a:t>
            </a:r>
            <a:r>
              <a:rPr lang="en-US" altLang="ja-JP" b="1" baseline="30000" dirty="0" smtClean="0">
                <a:latin typeface="Arial"/>
                <a:cs typeface="Arial"/>
              </a:rPr>
              <a:t>)</a:t>
            </a:r>
            <a:r>
              <a:rPr lang="en-US" altLang="ja-JP" b="1" dirty="0" smtClean="0">
                <a:latin typeface="Arial"/>
                <a:cs typeface="Arial"/>
              </a:rPr>
              <a:t>)  CW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6146800"/>
            <a:ext cx="2311400" cy="558800"/>
          </a:xfrm>
          <a:prstGeom prst="rect">
            <a:avLst/>
          </a:prstGeom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2671234" y="5784672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/>
              <a:t>• Common condition 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en-US" altLang="ja-JP" b="1" dirty="0" smtClean="0"/>
              <a:t>Cooling water: 30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latin typeface="Brush Script MT Italic"/>
                <a:cs typeface="Brush Script MT Italic"/>
              </a:rPr>
              <a:t>l </a:t>
            </a:r>
            <a:r>
              <a:rPr lang="en-US" altLang="ja-JP" b="1" dirty="0" smtClean="0">
                <a:latin typeface="Arial"/>
                <a:cs typeface="Arial"/>
              </a:rPr>
              <a:t>/min, T at inlet: 25</a:t>
            </a:r>
            <a:r>
              <a:rPr lang="ja-JP" altLang="en-US" b="1" dirty="0">
                <a:latin typeface="Arial"/>
                <a:cs typeface="Arial"/>
              </a:rPr>
              <a:t>℃</a:t>
            </a:r>
          </a:p>
        </p:txBody>
      </p: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664634" y="3238506"/>
            <a:ext cx="545676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1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114.1 kW(111.1kW+3kW)  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  0   kW (</a:t>
            </a:r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0kW+0kW</a:t>
            </a:r>
            <a:r>
              <a:rPr lang="en-US" altLang="ja-JP" b="1" dirty="0">
                <a:latin typeface="Arial"/>
                <a:cs typeface="Arial"/>
              </a:rPr>
              <a:t>) 137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3235" y="73968"/>
            <a:ext cx="2824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Thermal Analysis</a:t>
            </a:r>
            <a:r>
              <a:rPr lang="en-US" altLang="ja-JP" b="1" dirty="0"/>
              <a:t>: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29935" y="518468"/>
            <a:ext cx="7566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did both </a:t>
            </a:r>
            <a:r>
              <a:rPr lang="en-US" altLang="ja-JP" b="1" dirty="0" smtClean="0">
                <a:solidFill>
                  <a:srgbClr val="FF0000"/>
                </a:solidFill>
              </a:rPr>
              <a:t>CW beam </a:t>
            </a:r>
            <a:r>
              <a:rPr lang="en-US" altLang="ja-JP" b="1" dirty="0" smtClean="0"/>
              <a:t>analysis (for simplicity) and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pulse beam </a:t>
            </a:r>
            <a:r>
              <a:rPr lang="en-US" altLang="ja-JP" b="1" dirty="0" smtClean="0"/>
              <a:t>analysis (more realistic). 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599267" y="26627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3551767" y="26500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2149496" y="27409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317896" y="27663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145367" y="44153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097867" y="44026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695596" y="44935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863996" y="45189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5883782" y="1917700"/>
            <a:ext cx="2320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FY2014-2015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5934582" y="3302000"/>
            <a:ext cx="23204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FY2015   New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Reported in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Posipol</a:t>
            </a:r>
            <a:r>
              <a:rPr lang="en-US" altLang="ja-JP" b="1" dirty="0" smtClean="0">
                <a:solidFill>
                  <a:srgbClr val="FF0000"/>
                </a:solidFill>
              </a:rPr>
              <a:t> 2015</a:t>
            </a:r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451727" y="1382068"/>
            <a:ext cx="616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assume </a:t>
            </a:r>
            <a:r>
              <a:rPr lang="en-US" altLang="ja-JP" b="1" dirty="0" smtClean="0">
                <a:solidFill>
                  <a:srgbClr val="FF0000"/>
                </a:solidFill>
              </a:rPr>
              <a:t>2600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bunches </a:t>
            </a:r>
            <a:r>
              <a:rPr lang="en-US" altLang="ja-JP" b="1" dirty="0" smtClean="0">
                <a:solidFill>
                  <a:srgbClr val="000000"/>
                </a:solidFill>
              </a:rPr>
              <a:t>in all analysis.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261280" y="2334568"/>
            <a:ext cx="250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Arial"/>
                <a:cs typeface="Arial"/>
              </a:rPr>
              <a:t>* Note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3 kW is not correct 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should be 1 kW </a:t>
            </a:r>
            <a:endParaRPr lang="ja-JP" altLang="en-US" sz="1600" dirty="0"/>
          </a:p>
        </p:txBody>
      </p:sp>
      <p:sp>
        <p:nvSpPr>
          <p:cNvPr id="20" name="テキスト ボックス 4"/>
          <p:cNvSpPr txBox="1">
            <a:spLocks noChangeArrowheads="1"/>
          </p:cNvSpPr>
          <p:nvPr/>
        </p:nvSpPr>
        <p:spPr bwMode="auto">
          <a:xfrm>
            <a:off x="664634" y="4876806"/>
            <a:ext cx="5456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2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20 trains (pulses) in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074282" y="4965700"/>
            <a:ext cx="2320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New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558800" y="3276600"/>
            <a:ext cx="8369300" cy="16383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97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22767" y="636566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sz="2000" b="1" dirty="0" smtClean="0">
                <a:solidFill>
                  <a:srgbClr val="0000FF"/>
                </a:solidFill>
              </a:rPr>
              <a:t>Simulated by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Rigaku</a:t>
            </a:r>
            <a:endParaRPr lang="en-US" altLang="ja-JP" sz="2000" b="1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152400" y="0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b="1" dirty="0" smtClean="0">
                <a:solidFill>
                  <a:srgbClr val="FF0000"/>
                </a:solidFill>
              </a:rPr>
              <a:t>Pulse beam analysis: 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Comparison of 200 rpm </a:t>
            </a:r>
            <a:r>
              <a:rPr lang="en-US" altLang="ja-JP" sz="2400" b="1" smtClean="0">
                <a:solidFill>
                  <a:srgbClr val="0000FF"/>
                </a:solidFill>
              </a:rPr>
              <a:t>and </a:t>
            </a:r>
            <a:r>
              <a:rPr lang="en-US" altLang="ja-JP" b="1" smtClean="0">
                <a:solidFill>
                  <a:srgbClr val="0000FF"/>
                </a:solidFill>
              </a:rPr>
              <a:t>220</a:t>
            </a:r>
            <a:r>
              <a:rPr lang="en-US" altLang="ja-JP" sz="2400" b="1" smtClean="0">
                <a:solidFill>
                  <a:srgbClr val="0000FF"/>
                </a:solidFill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rpm</a:t>
            </a:r>
            <a:r>
              <a:rPr lang="ja-JP" altLang="en-US" sz="2400" dirty="0"/>
              <a:t>　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2000308" y="429568"/>
            <a:ext cx="136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200 </a:t>
            </a:r>
            <a:r>
              <a:rPr lang="en-US" altLang="ja-JP" b="1" dirty="0" smtClean="0"/>
              <a:t>rpm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470708" y="429568"/>
            <a:ext cx="136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220 </a:t>
            </a:r>
            <a:r>
              <a:rPr lang="en-US" altLang="ja-JP" b="1" dirty="0"/>
              <a:t>rpm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416108" y="5166668"/>
            <a:ext cx="2762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Max Temp = 441 </a:t>
            </a:r>
            <a:r>
              <a:rPr lang="en-US" altLang="ja-JP" sz="2000" b="1" baseline="30000" dirty="0" err="1" smtClean="0"/>
              <a:t>o</a:t>
            </a:r>
            <a:r>
              <a:rPr lang="en-US" altLang="ja-JP" sz="2000" b="1" dirty="0" err="1" smtClean="0"/>
              <a:t>C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204008" y="5141268"/>
            <a:ext cx="2749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Max Temp = 373</a:t>
            </a:r>
            <a:r>
              <a:rPr lang="en-US" altLang="ja-JP" sz="2000" b="1" baseline="30000" dirty="0" smtClean="0"/>
              <a:t>o</a:t>
            </a:r>
            <a:r>
              <a:rPr lang="en-US" altLang="ja-JP" sz="2000" b="1" dirty="0" smtClean="0"/>
              <a:t>C</a:t>
            </a:r>
            <a:endParaRPr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047046" y="5534968"/>
            <a:ext cx="5433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220 rpm </a:t>
            </a:r>
            <a:r>
              <a:rPr lang="en-US" altLang="ja-JP" b="1" dirty="0">
                <a:solidFill>
                  <a:srgbClr val="FF0000"/>
                </a:solidFill>
              </a:rPr>
              <a:t>i</a:t>
            </a:r>
            <a:r>
              <a:rPr lang="en-US" altLang="ja-JP" b="1" dirty="0" smtClean="0">
                <a:solidFill>
                  <a:srgbClr val="FF0000"/>
                </a:solidFill>
              </a:rPr>
              <a:t>s BETTER than 200 rpm. 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66700" y="5903268"/>
            <a:ext cx="878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At 220 rpm: Temperature more UNIFORM and LOWER maximum value.    </a:t>
            </a:r>
            <a:endParaRPr lang="ja-JP" altLang="en-US" sz="2000" dirty="0"/>
          </a:p>
        </p:txBody>
      </p:sp>
      <p:sp>
        <p:nvSpPr>
          <p:cNvPr id="15" name="正方形/長方形 14"/>
          <p:cNvSpPr/>
          <p:nvPr/>
        </p:nvSpPr>
        <p:spPr>
          <a:xfrm>
            <a:off x="2981624" y="6423968"/>
            <a:ext cx="1171275" cy="31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err="1" smtClean="0">
                <a:solidFill>
                  <a:srgbClr val="0000FF"/>
                </a:solidFill>
              </a:rPr>
              <a:t>Nb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=2600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06508" y="4811068"/>
            <a:ext cx="3574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After reaching</a:t>
            </a:r>
            <a:r>
              <a:rPr lang="en-US" altLang="en-US" sz="2000" b="1" dirty="0"/>
              <a:t> </a:t>
            </a:r>
            <a:r>
              <a:rPr lang="en-US" altLang="en-US" sz="2000" b="1" dirty="0" smtClean="0"/>
              <a:t>steady state</a:t>
            </a:r>
            <a:r>
              <a:rPr lang="ja-JP" altLang="en-US" sz="2000" b="1" dirty="0" smtClean="0"/>
              <a:t> </a:t>
            </a:r>
            <a:endParaRPr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2" y="952501"/>
            <a:ext cx="4499999" cy="386994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902" y="944440"/>
            <a:ext cx="4500000" cy="3879487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480108" y="4811068"/>
            <a:ext cx="3574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After reaching</a:t>
            </a:r>
            <a:r>
              <a:rPr lang="en-US" altLang="en-US" sz="2000" b="1" dirty="0"/>
              <a:t> </a:t>
            </a:r>
            <a:r>
              <a:rPr lang="en-US" altLang="en-US" sz="2000" b="1" dirty="0" smtClean="0"/>
              <a:t>steady state</a:t>
            </a:r>
            <a:r>
              <a:rPr lang="ja-JP" altLang="en-US" sz="2000" b="1" dirty="0" smtClean="0"/>
              <a:t> </a:t>
            </a:r>
            <a:endParaRPr lang="ja-JP" altLang="en-US" sz="2000" dirty="0"/>
          </a:p>
        </p:txBody>
      </p:sp>
      <p:sp>
        <p:nvSpPr>
          <p:cNvPr id="19" name="正方形/長方形 18"/>
          <p:cNvSpPr/>
          <p:nvPr/>
        </p:nvSpPr>
        <p:spPr>
          <a:xfrm>
            <a:off x="5232400" y="6411268"/>
            <a:ext cx="391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At 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Posipol</a:t>
            </a:r>
            <a:r>
              <a:rPr lang="en-US" altLang="ja-JP" sz="1400" dirty="0" smtClean="0">
                <a:solidFill>
                  <a:srgbClr val="0000FF"/>
                </a:solidFill>
              </a:rPr>
              <a:t> 2015, Omori presented 200 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vs</a:t>
            </a:r>
            <a:r>
              <a:rPr lang="en-US" altLang="ja-JP" sz="1400" dirty="0" smtClean="0">
                <a:solidFill>
                  <a:srgbClr val="0000FF"/>
                </a:solidFill>
              </a:rPr>
              <a:t> 180.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0309" y="416868"/>
            <a:ext cx="1074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step 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528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>
            <a:spLocks noChangeAspect="1"/>
          </p:cNvSpPr>
          <p:nvPr/>
        </p:nvSpPr>
        <p:spPr>
          <a:xfrm>
            <a:off x="438974" y="918480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>
            <a:spLocks noChangeAspect="1"/>
          </p:cNvSpPr>
          <p:nvPr/>
        </p:nvSpPr>
        <p:spPr>
          <a:xfrm>
            <a:off x="3397677" y="918480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438974" y="3783979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3397677" y="3783979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6369081" y="3783979"/>
            <a:ext cx="2412000" cy="238625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347776" y="9308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6356030" y="890265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/>
          <p:cNvSpPr>
            <a:spLocks noChangeAspect="1"/>
          </p:cNvSpPr>
          <p:nvPr/>
        </p:nvSpPr>
        <p:spPr>
          <a:xfrm rot="16200000">
            <a:off x="6411998" y="956719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-25400" y="-12700"/>
            <a:ext cx="628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</a:t>
            </a:r>
            <a:r>
              <a:rPr kumimoji="1" lang="en-US" altLang="ja-JP" sz="2400" b="1" dirty="0" smtClean="0"/>
              <a:t>Rotation =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220 rpm 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: Photos of 1</a:t>
            </a:r>
            <a:r>
              <a:rPr kumimoji="1" lang="en-US" altLang="ja-JP" sz="2400" b="1" baseline="30000" dirty="0" smtClean="0">
                <a:solidFill>
                  <a:srgbClr val="0000FF"/>
                </a:solidFill>
              </a:rPr>
              <a:t>st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 turn.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 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フローチャート: 和接合 1"/>
          <p:cNvSpPr>
            <a:spLocks noChangeAspect="1"/>
          </p:cNvSpPr>
          <p:nvPr/>
        </p:nvSpPr>
        <p:spPr>
          <a:xfrm>
            <a:off x="1549401" y="8509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-50800" y="62139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800" dirty="0">
                <a:solidFill>
                  <a:srgbClr val="0000FF"/>
                </a:solidFill>
                <a:latin typeface="+mn-lt"/>
                <a:cs typeface="Courier"/>
              </a:rPr>
              <a:t>One turn takes 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272 </a:t>
            </a:r>
            <a:r>
              <a:rPr lang="en-US" altLang="en-US" sz="1800" dirty="0">
                <a:solidFill>
                  <a:srgbClr val="0000FF"/>
                </a:solidFill>
                <a:latin typeface="+mn-lt"/>
                <a:cs typeface="Courier"/>
              </a:rPr>
              <a:t>m sec. </a:t>
            </a:r>
          </a:p>
        </p:txBody>
      </p:sp>
      <p:sp>
        <p:nvSpPr>
          <p:cNvPr id="61" name="フローチャート: 和接合 60"/>
          <p:cNvSpPr>
            <a:spLocks noChangeAspect="1"/>
          </p:cNvSpPr>
          <p:nvPr/>
        </p:nvSpPr>
        <p:spPr>
          <a:xfrm>
            <a:off x="4483101" y="8509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812800" y="1210102"/>
            <a:ext cx="17145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Just after</a:t>
            </a:r>
          </a:p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T = 0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33" name="円弧 32"/>
          <p:cNvSpPr>
            <a:spLocks noChangeAspect="1"/>
          </p:cNvSpPr>
          <p:nvPr/>
        </p:nvSpPr>
        <p:spPr>
          <a:xfrm flipH="1">
            <a:off x="1346201" y="1841499"/>
            <a:ext cx="575999" cy="557999"/>
          </a:xfrm>
          <a:prstGeom prst="arc">
            <a:avLst>
              <a:gd name="adj1" fmla="val 9215963"/>
              <a:gd name="adj2" fmla="val 3569002"/>
            </a:avLst>
          </a:prstGeom>
          <a:ln w="38100" cmpd="sng">
            <a:solidFill>
              <a:srgbClr val="0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3403600" y="1222802"/>
            <a:ext cx="24638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End of 1</a:t>
            </a:r>
            <a:r>
              <a:rPr lang="en-US" altLang="en-US" sz="1800" baseline="30000" dirty="0" smtClean="0">
                <a:solidFill>
                  <a:srgbClr val="0000FF"/>
                </a:solidFill>
                <a:latin typeface="+mn-lt"/>
                <a:cs typeface="Courier"/>
              </a:rPr>
              <a:t>st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shot</a:t>
            </a:r>
          </a:p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T = 63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(</a:t>
            </a:r>
            <a:r>
              <a:rPr lang="en-US" altLang="en-US" sz="1800" smtClean="0">
                <a:solidFill>
                  <a:srgbClr val="0000FF"/>
                </a:solidFill>
                <a:latin typeface="+mn-lt"/>
                <a:cs typeface="Courier"/>
              </a:rPr>
              <a:t>~ 68)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64" name="円弧 63"/>
          <p:cNvSpPr>
            <a:spLocks noChangeAspect="1"/>
          </p:cNvSpPr>
          <p:nvPr/>
        </p:nvSpPr>
        <p:spPr>
          <a:xfrm flipH="1">
            <a:off x="4318001" y="1816099"/>
            <a:ext cx="575999" cy="557999"/>
          </a:xfrm>
          <a:prstGeom prst="arc">
            <a:avLst>
              <a:gd name="adj1" fmla="val 9215963"/>
              <a:gd name="adj2" fmla="val 3569002"/>
            </a:avLst>
          </a:prstGeom>
          <a:ln w="38100" cmpd="sng">
            <a:solidFill>
              <a:srgbClr val="0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ローチャート: 和接合 64"/>
          <p:cNvSpPr>
            <a:spLocks noChangeAspect="1"/>
          </p:cNvSpPr>
          <p:nvPr/>
        </p:nvSpPr>
        <p:spPr>
          <a:xfrm>
            <a:off x="7505701" y="7874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弧 65"/>
          <p:cNvSpPr>
            <a:spLocks noChangeAspect="1"/>
          </p:cNvSpPr>
          <p:nvPr/>
        </p:nvSpPr>
        <p:spPr>
          <a:xfrm rot="16200000">
            <a:off x="3438560" y="935040"/>
            <a:ext cx="2304000" cy="2304000"/>
          </a:xfrm>
          <a:prstGeom prst="arc">
            <a:avLst>
              <a:gd name="adj1" fmla="val 16200000"/>
              <a:gd name="adj2" fmla="val 21335233"/>
            </a:avLst>
          </a:prstGeom>
          <a:ln w="3810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弧 66"/>
          <p:cNvSpPr>
            <a:spLocks noChangeAspect="1"/>
          </p:cNvSpPr>
          <p:nvPr/>
        </p:nvSpPr>
        <p:spPr>
          <a:xfrm rot="16200000">
            <a:off x="3375060" y="960440"/>
            <a:ext cx="2304000" cy="2304000"/>
          </a:xfrm>
          <a:prstGeom prst="arc">
            <a:avLst>
              <a:gd name="adj1" fmla="val 19625661"/>
              <a:gd name="adj2" fmla="val 21372938"/>
            </a:avLst>
          </a:prstGeom>
          <a:ln w="104775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弧 67"/>
          <p:cNvSpPr>
            <a:spLocks noChangeAspect="1"/>
          </p:cNvSpPr>
          <p:nvPr/>
        </p:nvSpPr>
        <p:spPr>
          <a:xfrm rot="16200000">
            <a:off x="3451260" y="922340"/>
            <a:ext cx="2304000" cy="2304000"/>
          </a:xfrm>
          <a:prstGeom prst="arc">
            <a:avLst>
              <a:gd name="adj1" fmla="val 17776206"/>
              <a:gd name="adj2" fmla="val 21035303"/>
            </a:avLst>
          </a:prstGeom>
          <a:ln w="7620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弧 69"/>
          <p:cNvSpPr>
            <a:spLocks noChangeAspect="1"/>
          </p:cNvSpPr>
          <p:nvPr/>
        </p:nvSpPr>
        <p:spPr>
          <a:xfrm rot="16200000">
            <a:off x="441360" y="935040"/>
            <a:ext cx="2304000" cy="2304000"/>
          </a:xfrm>
          <a:prstGeom prst="arc">
            <a:avLst>
              <a:gd name="adj1" fmla="val 20979173"/>
              <a:gd name="adj2" fmla="val 21410698"/>
            </a:avLst>
          </a:prstGeom>
          <a:ln w="104775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416876" y="9943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On</a:t>
            </a:r>
            <a:endParaRPr kumimoji="1" lang="ja-JP" altLang="en-US" sz="16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172776" y="981644"/>
            <a:ext cx="1199324" cy="3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On -&gt; Off</a:t>
            </a:r>
            <a:endParaRPr kumimoji="1" lang="ja-JP" altLang="en-US" sz="1600" dirty="0"/>
          </a:p>
        </p:txBody>
      </p:sp>
      <p:sp>
        <p:nvSpPr>
          <p:cNvPr id="73" name="円弧 72"/>
          <p:cNvSpPr>
            <a:spLocks noChangeAspect="1"/>
          </p:cNvSpPr>
          <p:nvPr/>
        </p:nvSpPr>
        <p:spPr>
          <a:xfrm rot="10800000">
            <a:off x="6411998" y="944019"/>
            <a:ext cx="2304000" cy="2304000"/>
          </a:xfrm>
          <a:prstGeom prst="arc">
            <a:avLst/>
          </a:prstGeom>
          <a:ln w="3810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6413500" y="1286302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T = 136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(68 x2) 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381000" y="2442002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1</a:t>
            </a:r>
            <a:r>
              <a:rPr lang="en-US" altLang="en-US" sz="1800" baseline="30000" dirty="0" smtClean="0">
                <a:solidFill>
                  <a:srgbClr val="0000FF"/>
                </a:solidFill>
                <a:latin typeface="+mn-lt"/>
                <a:cs typeface="Courier"/>
              </a:rPr>
              <a:t>st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shot starts T=0</a:t>
            </a:r>
          </a:p>
        </p:txBody>
      </p:sp>
      <p:sp>
        <p:nvSpPr>
          <p:cNvPr id="76" name="円弧 75"/>
          <p:cNvSpPr>
            <a:spLocks noChangeAspect="1"/>
          </p:cNvSpPr>
          <p:nvPr/>
        </p:nvSpPr>
        <p:spPr>
          <a:xfrm flipH="1">
            <a:off x="7289801" y="1790699"/>
            <a:ext cx="575999" cy="557999"/>
          </a:xfrm>
          <a:prstGeom prst="arc">
            <a:avLst>
              <a:gd name="adj1" fmla="val 9215963"/>
              <a:gd name="adj2" fmla="val 3569002"/>
            </a:avLst>
          </a:prstGeom>
          <a:ln w="38100" cmpd="sng">
            <a:solidFill>
              <a:srgbClr val="0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ローチャート: 和接合 76"/>
          <p:cNvSpPr>
            <a:spLocks noChangeAspect="1"/>
          </p:cNvSpPr>
          <p:nvPr/>
        </p:nvSpPr>
        <p:spPr>
          <a:xfrm>
            <a:off x="4686301" y="8509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302576" y="5498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Beam</a:t>
            </a:r>
            <a:endParaRPr kumimoji="1" lang="ja-JP" altLang="en-US" sz="1600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248976" y="5371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Beam</a:t>
            </a:r>
            <a:endParaRPr kumimoji="1" lang="ja-JP" altLang="en-US" sz="16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7220776" y="4863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Beam</a:t>
            </a:r>
            <a:endParaRPr kumimoji="1" lang="ja-JP" altLang="en-US" sz="1600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97676" y="435544"/>
            <a:ext cx="1161224" cy="3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• Photo 1</a:t>
            </a:r>
            <a:endParaRPr kumimoji="1" lang="ja-JP" altLang="en-US" sz="1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6096000" y="254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b="1" dirty="0" smtClean="0">
                <a:solidFill>
                  <a:srgbClr val="0000FF"/>
                </a:solidFill>
                <a:latin typeface="+mn-lt"/>
                <a:cs typeface="Courier"/>
              </a:rPr>
              <a:t>Photos = Lab. Frame Views</a:t>
            </a:r>
            <a:endParaRPr lang="en-US" altLang="en-US" sz="2000" b="1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067876" y="435544"/>
            <a:ext cx="116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• Photo 2</a:t>
            </a:r>
            <a:endParaRPr kumimoji="1" lang="ja-JP" altLang="en-US" sz="1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026976" y="435544"/>
            <a:ext cx="1237424" cy="35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• </a:t>
            </a:r>
            <a:r>
              <a:rPr kumimoji="1" lang="en-US" altLang="ja-JP" sz="1600" b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Photo 3</a:t>
            </a:r>
            <a:endParaRPr kumimoji="1" lang="ja-JP" altLang="en-US" sz="1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749300" y="1883202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Rotation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3733800" y="1895902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Rotation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705600" y="1845102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Rotation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88" name="円弧 87"/>
          <p:cNvSpPr>
            <a:spLocks noChangeAspect="1"/>
          </p:cNvSpPr>
          <p:nvPr/>
        </p:nvSpPr>
        <p:spPr>
          <a:xfrm rot="10800000">
            <a:off x="493798" y="3839619"/>
            <a:ext cx="2304000" cy="2304000"/>
          </a:xfrm>
          <a:prstGeom prst="arc">
            <a:avLst>
              <a:gd name="adj1" fmla="val 16351497"/>
              <a:gd name="adj2" fmla="val 21448503"/>
            </a:avLst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89" name="円弧 88"/>
          <p:cNvSpPr>
            <a:spLocks noChangeAspect="1"/>
          </p:cNvSpPr>
          <p:nvPr/>
        </p:nvSpPr>
        <p:spPr>
          <a:xfrm rot="5400000">
            <a:off x="493798" y="3826919"/>
            <a:ext cx="2304000" cy="2304000"/>
          </a:xfrm>
          <a:prstGeom prst="arc">
            <a:avLst>
              <a:gd name="adj1" fmla="val 16200000"/>
              <a:gd name="adj2" fmla="val 21486345"/>
            </a:avLst>
          </a:prstGeom>
          <a:ln w="1905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90" name="円弧 89"/>
          <p:cNvSpPr>
            <a:spLocks noChangeAspect="1"/>
          </p:cNvSpPr>
          <p:nvPr/>
        </p:nvSpPr>
        <p:spPr>
          <a:xfrm rot="16200000">
            <a:off x="481098" y="3826919"/>
            <a:ext cx="2304000" cy="2304000"/>
          </a:xfrm>
          <a:prstGeom prst="arc">
            <a:avLst>
              <a:gd name="adj1" fmla="val 16385576"/>
              <a:gd name="adj2" fmla="val 0"/>
            </a:avLst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91" name="フローチャート: 和接合 90"/>
          <p:cNvSpPr>
            <a:spLocks noChangeAspect="1"/>
          </p:cNvSpPr>
          <p:nvPr/>
        </p:nvSpPr>
        <p:spPr>
          <a:xfrm>
            <a:off x="1498601" y="37211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1302576" y="34327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Beam</a:t>
            </a:r>
            <a:endParaRPr kumimoji="1" lang="ja-JP" altLang="en-US" sz="16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1124776" y="3877244"/>
            <a:ext cx="1199324" cy="3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 -&gt; On</a:t>
            </a:r>
            <a:endParaRPr kumimoji="1" lang="ja-JP" altLang="en-US" sz="1600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261176" y="3394644"/>
            <a:ext cx="1161224" cy="3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• Photo 4</a:t>
            </a:r>
            <a:endParaRPr kumimoji="1" lang="ja-JP" altLang="en-US" sz="1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3131376" y="3394644"/>
            <a:ext cx="116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• Photo 5</a:t>
            </a:r>
            <a:endParaRPr kumimoji="1" lang="ja-JP" altLang="en-US" sz="1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6090476" y="3394644"/>
            <a:ext cx="1237424" cy="35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• Photo 6</a:t>
            </a:r>
            <a:endParaRPr kumimoji="1" lang="ja-JP" altLang="en-US" sz="1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97" name="フローチャート: 和接合 96"/>
          <p:cNvSpPr>
            <a:spLocks noChangeAspect="1"/>
          </p:cNvSpPr>
          <p:nvPr/>
        </p:nvSpPr>
        <p:spPr>
          <a:xfrm>
            <a:off x="1689101" y="37211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469900" y="4258102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T = 200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(~68 x 3) </a:t>
            </a:r>
          </a:p>
        </p:txBody>
      </p:sp>
      <p:sp>
        <p:nvSpPr>
          <p:cNvPr id="99" name="円弧 98"/>
          <p:cNvSpPr>
            <a:spLocks noChangeAspect="1"/>
          </p:cNvSpPr>
          <p:nvPr/>
        </p:nvSpPr>
        <p:spPr>
          <a:xfrm flipH="1">
            <a:off x="1346201" y="4762499"/>
            <a:ext cx="575999" cy="557999"/>
          </a:xfrm>
          <a:prstGeom prst="arc">
            <a:avLst>
              <a:gd name="adj1" fmla="val 9215963"/>
              <a:gd name="adj2" fmla="val 3569002"/>
            </a:avLst>
          </a:prstGeom>
          <a:ln w="38100" cmpd="sng">
            <a:solidFill>
              <a:srgbClr val="0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/>
          <p:cNvSpPr/>
          <p:nvPr/>
        </p:nvSpPr>
        <p:spPr>
          <a:xfrm>
            <a:off x="762000" y="4816902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Rotation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101" name="フローチャート: 和接合 100"/>
          <p:cNvSpPr>
            <a:spLocks noChangeAspect="1"/>
          </p:cNvSpPr>
          <p:nvPr/>
        </p:nvSpPr>
        <p:spPr>
          <a:xfrm>
            <a:off x="4521201" y="3708400"/>
            <a:ext cx="179999" cy="189472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円弧 101"/>
          <p:cNvSpPr>
            <a:spLocks noChangeAspect="1"/>
          </p:cNvSpPr>
          <p:nvPr/>
        </p:nvSpPr>
        <p:spPr>
          <a:xfrm rot="16200000">
            <a:off x="3438560" y="3792540"/>
            <a:ext cx="2304000" cy="2304000"/>
          </a:xfrm>
          <a:prstGeom prst="arc">
            <a:avLst>
              <a:gd name="adj1" fmla="val 20979173"/>
              <a:gd name="adj2" fmla="val 21410698"/>
            </a:avLst>
          </a:prstGeom>
          <a:ln w="104775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弧 102"/>
          <p:cNvSpPr>
            <a:spLocks noChangeAspect="1"/>
          </p:cNvSpPr>
          <p:nvPr/>
        </p:nvSpPr>
        <p:spPr>
          <a:xfrm rot="10107427">
            <a:off x="3465598" y="3826919"/>
            <a:ext cx="2304000" cy="2304000"/>
          </a:xfrm>
          <a:prstGeom prst="arc">
            <a:avLst>
              <a:gd name="adj1" fmla="val 16351497"/>
              <a:gd name="adj2" fmla="val 21448503"/>
            </a:avLst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4" name="円弧 103"/>
          <p:cNvSpPr>
            <a:spLocks noChangeAspect="1"/>
          </p:cNvSpPr>
          <p:nvPr/>
        </p:nvSpPr>
        <p:spPr>
          <a:xfrm rot="4707427">
            <a:off x="3465598" y="3814219"/>
            <a:ext cx="2304000" cy="2304000"/>
          </a:xfrm>
          <a:prstGeom prst="arc">
            <a:avLst>
              <a:gd name="adj1" fmla="val 16200000"/>
              <a:gd name="adj2" fmla="val 21486345"/>
            </a:avLst>
          </a:prstGeom>
          <a:ln w="1905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5" name="円弧 104"/>
          <p:cNvSpPr>
            <a:spLocks noChangeAspect="1"/>
          </p:cNvSpPr>
          <p:nvPr/>
        </p:nvSpPr>
        <p:spPr>
          <a:xfrm rot="15507427">
            <a:off x="3452898" y="3814219"/>
            <a:ext cx="2304000" cy="2304000"/>
          </a:xfrm>
          <a:prstGeom prst="arc">
            <a:avLst>
              <a:gd name="adj1" fmla="val 16385576"/>
              <a:gd name="adj2" fmla="val 0"/>
            </a:avLst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3657600" y="4054902"/>
            <a:ext cx="19939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Just after</a:t>
            </a:r>
          </a:p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T = 200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(~68x3)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4375976" y="38391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On</a:t>
            </a:r>
            <a:endParaRPr kumimoji="1" lang="ja-JP" altLang="en-US" sz="1600" dirty="0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261676" y="33946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Beam</a:t>
            </a:r>
            <a:endParaRPr kumimoji="1" lang="ja-JP" altLang="en-US" sz="1600" dirty="0"/>
          </a:p>
        </p:txBody>
      </p:sp>
      <p:sp>
        <p:nvSpPr>
          <p:cNvPr id="109" name="円弧 108"/>
          <p:cNvSpPr>
            <a:spLocks noChangeAspect="1"/>
          </p:cNvSpPr>
          <p:nvPr/>
        </p:nvSpPr>
        <p:spPr>
          <a:xfrm flipH="1">
            <a:off x="4305301" y="4673599"/>
            <a:ext cx="575999" cy="557999"/>
          </a:xfrm>
          <a:prstGeom prst="arc">
            <a:avLst>
              <a:gd name="adj1" fmla="val 9215963"/>
              <a:gd name="adj2" fmla="val 3569002"/>
            </a:avLst>
          </a:prstGeom>
          <a:ln w="38100" cmpd="sng">
            <a:solidFill>
              <a:srgbClr val="0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109"/>
          <p:cNvSpPr/>
          <p:nvPr/>
        </p:nvSpPr>
        <p:spPr>
          <a:xfrm>
            <a:off x="3365500" y="5236002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2</a:t>
            </a:r>
            <a:r>
              <a:rPr lang="en-US" altLang="en-US" sz="1800" baseline="30000" dirty="0" smtClean="0">
                <a:solidFill>
                  <a:srgbClr val="0000FF"/>
                </a:solidFill>
                <a:latin typeface="+mn-lt"/>
                <a:cs typeface="Courier"/>
              </a:rPr>
              <a:t>nd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shot starts T=200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3708400" y="4715302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Rotation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112" name="円弧 111"/>
          <p:cNvSpPr>
            <a:spLocks noChangeAspect="1"/>
          </p:cNvSpPr>
          <p:nvPr/>
        </p:nvSpPr>
        <p:spPr>
          <a:xfrm rot="5400000">
            <a:off x="6437397" y="3826919"/>
            <a:ext cx="2304000" cy="2304000"/>
          </a:xfrm>
          <a:prstGeom prst="arc">
            <a:avLst>
              <a:gd name="adj1" fmla="val 16351497"/>
              <a:gd name="adj2" fmla="val 21448503"/>
            </a:avLst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3" name="円弧 112"/>
          <p:cNvSpPr>
            <a:spLocks noChangeAspect="1"/>
          </p:cNvSpPr>
          <p:nvPr/>
        </p:nvSpPr>
        <p:spPr>
          <a:xfrm>
            <a:off x="6437397" y="3826919"/>
            <a:ext cx="2304000" cy="2304000"/>
          </a:xfrm>
          <a:prstGeom prst="arc">
            <a:avLst>
              <a:gd name="adj1" fmla="val 16200000"/>
              <a:gd name="adj2" fmla="val 21486345"/>
            </a:avLst>
          </a:prstGeom>
          <a:ln w="3175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4" name="円弧 113"/>
          <p:cNvSpPr>
            <a:spLocks noChangeAspect="1"/>
          </p:cNvSpPr>
          <p:nvPr/>
        </p:nvSpPr>
        <p:spPr>
          <a:xfrm rot="10800000">
            <a:off x="6411997" y="3814219"/>
            <a:ext cx="2304000" cy="2304000"/>
          </a:xfrm>
          <a:prstGeom prst="arc">
            <a:avLst>
              <a:gd name="adj1" fmla="val 16385576"/>
              <a:gd name="adj2" fmla="val 0"/>
            </a:avLst>
          </a:prstGeom>
          <a:ln w="38100" cmpd="sng">
            <a:solidFill>
              <a:srgbClr val="008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5" name="円弧 114"/>
          <p:cNvSpPr>
            <a:spLocks noChangeAspect="1"/>
          </p:cNvSpPr>
          <p:nvPr/>
        </p:nvSpPr>
        <p:spPr>
          <a:xfrm flipH="1">
            <a:off x="7277100" y="4673599"/>
            <a:ext cx="575999" cy="557999"/>
          </a:xfrm>
          <a:prstGeom prst="arc">
            <a:avLst>
              <a:gd name="adj1" fmla="val 9215963"/>
              <a:gd name="adj2" fmla="val 3569002"/>
            </a:avLst>
          </a:prstGeom>
          <a:ln w="38100" cmpd="sng">
            <a:solidFill>
              <a:srgbClr val="0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115"/>
          <p:cNvSpPr/>
          <p:nvPr/>
        </p:nvSpPr>
        <p:spPr>
          <a:xfrm>
            <a:off x="6680199" y="4715302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Rotation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117" name="円弧 116"/>
          <p:cNvSpPr>
            <a:spLocks noChangeAspect="1"/>
          </p:cNvSpPr>
          <p:nvPr/>
        </p:nvSpPr>
        <p:spPr>
          <a:xfrm rot="16200000">
            <a:off x="6359560" y="3805240"/>
            <a:ext cx="2304000" cy="2304000"/>
          </a:xfrm>
          <a:prstGeom prst="arc">
            <a:avLst>
              <a:gd name="adj1" fmla="val 19625661"/>
              <a:gd name="adj2" fmla="val 21372938"/>
            </a:avLst>
          </a:prstGeom>
          <a:ln w="104775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円弧 117"/>
          <p:cNvSpPr>
            <a:spLocks noChangeAspect="1"/>
          </p:cNvSpPr>
          <p:nvPr/>
        </p:nvSpPr>
        <p:spPr>
          <a:xfrm rot="16200000">
            <a:off x="6397660" y="3830640"/>
            <a:ext cx="2304000" cy="2304000"/>
          </a:xfrm>
          <a:prstGeom prst="arc">
            <a:avLst>
              <a:gd name="adj1" fmla="val 16200000"/>
              <a:gd name="adj2" fmla="val 21335233"/>
            </a:avLst>
          </a:prstGeom>
          <a:ln w="3810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円弧 118"/>
          <p:cNvSpPr>
            <a:spLocks noChangeAspect="1"/>
          </p:cNvSpPr>
          <p:nvPr/>
        </p:nvSpPr>
        <p:spPr>
          <a:xfrm rot="16200000">
            <a:off x="6410360" y="3817940"/>
            <a:ext cx="2304000" cy="2304000"/>
          </a:xfrm>
          <a:prstGeom prst="arc">
            <a:avLst>
              <a:gd name="adj1" fmla="val 17776206"/>
              <a:gd name="adj2" fmla="val 21035303"/>
            </a:avLst>
          </a:prstGeom>
          <a:ln w="76200" cmpd="sng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ローチャート: 和接合 119"/>
          <p:cNvSpPr>
            <a:spLocks noChangeAspect="1"/>
          </p:cNvSpPr>
          <p:nvPr/>
        </p:nvSpPr>
        <p:spPr>
          <a:xfrm>
            <a:off x="7407801" y="3724327"/>
            <a:ext cx="197999" cy="208419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7106476" y="3864544"/>
            <a:ext cx="1199324" cy="3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On -&gt; Off</a:t>
            </a:r>
            <a:endParaRPr kumimoji="1" lang="ja-JP" altLang="en-US" sz="1600" dirty="0"/>
          </a:p>
        </p:txBody>
      </p:sp>
      <p:sp>
        <p:nvSpPr>
          <p:cNvPr id="122" name="フローチャート: 和接合 121"/>
          <p:cNvSpPr>
            <a:spLocks noChangeAspect="1"/>
          </p:cNvSpPr>
          <p:nvPr/>
        </p:nvSpPr>
        <p:spPr>
          <a:xfrm>
            <a:off x="7611001" y="3724327"/>
            <a:ext cx="197999" cy="208419"/>
          </a:xfrm>
          <a:prstGeom prst="flowChartSummingJunction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7182676" y="34200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Beam</a:t>
            </a:r>
            <a:endParaRPr kumimoji="1" lang="ja-JP" altLang="en-US" sz="1600" dirty="0"/>
          </a:p>
        </p:txBody>
      </p:sp>
      <p:sp>
        <p:nvSpPr>
          <p:cNvPr id="124" name="正方形/長方形 123"/>
          <p:cNvSpPr/>
          <p:nvPr/>
        </p:nvSpPr>
        <p:spPr>
          <a:xfrm>
            <a:off x="6400800" y="4093002"/>
            <a:ext cx="24638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End of 2</a:t>
            </a:r>
            <a:r>
              <a:rPr lang="en-US" altLang="en-US" sz="1800" baseline="30000" dirty="0" smtClean="0">
                <a:solidFill>
                  <a:srgbClr val="0000FF"/>
                </a:solidFill>
                <a:latin typeface="+mn-lt"/>
                <a:cs typeface="Courier"/>
              </a:rPr>
              <a:t>nd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shot</a:t>
            </a:r>
          </a:p>
          <a:p>
            <a:pPr algn="ctr">
              <a:lnSpc>
                <a:spcPct val="90000"/>
              </a:lnSpc>
            </a:pP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T = 263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smtClean="0">
                <a:solidFill>
                  <a:srgbClr val="0000FF"/>
                </a:solidFill>
                <a:latin typeface="+mn-lt"/>
                <a:cs typeface="Courier"/>
              </a:rPr>
              <a:t> (~68x4=272)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350076" y="676844"/>
            <a:ext cx="116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</a:rPr>
              <a:t>Begin 1</a:t>
            </a:r>
            <a:r>
              <a:rPr lang="en-US" altLang="ja-JP" sz="1600" b="1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 turn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6242876" y="3623244"/>
            <a:ext cx="116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</a:rPr>
              <a:t>End 1</a:t>
            </a:r>
            <a:r>
              <a:rPr lang="en-US" altLang="ja-JP" sz="1600" b="1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 turn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27" name="正方形/長方形 126"/>
          <p:cNvSpPr/>
          <p:nvPr/>
        </p:nvSpPr>
        <p:spPr>
          <a:xfrm>
            <a:off x="2844800" y="61965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272 </a:t>
            </a:r>
            <a:r>
              <a:rPr lang="en-US" altLang="en-US" sz="1800" dirty="0">
                <a:solidFill>
                  <a:srgbClr val="0000FF"/>
                </a:solidFill>
                <a:latin typeface="+mn-lt"/>
                <a:cs typeface="Courier"/>
              </a:rPr>
              <a:t>m 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sec / 4 = 68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5308600" y="62092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68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~ </a:t>
            </a:r>
            <a:r>
              <a:rPr lang="en-US" altLang="en-US" sz="1800" dirty="0" smtClean="0">
                <a:solidFill>
                  <a:srgbClr val="FF0000"/>
                </a:solidFill>
                <a:latin typeface="+mn-lt"/>
                <a:cs typeface="Courier"/>
              </a:rPr>
              <a:t>63 </a:t>
            </a:r>
            <a:r>
              <a:rPr lang="en-US" altLang="en-US" sz="1800" dirty="0" err="1" smtClean="0">
                <a:solidFill>
                  <a:srgbClr val="FF0000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FF0000"/>
                </a:solidFill>
                <a:latin typeface="+mn-lt"/>
                <a:cs typeface="Courier"/>
              </a:rPr>
              <a:t> (duration of beam on)</a:t>
            </a:r>
            <a:endParaRPr lang="en-US" altLang="en-US" sz="1800" dirty="0">
              <a:solidFill>
                <a:srgbClr val="FF0000"/>
              </a:solidFill>
              <a:latin typeface="+mn-lt"/>
              <a:cs typeface="Courier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68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 x 2 ~ </a:t>
            </a:r>
            <a:r>
              <a:rPr lang="en-US" altLang="en-US" sz="1800" dirty="0" smtClean="0">
                <a:solidFill>
                  <a:srgbClr val="008000"/>
                </a:solidFill>
                <a:latin typeface="+mn-lt"/>
                <a:cs typeface="Courier"/>
              </a:rPr>
              <a:t>137 </a:t>
            </a:r>
            <a:r>
              <a:rPr lang="en-US" altLang="en-US" sz="1800" dirty="0" err="1" smtClean="0">
                <a:solidFill>
                  <a:srgbClr val="008000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8000"/>
                </a:solidFill>
                <a:latin typeface="+mn-lt"/>
                <a:cs typeface="Courier"/>
              </a:rPr>
              <a:t> (duration of beam off) </a:t>
            </a:r>
            <a:endParaRPr lang="en-US" altLang="en-US" sz="1800" dirty="0">
              <a:solidFill>
                <a:srgbClr val="008000"/>
              </a:solidFill>
              <a:latin typeface="+mn-lt"/>
              <a:cs typeface="Courier"/>
            </a:endParaRPr>
          </a:p>
        </p:txBody>
      </p:sp>
      <p:sp>
        <p:nvSpPr>
          <p:cNvPr id="130" name="正方形/長方形 129"/>
          <p:cNvSpPr/>
          <p:nvPr/>
        </p:nvSpPr>
        <p:spPr>
          <a:xfrm>
            <a:off x="43561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68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x 3 = 200 </a:t>
            </a:r>
            <a:r>
              <a:rPr lang="en-US" altLang="en-US" sz="1800" dirty="0" err="1" smtClean="0">
                <a:solidFill>
                  <a:srgbClr val="0000FF"/>
                </a:solidFill>
                <a:latin typeface="+mn-lt"/>
                <a:cs typeface="Courier"/>
              </a:rPr>
              <a:t>ms</a:t>
            </a:r>
            <a:r>
              <a:rPr lang="en-US" altLang="en-US" sz="1800" dirty="0" smtClean="0">
                <a:solidFill>
                  <a:srgbClr val="0000FF"/>
                </a:solidFill>
                <a:latin typeface="+mn-lt"/>
                <a:cs typeface="Courier"/>
              </a:rPr>
              <a:t> (one cycle of ILC) </a:t>
            </a:r>
            <a:endParaRPr lang="en-US" altLang="en-US" sz="1800" dirty="0">
              <a:solidFill>
                <a:srgbClr val="0000FF"/>
              </a:solidFill>
              <a:latin typeface="+mn-lt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2027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>
            <a:spLocks noChangeAspect="1"/>
          </p:cNvSpPr>
          <p:nvPr/>
        </p:nvSpPr>
        <p:spPr>
          <a:xfrm>
            <a:off x="438974" y="575580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>
            <a:spLocks noChangeAspect="1"/>
          </p:cNvSpPr>
          <p:nvPr/>
        </p:nvSpPr>
        <p:spPr>
          <a:xfrm>
            <a:off x="3397677" y="575580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6356381" y="575580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438974" y="3352179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3397677" y="3352179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6356381" y="3352179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66079" y="1524267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r>
              <a:rPr kumimoji="1" lang="en-US" altLang="ja-JP" sz="2400" baseline="30000" dirty="0" smtClean="0"/>
              <a:t>st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93426" y="1507681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9161" y="1508587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3</a:t>
            </a:r>
            <a:r>
              <a:rPr kumimoji="1" lang="en-US" altLang="ja-JP" sz="2400" baseline="30000" dirty="0" smtClean="0"/>
              <a:t>rd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17674" y="4269506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4</a:t>
            </a:r>
            <a:r>
              <a:rPr kumimoji="1" lang="en-US" altLang="ja-JP" sz="2400" baseline="30000" dirty="0" smtClean="0"/>
              <a:t>th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4" name="円弧 13"/>
          <p:cNvSpPr>
            <a:spLocks noChangeAspect="1"/>
          </p:cNvSpPr>
          <p:nvPr/>
        </p:nvSpPr>
        <p:spPr>
          <a:xfrm>
            <a:off x="479461" y="621838"/>
            <a:ext cx="2304000" cy="2304000"/>
          </a:xfrm>
          <a:prstGeom prst="arc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弧 14"/>
          <p:cNvSpPr>
            <a:spLocks/>
          </p:cNvSpPr>
          <p:nvPr/>
        </p:nvSpPr>
        <p:spPr>
          <a:xfrm rot="5400000">
            <a:off x="499940" y="596878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>
            <a:spLocks noChangeAspect="1"/>
          </p:cNvSpPr>
          <p:nvPr/>
        </p:nvSpPr>
        <p:spPr>
          <a:xfrm rot="10800000">
            <a:off x="484105" y="620860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/>
          <p:cNvSpPr>
            <a:spLocks noChangeAspect="1"/>
          </p:cNvSpPr>
          <p:nvPr/>
        </p:nvSpPr>
        <p:spPr>
          <a:xfrm rot="16200000">
            <a:off x="479460" y="642940"/>
            <a:ext cx="2304000" cy="2304000"/>
          </a:xfrm>
          <a:prstGeom prst="arc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76834" y="45827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r>
              <a:rPr kumimoji="1" lang="en-US" altLang="ja-JP" sz="1600" baseline="30000" dirty="0" smtClean="0"/>
              <a:t>st</a:t>
            </a:r>
            <a:r>
              <a:rPr kumimoji="1" lang="en-US" altLang="ja-JP" sz="1600" dirty="0" smtClean="0"/>
              <a:t> shot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33783" y="250006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8974" y="2555529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4569" y="465393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2</a:t>
            </a:r>
            <a:r>
              <a:rPr kumimoji="1" lang="en-US" altLang="ja-JP" sz="1600" baseline="30000" dirty="0" smtClean="0"/>
              <a:t>nd</a:t>
            </a:r>
            <a:r>
              <a:rPr kumimoji="1" lang="en-US" altLang="ja-JP" sz="1600" dirty="0" smtClean="0"/>
              <a:t> shot</a:t>
            </a:r>
            <a:endParaRPr kumimoji="1" lang="ja-JP" altLang="en-US" sz="1600" dirty="0"/>
          </a:p>
        </p:txBody>
      </p:sp>
      <p:sp>
        <p:nvSpPr>
          <p:cNvPr id="22" name="円弧 21"/>
          <p:cNvSpPr>
            <a:spLocks noChangeAspect="1"/>
          </p:cNvSpPr>
          <p:nvPr/>
        </p:nvSpPr>
        <p:spPr>
          <a:xfrm>
            <a:off x="3444712" y="620932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>
            <a:spLocks/>
          </p:cNvSpPr>
          <p:nvPr/>
        </p:nvSpPr>
        <p:spPr>
          <a:xfrm rot="5400000">
            <a:off x="3465191" y="595972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弧 23"/>
          <p:cNvSpPr>
            <a:spLocks noChangeAspect="1"/>
          </p:cNvSpPr>
          <p:nvPr/>
        </p:nvSpPr>
        <p:spPr>
          <a:xfrm rot="10800000">
            <a:off x="3449356" y="619954"/>
            <a:ext cx="2304000" cy="2304000"/>
          </a:xfrm>
          <a:prstGeom prst="arc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弧 24"/>
          <p:cNvSpPr>
            <a:spLocks noChangeAspect="1"/>
          </p:cNvSpPr>
          <p:nvPr/>
        </p:nvSpPr>
        <p:spPr>
          <a:xfrm rot="16200000">
            <a:off x="3444711" y="642034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99034" y="2499158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175730" y="842261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55476" y="765744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6367414" y="578246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/>
          <p:cNvSpPr>
            <a:spLocks noChangeAspect="1"/>
          </p:cNvSpPr>
          <p:nvPr/>
        </p:nvSpPr>
        <p:spPr>
          <a:xfrm rot="10800000">
            <a:off x="6419093" y="622620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145467" y="844927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425213" y="768410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6356030" y="547365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弧 37"/>
          <p:cNvSpPr>
            <a:spLocks/>
          </p:cNvSpPr>
          <p:nvPr/>
        </p:nvSpPr>
        <p:spPr>
          <a:xfrm rot="5400000">
            <a:off x="6423544" y="567757"/>
            <a:ext cx="2304000" cy="2304000"/>
          </a:xfrm>
          <a:prstGeom prst="arc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弧 38"/>
          <p:cNvSpPr>
            <a:spLocks noChangeAspect="1"/>
          </p:cNvSpPr>
          <p:nvPr/>
        </p:nvSpPr>
        <p:spPr>
          <a:xfrm rot="16200000">
            <a:off x="6403064" y="613819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/>
          <p:cNvSpPr>
            <a:spLocks noChangeAspect="1"/>
          </p:cNvSpPr>
          <p:nvPr/>
        </p:nvSpPr>
        <p:spPr>
          <a:xfrm>
            <a:off x="6450098" y="613819"/>
            <a:ext cx="2304000" cy="2304000"/>
          </a:xfrm>
          <a:prstGeom prst="arc">
            <a:avLst/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1" name="円弧 40"/>
          <p:cNvSpPr>
            <a:spLocks noChangeAspect="1"/>
          </p:cNvSpPr>
          <p:nvPr/>
        </p:nvSpPr>
        <p:spPr>
          <a:xfrm>
            <a:off x="501686" y="3399219"/>
            <a:ext cx="2304000" cy="2304000"/>
          </a:xfrm>
          <a:prstGeom prst="arc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251472" y="2595651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4</a:t>
            </a:r>
            <a:r>
              <a:rPr kumimoji="1" lang="en-US" altLang="ja-JP" sz="1600" baseline="30000" dirty="0" smtClean="0"/>
              <a:t>th</a:t>
            </a:r>
            <a:r>
              <a:rPr kumimoji="1" lang="en-US" altLang="ja-JP" sz="1600" dirty="0" smtClean="0"/>
              <a:t> shot</a:t>
            </a:r>
            <a:endParaRPr kumimoji="1" lang="ja-JP" altLang="en-US" sz="1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283279" y="3290753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5</a:t>
            </a:r>
            <a:r>
              <a:rPr kumimoji="1" lang="en-US" altLang="ja-JP" sz="1600" baseline="30000" dirty="0" smtClean="0"/>
              <a:t>th</a:t>
            </a:r>
            <a:r>
              <a:rPr kumimoji="1" lang="en-US" altLang="ja-JP" sz="1600" dirty="0" smtClean="0"/>
              <a:t> shot</a:t>
            </a:r>
            <a:endParaRPr kumimoji="1" lang="ja-JP" altLang="en-US" sz="16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148430" y="91716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1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188565" y="2239399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2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84658" y="227009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8000"/>
                </a:solidFill>
              </a:rPr>
              <a:t>3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48741" y="953076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4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113681" y="88490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5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153816" y="220713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6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749909" y="2237824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7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713992" y="92081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8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099096" y="82665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9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139231" y="2148883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10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735324" y="2242294"/>
            <a:ext cx="397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11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699407" y="862560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12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107049" y="3709445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13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-15382" y="-15637"/>
            <a:ext cx="328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</a:t>
            </a:r>
            <a:r>
              <a:rPr kumimoji="1" lang="en-US" altLang="ja-JP" sz="2400" b="1" dirty="0" smtClean="0"/>
              <a:t>Rotation =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220 rpm 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0843" y="5808693"/>
            <a:ext cx="917320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 smtClean="0">
                <a:solidFill>
                  <a:srgbClr val="0000FF"/>
                </a:solidFill>
                <a:latin typeface="Courier"/>
                <a:cs typeface="Courier"/>
              </a:rPr>
              <a:t>One turn takes about 272 m sec. 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Each Red number   (1,    4, </a:t>
            </a:r>
            <a:r>
              <a:rPr lang="en-US" altLang="en-US" sz="16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  7,    10,      13) corresponds 63   m sec.</a:t>
            </a:r>
          </a:p>
          <a:p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Each 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Green </a:t>
            </a:r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number 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(  2,3,  5,6,  8,9,   11,12   ) </a:t>
            </a:r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corresponds 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68.5 </a:t>
            </a:r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m sec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.</a:t>
            </a:r>
          </a:p>
          <a:p>
            <a:r>
              <a:rPr lang="en-US" altLang="en-US" sz="1600" dirty="0" smtClean="0">
                <a:solidFill>
                  <a:srgbClr val="3366FF"/>
                </a:solidFill>
                <a:latin typeface="Courier"/>
                <a:cs typeface="Courier"/>
              </a:rPr>
              <a:t>63ms + 68.5ms + 68.5ms = 200ms </a:t>
            </a:r>
            <a:endParaRPr lang="ja-JP" altLang="en-US" sz="1600" dirty="0">
              <a:solidFill>
                <a:srgbClr val="3366FF"/>
              </a:solidFill>
              <a:latin typeface="Courier"/>
              <a:cs typeface="Courier"/>
            </a:endParaRPr>
          </a:p>
          <a:p>
            <a:r>
              <a:rPr lang="en-US" altLang="en-US" dirty="0" smtClean="0">
                <a:solidFill>
                  <a:srgbClr val="0000FF"/>
                </a:solidFill>
              </a:rPr>
              <a:t>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454400" y="127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b="1" dirty="0" smtClean="0">
                <a:solidFill>
                  <a:srgbClr val="0000FF"/>
                </a:solidFill>
                <a:latin typeface="+mn-lt"/>
                <a:cs typeface="Courier"/>
              </a:rPr>
              <a:t>Target Rest Frame Views</a:t>
            </a:r>
            <a:endParaRPr lang="en-US" altLang="en-US" sz="2000" b="1" dirty="0">
              <a:solidFill>
                <a:srgbClr val="0000FF"/>
              </a:solidFill>
              <a:latin typeface="+mn-lt"/>
              <a:cs typeface="Courier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08584" y="2497054"/>
            <a:ext cx="9706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3</a:t>
            </a:r>
            <a:r>
              <a:rPr kumimoji="1" lang="en-US" altLang="ja-JP" sz="1600" baseline="30000" dirty="0" smtClean="0"/>
              <a:t>rd</a:t>
            </a:r>
            <a:r>
              <a:rPr kumimoji="1" lang="en-US" altLang="ja-JP" sz="1600" dirty="0" smtClean="0"/>
              <a:t> shot</a:t>
            </a:r>
            <a:endParaRPr kumimoji="1" lang="ja-JP" altLang="en-US" sz="16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338834" y="2499158"/>
            <a:ext cx="106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off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910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4000">
                <a:latin typeface="Calibri" charset="0"/>
                <a:ea typeface="ＭＳ Ｐゴシック" charset="0"/>
                <a:cs typeface="ＭＳ Ｐゴシック" charset="0"/>
              </a:rPr>
              <a:t>Moving Target</a:t>
            </a:r>
            <a:endParaRPr lang="ja-JP" altLang="en-US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コンテンツ プレースホルダ 2"/>
          <p:cNvSpPr>
            <a:spLocks noGrp="1"/>
          </p:cNvSpPr>
          <p:nvPr>
            <p:ph idx="1"/>
          </p:nvPr>
        </p:nvSpPr>
        <p:spPr>
          <a:xfrm>
            <a:off x="152400" y="1038225"/>
            <a:ext cx="8534400" cy="714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200" dirty="0" smtClean="0">
                <a:latin typeface="Calibri" charset="0"/>
                <a:ea typeface="ＭＳ Ｐゴシック" charset="0"/>
                <a:cs typeface="ＭＳ Ｐゴシック" charset="0"/>
              </a:rPr>
              <a:t>~5m</a:t>
            </a:r>
            <a:r>
              <a:rPr lang="en-US" altLang="ja-JP" sz="2200" dirty="0">
                <a:latin typeface="Calibri" charset="0"/>
                <a:ea typeface="ＭＳ Ｐゴシック" charset="0"/>
                <a:cs typeface="ＭＳ Ｐゴシック" charset="0"/>
              </a:rPr>
              <a:t>/sec required  (1</a:t>
            </a:r>
            <a:r>
              <a:rPr lang="en-US" altLang="ja-JP" sz="2200" dirty="0" smtClean="0">
                <a:latin typeface="Calibri" charset="0"/>
                <a:ea typeface="ＭＳ Ｐゴシック" charset="0"/>
                <a:cs typeface="ＭＳ Ｐゴシック" charset="0"/>
              </a:rPr>
              <a:t>/20 </a:t>
            </a:r>
            <a:r>
              <a:rPr lang="en-US" altLang="ja-JP" sz="2200" dirty="0">
                <a:latin typeface="Calibri" charset="0"/>
                <a:ea typeface="ＭＳ Ｐゴシック" charset="0"/>
                <a:cs typeface="ＭＳ Ｐゴシック" charset="0"/>
              </a:rPr>
              <a:t>of </a:t>
            </a:r>
            <a:r>
              <a:rPr lang="en-US" altLang="ja-JP" sz="2200" dirty="0" err="1">
                <a:latin typeface="Calibri" charset="0"/>
                <a:ea typeface="ＭＳ Ｐゴシック" charset="0"/>
                <a:cs typeface="ＭＳ Ｐゴシック" charset="0"/>
              </a:rPr>
              <a:t>undulator</a:t>
            </a:r>
            <a:r>
              <a:rPr lang="en-US" altLang="ja-JP" sz="2200" dirty="0">
                <a:latin typeface="Calibri" charset="0"/>
                <a:ea typeface="ＭＳ Ｐゴシック" charset="0"/>
                <a:cs typeface="ＭＳ Ｐゴシック" charset="0"/>
              </a:rPr>
              <a:t> scheme</a:t>
            </a:r>
            <a:r>
              <a:rPr lang="en-US" altLang="ja-JP" sz="2200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endParaRPr lang="en-US" altLang="ja-JP" sz="2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日付プレースホル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>
                <a:solidFill>
                  <a:srgbClr val="898989"/>
                </a:solidFill>
                <a:latin typeface="Calibri" charset="0"/>
              </a:rPr>
              <a:t>2013/8/30 ILC monthly, Yokoya</a:t>
            </a:r>
            <a:endParaRPr lang="ja-JP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9460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C12B59-CAC2-5048-A5D1-E3F4007125F4}" type="slidenum">
              <a:rPr lang="ja-JP" altLang="en-US" sz="1200">
                <a:solidFill>
                  <a:srgbClr val="898989"/>
                </a:solidFill>
                <a:latin typeface="Calibri" charset="0"/>
              </a:rPr>
              <a:pPr/>
              <a:t>7</a:t>
            </a:fld>
            <a:endParaRPr lang="ja-JP" alt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19462" name="グループ化 18"/>
          <p:cNvGrpSpPr>
            <a:grpSpLocks/>
          </p:cNvGrpSpPr>
          <p:nvPr/>
        </p:nvGrpSpPr>
        <p:grpSpPr bwMode="auto">
          <a:xfrm>
            <a:off x="2654300" y="2481263"/>
            <a:ext cx="3330575" cy="2508250"/>
            <a:chOff x="4557713" y="3187700"/>
            <a:chExt cx="3330575" cy="2508250"/>
          </a:xfrm>
        </p:grpSpPr>
        <p:sp>
          <p:nvSpPr>
            <p:cNvPr id="19468" name="円柱 19"/>
            <p:cNvSpPr>
              <a:spLocks noChangeAspect="1"/>
            </p:cNvSpPr>
            <p:nvPr/>
          </p:nvSpPr>
          <p:spPr bwMode="auto">
            <a:xfrm rot="-5400000">
              <a:off x="5938044" y="3899694"/>
              <a:ext cx="1833563" cy="711200"/>
            </a:xfrm>
            <a:prstGeom prst="can">
              <a:avLst>
                <a:gd name="adj" fmla="val 50000"/>
              </a:avLst>
            </a:prstGeom>
            <a:solidFill>
              <a:srgbClr val="984807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ja-JP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cxnSp>
          <p:nvCxnSpPr>
            <p:cNvPr id="19469" name="直線コネクタ 20"/>
            <p:cNvCxnSpPr>
              <a:cxnSpLocks noChangeShapeType="1"/>
            </p:cNvCxnSpPr>
            <p:nvPr/>
          </p:nvCxnSpPr>
          <p:spPr bwMode="auto">
            <a:xfrm>
              <a:off x="4886326" y="4275137"/>
              <a:ext cx="1747837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円柱 21"/>
            <p:cNvSpPr/>
            <p:nvPr/>
          </p:nvSpPr>
          <p:spPr>
            <a:xfrm rot="16200000">
              <a:off x="6116639" y="3784599"/>
              <a:ext cx="182562" cy="99536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71" name="直方体 22"/>
            <p:cNvSpPr>
              <a:spLocks noChangeArrowheads="1"/>
            </p:cNvSpPr>
            <p:nvPr/>
          </p:nvSpPr>
          <p:spPr bwMode="auto">
            <a:xfrm flipH="1">
              <a:off x="5710238" y="3187700"/>
              <a:ext cx="695325" cy="2138362"/>
            </a:xfrm>
            <a:prstGeom prst="cube">
              <a:avLst>
                <a:gd name="adj" fmla="val 87815"/>
              </a:avLst>
            </a:prstGeom>
            <a:solidFill>
              <a:srgbClr val="BFBFB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ja-JP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4" name="円柱 23"/>
            <p:cNvSpPr/>
            <p:nvPr/>
          </p:nvSpPr>
          <p:spPr>
            <a:xfrm rot="16200000">
              <a:off x="5661820" y="3939381"/>
              <a:ext cx="182562" cy="685800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73" name="下カーブ矢印 24"/>
            <p:cNvSpPr>
              <a:spLocks noChangeArrowheads="1"/>
            </p:cNvSpPr>
            <p:nvPr/>
          </p:nvSpPr>
          <p:spPr bwMode="auto">
            <a:xfrm>
              <a:off x="7332663" y="3856037"/>
              <a:ext cx="542925" cy="838200"/>
            </a:xfrm>
            <a:prstGeom prst="curvedDownArrow">
              <a:avLst>
                <a:gd name="adj1" fmla="val 25000"/>
                <a:gd name="adj2" fmla="val 50000"/>
                <a:gd name="adj3" fmla="val 25002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ja-JP" altLang="en-US" sz="1800">
                <a:latin typeface="Calibri" charset="0"/>
              </a:endParaRPr>
            </a:p>
          </p:txBody>
        </p:sp>
        <p:sp>
          <p:nvSpPr>
            <p:cNvPr id="19474" name="円弧 55"/>
            <p:cNvSpPr>
              <a:spLocks/>
            </p:cNvSpPr>
            <p:nvPr/>
          </p:nvSpPr>
          <p:spPr bwMode="auto">
            <a:xfrm>
              <a:off x="5943601" y="4159250"/>
              <a:ext cx="152400" cy="228600"/>
            </a:xfrm>
            <a:custGeom>
              <a:avLst/>
              <a:gdLst>
                <a:gd name="T0" fmla="*/ 76200 w 152400"/>
                <a:gd name="T1" fmla="*/ 0 h 228600"/>
                <a:gd name="T2" fmla="*/ 147803 w 152400"/>
                <a:gd name="T3" fmla="*/ 75199 h 228600"/>
                <a:gd name="T4" fmla="*/ 146244 w 152400"/>
                <a:gd name="T5" fmla="*/ 159308 h 228600"/>
                <a:gd name="T6" fmla="*/ 68083 w 152400"/>
                <a:gd name="T7" fmla="*/ 227949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2400" h="228600" stroke="0">
                  <a:moveTo>
                    <a:pt x="76200" y="0"/>
                  </a:moveTo>
                  <a:cubicBezTo>
                    <a:pt x="108232" y="0"/>
                    <a:pt x="136845" y="30050"/>
                    <a:pt x="147803" y="75199"/>
                  </a:cubicBezTo>
                  <a:cubicBezTo>
                    <a:pt x="154432" y="102513"/>
                    <a:pt x="153875" y="132589"/>
                    <a:pt x="146244" y="159308"/>
                  </a:cubicBezTo>
                  <a:cubicBezTo>
                    <a:pt x="133066" y="205452"/>
                    <a:pt x="101358" y="233297"/>
                    <a:pt x="68083" y="227949"/>
                  </a:cubicBezTo>
                  <a:lnTo>
                    <a:pt x="76200" y="114300"/>
                  </a:lnTo>
                  <a:lnTo>
                    <a:pt x="76200" y="0"/>
                  </a:lnTo>
                  <a:close/>
                </a:path>
                <a:path w="152400" h="228600" fill="none">
                  <a:moveTo>
                    <a:pt x="76200" y="0"/>
                  </a:moveTo>
                  <a:cubicBezTo>
                    <a:pt x="108232" y="0"/>
                    <a:pt x="136845" y="30050"/>
                    <a:pt x="147803" y="75199"/>
                  </a:cubicBezTo>
                  <a:cubicBezTo>
                    <a:pt x="154432" y="102513"/>
                    <a:pt x="153875" y="132589"/>
                    <a:pt x="146244" y="159308"/>
                  </a:cubicBezTo>
                  <a:cubicBezTo>
                    <a:pt x="133066" y="205452"/>
                    <a:pt x="101358" y="233297"/>
                    <a:pt x="68083" y="227949"/>
                  </a:cubicBezTo>
                </a:path>
              </a:pathLst>
            </a:custGeom>
            <a:noFill/>
            <a:ln w="539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ja-JP" altLang="en-US"/>
            </a:p>
          </p:txBody>
        </p:sp>
        <p:sp>
          <p:nvSpPr>
            <p:cNvPr id="19475" name="正方形/長方形 57"/>
            <p:cNvSpPr>
              <a:spLocks noChangeArrowheads="1"/>
            </p:cNvSpPr>
            <p:nvPr/>
          </p:nvSpPr>
          <p:spPr bwMode="auto">
            <a:xfrm>
              <a:off x="4557713" y="3506788"/>
              <a:ext cx="15382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FF0000"/>
                  </a:solidFill>
                  <a:latin typeface="Calibri" charset="0"/>
                </a:rPr>
                <a:t>ferromagnetic</a:t>
              </a:r>
            </a:p>
            <a:p>
              <a:r>
                <a:rPr lang="en-US" altLang="ja-JP" sz="1800" b="1">
                  <a:solidFill>
                    <a:srgbClr val="FF0000"/>
                  </a:solidFill>
                  <a:latin typeface="Calibri" charset="0"/>
                </a:rPr>
                <a:t>fluid seal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9476" name="正方形/長方形 30"/>
            <p:cNvSpPr>
              <a:spLocks noChangeArrowheads="1"/>
            </p:cNvSpPr>
            <p:nvPr/>
          </p:nvSpPr>
          <p:spPr bwMode="auto">
            <a:xfrm>
              <a:off x="5451475" y="5326063"/>
              <a:ext cx="12541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800" b="1">
                  <a:latin typeface="Calibri" charset="0"/>
                </a:rPr>
                <a:t>air</a:t>
              </a:r>
              <a:endParaRPr lang="ja-JP" altLang="en-US" sz="1800"/>
            </a:p>
          </p:txBody>
        </p:sp>
        <p:sp>
          <p:nvSpPr>
            <p:cNvPr id="19477" name="正方形/長方形 31"/>
            <p:cNvSpPr>
              <a:spLocks noChangeArrowheads="1"/>
            </p:cNvSpPr>
            <p:nvPr/>
          </p:nvSpPr>
          <p:spPr bwMode="auto">
            <a:xfrm>
              <a:off x="6634163" y="5326063"/>
              <a:ext cx="12541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800" b="1">
                  <a:latin typeface="Calibri" charset="0"/>
                </a:rPr>
                <a:t>vacuum</a:t>
              </a:r>
              <a:endParaRPr lang="ja-JP" altLang="en-US" sz="1800"/>
            </a:p>
          </p:txBody>
        </p:sp>
      </p:grpSp>
      <p:sp>
        <p:nvSpPr>
          <p:cNvPr id="19464" name="テキスト ボックス 30"/>
          <p:cNvSpPr txBox="1">
            <a:spLocks noChangeArrowheads="1"/>
          </p:cNvSpPr>
          <p:nvPr/>
        </p:nvSpPr>
        <p:spPr bwMode="auto">
          <a:xfrm>
            <a:off x="2319338" y="1835150"/>
            <a:ext cx="4386262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rotating target with ferromagnetic seal</a:t>
            </a:r>
            <a:endParaRPr lang="ja-JP" altLang="en-US" sz="1800" dirty="0"/>
          </a:p>
        </p:txBody>
      </p:sp>
      <p:sp>
        <p:nvSpPr>
          <p:cNvPr id="19466" name="テキスト ボックス 32"/>
          <p:cNvSpPr txBox="1">
            <a:spLocks noChangeArrowheads="1"/>
          </p:cNvSpPr>
          <p:nvPr/>
        </p:nvSpPr>
        <p:spPr bwMode="auto">
          <a:xfrm>
            <a:off x="2176462" y="5195888"/>
            <a:ext cx="506253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 smtClean="0">
                <a:solidFill>
                  <a:srgbClr val="FF0000"/>
                </a:solidFill>
              </a:rPr>
              <a:t>issues:  vacuum,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heat,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stress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>
            <a:spLocks noChangeAspect="1"/>
          </p:cNvSpPr>
          <p:nvPr/>
        </p:nvSpPr>
        <p:spPr>
          <a:xfrm>
            <a:off x="438974" y="570076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>
            <a:spLocks noChangeAspect="1"/>
          </p:cNvSpPr>
          <p:nvPr/>
        </p:nvSpPr>
        <p:spPr>
          <a:xfrm>
            <a:off x="3397677" y="570076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6356381" y="570076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438974" y="3328203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3397677" y="3328203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6356381" y="3328203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66079" y="1518763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r>
              <a:rPr kumimoji="1" lang="en-US" altLang="ja-JP" sz="2400" baseline="30000" dirty="0" smtClean="0"/>
              <a:t>st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43488" y="1502177"/>
            <a:ext cx="206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1</a:t>
            </a:r>
            <a:r>
              <a:rPr kumimoji="1" lang="en-US" altLang="ja-JP" sz="2400" baseline="30000" dirty="0" smtClean="0"/>
              <a:t>st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-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9161" y="1503083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  turn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92016" y="4309669"/>
            <a:ext cx="13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3</a:t>
            </a:r>
            <a:r>
              <a:rPr lang="en-US" altLang="ja-JP" baseline="30000" dirty="0" smtClean="0"/>
              <a:t>rd</a:t>
            </a:r>
            <a:r>
              <a:rPr kumimoji="1" lang="en-US" altLang="ja-JP" sz="2400" dirty="0" smtClean="0"/>
              <a:t> turn</a:t>
            </a:r>
            <a:endParaRPr kumimoji="1" lang="ja-JP" altLang="en-US" sz="2400" dirty="0"/>
          </a:p>
        </p:txBody>
      </p:sp>
      <p:sp>
        <p:nvSpPr>
          <p:cNvPr id="15" name="円弧 14"/>
          <p:cNvSpPr>
            <a:spLocks/>
          </p:cNvSpPr>
          <p:nvPr/>
        </p:nvSpPr>
        <p:spPr>
          <a:xfrm rot="5400000">
            <a:off x="499941" y="617028"/>
            <a:ext cx="2304000" cy="2304000"/>
          </a:xfrm>
          <a:prstGeom prst="arc">
            <a:avLst>
              <a:gd name="adj1" fmla="val 15822937"/>
              <a:gd name="adj2" fmla="val 20612651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>
            <a:spLocks noChangeAspect="1"/>
          </p:cNvSpPr>
          <p:nvPr/>
        </p:nvSpPr>
        <p:spPr>
          <a:xfrm rot="10800000">
            <a:off x="484105" y="692322"/>
            <a:ext cx="2304000" cy="2304000"/>
          </a:xfrm>
          <a:prstGeom prst="arc">
            <a:avLst>
              <a:gd name="adj1" fmla="val 14977792"/>
              <a:gd name="adj2" fmla="val 20219922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/>
          <p:cNvSpPr>
            <a:spLocks noChangeAspect="1"/>
          </p:cNvSpPr>
          <p:nvPr/>
        </p:nvSpPr>
        <p:spPr>
          <a:xfrm rot="16200000">
            <a:off x="428143" y="637436"/>
            <a:ext cx="2304000" cy="2304000"/>
          </a:xfrm>
          <a:prstGeom prst="arc">
            <a:avLst>
              <a:gd name="adj1" fmla="val 14743188"/>
              <a:gd name="adj2" fmla="val 19223277"/>
            </a:avLst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76834" y="452770"/>
            <a:ext cx="127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1</a:t>
            </a:r>
            <a:r>
              <a:rPr kumimoji="1" lang="en-US" altLang="ja-JP" sz="1800" baseline="30000" dirty="0" smtClean="0">
                <a:latin typeface="+mn-lt"/>
              </a:rPr>
              <a:t>st</a:t>
            </a:r>
            <a:r>
              <a:rPr kumimoji="1" lang="en-US" altLang="ja-JP" sz="1800" dirty="0" smtClean="0">
                <a:latin typeface="+mn-lt"/>
              </a:rPr>
              <a:t> shot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36416" y="2353455"/>
            <a:ext cx="6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4081" y="2819405"/>
            <a:ext cx="106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6778" y="1075618"/>
            <a:ext cx="124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2</a:t>
            </a:r>
            <a:r>
              <a:rPr kumimoji="1" lang="en-US" altLang="ja-JP" sz="1800" baseline="30000" dirty="0" smtClean="0">
                <a:latin typeface="+mn-lt"/>
              </a:rPr>
              <a:t>nd</a:t>
            </a:r>
            <a:r>
              <a:rPr kumimoji="1" lang="en-US" altLang="ja-JP" sz="1800" dirty="0" smtClean="0">
                <a:latin typeface="+mn-lt"/>
              </a:rPr>
              <a:t> shot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22" name="円弧 21"/>
          <p:cNvSpPr>
            <a:spLocks noChangeAspect="1"/>
          </p:cNvSpPr>
          <p:nvPr/>
        </p:nvSpPr>
        <p:spPr>
          <a:xfrm>
            <a:off x="6421081" y="615427"/>
            <a:ext cx="2304000" cy="2304000"/>
          </a:xfrm>
          <a:prstGeom prst="arc">
            <a:avLst>
              <a:gd name="adj1" fmla="val 17683078"/>
              <a:gd name="adj2" fmla="val 1242564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>
            <a:spLocks/>
          </p:cNvSpPr>
          <p:nvPr/>
        </p:nvSpPr>
        <p:spPr>
          <a:xfrm rot="10800000">
            <a:off x="6403073" y="628950"/>
            <a:ext cx="2304000" cy="2304000"/>
          </a:xfrm>
          <a:prstGeom prst="arc">
            <a:avLst>
              <a:gd name="adj1" fmla="val 17777897"/>
              <a:gd name="adj2" fmla="val 612106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弧 24"/>
          <p:cNvSpPr>
            <a:spLocks noChangeAspect="1"/>
          </p:cNvSpPr>
          <p:nvPr/>
        </p:nvSpPr>
        <p:spPr>
          <a:xfrm rot="16200000">
            <a:off x="3444711" y="610875"/>
            <a:ext cx="2304000" cy="2304000"/>
          </a:xfrm>
          <a:prstGeom prst="arc">
            <a:avLst>
              <a:gd name="adj1" fmla="val 18057843"/>
              <a:gd name="adj2" fmla="val 1377567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804357" y="349302"/>
            <a:ext cx="106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6367414" y="572742"/>
            <a:ext cx="2412000" cy="2386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97867" y="636223"/>
            <a:ext cx="106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012384" y="2770950"/>
            <a:ext cx="9706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3</a:t>
            </a:r>
            <a:r>
              <a:rPr kumimoji="1" lang="en-US" altLang="ja-JP" sz="1800" baseline="30000" dirty="0" smtClean="0">
                <a:latin typeface="+mn-lt"/>
              </a:rPr>
              <a:t>rd</a:t>
            </a:r>
            <a:r>
              <a:rPr kumimoji="1" lang="en-US" altLang="ja-JP" sz="1800" dirty="0" smtClean="0">
                <a:latin typeface="+mn-lt"/>
              </a:rPr>
              <a:t> shot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564913" y="915306"/>
            <a:ext cx="106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38" name="円弧 37"/>
          <p:cNvSpPr>
            <a:spLocks/>
          </p:cNvSpPr>
          <p:nvPr/>
        </p:nvSpPr>
        <p:spPr>
          <a:xfrm rot="5400000">
            <a:off x="6419066" y="609090"/>
            <a:ext cx="2304000" cy="2287293"/>
          </a:xfrm>
          <a:prstGeom prst="arc">
            <a:avLst>
              <a:gd name="adj1" fmla="val 17331806"/>
              <a:gd name="adj2" fmla="val 1262909"/>
            </a:avLst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97113" y="87318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1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214223" y="210561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2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41241" y="241851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0000FF"/>
                </a:solidFill>
                <a:latin typeface="+mn-lt"/>
              </a:rPr>
              <a:t>3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79328" y="137088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4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061688" y="63566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5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309795" y="117541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6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829589" y="238625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7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562071" y="20441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8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726374" y="92376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9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0018" y="-11905"/>
            <a:ext cx="328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</a:t>
            </a:r>
            <a:r>
              <a:rPr kumimoji="1" lang="en-US" altLang="ja-JP" sz="2400" b="1" dirty="0" smtClean="0"/>
              <a:t>Rotation =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200 rpm 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0" name="円弧 59"/>
          <p:cNvSpPr>
            <a:spLocks/>
          </p:cNvSpPr>
          <p:nvPr/>
        </p:nvSpPr>
        <p:spPr>
          <a:xfrm rot="16200000">
            <a:off x="6388693" y="614590"/>
            <a:ext cx="2304000" cy="2304000"/>
          </a:xfrm>
          <a:prstGeom prst="arc">
            <a:avLst>
              <a:gd name="adj1" fmla="val 17018488"/>
              <a:gd name="adj2" fmla="val 195550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弧 60"/>
          <p:cNvSpPr>
            <a:spLocks noChangeAspect="1"/>
          </p:cNvSpPr>
          <p:nvPr/>
        </p:nvSpPr>
        <p:spPr>
          <a:xfrm>
            <a:off x="487307" y="577280"/>
            <a:ext cx="2304000" cy="2304000"/>
          </a:xfrm>
          <a:prstGeom prst="arc">
            <a:avLst>
              <a:gd name="adj1" fmla="val 16200000"/>
              <a:gd name="adj2" fmla="val 21370662"/>
            </a:avLst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弧 63"/>
          <p:cNvSpPr>
            <a:spLocks/>
          </p:cNvSpPr>
          <p:nvPr/>
        </p:nvSpPr>
        <p:spPr>
          <a:xfrm rot="5400000">
            <a:off x="498393" y="3373512"/>
            <a:ext cx="2304000" cy="2304000"/>
          </a:xfrm>
          <a:prstGeom prst="arc">
            <a:avLst>
              <a:gd name="adj1" fmla="val 15822937"/>
              <a:gd name="adj2" fmla="val 20612651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弧 64"/>
          <p:cNvSpPr>
            <a:spLocks noChangeAspect="1"/>
          </p:cNvSpPr>
          <p:nvPr/>
        </p:nvSpPr>
        <p:spPr>
          <a:xfrm rot="10800000">
            <a:off x="482557" y="3448806"/>
            <a:ext cx="2304000" cy="2304000"/>
          </a:xfrm>
          <a:prstGeom prst="arc">
            <a:avLst>
              <a:gd name="adj1" fmla="val 14977792"/>
              <a:gd name="adj2" fmla="val 20219922"/>
            </a:avLst>
          </a:prstGeom>
          <a:ln w="38100" cmpd="sng">
            <a:solidFill>
              <a:srgbClr val="008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弧 65"/>
          <p:cNvSpPr>
            <a:spLocks noChangeAspect="1"/>
          </p:cNvSpPr>
          <p:nvPr/>
        </p:nvSpPr>
        <p:spPr>
          <a:xfrm rot="16200000">
            <a:off x="426595" y="3393920"/>
            <a:ext cx="2304000" cy="2304000"/>
          </a:xfrm>
          <a:prstGeom prst="arc">
            <a:avLst>
              <a:gd name="adj1" fmla="val 14743188"/>
              <a:gd name="adj2" fmla="val 19223277"/>
            </a:avLst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175286" y="3209254"/>
            <a:ext cx="127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smtClean="0">
                <a:latin typeface="+mn-lt"/>
              </a:rPr>
              <a:t>4</a:t>
            </a:r>
            <a:r>
              <a:rPr lang="en-US" altLang="ja-JP" sz="1800" baseline="30000" dirty="0" smtClean="0">
                <a:latin typeface="+mn-lt"/>
              </a:rPr>
              <a:t>th</a:t>
            </a:r>
            <a:r>
              <a:rPr lang="en-US" altLang="ja-JP" sz="1800" baseline="30000" dirty="0">
                <a:latin typeface="+mn-lt"/>
              </a:rPr>
              <a:t> </a:t>
            </a:r>
            <a:r>
              <a:rPr kumimoji="1" lang="en-US" altLang="ja-JP" sz="1800" dirty="0" smtClean="0">
                <a:latin typeface="+mn-lt"/>
              </a:rPr>
              <a:t>shot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534868" y="5109939"/>
            <a:ext cx="6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72533" y="5575889"/>
            <a:ext cx="106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off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65230" y="3832102"/>
            <a:ext cx="124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smtClean="0">
                <a:latin typeface="+mn-lt"/>
              </a:rPr>
              <a:t>5</a:t>
            </a:r>
            <a:r>
              <a:rPr lang="en-US" altLang="ja-JP" sz="1800" baseline="30000" dirty="0" smtClean="0">
                <a:latin typeface="+mn-lt"/>
              </a:rPr>
              <a:t>th</a:t>
            </a:r>
            <a:r>
              <a:rPr lang="en-US" altLang="ja-JP" sz="1800" dirty="0">
                <a:latin typeface="+mn-lt"/>
              </a:rPr>
              <a:t> </a:t>
            </a:r>
            <a:r>
              <a:rPr kumimoji="1" lang="en-US" altLang="ja-JP" sz="1800" dirty="0" smtClean="0">
                <a:latin typeface="+mn-lt"/>
              </a:rPr>
              <a:t>shot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095565" y="362966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10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212675" y="486210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11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039693" y="517500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00FF"/>
                </a:solidFill>
                <a:latin typeface="+mn-lt"/>
              </a:rPr>
              <a:t>12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77780" y="412736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n-lt"/>
              </a:rPr>
              <a:t>13</a:t>
            </a:r>
            <a:endParaRPr kumimoji="1" lang="ja-JP" alt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5" name="円弧 74"/>
          <p:cNvSpPr>
            <a:spLocks noChangeAspect="1"/>
          </p:cNvSpPr>
          <p:nvPr/>
        </p:nvSpPr>
        <p:spPr>
          <a:xfrm>
            <a:off x="485759" y="3333764"/>
            <a:ext cx="2304000" cy="2304000"/>
          </a:xfrm>
          <a:prstGeom prst="arc">
            <a:avLst>
              <a:gd name="adj1" fmla="val 16200000"/>
              <a:gd name="adj2" fmla="val 21370662"/>
            </a:avLst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0843" y="5808693"/>
            <a:ext cx="917320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 smtClean="0">
                <a:solidFill>
                  <a:srgbClr val="0000FF"/>
                </a:solidFill>
                <a:latin typeface="Courier"/>
                <a:cs typeface="Courier"/>
              </a:rPr>
              <a:t>One turn takes about 272 m sec. 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Each Red number   (1,    4, </a:t>
            </a:r>
            <a:r>
              <a:rPr lang="en-US" altLang="en-US" sz="16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  7,    10,      13) corresponds 63   m sec.</a:t>
            </a:r>
          </a:p>
          <a:p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Each 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Green </a:t>
            </a:r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number 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(  2,3,  5,6,  8,9,   11,12   ) </a:t>
            </a:r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corresponds 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68.5 </a:t>
            </a:r>
            <a:r>
              <a:rPr lang="en-US" altLang="en-US" sz="1600" dirty="0">
                <a:solidFill>
                  <a:srgbClr val="008000"/>
                </a:solidFill>
                <a:latin typeface="Courier"/>
                <a:cs typeface="Courier"/>
              </a:rPr>
              <a:t>m sec</a:t>
            </a:r>
            <a:r>
              <a:rPr lang="en-US" alt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.</a:t>
            </a:r>
          </a:p>
          <a:p>
            <a:r>
              <a:rPr lang="en-US" altLang="en-US" sz="1600" dirty="0" smtClean="0">
                <a:solidFill>
                  <a:srgbClr val="3366FF"/>
                </a:solidFill>
                <a:latin typeface="Courier"/>
                <a:cs typeface="Courier"/>
              </a:rPr>
              <a:t>63ms + 68.5ms + 68.5ms = 200ms </a:t>
            </a:r>
            <a:endParaRPr lang="ja-JP" altLang="en-US" sz="1600" dirty="0">
              <a:solidFill>
                <a:srgbClr val="3366FF"/>
              </a:solidFill>
              <a:latin typeface="Courier"/>
              <a:cs typeface="Courier"/>
            </a:endParaRPr>
          </a:p>
          <a:p>
            <a:r>
              <a:rPr lang="en-US" altLang="en-US" dirty="0" smtClean="0">
                <a:solidFill>
                  <a:srgbClr val="0000FF"/>
                </a:solidFill>
              </a:rPr>
              <a:t>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479800" y="127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b="1" dirty="0" smtClean="0">
                <a:solidFill>
                  <a:srgbClr val="0000FF"/>
                </a:solidFill>
                <a:latin typeface="+mn-lt"/>
                <a:cs typeface="Courier"/>
              </a:rPr>
              <a:t>Target Rest Frame Views</a:t>
            </a:r>
            <a:endParaRPr lang="en-US" altLang="en-US" sz="2000" b="1" dirty="0">
              <a:solidFill>
                <a:srgbClr val="0000FF"/>
              </a:solidFill>
              <a:latin typeface="+mn-lt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70477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-166780" y="907981"/>
            <a:ext cx="9467937" cy="6591394"/>
            <a:chOff x="-166780" y="907981"/>
            <a:chExt cx="9467937" cy="6591394"/>
          </a:xfrm>
        </p:grpSpPr>
        <p:pic>
          <p:nvPicPr>
            <p:cNvPr id="39" name="Picture 7" descr="C:\TMP\130131_Positron\150911_Model39_FineMesh\151001_回転速度と加熱位置\151002_220rpm_Heat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780" y="907981"/>
              <a:ext cx="9467937" cy="659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直線矢印コネクタ 39"/>
            <p:cNvCxnSpPr/>
            <p:nvPr/>
          </p:nvCxnSpPr>
          <p:spPr>
            <a:xfrm>
              <a:off x="1757598" y="2219183"/>
              <a:ext cx="1808915" cy="1282768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>
              <a:off x="3566246" y="3471304"/>
              <a:ext cx="1676400" cy="762000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>
              <a:off x="5293188" y="4233305"/>
              <a:ext cx="1839838" cy="615548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>
              <a:off x="3132725" y="2237743"/>
              <a:ext cx="1614073" cy="1225731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>
              <a:off x="4834783" y="3533915"/>
              <a:ext cx="1676400" cy="762000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>
              <a:off x="5645695" y="2210555"/>
              <a:ext cx="1731085" cy="1252908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>
              <a:off x="7467600" y="3506720"/>
              <a:ext cx="1676400" cy="762000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>
              <a:off x="6651531" y="4334398"/>
              <a:ext cx="1600200" cy="457200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正方形/長方形 2"/>
            <p:cNvSpPr/>
            <p:nvPr/>
          </p:nvSpPr>
          <p:spPr>
            <a:xfrm>
              <a:off x="1559050" y="1936970"/>
              <a:ext cx="4038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hit</a:t>
              </a:r>
              <a:endParaRPr lang="ja-JP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 rot="2279555">
              <a:off x="1973752" y="2439790"/>
              <a:ext cx="9931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/>
                <a:t>cool down</a:t>
              </a:r>
              <a:endParaRPr lang="ja-JP" altLang="en-US" sz="1400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023965" y="2992915"/>
              <a:ext cx="11024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rgbClr val="000090"/>
                  </a:solidFill>
                </a:rPr>
                <a:t>Remaining</a:t>
              </a:r>
            </a:p>
            <a:p>
              <a:pPr algn="ctr"/>
              <a:r>
                <a:rPr lang="en-US" altLang="ja-JP" sz="1400" b="1" dirty="0" smtClean="0">
                  <a:solidFill>
                    <a:srgbClr val="000090"/>
                  </a:solidFill>
                </a:rPr>
                <a:t>heat</a:t>
              </a:r>
              <a:endParaRPr lang="ja-JP" altLang="en-US" sz="1400" b="1" dirty="0">
                <a:solidFill>
                  <a:srgbClr val="000090"/>
                </a:solidFill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 rot="1293599">
              <a:off x="3870920" y="3502956"/>
              <a:ext cx="9931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/>
                <a:t>cool down</a:t>
              </a:r>
              <a:endParaRPr lang="ja-JP" altLang="en-US" sz="1400" dirty="0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4818499" y="3838008"/>
              <a:ext cx="11024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rgbClr val="3366FF"/>
                  </a:solidFill>
                </a:rPr>
                <a:t>Remaining</a:t>
              </a:r>
            </a:p>
            <a:p>
              <a:pPr algn="ctr"/>
              <a:r>
                <a:rPr lang="en-US" altLang="ja-JP" sz="1400" b="1" dirty="0" smtClean="0">
                  <a:solidFill>
                    <a:srgbClr val="3366FF"/>
                  </a:solidFill>
                </a:rPr>
                <a:t>heat</a:t>
              </a:r>
              <a:endParaRPr lang="ja-JP" altLang="en-US" sz="1400" b="1" dirty="0">
                <a:solidFill>
                  <a:srgbClr val="3366FF"/>
                </a:solidFill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 rot="1071700">
              <a:off x="5742431" y="4271086"/>
              <a:ext cx="9931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/>
                <a:t>cool down</a:t>
              </a:r>
              <a:endParaRPr lang="ja-JP" altLang="en-US" sz="1400" dirty="0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6574549" y="4349582"/>
              <a:ext cx="11024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rgbClr val="008000"/>
                  </a:solidFill>
                </a:rPr>
                <a:t>Remaining</a:t>
              </a:r>
            </a:p>
            <a:p>
              <a:pPr algn="ctr"/>
              <a:r>
                <a:rPr lang="en-US" altLang="ja-JP" sz="1400" b="1" dirty="0" smtClean="0">
                  <a:solidFill>
                    <a:srgbClr val="008000"/>
                  </a:solidFill>
                </a:rPr>
                <a:t>heat</a:t>
              </a:r>
              <a:endParaRPr lang="ja-JP" altLang="en-US" sz="14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>
              <a:off x="4425374" y="2260333"/>
              <a:ext cx="1731085" cy="1252908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>
              <a:off x="6234450" y="3505189"/>
              <a:ext cx="1676400" cy="762000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正方形/長方形 21"/>
          <p:cNvSpPr/>
          <p:nvPr/>
        </p:nvSpPr>
        <p:spPr>
          <a:xfrm>
            <a:off x="308892" y="107834"/>
            <a:ext cx="3856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Pulse Beam Diagram</a:t>
            </a:r>
            <a:endParaRPr lang="ja-JP" altLang="en-US" b="1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4394200" y="101600"/>
            <a:ext cx="8991600" cy="482600"/>
            <a:chOff x="4394200" y="101600"/>
            <a:chExt cx="8991600" cy="482600"/>
          </a:xfrm>
        </p:grpSpPr>
        <p:sp>
          <p:nvSpPr>
            <p:cNvPr id="23" name="テキスト ボックス 3"/>
            <p:cNvSpPr txBox="1">
              <a:spLocks noChangeArrowheads="1"/>
            </p:cNvSpPr>
            <p:nvPr/>
          </p:nvSpPr>
          <p:spPr bwMode="auto">
            <a:xfrm>
              <a:off x="4394200" y="101600"/>
              <a:ext cx="899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b="1" dirty="0" smtClean="0">
                  <a:solidFill>
                    <a:srgbClr val="0000FF"/>
                  </a:solidFill>
                </a:rPr>
                <a:t>Rotation speed =  220rpm</a:t>
              </a:r>
              <a:r>
                <a:rPr lang="ja-JP" altLang="en-US" sz="2400" dirty="0"/>
                <a:t>　</a:t>
              </a:r>
              <a:endParaRPr lang="ja-JP" altLang="en-US" dirty="0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6997700" y="114300"/>
              <a:ext cx="1270000" cy="4699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5795110" y="683945"/>
            <a:ext cx="3255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 dirty="0"/>
              <a:t>h</a:t>
            </a:r>
            <a:r>
              <a:rPr lang="en-US" altLang="ja-JP" b="1" dirty="0" smtClean="0"/>
              <a:t>it = 111 kW in 63 </a:t>
            </a:r>
            <a:r>
              <a:rPr lang="en-US" altLang="ja-JP" b="1" dirty="0" err="1" smtClean="0"/>
              <a:t>ms</a:t>
            </a:r>
            <a:endParaRPr lang="ja-JP" altLang="en-US" b="1" dirty="0"/>
          </a:p>
        </p:txBody>
      </p:sp>
      <p:sp>
        <p:nvSpPr>
          <p:cNvPr id="50" name="正方形/長方形 49"/>
          <p:cNvSpPr/>
          <p:nvPr/>
        </p:nvSpPr>
        <p:spPr>
          <a:xfrm>
            <a:off x="1706282" y="1259483"/>
            <a:ext cx="56833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ja-JP" b="1" dirty="0">
                <a:solidFill>
                  <a:srgbClr val="0000FF"/>
                </a:solidFill>
              </a:rPr>
              <a:t>S</a:t>
            </a:r>
            <a:r>
              <a:rPr lang="en-US" altLang="ja-JP" b="1" dirty="0" smtClean="0">
                <a:solidFill>
                  <a:srgbClr val="0000FF"/>
                </a:solidFill>
              </a:rPr>
              <a:t>chematic </a:t>
            </a:r>
            <a:r>
              <a:rPr lang="en-US" altLang="ja-JP" b="1" dirty="0">
                <a:solidFill>
                  <a:srgbClr val="0000FF"/>
                </a:solidFill>
              </a:rPr>
              <a:t>diagram of the </a:t>
            </a:r>
            <a:r>
              <a:rPr lang="en-US" altLang="ja-JP" b="1" dirty="0" smtClean="0">
                <a:solidFill>
                  <a:srgbClr val="0000FF"/>
                </a:solidFill>
              </a:rPr>
              <a:t>first </a:t>
            </a:r>
            <a:r>
              <a:rPr lang="en-US" altLang="ja-JP" b="1" dirty="0">
                <a:solidFill>
                  <a:srgbClr val="0000FF"/>
                </a:solidFill>
              </a:rPr>
              <a:t>1 </a:t>
            </a:r>
            <a:r>
              <a:rPr lang="en-US" altLang="ja-JP" b="1" dirty="0" smtClean="0">
                <a:solidFill>
                  <a:srgbClr val="0000FF"/>
                </a:solidFill>
              </a:rPr>
              <a:t>sec.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421514" y="6334780"/>
            <a:ext cx="3516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400" b="1" dirty="0" smtClean="0"/>
              <a:t>Note: actual temperature is determined </a:t>
            </a:r>
          </a:p>
          <a:p>
            <a:pPr eaLnBrk="1" hangingPunct="1"/>
            <a:r>
              <a:rPr lang="en-US" altLang="ja-JP" sz="1400" b="1" dirty="0" smtClean="0"/>
              <a:t>by sum of the hit and remaining heats.</a:t>
            </a:r>
            <a:endParaRPr lang="ja-JP" altLang="en-US" sz="1400" b="1" dirty="0"/>
          </a:p>
        </p:txBody>
      </p:sp>
      <p:sp>
        <p:nvSpPr>
          <p:cNvPr id="29" name="正方形/長方形 28"/>
          <p:cNvSpPr/>
          <p:nvPr/>
        </p:nvSpPr>
        <p:spPr>
          <a:xfrm>
            <a:off x="50800" y="6107668"/>
            <a:ext cx="4572000" cy="7632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altLang="ja-JP" b="1" dirty="0" smtClean="0">
                <a:solidFill>
                  <a:srgbClr val="0000FF"/>
                </a:solidFill>
              </a:rPr>
              <a:t>Schematic diagram </a:t>
            </a:r>
          </a:p>
          <a:p>
            <a:pPr lvl="0">
              <a:lnSpc>
                <a:spcPct val="90000"/>
              </a:lnSpc>
            </a:pPr>
            <a:r>
              <a:rPr lang="en-US" altLang="ja-JP" b="1" dirty="0" smtClean="0">
                <a:solidFill>
                  <a:srgbClr val="0000FF"/>
                </a:solidFill>
              </a:rPr>
              <a:t>made by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Rigaku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630295" y="3020615"/>
            <a:ext cx="0" cy="1828238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 rot="16200000">
            <a:off x="-1212760" y="3578316"/>
            <a:ext cx="385670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Temperature (NOT scaled)</a:t>
            </a:r>
          </a:p>
          <a:p>
            <a:pPr algn="ctr"/>
            <a:r>
              <a:rPr lang="en-US" altLang="ja-JP" sz="1200" dirty="0" smtClean="0"/>
              <a:t>Vertical scale shows </a:t>
            </a:r>
            <a:r>
              <a:rPr lang="en-US" altLang="ja-JP" sz="1200" dirty="0"/>
              <a:t>just symbolic expression 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1997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C:\TMP\130131_Positron\150911_Model39_FineMesh\151001_回転速度と加熱位置\151002_200rpm_Hea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8073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308892" y="107834"/>
            <a:ext cx="3856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Pulse Beam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Diagram</a:t>
            </a:r>
            <a:r>
              <a:rPr lang="ja-JP" altLang="en-US" b="1" dirty="0"/>
              <a:t> </a:t>
            </a:r>
          </a:p>
        </p:txBody>
      </p:sp>
      <p:grpSp>
        <p:nvGrpSpPr>
          <p:cNvPr id="4" name="図形グループ 3"/>
          <p:cNvGrpSpPr/>
          <p:nvPr/>
        </p:nvGrpSpPr>
        <p:grpSpPr>
          <a:xfrm>
            <a:off x="4394200" y="101600"/>
            <a:ext cx="8991600" cy="482600"/>
            <a:chOff x="4394200" y="101600"/>
            <a:chExt cx="8991600" cy="482600"/>
          </a:xfrm>
        </p:grpSpPr>
        <p:sp>
          <p:nvSpPr>
            <p:cNvPr id="23" name="テキスト ボックス 3"/>
            <p:cNvSpPr txBox="1">
              <a:spLocks noChangeArrowheads="1"/>
            </p:cNvSpPr>
            <p:nvPr/>
          </p:nvSpPr>
          <p:spPr bwMode="auto">
            <a:xfrm>
              <a:off x="4394200" y="101600"/>
              <a:ext cx="899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b="1" dirty="0" smtClean="0">
                  <a:solidFill>
                    <a:srgbClr val="0000FF"/>
                  </a:solidFill>
                </a:rPr>
                <a:t>Rotation speed =  200rpm</a:t>
              </a:r>
              <a:r>
                <a:rPr lang="ja-JP" altLang="en-US" sz="2400" dirty="0"/>
                <a:t>　</a:t>
              </a:r>
              <a:endParaRPr lang="ja-JP" altLang="en-US" dirty="0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6997700" y="114300"/>
              <a:ext cx="1270000" cy="4699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5795110" y="683945"/>
            <a:ext cx="3255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 dirty="0"/>
              <a:t>h</a:t>
            </a:r>
            <a:r>
              <a:rPr lang="en-US" altLang="ja-JP" b="1" dirty="0" smtClean="0"/>
              <a:t>it = 111 kW in 63 </a:t>
            </a:r>
            <a:r>
              <a:rPr lang="en-US" altLang="ja-JP" b="1" dirty="0" err="1" smtClean="0"/>
              <a:t>ms</a:t>
            </a:r>
            <a:endParaRPr lang="ja-JP" altLang="en-US" b="1" dirty="0"/>
          </a:p>
        </p:txBody>
      </p:sp>
      <p:sp>
        <p:nvSpPr>
          <p:cNvPr id="50" name="正方形/長方形 49"/>
          <p:cNvSpPr/>
          <p:nvPr/>
        </p:nvSpPr>
        <p:spPr>
          <a:xfrm>
            <a:off x="1706282" y="1259483"/>
            <a:ext cx="56833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ja-JP" b="1" dirty="0">
                <a:solidFill>
                  <a:srgbClr val="0000FF"/>
                </a:solidFill>
              </a:rPr>
              <a:t>S</a:t>
            </a:r>
            <a:r>
              <a:rPr lang="en-US" altLang="ja-JP" b="1" dirty="0" smtClean="0">
                <a:solidFill>
                  <a:srgbClr val="0000FF"/>
                </a:solidFill>
              </a:rPr>
              <a:t>chematic </a:t>
            </a:r>
            <a:r>
              <a:rPr lang="en-US" altLang="ja-JP" b="1" dirty="0">
                <a:solidFill>
                  <a:srgbClr val="0000FF"/>
                </a:solidFill>
              </a:rPr>
              <a:t>diagram of the </a:t>
            </a:r>
            <a:r>
              <a:rPr lang="en-US" altLang="ja-JP" b="1" dirty="0" smtClean="0">
                <a:solidFill>
                  <a:srgbClr val="0000FF"/>
                </a:solidFill>
              </a:rPr>
              <a:t>first </a:t>
            </a:r>
            <a:r>
              <a:rPr lang="en-US" altLang="ja-JP" b="1" dirty="0">
                <a:solidFill>
                  <a:srgbClr val="0000FF"/>
                </a:solidFill>
              </a:rPr>
              <a:t>1 </a:t>
            </a:r>
            <a:r>
              <a:rPr lang="en-US" altLang="ja-JP" b="1" dirty="0" smtClean="0">
                <a:solidFill>
                  <a:srgbClr val="0000FF"/>
                </a:solidFill>
              </a:rPr>
              <a:t>sec.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421514" y="6334780"/>
            <a:ext cx="3516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400" b="1" dirty="0" smtClean="0"/>
              <a:t>Note: actual temperature is determined </a:t>
            </a:r>
          </a:p>
          <a:p>
            <a:pPr eaLnBrk="1" hangingPunct="1"/>
            <a:r>
              <a:rPr lang="en-US" altLang="ja-JP" sz="1400" b="1" dirty="0" smtClean="0"/>
              <a:t>by sum of the hit and remaining heats.</a:t>
            </a:r>
            <a:endParaRPr lang="ja-JP" altLang="en-US" sz="1400" b="1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1873059" y="2296151"/>
            <a:ext cx="1885892" cy="1269945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3758681" y="3535444"/>
            <a:ext cx="1898988" cy="800313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1623195" y="1962626"/>
            <a:ext cx="403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hit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 rot="1936457">
            <a:off x="2050726" y="2465446"/>
            <a:ext cx="99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cool down</a:t>
            </a:r>
            <a:endParaRPr lang="ja-JP" altLang="en-US" sz="1400" dirty="0"/>
          </a:p>
        </p:txBody>
      </p:sp>
      <p:sp>
        <p:nvSpPr>
          <p:cNvPr id="35" name="正方形/長方形 34"/>
          <p:cNvSpPr/>
          <p:nvPr/>
        </p:nvSpPr>
        <p:spPr>
          <a:xfrm>
            <a:off x="3242058" y="3069883"/>
            <a:ext cx="110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000090"/>
                </a:solidFill>
              </a:rPr>
              <a:t>Remaining</a:t>
            </a:r>
          </a:p>
          <a:p>
            <a:pPr algn="ctr"/>
            <a:r>
              <a:rPr lang="en-US" altLang="ja-JP" sz="1400" b="1" dirty="0" smtClean="0">
                <a:solidFill>
                  <a:srgbClr val="000090"/>
                </a:solidFill>
              </a:rPr>
              <a:t>heat</a:t>
            </a:r>
            <a:endParaRPr lang="ja-JP" altLang="en-US" sz="1400" b="1" dirty="0">
              <a:solidFill>
                <a:srgbClr val="000090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 rot="1293599">
            <a:off x="3986381" y="3592752"/>
            <a:ext cx="99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cool down</a:t>
            </a:r>
            <a:endParaRPr lang="ja-JP" altLang="en-US" sz="1400" dirty="0"/>
          </a:p>
        </p:txBody>
      </p:sp>
      <p:sp>
        <p:nvSpPr>
          <p:cNvPr id="37" name="正方形/長方形 36"/>
          <p:cNvSpPr/>
          <p:nvPr/>
        </p:nvSpPr>
        <p:spPr>
          <a:xfrm>
            <a:off x="5190540" y="3812352"/>
            <a:ext cx="110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3366FF"/>
                </a:solidFill>
              </a:rPr>
              <a:t>Remaining</a:t>
            </a:r>
          </a:p>
          <a:p>
            <a:pPr algn="ctr"/>
            <a:r>
              <a:rPr lang="en-US" altLang="ja-JP" sz="1400" b="1" dirty="0" smtClean="0">
                <a:solidFill>
                  <a:srgbClr val="3366FF"/>
                </a:solidFill>
              </a:rPr>
              <a:t>heat</a:t>
            </a:r>
            <a:endParaRPr lang="ja-JP" altLang="en-US" sz="1400" b="1" dirty="0">
              <a:solidFill>
                <a:srgbClr val="3366FF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 rot="826033">
            <a:off x="5934866" y="4181290"/>
            <a:ext cx="99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cool down</a:t>
            </a:r>
            <a:endParaRPr lang="ja-JP" altLang="en-US" sz="1400" dirty="0"/>
          </a:p>
        </p:txBody>
      </p:sp>
      <p:sp>
        <p:nvSpPr>
          <p:cNvPr id="57" name="正方形/長方形 56"/>
          <p:cNvSpPr/>
          <p:nvPr/>
        </p:nvSpPr>
        <p:spPr>
          <a:xfrm>
            <a:off x="7036393" y="4285442"/>
            <a:ext cx="110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008000"/>
                </a:solidFill>
              </a:rPr>
              <a:t>Remaining</a:t>
            </a:r>
          </a:p>
          <a:p>
            <a:pPr algn="ctr"/>
            <a:r>
              <a:rPr lang="en-US" altLang="ja-JP" sz="1400" b="1" dirty="0" smtClean="0">
                <a:solidFill>
                  <a:srgbClr val="008000"/>
                </a:solidFill>
              </a:rPr>
              <a:t>heat</a:t>
            </a:r>
            <a:endParaRPr lang="ja-JP" altLang="en-US" sz="1400" b="1" dirty="0">
              <a:solidFill>
                <a:srgbClr val="008000"/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5604533" y="4290745"/>
            <a:ext cx="1990343" cy="519636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 rot="16200000">
            <a:off x="-1212760" y="3578316"/>
            <a:ext cx="385670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Temperature (NOT scaled)</a:t>
            </a:r>
          </a:p>
          <a:p>
            <a:pPr algn="ctr"/>
            <a:r>
              <a:rPr lang="en-US" altLang="ja-JP" sz="1200" dirty="0" smtClean="0"/>
              <a:t>Vertical scale shows </a:t>
            </a:r>
            <a:r>
              <a:rPr lang="en-US" altLang="ja-JP" sz="1200" dirty="0"/>
              <a:t>just symbolic expression </a:t>
            </a:r>
            <a:endParaRPr lang="ja-JP" altLang="en-US" sz="1200" dirty="0"/>
          </a:p>
        </p:txBody>
      </p:sp>
      <p:sp>
        <p:nvSpPr>
          <p:cNvPr id="24" name="正方形/長方形 23"/>
          <p:cNvSpPr/>
          <p:nvPr/>
        </p:nvSpPr>
        <p:spPr>
          <a:xfrm>
            <a:off x="0" y="6006068"/>
            <a:ext cx="4572000" cy="7632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altLang="ja-JP" b="1" dirty="0" smtClean="0">
                <a:solidFill>
                  <a:srgbClr val="0000FF"/>
                </a:solidFill>
              </a:rPr>
              <a:t>Schematic diagram </a:t>
            </a:r>
          </a:p>
          <a:p>
            <a:pPr lvl="0">
              <a:lnSpc>
                <a:spcPct val="90000"/>
              </a:lnSpc>
            </a:pPr>
            <a:r>
              <a:rPr lang="en-US" altLang="ja-JP" b="1" dirty="0" smtClean="0">
                <a:solidFill>
                  <a:srgbClr val="0000FF"/>
                </a:solidFill>
              </a:rPr>
              <a:t>made by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Rigaku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6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3076" y="1877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/>
              <a:t>解釈（これは安全か？）</a:t>
            </a: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184920" y="1101635"/>
            <a:ext cx="4186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/>
              <a:t>SLC</a:t>
            </a:r>
            <a:r>
              <a:rPr lang="ja-JP" altLang="en-US" sz="2000" b="1" dirty="0"/>
              <a:t>のターゲットの実績と比べてみる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902461" y="1736323"/>
            <a:ext cx="7938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SLC</a:t>
            </a:r>
            <a:r>
              <a:rPr lang="ja-JP" altLang="en-US" sz="1600" b="1" dirty="0"/>
              <a:t>のターゲット</a:t>
            </a:r>
            <a:r>
              <a:rPr lang="ja-JP" altLang="en-US" sz="1600" b="1" dirty="0" smtClean="0"/>
              <a:t>の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Max </a:t>
            </a:r>
            <a:r>
              <a:rPr lang="ja-JP" altLang="en-US" sz="1600" b="1" dirty="0" smtClean="0"/>
              <a:t>ストレスは約</a:t>
            </a:r>
            <a:r>
              <a:rPr lang="en-US" altLang="ja-JP" sz="1600" b="1" dirty="0" smtClean="0"/>
              <a:t> 500 </a:t>
            </a:r>
            <a:r>
              <a:rPr lang="en-US" altLang="ja-JP" sz="1600" b="1" dirty="0" err="1" smtClean="0"/>
              <a:t>MPa</a:t>
            </a:r>
            <a:r>
              <a:rPr lang="en-US" altLang="ja-JP" sz="1600" b="1" dirty="0" smtClean="0"/>
              <a:t> (by </a:t>
            </a:r>
            <a:r>
              <a:rPr lang="en-US" altLang="ja-JP" sz="1600" b="1" dirty="0" err="1" smtClean="0"/>
              <a:t>Freidrich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さん</a:t>
            </a:r>
            <a:r>
              <a:rPr lang="en-US" altLang="ja-JP" sz="1600" b="1" dirty="0" smtClean="0"/>
              <a:t>)</a:t>
            </a:r>
            <a:r>
              <a:rPr lang="en-US" altLang="ja-JP" sz="1600" b="1" dirty="0" smtClean="0">
                <a:sym typeface="Wingdings"/>
              </a:rPr>
              <a:t> ILC </a:t>
            </a:r>
            <a:r>
              <a:rPr lang="ja-JP" altLang="en-US" sz="1600" b="1" dirty="0" smtClean="0">
                <a:sym typeface="Wingdings"/>
              </a:rPr>
              <a:t>とほぼ同じ</a:t>
            </a:r>
            <a:r>
              <a:rPr lang="en-US" altLang="ja-JP" sz="1600" b="1" dirty="0" smtClean="0"/>
              <a:t> </a:t>
            </a:r>
            <a:endParaRPr lang="ja-JP" altLang="en-US" sz="16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902460" y="2396674"/>
            <a:ext cx="8241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/>
              <a:t>SLAC </a:t>
            </a:r>
            <a:r>
              <a:rPr lang="ja-JP" altLang="en-US" sz="1600" b="1" dirty="0" smtClean="0"/>
              <a:t>自身による解析</a:t>
            </a:r>
            <a:r>
              <a:rPr lang="en-US" altLang="ja-JP" sz="1600" b="1" dirty="0" smtClean="0"/>
              <a:t> (SLAC-PUB-9437) </a:t>
            </a:r>
            <a:r>
              <a:rPr lang="ja-JP" altLang="en-US" sz="1600" b="1" dirty="0" smtClean="0"/>
              <a:t>では</a:t>
            </a:r>
            <a:r>
              <a:rPr lang="en-US" altLang="ja-JP" sz="1600" b="1" dirty="0" smtClean="0"/>
              <a:t> Max </a:t>
            </a:r>
            <a:r>
              <a:rPr lang="ja-JP" altLang="en-US" sz="1600" b="1" dirty="0" smtClean="0"/>
              <a:t>ストレス</a:t>
            </a:r>
            <a:r>
              <a:rPr lang="en-US" altLang="ja-JP" sz="1600" b="1" dirty="0" smtClean="0"/>
              <a:t> 560 </a:t>
            </a:r>
            <a:r>
              <a:rPr lang="en-US" altLang="ja-JP" sz="1600" b="1" dirty="0" err="1" smtClean="0"/>
              <a:t>MPa</a:t>
            </a:r>
            <a:r>
              <a:rPr lang="en-US" altLang="ja-JP" sz="1600" b="1" dirty="0">
                <a:sym typeface="Wingdings"/>
              </a:rPr>
              <a:t> ILC </a:t>
            </a:r>
            <a:r>
              <a:rPr lang="ja-JP" altLang="en-US" sz="1600" b="1" dirty="0" smtClean="0">
                <a:sym typeface="Wingdings"/>
              </a:rPr>
              <a:t>とほぼ同じ</a:t>
            </a:r>
            <a:r>
              <a:rPr lang="en-US" altLang="ja-JP" sz="1600" b="1" dirty="0" smtClean="0"/>
              <a:t> </a:t>
            </a:r>
            <a:endParaRPr lang="ja-JP" altLang="en-US" sz="16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529194" y="3351449"/>
            <a:ext cx="4984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SLC</a:t>
            </a:r>
            <a:r>
              <a:rPr lang="ja-JP" altLang="en-US" sz="1600" b="1" dirty="0"/>
              <a:t>の</a:t>
            </a:r>
            <a:r>
              <a:rPr lang="ja-JP" altLang="en-US" sz="1600" b="1" dirty="0" smtClean="0"/>
              <a:t>ターゲットは数年の間、壊れずに動いた</a:t>
            </a:r>
            <a:endParaRPr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7514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3076" y="1877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/>
              <a:t>解釈（これは安全か？）</a:t>
            </a: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143076" y="878869"/>
            <a:ext cx="7900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SLC</a:t>
            </a:r>
            <a:r>
              <a:rPr lang="ja-JP" altLang="en-US" sz="1600" b="1" dirty="0"/>
              <a:t>のターゲットの実績と比べて</a:t>
            </a:r>
            <a:r>
              <a:rPr lang="ja-JP" altLang="en-US" sz="1600" b="1" dirty="0" smtClean="0"/>
              <a:t>みる：続き　年間の</a:t>
            </a:r>
            <a:r>
              <a:rPr lang="en-US" altLang="ja-JP" sz="1600" b="1" dirty="0" smtClean="0"/>
              <a:t> hit </a:t>
            </a:r>
            <a:r>
              <a:rPr lang="ja-JP" altLang="en-US" sz="1600" b="1" dirty="0" smtClean="0"/>
              <a:t>数を比べる</a:t>
            </a:r>
            <a:endParaRPr lang="ja-JP" altLang="en-US" sz="16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548681" y="1248201"/>
            <a:ext cx="8270212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シャーワーによるエネルギー密度</a:t>
            </a:r>
            <a:r>
              <a:rPr lang="en-US" altLang="ja-JP" sz="1600" b="1" dirty="0" smtClean="0"/>
              <a:t> (Max) SLC</a:t>
            </a:r>
            <a:r>
              <a:rPr lang="ja-JP" altLang="en-US" sz="1600" b="1" dirty="0"/>
              <a:t>が</a:t>
            </a:r>
            <a:r>
              <a:rPr lang="ja-JP" altLang="en-US" sz="1600" b="1" dirty="0" smtClean="0"/>
              <a:t>およそ</a:t>
            </a:r>
            <a:r>
              <a:rPr lang="en-US" altLang="ja-JP" sz="1600" b="1" dirty="0" smtClean="0"/>
              <a:t> 29 </a:t>
            </a:r>
            <a:r>
              <a:rPr lang="en-US" altLang="ja-JP" sz="1600" b="1" dirty="0"/>
              <a:t>J/g</a:t>
            </a:r>
            <a:r>
              <a:rPr lang="ja-JP" altLang="en-US" sz="1600" b="1" dirty="0"/>
              <a:t>（１バンチ）</a:t>
            </a:r>
            <a:r>
              <a:rPr lang="en-US" altLang="ja-JP" sz="1600" b="1" dirty="0"/>
              <a:t>, </a:t>
            </a:r>
          </a:p>
          <a:p>
            <a:r>
              <a:rPr lang="en-US" altLang="ja-JP" sz="1600" b="1" dirty="0"/>
              <a:t>ILC</a:t>
            </a:r>
            <a:r>
              <a:rPr lang="ja-JP" altLang="en-US" sz="1600" b="1" dirty="0"/>
              <a:t>のパラメーターは </a:t>
            </a:r>
            <a:r>
              <a:rPr lang="en-US" altLang="ja-JP" sz="1600" b="1" dirty="0"/>
              <a:t>132 </a:t>
            </a:r>
            <a:r>
              <a:rPr lang="ja-JP" altLang="en-US" sz="1600" b="1" dirty="0"/>
              <a:t>バンチが事実上一ヶ所にあたり、その合計で、約</a:t>
            </a:r>
            <a:r>
              <a:rPr lang="en-US" altLang="ja-JP" sz="1600" b="1" dirty="0"/>
              <a:t>27J/</a:t>
            </a:r>
            <a:r>
              <a:rPr lang="en-US" altLang="ja-JP" sz="1600" b="1" dirty="0" smtClean="0"/>
              <a:t>g</a:t>
            </a:r>
          </a:p>
          <a:p>
            <a:endParaRPr lang="en-US" altLang="ja-JP" sz="1600" b="1" dirty="0"/>
          </a:p>
          <a:p>
            <a:r>
              <a:rPr lang="ja-JP" altLang="en-US" sz="1600" b="1" dirty="0" smtClean="0"/>
              <a:t>パルス</a:t>
            </a:r>
            <a:r>
              <a:rPr lang="ja-JP" altLang="en-US" sz="1600" b="1" dirty="0"/>
              <a:t>あたりのエネルギー密度はほぼ同じと考えて</a:t>
            </a:r>
            <a:r>
              <a:rPr lang="ja-JP" altLang="en-US" sz="1600" b="1" dirty="0" smtClean="0"/>
              <a:t>いい。</a:t>
            </a:r>
            <a:r>
              <a:rPr lang="ja-JP" altLang="en-US" sz="1600" b="1" dirty="0"/>
              <a:t>（この場合 </a:t>
            </a:r>
            <a:r>
              <a:rPr lang="en-US" altLang="ja-JP" sz="1600" b="1" dirty="0"/>
              <a:t>SLC </a:t>
            </a:r>
            <a:r>
              <a:rPr lang="ja-JP" altLang="en-US" sz="1600" b="1" dirty="0"/>
              <a:t>は１バンチが１パルス、</a:t>
            </a:r>
            <a:r>
              <a:rPr lang="en-US" altLang="ja-JP" sz="1600" b="1" dirty="0"/>
              <a:t>ILC </a:t>
            </a:r>
            <a:r>
              <a:rPr lang="ja-JP" altLang="en-US" sz="1600" b="1" dirty="0"/>
              <a:t>は </a:t>
            </a:r>
            <a:r>
              <a:rPr lang="en-US" altLang="ja-JP" sz="1600" b="1" dirty="0"/>
              <a:t>132 </a:t>
            </a:r>
            <a:r>
              <a:rPr lang="ja-JP" altLang="en-US" sz="1600" b="1" dirty="0"/>
              <a:t>バンチを纏めて１パルスとしている</a:t>
            </a:r>
            <a:r>
              <a:rPr lang="ja-JP" altLang="en-US" sz="1600" b="1" dirty="0" smtClean="0"/>
              <a:t>）</a:t>
            </a:r>
            <a:r>
              <a:rPr lang="en-US" altLang="ja-JP" sz="1600" b="1" dirty="0" smtClean="0"/>
              <a:t> </a:t>
            </a:r>
            <a:r>
              <a:rPr lang="ja-JP" altLang="en-US" sz="1600" b="1" dirty="0" smtClean="0"/>
              <a:t>これは、</a:t>
            </a:r>
            <a:r>
              <a:rPr lang="en-US" altLang="ja-JP" sz="1600" b="1" dirty="0" smtClean="0"/>
              <a:t> Max </a:t>
            </a:r>
            <a:r>
              <a:rPr lang="ja-JP" altLang="en-US" sz="1600" b="1" dirty="0" smtClean="0"/>
              <a:t>ストレスが</a:t>
            </a:r>
            <a:endParaRPr lang="en-US" altLang="ja-JP" sz="1600" b="1" dirty="0" smtClean="0"/>
          </a:p>
          <a:p>
            <a:r>
              <a:rPr lang="en-US" altLang="ja-JP" sz="1600" b="1" dirty="0" smtClean="0"/>
              <a:t>SLC </a:t>
            </a:r>
            <a:r>
              <a:rPr lang="ja-JP" altLang="en-US" sz="1600" b="1" dirty="0" smtClean="0"/>
              <a:t>と</a:t>
            </a:r>
            <a:r>
              <a:rPr lang="en-US" altLang="ja-JP" sz="1600" b="1" dirty="0" smtClean="0"/>
              <a:t> ILC </a:t>
            </a:r>
            <a:r>
              <a:rPr lang="ja-JP" altLang="en-US" sz="1600" b="1" dirty="0" smtClean="0"/>
              <a:t>でほぼ同じであることとコンシステント。</a:t>
            </a:r>
            <a:endParaRPr lang="en-US" altLang="ja-JP" sz="1600" b="1" dirty="0" smtClean="0"/>
          </a:p>
          <a:p>
            <a:endParaRPr lang="ja-JP" altLang="en-US" sz="1600" b="1" dirty="0"/>
          </a:p>
          <a:p>
            <a:r>
              <a:rPr lang="ja-JP" altLang="en-US" sz="1600" b="1" dirty="0"/>
              <a:t>この場合は </a:t>
            </a:r>
            <a:r>
              <a:rPr lang="ja-JP" altLang="en-US" sz="1600" b="1" dirty="0" smtClean="0"/>
              <a:t>入射ビームエネルギー</a:t>
            </a:r>
            <a:r>
              <a:rPr lang="ja-JP" altLang="en-US" sz="1600" b="1" dirty="0"/>
              <a:t>や、ビーム半径の因子は、この数値に繰り込まれているので、パルス数での比が妥当な</a:t>
            </a:r>
            <a:r>
              <a:rPr lang="ja-JP" altLang="en-US" sz="1600" b="1" dirty="0" smtClean="0"/>
              <a:t>計算。</a:t>
            </a:r>
            <a:endParaRPr lang="ja-JP" altLang="en-US" sz="1600" b="1" dirty="0"/>
          </a:p>
          <a:p>
            <a:endParaRPr lang="ja-JP" altLang="en-US" sz="1600" b="1" dirty="0"/>
          </a:p>
          <a:p>
            <a:r>
              <a:rPr lang="ja-JP" altLang="en-US" sz="1600" b="1" dirty="0" smtClean="0"/>
              <a:t>ビーム</a:t>
            </a:r>
            <a:r>
              <a:rPr lang="ja-JP" altLang="en-US" sz="1600" b="1" dirty="0"/>
              <a:t>半径の因子はすでに織り込まれていることから、単位面積あたりのパルス数ではなく</a:t>
            </a:r>
            <a:r>
              <a:rPr lang="ja-JP" altLang="en-US" sz="1600" b="1" dirty="0" smtClean="0"/>
              <a:t>、単位</a:t>
            </a:r>
            <a:r>
              <a:rPr lang="ja-JP" altLang="en-US" sz="1600" b="1" dirty="0"/>
              <a:t>周長あたりのパルス数を比較する</a:t>
            </a:r>
          </a:p>
          <a:p>
            <a:endParaRPr lang="ja-JP" altLang="en-US" sz="1600" b="1" dirty="0"/>
          </a:p>
          <a:p>
            <a:r>
              <a:rPr lang="ja-JP" altLang="en-US" sz="1600" b="1" dirty="0"/>
              <a:t>ビームが落ちる周長の比較</a:t>
            </a:r>
          </a:p>
          <a:p>
            <a:endParaRPr lang="ja-JP" altLang="en-US" sz="1600" b="1" dirty="0"/>
          </a:p>
          <a:p>
            <a:r>
              <a:rPr lang="en-US" altLang="ja-JP" sz="1600" b="1" dirty="0"/>
              <a:t>SLC</a:t>
            </a:r>
            <a:r>
              <a:rPr lang="ja-JP" altLang="en-US" sz="1600" b="1" dirty="0"/>
              <a:t>では　</a:t>
            </a:r>
            <a:r>
              <a:rPr lang="en-US" altLang="ja-JP" sz="1600" b="1" dirty="0"/>
              <a:t>180mm</a:t>
            </a:r>
          </a:p>
          <a:p>
            <a:r>
              <a:rPr lang="en-US" altLang="ja-JP" sz="1600" b="1" dirty="0"/>
              <a:t>ILC</a:t>
            </a:r>
            <a:r>
              <a:rPr lang="ja-JP" altLang="en-US" sz="1600" b="1" dirty="0"/>
              <a:t>では 　</a:t>
            </a:r>
            <a:r>
              <a:rPr lang="en-US" altLang="ja-JP" sz="1600" b="1" dirty="0"/>
              <a:t>1500mm</a:t>
            </a:r>
          </a:p>
          <a:p>
            <a:endParaRPr lang="en-US" altLang="ja-JP" sz="1600" b="1" dirty="0"/>
          </a:p>
          <a:p>
            <a:r>
              <a:rPr lang="ja-JP" altLang="en-US" sz="1600" b="1" dirty="0"/>
              <a:t>の領域（長さ）がビームを</a:t>
            </a:r>
            <a:r>
              <a:rPr lang="ja-JP" altLang="en-US" sz="1600" b="1" dirty="0" smtClean="0"/>
              <a:t>受け入れる。</a:t>
            </a:r>
            <a:endParaRPr lang="ja-JP" altLang="en-US" sz="1600" b="1" dirty="0"/>
          </a:p>
          <a:p>
            <a:endParaRPr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8267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3076" y="1877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/>
              <a:t>解釈（これは安全か？）</a:t>
            </a: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143076" y="878869"/>
            <a:ext cx="7900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SLC</a:t>
            </a:r>
            <a:r>
              <a:rPr lang="ja-JP" altLang="en-US" sz="1600" b="1" dirty="0"/>
              <a:t>のターゲットの実績と比べて</a:t>
            </a:r>
            <a:r>
              <a:rPr lang="ja-JP" altLang="en-US" sz="1600" b="1" dirty="0" smtClean="0"/>
              <a:t>みる：　年間の</a:t>
            </a:r>
            <a:r>
              <a:rPr lang="en-US" altLang="ja-JP" sz="1600" b="1" dirty="0" smtClean="0"/>
              <a:t> hit </a:t>
            </a:r>
            <a:r>
              <a:rPr lang="ja-JP" altLang="en-US" sz="1600" b="1" dirty="0" smtClean="0"/>
              <a:t>数を比べる　（続き）</a:t>
            </a:r>
            <a:endParaRPr lang="ja-JP" altLang="en-US" sz="16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548681" y="1292296"/>
            <a:ext cx="82702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/>
              <a:t>パルス数をこれで除したものが、年間あたり</a:t>
            </a:r>
            <a:r>
              <a:rPr lang="ja-JP" altLang="en-US" sz="1600" b="1" dirty="0" smtClean="0"/>
              <a:t>の周長あたり</a:t>
            </a:r>
            <a:r>
              <a:rPr lang="ja-JP" altLang="en-US" sz="1600" b="1" dirty="0"/>
              <a:t>の</a:t>
            </a:r>
            <a:r>
              <a:rPr lang="ja-JP" altLang="en-US" sz="1600" b="1" dirty="0" smtClean="0"/>
              <a:t>パルス数。</a:t>
            </a:r>
            <a:endParaRPr lang="en-US" altLang="ja-JP" sz="1600" b="1" dirty="0" smtClean="0"/>
          </a:p>
          <a:p>
            <a:endParaRPr lang="ja-JP" altLang="en-US" sz="1600" b="1" dirty="0"/>
          </a:p>
          <a:p>
            <a:r>
              <a:rPr lang="en-US" altLang="ja-JP" sz="1600" b="1" dirty="0"/>
              <a:t>SLC 120 x 3600 x 24 x 365 / 180 = 2.1 e+7  pulse/</a:t>
            </a:r>
            <a:r>
              <a:rPr lang="en-US" altLang="ja-JP" sz="1600" b="1" dirty="0" err="1"/>
              <a:t>year.mm</a:t>
            </a:r>
            <a:endParaRPr lang="en-US" altLang="ja-JP" sz="1600" b="1" dirty="0"/>
          </a:p>
          <a:p>
            <a:r>
              <a:rPr lang="en-US" altLang="ja-JP" sz="1600" b="1" dirty="0"/>
              <a:t>ILC  2600/132 x 5 x 3600 x 24 x 365 / 1500 = 2.1 e+6 pulse/</a:t>
            </a:r>
            <a:r>
              <a:rPr lang="en-US" altLang="ja-JP" sz="1600" b="1" dirty="0" err="1"/>
              <a:t>year.mm</a:t>
            </a:r>
            <a:endParaRPr lang="en-US" altLang="ja-JP" sz="1600" b="1" dirty="0"/>
          </a:p>
          <a:p>
            <a:endParaRPr lang="en-US" altLang="ja-JP" sz="1600" b="1" dirty="0"/>
          </a:p>
          <a:p>
            <a:r>
              <a:rPr lang="ja-JP" altLang="en-US" sz="1600" b="1" dirty="0"/>
              <a:t>（</a:t>
            </a:r>
            <a:r>
              <a:rPr lang="en-US" altLang="ja-JP" sz="1600" b="1" dirty="0"/>
              <a:t>SLC </a:t>
            </a:r>
            <a:r>
              <a:rPr lang="ja-JP" altLang="en-US" sz="1600" b="1" dirty="0"/>
              <a:t>は１バンチが１パルス、</a:t>
            </a:r>
            <a:r>
              <a:rPr lang="en-US" altLang="ja-JP" sz="1600" b="1" dirty="0"/>
              <a:t>ILC </a:t>
            </a:r>
            <a:r>
              <a:rPr lang="ja-JP" altLang="en-US" sz="1600" b="1" dirty="0"/>
              <a:t>は </a:t>
            </a:r>
            <a:r>
              <a:rPr lang="en-US" altLang="ja-JP" sz="1600" b="1" dirty="0"/>
              <a:t>132 </a:t>
            </a:r>
            <a:r>
              <a:rPr lang="ja-JP" altLang="en-US" sz="1600" b="1" dirty="0"/>
              <a:t>バンチを纏めて１パルスとしている）</a:t>
            </a:r>
          </a:p>
          <a:p>
            <a:endParaRPr lang="ja-JP" altLang="en-US" sz="1600" b="1" dirty="0"/>
          </a:p>
          <a:p>
            <a:r>
              <a:rPr lang="ja-JP" altLang="en-US" sz="1600" b="1" dirty="0" smtClean="0"/>
              <a:t>年間</a:t>
            </a:r>
            <a:r>
              <a:rPr lang="en-US" altLang="ja-JP" sz="1600" b="1" dirty="0" smtClean="0"/>
              <a:t> hit </a:t>
            </a:r>
            <a:r>
              <a:rPr lang="ja-JP" altLang="en-US" sz="1600" b="1" dirty="0" smtClean="0"/>
              <a:t>数では</a:t>
            </a:r>
            <a:r>
              <a:rPr lang="en-US" altLang="ja-JP" sz="1600" b="1" dirty="0" smtClean="0"/>
              <a:t> ILC </a:t>
            </a:r>
            <a:r>
              <a:rPr lang="ja-JP" altLang="en-US" sz="1600" b="1" dirty="0"/>
              <a:t>は </a:t>
            </a:r>
            <a:r>
              <a:rPr lang="en-US" altLang="ja-JP" sz="1600" b="1" dirty="0"/>
              <a:t>SLC</a:t>
            </a:r>
            <a:r>
              <a:rPr lang="ja-JP" altLang="en-US" sz="1600" b="1" dirty="0"/>
              <a:t>とくらべて </a:t>
            </a:r>
            <a:r>
              <a:rPr lang="en-US" altLang="ja-JP" sz="1600" b="1" dirty="0"/>
              <a:t>10 </a:t>
            </a:r>
            <a:r>
              <a:rPr lang="ja-JP" altLang="en-US" sz="1600" b="1" dirty="0"/>
              <a:t>倍らくと考えられる。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48681" y="4063986"/>
            <a:ext cx="82702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注意：</a:t>
            </a:r>
            <a:endParaRPr lang="en-US" altLang="ja-JP" sz="1600" b="1" dirty="0" smtClean="0"/>
          </a:p>
          <a:p>
            <a:r>
              <a:rPr lang="ja-JP" altLang="ja-JP" sz="1600" b="1" dirty="0"/>
              <a:t>　</a:t>
            </a:r>
            <a:r>
              <a:rPr lang="ja-JP" altLang="en-US" sz="1600" b="1" dirty="0" smtClean="0"/>
              <a:t>　これはかなり荒っぽい計算</a:t>
            </a:r>
            <a:endParaRPr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7149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-127000" y="750888"/>
            <a:ext cx="94234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6600" b="1" dirty="0" smtClean="0">
                <a:solidFill>
                  <a:srgbClr val="FF0000"/>
                </a:solidFill>
                <a:latin typeface="Helvetica" charset="0"/>
              </a:rPr>
              <a:t>Summary of the R/D</a:t>
            </a:r>
          </a:p>
          <a:p>
            <a:pPr algn="ctr"/>
            <a:r>
              <a:rPr lang="en-US" altLang="ja-JP" sz="6600" b="1" dirty="0">
                <a:solidFill>
                  <a:srgbClr val="FF0000"/>
                </a:solidFill>
                <a:latin typeface="Helvetica" charset="0"/>
              </a:rPr>
              <a:t>i</a:t>
            </a:r>
            <a:r>
              <a:rPr lang="en-US" altLang="ja-JP" sz="6600" b="1" dirty="0" smtClean="0">
                <a:solidFill>
                  <a:srgbClr val="FF0000"/>
                </a:solidFill>
                <a:latin typeface="Helvetica" charset="0"/>
              </a:rPr>
              <a:t>n Past 2.5 Years: </a:t>
            </a:r>
          </a:p>
          <a:p>
            <a:pPr algn="ctr"/>
            <a:r>
              <a:rPr lang="en-US" altLang="ja-JP" sz="6600" b="1" dirty="0" smtClean="0">
                <a:solidFill>
                  <a:srgbClr val="FF0000"/>
                </a:solidFill>
                <a:latin typeface="Helvetica" charset="0"/>
              </a:rPr>
              <a:t>FY2013-mid.FY2015</a:t>
            </a:r>
          </a:p>
          <a:p>
            <a:pPr algn="ctr"/>
            <a:endParaRPr lang="en-US" altLang="ja-JP" sz="72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2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30200" y="265818"/>
            <a:ext cx="94869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b="1" dirty="0" smtClean="0">
                <a:solidFill>
                  <a:srgbClr val="FF0000"/>
                </a:solidFill>
              </a:rPr>
              <a:t>FY2013: Leak Rate measurement</a:t>
            </a:r>
          </a:p>
          <a:p>
            <a:pPr lvl="0"/>
            <a:r>
              <a:rPr lang="en-US" altLang="ja-JP" b="1" dirty="0" smtClean="0"/>
              <a:t>    We took </a:t>
            </a:r>
            <a:r>
              <a:rPr lang="en-US" altLang="ja-JP" b="1" dirty="0"/>
              <a:t>l</a:t>
            </a:r>
            <a:r>
              <a:rPr lang="en-US" altLang="ja-JP" b="1" dirty="0" smtClean="0"/>
              <a:t>eak rate data by using a small (d=10cm)    </a:t>
            </a:r>
          </a:p>
          <a:p>
            <a:pPr lvl="0"/>
            <a:r>
              <a:rPr lang="en-US" altLang="ja-JP" b="1" dirty="0"/>
              <a:t> </a:t>
            </a:r>
            <a:r>
              <a:rPr lang="en-US" altLang="ja-JP" b="1" dirty="0" smtClean="0"/>
              <a:t>   rotation target off the shelf. </a:t>
            </a:r>
          </a:p>
          <a:p>
            <a:pPr lvl="0"/>
            <a:r>
              <a:rPr lang="en-US" altLang="ja-JP" b="1" dirty="0" smtClean="0"/>
              <a:t>    </a:t>
            </a:r>
            <a:r>
              <a:rPr lang="en-US" altLang="ja-JP" b="1" dirty="0" smtClean="0">
                <a:solidFill>
                  <a:srgbClr val="0000FF"/>
                </a:solidFill>
              </a:rPr>
              <a:t>Conclusion: Leak Rate is small enough.</a:t>
            </a:r>
          </a:p>
          <a:p>
            <a:pPr lvl="0"/>
            <a:r>
              <a:rPr lang="en-US" altLang="ja-JP" b="1" dirty="0"/>
              <a:t> </a:t>
            </a:r>
            <a:endParaRPr lang="en-US" altLang="ja-JP" b="1" dirty="0" smtClean="0"/>
          </a:p>
          <a:p>
            <a:pPr lvl="0"/>
            <a:r>
              <a:rPr lang="en-US" altLang="ja-JP" b="1" dirty="0" smtClean="0">
                <a:solidFill>
                  <a:srgbClr val="FF0000"/>
                </a:solidFill>
              </a:rPr>
              <a:t>FY2013-2014: Radiation Test:</a:t>
            </a:r>
          </a:p>
          <a:p>
            <a:pPr lvl="0"/>
            <a:r>
              <a:rPr lang="en-US" altLang="ja-JP" b="1" dirty="0" smtClean="0"/>
              <a:t>    We made radiation test of </a:t>
            </a:r>
            <a:r>
              <a:rPr lang="en-US" altLang="ja-JP" b="1" dirty="0" err="1" smtClean="0"/>
              <a:t>ferrofluid</a:t>
            </a:r>
            <a:r>
              <a:rPr lang="en-US" altLang="ja-JP" b="1" dirty="0" smtClean="0"/>
              <a:t> at Takasaki Lab.</a:t>
            </a:r>
          </a:p>
          <a:p>
            <a:pPr lvl="0"/>
            <a:r>
              <a:rPr lang="en-US" altLang="ja-JP" b="1" dirty="0" smtClean="0">
                <a:solidFill>
                  <a:srgbClr val="0000FF"/>
                </a:solidFill>
              </a:rPr>
              <a:t>    Conclusion:</a:t>
            </a:r>
          </a:p>
          <a:p>
            <a:pPr lvl="0"/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     </a:t>
            </a:r>
            <a:r>
              <a:rPr lang="en-US" altLang="ja-JP" b="1" dirty="0" smtClean="0">
                <a:solidFill>
                  <a:srgbClr val="FF0000"/>
                </a:solidFill>
              </a:rPr>
              <a:t>F</a:t>
            </a:r>
            <a:r>
              <a:rPr lang="en-US" altLang="ja-JP" b="1" dirty="0">
                <a:solidFill>
                  <a:srgbClr val="FF0000"/>
                </a:solidFill>
              </a:rPr>
              <a:t>-</a:t>
            </a:r>
            <a:r>
              <a:rPr lang="en-US" altLang="ja-JP" b="1" dirty="0" smtClean="0">
                <a:solidFill>
                  <a:srgbClr val="FF0000"/>
                </a:solidFill>
              </a:rPr>
              <a:t>oil</a:t>
            </a:r>
            <a:r>
              <a:rPr lang="en-US" altLang="ja-JP" b="1" dirty="0" smtClean="0">
                <a:solidFill>
                  <a:srgbClr val="0000FF"/>
                </a:solidFill>
              </a:rPr>
              <a:t>:   </a:t>
            </a:r>
            <a:r>
              <a:rPr lang="en-US" altLang="ja-JP" b="1" dirty="0" smtClean="0">
                <a:solidFill>
                  <a:srgbClr val="FF0000"/>
                </a:solidFill>
              </a:rPr>
              <a:t>No </a:t>
            </a:r>
            <a:r>
              <a:rPr lang="en-US" altLang="ja-JP" b="1" dirty="0">
                <a:solidFill>
                  <a:srgbClr val="FF0000"/>
                </a:solidFill>
              </a:rPr>
              <a:t>hope. 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      </a:t>
            </a:r>
            <a:r>
              <a:rPr lang="en-US" altLang="ja-JP" b="1" dirty="0" smtClean="0">
                <a:solidFill>
                  <a:srgbClr val="FF0000"/>
                </a:solidFill>
              </a:rPr>
              <a:t>CN</a:t>
            </a:r>
            <a:r>
              <a:rPr lang="en-US" altLang="ja-JP" b="1" dirty="0">
                <a:solidFill>
                  <a:srgbClr val="FF0000"/>
                </a:solidFill>
              </a:rPr>
              <a:t>-</a:t>
            </a:r>
            <a:r>
              <a:rPr lang="en-US" altLang="ja-JP" b="1" dirty="0" smtClean="0">
                <a:solidFill>
                  <a:srgbClr val="FF0000"/>
                </a:solidFill>
              </a:rPr>
              <a:t>oil</a:t>
            </a:r>
            <a:r>
              <a:rPr lang="en-US" altLang="ja-JP" b="1" dirty="0" smtClean="0">
                <a:solidFill>
                  <a:srgbClr val="0000FF"/>
                </a:solidFill>
              </a:rPr>
              <a:t>: </a:t>
            </a:r>
            <a:r>
              <a:rPr lang="en-US" altLang="ja-JP" b="1" dirty="0">
                <a:solidFill>
                  <a:srgbClr val="FF0000"/>
                </a:solidFill>
              </a:rPr>
              <a:t>No problem up to 4.7 </a:t>
            </a:r>
            <a:r>
              <a:rPr lang="en-US" altLang="ja-JP" b="1" dirty="0" err="1">
                <a:solidFill>
                  <a:srgbClr val="FF0000"/>
                </a:solidFill>
              </a:rPr>
              <a:t>MGy</a:t>
            </a:r>
            <a:r>
              <a:rPr lang="en-US" altLang="ja-JP" b="1" dirty="0">
                <a:solidFill>
                  <a:srgbClr val="FF0000"/>
                </a:solidFill>
              </a:rPr>
              <a:t>  (about 3 ILC years). </a:t>
            </a:r>
          </a:p>
          <a:p>
            <a:pPr lvl="0"/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68300" y="4291718"/>
            <a:ext cx="8864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b="1" dirty="0" smtClean="0">
                <a:solidFill>
                  <a:srgbClr val="FF0000"/>
                </a:solidFill>
              </a:rPr>
              <a:t>FY2014-2015: Target Design Study.</a:t>
            </a:r>
          </a:p>
          <a:p>
            <a:pPr lvl="0"/>
            <a:r>
              <a:rPr lang="en-US" altLang="ja-JP" b="1" dirty="0" smtClean="0"/>
              <a:t>    We made design study with the company, </a:t>
            </a:r>
            <a:r>
              <a:rPr lang="en-US" altLang="ja-JP" b="1" dirty="0" err="1" smtClean="0"/>
              <a:t>Rigaku</a:t>
            </a:r>
            <a:r>
              <a:rPr lang="en-US" altLang="ja-JP" b="1" dirty="0" smtClean="0"/>
              <a:t>. </a:t>
            </a:r>
          </a:p>
          <a:p>
            <a:pPr lvl="0"/>
            <a:r>
              <a:rPr lang="en-US" altLang="ja-JP" b="1" dirty="0"/>
              <a:t> </a:t>
            </a:r>
            <a:r>
              <a:rPr lang="en-US" altLang="ja-JP" b="1" dirty="0" smtClean="0"/>
              <a:t>   Study included both mechanical design and thermal </a:t>
            </a:r>
          </a:p>
          <a:p>
            <a:pPr lvl="0"/>
            <a:r>
              <a:rPr lang="en-US" altLang="ja-JP" b="1" dirty="0"/>
              <a:t> </a:t>
            </a:r>
            <a:r>
              <a:rPr lang="en-US" altLang="ja-JP" b="1" dirty="0" smtClean="0"/>
              <a:t>   stress analysis. </a:t>
            </a:r>
          </a:p>
          <a:p>
            <a:pPr lvl="0"/>
            <a:r>
              <a:rPr lang="en-US" altLang="ja-JP" b="1" dirty="0"/>
              <a:t> </a:t>
            </a:r>
            <a:r>
              <a:rPr lang="en-US" altLang="ja-JP" b="1" dirty="0" smtClean="0"/>
              <a:t>   </a:t>
            </a:r>
            <a:r>
              <a:rPr lang="en-US" altLang="ja-JP" b="1" dirty="0" smtClean="0">
                <a:solidFill>
                  <a:srgbClr val="FF0000"/>
                </a:solidFill>
              </a:rPr>
              <a:t>We now have a nearly final mechanical design. </a:t>
            </a:r>
          </a:p>
          <a:p>
            <a:pPr lvl="0"/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   Thermal stress study is ongoing. </a:t>
            </a:r>
          </a:p>
          <a:p>
            <a:pPr lvl="0"/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     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4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TMP\130131_Positron\150911_Model39_FineMesh\NonStatic_220rpm\151026_NonStatic_220rpm_Pulse02_992nsec_001_XY_Temperatur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77" y="1431446"/>
            <a:ext cx="5544000" cy="486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-21308" y="31634"/>
            <a:ext cx="3856708" cy="47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Pulse Beam Analysis</a:t>
            </a:r>
            <a:endParaRPr lang="ja-JP" altLang="en-US" b="1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4394200" y="101600"/>
            <a:ext cx="8991600" cy="482600"/>
            <a:chOff x="4394200" y="101600"/>
            <a:chExt cx="8991600" cy="482600"/>
          </a:xfrm>
        </p:grpSpPr>
        <p:sp>
          <p:nvSpPr>
            <p:cNvPr id="23" name="テキスト ボックス 3"/>
            <p:cNvSpPr txBox="1">
              <a:spLocks noChangeArrowheads="1"/>
            </p:cNvSpPr>
            <p:nvPr/>
          </p:nvSpPr>
          <p:spPr bwMode="auto">
            <a:xfrm>
              <a:off x="4394200" y="101600"/>
              <a:ext cx="899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b="1" dirty="0" smtClean="0">
                  <a:solidFill>
                    <a:srgbClr val="0000FF"/>
                  </a:solidFill>
                </a:rPr>
                <a:t>Rotation speed =  220rpm</a:t>
              </a:r>
              <a:r>
                <a:rPr lang="ja-JP" altLang="en-US" sz="2400" dirty="0"/>
                <a:t>　</a:t>
              </a:r>
              <a:endParaRPr lang="ja-JP" altLang="en-US" dirty="0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6997700" y="114300"/>
              <a:ext cx="1270000" cy="4699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正方形/長方形 38"/>
          <p:cNvSpPr/>
          <p:nvPr/>
        </p:nvSpPr>
        <p:spPr>
          <a:xfrm>
            <a:off x="3250114" y="1621809"/>
            <a:ext cx="178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1800" b="1" dirty="0" smtClean="0"/>
              <a:t>464 </a:t>
            </a:r>
            <a:r>
              <a:rPr lang="en-US" altLang="ja-JP" sz="1800" b="1" baseline="30000" dirty="0" err="1" smtClean="0"/>
              <a:t>o</a:t>
            </a:r>
            <a:r>
              <a:rPr lang="en-US" altLang="ja-JP" sz="1800" b="1" dirty="0" err="1" smtClean="0"/>
              <a:t>C</a:t>
            </a:r>
            <a:endParaRPr lang="en-US" altLang="ja-JP" sz="1800" b="1" dirty="0" smtClean="0"/>
          </a:p>
          <a:p>
            <a:pPr lvl="0"/>
            <a:r>
              <a:rPr lang="en-US" altLang="ja-JP" sz="1800" b="1" dirty="0" smtClean="0">
                <a:solidFill>
                  <a:srgbClr val="FF0000"/>
                </a:solidFill>
              </a:rPr>
              <a:t>at train hit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H="1">
            <a:off x="2989463" y="1812497"/>
            <a:ext cx="28799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44632" y="63529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b="1" dirty="0" smtClean="0">
                <a:solidFill>
                  <a:srgbClr val="0000FF"/>
                </a:solidFill>
              </a:rPr>
              <a:t>Simulated by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Rigaku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291893" y="6411268"/>
            <a:ext cx="1171275" cy="31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err="1" smtClean="0">
                <a:solidFill>
                  <a:srgbClr val="0000FF"/>
                </a:solidFill>
              </a:rPr>
              <a:t>Nb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=2600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403541" y="1085060"/>
            <a:ext cx="2492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b="1" dirty="0" smtClean="0">
                <a:solidFill>
                  <a:srgbClr val="FF0000"/>
                </a:solidFill>
              </a:rPr>
              <a:t>1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train simulated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121947" y="606981"/>
            <a:ext cx="641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b="1" dirty="0" smtClean="0"/>
              <a:t>1 train = 373000 kW(**) in 0.99 micro s (*)</a:t>
            </a:r>
            <a:endParaRPr lang="ja-JP" altLang="en-US" b="1" dirty="0"/>
          </a:p>
        </p:txBody>
      </p:sp>
      <p:sp>
        <p:nvSpPr>
          <p:cNvPr id="44" name="正方形/長方形 43"/>
          <p:cNvSpPr/>
          <p:nvPr/>
        </p:nvSpPr>
        <p:spPr>
          <a:xfrm>
            <a:off x="3074986" y="939861"/>
            <a:ext cx="5281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 dirty="0"/>
              <a:t> </a:t>
            </a:r>
            <a:r>
              <a:rPr lang="en-US" altLang="ja-JP" b="1" dirty="0" smtClean="0"/>
              <a:t>train to train separation: 3.3 m sec</a:t>
            </a:r>
            <a:endParaRPr lang="ja-JP" altLang="en-US" b="1" dirty="0"/>
          </a:p>
        </p:txBody>
      </p:sp>
      <p:sp>
        <p:nvSpPr>
          <p:cNvPr id="45" name="正方形/長方形 44"/>
          <p:cNvSpPr/>
          <p:nvPr/>
        </p:nvSpPr>
        <p:spPr>
          <a:xfrm>
            <a:off x="4841706" y="3389732"/>
            <a:ext cx="2416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1800" b="1" dirty="0" smtClean="0">
                <a:solidFill>
                  <a:srgbClr val="FF0000"/>
                </a:solidFill>
              </a:rPr>
              <a:t>baseline temperature </a:t>
            </a:r>
          </a:p>
          <a:p>
            <a:pPr lvl="0"/>
            <a:r>
              <a:rPr lang="en-US" altLang="ja-JP" sz="1800" b="1" dirty="0" smtClean="0"/>
              <a:t>262 </a:t>
            </a:r>
            <a:r>
              <a:rPr lang="en-US" altLang="ja-JP" sz="1800" b="1" baseline="30000" dirty="0" err="1" smtClean="0"/>
              <a:t>o</a:t>
            </a:r>
            <a:r>
              <a:rPr lang="en-US" altLang="ja-JP" sz="1800" b="1" dirty="0" err="1" smtClean="0"/>
              <a:t>C</a:t>
            </a:r>
            <a:endParaRPr lang="en-US" altLang="ja-JP" sz="1800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6952509" y="3323372"/>
            <a:ext cx="1886691" cy="461665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Corrected.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0446" y="729460"/>
            <a:ext cx="3158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b="1" dirty="0" smtClean="0"/>
              <a:t>20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trains in 63 </a:t>
            </a:r>
            <a:r>
              <a:rPr lang="en-US" altLang="ja-JP" b="1" dirty="0" err="1" smtClean="0"/>
              <a:t>ms</a:t>
            </a:r>
            <a:endParaRPr lang="en-US" altLang="ja-JP" b="1" dirty="0" smtClean="0"/>
          </a:p>
          <a:p>
            <a:pPr lvl="0" algn="ctr"/>
            <a:endParaRPr lang="en-US" altLang="ja-JP" b="1" dirty="0"/>
          </a:p>
        </p:txBody>
      </p:sp>
      <p:sp>
        <p:nvSpPr>
          <p:cNvPr id="19" name="正方形/長方形 18"/>
          <p:cNvSpPr/>
          <p:nvPr/>
        </p:nvSpPr>
        <p:spPr>
          <a:xfrm>
            <a:off x="72509" y="391468"/>
            <a:ext cx="1176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step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2: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600409" y="1425028"/>
            <a:ext cx="35664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/>
              <a:t>* </a:t>
            </a:r>
            <a:r>
              <a:rPr lang="en-US" altLang="ja-JP" sz="1400" b="1" dirty="0" smtClean="0"/>
              <a:t>Note</a:t>
            </a:r>
            <a:r>
              <a:rPr lang="en-US" altLang="ja-JP" sz="1400" b="1" dirty="0"/>
              <a:t>:</a:t>
            </a:r>
            <a:r>
              <a:rPr lang="en-US" altLang="ja-JP" sz="1400" b="1" dirty="0" smtClean="0"/>
              <a:t> 1 </a:t>
            </a:r>
          </a:p>
          <a:p>
            <a:r>
              <a:rPr lang="ja-JP" altLang="ja-JP" sz="1400" b="1" dirty="0"/>
              <a:t>　</a:t>
            </a:r>
            <a:r>
              <a:rPr lang="en-US" altLang="ja-JP" sz="1400" b="1" dirty="0" smtClean="0"/>
              <a:t>One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train corresponds 132 bunches,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but time structure in a train is ignored.  </a:t>
            </a:r>
            <a:endParaRPr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5643788" y="2163799"/>
            <a:ext cx="4079527" cy="1169551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ja-JP" sz="1400" b="1" dirty="0" smtClean="0"/>
              <a:t>Note: 2</a:t>
            </a:r>
          </a:p>
          <a:p>
            <a:r>
              <a:rPr lang="en-US" altLang="ja-JP" sz="1400" b="1" dirty="0" smtClean="0"/>
              <a:t>    Pulse width of a train is NOT 0.99 m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  sec. It is 0.99 micro sec.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 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We made correction</a:t>
            </a:r>
          </a:p>
          <a:p>
            <a:r>
              <a:rPr lang="en-US" altLang="ja-JP" sz="1400" b="1" dirty="0" smtClean="0"/>
              <a:t>    But difference in the results are small. </a:t>
            </a:r>
            <a:endParaRPr lang="ja-JP" altLang="en-US" sz="1400" b="1" dirty="0"/>
          </a:p>
        </p:txBody>
      </p:sp>
      <p:sp>
        <p:nvSpPr>
          <p:cNvPr id="24" name="正方形/長方形 23"/>
          <p:cNvSpPr/>
          <p:nvPr/>
        </p:nvSpPr>
        <p:spPr>
          <a:xfrm>
            <a:off x="5745388" y="4373599"/>
            <a:ext cx="4079527" cy="738664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b="1" dirty="0" smtClean="0"/>
              <a:t>** Note: 3</a:t>
            </a:r>
          </a:p>
          <a:p>
            <a:r>
              <a:rPr lang="en-US" altLang="ja-JP" sz="1400" b="1" dirty="0" smtClean="0"/>
              <a:t>   This value </a:t>
            </a:r>
            <a:r>
              <a:rPr lang="en-US" altLang="ja-JP" sz="1400" b="1" dirty="0"/>
              <a:t>i</a:t>
            </a:r>
            <a:r>
              <a:rPr lang="en-US" altLang="ja-JP" sz="1400" b="1" dirty="0" smtClean="0"/>
              <a:t>s NOT accurate. 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/>
              <a:t>  This is 5% larger than correct value. </a:t>
            </a:r>
            <a:endParaRPr lang="ja-JP" altLang="en-US" sz="14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5702300" y="2120900"/>
            <a:ext cx="34417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4483100" y="649690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 smtClean="0"/>
              <a:t>T. Omori, LCWS </a:t>
            </a:r>
            <a:r>
              <a:rPr lang="en-US" altLang="ja-JP" sz="1400" dirty="0"/>
              <a:t>2015, 3-Nov-2015, Whistler, CANADA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8981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103613" y="1800293"/>
            <a:ext cx="5046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 smtClean="0"/>
              <a:t>山片さんの </a:t>
            </a:r>
            <a:r>
              <a:rPr lang="en-US" altLang="ja-JP" sz="1200" b="1" dirty="0" smtClean="0"/>
              <a:t>2016</a:t>
            </a:r>
            <a:r>
              <a:rPr lang="ja-JP" altLang="en-US" sz="1200" b="1" dirty="0" smtClean="0"/>
              <a:t>年</a:t>
            </a:r>
            <a:r>
              <a:rPr lang="en-US" altLang="ja-JP" sz="1200" b="1" dirty="0" smtClean="0"/>
              <a:t>2</a:t>
            </a:r>
            <a:r>
              <a:rPr lang="ja-JP" altLang="en-US" sz="1200" b="1" dirty="0" smtClean="0"/>
              <a:t>月</a:t>
            </a:r>
            <a:r>
              <a:rPr lang="en-US" altLang="ja-JP" sz="1200" b="1" dirty="0" smtClean="0"/>
              <a:t>4</a:t>
            </a:r>
            <a:r>
              <a:rPr lang="ja-JP" altLang="en-US" sz="1200" b="1" dirty="0" smtClean="0"/>
              <a:t>日のメール</a:t>
            </a:r>
          </a:p>
          <a:p>
            <a:r>
              <a:rPr lang="ja-JP" altLang="en-US" sz="1200" b="1" dirty="0" smtClean="0"/>
              <a:t>　</a:t>
            </a:r>
            <a:r>
              <a:rPr lang="en-US" altLang="ja-JP" sz="1200" b="1" dirty="0" smtClean="0"/>
              <a:t>160204_Model39_3D_</a:t>
            </a:r>
            <a:r>
              <a:rPr lang="ja-JP" altLang="en-US" sz="1200" b="1" dirty="0" smtClean="0"/>
              <a:t>最小主応力</a:t>
            </a:r>
            <a:r>
              <a:rPr lang="en-US" altLang="ja-JP" sz="1200" b="1" dirty="0" smtClean="0"/>
              <a:t>_</a:t>
            </a:r>
            <a:r>
              <a:rPr lang="ja-JP" altLang="en-US" sz="1200" b="1" dirty="0" smtClean="0"/>
              <a:t>拡大</a:t>
            </a:r>
            <a:r>
              <a:rPr lang="en-US" altLang="ja-JP" sz="1200" b="1" dirty="0" smtClean="0"/>
              <a:t>.jpg</a:t>
            </a:r>
            <a:endParaRPr lang="ja-JP" altLang="en-US" sz="1200" b="1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594240" y="2553877"/>
            <a:ext cx="6588509" cy="4166356"/>
            <a:chOff x="1194240" y="1948985"/>
            <a:chExt cx="6878062" cy="441633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240" y="1948985"/>
              <a:ext cx="6878062" cy="4416336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614502" y="5318895"/>
              <a:ext cx="3864976" cy="685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800" b="1" dirty="0" smtClean="0">
                  <a:solidFill>
                    <a:srgbClr val="FF0000"/>
                  </a:solidFill>
                </a:rPr>
                <a:t>Max 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応力</a:t>
              </a:r>
              <a:endParaRPr lang="en-US" altLang="ja-JP" sz="18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altLang="ja-JP" sz="1800" b="1" dirty="0" smtClean="0">
                  <a:solidFill>
                    <a:srgbClr val="FF0000"/>
                  </a:solidFill>
                </a:rPr>
                <a:t>530 </a:t>
              </a:r>
              <a:r>
                <a:rPr lang="en-US" altLang="ja-JP" sz="1800" b="1" dirty="0" err="1" smtClean="0">
                  <a:solidFill>
                    <a:srgbClr val="FF0000"/>
                  </a:solidFill>
                </a:rPr>
                <a:t>MPa</a:t>
              </a:r>
              <a:r>
                <a:rPr lang="ja-JP" altLang="en-US" sz="1800" b="1" dirty="0">
                  <a:solidFill>
                    <a:srgbClr val="FF0000"/>
                  </a:solidFill>
                </a:rPr>
                <a:t>の圧縮力</a:t>
              </a:r>
              <a:r>
                <a:rPr lang="en-US" altLang="ja-JP" sz="1800" b="1" dirty="0">
                  <a:solidFill>
                    <a:srgbClr val="FF0000"/>
                  </a:solidFill>
                </a:rPr>
                <a:t>(</a:t>
              </a:r>
              <a:r>
                <a:rPr lang="ja-JP" altLang="en-US" sz="1800" b="1" dirty="0">
                  <a:solidFill>
                    <a:srgbClr val="FF0000"/>
                  </a:solidFill>
                </a:rPr>
                <a:t>符号がマイナス</a:t>
              </a:r>
              <a:r>
                <a:rPr lang="en-US" altLang="ja-JP" sz="1800" b="1" dirty="0">
                  <a:solidFill>
                    <a:srgbClr val="FF0000"/>
                  </a:solidFill>
                </a:rPr>
                <a:t>)</a:t>
              </a:r>
              <a:endParaRPr lang="ja-JP" alt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1265946" y="49923"/>
            <a:ext cx="902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err="1" smtClean="0">
                <a:solidFill>
                  <a:srgbClr val="0000FF"/>
                </a:solidFill>
              </a:rPr>
              <a:t>Posipol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 2015 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以降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 (2015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年</a:t>
            </a:r>
            <a:r>
              <a:rPr lang="en-US" altLang="ja-JP" sz="2400" b="1" dirty="0">
                <a:solidFill>
                  <a:srgbClr val="0000FF"/>
                </a:solidFill>
              </a:rPr>
              <a:t>9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2400" b="1" dirty="0">
                <a:solidFill>
                  <a:srgbClr val="0000FF"/>
                </a:solidFill>
              </a:rPr>
              <a:t>7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日以降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) 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の解析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71809" y="1445881"/>
            <a:ext cx="7011301" cy="369332"/>
            <a:chOff x="676149" y="1675551"/>
            <a:chExt cx="7011301" cy="369332"/>
          </a:xfrm>
        </p:grpSpPr>
        <p:sp>
          <p:nvSpPr>
            <p:cNvPr id="11" name="正方形/長方形 10"/>
            <p:cNvSpPr/>
            <p:nvPr/>
          </p:nvSpPr>
          <p:spPr>
            <a:xfrm>
              <a:off x="676149" y="1675551"/>
              <a:ext cx="28729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800" b="1" dirty="0" smtClean="0">
                  <a:solidFill>
                    <a:srgbClr val="FF0000"/>
                  </a:solidFill>
                </a:rPr>
                <a:t>Max  435 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度</a:t>
              </a:r>
              <a:r>
                <a:rPr lang="en-US" altLang="ja-JP" sz="1800" b="1" dirty="0" smtClean="0">
                  <a:solidFill>
                    <a:srgbClr val="FF0000"/>
                  </a:solidFill>
                </a:rPr>
                <a:t>C (@220rpm)</a:t>
              </a:r>
              <a:endParaRPr lang="ja-JP" alt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418245" y="1675551"/>
              <a:ext cx="42692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800" b="1" dirty="0" smtClean="0">
                  <a:solidFill>
                    <a:srgbClr val="FF0000"/>
                  </a:solidFill>
                </a:rPr>
                <a:t>前ページの場所</a:t>
              </a:r>
              <a:r>
                <a:rPr lang="en-US" altLang="ja-JP" sz="1800" b="1" dirty="0" smtClean="0">
                  <a:solidFill>
                    <a:srgbClr val="FF0000"/>
                  </a:solidFill>
                </a:rPr>
                <a:t>(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注</a:t>
              </a:r>
              <a:r>
                <a:rPr lang="en-US" altLang="ja-JP" sz="1800" b="1" dirty="0" smtClean="0">
                  <a:solidFill>
                    <a:srgbClr val="FF0000"/>
                  </a:solidFill>
                </a:rPr>
                <a:t>3)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のストレスを求める。</a:t>
              </a:r>
              <a:endParaRPr lang="ja-JP" alt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395785" y="1815213"/>
            <a:ext cx="58280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/>
              <a:t>注</a:t>
            </a:r>
            <a:r>
              <a:rPr lang="en-US" altLang="ja-JP" sz="1400" b="1" dirty="0" smtClean="0"/>
              <a:t>3</a:t>
            </a:r>
            <a:r>
              <a:rPr lang="ja-JP" altLang="en-US" sz="1400" b="1" dirty="0" smtClean="0"/>
              <a:t>）</a:t>
            </a:r>
            <a:r>
              <a:rPr lang="ja-JP" altLang="en-US" sz="1400" b="1" dirty="0"/>
              <a:t>前ページでは</a:t>
            </a:r>
            <a:r>
              <a:rPr lang="en-US" altLang="ja-JP" sz="1400" b="1" dirty="0"/>
              <a:t> 466 </a:t>
            </a:r>
            <a:r>
              <a:rPr lang="ja-JP" altLang="en-US" sz="1400" b="1" dirty="0"/>
              <a:t>度</a:t>
            </a:r>
            <a:r>
              <a:rPr lang="en-US" altLang="ja-JP" sz="1400" b="1" dirty="0"/>
              <a:t>C </a:t>
            </a:r>
            <a:r>
              <a:rPr lang="ja-JP" altLang="en-US" sz="1400" b="1" dirty="0"/>
              <a:t>となっている。</a:t>
            </a:r>
            <a:endParaRPr lang="en-US" altLang="ja-JP" sz="1400" b="1" dirty="0"/>
          </a:p>
          <a:p>
            <a:r>
              <a:rPr lang="ja-JP" altLang="en-US" sz="1400" b="1" dirty="0" smtClean="0"/>
              <a:t>　　　本当は</a:t>
            </a:r>
            <a:r>
              <a:rPr lang="en-US" altLang="ja-JP" sz="1400" b="1" dirty="0" smtClean="0"/>
              <a:t> 466</a:t>
            </a:r>
            <a:r>
              <a:rPr lang="ja-JP" altLang="en-US" sz="1400" b="1" dirty="0" smtClean="0"/>
              <a:t>度</a:t>
            </a:r>
            <a:r>
              <a:rPr lang="en-US" altLang="ja-JP" sz="1400" b="1" dirty="0" smtClean="0"/>
              <a:t>C </a:t>
            </a:r>
            <a:r>
              <a:rPr lang="ja-JP" altLang="en-US" sz="1400" b="1" dirty="0" smtClean="0"/>
              <a:t>であるべきだが、間違った温度分布が使われている。</a:t>
            </a:r>
            <a:endParaRPr lang="en-US" altLang="ja-JP" sz="1400" b="1" dirty="0" smtClean="0"/>
          </a:p>
          <a:p>
            <a:r>
              <a:rPr lang="ja-JP" altLang="en-US" sz="1400" b="1" dirty="0" smtClean="0"/>
              <a:t>　　　ただしこのことによる差異は小さい。</a:t>
            </a:r>
            <a:endParaRPr lang="ja-JP" altLang="en-US" sz="1400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61773" y="516668"/>
            <a:ext cx="9514027" cy="1350231"/>
            <a:chOff x="127914" y="556359"/>
            <a:chExt cx="8843816" cy="1211840"/>
          </a:xfrm>
        </p:grpSpPr>
        <p:sp>
          <p:nvSpPr>
            <p:cNvPr id="15" name="正方形/長方形 14"/>
            <p:cNvSpPr/>
            <p:nvPr/>
          </p:nvSpPr>
          <p:spPr>
            <a:xfrm>
              <a:off x="543002" y="567870"/>
              <a:ext cx="84287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800" b="1" dirty="0"/>
                <a:t>まず</a:t>
              </a:r>
              <a:r>
                <a:rPr lang="en-US" altLang="ja-JP" sz="1800" b="1" dirty="0"/>
                <a:t> (1) </a:t>
              </a:r>
              <a:r>
                <a:rPr lang="ja-JP" altLang="en-US" sz="1800" b="1" dirty="0"/>
                <a:t>の方法で十分に長い間シミュレーションし定常状態に達した後、その温度分布を元に、引き続いて、</a:t>
              </a:r>
              <a:r>
                <a:rPr lang="en-US" altLang="ja-JP" sz="1800" b="1" dirty="0"/>
                <a:t>1 </a:t>
              </a:r>
              <a:r>
                <a:rPr lang="en-US" altLang="ja-JP" sz="1800" b="1" dirty="0" err="1"/>
                <a:t>μs</a:t>
              </a:r>
              <a:r>
                <a:rPr lang="ja-JP" altLang="en-US" sz="1800" b="1" dirty="0"/>
                <a:t>の間に </a:t>
              </a:r>
              <a:r>
                <a:rPr lang="en-US" altLang="ja-JP" sz="1800" b="1" dirty="0"/>
                <a:t>132 </a:t>
              </a:r>
              <a:r>
                <a:rPr lang="ja-JP" altLang="en-US" sz="1800" b="1" dirty="0"/>
                <a:t>バンチがほぼ同一地点に</a:t>
              </a:r>
              <a:r>
                <a:rPr lang="ja-JP" altLang="en-US" sz="1800" b="1" dirty="0" smtClean="0"/>
                <a:t>当たる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パルスの </a:t>
              </a:r>
              <a:r>
                <a:rPr lang="en-US" altLang="ja-JP" sz="1800" b="1" dirty="0">
                  <a:solidFill>
                    <a:srgbClr val="FF0000"/>
                  </a:solidFill>
                </a:rPr>
                <a:t>peak </a:t>
              </a:r>
              <a:r>
                <a:rPr lang="en-US" altLang="ja-JP" sz="1800" b="1" dirty="0" smtClean="0"/>
                <a:t>(1μs </a:t>
              </a:r>
              <a:r>
                <a:rPr lang="ja-JP" altLang="en-US" sz="1800" b="1" dirty="0" smtClean="0"/>
                <a:t>の間に </a:t>
              </a:r>
              <a:r>
                <a:rPr lang="en-US" altLang="ja-JP" sz="1800" b="1" dirty="0" smtClean="0"/>
                <a:t>373 MW(</a:t>
              </a:r>
              <a:r>
                <a:rPr lang="ja-JP" altLang="en-US" sz="1800" b="1" dirty="0" smtClean="0"/>
                <a:t>注</a:t>
              </a:r>
              <a:r>
                <a:rPr lang="en-US" altLang="ja-JP" sz="1800" b="1" dirty="0" smtClean="0"/>
                <a:t>1)</a:t>
              </a:r>
              <a:r>
                <a:rPr lang="ja-JP" altLang="en-US" sz="1800" b="1" dirty="0" smtClean="0"/>
                <a:t>：</a:t>
              </a:r>
              <a:r>
                <a:rPr lang="en-US" altLang="ja-JP" sz="1800" b="1" dirty="0" smtClean="0"/>
                <a:t>132 </a:t>
              </a:r>
              <a:r>
                <a:rPr lang="ja-JP" altLang="en-US" sz="1800" b="1" dirty="0" smtClean="0"/>
                <a:t>バンチはまとめて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一塊</a:t>
              </a:r>
              <a:r>
                <a:rPr lang="en-US" altLang="ja-JP" sz="1800" b="1" dirty="0" smtClean="0">
                  <a:solidFill>
                    <a:srgbClr val="FF0000"/>
                  </a:solidFill>
                </a:rPr>
                <a:t>=</a:t>
              </a:r>
              <a:r>
                <a:rPr lang="ja-JP" altLang="en-US" sz="1800" b="1" dirty="0" smtClean="0">
                  <a:solidFill>
                    <a:srgbClr val="FF0000"/>
                  </a:solidFill>
                </a:rPr>
                <a:t>パルスとする</a:t>
              </a:r>
              <a:r>
                <a:rPr lang="ja-JP" altLang="en-US" sz="1800" b="1" dirty="0" smtClean="0"/>
                <a:t>）</a:t>
              </a:r>
              <a:r>
                <a:rPr lang="ja-JP" altLang="en-US" sz="1800" b="1" dirty="0"/>
                <a:t>を</a:t>
              </a:r>
              <a:r>
                <a:rPr lang="ja-JP" altLang="en-US" sz="1800" b="1" dirty="0" smtClean="0"/>
                <a:t>シミュレーション。 </a:t>
              </a:r>
              <a:endParaRPr lang="ja-JP" altLang="en-US" sz="1800" b="1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7914" y="556359"/>
              <a:ext cx="6563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b="1" dirty="0" smtClean="0"/>
                <a:t> (2)</a:t>
              </a:r>
              <a:endParaRPr lang="ja-JP" alt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3746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50888"/>
            <a:ext cx="8991600" cy="387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0000"/>
                </a:solidFill>
                <a:latin typeface="Helvetica" charset="0"/>
              </a:rPr>
              <a:t>The target R/D (1)</a:t>
            </a:r>
          </a:p>
          <a:p>
            <a:pPr algn="ctr"/>
            <a:r>
              <a:rPr lang="ja-JP" altLang="en-US" sz="66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endParaRPr lang="en-US" altLang="ja-JP" sz="6600" b="1" dirty="0" smtClean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Heat</a:t>
            </a:r>
            <a:r>
              <a:rPr lang="ja-JP" altLang="en-US" sz="4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and</a:t>
            </a:r>
            <a:r>
              <a:rPr lang="ja-JP" altLang="en-US" sz="4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Stress</a:t>
            </a:r>
            <a:r>
              <a:rPr lang="ja-JP" altLang="en-US" sz="48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ja-JP" sz="4800" b="1" dirty="0" smtClean="0">
                <a:solidFill>
                  <a:srgbClr val="FF0000"/>
                </a:solidFill>
                <a:latin typeface="Helvetica" charset="0"/>
              </a:rPr>
              <a:t>Simulation</a:t>
            </a:r>
          </a:p>
          <a:p>
            <a:pPr algn="ctr"/>
            <a:endParaRPr lang="en-US" altLang="ja-JP" sz="72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1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テキスト ボックス 101"/>
          <p:cNvSpPr txBox="1">
            <a:spLocks noChangeArrowheads="1"/>
          </p:cNvSpPr>
          <p:nvPr/>
        </p:nvSpPr>
        <p:spPr bwMode="auto">
          <a:xfrm>
            <a:off x="4622800" y="1011239"/>
            <a:ext cx="4978400" cy="4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en-US" b="1" dirty="0" smtClean="0"/>
              <a:t>d = 40 cm with radiation shield</a:t>
            </a:r>
            <a:endParaRPr lang="ja-JP" altLang="en-US" b="1" dirty="0"/>
          </a:p>
        </p:txBody>
      </p:sp>
      <p:cxnSp>
        <p:nvCxnSpPr>
          <p:cNvPr id="103" name="直線矢印コネクタ 102"/>
          <p:cNvCxnSpPr/>
          <p:nvPr/>
        </p:nvCxnSpPr>
        <p:spPr>
          <a:xfrm>
            <a:off x="525463" y="138113"/>
            <a:ext cx="0" cy="34305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テキスト ボックス 103"/>
          <p:cNvSpPr txBox="1">
            <a:spLocks noChangeArrowheads="1"/>
          </p:cNvSpPr>
          <p:nvPr/>
        </p:nvSpPr>
        <p:spPr bwMode="auto">
          <a:xfrm>
            <a:off x="131763" y="1627188"/>
            <a:ext cx="4667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200</a:t>
            </a:r>
            <a:endParaRPr lang="ja-JP" altLang="en-US" sz="1800"/>
          </a:p>
        </p:txBody>
      </p:sp>
      <p:grpSp>
        <p:nvGrpSpPr>
          <p:cNvPr id="30724" name="グループ化 1"/>
          <p:cNvGrpSpPr>
            <a:grpSpLocks/>
          </p:cNvGrpSpPr>
          <p:nvPr/>
        </p:nvGrpSpPr>
        <p:grpSpPr bwMode="auto">
          <a:xfrm>
            <a:off x="2305050" y="138113"/>
            <a:ext cx="3935413" cy="6583362"/>
            <a:chOff x="5954486" y="-3"/>
            <a:chExt cx="9201710" cy="14513169"/>
          </a:xfrm>
        </p:grpSpPr>
        <p:grpSp>
          <p:nvGrpSpPr>
            <p:cNvPr id="30739" name="グループ化 2"/>
            <p:cNvGrpSpPr>
              <a:grpSpLocks/>
            </p:cNvGrpSpPr>
            <p:nvPr/>
          </p:nvGrpSpPr>
          <p:grpSpPr bwMode="auto">
            <a:xfrm>
              <a:off x="5954486" y="-3"/>
              <a:ext cx="9201710" cy="14513169"/>
              <a:chOff x="3735811" y="490221"/>
              <a:chExt cx="5371015" cy="8620758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3757477" y="4797482"/>
                <a:ext cx="5345016" cy="343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正方形/長方形 3"/>
              <p:cNvSpPr/>
              <p:nvPr/>
            </p:nvSpPr>
            <p:spPr>
              <a:xfrm>
                <a:off x="6249073" y="490221"/>
                <a:ext cx="303325" cy="646504"/>
              </a:xfrm>
              <a:prstGeom prst="rect">
                <a:avLst/>
              </a:prstGeom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7479" tIns="28739" rIns="57479" bIns="28739" anchor="ctr"/>
              <a:lstStyle/>
              <a:p>
                <a:pPr>
                  <a:defRPr/>
                </a:pPr>
                <a:r>
                  <a:rPr lang="en-US" altLang="ja-JP" sz="600">
                    <a:solidFill>
                      <a:srgbClr val="FFFFFF"/>
                    </a:solidFill>
                    <a:latin typeface="Calibri" charset="0"/>
                    <a:ea typeface="ＭＳ Ｐゴシック" charset="0"/>
                    <a:cs typeface="ＭＳ Ｐゴシック" charset="0"/>
                  </a:rPr>
                  <a:t>W</a:t>
                </a: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6246907" y="1145040"/>
                <a:ext cx="301157" cy="1829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7479" tIns="28739" rIns="57479" bIns="28739"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5950082" y="1300951"/>
                <a:ext cx="968473" cy="3020487"/>
              </a:xfrm>
              <a:prstGeom prst="rect">
                <a:avLst/>
              </a:prstGeom>
              <a:solidFill>
                <a:srgbClr val="BDD7EE"/>
              </a:solidFill>
              <a:ln>
                <a:solidFill>
                  <a:srgbClr val="BDD7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7479" tIns="28739" rIns="57479" bIns="28739" anchor="ctr"/>
              <a:lstStyle/>
              <a:p>
                <a:pPr algn="r">
                  <a:defRPr/>
                </a:pPr>
                <a:endParaRPr lang="ja-JP" altLang="en-US" sz="11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6914222" y="3901521"/>
                <a:ext cx="528652" cy="7109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767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100">
                    <a:solidFill>
                      <a:srgbClr val="FFFFFF"/>
                    </a:solidFill>
                    <a:latin typeface="Calibri" charset="0"/>
                    <a:ea typeface="ＭＳ Ｐゴシック" charset="0"/>
                    <a:cs typeface="ＭＳ Ｐゴシック" charset="0"/>
                  </a:rPr>
                  <a:t>Fe</a:t>
                </a:r>
                <a:endParaRPr lang="ja-JP" altLang="en-US" sz="11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6914222" y="4602076"/>
                <a:ext cx="2188271" cy="19540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6914222" y="3121974"/>
                <a:ext cx="905641" cy="77954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7442873" y="4500214"/>
                <a:ext cx="1390961" cy="977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7442873" y="3136525"/>
                <a:ext cx="1390961" cy="136368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200">
                    <a:solidFill>
                      <a:srgbClr val="FFFFFF"/>
                    </a:solidFill>
                    <a:latin typeface="Calibri" charset="0"/>
                    <a:ea typeface="ＭＳ Ｐゴシック" charset="0"/>
                    <a:cs typeface="ＭＳ Ｐゴシック" charset="0"/>
                  </a:rPr>
                  <a:t>W</a:t>
                </a:r>
                <a:endParaRPr lang="ja-JP" altLang="en-US" sz="12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8831666" y="3140683"/>
                <a:ext cx="264326" cy="144684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5945748" y="4333910"/>
                <a:ext cx="968473" cy="4635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 flipV="1">
                <a:off x="6249073" y="8464475"/>
                <a:ext cx="303325" cy="646504"/>
              </a:xfrm>
              <a:prstGeom prst="rect">
                <a:avLst/>
              </a:prstGeom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7479" tIns="28739" rIns="57479" bIns="28739"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 flipV="1">
                <a:off x="6246907" y="6574850"/>
                <a:ext cx="301157" cy="188962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7479" tIns="28739" rIns="57479" bIns="28739"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 flipV="1">
                <a:off x="5950082" y="5144640"/>
                <a:ext cx="968473" cy="3207580"/>
              </a:xfrm>
              <a:prstGeom prst="rect">
                <a:avLst/>
              </a:prstGeom>
              <a:solidFill>
                <a:srgbClr val="BDD7EE"/>
              </a:solidFill>
              <a:ln>
                <a:solidFill>
                  <a:srgbClr val="BDD7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7479" tIns="28739" rIns="57479" bIns="28739"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 flipV="1">
                <a:off x="6918555" y="5325496"/>
                <a:ext cx="528652" cy="7109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767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 flipV="1">
                <a:off x="6918555" y="5142562"/>
                <a:ext cx="2188271" cy="19332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 flipV="1">
                <a:off x="6918555" y="6036443"/>
                <a:ext cx="905641" cy="76291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 flipV="1">
                <a:off x="7447206" y="5342126"/>
                <a:ext cx="1390961" cy="9562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 flipV="1">
                <a:off x="7447206" y="5437751"/>
                <a:ext cx="1390961" cy="136160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 flipV="1">
                <a:off x="8838167" y="5342126"/>
                <a:ext cx="262159" cy="145723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 flipH="1">
                <a:off x="5408430" y="3893206"/>
                <a:ext cx="528652" cy="7109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767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 flipH="1">
                <a:off x="3750978" y="4593760"/>
                <a:ext cx="2186104" cy="19540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 flipH="1">
                <a:off x="5031441" y="3161471"/>
                <a:ext cx="905641" cy="73173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 flipH="1">
                <a:off x="4019637" y="4491899"/>
                <a:ext cx="1388793" cy="977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900">
                    <a:solidFill>
                      <a:srgbClr val="FFFFFF"/>
                    </a:solidFill>
                    <a:latin typeface="Calibri" charset="0"/>
                    <a:ea typeface="ＭＳ Ｐゴシック" charset="0"/>
                    <a:cs typeface="ＭＳ Ｐゴシック" charset="0"/>
                  </a:rPr>
                  <a:t>FerroFluid</a:t>
                </a:r>
                <a:endParaRPr lang="ja-JP" altLang="en-US" sz="9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 flipH="1">
                <a:off x="4019637" y="3130289"/>
                <a:ext cx="1388793" cy="136160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 flipH="1">
                <a:off x="3763978" y="3121974"/>
                <a:ext cx="255659" cy="146762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 flipH="1" flipV="1">
                <a:off x="5423597" y="5342126"/>
                <a:ext cx="526484" cy="7109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767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 flipH="1" flipV="1">
                <a:off x="3763978" y="5144640"/>
                <a:ext cx="2186104" cy="19540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 flipH="1" flipV="1">
                <a:off x="5044441" y="6040601"/>
                <a:ext cx="905641" cy="76291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 flipH="1" flipV="1">
                <a:off x="4032637" y="5344204"/>
                <a:ext cx="1390961" cy="977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 flipH="1" flipV="1">
                <a:off x="4032637" y="5441908"/>
                <a:ext cx="1390961" cy="135745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 flipH="1" flipV="1">
                <a:off x="3735811" y="5344204"/>
                <a:ext cx="296826" cy="145515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84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6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3750978" y="1300951"/>
                <a:ext cx="2209937" cy="1852205"/>
              </a:xfrm>
              <a:prstGeom prst="rect">
                <a:avLst/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100">
                    <a:solidFill>
                      <a:srgbClr val="FFFFFF"/>
                    </a:solidFill>
                    <a:latin typeface="Calibri" charset="0"/>
                    <a:ea typeface="ＭＳ Ｐゴシック" charset="0"/>
                    <a:cs typeface="ＭＳ Ｐゴシック" charset="0"/>
                  </a:rPr>
                  <a:t>Cu</a:t>
                </a:r>
                <a:endParaRPr lang="ja-JP" altLang="en-US" sz="1100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5" name="正方形/長方形 104"/>
            <p:cNvSpPr/>
            <p:nvPr/>
          </p:nvSpPr>
          <p:spPr>
            <a:xfrm>
              <a:off x="6017589" y="10628522"/>
              <a:ext cx="3786100" cy="2607262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6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06" name="直線矢印コネクタ 105"/>
          <p:cNvCxnSpPr/>
          <p:nvPr/>
        </p:nvCxnSpPr>
        <p:spPr>
          <a:xfrm flipH="1">
            <a:off x="1009650" y="708025"/>
            <a:ext cx="11113" cy="28511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/>
          <p:nvPr/>
        </p:nvCxnSpPr>
        <p:spPr>
          <a:xfrm>
            <a:off x="1393825" y="2133600"/>
            <a:ext cx="12700" cy="1435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/>
          <p:cNvCxnSpPr/>
          <p:nvPr/>
        </p:nvCxnSpPr>
        <p:spPr>
          <a:xfrm flipH="1">
            <a:off x="1782763" y="2743200"/>
            <a:ext cx="0" cy="815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/>
          <p:cNvCxnSpPr/>
          <p:nvPr/>
        </p:nvCxnSpPr>
        <p:spPr>
          <a:xfrm flipH="1">
            <a:off x="2081213" y="3249613"/>
            <a:ext cx="3175" cy="3032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テキスト ボックス 109"/>
          <p:cNvSpPr txBox="1">
            <a:spLocks noChangeArrowheads="1"/>
          </p:cNvSpPr>
          <p:nvPr/>
        </p:nvSpPr>
        <p:spPr bwMode="auto">
          <a:xfrm>
            <a:off x="579438" y="1627188"/>
            <a:ext cx="4667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165</a:t>
            </a:r>
            <a:endParaRPr lang="ja-JP" altLang="en-US" sz="1800"/>
          </a:p>
        </p:txBody>
      </p:sp>
      <p:sp>
        <p:nvSpPr>
          <p:cNvPr id="30730" name="テキスト ボックス 110"/>
          <p:cNvSpPr txBox="1">
            <a:spLocks noChangeArrowheads="1"/>
          </p:cNvSpPr>
          <p:nvPr/>
        </p:nvSpPr>
        <p:spPr bwMode="auto">
          <a:xfrm>
            <a:off x="1096963" y="2601913"/>
            <a:ext cx="3381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85</a:t>
            </a:r>
            <a:endParaRPr lang="ja-JP" altLang="en-US" sz="1800"/>
          </a:p>
        </p:txBody>
      </p:sp>
      <p:sp>
        <p:nvSpPr>
          <p:cNvPr id="30731" name="テキスト ボックス 111"/>
          <p:cNvSpPr txBox="1">
            <a:spLocks noChangeArrowheads="1"/>
          </p:cNvSpPr>
          <p:nvPr/>
        </p:nvSpPr>
        <p:spPr bwMode="auto">
          <a:xfrm>
            <a:off x="1508125" y="2952750"/>
            <a:ext cx="338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50</a:t>
            </a:r>
            <a:endParaRPr lang="ja-JP" altLang="en-US" sz="1800"/>
          </a:p>
        </p:txBody>
      </p:sp>
      <p:sp>
        <p:nvSpPr>
          <p:cNvPr id="30732" name="テキスト ボックス 112"/>
          <p:cNvSpPr txBox="1">
            <a:spLocks noChangeArrowheads="1"/>
          </p:cNvSpPr>
          <p:nvPr/>
        </p:nvSpPr>
        <p:spPr bwMode="auto">
          <a:xfrm>
            <a:off x="1849438" y="3230563"/>
            <a:ext cx="3381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17</a:t>
            </a:r>
            <a:endParaRPr lang="ja-JP" altLang="en-US" sz="1800"/>
          </a:p>
        </p:txBody>
      </p:sp>
      <p:cxnSp>
        <p:nvCxnSpPr>
          <p:cNvPr id="114" name="直線矢印コネクタ 113"/>
          <p:cNvCxnSpPr/>
          <p:nvPr/>
        </p:nvCxnSpPr>
        <p:spPr>
          <a:xfrm>
            <a:off x="2081213" y="3008313"/>
            <a:ext cx="1587" cy="18256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4" name="テキスト ボックス 114"/>
          <p:cNvSpPr txBox="1">
            <a:spLocks noChangeArrowheads="1"/>
          </p:cNvSpPr>
          <p:nvPr/>
        </p:nvSpPr>
        <p:spPr bwMode="auto">
          <a:xfrm>
            <a:off x="2011363" y="2781300"/>
            <a:ext cx="2095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5</a:t>
            </a:r>
            <a:endParaRPr lang="ja-JP" altLang="en-US" sz="1800"/>
          </a:p>
        </p:txBody>
      </p:sp>
      <p:cxnSp>
        <p:nvCxnSpPr>
          <p:cNvPr id="116" name="直線矢印コネクタ 115"/>
          <p:cNvCxnSpPr/>
          <p:nvPr/>
        </p:nvCxnSpPr>
        <p:spPr>
          <a:xfrm flipH="1">
            <a:off x="4035425" y="155575"/>
            <a:ext cx="6350" cy="4762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6" name="テキスト ボックス 116"/>
          <p:cNvSpPr txBox="1">
            <a:spLocks noChangeArrowheads="1"/>
          </p:cNvSpPr>
          <p:nvPr/>
        </p:nvSpPr>
        <p:spPr bwMode="auto">
          <a:xfrm>
            <a:off x="3733800" y="214313"/>
            <a:ext cx="338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30</a:t>
            </a:r>
            <a:endParaRPr lang="ja-JP" altLang="en-US" sz="1800"/>
          </a:p>
        </p:txBody>
      </p:sp>
      <p:cxnSp>
        <p:nvCxnSpPr>
          <p:cNvPr id="118" name="直線矢印コネクタ 117"/>
          <p:cNvCxnSpPr/>
          <p:nvPr/>
        </p:nvCxnSpPr>
        <p:spPr>
          <a:xfrm flipV="1">
            <a:off x="2522538" y="4014788"/>
            <a:ext cx="1017587" cy="63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8" name="テキスト ボックス 118"/>
          <p:cNvSpPr txBox="1">
            <a:spLocks noChangeArrowheads="1"/>
          </p:cNvSpPr>
          <p:nvPr/>
        </p:nvSpPr>
        <p:spPr bwMode="auto">
          <a:xfrm flipH="1">
            <a:off x="2797175" y="4006850"/>
            <a:ext cx="4492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078" tIns="20039" rIns="40078" bIns="2003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/>
              <a:t>64.5</a:t>
            </a:r>
            <a:endParaRPr lang="ja-JP" altLang="en-US" sz="1100"/>
          </a:p>
        </p:txBody>
      </p:sp>
      <p:sp>
        <p:nvSpPr>
          <p:cNvPr id="2" name="正方形/長方形 1"/>
          <p:cNvSpPr/>
          <p:nvPr/>
        </p:nvSpPr>
        <p:spPr>
          <a:xfrm>
            <a:off x="5163374" y="1458268"/>
            <a:ext cx="3840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Helvetica" charset="0"/>
              </a:rPr>
              <a:t>T.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charset="0"/>
              </a:rPr>
              <a:t>Takahashi (Hiroshima)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57" name="正方形/長方形 6"/>
          <p:cNvSpPr>
            <a:spLocks noChangeArrowheads="1"/>
          </p:cNvSpPr>
          <p:nvPr/>
        </p:nvSpPr>
        <p:spPr bwMode="auto">
          <a:xfrm>
            <a:off x="4119497" y="0"/>
            <a:ext cx="5328540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marL="791316" lvl="1" indent="-304352" eaLnBrk="0" hangingPunct="0">
              <a:lnSpc>
                <a:spcPts val="3129"/>
              </a:lnSpc>
              <a:spcBef>
                <a:spcPct val="20000"/>
              </a:spcBef>
            </a:pPr>
            <a:r>
              <a:rPr kumimoji="0" lang="en-US" altLang="ja-JP" sz="2800" b="1" dirty="0" smtClean="0">
                <a:solidFill>
                  <a:srgbClr val="0000FF"/>
                </a:solidFill>
                <a:latin typeface="Calibri" pitchFamily="31" charset="0"/>
              </a:rPr>
              <a:t>Dose Estimation</a:t>
            </a:r>
            <a:endParaRPr kumimoji="0" lang="en-US" altLang="ja-JP" sz="2800" b="1" dirty="0">
              <a:solidFill>
                <a:srgbClr val="0000FF"/>
              </a:solidFill>
              <a:latin typeface="Calibri" pitchFamily="31" charset="0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575682" y="442282"/>
            <a:ext cx="398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FY2014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46287" y="0"/>
            <a:ext cx="8710907" cy="564900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pPr algn="ctr"/>
            <a:r>
              <a:rPr lang="en-US" altLang="ja-JP" sz="3000" b="1" dirty="0">
                <a:solidFill>
                  <a:srgbClr val="0000FF"/>
                </a:solidFill>
              </a:rPr>
              <a:t>Conventional</a:t>
            </a:r>
            <a:r>
              <a:rPr lang="ja-JP" altLang="en-US" sz="3000" b="1" dirty="0">
                <a:solidFill>
                  <a:srgbClr val="0000FF"/>
                </a:solidFill>
              </a:rPr>
              <a:t> </a:t>
            </a:r>
            <a:r>
              <a:rPr lang="en-US" altLang="ja-JP" sz="3000" b="1" dirty="0">
                <a:solidFill>
                  <a:srgbClr val="0000FF"/>
                </a:solidFill>
              </a:rPr>
              <a:t>e+</a:t>
            </a:r>
            <a:r>
              <a:rPr lang="ja-JP" altLang="en-US" sz="3000" b="1" dirty="0">
                <a:solidFill>
                  <a:srgbClr val="0000FF"/>
                </a:solidFill>
              </a:rPr>
              <a:t> 源</a:t>
            </a:r>
            <a:r>
              <a:rPr lang="en-US" altLang="ja-JP" sz="3000" b="1" dirty="0">
                <a:solidFill>
                  <a:srgbClr val="0000FF"/>
                </a:solidFill>
              </a:rPr>
              <a:t> (E-Driven)</a:t>
            </a:r>
            <a:r>
              <a:rPr lang="ja-JP" altLang="en-US" sz="3000" b="1" dirty="0">
                <a:solidFill>
                  <a:srgbClr val="0000FF"/>
                </a:solidFill>
              </a:rPr>
              <a:t> の</a:t>
            </a:r>
            <a:r>
              <a:rPr lang="en-US" altLang="ja-JP" sz="3000" b="1" dirty="0">
                <a:solidFill>
                  <a:srgbClr val="0000FF"/>
                </a:solidFill>
              </a:rPr>
              <a:t>R/D</a:t>
            </a:r>
            <a:endParaRPr lang="ja-JP" altLang="en-US" sz="3000" b="1" dirty="0">
              <a:solidFill>
                <a:srgbClr val="0000FF"/>
              </a:solidFill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4654692" y="2131320"/>
            <a:ext cx="5861040" cy="4595818"/>
            <a:chOff x="101592" y="2185143"/>
            <a:chExt cx="6374899" cy="475752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2" y="2185143"/>
              <a:ext cx="6374899" cy="4757523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636272" y="3485066"/>
              <a:ext cx="71832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100" b="1" dirty="0"/>
                <a:t>   </a:t>
              </a:r>
              <a:r>
                <a:rPr lang="en-US" altLang="ja-JP" sz="1000" b="1" dirty="0"/>
                <a:t> 65 kg</a:t>
              </a:r>
              <a:endParaRPr lang="ja-JP" altLang="en-US" sz="1000" dirty="0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202378" y="2337147"/>
            <a:ext cx="5277407" cy="2025675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r>
              <a:rPr lang="en-US" altLang="ja-JP" sz="1800" b="1" dirty="0"/>
              <a:t>1.</a:t>
            </a:r>
            <a:r>
              <a:rPr lang="ja-JP" altLang="en-US" sz="1800" b="1" dirty="0"/>
              <a:t>　従来の計画（右図）</a:t>
            </a:r>
            <a:endParaRPr lang="en-US" altLang="ja-JP" sz="1800" b="1" dirty="0"/>
          </a:p>
          <a:p>
            <a:r>
              <a:rPr lang="ja-JP" altLang="ja-JP" sz="1800" b="1" dirty="0"/>
              <a:t>　</a:t>
            </a:r>
            <a:r>
              <a:rPr lang="ja-JP" altLang="en-US" sz="1800" b="1" dirty="0"/>
              <a:t>　　実機大モデル（＊）</a:t>
            </a:r>
            <a:r>
              <a:rPr lang="ja-JP" altLang="ja-JP" sz="1800" b="1" dirty="0"/>
              <a:t>を</a:t>
            </a:r>
            <a:r>
              <a:rPr lang="en-US" altLang="ja-JP" sz="1800" b="1" dirty="0"/>
              <a:t> H27-H28</a:t>
            </a:r>
            <a:r>
              <a:rPr lang="ja-JP" altLang="ja-JP" sz="1800" b="1" dirty="0"/>
              <a:t>年度 </a:t>
            </a:r>
            <a:r>
              <a:rPr lang="ja-JP" altLang="en-US" sz="1800" b="1" dirty="0"/>
              <a:t>で製作</a:t>
            </a:r>
            <a:endParaRPr lang="en-US" altLang="ja-JP" sz="1800" b="1" dirty="0"/>
          </a:p>
          <a:p>
            <a:r>
              <a:rPr lang="ja-JP" altLang="en-US" sz="1800" b="1" dirty="0"/>
              <a:t>　　　</a:t>
            </a:r>
            <a:r>
              <a:rPr lang="en-US" altLang="ja-JP" sz="1800" b="1" dirty="0"/>
              <a:t>H27 : </a:t>
            </a:r>
            <a:r>
              <a:rPr lang="ja-JP" altLang="en-US" sz="1800" b="1" dirty="0">
                <a:solidFill>
                  <a:srgbClr val="0000FF"/>
                </a:solidFill>
              </a:rPr>
              <a:t>中央部製作</a:t>
            </a:r>
            <a:endParaRPr lang="en-US" altLang="ja-JP" sz="1800" b="1" dirty="0">
              <a:solidFill>
                <a:srgbClr val="0000FF"/>
              </a:solidFill>
            </a:endParaRPr>
          </a:p>
          <a:p>
            <a:r>
              <a:rPr lang="ja-JP" altLang="ja-JP" sz="1800" b="1" dirty="0"/>
              <a:t>　</a:t>
            </a:r>
            <a:r>
              <a:rPr lang="ja-JP" altLang="en-US" sz="1800" b="1" dirty="0"/>
              <a:t>　　</a:t>
            </a:r>
            <a:r>
              <a:rPr lang="en-US" altLang="ja-JP" sz="1800" b="1" dirty="0"/>
              <a:t>H28 : </a:t>
            </a:r>
            <a:r>
              <a:rPr lang="ja-JP" altLang="en-US" sz="1800" b="1" dirty="0">
                <a:solidFill>
                  <a:srgbClr val="FF0000"/>
                </a:solidFill>
              </a:rPr>
              <a:t>ディスクと真空容器製作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ja-JP" altLang="ja-JP" sz="1800" b="1" dirty="0">
                <a:solidFill>
                  <a:srgbClr val="FF0000"/>
                </a:solidFill>
              </a:rPr>
              <a:t>　</a:t>
            </a:r>
            <a:r>
              <a:rPr lang="ja-JP" altLang="en-US" sz="1800" b="1" dirty="0">
                <a:solidFill>
                  <a:srgbClr val="FF0000"/>
                </a:solidFill>
              </a:rPr>
              <a:t>　　　　　</a:t>
            </a:r>
            <a:r>
              <a:rPr lang="en-US" altLang="ja-JP" sz="1800" b="1" dirty="0">
                <a:solidFill>
                  <a:srgbClr val="FF0000"/>
                </a:solidFill>
              </a:rPr>
              <a:t> </a:t>
            </a:r>
            <a:r>
              <a:rPr lang="ja-JP" altLang="ja-JP" sz="1800" b="1" dirty="0"/>
              <a:t>長期間運転</a:t>
            </a:r>
            <a:r>
              <a:rPr lang="ja-JP" altLang="en-US" sz="1800" b="1" dirty="0"/>
              <a:t>：</a:t>
            </a:r>
            <a:r>
              <a:rPr lang="ja-JP" altLang="ja-JP" sz="1800" b="1" dirty="0"/>
              <a:t>真空テスト</a:t>
            </a:r>
            <a:endParaRPr lang="en-US" altLang="ja-JP" sz="1800" b="1" dirty="0"/>
          </a:p>
          <a:p>
            <a:r>
              <a:rPr lang="ja-JP" altLang="ja-JP" sz="1800" b="1" dirty="0">
                <a:solidFill>
                  <a:srgbClr val="FF0000"/>
                </a:solidFill>
              </a:rPr>
              <a:t>　</a:t>
            </a:r>
            <a:r>
              <a:rPr lang="ja-JP" altLang="en-US" sz="1800" b="1" dirty="0">
                <a:solidFill>
                  <a:srgbClr val="FF0000"/>
                </a:solidFill>
              </a:rPr>
              <a:t>　</a:t>
            </a:r>
            <a:r>
              <a:rPr lang="ja-JP" altLang="en-US" sz="1800" b="1" dirty="0"/>
              <a:t>（＊）実機大ではあるが、ディスクの材質は</a:t>
            </a:r>
            <a:r>
              <a:rPr lang="en-US" altLang="ja-JP" sz="1800" b="1" dirty="0"/>
              <a:t> </a:t>
            </a:r>
          </a:p>
          <a:p>
            <a:r>
              <a:rPr lang="ja-JP" altLang="ja-JP" sz="1800" b="1" dirty="0"/>
              <a:t>　</a:t>
            </a:r>
            <a:r>
              <a:rPr lang="ja-JP" altLang="en-US" sz="1800" b="1" dirty="0"/>
              <a:t>　　　　</a:t>
            </a:r>
            <a:r>
              <a:rPr lang="en-US" altLang="ja-JP" sz="1800" b="1" dirty="0"/>
              <a:t>W </a:t>
            </a:r>
            <a:r>
              <a:rPr lang="ja-JP" altLang="en-US" sz="1800" b="1" dirty="0"/>
              <a:t>ではない、ディスクに冷却チャネルなし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290175" y="1655116"/>
            <a:ext cx="4571270" cy="356779"/>
          </a:xfrm>
          <a:prstGeom prst="rect">
            <a:avLst/>
          </a:prstGeom>
        </p:spPr>
        <p:txBody>
          <a:bodyPr lIns="85844" tIns="42922" rIns="85844" bIns="42922">
            <a:spAutoFit/>
          </a:bodyPr>
          <a:lstStyle/>
          <a:p>
            <a:r>
              <a:rPr lang="ja-JP" altLang="ja-JP" sz="1700" b="1" dirty="0"/>
              <a:t>　　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30724" y="701373"/>
            <a:ext cx="8751764" cy="917679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r>
              <a:rPr lang="ja-JP" altLang="en-US" sz="1800" b="1" dirty="0"/>
              <a:t>回転ターゲットは、類似のものが</a:t>
            </a:r>
            <a:r>
              <a:rPr lang="en-US" altLang="ja-JP" sz="1800" b="1" dirty="0"/>
              <a:t> X </a:t>
            </a:r>
            <a:r>
              <a:rPr lang="ja-JP" altLang="en-US" sz="1800" b="1" dirty="0"/>
              <a:t>線発生目的で数多く作られているが、</a:t>
            </a:r>
            <a:r>
              <a:rPr lang="en-US" altLang="ja-JP" sz="1800" b="1" dirty="0"/>
              <a:t>ILC </a:t>
            </a:r>
            <a:r>
              <a:rPr lang="ja-JP" altLang="en-US" sz="1800" b="1" dirty="0"/>
              <a:t>陽電子源の要求は、重量、大きさ、真空度などで、かなり異なる点がある。シミュレーションだけで十分でない部分もあり</a:t>
            </a:r>
            <a:r>
              <a:rPr lang="en-US" altLang="ja-JP" sz="1800" b="1" dirty="0"/>
              <a:t> ILC </a:t>
            </a:r>
            <a:r>
              <a:rPr lang="ja-JP" altLang="en-US" sz="1800" b="1" dirty="0"/>
              <a:t>がアプルーブされる前に実機大モデルの製作・実証が必要。</a:t>
            </a:r>
            <a:endParaRPr lang="ja-JP" altLang="ja-JP" sz="1800" b="1" dirty="0"/>
          </a:p>
        </p:txBody>
      </p:sp>
      <p:sp>
        <p:nvSpPr>
          <p:cNvPr id="2" name="正方形/長方形 1"/>
          <p:cNvSpPr/>
          <p:nvPr/>
        </p:nvSpPr>
        <p:spPr>
          <a:xfrm>
            <a:off x="6916524" y="5164472"/>
            <a:ext cx="2408460" cy="356779"/>
          </a:xfrm>
          <a:prstGeom prst="rect">
            <a:avLst/>
          </a:prstGeom>
          <a:solidFill>
            <a:schemeClr val="bg1"/>
          </a:solidFill>
        </p:spPr>
        <p:txBody>
          <a:bodyPr wrap="square" lIns="85844" tIns="42922" rIns="85844" bIns="42922">
            <a:spAutoFit/>
          </a:bodyPr>
          <a:lstStyle/>
          <a:p>
            <a:r>
              <a:rPr lang="ja-JP" altLang="en-US" sz="1700" b="1" dirty="0">
                <a:solidFill>
                  <a:srgbClr val="0000FF"/>
                </a:solidFill>
              </a:rPr>
              <a:t>中央部</a:t>
            </a:r>
            <a:r>
              <a:rPr lang="en-US" altLang="ja-JP" sz="1700" b="1" dirty="0">
                <a:solidFill>
                  <a:srgbClr val="0000FF"/>
                </a:solidFill>
              </a:rPr>
              <a:t>(H27</a:t>
            </a:r>
            <a:r>
              <a:rPr lang="ja-JP" altLang="en-US" sz="1700" b="1" dirty="0">
                <a:solidFill>
                  <a:srgbClr val="0000FF"/>
                </a:solidFill>
              </a:rPr>
              <a:t>度制作中</a:t>
            </a:r>
            <a:r>
              <a:rPr lang="en-US" altLang="ja-JP" sz="1700" b="1" dirty="0">
                <a:solidFill>
                  <a:srgbClr val="0000FF"/>
                </a:solidFill>
              </a:rPr>
              <a:t>)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651030" y="1913859"/>
            <a:ext cx="3376010" cy="4514748"/>
          </a:xfrm>
          <a:prstGeom prst="roundRect">
            <a:avLst>
              <a:gd name="adj" fmla="val 7592"/>
            </a:avLst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844" tIns="42922" rIns="85844" bIns="42922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626570" y="6015077"/>
            <a:ext cx="2573865" cy="363681"/>
          </a:xfrm>
          <a:prstGeom prst="rect">
            <a:avLst/>
          </a:prstGeom>
          <a:noFill/>
        </p:spPr>
        <p:txBody>
          <a:bodyPr wrap="square" lIns="85844" tIns="42922" rIns="85844" bIns="42922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</a:rPr>
              <a:t>H28</a:t>
            </a:r>
            <a:r>
              <a:rPr lang="ja-JP" altLang="en-US" sz="1800" dirty="0" smtClean="0">
                <a:solidFill>
                  <a:srgbClr val="FF0000"/>
                </a:solidFill>
              </a:rPr>
              <a:t>年度計画：全体製作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02377" y="4480030"/>
            <a:ext cx="6024642" cy="1471677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r>
              <a:rPr lang="en-US" altLang="ja-JP" sz="1800" b="1" dirty="0"/>
              <a:t>2.</a:t>
            </a:r>
            <a:r>
              <a:rPr lang="ja-JP" altLang="en-US" sz="1800" b="1" dirty="0"/>
              <a:t>　新しい計画</a:t>
            </a:r>
            <a:r>
              <a:rPr lang="ja-JP" altLang="en-US" sz="1800" b="1" dirty="0">
                <a:solidFill>
                  <a:srgbClr val="C0504D"/>
                </a:solidFill>
              </a:rPr>
              <a:t>（＊）</a:t>
            </a:r>
            <a:r>
              <a:rPr lang="ja-JP" altLang="en-US" sz="1800" b="1" dirty="0"/>
              <a:t>　（広島大で</a:t>
            </a:r>
            <a:r>
              <a:rPr lang="en-US" altLang="ja-JP" sz="1800" b="1" dirty="0"/>
              <a:t> 120-200 </a:t>
            </a:r>
            <a:r>
              <a:rPr lang="ja-JP" altLang="en-US" sz="1800" b="1" dirty="0"/>
              <a:t>万円を用意）</a:t>
            </a:r>
            <a:endParaRPr lang="en-US" altLang="ja-JP" sz="1800" b="1" dirty="0"/>
          </a:p>
          <a:p>
            <a:r>
              <a:rPr lang="ja-JP" altLang="ja-JP" sz="1800" b="1" dirty="0"/>
              <a:t>　</a:t>
            </a:r>
            <a:r>
              <a:rPr lang="ja-JP" altLang="en-US" sz="1800" b="1" dirty="0"/>
              <a:t>　　小さな真空容器を作り中央部のみで真空テスト</a:t>
            </a:r>
            <a:endParaRPr lang="en-US" altLang="ja-JP" sz="1800" b="1" dirty="0"/>
          </a:p>
          <a:p>
            <a:r>
              <a:rPr lang="ja-JP" altLang="ja-JP" sz="1800" b="1" dirty="0"/>
              <a:t>　</a:t>
            </a:r>
            <a:r>
              <a:rPr lang="ja-JP" altLang="en-US" sz="1800" b="1" dirty="0"/>
              <a:t>　　基本設計のさらなる練り上げ</a:t>
            </a:r>
            <a:endParaRPr lang="en-US" altLang="ja-JP" sz="1800" b="1" dirty="0"/>
          </a:p>
          <a:p>
            <a:r>
              <a:rPr lang="ja-JP" altLang="ja-JP" sz="1800" b="1" dirty="0"/>
              <a:t>　</a:t>
            </a:r>
            <a:r>
              <a:rPr lang="ja-JP" altLang="en-US" sz="1800" b="1" dirty="0"/>
              <a:t>　　補正予算がもらえれば</a:t>
            </a:r>
            <a:r>
              <a:rPr lang="ja-JP" altLang="en-US" sz="1800" b="1" dirty="0">
                <a:solidFill>
                  <a:srgbClr val="FF0000"/>
                </a:solidFill>
              </a:rPr>
              <a:t>ディスクと真空容器製作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ja-JP" altLang="ja-JP" sz="1800" b="1" dirty="0">
                <a:solidFill>
                  <a:srgbClr val="FF0000"/>
                </a:solidFill>
              </a:rPr>
              <a:t>　</a:t>
            </a:r>
            <a:r>
              <a:rPr lang="ja-JP" altLang="en-US" sz="1800" b="1" dirty="0">
                <a:solidFill>
                  <a:schemeClr val="accent2"/>
                </a:solidFill>
              </a:rPr>
              <a:t>＊</a:t>
            </a:r>
            <a:r>
              <a:rPr lang="ja-JP" altLang="en-US" sz="1800" b="1" dirty="0">
                <a:solidFill>
                  <a:srgbClr val="C0504D"/>
                </a:solidFill>
              </a:rPr>
              <a:t>暫定案、正式には</a:t>
            </a:r>
            <a:r>
              <a:rPr lang="en-US" altLang="ja-JP" sz="1800" b="1" dirty="0">
                <a:solidFill>
                  <a:srgbClr val="C0504D"/>
                </a:solidFill>
              </a:rPr>
              <a:t> 4/12 </a:t>
            </a:r>
            <a:r>
              <a:rPr lang="ja-JP" altLang="en-US" sz="1800" b="1" dirty="0">
                <a:solidFill>
                  <a:srgbClr val="C0504D"/>
                </a:solidFill>
              </a:rPr>
              <a:t>に</a:t>
            </a:r>
            <a:r>
              <a:rPr lang="en-US" altLang="ja-JP" sz="1800" b="1" dirty="0">
                <a:solidFill>
                  <a:srgbClr val="C0504D"/>
                </a:solidFill>
              </a:rPr>
              <a:t> </a:t>
            </a:r>
            <a:r>
              <a:rPr lang="ja-JP" altLang="en-US" sz="1800" b="1" dirty="0">
                <a:solidFill>
                  <a:srgbClr val="C0504D"/>
                </a:solidFill>
              </a:rPr>
              <a:t>広大</a:t>
            </a:r>
            <a:r>
              <a:rPr lang="en-US" altLang="ja-JP" sz="1800" b="1" dirty="0">
                <a:solidFill>
                  <a:srgbClr val="C0504D"/>
                </a:solidFill>
              </a:rPr>
              <a:t>-KEK meeting </a:t>
            </a:r>
            <a:r>
              <a:rPr lang="ja-JP" altLang="en-US" sz="1800" b="1" dirty="0">
                <a:solidFill>
                  <a:srgbClr val="C0504D"/>
                </a:solidFill>
              </a:rPr>
              <a:t>で決定</a:t>
            </a:r>
            <a:endParaRPr lang="en-US" altLang="ja-JP" sz="1800" b="1" dirty="0">
              <a:solidFill>
                <a:srgbClr val="C0504D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-21292" y="379262"/>
            <a:ext cx="1660951" cy="379070"/>
          </a:xfrm>
          <a:prstGeom prst="rect">
            <a:avLst/>
          </a:prstGeom>
        </p:spPr>
        <p:txBody>
          <a:bodyPr wrap="none" lIns="85844" tIns="42922" rIns="85844" bIns="42922">
            <a:spAutoFit/>
          </a:bodyPr>
          <a:lstStyle/>
          <a:p>
            <a:pPr algn="ctr"/>
            <a:r>
              <a:rPr lang="ja-JP" altLang="en-US" sz="1900" b="1" dirty="0">
                <a:solidFill>
                  <a:srgbClr val="0000FF"/>
                </a:solidFill>
              </a:rPr>
              <a:t>ターゲット </a:t>
            </a:r>
            <a:r>
              <a:rPr lang="en-US" altLang="ja-JP" sz="1900" b="1" dirty="0">
                <a:solidFill>
                  <a:srgbClr val="0000FF"/>
                </a:solidFill>
              </a:rPr>
              <a:t>R/D</a:t>
            </a:r>
            <a:endParaRPr lang="ja-JP" altLang="en-US" sz="1900" b="1" dirty="0">
              <a:solidFill>
                <a:srgbClr val="0000FF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02377" y="1671701"/>
            <a:ext cx="5043882" cy="640680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r>
              <a:rPr lang="en-US" altLang="ja-JP" sz="1800" b="1" dirty="0"/>
              <a:t>0.</a:t>
            </a:r>
            <a:r>
              <a:rPr lang="en-US" altLang="en-US" sz="1800" b="1" dirty="0"/>
              <a:t> </a:t>
            </a:r>
            <a:r>
              <a:rPr lang="ja-JP" altLang="en-US" sz="1800" b="1" dirty="0"/>
              <a:t>これまでに磁性流体の耐放射線試験や熱負荷、</a:t>
            </a:r>
            <a:endParaRPr lang="en-US" altLang="ja-JP" sz="1800" b="1" dirty="0"/>
          </a:p>
          <a:p>
            <a:r>
              <a:rPr lang="ja-JP" altLang="ja-JP" sz="1800" b="1" dirty="0"/>
              <a:t>　</a:t>
            </a:r>
            <a:r>
              <a:rPr lang="en-US" altLang="ja-JP" sz="1800" b="1" dirty="0"/>
              <a:t> </a:t>
            </a:r>
            <a:r>
              <a:rPr lang="ja-JP" altLang="en-US" sz="1800" b="1" dirty="0"/>
              <a:t>冷却、ストレスを考慮した基本設計を実施</a:t>
            </a:r>
            <a:endParaRPr lang="en-US" altLang="ja-JP" sz="1800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16873" y="6046195"/>
            <a:ext cx="6070045" cy="363681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r>
              <a:rPr lang="en-US" altLang="ja-JP" sz="1800" b="1" dirty="0">
                <a:solidFill>
                  <a:srgbClr val="0000FF"/>
                </a:solidFill>
              </a:rPr>
              <a:t>Capture </a:t>
            </a:r>
            <a:r>
              <a:rPr lang="ja-JP" altLang="en-US" sz="1800" b="1" dirty="0">
                <a:solidFill>
                  <a:srgbClr val="0000FF"/>
                </a:solidFill>
              </a:rPr>
              <a:t>部、</a:t>
            </a:r>
            <a:r>
              <a:rPr lang="en-US" altLang="ja-JP" sz="1800" b="1" dirty="0">
                <a:solidFill>
                  <a:srgbClr val="0000FF"/>
                </a:solidFill>
              </a:rPr>
              <a:t>5 </a:t>
            </a:r>
            <a:r>
              <a:rPr lang="en-US" altLang="ja-JP" sz="1800" b="1" dirty="0" err="1">
                <a:solidFill>
                  <a:srgbClr val="0000FF"/>
                </a:solidFill>
              </a:rPr>
              <a:t>GeV</a:t>
            </a:r>
            <a:r>
              <a:rPr lang="en-US" altLang="ja-JP" sz="1800" b="1" dirty="0">
                <a:solidFill>
                  <a:srgbClr val="0000FF"/>
                </a:solidFill>
              </a:rPr>
              <a:t> Booster</a:t>
            </a:r>
            <a:r>
              <a:rPr lang="ja-JP" altLang="en-US" sz="1800" b="1" dirty="0">
                <a:solidFill>
                  <a:srgbClr val="0000FF"/>
                </a:solidFill>
              </a:rPr>
              <a:t>、シールド、</a:t>
            </a:r>
            <a:r>
              <a:rPr lang="en-US" altLang="ja-JP" sz="1800" b="1" dirty="0">
                <a:solidFill>
                  <a:srgbClr val="0000FF"/>
                </a:solidFill>
              </a:rPr>
              <a:t> </a:t>
            </a:r>
            <a:r>
              <a:rPr lang="ja-JP" altLang="en-US" sz="1800" b="1" dirty="0">
                <a:solidFill>
                  <a:srgbClr val="0000FF"/>
                </a:solidFill>
              </a:rPr>
              <a:t>トンネル内配置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217964" y="6368870"/>
            <a:ext cx="5043882" cy="363681"/>
          </a:xfrm>
          <a:prstGeom prst="rect">
            <a:avLst/>
          </a:prstGeom>
        </p:spPr>
        <p:txBody>
          <a:bodyPr wrap="square" lIns="85844" tIns="42922" rIns="85844" bIns="42922">
            <a:spAutoFit/>
          </a:bodyPr>
          <a:lstStyle/>
          <a:p>
            <a:r>
              <a:rPr lang="ja-JP" altLang="en-US" sz="1800" b="1" dirty="0"/>
              <a:t>シミュレーション、図上検討を継続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89527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76200" y="48002"/>
            <a:ext cx="890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0000FF"/>
                </a:solidFill>
              </a:rPr>
              <a:t>To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Get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Improved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Safety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4300" y="543302"/>
            <a:ext cx="8907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00FF"/>
                </a:solidFill>
              </a:rPr>
              <a:t>Trying Better Cooling: water channel design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25600"/>
            <a:ext cx="2267857" cy="3175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828800"/>
            <a:ext cx="2280866" cy="3708400"/>
          </a:xfrm>
          <a:prstGeom prst="rect">
            <a:avLst/>
          </a:prstGeom>
        </p:spPr>
      </p:pic>
      <p:pic>
        <p:nvPicPr>
          <p:cNvPr id="8" name="Picture 2" descr="C:\TMP\130131_Positron\160218_Model50\CFD\160218_Model50_225rpm_60lmin_001_YZ_Temp_Al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1841500"/>
            <a:ext cx="2476842" cy="2895601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>
            <a:off x="292100" y="1114803"/>
            <a:ext cx="186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Outline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073400" y="1114803"/>
            <a:ext cx="2552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Detail: Old Design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(Model 39)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308601" y="4940300"/>
            <a:ext cx="3529922" cy="2158999"/>
            <a:chOff x="3683000" y="508000"/>
            <a:chExt cx="5461000" cy="3340100"/>
          </a:xfrm>
        </p:grpSpPr>
        <p:pic>
          <p:nvPicPr>
            <p:cNvPr id="14" name="Picture 2" descr="C:\TMP\130131_Positron\160212_Model48\Mesh\160215_Model48_Mesh_SurfaceWate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623" y="530417"/>
              <a:ext cx="5393377" cy="3279583"/>
            </a:xfrm>
            <a:prstGeom prst="rect">
              <a:avLst/>
            </a:prstGeom>
            <a:noFill/>
          </p:spPr>
        </p:pic>
        <p:sp>
          <p:nvSpPr>
            <p:cNvPr id="10" name="正方形/長方形 9"/>
            <p:cNvSpPr/>
            <p:nvPr/>
          </p:nvSpPr>
          <p:spPr>
            <a:xfrm>
              <a:off x="3683000" y="508000"/>
              <a:ext cx="1270000" cy="334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5956300" y="1114803"/>
            <a:ext cx="2552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Detail: New Design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(Model 50)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13" name="Picture 8" descr="150227_Model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188" y="5524500"/>
            <a:ext cx="341471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5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テキスト ボックス 4"/>
          <p:cNvSpPr txBox="1">
            <a:spLocks noChangeArrowheads="1"/>
          </p:cNvSpPr>
          <p:nvPr/>
        </p:nvSpPr>
        <p:spPr bwMode="auto">
          <a:xfrm>
            <a:off x="664634" y="1892301"/>
            <a:ext cx="4682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CW</a:t>
            </a:r>
            <a:r>
              <a:rPr lang="en-US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beam</a:t>
            </a:r>
            <a:r>
              <a:rPr lang="ja-JP" altLang="en-US" b="1" dirty="0" smtClean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analysis</a:t>
            </a:r>
            <a:r>
              <a:rPr lang="ja-JP" altLang="en-US" b="1" dirty="0" smtClean="0">
                <a:latin typeface="Arial"/>
                <a:cs typeface="Arial"/>
              </a:rPr>
              <a:t>     </a:t>
            </a:r>
            <a:r>
              <a:rPr lang="en-US" altLang="ja-JP" b="1" dirty="0" smtClean="0">
                <a:latin typeface="Arial"/>
                <a:cs typeface="Arial"/>
              </a:rPr>
              <a:t>  </a:t>
            </a:r>
            <a:r>
              <a:rPr lang="ja-JP" altLang="en-US" b="1" dirty="0" smtClean="0">
                <a:latin typeface="Arial"/>
                <a:cs typeface="Arial"/>
              </a:rPr>
              <a:t>  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38kW (35kW</a:t>
            </a:r>
            <a:r>
              <a:rPr lang="en-US" altLang="ja-JP" b="1" dirty="0">
                <a:latin typeface="Arial"/>
                <a:cs typeface="Arial"/>
              </a:rPr>
              <a:t>+</a:t>
            </a:r>
            <a:r>
              <a:rPr lang="en-US" altLang="ja-JP" b="1" dirty="0" smtClean="0">
                <a:latin typeface="Arial"/>
                <a:cs typeface="Arial"/>
              </a:rPr>
              <a:t>3kW</a:t>
            </a:r>
            <a:r>
              <a:rPr lang="en-US" altLang="ja-JP" b="1" baseline="30000" dirty="0" smtClean="0">
                <a:latin typeface="Arial"/>
                <a:cs typeface="Arial"/>
              </a:rPr>
              <a:t>(</a:t>
            </a:r>
            <a:r>
              <a:rPr lang="en-US" altLang="ja-JP" b="1" dirty="0" smtClean="0">
                <a:latin typeface="Arial"/>
                <a:cs typeface="Arial"/>
              </a:rPr>
              <a:t>*</a:t>
            </a:r>
            <a:r>
              <a:rPr lang="en-US" altLang="ja-JP" b="1" baseline="30000" dirty="0" smtClean="0">
                <a:latin typeface="Arial"/>
                <a:cs typeface="Arial"/>
              </a:rPr>
              <a:t>)</a:t>
            </a:r>
            <a:r>
              <a:rPr lang="en-US" altLang="ja-JP" b="1" dirty="0" smtClean="0">
                <a:latin typeface="Arial"/>
                <a:cs typeface="Arial"/>
              </a:rPr>
              <a:t>)  CW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6146800"/>
            <a:ext cx="2311400" cy="558800"/>
          </a:xfrm>
          <a:prstGeom prst="rect">
            <a:avLst/>
          </a:prstGeom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2671234" y="5784672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/>
              <a:t>• Common condition 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en-US" altLang="ja-JP" b="1" dirty="0" smtClean="0"/>
              <a:t>Cooling water: 30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latin typeface="Brush Script MT Italic"/>
                <a:cs typeface="Brush Script MT Italic"/>
              </a:rPr>
              <a:t>l </a:t>
            </a:r>
            <a:r>
              <a:rPr lang="en-US" altLang="ja-JP" b="1" dirty="0" smtClean="0">
                <a:latin typeface="Arial"/>
                <a:cs typeface="Arial"/>
              </a:rPr>
              <a:t>/min, T at inlet: 25</a:t>
            </a:r>
            <a:r>
              <a:rPr lang="ja-JP" altLang="en-US" b="1" dirty="0">
                <a:latin typeface="Arial"/>
                <a:cs typeface="Arial"/>
              </a:rPr>
              <a:t>℃</a:t>
            </a:r>
          </a:p>
        </p:txBody>
      </p: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664634" y="3238506"/>
            <a:ext cx="545676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1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114.1 kW(111.1kW+3kW)  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   0   kW (</a:t>
            </a:r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 0kW+0kW</a:t>
            </a:r>
            <a:r>
              <a:rPr lang="en-US" altLang="ja-JP" b="1" dirty="0">
                <a:latin typeface="Arial"/>
                <a:cs typeface="Arial"/>
              </a:rPr>
              <a:t>) 137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3235" y="73968"/>
            <a:ext cx="2824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Thermal Analysis</a:t>
            </a:r>
            <a:r>
              <a:rPr lang="en-US" altLang="ja-JP" b="1" dirty="0"/>
              <a:t>: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29935" y="518468"/>
            <a:ext cx="7566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did both </a:t>
            </a:r>
            <a:r>
              <a:rPr lang="en-US" altLang="ja-JP" b="1" dirty="0" smtClean="0">
                <a:solidFill>
                  <a:srgbClr val="FF0000"/>
                </a:solidFill>
              </a:rPr>
              <a:t>CW beam </a:t>
            </a:r>
            <a:r>
              <a:rPr lang="en-US" altLang="ja-JP" b="1" dirty="0" smtClean="0"/>
              <a:t>analysis (for simplicity) and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pulse beam </a:t>
            </a:r>
            <a:r>
              <a:rPr lang="en-US" altLang="ja-JP" b="1" dirty="0" smtClean="0"/>
              <a:t>analysis (more realistic). </a:t>
            </a:r>
            <a:r>
              <a:rPr lang="ja-JP" altLang="en-US" b="1" dirty="0"/>
              <a:t>　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599267" y="26627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3551767" y="26500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2149496" y="27409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317896" y="27663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145367" y="44153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097867" y="4402660"/>
            <a:ext cx="0" cy="220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695596" y="4493568"/>
            <a:ext cx="98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beam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863996" y="4518968"/>
            <a:ext cx="5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FC</a:t>
            </a:r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451727" y="1382068"/>
            <a:ext cx="616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We assume </a:t>
            </a:r>
            <a:r>
              <a:rPr lang="en-US" altLang="ja-JP" b="1" dirty="0" smtClean="0">
                <a:solidFill>
                  <a:srgbClr val="FF0000"/>
                </a:solidFill>
              </a:rPr>
              <a:t>2600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bunches </a:t>
            </a:r>
            <a:r>
              <a:rPr lang="en-US" altLang="ja-JP" b="1" dirty="0" smtClean="0">
                <a:solidFill>
                  <a:srgbClr val="000000"/>
                </a:solidFill>
              </a:rPr>
              <a:t>in all analysis.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261280" y="2334568"/>
            <a:ext cx="250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Arial"/>
                <a:cs typeface="Arial"/>
              </a:rPr>
              <a:t>* Note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3 kW is not correct </a:t>
            </a:r>
          </a:p>
          <a:p>
            <a:r>
              <a:rPr lang="en-US" altLang="ja-JP" sz="1600" b="1" dirty="0" smtClean="0">
                <a:latin typeface="Arial"/>
                <a:cs typeface="Arial"/>
              </a:rPr>
              <a:t>      should be 1 kW </a:t>
            </a:r>
            <a:endParaRPr lang="ja-JP" altLang="en-US" sz="1600" dirty="0"/>
          </a:p>
        </p:txBody>
      </p:sp>
      <p:sp>
        <p:nvSpPr>
          <p:cNvPr id="20" name="テキスト ボックス 4"/>
          <p:cNvSpPr txBox="1">
            <a:spLocks noChangeArrowheads="1"/>
          </p:cNvSpPr>
          <p:nvPr/>
        </p:nvSpPr>
        <p:spPr bwMode="auto">
          <a:xfrm>
            <a:off x="664634" y="4876806"/>
            <a:ext cx="5456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latin typeface="Arial"/>
                <a:cs typeface="Arial"/>
              </a:rPr>
              <a:t>• Pulse beam analysis: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step 2</a:t>
            </a:r>
          </a:p>
          <a:p>
            <a:pPr eaLnBrk="1" hangingPunct="1"/>
            <a:r>
              <a:rPr lang="en-US" altLang="ja-JP" b="1" dirty="0">
                <a:latin typeface="Arial"/>
                <a:cs typeface="Arial"/>
              </a:rPr>
              <a:t> </a:t>
            </a:r>
            <a:r>
              <a:rPr lang="en-US" altLang="ja-JP" b="1" dirty="0" smtClean="0">
                <a:latin typeface="Arial"/>
                <a:cs typeface="Arial"/>
              </a:rPr>
              <a:t>    20 trains (pulses) in 63 </a:t>
            </a:r>
            <a:r>
              <a:rPr lang="en-US" altLang="ja-JP" b="1" dirty="0" err="1" smtClean="0">
                <a:latin typeface="Arial"/>
                <a:cs typeface="Arial"/>
              </a:rPr>
              <a:t>ms</a:t>
            </a:r>
            <a:endParaRPr lang="en-US" altLang="ja-JP" b="1" dirty="0" smtClean="0">
              <a:latin typeface="Arial"/>
              <a:cs typeface="Arial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7569200" y="5795962"/>
            <a:ext cx="1320800" cy="37623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en-US" altLang="ja-JP" sz="1800" b="1" dirty="0" err="1" smtClean="0"/>
              <a:t>N</a:t>
            </a:r>
            <a:r>
              <a:rPr lang="en-US" altLang="ja-JP" sz="1800" b="1" baseline="-25000" dirty="0" err="1" smtClean="0"/>
              <a:t>b</a:t>
            </a:r>
            <a:r>
              <a:rPr lang="en-US" altLang="ja-JP" sz="1800" b="1" baseline="-25000" dirty="0" smtClean="0"/>
              <a:t> </a:t>
            </a:r>
            <a:r>
              <a:rPr lang="en-US" altLang="ja-JP" sz="1800" b="1" dirty="0" smtClean="0"/>
              <a:t>= 2600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9875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10821</TotalTime>
  <Words>5179</Words>
  <Application>Microsoft Macintosh PowerPoint</Application>
  <PresentationFormat>画面に合わせる (4:3)</PresentationFormat>
  <Paragraphs>1015</Paragraphs>
  <Slides>82</Slides>
  <Notes>20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82</vt:i4>
      </vt:variant>
    </vt:vector>
  </HeadingPairs>
  <TitlesOfParts>
    <vt:vector size="83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Moving Target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Results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Tsunehiko OMORI</dc:creator>
  <cp:lastModifiedBy>Tsunehiko OMORI</cp:lastModifiedBy>
  <cp:revision>917</cp:revision>
  <cp:lastPrinted>2015-04-19T10:25:13Z</cp:lastPrinted>
  <dcterms:created xsi:type="dcterms:W3CDTF">2014-04-20T12:35:17Z</dcterms:created>
  <dcterms:modified xsi:type="dcterms:W3CDTF">2016-09-16T06:53:37Z</dcterms:modified>
</cp:coreProperties>
</file>