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7" r:id="rId2"/>
    <p:sldId id="568" r:id="rId3"/>
    <p:sldId id="569" r:id="rId4"/>
    <p:sldId id="570" r:id="rId5"/>
    <p:sldId id="571" r:id="rId6"/>
    <p:sldId id="572" r:id="rId7"/>
    <p:sldId id="640" r:id="rId8"/>
    <p:sldId id="639" r:id="rId9"/>
    <p:sldId id="581" r:id="rId10"/>
    <p:sldId id="632" r:id="rId11"/>
    <p:sldId id="636" r:id="rId12"/>
    <p:sldId id="582" r:id="rId13"/>
    <p:sldId id="642" r:id="rId14"/>
    <p:sldId id="585" r:id="rId15"/>
    <p:sldId id="643" r:id="rId16"/>
    <p:sldId id="641" r:id="rId17"/>
    <p:sldId id="645" r:id="rId18"/>
    <p:sldId id="644" r:id="rId19"/>
    <p:sldId id="647" r:id="rId20"/>
    <p:sldId id="554" r:id="rId21"/>
    <p:sldId id="648" r:id="rId22"/>
    <p:sldId id="64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A6F"/>
    <a:srgbClr val="0000FF"/>
    <a:srgbClr val="2A0FB1"/>
    <a:srgbClr val="FFCCCC"/>
    <a:srgbClr val="FF7C80"/>
    <a:srgbClr val="FFCC66"/>
    <a:srgbClr val="FFFF99"/>
    <a:srgbClr val="FFFF66"/>
    <a:srgbClr val="FFFF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1" autoAdjust="0"/>
    <p:restoredTop sz="78284" autoAdjust="0"/>
  </p:normalViewPr>
  <p:slideViewPr>
    <p:cSldViewPr>
      <p:cViewPr varScale="1">
        <p:scale>
          <a:sx n="69" d="100"/>
          <a:sy n="69" d="100"/>
        </p:scale>
        <p:origin x="-14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B3407-9817-40AC-B399-576AF2B921F9}" type="datetimeFigureOut">
              <a:rPr lang="es-ES" smtClean="0"/>
              <a:pPr/>
              <a:t>11/11/16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0C6E1-6DB1-439A-820A-7E9B0850054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29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https://media.licdn.com/mpr/mpr/shrinknp_400_400/p/3/005/04e/255/1914f02.jpg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0C6E1-6DB1-439A-820A-7E9B08500546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3374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bg>
      <p:bgPr>
        <a:gradFill>
          <a:gsLst>
            <a:gs pos="0">
              <a:srgbClr val="F6EA8E"/>
            </a:gs>
            <a:gs pos="50000">
              <a:srgbClr val="F6EA8E"/>
            </a:gs>
            <a:gs pos="100000">
              <a:schemeClr val="accent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92088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a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974A-8C52-4E2D-A76A-8C05C27F75E2}" type="slidenum">
              <a:rPr lang="ca-ES" smtClean="0"/>
              <a:pPr/>
              <a:t>‹#›</a:t>
            </a:fld>
            <a:endParaRPr lang="ca-ES" dirty="0"/>
          </a:p>
        </p:txBody>
      </p:sp>
      <p:sp>
        <p:nvSpPr>
          <p:cNvPr id="12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4534024" y="244004"/>
            <a:ext cx="4609976" cy="365596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 baseline="0">
                <a:latin typeface="Humnst777 BT"/>
              </a:defRPr>
            </a:lvl1pPr>
          </a:lstStyle>
          <a:p>
            <a:pPr lvl="0"/>
            <a:r>
              <a:rPr lang="en-US" noProof="0" dirty="0" smtClean="0"/>
              <a:t>Section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17027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29" y="1189177"/>
            <a:ext cx="8740142" cy="205203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600"/>
            </a:lvl2pPr>
            <a:lvl3pPr marL="188252" indent="0">
              <a:buNone/>
              <a:defRPr sz="1600"/>
            </a:lvl3pPr>
            <a:lvl4pPr marL="376504" indent="0">
              <a:buNone/>
              <a:defRPr sz="1500"/>
            </a:lvl4pPr>
            <a:lvl5pPr marL="564756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5595667"/>
            <a:ext cx="9144000" cy="1262333"/>
            <a:chOff x="0" y="5890113"/>
            <a:chExt cx="12436475" cy="1104412"/>
          </a:xfrm>
        </p:grpSpPr>
        <p:sp>
          <p:nvSpPr>
            <p:cNvPr id="9" name="Rectangle 8"/>
            <p:cNvSpPr/>
            <p:nvPr userDrawn="1"/>
          </p:nvSpPr>
          <p:spPr bwMode="auto">
            <a:xfrm>
              <a:off x="0" y="6392861"/>
              <a:ext cx="12436475" cy="601664"/>
            </a:xfrm>
            <a:prstGeom prst="rect">
              <a:avLst/>
            </a:prstGeom>
            <a:solidFill>
              <a:srgbClr val="08247B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789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00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1331575" y="5890113"/>
              <a:ext cx="828675" cy="87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035" y="6291616"/>
            <a:ext cx="896425" cy="46695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089" y="6231716"/>
            <a:ext cx="1236086" cy="58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40052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2311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29" y="1189177"/>
            <a:ext cx="8740142" cy="205203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600"/>
            </a:lvl2pPr>
            <a:lvl3pPr marL="188252" indent="0">
              <a:buNone/>
              <a:defRPr sz="1600"/>
            </a:lvl3pPr>
            <a:lvl4pPr marL="376504" indent="0">
              <a:buNone/>
              <a:defRPr sz="1500"/>
            </a:lvl4pPr>
            <a:lvl5pPr marL="564756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5595667"/>
            <a:ext cx="9144000" cy="1262333"/>
            <a:chOff x="0" y="5890113"/>
            <a:chExt cx="12436475" cy="1104412"/>
          </a:xfrm>
        </p:grpSpPr>
        <p:sp>
          <p:nvSpPr>
            <p:cNvPr id="3" name="Rectangle 2"/>
            <p:cNvSpPr/>
            <p:nvPr userDrawn="1"/>
          </p:nvSpPr>
          <p:spPr bwMode="auto">
            <a:xfrm>
              <a:off x="0" y="6392861"/>
              <a:ext cx="12436475" cy="601664"/>
            </a:xfrm>
            <a:prstGeom prst="rect">
              <a:avLst/>
            </a:prstGeom>
            <a:solidFill>
              <a:srgbClr val="08247B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789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00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1331575" y="5890113"/>
              <a:ext cx="828675" cy="87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035" y="6291616"/>
            <a:ext cx="896425" cy="466955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089" y="6231716"/>
            <a:ext cx="1236086" cy="58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43854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  <p:sldLayoutId id="2147483664" r:id="rId14"/>
    <p:sldLayoutId id="2147483665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5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6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9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3" Type="http://schemas.openxmlformats.org/officeDocument/2006/relationships/image" Target="../media/image33.png"/><Relationship Id="rId14" Type="http://schemas.openxmlformats.org/officeDocument/2006/relationships/image" Target="../media/image34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jpe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jpeg"/><Relationship Id="rId5" Type="http://schemas.openxmlformats.org/officeDocument/2006/relationships/image" Target="../media/image47.jpeg"/><Relationship Id="rId6" Type="http://schemas.openxmlformats.org/officeDocument/2006/relationships/image" Target="../media/image48.png"/><Relationship Id="rId7" Type="http://schemas.openxmlformats.org/officeDocument/2006/relationships/image" Target="../media/image49.jpeg"/><Relationship Id="rId8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974A-8C52-4E2D-A76A-8C05C27F75E2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8520" y="614529"/>
            <a:ext cx="1501080" cy="60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133600" y="2209800"/>
            <a:ext cx="64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i="1" dirty="0">
                <a:solidFill>
                  <a:srgbClr val="C00000"/>
                </a:solidFill>
                <a:latin typeface="Georgia" panose="02040502050405020303" pitchFamily="18" charset="0"/>
              </a:rPr>
              <a:t>Causal discovery </a:t>
            </a:r>
            <a:endParaRPr lang="en-US" altLang="en-US" sz="4000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r>
              <a:rPr lang="en-US" altLang="en-US" sz="4000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for </a:t>
            </a:r>
            <a:r>
              <a:rPr lang="en-US" altLang="en-US" sz="4000" i="1" dirty="0">
                <a:solidFill>
                  <a:srgbClr val="C00000"/>
                </a:solidFill>
                <a:latin typeface="Georgia" panose="02040502050405020303" pitchFamily="18" charset="0"/>
              </a:rPr>
              <a:t>CDS practitioners</a:t>
            </a:r>
            <a:endParaRPr lang="en-US" altLang="en-US" sz="4000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0807" y="5396805"/>
            <a:ext cx="87839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2800" b="1" dirty="0"/>
              <a:t>Diviyan Kalainathan, Olivier Goudet, </a:t>
            </a:r>
            <a:r>
              <a:rPr lang="ca-ES" sz="2800" b="1" u="sng" dirty="0"/>
              <a:t>Isabelle </a:t>
            </a:r>
            <a:r>
              <a:rPr lang="ca-ES" sz="2800" b="1" u="sng" dirty="0" smtClean="0"/>
              <a:t> Guyon</a:t>
            </a:r>
            <a:r>
              <a:rPr lang="ca-ES" sz="2800" b="1" dirty="0"/>
              <a:t>, Michele Sebag, Philippe Caillou, Paola </a:t>
            </a:r>
            <a:r>
              <a:rPr lang="ca-ES" sz="2800" b="1" dirty="0" smtClean="0"/>
              <a:t>Tubaro, Berna Batu</a:t>
            </a:r>
          </a:p>
          <a:p>
            <a:pPr algn="ctr"/>
            <a:r>
              <a:rPr lang="ca-ES" sz="2800" b="1" dirty="0" smtClean="0"/>
              <a:t>Equipe TAO, LRI, UPSud and ChaLearn</a:t>
            </a:r>
            <a:endParaRPr lang="ca-ES" sz="2800" b="1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7" y="152400"/>
            <a:ext cx="1681163" cy="59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0562"/>
            <a:ext cx="1130331" cy="14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26270"/>
            <a:ext cx="1130331" cy="1407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16362"/>
            <a:ext cx="1241629" cy="143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319626"/>
            <a:ext cx="1295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199" y="636349"/>
            <a:ext cx="1223201" cy="149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28" y="3876468"/>
            <a:ext cx="1227004" cy="145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813" y="3792831"/>
            <a:ext cx="1345987" cy="146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066800" y="356938"/>
            <a:ext cx="894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dirty="0"/>
              <a:t>Diviyan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071553" y="81358"/>
            <a:ext cx="814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dirty="0"/>
              <a:t>Olivier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176179" y="269483"/>
            <a:ext cx="917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dirty="0"/>
              <a:t>Isabelle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11371" y="2667000"/>
            <a:ext cx="949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dirty="0"/>
              <a:t>Michele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847877" y="3543629"/>
            <a:ext cx="962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dirty="0"/>
              <a:t>Philippe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442628" y="1981200"/>
            <a:ext cx="71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dirty="0"/>
              <a:t>Paola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334000" y="3488031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dirty="0"/>
              <a:t>Berna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193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04473" y="5341700"/>
            <a:ext cx="453225" cy="520314"/>
          </a:xfrm>
          <a:prstGeom prst="rect">
            <a:avLst/>
          </a:prstGeom>
          <a:noFill/>
        </p:spPr>
        <p:txBody>
          <a:bodyPr wrap="none" lIns="150602" tIns="120481" rIns="150602" bIns="120481" rtlCol="0">
            <a:spAutoFit/>
          </a:bodyPr>
          <a:lstStyle/>
          <a:p>
            <a:pPr>
              <a:lnSpc>
                <a:spcPct val="90000"/>
              </a:lnSpc>
              <a:spcAft>
                <a:spcPts val="494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43742" y="3033011"/>
            <a:ext cx="443607" cy="520314"/>
          </a:xfrm>
          <a:prstGeom prst="rect">
            <a:avLst/>
          </a:prstGeom>
          <a:noFill/>
        </p:spPr>
        <p:txBody>
          <a:bodyPr wrap="none" lIns="150602" tIns="120481" rIns="150602" bIns="120481" rtlCol="0">
            <a:spAutoFit/>
          </a:bodyPr>
          <a:lstStyle/>
          <a:p>
            <a:pPr>
              <a:lnSpc>
                <a:spcPct val="90000"/>
              </a:lnSpc>
              <a:spcAft>
                <a:spcPts val="494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00" y="1486470"/>
            <a:ext cx="3145494" cy="37632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50581" y="1199793"/>
            <a:ext cx="1772496" cy="3664252"/>
          </a:xfrm>
          <a:prstGeom prst="rect">
            <a:avLst/>
          </a:prstGeom>
          <a:noFill/>
        </p:spPr>
        <p:txBody>
          <a:bodyPr wrap="none" lIns="150602" tIns="120481" rIns="150602" bIns="120481" rtlCol="0">
            <a:spAutoFit/>
          </a:bodyPr>
          <a:lstStyle/>
          <a:p>
            <a:pPr>
              <a:lnSpc>
                <a:spcPct val="90000"/>
              </a:lnSpc>
              <a:spcAft>
                <a:spcPts val="494"/>
              </a:spcAft>
            </a:pPr>
            <a:r>
              <a:rPr lang="en-US" sz="24700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9443412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identifiable case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29" y="2027865"/>
            <a:ext cx="8740142" cy="2715922"/>
          </a:xfrm>
        </p:spPr>
        <p:txBody>
          <a:bodyPr/>
          <a:lstStyle/>
          <a:p>
            <a:r>
              <a:rPr lang="en-US" dirty="0" smtClean="0"/>
              <a:t>Linear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Gaussian input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Gaussian noise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89645" y="5314411"/>
            <a:ext cx="453225" cy="520314"/>
          </a:xfrm>
          <a:prstGeom prst="rect">
            <a:avLst/>
          </a:prstGeom>
          <a:noFill/>
        </p:spPr>
        <p:txBody>
          <a:bodyPr wrap="none" lIns="150602" tIns="120481" rIns="150602" bIns="120481" rtlCol="0">
            <a:spAutoFit/>
          </a:bodyPr>
          <a:lstStyle/>
          <a:p>
            <a:pPr>
              <a:lnSpc>
                <a:spcPct val="90000"/>
              </a:lnSpc>
              <a:spcAft>
                <a:spcPts val="494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28914" y="3005722"/>
            <a:ext cx="443607" cy="520314"/>
          </a:xfrm>
          <a:prstGeom prst="rect">
            <a:avLst/>
          </a:prstGeom>
          <a:noFill/>
        </p:spPr>
        <p:txBody>
          <a:bodyPr wrap="none" lIns="150602" tIns="120481" rIns="150602" bIns="120481" rtlCol="0">
            <a:spAutoFit/>
          </a:bodyPr>
          <a:lstStyle/>
          <a:p>
            <a:pPr>
              <a:lnSpc>
                <a:spcPct val="90000"/>
              </a:lnSpc>
              <a:spcAft>
                <a:spcPts val="494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72" y="1459182"/>
            <a:ext cx="3145494" cy="376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5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96770" y="2158885"/>
            <a:ext cx="2628500" cy="1926340"/>
          </a:xfrm>
          <a:prstGeom prst="rect">
            <a:avLst/>
          </a:prstGeom>
          <a:noFill/>
        </p:spPr>
        <p:txBody>
          <a:bodyPr wrap="none" lIns="150602" tIns="120481" rIns="150602" bIns="120481" rtlCol="0">
            <a:spAutoFit/>
          </a:bodyPr>
          <a:lstStyle/>
          <a:p>
            <a:pPr>
              <a:lnSpc>
                <a:spcPct val="90000"/>
              </a:lnSpc>
              <a:spcAft>
                <a:spcPts val="494"/>
              </a:spcAft>
            </a:pPr>
            <a:r>
              <a:rPr lang="pt-BR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n=1000</a:t>
            </a:r>
          </a:p>
          <a:p>
            <a:pPr>
              <a:lnSpc>
                <a:spcPct val="90000"/>
              </a:lnSpc>
              <a:spcAft>
                <a:spcPts val="494"/>
              </a:spcAft>
            </a:pPr>
            <a:r>
              <a:rPr lang="pt-BR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 = unif(n, -1, 1)</a:t>
            </a:r>
          </a:p>
          <a:p>
            <a:pPr>
              <a:lnSpc>
                <a:spcPct val="90000"/>
              </a:lnSpc>
              <a:spcAft>
                <a:spcPts val="494"/>
              </a:spcAft>
            </a:pPr>
            <a:r>
              <a:rPr lang="pt-BR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noise = unif(n, -1, 1)/3</a:t>
            </a:r>
            <a:endParaRPr lang="en-US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>
              <a:lnSpc>
                <a:spcPct val="90000"/>
              </a:lnSpc>
              <a:spcAft>
                <a:spcPts val="494"/>
              </a:spcAft>
            </a:pPr>
            <a:endParaRPr lang="pt-BR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>
              <a:lnSpc>
                <a:spcPct val="90000"/>
              </a:lnSpc>
              <a:spcAft>
                <a:spcPts val="494"/>
              </a:spcAft>
            </a:pPr>
            <a:r>
              <a:rPr lang="pt-BR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 = 4 (A</a:t>
            </a:r>
            <a:r>
              <a:rPr lang="pt-BR" sz="2000" baseline="30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2</a:t>
            </a:r>
            <a:r>
              <a:rPr lang="pt-BR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- </a:t>
            </a:r>
            <a:r>
              <a:rPr lang="pt-BR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1/2</a:t>
            </a:r>
            <a:r>
              <a:rPr lang="pt-BR" sz="23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)</a:t>
            </a:r>
            <a:r>
              <a:rPr lang="pt-BR" sz="2000" baseline="30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2 </a:t>
            </a:r>
            <a:r>
              <a:rPr lang="pt-BR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+ noise</a:t>
            </a:r>
            <a:endParaRPr lang="en-US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5341700"/>
            <a:ext cx="453225" cy="520314"/>
          </a:xfrm>
          <a:prstGeom prst="rect">
            <a:avLst/>
          </a:prstGeom>
          <a:noFill/>
        </p:spPr>
        <p:txBody>
          <a:bodyPr wrap="none" lIns="150602" tIns="120481" rIns="150602" bIns="120481" rtlCol="0">
            <a:spAutoFit/>
          </a:bodyPr>
          <a:lstStyle/>
          <a:p>
            <a:pPr>
              <a:lnSpc>
                <a:spcPct val="90000"/>
              </a:lnSpc>
              <a:spcAft>
                <a:spcPts val="494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34006" y="3121195"/>
            <a:ext cx="443607" cy="520314"/>
          </a:xfrm>
          <a:prstGeom prst="rect">
            <a:avLst/>
          </a:prstGeom>
          <a:noFill/>
        </p:spPr>
        <p:txBody>
          <a:bodyPr wrap="none" lIns="150602" tIns="120481" rIns="150602" bIns="120481" rtlCol="0">
            <a:spAutoFit/>
          </a:bodyPr>
          <a:lstStyle/>
          <a:p>
            <a:pPr>
              <a:lnSpc>
                <a:spcPct val="90000"/>
              </a:lnSpc>
              <a:spcAft>
                <a:spcPts val="494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1719948"/>
            <a:ext cx="3301562" cy="341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5926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dentifiable cases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29" y="2237078"/>
            <a:ext cx="8740142" cy="271592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Non-invertible function</a:t>
            </a:r>
          </a:p>
          <a:p>
            <a:r>
              <a:rPr lang="en-US" dirty="0" smtClean="0"/>
              <a:t>or</a:t>
            </a:r>
          </a:p>
          <a:p>
            <a:r>
              <a:rPr lang="en-US" dirty="0" smtClean="0"/>
              <a:t>Non-Gaussian input</a:t>
            </a:r>
          </a:p>
          <a:p>
            <a:r>
              <a:rPr lang="en-US" dirty="0"/>
              <a:t>o</a:t>
            </a:r>
            <a:r>
              <a:rPr lang="en-US" dirty="0" smtClean="0"/>
              <a:t>r</a:t>
            </a:r>
          </a:p>
          <a:p>
            <a:r>
              <a:rPr lang="en-US" dirty="0" smtClean="0"/>
              <a:t>Non-Gaussian noise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962275"/>
            <a:ext cx="26955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1404937"/>
            <a:ext cx="26765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44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37071" y="1376749"/>
            <a:ext cx="4079255" cy="3733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04472" y="5341700"/>
            <a:ext cx="443607" cy="520314"/>
          </a:xfrm>
          <a:prstGeom prst="rect">
            <a:avLst/>
          </a:prstGeom>
          <a:noFill/>
        </p:spPr>
        <p:txBody>
          <a:bodyPr wrap="none" lIns="150602" tIns="120481" rIns="150602" bIns="120481" rtlCol="0">
            <a:spAutoFit/>
          </a:bodyPr>
          <a:lstStyle/>
          <a:p>
            <a:pPr>
              <a:lnSpc>
                <a:spcPct val="90000"/>
              </a:lnSpc>
              <a:spcAft>
                <a:spcPts val="494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00200" y="3033011"/>
            <a:ext cx="453225" cy="520314"/>
          </a:xfrm>
          <a:prstGeom prst="rect">
            <a:avLst/>
          </a:prstGeom>
          <a:noFill/>
        </p:spPr>
        <p:txBody>
          <a:bodyPr wrap="none" lIns="150602" tIns="120481" rIns="150602" bIns="120481" rtlCol="0">
            <a:spAutoFit/>
          </a:bodyPr>
          <a:lstStyle/>
          <a:p>
            <a:pPr>
              <a:lnSpc>
                <a:spcPct val="90000"/>
              </a:lnSpc>
              <a:spcAft>
                <a:spcPts val="494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50581" y="1199793"/>
            <a:ext cx="1772496" cy="3664252"/>
          </a:xfrm>
          <a:prstGeom prst="rect">
            <a:avLst/>
          </a:prstGeom>
          <a:noFill/>
        </p:spPr>
        <p:txBody>
          <a:bodyPr wrap="none" lIns="150602" tIns="120481" rIns="150602" bIns="120481" rtlCol="0">
            <a:spAutoFit/>
          </a:bodyPr>
          <a:lstStyle/>
          <a:p>
            <a:pPr>
              <a:lnSpc>
                <a:spcPct val="90000"/>
              </a:lnSpc>
              <a:spcAft>
                <a:spcPts val="494"/>
              </a:spcAft>
            </a:pPr>
            <a:r>
              <a:rPr lang="en-US" sz="24700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4110868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Correct!                    </a:t>
            </a:r>
            <a:r>
              <a:rPr lang="en-US" dirty="0" smtClean="0">
                <a:solidFill>
                  <a:srgbClr val="C00000"/>
                </a:solidFill>
              </a:rPr>
              <a:t>Wrong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90712"/>
            <a:ext cx="28860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72536"/>
            <a:ext cx="265747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33400" y="1600200"/>
            <a:ext cx="3733800" cy="37338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5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974A-8C52-4E2D-A76A-8C05C27F75E2}" type="slidenum">
              <a:rPr lang="ca-ES" smtClean="0"/>
              <a:pPr/>
              <a:t>16</a:t>
            </a:fld>
            <a:endParaRPr lang="ca-E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901" y="3210051"/>
            <a:ext cx="510927" cy="51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840" y="1871741"/>
            <a:ext cx="1411602" cy="44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293096"/>
            <a:ext cx="1152128" cy="37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895" y="5181564"/>
            <a:ext cx="1042180" cy="46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875" y="1261984"/>
            <a:ext cx="551110" cy="54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509" y="1361322"/>
            <a:ext cx="513283" cy="51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804" y="2823774"/>
            <a:ext cx="1258321" cy="32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018" y="3168084"/>
            <a:ext cx="720441" cy="59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804" y="4717362"/>
            <a:ext cx="1248370" cy="43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64" y="2420888"/>
            <a:ext cx="1334554" cy="32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6" y="5733256"/>
            <a:ext cx="636662" cy="4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994" y="3823142"/>
            <a:ext cx="968933" cy="40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81000" y="294524"/>
            <a:ext cx="6629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Cause-effect pair challenge</a:t>
            </a:r>
          </a:p>
          <a:p>
            <a:pPr algn="ctr"/>
            <a:r>
              <a:rPr lang="en-US" sz="4000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(2013)</a:t>
            </a:r>
            <a:endParaRPr lang="en-US" sz="4000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96" y="2539238"/>
            <a:ext cx="6716608" cy="30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426447" y="5670236"/>
            <a:ext cx="1587376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latin typeface="+mj-lt"/>
              </a:rPr>
              <a:t>A </a:t>
            </a:r>
            <a:r>
              <a:rPr lang="en-US" altLang="en-US" sz="4000" dirty="0">
                <a:sym typeface="Symbol"/>
              </a:rPr>
              <a:t>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>
                <a:latin typeface="+mj-lt"/>
              </a:rPr>
              <a:t>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10000" y="5838789"/>
            <a:ext cx="266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>
                <a:latin typeface="+mj-lt"/>
              </a:rPr>
              <a:t>A </a:t>
            </a:r>
            <a:r>
              <a:rPr lang="en-US" altLang="en-US" sz="4000" dirty="0">
                <a:sym typeface="Symbol"/>
              </a:rPr>
              <a:t>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>
                <a:latin typeface="+mj-lt"/>
              </a:rPr>
              <a:t>Z </a:t>
            </a:r>
            <a:r>
              <a:rPr lang="en-US" altLang="en-US" sz="4000" dirty="0">
                <a:sym typeface="Symbol"/>
              </a:rPr>
              <a:t>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>
                <a:latin typeface="+mj-lt"/>
              </a:rPr>
              <a:t>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75596" y="1602445"/>
            <a:ext cx="158866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latin typeface="+mj-lt"/>
              </a:rPr>
              <a:t>A | 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648200" y="1495442"/>
            <a:ext cx="1587376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latin typeface="+mj-lt"/>
              </a:rPr>
              <a:t>A </a:t>
            </a:r>
            <a:r>
              <a:rPr lang="en-US" altLang="en-US" sz="4000" dirty="0">
                <a:sym typeface="Symbol"/>
              </a:rPr>
              <a:t></a:t>
            </a:r>
            <a:r>
              <a:rPr lang="en-US" sz="4000" dirty="0" smtClean="0">
                <a:latin typeface="+mj-lt"/>
              </a:rPr>
              <a:t> B</a:t>
            </a:r>
            <a:endParaRPr lang="en-US" sz="4000" dirty="0">
              <a:latin typeface="+mj-lt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03714" y="228599"/>
            <a:ext cx="1501080" cy="60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Connector 26"/>
          <p:cNvCxnSpPr/>
          <p:nvPr/>
        </p:nvCxnSpPr>
        <p:spPr>
          <a:xfrm>
            <a:off x="1719717" y="2186560"/>
            <a:ext cx="50041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648618" y="2095089"/>
            <a:ext cx="2094163" cy="4450449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0" dirty="0" smtClean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1161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56167" y="228600"/>
            <a:ext cx="682139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Winners used ensembles of decision trees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246473" y="1782871"/>
            <a:ext cx="1050852" cy="10207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740348" y="1782871"/>
            <a:ext cx="1254841" cy="9985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2107017" y="3243112"/>
            <a:ext cx="5022112" cy="1069422"/>
            <a:chOff x="2107017" y="3252678"/>
            <a:chExt cx="5022112" cy="123337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2107017" y="3252678"/>
              <a:ext cx="893136" cy="123337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343939" y="3252678"/>
              <a:ext cx="953385" cy="123337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4938822" y="3252678"/>
              <a:ext cx="893136" cy="123337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6175744" y="3252678"/>
              <a:ext cx="953385" cy="123337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1056167" y="4741379"/>
            <a:ext cx="7198243" cy="1080978"/>
            <a:chOff x="1056166" y="4762500"/>
            <a:chExt cx="7198243" cy="123337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1056166" y="4762501"/>
              <a:ext cx="893136" cy="123337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293088" y="4762501"/>
              <a:ext cx="953385" cy="123337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6064102" y="4762500"/>
              <a:ext cx="893136" cy="123337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7301024" y="4762500"/>
              <a:ext cx="953385" cy="123337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3618237" y="1321205"/>
            <a:ext cx="2212445" cy="36932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dirty="0" smtClean="0"/>
              <a:t>CDS(A|B) &gt; CDS(B|A)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473995" y="1935270"/>
            <a:ext cx="491205" cy="36932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948955" y="1953912"/>
            <a:ext cx="428302" cy="36932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507509" y="2781447"/>
            <a:ext cx="1287512" cy="36932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dirty="0" smtClean="0"/>
              <a:t>H(A) &gt; H(B)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705990" y="3298897"/>
            <a:ext cx="491205" cy="36932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802526" y="4824671"/>
            <a:ext cx="491205" cy="36932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741385" y="3316158"/>
            <a:ext cx="491205" cy="36932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760531" y="4852986"/>
            <a:ext cx="491205" cy="36932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313689" y="4362685"/>
            <a:ext cx="2130178" cy="36932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dirty="0" smtClean="0"/>
              <a:t>Max(H(A), H(B))&gt;2.5 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949302" y="3316194"/>
            <a:ext cx="428302" cy="36932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990797" y="4886694"/>
            <a:ext cx="428302" cy="36932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267680" y="4362685"/>
            <a:ext cx="2130178" cy="36932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dirty="0" smtClean="0"/>
              <a:t>Max(H(A), H(B))&gt;2.5 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678840" y="2769930"/>
            <a:ext cx="1287512" cy="36932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dirty="0" smtClean="0"/>
              <a:t>H(A) &gt; H(B) 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995189" y="4824671"/>
            <a:ext cx="428302" cy="36932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946994" y="3297591"/>
            <a:ext cx="428302" cy="36932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14350" y="5791809"/>
            <a:ext cx="628678" cy="36932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dirty="0" smtClean="0"/>
              <a:t>A-&gt;B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708919" y="4438820"/>
            <a:ext cx="628678" cy="36932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dirty="0" smtClean="0"/>
              <a:t>A-&gt;B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969156" y="5836817"/>
            <a:ext cx="628678" cy="36932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dirty="0" smtClean="0"/>
              <a:t>B-&gt;A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597304" y="4438819"/>
            <a:ext cx="628678" cy="36932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dirty="0" smtClean="0"/>
              <a:t>B-&gt;A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576731" y="5782204"/>
            <a:ext cx="628678" cy="36932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dirty="0" smtClean="0"/>
              <a:t>B-&gt;A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980422" y="5796664"/>
            <a:ext cx="628678" cy="36932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dirty="0" smtClean="0"/>
              <a:t>A-&gt;B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73637" y="6228719"/>
            <a:ext cx="2889469" cy="520314"/>
          </a:xfrm>
          <a:prstGeom prst="rect">
            <a:avLst/>
          </a:prstGeom>
          <a:noFill/>
        </p:spPr>
        <p:txBody>
          <a:bodyPr wrap="none" lIns="150602" tIns="120481" rIns="150602" bIns="120481" rtlCol="0">
            <a:spAutoFit/>
          </a:bodyPr>
          <a:lstStyle/>
          <a:p>
            <a:pPr>
              <a:lnSpc>
                <a:spcPct val="90000"/>
              </a:lnSpc>
              <a:spcAft>
                <a:spcPts val="494"/>
              </a:spcAft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Based on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</a:rPr>
              <a:t>Fonollosa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335469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974A-8C52-4E2D-A76A-8C05C27F75E2}" type="slidenum">
              <a:rPr lang="ca-ES" smtClean="0"/>
              <a:pPr/>
              <a:t>18</a:t>
            </a:fld>
            <a:endParaRPr lang="ca-ES" dirty="0"/>
          </a:p>
        </p:txBody>
      </p:sp>
      <p:sp>
        <p:nvSpPr>
          <p:cNvPr id="18" name="Rectangle 17"/>
          <p:cNvSpPr/>
          <p:nvPr/>
        </p:nvSpPr>
        <p:spPr>
          <a:xfrm>
            <a:off x="381000" y="294524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Improvements 2013-2016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7" y="234837"/>
            <a:ext cx="1681163" cy="59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1828800"/>
            <a:ext cx="742440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Lopez-Paz </a:t>
            </a:r>
            <a:r>
              <a:rPr lang="en-US" sz="2000" b="1" dirty="0">
                <a:solidFill>
                  <a:srgbClr val="C00000"/>
                </a:solidFill>
              </a:rPr>
              <a:t>et </a:t>
            </a:r>
            <a:r>
              <a:rPr lang="en-US" sz="2000" b="1" dirty="0" smtClean="0">
                <a:solidFill>
                  <a:srgbClr val="C00000"/>
                </a:solidFill>
              </a:rPr>
              <a:t>al 2014-2015: </a:t>
            </a:r>
            <a:r>
              <a:rPr lang="en-US" sz="2000" dirty="0"/>
              <a:t>Use </a:t>
            </a:r>
            <a:r>
              <a:rPr lang="en-US" sz="2000" b="1" dirty="0"/>
              <a:t>Fourier coefficients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/>
              <a:t>	- The Randomized Causation </a:t>
            </a:r>
            <a:r>
              <a:rPr lang="en-US" sz="2000" dirty="0" smtClean="0"/>
              <a:t>Coefficient (2014)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</a:t>
            </a:r>
            <a:r>
              <a:rPr lang="en-US" sz="2000" dirty="0"/>
              <a:t>Towards a Learning Theory of Cause-Effect </a:t>
            </a:r>
            <a:r>
              <a:rPr lang="en-US" sz="2000" dirty="0" smtClean="0"/>
              <a:t>Inference (2015)</a:t>
            </a:r>
          </a:p>
          <a:p>
            <a:endParaRPr lang="en-US" sz="2000" dirty="0" smtClean="0"/>
          </a:p>
          <a:p>
            <a:r>
              <a:rPr lang="en-US" sz="2000" b="1" dirty="0">
                <a:solidFill>
                  <a:srgbClr val="C00000"/>
                </a:solidFill>
              </a:rPr>
              <a:t>Lopez-Paz et </a:t>
            </a:r>
            <a:r>
              <a:rPr lang="en-US" sz="2000" b="1" dirty="0" smtClean="0">
                <a:solidFill>
                  <a:srgbClr val="C00000"/>
                </a:solidFill>
              </a:rPr>
              <a:t>al 2016: </a:t>
            </a:r>
            <a:r>
              <a:rPr lang="en-US" sz="2000" dirty="0"/>
              <a:t>Use </a:t>
            </a:r>
            <a:r>
              <a:rPr lang="en-US" sz="2000" b="1" smtClean="0"/>
              <a:t>neural networks</a:t>
            </a:r>
            <a:endParaRPr lang="en-US" sz="2000" b="1" dirty="0"/>
          </a:p>
          <a:p>
            <a:r>
              <a:rPr lang="en-US" sz="2000" dirty="0"/>
              <a:t>	- Discovering Causal Signals in </a:t>
            </a:r>
            <a:r>
              <a:rPr lang="en-US" sz="2000" dirty="0" smtClean="0"/>
              <a:t>Images</a:t>
            </a:r>
          </a:p>
          <a:p>
            <a:endParaRPr lang="en-US" sz="2000" dirty="0"/>
          </a:p>
          <a:p>
            <a:r>
              <a:rPr lang="en-US" sz="2000" b="1" dirty="0" err="1" smtClean="0">
                <a:solidFill>
                  <a:srgbClr val="C00000"/>
                </a:solidFill>
              </a:rPr>
              <a:t>Goudet-Kalainathan</a:t>
            </a:r>
            <a:r>
              <a:rPr lang="en-US" sz="2000" b="1" dirty="0" smtClean="0">
                <a:solidFill>
                  <a:srgbClr val="C00000"/>
                </a:solidFill>
              </a:rPr>
              <a:t> 2016: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New methods based on neural networks (coming soon!)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895600" y="5237334"/>
            <a:ext cx="3468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Over 80% correct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12980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974A-8C52-4E2D-A76A-8C05C27F75E2}" type="slidenum">
              <a:rPr lang="ca-ES" smtClean="0"/>
              <a:pPr/>
              <a:t>19</a:t>
            </a:fld>
            <a:endParaRPr lang="ca-ES" dirty="0"/>
          </a:p>
        </p:txBody>
      </p:sp>
      <p:sp>
        <p:nvSpPr>
          <p:cNvPr id="18" name="Rectangle 17"/>
          <p:cNvSpPr/>
          <p:nvPr/>
        </p:nvSpPr>
        <p:spPr>
          <a:xfrm>
            <a:off x="381000" y="152400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Full pipeline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07167"/>
            <a:ext cx="1681163" cy="59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1002410"/>
            <a:ext cx="7772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800" b="1" dirty="0" smtClean="0">
                <a:solidFill>
                  <a:srgbClr val="C00000"/>
                </a:solidFill>
              </a:rPr>
              <a:t>First network sketch: </a:t>
            </a:r>
            <a:endParaRPr lang="en-US" sz="2800" b="1" dirty="0">
              <a:solidFill>
                <a:srgbClr val="C00000"/>
              </a:solidFill>
            </a:endParaRPr>
          </a:p>
          <a:p>
            <a:r>
              <a:rPr lang="en-US" sz="2800" b="1" dirty="0" smtClean="0">
                <a:solidFill>
                  <a:srgbClr val="C00000"/>
                </a:solidFill>
              </a:rPr>
              <a:t>     (using pairwise 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     dependencies</a:t>
            </a:r>
            <a:r>
              <a:rPr lang="en-US" sz="2800" b="1" dirty="0">
                <a:solidFill>
                  <a:srgbClr val="C00000"/>
                </a:solidFill>
              </a:rPr>
              <a:t>)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marL="457200" indent="-457200">
              <a:buAutoNum type="arabicParenR"/>
            </a:pPr>
            <a:endParaRPr lang="en-US" sz="2800" b="1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arenR" startAt="2"/>
            </a:pPr>
            <a:r>
              <a:rPr lang="en-US" sz="2800" b="1" dirty="0" smtClean="0">
                <a:solidFill>
                  <a:srgbClr val="C00000"/>
                </a:solidFill>
              </a:rPr>
              <a:t>Remove spurious (indirect) connections:</a:t>
            </a:r>
          </a:p>
          <a:p>
            <a:pPr marL="457200" indent="-457200">
              <a:buAutoNum type="arabicParenR" startAt="2"/>
            </a:pPr>
            <a:endParaRPr lang="en-US" sz="2800" b="1" dirty="0" smtClean="0">
              <a:solidFill>
                <a:srgbClr val="C00000"/>
              </a:solidFill>
            </a:endParaRPr>
          </a:p>
          <a:p>
            <a:endParaRPr lang="en-US" sz="2800" b="1" dirty="0">
              <a:solidFill>
                <a:srgbClr val="C00000"/>
              </a:solidFill>
            </a:endParaRPr>
          </a:p>
          <a:p>
            <a:endParaRPr lang="en-US" sz="2800" b="1" dirty="0">
              <a:solidFill>
                <a:srgbClr val="C00000"/>
              </a:solidFill>
            </a:endParaRPr>
          </a:p>
          <a:p>
            <a:endParaRPr lang="en-US" sz="2800" b="1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arenR" startAt="3"/>
            </a:pPr>
            <a:r>
              <a:rPr lang="en-US" sz="2800" b="1" dirty="0" smtClean="0">
                <a:solidFill>
                  <a:srgbClr val="C00000"/>
                </a:solidFill>
              </a:rPr>
              <a:t>Orient edges:</a:t>
            </a:r>
            <a:endParaRPr lang="en-US" sz="28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181350"/>
            <a:ext cx="57054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7" y="152400"/>
            <a:ext cx="3548063" cy="249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869" y="5090383"/>
            <a:ext cx="2626444" cy="153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041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974A-8C52-4E2D-A76A-8C05C27F75E2}" type="slidenum">
              <a:rPr lang="ca-ES" smtClean="0"/>
              <a:pPr/>
              <a:t>2</a:t>
            </a:fld>
            <a:endParaRPr lang="ca-ES" dirty="0"/>
          </a:p>
        </p:txBody>
      </p:sp>
      <p:sp>
        <p:nvSpPr>
          <p:cNvPr id="6" name="Rectangle 5"/>
          <p:cNvSpPr/>
          <p:nvPr/>
        </p:nvSpPr>
        <p:spPr>
          <a:xfrm>
            <a:off x="381000" y="468868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Are these two variables “related”?</a:t>
            </a:r>
            <a:endParaRPr lang="en-US" sz="4000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grpSp>
        <p:nvGrpSpPr>
          <p:cNvPr id="61" name="Group 3"/>
          <p:cNvGrpSpPr>
            <a:grpSpLocks/>
          </p:cNvGrpSpPr>
          <p:nvPr/>
        </p:nvGrpSpPr>
        <p:grpSpPr bwMode="auto">
          <a:xfrm>
            <a:off x="1468438" y="1854200"/>
            <a:ext cx="4300538" cy="4095750"/>
            <a:chOff x="1452" y="968"/>
            <a:chExt cx="2709" cy="2580"/>
          </a:xfrm>
        </p:grpSpPr>
        <p:sp>
          <p:nvSpPr>
            <p:cNvPr id="62" name="Oval 4"/>
            <p:cNvSpPr>
              <a:spLocks noChangeArrowheads="1"/>
            </p:cNvSpPr>
            <p:nvPr/>
          </p:nvSpPr>
          <p:spPr bwMode="auto">
            <a:xfrm>
              <a:off x="2316" y="3087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Oval 5"/>
            <p:cNvSpPr>
              <a:spLocks noChangeArrowheads="1"/>
            </p:cNvSpPr>
            <p:nvPr/>
          </p:nvSpPr>
          <p:spPr bwMode="auto">
            <a:xfrm>
              <a:off x="2219" y="2938"/>
              <a:ext cx="121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Oval 6"/>
            <p:cNvSpPr>
              <a:spLocks noChangeArrowheads="1"/>
            </p:cNvSpPr>
            <p:nvPr/>
          </p:nvSpPr>
          <p:spPr bwMode="auto">
            <a:xfrm>
              <a:off x="2522" y="2912"/>
              <a:ext cx="119" cy="134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Oval 7"/>
            <p:cNvSpPr>
              <a:spLocks noChangeArrowheads="1"/>
            </p:cNvSpPr>
            <p:nvPr/>
          </p:nvSpPr>
          <p:spPr bwMode="auto">
            <a:xfrm>
              <a:off x="1989" y="2904"/>
              <a:ext cx="119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Oval 8"/>
            <p:cNvSpPr>
              <a:spLocks noChangeArrowheads="1"/>
            </p:cNvSpPr>
            <p:nvPr/>
          </p:nvSpPr>
          <p:spPr bwMode="auto">
            <a:xfrm>
              <a:off x="1920" y="2684"/>
              <a:ext cx="121" cy="134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Oval 9"/>
            <p:cNvSpPr>
              <a:spLocks noChangeArrowheads="1"/>
            </p:cNvSpPr>
            <p:nvPr/>
          </p:nvSpPr>
          <p:spPr bwMode="auto">
            <a:xfrm>
              <a:off x="1979" y="2458"/>
              <a:ext cx="121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Oval 10"/>
            <p:cNvSpPr>
              <a:spLocks noChangeArrowheads="1"/>
            </p:cNvSpPr>
            <p:nvPr/>
          </p:nvSpPr>
          <p:spPr bwMode="auto">
            <a:xfrm>
              <a:off x="2573" y="2447"/>
              <a:ext cx="119" cy="133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Oval 11"/>
            <p:cNvSpPr>
              <a:spLocks noChangeArrowheads="1"/>
            </p:cNvSpPr>
            <p:nvPr/>
          </p:nvSpPr>
          <p:spPr bwMode="auto">
            <a:xfrm>
              <a:off x="2475" y="2719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Oval 12"/>
            <p:cNvSpPr>
              <a:spLocks noChangeArrowheads="1"/>
            </p:cNvSpPr>
            <p:nvPr/>
          </p:nvSpPr>
          <p:spPr bwMode="auto">
            <a:xfrm>
              <a:off x="2709" y="2271"/>
              <a:ext cx="119" cy="133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Oval 13"/>
            <p:cNvSpPr>
              <a:spLocks noChangeArrowheads="1"/>
            </p:cNvSpPr>
            <p:nvPr/>
          </p:nvSpPr>
          <p:spPr bwMode="auto">
            <a:xfrm>
              <a:off x="2786" y="2646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Oval 14"/>
            <p:cNvSpPr>
              <a:spLocks noChangeArrowheads="1"/>
            </p:cNvSpPr>
            <p:nvPr/>
          </p:nvSpPr>
          <p:spPr bwMode="auto">
            <a:xfrm>
              <a:off x="2608" y="2156"/>
              <a:ext cx="116" cy="133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Oval 15"/>
            <p:cNvSpPr>
              <a:spLocks noChangeArrowheads="1"/>
            </p:cNvSpPr>
            <p:nvPr/>
          </p:nvSpPr>
          <p:spPr bwMode="auto">
            <a:xfrm>
              <a:off x="2331" y="2449"/>
              <a:ext cx="120" cy="131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Oval 16"/>
            <p:cNvSpPr>
              <a:spLocks noChangeArrowheads="1"/>
            </p:cNvSpPr>
            <p:nvPr/>
          </p:nvSpPr>
          <p:spPr bwMode="auto">
            <a:xfrm>
              <a:off x="2296" y="2231"/>
              <a:ext cx="121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Text Box 17"/>
            <p:cNvSpPr txBox="1">
              <a:spLocks noChangeArrowheads="1"/>
            </p:cNvSpPr>
            <p:nvPr/>
          </p:nvSpPr>
          <p:spPr bwMode="auto">
            <a:xfrm>
              <a:off x="1452" y="968"/>
              <a:ext cx="49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2000" b="1" dirty="0" smtClean="0">
                  <a:solidFill>
                    <a:srgbClr val="000000"/>
                  </a:solidFill>
                  <a:latin typeface="Arial" pitchFamily="34" charset="0"/>
                </a:rPr>
                <a:t>B</a:t>
              </a:r>
              <a:endParaRPr lang="en-US" altLang="en-US" sz="2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6" name="Oval 18"/>
            <p:cNvSpPr>
              <a:spLocks noChangeArrowheads="1"/>
            </p:cNvSpPr>
            <p:nvPr/>
          </p:nvSpPr>
          <p:spPr bwMode="auto">
            <a:xfrm>
              <a:off x="2108" y="2576"/>
              <a:ext cx="121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Oval 19"/>
            <p:cNvSpPr>
              <a:spLocks noChangeArrowheads="1"/>
            </p:cNvSpPr>
            <p:nvPr/>
          </p:nvSpPr>
          <p:spPr bwMode="auto">
            <a:xfrm>
              <a:off x="2005" y="2248"/>
              <a:ext cx="121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Oval 20"/>
            <p:cNvSpPr>
              <a:spLocks noChangeArrowheads="1"/>
            </p:cNvSpPr>
            <p:nvPr/>
          </p:nvSpPr>
          <p:spPr bwMode="auto">
            <a:xfrm>
              <a:off x="2649" y="2905"/>
              <a:ext cx="121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Oval 21"/>
            <p:cNvSpPr>
              <a:spLocks noChangeArrowheads="1"/>
            </p:cNvSpPr>
            <p:nvPr/>
          </p:nvSpPr>
          <p:spPr bwMode="auto">
            <a:xfrm>
              <a:off x="2237" y="2668"/>
              <a:ext cx="121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Oval 22"/>
            <p:cNvSpPr>
              <a:spLocks noChangeArrowheads="1"/>
            </p:cNvSpPr>
            <p:nvPr/>
          </p:nvSpPr>
          <p:spPr bwMode="auto">
            <a:xfrm>
              <a:off x="2340" y="2550"/>
              <a:ext cx="121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Oval 23"/>
            <p:cNvSpPr>
              <a:spLocks noChangeArrowheads="1"/>
            </p:cNvSpPr>
            <p:nvPr/>
          </p:nvSpPr>
          <p:spPr bwMode="auto">
            <a:xfrm>
              <a:off x="2314" y="2707"/>
              <a:ext cx="121" cy="133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Oval 24"/>
            <p:cNvSpPr>
              <a:spLocks noChangeArrowheads="1"/>
            </p:cNvSpPr>
            <p:nvPr/>
          </p:nvSpPr>
          <p:spPr bwMode="auto">
            <a:xfrm>
              <a:off x="2108" y="2786"/>
              <a:ext cx="121" cy="133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Oval 25"/>
            <p:cNvSpPr>
              <a:spLocks noChangeArrowheads="1"/>
            </p:cNvSpPr>
            <p:nvPr/>
          </p:nvSpPr>
          <p:spPr bwMode="auto">
            <a:xfrm>
              <a:off x="2198" y="2458"/>
              <a:ext cx="121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Oval 26"/>
            <p:cNvSpPr>
              <a:spLocks noChangeArrowheads="1"/>
            </p:cNvSpPr>
            <p:nvPr/>
          </p:nvSpPr>
          <p:spPr bwMode="auto">
            <a:xfrm>
              <a:off x="2717" y="2330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Oval 27"/>
            <p:cNvSpPr>
              <a:spLocks noChangeArrowheads="1"/>
            </p:cNvSpPr>
            <p:nvPr/>
          </p:nvSpPr>
          <p:spPr bwMode="auto">
            <a:xfrm>
              <a:off x="3084" y="2234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Oval 28"/>
            <p:cNvSpPr>
              <a:spLocks noChangeArrowheads="1"/>
            </p:cNvSpPr>
            <p:nvPr/>
          </p:nvSpPr>
          <p:spPr bwMode="auto">
            <a:xfrm>
              <a:off x="2874" y="2106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Oval 29"/>
            <p:cNvSpPr>
              <a:spLocks noChangeArrowheads="1"/>
            </p:cNvSpPr>
            <p:nvPr/>
          </p:nvSpPr>
          <p:spPr bwMode="auto">
            <a:xfrm>
              <a:off x="2778" y="1964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Oval 30"/>
            <p:cNvSpPr>
              <a:spLocks noChangeArrowheads="1"/>
            </p:cNvSpPr>
            <p:nvPr/>
          </p:nvSpPr>
          <p:spPr bwMode="auto">
            <a:xfrm>
              <a:off x="2576" y="1703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Oval 31"/>
            <p:cNvSpPr>
              <a:spLocks noChangeArrowheads="1"/>
            </p:cNvSpPr>
            <p:nvPr/>
          </p:nvSpPr>
          <p:spPr bwMode="auto">
            <a:xfrm>
              <a:off x="2800" y="1552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Oval 32"/>
            <p:cNvSpPr>
              <a:spLocks noChangeArrowheads="1"/>
            </p:cNvSpPr>
            <p:nvPr/>
          </p:nvSpPr>
          <p:spPr bwMode="auto">
            <a:xfrm>
              <a:off x="3166" y="1418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Oval 33"/>
            <p:cNvSpPr>
              <a:spLocks noChangeArrowheads="1"/>
            </p:cNvSpPr>
            <p:nvPr/>
          </p:nvSpPr>
          <p:spPr bwMode="auto">
            <a:xfrm>
              <a:off x="3391" y="1620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Oval 34"/>
            <p:cNvSpPr>
              <a:spLocks noChangeArrowheads="1"/>
            </p:cNvSpPr>
            <p:nvPr/>
          </p:nvSpPr>
          <p:spPr bwMode="auto">
            <a:xfrm>
              <a:off x="3279" y="2196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Oval 35"/>
            <p:cNvSpPr>
              <a:spLocks noChangeArrowheads="1"/>
            </p:cNvSpPr>
            <p:nvPr/>
          </p:nvSpPr>
          <p:spPr bwMode="auto">
            <a:xfrm>
              <a:off x="3376" y="2159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Oval 36"/>
            <p:cNvSpPr>
              <a:spLocks noChangeArrowheads="1"/>
            </p:cNvSpPr>
            <p:nvPr/>
          </p:nvSpPr>
          <p:spPr bwMode="auto">
            <a:xfrm>
              <a:off x="2897" y="1650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Oval 37"/>
            <p:cNvSpPr>
              <a:spLocks noChangeArrowheads="1"/>
            </p:cNvSpPr>
            <p:nvPr/>
          </p:nvSpPr>
          <p:spPr bwMode="auto">
            <a:xfrm>
              <a:off x="2935" y="1852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Oval 38"/>
            <p:cNvSpPr>
              <a:spLocks noChangeArrowheads="1"/>
            </p:cNvSpPr>
            <p:nvPr/>
          </p:nvSpPr>
          <p:spPr bwMode="auto">
            <a:xfrm>
              <a:off x="2867" y="1785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Oval 39"/>
            <p:cNvSpPr>
              <a:spLocks noChangeArrowheads="1"/>
            </p:cNvSpPr>
            <p:nvPr/>
          </p:nvSpPr>
          <p:spPr bwMode="auto">
            <a:xfrm>
              <a:off x="3054" y="1673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Oval 40"/>
            <p:cNvSpPr>
              <a:spLocks noChangeArrowheads="1"/>
            </p:cNvSpPr>
            <p:nvPr/>
          </p:nvSpPr>
          <p:spPr bwMode="auto">
            <a:xfrm>
              <a:off x="3099" y="1807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Oval 41"/>
            <p:cNvSpPr>
              <a:spLocks noChangeArrowheads="1"/>
            </p:cNvSpPr>
            <p:nvPr/>
          </p:nvSpPr>
          <p:spPr bwMode="auto">
            <a:xfrm>
              <a:off x="3331" y="1732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Oval 42"/>
            <p:cNvSpPr>
              <a:spLocks noChangeArrowheads="1"/>
            </p:cNvSpPr>
            <p:nvPr/>
          </p:nvSpPr>
          <p:spPr bwMode="auto">
            <a:xfrm>
              <a:off x="3054" y="2032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Oval 43"/>
            <p:cNvSpPr>
              <a:spLocks noChangeArrowheads="1"/>
            </p:cNvSpPr>
            <p:nvPr/>
          </p:nvSpPr>
          <p:spPr bwMode="auto">
            <a:xfrm>
              <a:off x="3166" y="1987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Oval 44"/>
            <p:cNvSpPr>
              <a:spLocks noChangeArrowheads="1"/>
            </p:cNvSpPr>
            <p:nvPr/>
          </p:nvSpPr>
          <p:spPr bwMode="auto">
            <a:xfrm>
              <a:off x="3383" y="1971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Oval 45"/>
            <p:cNvSpPr>
              <a:spLocks noChangeArrowheads="1"/>
            </p:cNvSpPr>
            <p:nvPr/>
          </p:nvSpPr>
          <p:spPr bwMode="auto">
            <a:xfrm>
              <a:off x="3241" y="1852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Text Box 46"/>
            <p:cNvSpPr txBox="1">
              <a:spLocks noChangeArrowheads="1"/>
            </p:cNvSpPr>
            <p:nvPr/>
          </p:nvSpPr>
          <p:spPr bwMode="auto">
            <a:xfrm>
              <a:off x="3663" y="3298"/>
              <a:ext cx="49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2000" b="1" dirty="0" smtClean="0">
                  <a:solidFill>
                    <a:srgbClr val="000000"/>
                  </a:solidFill>
                  <a:latin typeface="Arial" pitchFamily="34" charset="0"/>
                </a:rPr>
                <a:t>A</a:t>
              </a:r>
              <a:endParaRPr lang="en-US" altLang="en-US" sz="2000" b="1" baseline="-25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" name="Line 47"/>
            <p:cNvSpPr>
              <a:spLocks noChangeShapeType="1"/>
            </p:cNvSpPr>
            <p:nvPr/>
          </p:nvSpPr>
          <p:spPr bwMode="auto">
            <a:xfrm>
              <a:off x="1738" y="3327"/>
              <a:ext cx="218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48"/>
            <p:cNvSpPr>
              <a:spLocks noChangeShapeType="1"/>
            </p:cNvSpPr>
            <p:nvPr/>
          </p:nvSpPr>
          <p:spPr bwMode="auto">
            <a:xfrm flipV="1">
              <a:off x="1734" y="1020"/>
              <a:ext cx="1" cy="231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6594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974A-8C52-4E2D-A76A-8C05C27F75E2}" type="slidenum">
              <a:rPr lang="ca-ES" smtClean="0"/>
              <a:pPr/>
              <a:t>20</a:t>
            </a:fld>
            <a:endParaRPr lang="ca-ES" dirty="0"/>
          </a:p>
        </p:txBody>
      </p:sp>
      <p:sp>
        <p:nvSpPr>
          <p:cNvPr id="6" name="Rectangle 5"/>
          <p:cNvSpPr/>
          <p:nvPr/>
        </p:nvSpPr>
        <p:spPr>
          <a:xfrm>
            <a:off x="-152400" y="247774"/>
            <a:ext cx="63071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i="1" dirty="0">
                <a:solidFill>
                  <a:srgbClr val="C00000"/>
                </a:solidFill>
                <a:latin typeface="Georgia" panose="02040502050405020303" pitchFamily="18" charset="0"/>
              </a:rPr>
              <a:t>C</a:t>
            </a:r>
            <a:r>
              <a:rPr lang="en-US" altLang="en-US" sz="4000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urrent applications</a:t>
            </a:r>
            <a:endParaRPr lang="en-US" sz="4000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1480067"/>
            <a:ext cx="2590800" cy="23622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884714" y="4419600"/>
            <a:ext cx="3676650" cy="2276475"/>
          </a:xfrm>
          <a:prstGeom prst="rect">
            <a:avLst/>
          </a:prstGeom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82368"/>
            <a:ext cx="2743200" cy="356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66800" y="1110735"/>
            <a:ext cx="3962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ransport </a:t>
            </a:r>
            <a:r>
              <a:rPr lang="en-US" dirty="0" err="1" smtClean="0"/>
              <a:t>d’électricité</a:t>
            </a:r>
            <a:r>
              <a:rPr lang="en-US" dirty="0"/>
              <a:t> </a:t>
            </a:r>
            <a:r>
              <a:rPr lang="en-US" dirty="0" smtClean="0"/>
              <a:t>(avec RTE)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1839" y="4050268"/>
            <a:ext cx="3962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Diabète</a:t>
            </a:r>
            <a:r>
              <a:rPr lang="en-US" dirty="0" smtClean="0"/>
              <a:t> (avec INSERM)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60949" y="1544304"/>
            <a:ext cx="3962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Questionnaire DARES </a:t>
            </a:r>
          </a:p>
          <a:p>
            <a:pPr algn="ctr"/>
            <a:r>
              <a:rPr lang="en-US" dirty="0"/>
              <a:t>(</a:t>
            </a:r>
            <a:r>
              <a:rPr lang="en-US" dirty="0" err="1"/>
              <a:t>Ministère</a:t>
            </a:r>
            <a:r>
              <a:rPr lang="en-US" dirty="0"/>
              <a:t> </a:t>
            </a:r>
            <a:r>
              <a:rPr lang="en-US" dirty="0" smtClean="0"/>
              <a:t>du travail)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7" y="234837"/>
            <a:ext cx="1681163" cy="59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769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2711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US" sz="3600" b="1" i="1" dirty="0" err="1">
                <a:solidFill>
                  <a:srgbClr val="C00000"/>
                </a:solidFill>
              </a:rPr>
              <a:t>Amiqap</a:t>
            </a:r>
            <a:r>
              <a:rPr lang="en-US" sz="3600" b="1" i="1" dirty="0">
                <a:solidFill>
                  <a:srgbClr val="C00000"/>
                </a:solidFill>
              </a:rPr>
              <a:t> project</a:t>
            </a:r>
            <a:r>
              <a:rPr lang="en-US" dirty="0"/>
              <a:t/>
            </a:r>
            <a:br>
              <a:rPr lang="en-US" dirty="0"/>
            </a:br>
            <a:r>
              <a:rPr lang="en-US" sz="3100" dirty="0"/>
              <a:t>Quality of </a:t>
            </a:r>
            <a:r>
              <a:rPr lang="en-US" sz="3100" dirty="0" smtClean="0"/>
              <a:t>Life @ work </a:t>
            </a:r>
            <a:r>
              <a:rPr lang="en-US" sz="3100" dirty="0" smtClean="0">
                <a:sym typeface="Symbol"/>
              </a:rPr>
              <a:t> </a:t>
            </a:r>
            <a:r>
              <a:rPr lang="en-US" sz="3100" dirty="0" smtClean="0"/>
              <a:t>Company </a:t>
            </a:r>
            <a:r>
              <a:rPr lang="en-US" sz="3100" dirty="0"/>
              <a:t>P</a:t>
            </a:r>
            <a:r>
              <a:rPr lang="en-US" sz="3100" dirty="0" smtClean="0"/>
              <a:t>erformance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</p:spPr>
        <p:txBody>
          <a:bodyPr/>
          <a:lstStyle/>
          <a:p>
            <a:fld id="{668A974A-8C52-4E2D-A76A-8C05C27F75E2}" type="slidenum">
              <a:rPr lang="ca-ES" smtClean="0"/>
              <a:pPr/>
              <a:t>21</a:t>
            </a:fld>
            <a:endParaRPr lang="ca-E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4993"/>
            <a:ext cx="4188926" cy="2722532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587" y="4474143"/>
            <a:ext cx="4130642" cy="2291782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297" y="1584325"/>
            <a:ext cx="232029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727325"/>
            <a:ext cx="2284209" cy="158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7" y="234837"/>
            <a:ext cx="1681163" cy="59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234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974A-8C52-4E2D-A76A-8C05C27F75E2}" type="slidenum">
              <a:rPr lang="ca-ES" smtClean="0"/>
              <a:pPr/>
              <a:t>22</a:t>
            </a:fld>
            <a:endParaRPr lang="ca-ES" dirty="0"/>
          </a:p>
        </p:txBody>
      </p:sp>
      <p:sp>
        <p:nvSpPr>
          <p:cNvPr id="6" name="Rectangle 5"/>
          <p:cNvSpPr/>
          <p:nvPr/>
        </p:nvSpPr>
        <p:spPr>
          <a:xfrm>
            <a:off x="-152400" y="381000"/>
            <a:ext cx="63071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Conclusion</a:t>
            </a:r>
            <a:endParaRPr lang="en-US" sz="4000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7" y="234837"/>
            <a:ext cx="1681163" cy="59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83576"/>
            <a:ext cx="2368987" cy="189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2146575"/>
            <a:ext cx="2266950" cy="15110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343400"/>
            <a:ext cx="3129169" cy="2336341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160666"/>
            <a:ext cx="2038350" cy="142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267200"/>
            <a:ext cx="2132781" cy="1393335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257800"/>
            <a:ext cx="1824587" cy="152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228600" y="1251466"/>
            <a:ext cx="9677400" cy="3886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Causal modeling needed for:</a:t>
            </a:r>
          </a:p>
          <a:p>
            <a:pPr marL="0" indent="0">
              <a:buNone/>
            </a:pPr>
            <a:r>
              <a:rPr lang="en-US" dirty="0" smtClean="0"/>
              <a:t>	                          UNDERSTANDING</a:t>
            </a:r>
          </a:p>
          <a:p>
            <a:pPr marL="0" indent="0">
              <a:buNone/>
            </a:pPr>
            <a:r>
              <a:rPr lang="en-US" dirty="0" smtClean="0"/>
              <a:t>                              DECISION SUPPORT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/>
              <a:t> </a:t>
            </a:r>
            <a:r>
              <a:rPr lang="en-US" dirty="0" smtClean="0"/>
              <a:t>    Bring us your data!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</a:t>
            </a:r>
            <a:r>
              <a:rPr lang="en-US" sz="3500" b="1" dirty="0" smtClean="0">
                <a:solidFill>
                  <a:srgbClr val="C00000"/>
                </a:solidFill>
              </a:rPr>
              <a:t>iguyon@lri.fr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					</a:t>
            </a:r>
          </a:p>
        </p:txBody>
      </p:sp>
    </p:spTree>
    <p:extLst>
      <p:ext uri="{BB962C8B-B14F-4D97-AF65-F5344CB8AC3E}">
        <p14:creationId xmlns:p14="http://schemas.microsoft.com/office/powerpoint/2010/main" val="3426348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974A-8C52-4E2D-A76A-8C05C27F75E2}" type="slidenum">
              <a:rPr lang="ca-ES" smtClean="0"/>
              <a:pPr/>
              <a:t>3</a:t>
            </a:fld>
            <a:endParaRPr lang="ca-ES" dirty="0"/>
          </a:p>
        </p:txBody>
      </p:sp>
      <p:sp>
        <p:nvSpPr>
          <p:cNvPr id="6" name="Rectangle 5"/>
          <p:cNvSpPr/>
          <p:nvPr/>
        </p:nvSpPr>
        <p:spPr>
          <a:xfrm>
            <a:off x="381000" y="2286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Simpson’s paradox: </a:t>
            </a:r>
          </a:p>
          <a:p>
            <a:r>
              <a:rPr lang="en-US" sz="3200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if we condition on Z, A and B are independent</a:t>
            </a:r>
            <a:endParaRPr lang="en-US" sz="3200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grpSp>
        <p:nvGrpSpPr>
          <p:cNvPr id="61" name="Group 3"/>
          <p:cNvGrpSpPr>
            <a:grpSpLocks/>
          </p:cNvGrpSpPr>
          <p:nvPr/>
        </p:nvGrpSpPr>
        <p:grpSpPr bwMode="auto">
          <a:xfrm>
            <a:off x="1468438" y="1854200"/>
            <a:ext cx="4300538" cy="4095750"/>
            <a:chOff x="1452" y="968"/>
            <a:chExt cx="2709" cy="2580"/>
          </a:xfrm>
        </p:grpSpPr>
        <p:sp>
          <p:nvSpPr>
            <p:cNvPr id="62" name="Oval 4"/>
            <p:cNvSpPr>
              <a:spLocks noChangeArrowheads="1"/>
            </p:cNvSpPr>
            <p:nvPr/>
          </p:nvSpPr>
          <p:spPr bwMode="auto">
            <a:xfrm>
              <a:off x="2316" y="3087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Oval 5"/>
            <p:cNvSpPr>
              <a:spLocks noChangeArrowheads="1"/>
            </p:cNvSpPr>
            <p:nvPr/>
          </p:nvSpPr>
          <p:spPr bwMode="auto">
            <a:xfrm>
              <a:off x="2219" y="2938"/>
              <a:ext cx="121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Oval 6"/>
            <p:cNvSpPr>
              <a:spLocks noChangeArrowheads="1"/>
            </p:cNvSpPr>
            <p:nvPr/>
          </p:nvSpPr>
          <p:spPr bwMode="auto">
            <a:xfrm>
              <a:off x="2522" y="2912"/>
              <a:ext cx="119" cy="134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Oval 7"/>
            <p:cNvSpPr>
              <a:spLocks noChangeArrowheads="1"/>
            </p:cNvSpPr>
            <p:nvPr/>
          </p:nvSpPr>
          <p:spPr bwMode="auto">
            <a:xfrm>
              <a:off x="1989" y="2904"/>
              <a:ext cx="119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Oval 8"/>
            <p:cNvSpPr>
              <a:spLocks noChangeArrowheads="1"/>
            </p:cNvSpPr>
            <p:nvPr/>
          </p:nvSpPr>
          <p:spPr bwMode="auto">
            <a:xfrm>
              <a:off x="1920" y="2684"/>
              <a:ext cx="121" cy="134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Oval 9"/>
            <p:cNvSpPr>
              <a:spLocks noChangeArrowheads="1"/>
            </p:cNvSpPr>
            <p:nvPr/>
          </p:nvSpPr>
          <p:spPr bwMode="auto">
            <a:xfrm>
              <a:off x="1979" y="2458"/>
              <a:ext cx="121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Oval 10"/>
            <p:cNvSpPr>
              <a:spLocks noChangeArrowheads="1"/>
            </p:cNvSpPr>
            <p:nvPr/>
          </p:nvSpPr>
          <p:spPr bwMode="auto">
            <a:xfrm>
              <a:off x="2573" y="2447"/>
              <a:ext cx="119" cy="133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Oval 11"/>
            <p:cNvSpPr>
              <a:spLocks noChangeArrowheads="1"/>
            </p:cNvSpPr>
            <p:nvPr/>
          </p:nvSpPr>
          <p:spPr bwMode="auto">
            <a:xfrm>
              <a:off x="2475" y="2719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Oval 12"/>
            <p:cNvSpPr>
              <a:spLocks noChangeArrowheads="1"/>
            </p:cNvSpPr>
            <p:nvPr/>
          </p:nvSpPr>
          <p:spPr bwMode="auto">
            <a:xfrm>
              <a:off x="2709" y="2271"/>
              <a:ext cx="119" cy="133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Oval 13"/>
            <p:cNvSpPr>
              <a:spLocks noChangeArrowheads="1"/>
            </p:cNvSpPr>
            <p:nvPr/>
          </p:nvSpPr>
          <p:spPr bwMode="auto">
            <a:xfrm>
              <a:off x="2786" y="2646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Oval 14"/>
            <p:cNvSpPr>
              <a:spLocks noChangeArrowheads="1"/>
            </p:cNvSpPr>
            <p:nvPr/>
          </p:nvSpPr>
          <p:spPr bwMode="auto">
            <a:xfrm>
              <a:off x="2608" y="2156"/>
              <a:ext cx="116" cy="133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Oval 15"/>
            <p:cNvSpPr>
              <a:spLocks noChangeArrowheads="1"/>
            </p:cNvSpPr>
            <p:nvPr/>
          </p:nvSpPr>
          <p:spPr bwMode="auto">
            <a:xfrm>
              <a:off x="2331" y="2449"/>
              <a:ext cx="120" cy="131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Oval 16"/>
            <p:cNvSpPr>
              <a:spLocks noChangeArrowheads="1"/>
            </p:cNvSpPr>
            <p:nvPr/>
          </p:nvSpPr>
          <p:spPr bwMode="auto">
            <a:xfrm>
              <a:off x="2296" y="2231"/>
              <a:ext cx="121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Text Box 17"/>
            <p:cNvSpPr txBox="1">
              <a:spLocks noChangeArrowheads="1"/>
            </p:cNvSpPr>
            <p:nvPr/>
          </p:nvSpPr>
          <p:spPr bwMode="auto">
            <a:xfrm>
              <a:off x="1452" y="968"/>
              <a:ext cx="49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2000" b="1" dirty="0" smtClean="0">
                  <a:solidFill>
                    <a:srgbClr val="000000"/>
                  </a:solidFill>
                  <a:latin typeface="Arial" pitchFamily="34" charset="0"/>
                </a:rPr>
                <a:t>B</a:t>
              </a:r>
              <a:endParaRPr lang="en-US" altLang="en-US" sz="2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6" name="Oval 18"/>
            <p:cNvSpPr>
              <a:spLocks noChangeArrowheads="1"/>
            </p:cNvSpPr>
            <p:nvPr/>
          </p:nvSpPr>
          <p:spPr bwMode="auto">
            <a:xfrm>
              <a:off x="2108" y="2576"/>
              <a:ext cx="121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Oval 19"/>
            <p:cNvSpPr>
              <a:spLocks noChangeArrowheads="1"/>
            </p:cNvSpPr>
            <p:nvPr/>
          </p:nvSpPr>
          <p:spPr bwMode="auto">
            <a:xfrm>
              <a:off x="2005" y="2248"/>
              <a:ext cx="121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Oval 20"/>
            <p:cNvSpPr>
              <a:spLocks noChangeArrowheads="1"/>
            </p:cNvSpPr>
            <p:nvPr/>
          </p:nvSpPr>
          <p:spPr bwMode="auto">
            <a:xfrm>
              <a:off x="2649" y="2905"/>
              <a:ext cx="121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Oval 21"/>
            <p:cNvSpPr>
              <a:spLocks noChangeArrowheads="1"/>
            </p:cNvSpPr>
            <p:nvPr/>
          </p:nvSpPr>
          <p:spPr bwMode="auto">
            <a:xfrm>
              <a:off x="2237" y="2668"/>
              <a:ext cx="121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Oval 22"/>
            <p:cNvSpPr>
              <a:spLocks noChangeArrowheads="1"/>
            </p:cNvSpPr>
            <p:nvPr/>
          </p:nvSpPr>
          <p:spPr bwMode="auto">
            <a:xfrm>
              <a:off x="2340" y="2550"/>
              <a:ext cx="121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Oval 23"/>
            <p:cNvSpPr>
              <a:spLocks noChangeArrowheads="1"/>
            </p:cNvSpPr>
            <p:nvPr/>
          </p:nvSpPr>
          <p:spPr bwMode="auto">
            <a:xfrm>
              <a:off x="2314" y="2707"/>
              <a:ext cx="121" cy="133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Oval 24"/>
            <p:cNvSpPr>
              <a:spLocks noChangeArrowheads="1"/>
            </p:cNvSpPr>
            <p:nvPr/>
          </p:nvSpPr>
          <p:spPr bwMode="auto">
            <a:xfrm>
              <a:off x="2108" y="2786"/>
              <a:ext cx="121" cy="133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Oval 25"/>
            <p:cNvSpPr>
              <a:spLocks noChangeArrowheads="1"/>
            </p:cNvSpPr>
            <p:nvPr/>
          </p:nvSpPr>
          <p:spPr bwMode="auto">
            <a:xfrm>
              <a:off x="2198" y="2458"/>
              <a:ext cx="121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Oval 26"/>
            <p:cNvSpPr>
              <a:spLocks noChangeArrowheads="1"/>
            </p:cNvSpPr>
            <p:nvPr/>
          </p:nvSpPr>
          <p:spPr bwMode="auto">
            <a:xfrm>
              <a:off x="2717" y="2330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Oval 27"/>
            <p:cNvSpPr>
              <a:spLocks noChangeArrowheads="1"/>
            </p:cNvSpPr>
            <p:nvPr/>
          </p:nvSpPr>
          <p:spPr bwMode="auto">
            <a:xfrm>
              <a:off x="3084" y="2234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Oval 28"/>
            <p:cNvSpPr>
              <a:spLocks noChangeArrowheads="1"/>
            </p:cNvSpPr>
            <p:nvPr/>
          </p:nvSpPr>
          <p:spPr bwMode="auto">
            <a:xfrm>
              <a:off x="2874" y="2106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Oval 29"/>
            <p:cNvSpPr>
              <a:spLocks noChangeArrowheads="1"/>
            </p:cNvSpPr>
            <p:nvPr/>
          </p:nvSpPr>
          <p:spPr bwMode="auto">
            <a:xfrm>
              <a:off x="2778" y="1964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Oval 30"/>
            <p:cNvSpPr>
              <a:spLocks noChangeArrowheads="1"/>
            </p:cNvSpPr>
            <p:nvPr/>
          </p:nvSpPr>
          <p:spPr bwMode="auto">
            <a:xfrm>
              <a:off x="2576" y="1703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Oval 31"/>
            <p:cNvSpPr>
              <a:spLocks noChangeArrowheads="1"/>
            </p:cNvSpPr>
            <p:nvPr/>
          </p:nvSpPr>
          <p:spPr bwMode="auto">
            <a:xfrm>
              <a:off x="2800" y="1552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Oval 32"/>
            <p:cNvSpPr>
              <a:spLocks noChangeArrowheads="1"/>
            </p:cNvSpPr>
            <p:nvPr/>
          </p:nvSpPr>
          <p:spPr bwMode="auto">
            <a:xfrm>
              <a:off x="3166" y="1418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Oval 33"/>
            <p:cNvSpPr>
              <a:spLocks noChangeArrowheads="1"/>
            </p:cNvSpPr>
            <p:nvPr/>
          </p:nvSpPr>
          <p:spPr bwMode="auto">
            <a:xfrm>
              <a:off x="3391" y="1620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Oval 34"/>
            <p:cNvSpPr>
              <a:spLocks noChangeArrowheads="1"/>
            </p:cNvSpPr>
            <p:nvPr/>
          </p:nvSpPr>
          <p:spPr bwMode="auto">
            <a:xfrm>
              <a:off x="3279" y="2196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Oval 35"/>
            <p:cNvSpPr>
              <a:spLocks noChangeArrowheads="1"/>
            </p:cNvSpPr>
            <p:nvPr/>
          </p:nvSpPr>
          <p:spPr bwMode="auto">
            <a:xfrm>
              <a:off x="3376" y="2159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Oval 36"/>
            <p:cNvSpPr>
              <a:spLocks noChangeArrowheads="1"/>
            </p:cNvSpPr>
            <p:nvPr/>
          </p:nvSpPr>
          <p:spPr bwMode="auto">
            <a:xfrm>
              <a:off x="2897" y="1650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Oval 37"/>
            <p:cNvSpPr>
              <a:spLocks noChangeArrowheads="1"/>
            </p:cNvSpPr>
            <p:nvPr/>
          </p:nvSpPr>
          <p:spPr bwMode="auto">
            <a:xfrm>
              <a:off x="2935" y="1852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Oval 38"/>
            <p:cNvSpPr>
              <a:spLocks noChangeArrowheads="1"/>
            </p:cNvSpPr>
            <p:nvPr/>
          </p:nvSpPr>
          <p:spPr bwMode="auto">
            <a:xfrm>
              <a:off x="2867" y="1785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Oval 39"/>
            <p:cNvSpPr>
              <a:spLocks noChangeArrowheads="1"/>
            </p:cNvSpPr>
            <p:nvPr/>
          </p:nvSpPr>
          <p:spPr bwMode="auto">
            <a:xfrm>
              <a:off x="3054" y="1673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Oval 40"/>
            <p:cNvSpPr>
              <a:spLocks noChangeArrowheads="1"/>
            </p:cNvSpPr>
            <p:nvPr/>
          </p:nvSpPr>
          <p:spPr bwMode="auto">
            <a:xfrm>
              <a:off x="3099" y="1807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Oval 41"/>
            <p:cNvSpPr>
              <a:spLocks noChangeArrowheads="1"/>
            </p:cNvSpPr>
            <p:nvPr/>
          </p:nvSpPr>
          <p:spPr bwMode="auto">
            <a:xfrm>
              <a:off x="3331" y="1732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Oval 42"/>
            <p:cNvSpPr>
              <a:spLocks noChangeArrowheads="1"/>
            </p:cNvSpPr>
            <p:nvPr/>
          </p:nvSpPr>
          <p:spPr bwMode="auto">
            <a:xfrm>
              <a:off x="3054" y="2032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Oval 43"/>
            <p:cNvSpPr>
              <a:spLocks noChangeArrowheads="1"/>
            </p:cNvSpPr>
            <p:nvPr/>
          </p:nvSpPr>
          <p:spPr bwMode="auto">
            <a:xfrm>
              <a:off x="3166" y="1987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Oval 44"/>
            <p:cNvSpPr>
              <a:spLocks noChangeArrowheads="1"/>
            </p:cNvSpPr>
            <p:nvPr/>
          </p:nvSpPr>
          <p:spPr bwMode="auto">
            <a:xfrm>
              <a:off x="3383" y="1971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Oval 45"/>
            <p:cNvSpPr>
              <a:spLocks noChangeArrowheads="1"/>
            </p:cNvSpPr>
            <p:nvPr/>
          </p:nvSpPr>
          <p:spPr bwMode="auto">
            <a:xfrm>
              <a:off x="3241" y="1852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Text Box 46"/>
            <p:cNvSpPr txBox="1">
              <a:spLocks noChangeArrowheads="1"/>
            </p:cNvSpPr>
            <p:nvPr/>
          </p:nvSpPr>
          <p:spPr bwMode="auto">
            <a:xfrm>
              <a:off x="3663" y="3298"/>
              <a:ext cx="49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2000" b="1" dirty="0" smtClean="0">
                  <a:solidFill>
                    <a:srgbClr val="000000"/>
                  </a:solidFill>
                  <a:latin typeface="Arial" pitchFamily="34" charset="0"/>
                </a:rPr>
                <a:t>A</a:t>
              </a:r>
              <a:endParaRPr lang="en-US" altLang="en-US" sz="2000" b="1" baseline="-25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" name="Line 47"/>
            <p:cNvSpPr>
              <a:spLocks noChangeShapeType="1"/>
            </p:cNvSpPr>
            <p:nvPr/>
          </p:nvSpPr>
          <p:spPr bwMode="auto">
            <a:xfrm>
              <a:off x="1738" y="3327"/>
              <a:ext cx="218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48"/>
            <p:cNvSpPr>
              <a:spLocks noChangeShapeType="1"/>
            </p:cNvSpPr>
            <p:nvPr/>
          </p:nvSpPr>
          <p:spPr bwMode="auto">
            <a:xfrm flipV="1">
              <a:off x="1734" y="1020"/>
              <a:ext cx="1" cy="231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" name="Group 113"/>
          <p:cNvGrpSpPr>
            <a:grpSpLocks/>
          </p:cNvGrpSpPr>
          <p:nvPr/>
        </p:nvGrpSpPr>
        <p:grpSpPr bwMode="auto">
          <a:xfrm>
            <a:off x="1819276" y="1603375"/>
            <a:ext cx="4440238" cy="4060825"/>
            <a:chOff x="1673" y="810"/>
            <a:chExt cx="2797" cy="2558"/>
          </a:xfrm>
        </p:grpSpPr>
        <p:grpSp>
          <p:nvGrpSpPr>
            <p:cNvPr id="108" name="Group 49"/>
            <p:cNvGrpSpPr>
              <a:grpSpLocks/>
            </p:cNvGrpSpPr>
            <p:nvPr/>
          </p:nvGrpSpPr>
          <p:grpSpPr bwMode="auto">
            <a:xfrm>
              <a:off x="1673" y="810"/>
              <a:ext cx="2797" cy="2558"/>
              <a:chOff x="1673" y="810"/>
              <a:chExt cx="2797" cy="2558"/>
            </a:xfrm>
          </p:grpSpPr>
          <p:sp>
            <p:nvSpPr>
              <p:cNvPr id="113" name="Rectangle 50"/>
              <p:cNvSpPr>
                <a:spLocks noChangeArrowheads="1"/>
              </p:cNvSpPr>
              <p:nvPr/>
            </p:nvSpPr>
            <p:spPr bwMode="auto">
              <a:xfrm>
                <a:off x="1673" y="810"/>
                <a:ext cx="2797" cy="2558"/>
              </a:xfrm>
              <a:prstGeom prst="rect">
                <a:avLst/>
              </a:prstGeom>
              <a:solidFill>
                <a:srgbClr val="FFFFCC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6" name="Group 53"/>
              <p:cNvGrpSpPr>
                <a:grpSpLocks/>
              </p:cNvGrpSpPr>
              <p:nvPr/>
            </p:nvGrpSpPr>
            <p:grpSpPr bwMode="auto">
              <a:xfrm>
                <a:off x="1734" y="1020"/>
                <a:ext cx="2189" cy="2314"/>
                <a:chOff x="1734" y="1020"/>
                <a:chExt cx="2189" cy="2314"/>
              </a:xfrm>
            </p:grpSpPr>
            <p:sp>
              <p:nvSpPr>
                <p:cNvPr id="117" name="Oval 54"/>
                <p:cNvSpPr>
                  <a:spLocks noChangeArrowheads="1"/>
                </p:cNvSpPr>
                <p:nvPr/>
              </p:nvSpPr>
              <p:spPr bwMode="auto">
                <a:xfrm>
                  <a:off x="2316" y="3087"/>
                  <a:ext cx="120" cy="132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Oval 55"/>
                <p:cNvSpPr>
                  <a:spLocks noChangeArrowheads="1"/>
                </p:cNvSpPr>
                <p:nvPr/>
              </p:nvSpPr>
              <p:spPr bwMode="auto">
                <a:xfrm>
                  <a:off x="2219" y="2938"/>
                  <a:ext cx="121" cy="132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Oval 56"/>
                <p:cNvSpPr>
                  <a:spLocks noChangeArrowheads="1"/>
                </p:cNvSpPr>
                <p:nvPr/>
              </p:nvSpPr>
              <p:spPr bwMode="auto">
                <a:xfrm>
                  <a:off x="2522" y="2912"/>
                  <a:ext cx="119" cy="134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Oval 57"/>
                <p:cNvSpPr>
                  <a:spLocks noChangeArrowheads="1"/>
                </p:cNvSpPr>
                <p:nvPr/>
              </p:nvSpPr>
              <p:spPr bwMode="auto">
                <a:xfrm>
                  <a:off x="1989" y="2904"/>
                  <a:ext cx="119" cy="132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Oval 58"/>
                <p:cNvSpPr>
                  <a:spLocks noChangeArrowheads="1"/>
                </p:cNvSpPr>
                <p:nvPr/>
              </p:nvSpPr>
              <p:spPr bwMode="auto">
                <a:xfrm>
                  <a:off x="1920" y="2684"/>
                  <a:ext cx="121" cy="134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Oval 59"/>
                <p:cNvSpPr>
                  <a:spLocks noChangeArrowheads="1"/>
                </p:cNvSpPr>
                <p:nvPr/>
              </p:nvSpPr>
              <p:spPr bwMode="auto">
                <a:xfrm>
                  <a:off x="1979" y="2458"/>
                  <a:ext cx="121" cy="132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Oval 60"/>
                <p:cNvSpPr>
                  <a:spLocks noChangeArrowheads="1"/>
                </p:cNvSpPr>
                <p:nvPr/>
              </p:nvSpPr>
              <p:spPr bwMode="auto">
                <a:xfrm>
                  <a:off x="2573" y="2447"/>
                  <a:ext cx="119" cy="133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Oval 61"/>
                <p:cNvSpPr>
                  <a:spLocks noChangeArrowheads="1"/>
                </p:cNvSpPr>
                <p:nvPr/>
              </p:nvSpPr>
              <p:spPr bwMode="auto">
                <a:xfrm>
                  <a:off x="2475" y="2719"/>
                  <a:ext cx="120" cy="132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Oval 62"/>
                <p:cNvSpPr>
                  <a:spLocks noChangeArrowheads="1"/>
                </p:cNvSpPr>
                <p:nvPr/>
              </p:nvSpPr>
              <p:spPr bwMode="auto">
                <a:xfrm>
                  <a:off x="2709" y="2271"/>
                  <a:ext cx="119" cy="133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Oval 63"/>
                <p:cNvSpPr>
                  <a:spLocks noChangeArrowheads="1"/>
                </p:cNvSpPr>
                <p:nvPr/>
              </p:nvSpPr>
              <p:spPr bwMode="auto">
                <a:xfrm>
                  <a:off x="2786" y="2646"/>
                  <a:ext cx="120" cy="132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Oval 64"/>
                <p:cNvSpPr>
                  <a:spLocks noChangeArrowheads="1"/>
                </p:cNvSpPr>
                <p:nvPr/>
              </p:nvSpPr>
              <p:spPr bwMode="auto">
                <a:xfrm>
                  <a:off x="2608" y="2156"/>
                  <a:ext cx="116" cy="133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Oval 65"/>
                <p:cNvSpPr>
                  <a:spLocks noChangeArrowheads="1"/>
                </p:cNvSpPr>
                <p:nvPr/>
              </p:nvSpPr>
              <p:spPr bwMode="auto">
                <a:xfrm>
                  <a:off x="2331" y="2449"/>
                  <a:ext cx="120" cy="131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Oval 66"/>
                <p:cNvSpPr>
                  <a:spLocks noChangeArrowheads="1"/>
                </p:cNvSpPr>
                <p:nvPr/>
              </p:nvSpPr>
              <p:spPr bwMode="auto">
                <a:xfrm>
                  <a:off x="2296" y="2231"/>
                  <a:ext cx="121" cy="132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Freeform 67"/>
                <p:cNvSpPr>
                  <a:spLocks/>
                </p:cNvSpPr>
                <p:nvPr/>
              </p:nvSpPr>
              <p:spPr bwMode="auto">
                <a:xfrm flipV="1">
                  <a:off x="2699" y="2304"/>
                  <a:ext cx="151" cy="160"/>
                </a:xfrm>
                <a:custGeom>
                  <a:avLst/>
                  <a:gdLst>
                    <a:gd name="T0" fmla="*/ 0 w 69"/>
                    <a:gd name="T1" fmla="*/ 41 h 65"/>
                    <a:gd name="T2" fmla="*/ 26 w 69"/>
                    <a:gd name="T3" fmla="*/ 41 h 65"/>
                    <a:gd name="T4" fmla="*/ 35 w 69"/>
                    <a:gd name="T5" fmla="*/ 65 h 65"/>
                    <a:gd name="T6" fmla="*/ 43 w 69"/>
                    <a:gd name="T7" fmla="*/ 41 h 65"/>
                    <a:gd name="T8" fmla="*/ 69 w 69"/>
                    <a:gd name="T9" fmla="*/ 41 h 65"/>
                    <a:gd name="T10" fmla="*/ 48 w 69"/>
                    <a:gd name="T11" fmla="*/ 25 h 65"/>
                    <a:gd name="T12" fmla="*/ 56 w 69"/>
                    <a:gd name="T13" fmla="*/ 0 h 65"/>
                    <a:gd name="T14" fmla="*/ 35 w 69"/>
                    <a:gd name="T15" fmla="*/ 15 h 65"/>
                    <a:gd name="T16" fmla="*/ 13 w 69"/>
                    <a:gd name="T17" fmla="*/ 0 h 65"/>
                    <a:gd name="T18" fmla="*/ 21 w 69"/>
                    <a:gd name="T19" fmla="*/ 25 h 65"/>
                    <a:gd name="T20" fmla="*/ 0 w 69"/>
                    <a:gd name="T21" fmla="*/ 4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9" h="65">
                      <a:moveTo>
                        <a:pt x="0" y="41"/>
                      </a:moveTo>
                      <a:lnTo>
                        <a:pt x="26" y="41"/>
                      </a:lnTo>
                      <a:lnTo>
                        <a:pt x="35" y="65"/>
                      </a:lnTo>
                      <a:lnTo>
                        <a:pt x="43" y="41"/>
                      </a:lnTo>
                      <a:lnTo>
                        <a:pt x="69" y="41"/>
                      </a:lnTo>
                      <a:lnTo>
                        <a:pt x="48" y="25"/>
                      </a:lnTo>
                      <a:lnTo>
                        <a:pt x="56" y="0"/>
                      </a:lnTo>
                      <a:lnTo>
                        <a:pt x="35" y="15"/>
                      </a:lnTo>
                      <a:lnTo>
                        <a:pt x="13" y="0"/>
                      </a:lnTo>
                      <a:lnTo>
                        <a:pt x="21" y="25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Freeform 68"/>
                <p:cNvSpPr>
                  <a:spLocks/>
                </p:cNvSpPr>
                <p:nvPr/>
              </p:nvSpPr>
              <p:spPr bwMode="auto">
                <a:xfrm flipV="1">
                  <a:off x="3364" y="2141"/>
                  <a:ext cx="151" cy="158"/>
                </a:xfrm>
                <a:custGeom>
                  <a:avLst/>
                  <a:gdLst>
                    <a:gd name="T0" fmla="*/ 0 w 68"/>
                    <a:gd name="T1" fmla="*/ 41 h 65"/>
                    <a:gd name="T2" fmla="*/ 26 w 68"/>
                    <a:gd name="T3" fmla="*/ 41 h 65"/>
                    <a:gd name="T4" fmla="*/ 34 w 68"/>
                    <a:gd name="T5" fmla="*/ 65 h 65"/>
                    <a:gd name="T6" fmla="*/ 42 w 68"/>
                    <a:gd name="T7" fmla="*/ 41 h 65"/>
                    <a:gd name="T8" fmla="*/ 68 w 68"/>
                    <a:gd name="T9" fmla="*/ 41 h 65"/>
                    <a:gd name="T10" fmla="*/ 48 w 68"/>
                    <a:gd name="T11" fmla="*/ 25 h 65"/>
                    <a:gd name="T12" fmla="*/ 55 w 68"/>
                    <a:gd name="T13" fmla="*/ 0 h 65"/>
                    <a:gd name="T14" fmla="*/ 34 w 68"/>
                    <a:gd name="T15" fmla="*/ 15 h 65"/>
                    <a:gd name="T16" fmla="*/ 13 w 68"/>
                    <a:gd name="T17" fmla="*/ 0 h 65"/>
                    <a:gd name="T18" fmla="*/ 20 w 68"/>
                    <a:gd name="T19" fmla="*/ 25 h 65"/>
                    <a:gd name="T20" fmla="*/ 0 w 68"/>
                    <a:gd name="T21" fmla="*/ 4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8" h="65">
                      <a:moveTo>
                        <a:pt x="0" y="41"/>
                      </a:moveTo>
                      <a:lnTo>
                        <a:pt x="26" y="41"/>
                      </a:lnTo>
                      <a:lnTo>
                        <a:pt x="34" y="65"/>
                      </a:lnTo>
                      <a:lnTo>
                        <a:pt x="42" y="41"/>
                      </a:lnTo>
                      <a:lnTo>
                        <a:pt x="68" y="41"/>
                      </a:lnTo>
                      <a:lnTo>
                        <a:pt x="48" y="25"/>
                      </a:lnTo>
                      <a:lnTo>
                        <a:pt x="55" y="0"/>
                      </a:lnTo>
                      <a:lnTo>
                        <a:pt x="34" y="15"/>
                      </a:lnTo>
                      <a:lnTo>
                        <a:pt x="13" y="0"/>
                      </a:lnTo>
                      <a:lnTo>
                        <a:pt x="20" y="25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Freeform 69"/>
                <p:cNvSpPr>
                  <a:spLocks/>
                </p:cNvSpPr>
                <p:nvPr/>
              </p:nvSpPr>
              <p:spPr bwMode="auto">
                <a:xfrm flipV="1">
                  <a:off x="3074" y="2215"/>
                  <a:ext cx="151" cy="159"/>
                </a:xfrm>
                <a:custGeom>
                  <a:avLst/>
                  <a:gdLst>
                    <a:gd name="T0" fmla="*/ 0 w 68"/>
                    <a:gd name="T1" fmla="*/ 40 h 65"/>
                    <a:gd name="T2" fmla="*/ 26 w 68"/>
                    <a:gd name="T3" fmla="*/ 40 h 65"/>
                    <a:gd name="T4" fmla="*/ 34 w 68"/>
                    <a:gd name="T5" fmla="*/ 65 h 65"/>
                    <a:gd name="T6" fmla="*/ 42 w 68"/>
                    <a:gd name="T7" fmla="*/ 40 h 65"/>
                    <a:gd name="T8" fmla="*/ 68 w 68"/>
                    <a:gd name="T9" fmla="*/ 40 h 65"/>
                    <a:gd name="T10" fmla="*/ 48 w 68"/>
                    <a:gd name="T11" fmla="*/ 25 h 65"/>
                    <a:gd name="T12" fmla="*/ 55 w 68"/>
                    <a:gd name="T13" fmla="*/ 0 h 65"/>
                    <a:gd name="T14" fmla="*/ 34 w 68"/>
                    <a:gd name="T15" fmla="*/ 15 h 65"/>
                    <a:gd name="T16" fmla="*/ 13 w 68"/>
                    <a:gd name="T17" fmla="*/ 0 h 65"/>
                    <a:gd name="T18" fmla="*/ 20 w 68"/>
                    <a:gd name="T19" fmla="*/ 25 h 65"/>
                    <a:gd name="T20" fmla="*/ 0 w 68"/>
                    <a:gd name="T21" fmla="*/ 4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8" h="65">
                      <a:moveTo>
                        <a:pt x="0" y="40"/>
                      </a:moveTo>
                      <a:lnTo>
                        <a:pt x="26" y="40"/>
                      </a:lnTo>
                      <a:lnTo>
                        <a:pt x="34" y="65"/>
                      </a:lnTo>
                      <a:lnTo>
                        <a:pt x="42" y="40"/>
                      </a:lnTo>
                      <a:lnTo>
                        <a:pt x="68" y="40"/>
                      </a:lnTo>
                      <a:lnTo>
                        <a:pt x="48" y="25"/>
                      </a:lnTo>
                      <a:lnTo>
                        <a:pt x="55" y="0"/>
                      </a:lnTo>
                      <a:lnTo>
                        <a:pt x="34" y="15"/>
                      </a:lnTo>
                      <a:lnTo>
                        <a:pt x="13" y="0"/>
                      </a:lnTo>
                      <a:lnTo>
                        <a:pt x="20" y="25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Freeform 70"/>
                <p:cNvSpPr>
                  <a:spLocks/>
                </p:cNvSpPr>
                <p:nvPr/>
              </p:nvSpPr>
              <p:spPr bwMode="auto">
                <a:xfrm flipV="1">
                  <a:off x="2857" y="1766"/>
                  <a:ext cx="151" cy="159"/>
                </a:xfrm>
                <a:custGeom>
                  <a:avLst/>
                  <a:gdLst>
                    <a:gd name="T0" fmla="*/ 0 w 69"/>
                    <a:gd name="T1" fmla="*/ 40 h 65"/>
                    <a:gd name="T2" fmla="*/ 26 w 69"/>
                    <a:gd name="T3" fmla="*/ 40 h 65"/>
                    <a:gd name="T4" fmla="*/ 35 w 69"/>
                    <a:gd name="T5" fmla="*/ 65 h 65"/>
                    <a:gd name="T6" fmla="*/ 43 w 69"/>
                    <a:gd name="T7" fmla="*/ 40 h 65"/>
                    <a:gd name="T8" fmla="*/ 69 w 69"/>
                    <a:gd name="T9" fmla="*/ 40 h 65"/>
                    <a:gd name="T10" fmla="*/ 48 w 69"/>
                    <a:gd name="T11" fmla="*/ 25 h 65"/>
                    <a:gd name="T12" fmla="*/ 56 w 69"/>
                    <a:gd name="T13" fmla="*/ 0 h 65"/>
                    <a:gd name="T14" fmla="*/ 35 w 69"/>
                    <a:gd name="T15" fmla="*/ 15 h 65"/>
                    <a:gd name="T16" fmla="*/ 13 w 69"/>
                    <a:gd name="T17" fmla="*/ 0 h 65"/>
                    <a:gd name="T18" fmla="*/ 21 w 69"/>
                    <a:gd name="T19" fmla="*/ 25 h 65"/>
                    <a:gd name="T20" fmla="*/ 0 w 69"/>
                    <a:gd name="T21" fmla="*/ 4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9" h="65">
                      <a:moveTo>
                        <a:pt x="0" y="40"/>
                      </a:moveTo>
                      <a:lnTo>
                        <a:pt x="26" y="40"/>
                      </a:lnTo>
                      <a:lnTo>
                        <a:pt x="35" y="65"/>
                      </a:lnTo>
                      <a:lnTo>
                        <a:pt x="43" y="40"/>
                      </a:lnTo>
                      <a:lnTo>
                        <a:pt x="69" y="40"/>
                      </a:lnTo>
                      <a:lnTo>
                        <a:pt x="48" y="25"/>
                      </a:lnTo>
                      <a:lnTo>
                        <a:pt x="56" y="0"/>
                      </a:lnTo>
                      <a:lnTo>
                        <a:pt x="35" y="15"/>
                      </a:lnTo>
                      <a:lnTo>
                        <a:pt x="13" y="0"/>
                      </a:lnTo>
                      <a:lnTo>
                        <a:pt x="21" y="25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Freeform 71"/>
                <p:cNvSpPr>
                  <a:spLocks/>
                </p:cNvSpPr>
                <p:nvPr/>
              </p:nvSpPr>
              <p:spPr bwMode="auto">
                <a:xfrm flipV="1">
                  <a:off x="3224" y="1846"/>
                  <a:ext cx="154" cy="162"/>
                </a:xfrm>
                <a:custGeom>
                  <a:avLst/>
                  <a:gdLst>
                    <a:gd name="T0" fmla="*/ 0 w 69"/>
                    <a:gd name="T1" fmla="*/ 41 h 65"/>
                    <a:gd name="T2" fmla="*/ 26 w 69"/>
                    <a:gd name="T3" fmla="*/ 41 h 65"/>
                    <a:gd name="T4" fmla="*/ 35 w 69"/>
                    <a:gd name="T5" fmla="*/ 65 h 65"/>
                    <a:gd name="T6" fmla="*/ 43 w 69"/>
                    <a:gd name="T7" fmla="*/ 41 h 65"/>
                    <a:gd name="T8" fmla="*/ 69 w 69"/>
                    <a:gd name="T9" fmla="*/ 41 h 65"/>
                    <a:gd name="T10" fmla="*/ 48 w 69"/>
                    <a:gd name="T11" fmla="*/ 25 h 65"/>
                    <a:gd name="T12" fmla="*/ 56 w 69"/>
                    <a:gd name="T13" fmla="*/ 0 h 65"/>
                    <a:gd name="T14" fmla="*/ 35 w 69"/>
                    <a:gd name="T15" fmla="*/ 15 h 65"/>
                    <a:gd name="T16" fmla="*/ 13 w 69"/>
                    <a:gd name="T17" fmla="*/ 0 h 65"/>
                    <a:gd name="T18" fmla="*/ 21 w 69"/>
                    <a:gd name="T19" fmla="*/ 25 h 65"/>
                    <a:gd name="T20" fmla="*/ 0 w 69"/>
                    <a:gd name="T21" fmla="*/ 4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9" h="65">
                      <a:moveTo>
                        <a:pt x="0" y="41"/>
                      </a:moveTo>
                      <a:lnTo>
                        <a:pt x="26" y="41"/>
                      </a:lnTo>
                      <a:lnTo>
                        <a:pt x="35" y="65"/>
                      </a:lnTo>
                      <a:lnTo>
                        <a:pt x="43" y="41"/>
                      </a:lnTo>
                      <a:lnTo>
                        <a:pt x="69" y="41"/>
                      </a:lnTo>
                      <a:lnTo>
                        <a:pt x="48" y="25"/>
                      </a:lnTo>
                      <a:lnTo>
                        <a:pt x="56" y="0"/>
                      </a:lnTo>
                      <a:lnTo>
                        <a:pt x="35" y="15"/>
                      </a:lnTo>
                      <a:lnTo>
                        <a:pt x="13" y="0"/>
                      </a:lnTo>
                      <a:lnTo>
                        <a:pt x="21" y="25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Freeform 72"/>
                <p:cNvSpPr>
                  <a:spLocks/>
                </p:cNvSpPr>
                <p:nvPr/>
              </p:nvSpPr>
              <p:spPr bwMode="auto">
                <a:xfrm flipV="1">
                  <a:off x="2879" y="1649"/>
                  <a:ext cx="153" cy="159"/>
                </a:xfrm>
                <a:custGeom>
                  <a:avLst/>
                  <a:gdLst>
                    <a:gd name="T0" fmla="*/ 0 w 69"/>
                    <a:gd name="T1" fmla="*/ 40 h 65"/>
                    <a:gd name="T2" fmla="*/ 26 w 69"/>
                    <a:gd name="T3" fmla="*/ 40 h 65"/>
                    <a:gd name="T4" fmla="*/ 35 w 69"/>
                    <a:gd name="T5" fmla="*/ 65 h 65"/>
                    <a:gd name="T6" fmla="*/ 43 w 69"/>
                    <a:gd name="T7" fmla="*/ 40 h 65"/>
                    <a:gd name="T8" fmla="*/ 69 w 69"/>
                    <a:gd name="T9" fmla="*/ 40 h 65"/>
                    <a:gd name="T10" fmla="*/ 48 w 69"/>
                    <a:gd name="T11" fmla="*/ 25 h 65"/>
                    <a:gd name="T12" fmla="*/ 56 w 69"/>
                    <a:gd name="T13" fmla="*/ 0 h 65"/>
                    <a:gd name="T14" fmla="*/ 35 w 69"/>
                    <a:gd name="T15" fmla="*/ 15 h 65"/>
                    <a:gd name="T16" fmla="*/ 13 w 69"/>
                    <a:gd name="T17" fmla="*/ 0 h 65"/>
                    <a:gd name="T18" fmla="*/ 21 w 69"/>
                    <a:gd name="T19" fmla="*/ 25 h 65"/>
                    <a:gd name="T20" fmla="*/ 0 w 69"/>
                    <a:gd name="T21" fmla="*/ 4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9" h="65">
                      <a:moveTo>
                        <a:pt x="0" y="40"/>
                      </a:moveTo>
                      <a:lnTo>
                        <a:pt x="26" y="40"/>
                      </a:lnTo>
                      <a:lnTo>
                        <a:pt x="35" y="65"/>
                      </a:lnTo>
                      <a:lnTo>
                        <a:pt x="43" y="40"/>
                      </a:lnTo>
                      <a:lnTo>
                        <a:pt x="69" y="40"/>
                      </a:lnTo>
                      <a:lnTo>
                        <a:pt x="48" y="25"/>
                      </a:lnTo>
                      <a:lnTo>
                        <a:pt x="56" y="0"/>
                      </a:lnTo>
                      <a:lnTo>
                        <a:pt x="35" y="15"/>
                      </a:lnTo>
                      <a:lnTo>
                        <a:pt x="13" y="0"/>
                      </a:lnTo>
                      <a:lnTo>
                        <a:pt x="21" y="25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Freeform 73"/>
                <p:cNvSpPr>
                  <a:spLocks/>
                </p:cNvSpPr>
                <p:nvPr/>
              </p:nvSpPr>
              <p:spPr bwMode="auto">
                <a:xfrm flipV="1">
                  <a:off x="2873" y="2099"/>
                  <a:ext cx="151" cy="158"/>
                </a:xfrm>
                <a:custGeom>
                  <a:avLst/>
                  <a:gdLst>
                    <a:gd name="T0" fmla="*/ 0 w 68"/>
                    <a:gd name="T1" fmla="*/ 40 h 65"/>
                    <a:gd name="T2" fmla="*/ 26 w 68"/>
                    <a:gd name="T3" fmla="*/ 40 h 65"/>
                    <a:gd name="T4" fmla="*/ 34 w 68"/>
                    <a:gd name="T5" fmla="*/ 65 h 65"/>
                    <a:gd name="T6" fmla="*/ 42 w 68"/>
                    <a:gd name="T7" fmla="*/ 40 h 65"/>
                    <a:gd name="T8" fmla="*/ 68 w 68"/>
                    <a:gd name="T9" fmla="*/ 40 h 65"/>
                    <a:gd name="T10" fmla="*/ 48 w 68"/>
                    <a:gd name="T11" fmla="*/ 25 h 65"/>
                    <a:gd name="T12" fmla="*/ 55 w 68"/>
                    <a:gd name="T13" fmla="*/ 0 h 65"/>
                    <a:gd name="T14" fmla="*/ 34 w 68"/>
                    <a:gd name="T15" fmla="*/ 15 h 65"/>
                    <a:gd name="T16" fmla="*/ 13 w 68"/>
                    <a:gd name="T17" fmla="*/ 0 h 65"/>
                    <a:gd name="T18" fmla="*/ 20 w 68"/>
                    <a:gd name="T19" fmla="*/ 25 h 65"/>
                    <a:gd name="T20" fmla="*/ 0 w 68"/>
                    <a:gd name="T21" fmla="*/ 4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8" h="65">
                      <a:moveTo>
                        <a:pt x="0" y="40"/>
                      </a:moveTo>
                      <a:lnTo>
                        <a:pt x="26" y="40"/>
                      </a:lnTo>
                      <a:lnTo>
                        <a:pt x="34" y="65"/>
                      </a:lnTo>
                      <a:lnTo>
                        <a:pt x="42" y="40"/>
                      </a:lnTo>
                      <a:lnTo>
                        <a:pt x="68" y="40"/>
                      </a:lnTo>
                      <a:lnTo>
                        <a:pt x="48" y="25"/>
                      </a:lnTo>
                      <a:lnTo>
                        <a:pt x="55" y="0"/>
                      </a:lnTo>
                      <a:lnTo>
                        <a:pt x="34" y="15"/>
                      </a:lnTo>
                      <a:lnTo>
                        <a:pt x="13" y="0"/>
                      </a:lnTo>
                      <a:lnTo>
                        <a:pt x="20" y="25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Freeform 74"/>
                <p:cNvSpPr>
                  <a:spLocks/>
                </p:cNvSpPr>
                <p:nvPr/>
              </p:nvSpPr>
              <p:spPr bwMode="auto">
                <a:xfrm flipV="1">
                  <a:off x="2930" y="1831"/>
                  <a:ext cx="151" cy="158"/>
                </a:xfrm>
                <a:custGeom>
                  <a:avLst/>
                  <a:gdLst>
                    <a:gd name="T0" fmla="*/ 0 w 68"/>
                    <a:gd name="T1" fmla="*/ 41 h 65"/>
                    <a:gd name="T2" fmla="*/ 26 w 68"/>
                    <a:gd name="T3" fmla="*/ 41 h 65"/>
                    <a:gd name="T4" fmla="*/ 34 w 68"/>
                    <a:gd name="T5" fmla="*/ 65 h 65"/>
                    <a:gd name="T6" fmla="*/ 42 w 68"/>
                    <a:gd name="T7" fmla="*/ 41 h 65"/>
                    <a:gd name="T8" fmla="*/ 68 w 68"/>
                    <a:gd name="T9" fmla="*/ 41 h 65"/>
                    <a:gd name="T10" fmla="*/ 48 w 68"/>
                    <a:gd name="T11" fmla="*/ 25 h 65"/>
                    <a:gd name="T12" fmla="*/ 55 w 68"/>
                    <a:gd name="T13" fmla="*/ 0 h 65"/>
                    <a:gd name="T14" fmla="*/ 34 w 68"/>
                    <a:gd name="T15" fmla="*/ 15 h 65"/>
                    <a:gd name="T16" fmla="*/ 13 w 68"/>
                    <a:gd name="T17" fmla="*/ 0 h 65"/>
                    <a:gd name="T18" fmla="*/ 20 w 68"/>
                    <a:gd name="T19" fmla="*/ 25 h 65"/>
                    <a:gd name="T20" fmla="*/ 0 w 68"/>
                    <a:gd name="T21" fmla="*/ 4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8" h="65">
                      <a:moveTo>
                        <a:pt x="0" y="41"/>
                      </a:moveTo>
                      <a:lnTo>
                        <a:pt x="26" y="41"/>
                      </a:lnTo>
                      <a:lnTo>
                        <a:pt x="34" y="65"/>
                      </a:lnTo>
                      <a:lnTo>
                        <a:pt x="42" y="41"/>
                      </a:lnTo>
                      <a:lnTo>
                        <a:pt x="68" y="41"/>
                      </a:lnTo>
                      <a:lnTo>
                        <a:pt x="48" y="25"/>
                      </a:lnTo>
                      <a:lnTo>
                        <a:pt x="55" y="0"/>
                      </a:lnTo>
                      <a:lnTo>
                        <a:pt x="34" y="15"/>
                      </a:lnTo>
                      <a:lnTo>
                        <a:pt x="13" y="0"/>
                      </a:lnTo>
                      <a:lnTo>
                        <a:pt x="20" y="25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Freeform 75"/>
                <p:cNvSpPr>
                  <a:spLocks/>
                </p:cNvSpPr>
                <p:nvPr/>
              </p:nvSpPr>
              <p:spPr bwMode="auto">
                <a:xfrm flipV="1">
                  <a:off x="2579" y="1684"/>
                  <a:ext cx="150" cy="159"/>
                </a:xfrm>
                <a:custGeom>
                  <a:avLst/>
                  <a:gdLst>
                    <a:gd name="T0" fmla="*/ 0 w 68"/>
                    <a:gd name="T1" fmla="*/ 40 h 65"/>
                    <a:gd name="T2" fmla="*/ 26 w 68"/>
                    <a:gd name="T3" fmla="*/ 40 h 65"/>
                    <a:gd name="T4" fmla="*/ 34 w 68"/>
                    <a:gd name="T5" fmla="*/ 65 h 65"/>
                    <a:gd name="T6" fmla="*/ 42 w 68"/>
                    <a:gd name="T7" fmla="*/ 40 h 65"/>
                    <a:gd name="T8" fmla="*/ 68 w 68"/>
                    <a:gd name="T9" fmla="*/ 40 h 65"/>
                    <a:gd name="T10" fmla="*/ 48 w 68"/>
                    <a:gd name="T11" fmla="*/ 25 h 65"/>
                    <a:gd name="T12" fmla="*/ 55 w 68"/>
                    <a:gd name="T13" fmla="*/ 0 h 65"/>
                    <a:gd name="T14" fmla="*/ 34 w 68"/>
                    <a:gd name="T15" fmla="*/ 15 h 65"/>
                    <a:gd name="T16" fmla="*/ 13 w 68"/>
                    <a:gd name="T17" fmla="*/ 0 h 65"/>
                    <a:gd name="T18" fmla="*/ 20 w 68"/>
                    <a:gd name="T19" fmla="*/ 25 h 65"/>
                    <a:gd name="T20" fmla="*/ 0 w 68"/>
                    <a:gd name="T21" fmla="*/ 4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8" h="65">
                      <a:moveTo>
                        <a:pt x="0" y="40"/>
                      </a:moveTo>
                      <a:lnTo>
                        <a:pt x="26" y="40"/>
                      </a:lnTo>
                      <a:lnTo>
                        <a:pt x="34" y="65"/>
                      </a:lnTo>
                      <a:lnTo>
                        <a:pt x="42" y="40"/>
                      </a:lnTo>
                      <a:lnTo>
                        <a:pt x="68" y="40"/>
                      </a:lnTo>
                      <a:lnTo>
                        <a:pt x="48" y="25"/>
                      </a:lnTo>
                      <a:lnTo>
                        <a:pt x="55" y="0"/>
                      </a:lnTo>
                      <a:lnTo>
                        <a:pt x="34" y="15"/>
                      </a:lnTo>
                      <a:lnTo>
                        <a:pt x="13" y="0"/>
                      </a:lnTo>
                      <a:lnTo>
                        <a:pt x="20" y="25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Freeform 76"/>
                <p:cNvSpPr>
                  <a:spLocks/>
                </p:cNvSpPr>
                <p:nvPr/>
              </p:nvSpPr>
              <p:spPr bwMode="auto">
                <a:xfrm flipV="1">
                  <a:off x="2789" y="1544"/>
                  <a:ext cx="152" cy="159"/>
                </a:xfrm>
                <a:custGeom>
                  <a:avLst/>
                  <a:gdLst>
                    <a:gd name="T0" fmla="*/ 0 w 68"/>
                    <a:gd name="T1" fmla="*/ 41 h 65"/>
                    <a:gd name="T2" fmla="*/ 26 w 68"/>
                    <a:gd name="T3" fmla="*/ 41 h 65"/>
                    <a:gd name="T4" fmla="*/ 34 w 68"/>
                    <a:gd name="T5" fmla="*/ 65 h 65"/>
                    <a:gd name="T6" fmla="*/ 42 w 68"/>
                    <a:gd name="T7" fmla="*/ 41 h 65"/>
                    <a:gd name="T8" fmla="*/ 68 w 68"/>
                    <a:gd name="T9" fmla="*/ 41 h 65"/>
                    <a:gd name="T10" fmla="*/ 48 w 68"/>
                    <a:gd name="T11" fmla="*/ 25 h 65"/>
                    <a:gd name="T12" fmla="*/ 55 w 68"/>
                    <a:gd name="T13" fmla="*/ 0 h 65"/>
                    <a:gd name="T14" fmla="*/ 34 w 68"/>
                    <a:gd name="T15" fmla="*/ 15 h 65"/>
                    <a:gd name="T16" fmla="*/ 13 w 68"/>
                    <a:gd name="T17" fmla="*/ 0 h 65"/>
                    <a:gd name="T18" fmla="*/ 20 w 68"/>
                    <a:gd name="T19" fmla="*/ 25 h 65"/>
                    <a:gd name="T20" fmla="*/ 0 w 68"/>
                    <a:gd name="T21" fmla="*/ 4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8" h="65">
                      <a:moveTo>
                        <a:pt x="0" y="41"/>
                      </a:moveTo>
                      <a:lnTo>
                        <a:pt x="26" y="41"/>
                      </a:lnTo>
                      <a:lnTo>
                        <a:pt x="34" y="65"/>
                      </a:lnTo>
                      <a:lnTo>
                        <a:pt x="42" y="41"/>
                      </a:lnTo>
                      <a:lnTo>
                        <a:pt x="68" y="41"/>
                      </a:lnTo>
                      <a:lnTo>
                        <a:pt x="48" y="25"/>
                      </a:lnTo>
                      <a:lnTo>
                        <a:pt x="55" y="0"/>
                      </a:lnTo>
                      <a:lnTo>
                        <a:pt x="34" y="15"/>
                      </a:lnTo>
                      <a:lnTo>
                        <a:pt x="13" y="0"/>
                      </a:lnTo>
                      <a:lnTo>
                        <a:pt x="20" y="25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Freeform 77"/>
                <p:cNvSpPr>
                  <a:spLocks/>
                </p:cNvSpPr>
                <p:nvPr/>
              </p:nvSpPr>
              <p:spPr bwMode="auto">
                <a:xfrm flipV="1">
                  <a:off x="3159" y="1409"/>
                  <a:ext cx="152" cy="162"/>
                </a:xfrm>
                <a:custGeom>
                  <a:avLst/>
                  <a:gdLst>
                    <a:gd name="T0" fmla="*/ 0 w 68"/>
                    <a:gd name="T1" fmla="*/ 41 h 65"/>
                    <a:gd name="T2" fmla="*/ 26 w 68"/>
                    <a:gd name="T3" fmla="*/ 41 h 65"/>
                    <a:gd name="T4" fmla="*/ 34 w 68"/>
                    <a:gd name="T5" fmla="*/ 65 h 65"/>
                    <a:gd name="T6" fmla="*/ 42 w 68"/>
                    <a:gd name="T7" fmla="*/ 41 h 65"/>
                    <a:gd name="T8" fmla="*/ 68 w 68"/>
                    <a:gd name="T9" fmla="*/ 41 h 65"/>
                    <a:gd name="T10" fmla="*/ 48 w 68"/>
                    <a:gd name="T11" fmla="*/ 25 h 65"/>
                    <a:gd name="T12" fmla="*/ 55 w 68"/>
                    <a:gd name="T13" fmla="*/ 0 h 65"/>
                    <a:gd name="T14" fmla="*/ 34 w 68"/>
                    <a:gd name="T15" fmla="*/ 15 h 65"/>
                    <a:gd name="T16" fmla="*/ 13 w 68"/>
                    <a:gd name="T17" fmla="*/ 0 h 65"/>
                    <a:gd name="T18" fmla="*/ 20 w 68"/>
                    <a:gd name="T19" fmla="*/ 25 h 65"/>
                    <a:gd name="T20" fmla="*/ 0 w 68"/>
                    <a:gd name="T21" fmla="*/ 4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8" h="65">
                      <a:moveTo>
                        <a:pt x="0" y="41"/>
                      </a:moveTo>
                      <a:lnTo>
                        <a:pt x="26" y="41"/>
                      </a:lnTo>
                      <a:lnTo>
                        <a:pt x="34" y="65"/>
                      </a:lnTo>
                      <a:lnTo>
                        <a:pt x="42" y="41"/>
                      </a:lnTo>
                      <a:lnTo>
                        <a:pt x="68" y="41"/>
                      </a:lnTo>
                      <a:lnTo>
                        <a:pt x="48" y="25"/>
                      </a:lnTo>
                      <a:lnTo>
                        <a:pt x="55" y="0"/>
                      </a:lnTo>
                      <a:lnTo>
                        <a:pt x="34" y="15"/>
                      </a:lnTo>
                      <a:lnTo>
                        <a:pt x="13" y="0"/>
                      </a:lnTo>
                      <a:lnTo>
                        <a:pt x="20" y="25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Freeform 78"/>
                <p:cNvSpPr>
                  <a:spLocks/>
                </p:cNvSpPr>
                <p:nvPr/>
              </p:nvSpPr>
              <p:spPr bwMode="auto">
                <a:xfrm flipV="1">
                  <a:off x="2783" y="1949"/>
                  <a:ext cx="151" cy="160"/>
                </a:xfrm>
                <a:custGeom>
                  <a:avLst/>
                  <a:gdLst>
                    <a:gd name="T0" fmla="*/ 0 w 68"/>
                    <a:gd name="T1" fmla="*/ 41 h 65"/>
                    <a:gd name="T2" fmla="*/ 26 w 68"/>
                    <a:gd name="T3" fmla="*/ 41 h 65"/>
                    <a:gd name="T4" fmla="*/ 34 w 68"/>
                    <a:gd name="T5" fmla="*/ 65 h 65"/>
                    <a:gd name="T6" fmla="*/ 42 w 68"/>
                    <a:gd name="T7" fmla="*/ 41 h 65"/>
                    <a:gd name="T8" fmla="*/ 68 w 68"/>
                    <a:gd name="T9" fmla="*/ 41 h 65"/>
                    <a:gd name="T10" fmla="*/ 48 w 68"/>
                    <a:gd name="T11" fmla="*/ 25 h 65"/>
                    <a:gd name="T12" fmla="*/ 55 w 68"/>
                    <a:gd name="T13" fmla="*/ 0 h 65"/>
                    <a:gd name="T14" fmla="*/ 34 w 68"/>
                    <a:gd name="T15" fmla="*/ 15 h 65"/>
                    <a:gd name="T16" fmla="*/ 13 w 68"/>
                    <a:gd name="T17" fmla="*/ 0 h 65"/>
                    <a:gd name="T18" fmla="*/ 20 w 68"/>
                    <a:gd name="T19" fmla="*/ 25 h 65"/>
                    <a:gd name="T20" fmla="*/ 0 w 68"/>
                    <a:gd name="T21" fmla="*/ 4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8" h="65">
                      <a:moveTo>
                        <a:pt x="0" y="41"/>
                      </a:moveTo>
                      <a:lnTo>
                        <a:pt x="26" y="41"/>
                      </a:lnTo>
                      <a:lnTo>
                        <a:pt x="34" y="65"/>
                      </a:lnTo>
                      <a:lnTo>
                        <a:pt x="42" y="41"/>
                      </a:lnTo>
                      <a:lnTo>
                        <a:pt x="68" y="41"/>
                      </a:lnTo>
                      <a:lnTo>
                        <a:pt x="48" y="25"/>
                      </a:lnTo>
                      <a:lnTo>
                        <a:pt x="55" y="0"/>
                      </a:lnTo>
                      <a:lnTo>
                        <a:pt x="34" y="15"/>
                      </a:lnTo>
                      <a:lnTo>
                        <a:pt x="13" y="0"/>
                      </a:lnTo>
                      <a:lnTo>
                        <a:pt x="20" y="25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Freeform 79"/>
                <p:cNvSpPr>
                  <a:spLocks/>
                </p:cNvSpPr>
                <p:nvPr/>
              </p:nvSpPr>
              <p:spPr bwMode="auto">
                <a:xfrm flipV="1">
                  <a:off x="3377" y="1591"/>
                  <a:ext cx="150" cy="160"/>
                </a:xfrm>
                <a:custGeom>
                  <a:avLst/>
                  <a:gdLst>
                    <a:gd name="T0" fmla="*/ 0 w 68"/>
                    <a:gd name="T1" fmla="*/ 41 h 65"/>
                    <a:gd name="T2" fmla="*/ 26 w 68"/>
                    <a:gd name="T3" fmla="*/ 41 h 65"/>
                    <a:gd name="T4" fmla="*/ 34 w 68"/>
                    <a:gd name="T5" fmla="*/ 65 h 65"/>
                    <a:gd name="T6" fmla="*/ 42 w 68"/>
                    <a:gd name="T7" fmla="*/ 41 h 65"/>
                    <a:gd name="T8" fmla="*/ 68 w 68"/>
                    <a:gd name="T9" fmla="*/ 41 h 65"/>
                    <a:gd name="T10" fmla="*/ 48 w 68"/>
                    <a:gd name="T11" fmla="*/ 25 h 65"/>
                    <a:gd name="T12" fmla="*/ 55 w 68"/>
                    <a:gd name="T13" fmla="*/ 0 h 65"/>
                    <a:gd name="T14" fmla="*/ 34 w 68"/>
                    <a:gd name="T15" fmla="*/ 15 h 65"/>
                    <a:gd name="T16" fmla="*/ 13 w 68"/>
                    <a:gd name="T17" fmla="*/ 0 h 65"/>
                    <a:gd name="T18" fmla="*/ 20 w 68"/>
                    <a:gd name="T19" fmla="*/ 25 h 65"/>
                    <a:gd name="T20" fmla="*/ 0 w 68"/>
                    <a:gd name="T21" fmla="*/ 4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8" h="65">
                      <a:moveTo>
                        <a:pt x="0" y="41"/>
                      </a:moveTo>
                      <a:lnTo>
                        <a:pt x="26" y="41"/>
                      </a:lnTo>
                      <a:lnTo>
                        <a:pt x="34" y="65"/>
                      </a:lnTo>
                      <a:lnTo>
                        <a:pt x="42" y="41"/>
                      </a:lnTo>
                      <a:lnTo>
                        <a:pt x="68" y="41"/>
                      </a:lnTo>
                      <a:lnTo>
                        <a:pt x="48" y="25"/>
                      </a:lnTo>
                      <a:lnTo>
                        <a:pt x="55" y="0"/>
                      </a:lnTo>
                      <a:lnTo>
                        <a:pt x="34" y="15"/>
                      </a:lnTo>
                      <a:lnTo>
                        <a:pt x="13" y="0"/>
                      </a:lnTo>
                      <a:lnTo>
                        <a:pt x="20" y="25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Oval 80"/>
                <p:cNvSpPr>
                  <a:spLocks noChangeArrowheads="1"/>
                </p:cNvSpPr>
                <p:nvPr/>
              </p:nvSpPr>
              <p:spPr bwMode="auto">
                <a:xfrm>
                  <a:off x="2108" y="2576"/>
                  <a:ext cx="121" cy="132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Oval 81"/>
                <p:cNvSpPr>
                  <a:spLocks noChangeArrowheads="1"/>
                </p:cNvSpPr>
                <p:nvPr/>
              </p:nvSpPr>
              <p:spPr bwMode="auto">
                <a:xfrm>
                  <a:off x="2005" y="2248"/>
                  <a:ext cx="121" cy="132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Oval 82"/>
                <p:cNvSpPr>
                  <a:spLocks noChangeArrowheads="1"/>
                </p:cNvSpPr>
                <p:nvPr/>
              </p:nvSpPr>
              <p:spPr bwMode="auto">
                <a:xfrm>
                  <a:off x="2649" y="2905"/>
                  <a:ext cx="121" cy="132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Oval 83"/>
                <p:cNvSpPr>
                  <a:spLocks noChangeArrowheads="1"/>
                </p:cNvSpPr>
                <p:nvPr/>
              </p:nvSpPr>
              <p:spPr bwMode="auto">
                <a:xfrm>
                  <a:off x="2237" y="2668"/>
                  <a:ext cx="121" cy="132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Oval 84"/>
                <p:cNvSpPr>
                  <a:spLocks noChangeArrowheads="1"/>
                </p:cNvSpPr>
                <p:nvPr/>
              </p:nvSpPr>
              <p:spPr bwMode="auto">
                <a:xfrm>
                  <a:off x="2340" y="2550"/>
                  <a:ext cx="121" cy="132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Oval 85"/>
                <p:cNvSpPr>
                  <a:spLocks noChangeArrowheads="1"/>
                </p:cNvSpPr>
                <p:nvPr/>
              </p:nvSpPr>
              <p:spPr bwMode="auto">
                <a:xfrm>
                  <a:off x="2314" y="2707"/>
                  <a:ext cx="121" cy="133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Oval 86"/>
                <p:cNvSpPr>
                  <a:spLocks noChangeArrowheads="1"/>
                </p:cNvSpPr>
                <p:nvPr/>
              </p:nvSpPr>
              <p:spPr bwMode="auto">
                <a:xfrm>
                  <a:off x="2108" y="2786"/>
                  <a:ext cx="121" cy="133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Oval 87"/>
                <p:cNvSpPr>
                  <a:spLocks noChangeArrowheads="1"/>
                </p:cNvSpPr>
                <p:nvPr/>
              </p:nvSpPr>
              <p:spPr bwMode="auto">
                <a:xfrm>
                  <a:off x="2198" y="2458"/>
                  <a:ext cx="121" cy="132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Freeform 88"/>
                <p:cNvSpPr>
                  <a:spLocks/>
                </p:cNvSpPr>
                <p:nvPr/>
              </p:nvSpPr>
              <p:spPr bwMode="auto">
                <a:xfrm flipV="1">
                  <a:off x="3092" y="1804"/>
                  <a:ext cx="151" cy="161"/>
                </a:xfrm>
                <a:custGeom>
                  <a:avLst/>
                  <a:gdLst>
                    <a:gd name="T0" fmla="*/ 0 w 68"/>
                    <a:gd name="T1" fmla="*/ 41 h 65"/>
                    <a:gd name="T2" fmla="*/ 26 w 68"/>
                    <a:gd name="T3" fmla="*/ 41 h 65"/>
                    <a:gd name="T4" fmla="*/ 34 w 68"/>
                    <a:gd name="T5" fmla="*/ 65 h 65"/>
                    <a:gd name="T6" fmla="*/ 42 w 68"/>
                    <a:gd name="T7" fmla="*/ 41 h 65"/>
                    <a:gd name="T8" fmla="*/ 68 w 68"/>
                    <a:gd name="T9" fmla="*/ 41 h 65"/>
                    <a:gd name="T10" fmla="*/ 48 w 68"/>
                    <a:gd name="T11" fmla="*/ 25 h 65"/>
                    <a:gd name="T12" fmla="*/ 55 w 68"/>
                    <a:gd name="T13" fmla="*/ 0 h 65"/>
                    <a:gd name="T14" fmla="*/ 34 w 68"/>
                    <a:gd name="T15" fmla="*/ 15 h 65"/>
                    <a:gd name="T16" fmla="*/ 13 w 68"/>
                    <a:gd name="T17" fmla="*/ 0 h 65"/>
                    <a:gd name="T18" fmla="*/ 20 w 68"/>
                    <a:gd name="T19" fmla="*/ 25 h 65"/>
                    <a:gd name="T20" fmla="*/ 0 w 68"/>
                    <a:gd name="T21" fmla="*/ 4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8" h="65">
                      <a:moveTo>
                        <a:pt x="0" y="41"/>
                      </a:moveTo>
                      <a:lnTo>
                        <a:pt x="26" y="41"/>
                      </a:lnTo>
                      <a:lnTo>
                        <a:pt x="34" y="65"/>
                      </a:lnTo>
                      <a:lnTo>
                        <a:pt x="42" y="41"/>
                      </a:lnTo>
                      <a:lnTo>
                        <a:pt x="68" y="41"/>
                      </a:lnTo>
                      <a:lnTo>
                        <a:pt x="48" y="25"/>
                      </a:lnTo>
                      <a:lnTo>
                        <a:pt x="55" y="0"/>
                      </a:lnTo>
                      <a:lnTo>
                        <a:pt x="34" y="15"/>
                      </a:lnTo>
                      <a:lnTo>
                        <a:pt x="13" y="0"/>
                      </a:lnTo>
                      <a:lnTo>
                        <a:pt x="20" y="25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Freeform 89"/>
                <p:cNvSpPr>
                  <a:spLocks/>
                </p:cNvSpPr>
                <p:nvPr/>
              </p:nvSpPr>
              <p:spPr bwMode="auto">
                <a:xfrm flipV="1">
                  <a:off x="3040" y="1660"/>
                  <a:ext cx="151" cy="160"/>
                </a:xfrm>
                <a:custGeom>
                  <a:avLst/>
                  <a:gdLst>
                    <a:gd name="T0" fmla="*/ 0 w 68"/>
                    <a:gd name="T1" fmla="*/ 41 h 65"/>
                    <a:gd name="T2" fmla="*/ 26 w 68"/>
                    <a:gd name="T3" fmla="*/ 41 h 65"/>
                    <a:gd name="T4" fmla="*/ 34 w 68"/>
                    <a:gd name="T5" fmla="*/ 65 h 65"/>
                    <a:gd name="T6" fmla="*/ 42 w 68"/>
                    <a:gd name="T7" fmla="*/ 41 h 65"/>
                    <a:gd name="T8" fmla="*/ 68 w 68"/>
                    <a:gd name="T9" fmla="*/ 41 h 65"/>
                    <a:gd name="T10" fmla="*/ 48 w 68"/>
                    <a:gd name="T11" fmla="*/ 25 h 65"/>
                    <a:gd name="T12" fmla="*/ 55 w 68"/>
                    <a:gd name="T13" fmla="*/ 0 h 65"/>
                    <a:gd name="T14" fmla="*/ 34 w 68"/>
                    <a:gd name="T15" fmla="*/ 15 h 65"/>
                    <a:gd name="T16" fmla="*/ 13 w 68"/>
                    <a:gd name="T17" fmla="*/ 0 h 65"/>
                    <a:gd name="T18" fmla="*/ 20 w 68"/>
                    <a:gd name="T19" fmla="*/ 25 h 65"/>
                    <a:gd name="T20" fmla="*/ 0 w 68"/>
                    <a:gd name="T21" fmla="*/ 4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8" h="65">
                      <a:moveTo>
                        <a:pt x="0" y="41"/>
                      </a:moveTo>
                      <a:lnTo>
                        <a:pt x="26" y="41"/>
                      </a:lnTo>
                      <a:lnTo>
                        <a:pt x="34" y="65"/>
                      </a:lnTo>
                      <a:lnTo>
                        <a:pt x="42" y="41"/>
                      </a:lnTo>
                      <a:lnTo>
                        <a:pt x="68" y="41"/>
                      </a:lnTo>
                      <a:lnTo>
                        <a:pt x="48" y="25"/>
                      </a:lnTo>
                      <a:lnTo>
                        <a:pt x="55" y="0"/>
                      </a:lnTo>
                      <a:lnTo>
                        <a:pt x="34" y="15"/>
                      </a:lnTo>
                      <a:lnTo>
                        <a:pt x="13" y="0"/>
                      </a:lnTo>
                      <a:lnTo>
                        <a:pt x="20" y="25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Freeform 90"/>
                <p:cNvSpPr>
                  <a:spLocks/>
                </p:cNvSpPr>
                <p:nvPr/>
              </p:nvSpPr>
              <p:spPr bwMode="auto">
                <a:xfrm flipV="1">
                  <a:off x="3143" y="1962"/>
                  <a:ext cx="151" cy="160"/>
                </a:xfrm>
                <a:custGeom>
                  <a:avLst/>
                  <a:gdLst>
                    <a:gd name="T0" fmla="*/ 0 w 68"/>
                    <a:gd name="T1" fmla="*/ 41 h 65"/>
                    <a:gd name="T2" fmla="*/ 26 w 68"/>
                    <a:gd name="T3" fmla="*/ 41 h 65"/>
                    <a:gd name="T4" fmla="*/ 34 w 68"/>
                    <a:gd name="T5" fmla="*/ 65 h 65"/>
                    <a:gd name="T6" fmla="*/ 42 w 68"/>
                    <a:gd name="T7" fmla="*/ 41 h 65"/>
                    <a:gd name="T8" fmla="*/ 68 w 68"/>
                    <a:gd name="T9" fmla="*/ 41 h 65"/>
                    <a:gd name="T10" fmla="*/ 48 w 68"/>
                    <a:gd name="T11" fmla="*/ 25 h 65"/>
                    <a:gd name="T12" fmla="*/ 55 w 68"/>
                    <a:gd name="T13" fmla="*/ 0 h 65"/>
                    <a:gd name="T14" fmla="*/ 34 w 68"/>
                    <a:gd name="T15" fmla="*/ 15 h 65"/>
                    <a:gd name="T16" fmla="*/ 13 w 68"/>
                    <a:gd name="T17" fmla="*/ 0 h 65"/>
                    <a:gd name="T18" fmla="*/ 20 w 68"/>
                    <a:gd name="T19" fmla="*/ 25 h 65"/>
                    <a:gd name="T20" fmla="*/ 0 w 68"/>
                    <a:gd name="T21" fmla="*/ 4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8" h="65">
                      <a:moveTo>
                        <a:pt x="0" y="41"/>
                      </a:moveTo>
                      <a:lnTo>
                        <a:pt x="26" y="41"/>
                      </a:lnTo>
                      <a:lnTo>
                        <a:pt x="34" y="65"/>
                      </a:lnTo>
                      <a:lnTo>
                        <a:pt x="42" y="41"/>
                      </a:lnTo>
                      <a:lnTo>
                        <a:pt x="68" y="41"/>
                      </a:lnTo>
                      <a:lnTo>
                        <a:pt x="48" y="25"/>
                      </a:lnTo>
                      <a:lnTo>
                        <a:pt x="55" y="0"/>
                      </a:lnTo>
                      <a:lnTo>
                        <a:pt x="34" y="15"/>
                      </a:lnTo>
                      <a:lnTo>
                        <a:pt x="13" y="0"/>
                      </a:lnTo>
                      <a:lnTo>
                        <a:pt x="20" y="25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Freeform 91"/>
                <p:cNvSpPr>
                  <a:spLocks/>
                </p:cNvSpPr>
                <p:nvPr/>
              </p:nvSpPr>
              <p:spPr bwMode="auto">
                <a:xfrm flipV="1">
                  <a:off x="3053" y="2028"/>
                  <a:ext cx="151" cy="160"/>
                </a:xfrm>
                <a:custGeom>
                  <a:avLst/>
                  <a:gdLst>
                    <a:gd name="T0" fmla="*/ 0 w 68"/>
                    <a:gd name="T1" fmla="*/ 41 h 65"/>
                    <a:gd name="T2" fmla="*/ 26 w 68"/>
                    <a:gd name="T3" fmla="*/ 41 h 65"/>
                    <a:gd name="T4" fmla="*/ 34 w 68"/>
                    <a:gd name="T5" fmla="*/ 65 h 65"/>
                    <a:gd name="T6" fmla="*/ 42 w 68"/>
                    <a:gd name="T7" fmla="*/ 41 h 65"/>
                    <a:gd name="T8" fmla="*/ 68 w 68"/>
                    <a:gd name="T9" fmla="*/ 41 h 65"/>
                    <a:gd name="T10" fmla="*/ 48 w 68"/>
                    <a:gd name="T11" fmla="*/ 25 h 65"/>
                    <a:gd name="T12" fmla="*/ 55 w 68"/>
                    <a:gd name="T13" fmla="*/ 0 h 65"/>
                    <a:gd name="T14" fmla="*/ 34 w 68"/>
                    <a:gd name="T15" fmla="*/ 15 h 65"/>
                    <a:gd name="T16" fmla="*/ 13 w 68"/>
                    <a:gd name="T17" fmla="*/ 0 h 65"/>
                    <a:gd name="T18" fmla="*/ 20 w 68"/>
                    <a:gd name="T19" fmla="*/ 25 h 65"/>
                    <a:gd name="T20" fmla="*/ 0 w 68"/>
                    <a:gd name="T21" fmla="*/ 4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8" h="65">
                      <a:moveTo>
                        <a:pt x="0" y="41"/>
                      </a:moveTo>
                      <a:lnTo>
                        <a:pt x="26" y="41"/>
                      </a:lnTo>
                      <a:lnTo>
                        <a:pt x="34" y="65"/>
                      </a:lnTo>
                      <a:lnTo>
                        <a:pt x="42" y="41"/>
                      </a:lnTo>
                      <a:lnTo>
                        <a:pt x="68" y="41"/>
                      </a:lnTo>
                      <a:lnTo>
                        <a:pt x="48" y="25"/>
                      </a:lnTo>
                      <a:lnTo>
                        <a:pt x="55" y="0"/>
                      </a:lnTo>
                      <a:lnTo>
                        <a:pt x="34" y="15"/>
                      </a:lnTo>
                      <a:lnTo>
                        <a:pt x="13" y="0"/>
                      </a:lnTo>
                      <a:lnTo>
                        <a:pt x="20" y="25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Freeform 92"/>
                <p:cNvSpPr>
                  <a:spLocks/>
                </p:cNvSpPr>
                <p:nvPr/>
              </p:nvSpPr>
              <p:spPr bwMode="auto">
                <a:xfrm flipV="1">
                  <a:off x="3323" y="1712"/>
                  <a:ext cx="152" cy="161"/>
                </a:xfrm>
                <a:custGeom>
                  <a:avLst/>
                  <a:gdLst>
                    <a:gd name="T0" fmla="*/ 0 w 68"/>
                    <a:gd name="T1" fmla="*/ 41 h 65"/>
                    <a:gd name="T2" fmla="*/ 26 w 68"/>
                    <a:gd name="T3" fmla="*/ 41 h 65"/>
                    <a:gd name="T4" fmla="*/ 34 w 68"/>
                    <a:gd name="T5" fmla="*/ 65 h 65"/>
                    <a:gd name="T6" fmla="*/ 42 w 68"/>
                    <a:gd name="T7" fmla="*/ 41 h 65"/>
                    <a:gd name="T8" fmla="*/ 68 w 68"/>
                    <a:gd name="T9" fmla="*/ 41 h 65"/>
                    <a:gd name="T10" fmla="*/ 48 w 68"/>
                    <a:gd name="T11" fmla="*/ 25 h 65"/>
                    <a:gd name="T12" fmla="*/ 55 w 68"/>
                    <a:gd name="T13" fmla="*/ 0 h 65"/>
                    <a:gd name="T14" fmla="*/ 34 w 68"/>
                    <a:gd name="T15" fmla="*/ 15 h 65"/>
                    <a:gd name="T16" fmla="*/ 13 w 68"/>
                    <a:gd name="T17" fmla="*/ 0 h 65"/>
                    <a:gd name="T18" fmla="*/ 20 w 68"/>
                    <a:gd name="T19" fmla="*/ 25 h 65"/>
                    <a:gd name="T20" fmla="*/ 0 w 68"/>
                    <a:gd name="T21" fmla="*/ 4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8" h="65">
                      <a:moveTo>
                        <a:pt x="0" y="41"/>
                      </a:moveTo>
                      <a:lnTo>
                        <a:pt x="26" y="41"/>
                      </a:lnTo>
                      <a:lnTo>
                        <a:pt x="34" y="65"/>
                      </a:lnTo>
                      <a:lnTo>
                        <a:pt x="42" y="41"/>
                      </a:lnTo>
                      <a:lnTo>
                        <a:pt x="68" y="41"/>
                      </a:lnTo>
                      <a:lnTo>
                        <a:pt x="48" y="25"/>
                      </a:lnTo>
                      <a:lnTo>
                        <a:pt x="55" y="0"/>
                      </a:lnTo>
                      <a:lnTo>
                        <a:pt x="34" y="15"/>
                      </a:lnTo>
                      <a:lnTo>
                        <a:pt x="13" y="0"/>
                      </a:lnTo>
                      <a:lnTo>
                        <a:pt x="20" y="25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Freeform 93"/>
                <p:cNvSpPr>
                  <a:spLocks/>
                </p:cNvSpPr>
                <p:nvPr/>
              </p:nvSpPr>
              <p:spPr bwMode="auto">
                <a:xfrm flipV="1">
                  <a:off x="3375" y="1962"/>
                  <a:ext cx="151" cy="160"/>
                </a:xfrm>
                <a:custGeom>
                  <a:avLst/>
                  <a:gdLst>
                    <a:gd name="T0" fmla="*/ 0 w 68"/>
                    <a:gd name="T1" fmla="*/ 41 h 65"/>
                    <a:gd name="T2" fmla="*/ 26 w 68"/>
                    <a:gd name="T3" fmla="*/ 41 h 65"/>
                    <a:gd name="T4" fmla="*/ 34 w 68"/>
                    <a:gd name="T5" fmla="*/ 65 h 65"/>
                    <a:gd name="T6" fmla="*/ 42 w 68"/>
                    <a:gd name="T7" fmla="*/ 41 h 65"/>
                    <a:gd name="T8" fmla="*/ 68 w 68"/>
                    <a:gd name="T9" fmla="*/ 41 h 65"/>
                    <a:gd name="T10" fmla="*/ 48 w 68"/>
                    <a:gd name="T11" fmla="*/ 25 h 65"/>
                    <a:gd name="T12" fmla="*/ 55 w 68"/>
                    <a:gd name="T13" fmla="*/ 0 h 65"/>
                    <a:gd name="T14" fmla="*/ 34 w 68"/>
                    <a:gd name="T15" fmla="*/ 15 h 65"/>
                    <a:gd name="T16" fmla="*/ 13 w 68"/>
                    <a:gd name="T17" fmla="*/ 0 h 65"/>
                    <a:gd name="T18" fmla="*/ 20 w 68"/>
                    <a:gd name="T19" fmla="*/ 25 h 65"/>
                    <a:gd name="T20" fmla="*/ 0 w 68"/>
                    <a:gd name="T21" fmla="*/ 4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8" h="65">
                      <a:moveTo>
                        <a:pt x="0" y="41"/>
                      </a:moveTo>
                      <a:lnTo>
                        <a:pt x="26" y="41"/>
                      </a:lnTo>
                      <a:lnTo>
                        <a:pt x="34" y="65"/>
                      </a:lnTo>
                      <a:lnTo>
                        <a:pt x="42" y="41"/>
                      </a:lnTo>
                      <a:lnTo>
                        <a:pt x="68" y="41"/>
                      </a:lnTo>
                      <a:lnTo>
                        <a:pt x="48" y="25"/>
                      </a:lnTo>
                      <a:lnTo>
                        <a:pt x="55" y="0"/>
                      </a:lnTo>
                      <a:lnTo>
                        <a:pt x="34" y="15"/>
                      </a:lnTo>
                      <a:lnTo>
                        <a:pt x="13" y="0"/>
                      </a:lnTo>
                      <a:lnTo>
                        <a:pt x="20" y="25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Freeform 94"/>
                <p:cNvSpPr>
                  <a:spLocks/>
                </p:cNvSpPr>
                <p:nvPr/>
              </p:nvSpPr>
              <p:spPr bwMode="auto">
                <a:xfrm flipV="1">
                  <a:off x="3259" y="2185"/>
                  <a:ext cx="151" cy="161"/>
                </a:xfrm>
                <a:custGeom>
                  <a:avLst/>
                  <a:gdLst>
                    <a:gd name="T0" fmla="*/ 0 w 68"/>
                    <a:gd name="T1" fmla="*/ 41 h 65"/>
                    <a:gd name="T2" fmla="*/ 26 w 68"/>
                    <a:gd name="T3" fmla="*/ 41 h 65"/>
                    <a:gd name="T4" fmla="*/ 34 w 68"/>
                    <a:gd name="T5" fmla="*/ 65 h 65"/>
                    <a:gd name="T6" fmla="*/ 42 w 68"/>
                    <a:gd name="T7" fmla="*/ 41 h 65"/>
                    <a:gd name="T8" fmla="*/ 68 w 68"/>
                    <a:gd name="T9" fmla="*/ 41 h 65"/>
                    <a:gd name="T10" fmla="*/ 48 w 68"/>
                    <a:gd name="T11" fmla="*/ 25 h 65"/>
                    <a:gd name="T12" fmla="*/ 55 w 68"/>
                    <a:gd name="T13" fmla="*/ 0 h 65"/>
                    <a:gd name="T14" fmla="*/ 34 w 68"/>
                    <a:gd name="T15" fmla="*/ 15 h 65"/>
                    <a:gd name="T16" fmla="*/ 13 w 68"/>
                    <a:gd name="T17" fmla="*/ 0 h 65"/>
                    <a:gd name="T18" fmla="*/ 20 w 68"/>
                    <a:gd name="T19" fmla="*/ 25 h 65"/>
                    <a:gd name="T20" fmla="*/ 0 w 68"/>
                    <a:gd name="T21" fmla="*/ 4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8" h="65">
                      <a:moveTo>
                        <a:pt x="0" y="41"/>
                      </a:moveTo>
                      <a:lnTo>
                        <a:pt x="26" y="41"/>
                      </a:lnTo>
                      <a:lnTo>
                        <a:pt x="34" y="65"/>
                      </a:lnTo>
                      <a:lnTo>
                        <a:pt x="42" y="41"/>
                      </a:lnTo>
                      <a:lnTo>
                        <a:pt x="68" y="41"/>
                      </a:lnTo>
                      <a:lnTo>
                        <a:pt x="48" y="25"/>
                      </a:lnTo>
                      <a:lnTo>
                        <a:pt x="55" y="0"/>
                      </a:lnTo>
                      <a:lnTo>
                        <a:pt x="34" y="15"/>
                      </a:lnTo>
                      <a:lnTo>
                        <a:pt x="13" y="0"/>
                      </a:lnTo>
                      <a:lnTo>
                        <a:pt x="20" y="25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Line 97"/>
                <p:cNvSpPr>
                  <a:spLocks noChangeShapeType="1"/>
                </p:cNvSpPr>
                <p:nvPr/>
              </p:nvSpPr>
              <p:spPr bwMode="auto">
                <a:xfrm>
                  <a:off x="1738" y="3327"/>
                  <a:ext cx="2185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Line 98"/>
                <p:cNvSpPr>
                  <a:spLocks noChangeShapeType="1"/>
                </p:cNvSpPr>
                <p:nvPr/>
              </p:nvSpPr>
              <p:spPr bwMode="auto">
                <a:xfrm flipV="1">
                  <a:off x="1734" y="1020"/>
                  <a:ext cx="1" cy="231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9" name="Group 112"/>
            <p:cNvGrpSpPr>
              <a:grpSpLocks/>
            </p:cNvGrpSpPr>
            <p:nvPr/>
          </p:nvGrpSpPr>
          <p:grpSpPr bwMode="auto">
            <a:xfrm>
              <a:off x="4022" y="1431"/>
              <a:ext cx="338" cy="299"/>
              <a:chOff x="4022" y="1431"/>
              <a:chExt cx="338" cy="299"/>
            </a:xfrm>
          </p:grpSpPr>
          <p:sp>
            <p:nvSpPr>
              <p:cNvPr id="110" name="Oval 104"/>
              <p:cNvSpPr>
                <a:spLocks noChangeArrowheads="1"/>
              </p:cNvSpPr>
              <p:nvPr/>
            </p:nvSpPr>
            <p:spPr bwMode="auto">
              <a:xfrm>
                <a:off x="4022" y="1487"/>
                <a:ext cx="78" cy="83"/>
              </a:xfrm>
              <a:prstGeom prst="ellipse">
                <a:avLst/>
              </a:prstGeom>
              <a:solidFill>
                <a:srgbClr val="FFFFFF"/>
              </a:solidFill>
              <a:ln w="28575" cap="rnd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105"/>
              <p:cNvSpPr>
                <a:spLocks/>
              </p:cNvSpPr>
              <p:nvPr/>
            </p:nvSpPr>
            <p:spPr bwMode="auto">
              <a:xfrm flipV="1">
                <a:off x="4022" y="1631"/>
                <a:ext cx="98" cy="99"/>
              </a:xfrm>
              <a:custGeom>
                <a:avLst/>
                <a:gdLst>
                  <a:gd name="T0" fmla="*/ 0 w 68"/>
                  <a:gd name="T1" fmla="*/ 40 h 65"/>
                  <a:gd name="T2" fmla="*/ 26 w 68"/>
                  <a:gd name="T3" fmla="*/ 40 h 65"/>
                  <a:gd name="T4" fmla="*/ 34 w 68"/>
                  <a:gd name="T5" fmla="*/ 65 h 65"/>
                  <a:gd name="T6" fmla="*/ 42 w 68"/>
                  <a:gd name="T7" fmla="*/ 40 h 65"/>
                  <a:gd name="T8" fmla="*/ 68 w 68"/>
                  <a:gd name="T9" fmla="*/ 40 h 65"/>
                  <a:gd name="T10" fmla="*/ 48 w 68"/>
                  <a:gd name="T11" fmla="*/ 25 h 65"/>
                  <a:gd name="T12" fmla="*/ 55 w 68"/>
                  <a:gd name="T13" fmla="*/ 0 h 65"/>
                  <a:gd name="T14" fmla="*/ 34 w 68"/>
                  <a:gd name="T15" fmla="*/ 15 h 65"/>
                  <a:gd name="T16" fmla="*/ 13 w 68"/>
                  <a:gd name="T17" fmla="*/ 0 h 65"/>
                  <a:gd name="T18" fmla="*/ 20 w 68"/>
                  <a:gd name="T19" fmla="*/ 25 h 65"/>
                  <a:gd name="T20" fmla="*/ 0 w 68"/>
                  <a:gd name="T21" fmla="*/ 4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65">
                    <a:moveTo>
                      <a:pt x="0" y="40"/>
                    </a:moveTo>
                    <a:lnTo>
                      <a:pt x="26" y="40"/>
                    </a:lnTo>
                    <a:lnTo>
                      <a:pt x="34" y="65"/>
                    </a:lnTo>
                    <a:lnTo>
                      <a:pt x="42" y="40"/>
                    </a:lnTo>
                    <a:lnTo>
                      <a:pt x="68" y="40"/>
                    </a:lnTo>
                    <a:lnTo>
                      <a:pt x="48" y="25"/>
                    </a:lnTo>
                    <a:lnTo>
                      <a:pt x="55" y="0"/>
                    </a:lnTo>
                    <a:lnTo>
                      <a:pt x="34" y="15"/>
                    </a:lnTo>
                    <a:lnTo>
                      <a:pt x="13" y="0"/>
                    </a:lnTo>
                    <a:lnTo>
                      <a:pt x="20" y="25"/>
                    </a:lnTo>
                    <a:lnTo>
                      <a:pt x="0" y="40"/>
                    </a:lnTo>
                    <a:close/>
                  </a:path>
                </a:pathLst>
              </a:custGeom>
              <a:noFill/>
              <a:ln w="28575" cap="rnd">
                <a:solidFill>
                  <a:srgbClr val="99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Text Box 110"/>
              <p:cNvSpPr txBox="1">
                <a:spLocks noChangeArrowheads="1"/>
              </p:cNvSpPr>
              <p:nvPr/>
            </p:nvSpPr>
            <p:spPr bwMode="auto">
              <a:xfrm>
                <a:off x="4151" y="1431"/>
                <a:ext cx="209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400" b="1" dirty="0" smtClean="0"/>
                  <a:t>Z</a:t>
                </a:r>
                <a:endParaRPr lang="en-US" altLang="en-US" sz="2400" b="1" baseline="-25000" dirty="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3162230" y="6096000"/>
            <a:ext cx="2828925" cy="523220"/>
            <a:chOff x="6756402" y="4237042"/>
            <a:chExt cx="1828800" cy="523220"/>
          </a:xfrm>
        </p:grpSpPr>
        <p:sp>
          <p:nvSpPr>
            <p:cNvPr id="165" name="Text Box 102"/>
            <p:cNvSpPr txBox="1">
              <a:spLocks noChangeArrowheads="1"/>
            </p:cNvSpPr>
            <p:nvPr/>
          </p:nvSpPr>
          <p:spPr bwMode="auto">
            <a:xfrm>
              <a:off x="6756402" y="4237042"/>
              <a:ext cx="18288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 smtClean="0"/>
                <a:t>A</a:t>
              </a:r>
              <a:r>
                <a:rPr lang="en-US" altLang="en-US" sz="2800" b="1" baseline="-25000" dirty="0" smtClean="0"/>
                <a:t>   </a:t>
              </a:r>
              <a:r>
                <a:rPr lang="en-US" altLang="en-US" sz="2800" b="1" dirty="0" smtClean="0"/>
                <a:t>|  B </a:t>
              </a:r>
              <a:r>
                <a:rPr lang="en-US" altLang="en-US" sz="2800" b="1" dirty="0"/>
                <a:t>|  </a:t>
              </a:r>
              <a:r>
                <a:rPr lang="en-US" altLang="en-US" sz="2800" b="1" dirty="0" smtClean="0"/>
                <a:t>Z</a:t>
              </a:r>
              <a:endParaRPr lang="en-US" altLang="en-US" sz="2800" b="1" baseline="-25000" dirty="0"/>
            </a:p>
          </p:txBody>
        </p:sp>
        <p:sp>
          <p:nvSpPr>
            <p:cNvPr id="166" name="Line 103"/>
            <p:cNvSpPr>
              <a:spLocks noChangeShapeType="1"/>
            </p:cNvSpPr>
            <p:nvPr/>
          </p:nvSpPr>
          <p:spPr bwMode="auto">
            <a:xfrm>
              <a:off x="6992266" y="4687892"/>
              <a:ext cx="2385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9277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974A-8C52-4E2D-A76A-8C05C27F75E2}" type="slidenum">
              <a:rPr lang="ca-ES" smtClean="0"/>
              <a:pPr/>
              <a:t>4</a:t>
            </a:fld>
            <a:endParaRPr lang="ca-ES" dirty="0"/>
          </a:p>
        </p:txBody>
      </p:sp>
      <p:sp>
        <p:nvSpPr>
          <p:cNvPr id="6" name="Rectangle 5"/>
          <p:cNvSpPr/>
          <p:nvPr/>
        </p:nvSpPr>
        <p:spPr>
          <a:xfrm>
            <a:off x="381000" y="468868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Maybe NO:</a:t>
            </a:r>
            <a:endParaRPr lang="en-US" sz="4000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grpSp>
        <p:nvGrpSpPr>
          <p:cNvPr id="61" name="Group 3"/>
          <p:cNvGrpSpPr>
            <a:grpSpLocks/>
          </p:cNvGrpSpPr>
          <p:nvPr/>
        </p:nvGrpSpPr>
        <p:grpSpPr bwMode="auto">
          <a:xfrm>
            <a:off x="304802" y="1854200"/>
            <a:ext cx="8001002" cy="4098925"/>
            <a:chOff x="719" y="968"/>
            <a:chExt cx="5040" cy="2582"/>
          </a:xfrm>
        </p:grpSpPr>
        <p:sp>
          <p:nvSpPr>
            <p:cNvPr id="62" name="Oval 4"/>
            <p:cNvSpPr>
              <a:spLocks noChangeArrowheads="1"/>
            </p:cNvSpPr>
            <p:nvPr/>
          </p:nvSpPr>
          <p:spPr bwMode="auto">
            <a:xfrm>
              <a:off x="2316" y="3087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Oval 5"/>
            <p:cNvSpPr>
              <a:spLocks noChangeArrowheads="1"/>
            </p:cNvSpPr>
            <p:nvPr/>
          </p:nvSpPr>
          <p:spPr bwMode="auto">
            <a:xfrm>
              <a:off x="2219" y="2938"/>
              <a:ext cx="121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Oval 6"/>
            <p:cNvSpPr>
              <a:spLocks noChangeArrowheads="1"/>
            </p:cNvSpPr>
            <p:nvPr/>
          </p:nvSpPr>
          <p:spPr bwMode="auto">
            <a:xfrm>
              <a:off x="2522" y="2912"/>
              <a:ext cx="119" cy="134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Oval 7"/>
            <p:cNvSpPr>
              <a:spLocks noChangeArrowheads="1"/>
            </p:cNvSpPr>
            <p:nvPr/>
          </p:nvSpPr>
          <p:spPr bwMode="auto">
            <a:xfrm>
              <a:off x="1989" y="2904"/>
              <a:ext cx="119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Oval 8"/>
            <p:cNvSpPr>
              <a:spLocks noChangeArrowheads="1"/>
            </p:cNvSpPr>
            <p:nvPr/>
          </p:nvSpPr>
          <p:spPr bwMode="auto">
            <a:xfrm>
              <a:off x="1920" y="2684"/>
              <a:ext cx="121" cy="134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Oval 9"/>
            <p:cNvSpPr>
              <a:spLocks noChangeArrowheads="1"/>
            </p:cNvSpPr>
            <p:nvPr/>
          </p:nvSpPr>
          <p:spPr bwMode="auto">
            <a:xfrm>
              <a:off x="1979" y="2458"/>
              <a:ext cx="121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Oval 10"/>
            <p:cNvSpPr>
              <a:spLocks noChangeArrowheads="1"/>
            </p:cNvSpPr>
            <p:nvPr/>
          </p:nvSpPr>
          <p:spPr bwMode="auto">
            <a:xfrm>
              <a:off x="2573" y="2447"/>
              <a:ext cx="119" cy="133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Oval 11"/>
            <p:cNvSpPr>
              <a:spLocks noChangeArrowheads="1"/>
            </p:cNvSpPr>
            <p:nvPr/>
          </p:nvSpPr>
          <p:spPr bwMode="auto">
            <a:xfrm>
              <a:off x="2475" y="2719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Oval 12"/>
            <p:cNvSpPr>
              <a:spLocks noChangeArrowheads="1"/>
            </p:cNvSpPr>
            <p:nvPr/>
          </p:nvSpPr>
          <p:spPr bwMode="auto">
            <a:xfrm>
              <a:off x="2709" y="2271"/>
              <a:ext cx="119" cy="133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Oval 13"/>
            <p:cNvSpPr>
              <a:spLocks noChangeArrowheads="1"/>
            </p:cNvSpPr>
            <p:nvPr/>
          </p:nvSpPr>
          <p:spPr bwMode="auto">
            <a:xfrm>
              <a:off x="2786" y="2646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Oval 14"/>
            <p:cNvSpPr>
              <a:spLocks noChangeArrowheads="1"/>
            </p:cNvSpPr>
            <p:nvPr/>
          </p:nvSpPr>
          <p:spPr bwMode="auto">
            <a:xfrm>
              <a:off x="2608" y="2156"/>
              <a:ext cx="116" cy="133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Oval 15"/>
            <p:cNvSpPr>
              <a:spLocks noChangeArrowheads="1"/>
            </p:cNvSpPr>
            <p:nvPr/>
          </p:nvSpPr>
          <p:spPr bwMode="auto">
            <a:xfrm>
              <a:off x="2331" y="2449"/>
              <a:ext cx="120" cy="131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Oval 16"/>
            <p:cNvSpPr>
              <a:spLocks noChangeArrowheads="1"/>
            </p:cNvSpPr>
            <p:nvPr/>
          </p:nvSpPr>
          <p:spPr bwMode="auto">
            <a:xfrm>
              <a:off x="2296" y="2231"/>
              <a:ext cx="121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Text Box 17"/>
            <p:cNvSpPr txBox="1">
              <a:spLocks noChangeArrowheads="1"/>
            </p:cNvSpPr>
            <p:nvPr/>
          </p:nvSpPr>
          <p:spPr bwMode="auto">
            <a:xfrm>
              <a:off x="719" y="968"/>
              <a:ext cx="10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en-US" sz="2000" b="1" dirty="0" smtClean="0">
                  <a:solidFill>
                    <a:srgbClr val="000000"/>
                  </a:solidFill>
                  <a:latin typeface="Arial" pitchFamily="34" charset="0"/>
                </a:rPr>
                <a:t>B = life expectancy</a:t>
              </a:r>
              <a:endParaRPr lang="en-US" altLang="en-US" sz="2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6" name="Oval 18"/>
            <p:cNvSpPr>
              <a:spLocks noChangeArrowheads="1"/>
            </p:cNvSpPr>
            <p:nvPr/>
          </p:nvSpPr>
          <p:spPr bwMode="auto">
            <a:xfrm>
              <a:off x="2108" y="2576"/>
              <a:ext cx="121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Oval 19"/>
            <p:cNvSpPr>
              <a:spLocks noChangeArrowheads="1"/>
            </p:cNvSpPr>
            <p:nvPr/>
          </p:nvSpPr>
          <p:spPr bwMode="auto">
            <a:xfrm>
              <a:off x="2005" y="2248"/>
              <a:ext cx="121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Oval 20"/>
            <p:cNvSpPr>
              <a:spLocks noChangeArrowheads="1"/>
            </p:cNvSpPr>
            <p:nvPr/>
          </p:nvSpPr>
          <p:spPr bwMode="auto">
            <a:xfrm>
              <a:off x="2649" y="2905"/>
              <a:ext cx="121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Oval 21"/>
            <p:cNvSpPr>
              <a:spLocks noChangeArrowheads="1"/>
            </p:cNvSpPr>
            <p:nvPr/>
          </p:nvSpPr>
          <p:spPr bwMode="auto">
            <a:xfrm>
              <a:off x="2237" y="2668"/>
              <a:ext cx="121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Oval 22"/>
            <p:cNvSpPr>
              <a:spLocks noChangeArrowheads="1"/>
            </p:cNvSpPr>
            <p:nvPr/>
          </p:nvSpPr>
          <p:spPr bwMode="auto">
            <a:xfrm>
              <a:off x="2340" y="2550"/>
              <a:ext cx="121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Oval 23"/>
            <p:cNvSpPr>
              <a:spLocks noChangeArrowheads="1"/>
            </p:cNvSpPr>
            <p:nvPr/>
          </p:nvSpPr>
          <p:spPr bwMode="auto">
            <a:xfrm>
              <a:off x="2314" y="2707"/>
              <a:ext cx="121" cy="133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Oval 24"/>
            <p:cNvSpPr>
              <a:spLocks noChangeArrowheads="1"/>
            </p:cNvSpPr>
            <p:nvPr/>
          </p:nvSpPr>
          <p:spPr bwMode="auto">
            <a:xfrm>
              <a:off x="2108" y="2786"/>
              <a:ext cx="121" cy="133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Oval 25"/>
            <p:cNvSpPr>
              <a:spLocks noChangeArrowheads="1"/>
            </p:cNvSpPr>
            <p:nvPr/>
          </p:nvSpPr>
          <p:spPr bwMode="auto">
            <a:xfrm>
              <a:off x="2198" y="2458"/>
              <a:ext cx="121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Oval 26"/>
            <p:cNvSpPr>
              <a:spLocks noChangeArrowheads="1"/>
            </p:cNvSpPr>
            <p:nvPr/>
          </p:nvSpPr>
          <p:spPr bwMode="auto">
            <a:xfrm>
              <a:off x="2717" y="2330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Oval 27"/>
            <p:cNvSpPr>
              <a:spLocks noChangeArrowheads="1"/>
            </p:cNvSpPr>
            <p:nvPr/>
          </p:nvSpPr>
          <p:spPr bwMode="auto">
            <a:xfrm>
              <a:off x="3084" y="2234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Oval 28"/>
            <p:cNvSpPr>
              <a:spLocks noChangeArrowheads="1"/>
            </p:cNvSpPr>
            <p:nvPr/>
          </p:nvSpPr>
          <p:spPr bwMode="auto">
            <a:xfrm>
              <a:off x="2874" y="2106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Oval 29"/>
            <p:cNvSpPr>
              <a:spLocks noChangeArrowheads="1"/>
            </p:cNvSpPr>
            <p:nvPr/>
          </p:nvSpPr>
          <p:spPr bwMode="auto">
            <a:xfrm>
              <a:off x="2778" y="1964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Oval 30"/>
            <p:cNvSpPr>
              <a:spLocks noChangeArrowheads="1"/>
            </p:cNvSpPr>
            <p:nvPr/>
          </p:nvSpPr>
          <p:spPr bwMode="auto">
            <a:xfrm>
              <a:off x="2576" y="1703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Oval 31"/>
            <p:cNvSpPr>
              <a:spLocks noChangeArrowheads="1"/>
            </p:cNvSpPr>
            <p:nvPr/>
          </p:nvSpPr>
          <p:spPr bwMode="auto">
            <a:xfrm>
              <a:off x="2800" y="1552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Oval 32"/>
            <p:cNvSpPr>
              <a:spLocks noChangeArrowheads="1"/>
            </p:cNvSpPr>
            <p:nvPr/>
          </p:nvSpPr>
          <p:spPr bwMode="auto">
            <a:xfrm>
              <a:off x="3166" y="1418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Oval 33"/>
            <p:cNvSpPr>
              <a:spLocks noChangeArrowheads="1"/>
            </p:cNvSpPr>
            <p:nvPr/>
          </p:nvSpPr>
          <p:spPr bwMode="auto">
            <a:xfrm>
              <a:off x="3391" y="1620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Oval 34"/>
            <p:cNvSpPr>
              <a:spLocks noChangeArrowheads="1"/>
            </p:cNvSpPr>
            <p:nvPr/>
          </p:nvSpPr>
          <p:spPr bwMode="auto">
            <a:xfrm>
              <a:off x="3279" y="2196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Oval 35"/>
            <p:cNvSpPr>
              <a:spLocks noChangeArrowheads="1"/>
            </p:cNvSpPr>
            <p:nvPr/>
          </p:nvSpPr>
          <p:spPr bwMode="auto">
            <a:xfrm>
              <a:off x="3376" y="2159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Oval 36"/>
            <p:cNvSpPr>
              <a:spLocks noChangeArrowheads="1"/>
            </p:cNvSpPr>
            <p:nvPr/>
          </p:nvSpPr>
          <p:spPr bwMode="auto">
            <a:xfrm>
              <a:off x="2897" y="1650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Oval 37"/>
            <p:cNvSpPr>
              <a:spLocks noChangeArrowheads="1"/>
            </p:cNvSpPr>
            <p:nvPr/>
          </p:nvSpPr>
          <p:spPr bwMode="auto">
            <a:xfrm>
              <a:off x="2935" y="1852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Oval 38"/>
            <p:cNvSpPr>
              <a:spLocks noChangeArrowheads="1"/>
            </p:cNvSpPr>
            <p:nvPr/>
          </p:nvSpPr>
          <p:spPr bwMode="auto">
            <a:xfrm>
              <a:off x="2867" y="1785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Oval 39"/>
            <p:cNvSpPr>
              <a:spLocks noChangeArrowheads="1"/>
            </p:cNvSpPr>
            <p:nvPr/>
          </p:nvSpPr>
          <p:spPr bwMode="auto">
            <a:xfrm>
              <a:off x="3054" y="1673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Oval 40"/>
            <p:cNvSpPr>
              <a:spLocks noChangeArrowheads="1"/>
            </p:cNvSpPr>
            <p:nvPr/>
          </p:nvSpPr>
          <p:spPr bwMode="auto">
            <a:xfrm>
              <a:off x="3099" y="1807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Oval 41"/>
            <p:cNvSpPr>
              <a:spLocks noChangeArrowheads="1"/>
            </p:cNvSpPr>
            <p:nvPr/>
          </p:nvSpPr>
          <p:spPr bwMode="auto">
            <a:xfrm>
              <a:off x="3331" y="1732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Oval 42"/>
            <p:cNvSpPr>
              <a:spLocks noChangeArrowheads="1"/>
            </p:cNvSpPr>
            <p:nvPr/>
          </p:nvSpPr>
          <p:spPr bwMode="auto">
            <a:xfrm>
              <a:off x="3054" y="2032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Oval 43"/>
            <p:cNvSpPr>
              <a:spLocks noChangeArrowheads="1"/>
            </p:cNvSpPr>
            <p:nvPr/>
          </p:nvSpPr>
          <p:spPr bwMode="auto">
            <a:xfrm>
              <a:off x="3166" y="1987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Oval 44"/>
            <p:cNvSpPr>
              <a:spLocks noChangeArrowheads="1"/>
            </p:cNvSpPr>
            <p:nvPr/>
          </p:nvSpPr>
          <p:spPr bwMode="auto">
            <a:xfrm>
              <a:off x="3383" y="1971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Oval 45"/>
            <p:cNvSpPr>
              <a:spLocks noChangeArrowheads="1"/>
            </p:cNvSpPr>
            <p:nvPr/>
          </p:nvSpPr>
          <p:spPr bwMode="auto">
            <a:xfrm>
              <a:off x="3241" y="1852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Text Box 46"/>
            <p:cNvSpPr txBox="1">
              <a:spLocks noChangeArrowheads="1"/>
            </p:cNvSpPr>
            <p:nvPr/>
          </p:nvSpPr>
          <p:spPr bwMode="auto">
            <a:xfrm>
              <a:off x="3663" y="3298"/>
              <a:ext cx="20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en-US" sz="2000" b="1" dirty="0" smtClean="0">
                  <a:solidFill>
                    <a:srgbClr val="000000"/>
                  </a:solidFill>
                  <a:latin typeface="Arial" pitchFamily="34" charset="0"/>
                </a:rPr>
                <a:t>A = chocolate intake</a:t>
              </a:r>
              <a:endParaRPr lang="en-US" altLang="en-US" sz="2000" b="1" baseline="-25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" name="Line 47"/>
            <p:cNvSpPr>
              <a:spLocks noChangeShapeType="1"/>
            </p:cNvSpPr>
            <p:nvPr/>
          </p:nvSpPr>
          <p:spPr bwMode="auto">
            <a:xfrm>
              <a:off x="1738" y="3327"/>
              <a:ext cx="218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48"/>
            <p:cNvSpPr>
              <a:spLocks noChangeShapeType="1"/>
            </p:cNvSpPr>
            <p:nvPr/>
          </p:nvSpPr>
          <p:spPr bwMode="auto">
            <a:xfrm flipV="1">
              <a:off x="1734" y="1020"/>
              <a:ext cx="1" cy="231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" name="Group 113"/>
          <p:cNvGrpSpPr>
            <a:grpSpLocks/>
          </p:cNvGrpSpPr>
          <p:nvPr/>
        </p:nvGrpSpPr>
        <p:grpSpPr bwMode="auto">
          <a:xfrm>
            <a:off x="1819276" y="1603375"/>
            <a:ext cx="4440238" cy="4060825"/>
            <a:chOff x="1673" y="810"/>
            <a:chExt cx="2797" cy="2558"/>
          </a:xfrm>
        </p:grpSpPr>
        <p:grpSp>
          <p:nvGrpSpPr>
            <p:cNvPr id="108" name="Group 49"/>
            <p:cNvGrpSpPr>
              <a:grpSpLocks/>
            </p:cNvGrpSpPr>
            <p:nvPr/>
          </p:nvGrpSpPr>
          <p:grpSpPr bwMode="auto">
            <a:xfrm>
              <a:off x="1673" y="810"/>
              <a:ext cx="2797" cy="2558"/>
              <a:chOff x="1673" y="810"/>
              <a:chExt cx="2797" cy="2558"/>
            </a:xfrm>
          </p:grpSpPr>
          <p:sp>
            <p:nvSpPr>
              <p:cNvPr id="113" name="Rectangle 50"/>
              <p:cNvSpPr>
                <a:spLocks noChangeArrowheads="1"/>
              </p:cNvSpPr>
              <p:nvPr/>
            </p:nvSpPr>
            <p:spPr bwMode="auto">
              <a:xfrm>
                <a:off x="1673" y="810"/>
                <a:ext cx="2797" cy="2558"/>
              </a:xfrm>
              <a:prstGeom prst="rect">
                <a:avLst/>
              </a:prstGeom>
              <a:solidFill>
                <a:srgbClr val="FFFFCC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6" name="Group 53"/>
              <p:cNvGrpSpPr>
                <a:grpSpLocks/>
              </p:cNvGrpSpPr>
              <p:nvPr/>
            </p:nvGrpSpPr>
            <p:grpSpPr bwMode="auto">
              <a:xfrm>
                <a:off x="1734" y="1020"/>
                <a:ext cx="2189" cy="2314"/>
                <a:chOff x="1734" y="1020"/>
                <a:chExt cx="2189" cy="2314"/>
              </a:xfrm>
            </p:grpSpPr>
            <p:sp>
              <p:nvSpPr>
                <p:cNvPr id="117" name="Oval 54"/>
                <p:cNvSpPr>
                  <a:spLocks noChangeArrowheads="1"/>
                </p:cNvSpPr>
                <p:nvPr/>
              </p:nvSpPr>
              <p:spPr bwMode="auto">
                <a:xfrm>
                  <a:off x="2316" y="3087"/>
                  <a:ext cx="120" cy="132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Oval 55"/>
                <p:cNvSpPr>
                  <a:spLocks noChangeArrowheads="1"/>
                </p:cNvSpPr>
                <p:nvPr/>
              </p:nvSpPr>
              <p:spPr bwMode="auto">
                <a:xfrm>
                  <a:off x="2219" y="2938"/>
                  <a:ext cx="121" cy="132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Oval 56"/>
                <p:cNvSpPr>
                  <a:spLocks noChangeArrowheads="1"/>
                </p:cNvSpPr>
                <p:nvPr/>
              </p:nvSpPr>
              <p:spPr bwMode="auto">
                <a:xfrm>
                  <a:off x="2522" y="2912"/>
                  <a:ext cx="119" cy="134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Oval 57"/>
                <p:cNvSpPr>
                  <a:spLocks noChangeArrowheads="1"/>
                </p:cNvSpPr>
                <p:nvPr/>
              </p:nvSpPr>
              <p:spPr bwMode="auto">
                <a:xfrm>
                  <a:off x="1989" y="2904"/>
                  <a:ext cx="119" cy="132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Oval 58"/>
                <p:cNvSpPr>
                  <a:spLocks noChangeArrowheads="1"/>
                </p:cNvSpPr>
                <p:nvPr/>
              </p:nvSpPr>
              <p:spPr bwMode="auto">
                <a:xfrm>
                  <a:off x="1920" y="2684"/>
                  <a:ext cx="121" cy="134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Oval 59"/>
                <p:cNvSpPr>
                  <a:spLocks noChangeArrowheads="1"/>
                </p:cNvSpPr>
                <p:nvPr/>
              </p:nvSpPr>
              <p:spPr bwMode="auto">
                <a:xfrm>
                  <a:off x="1979" y="2458"/>
                  <a:ext cx="121" cy="132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Oval 60"/>
                <p:cNvSpPr>
                  <a:spLocks noChangeArrowheads="1"/>
                </p:cNvSpPr>
                <p:nvPr/>
              </p:nvSpPr>
              <p:spPr bwMode="auto">
                <a:xfrm>
                  <a:off x="2573" y="2447"/>
                  <a:ext cx="119" cy="133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Oval 61"/>
                <p:cNvSpPr>
                  <a:spLocks noChangeArrowheads="1"/>
                </p:cNvSpPr>
                <p:nvPr/>
              </p:nvSpPr>
              <p:spPr bwMode="auto">
                <a:xfrm>
                  <a:off x="2475" y="2719"/>
                  <a:ext cx="120" cy="132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Oval 62"/>
                <p:cNvSpPr>
                  <a:spLocks noChangeArrowheads="1"/>
                </p:cNvSpPr>
                <p:nvPr/>
              </p:nvSpPr>
              <p:spPr bwMode="auto">
                <a:xfrm>
                  <a:off x="2709" y="2271"/>
                  <a:ext cx="119" cy="133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Oval 63"/>
                <p:cNvSpPr>
                  <a:spLocks noChangeArrowheads="1"/>
                </p:cNvSpPr>
                <p:nvPr/>
              </p:nvSpPr>
              <p:spPr bwMode="auto">
                <a:xfrm>
                  <a:off x="2786" y="2646"/>
                  <a:ext cx="120" cy="132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Oval 64"/>
                <p:cNvSpPr>
                  <a:spLocks noChangeArrowheads="1"/>
                </p:cNvSpPr>
                <p:nvPr/>
              </p:nvSpPr>
              <p:spPr bwMode="auto">
                <a:xfrm>
                  <a:off x="2608" y="2156"/>
                  <a:ext cx="116" cy="133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Oval 65"/>
                <p:cNvSpPr>
                  <a:spLocks noChangeArrowheads="1"/>
                </p:cNvSpPr>
                <p:nvPr/>
              </p:nvSpPr>
              <p:spPr bwMode="auto">
                <a:xfrm>
                  <a:off x="2331" y="2449"/>
                  <a:ext cx="120" cy="131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Oval 66"/>
                <p:cNvSpPr>
                  <a:spLocks noChangeArrowheads="1"/>
                </p:cNvSpPr>
                <p:nvPr/>
              </p:nvSpPr>
              <p:spPr bwMode="auto">
                <a:xfrm>
                  <a:off x="2296" y="2231"/>
                  <a:ext cx="121" cy="132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Freeform 67"/>
                <p:cNvSpPr>
                  <a:spLocks/>
                </p:cNvSpPr>
                <p:nvPr/>
              </p:nvSpPr>
              <p:spPr bwMode="auto">
                <a:xfrm flipV="1">
                  <a:off x="2699" y="2304"/>
                  <a:ext cx="151" cy="160"/>
                </a:xfrm>
                <a:custGeom>
                  <a:avLst/>
                  <a:gdLst>
                    <a:gd name="T0" fmla="*/ 0 w 69"/>
                    <a:gd name="T1" fmla="*/ 41 h 65"/>
                    <a:gd name="T2" fmla="*/ 26 w 69"/>
                    <a:gd name="T3" fmla="*/ 41 h 65"/>
                    <a:gd name="T4" fmla="*/ 35 w 69"/>
                    <a:gd name="T5" fmla="*/ 65 h 65"/>
                    <a:gd name="T6" fmla="*/ 43 w 69"/>
                    <a:gd name="T7" fmla="*/ 41 h 65"/>
                    <a:gd name="T8" fmla="*/ 69 w 69"/>
                    <a:gd name="T9" fmla="*/ 41 h 65"/>
                    <a:gd name="T10" fmla="*/ 48 w 69"/>
                    <a:gd name="T11" fmla="*/ 25 h 65"/>
                    <a:gd name="T12" fmla="*/ 56 w 69"/>
                    <a:gd name="T13" fmla="*/ 0 h 65"/>
                    <a:gd name="T14" fmla="*/ 35 w 69"/>
                    <a:gd name="T15" fmla="*/ 15 h 65"/>
                    <a:gd name="T16" fmla="*/ 13 w 69"/>
                    <a:gd name="T17" fmla="*/ 0 h 65"/>
                    <a:gd name="T18" fmla="*/ 21 w 69"/>
                    <a:gd name="T19" fmla="*/ 25 h 65"/>
                    <a:gd name="T20" fmla="*/ 0 w 69"/>
                    <a:gd name="T21" fmla="*/ 4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9" h="65">
                      <a:moveTo>
                        <a:pt x="0" y="41"/>
                      </a:moveTo>
                      <a:lnTo>
                        <a:pt x="26" y="41"/>
                      </a:lnTo>
                      <a:lnTo>
                        <a:pt x="35" y="65"/>
                      </a:lnTo>
                      <a:lnTo>
                        <a:pt x="43" y="41"/>
                      </a:lnTo>
                      <a:lnTo>
                        <a:pt x="69" y="41"/>
                      </a:lnTo>
                      <a:lnTo>
                        <a:pt x="48" y="25"/>
                      </a:lnTo>
                      <a:lnTo>
                        <a:pt x="56" y="0"/>
                      </a:lnTo>
                      <a:lnTo>
                        <a:pt x="35" y="15"/>
                      </a:lnTo>
                      <a:lnTo>
                        <a:pt x="13" y="0"/>
                      </a:lnTo>
                      <a:lnTo>
                        <a:pt x="21" y="25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Freeform 68"/>
                <p:cNvSpPr>
                  <a:spLocks/>
                </p:cNvSpPr>
                <p:nvPr/>
              </p:nvSpPr>
              <p:spPr bwMode="auto">
                <a:xfrm flipV="1">
                  <a:off x="3364" y="2141"/>
                  <a:ext cx="151" cy="158"/>
                </a:xfrm>
                <a:custGeom>
                  <a:avLst/>
                  <a:gdLst>
                    <a:gd name="T0" fmla="*/ 0 w 68"/>
                    <a:gd name="T1" fmla="*/ 41 h 65"/>
                    <a:gd name="T2" fmla="*/ 26 w 68"/>
                    <a:gd name="T3" fmla="*/ 41 h 65"/>
                    <a:gd name="T4" fmla="*/ 34 w 68"/>
                    <a:gd name="T5" fmla="*/ 65 h 65"/>
                    <a:gd name="T6" fmla="*/ 42 w 68"/>
                    <a:gd name="T7" fmla="*/ 41 h 65"/>
                    <a:gd name="T8" fmla="*/ 68 w 68"/>
                    <a:gd name="T9" fmla="*/ 41 h 65"/>
                    <a:gd name="T10" fmla="*/ 48 w 68"/>
                    <a:gd name="T11" fmla="*/ 25 h 65"/>
                    <a:gd name="T12" fmla="*/ 55 w 68"/>
                    <a:gd name="T13" fmla="*/ 0 h 65"/>
                    <a:gd name="T14" fmla="*/ 34 w 68"/>
                    <a:gd name="T15" fmla="*/ 15 h 65"/>
                    <a:gd name="T16" fmla="*/ 13 w 68"/>
                    <a:gd name="T17" fmla="*/ 0 h 65"/>
                    <a:gd name="T18" fmla="*/ 20 w 68"/>
                    <a:gd name="T19" fmla="*/ 25 h 65"/>
                    <a:gd name="T20" fmla="*/ 0 w 68"/>
                    <a:gd name="T21" fmla="*/ 4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8" h="65">
                      <a:moveTo>
                        <a:pt x="0" y="41"/>
                      </a:moveTo>
                      <a:lnTo>
                        <a:pt x="26" y="41"/>
                      </a:lnTo>
                      <a:lnTo>
                        <a:pt x="34" y="65"/>
                      </a:lnTo>
                      <a:lnTo>
                        <a:pt x="42" y="41"/>
                      </a:lnTo>
                      <a:lnTo>
                        <a:pt x="68" y="41"/>
                      </a:lnTo>
                      <a:lnTo>
                        <a:pt x="48" y="25"/>
                      </a:lnTo>
                      <a:lnTo>
                        <a:pt x="55" y="0"/>
                      </a:lnTo>
                      <a:lnTo>
                        <a:pt x="34" y="15"/>
                      </a:lnTo>
                      <a:lnTo>
                        <a:pt x="13" y="0"/>
                      </a:lnTo>
                      <a:lnTo>
                        <a:pt x="20" y="25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Freeform 69"/>
                <p:cNvSpPr>
                  <a:spLocks/>
                </p:cNvSpPr>
                <p:nvPr/>
              </p:nvSpPr>
              <p:spPr bwMode="auto">
                <a:xfrm flipV="1">
                  <a:off x="3074" y="2215"/>
                  <a:ext cx="151" cy="159"/>
                </a:xfrm>
                <a:custGeom>
                  <a:avLst/>
                  <a:gdLst>
                    <a:gd name="T0" fmla="*/ 0 w 68"/>
                    <a:gd name="T1" fmla="*/ 40 h 65"/>
                    <a:gd name="T2" fmla="*/ 26 w 68"/>
                    <a:gd name="T3" fmla="*/ 40 h 65"/>
                    <a:gd name="T4" fmla="*/ 34 w 68"/>
                    <a:gd name="T5" fmla="*/ 65 h 65"/>
                    <a:gd name="T6" fmla="*/ 42 w 68"/>
                    <a:gd name="T7" fmla="*/ 40 h 65"/>
                    <a:gd name="T8" fmla="*/ 68 w 68"/>
                    <a:gd name="T9" fmla="*/ 40 h 65"/>
                    <a:gd name="T10" fmla="*/ 48 w 68"/>
                    <a:gd name="T11" fmla="*/ 25 h 65"/>
                    <a:gd name="T12" fmla="*/ 55 w 68"/>
                    <a:gd name="T13" fmla="*/ 0 h 65"/>
                    <a:gd name="T14" fmla="*/ 34 w 68"/>
                    <a:gd name="T15" fmla="*/ 15 h 65"/>
                    <a:gd name="T16" fmla="*/ 13 w 68"/>
                    <a:gd name="T17" fmla="*/ 0 h 65"/>
                    <a:gd name="T18" fmla="*/ 20 w 68"/>
                    <a:gd name="T19" fmla="*/ 25 h 65"/>
                    <a:gd name="T20" fmla="*/ 0 w 68"/>
                    <a:gd name="T21" fmla="*/ 4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8" h="65">
                      <a:moveTo>
                        <a:pt x="0" y="40"/>
                      </a:moveTo>
                      <a:lnTo>
                        <a:pt x="26" y="40"/>
                      </a:lnTo>
                      <a:lnTo>
                        <a:pt x="34" y="65"/>
                      </a:lnTo>
                      <a:lnTo>
                        <a:pt x="42" y="40"/>
                      </a:lnTo>
                      <a:lnTo>
                        <a:pt x="68" y="40"/>
                      </a:lnTo>
                      <a:lnTo>
                        <a:pt x="48" y="25"/>
                      </a:lnTo>
                      <a:lnTo>
                        <a:pt x="55" y="0"/>
                      </a:lnTo>
                      <a:lnTo>
                        <a:pt x="34" y="15"/>
                      </a:lnTo>
                      <a:lnTo>
                        <a:pt x="13" y="0"/>
                      </a:lnTo>
                      <a:lnTo>
                        <a:pt x="20" y="25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Freeform 70"/>
                <p:cNvSpPr>
                  <a:spLocks/>
                </p:cNvSpPr>
                <p:nvPr/>
              </p:nvSpPr>
              <p:spPr bwMode="auto">
                <a:xfrm flipV="1">
                  <a:off x="2857" y="1766"/>
                  <a:ext cx="151" cy="159"/>
                </a:xfrm>
                <a:custGeom>
                  <a:avLst/>
                  <a:gdLst>
                    <a:gd name="T0" fmla="*/ 0 w 69"/>
                    <a:gd name="T1" fmla="*/ 40 h 65"/>
                    <a:gd name="T2" fmla="*/ 26 w 69"/>
                    <a:gd name="T3" fmla="*/ 40 h 65"/>
                    <a:gd name="T4" fmla="*/ 35 w 69"/>
                    <a:gd name="T5" fmla="*/ 65 h 65"/>
                    <a:gd name="T6" fmla="*/ 43 w 69"/>
                    <a:gd name="T7" fmla="*/ 40 h 65"/>
                    <a:gd name="T8" fmla="*/ 69 w 69"/>
                    <a:gd name="T9" fmla="*/ 40 h 65"/>
                    <a:gd name="T10" fmla="*/ 48 w 69"/>
                    <a:gd name="T11" fmla="*/ 25 h 65"/>
                    <a:gd name="T12" fmla="*/ 56 w 69"/>
                    <a:gd name="T13" fmla="*/ 0 h 65"/>
                    <a:gd name="T14" fmla="*/ 35 w 69"/>
                    <a:gd name="T15" fmla="*/ 15 h 65"/>
                    <a:gd name="T16" fmla="*/ 13 w 69"/>
                    <a:gd name="T17" fmla="*/ 0 h 65"/>
                    <a:gd name="T18" fmla="*/ 21 w 69"/>
                    <a:gd name="T19" fmla="*/ 25 h 65"/>
                    <a:gd name="T20" fmla="*/ 0 w 69"/>
                    <a:gd name="T21" fmla="*/ 4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9" h="65">
                      <a:moveTo>
                        <a:pt x="0" y="40"/>
                      </a:moveTo>
                      <a:lnTo>
                        <a:pt x="26" y="40"/>
                      </a:lnTo>
                      <a:lnTo>
                        <a:pt x="35" y="65"/>
                      </a:lnTo>
                      <a:lnTo>
                        <a:pt x="43" y="40"/>
                      </a:lnTo>
                      <a:lnTo>
                        <a:pt x="69" y="40"/>
                      </a:lnTo>
                      <a:lnTo>
                        <a:pt x="48" y="25"/>
                      </a:lnTo>
                      <a:lnTo>
                        <a:pt x="56" y="0"/>
                      </a:lnTo>
                      <a:lnTo>
                        <a:pt x="35" y="15"/>
                      </a:lnTo>
                      <a:lnTo>
                        <a:pt x="13" y="0"/>
                      </a:lnTo>
                      <a:lnTo>
                        <a:pt x="21" y="25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Freeform 71"/>
                <p:cNvSpPr>
                  <a:spLocks/>
                </p:cNvSpPr>
                <p:nvPr/>
              </p:nvSpPr>
              <p:spPr bwMode="auto">
                <a:xfrm flipV="1">
                  <a:off x="3224" y="1846"/>
                  <a:ext cx="154" cy="162"/>
                </a:xfrm>
                <a:custGeom>
                  <a:avLst/>
                  <a:gdLst>
                    <a:gd name="T0" fmla="*/ 0 w 69"/>
                    <a:gd name="T1" fmla="*/ 41 h 65"/>
                    <a:gd name="T2" fmla="*/ 26 w 69"/>
                    <a:gd name="T3" fmla="*/ 41 h 65"/>
                    <a:gd name="T4" fmla="*/ 35 w 69"/>
                    <a:gd name="T5" fmla="*/ 65 h 65"/>
                    <a:gd name="T6" fmla="*/ 43 w 69"/>
                    <a:gd name="T7" fmla="*/ 41 h 65"/>
                    <a:gd name="T8" fmla="*/ 69 w 69"/>
                    <a:gd name="T9" fmla="*/ 41 h 65"/>
                    <a:gd name="T10" fmla="*/ 48 w 69"/>
                    <a:gd name="T11" fmla="*/ 25 h 65"/>
                    <a:gd name="T12" fmla="*/ 56 w 69"/>
                    <a:gd name="T13" fmla="*/ 0 h 65"/>
                    <a:gd name="T14" fmla="*/ 35 w 69"/>
                    <a:gd name="T15" fmla="*/ 15 h 65"/>
                    <a:gd name="T16" fmla="*/ 13 w 69"/>
                    <a:gd name="T17" fmla="*/ 0 h 65"/>
                    <a:gd name="T18" fmla="*/ 21 w 69"/>
                    <a:gd name="T19" fmla="*/ 25 h 65"/>
                    <a:gd name="T20" fmla="*/ 0 w 69"/>
                    <a:gd name="T21" fmla="*/ 4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9" h="65">
                      <a:moveTo>
                        <a:pt x="0" y="41"/>
                      </a:moveTo>
                      <a:lnTo>
                        <a:pt x="26" y="41"/>
                      </a:lnTo>
                      <a:lnTo>
                        <a:pt x="35" y="65"/>
                      </a:lnTo>
                      <a:lnTo>
                        <a:pt x="43" y="41"/>
                      </a:lnTo>
                      <a:lnTo>
                        <a:pt x="69" y="41"/>
                      </a:lnTo>
                      <a:lnTo>
                        <a:pt x="48" y="25"/>
                      </a:lnTo>
                      <a:lnTo>
                        <a:pt x="56" y="0"/>
                      </a:lnTo>
                      <a:lnTo>
                        <a:pt x="35" y="15"/>
                      </a:lnTo>
                      <a:lnTo>
                        <a:pt x="13" y="0"/>
                      </a:lnTo>
                      <a:lnTo>
                        <a:pt x="21" y="25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Freeform 72"/>
                <p:cNvSpPr>
                  <a:spLocks/>
                </p:cNvSpPr>
                <p:nvPr/>
              </p:nvSpPr>
              <p:spPr bwMode="auto">
                <a:xfrm flipV="1">
                  <a:off x="2879" y="1649"/>
                  <a:ext cx="153" cy="159"/>
                </a:xfrm>
                <a:custGeom>
                  <a:avLst/>
                  <a:gdLst>
                    <a:gd name="T0" fmla="*/ 0 w 69"/>
                    <a:gd name="T1" fmla="*/ 40 h 65"/>
                    <a:gd name="T2" fmla="*/ 26 w 69"/>
                    <a:gd name="T3" fmla="*/ 40 h 65"/>
                    <a:gd name="T4" fmla="*/ 35 w 69"/>
                    <a:gd name="T5" fmla="*/ 65 h 65"/>
                    <a:gd name="T6" fmla="*/ 43 w 69"/>
                    <a:gd name="T7" fmla="*/ 40 h 65"/>
                    <a:gd name="T8" fmla="*/ 69 w 69"/>
                    <a:gd name="T9" fmla="*/ 40 h 65"/>
                    <a:gd name="T10" fmla="*/ 48 w 69"/>
                    <a:gd name="T11" fmla="*/ 25 h 65"/>
                    <a:gd name="T12" fmla="*/ 56 w 69"/>
                    <a:gd name="T13" fmla="*/ 0 h 65"/>
                    <a:gd name="T14" fmla="*/ 35 w 69"/>
                    <a:gd name="T15" fmla="*/ 15 h 65"/>
                    <a:gd name="T16" fmla="*/ 13 w 69"/>
                    <a:gd name="T17" fmla="*/ 0 h 65"/>
                    <a:gd name="T18" fmla="*/ 21 w 69"/>
                    <a:gd name="T19" fmla="*/ 25 h 65"/>
                    <a:gd name="T20" fmla="*/ 0 w 69"/>
                    <a:gd name="T21" fmla="*/ 4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9" h="65">
                      <a:moveTo>
                        <a:pt x="0" y="40"/>
                      </a:moveTo>
                      <a:lnTo>
                        <a:pt x="26" y="40"/>
                      </a:lnTo>
                      <a:lnTo>
                        <a:pt x="35" y="65"/>
                      </a:lnTo>
                      <a:lnTo>
                        <a:pt x="43" y="40"/>
                      </a:lnTo>
                      <a:lnTo>
                        <a:pt x="69" y="40"/>
                      </a:lnTo>
                      <a:lnTo>
                        <a:pt x="48" y="25"/>
                      </a:lnTo>
                      <a:lnTo>
                        <a:pt x="56" y="0"/>
                      </a:lnTo>
                      <a:lnTo>
                        <a:pt x="35" y="15"/>
                      </a:lnTo>
                      <a:lnTo>
                        <a:pt x="13" y="0"/>
                      </a:lnTo>
                      <a:lnTo>
                        <a:pt x="21" y="25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Freeform 73"/>
                <p:cNvSpPr>
                  <a:spLocks/>
                </p:cNvSpPr>
                <p:nvPr/>
              </p:nvSpPr>
              <p:spPr bwMode="auto">
                <a:xfrm flipV="1">
                  <a:off x="2873" y="2099"/>
                  <a:ext cx="151" cy="158"/>
                </a:xfrm>
                <a:custGeom>
                  <a:avLst/>
                  <a:gdLst>
                    <a:gd name="T0" fmla="*/ 0 w 68"/>
                    <a:gd name="T1" fmla="*/ 40 h 65"/>
                    <a:gd name="T2" fmla="*/ 26 w 68"/>
                    <a:gd name="T3" fmla="*/ 40 h 65"/>
                    <a:gd name="T4" fmla="*/ 34 w 68"/>
                    <a:gd name="T5" fmla="*/ 65 h 65"/>
                    <a:gd name="T6" fmla="*/ 42 w 68"/>
                    <a:gd name="T7" fmla="*/ 40 h 65"/>
                    <a:gd name="T8" fmla="*/ 68 w 68"/>
                    <a:gd name="T9" fmla="*/ 40 h 65"/>
                    <a:gd name="T10" fmla="*/ 48 w 68"/>
                    <a:gd name="T11" fmla="*/ 25 h 65"/>
                    <a:gd name="T12" fmla="*/ 55 w 68"/>
                    <a:gd name="T13" fmla="*/ 0 h 65"/>
                    <a:gd name="T14" fmla="*/ 34 w 68"/>
                    <a:gd name="T15" fmla="*/ 15 h 65"/>
                    <a:gd name="T16" fmla="*/ 13 w 68"/>
                    <a:gd name="T17" fmla="*/ 0 h 65"/>
                    <a:gd name="T18" fmla="*/ 20 w 68"/>
                    <a:gd name="T19" fmla="*/ 25 h 65"/>
                    <a:gd name="T20" fmla="*/ 0 w 68"/>
                    <a:gd name="T21" fmla="*/ 4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8" h="65">
                      <a:moveTo>
                        <a:pt x="0" y="40"/>
                      </a:moveTo>
                      <a:lnTo>
                        <a:pt x="26" y="40"/>
                      </a:lnTo>
                      <a:lnTo>
                        <a:pt x="34" y="65"/>
                      </a:lnTo>
                      <a:lnTo>
                        <a:pt x="42" y="40"/>
                      </a:lnTo>
                      <a:lnTo>
                        <a:pt x="68" y="40"/>
                      </a:lnTo>
                      <a:lnTo>
                        <a:pt x="48" y="25"/>
                      </a:lnTo>
                      <a:lnTo>
                        <a:pt x="55" y="0"/>
                      </a:lnTo>
                      <a:lnTo>
                        <a:pt x="34" y="15"/>
                      </a:lnTo>
                      <a:lnTo>
                        <a:pt x="13" y="0"/>
                      </a:lnTo>
                      <a:lnTo>
                        <a:pt x="20" y="25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Freeform 74"/>
                <p:cNvSpPr>
                  <a:spLocks/>
                </p:cNvSpPr>
                <p:nvPr/>
              </p:nvSpPr>
              <p:spPr bwMode="auto">
                <a:xfrm flipV="1">
                  <a:off x="2930" y="1831"/>
                  <a:ext cx="151" cy="158"/>
                </a:xfrm>
                <a:custGeom>
                  <a:avLst/>
                  <a:gdLst>
                    <a:gd name="T0" fmla="*/ 0 w 68"/>
                    <a:gd name="T1" fmla="*/ 41 h 65"/>
                    <a:gd name="T2" fmla="*/ 26 w 68"/>
                    <a:gd name="T3" fmla="*/ 41 h 65"/>
                    <a:gd name="T4" fmla="*/ 34 w 68"/>
                    <a:gd name="T5" fmla="*/ 65 h 65"/>
                    <a:gd name="T6" fmla="*/ 42 w 68"/>
                    <a:gd name="T7" fmla="*/ 41 h 65"/>
                    <a:gd name="T8" fmla="*/ 68 w 68"/>
                    <a:gd name="T9" fmla="*/ 41 h 65"/>
                    <a:gd name="T10" fmla="*/ 48 w 68"/>
                    <a:gd name="T11" fmla="*/ 25 h 65"/>
                    <a:gd name="T12" fmla="*/ 55 w 68"/>
                    <a:gd name="T13" fmla="*/ 0 h 65"/>
                    <a:gd name="T14" fmla="*/ 34 w 68"/>
                    <a:gd name="T15" fmla="*/ 15 h 65"/>
                    <a:gd name="T16" fmla="*/ 13 w 68"/>
                    <a:gd name="T17" fmla="*/ 0 h 65"/>
                    <a:gd name="T18" fmla="*/ 20 w 68"/>
                    <a:gd name="T19" fmla="*/ 25 h 65"/>
                    <a:gd name="T20" fmla="*/ 0 w 68"/>
                    <a:gd name="T21" fmla="*/ 4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8" h="65">
                      <a:moveTo>
                        <a:pt x="0" y="41"/>
                      </a:moveTo>
                      <a:lnTo>
                        <a:pt x="26" y="41"/>
                      </a:lnTo>
                      <a:lnTo>
                        <a:pt x="34" y="65"/>
                      </a:lnTo>
                      <a:lnTo>
                        <a:pt x="42" y="41"/>
                      </a:lnTo>
                      <a:lnTo>
                        <a:pt x="68" y="41"/>
                      </a:lnTo>
                      <a:lnTo>
                        <a:pt x="48" y="25"/>
                      </a:lnTo>
                      <a:lnTo>
                        <a:pt x="55" y="0"/>
                      </a:lnTo>
                      <a:lnTo>
                        <a:pt x="34" y="15"/>
                      </a:lnTo>
                      <a:lnTo>
                        <a:pt x="13" y="0"/>
                      </a:lnTo>
                      <a:lnTo>
                        <a:pt x="20" y="25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Freeform 75"/>
                <p:cNvSpPr>
                  <a:spLocks/>
                </p:cNvSpPr>
                <p:nvPr/>
              </p:nvSpPr>
              <p:spPr bwMode="auto">
                <a:xfrm flipV="1">
                  <a:off x="2579" y="1684"/>
                  <a:ext cx="150" cy="159"/>
                </a:xfrm>
                <a:custGeom>
                  <a:avLst/>
                  <a:gdLst>
                    <a:gd name="T0" fmla="*/ 0 w 68"/>
                    <a:gd name="T1" fmla="*/ 40 h 65"/>
                    <a:gd name="T2" fmla="*/ 26 w 68"/>
                    <a:gd name="T3" fmla="*/ 40 h 65"/>
                    <a:gd name="T4" fmla="*/ 34 w 68"/>
                    <a:gd name="T5" fmla="*/ 65 h 65"/>
                    <a:gd name="T6" fmla="*/ 42 w 68"/>
                    <a:gd name="T7" fmla="*/ 40 h 65"/>
                    <a:gd name="T8" fmla="*/ 68 w 68"/>
                    <a:gd name="T9" fmla="*/ 40 h 65"/>
                    <a:gd name="T10" fmla="*/ 48 w 68"/>
                    <a:gd name="T11" fmla="*/ 25 h 65"/>
                    <a:gd name="T12" fmla="*/ 55 w 68"/>
                    <a:gd name="T13" fmla="*/ 0 h 65"/>
                    <a:gd name="T14" fmla="*/ 34 w 68"/>
                    <a:gd name="T15" fmla="*/ 15 h 65"/>
                    <a:gd name="T16" fmla="*/ 13 w 68"/>
                    <a:gd name="T17" fmla="*/ 0 h 65"/>
                    <a:gd name="T18" fmla="*/ 20 w 68"/>
                    <a:gd name="T19" fmla="*/ 25 h 65"/>
                    <a:gd name="T20" fmla="*/ 0 w 68"/>
                    <a:gd name="T21" fmla="*/ 4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8" h="65">
                      <a:moveTo>
                        <a:pt x="0" y="40"/>
                      </a:moveTo>
                      <a:lnTo>
                        <a:pt x="26" y="40"/>
                      </a:lnTo>
                      <a:lnTo>
                        <a:pt x="34" y="65"/>
                      </a:lnTo>
                      <a:lnTo>
                        <a:pt x="42" y="40"/>
                      </a:lnTo>
                      <a:lnTo>
                        <a:pt x="68" y="40"/>
                      </a:lnTo>
                      <a:lnTo>
                        <a:pt x="48" y="25"/>
                      </a:lnTo>
                      <a:lnTo>
                        <a:pt x="55" y="0"/>
                      </a:lnTo>
                      <a:lnTo>
                        <a:pt x="34" y="15"/>
                      </a:lnTo>
                      <a:lnTo>
                        <a:pt x="13" y="0"/>
                      </a:lnTo>
                      <a:lnTo>
                        <a:pt x="20" y="25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Freeform 76"/>
                <p:cNvSpPr>
                  <a:spLocks/>
                </p:cNvSpPr>
                <p:nvPr/>
              </p:nvSpPr>
              <p:spPr bwMode="auto">
                <a:xfrm flipV="1">
                  <a:off x="2789" y="1544"/>
                  <a:ext cx="152" cy="159"/>
                </a:xfrm>
                <a:custGeom>
                  <a:avLst/>
                  <a:gdLst>
                    <a:gd name="T0" fmla="*/ 0 w 68"/>
                    <a:gd name="T1" fmla="*/ 41 h 65"/>
                    <a:gd name="T2" fmla="*/ 26 w 68"/>
                    <a:gd name="T3" fmla="*/ 41 h 65"/>
                    <a:gd name="T4" fmla="*/ 34 w 68"/>
                    <a:gd name="T5" fmla="*/ 65 h 65"/>
                    <a:gd name="T6" fmla="*/ 42 w 68"/>
                    <a:gd name="T7" fmla="*/ 41 h 65"/>
                    <a:gd name="T8" fmla="*/ 68 w 68"/>
                    <a:gd name="T9" fmla="*/ 41 h 65"/>
                    <a:gd name="T10" fmla="*/ 48 w 68"/>
                    <a:gd name="T11" fmla="*/ 25 h 65"/>
                    <a:gd name="T12" fmla="*/ 55 w 68"/>
                    <a:gd name="T13" fmla="*/ 0 h 65"/>
                    <a:gd name="T14" fmla="*/ 34 w 68"/>
                    <a:gd name="T15" fmla="*/ 15 h 65"/>
                    <a:gd name="T16" fmla="*/ 13 w 68"/>
                    <a:gd name="T17" fmla="*/ 0 h 65"/>
                    <a:gd name="T18" fmla="*/ 20 w 68"/>
                    <a:gd name="T19" fmla="*/ 25 h 65"/>
                    <a:gd name="T20" fmla="*/ 0 w 68"/>
                    <a:gd name="T21" fmla="*/ 4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8" h="65">
                      <a:moveTo>
                        <a:pt x="0" y="41"/>
                      </a:moveTo>
                      <a:lnTo>
                        <a:pt x="26" y="41"/>
                      </a:lnTo>
                      <a:lnTo>
                        <a:pt x="34" y="65"/>
                      </a:lnTo>
                      <a:lnTo>
                        <a:pt x="42" y="41"/>
                      </a:lnTo>
                      <a:lnTo>
                        <a:pt x="68" y="41"/>
                      </a:lnTo>
                      <a:lnTo>
                        <a:pt x="48" y="25"/>
                      </a:lnTo>
                      <a:lnTo>
                        <a:pt x="55" y="0"/>
                      </a:lnTo>
                      <a:lnTo>
                        <a:pt x="34" y="15"/>
                      </a:lnTo>
                      <a:lnTo>
                        <a:pt x="13" y="0"/>
                      </a:lnTo>
                      <a:lnTo>
                        <a:pt x="20" y="25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Freeform 77"/>
                <p:cNvSpPr>
                  <a:spLocks/>
                </p:cNvSpPr>
                <p:nvPr/>
              </p:nvSpPr>
              <p:spPr bwMode="auto">
                <a:xfrm flipV="1">
                  <a:off x="3159" y="1409"/>
                  <a:ext cx="152" cy="162"/>
                </a:xfrm>
                <a:custGeom>
                  <a:avLst/>
                  <a:gdLst>
                    <a:gd name="T0" fmla="*/ 0 w 68"/>
                    <a:gd name="T1" fmla="*/ 41 h 65"/>
                    <a:gd name="T2" fmla="*/ 26 w 68"/>
                    <a:gd name="T3" fmla="*/ 41 h 65"/>
                    <a:gd name="T4" fmla="*/ 34 w 68"/>
                    <a:gd name="T5" fmla="*/ 65 h 65"/>
                    <a:gd name="T6" fmla="*/ 42 w 68"/>
                    <a:gd name="T7" fmla="*/ 41 h 65"/>
                    <a:gd name="T8" fmla="*/ 68 w 68"/>
                    <a:gd name="T9" fmla="*/ 41 h 65"/>
                    <a:gd name="T10" fmla="*/ 48 w 68"/>
                    <a:gd name="T11" fmla="*/ 25 h 65"/>
                    <a:gd name="T12" fmla="*/ 55 w 68"/>
                    <a:gd name="T13" fmla="*/ 0 h 65"/>
                    <a:gd name="T14" fmla="*/ 34 w 68"/>
                    <a:gd name="T15" fmla="*/ 15 h 65"/>
                    <a:gd name="T16" fmla="*/ 13 w 68"/>
                    <a:gd name="T17" fmla="*/ 0 h 65"/>
                    <a:gd name="T18" fmla="*/ 20 w 68"/>
                    <a:gd name="T19" fmla="*/ 25 h 65"/>
                    <a:gd name="T20" fmla="*/ 0 w 68"/>
                    <a:gd name="T21" fmla="*/ 4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8" h="65">
                      <a:moveTo>
                        <a:pt x="0" y="41"/>
                      </a:moveTo>
                      <a:lnTo>
                        <a:pt x="26" y="41"/>
                      </a:lnTo>
                      <a:lnTo>
                        <a:pt x="34" y="65"/>
                      </a:lnTo>
                      <a:lnTo>
                        <a:pt x="42" y="41"/>
                      </a:lnTo>
                      <a:lnTo>
                        <a:pt x="68" y="41"/>
                      </a:lnTo>
                      <a:lnTo>
                        <a:pt x="48" y="25"/>
                      </a:lnTo>
                      <a:lnTo>
                        <a:pt x="55" y="0"/>
                      </a:lnTo>
                      <a:lnTo>
                        <a:pt x="34" y="15"/>
                      </a:lnTo>
                      <a:lnTo>
                        <a:pt x="13" y="0"/>
                      </a:lnTo>
                      <a:lnTo>
                        <a:pt x="20" y="25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Freeform 78"/>
                <p:cNvSpPr>
                  <a:spLocks/>
                </p:cNvSpPr>
                <p:nvPr/>
              </p:nvSpPr>
              <p:spPr bwMode="auto">
                <a:xfrm flipV="1">
                  <a:off x="2783" y="1949"/>
                  <a:ext cx="151" cy="160"/>
                </a:xfrm>
                <a:custGeom>
                  <a:avLst/>
                  <a:gdLst>
                    <a:gd name="T0" fmla="*/ 0 w 68"/>
                    <a:gd name="T1" fmla="*/ 41 h 65"/>
                    <a:gd name="T2" fmla="*/ 26 w 68"/>
                    <a:gd name="T3" fmla="*/ 41 h 65"/>
                    <a:gd name="T4" fmla="*/ 34 w 68"/>
                    <a:gd name="T5" fmla="*/ 65 h 65"/>
                    <a:gd name="T6" fmla="*/ 42 w 68"/>
                    <a:gd name="T7" fmla="*/ 41 h 65"/>
                    <a:gd name="T8" fmla="*/ 68 w 68"/>
                    <a:gd name="T9" fmla="*/ 41 h 65"/>
                    <a:gd name="T10" fmla="*/ 48 w 68"/>
                    <a:gd name="T11" fmla="*/ 25 h 65"/>
                    <a:gd name="T12" fmla="*/ 55 w 68"/>
                    <a:gd name="T13" fmla="*/ 0 h 65"/>
                    <a:gd name="T14" fmla="*/ 34 w 68"/>
                    <a:gd name="T15" fmla="*/ 15 h 65"/>
                    <a:gd name="T16" fmla="*/ 13 w 68"/>
                    <a:gd name="T17" fmla="*/ 0 h 65"/>
                    <a:gd name="T18" fmla="*/ 20 w 68"/>
                    <a:gd name="T19" fmla="*/ 25 h 65"/>
                    <a:gd name="T20" fmla="*/ 0 w 68"/>
                    <a:gd name="T21" fmla="*/ 4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8" h="65">
                      <a:moveTo>
                        <a:pt x="0" y="41"/>
                      </a:moveTo>
                      <a:lnTo>
                        <a:pt x="26" y="41"/>
                      </a:lnTo>
                      <a:lnTo>
                        <a:pt x="34" y="65"/>
                      </a:lnTo>
                      <a:lnTo>
                        <a:pt x="42" y="41"/>
                      </a:lnTo>
                      <a:lnTo>
                        <a:pt x="68" y="41"/>
                      </a:lnTo>
                      <a:lnTo>
                        <a:pt x="48" y="25"/>
                      </a:lnTo>
                      <a:lnTo>
                        <a:pt x="55" y="0"/>
                      </a:lnTo>
                      <a:lnTo>
                        <a:pt x="34" y="15"/>
                      </a:lnTo>
                      <a:lnTo>
                        <a:pt x="13" y="0"/>
                      </a:lnTo>
                      <a:lnTo>
                        <a:pt x="20" y="25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Freeform 79"/>
                <p:cNvSpPr>
                  <a:spLocks/>
                </p:cNvSpPr>
                <p:nvPr/>
              </p:nvSpPr>
              <p:spPr bwMode="auto">
                <a:xfrm flipV="1">
                  <a:off x="3377" y="1591"/>
                  <a:ext cx="150" cy="160"/>
                </a:xfrm>
                <a:custGeom>
                  <a:avLst/>
                  <a:gdLst>
                    <a:gd name="T0" fmla="*/ 0 w 68"/>
                    <a:gd name="T1" fmla="*/ 41 h 65"/>
                    <a:gd name="T2" fmla="*/ 26 w 68"/>
                    <a:gd name="T3" fmla="*/ 41 h 65"/>
                    <a:gd name="T4" fmla="*/ 34 w 68"/>
                    <a:gd name="T5" fmla="*/ 65 h 65"/>
                    <a:gd name="T6" fmla="*/ 42 w 68"/>
                    <a:gd name="T7" fmla="*/ 41 h 65"/>
                    <a:gd name="T8" fmla="*/ 68 w 68"/>
                    <a:gd name="T9" fmla="*/ 41 h 65"/>
                    <a:gd name="T10" fmla="*/ 48 w 68"/>
                    <a:gd name="T11" fmla="*/ 25 h 65"/>
                    <a:gd name="T12" fmla="*/ 55 w 68"/>
                    <a:gd name="T13" fmla="*/ 0 h 65"/>
                    <a:gd name="T14" fmla="*/ 34 w 68"/>
                    <a:gd name="T15" fmla="*/ 15 h 65"/>
                    <a:gd name="T16" fmla="*/ 13 w 68"/>
                    <a:gd name="T17" fmla="*/ 0 h 65"/>
                    <a:gd name="T18" fmla="*/ 20 w 68"/>
                    <a:gd name="T19" fmla="*/ 25 h 65"/>
                    <a:gd name="T20" fmla="*/ 0 w 68"/>
                    <a:gd name="T21" fmla="*/ 4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8" h="65">
                      <a:moveTo>
                        <a:pt x="0" y="41"/>
                      </a:moveTo>
                      <a:lnTo>
                        <a:pt x="26" y="41"/>
                      </a:lnTo>
                      <a:lnTo>
                        <a:pt x="34" y="65"/>
                      </a:lnTo>
                      <a:lnTo>
                        <a:pt x="42" y="41"/>
                      </a:lnTo>
                      <a:lnTo>
                        <a:pt x="68" y="41"/>
                      </a:lnTo>
                      <a:lnTo>
                        <a:pt x="48" y="25"/>
                      </a:lnTo>
                      <a:lnTo>
                        <a:pt x="55" y="0"/>
                      </a:lnTo>
                      <a:lnTo>
                        <a:pt x="34" y="15"/>
                      </a:lnTo>
                      <a:lnTo>
                        <a:pt x="13" y="0"/>
                      </a:lnTo>
                      <a:lnTo>
                        <a:pt x="20" y="25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Oval 80"/>
                <p:cNvSpPr>
                  <a:spLocks noChangeArrowheads="1"/>
                </p:cNvSpPr>
                <p:nvPr/>
              </p:nvSpPr>
              <p:spPr bwMode="auto">
                <a:xfrm>
                  <a:off x="2108" y="2576"/>
                  <a:ext cx="121" cy="132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Oval 81"/>
                <p:cNvSpPr>
                  <a:spLocks noChangeArrowheads="1"/>
                </p:cNvSpPr>
                <p:nvPr/>
              </p:nvSpPr>
              <p:spPr bwMode="auto">
                <a:xfrm>
                  <a:off x="2005" y="2248"/>
                  <a:ext cx="121" cy="132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Oval 82"/>
                <p:cNvSpPr>
                  <a:spLocks noChangeArrowheads="1"/>
                </p:cNvSpPr>
                <p:nvPr/>
              </p:nvSpPr>
              <p:spPr bwMode="auto">
                <a:xfrm>
                  <a:off x="2649" y="2905"/>
                  <a:ext cx="121" cy="132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Oval 83"/>
                <p:cNvSpPr>
                  <a:spLocks noChangeArrowheads="1"/>
                </p:cNvSpPr>
                <p:nvPr/>
              </p:nvSpPr>
              <p:spPr bwMode="auto">
                <a:xfrm>
                  <a:off x="2237" y="2668"/>
                  <a:ext cx="121" cy="132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Oval 84"/>
                <p:cNvSpPr>
                  <a:spLocks noChangeArrowheads="1"/>
                </p:cNvSpPr>
                <p:nvPr/>
              </p:nvSpPr>
              <p:spPr bwMode="auto">
                <a:xfrm>
                  <a:off x="2340" y="2550"/>
                  <a:ext cx="121" cy="132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Oval 85"/>
                <p:cNvSpPr>
                  <a:spLocks noChangeArrowheads="1"/>
                </p:cNvSpPr>
                <p:nvPr/>
              </p:nvSpPr>
              <p:spPr bwMode="auto">
                <a:xfrm>
                  <a:off x="2314" y="2707"/>
                  <a:ext cx="121" cy="133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Oval 86"/>
                <p:cNvSpPr>
                  <a:spLocks noChangeArrowheads="1"/>
                </p:cNvSpPr>
                <p:nvPr/>
              </p:nvSpPr>
              <p:spPr bwMode="auto">
                <a:xfrm>
                  <a:off x="2108" y="2786"/>
                  <a:ext cx="121" cy="133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Oval 87"/>
                <p:cNvSpPr>
                  <a:spLocks noChangeArrowheads="1"/>
                </p:cNvSpPr>
                <p:nvPr/>
              </p:nvSpPr>
              <p:spPr bwMode="auto">
                <a:xfrm>
                  <a:off x="2198" y="2458"/>
                  <a:ext cx="121" cy="132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Freeform 88"/>
                <p:cNvSpPr>
                  <a:spLocks/>
                </p:cNvSpPr>
                <p:nvPr/>
              </p:nvSpPr>
              <p:spPr bwMode="auto">
                <a:xfrm flipV="1">
                  <a:off x="3092" y="1804"/>
                  <a:ext cx="151" cy="161"/>
                </a:xfrm>
                <a:custGeom>
                  <a:avLst/>
                  <a:gdLst>
                    <a:gd name="T0" fmla="*/ 0 w 68"/>
                    <a:gd name="T1" fmla="*/ 41 h 65"/>
                    <a:gd name="T2" fmla="*/ 26 w 68"/>
                    <a:gd name="T3" fmla="*/ 41 h 65"/>
                    <a:gd name="T4" fmla="*/ 34 w 68"/>
                    <a:gd name="T5" fmla="*/ 65 h 65"/>
                    <a:gd name="T6" fmla="*/ 42 w 68"/>
                    <a:gd name="T7" fmla="*/ 41 h 65"/>
                    <a:gd name="T8" fmla="*/ 68 w 68"/>
                    <a:gd name="T9" fmla="*/ 41 h 65"/>
                    <a:gd name="T10" fmla="*/ 48 w 68"/>
                    <a:gd name="T11" fmla="*/ 25 h 65"/>
                    <a:gd name="T12" fmla="*/ 55 w 68"/>
                    <a:gd name="T13" fmla="*/ 0 h 65"/>
                    <a:gd name="T14" fmla="*/ 34 w 68"/>
                    <a:gd name="T15" fmla="*/ 15 h 65"/>
                    <a:gd name="T16" fmla="*/ 13 w 68"/>
                    <a:gd name="T17" fmla="*/ 0 h 65"/>
                    <a:gd name="T18" fmla="*/ 20 w 68"/>
                    <a:gd name="T19" fmla="*/ 25 h 65"/>
                    <a:gd name="T20" fmla="*/ 0 w 68"/>
                    <a:gd name="T21" fmla="*/ 4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8" h="65">
                      <a:moveTo>
                        <a:pt x="0" y="41"/>
                      </a:moveTo>
                      <a:lnTo>
                        <a:pt x="26" y="41"/>
                      </a:lnTo>
                      <a:lnTo>
                        <a:pt x="34" y="65"/>
                      </a:lnTo>
                      <a:lnTo>
                        <a:pt x="42" y="41"/>
                      </a:lnTo>
                      <a:lnTo>
                        <a:pt x="68" y="41"/>
                      </a:lnTo>
                      <a:lnTo>
                        <a:pt x="48" y="25"/>
                      </a:lnTo>
                      <a:lnTo>
                        <a:pt x="55" y="0"/>
                      </a:lnTo>
                      <a:lnTo>
                        <a:pt x="34" y="15"/>
                      </a:lnTo>
                      <a:lnTo>
                        <a:pt x="13" y="0"/>
                      </a:lnTo>
                      <a:lnTo>
                        <a:pt x="20" y="25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Freeform 89"/>
                <p:cNvSpPr>
                  <a:spLocks/>
                </p:cNvSpPr>
                <p:nvPr/>
              </p:nvSpPr>
              <p:spPr bwMode="auto">
                <a:xfrm flipV="1">
                  <a:off x="3040" y="1660"/>
                  <a:ext cx="151" cy="160"/>
                </a:xfrm>
                <a:custGeom>
                  <a:avLst/>
                  <a:gdLst>
                    <a:gd name="T0" fmla="*/ 0 w 68"/>
                    <a:gd name="T1" fmla="*/ 41 h 65"/>
                    <a:gd name="T2" fmla="*/ 26 w 68"/>
                    <a:gd name="T3" fmla="*/ 41 h 65"/>
                    <a:gd name="T4" fmla="*/ 34 w 68"/>
                    <a:gd name="T5" fmla="*/ 65 h 65"/>
                    <a:gd name="T6" fmla="*/ 42 w 68"/>
                    <a:gd name="T7" fmla="*/ 41 h 65"/>
                    <a:gd name="T8" fmla="*/ 68 w 68"/>
                    <a:gd name="T9" fmla="*/ 41 h 65"/>
                    <a:gd name="T10" fmla="*/ 48 w 68"/>
                    <a:gd name="T11" fmla="*/ 25 h 65"/>
                    <a:gd name="T12" fmla="*/ 55 w 68"/>
                    <a:gd name="T13" fmla="*/ 0 h 65"/>
                    <a:gd name="T14" fmla="*/ 34 w 68"/>
                    <a:gd name="T15" fmla="*/ 15 h 65"/>
                    <a:gd name="T16" fmla="*/ 13 w 68"/>
                    <a:gd name="T17" fmla="*/ 0 h 65"/>
                    <a:gd name="T18" fmla="*/ 20 w 68"/>
                    <a:gd name="T19" fmla="*/ 25 h 65"/>
                    <a:gd name="T20" fmla="*/ 0 w 68"/>
                    <a:gd name="T21" fmla="*/ 4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8" h="65">
                      <a:moveTo>
                        <a:pt x="0" y="41"/>
                      </a:moveTo>
                      <a:lnTo>
                        <a:pt x="26" y="41"/>
                      </a:lnTo>
                      <a:lnTo>
                        <a:pt x="34" y="65"/>
                      </a:lnTo>
                      <a:lnTo>
                        <a:pt x="42" y="41"/>
                      </a:lnTo>
                      <a:lnTo>
                        <a:pt x="68" y="41"/>
                      </a:lnTo>
                      <a:lnTo>
                        <a:pt x="48" y="25"/>
                      </a:lnTo>
                      <a:lnTo>
                        <a:pt x="55" y="0"/>
                      </a:lnTo>
                      <a:lnTo>
                        <a:pt x="34" y="15"/>
                      </a:lnTo>
                      <a:lnTo>
                        <a:pt x="13" y="0"/>
                      </a:lnTo>
                      <a:lnTo>
                        <a:pt x="20" y="25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Freeform 90"/>
                <p:cNvSpPr>
                  <a:spLocks/>
                </p:cNvSpPr>
                <p:nvPr/>
              </p:nvSpPr>
              <p:spPr bwMode="auto">
                <a:xfrm flipV="1">
                  <a:off x="3143" y="1962"/>
                  <a:ext cx="151" cy="160"/>
                </a:xfrm>
                <a:custGeom>
                  <a:avLst/>
                  <a:gdLst>
                    <a:gd name="T0" fmla="*/ 0 w 68"/>
                    <a:gd name="T1" fmla="*/ 41 h 65"/>
                    <a:gd name="T2" fmla="*/ 26 w 68"/>
                    <a:gd name="T3" fmla="*/ 41 h 65"/>
                    <a:gd name="T4" fmla="*/ 34 w 68"/>
                    <a:gd name="T5" fmla="*/ 65 h 65"/>
                    <a:gd name="T6" fmla="*/ 42 w 68"/>
                    <a:gd name="T7" fmla="*/ 41 h 65"/>
                    <a:gd name="T8" fmla="*/ 68 w 68"/>
                    <a:gd name="T9" fmla="*/ 41 h 65"/>
                    <a:gd name="T10" fmla="*/ 48 w 68"/>
                    <a:gd name="T11" fmla="*/ 25 h 65"/>
                    <a:gd name="T12" fmla="*/ 55 w 68"/>
                    <a:gd name="T13" fmla="*/ 0 h 65"/>
                    <a:gd name="T14" fmla="*/ 34 w 68"/>
                    <a:gd name="T15" fmla="*/ 15 h 65"/>
                    <a:gd name="T16" fmla="*/ 13 w 68"/>
                    <a:gd name="T17" fmla="*/ 0 h 65"/>
                    <a:gd name="T18" fmla="*/ 20 w 68"/>
                    <a:gd name="T19" fmla="*/ 25 h 65"/>
                    <a:gd name="T20" fmla="*/ 0 w 68"/>
                    <a:gd name="T21" fmla="*/ 4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8" h="65">
                      <a:moveTo>
                        <a:pt x="0" y="41"/>
                      </a:moveTo>
                      <a:lnTo>
                        <a:pt x="26" y="41"/>
                      </a:lnTo>
                      <a:lnTo>
                        <a:pt x="34" y="65"/>
                      </a:lnTo>
                      <a:lnTo>
                        <a:pt x="42" y="41"/>
                      </a:lnTo>
                      <a:lnTo>
                        <a:pt x="68" y="41"/>
                      </a:lnTo>
                      <a:lnTo>
                        <a:pt x="48" y="25"/>
                      </a:lnTo>
                      <a:lnTo>
                        <a:pt x="55" y="0"/>
                      </a:lnTo>
                      <a:lnTo>
                        <a:pt x="34" y="15"/>
                      </a:lnTo>
                      <a:lnTo>
                        <a:pt x="13" y="0"/>
                      </a:lnTo>
                      <a:lnTo>
                        <a:pt x="20" y="25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Freeform 91"/>
                <p:cNvSpPr>
                  <a:spLocks/>
                </p:cNvSpPr>
                <p:nvPr/>
              </p:nvSpPr>
              <p:spPr bwMode="auto">
                <a:xfrm flipV="1">
                  <a:off x="3053" y="2028"/>
                  <a:ext cx="151" cy="160"/>
                </a:xfrm>
                <a:custGeom>
                  <a:avLst/>
                  <a:gdLst>
                    <a:gd name="T0" fmla="*/ 0 w 68"/>
                    <a:gd name="T1" fmla="*/ 41 h 65"/>
                    <a:gd name="T2" fmla="*/ 26 w 68"/>
                    <a:gd name="T3" fmla="*/ 41 h 65"/>
                    <a:gd name="T4" fmla="*/ 34 w 68"/>
                    <a:gd name="T5" fmla="*/ 65 h 65"/>
                    <a:gd name="T6" fmla="*/ 42 w 68"/>
                    <a:gd name="T7" fmla="*/ 41 h 65"/>
                    <a:gd name="T8" fmla="*/ 68 w 68"/>
                    <a:gd name="T9" fmla="*/ 41 h 65"/>
                    <a:gd name="T10" fmla="*/ 48 w 68"/>
                    <a:gd name="T11" fmla="*/ 25 h 65"/>
                    <a:gd name="T12" fmla="*/ 55 w 68"/>
                    <a:gd name="T13" fmla="*/ 0 h 65"/>
                    <a:gd name="T14" fmla="*/ 34 w 68"/>
                    <a:gd name="T15" fmla="*/ 15 h 65"/>
                    <a:gd name="T16" fmla="*/ 13 w 68"/>
                    <a:gd name="T17" fmla="*/ 0 h 65"/>
                    <a:gd name="T18" fmla="*/ 20 w 68"/>
                    <a:gd name="T19" fmla="*/ 25 h 65"/>
                    <a:gd name="T20" fmla="*/ 0 w 68"/>
                    <a:gd name="T21" fmla="*/ 4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8" h="65">
                      <a:moveTo>
                        <a:pt x="0" y="41"/>
                      </a:moveTo>
                      <a:lnTo>
                        <a:pt x="26" y="41"/>
                      </a:lnTo>
                      <a:lnTo>
                        <a:pt x="34" y="65"/>
                      </a:lnTo>
                      <a:lnTo>
                        <a:pt x="42" y="41"/>
                      </a:lnTo>
                      <a:lnTo>
                        <a:pt x="68" y="41"/>
                      </a:lnTo>
                      <a:lnTo>
                        <a:pt x="48" y="25"/>
                      </a:lnTo>
                      <a:lnTo>
                        <a:pt x="55" y="0"/>
                      </a:lnTo>
                      <a:lnTo>
                        <a:pt x="34" y="15"/>
                      </a:lnTo>
                      <a:lnTo>
                        <a:pt x="13" y="0"/>
                      </a:lnTo>
                      <a:lnTo>
                        <a:pt x="20" y="25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Freeform 92"/>
                <p:cNvSpPr>
                  <a:spLocks/>
                </p:cNvSpPr>
                <p:nvPr/>
              </p:nvSpPr>
              <p:spPr bwMode="auto">
                <a:xfrm flipV="1">
                  <a:off x="3323" y="1712"/>
                  <a:ext cx="152" cy="161"/>
                </a:xfrm>
                <a:custGeom>
                  <a:avLst/>
                  <a:gdLst>
                    <a:gd name="T0" fmla="*/ 0 w 68"/>
                    <a:gd name="T1" fmla="*/ 41 h 65"/>
                    <a:gd name="T2" fmla="*/ 26 w 68"/>
                    <a:gd name="T3" fmla="*/ 41 h 65"/>
                    <a:gd name="T4" fmla="*/ 34 w 68"/>
                    <a:gd name="T5" fmla="*/ 65 h 65"/>
                    <a:gd name="T6" fmla="*/ 42 w 68"/>
                    <a:gd name="T7" fmla="*/ 41 h 65"/>
                    <a:gd name="T8" fmla="*/ 68 w 68"/>
                    <a:gd name="T9" fmla="*/ 41 h 65"/>
                    <a:gd name="T10" fmla="*/ 48 w 68"/>
                    <a:gd name="T11" fmla="*/ 25 h 65"/>
                    <a:gd name="T12" fmla="*/ 55 w 68"/>
                    <a:gd name="T13" fmla="*/ 0 h 65"/>
                    <a:gd name="T14" fmla="*/ 34 w 68"/>
                    <a:gd name="T15" fmla="*/ 15 h 65"/>
                    <a:gd name="T16" fmla="*/ 13 w 68"/>
                    <a:gd name="T17" fmla="*/ 0 h 65"/>
                    <a:gd name="T18" fmla="*/ 20 w 68"/>
                    <a:gd name="T19" fmla="*/ 25 h 65"/>
                    <a:gd name="T20" fmla="*/ 0 w 68"/>
                    <a:gd name="T21" fmla="*/ 4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8" h="65">
                      <a:moveTo>
                        <a:pt x="0" y="41"/>
                      </a:moveTo>
                      <a:lnTo>
                        <a:pt x="26" y="41"/>
                      </a:lnTo>
                      <a:lnTo>
                        <a:pt x="34" y="65"/>
                      </a:lnTo>
                      <a:lnTo>
                        <a:pt x="42" y="41"/>
                      </a:lnTo>
                      <a:lnTo>
                        <a:pt x="68" y="41"/>
                      </a:lnTo>
                      <a:lnTo>
                        <a:pt x="48" y="25"/>
                      </a:lnTo>
                      <a:lnTo>
                        <a:pt x="55" y="0"/>
                      </a:lnTo>
                      <a:lnTo>
                        <a:pt x="34" y="15"/>
                      </a:lnTo>
                      <a:lnTo>
                        <a:pt x="13" y="0"/>
                      </a:lnTo>
                      <a:lnTo>
                        <a:pt x="20" y="25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Freeform 93"/>
                <p:cNvSpPr>
                  <a:spLocks/>
                </p:cNvSpPr>
                <p:nvPr/>
              </p:nvSpPr>
              <p:spPr bwMode="auto">
                <a:xfrm flipV="1">
                  <a:off x="3375" y="1962"/>
                  <a:ext cx="151" cy="160"/>
                </a:xfrm>
                <a:custGeom>
                  <a:avLst/>
                  <a:gdLst>
                    <a:gd name="T0" fmla="*/ 0 w 68"/>
                    <a:gd name="T1" fmla="*/ 41 h 65"/>
                    <a:gd name="T2" fmla="*/ 26 w 68"/>
                    <a:gd name="T3" fmla="*/ 41 h 65"/>
                    <a:gd name="T4" fmla="*/ 34 w 68"/>
                    <a:gd name="T5" fmla="*/ 65 h 65"/>
                    <a:gd name="T6" fmla="*/ 42 w 68"/>
                    <a:gd name="T7" fmla="*/ 41 h 65"/>
                    <a:gd name="T8" fmla="*/ 68 w 68"/>
                    <a:gd name="T9" fmla="*/ 41 h 65"/>
                    <a:gd name="T10" fmla="*/ 48 w 68"/>
                    <a:gd name="T11" fmla="*/ 25 h 65"/>
                    <a:gd name="T12" fmla="*/ 55 w 68"/>
                    <a:gd name="T13" fmla="*/ 0 h 65"/>
                    <a:gd name="T14" fmla="*/ 34 w 68"/>
                    <a:gd name="T15" fmla="*/ 15 h 65"/>
                    <a:gd name="T16" fmla="*/ 13 w 68"/>
                    <a:gd name="T17" fmla="*/ 0 h 65"/>
                    <a:gd name="T18" fmla="*/ 20 w 68"/>
                    <a:gd name="T19" fmla="*/ 25 h 65"/>
                    <a:gd name="T20" fmla="*/ 0 w 68"/>
                    <a:gd name="T21" fmla="*/ 4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8" h="65">
                      <a:moveTo>
                        <a:pt x="0" y="41"/>
                      </a:moveTo>
                      <a:lnTo>
                        <a:pt x="26" y="41"/>
                      </a:lnTo>
                      <a:lnTo>
                        <a:pt x="34" y="65"/>
                      </a:lnTo>
                      <a:lnTo>
                        <a:pt x="42" y="41"/>
                      </a:lnTo>
                      <a:lnTo>
                        <a:pt x="68" y="41"/>
                      </a:lnTo>
                      <a:lnTo>
                        <a:pt x="48" y="25"/>
                      </a:lnTo>
                      <a:lnTo>
                        <a:pt x="55" y="0"/>
                      </a:lnTo>
                      <a:lnTo>
                        <a:pt x="34" y="15"/>
                      </a:lnTo>
                      <a:lnTo>
                        <a:pt x="13" y="0"/>
                      </a:lnTo>
                      <a:lnTo>
                        <a:pt x="20" y="25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Freeform 94"/>
                <p:cNvSpPr>
                  <a:spLocks/>
                </p:cNvSpPr>
                <p:nvPr/>
              </p:nvSpPr>
              <p:spPr bwMode="auto">
                <a:xfrm flipV="1">
                  <a:off x="3259" y="2185"/>
                  <a:ext cx="151" cy="161"/>
                </a:xfrm>
                <a:custGeom>
                  <a:avLst/>
                  <a:gdLst>
                    <a:gd name="T0" fmla="*/ 0 w 68"/>
                    <a:gd name="T1" fmla="*/ 41 h 65"/>
                    <a:gd name="T2" fmla="*/ 26 w 68"/>
                    <a:gd name="T3" fmla="*/ 41 h 65"/>
                    <a:gd name="T4" fmla="*/ 34 w 68"/>
                    <a:gd name="T5" fmla="*/ 65 h 65"/>
                    <a:gd name="T6" fmla="*/ 42 w 68"/>
                    <a:gd name="T7" fmla="*/ 41 h 65"/>
                    <a:gd name="T8" fmla="*/ 68 w 68"/>
                    <a:gd name="T9" fmla="*/ 41 h 65"/>
                    <a:gd name="T10" fmla="*/ 48 w 68"/>
                    <a:gd name="T11" fmla="*/ 25 h 65"/>
                    <a:gd name="T12" fmla="*/ 55 w 68"/>
                    <a:gd name="T13" fmla="*/ 0 h 65"/>
                    <a:gd name="T14" fmla="*/ 34 w 68"/>
                    <a:gd name="T15" fmla="*/ 15 h 65"/>
                    <a:gd name="T16" fmla="*/ 13 w 68"/>
                    <a:gd name="T17" fmla="*/ 0 h 65"/>
                    <a:gd name="T18" fmla="*/ 20 w 68"/>
                    <a:gd name="T19" fmla="*/ 25 h 65"/>
                    <a:gd name="T20" fmla="*/ 0 w 68"/>
                    <a:gd name="T21" fmla="*/ 4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8" h="65">
                      <a:moveTo>
                        <a:pt x="0" y="41"/>
                      </a:moveTo>
                      <a:lnTo>
                        <a:pt x="26" y="41"/>
                      </a:lnTo>
                      <a:lnTo>
                        <a:pt x="34" y="65"/>
                      </a:lnTo>
                      <a:lnTo>
                        <a:pt x="42" y="41"/>
                      </a:lnTo>
                      <a:lnTo>
                        <a:pt x="68" y="41"/>
                      </a:lnTo>
                      <a:lnTo>
                        <a:pt x="48" y="25"/>
                      </a:lnTo>
                      <a:lnTo>
                        <a:pt x="55" y="0"/>
                      </a:lnTo>
                      <a:lnTo>
                        <a:pt x="34" y="15"/>
                      </a:lnTo>
                      <a:lnTo>
                        <a:pt x="13" y="0"/>
                      </a:lnTo>
                      <a:lnTo>
                        <a:pt x="20" y="25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Line 97"/>
                <p:cNvSpPr>
                  <a:spLocks noChangeShapeType="1"/>
                </p:cNvSpPr>
                <p:nvPr/>
              </p:nvSpPr>
              <p:spPr bwMode="auto">
                <a:xfrm>
                  <a:off x="1738" y="3327"/>
                  <a:ext cx="2185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Line 98"/>
                <p:cNvSpPr>
                  <a:spLocks noChangeShapeType="1"/>
                </p:cNvSpPr>
                <p:nvPr/>
              </p:nvSpPr>
              <p:spPr bwMode="auto">
                <a:xfrm flipV="1">
                  <a:off x="1734" y="1020"/>
                  <a:ext cx="1" cy="231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9" name="Group 112"/>
            <p:cNvGrpSpPr>
              <a:grpSpLocks/>
            </p:cNvGrpSpPr>
            <p:nvPr/>
          </p:nvGrpSpPr>
          <p:grpSpPr bwMode="auto">
            <a:xfrm>
              <a:off x="4022" y="1431"/>
              <a:ext cx="338" cy="299"/>
              <a:chOff x="4022" y="1431"/>
              <a:chExt cx="338" cy="299"/>
            </a:xfrm>
          </p:grpSpPr>
          <p:sp>
            <p:nvSpPr>
              <p:cNvPr id="110" name="Oval 104"/>
              <p:cNvSpPr>
                <a:spLocks noChangeArrowheads="1"/>
              </p:cNvSpPr>
              <p:nvPr/>
            </p:nvSpPr>
            <p:spPr bwMode="auto">
              <a:xfrm>
                <a:off x="4022" y="1487"/>
                <a:ext cx="78" cy="83"/>
              </a:xfrm>
              <a:prstGeom prst="ellipse">
                <a:avLst/>
              </a:prstGeom>
              <a:solidFill>
                <a:srgbClr val="FFFFFF"/>
              </a:solidFill>
              <a:ln w="28575" cap="rnd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105"/>
              <p:cNvSpPr>
                <a:spLocks/>
              </p:cNvSpPr>
              <p:nvPr/>
            </p:nvSpPr>
            <p:spPr bwMode="auto">
              <a:xfrm flipV="1">
                <a:off x="4022" y="1631"/>
                <a:ext cx="98" cy="99"/>
              </a:xfrm>
              <a:custGeom>
                <a:avLst/>
                <a:gdLst>
                  <a:gd name="T0" fmla="*/ 0 w 68"/>
                  <a:gd name="T1" fmla="*/ 40 h 65"/>
                  <a:gd name="T2" fmla="*/ 26 w 68"/>
                  <a:gd name="T3" fmla="*/ 40 h 65"/>
                  <a:gd name="T4" fmla="*/ 34 w 68"/>
                  <a:gd name="T5" fmla="*/ 65 h 65"/>
                  <a:gd name="T6" fmla="*/ 42 w 68"/>
                  <a:gd name="T7" fmla="*/ 40 h 65"/>
                  <a:gd name="T8" fmla="*/ 68 w 68"/>
                  <a:gd name="T9" fmla="*/ 40 h 65"/>
                  <a:gd name="T10" fmla="*/ 48 w 68"/>
                  <a:gd name="T11" fmla="*/ 25 h 65"/>
                  <a:gd name="T12" fmla="*/ 55 w 68"/>
                  <a:gd name="T13" fmla="*/ 0 h 65"/>
                  <a:gd name="T14" fmla="*/ 34 w 68"/>
                  <a:gd name="T15" fmla="*/ 15 h 65"/>
                  <a:gd name="T16" fmla="*/ 13 w 68"/>
                  <a:gd name="T17" fmla="*/ 0 h 65"/>
                  <a:gd name="T18" fmla="*/ 20 w 68"/>
                  <a:gd name="T19" fmla="*/ 25 h 65"/>
                  <a:gd name="T20" fmla="*/ 0 w 68"/>
                  <a:gd name="T21" fmla="*/ 4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65">
                    <a:moveTo>
                      <a:pt x="0" y="40"/>
                    </a:moveTo>
                    <a:lnTo>
                      <a:pt x="26" y="40"/>
                    </a:lnTo>
                    <a:lnTo>
                      <a:pt x="34" y="65"/>
                    </a:lnTo>
                    <a:lnTo>
                      <a:pt x="42" y="40"/>
                    </a:lnTo>
                    <a:lnTo>
                      <a:pt x="68" y="40"/>
                    </a:lnTo>
                    <a:lnTo>
                      <a:pt x="48" y="25"/>
                    </a:lnTo>
                    <a:lnTo>
                      <a:pt x="55" y="0"/>
                    </a:lnTo>
                    <a:lnTo>
                      <a:pt x="34" y="15"/>
                    </a:lnTo>
                    <a:lnTo>
                      <a:pt x="13" y="0"/>
                    </a:lnTo>
                    <a:lnTo>
                      <a:pt x="20" y="25"/>
                    </a:lnTo>
                    <a:lnTo>
                      <a:pt x="0" y="40"/>
                    </a:lnTo>
                    <a:close/>
                  </a:path>
                </a:pathLst>
              </a:custGeom>
              <a:noFill/>
              <a:ln w="28575" cap="rnd">
                <a:solidFill>
                  <a:srgbClr val="99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Text Box 110"/>
              <p:cNvSpPr txBox="1">
                <a:spLocks noChangeArrowheads="1"/>
              </p:cNvSpPr>
              <p:nvPr/>
            </p:nvSpPr>
            <p:spPr bwMode="auto">
              <a:xfrm>
                <a:off x="4151" y="1431"/>
                <a:ext cx="209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400" b="1" dirty="0" smtClean="0"/>
                  <a:t>Z</a:t>
                </a:r>
                <a:endParaRPr lang="en-US" altLang="en-US" sz="2400" b="1" baseline="-25000" dirty="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3162230" y="6096000"/>
            <a:ext cx="2828925" cy="523220"/>
            <a:chOff x="6756402" y="4237042"/>
            <a:chExt cx="1828800" cy="523220"/>
          </a:xfrm>
        </p:grpSpPr>
        <p:sp>
          <p:nvSpPr>
            <p:cNvPr id="165" name="Text Box 102"/>
            <p:cNvSpPr txBox="1">
              <a:spLocks noChangeArrowheads="1"/>
            </p:cNvSpPr>
            <p:nvPr/>
          </p:nvSpPr>
          <p:spPr bwMode="auto">
            <a:xfrm>
              <a:off x="6756402" y="4237042"/>
              <a:ext cx="18288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 smtClean="0"/>
                <a:t>A</a:t>
              </a:r>
              <a:r>
                <a:rPr lang="en-US" altLang="en-US" sz="2800" b="1" baseline="-25000" dirty="0" smtClean="0"/>
                <a:t>   </a:t>
              </a:r>
              <a:r>
                <a:rPr lang="en-US" altLang="en-US" sz="2800" b="1" dirty="0" smtClean="0"/>
                <a:t>|  B </a:t>
              </a:r>
              <a:r>
                <a:rPr lang="en-US" altLang="en-US" sz="2800" b="1" dirty="0"/>
                <a:t>|  </a:t>
              </a:r>
              <a:r>
                <a:rPr lang="en-US" altLang="en-US" sz="2800" b="1" dirty="0" smtClean="0"/>
                <a:t>Z</a:t>
              </a:r>
              <a:endParaRPr lang="en-US" altLang="en-US" sz="2800" b="1" baseline="-25000" dirty="0"/>
            </a:p>
          </p:txBody>
        </p:sp>
        <p:sp>
          <p:nvSpPr>
            <p:cNvPr id="166" name="Line 103"/>
            <p:cNvSpPr>
              <a:spLocks noChangeShapeType="1"/>
            </p:cNvSpPr>
            <p:nvPr/>
          </p:nvSpPr>
          <p:spPr bwMode="auto">
            <a:xfrm>
              <a:off x="6992266" y="4687892"/>
              <a:ext cx="2385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893291" y="1347719"/>
            <a:ext cx="4136409" cy="3524532"/>
            <a:chOff x="4893291" y="1347719"/>
            <a:chExt cx="4136409" cy="3524532"/>
          </a:xfrm>
        </p:grpSpPr>
        <p:sp>
          <p:nvSpPr>
            <p:cNvPr id="114" name="Oval 113"/>
            <p:cNvSpPr/>
            <p:nvPr/>
          </p:nvSpPr>
          <p:spPr>
            <a:xfrm>
              <a:off x="4893291" y="3272051"/>
              <a:ext cx="1676400" cy="15956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Chocolate </a:t>
              </a:r>
              <a:endParaRPr lang="en-US" dirty="0"/>
            </a:p>
          </p:txBody>
        </p:sp>
        <p:sp>
          <p:nvSpPr>
            <p:cNvPr id="115" name="Oval 114"/>
            <p:cNvSpPr/>
            <p:nvPr/>
          </p:nvSpPr>
          <p:spPr>
            <a:xfrm>
              <a:off x="7353300" y="3276600"/>
              <a:ext cx="1676400" cy="15956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Life length</a:t>
              </a:r>
              <a:endParaRPr lang="en-US" dirty="0"/>
            </a:p>
          </p:txBody>
        </p:sp>
        <p:cxnSp>
          <p:nvCxnSpPr>
            <p:cNvPr id="158" name="Straight Arrow Connector 157"/>
            <p:cNvCxnSpPr/>
            <p:nvPr/>
          </p:nvCxnSpPr>
          <p:spPr>
            <a:xfrm>
              <a:off x="6982906" y="2151230"/>
              <a:ext cx="990600" cy="1201570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Oval 158"/>
            <p:cNvSpPr/>
            <p:nvPr/>
          </p:nvSpPr>
          <p:spPr>
            <a:xfrm>
              <a:off x="6068506" y="1347719"/>
              <a:ext cx="1676400" cy="15956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Z = gender</a:t>
              </a:r>
              <a:endParaRPr lang="en-US" sz="2400" dirty="0"/>
            </a:p>
          </p:txBody>
        </p:sp>
        <p:cxnSp>
          <p:nvCxnSpPr>
            <p:cNvPr id="162" name="Straight Arrow Connector 161"/>
            <p:cNvCxnSpPr/>
            <p:nvPr/>
          </p:nvCxnSpPr>
          <p:spPr>
            <a:xfrm flipH="1">
              <a:off x="5992306" y="2752015"/>
              <a:ext cx="381000" cy="600785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" name="Text Box 105"/>
          <p:cNvSpPr txBox="1">
            <a:spLocks noChangeArrowheads="1"/>
          </p:cNvSpPr>
          <p:nvPr/>
        </p:nvSpPr>
        <p:spPr bwMode="auto">
          <a:xfrm>
            <a:off x="1939134" y="5130800"/>
            <a:ext cx="842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CC0000"/>
                </a:solidFill>
              </a:rPr>
              <a:t>Male</a:t>
            </a:r>
          </a:p>
        </p:txBody>
      </p:sp>
      <p:sp>
        <p:nvSpPr>
          <p:cNvPr id="164" name="Text Box 107"/>
          <p:cNvSpPr txBox="1">
            <a:spLocks noChangeArrowheads="1"/>
          </p:cNvSpPr>
          <p:nvPr/>
        </p:nvSpPr>
        <p:spPr bwMode="auto">
          <a:xfrm>
            <a:off x="4495008" y="2479675"/>
            <a:ext cx="1423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33CC33"/>
                </a:solidFill>
              </a:rPr>
              <a:t>Female</a:t>
            </a:r>
          </a:p>
        </p:txBody>
      </p:sp>
    </p:spTree>
    <p:extLst>
      <p:ext uri="{BB962C8B-B14F-4D97-AF65-F5344CB8AC3E}">
        <p14:creationId xmlns:p14="http://schemas.microsoft.com/office/powerpoint/2010/main" val="2555443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974A-8C52-4E2D-A76A-8C05C27F75E2}" type="slidenum">
              <a:rPr lang="ca-ES" smtClean="0"/>
              <a:pPr/>
              <a:t>5</a:t>
            </a:fld>
            <a:endParaRPr lang="ca-ES" dirty="0"/>
          </a:p>
        </p:txBody>
      </p:sp>
      <p:sp>
        <p:nvSpPr>
          <p:cNvPr id="6" name="Rectangle 5"/>
          <p:cNvSpPr/>
          <p:nvPr/>
        </p:nvSpPr>
        <p:spPr>
          <a:xfrm>
            <a:off x="381000" y="468868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Maybe YES:</a:t>
            </a:r>
            <a:endParaRPr lang="en-US" sz="4000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grpSp>
        <p:nvGrpSpPr>
          <p:cNvPr id="61" name="Group 3"/>
          <p:cNvGrpSpPr>
            <a:grpSpLocks/>
          </p:cNvGrpSpPr>
          <p:nvPr/>
        </p:nvGrpSpPr>
        <p:grpSpPr bwMode="auto">
          <a:xfrm>
            <a:off x="304802" y="1854200"/>
            <a:ext cx="8001002" cy="4098925"/>
            <a:chOff x="719" y="968"/>
            <a:chExt cx="5040" cy="2582"/>
          </a:xfrm>
        </p:grpSpPr>
        <p:sp>
          <p:nvSpPr>
            <p:cNvPr id="62" name="Oval 4"/>
            <p:cNvSpPr>
              <a:spLocks noChangeArrowheads="1"/>
            </p:cNvSpPr>
            <p:nvPr/>
          </p:nvSpPr>
          <p:spPr bwMode="auto">
            <a:xfrm>
              <a:off x="2316" y="3087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Oval 5"/>
            <p:cNvSpPr>
              <a:spLocks noChangeArrowheads="1"/>
            </p:cNvSpPr>
            <p:nvPr/>
          </p:nvSpPr>
          <p:spPr bwMode="auto">
            <a:xfrm>
              <a:off x="2219" y="2938"/>
              <a:ext cx="121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Oval 6"/>
            <p:cNvSpPr>
              <a:spLocks noChangeArrowheads="1"/>
            </p:cNvSpPr>
            <p:nvPr/>
          </p:nvSpPr>
          <p:spPr bwMode="auto">
            <a:xfrm>
              <a:off x="2522" y="2912"/>
              <a:ext cx="119" cy="134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Oval 7"/>
            <p:cNvSpPr>
              <a:spLocks noChangeArrowheads="1"/>
            </p:cNvSpPr>
            <p:nvPr/>
          </p:nvSpPr>
          <p:spPr bwMode="auto">
            <a:xfrm>
              <a:off x="1989" y="2904"/>
              <a:ext cx="119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Oval 8"/>
            <p:cNvSpPr>
              <a:spLocks noChangeArrowheads="1"/>
            </p:cNvSpPr>
            <p:nvPr/>
          </p:nvSpPr>
          <p:spPr bwMode="auto">
            <a:xfrm>
              <a:off x="1920" y="2684"/>
              <a:ext cx="121" cy="134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Oval 9"/>
            <p:cNvSpPr>
              <a:spLocks noChangeArrowheads="1"/>
            </p:cNvSpPr>
            <p:nvPr/>
          </p:nvSpPr>
          <p:spPr bwMode="auto">
            <a:xfrm>
              <a:off x="1979" y="2458"/>
              <a:ext cx="121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Oval 10"/>
            <p:cNvSpPr>
              <a:spLocks noChangeArrowheads="1"/>
            </p:cNvSpPr>
            <p:nvPr/>
          </p:nvSpPr>
          <p:spPr bwMode="auto">
            <a:xfrm>
              <a:off x="2573" y="2447"/>
              <a:ext cx="119" cy="133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Oval 11"/>
            <p:cNvSpPr>
              <a:spLocks noChangeArrowheads="1"/>
            </p:cNvSpPr>
            <p:nvPr/>
          </p:nvSpPr>
          <p:spPr bwMode="auto">
            <a:xfrm>
              <a:off x="2475" y="2719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Oval 12"/>
            <p:cNvSpPr>
              <a:spLocks noChangeArrowheads="1"/>
            </p:cNvSpPr>
            <p:nvPr/>
          </p:nvSpPr>
          <p:spPr bwMode="auto">
            <a:xfrm>
              <a:off x="2709" y="2271"/>
              <a:ext cx="119" cy="133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Oval 13"/>
            <p:cNvSpPr>
              <a:spLocks noChangeArrowheads="1"/>
            </p:cNvSpPr>
            <p:nvPr/>
          </p:nvSpPr>
          <p:spPr bwMode="auto">
            <a:xfrm>
              <a:off x="2786" y="2646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Oval 14"/>
            <p:cNvSpPr>
              <a:spLocks noChangeArrowheads="1"/>
            </p:cNvSpPr>
            <p:nvPr/>
          </p:nvSpPr>
          <p:spPr bwMode="auto">
            <a:xfrm>
              <a:off x="2608" y="2156"/>
              <a:ext cx="116" cy="133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Oval 15"/>
            <p:cNvSpPr>
              <a:spLocks noChangeArrowheads="1"/>
            </p:cNvSpPr>
            <p:nvPr/>
          </p:nvSpPr>
          <p:spPr bwMode="auto">
            <a:xfrm>
              <a:off x="2331" y="2449"/>
              <a:ext cx="120" cy="131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Oval 16"/>
            <p:cNvSpPr>
              <a:spLocks noChangeArrowheads="1"/>
            </p:cNvSpPr>
            <p:nvPr/>
          </p:nvSpPr>
          <p:spPr bwMode="auto">
            <a:xfrm>
              <a:off x="2296" y="2231"/>
              <a:ext cx="121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Text Box 17"/>
            <p:cNvSpPr txBox="1">
              <a:spLocks noChangeArrowheads="1"/>
            </p:cNvSpPr>
            <p:nvPr/>
          </p:nvSpPr>
          <p:spPr bwMode="auto">
            <a:xfrm>
              <a:off x="719" y="968"/>
              <a:ext cx="10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en-US" sz="2000" b="1" dirty="0" smtClean="0">
                  <a:solidFill>
                    <a:srgbClr val="000000"/>
                  </a:solidFill>
                  <a:latin typeface="Arial" pitchFamily="34" charset="0"/>
                </a:rPr>
                <a:t>B = life expectancy</a:t>
              </a:r>
              <a:endParaRPr lang="en-US" altLang="en-US" sz="2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6" name="Oval 18"/>
            <p:cNvSpPr>
              <a:spLocks noChangeArrowheads="1"/>
            </p:cNvSpPr>
            <p:nvPr/>
          </p:nvSpPr>
          <p:spPr bwMode="auto">
            <a:xfrm>
              <a:off x="2108" y="2576"/>
              <a:ext cx="121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Oval 19"/>
            <p:cNvSpPr>
              <a:spLocks noChangeArrowheads="1"/>
            </p:cNvSpPr>
            <p:nvPr/>
          </p:nvSpPr>
          <p:spPr bwMode="auto">
            <a:xfrm>
              <a:off x="2005" y="2248"/>
              <a:ext cx="121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Oval 20"/>
            <p:cNvSpPr>
              <a:spLocks noChangeArrowheads="1"/>
            </p:cNvSpPr>
            <p:nvPr/>
          </p:nvSpPr>
          <p:spPr bwMode="auto">
            <a:xfrm>
              <a:off x="2649" y="2905"/>
              <a:ext cx="121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Oval 21"/>
            <p:cNvSpPr>
              <a:spLocks noChangeArrowheads="1"/>
            </p:cNvSpPr>
            <p:nvPr/>
          </p:nvSpPr>
          <p:spPr bwMode="auto">
            <a:xfrm>
              <a:off x="2237" y="2668"/>
              <a:ext cx="121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Oval 22"/>
            <p:cNvSpPr>
              <a:spLocks noChangeArrowheads="1"/>
            </p:cNvSpPr>
            <p:nvPr/>
          </p:nvSpPr>
          <p:spPr bwMode="auto">
            <a:xfrm>
              <a:off x="2340" y="2550"/>
              <a:ext cx="121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Oval 23"/>
            <p:cNvSpPr>
              <a:spLocks noChangeArrowheads="1"/>
            </p:cNvSpPr>
            <p:nvPr/>
          </p:nvSpPr>
          <p:spPr bwMode="auto">
            <a:xfrm>
              <a:off x="2314" y="2707"/>
              <a:ext cx="121" cy="133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Oval 24"/>
            <p:cNvSpPr>
              <a:spLocks noChangeArrowheads="1"/>
            </p:cNvSpPr>
            <p:nvPr/>
          </p:nvSpPr>
          <p:spPr bwMode="auto">
            <a:xfrm>
              <a:off x="2108" y="2786"/>
              <a:ext cx="121" cy="133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Oval 25"/>
            <p:cNvSpPr>
              <a:spLocks noChangeArrowheads="1"/>
            </p:cNvSpPr>
            <p:nvPr/>
          </p:nvSpPr>
          <p:spPr bwMode="auto">
            <a:xfrm>
              <a:off x="2198" y="2458"/>
              <a:ext cx="121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Oval 26"/>
            <p:cNvSpPr>
              <a:spLocks noChangeArrowheads="1"/>
            </p:cNvSpPr>
            <p:nvPr/>
          </p:nvSpPr>
          <p:spPr bwMode="auto">
            <a:xfrm>
              <a:off x="2717" y="2330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Oval 27"/>
            <p:cNvSpPr>
              <a:spLocks noChangeArrowheads="1"/>
            </p:cNvSpPr>
            <p:nvPr/>
          </p:nvSpPr>
          <p:spPr bwMode="auto">
            <a:xfrm>
              <a:off x="3084" y="2234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Oval 28"/>
            <p:cNvSpPr>
              <a:spLocks noChangeArrowheads="1"/>
            </p:cNvSpPr>
            <p:nvPr/>
          </p:nvSpPr>
          <p:spPr bwMode="auto">
            <a:xfrm>
              <a:off x="2874" y="2106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Oval 29"/>
            <p:cNvSpPr>
              <a:spLocks noChangeArrowheads="1"/>
            </p:cNvSpPr>
            <p:nvPr/>
          </p:nvSpPr>
          <p:spPr bwMode="auto">
            <a:xfrm>
              <a:off x="2778" y="1964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Oval 30"/>
            <p:cNvSpPr>
              <a:spLocks noChangeArrowheads="1"/>
            </p:cNvSpPr>
            <p:nvPr/>
          </p:nvSpPr>
          <p:spPr bwMode="auto">
            <a:xfrm>
              <a:off x="2576" y="1703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Oval 31"/>
            <p:cNvSpPr>
              <a:spLocks noChangeArrowheads="1"/>
            </p:cNvSpPr>
            <p:nvPr/>
          </p:nvSpPr>
          <p:spPr bwMode="auto">
            <a:xfrm>
              <a:off x="2800" y="1552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Oval 32"/>
            <p:cNvSpPr>
              <a:spLocks noChangeArrowheads="1"/>
            </p:cNvSpPr>
            <p:nvPr/>
          </p:nvSpPr>
          <p:spPr bwMode="auto">
            <a:xfrm>
              <a:off x="3166" y="1418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Oval 33"/>
            <p:cNvSpPr>
              <a:spLocks noChangeArrowheads="1"/>
            </p:cNvSpPr>
            <p:nvPr/>
          </p:nvSpPr>
          <p:spPr bwMode="auto">
            <a:xfrm>
              <a:off x="3391" y="1620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Oval 34"/>
            <p:cNvSpPr>
              <a:spLocks noChangeArrowheads="1"/>
            </p:cNvSpPr>
            <p:nvPr/>
          </p:nvSpPr>
          <p:spPr bwMode="auto">
            <a:xfrm>
              <a:off x="3279" y="2196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Oval 35"/>
            <p:cNvSpPr>
              <a:spLocks noChangeArrowheads="1"/>
            </p:cNvSpPr>
            <p:nvPr/>
          </p:nvSpPr>
          <p:spPr bwMode="auto">
            <a:xfrm>
              <a:off x="3376" y="2159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Oval 36"/>
            <p:cNvSpPr>
              <a:spLocks noChangeArrowheads="1"/>
            </p:cNvSpPr>
            <p:nvPr/>
          </p:nvSpPr>
          <p:spPr bwMode="auto">
            <a:xfrm>
              <a:off x="2897" y="1650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Oval 37"/>
            <p:cNvSpPr>
              <a:spLocks noChangeArrowheads="1"/>
            </p:cNvSpPr>
            <p:nvPr/>
          </p:nvSpPr>
          <p:spPr bwMode="auto">
            <a:xfrm>
              <a:off x="2935" y="1852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Oval 38"/>
            <p:cNvSpPr>
              <a:spLocks noChangeArrowheads="1"/>
            </p:cNvSpPr>
            <p:nvPr/>
          </p:nvSpPr>
          <p:spPr bwMode="auto">
            <a:xfrm>
              <a:off x="2867" y="1785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Oval 39"/>
            <p:cNvSpPr>
              <a:spLocks noChangeArrowheads="1"/>
            </p:cNvSpPr>
            <p:nvPr/>
          </p:nvSpPr>
          <p:spPr bwMode="auto">
            <a:xfrm>
              <a:off x="3054" y="1673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Oval 40"/>
            <p:cNvSpPr>
              <a:spLocks noChangeArrowheads="1"/>
            </p:cNvSpPr>
            <p:nvPr/>
          </p:nvSpPr>
          <p:spPr bwMode="auto">
            <a:xfrm>
              <a:off x="3099" y="1807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Oval 41"/>
            <p:cNvSpPr>
              <a:spLocks noChangeArrowheads="1"/>
            </p:cNvSpPr>
            <p:nvPr/>
          </p:nvSpPr>
          <p:spPr bwMode="auto">
            <a:xfrm>
              <a:off x="3331" y="1732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Oval 42"/>
            <p:cNvSpPr>
              <a:spLocks noChangeArrowheads="1"/>
            </p:cNvSpPr>
            <p:nvPr/>
          </p:nvSpPr>
          <p:spPr bwMode="auto">
            <a:xfrm>
              <a:off x="3054" y="2032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Oval 43"/>
            <p:cNvSpPr>
              <a:spLocks noChangeArrowheads="1"/>
            </p:cNvSpPr>
            <p:nvPr/>
          </p:nvSpPr>
          <p:spPr bwMode="auto">
            <a:xfrm>
              <a:off x="3166" y="1987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Oval 44"/>
            <p:cNvSpPr>
              <a:spLocks noChangeArrowheads="1"/>
            </p:cNvSpPr>
            <p:nvPr/>
          </p:nvSpPr>
          <p:spPr bwMode="auto">
            <a:xfrm>
              <a:off x="3383" y="1971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Oval 45"/>
            <p:cNvSpPr>
              <a:spLocks noChangeArrowheads="1"/>
            </p:cNvSpPr>
            <p:nvPr/>
          </p:nvSpPr>
          <p:spPr bwMode="auto">
            <a:xfrm>
              <a:off x="3241" y="1852"/>
              <a:ext cx="120" cy="132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Text Box 46"/>
            <p:cNvSpPr txBox="1">
              <a:spLocks noChangeArrowheads="1"/>
            </p:cNvSpPr>
            <p:nvPr/>
          </p:nvSpPr>
          <p:spPr bwMode="auto">
            <a:xfrm>
              <a:off x="3663" y="3298"/>
              <a:ext cx="20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en-US" sz="2000" b="1" dirty="0" smtClean="0">
                  <a:solidFill>
                    <a:srgbClr val="000000"/>
                  </a:solidFill>
                  <a:latin typeface="Arial" pitchFamily="34" charset="0"/>
                </a:rPr>
                <a:t>A = chocolate intake</a:t>
              </a:r>
              <a:endParaRPr lang="en-US" altLang="en-US" sz="2000" b="1" baseline="-25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" name="Line 47"/>
            <p:cNvSpPr>
              <a:spLocks noChangeShapeType="1"/>
            </p:cNvSpPr>
            <p:nvPr/>
          </p:nvSpPr>
          <p:spPr bwMode="auto">
            <a:xfrm>
              <a:off x="1738" y="3327"/>
              <a:ext cx="218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48"/>
            <p:cNvSpPr>
              <a:spLocks noChangeShapeType="1"/>
            </p:cNvSpPr>
            <p:nvPr/>
          </p:nvSpPr>
          <p:spPr bwMode="auto">
            <a:xfrm flipV="1">
              <a:off x="1734" y="1020"/>
              <a:ext cx="1" cy="231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" name="Group 113"/>
          <p:cNvGrpSpPr>
            <a:grpSpLocks/>
          </p:cNvGrpSpPr>
          <p:nvPr/>
        </p:nvGrpSpPr>
        <p:grpSpPr bwMode="auto">
          <a:xfrm>
            <a:off x="1819276" y="1603375"/>
            <a:ext cx="4440238" cy="4060825"/>
            <a:chOff x="1673" y="810"/>
            <a:chExt cx="2797" cy="2558"/>
          </a:xfrm>
        </p:grpSpPr>
        <p:grpSp>
          <p:nvGrpSpPr>
            <p:cNvPr id="108" name="Group 49"/>
            <p:cNvGrpSpPr>
              <a:grpSpLocks/>
            </p:cNvGrpSpPr>
            <p:nvPr/>
          </p:nvGrpSpPr>
          <p:grpSpPr bwMode="auto">
            <a:xfrm>
              <a:off x="1673" y="810"/>
              <a:ext cx="2797" cy="2558"/>
              <a:chOff x="1673" y="810"/>
              <a:chExt cx="2797" cy="2558"/>
            </a:xfrm>
          </p:grpSpPr>
          <p:sp>
            <p:nvSpPr>
              <p:cNvPr id="113" name="Rectangle 50"/>
              <p:cNvSpPr>
                <a:spLocks noChangeArrowheads="1"/>
              </p:cNvSpPr>
              <p:nvPr/>
            </p:nvSpPr>
            <p:spPr bwMode="auto">
              <a:xfrm>
                <a:off x="1673" y="810"/>
                <a:ext cx="2797" cy="2558"/>
              </a:xfrm>
              <a:prstGeom prst="rect">
                <a:avLst/>
              </a:prstGeom>
              <a:solidFill>
                <a:srgbClr val="FFFFCC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6" name="Group 53"/>
              <p:cNvGrpSpPr>
                <a:grpSpLocks/>
              </p:cNvGrpSpPr>
              <p:nvPr/>
            </p:nvGrpSpPr>
            <p:grpSpPr bwMode="auto">
              <a:xfrm>
                <a:off x="1734" y="1020"/>
                <a:ext cx="2189" cy="2314"/>
                <a:chOff x="1734" y="1020"/>
                <a:chExt cx="2189" cy="2314"/>
              </a:xfrm>
            </p:grpSpPr>
            <p:sp>
              <p:nvSpPr>
                <p:cNvPr id="117" name="Oval 54"/>
                <p:cNvSpPr>
                  <a:spLocks noChangeArrowheads="1"/>
                </p:cNvSpPr>
                <p:nvPr/>
              </p:nvSpPr>
              <p:spPr bwMode="auto">
                <a:xfrm>
                  <a:off x="2316" y="3087"/>
                  <a:ext cx="120" cy="132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Oval 55"/>
                <p:cNvSpPr>
                  <a:spLocks noChangeArrowheads="1"/>
                </p:cNvSpPr>
                <p:nvPr/>
              </p:nvSpPr>
              <p:spPr bwMode="auto">
                <a:xfrm>
                  <a:off x="2219" y="2938"/>
                  <a:ext cx="121" cy="132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Oval 56"/>
                <p:cNvSpPr>
                  <a:spLocks noChangeArrowheads="1"/>
                </p:cNvSpPr>
                <p:nvPr/>
              </p:nvSpPr>
              <p:spPr bwMode="auto">
                <a:xfrm>
                  <a:off x="2522" y="2912"/>
                  <a:ext cx="119" cy="134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Oval 57"/>
                <p:cNvSpPr>
                  <a:spLocks noChangeArrowheads="1"/>
                </p:cNvSpPr>
                <p:nvPr/>
              </p:nvSpPr>
              <p:spPr bwMode="auto">
                <a:xfrm>
                  <a:off x="1989" y="2904"/>
                  <a:ext cx="119" cy="132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Oval 58"/>
                <p:cNvSpPr>
                  <a:spLocks noChangeArrowheads="1"/>
                </p:cNvSpPr>
                <p:nvPr/>
              </p:nvSpPr>
              <p:spPr bwMode="auto">
                <a:xfrm>
                  <a:off x="1920" y="2684"/>
                  <a:ext cx="121" cy="134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Oval 59"/>
                <p:cNvSpPr>
                  <a:spLocks noChangeArrowheads="1"/>
                </p:cNvSpPr>
                <p:nvPr/>
              </p:nvSpPr>
              <p:spPr bwMode="auto">
                <a:xfrm>
                  <a:off x="1979" y="2458"/>
                  <a:ext cx="121" cy="132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Oval 60"/>
                <p:cNvSpPr>
                  <a:spLocks noChangeArrowheads="1"/>
                </p:cNvSpPr>
                <p:nvPr/>
              </p:nvSpPr>
              <p:spPr bwMode="auto">
                <a:xfrm>
                  <a:off x="2573" y="2447"/>
                  <a:ext cx="119" cy="133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Oval 61"/>
                <p:cNvSpPr>
                  <a:spLocks noChangeArrowheads="1"/>
                </p:cNvSpPr>
                <p:nvPr/>
              </p:nvSpPr>
              <p:spPr bwMode="auto">
                <a:xfrm>
                  <a:off x="2475" y="2719"/>
                  <a:ext cx="120" cy="132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Oval 62"/>
                <p:cNvSpPr>
                  <a:spLocks noChangeArrowheads="1"/>
                </p:cNvSpPr>
                <p:nvPr/>
              </p:nvSpPr>
              <p:spPr bwMode="auto">
                <a:xfrm>
                  <a:off x="2709" y="2271"/>
                  <a:ext cx="119" cy="133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Oval 63"/>
                <p:cNvSpPr>
                  <a:spLocks noChangeArrowheads="1"/>
                </p:cNvSpPr>
                <p:nvPr/>
              </p:nvSpPr>
              <p:spPr bwMode="auto">
                <a:xfrm>
                  <a:off x="2786" y="2646"/>
                  <a:ext cx="120" cy="132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Oval 64"/>
                <p:cNvSpPr>
                  <a:spLocks noChangeArrowheads="1"/>
                </p:cNvSpPr>
                <p:nvPr/>
              </p:nvSpPr>
              <p:spPr bwMode="auto">
                <a:xfrm>
                  <a:off x="2608" y="2156"/>
                  <a:ext cx="116" cy="133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Oval 65"/>
                <p:cNvSpPr>
                  <a:spLocks noChangeArrowheads="1"/>
                </p:cNvSpPr>
                <p:nvPr/>
              </p:nvSpPr>
              <p:spPr bwMode="auto">
                <a:xfrm>
                  <a:off x="2331" y="2449"/>
                  <a:ext cx="120" cy="131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Oval 66"/>
                <p:cNvSpPr>
                  <a:spLocks noChangeArrowheads="1"/>
                </p:cNvSpPr>
                <p:nvPr/>
              </p:nvSpPr>
              <p:spPr bwMode="auto">
                <a:xfrm>
                  <a:off x="2296" y="2231"/>
                  <a:ext cx="121" cy="132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Freeform 67"/>
                <p:cNvSpPr>
                  <a:spLocks/>
                </p:cNvSpPr>
                <p:nvPr/>
              </p:nvSpPr>
              <p:spPr bwMode="auto">
                <a:xfrm flipV="1">
                  <a:off x="2699" y="2304"/>
                  <a:ext cx="151" cy="160"/>
                </a:xfrm>
                <a:custGeom>
                  <a:avLst/>
                  <a:gdLst>
                    <a:gd name="T0" fmla="*/ 0 w 69"/>
                    <a:gd name="T1" fmla="*/ 41 h 65"/>
                    <a:gd name="T2" fmla="*/ 26 w 69"/>
                    <a:gd name="T3" fmla="*/ 41 h 65"/>
                    <a:gd name="T4" fmla="*/ 35 w 69"/>
                    <a:gd name="T5" fmla="*/ 65 h 65"/>
                    <a:gd name="T6" fmla="*/ 43 w 69"/>
                    <a:gd name="T7" fmla="*/ 41 h 65"/>
                    <a:gd name="T8" fmla="*/ 69 w 69"/>
                    <a:gd name="T9" fmla="*/ 41 h 65"/>
                    <a:gd name="T10" fmla="*/ 48 w 69"/>
                    <a:gd name="T11" fmla="*/ 25 h 65"/>
                    <a:gd name="T12" fmla="*/ 56 w 69"/>
                    <a:gd name="T13" fmla="*/ 0 h 65"/>
                    <a:gd name="T14" fmla="*/ 35 w 69"/>
                    <a:gd name="T15" fmla="*/ 15 h 65"/>
                    <a:gd name="T16" fmla="*/ 13 w 69"/>
                    <a:gd name="T17" fmla="*/ 0 h 65"/>
                    <a:gd name="T18" fmla="*/ 21 w 69"/>
                    <a:gd name="T19" fmla="*/ 25 h 65"/>
                    <a:gd name="T20" fmla="*/ 0 w 69"/>
                    <a:gd name="T21" fmla="*/ 4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9" h="65">
                      <a:moveTo>
                        <a:pt x="0" y="41"/>
                      </a:moveTo>
                      <a:lnTo>
                        <a:pt x="26" y="41"/>
                      </a:lnTo>
                      <a:lnTo>
                        <a:pt x="35" y="65"/>
                      </a:lnTo>
                      <a:lnTo>
                        <a:pt x="43" y="41"/>
                      </a:lnTo>
                      <a:lnTo>
                        <a:pt x="69" y="41"/>
                      </a:lnTo>
                      <a:lnTo>
                        <a:pt x="48" y="25"/>
                      </a:lnTo>
                      <a:lnTo>
                        <a:pt x="56" y="0"/>
                      </a:lnTo>
                      <a:lnTo>
                        <a:pt x="35" y="15"/>
                      </a:lnTo>
                      <a:lnTo>
                        <a:pt x="13" y="0"/>
                      </a:lnTo>
                      <a:lnTo>
                        <a:pt x="21" y="25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Freeform 68"/>
                <p:cNvSpPr>
                  <a:spLocks/>
                </p:cNvSpPr>
                <p:nvPr/>
              </p:nvSpPr>
              <p:spPr bwMode="auto">
                <a:xfrm flipV="1">
                  <a:off x="3364" y="2141"/>
                  <a:ext cx="151" cy="158"/>
                </a:xfrm>
                <a:custGeom>
                  <a:avLst/>
                  <a:gdLst>
                    <a:gd name="T0" fmla="*/ 0 w 68"/>
                    <a:gd name="T1" fmla="*/ 41 h 65"/>
                    <a:gd name="T2" fmla="*/ 26 w 68"/>
                    <a:gd name="T3" fmla="*/ 41 h 65"/>
                    <a:gd name="T4" fmla="*/ 34 w 68"/>
                    <a:gd name="T5" fmla="*/ 65 h 65"/>
                    <a:gd name="T6" fmla="*/ 42 w 68"/>
                    <a:gd name="T7" fmla="*/ 41 h 65"/>
                    <a:gd name="T8" fmla="*/ 68 w 68"/>
                    <a:gd name="T9" fmla="*/ 41 h 65"/>
                    <a:gd name="T10" fmla="*/ 48 w 68"/>
                    <a:gd name="T11" fmla="*/ 25 h 65"/>
                    <a:gd name="T12" fmla="*/ 55 w 68"/>
                    <a:gd name="T13" fmla="*/ 0 h 65"/>
                    <a:gd name="T14" fmla="*/ 34 w 68"/>
                    <a:gd name="T15" fmla="*/ 15 h 65"/>
                    <a:gd name="T16" fmla="*/ 13 w 68"/>
                    <a:gd name="T17" fmla="*/ 0 h 65"/>
                    <a:gd name="T18" fmla="*/ 20 w 68"/>
                    <a:gd name="T19" fmla="*/ 25 h 65"/>
                    <a:gd name="T20" fmla="*/ 0 w 68"/>
                    <a:gd name="T21" fmla="*/ 4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8" h="65">
                      <a:moveTo>
                        <a:pt x="0" y="41"/>
                      </a:moveTo>
                      <a:lnTo>
                        <a:pt x="26" y="41"/>
                      </a:lnTo>
                      <a:lnTo>
                        <a:pt x="34" y="65"/>
                      </a:lnTo>
                      <a:lnTo>
                        <a:pt x="42" y="41"/>
                      </a:lnTo>
                      <a:lnTo>
                        <a:pt x="68" y="41"/>
                      </a:lnTo>
                      <a:lnTo>
                        <a:pt x="48" y="25"/>
                      </a:lnTo>
                      <a:lnTo>
                        <a:pt x="55" y="0"/>
                      </a:lnTo>
                      <a:lnTo>
                        <a:pt x="34" y="15"/>
                      </a:lnTo>
                      <a:lnTo>
                        <a:pt x="13" y="0"/>
                      </a:lnTo>
                      <a:lnTo>
                        <a:pt x="20" y="25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Freeform 69"/>
                <p:cNvSpPr>
                  <a:spLocks/>
                </p:cNvSpPr>
                <p:nvPr/>
              </p:nvSpPr>
              <p:spPr bwMode="auto">
                <a:xfrm flipV="1">
                  <a:off x="3074" y="2215"/>
                  <a:ext cx="151" cy="159"/>
                </a:xfrm>
                <a:custGeom>
                  <a:avLst/>
                  <a:gdLst>
                    <a:gd name="T0" fmla="*/ 0 w 68"/>
                    <a:gd name="T1" fmla="*/ 40 h 65"/>
                    <a:gd name="T2" fmla="*/ 26 w 68"/>
                    <a:gd name="T3" fmla="*/ 40 h 65"/>
                    <a:gd name="T4" fmla="*/ 34 w 68"/>
                    <a:gd name="T5" fmla="*/ 65 h 65"/>
                    <a:gd name="T6" fmla="*/ 42 w 68"/>
                    <a:gd name="T7" fmla="*/ 40 h 65"/>
                    <a:gd name="T8" fmla="*/ 68 w 68"/>
                    <a:gd name="T9" fmla="*/ 40 h 65"/>
                    <a:gd name="T10" fmla="*/ 48 w 68"/>
                    <a:gd name="T11" fmla="*/ 25 h 65"/>
                    <a:gd name="T12" fmla="*/ 55 w 68"/>
                    <a:gd name="T13" fmla="*/ 0 h 65"/>
                    <a:gd name="T14" fmla="*/ 34 w 68"/>
                    <a:gd name="T15" fmla="*/ 15 h 65"/>
                    <a:gd name="T16" fmla="*/ 13 w 68"/>
                    <a:gd name="T17" fmla="*/ 0 h 65"/>
                    <a:gd name="T18" fmla="*/ 20 w 68"/>
                    <a:gd name="T19" fmla="*/ 25 h 65"/>
                    <a:gd name="T20" fmla="*/ 0 w 68"/>
                    <a:gd name="T21" fmla="*/ 4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8" h="65">
                      <a:moveTo>
                        <a:pt x="0" y="40"/>
                      </a:moveTo>
                      <a:lnTo>
                        <a:pt x="26" y="40"/>
                      </a:lnTo>
                      <a:lnTo>
                        <a:pt x="34" y="65"/>
                      </a:lnTo>
                      <a:lnTo>
                        <a:pt x="42" y="40"/>
                      </a:lnTo>
                      <a:lnTo>
                        <a:pt x="68" y="40"/>
                      </a:lnTo>
                      <a:lnTo>
                        <a:pt x="48" y="25"/>
                      </a:lnTo>
                      <a:lnTo>
                        <a:pt x="55" y="0"/>
                      </a:lnTo>
                      <a:lnTo>
                        <a:pt x="34" y="15"/>
                      </a:lnTo>
                      <a:lnTo>
                        <a:pt x="13" y="0"/>
                      </a:lnTo>
                      <a:lnTo>
                        <a:pt x="20" y="25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Freeform 70"/>
                <p:cNvSpPr>
                  <a:spLocks/>
                </p:cNvSpPr>
                <p:nvPr/>
              </p:nvSpPr>
              <p:spPr bwMode="auto">
                <a:xfrm flipV="1">
                  <a:off x="2857" y="1766"/>
                  <a:ext cx="151" cy="159"/>
                </a:xfrm>
                <a:custGeom>
                  <a:avLst/>
                  <a:gdLst>
                    <a:gd name="T0" fmla="*/ 0 w 69"/>
                    <a:gd name="T1" fmla="*/ 40 h 65"/>
                    <a:gd name="T2" fmla="*/ 26 w 69"/>
                    <a:gd name="T3" fmla="*/ 40 h 65"/>
                    <a:gd name="T4" fmla="*/ 35 w 69"/>
                    <a:gd name="T5" fmla="*/ 65 h 65"/>
                    <a:gd name="T6" fmla="*/ 43 w 69"/>
                    <a:gd name="T7" fmla="*/ 40 h 65"/>
                    <a:gd name="T8" fmla="*/ 69 w 69"/>
                    <a:gd name="T9" fmla="*/ 40 h 65"/>
                    <a:gd name="T10" fmla="*/ 48 w 69"/>
                    <a:gd name="T11" fmla="*/ 25 h 65"/>
                    <a:gd name="T12" fmla="*/ 56 w 69"/>
                    <a:gd name="T13" fmla="*/ 0 h 65"/>
                    <a:gd name="T14" fmla="*/ 35 w 69"/>
                    <a:gd name="T15" fmla="*/ 15 h 65"/>
                    <a:gd name="T16" fmla="*/ 13 w 69"/>
                    <a:gd name="T17" fmla="*/ 0 h 65"/>
                    <a:gd name="T18" fmla="*/ 21 w 69"/>
                    <a:gd name="T19" fmla="*/ 25 h 65"/>
                    <a:gd name="T20" fmla="*/ 0 w 69"/>
                    <a:gd name="T21" fmla="*/ 4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9" h="65">
                      <a:moveTo>
                        <a:pt x="0" y="40"/>
                      </a:moveTo>
                      <a:lnTo>
                        <a:pt x="26" y="40"/>
                      </a:lnTo>
                      <a:lnTo>
                        <a:pt x="35" y="65"/>
                      </a:lnTo>
                      <a:lnTo>
                        <a:pt x="43" y="40"/>
                      </a:lnTo>
                      <a:lnTo>
                        <a:pt x="69" y="40"/>
                      </a:lnTo>
                      <a:lnTo>
                        <a:pt x="48" y="25"/>
                      </a:lnTo>
                      <a:lnTo>
                        <a:pt x="56" y="0"/>
                      </a:lnTo>
                      <a:lnTo>
                        <a:pt x="35" y="15"/>
                      </a:lnTo>
                      <a:lnTo>
                        <a:pt x="13" y="0"/>
                      </a:lnTo>
                      <a:lnTo>
                        <a:pt x="21" y="25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Freeform 71"/>
                <p:cNvSpPr>
                  <a:spLocks/>
                </p:cNvSpPr>
                <p:nvPr/>
              </p:nvSpPr>
              <p:spPr bwMode="auto">
                <a:xfrm flipV="1">
                  <a:off x="3224" y="1846"/>
                  <a:ext cx="154" cy="162"/>
                </a:xfrm>
                <a:custGeom>
                  <a:avLst/>
                  <a:gdLst>
                    <a:gd name="T0" fmla="*/ 0 w 69"/>
                    <a:gd name="T1" fmla="*/ 41 h 65"/>
                    <a:gd name="T2" fmla="*/ 26 w 69"/>
                    <a:gd name="T3" fmla="*/ 41 h 65"/>
                    <a:gd name="T4" fmla="*/ 35 w 69"/>
                    <a:gd name="T5" fmla="*/ 65 h 65"/>
                    <a:gd name="T6" fmla="*/ 43 w 69"/>
                    <a:gd name="T7" fmla="*/ 41 h 65"/>
                    <a:gd name="T8" fmla="*/ 69 w 69"/>
                    <a:gd name="T9" fmla="*/ 41 h 65"/>
                    <a:gd name="T10" fmla="*/ 48 w 69"/>
                    <a:gd name="T11" fmla="*/ 25 h 65"/>
                    <a:gd name="T12" fmla="*/ 56 w 69"/>
                    <a:gd name="T13" fmla="*/ 0 h 65"/>
                    <a:gd name="T14" fmla="*/ 35 w 69"/>
                    <a:gd name="T15" fmla="*/ 15 h 65"/>
                    <a:gd name="T16" fmla="*/ 13 w 69"/>
                    <a:gd name="T17" fmla="*/ 0 h 65"/>
                    <a:gd name="T18" fmla="*/ 21 w 69"/>
                    <a:gd name="T19" fmla="*/ 25 h 65"/>
                    <a:gd name="T20" fmla="*/ 0 w 69"/>
                    <a:gd name="T21" fmla="*/ 4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9" h="65">
                      <a:moveTo>
                        <a:pt x="0" y="41"/>
                      </a:moveTo>
                      <a:lnTo>
                        <a:pt x="26" y="41"/>
                      </a:lnTo>
                      <a:lnTo>
                        <a:pt x="35" y="65"/>
                      </a:lnTo>
                      <a:lnTo>
                        <a:pt x="43" y="41"/>
                      </a:lnTo>
                      <a:lnTo>
                        <a:pt x="69" y="41"/>
                      </a:lnTo>
                      <a:lnTo>
                        <a:pt x="48" y="25"/>
                      </a:lnTo>
                      <a:lnTo>
                        <a:pt x="56" y="0"/>
                      </a:lnTo>
                      <a:lnTo>
                        <a:pt x="35" y="15"/>
                      </a:lnTo>
                      <a:lnTo>
                        <a:pt x="13" y="0"/>
                      </a:lnTo>
                      <a:lnTo>
                        <a:pt x="21" y="25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Freeform 72"/>
                <p:cNvSpPr>
                  <a:spLocks/>
                </p:cNvSpPr>
                <p:nvPr/>
              </p:nvSpPr>
              <p:spPr bwMode="auto">
                <a:xfrm flipV="1">
                  <a:off x="2879" y="1649"/>
                  <a:ext cx="153" cy="159"/>
                </a:xfrm>
                <a:custGeom>
                  <a:avLst/>
                  <a:gdLst>
                    <a:gd name="T0" fmla="*/ 0 w 69"/>
                    <a:gd name="T1" fmla="*/ 40 h 65"/>
                    <a:gd name="T2" fmla="*/ 26 w 69"/>
                    <a:gd name="T3" fmla="*/ 40 h 65"/>
                    <a:gd name="T4" fmla="*/ 35 w 69"/>
                    <a:gd name="T5" fmla="*/ 65 h 65"/>
                    <a:gd name="T6" fmla="*/ 43 w 69"/>
                    <a:gd name="T7" fmla="*/ 40 h 65"/>
                    <a:gd name="T8" fmla="*/ 69 w 69"/>
                    <a:gd name="T9" fmla="*/ 40 h 65"/>
                    <a:gd name="T10" fmla="*/ 48 w 69"/>
                    <a:gd name="T11" fmla="*/ 25 h 65"/>
                    <a:gd name="T12" fmla="*/ 56 w 69"/>
                    <a:gd name="T13" fmla="*/ 0 h 65"/>
                    <a:gd name="T14" fmla="*/ 35 w 69"/>
                    <a:gd name="T15" fmla="*/ 15 h 65"/>
                    <a:gd name="T16" fmla="*/ 13 w 69"/>
                    <a:gd name="T17" fmla="*/ 0 h 65"/>
                    <a:gd name="T18" fmla="*/ 21 w 69"/>
                    <a:gd name="T19" fmla="*/ 25 h 65"/>
                    <a:gd name="T20" fmla="*/ 0 w 69"/>
                    <a:gd name="T21" fmla="*/ 4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9" h="65">
                      <a:moveTo>
                        <a:pt x="0" y="40"/>
                      </a:moveTo>
                      <a:lnTo>
                        <a:pt x="26" y="40"/>
                      </a:lnTo>
                      <a:lnTo>
                        <a:pt x="35" y="65"/>
                      </a:lnTo>
                      <a:lnTo>
                        <a:pt x="43" y="40"/>
                      </a:lnTo>
                      <a:lnTo>
                        <a:pt x="69" y="40"/>
                      </a:lnTo>
                      <a:lnTo>
                        <a:pt x="48" y="25"/>
                      </a:lnTo>
                      <a:lnTo>
                        <a:pt x="56" y="0"/>
                      </a:lnTo>
                      <a:lnTo>
                        <a:pt x="35" y="15"/>
                      </a:lnTo>
                      <a:lnTo>
                        <a:pt x="13" y="0"/>
                      </a:lnTo>
                      <a:lnTo>
                        <a:pt x="21" y="25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Freeform 73"/>
                <p:cNvSpPr>
                  <a:spLocks/>
                </p:cNvSpPr>
                <p:nvPr/>
              </p:nvSpPr>
              <p:spPr bwMode="auto">
                <a:xfrm flipV="1">
                  <a:off x="2873" y="2099"/>
                  <a:ext cx="151" cy="158"/>
                </a:xfrm>
                <a:custGeom>
                  <a:avLst/>
                  <a:gdLst>
                    <a:gd name="T0" fmla="*/ 0 w 68"/>
                    <a:gd name="T1" fmla="*/ 40 h 65"/>
                    <a:gd name="T2" fmla="*/ 26 w 68"/>
                    <a:gd name="T3" fmla="*/ 40 h 65"/>
                    <a:gd name="T4" fmla="*/ 34 w 68"/>
                    <a:gd name="T5" fmla="*/ 65 h 65"/>
                    <a:gd name="T6" fmla="*/ 42 w 68"/>
                    <a:gd name="T7" fmla="*/ 40 h 65"/>
                    <a:gd name="T8" fmla="*/ 68 w 68"/>
                    <a:gd name="T9" fmla="*/ 40 h 65"/>
                    <a:gd name="T10" fmla="*/ 48 w 68"/>
                    <a:gd name="T11" fmla="*/ 25 h 65"/>
                    <a:gd name="T12" fmla="*/ 55 w 68"/>
                    <a:gd name="T13" fmla="*/ 0 h 65"/>
                    <a:gd name="T14" fmla="*/ 34 w 68"/>
                    <a:gd name="T15" fmla="*/ 15 h 65"/>
                    <a:gd name="T16" fmla="*/ 13 w 68"/>
                    <a:gd name="T17" fmla="*/ 0 h 65"/>
                    <a:gd name="T18" fmla="*/ 20 w 68"/>
                    <a:gd name="T19" fmla="*/ 25 h 65"/>
                    <a:gd name="T20" fmla="*/ 0 w 68"/>
                    <a:gd name="T21" fmla="*/ 4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8" h="65">
                      <a:moveTo>
                        <a:pt x="0" y="40"/>
                      </a:moveTo>
                      <a:lnTo>
                        <a:pt x="26" y="40"/>
                      </a:lnTo>
                      <a:lnTo>
                        <a:pt x="34" y="65"/>
                      </a:lnTo>
                      <a:lnTo>
                        <a:pt x="42" y="40"/>
                      </a:lnTo>
                      <a:lnTo>
                        <a:pt x="68" y="40"/>
                      </a:lnTo>
                      <a:lnTo>
                        <a:pt x="48" y="25"/>
                      </a:lnTo>
                      <a:lnTo>
                        <a:pt x="55" y="0"/>
                      </a:lnTo>
                      <a:lnTo>
                        <a:pt x="34" y="15"/>
                      </a:lnTo>
                      <a:lnTo>
                        <a:pt x="13" y="0"/>
                      </a:lnTo>
                      <a:lnTo>
                        <a:pt x="20" y="25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Freeform 74"/>
                <p:cNvSpPr>
                  <a:spLocks/>
                </p:cNvSpPr>
                <p:nvPr/>
              </p:nvSpPr>
              <p:spPr bwMode="auto">
                <a:xfrm flipV="1">
                  <a:off x="2930" y="1831"/>
                  <a:ext cx="151" cy="158"/>
                </a:xfrm>
                <a:custGeom>
                  <a:avLst/>
                  <a:gdLst>
                    <a:gd name="T0" fmla="*/ 0 w 68"/>
                    <a:gd name="T1" fmla="*/ 41 h 65"/>
                    <a:gd name="T2" fmla="*/ 26 w 68"/>
                    <a:gd name="T3" fmla="*/ 41 h 65"/>
                    <a:gd name="T4" fmla="*/ 34 w 68"/>
                    <a:gd name="T5" fmla="*/ 65 h 65"/>
                    <a:gd name="T6" fmla="*/ 42 w 68"/>
                    <a:gd name="T7" fmla="*/ 41 h 65"/>
                    <a:gd name="T8" fmla="*/ 68 w 68"/>
                    <a:gd name="T9" fmla="*/ 41 h 65"/>
                    <a:gd name="T10" fmla="*/ 48 w 68"/>
                    <a:gd name="T11" fmla="*/ 25 h 65"/>
                    <a:gd name="T12" fmla="*/ 55 w 68"/>
                    <a:gd name="T13" fmla="*/ 0 h 65"/>
                    <a:gd name="T14" fmla="*/ 34 w 68"/>
                    <a:gd name="T15" fmla="*/ 15 h 65"/>
                    <a:gd name="T16" fmla="*/ 13 w 68"/>
                    <a:gd name="T17" fmla="*/ 0 h 65"/>
                    <a:gd name="T18" fmla="*/ 20 w 68"/>
                    <a:gd name="T19" fmla="*/ 25 h 65"/>
                    <a:gd name="T20" fmla="*/ 0 w 68"/>
                    <a:gd name="T21" fmla="*/ 4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8" h="65">
                      <a:moveTo>
                        <a:pt x="0" y="41"/>
                      </a:moveTo>
                      <a:lnTo>
                        <a:pt x="26" y="41"/>
                      </a:lnTo>
                      <a:lnTo>
                        <a:pt x="34" y="65"/>
                      </a:lnTo>
                      <a:lnTo>
                        <a:pt x="42" y="41"/>
                      </a:lnTo>
                      <a:lnTo>
                        <a:pt x="68" y="41"/>
                      </a:lnTo>
                      <a:lnTo>
                        <a:pt x="48" y="25"/>
                      </a:lnTo>
                      <a:lnTo>
                        <a:pt x="55" y="0"/>
                      </a:lnTo>
                      <a:lnTo>
                        <a:pt x="34" y="15"/>
                      </a:lnTo>
                      <a:lnTo>
                        <a:pt x="13" y="0"/>
                      </a:lnTo>
                      <a:lnTo>
                        <a:pt x="20" y="25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Freeform 75"/>
                <p:cNvSpPr>
                  <a:spLocks/>
                </p:cNvSpPr>
                <p:nvPr/>
              </p:nvSpPr>
              <p:spPr bwMode="auto">
                <a:xfrm flipV="1">
                  <a:off x="2579" y="1684"/>
                  <a:ext cx="150" cy="159"/>
                </a:xfrm>
                <a:custGeom>
                  <a:avLst/>
                  <a:gdLst>
                    <a:gd name="T0" fmla="*/ 0 w 68"/>
                    <a:gd name="T1" fmla="*/ 40 h 65"/>
                    <a:gd name="T2" fmla="*/ 26 w 68"/>
                    <a:gd name="T3" fmla="*/ 40 h 65"/>
                    <a:gd name="T4" fmla="*/ 34 w 68"/>
                    <a:gd name="T5" fmla="*/ 65 h 65"/>
                    <a:gd name="T6" fmla="*/ 42 w 68"/>
                    <a:gd name="T7" fmla="*/ 40 h 65"/>
                    <a:gd name="T8" fmla="*/ 68 w 68"/>
                    <a:gd name="T9" fmla="*/ 40 h 65"/>
                    <a:gd name="T10" fmla="*/ 48 w 68"/>
                    <a:gd name="T11" fmla="*/ 25 h 65"/>
                    <a:gd name="T12" fmla="*/ 55 w 68"/>
                    <a:gd name="T13" fmla="*/ 0 h 65"/>
                    <a:gd name="T14" fmla="*/ 34 w 68"/>
                    <a:gd name="T15" fmla="*/ 15 h 65"/>
                    <a:gd name="T16" fmla="*/ 13 w 68"/>
                    <a:gd name="T17" fmla="*/ 0 h 65"/>
                    <a:gd name="T18" fmla="*/ 20 w 68"/>
                    <a:gd name="T19" fmla="*/ 25 h 65"/>
                    <a:gd name="T20" fmla="*/ 0 w 68"/>
                    <a:gd name="T21" fmla="*/ 4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8" h="65">
                      <a:moveTo>
                        <a:pt x="0" y="40"/>
                      </a:moveTo>
                      <a:lnTo>
                        <a:pt x="26" y="40"/>
                      </a:lnTo>
                      <a:lnTo>
                        <a:pt x="34" y="65"/>
                      </a:lnTo>
                      <a:lnTo>
                        <a:pt x="42" y="40"/>
                      </a:lnTo>
                      <a:lnTo>
                        <a:pt x="68" y="40"/>
                      </a:lnTo>
                      <a:lnTo>
                        <a:pt x="48" y="25"/>
                      </a:lnTo>
                      <a:lnTo>
                        <a:pt x="55" y="0"/>
                      </a:lnTo>
                      <a:lnTo>
                        <a:pt x="34" y="15"/>
                      </a:lnTo>
                      <a:lnTo>
                        <a:pt x="13" y="0"/>
                      </a:lnTo>
                      <a:lnTo>
                        <a:pt x="20" y="25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Freeform 76"/>
                <p:cNvSpPr>
                  <a:spLocks/>
                </p:cNvSpPr>
                <p:nvPr/>
              </p:nvSpPr>
              <p:spPr bwMode="auto">
                <a:xfrm flipV="1">
                  <a:off x="2789" y="1544"/>
                  <a:ext cx="152" cy="159"/>
                </a:xfrm>
                <a:custGeom>
                  <a:avLst/>
                  <a:gdLst>
                    <a:gd name="T0" fmla="*/ 0 w 68"/>
                    <a:gd name="T1" fmla="*/ 41 h 65"/>
                    <a:gd name="T2" fmla="*/ 26 w 68"/>
                    <a:gd name="T3" fmla="*/ 41 h 65"/>
                    <a:gd name="T4" fmla="*/ 34 w 68"/>
                    <a:gd name="T5" fmla="*/ 65 h 65"/>
                    <a:gd name="T6" fmla="*/ 42 w 68"/>
                    <a:gd name="T7" fmla="*/ 41 h 65"/>
                    <a:gd name="T8" fmla="*/ 68 w 68"/>
                    <a:gd name="T9" fmla="*/ 41 h 65"/>
                    <a:gd name="T10" fmla="*/ 48 w 68"/>
                    <a:gd name="T11" fmla="*/ 25 h 65"/>
                    <a:gd name="T12" fmla="*/ 55 w 68"/>
                    <a:gd name="T13" fmla="*/ 0 h 65"/>
                    <a:gd name="T14" fmla="*/ 34 w 68"/>
                    <a:gd name="T15" fmla="*/ 15 h 65"/>
                    <a:gd name="T16" fmla="*/ 13 w 68"/>
                    <a:gd name="T17" fmla="*/ 0 h 65"/>
                    <a:gd name="T18" fmla="*/ 20 w 68"/>
                    <a:gd name="T19" fmla="*/ 25 h 65"/>
                    <a:gd name="T20" fmla="*/ 0 w 68"/>
                    <a:gd name="T21" fmla="*/ 4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8" h="65">
                      <a:moveTo>
                        <a:pt x="0" y="41"/>
                      </a:moveTo>
                      <a:lnTo>
                        <a:pt x="26" y="41"/>
                      </a:lnTo>
                      <a:lnTo>
                        <a:pt x="34" y="65"/>
                      </a:lnTo>
                      <a:lnTo>
                        <a:pt x="42" y="41"/>
                      </a:lnTo>
                      <a:lnTo>
                        <a:pt x="68" y="41"/>
                      </a:lnTo>
                      <a:lnTo>
                        <a:pt x="48" y="25"/>
                      </a:lnTo>
                      <a:lnTo>
                        <a:pt x="55" y="0"/>
                      </a:lnTo>
                      <a:lnTo>
                        <a:pt x="34" y="15"/>
                      </a:lnTo>
                      <a:lnTo>
                        <a:pt x="13" y="0"/>
                      </a:lnTo>
                      <a:lnTo>
                        <a:pt x="20" y="25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Freeform 77"/>
                <p:cNvSpPr>
                  <a:spLocks/>
                </p:cNvSpPr>
                <p:nvPr/>
              </p:nvSpPr>
              <p:spPr bwMode="auto">
                <a:xfrm flipV="1">
                  <a:off x="3159" y="1409"/>
                  <a:ext cx="152" cy="162"/>
                </a:xfrm>
                <a:custGeom>
                  <a:avLst/>
                  <a:gdLst>
                    <a:gd name="T0" fmla="*/ 0 w 68"/>
                    <a:gd name="T1" fmla="*/ 41 h 65"/>
                    <a:gd name="T2" fmla="*/ 26 w 68"/>
                    <a:gd name="T3" fmla="*/ 41 h 65"/>
                    <a:gd name="T4" fmla="*/ 34 w 68"/>
                    <a:gd name="T5" fmla="*/ 65 h 65"/>
                    <a:gd name="T6" fmla="*/ 42 w 68"/>
                    <a:gd name="T7" fmla="*/ 41 h 65"/>
                    <a:gd name="T8" fmla="*/ 68 w 68"/>
                    <a:gd name="T9" fmla="*/ 41 h 65"/>
                    <a:gd name="T10" fmla="*/ 48 w 68"/>
                    <a:gd name="T11" fmla="*/ 25 h 65"/>
                    <a:gd name="T12" fmla="*/ 55 w 68"/>
                    <a:gd name="T13" fmla="*/ 0 h 65"/>
                    <a:gd name="T14" fmla="*/ 34 w 68"/>
                    <a:gd name="T15" fmla="*/ 15 h 65"/>
                    <a:gd name="T16" fmla="*/ 13 w 68"/>
                    <a:gd name="T17" fmla="*/ 0 h 65"/>
                    <a:gd name="T18" fmla="*/ 20 w 68"/>
                    <a:gd name="T19" fmla="*/ 25 h 65"/>
                    <a:gd name="T20" fmla="*/ 0 w 68"/>
                    <a:gd name="T21" fmla="*/ 4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8" h="65">
                      <a:moveTo>
                        <a:pt x="0" y="41"/>
                      </a:moveTo>
                      <a:lnTo>
                        <a:pt x="26" y="41"/>
                      </a:lnTo>
                      <a:lnTo>
                        <a:pt x="34" y="65"/>
                      </a:lnTo>
                      <a:lnTo>
                        <a:pt x="42" y="41"/>
                      </a:lnTo>
                      <a:lnTo>
                        <a:pt x="68" y="41"/>
                      </a:lnTo>
                      <a:lnTo>
                        <a:pt x="48" y="25"/>
                      </a:lnTo>
                      <a:lnTo>
                        <a:pt x="55" y="0"/>
                      </a:lnTo>
                      <a:lnTo>
                        <a:pt x="34" y="15"/>
                      </a:lnTo>
                      <a:lnTo>
                        <a:pt x="13" y="0"/>
                      </a:lnTo>
                      <a:lnTo>
                        <a:pt x="20" y="25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Freeform 78"/>
                <p:cNvSpPr>
                  <a:spLocks/>
                </p:cNvSpPr>
                <p:nvPr/>
              </p:nvSpPr>
              <p:spPr bwMode="auto">
                <a:xfrm flipV="1">
                  <a:off x="2783" y="1949"/>
                  <a:ext cx="151" cy="160"/>
                </a:xfrm>
                <a:custGeom>
                  <a:avLst/>
                  <a:gdLst>
                    <a:gd name="T0" fmla="*/ 0 w 68"/>
                    <a:gd name="T1" fmla="*/ 41 h 65"/>
                    <a:gd name="T2" fmla="*/ 26 w 68"/>
                    <a:gd name="T3" fmla="*/ 41 h 65"/>
                    <a:gd name="T4" fmla="*/ 34 w 68"/>
                    <a:gd name="T5" fmla="*/ 65 h 65"/>
                    <a:gd name="T6" fmla="*/ 42 w 68"/>
                    <a:gd name="T7" fmla="*/ 41 h 65"/>
                    <a:gd name="T8" fmla="*/ 68 w 68"/>
                    <a:gd name="T9" fmla="*/ 41 h 65"/>
                    <a:gd name="T10" fmla="*/ 48 w 68"/>
                    <a:gd name="T11" fmla="*/ 25 h 65"/>
                    <a:gd name="T12" fmla="*/ 55 w 68"/>
                    <a:gd name="T13" fmla="*/ 0 h 65"/>
                    <a:gd name="T14" fmla="*/ 34 w 68"/>
                    <a:gd name="T15" fmla="*/ 15 h 65"/>
                    <a:gd name="T16" fmla="*/ 13 w 68"/>
                    <a:gd name="T17" fmla="*/ 0 h 65"/>
                    <a:gd name="T18" fmla="*/ 20 w 68"/>
                    <a:gd name="T19" fmla="*/ 25 h 65"/>
                    <a:gd name="T20" fmla="*/ 0 w 68"/>
                    <a:gd name="T21" fmla="*/ 4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8" h="65">
                      <a:moveTo>
                        <a:pt x="0" y="41"/>
                      </a:moveTo>
                      <a:lnTo>
                        <a:pt x="26" y="41"/>
                      </a:lnTo>
                      <a:lnTo>
                        <a:pt x="34" y="65"/>
                      </a:lnTo>
                      <a:lnTo>
                        <a:pt x="42" y="41"/>
                      </a:lnTo>
                      <a:lnTo>
                        <a:pt x="68" y="41"/>
                      </a:lnTo>
                      <a:lnTo>
                        <a:pt x="48" y="25"/>
                      </a:lnTo>
                      <a:lnTo>
                        <a:pt x="55" y="0"/>
                      </a:lnTo>
                      <a:lnTo>
                        <a:pt x="34" y="15"/>
                      </a:lnTo>
                      <a:lnTo>
                        <a:pt x="13" y="0"/>
                      </a:lnTo>
                      <a:lnTo>
                        <a:pt x="20" y="25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Freeform 79"/>
                <p:cNvSpPr>
                  <a:spLocks/>
                </p:cNvSpPr>
                <p:nvPr/>
              </p:nvSpPr>
              <p:spPr bwMode="auto">
                <a:xfrm flipV="1">
                  <a:off x="3377" y="1591"/>
                  <a:ext cx="150" cy="160"/>
                </a:xfrm>
                <a:custGeom>
                  <a:avLst/>
                  <a:gdLst>
                    <a:gd name="T0" fmla="*/ 0 w 68"/>
                    <a:gd name="T1" fmla="*/ 41 h 65"/>
                    <a:gd name="T2" fmla="*/ 26 w 68"/>
                    <a:gd name="T3" fmla="*/ 41 h 65"/>
                    <a:gd name="T4" fmla="*/ 34 w 68"/>
                    <a:gd name="T5" fmla="*/ 65 h 65"/>
                    <a:gd name="T6" fmla="*/ 42 w 68"/>
                    <a:gd name="T7" fmla="*/ 41 h 65"/>
                    <a:gd name="T8" fmla="*/ 68 w 68"/>
                    <a:gd name="T9" fmla="*/ 41 h 65"/>
                    <a:gd name="T10" fmla="*/ 48 w 68"/>
                    <a:gd name="T11" fmla="*/ 25 h 65"/>
                    <a:gd name="T12" fmla="*/ 55 w 68"/>
                    <a:gd name="T13" fmla="*/ 0 h 65"/>
                    <a:gd name="T14" fmla="*/ 34 w 68"/>
                    <a:gd name="T15" fmla="*/ 15 h 65"/>
                    <a:gd name="T16" fmla="*/ 13 w 68"/>
                    <a:gd name="T17" fmla="*/ 0 h 65"/>
                    <a:gd name="T18" fmla="*/ 20 w 68"/>
                    <a:gd name="T19" fmla="*/ 25 h 65"/>
                    <a:gd name="T20" fmla="*/ 0 w 68"/>
                    <a:gd name="T21" fmla="*/ 4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8" h="65">
                      <a:moveTo>
                        <a:pt x="0" y="41"/>
                      </a:moveTo>
                      <a:lnTo>
                        <a:pt x="26" y="41"/>
                      </a:lnTo>
                      <a:lnTo>
                        <a:pt x="34" y="65"/>
                      </a:lnTo>
                      <a:lnTo>
                        <a:pt x="42" y="41"/>
                      </a:lnTo>
                      <a:lnTo>
                        <a:pt x="68" y="41"/>
                      </a:lnTo>
                      <a:lnTo>
                        <a:pt x="48" y="25"/>
                      </a:lnTo>
                      <a:lnTo>
                        <a:pt x="55" y="0"/>
                      </a:lnTo>
                      <a:lnTo>
                        <a:pt x="34" y="15"/>
                      </a:lnTo>
                      <a:lnTo>
                        <a:pt x="13" y="0"/>
                      </a:lnTo>
                      <a:lnTo>
                        <a:pt x="20" y="25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Oval 80"/>
                <p:cNvSpPr>
                  <a:spLocks noChangeArrowheads="1"/>
                </p:cNvSpPr>
                <p:nvPr/>
              </p:nvSpPr>
              <p:spPr bwMode="auto">
                <a:xfrm>
                  <a:off x="2108" y="2576"/>
                  <a:ext cx="121" cy="132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Oval 81"/>
                <p:cNvSpPr>
                  <a:spLocks noChangeArrowheads="1"/>
                </p:cNvSpPr>
                <p:nvPr/>
              </p:nvSpPr>
              <p:spPr bwMode="auto">
                <a:xfrm>
                  <a:off x="2005" y="2248"/>
                  <a:ext cx="121" cy="132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Oval 82"/>
                <p:cNvSpPr>
                  <a:spLocks noChangeArrowheads="1"/>
                </p:cNvSpPr>
                <p:nvPr/>
              </p:nvSpPr>
              <p:spPr bwMode="auto">
                <a:xfrm>
                  <a:off x="2649" y="2905"/>
                  <a:ext cx="121" cy="132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Oval 83"/>
                <p:cNvSpPr>
                  <a:spLocks noChangeArrowheads="1"/>
                </p:cNvSpPr>
                <p:nvPr/>
              </p:nvSpPr>
              <p:spPr bwMode="auto">
                <a:xfrm>
                  <a:off x="2237" y="2668"/>
                  <a:ext cx="121" cy="132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Oval 84"/>
                <p:cNvSpPr>
                  <a:spLocks noChangeArrowheads="1"/>
                </p:cNvSpPr>
                <p:nvPr/>
              </p:nvSpPr>
              <p:spPr bwMode="auto">
                <a:xfrm>
                  <a:off x="2340" y="2550"/>
                  <a:ext cx="121" cy="132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Oval 85"/>
                <p:cNvSpPr>
                  <a:spLocks noChangeArrowheads="1"/>
                </p:cNvSpPr>
                <p:nvPr/>
              </p:nvSpPr>
              <p:spPr bwMode="auto">
                <a:xfrm>
                  <a:off x="2314" y="2707"/>
                  <a:ext cx="121" cy="133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Oval 86"/>
                <p:cNvSpPr>
                  <a:spLocks noChangeArrowheads="1"/>
                </p:cNvSpPr>
                <p:nvPr/>
              </p:nvSpPr>
              <p:spPr bwMode="auto">
                <a:xfrm>
                  <a:off x="2108" y="2786"/>
                  <a:ext cx="121" cy="133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Oval 87"/>
                <p:cNvSpPr>
                  <a:spLocks noChangeArrowheads="1"/>
                </p:cNvSpPr>
                <p:nvPr/>
              </p:nvSpPr>
              <p:spPr bwMode="auto">
                <a:xfrm>
                  <a:off x="2198" y="2458"/>
                  <a:ext cx="121" cy="132"/>
                </a:xfrm>
                <a:prstGeom prst="ellipse">
                  <a:avLst/>
                </a:pr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Freeform 88"/>
                <p:cNvSpPr>
                  <a:spLocks/>
                </p:cNvSpPr>
                <p:nvPr/>
              </p:nvSpPr>
              <p:spPr bwMode="auto">
                <a:xfrm flipV="1">
                  <a:off x="3092" y="1804"/>
                  <a:ext cx="151" cy="161"/>
                </a:xfrm>
                <a:custGeom>
                  <a:avLst/>
                  <a:gdLst>
                    <a:gd name="T0" fmla="*/ 0 w 68"/>
                    <a:gd name="T1" fmla="*/ 41 h 65"/>
                    <a:gd name="T2" fmla="*/ 26 w 68"/>
                    <a:gd name="T3" fmla="*/ 41 h 65"/>
                    <a:gd name="T4" fmla="*/ 34 w 68"/>
                    <a:gd name="T5" fmla="*/ 65 h 65"/>
                    <a:gd name="T6" fmla="*/ 42 w 68"/>
                    <a:gd name="T7" fmla="*/ 41 h 65"/>
                    <a:gd name="T8" fmla="*/ 68 w 68"/>
                    <a:gd name="T9" fmla="*/ 41 h 65"/>
                    <a:gd name="T10" fmla="*/ 48 w 68"/>
                    <a:gd name="T11" fmla="*/ 25 h 65"/>
                    <a:gd name="T12" fmla="*/ 55 w 68"/>
                    <a:gd name="T13" fmla="*/ 0 h 65"/>
                    <a:gd name="T14" fmla="*/ 34 w 68"/>
                    <a:gd name="T15" fmla="*/ 15 h 65"/>
                    <a:gd name="T16" fmla="*/ 13 w 68"/>
                    <a:gd name="T17" fmla="*/ 0 h 65"/>
                    <a:gd name="T18" fmla="*/ 20 w 68"/>
                    <a:gd name="T19" fmla="*/ 25 h 65"/>
                    <a:gd name="T20" fmla="*/ 0 w 68"/>
                    <a:gd name="T21" fmla="*/ 4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8" h="65">
                      <a:moveTo>
                        <a:pt x="0" y="41"/>
                      </a:moveTo>
                      <a:lnTo>
                        <a:pt x="26" y="41"/>
                      </a:lnTo>
                      <a:lnTo>
                        <a:pt x="34" y="65"/>
                      </a:lnTo>
                      <a:lnTo>
                        <a:pt x="42" y="41"/>
                      </a:lnTo>
                      <a:lnTo>
                        <a:pt x="68" y="41"/>
                      </a:lnTo>
                      <a:lnTo>
                        <a:pt x="48" y="25"/>
                      </a:lnTo>
                      <a:lnTo>
                        <a:pt x="55" y="0"/>
                      </a:lnTo>
                      <a:lnTo>
                        <a:pt x="34" y="15"/>
                      </a:lnTo>
                      <a:lnTo>
                        <a:pt x="13" y="0"/>
                      </a:lnTo>
                      <a:lnTo>
                        <a:pt x="20" y="25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Freeform 89"/>
                <p:cNvSpPr>
                  <a:spLocks/>
                </p:cNvSpPr>
                <p:nvPr/>
              </p:nvSpPr>
              <p:spPr bwMode="auto">
                <a:xfrm flipV="1">
                  <a:off x="3040" y="1660"/>
                  <a:ext cx="151" cy="160"/>
                </a:xfrm>
                <a:custGeom>
                  <a:avLst/>
                  <a:gdLst>
                    <a:gd name="T0" fmla="*/ 0 w 68"/>
                    <a:gd name="T1" fmla="*/ 41 h 65"/>
                    <a:gd name="T2" fmla="*/ 26 w 68"/>
                    <a:gd name="T3" fmla="*/ 41 h 65"/>
                    <a:gd name="T4" fmla="*/ 34 w 68"/>
                    <a:gd name="T5" fmla="*/ 65 h 65"/>
                    <a:gd name="T6" fmla="*/ 42 w 68"/>
                    <a:gd name="T7" fmla="*/ 41 h 65"/>
                    <a:gd name="T8" fmla="*/ 68 w 68"/>
                    <a:gd name="T9" fmla="*/ 41 h 65"/>
                    <a:gd name="T10" fmla="*/ 48 w 68"/>
                    <a:gd name="T11" fmla="*/ 25 h 65"/>
                    <a:gd name="T12" fmla="*/ 55 w 68"/>
                    <a:gd name="T13" fmla="*/ 0 h 65"/>
                    <a:gd name="T14" fmla="*/ 34 w 68"/>
                    <a:gd name="T15" fmla="*/ 15 h 65"/>
                    <a:gd name="T16" fmla="*/ 13 w 68"/>
                    <a:gd name="T17" fmla="*/ 0 h 65"/>
                    <a:gd name="T18" fmla="*/ 20 w 68"/>
                    <a:gd name="T19" fmla="*/ 25 h 65"/>
                    <a:gd name="T20" fmla="*/ 0 w 68"/>
                    <a:gd name="T21" fmla="*/ 4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8" h="65">
                      <a:moveTo>
                        <a:pt x="0" y="41"/>
                      </a:moveTo>
                      <a:lnTo>
                        <a:pt x="26" y="41"/>
                      </a:lnTo>
                      <a:lnTo>
                        <a:pt x="34" y="65"/>
                      </a:lnTo>
                      <a:lnTo>
                        <a:pt x="42" y="41"/>
                      </a:lnTo>
                      <a:lnTo>
                        <a:pt x="68" y="41"/>
                      </a:lnTo>
                      <a:lnTo>
                        <a:pt x="48" y="25"/>
                      </a:lnTo>
                      <a:lnTo>
                        <a:pt x="55" y="0"/>
                      </a:lnTo>
                      <a:lnTo>
                        <a:pt x="34" y="15"/>
                      </a:lnTo>
                      <a:lnTo>
                        <a:pt x="13" y="0"/>
                      </a:lnTo>
                      <a:lnTo>
                        <a:pt x="20" y="25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Freeform 90"/>
                <p:cNvSpPr>
                  <a:spLocks/>
                </p:cNvSpPr>
                <p:nvPr/>
              </p:nvSpPr>
              <p:spPr bwMode="auto">
                <a:xfrm flipV="1">
                  <a:off x="3143" y="1962"/>
                  <a:ext cx="151" cy="160"/>
                </a:xfrm>
                <a:custGeom>
                  <a:avLst/>
                  <a:gdLst>
                    <a:gd name="T0" fmla="*/ 0 w 68"/>
                    <a:gd name="T1" fmla="*/ 41 h 65"/>
                    <a:gd name="T2" fmla="*/ 26 w 68"/>
                    <a:gd name="T3" fmla="*/ 41 h 65"/>
                    <a:gd name="T4" fmla="*/ 34 w 68"/>
                    <a:gd name="T5" fmla="*/ 65 h 65"/>
                    <a:gd name="T6" fmla="*/ 42 w 68"/>
                    <a:gd name="T7" fmla="*/ 41 h 65"/>
                    <a:gd name="T8" fmla="*/ 68 w 68"/>
                    <a:gd name="T9" fmla="*/ 41 h 65"/>
                    <a:gd name="T10" fmla="*/ 48 w 68"/>
                    <a:gd name="T11" fmla="*/ 25 h 65"/>
                    <a:gd name="T12" fmla="*/ 55 w 68"/>
                    <a:gd name="T13" fmla="*/ 0 h 65"/>
                    <a:gd name="T14" fmla="*/ 34 w 68"/>
                    <a:gd name="T15" fmla="*/ 15 h 65"/>
                    <a:gd name="T16" fmla="*/ 13 w 68"/>
                    <a:gd name="T17" fmla="*/ 0 h 65"/>
                    <a:gd name="T18" fmla="*/ 20 w 68"/>
                    <a:gd name="T19" fmla="*/ 25 h 65"/>
                    <a:gd name="T20" fmla="*/ 0 w 68"/>
                    <a:gd name="T21" fmla="*/ 4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8" h="65">
                      <a:moveTo>
                        <a:pt x="0" y="41"/>
                      </a:moveTo>
                      <a:lnTo>
                        <a:pt x="26" y="41"/>
                      </a:lnTo>
                      <a:lnTo>
                        <a:pt x="34" y="65"/>
                      </a:lnTo>
                      <a:lnTo>
                        <a:pt x="42" y="41"/>
                      </a:lnTo>
                      <a:lnTo>
                        <a:pt x="68" y="41"/>
                      </a:lnTo>
                      <a:lnTo>
                        <a:pt x="48" y="25"/>
                      </a:lnTo>
                      <a:lnTo>
                        <a:pt x="55" y="0"/>
                      </a:lnTo>
                      <a:lnTo>
                        <a:pt x="34" y="15"/>
                      </a:lnTo>
                      <a:lnTo>
                        <a:pt x="13" y="0"/>
                      </a:lnTo>
                      <a:lnTo>
                        <a:pt x="20" y="25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Freeform 91"/>
                <p:cNvSpPr>
                  <a:spLocks/>
                </p:cNvSpPr>
                <p:nvPr/>
              </p:nvSpPr>
              <p:spPr bwMode="auto">
                <a:xfrm flipV="1">
                  <a:off x="3053" y="2028"/>
                  <a:ext cx="151" cy="160"/>
                </a:xfrm>
                <a:custGeom>
                  <a:avLst/>
                  <a:gdLst>
                    <a:gd name="T0" fmla="*/ 0 w 68"/>
                    <a:gd name="T1" fmla="*/ 41 h 65"/>
                    <a:gd name="T2" fmla="*/ 26 w 68"/>
                    <a:gd name="T3" fmla="*/ 41 h 65"/>
                    <a:gd name="T4" fmla="*/ 34 w 68"/>
                    <a:gd name="T5" fmla="*/ 65 h 65"/>
                    <a:gd name="T6" fmla="*/ 42 w 68"/>
                    <a:gd name="T7" fmla="*/ 41 h 65"/>
                    <a:gd name="T8" fmla="*/ 68 w 68"/>
                    <a:gd name="T9" fmla="*/ 41 h 65"/>
                    <a:gd name="T10" fmla="*/ 48 w 68"/>
                    <a:gd name="T11" fmla="*/ 25 h 65"/>
                    <a:gd name="T12" fmla="*/ 55 w 68"/>
                    <a:gd name="T13" fmla="*/ 0 h 65"/>
                    <a:gd name="T14" fmla="*/ 34 w 68"/>
                    <a:gd name="T15" fmla="*/ 15 h 65"/>
                    <a:gd name="T16" fmla="*/ 13 w 68"/>
                    <a:gd name="T17" fmla="*/ 0 h 65"/>
                    <a:gd name="T18" fmla="*/ 20 w 68"/>
                    <a:gd name="T19" fmla="*/ 25 h 65"/>
                    <a:gd name="T20" fmla="*/ 0 w 68"/>
                    <a:gd name="T21" fmla="*/ 4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8" h="65">
                      <a:moveTo>
                        <a:pt x="0" y="41"/>
                      </a:moveTo>
                      <a:lnTo>
                        <a:pt x="26" y="41"/>
                      </a:lnTo>
                      <a:lnTo>
                        <a:pt x="34" y="65"/>
                      </a:lnTo>
                      <a:lnTo>
                        <a:pt x="42" y="41"/>
                      </a:lnTo>
                      <a:lnTo>
                        <a:pt x="68" y="41"/>
                      </a:lnTo>
                      <a:lnTo>
                        <a:pt x="48" y="25"/>
                      </a:lnTo>
                      <a:lnTo>
                        <a:pt x="55" y="0"/>
                      </a:lnTo>
                      <a:lnTo>
                        <a:pt x="34" y="15"/>
                      </a:lnTo>
                      <a:lnTo>
                        <a:pt x="13" y="0"/>
                      </a:lnTo>
                      <a:lnTo>
                        <a:pt x="20" y="25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Freeform 92"/>
                <p:cNvSpPr>
                  <a:spLocks/>
                </p:cNvSpPr>
                <p:nvPr/>
              </p:nvSpPr>
              <p:spPr bwMode="auto">
                <a:xfrm flipV="1">
                  <a:off x="3323" y="1712"/>
                  <a:ext cx="152" cy="161"/>
                </a:xfrm>
                <a:custGeom>
                  <a:avLst/>
                  <a:gdLst>
                    <a:gd name="T0" fmla="*/ 0 w 68"/>
                    <a:gd name="T1" fmla="*/ 41 h 65"/>
                    <a:gd name="T2" fmla="*/ 26 w 68"/>
                    <a:gd name="T3" fmla="*/ 41 h 65"/>
                    <a:gd name="T4" fmla="*/ 34 w 68"/>
                    <a:gd name="T5" fmla="*/ 65 h 65"/>
                    <a:gd name="T6" fmla="*/ 42 w 68"/>
                    <a:gd name="T7" fmla="*/ 41 h 65"/>
                    <a:gd name="T8" fmla="*/ 68 w 68"/>
                    <a:gd name="T9" fmla="*/ 41 h 65"/>
                    <a:gd name="T10" fmla="*/ 48 w 68"/>
                    <a:gd name="T11" fmla="*/ 25 h 65"/>
                    <a:gd name="T12" fmla="*/ 55 w 68"/>
                    <a:gd name="T13" fmla="*/ 0 h 65"/>
                    <a:gd name="T14" fmla="*/ 34 w 68"/>
                    <a:gd name="T15" fmla="*/ 15 h 65"/>
                    <a:gd name="T16" fmla="*/ 13 w 68"/>
                    <a:gd name="T17" fmla="*/ 0 h 65"/>
                    <a:gd name="T18" fmla="*/ 20 w 68"/>
                    <a:gd name="T19" fmla="*/ 25 h 65"/>
                    <a:gd name="T20" fmla="*/ 0 w 68"/>
                    <a:gd name="T21" fmla="*/ 4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8" h="65">
                      <a:moveTo>
                        <a:pt x="0" y="41"/>
                      </a:moveTo>
                      <a:lnTo>
                        <a:pt x="26" y="41"/>
                      </a:lnTo>
                      <a:lnTo>
                        <a:pt x="34" y="65"/>
                      </a:lnTo>
                      <a:lnTo>
                        <a:pt x="42" y="41"/>
                      </a:lnTo>
                      <a:lnTo>
                        <a:pt x="68" y="41"/>
                      </a:lnTo>
                      <a:lnTo>
                        <a:pt x="48" y="25"/>
                      </a:lnTo>
                      <a:lnTo>
                        <a:pt x="55" y="0"/>
                      </a:lnTo>
                      <a:lnTo>
                        <a:pt x="34" y="15"/>
                      </a:lnTo>
                      <a:lnTo>
                        <a:pt x="13" y="0"/>
                      </a:lnTo>
                      <a:lnTo>
                        <a:pt x="20" y="25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Freeform 93"/>
                <p:cNvSpPr>
                  <a:spLocks/>
                </p:cNvSpPr>
                <p:nvPr/>
              </p:nvSpPr>
              <p:spPr bwMode="auto">
                <a:xfrm flipV="1">
                  <a:off x="3375" y="1962"/>
                  <a:ext cx="151" cy="160"/>
                </a:xfrm>
                <a:custGeom>
                  <a:avLst/>
                  <a:gdLst>
                    <a:gd name="T0" fmla="*/ 0 w 68"/>
                    <a:gd name="T1" fmla="*/ 41 h 65"/>
                    <a:gd name="T2" fmla="*/ 26 w 68"/>
                    <a:gd name="T3" fmla="*/ 41 h 65"/>
                    <a:gd name="T4" fmla="*/ 34 w 68"/>
                    <a:gd name="T5" fmla="*/ 65 h 65"/>
                    <a:gd name="T6" fmla="*/ 42 w 68"/>
                    <a:gd name="T7" fmla="*/ 41 h 65"/>
                    <a:gd name="T8" fmla="*/ 68 w 68"/>
                    <a:gd name="T9" fmla="*/ 41 h 65"/>
                    <a:gd name="T10" fmla="*/ 48 w 68"/>
                    <a:gd name="T11" fmla="*/ 25 h 65"/>
                    <a:gd name="T12" fmla="*/ 55 w 68"/>
                    <a:gd name="T13" fmla="*/ 0 h 65"/>
                    <a:gd name="T14" fmla="*/ 34 w 68"/>
                    <a:gd name="T15" fmla="*/ 15 h 65"/>
                    <a:gd name="T16" fmla="*/ 13 w 68"/>
                    <a:gd name="T17" fmla="*/ 0 h 65"/>
                    <a:gd name="T18" fmla="*/ 20 w 68"/>
                    <a:gd name="T19" fmla="*/ 25 h 65"/>
                    <a:gd name="T20" fmla="*/ 0 w 68"/>
                    <a:gd name="T21" fmla="*/ 4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8" h="65">
                      <a:moveTo>
                        <a:pt x="0" y="41"/>
                      </a:moveTo>
                      <a:lnTo>
                        <a:pt x="26" y="41"/>
                      </a:lnTo>
                      <a:lnTo>
                        <a:pt x="34" y="65"/>
                      </a:lnTo>
                      <a:lnTo>
                        <a:pt x="42" y="41"/>
                      </a:lnTo>
                      <a:lnTo>
                        <a:pt x="68" y="41"/>
                      </a:lnTo>
                      <a:lnTo>
                        <a:pt x="48" y="25"/>
                      </a:lnTo>
                      <a:lnTo>
                        <a:pt x="55" y="0"/>
                      </a:lnTo>
                      <a:lnTo>
                        <a:pt x="34" y="15"/>
                      </a:lnTo>
                      <a:lnTo>
                        <a:pt x="13" y="0"/>
                      </a:lnTo>
                      <a:lnTo>
                        <a:pt x="20" y="25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Freeform 94"/>
                <p:cNvSpPr>
                  <a:spLocks/>
                </p:cNvSpPr>
                <p:nvPr/>
              </p:nvSpPr>
              <p:spPr bwMode="auto">
                <a:xfrm flipV="1">
                  <a:off x="3259" y="2185"/>
                  <a:ext cx="151" cy="161"/>
                </a:xfrm>
                <a:custGeom>
                  <a:avLst/>
                  <a:gdLst>
                    <a:gd name="T0" fmla="*/ 0 w 68"/>
                    <a:gd name="T1" fmla="*/ 41 h 65"/>
                    <a:gd name="T2" fmla="*/ 26 w 68"/>
                    <a:gd name="T3" fmla="*/ 41 h 65"/>
                    <a:gd name="T4" fmla="*/ 34 w 68"/>
                    <a:gd name="T5" fmla="*/ 65 h 65"/>
                    <a:gd name="T6" fmla="*/ 42 w 68"/>
                    <a:gd name="T7" fmla="*/ 41 h 65"/>
                    <a:gd name="T8" fmla="*/ 68 w 68"/>
                    <a:gd name="T9" fmla="*/ 41 h 65"/>
                    <a:gd name="T10" fmla="*/ 48 w 68"/>
                    <a:gd name="T11" fmla="*/ 25 h 65"/>
                    <a:gd name="T12" fmla="*/ 55 w 68"/>
                    <a:gd name="T13" fmla="*/ 0 h 65"/>
                    <a:gd name="T14" fmla="*/ 34 w 68"/>
                    <a:gd name="T15" fmla="*/ 15 h 65"/>
                    <a:gd name="T16" fmla="*/ 13 w 68"/>
                    <a:gd name="T17" fmla="*/ 0 h 65"/>
                    <a:gd name="T18" fmla="*/ 20 w 68"/>
                    <a:gd name="T19" fmla="*/ 25 h 65"/>
                    <a:gd name="T20" fmla="*/ 0 w 68"/>
                    <a:gd name="T21" fmla="*/ 4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8" h="65">
                      <a:moveTo>
                        <a:pt x="0" y="41"/>
                      </a:moveTo>
                      <a:lnTo>
                        <a:pt x="26" y="41"/>
                      </a:lnTo>
                      <a:lnTo>
                        <a:pt x="34" y="65"/>
                      </a:lnTo>
                      <a:lnTo>
                        <a:pt x="42" y="41"/>
                      </a:lnTo>
                      <a:lnTo>
                        <a:pt x="68" y="41"/>
                      </a:lnTo>
                      <a:lnTo>
                        <a:pt x="48" y="25"/>
                      </a:lnTo>
                      <a:lnTo>
                        <a:pt x="55" y="0"/>
                      </a:lnTo>
                      <a:lnTo>
                        <a:pt x="34" y="15"/>
                      </a:lnTo>
                      <a:lnTo>
                        <a:pt x="13" y="0"/>
                      </a:lnTo>
                      <a:lnTo>
                        <a:pt x="20" y="25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FFFFCC">
                    <a:alpha val="50000"/>
                  </a:srgbClr>
                </a:solidFill>
                <a:ln w="28575" cap="rnd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Line 97"/>
                <p:cNvSpPr>
                  <a:spLocks noChangeShapeType="1"/>
                </p:cNvSpPr>
                <p:nvPr/>
              </p:nvSpPr>
              <p:spPr bwMode="auto">
                <a:xfrm>
                  <a:off x="1738" y="3327"/>
                  <a:ext cx="2185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Line 98"/>
                <p:cNvSpPr>
                  <a:spLocks noChangeShapeType="1"/>
                </p:cNvSpPr>
                <p:nvPr/>
              </p:nvSpPr>
              <p:spPr bwMode="auto">
                <a:xfrm flipV="1">
                  <a:off x="1734" y="1020"/>
                  <a:ext cx="1" cy="231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9" name="Group 112"/>
            <p:cNvGrpSpPr>
              <a:grpSpLocks/>
            </p:cNvGrpSpPr>
            <p:nvPr/>
          </p:nvGrpSpPr>
          <p:grpSpPr bwMode="auto">
            <a:xfrm>
              <a:off x="4022" y="1431"/>
              <a:ext cx="338" cy="299"/>
              <a:chOff x="4022" y="1431"/>
              <a:chExt cx="338" cy="299"/>
            </a:xfrm>
          </p:grpSpPr>
          <p:sp>
            <p:nvSpPr>
              <p:cNvPr id="110" name="Oval 104"/>
              <p:cNvSpPr>
                <a:spLocks noChangeArrowheads="1"/>
              </p:cNvSpPr>
              <p:nvPr/>
            </p:nvSpPr>
            <p:spPr bwMode="auto">
              <a:xfrm>
                <a:off x="4022" y="1487"/>
                <a:ext cx="78" cy="83"/>
              </a:xfrm>
              <a:prstGeom prst="ellipse">
                <a:avLst/>
              </a:prstGeom>
              <a:solidFill>
                <a:srgbClr val="FFFFFF"/>
              </a:solidFill>
              <a:ln w="28575" cap="rnd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105"/>
              <p:cNvSpPr>
                <a:spLocks/>
              </p:cNvSpPr>
              <p:nvPr/>
            </p:nvSpPr>
            <p:spPr bwMode="auto">
              <a:xfrm flipV="1">
                <a:off x="4022" y="1631"/>
                <a:ext cx="98" cy="99"/>
              </a:xfrm>
              <a:custGeom>
                <a:avLst/>
                <a:gdLst>
                  <a:gd name="T0" fmla="*/ 0 w 68"/>
                  <a:gd name="T1" fmla="*/ 40 h 65"/>
                  <a:gd name="T2" fmla="*/ 26 w 68"/>
                  <a:gd name="T3" fmla="*/ 40 h 65"/>
                  <a:gd name="T4" fmla="*/ 34 w 68"/>
                  <a:gd name="T5" fmla="*/ 65 h 65"/>
                  <a:gd name="T6" fmla="*/ 42 w 68"/>
                  <a:gd name="T7" fmla="*/ 40 h 65"/>
                  <a:gd name="T8" fmla="*/ 68 w 68"/>
                  <a:gd name="T9" fmla="*/ 40 h 65"/>
                  <a:gd name="T10" fmla="*/ 48 w 68"/>
                  <a:gd name="T11" fmla="*/ 25 h 65"/>
                  <a:gd name="T12" fmla="*/ 55 w 68"/>
                  <a:gd name="T13" fmla="*/ 0 h 65"/>
                  <a:gd name="T14" fmla="*/ 34 w 68"/>
                  <a:gd name="T15" fmla="*/ 15 h 65"/>
                  <a:gd name="T16" fmla="*/ 13 w 68"/>
                  <a:gd name="T17" fmla="*/ 0 h 65"/>
                  <a:gd name="T18" fmla="*/ 20 w 68"/>
                  <a:gd name="T19" fmla="*/ 25 h 65"/>
                  <a:gd name="T20" fmla="*/ 0 w 68"/>
                  <a:gd name="T21" fmla="*/ 4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65">
                    <a:moveTo>
                      <a:pt x="0" y="40"/>
                    </a:moveTo>
                    <a:lnTo>
                      <a:pt x="26" y="40"/>
                    </a:lnTo>
                    <a:lnTo>
                      <a:pt x="34" y="65"/>
                    </a:lnTo>
                    <a:lnTo>
                      <a:pt x="42" y="40"/>
                    </a:lnTo>
                    <a:lnTo>
                      <a:pt x="68" y="40"/>
                    </a:lnTo>
                    <a:lnTo>
                      <a:pt x="48" y="25"/>
                    </a:lnTo>
                    <a:lnTo>
                      <a:pt x="55" y="0"/>
                    </a:lnTo>
                    <a:lnTo>
                      <a:pt x="34" y="15"/>
                    </a:lnTo>
                    <a:lnTo>
                      <a:pt x="13" y="0"/>
                    </a:lnTo>
                    <a:lnTo>
                      <a:pt x="20" y="25"/>
                    </a:lnTo>
                    <a:lnTo>
                      <a:pt x="0" y="40"/>
                    </a:lnTo>
                    <a:close/>
                  </a:path>
                </a:pathLst>
              </a:custGeom>
              <a:noFill/>
              <a:ln w="28575" cap="rnd">
                <a:solidFill>
                  <a:srgbClr val="99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Text Box 110"/>
              <p:cNvSpPr txBox="1">
                <a:spLocks noChangeArrowheads="1"/>
              </p:cNvSpPr>
              <p:nvPr/>
            </p:nvSpPr>
            <p:spPr bwMode="auto">
              <a:xfrm>
                <a:off x="4151" y="1431"/>
                <a:ext cx="209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400" b="1" dirty="0" smtClean="0"/>
                  <a:t>Z</a:t>
                </a:r>
                <a:endParaRPr lang="en-US" altLang="en-US" sz="2400" b="1" baseline="-25000" dirty="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3162230" y="6096000"/>
            <a:ext cx="2828925" cy="523220"/>
            <a:chOff x="6756402" y="4237042"/>
            <a:chExt cx="1828800" cy="523220"/>
          </a:xfrm>
        </p:grpSpPr>
        <p:sp>
          <p:nvSpPr>
            <p:cNvPr id="165" name="Text Box 102"/>
            <p:cNvSpPr txBox="1">
              <a:spLocks noChangeArrowheads="1"/>
            </p:cNvSpPr>
            <p:nvPr/>
          </p:nvSpPr>
          <p:spPr bwMode="auto">
            <a:xfrm>
              <a:off x="6756402" y="4237042"/>
              <a:ext cx="18288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 smtClean="0"/>
                <a:t>A</a:t>
              </a:r>
              <a:r>
                <a:rPr lang="en-US" altLang="en-US" sz="2800" b="1" baseline="-25000" dirty="0" smtClean="0"/>
                <a:t>   </a:t>
              </a:r>
              <a:r>
                <a:rPr lang="en-US" altLang="en-US" sz="2800" b="1" dirty="0" smtClean="0"/>
                <a:t>|  B </a:t>
              </a:r>
              <a:r>
                <a:rPr lang="en-US" altLang="en-US" sz="2800" b="1" dirty="0"/>
                <a:t>|  </a:t>
              </a:r>
              <a:r>
                <a:rPr lang="en-US" altLang="en-US" sz="2800" b="1" dirty="0" smtClean="0"/>
                <a:t>Z</a:t>
              </a:r>
              <a:endParaRPr lang="en-US" altLang="en-US" sz="2800" b="1" baseline="-25000" dirty="0"/>
            </a:p>
          </p:txBody>
        </p:sp>
        <p:sp>
          <p:nvSpPr>
            <p:cNvPr id="166" name="Line 103"/>
            <p:cNvSpPr>
              <a:spLocks noChangeShapeType="1"/>
            </p:cNvSpPr>
            <p:nvPr/>
          </p:nvSpPr>
          <p:spPr bwMode="auto">
            <a:xfrm>
              <a:off x="6992266" y="4687892"/>
              <a:ext cx="2385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893291" y="1347719"/>
            <a:ext cx="4136409" cy="3524532"/>
            <a:chOff x="4893291" y="1347719"/>
            <a:chExt cx="4136409" cy="3524532"/>
          </a:xfrm>
        </p:grpSpPr>
        <p:sp>
          <p:nvSpPr>
            <p:cNvPr id="114" name="Oval 113"/>
            <p:cNvSpPr/>
            <p:nvPr/>
          </p:nvSpPr>
          <p:spPr>
            <a:xfrm>
              <a:off x="4893291" y="3272051"/>
              <a:ext cx="1676400" cy="15956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Chocolate </a:t>
              </a:r>
              <a:endParaRPr lang="en-US" dirty="0"/>
            </a:p>
          </p:txBody>
        </p:sp>
        <p:sp>
          <p:nvSpPr>
            <p:cNvPr id="115" name="Oval 114"/>
            <p:cNvSpPr/>
            <p:nvPr/>
          </p:nvSpPr>
          <p:spPr>
            <a:xfrm>
              <a:off x="7353300" y="3276600"/>
              <a:ext cx="1676400" cy="15956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Life length</a:t>
              </a:r>
              <a:endParaRPr lang="en-US" dirty="0"/>
            </a:p>
          </p:txBody>
        </p:sp>
        <p:cxnSp>
          <p:nvCxnSpPr>
            <p:cNvPr id="158" name="Straight Arrow Connector 157"/>
            <p:cNvCxnSpPr/>
            <p:nvPr/>
          </p:nvCxnSpPr>
          <p:spPr>
            <a:xfrm>
              <a:off x="6982906" y="2151230"/>
              <a:ext cx="990600" cy="1201570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Oval 158"/>
            <p:cNvSpPr/>
            <p:nvPr/>
          </p:nvSpPr>
          <p:spPr>
            <a:xfrm>
              <a:off x="6068506" y="1347719"/>
              <a:ext cx="1676400" cy="15956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Z = mood</a:t>
              </a:r>
              <a:endParaRPr lang="en-US" sz="2400" dirty="0"/>
            </a:p>
          </p:txBody>
        </p:sp>
        <p:cxnSp>
          <p:nvCxnSpPr>
            <p:cNvPr id="162" name="Straight Arrow Connector 161"/>
            <p:cNvCxnSpPr/>
            <p:nvPr/>
          </p:nvCxnSpPr>
          <p:spPr>
            <a:xfrm flipH="1">
              <a:off x="5992306" y="2752015"/>
              <a:ext cx="381000" cy="600785"/>
            </a:xfrm>
            <a:prstGeom prst="straightConnector1">
              <a:avLst/>
            </a:prstGeom>
            <a:ln w="63500">
              <a:solidFill>
                <a:srgbClr val="C0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" name="Text Box 105"/>
          <p:cNvSpPr txBox="1">
            <a:spLocks noChangeArrowheads="1"/>
          </p:cNvSpPr>
          <p:nvPr/>
        </p:nvSpPr>
        <p:spPr bwMode="auto">
          <a:xfrm>
            <a:off x="3022723" y="5191125"/>
            <a:ext cx="1597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CC0000"/>
                </a:solidFill>
              </a:rPr>
              <a:t>Depressed</a:t>
            </a:r>
          </a:p>
        </p:txBody>
      </p:sp>
      <p:sp>
        <p:nvSpPr>
          <p:cNvPr id="164" name="Text Box 106"/>
          <p:cNvSpPr txBox="1">
            <a:spLocks noChangeArrowheads="1"/>
          </p:cNvSpPr>
          <p:nvPr/>
        </p:nvSpPr>
        <p:spPr bwMode="auto">
          <a:xfrm>
            <a:off x="4603751" y="2360613"/>
            <a:ext cx="1889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33CC33"/>
                </a:solidFill>
              </a:rPr>
              <a:t>Happy</a:t>
            </a:r>
          </a:p>
        </p:txBody>
      </p:sp>
    </p:spTree>
    <p:extLst>
      <p:ext uri="{BB962C8B-B14F-4D97-AF65-F5344CB8AC3E}">
        <p14:creationId xmlns:p14="http://schemas.microsoft.com/office/powerpoint/2010/main" val="3921187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974A-8C52-4E2D-A76A-8C05C27F75E2}" type="slidenum">
              <a:rPr lang="ca-ES" smtClean="0"/>
              <a:pPr/>
              <a:t>6</a:t>
            </a:fld>
            <a:endParaRPr lang="ca-ES" dirty="0"/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222875" y="2785403"/>
            <a:ext cx="5410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P(A, B</a:t>
            </a:r>
            <a:r>
              <a:rPr lang="en-US" altLang="en-US" baseline="-25000" dirty="0" smtClean="0"/>
              <a:t> </a:t>
            </a:r>
            <a:r>
              <a:rPr lang="en-US" altLang="en-US" dirty="0"/>
              <a:t>, </a:t>
            </a:r>
            <a:r>
              <a:rPr lang="en-US" altLang="en-US" dirty="0" smtClean="0"/>
              <a:t>Z) = P(A </a:t>
            </a:r>
            <a:r>
              <a:rPr lang="en-US" altLang="en-US" dirty="0"/>
              <a:t>| </a:t>
            </a:r>
            <a:r>
              <a:rPr lang="en-US" altLang="en-US" dirty="0" smtClean="0"/>
              <a:t>Z) P(B </a:t>
            </a:r>
            <a:r>
              <a:rPr lang="en-US" altLang="en-US" dirty="0"/>
              <a:t>| </a:t>
            </a:r>
            <a:r>
              <a:rPr lang="en-US" altLang="en-US" dirty="0" smtClean="0"/>
              <a:t>Z) P(Z)</a:t>
            </a:r>
            <a:endParaRPr lang="en-US" altLang="en-US" dirty="0"/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>
            <a:off x="4055299" y="-404768"/>
            <a:ext cx="2385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" name="Group 44"/>
          <p:cNvGrpSpPr>
            <a:grpSpLocks/>
          </p:cNvGrpSpPr>
          <p:nvPr/>
        </p:nvGrpSpPr>
        <p:grpSpPr bwMode="auto">
          <a:xfrm>
            <a:off x="1001713" y="3846513"/>
            <a:ext cx="3883025" cy="914400"/>
            <a:chOff x="192" y="2736"/>
            <a:chExt cx="2446" cy="576"/>
          </a:xfrm>
        </p:grpSpPr>
        <p:sp>
          <p:nvSpPr>
            <p:cNvPr id="12" name="Oval 28"/>
            <p:cNvSpPr>
              <a:spLocks noChangeArrowheads="1"/>
            </p:cNvSpPr>
            <p:nvPr/>
          </p:nvSpPr>
          <p:spPr bwMode="auto">
            <a:xfrm>
              <a:off x="192" y="2736"/>
              <a:ext cx="624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29"/>
            <p:cNvSpPr txBox="1">
              <a:spLocks noChangeArrowheads="1"/>
            </p:cNvSpPr>
            <p:nvPr/>
          </p:nvSpPr>
          <p:spPr bwMode="auto">
            <a:xfrm>
              <a:off x="395" y="2880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dirty="0" smtClean="0"/>
                <a:t>A</a:t>
              </a:r>
              <a:endParaRPr lang="en-US" altLang="en-US" dirty="0"/>
            </a:p>
          </p:txBody>
        </p:sp>
        <p:sp>
          <p:nvSpPr>
            <p:cNvPr id="14" name="Oval 30"/>
            <p:cNvSpPr>
              <a:spLocks noChangeArrowheads="1"/>
            </p:cNvSpPr>
            <p:nvPr/>
          </p:nvSpPr>
          <p:spPr bwMode="auto">
            <a:xfrm>
              <a:off x="2062" y="2736"/>
              <a:ext cx="576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31"/>
            <p:cNvSpPr txBox="1">
              <a:spLocks noChangeArrowheads="1"/>
            </p:cNvSpPr>
            <p:nvPr/>
          </p:nvSpPr>
          <p:spPr bwMode="auto">
            <a:xfrm>
              <a:off x="2238" y="2880"/>
              <a:ext cx="19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dirty="0" smtClean="0"/>
                <a:t>B</a:t>
              </a:r>
              <a:endParaRPr lang="en-US" altLang="en-US" baseline="-25000" dirty="0"/>
            </a:p>
          </p:txBody>
        </p:sp>
        <p:sp>
          <p:nvSpPr>
            <p:cNvPr id="16" name="Line 32"/>
            <p:cNvSpPr>
              <a:spLocks noChangeShapeType="1"/>
            </p:cNvSpPr>
            <p:nvPr/>
          </p:nvSpPr>
          <p:spPr bwMode="auto">
            <a:xfrm>
              <a:off x="816" y="302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33"/>
            <p:cNvSpPr>
              <a:spLocks noChangeShapeType="1"/>
            </p:cNvSpPr>
            <p:nvPr/>
          </p:nvSpPr>
          <p:spPr bwMode="auto">
            <a:xfrm>
              <a:off x="1728" y="3024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Oval 34"/>
            <p:cNvSpPr>
              <a:spLocks noChangeArrowheads="1"/>
            </p:cNvSpPr>
            <p:nvPr/>
          </p:nvSpPr>
          <p:spPr bwMode="auto">
            <a:xfrm>
              <a:off x="1101" y="2736"/>
              <a:ext cx="624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35"/>
            <p:cNvSpPr txBox="1">
              <a:spLocks noChangeArrowheads="1"/>
            </p:cNvSpPr>
            <p:nvPr/>
          </p:nvSpPr>
          <p:spPr bwMode="auto">
            <a:xfrm>
              <a:off x="1326" y="2893"/>
              <a:ext cx="18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 smtClean="0"/>
                <a:t>Z</a:t>
              </a:r>
              <a:endParaRPr lang="en-US" altLang="en-US" dirty="0"/>
            </a:p>
          </p:txBody>
        </p:sp>
      </p:grpSp>
      <p:grpSp>
        <p:nvGrpSpPr>
          <p:cNvPr id="20" name="Group 45"/>
          <p:cNvGrpSpPr>
            <a:grpSpLocks/>
          </p:cNvGrpSpPr>
          <p:nvPr/>
        </p:nvGrpSpPr>
        <p:grpSpPr bwMode="auto">
          <a:xfrm>
            <a:off x="1027113" y="5195888"/>
            <a:ext cx="3883025" cy="914400"/>
            <a:chOff x="240" y="3504"/>
            <a:chExt cx="2446" cy="576"/>
          </a:xfrm>
        </p:grpSpPr>
        <p:sp>
          <p:nvSpPr>
            <p:cNvPr id="21" name="Oval 36"/>
            <p:cNvSpPr>
              <a:spLocks noChangeArrowheads="1"/>
            </p:cNvSpPr>
            <p:nvPr/>
          </p:nvSpPr>
          <p:spPr bwMode="auto">
            <a:xfrm>
              <a:off x="240" y="3504"/>
              <a:ext cx="624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37"/>
            <p:cNvSpPr txBox="1">
              <a:spLocks noChangeArrowheads="1"/>
            </p:cNvSpPr>
            <p:nvPr/>
          </p:nvSpPr>
          <p:spPr bwMode="auto">
            <a:xfrm>
              <a:off x="443" y="3648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dirty="0" smtClean="0"/>
                <a:t>A</a:t>
              </a:r>
              <a:endParaRPr lang="en-US" altLang="en-US" dirty="0"/>
            </a:p>
          </p:txBody>
        </p:sp>
        <p:sp>
          <p:nvSpPr>
            <p:cNvPr id="23" name="Oval 38"/>
            <p:cNvSpPr>
              <a:spLocks noChangeArrowheads="1"/>
            </p:cNvSpPr>
            <p:nvPr/>
          </p:nvSpPr>
          <p:spPr bwMode="auto">
            <a:xfrm>
              <a:off x="2110" y="3504"/>
              <a:ext cx="576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39"/>
            <p:cNvSpPr txBox="1">
              <a:spLocks noChangeArrowheads="1"/>
            </p:cNvSpPr>
            <p:nvPr/>
          </p:nvSpPr>
          <p:spPr bwMode="auto">
            <a:xfrm>
              <a:off x="2286" y="3648"/>
              <a:ext cx="19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dirty="0" smtClean="0"/>
                <a:t>B</a:t>
              </a:r>
              <a:endParaRPr lang="en-US" altLang="en-US" baseline="-25000" dirty="0"/>
            </a:p>
          </p:txBody>
        </p:sp>
        <p:sp>
          <p:nvSpPr>
            <p:cNvPr id="25" name="Line 40"/>
            <p:cNvSpPr>
              <a:spLocks noChangeShapeType="1"/>
            </p:cNvSpPr>
            <p:nvPr/>
          </p:nvSpPr>
          <p:spPr bwMode="auto">
            <a:xfrm>
              <a:off x="864" y="379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41"/>
            <p:cNvSpPr>
              <a:spLocks noChangeShapeType="1"/>
            </p:cNvSpPr>
            <p:nvPr/>
          </p:nvSpPr>
          <p:spPr bwMode="auto">
            <a:xfrm>
              <a:off x="1776" y="3792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Oval 42"/>
            <p:cNvSpPr>
              <a:spLocks noChangeArrowheads="1"/>
            </p:cNvSpPr>
            <p:nvPr/>
          </p:nvSpPr>
          <p:spPr bwMode="auto">
            <a:xfrm>
              <a:off x="1149" y="3504"/>
              <a:ext cx="624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43"/>
            <p:cNvSpPr txBox="1">
              <a:spLocks noChangeArrowheads="1"/>
            </p:cNvSpPr>
            <p:nvPr/>
          </p:nvSpPr>
          <p:spPr bwMode="auto">
            <a:xfrm>
              <a:off x="1359" y="3675"/>
              <a:ext cx="18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 smtClean="0"/>
                <a:t>Z</a:t>
              </a:r>
              <a:endParaRPr lang="en-US" altLang="en-US" dirty="0"/>
            </a:p>
          </p:txBody>
        </p:sp>
      </p:grpSp>
      <p:sp>
        <p:nvSpPr>
          <p:cNvPr id="29" name="Text Box 46"/>
          <p:cNvSpPr txBox="1">
            <a:spLocks noChangeArrowheads="1"/>
          </p:cNvSpPr>
          <p:nvPr/>
        </p:nvSpPr>
        <p:spPr bwMode="auto">
          <a:xfrm>
            <a:off x="5191642" y="4119276"/>
            <a:ext cx="5410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P(A, B</a:t>
            </a:r>
            <a:r>
              <a:rPr lang="en-US" altLang="en-US" baseline="-25000" dirty="0" smtClean="0"/>
              <a:t> </a:t>
            </a:r>
            <a:r>
              <a:rPr lang="en-US" altLang="en-US" dirty="0"/>
              <a:t>, </a:t>
            </a:r>
            <a:r>
              <a:rPr lang="en-US" altLang="en-US" dirty="0" smtClean="0"/>
              <a:t>Z) = P(B </a:t>
            </a:r>
            <a:r>
              <a:rPr lang="en-US" altLang="en-US" dirty="0"/>
              <a:t>| </a:t>
            </a:r>
            <a:r>
              <a:rPr lang="en-US" altLang="en-US" dirty="0" smtClean="0"/>
              <a:t>Z) P(Z </a:t>
            </a:r>
            <a:r>
              <a:rPr lang="en-US" altLang="en-US" dirty="0"/>
              <a:t>| </a:t>
            </a:r>
            <a:r>
              <a:rPr lang="en-US" altLang="en-US" dirty="0" smtClean="0"/>
              <a:t>A) P(A)</a:t>
            </a:r>
            <a:endParaRPr lang="en-US" altLang="en-US" dirty="0"/>
          </a:p>
        </p:txBody>
      </p:sp>
      <p:sp>
        <p:nvSpPr>
          <p:cNvPr id="30" name="Text Box 47"/>
          <p:cNvSpPr txBox="1">
            <a:spLocks noChangeArrowheads="1"/>
          </p:cNvSpPr>
          <p:nvPr/>
        </p:nvSpPr>
        <p:spPr bwMode="auto">
          <a:xfrm>
            <a:off x="5127625" y="5424488"/>
            <a:ext cx="5410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P(A, B</a:t>
            </a:r>
            <a:r>
              <a:rPr lang="en-US" altLang="en-US" baseline="-25000" dirty="0" smtClean="0"/>
              <a:t> </a:t>
            </a:r>
            <a:r>
              <a:rPr lang="en-US" altLang="en-US" dirty="0"/>
              <a:t>, </a:t>
            </a:r>
            <a:r>
              <a:rPr lang="en-US" altLang="en-US" dirty="0" smtClean="0"/>
              <a:t>Z) = P(A </a:t>
            </a:r>
            <a:r>
              <a:rPr lang="en-US" altLang="en-US" dirty="0"/>
              <a:t>| </a:t>
            </a:r>
            <a:r>
              <a:rPr lang="en-US" altLang="en-US" dirty="0" smtClean="0"/>
              <a:t>Z) P(Z| B) P(B)</a:t>
            </a:r>
            <a:endParaRPr lang="en-US" altLang="en-US" dirty="0"/>
          </a:p>
        </p:txBody>
      </p:sp>
      <p:grpSp>
        <p:nvGrpSpPr>
          <p:cNvPr id="31" name="Group 57"/>
          <p:cNvGrpSpPr>
            <a:grpSpLocks/>
          </p:cNvGrpSpPr>
          <p:nvPr/>
        </p:nvGrpSpPr>
        <p:grpSpPr bwMode="auto">
          <a:xfrm>
            <a:off x="1008063" y="2503488"/>
            <a:ext cx="3883025" cy="914400"/>
            <a:chOff x="215" y="1771"/>
            <a:chExt cx="2446" cy="576"/>
          </a:xfrm>
        </p:grpSpPr>
        <p:sp>
          <p:nvSpPr>
            <p:cNvPr id="32" name="Oval 49"/>
            <p:cNvSpPr>
              <a:spLocks noChangeArrowheads="1"/>
            </p:cNvSpPr>
            <p:nvPr/>
          </p:nvSpPr>
          <p:spPr bwMode="auto">
            <a:xfrm>
              <a:off x="215" y="1771"/>
              <a:ext cx="624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Text Box 50"/>
            <p:cNvSpPr txBox="1">
              <a:spLocks noChangeArrowheads="1"/>
            </p:cNvSpPr>
            <p:nvPr/>
          </p:nvSpPr>
          <p:spPr bwMode="auto">
            <a:xfrm>
              <a:off x="418" y="1915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dirty="0" smtClean="0"/>
                <a:t>A</a:t>
              </a:r>
              <a:endParaRPr lang="en-US" altLang="en-US" dirty="0"/>
            </a:p>
          </p:txBody>
        </p:sp>
        <p:sp>
          <p:nvSpPr>
            <p:cNvPr id="34" name="Oval 51"/>
            <p:cNvSpPr>
              <a:spLocks noChangeArrowheads="1"/>
            </p:cNvSpPr>
            <p:nvPr/>
          </p:nvSpPr>
          <p:spPr bwMode="auto">
            <a:xfrm>
              <a:off x="2085" y="1771"/>
              <a:ext cx="576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52"/>
            <p:cNvSpPr txBox="1">
              <a:spLocks noChangeArrowheads="1"/>
            </p:cNvSpPr>
            <p:nvPr/>
          </p:nvSpPr>
          <p:spPr bwMode="auto">
            <a:xfrm>
              <a:off x="2261" y="1915"/>
              <a:ext cx="19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dirty="0" smtClean="0"/>
                <a:t>B</a:t>
              </a:r>
              <a:endParaRPr lang="en-US" altLang="en-US" baseline="-25000" dirty="0"/>
            </a:p>
          </p:txBody>
        </p:sp>
        <p:sp>
          <p:nvSpPr>
            <p:cNvPr id="36" name="Line 53"/>
            <p:cNvSpPr>
              <a:spLocks noChangeShapeType="1"/>
            </p:cNvSpPr>
            <p:nvPr/>
          </p:nvSpPr>
          <p:spPr bwMode="auto">
            <a:xfrm>
              <a:off x="839" y="2059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54"/>
            <p:cNvSpPr>
              <a:spLocks noChangeShapeType="1"/>
            </p:cNvSpPr>
            <p:nvPr/>
          </p:nvSpPr>
          <p:spPr bwMode="auto">
            <a:xfrm>
              <a:off x="1751" y="2059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Oval 55"/>
            <p:cNvSpPr>
              <a:spLocks noChangeArrowheads="1"/>
            </p:cNvSpPr>
            <p:nvPr/>
          </p:nvSpPr>
          <p:spPr bwMode="auto">
            <a:xfrm>
              <a:off x="1124" y="1771"/>
              <a:ext cx="624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56"/>
            <p:cNvSpPr txBox="1">
              <a:spLocks noChangeArrowheads="1"/>
            </p:cNvSpPr>
            <p:nvPr/>
          </p:nvSpPr>
          <p:spPr bwMode="auto">
            <a:xfrm>
              <a:off x="1356" y="1915"/>
              <a:ext cx="18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 smtClean="0"/>
                <a:t>Z</a:t>
              </a:r>
              <a:endParaRPr lang="en-US" altLang="en-US" dirty="0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381000" y="468868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Ambiguity: Markov equivalence</a:t>
            </a:r>
            <a:endParaRPr lang="en-US" sz="4000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298700" y="1447800"/>
            <a:ext cx="2828925" cy="523220"/>
            <a:chOff x="3162229" y="1447800"/>
            <a:chExt cx="2828925" cy="523220"/>
          </a:xfrm>
        </p:grpSpPr>
        <p:sp>
          <p:nvSpPr>
            <p:cNvPr id="42" name="Text Box 102"/>
            <p:cNvSpPr txBox="1">
              <a:spLocks noChangeArrowheads="1"/>
            </p:cNvSpPr>
            <p:nvPr/>
          </p:nvSpPr>
          <p:spPr bwMode="auto">
            <a:xfrm>
              <a:off x="3162229" y="1447800"/>
              <a:ext cx="282892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 smtClean="0"/>
                <a:t>A</a:t>
              </a:r>
              <a:r>
                <a:rPr lang="en-US" altLang="en-US" sz="2800" b="1" baseline="-25000" dirty="0" smtClean="0"/>
                <a:t>   </a:t>
              </a:r>
              <a:r>
                <a:rPr lang="en-US" altLang="en-US" sz="2800" b="1" dirty="0" smtClean="0"/>
                <a:t>|  B </a:t>
              </a:r>
              <a:r>
                <a:rPr lang="en-US" altLang="en-US" sz="2800" b="1" dirty="0"/>
                <a:t>|  </a:t>
              </a:r>
              <a:r>
                <a:rPr lang="en-US" altLang="en-US" sz="2800" b="1" dirty="0" smtClean="0"/>
                <a:t>Z</a:t>
              </a:r>
              <a:endParaRPr lang="en-US" altLang="en-US" sz="2800" b="1" baseline="-25000" dirty="0"/>
            </a:p>
          </p:txBody>
        </p:sp>
        <p:sp>
          <p:nvSpPr>
            <p:cNvPr id="43" name="Line 103"/>
            <p:cNvSpPr>
              <a:spLocks noChangeShapeType="1"/>
            </p:cNvSpPr>
            <p:nvPr/>
          </p:nvSpPr>
          <p:spPr bwMode="auto">
            <a:xfrm>
              <a:off x="3547718" y="1905000"/>
              <a:ext cx="3689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" name="Text Box 13"/>
          <p:cNvSpPr txBox="1">
            <a:spLocks noChangeArrowheads="1"/>
          </p:cNvSpPr>
          <p:nvPr/>
        </p:nvSpPr>
        <p:spPr bwMode="auto">
          <a:xfrm>
            <a:off x="5217042" y="1628442"/>
            <a:ext cx="5410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P(A, B</a:t>
            </a:r>
            <a:r>
              <a:rPr lang="en-US" altLang="en-US" baseline="-25000" dirty="0" smtClean="0"/>
              <a:t> </a:t>
            </a:r>
            <a:r>
              <a:rPr lang="en-US" altLang="en-US" dirty="0"/>
              <a:t>|</a:t>
            </a:r>
            <a:r>
              <a:rPr lang="en-US" altLang="en-US" dirty="0" smtClean="0"/>
              <a:t> Z) = P(A </a:t>
            </a:r>
            <a:r>
              <a:rPr lang="en-US" altLang="en-US" dirty="0"/>
              <a:t>| </a:t>
            </a:r>
            <a:r>
              <a:rPr lang="en-US" altLang="en-US" dirty="0" smtClean="0"/>
              <a:t>Z) P(B </a:t>
            </a:r>
            <a:r>
              <a:rPr lang="en-US" altLang="en-US" dirty="0"/>
              <a:t>| </a:t>
            </a:r>
            <a:r>
              <a:rPr lang="en-US" altLang="en-US" dirty="0" smtClean="0"/>
              <a:t>Z)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6732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974A-8C52-4E2D-A76A-8C05C27F75E2}" type="slidenum">
              <a:rPr lang="ca-ES" smtClean="0"/>
              <a:pPr/>
              <a:t>7</a:t>
            </a:fld>
            <a:endParaRPr lang="ca-E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41" y="1776298"/>
            <a:ext cx="6745525" cy="468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27176" y="6400800"/>
            <a:ext cx="9567589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Thanks to  Jonas Peters for this example</a:t>
            </a:r>
          </a:p>
        </p:txBody>
      </p:sp>
      <p:sp>
        <p:nvSpPr>
          <p:cNvPr id="9" name="Rectangle 8"/>
          <p:cNvSpPr/>
          <p:nvPr/>
        </p:nvSpPr>
        <p:spPr>
          <a:xfrm>
            <a:off x="759041" y="457200"/>
            <a:ext cx="61622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Correlation </a:t>
            </a:r>
          </a:p>
          <a:p>
            <a:r>
              <a:rPr lang="en-US" sz="40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≠ Causation</a:t>
            </a:r>
            <a:endParaRPr lang="en-US" sz="4000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3714" y="228599"/>
            <a:ext cx="1501080" cy="60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7761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974A-8C52-4E2D-A76A-8C05C27F75E2}" type="slidenum">
              <a:rPr lang="ca-ES" smtClean="0"/>
              <a:pPr/>
              <a:t>8</a:t>
            </a:fld>
            <a:endParaRPr lang="ca-E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5105400" y="2019300"/>
            <a:ext cx="4038600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“Please test your researchers for ten years: Randomly pick half of them and give them chocolate for desert and give apples to the other half. Then compare the number of Nobel prizes in the two populations.”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887968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Randomized experiments</a:t>
            </a:r>
            <a:endParaRPr lang="en-US" sz="4000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3714" y="228599"/>
            <a:ext cx="1501080" cy="60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19300"/>
            <a:ext cx="460057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215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From correlation coefficient to </a:t>
            </a:r>
            <a:r>
              <a:rPr lang="en-US" b="1" dirty="0" smtClean="0">
                <a:solidFill>
                  <a:srgbClr val="C00000"/>
                </a:solidFill>
              </a:rPr>
              <a:t>causation coefficient?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513" y="1770611"/>
            <a:ext cx="6502761" cy="39587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0" y="5681345"/>
            <a:ext cx="6326247" cy="492614"/>
          </a:xfrm>
          <a:prstGeom prst="rect">
            <a:avLst/>
          </a:prstGeom>
          <a:noFill/>
        </p:spPr>
        <p:txBody>
          <a:bodyPr wrap="square" lIns="150602" tIns="120481" rIns="150602" bIns="120481" rtlCol="0">
            <a:spAutoFit/>
          </a:bodyPr>
          <a:lstStyle/>
          <a:p>
            <a:pPr>
              <a:lnSpc>
                <a:spcPct val="90000"/>
              </a:lnSpc>
              <a:spcAft>
                <a:spcPts val="494"/>
              </a:spcAft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Denis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Boigelot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Université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libre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Bruxelles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Belgium, Wikipedia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035" y="6291616"/>
            <a:ext cx="896425" cy="46695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81200" y="2819400"/>
            <a:ext cx="5568620" cy="325334"/>
          </a:xfrm>
          <a:prstGeom prst="rect">
            <a:avLst/>
          </a:prstGeom>
        </p:spPr>
        <p:txBody>
          <a:bodyPr wrap="none" lIns="75301" tIns="37650" rIns="75301" bIns="37650">
            <a:spAutoFit/>
          </a:bodyPr>
          <a:lstStyle/>
          <a:p>
            <a:pPr>
              <a:lnSpc>
                <a:spcPct val="90000"/>
              </a:lnSpc>
              <a:spcAft>
                <a:spcPts val="494"/>
              </a:spcAft>
            </a:pPr>
            <a:r>
              <a:rPr lang="en-US" b="1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Pearson Correlation Coefficient: C(A,B</a:t>
            </a:r>
            <a:r>
              <a:rPr lang="en-US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) = </a:t>
            </a:r>
            <a:r>
              <a:rPr lang="en-US" b="1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cov</a:t>
            </a:r>
            <a:r>
              <a:rPr lang="en-US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(A,B)/(</a:t>
            </a:r>
            <a:r>
              <a:rPr lang="en-US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sym typeface="Symbol"/>
              </a:rPr>
              <a:t></a:t>
            </a:r>
            <a:r>
              <a:rPr lang="en-US" b="1" baseline="-25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</a:t>
            </a:r>
            <a:r>
              <a:rPr lang="en-US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sym typeface="Symbol"/>
              </a:rPr>
              <a:t></a:t>
            </a:r>
            <a:r>
              <a:rPr lang="en-US" b="1" baseline="-25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sym typeface="Symbol"/>
              </a:rPr>
              <a:t>B</a:t>
            </a:r>
            <a:r>
              <a:rPr lang="en-US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1041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48482</TotalTime>
  <Words>646</Words>
  <Application>Microsoft Macintosh PowerPoint</Application>
  <PresentationFormat>Présentation à l'écran (4:3)</PresentationFormat>
  <Paragraphs>173</Paragraphs>
  <Slides>22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From correlation coefficient to causation coefficient?</vt:lpstr>
      <vt:lpstr>Présentation PowerPoint</vt:lpstr>
      <vt:lpstr>Non identifiable case</vt:lpstr>
      <vt:lpstr>Présentation PowerPoint</vt:lpstr>
      <vt:lpstr>Identifiable cases</vt:lpstr>
      <vt:lpstr>Présentation PowerPoint</vt:lpstr>
      <vt:lpstr>Correct!                    Wrong</vt:lpstr>
      <vt:lpstr>Présentation PowerPoint</vt:lpstr>
      <vt:lpstr>Winners used ensembles of decision trees</vt:lpstr>
      <vt:lpstr>Présentation PowerPoint</vt:lpstr>
      <vt:lpstr>Présentation PowerPoint</vt:lpstr>
      <vt:lpstr>Présentation PowerPoint</vt:lpstr>
      <vt:lpstr>Amiqap project Quality of Life @ work  Company Performance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ChaLearn Multi-Modal Gesture Recognition</dc:title>
  <dc:creator>sergio</dc:creator>
  <cp:lastModifiedBy>Victoria Perez de Laborda</cp:lastModifiedBy>
  <cp:revision>306</cp:revision>
  <dcterms:created xsi:type="dcterms:W3CDTF">2006-08-16T00:00:00Z</dcterms:created>
  <dcterms:modified xsi:type="dcterms:W3CDTF">2016-11-11T09:11:44Z</dcterms:modified>
</cp:coreProperties>
</file>