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82" r:id="rId4"/>
    <p:sldId id="284" r:id="rId5"/>
    <p:sldId id="280" r:id="rId6"/>
    <p:sldId id="291" r:id="rId7"/>
    <p:sldId id="287" r:id="rId8"/>
    <p:sldId id="289" r:id="rId9"/>
    <p:sldId id="288" r:id="rId10"/>
    <p:sldId id="286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0F39"/>
    <a:srgbClr val="59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58" autoAdjust="0"/>
  </p:normalViewPr>
  <p:slideViewPr>
    <p:cSldViewPr snapToGrid="0" snapToObjects="1">
      <p:cViewPr varScale="1">
        <p:scale>
          <a:sx n="70" d="100"/>
          <a:sy n="70" d="100"/>
        </p:scale>
        <p:origin x="-2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6E9F-57D0-E645-BC01-0C03ED2AFAA9}" type="datetimeFigureOut">
              <a:rPr lang="fr-FR" smtClean="0"/>
              <a:t>19/01/17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5E9DB-A2C1-4047-8041-856BF2CFF7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33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982C9-2C38-2A41-BC73-B4C17027B664}" type="datetimeFigureOut">
              <a:rPr lang="fr-FR" smtClean="0"/>
              <a:t>19/01/17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5DD5-6F9D-EC49-984F-06F99673B3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8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u="sng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139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1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72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64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dirty="0"/>
          </a:p>
          <a:p>
            <a:endParaRPr lang="fr-FR" dirty="0"/>
          </a:p>
          <a:p>
            <a:endParaRPr lang="fr-FR" dirty="0"/>
          </a:p>
          <a:p>
            <a:endParaRPr lang="fr-FR" baseline="0" dirty="0"/>
          </a:p>
          <a:p>
            <a:r>
              <a:rPr lang="fr-FR" baseline="0" dirty="0" smtClean="0"/>
              <a:t> </a:t>
            </a: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512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919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35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655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877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5DD5-6F9D-EC49-984F-06F99673B34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82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39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98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50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36224" y="6351961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/>
              <a:t>WikiData pour la science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Image 7" descr="upsayPlusCDS-242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584" y="6308016"/>
            <a:ext cx="3619255" cy="469271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10495" y="6262611"/>
            <a:ext cx="5730415" cy="0"/>
          </a:xfrm>
          <a:prstGeom prst="line">
            <a:avLst/>
          </a:prstGeom>
          <a:ln w="12700" cmpd="sng">
            <a:solidFill>
              <a:srgbClr val="590F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09" t="11808" r="11664" b="13494"/>
          <a:stretch/>
        </p:blipFill>
        <p:spPr>
          <a:xfrm>
            <a:off x="7972515" y="0"/>
            <a:ext cx="1171485" cy="115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5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2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58" y="167940"/>
            <a:ext cx="791157" cy="92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03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58" y="167940"/>
            <a:ext cx="791157" cy="92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73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  <p:pic>
        <p:nvPicPr>
          <p:cNvPr id="6" name="Picture 1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58" y="167940"/>
            <a:ext cx="791157" cy="92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33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71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2598224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45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12238"/>
            <a:ext cx="9144000" cy="1143000"/>
          </a:xfrm>
          <a:prstGeom prst="rect">
            <a:avLst/>
          </a:prstGeom>
          <a:solidFill>
            <a:srgbClr val="590F39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err="1"/>
              <a:t>WikiData</a:t>
            </a:r>
            <a:r>
              <a:rPr lang="fr-FR" dirty="0"/>
              <a:t> pour la science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66536" y="63519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24881-918F-3643-A7F9-93BBB80B238B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10" name="Picture 13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158" y="167940"/>
            <a:ext cx="791157" cy="929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22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marL="540000"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4257" y="4389119"/>
            <a:ext cx="6335486" cy="2211977"/>
          </a:xfrm>
        </p:spPr>
        <p:txBody>
          <a:bodyPr>
            <a:normAutofit fontScale="70000" lnSpcReduction="20000"/>
          </a:bodyPr>
          <a:lstStyle/>
          <a:p>
            <a:r>
              <a:rPr lang="fr-FR" sz="4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base wiki </a:t>
            </a:r>
            <a:r>
              <a:rPr lang="fr-FR" sz="4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Gregorius</a:t>
            </a:r>
            <a:r>
              <a:rPr lang="fr-FR" sz="4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3.0</a:t>
            </a:r>
          </a:p>
          <a:p>
            <a:endParaRPr lang="fr-FR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Catherine Delplanque – DSR (EA 1611), Université Paris Sud</a:t>
            </a:r>
          </a:p>
          <a:p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catherine.delplanque@-psud.fr</a:t>
            </a:r>
          </a:p>
        </p:txBody>
      </p:sp>
      <p:pic>
        <p:nvPicPr>
          <p:cNvPr id="5" name="Image 4" descr="upsayPlusCDS-242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2" y="457371"/>
            <a:ext cx="7849476" cy="101776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988" y="1729689"/>
            <a:ext cx="2478024" cy="240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56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base wiki </a:t>
            </a:r>
            <a:r>
              <a:rPr lang="fr-FR" i="1" dirty="0" err="1"/>
              <a:t>Gregorius</a:t>
            </a:r>
            <a:r>
              <a:rPr lang="fr-FR" i="1" dirty="0"/>
              <a:t> 3.0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CONCLUSION </a:t>
            </a:r>
            <a:r>
              <a:rPr lang="fr-FR" dirty="0" smtClean="0"/>
              <a:t>: modélisation d’une base de données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10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306116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projet « </a:t>
            </a:r>
            <a:r>
              <a:rPr lang="fr-FR" i="1" dirty="0" err="1"/>
              <a:t>Gregorius</a:t>
            </a:r>
            <a:r>
              <a:rPr lang="fr-FR" i="1" dirty="0"/>
              <a:t> </a:t>
            </a:r>
            <a:r>
              <a:rPr lang="fr-FR" dirty="0"/>
              <a:t>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Base de données bibliographiques </a:t>
            </a:r>
          </a:p>
          <a:p>
            <a:pPr lvl="1"/>
            <a:r>
              <a:rPr lang="fr-FR" dirty="0"/>
              <a:t>ouvrages</a:t>
            </a:r>
          </a:p>
          <a:p>
            <a:r>
              <a:rPr lang="fr-FR" dirty="0"/>
              <a:t>Histoire du droit canonique</a:t>
            </a:r>
          </a:p>
          <a:p>
            <a:r>
              <a:rPr lang="fr-FR" dirty="0"/>
              <a:t>Ambition : référence internationale</a:t>
            </a:r>
          </a:p>
          <a:p>
            <a:r>
              <a:rPr lang="fr-FR" dirty="0"/>
              <a:t>Valeur ajoutée : Notices d’experts (fiches de lecture ) ?</a:t>
            </a:r>
          </a:p>
          <a:p>
            <a:r>
              <a:rPr lang="fr-FR" dirty="0"/>
              <a:t>Mise à jour (régulière et fluide)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t>2</a:t>
            </a:fld>
            <a:r>
              <a:rPr lang="fr-FR" dirty="0"/>
              <a:t> 	</a:t>
            </a:r>
            <a:r>
              <a:rPr lang="fr-FR" i="1" dirty="0" smtClean="0"/>
              <a:t>ORSAY </a:t>
            </a:r>
            <a:r>
              <a:rPr lang="mr-IN" i="1" dirty="0" smtClean="0"/>
              <a:t>–</a:t>
            </a:r>
            <a:r>
              <a:rPr lang="fr-FR" i="1" dirty="0" smtClean="0"/>
              <a:t> </a:t>
            </a:r>
            <a:r>
              <a:rPr lang="fr-FR" i="1" dirty="0" err="1" smtClean="0"/>
              <a:t>UtilisateursSPARK</a:t>
            </a:r>
            <a:r>
              <a:rPr lang="fr-FR" i="1" dirty="0" smtClean="0"/>
              <a:t>- 2017.01.20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42882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Gregorius</a:t>
            </a:r>
            <a:r>
              <a:rPr lang="fr-FR" dirty="0"/>
              <a:t> 1.0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3500 </a:t>
            </a:r>
            <a:r>
              <a:rPr lang="fr-FR" dirty="0"/>
              <a:t>ouvrages, Exhaustivité </a:t>
            </a:r>
            <a:r>
              <a:rPr lang="fr-FR" i="1" dirty="0"/>
              <a:t>vs </a:t>
            </a:r>
            <a:r>
              <a:rPr lang="fr-FR" dirty="0"/>
              <a:t>pertinence </a:t>
            </a:r>
          </a:p>
          <a:p>
            <a:r>
              <a:rPr lang="fr-FR" dirty="0"/>
              <a:t>Base de donnée classique (SQL) </a:t>
            </a:r>
          </a:p>
          <a:p>
            <a:r>
              <a:rPr lang="fr-FR" dirty="0"/>
              <a:t>Site web rudimentaire</a:t>
            </a:r>
          </a:p>
          <a:p>
            <a:endParaRPr lang="fr-FR" dirty="0"/>
          </a:p>
          <a:p>
            <a:r>
              <a:rPr lang="fr-FR" dirty="0"/>
              <a:t>Navigation difficile</a:t>
            </a:r>
          </a:p>
          <a:p>
            <a:r>
              <a:rPr lang="fr-FR" dirty="0"/>
              <a:t>Utilisation très peu souple</a:t>
            </a:r>
          </a:p>
          <a:p>
            <a:r>
              <a:rPr lang="fr-FR" dirty="0"/>
              <a:t>Mots clefs </a:t>
            </a:r>
            <a:r>
              <a:rPr lang="fr-FR" i="1" dirty="0"/>
              <a:t>vs </a:t>
            </a:r>
            <a:r>
              <a:rPr lang="fr-FR" dirty="0"/>
              <a:t>thésaurus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WikiData pour la science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4881-918F-3643-A7F9-93BBB80B238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30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2238"/>
            <a:ext cx="9144000" cy="1143000"/>
          </a:xfrm>
        </p:spPr>
        <p:txBody>
          <a:bodyPr>
            <a:normAutofit/>
          </a:bodyPr>
          <a:lstStyle/>
          <a:p>
            <a:r>
              <a:rPr lang="fr-FR" sz="3500" dirty="0"/>
              <a:t>Ambitions du projet </a:t>
            </a:r>
            <a:r>
              <a:rPr lang="fr-FR" sz="3500" i="1" dirty="0" err="1"/>
              <a:t>Gregorius</a:t>
            </a:r>
            <a:r>
              <a:rPr lang="fr-FR" sz="3500" i="1" dirty="0"/>
              <a:t> 3.0 </a:t>
            </a:r>
            <a:endParaRPr lang="fr-FR" sz="35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Interaction et collaboration : web 2.0</a:t>
            </a:r>
          </a:p>
          <a:p>
            <a:pPr lvl="1"/>
            <a:r>
              <a:rPr lang="fr-FR" dirty="0"/>
              <a:t>Wiki </a:t>
            </a:r>
          </a:p>
          <a:p>
            <a:r>
              <a:rPr lang="fr-FR" dirty="0"/>
              <a:t>Interopérabilité des données : web 3.0</a:t>
            </a:r>
          </a:p>
          <a:p>
            <a:pPr lvl="1"/>
            <a:r>
              <a:rPr lang="fr-FR" dirty="0"/>
              <a:t>Création d’une ontologie du domaine</a:t>
            </a:r>
          </a:p>
          <a:p>
            <a:pPr lvl="1"/>
            <a:r>
              <a:rPr lang="fr-FR" dirty="0"/>
              <a:t>Publication de données au format RDF</a:t>
            </a:r>
          </a:p>
          <a:p>
            <a:pPr lvl="1"/>
            <a:r>
              <a:rPr lang="fr-FR" dirty="0"/>
              <a:t>Interaction avec les sources existantes</a:t>
            </a:r>
          </a:p>
          <a:p>
            <a:pPr lvl="2"/>
            <a:r>
              <a:rPr lang="fr-FR" dirty="0"/>
              <a:t>Données de la BNF (bibliographie et sources) </a:t>
            </a:r>
          </a:p>
          <a:p>
            <a:pPr lvl="2"/>
            <a:r>
              <a:rPr lang="fr-FR" dirty="0" err="1"/>
              <a:t>Wikidata</a:t>
            </a:r>
            <a:r>
              <a:rPr lang="fr-FR" dirty="0"/>
              <a:t> (données factuelles)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r>
              <a:rPr lang="fr-FR" i="1" dirty="0" smtClean="0"/>
              <a:t>ORSAY </a:t>
            </a:r>
            <a:r>
              <a:rPr lang="mr-IN" i="1" dirty="0"/>
              <a:t>–</a:t>
            </a:r>
            <a:r>
              <a:rPr lang="fr-FR" i="1" dirty="0"/>
              <a:t> </a:t>
            </a:r>
            <a:r>
              <a:rPr lang="fr-FR" i="1" dirty="0" smtClean="0"/>
              <a:t>Utilisateurs SPARK</a:t>
            </a:r>
            <a:r>
              <a:rPr lang="fr-FR" i="1" dirty="0"/>
              <a:t>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9304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base wiki </a:t>
            </a:r>
            <a:r>
              <a:rPr lang="fr-FR" i="1" dirty="0" err="1"/>
              <a:t>Gregorius</a:t>
            </a:r>
            <a:r>
              <a:rPr lang="fr-FR" i="1" dirty="0"/>
              <a:t> 3.0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5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b="1161"/>
          <a:stretch/>
        </p:blipFill>
        <p:spPr>
          <a:xfrm>
            <a:off x="0" y="1468741"/>
            <a:ext cx="9160449" cy="4393440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7139836" y="2906038"/>
            <a:ext cx="1916482" cy="613776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79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base wiki </a:t>
            </a:r>
            <a:r>
              <a:rPr lang="fr-FR" i="1" dirty="0" err="1"/>
              <a:t>Gregorius</a:t>
            </a:r>
            <a:r>
              <a:rPr lang="fr-FR" i="1" dirty="0"/>
              <a:t> 3.0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6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7921"/>
            <a:ext cx="9144000" cy="405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24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fr-FR" dirty="0"/>
              <a:t>L’ontologie </a:t>
            </a:r>
            <a:r>
              <a:rPr lang="fr-FR" i="1" dirty="0" err="1"/>
              <a:t>Gregorius</a:t>
            </a:r>
            <a:r>
              <a:rPr lang="fr-FR" i="1" dirty="0"/>
              <a:t> </a:t>
            </a:r>
            <a:endParaRPr lang="fr-FR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8222" r="9971" b="12752"/>
          <a:stretch/>
        </p:blipFill>
        <p:spPr>
          <a:xfrm>
            <a:off x="-2" y="1454991"/>
            <a:ext cx="9144001" cy="4782972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7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414" y="1454991"/>
            <a:ext cx="2181225" cy="174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12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 dirty="0"/>
              <a:t>Implémentation de l’ontologie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8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074" y="1519889"/>
            <a:ext cx="6439415" cy="40667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4"/>
          <a:srcRect b="802"/>
          <a:stretch/>
        </p:blipFill>
        <p:spPr>
          <a:xfrm>
            <a:off x="6819312" y="1155239"/>
            <a:ext cx="2219325" cy="5095250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49711" y="1519889"/>
            <a:ext cx="3139271" cy="7849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20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Interaction via SPARQL</a:t>
            </a: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555" y="1338216"/>
            <a:ext cx="5394889" cy="4808489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673533" y="6374240"/>
            <a:ext cx="2612571" cy="365125"/>
          </a:xfrm>
        </p:spPr>
        <p:txBody>
          <a:bodyPr/>
          <a:lstStyle/>
          <a:p>
            <a:r>
              <a:rPr lang="fr-FR" i="1" dirty="0" err="1"/>
              <a:t>Gregorius</a:t>
            </a:r>
            <a:r>
              <a:rPr lang="fr-FR" i="1" dirty="0"/>
              <a:t> 3.0</a:t>
            </a:r>
            <a:r>
              <a:rPr lang="fr-FR" dirty="0"/>
              <a:t> – </a:t>
            </a:r>
          </a:p>
          <a:p>
            <a:r>
              <a:rPr lang="fr-FR" dirty="0"/>
              <a:t>catherine.delplanque@u-psud.fr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6535" y="6351961"/>
            <a:ext cx="2406997" cy="365125"/>
          </a:xfrm>
        </p:spPr>
        <p:txBody>
          <a:bodyPr/>
          <a:lstStyle/>
          <a:p>
            <a:fld id="{93024881-918F-3643-A7F9-93BBB80B238B}" type="slidenum">
              <a:rPr lang="fr-FR" smtClean="0"/>
              <a:pPr/>
              <a:t>9</a:t>
            </a:fld>
            <a:r>
              <a:rPr lang="fr-FR" dirty="0"/>
              <a:t> 	</a:t>
            </a:r>
            <a:r>
              <a:rPr lang="fr-FR" i="1" dirty="0"/>
              <a:t>ORSAY </a:t>
            </a:r>
            <a:r>
              <a:rPr lang="mr-IN" i="1" dirty="0"/>
              <a:t>–</a:t>
            </a:r>
            <a:r>
              <a:rPr lang="fr-FR" i="1" dirty="0"/>
              <a:t> Utilisateurs SPARK- </a:t>
            </a:r>
            <a:r>
              <a:rPr lang="fr-FR" i="1" dirty="0" smtClean="0"/>
              <a:t>2017.01.2017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629365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256</Words>
  <Application>Microsoft Macintosh PowerPoint</Application>
  <PresentationFormat>Présentation à l'écran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Le projet « Gregorius »</vt:lpstr>
      <vt:lpstr>Gregorius 1.0</vt:lpstr>
      <vt:lpstr>Ambitions du projet Gregorius 3.0 </vt:lpstr>
      <vt:lpstr>La base wiki Gregorius 3.0</vt:lpstr>
      <vt:lpstr>La base wiki Gregorius 3.0</vt:lpstr>
      <vt:lpstr>L’ontologie Gregorius </vt:lpstr>
      <vt:lpstr>Implémentation de l’ontologie</vt:lpstr>
      <vt:lpstr>Interaction via SPARQL</vt:lpstr>
      <vt:lpstr>La base wiki Gregorius 3.0</vt:lpstr>
    </vt:vector>
  </TitlesOfParts>
  <Company>LRI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Cecile Germain</dc:creator>
  <cp:lastModifiedBy>Catherine Delplanque</cp:lastModifiedBy>
  <cp:revision>200</cp:revision>
  <dcterms:created xsi:type="dcterms:W3CDTF">2016-02-01T13:51:38Z</dcterms:created>
  <dcterms:modified xsi:type="dcterms:W3CDTF">2017-01-19T21:28:11Z</dcterms:modified>
</cp:coreProperties>
</file>