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2"/>
  </p:notesMasterIdLst>
  <p:handoutMasterIdLst>
    <p:handoutMasterId r:id="rId43"/>
  </p:handoutMasterIdLst>
  <p:sldIdLst>
    <p:sldId id="261" r:id="rId2"/>
    <p:sldId id="368" r:id="rId3"/>
    <p:sldId id="366" r:id="rId4"/>
    <p:sldId id="347" r:id="rId5"/>
    <p:sldId id="365" r:id="rId6"/>
    <p:sldId id="360" r:id="rId7"/>
    <p:sldId id="355" r:id="rId8"/>
    <p:sldId id="356" r:id="rId9"/>
    <p:sldId id="375" r:id="rId10"/>
    <p:sldId id="377" r:id="rId11"/>
    <p:sldId id="268" r:id="rId12"/>
    <p:sldId id="350" r:id="rId13"/>
    <p:sldId id="372" r:id="rId14"/>
    <p:sldId id="345" r:id="rId15"/>
    <p:sldId id="346" r:id="rId16"/>
    <p:sldId id="373" r:id="rId17"/>
    <p:sldId id="378" r:id="rId18"/>
    <p:sldId id="379" r:id="rId19"/>
    <p:sldId id="332" r:id="rId20"/>
    <p:sldId id="330" r:id="rId21"/>
    <p:sldId id="380" r:id="rId22"/>
    <p:sldId id="333" r:id="rId23"/>
    <p:sldId id="382" r:id="rId24"/>
    <p:sldId id="406" r:id="rId25"/>
    <p:sldId id="404" r:id="rId26"/>
    <p:sldId id="405" r:id="rId27"/>
    <p:sldId id="407" r:id="rId28"/>
    <p:sldId id="398" r:id="rId29"/>
    <p:sldId id="391" r:id="rId30"/>
    <p:sldId id="392" r:id="rId31"/>
    <p:sldId id="393" r:id="rId32"/>
    <p:sldId id="403" r:id="rId33"/>
    <p:sldId id="383" r:id="rId34"/>
    <p:sldId id="384" r:id="rId35"/>
    <p:sldId id="385" r:id="rId36"/>
    <p:sldId id="386" r:id="rId37"/>
    <p:sldId id="387" r:id="rId38"/>
    <p:sldId id="388" r:id="rId39"/>
    <p:sldId id="402" r:id="rId40"/>
    <p:sldId id="401" r:id="rId41"/>
  </p:sldIdLst>
  <p:sldSz cx="12192000" cy="6858000"/>
  <p:notesSz cx="6858000" cy="9144000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AA386"/>
    <a:srgbClr val="B482AE"/>
    <a:srgbClr val="EC8B0A"/>
    <a:srgbClr val="1B1BFF"/>
    <a:srgbClr val="65677F"/>
    <a:srgbClr val="13FF13"/>
    <a:srgbClr val="44546A"/>
    <a:srgbClr val="7F7F7F"/>
    <a:srgbClr val="36FFFF"/>
    <a:srgbClr val="FF01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902" autoAdjust="0"/>
  </p:normalViewPr>
  <p:slideViewPr>
    <p:cSldViewPr snapToGrid="0">
      <p:cViewPr varScale="1">
        <p:scale>
          <a:sx n="110" d="100"/>
          <a:sy n="110" d="100"/>
        </p:scale>
        <p:origin x="5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Relationship Id="rId48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97EE6A9-6C0A-4F2F-ADCC-1AE900C58442}" type="datetimeFigureOut">
              <a:rPr lang="de-AT"/>
              <a:pPr>
                <a:defRPr/>
              </a:pPr>
              <a:t>30.05.2017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8566E076-6D77-4790-87FD-6E83B4341EC6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C70AB1E6-4B1C-44E8-AF0B-9F9CBFC05C0A}" type="datetimeFigureOut">
              <a:rPr lang="de-AT"/>
              <a:pPr>
                <a:defRPr/>
              </a:pPr>
              <a:t>30.05.2017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de-AT" noProof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noProof="0"/>
              <a:t>Formatvorlagen des Textmasters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  <a:endParaRPr lang="de-AT" noProof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FD93BB9D-7D28-4EEA-B461-AB15A0997CFB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3B6E09-8A27-45BA-B0CD-26EBF0DB067E}" type="slidenum">
              <a:rPr lang="de-AT" smtClean="0"/>
              <a:pPr>
                <a:defRPr/>
              </a:pPr>
              <a:t>5</a:t>
            </a:fld>
            <a:endParaRPr lang="de-A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3BB9D-7D28-4EEA-B461-AB15A0997CFB}" type="slidenum">
              <a:rPr lang="de-AT" smtClean="0"/>
              <a:pPr>
                <a:defRPr/>
              </a:pPr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58695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Folienbildplatzhalt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izenplatzhalt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096C79-A284-49D3-B0F2-6D5F975DC291}" type="slidenum">
              <a:rPr lang="de-AT" smtClean="0"/>
              <a:pPr>
                <a:defRPr/>
              </a:pPr>
              <a:t>9</a:t>
            </a:fld>
            <a:endParaRPr lang="de-A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D93BB9D-7D28-4EEA-B461-AB15A0997CFB}" type="slidenum">
              <a:rPr lang="de-AT" smtClean="0"/>
              <a:pPr>
                <a:defRPr/>
              </a:pPr>
              <a:t>14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95139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14"/>
          <p:cNvSpPr/>
          <p:nvPr userDrawn="1"/>
        </p:nvSpPr>
        <p:spPr>
          <a:xfrm>
            <a:off x="0" y="0"/>
            <a:ext cx="3074988" cy="6858000"/>
          </a:xfrm>
          <a:prstGeom prst="rect">
            <a:avLst/>
          </a:prstGeom>
          <a:gradFill>
            <a:gsLst>
              <a:gs pos="0">
                <a:schemeClr val="bg2"/>
              </a:gs>
              <a:gs pos="99000">
                <a:schemeClr val="tx2"/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pic>
        <p:nvPicPr>
          <p:cNvPr id="5" name="Grafik 6"/>
          <p:cNvPicPr>
            <a:picLocks noChangeAspect="1"/>
          </p:cNvPicPr>
          <p:nvPr userDrawn="1"/>
        </p:nvPicPr>
        <p:blipFill>
          <a:blip r:embed="rId2"/>
          <a:srcRect l="7928" t="17747" r="9393" b="17020"/>
          <a:stretch>
            <a:fillRect/>
          </a:stretch>
        </p:blipFill>
        <p:spPr bwMode="auto">
          <a:xfrm>
            <a:off x="792163" y="3575050"/>
            <a:ext cx="1647825" cy="446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887538" y="1282700"/>
            <a:ext cx="915987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555625" y="2516188"/>
            <a:ext cx="917575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0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77800" y="1282700"/>
            <a:ext cx="12954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1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1887538" y="2516188"/>
            <a:ext cx="744537" cy="74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1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654050" y="4319588"/>
            <a:ext cx="1924050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Formatvorlage des Untertitelmasters durch Klicken bearbeiten</a:t>
            </a:r>
            <a:endParaRPr lang="de-AT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80B557-A7E2-441B-A08C-36299AD97074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B27BF-6FF0-4A99-8A22-20663BBAFE8E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1" name="Shape 6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6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0B5C5F1-886F-4E55-BCFB-B712B053DBE2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" name="Shape 5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5342663-6A3E-4977-B032-05B13114837E}" type="slidenum">
              <a:rPr/>
              <a:pPr>
                <a:defRPr/>
              </a:pPr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 userDrawn="1"/>
        </p:nvSpPr>
        <p:spPr>
          <a:xfrm>
            <a:off x="0" y="0"/>
            <a:ext cx="12192000" cy="857250"/>
          </a:xfrm>
          <a:prstGeom prst="rect">
            <a:avLst/>
          </a:prstGeom>
          <a:gradFill flip="none" rotWithShape="1">
            <a:gsLst>
              <a:gs pos="2800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pic>
        <p:nvPicPr>
          <p:cNvPr id="5" name="Grafik 15"/>
          <p:cNvPicPr>
            <a:picLocks noChangeAspect="1"/>
          </p:cNvPicPr>
          <p:nvPr userDrawn="1"/>
        </p:nvPicPr>
        <p:blipFill>
          <a:blip r:embed="rId2"/>
          <a:srcRect l="7928" t="17747" r="9393" b="17020"/>
          <a:stretch>
            <a:fillRect/>
          </a:stretch>
        </p:blipFill>
        <p:spPr bwMode="auto">
          <a:xfrm>
            <a:off x="1973263" y="6323013"/>
            <a:ext cx="155416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1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69950" y="6323013"/>
            <a:ext cx="4206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1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6327775"/>
            <a:ext cx="5111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19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74625" y="6324600"/>
            <a:ext cx="5937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20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497388" y="6327775"/>
            <a:ext cx="415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21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3606800" y="6329363"/>
            <a:ext cx="81915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68486" y="32902"/>
            <a:ext cx="10515600" cy="787528"/>
          </a:xfrm>
        </p:spPr>
        <p:txBody>
          <a:bodyPr tIns="36000" bIns="36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13" y="1121791"/>
            <a:ext cx="11217897" cy="4986910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11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218C8-6E8C-4E78-8015-9583BE256FBC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6"/>
          <p:cNvSpPr/>
          <p:nvPr userDrawn="1"/>
        </p:nvSpPr>
        <p:spPr>
          <a:xfrm>
            <a:off x="0" y="0"/>
            <a:ext cx="12192000" cy="857250"/>
          </a:xfrm>
          <a:prstGeom prst="rect">
            <a:avLst/>
          </a:prstGeom>
          <a:gradFill flip="none" rotWithShape="1">
            <a:gsLst>
              <a:gs pos="2800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sp>
        <p:nvSpPr>
          <p:cNvPr id="5" name="Titel 1"/>
          <p:cNvSpPr txBox="1">
            <a:spLocks/>
          </p:cNvSpPr>
          <p:nvPr userDrawn="1"/>
        </p:nvSpPr>
        <p:spPr>
          <a:xfrm>
            <a:off x="568325" y="33338"/>
            <a:ext cx="10515600" cy="787400"/>
          </a:xfrm>
          <a:prstGeom prst="rect">
            <a:avLst/>
          </a:prstGeom>
        </p:spPr>
        <p:txBody>
          <a:bodyPr tIns="36000" bIns="3600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de-DE"/>
              <a:t>Titelmasterformat durch Klicken bearbeiten</a:t>
            </a:r>
            <a:endParaRPr lang="de-AT" dirty="0"/>
          </a:p>
        </p:txBody>
      </p:sp>
      <p:pic>
        <p:nvPicPr>
          <p:cNvPr id="6" name="Grafik 27"/>
          <p:cNvPicPr>
            <a:picLocks noChangeAspect="1"/>
          </p:cNvPicPr>
          <p:nvPr userDrawn="1"/>
        </p:nvPicPr>
        <p:blipFill>
          <a:blip r:embed="rId2"/>
          <a:srcRect l="7928" t="17747" r="9393" b="17020"/>
          <a:stretch>
            <a:fillRect/>
          </a:stretch>
        </p:blipFill>
        <p:spPr bwMode="auto">
          <a:xfrm>
            <a:off x="1973263" y="6323013"/>
            <a:ext cx="155416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2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69950" y="6323013"/>
            <a:ext cx="4206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2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6327775"/>
            <a:ext cx="5111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30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74625" y="6324600"/>
            <a:ext cx="5937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31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497388" y="6327775"/>
            <a:ext cx="415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32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3606800" y="6329363"/>
            <a:ext cx="81915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032854"/>
            <a:ext cx="10515600" cy="352962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055F7E-37A4-44B6-94CD-22A3C5973AFB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13"/>
          <p:cNvSpPr/>
          <p:nvPr userDrawn="1"/>
        </p:nvSpPr>
        <p:spPr>
          <a:xfrm>
            <a:off x="0" y="0"/>
            <a:ext cx="12192000" cy="857250"/>
          </a:xfrm>
          <a:prstGeom prst="rect">
            <a:avLst/>
          </a:prstGeom>
          <a:gradFill flip="none" rotWithShape="1">
            <a:gsLst>
              <a:gs pos="28000">
                <a:schemeClr val="tx2"/>
              </a:gs>
              <a:gs pos="100000">
                <a:schemeClr val="tx2">
                  <a:lumMod val="20000"/>
                  <a:lumOff val="8000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pic>
        <p:nvPicPr>
          <p:cNvPr id="6" name="Grafik 54"/>
          <p:cNvPicPr>
            <a:picLocks noChangeAspect="1"/>
          </p:cNvPicPr>
          <p:nvPr userDrawn="1"/>
        </p:nvPicPr>
        <p:blipFill>
          <a:blip r:embed="rId2"/>
          <a:srcRect l="7928" t="17747" r="9393" b="17020"/>
          <a:stretch>
            <a:fillRect/>
          </a:stretch>
        </p:blipFill>
        <p:spPr bwMode="auto">
          <a:xfrm>
            <a:off x="1973263" y="6323013"/>
            <a:ext cx="155416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Grafik 55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69950" y="6323013"/>
            <a:ext cx="4206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Grafik 56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6327775"/>
            <a:ext cx="5111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57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74625" y="6324600"/>
            <a:ext cx="5937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58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497388" y="6327775"/>
            <a:ext cx="415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59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3606800" y="6329363"/>
            <a:ext cx="81915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74245" y="1326863"/>
            <a:ext cx="5181600" cy="464998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323032" y="1326863"/>
            <a:ext cx="5181600" cy="46499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38" name="Titel 1"/>
          <p:cNvSpPr>
            <a:spLocks noGrp="1"/>
          </p:cNvSpPr>
          <p:nvPr>
            <p:ph type="title"/>
          </p:nvPr>
        </p:nvSpPr>
        <p:spPr>
          <a:xfrm>
            <a:off x="568486" y="32902"/>
            <a:ext cx="10515600" cy="787528"/>
          </a:xfrm>
        </p:spPr>
        <p:txBody>
          <a:bodyPr tIns="36000" bIns="36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12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3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F8039A-5293-4C84-962D-AEEBA68A31CE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9"/>
          <p:cNvSpPr/>
          <p:nvPr userDrawn="1"/>
        </p:nvSpPr>
        <p:spPr>
          <a:xfrm>
            <a:off x="0" y="0"/>
            <a:ext cx="12192000" cy="857250"/>
          </a:xfrm>
          <a:prstGeom prst="rect">
            <a:avLst/>
          </a:prstGeom>
          <a:gradFill flip="none" rotWithShape="1">
            <a:gsLst>
              <a:gs pos="0">
                <a:srgbClr val="D40029"/>
              </a:gs>
              <a:gs pos="99000">
                <a:srgbClr val="9B001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pic>
        <p:nvPicPr>
          <p:cNvPr id="8" name="Grafik 29"/>
          <p:cNvPicPr>
            <a:picLocks noChangeAspect="1"/>
          </p:cNvPicPr>
          <p:nvPr userDrawn="1"/>
        </p:nvPicPr>
        <p:blipFill>
          <a:blip r:embed="rId2"/>
          <a:srcRect l="7928" t="17747" r="9393" b="17020"/>
          <a:stretch>
            <a:fillRect/>
          </a:stretch>
        </p:blipFill>
        <p:spPr bwMode="auto">
          <a:xfrm>
            <a:off x="1973263" y="6323013"/>
            <a:ext cx="1554162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Grafik 3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869950" y="6323013"/>
            <a:ext cx="420688" cy="42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31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1403350" y="6327775"/>
            <a:ext cx="51117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32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74625" y="6324600"/>
            <a:ext cx="593725" cy="41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Grafik 33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4497388" y="6327775"/>
            <a:ext cx="415925" cy="41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34"/>
          <p:cNvPicPr>
            <a:picLocks noChangeAspect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3606800" y="6329363"/>
            <a:ext cx="819150" cy="414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14" name="Fußzeilenplatzhalter 4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5" name="Foliennummernplatzhalter 5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63A8EA-84EE-447E-88F6-32C204A5AB4F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5"/>
          <p:cNvSpPr/>
          <p:nvPr userDrawn="1"/>
        </p:nvSpPr>
        <p:spPr>
          <a:xfrm>
            <a:off x="0" y="0"/>
            <a:ext cx="12192000" cy="857250"/>
          </a:xfrm>
          <a:prstGeom prst="rect">
            <a:avLst/>
          </a:prstGeom>
          <a:gradFill flip="none" rotWithShape="1">
            <a:gsLst>
              <a:gs pos="0">
                <a:srgbClr val="D40029"/>
              </a:gs>
              <a:gs pos="99000">
                <a:srgbClr val="9B001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4" name="Datumsplatzhalt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6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3F7EA-A9F7-4D70-8A42-69DDB12703B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4"/>
          <p:cNvSpPr/>
          <p:nvPr userDrawn="1"/>
        </p:nvSpPr>
        <p:spPr>
          <a:xfrm>
            <a:off x="0" y="0"/>
            <a:ext cx="12192000" cy="857250"/>
          </a:xfrm>
          <a:prstGeom prst="rect">
            <a:avLst/>
          </a:prstGeom>
          <a:gradFill flip="none" rotWithShape="1">
            <a:gsLst>
              <a:gs pos="0">
                <a:srgbClr val="D40029"/>
              </a:gs>
              <a:gs pos="99000">
                <a:srgbClr val="9B0018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AT"/>
          </a:p>
        </p:txBody>
      </p:sp>
      <p:sp>
        <p:nvSpPr>
          <p:cNvPr id="3" name="Datumsplatzhalt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4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5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5E0A41-57D6-48A4-9B91-C8E7EB74690B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81757-8FA3-4DAA-AB88-888AA0711A2D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AT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Formatvorlagen des Textmasters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8A9F66-61A9-49A3-9810-505708B33E3C}" type="slidenum">
              <a:rPr lang="de-AT"/>
              <a:pPr>
                <a:defRPr/>
              </a:pPr>
              <a:t>‹Nr.›</a:t>
            </a:fld>
            <a:endParaRPr lang="de-A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elplatzhalter 1"/>
          <p:cNvSpPr>
            <a:spLocks noGrp="1"/>
          </p:cNvSpPr>
          <p:nvPr>
            <p:ph type="title"/>
          </p:nvPr>
        </p:nvSpPr>
        <p:spPr bwMode="auto">
          <a:xfrm>
            <a:off x="838200" y="558800"/>
            <a:ext cx="10515600" cy="10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7493000" y="642302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9967913" y="6423025"/>
            <a:ext cx="17764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980F5D7-576A-464D-807E-23FEDA26D64D}" type="slidenum">
              <a:rPr lang="de-AT"/>
              <a:pPr>
                <a:defRPr/>
              </a:pPr>
              <a:t>‹Nr.›</a:t>
            </a:fld>
            <a:endParaRPr lang="de-A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hf hd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" Type="http://schemas.openxmlformats.org/officeDocument/2006/relationships/image" Target="../media/image64.png"/><Relationship Id="rId21" Type="http://schemas.openxmlformats.org/officeDocument/2006/relationships/image" Target="../media/image59.png"/><Relationship Id="rId7" Type="http://schemas.openxmlformats.org/officeDocument/2006/relationships/image" Target="../media/image67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" Type="http://schemas.openxmlformats.org/officeDocument/2006/relationships/image" Target="../media/image63.png"/><Relationship Id="rId16" Type="http://schemas.openxmlformats.org/officeDocument/2006/relationships/image" Target="../media/image54.png"/><Relationship Id="rId20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11" Type="http://schemas.openxmlformats.org/officeDocument/2006/relationships/image" Target="../media/image49.png"/><Relationship Id="rId5" Type="http://schemas.openxmlformats.org/officeDocument/2006/relationships/image" Target="../media/image62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10" Type="http://schemas.openxmlformats.org/officeDocument/2006/relationships/image" Target="../media/image48.png"/><Relationship Id="rId19" Type="http://schemas.openxmlformats.org/officeDocument/2006/relationships/image" Target="../media/image57.png"/><Relationship Id="rId4" Type="http://schemas.openxmlformats.org/officeDocument/2006/relationships/image" Target="../media/image65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0.png"/><Relationship Id="rId5" Type="http://schemas.openxmlformats.org/officeDocument/2006/relationships/image" Target="../media/image710.png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g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7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png"/><Relationship Id="rId4" Type="http://schemas.openxmlformats.org/officeDocument/2006/relationships/image" Target="../media/image11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png"/><Relationship Id="rId5" Type="http://schemas.openxmlformats.org/officeDocument/2006/relationships/image" Target="../media/image116.png"/><Relationship Id="rId4" Type="http://schemas.openxmlformats.org/officeDocument/2006/relationships/image" Target="../media/image1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png"/><Relationship Id="rId4" Type="http://schemas.openxmlformats.org/officeDocument/2006/relationships/image" Target="../media/image11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2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530.png"/><Relationship Id="rId4" Type="http://schemas.openxmlformats.org/officeDocument/2006/relationships/image" Target="../media/image9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0.png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9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0.png"/><Relationship Id="rId4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10" Type="http://schemas.openxmlformats.org/officeDocument/2006/relationships/image" Target="../media/image21.jpe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18" Type="http://schemas.openxmlformats.org/officeDocument/2006/relationships/image" Target="../media/image6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17" Type="http://schemas.openxmlformats.org/officeDocument/2006/relationships/image" Target="../media/image6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3578225" y="1270000"/>
            <a:ext cx="8380413" cy="19145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400" dirty="0">
                <a:solidFill>
                  <a:schemeClr val="tx1"/>
                </a:solidFill>
                <a:latin typeface="+mn-lt"/>
              </a:rPr>
              <a:t>Simultaneous measurement of the neutron-induced </a:t>
            </a:r>
            <a:r>
              <a:rPr lang="en-US" sz="4400" baseline="30000" dirty="0">
                <a:solidFill>
                  <a:schemeClr val="tx1"/>
                </a:solidFill>
                <a:latin typeface="+mn-lt"/>
              </a:rPr>
              <a:t>233</a:t>
            </a:r>
            <a:r>
              <a:rPr lang="en-US" sz="4400" dirty="0">
                <a:solidFill>
                  <a:schemeClr val="tx1"/>
                </a:solidFill>
                <a:latin typeface="+mn-lt"/>
              </a:rPr>
              <a:t>U capture and fission cross sections </a:t>
            </a:r>
            <a:r>
              <a:rPr lang="de-AT" sz="4400" dirty="0">
                <a:solidFill>
                  <a:schemeClr val="tx1"/>
                </a:solidFill>
                <a:latin typeface="+mn-lt"/>
              </a:rPr>
              <a:t>@ n_TOF</a:t>
            </a:r>
          </a:p>
        </p:txBody>
      </p:sp>
      <p:sp>
        <p:nvSpPr>
          <p:cNvPr id="29" name="Untertitel 2"/>
          <p:cNvSpPr txBox="1">
            <a:spLocks/>
          </p:cNvSpPr>
          <p:nvPr/>
        </p:nvSpPr>
        <p:spPr>
          <a:xfrm>
            <a:off x="3827463" y="4103688"/>
            <a:ext cx="7896225" cy="241935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de-AT" sz="1800" u="sng" dirty="0"/>
              <a:t>M. Bacak</a:t>
            </a:r>
            <a:r>
              <a:rPr lang="de-AT" sz="1800" baseline="30000" dirty="0"/>
              <a:t>1,2,3</a:t>
            </a:r>
            <a:r>
              <a:rPr lang="de-AT" sz="1800" dirty="0"/>
              <a:t>, E. Berthoumieux</a:t>
            </a:r>
            <a:r>
              <a:rPr lang="de-AT" sz="1800" baseline="30000" dirty="0"/>
              <a:t>2</a:t>
            </a:r>
            <a:r>
              <a:rPr lang="de-AT" sz="1800" dirty="0"/>
              <a:t>, M. Aiche</a:t>
            </a:r>
            <a:r>
              <a:rPr lang="de-AT" sz="1800" baseline="30000" dirty="0"/>
              <a:t>4</a:t>
            </a:r>
            <a:r>
              <a:rPr lang="de-AT" sz="1800" dirty="0"/>
              <a:t>, G. Bélier</a:t>
            </a:r>
            <a:r>
              <a:rPr lang="de-AT" sz="1800" baseline="30000" dirty="0"/>
              <a:t>5</a:t>
            </a:r>
            <a:r>
              <a:rPr lang="de-AT" sz="1800" dirty="0"/>
              <a:t>, R. Cardella</a:t>
            </a:r>
            <a:r>
              <a:rPr lang="de-AT" sz="1800" baseline="30000" dirty="0"/>
              <a:t>1</a:t>
            </a:r>
            <a:r>
              <a:rPr lang="de-AT" sz="1800" dirty="0"/>
              <a:t>, A. Chatillon</a:t>
            </a:r>
            <a:r>
              <a:rPr lang="de-AT" sz="1800" baseline="30000" dirty="0"/>
              <a:t>5</a:t>
            </a:r>
            <a:r>
              <a:rPr lang="de-AT" sz="1800" dirty="0"/>
              <a:t>, M. Diakaki</a:t>
            </a:r>
            <a:r>
              <a:rPr lang="de-AT" sz="1800" baseline="30000" dirty="0"/>
              <a:t>2</a:t>
            </a:r>
            <a:r>
              <a:rPr lang="de-AT" sz="1800" dirty="0"/>
              <a:t>, </a:t>
            </a:r>
          </a:p>
          <a:p>
            <a:pPr fontAlgn="auto">
              <a:spcAft>
                <a:spcPts val="0"/>
              </a:spcAft>
              <a:defRPr/>
            </a:pPr>
            <a:r>
              <a:rPr lang="de-AT" sz="1800" dirty="0"/>
              <a:t>E. Dupont</a:t>
            </a:r>
            <a:r>
              <a:rPr lang="de-AT" sz="1800" baseline="30000" dirty="0"/>
              <a:t>2</a:t>
            </a:r>
            <a:r>
              <a:rPr lang="de-AT" sz="1800" dirty="0"/>
              <a:t>, F. Gunsing</a:t>
            </a:r>
            <a:r>
              <a:rPr lang="de-AT" sz="1800" baseline="30000" dirty="0"/>
              <a:t>1,2</a:t>
            </a:r>
            <a:r>
              <a:rPr lang="de-AT" sz="1800" dirty="0"/>
              <a:t>, J. Heyse</a:t>
            </a:r>
            <a:r>
              <a:rPr lang="de-AT" sz="1800" baseline="30000" dirty="0"/>
              <a:t>6</a:t>
            </a:r>
            <a:r>
              <a:rPr lang="de-AT" sz="1800" dirty="0"/>
              <a:t>,  S. Kopecky</a:t>
            </a:r>
            <a:r>
              <a:rPr lang="de-AT" sz="1800" baseline="30000" dirty="0"/>
              <a:t>6</a:t>
            </a:r>
            <a:r>
              <a:rPr lang="de-AT" sz="1800" dirty="0"/>
              <a:t>, B. Laurent</a:t>
            </a:r>
            <a:r>
              <a:rPr lang="de-AT" sz="1800" baseline="30000" dirty="0"/>
              <a:t>5</a:t>
            </a:r>
            <a:r>
              <a:rPr lang="de-AT" sz="1800" dirty="0"/>
              <a:t>, H. Leeb</a:t>
            </a:r>
            <a:r>
              <a:rPr lang="de-AT" sz="1800" baseline="30000" dirty="0"/>
              <a:t>3</a:t>
            </a:r>
            <a:r>
              <a:rPr lang="de-AT" sz="1800" dirty="0"/>
              <a:t>, L. Mathieu</a:t>
            </a:r>
            <a:r>
              <a:rPr lang="de-AT" sz="1800" baseline="30000" dirty="0"/>
              <a:t>4</a:t>
            </a:r>
            <a:r>
              <a:rPr lang="de-AT" sz="1800" dirty="0"/>
              <a:t>, </a:t>
            </a:r>
          </a:p>
          <a:p>
            <a:pPr fontAlgn="auto">
              <a:spcAft>
                <a:spcPts val="0"/>
              </a:spcAft>
              <a:defRPr/>
            </a:pPr>
            <a:r>
              <a:rPr lang="de-AT" sz="1800" dirty="0"/>
              <a:t>P. Schillebeeckx</a:t>
            </a:r>
            <a:r>
              <a:rPr lang="de-AT" sz="1800" baseline="30000" dirty="0"/>
              <a:t>6</a:t>
            </a:r>
            <a:r>
              <a:rPr lang="de-AT" sz="1800" dirty="0"/>
              <a:t>, J. Taieb</a:t>
            </a:r>
            <a:r>
              <a:rPr lang="de-AT" sz="1800" baseline="30000" dirty="0"/>
              <a:t>5</a:t>
            </a:r>
            <a:r>
              <a:rPr lang="de-AT" sz="1800" dirty="0"/>
              <a:t>, V. Vlachoudis</a:t>
            </a:r>
            <a:r>
              <a:rPr lang="de-AT" sz="1800" baseline="30000" dirty="0"/>
              <a:t>1</a:t>
            </a:r>
            <a:r>
              <a:rPr lang="de-AT" sz="1800" dirty="0"/>
              <a:t> </a:t>
            </a:r>
            <a:r>
              <a:rPr lang="de-AT" sz="1800" dirty="0" err="1"/>
              <a:t>and</a:t>
            </a:r>
            <a:r>
              <a:rPr lang="de-AT" sz="1800" dirty="0"/>
              <a:t> </a:t>
            </a:r>
            <a:r>
              <a:rPr lang="de-AT" sz="1800" dirty="0" err="1"/>
              <a:t>the</a:t>
            </a:r>
            <a:r>
              <a:rPr lang="de-AT" sz="1800" dirty="0"/>
              <a:t> n_TOF </a:t>
            </a:r>
            <a:r>
              <a:rPr lang="de-AT" sz="1800" dirty="0" err="1"/>
              <a:t>Collaboration</a:t>
            </a:r>
            <a:endParaRPr lang="de-AT" sz="1800" dirty="0"/>
          </a:p>
          <a:p>
            <a:pPr fontAlgn="auto">
              <a:spcAft>
                <a:spcPts val="0"/>
              </a:spcAft>
              <a:defRPr/>
            </a:pPr>
            <a:endParaRPr lang="de-AT" dirty="0"/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de-AT" sz="1700" baseline="30000" dirty="0"/>
              <a:t>1</a:t>
            </a:r>
            <a:r>
              <a:rPr lang="de-AT" sz="1700" dirty="0"/>
              <a:t> CERN, </a:t>
            </a:r>
            <a:r>
              <a:rPr lang="de-AT" sz="1700" dirty="0" err="1"/>
              <a:t>Geneva</a:t>
            </a:r>
            <a:r>
              <a:rPr lang="de-AT" sz="1700" dirty="0"/>
              <a:t>, </a:t>
            </a:r>
            <a:r>
              <a:rPr lang="de-AT" sz="1700" dirty="0" err="1"/>
              <a:t>Switzerland</a:t>
            </a:r>
            <a:endParaRPr lang="de-AT" sz="1700" dirty="0"/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de-AT" sz="1700" baseline="30000" dirty="0"/>
              <a:t>2</a:t>
            </a:r>
            <a:r>
              <a:rPr lang="de-AT" sz="1700" dirty="0"/>
              <a:t> </a:t>
            </a:r>
            <a:r>
              <a:rPr lang="fr-FR" sz="1700" dirty="0" err="1"/>
              <a:t>Irfu</a:t>
            </a:r>
            <a:r>
              <a:rPr lang="fr-FR" sz="1700" dirty="0"/>
              <a:t>, CEA, </a:t>
            </a:r>
            <a:r>
              <a:rPr lang="fr-FR" sz="1700" dirty="0" err="1"/>
              <a:t>Universite</a:t>
            </a:r>
            <a:r>
              <a:rPr lang="fr-FR" sz="1700" dirty="0"/>
              <a:t>́ Paris-Saclay, Gif-sur-Yvette, France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de-AT" sz="1700" baseline="30000" dirty="0"/>
              <a:t>3</a:t>
            </a:r>
            <a:r>
              <a:rPr lang="de-AT" sz="1700" dirty="0"/>
              <a:t> TUW Atominstitut, Vienna, Austria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de-AT" sz="1700" baseline="30000" dirty="0"/>
              <a:t>4</a:t>
            </a:r>
            <a:r>
              <a:rPr lang="de-AT" sz="1700" dirty="0"/>
              <a:t> CENBG, CNRS/IN2P3-Université de Bordeaux, </a:t>
            </a:r>
            <a:r>
              <a:rPr lang="de-AT" sz="1700" dirty="0" err="1"/>
              <a:t>Gradignan</a:t>
            </a:r>
            <a:r>
              <a:rPr lang="de-AT" sz="1700" dirty="0"/>
              <a:t>, France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de-AT" sz="1700" baseline="30000" dirty="0"/>
              <a:t>5</a:t>
            </a:r>
            <a:r>
              <a:rPr lang="de-AT" sz="1700" dirty="0"/>
              <a:t> CEA, DAM, DIF, F-91297 </a:t>
            </a:r>
            <a:r>
              <a:rPr lang="de-AT" sz="1700" dirty="0" err="1"/>
              <a:t>Arpajon</a:t>
            </a:r>
            <a:r>
              <a:rPr lang="de-AT" sz="1700" dirty="0"/>
              <a:t>, France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de-AT" sz="1700" baseline="30000" dirty="0"/>
              <a:t>6</a:t>
            </a:r>
            <a:r>
              <a:rPr lang="de-AT" sz="1700" dirty="0"/>
              <a:t> JRC </a:t>
            </a:r>
            <a:r>
              <a:rPr lang="de-AT" sz="1700" dirty="0" err="1"/>
              <a:t>Geel</a:t>
            </a:r>
            <a:r>
              <a:rPr lang="de-AT" sz="1700" dirty="0"/>
              <a:t>, </a:t>
            </a:r>
            <a:r>
              <a:rPr lang="de-AT" sz="1700" dirty="0" err="1"/>
              <a:t>Belgium</a:t>
            </a:r>
            <a:endParaRPr lang="de-AT" sz="17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hape 650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DE"/>
              <a:t>HOW: time-of-flight (TOF) technique</a:t>
            </a:r>
          </a:p>
        </p:txBody>
      </p:sp>
      <p:pic>
        <p:nvPicPr>
          <p:cNvPr id="28674" name="pasted-image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57675" y="5322888"/>
            <a:ext cx="3101975" cy="7747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0" name="pasted-image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424863" y="5710238"/>
            <a:ext cx="2008187" cy="5508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8676" name="Picture 700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959100" y="5599113"/>
            <a:ext cx="877888" cy="220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asted-image.pd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9125" y="5581650"/>
            <a:ext cx="2028825" cy="2778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704" name="Picture 703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24600" y="5694363"/>
            <a:ext cx="55562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" name="Picture 705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365345">
            <a:off x="6845300" y="5875338"/>
            <a:ext cx="1398588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8" name="Picture 707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31188" y="5583238"/>
            <a:ext cx="2678112" cy="906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1" name="Screen Shot 2017-04-01 at 20.44.34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953500" y="2573338"/>
            <a:ext cx="1489075" cy="1406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grpSp>
        <p:nvGrpSpPr>
          <p:cNvPr id="58" name="Group 594"/>
          <p:cNvGrpSpPr/>
          <p:nvPr/>
        </p:nvGrpSpPr>
        <p:grpSpPr>
          <a:xfrm>
            <a:off x="1376300" y="1894848"/>
            <a:ext cx="422863" cy="1047752"/>
            <a:chOff x="0" y="-2"/>
            <a:chExt cx="845722" cy="2095502"/>
          </a:xfrm>
          <a:solidFill>
            <a:schemeClr val="bg1">
              <a:lumMod val="50000"/>
            </a:schemeClr>
          </a:solidFill>
        </p:grpSpPr>
        <p:sp>
          <p:nvSpPr>
            <p:cNvPr id="59" name="Shape 593"/>
            <p:cNvSpPr/>
            <p:nvPr/>
          </p:nvSpPr>
          <p:spPr>
            <a:xfrm>
              <a:off x="63500" y="63500"/>
              <a:ext cx="718722" cy="196850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pic>
          <p:nvPicPr>
            <p:cNvPr id="60" name="Picture 591"/>
            <p:cNvPicPr>
              <a:picLocks/>
            </p:cNvPicPr>
            <p:nvPr/>
          </p:nvPicPr>
          <p:blipFill>
            <a:blip r:embed="rId10">
              <a:extLst/>
            </a:blip>
            <a:stretch>
              <a:fillRect/>
            </a:stretch>
          </p:blipFill>
          <p:spPr>
            <a:xfrm>
              <a:off x="0" y="-1"/>
              <a:ext cx="845722" cy="2095501"/>
            </a:xfrm>
            <a:prstGeom prst="rect">
              <a:avLst/>
            </a:prstGeom>
            <a:grpFill/>
            <a:effectLst/>
          </p:spPr>
        </p:pic>
      </p:grpSp>
      <p:grpSp>
        <p:nvGrpSpPr>
          <p:cNvPr id="28683" name="Group 597"/>
          <p:cNvGrpSpPr>
            <a:grpSpLocks/>
          </p:cNvGrpSpPr>
          <p:nvPr/>
        </p:nvGrpSpPr>
        <p:grpSpPr bwMode="auto">
          <a:xfrm>
            <a:off x="1738313" y="1895475"/>
            <a:ext cx="141287" cy="1047750"/>
            <a:chOff x="0" y="0"/>
            <a:chExt cx="284939" cy="2095500"/>
          </a:xfrm>
        </p:grpSpPr>
        <p:sp>
          <p:nvSpPr>
            <p:cNvPr id="28723" name="Shape 596"/>
            <p:cNvSpPr>
              <a:spLocks noChangeArrowheads="1"/>
            </p:cNvSpPr>
            <p:nvPr/>
          </p:nvSpPr>
          <p:spPr bwMode="auto">
            <a:xfrm>
              <a:off x="63500" y="63500"/>
              <a:ext cx="157940" cy="1968500"/>
            </a:xfrm>
            <a:prstGeom prst="rect">
              <a:avLst/>
            </a:prstGeom>
            <a:solidFill>
              <a:srgbClr val="00FDFF"/>
            </a:solidFill>
            <a:ln w="9525">
              <a:noFill/>
              <a:miter lim="800000"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8724" name="Picture 594"/>
            <p:cNvPicPr>
              <a:picLocks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1" y="-1"/>
              <a:ext cx="284941" cy="2095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684" name="Group 600"/>
          <p:cNvGrpSpPr>
            <a:grpSpLocks/>
          </p:cNvGrpSpPr>
          <p:nvPr/>
        </p:nvGrpSpPr>
        <p:grpSpPr bwMode="auto">
          <a:xfrm>
            <a:off x="8883650" y="2222500"/>
            <a:ext cx="217488" cy="215900"/>
            <a:chOff x="0" y="0"/>
            <a:chExt cx="434569" cy="431800"/>
          </a:xfrm>
        </p:grpSpPr>
        <p:sp>
          <p:nvSpPr>
            <p:cNvPr id="28721" name="Shape 599"/>
            <p:cNvSpPr>
              <a:spLocks noChangeArrowheads="1"/>
            </p:cNvSpPr>
            <p:nvPr/>
          </p:nvSpPr>
          <p:spPr bwMode="auto">
            <a:xfrm>
              <a:off x="50800" y="50800"/>
              <a:ext cx="332970" cy="330200"/>
            </a:xfrm>
            <a:prstGeom prst="ellipse">
              <a:avLst/>
            </a:prstGeom>
            <a:solidFill>
              <a:srgbClr val="0096FF"/>
            </a:solidFill>
            <a:ln w="9525">
              <a:noFill/>
              <a:round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8722" name="Picture 597"/>
            <p:cNvPicPr>
              <a:picLocks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0" y="-1"/>
              <a:ext cx="434570" cy="431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685" name="Group 603"/>
          <p:cNvGrpSpPr>
            <a:grpSpLocks/>
          </p:cNvGrpSpPr>
          <p:nvPr/>
        </p:nvGrpSpPr>
        <p:grpSpPr bwMode="auto">
          <a:xfrm>
            <a:off x="8869363" y="2409825"/>
            <a:ext cx="217487" cy="215900"/>
            <a:chOff x="0" y="0"/>
            <a:chExt cx="434569" cy="431800"/>
          </a:xfrm>
        </p:grpSpPr>
        <p:sp>
          <p:nvSpPr>
            <p:cNvPr id="28719" name="Shape 602"/>
            <p:cNvSpPr>
              <a:spLocks noChangeArrowheads="1"/>
            </p:cNvSpPr>
            <p:nvPr/>
          </p:nvSpPr>
          <p:spPr bwMode="auto">
            <a:xfrm>
              <a:off x="50800" y="50800"/>
              <a:ext cx="332970" cy="330200"/>
            </a:xfrm>
            <a:prstGeom prst="ellipse">
              <a:avLst/>
            </a:prstGeom>
            <a:solidFill>
              <a:srgbClr val="FF2600"/>
            </a:solidFill>
            <a:ln w="9525">
              <a:noFill/>
              <a:round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8720" name="Picture 600"/>
            <p:cNvPicPr>
              <a:picLocks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0" y="-1"/>
              <a:ext cx="434570" cy="431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686" name="Shape 604"/>
          <p:cNvSpPr>
            <a:spLocks noChangeArrowheads="1"/>
          </p:cNvSpPr>
          <p:nvPr/>
        </p:nvSpPr>
        <p:spPr bwMode="auto">
          <a:xfrm>
            <a:off x="144463" y="2495550"/>
            <a:ext cx="965200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 dirty="0" err="1">
                <a:latin typeface="+mn-lt"/>
              </a:rPr>
              <a:t>protons</a:t>
            </a:r>
            <a:endParaRPr lang="de-DE" sz="2000" dirty="0">
              <a:latin typeface="+mn-lt"/>
            </a:endParaRPr>
          </a:p>
        </p:txBody>
      </p:sp>
      <p:pic>
        <p:nvPicPr>
          <p:cNvPr id="28687" name="Picture 604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4463" y="2295525"/>
            <a:ext cx="1152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8688" name="Group 609"/>
          <p:cNvGrpSpPr>
            <a:grpSpLocks/>
          </p:cNvGrpSpPr>
          <p:nvPr/>
        </p:nvGrpSpPr>
        <p:grpSpPr bwMode="auto">
          <a:xfrm rot="-2994851">
            <a:off x="9455943" y="1221582"/>
            <a:ext cx="354013" cy="679450"/>
            <a:chOff x="0" y="0"/>
            <a:chExt cx="709161" cy="1358310"/>
          </a:xfrm>
        </p:grpSpPr>
        <p:sp>
          <p:nvSpPr>
            <p:cNvPr id="28717" name="Shape 608"/>
            <p:cNvSpPr>
              <a:spLocks/>
            </p:cNvSpPr>
            <p:nvPr/>
          </p:nvSpPr>
          <p:spPr bwMode="auto">
            <a:xfrm>
              <a:off x="50800" y="50800"/>
              <a:ext cx="607559" cy="1256709"/>
            </a:xfrm>
            <a:custGeom>
              <a:avLst/>
              <a:gdLst>
                <a:gd name="T0" fmla="*/ 303780 w 20536"/>
                <a:gd name="T1" fmla="*/ 628355 h 21600"/>
                <a:gd name="T2" fmla="*/ 303780 w 20536"/>
                <a:gd name="T3" fmla="*/ 628355 h 21600"/>
                <a:gd name="T4" fmla="*/ 303780 w 20536"/>
                <a:gd name="T5" fmla="*/ 628355 h 21600"/>
                <a:gd name="T6" fmla="*/ 303780 w 20536"/>
                <a:gd name="T7" fmla="*/ 628355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536"/>
                <a:gd name="T13" fmla="*/ 0 h 21600"/>
                <a:gd name="T14" fmla="*/ 20536 w 20536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536" h="21600" extrusionOk="0">
                  <a:moveTo>
                    <a:pt x="0" y="0"/>
                  </a:moveTo>
                  <a:cubicBezTo>
                    <a:pt x="12259" y="243"/>
                    <a:pt x="21600" y="5730"/>
                    <a:pt x="20438" y="12004"/>
                  </a:cubicBezTo>
                  <a:cubicBezTo>
                    <a:pt x="19490" y="17127"/>
                    <a:pt x="11543" y="21167"/>
                    <a:pt x="1563" y="21600"/>
                  </a:cubicBezTo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/>
            </a:p>
          </p:txBody>
        </p:sp>
        <p:pic>
          <p:nvPicPr>
            <p:cNvPr id="28718" name="Picture 606"/>
            <p:cNvPicPr>
              <a:picLocks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0" y="-1"/>
              <a:ext cx="709162" cy="135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689" name="Group 612"/>
          <p:cNvGrpSpPr>
            <a:grpSpLocks/>
          </p:cNvGrpSpPr>
          <p:nvPr/>
        </p:nvGrpSpPr>
        <p:grpSpPr bwMode="auto">
          <a:xfrm rot="-2994851">
            <a:off x="9190831" y="1462882"/>
            <a:ext cx="474663" cy="685800"/>
            <a:chOff x="0" y="0"/>
            <a:chExt cx="947321" cy="1371600"/>
          </a:xfrm>
        </p:grpSpPr>
        <p:sp>
          <p:nvSpPr>
            <p:cNvPr id="28715" name="Shape 611"/>
            <p:cNvSpPr>
              <a:spLocks noChangeArrowheads="1"/>
            </p:cNvSpPr>
            <p:nvPr/>
          </p:nvSpPr>
          <p:spPr bwMode="auto">
            <a:xfrm>
              <a:off x="50800" y="50799"/>
              <a:ext cx="845722" cy="1270001"/>
            </a:xfrm>
            <a:prstGeom prst="rect">
              <a:avLst/>
            </a:prstGeom>
            <a:solidFill>
              <a:srgbClr val="5E5E5E"/>
            </a:solidFill>
            <a:ln w="9525">
              <a:noFill/>
              <a:miter lim="800000"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8716" name="Picture 609"/>
            <p:cNvPicPr>
              <a:picLocks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-1" y="-1"/>
              <a:ext cx="947323" cy="1371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8690" name="Group 615"/>
          <p:cNvGrpSpPr>
            <a:grpSpLocks/>
          </p:cNvGrpSpPr>
          <p:nvPr/>
        </p:nvGrpSpPr>
        <p:grpSpPr bwMode="auto">
          <a:xfrm rot="-2994851">
            <a:off x="9413875" y="1177925"/>
            <a:ext cx="833438" cy="300038"/>
            <a:chOff x="0" y="0"/>
            <a:chExt cx="1664090" cy="602196"/>
          </a:xfrm>
        </p:grpSpPr>
        <p:sp>
          <p:nvSpPr>
            <p:cNvPr id="28713" name="Shape 614"/>
            <p:cNvSpPr>
              <a:spLocks noChangeArrowheads="1"/>
            </p:cNvSpPr>
            <p:nvPr/>
          </p:nvSpPr>
          <p:spPr bwMode="auto">
            <a:xfrm>
              <a:off x="50800" y="50800"/>
              <a:ext cx="1562491" cy="500597"/>
            </a:xfrm>
            <a:prstGeom prst="rect">
              <a:avLst/>
            </a:prstGeom>
            <a:solidFill>
              <a:srgbClr val="5E5E5E"/>
            </a:solidFill>
            <a:ln w="9525">
              <a:noFill/>
              <a:miter lim="800000"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8714" name="Picture 612"/>
            <p:cNvPicPr>
              <a:picLocks/>
            </p:cNvPicPr>
            <p:nvPr/>
          </p:nvPicPr>
          <p:blipFill>
            <a:blip r:embed="rId17"/>
            <a:srcRect/>
            <a:stretch>
              <a:fillRect/>
            </a:stretch>
          </p:blipFill>
          <p:spPr bwMode="auto">
            <a:xfrm>
              <a:off x="-1" y="-1"/>
              <a:ext cx="1664092" cy="6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8691" name="Picture 615"/>
          <p:cNvPicPr>
            <a:picLocks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522288" y="4889500"/>
            <a:ext cx="10807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2" name="Shape 618"/>
          <p:cNvSpPr>
            <a:spLocks noChangeArrowheads="1"/>
          </p:cNvSpPr>
          <p:nvPr/>
        </p:nvSpPr>
        <p:spPr bwMode="auto">
          <a:xfrm>
            <a:off x="10737850" y="5054600"/>
            <a:ext cx="487363" cy="328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 dirty="0">
                <a:latin typeface="+mn-lt"/>
              </a:rPr>
              <a:t>time</a:t>
            </a:r>
          </a:p>
        </p:txBody>
      </p:sp>
      <p:pic>
        <p:nvPicPr>
          <p:cNvPr id="28693" name="Picture 618"/>
          <p:cNvPicPr>
            <a:picLocks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1706563" y="3981450"/>
            <a:ext cx="508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4" name="Shape 621"/>
          <p:cNvSpPr>
            <a:spLocks noChangeArrowheads="1"/>
          </p:cNvSpPr>
          <p:nvPr/>
        </p:nvSpPr>
        <p:spPr bwMode="auto">
          <a:xfrm>
            <a:off x="1566863" y="3697060"/>
            <a:ext cx="480324" cy="60529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 dirty="0" err="1">
                <a:latin typeface="+mn-lt"/>
              </a:rPr>
              <a:t>start</a:t>
            </a:r>
            <a:endParaRPr lang="de-DE" dirty="0">
              <a:latin typeface="+mn-lt"/>
            </a:endParaRPr>
          </a:p>
          <a:p>
            <a:r>
              <a:rPr lang="de-AT" dirty="0">
                <a:latin typeface="+mn-lt"/>
              </a:rPr>
              <a:t>    </a:t>
            </a:r>
            <a:r>
              <a:rPr lang="de-DE" dirty="0">
                <a:latin typeface="+mn-lt"/>
              </a:rPr>
              <a:t>t</a:t>
            </a:r>
            <a:r>
              <a:rPr lang="de-DE" baseline="-6000" dirty="0">
                <a:latin typeface="+mn-lt"/>
              </a:rPr>
              <a:t>0</a:t>
            </a:r>
          </a:p>
        </p:txBody>
      </p:sp>
      <p:pic>
        <p:nvPicPr>
          <p:cNvPr id="28695" name="Picture 621"/>
          <p:cNvPicPr>
            <a:picLocks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200900" y="3981450"/>
            <a:ext cx="508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6" name="Shape 624"/>
          <p:cNvSpPr>
            <a:spLocks noChangeArrowheads="1"/>
          </p:cNvSpPr>
          <p:nvPr/>
        </p:nvSpPr>
        <p:spPr bwMode="auto">
          <a:xfrm>
            <a:off x="7104063" y="3697060"/>
            <a:ext cx="626775" cy="60529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>
                <a:solidFill>
                  <a:srgbClr val="FF2600"/>
                </a:solidFill>
                <a:latin typeface="+mn-lt"/>
              </a:rPr>
              <a:t>stop 1</a:t>
            </a:r>
          </a:p>
          <a:p>
            <a:r>
              <a:rPr lang="de-AT">
                <a:solidFill>
                  <a:srgbClr val="FF2600"/>
                </a:solidFill>
                <a:latin typeface="+mn-lt"/>
              </a:rPr>
              <a:t>   </a:t>
            </a:r>
            <a:r>
              <a:rPr lang="de-DE">
                <a:solidFill>
                  <a:srgbClr val="FF2600"/>
                </a:solidFill>
                <a:latin typeface="+mn-lt"/>
              </a:rPr>
              <a:t>t</a:t>
            </a:r>
            <a:r>
              <a:rPr lang="de-DE" baseline="-6000">
                <a:solidFill>
                  <a:srgbClr val="FF2600"/>
                </a:solidFill>
                <a:latin typeface="+mn-lt"/>
              </a:rPr>
              <a:t>stop</a:t>
            </a:r>
          </a:p>
        </p:txBody>
      </p:sp>
      <p:pic>
        <p:nvPicPr>
          <p:cNvPr id="28697" name="Picture 624"/>
          <p:cNvPicPr>
            <a:picLocks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8483600" y="3979863"/>
            <a:ext cx="50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98" name="Shape 627"/>
          <p:cNvSpPr>
            <a:spLocks noChangeArrowheads="1"/>
          </p:cNvSpPr>
          <p:nvPr/>
        </p:nvSpPr>
        <p:spPr bwMode="auto">
          <a:xfrm>
            <a:off x="8386763" y="3696265"/>
            <a:ext cx="626775" cy="60529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>
                <a:solidFill>
                  <a:srgbClr val="0096FF"/>
                </a:solidFill>
                <a:latin typeface="+mn-lt"/>
              </a:rPr>
              <a:t>stop 2</a:t>
            </a:r>
          </a:p>
          <a:p>
            <a:r>
              <a:rPr lang="de-AT">
                <a:solidFill>
                  <a:srgbClr val="0096FF"/>
                </a:solidFill>
                <a:latin typeface="+mn-lt"/>
              </a:rPr>
              <a:t>   </a:t>
            </a:r>
            <a:r>
              <a:rPr lang="de-DE">
                <a:solidFill>
                  <a:srgbClr val="0096FF"/>
                </a:solidFill>
                <a:latin typeface="+mn-lt"/>
              </a:rPr>
              <a:t>t</a:t>
            </a:r>
            <a:r>
              <a:rPr lang="de-DE" baseline="32000">
                <a:solidFill>
                  <a:srgbClr val="0096FF"/>
                </a:solidFill>
                <a:latin typeface="+mn-lt"/>
              </a:rPr>
              <a:t>'</a:t>
            </a:r>
            <a:r>
              <a:rPr lang="de-DE" baseline="-6000">
                <a:solidFill>
                  <a:srgbClr val="0096FF"/>
                </a:solidFill>
                <a:latin typeface="+mn-lt"/>
              </a:rPr>
              <a:t>stop</a:t>
            </a:r>
          </a:p>
        </p:txBody>
      </p:sp>
      <p:sp>
        <p:nvSpPr>
          <p:cNvPr id="28699" name="Shape 628"/>
          <p:cNvSpPr>
            <a:spLocks noChangeShapeType="1"/>
          </p:cNvSpPr>
          <p:nvPr/>
        </p:nvSpPr>
        <p:spPr bwMode="auto">
          <a:xfrm flipV="1">
            <a:off x="9083675" y="1936750"/>
            <a:ext cx="209550" cy="420688"/>
          </a:xfrm>
          <a:prstGeom prst="line">
            <a:avLst/>
          </a:prstGeom>
          <a:noFill/>
          <a:ln w="50800">
            <a:solidFill>
              <a:srgbClr val="009051"/>
            </a:solidFill>
            <a:miter lim="400000"/>
            <a:headEnd/>
            <a:tailEnd type="arrow" w="med" len="med"/>
          </a:ln>
        </p:spPr>
        <p:txBody>
          <a:bodyPr lIns="25400" tIns="25400" rIns="25400" bIns="25400" anchor="ctr"/>
          <a:lstStyle/>
          <a:p>
            <a:endParaRPr lang="de-DE"/>
          </a:p>
        </p:txBody>
      </p:sp>
      <p:sp>
        <p:nvSpPr>
          <p:cNvPr id="28700" name="Shape 629"/>
          <p:cNvSpPr>
            <a:spLocks noChangeShapeType="1"/>
          </p:cNvSpPr>
          <p:nvPr/>
        </p:nvSpPr>
        <p:spPr bwMode="auto">
          <a:xfrm flipV="1">
            <a:off x="9031288" y="2009775"/>
            <a:ext cx="527050" cy="407988"/>
          </a:xfrm>
          <a:prstGeom prst="line">
            <a:avLst/>
          </a:prstGeom>
          <a:noFill/>
          <a:ln w="50800">
            <a:solidFill>
              <a:srgbClr val="009051"/>
            </a:solidFill>
            <a:miter lim="400000"/>
            <a:headEnd/>
            <a:tailEnd type="arrow" w="med" len="med"/>
          </a:ln>
        </p:spPr>
        <p:txBody>
          <a:bodyPr lIns="25400" tIns="25400" rIns="25400" bIns="25400" anchor="ctr"/>
          <a:lstStyle/>
          <a:p>
            <a:endParaRPr lang="de-DE"/>
          </a:p>
        </p:txBody>
      </p:sp>
      <p:sp>
        <p:nvSpPr>
          <p:cNvPr id="28701" name="Shape 630"/>
          <p:cNvSpPr>
            <a:spLocks noChangeShapeType="1"/>
          </p:cNvSpPr>
          <p:nvPr/>
        </p:nvSpPr>
        <p:spPr bwMode="auto">
          <a:xfrm>
            <a:off x="9094788" y="2481263"/>
            <a:ext cx="398462" cy="473075"/>
          </a:xfrm>
          <a:prstGeom prst="line">
            <a:avLst/>
          </a:prstGeom>
          <a:noFill/>
          <a:ln w="50800">
            <a:solidFill>
              <a:srgbClr val="009051"/>
            </a:solidFill>
            <a:miter lim="400000"/>
            <a:headEnd/>
            <a:tailEnd type="arrow" w="med" len="med"/>
          </a:ln>
        </p:spPr>
        <p:txBody>
          <a:bodyPr lIns="25400" tIns="25400" rIns="25400" bIns="25400" anchor="ctr"/>
          <a:lstStyle/>
          <a:p>
            <a:endParaRPr lang="de-DE"/>
          </a:p>
        </p:txBody>
      </p:sp>
      <p:grpSp>
        <p:nvGrpSpPr>
          <p:cNvPr id="28702" name="Group 633"/>
          <p:cNvGrpSpPr>
            <a:grpSpLocks/>
          </p:cNvGrpSpPr>
          <p:nvPr/>
        </p:nvGrpSpPr>
        <p:grpSpPr bwMode="auto">
          <a:xfrm>
            <a:off x="8986838" y="2279650"/>
            <a:ext cx="130175" cy="277813"/>
            <a:chOff x="0" y="0"/>
            <a:chExt cx="259539" cy="557319"/>
          </a:xfrm>
        </p:grpSpPr>
        <p:sp>
          <p:nvSpPr>
            <p:cNvPr id="28711" name="Shape 632"/>
            <p:cNvSpPr>
              <a:spLocks noChangeArrowheads="1"/>
            </p:cNvSpPr>
            <p:nvPr/>
          </p:nvSpPr>
          <p:spPr bwMode="auto">
            <a:xfrm>
              <a:off x="63500" y="63500"/>
              <a:ext cx="132540" cy="430320"/>
            </a:xfrm>
            <a:prstGeom prst="rect">
              <a:avLst/>
            </a:prstGeom>
            <a:solidFill>
              <a:srgbClr val="005493"/>
            </a:solidFill>
            <a:ln w="9525">
              <a:noFill/>
              <a:miter lim="800000"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8712" name="Picture 630"/>
            <p:cNvPicPr>
              <a:picLocks/>
            </p:cNvPicPr>
            <p:nvPr/>
          </p:nvPicPr>
          <p:blipFill>
            <a:blip r:embed="rId22"/>
            <a:srcRect/>
            <a:stretch>
              <a:fillRect/>
            </a:stretch>
          </p:blipFill>
          <p:spPr bwMode="auto">
            <a:xfrm>
              <a:off x="0" y="0"/>
              <a:ext cx="259540" cy="557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8703" name="Shape 634"/>
          <p:cNvSpPr>
            <a:spLocks noChangeShapeType="1"/>
          </p:cNvSpPr>
          <p:nvPr/>
        </p:nvSpPr>
        <p:spPr bwMode="auto">
          <a:xfrm>
            <a:off x="9036050" y="2474913"/>
            <a:ext cx="355600" cy="636587"/>
          </a:xfrm>
          <a:prstGeom prst="line">
            <a:avLst/>
          </a:prstGeom>
          <a:noFill/>
          <a:ln w="50800">
            <a:solidFill>
              <a:srgbClr val="009051"/>
            </a:solidFill>
            <a:miter lim="400000"/>
            <a:headEnd/>
            <a:tailEnd type="arrow" w="med" len="med"/>
          </a:ln>
        </p:spPr>
        <p:txBody>
          <a:bodyPr lIns="25400" tIns="25400" rIns="25400" bIns="25400" anchor="ctr"/>
          <a:lstStyle/>
          <a:p>
            <a:endParaRPr lang="de-DE"/>
          </a:p>
        </p:txBody>
      </p:sp>
      <p:pic>
        <p:nvPicPr>
          <p:cNvPr id="28704" name="Picture 634"/>
          <p:cNvPicPr>
            <a:picLocks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743075" y="2863850"/>
            <a:ext cx="73326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705" name="Shape 637"/>
          <p:cNvSpPr>
            <a:spLocks noChangeArrowheads="1"/>
          </p:cNvSpPr>
          <p:nvPr/>
        </p:nvSpPr>
        <p:spPr bwMode="auto">
          <a:xfrm>
            <a:off x="3498850" y="3097213"/>
            <a:ext cx="3821113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latin typeface="+mn-lt"/>
              </a:rPr>
              <a:t>Flight path – ~ 185 m or ~ 20 m</a:t>
            </a:r>
          </a:p>
        </p:txBody>
      </p:sp>
      <p:sp>
        <p:nvSpPr>
          <p:cNvPr id="28706" name="Shape 638"/>
          <p:cNvSpPr>
            <a:spLocks noChangeArrowheads="1"/>
          </p:cNvSpPr>
          <p:nvPr/>
        </p:nvSpPr>
        <p:spPr bwMode="auto">
          <a:xfrm>
            <a:off x="7905750" y="1824038"/>
            <a:ext cx="966788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solidFill>
                  <a:srgbClr val="005493"/>
                </a:solidFill>
                <a:latin typeface="+mn-lt"/>
              </a:rPr>
              <a:t>sample</a:t>
            </a:r>
          </a:p>
        </p:txBody>
      </p:sp>
      <p:sp>
        <p:nvSpPr>
          <p:cNvPr id="28707" name="Shape 639"/>
          <p:cNvSpPr>
            <a:spLocks noChangeArrowheads="1"/>
          </p:cNvSpPr>
          <p:nvPr/>
        </p:nvSpPr>
        <p:spPr bwMode="auto">
          <a:xfrm>
            <a:off x="10140950" y="1239838"/>
            <a:ext cx="1212850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solidFill>
                  <a:srgbClr val="5D5D5D"/>
                </a:solidFill>
                <a:latin typeface="+mn-lt"/>
              </a:rPr>
              <a:t>detectors</a:t>
            </a:r>
          </a:p>
        </p:txBody>
      </p:sp>
      <p:sp>
        <p:nvSpPr>
          <p:cNvPr id="28708" name="Shape 640"/>
          <p:cNvSpPr>
            <a:spLocks noChangeArrowheads="1"/>
          </p:cNvSpPr>
          <p:nvPr/>
        </p:nvSpPr>
        <p:spPr bwMode="auto">
          <a:xfrm>
            <a:off x="9858375" y="2085975"/>
            <a:ext cx="1211263" cy="666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solidFill>
                  <a:srgbClr val="008F00"/>
                </a:solidFill>
                <a:latin typeface="+mn-lt"/>
              </a:rPr>
              <a:t>reaction products</a:t>
            </a:r>
          </a:p>
        </p:txBody>
      </p:sp>
      <p:sp>
        <p:nvSpPr>
          <p:cNvPr id="28709" name="Shape 641"/>
          <p:cNvSpPr>
            <a:spLocks noChangeArrowheads="1"/>
          </p:cNvSpPr>
          <p:nvPr/>
        </p:nvSpPr>
        <p:spPr bwMode="auto">
          <a:xfrm>
            <a:off x="668338" y="1235075"/>
            <a:ext cx="1292225" cy="666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 dirty="0" err="1">
                <a:solidFill>
                  <a:srgbClr val="65677F"/>
                </a:solidFill>
                <a:latin typeface="+mn-lt"/>
              </a:rPr>
              <a:t>spallation</a:t>
            </a:r>
            <a:r>
              <a:rPr lang="de-DE" sz="2000" dirty="0">
                <a:solidFill>
                  <a:srgbClr val="65677F"/>
                </a:solidFill>
                <a:latin typeface="+mn-lt"/>
              </a:rPr>
              <a:t> </a:t>
            </a:r>
            <a:r>
              <a:rPr lang="de-DE" sz="2000" dirty="0" err="1">
                <a:solidFill>
                  <a:srgbClr val="65677F"/>
                </a:solidFill>
                <a:latin typeface="+mn-lt"/>
              </a:rPr>
              <a:t>target</a:t>
            </a:r>
            <a:endParaRPr lang="de-DE" sz="2000" dirty="0">
              <a:solidFill>
                <a:srgbClr val="65677F"/>
              </a:solidFill>
              <a:latin typeface="+mn-lt"/>
            </a:endParaRPr>
          </a:p>
        </p:txBody>
      </p:sp>
      <p:sp>
        <p:nvSpPr>
          <p:cNvPr id="28710" name="Shape 642"/>
          <p:cNvSpPr>
            <a:spLocks noChangeArrowheads="1"/>
          </p:cNvSpPr>
          <p:nvPr/>
        </p:nvSpPr>
        <p:spPr bwMode="auto">
          <a:xfrm>
            <a:off x="1911350" y="1554163"/>
            <a:ext cx="1365250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solidFill>
                  <a:srgbClr val="00FDFF"/>
                </a:solidFill>
                <a:latin typeface="+mn-lt"/>
              </a:rPr>
              <a:t>moderator</a:t>
            </a:r>
          </a:p>
        </p:txBody>
      </p:sp>
      <p:sp>
        <p:nvSpPr>
          <p:cNvPr id="56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57" name="Foliennummernplatzhalter 11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8545CCE9-666E-4166-B11C-E6553BD79C77}" type="slidenum">
              <a:rPr lang="de-AT" smtClean="0"/>
              <a:pPr>
                <a:defRPr/>
              </a:pPr>
              <a:t>10</a:t>
            </a:fld>
            <a:endParaRPr lang="de-AT" dirty="0"/>
          </a:p>
        </p:txBody>
      </p:sp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0" grpId="0" animBg="1" advAuto="0"/>
      <p:bldP spid="704" grpId="0" animBg="1" advAuto="0"/>
      <p:bldP spid="706" grpId="0" animBg="1" advAuto="0"/>
      <p:bldP spid="708" grpId="0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/>
              <a:t>The </a:t>
            </a:r>
            <a:r>
              <a:rPr lang="de-AT" baseline="30000"/>
              <a:t>233</a:t>
            </a:r>
            <a:r>
              <a:rPr lang="de-AT"/>
              <a:t>U case - Motivation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63" y="1122363"/>
            <a:ext cx="11217275" cy="4986337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/>
              <a:t>Th-U </a:t>
            </a:r>
            <a:r>
              <a:rPr lang="de-AT" dirty="0" err="1"/>
              <a:t>fuel</a:t>
            </a:r>
            <a:r>
              <a:rPr lang="de-AT" dirty="0"/>
              <a:t> </a:t>
            </a:r>
            <a:r>
              <a:rPr lang="de-AT" dirty="0" err="1"/>
              <a:t>cycle</a:t>
            </a:r>
            <a:r>
              <a:rPr lang="de-AT" dirty="0"/>
              <a:t> / Gen-IV </a:t>
            </a:r>
            <a:r>
              <a:rPr lang="de-AT" dirty="0" err="1"/>
              <a:t>systems</a:t>
            </a:r>
            <a:endParaRPr lang="de-AT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NEA Nuclear Data High Priority Request List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dirty="0"/>
              <a:t>Challenging R&amp;D to measure </a:t>
            </a:r>
            <a:br>
              <a:rPr lang="en-US" dirty="0"/>
            </a:br>
            <a:r>
              <a:rPr lang="en-US" dirty="0"/>
              <a:t>(n,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dirty="0"/>
              <a:t>)-XS of fissile actinides</a:t>
            </a: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pic>
        <p:nvPicPr>
          <p:cNvPr id="16389" name="Grafik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80288" y="1081088"/>
            <a:ext cx="4298950" cy="328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45254"/>
              </p:ext>
            </p:extLst>
          </p:nvPr>
        </p:nvGraphicFramePr>
        <p:xfrm>
          <a:off x="1200150" y="3241120"/>
          <a:ext cx="5441301" cy="12697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137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7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13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3265">
                <a:tc>
                  <a:txBody>
                    <a:bodyPr/>
                    <a:lstStyle/>
                    <a:p>
                      <a:pPr algn="ctr"/>
                      <a:r>
                        <a:rPr lang="en-US" b="0" baseline="30000" dirty="0">
                          <a:solidFill>
                            <a:schemeClr val="tx1"/>
                          </a:solidFill>
                          <a:latin typeface="+mn-lt"/>
                        </a:rPr>
                        <a:t>233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U(n,</a:t>
                      </a:r>
                      <a:r>
                        <a:rPr lang="el-GR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γ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  <a:latin typeface="+mn-lt"/>
                        </a:rPr>
                        <a:t>)</a:t>
                      </a:r>
                      <a:endParaRPr lang="de-AT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σ</a:t>
                      </a: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b="0" dirty="0">
                          <a:solidFill>
                            <a:schemeClr val="tx1"/>
                          </a:solidFill>
                          <a:latin typeface="+mn-lt"/>
                          <a:cs typeface="Times New Roman" panose="02020603050405020304" pitchFamily="18" charset="0"/>
                        </a:rPr>
                        <a:t>σ</a:t>
                      </a:r>
                      <a:endParaRPr lang="en-US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3265"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tx1"/>
                          </a:solidFill>
                          <a:latin typeface="+mn-lt"/>
                        </a:rPr>
                        <a:t>E</a:t>
                      </a:r>
                      <a:r>
                        <a:rPr lang="de-AT" baseline="-25000" dirty="0">
                          <a:solidFill>
                            <a:schemeClr val="tx1"/>
                          </a:solidFill>
                          <a:latin typeface="+mn-lt"/>
                        </a:rPr>
                        <a:t>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rgbClr val="00B050"/>
                          </a:solidFill>
                          <a:latin typeface="+mn-lt"/>
                        </a:rPr>
                        <a:t>Thermal – 10 </a:t>
                      </a:r>
                      <a:r>
                        <a:rPr lang="de-AT" dirty="0" err="1">
                          <a:solidFill>
                            <a:srgbClr val="00B050"/>
                          </a:solidFill>
                          <a:latin typeface="+mn-lt"/>
                        </a:rPr>
                        <a:t>keV</a:t>
                      </a:r>
                      <a:endParaRPr lang="de-AT" dirty="0">
                        <a:solidFill>
                          <a:srgbClr val="00B050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rgbClr val="F6A02E"/>
                          </a:solidFill>
                          <a:latin typeface="+mn-lt"/>
                        </a:rPr>
                        <a:t>10 </a:t>
                      </a:r>
                      <a:r>
                        <a:rPr lang="de-AT" dirty="0" err="1">
                          <a:solidFill>
                            <a:srgbClr val="F6A02E"/>
                          </a:solidFill>
                          <a:latin typeface="+mn-lt"/>
                        </a:rPr>
                        <a:t>keV</a:t>
                      </a:r>
                      <a:r>
                        <a:rPr lang="de-AT" dirty="0">
                          <a:solidFill>
                            <a:srgbClr val="F6A02E"/>
                          </a:solidFill>
                          <a:latin typeface="+mn-lt"/>
                        </a:rPr>
                        <a:t> – 1 </a:t>
                      </a:r>
                      <a:r>
                        <a:rPr lang="de-AT" dirty="0" err="1">
                          <a:solidFill>
                            <a:srgbClr val="F6A02E"/>
                          </a:solidFill>
                          <a:latin typeface="+mn-lt"/>
                        </a:rPr>
                        <a:t>MeV</a:t>
                      </a:r>
                      <a:endParaRPr lang="de-AT" dirty="0">
                        <a:solidFill>
                          <a:srgbClr val="F6A02E"/>
                        </a:solidFill>
                        <a:latin typeface="+mn-lt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3265"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tx1"/>
                          </a:solidFill>
                          <a:latin typeface="+mn-lt"/>
                        </a:rPr>
                        <a:t>Target </a:t>
                      </a:r>
                      <a:r>
                        <a:rPr lang="de-AT" dirty="0" err="1">
                          <a:solidFill>
                            <a:schemeClr val="tx1"/>
                          </a:solidFill>
                          <a:latin typeface="+mn-lt"/>
                        </a:rPr>
                        <a:t>accuracy</a:t>
                      </a:r>
                      <a:endParaRPr lang="de-AT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rgbClr val="00B050"/>
                          </a:solidFill>
                          <a:latin typeface="+mn-lt"/>
                        </a:rPr>
                        <a:t>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rgbClr val="F6A02E"/>
                          </a:solidFill>
                          <a:latin typeface="+mn-lt"/>
                        </a:rPr>
                        <a:t>9%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12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545CCE9-666E-4166-B11C-E6553BD79C77}" type="slidenum">
              <a:rPr lang="de-AT" smtClean="0"/>
              <a:pPr>
                <a:defRPr/>
              </a:pPr>
              <a:t>11</a:t>
            </a:fld>
            <a:endParaRPr lang="de-AT" dirty="0"/>
          </a:p>
        </p:txBody>
      </p:sp>
      <p:pic>
        <p:nvPicPr>
          <p:cNvPr id="18" name="Picture 387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81338" y="1572310"/>
            <a:ext cx="247650" cy="1026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79"/>
          <p:cNvPicPr>
            <a:picLocks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05863" y="1765300"/>
            <a:ext cx="3302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370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945328">
            <a:off x="8470900" y="2414588"/>
            <a:ext cx="230188" cy="268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" name="Gruppieren 14"/>
          <p:cNvGrpSpPr>
            <a:grpSpLocks/>
          </p:cNvGrpSpPr>
          <p:nvPr/>
        </p:nvGrpSpPr>
        <p:grpSpPr bwMode="auto">
          <a:xfrm>
            <a:off x="7894638" y="5078413"/>
            <a:ext cx="2878137" cy="938212"/>
            <a:chOff x="7894316" y="5078950"/>
            <a:chExt cx="2878857" cy="937472"/>
          </a:xfrm>
        </p:grpSpPr>
        <p:sp>
          <p:nvSpPr>
            <p:cNvPr id="30748" name="Textfeld 14"/>
            <p:cNvSpPr txBox="1">
              <a:spLocks noChangeArrowheads="1"/>
            </p:cNvSpPr>
            <p:nvPr/>
          </p:nvSpPr>
          <p:spPr bwMode="auto">
            <a:xfrm>
              <a:off x="9600907" y="5078950"/>
              <a:ext cx="1172266" cy="9374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de-AT" sz="2400">
                  <a:latin typeface="Calibri" pitchFamily="34" charset="0"/>
                </a:rPr>
                <a:t>Fission</a:t>
              </a:r>
            </a:p>
            <a:p>
              <a:pPr algn="ctr"/>
              <a:r>
                <a:rPr lang="de-AT" sz="2400">
                  <a:latin typeface="Calibri" pitchFamily="34" charset="0"/>
                </a:rPr>
                <a:t>Tagging</a:t>
              </a:r>
            </a:p>
          </p:txBody>
        </p:sp>
        <p:sp>
          <p:nvSpPr>
            <p:cNvPr id="17" name="Pfeil: nach rechts 16"/>
            <p:cNvSpPr/>
            <p:nvPr/>
          </p:nvSpPr>
          <p:spPr bwMode="auto">
            <a:xfrm>
              <a:off x="9069360" y="5399372"/>
              <a:ext cx="435084" cy="29662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AT"/>
            </a:p>
          </p:txBody>
        </p:sp>
        <p:sp>
          <p:nvSpPr>
            <p:cNvPr id="8" name="Textfeld 7"/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894316" y="5238259"/>
              <a:ext cx="1165943" cy="744499"/>
            </a:xfrm>
            <a:prstGeom prst="rect">
              <a:avLst/>
            </a:pr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r>
                <a:rPr lang="de-AT">
                  <a:noFill/>
                </a:rPr>
                <a:t> </a:t>
              </a:r>
            </a:p>
          </p:txBody>
        </p:sp>
        <p:sp>
          <p:nvSpPr>
            <p:cNvPr id="30751" name="Textfeld 13"/>
            <p:cNvSpPr txBox="1">
              <a:spLocks noChangeArrowheads="1"/>
            </p:cNvSpPr>
            <p:nvPr/>
          </p:nvSpPr>
          <p:spPr bwMode="auto">
            <a:xfrm>
              <a:off x="7894316" y="5078950"/>
              <a:ext cx="2878857" cy="937472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AT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 advAuto="0"/>
      <p:bldP spid="19" grpId="0" animBg="1" advAuto="0"/>
      <p:bldP spid="21" grpId="0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 baseline="30000"/>
              <a:t>233</a:t>
            </a:r>
            <a:r>
              <a:rPr lang="de-AT"/>
              <a:t>U targets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63" y="1122363"/>
            <a:ext cx="11217275" cy="4986337"/>
          </a:xfrm>
        </p:spPr>
        <p:txBody>
          <a:bodyPr/>
          <a:lstStyle/>
          <a:p>
            <a:pPr eaLnBrk="1" hangingPunct="1">
              <a:defRPr/>
            </a:pPr>
            <a:r>
              <a:rPr lang="de-AT" dirty="0" err="1"/>
              <a:t>Molecular</a:t>
            </a:r>
            <a:r>
              <a:rPr lang="de-AT" dirty="0"/>
              <a:t> </a:t>
            </a:r>
            <a:r>
              <a:rPr lang="de-AT" dirty="0" err="1"/>
              <a:t>plated</a:t>
            </a:r>
            <a:r>
              <a:rPr lang="de-AT" dirty="0"/>
              <a:t> </a:t>
            </a:r>
            <a:r>
              <a:rPr lang="de-AT" dirty="0" err="1"/>
              <a:t>by</a:t>
            </a:r>
            <a:r>
              <a:rPr lang="de-AT" dirty="0"/>
              <a:t> JRC-</a:t>
            </a:r>
            <a:r>
              <a:rPr lang="de-AT" dirty="0" err="1"/>
              <a:t>Geel</a:t>
            </a:r>
            <a:endParaRPr lang="de-AT" dirty="0"/>
          </a:p>
          <a:p>
            <a:pPr eaLnBrk="1" hangingPunct="1">
              <a:defRPr/>
            </a:pPr>
            <a:endParaRPr lang="de-AT" dirty="0"/>
          </a:p>
          <a:p>
            <a:pPr eaLnBrk="1" hangingPunct="1">
              <a:defRPr/>
            </a:pPr>
            <a:r>
              <a:rPr lang="de-AT" dirty="0"/>
              <a:t>14 </a:t>
            </a:r>
            <a:r>
              <a:rPr lang="de-AT" dirty="0" err="1"/>
              <a:t>unsealed</a:t>
            </a:r>
            <a:r>
              <a:rPr lang="de-AT" dirty="0"/>
              <a:t> </a:t>
            </a:r>
            <a:r>
              <a:rPr lang="de-AT" dirty="0" err="1"/>
              <a:t>spots</a:t>
            </a:r>
            <a:endParaRPr lang="de-AT" dirty="0"/>
          </a:p>
          <a:p>
            <a:pPr lvl="1" eaLnBrk="1" hangingPunct="1">
              <a:defRPr/>
            </a:pPr>
            <a:r>
              <a:rPr lang="de-AT" dirty="0"/>
              <a:t>4 cm </a:t>
            </a:r>
            <a:r>
              <a:rPr lang="de-AT" dirty="0" err="1"/>
              <a:t>diameter</a:t>
            </a:r>
            <a:endParaRPr lang="de-AT" dirty="0"/>
          </a:p>
          <a:p>
            <a:pPr lvl="1" eaLnBrk="1" hangingPunct="1">
              <a:defRPr/>
            </a:pPr>
            <a:r>
              <a:rPr lang="de-AT" dirty="0"/>
              <a:t>46.5 mg total </a:t>
            </a:r>
            <a:r>
              <a:rPr lang="de-AT" dirty="0" err="1"/>
              <a:t>mass</a:t>
            </a:r>
            <a:endParaRPr lang="de-AT" dirty="0"/>
          </a:p>
          <a:p>
            <a:pPr lvl="1" eaLnBrk="1" hangingPunct="1">
              <a:defRPr/>
            </a:pPr>
            <a:r>
              <a:rPr lang="de-AT" dirty="0"/>
              <a:t>264.5 µg/cm² on </a:t>
            </a:r>
            <a:r>
              <a:rPr lang="de-AT" dirty="0" err="1"/>
              <a:t>average</a:t>
            </a:r>
            <a:endParaRPr lang="de-AT" dirty="0"/>
          </a:p>
          <a:p>
            <a:pPr marL="0" indent="0" eaLnBrk="1" hangingPunct="1">
              <a:buFont typeface="Arial" charset="0"/>
              <a:buNone/>
              <a:defRPr/>
            </a:pPr>
            <a:endParaRPr lang="de-AT" dirty="0"/>
          </a:p>
          <a:p>
            <a:pPr eaLnBrk="1" hangingPunct="1">
              <a:defRPr/>
            </a:pPr>
            <a:r>
              <a:rPr lang="de-AT" dirty="0" err="1"/>
              <a:t>Complicated</a:t>
            </a:r>
            <a:r>
              <a:rPr lang="de-AT" dirty="0"/>
              <a:t> </a:t>
            </a:r>
            <a:r>
              <a:rPr lang="de-AT" dirty="0" err="1"/>
              <a:t>mounting</a:t>
            </a:r>
            <a:r>
              <a:rPr lang="de-AT" dirty="0"/>
              <a:t> in </a:t>
            </a:r>
            <a:r>
              <a:rPr lang="de-AT" dirty="0" err="1"/>
              <a:t>glove</a:t>
            </a:r>
            <a:r>
              <a:rPr lang="de-AT" dirty="0"/>
              <a:t> box</a:t>
            </a:r>
          </a:p>
          <a:p>
            <a:pPr lvl="1" eaLnBrk="1" hangingPunct="1">
              <a:defRPr/>
            </a:pPr>
            <a:r>
              <a:rPr lang="de-AT" dirty="0" err="1"/>
              <a:t>risk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contamination</a:t>
            </a:r>
            <a:r>
              <a:rPr lang="de-AT" dirty="0"/>
              <a:t> due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self-sputtering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 err="1"/>
              <a:t>and</a:t>
            </a:r>
            <a:r>
              <a:rPr lang="de-AT" dirty="0"/>
              <a:t> high </a:t>
            </a:r>
            <a:r>
              <a:rPr lang="de-AT" dirty="0" err="1"/>
              <a:t>activity</a:t>
            </a:r>
            <a:r>
              <a:rPr lang="de-AT" dirty="0"/>
              <a:t> (1.2 </a:t>
            </a:r>
            <a:r>
              <a:rPr lang="de-AT" dirty="0" err="1"/>
              <a:t>MBq</a:t>
            </a:r>
            <a:r>
              <a:rPr lang="de-AT" dirty="0"/>
              <a:t> per </a:t>
            </a:r>
            <a:r>
              <a:rPr lang="de-AT" dirty="0" err="1"/>
              <a:t>target</a:t>
            </a:r>
            <a:r>
              <a:rPr lang="de-AT" dirty="0"/>
              <a:t>)</a:t>
            </a:r>
          </a:p>
          <a:p>
            <a:pPr eaLnBrk="1" hangingPunct="1">
              <a:defRPr/>
            </a:pP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6D2D76D-D251-42BA-92F7-6366B27F8E6F}" type="slidenum">
              <a:rPr lang="de-AT" smtClean="0"/>
              <a:pPr>
                <a:defRPr/>
              </a:pPr>
              <a:t>12</a:t>
            </a:fld>
            <a:endParaRPr lang="de-AT" dirty="0"/>
          </a:p>
        </p:txBody>
      </p:sp>
      <p:pic>
        <p:nvPicPr>
          <p:cNvPr id="31749" name="Grafik 7"/>
          <p:cNvPicPr>
            <a:picLocks noChangeAspect="1"/>
          </p:cNvPicPr>
          <p:nvPr/>
        </p:nvPicPr>
        <p:blipFill>
          <a:blip r:embed="rId2"/>
          <a:srcRect t="51572" r="69798" b="694"/>
          <a:stretch>
            <a:fillRect/>
          </a:stretch>
        </p:blipFill>
        <p:spPr bwMode="auto">
          <a:xfrm>
            <a:off x="9128125" y="1208088"/>
            <a:ext cx="1797050" cy="234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Grafik 9"/>
          <p:cNvPicPr>
            <a:picLocks noChangeAspect="1"/>
          </p:cNvPicPr>
          <p:nvPr/>
        </p:nvPicPr>
        <p:blipFill>
          <a:blip r:embed="rId2"/>
          <a:srcRect l="44257" t="1036" r="1030" b="49255"/>
          <a:stretch>
            <a:fillRect/>
          </a:stretch>
        </p:blipFill>
        <p:spPr bwMode="auto">
          <a:xfrm>
            <a:off x="8412163" y="3827463"/>
            <a:ext cx="3267075" cy="2455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" name="Tabelle 11"/>
          <p:cNvGraphicFramePr>
            <a:graphicFrameLocks noGrp="1"/>
          </p:cNvGraphicFramePr>
          <p:nvPr/>
        </p:nvGraphicFramePr>
        <p:xfrm>
          <a:off x="6176963" y="1685925"/>
          <a:ext cx="195685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842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842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Isotope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w%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baseline="30000" dirty="0"/>
                        <a:t>233</a:t>
                      </a:r>
                      <a:r>
                        <a:rPr lang="de-A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99.936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baseline="30000" dirty="0"/>
                        <a:t>234</a:t>
                      </a:r>
                      <a:r>
                        <a:rPr lang="de-A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0.0496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baseline="30000" dirty="0"/>
                        <a:t>235</a:t>
                      </a:r>
                      <a:r>
                        <a:rPr lang="de-A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0.0012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baseline="30000" dirty="0"/>
                        <a:t>236</a:t>
                      </a:r>
                      <a:r>
                        <a:rPr lang="de-A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0.0002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baseline="30000" dirty="0"/>
                        <a:t>238</a:t>
                      </a:r>
                      <a:r>
                        <a:rPr lang="de-AT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0.0128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17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el 1"/>
          <p:cNvSpPr>
            <a:spLocks noGrp="1"/>
          </p:cNvSpPr>
          <p:nvPr>
            <p:ph type="title"/>
          </p:nvPr>
        </p:nvSpPr>
        <p:spPr>
          <a:xfrm>
            <a:off x="838200" y="-61913"/>
            <a:ext cx="10515600" cy="1020763"/>
          </a:xfrm>
        </p:spPr>
        <p:txBody>
          <a:bodyPr/>
          <a:lstStyle/>
          <a:p>
            <a:pPr eaLnBrk="1" hangingPunct="1"/>
            <a:r>
              <a:rPr lang="de-AT" dirty="0" err="1"/>
              <a:t>Measuring</a:t>
            </a:r>
            <a:r>
              <a:rPr lang="de-AT" dirty="0"/>
              <a:t> (n,</a:t>
            </a:r>
            <a:r>
              <a:rPr lang="el-GR" i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AT" dirty="0"/>
              <a:t>) &amp; (</a:t>
            </a:r>
            <a:r>
              <a:rPr lang="de-AT" dirty="0" err="1"/>
              <a:t>n,</a:t>
            </a:r>
            <a:r>
              <a:rPr lang="de-AT" i="1" dirty="0" err="1"/>
              <a:t>f</a:t>
            </a:r>
            <a:r>
              <a:rPr lang="de-AT" dirty="0"/>
              <a:t>)</a:t>
            </a:r>
          </a:p>
        </p:txBody>
      </p:sp>
      <p:sp>
        <p:nvSpPr>
          <p:cNvPr id="16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17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7A0EFA7-B535-4D0E-B6B4-1C5D0E656F07}" type="slidenum">
              <a:rPr lang="de-AT" smtClean="0"/>
              <a:pPr>
                <a:defRPr/>
              </a:pPr>
              <a:t>13</a:t>
            </a:fld>
            <a:endParaRPr lang="de-AT" dirty="0"/>
          </a:p>
        </p:txBody>
      </p:sp>
      <p:pic>
        <p:nvPicPr>
          <p:cNvPr id="32772" name="Picture 342"/>
          <p:cNvPicPr>
            <a:picLocks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08663" y="1265238"/>
            <a:ext cx="50800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hape 347"/>
          <p:cNvSpPr/>
          <p:nvPr/>
        </p:nvSpPr>
        <p:spPr>
          <a:xfrm>
            <a:off x="1263650" y="1411288"/>
            <a:ext cx="3360738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/>
            </a:pPr>
            <a:r>
              <a:rPr sz="2800" dirty="0">
                <a:latin typeface="+mn-lt"/>
              </a:rPr>
              <a:t>Radiative capture</a:t>
            </a:r>
            <a:r>
              <a:rPr lang="de-AT" sz="2800" dirty="0">
                <a:latin typeface="+mn-lt"/>
              </a:rPr>
              <a:t> </a:t>
            </a:r>
            <a:r>
              <a:rPr sz="2800" dirty="0">
                <a:latin typeface="+mn-lt"/>
              </a:rPr>
              <a:t>(n,𝛾)</a:t>
            </a:r>
          </a:p>
        </p:txBody>
      </p:sp>
      <p:sp>
        <p:nvSpPr>
          <p:cNvPr id="12" name="Shape 349"/>
          <p:cNvSpPr/>
          <p:nvPr/>
        </p:nvSpPr>
        <p:spPr>
          <a:xfrm>
            <a:off x="1846263" y="1893888"/>
            <a:ext cx="2195512" cy="6667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 sz="4000"/>
            </a:pPr>
            <a:r>
              <a:rPr lang="de-AT" sz="2000" dirty="0" err="1">
                <a:latin typeface="+mn-lt"/>
              </a:rPr>
              <a:t>Detection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 err="1">
                <a:latin typeface="+mn-lt"/>
              </a:rPr>
              <a:t>of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>
                <a:solidFill>
                  <a:srgbClr val="FF0000"/>
                </a:solidFill>
                <a:latin typeface="+mn-lt"/>
              </a:rPr>
              <a:t>𝛾-</a:t>
            </a:r>
            <a:r>
              <a:rPr lang="de-AT" sz="2000" dirty="0" err="1">
                <a:solidFill>
                  <a:srgbClr val="FF0000"/>
                </a:solidFill>
                <a:latin typeface="+mn-lt"/>
              </a:rPr>
              <a:t>rays</a:t>
            </a:r>
            <a:r>
              <a:rPr lang="de-AT" sz="2000" dirty="0">
                <a:latin typeface="+mn-lt"/>
              </a:rPr>
              <a:t> </a:t>
            </a:r>
          </a:p>
          <a:p>
            <a:pPr algn="ctr">
              <a:defRPr sz="4000"/>
            </a:pPr>
            <a:r>
              <a:rPr lang="de-AT" sz="2000" dirty="0">
                <a:latin typeface="+mn-lt"/>
              </a:rPr>
              <a:t>i.e. </a:t>
            </a:r>
            <a:r>
              <a:rPr lang="de-AT" sz="2000" dirty="0" err="1">
                <a:latin typeface="+mn-lt"/>
              </a:rPr>
              <a:t>with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 err="1">
                <a:latin typeface="+mn-lt"/>
              </a:rPr>
              <a:t>scintillators</a:t>
            </a:r>
            <a:r>
              <a:rPr sz="2000" dirty="0">
                <a:latin typeface="+mn-lt"/>
              </a:rPr>
              <a:t> </a:t>
            </a:r>
          </a:p>
        </p:txBody>
      </p:sp>
      <p:sp>
        <p:nvSpPr>
          <p:cNvPr id="13" name="Shape 350"/>
          <p:cNvSpPr/>
          <p:nvPr/>
        </p:nvSpPr>
        <p:spPr>
          <a:xfrm>
            <a:off x="7978775" y="1411288"/>
            <a:ext cx="1762125" cy="4826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/>
            </a:pPr>
            <a:r>
              <a:rPr sz="2800" dirty="0">
                <a:latin typeface="+mn-lt"/>
              </a:rPr>
              <a:t>Fission</a:t>
            </a:r>
            <a:r>
              <a:rPr lang="de-AT" sz="2800" dirty="0">
                <a:latin typeface="+mn-lt"/>
              </a:rPr>
              <a:t> </a:t>
            </a:r>
            <a:r>
              <a:rPr sz="2800" dirty="0">
                <a:latin typeface="+mn-lt"/>
              </a:rPr>
              <a:t>(</a:t>
            </a:r>
            <a:r>
              <a:rPr sz="2800" dirty="0" err="1">
                <a:latin typeface="+mn-lt"/>
              </a:rPr>
              <a:t>n,</a:t>
            </a:r>
            <a:r>
              <a:rPr sz="2800" i="1" dirty="0" err="1">
                <a:latin typeface="+mn-lt"/>
              </a:rPr>
              <a:t>f</a:t>
            </a:r>
            <a:r>
              <a:rPr sz="2800" dirty="0">
                <a:latin typeface="+mn-lt"/>
              </a:rPr>
              <a:t>)</a:t>
            </a:r>
          </a:p>
        </p:txBody>
      </p:sp>
      <p:sp>
        <p:nvSpPr>
          <p:cNvPr id="22" name="Shape 357"/>
          <p:cNvSpPr/>
          <p:nvPr/>
        </p:nvSpPr>
        <p:spPr>
          <a:xfrm>
            <a:off x="7070725" y="1893888"/>
            <a:ext cx="3884613" cy="6667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4000"/>
            </a:pPr>
            <a:r>
              <a:rPr lang="de-AT" sz="2000" dirty="0" err="1">
                <a:latin typeface="+mn-lt"/>
              </a:rPr>
              <a:t>Detection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 err="1">
                <a:latin typeface="+mn-lt"/>
              </a:rPr>
              <a:t>of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>
                <a:solidFill>
                  <a:srgbClr val="FF0000"/>
                </a:solidFill>
                <a:latin typeface="+mn-lt"/>
              </a:rPr>
              <a:t>heavy </a:t>
            </a:r>
            <a:r>
              <a:rPr lang="de-AT" sz="2000" dirty="0" err="1">
                <a:solidFill>
                  <a:srgbClr val="FF0000"/>
                </a:solidFill>
                <a:latin typeface="+mn-lt"/>
              </a:rPr>
              <a:t>charged</a:t>
            </a:r>
            <a:r>
              <a:rPr lang="de-AT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AT" sz="2000" dirty="0" err="1">
                <a:solidFill>
                  <a:srgbClr val="FF0000"/>
                </a:solidFill>
                <a:latin typeface="+mn-lt"/>
              </a:rPr>
              <a:t>particles</a:t>
            </a:r>
            <a:r>
              <a:rPr lang="de-AT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de-AT" sz="2000" dirty="0">
                <a:latin typeface="+mn-lt"/>
              </a:rPr>
              <a:t>i.e. </a:t>
            </a:r>
            <a:r>
              <a:rPr lang="de-AT" sz="2000" dirty="0" err="1">
                <a:latin typeface="+mn-lt"/>
              </a:rPr>
              <a:t>with</a:t>
            </a:r>
            <a:r>
              <a:rPr lang="de-AT" sz="2000" dirty="0">
                <a:latin typeface="+mn-lt"/>
              </a:rPr>
              <a:t> a </a:t>
            </a:r>
            <a:r>
              <a:rPr lang="de-AT" sz="2000" dirty="0" err="1">
                <a:latin typeface="+mn-lt"/>
              </a:rPr>
              <a:t>gaseous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 err="1">
                <a:latin typeface="+mn-lt"/>
              </a:rPr>
              <a:t>detector</a:t>
            </a:r>
            <a:endParaRPr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2777" name="Grafik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94463" y="2740025"/>
            <a:ext cx="5037137" cy="296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Grafik 23"/>
          <p:cNvPicPr>
            <a:picLocks noChangeAspect="1"/>
          </p:cNvPicPr>
          <p:nvPr/>
        </p:nvPicPr>
        <p:blipFill>
          <a:blip r:embed="rId4"/>
          <a:srcRect t="22136" r="1717" b="26083"/>
          <a:stretch>
            <a:fillRect/>
          </a:stretch>
        </p:blipFill>
        <p:spPr bwMode="auto">
          <a:xfrm>
            <a:off x="277813" y="3043238"/>
            <a:ext cx="5221287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27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27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27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  <p:bldP spid="13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1"/>
          <p:cNvSpPr>
            <a:spLocks noGrp="1"/>
          </p:cNvSpPr>
          <p:nvPr>
            <p:ph type="title"/>
          </p:nvPr>
        </p:nvSpPr>
        <p:spPr>
          <a:xfrm>
            <a:off x="838200" y="-61913"/>
            <a:ext cx="10515600" cy="1020763"/>
          </a:xfrm>
        </p:spPr>
        <p:txBody>
          <a:bodyPr/>
          <a:lstStyle/>
          <a:p>
            <a:pPr eaLnBrk="1" hangingPunct="1"/>
            <a:r>
              <a:rPr lang="de-AT"/>
              <a:t>Experimental Setup I</a:t>
            </a:r>
          </a:p>
        </p:txBody>
      </p:sp>
      <p:sp>
        <p:nvSpPr>
          <p:cNvPr id="33794" name="Inhaltsplatzhalter 2"/>
          <p:cNvSpPr>
            <a:spLocks noGrp="1"/>
          </p:cNvSpPr>
          <p:nvPr>
            <p:ph idx="1"/>
          </p:nvPr>
        </p:nvSpPr>
        <p:spPr>
          <a:xfrm>
            <a:off x="461963" y="1122363"/>
            <a:ext cx="11217275" cy="4986337"/>
          </a:xfrm>
        </p:spPr>
        <p:txBody>
          <a:bodyPr/>
          <a:lstStyle/>
          <a:p>
            <a:pPr eaLnBrk="1" hangingPunct="1"/>
            <a:r>
              <a:rPr lang="de-AT" b="1" dirty="0"/>
              <a:t>(n,</a:t>
            </a:r>
            <a:r>
              <a:rPr lang="el-GR" b="1" i="1" dirty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AT" b="1" dirty="0"/>
              <a:t>)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b="1" dirty="0"/>
              <a:t>Total Absorption </a:t>
            </a:r>
            <a:r>
              <a:rPr lang="de-AT" b="1" dirty="0" err="1"/>
              <a:t>Calorimeter</a:t>
            </a:r>
            <a:r>
              <a:rPr lang="de-AT" dirty="0"/>
              <a:t> TAC</a:t>
            </a:r>
          </a:p>
          <a:p>
            <a:pPr lvl="1" eaLnBrk="1" hangingPunct="1"/>
            <a:r>
              <a:rPr lang="de-AT" dirty="0" err="1"/>
              <a:t>Spherical</a:t>
            </a:r>
            <a:r>
              <a:rPr lang="de-AT" dirty="0"/>
              <a:t> </a:t>
            </a:r>
            <a:r>
              <a:rPr lang="de-AT" dirty="0" err="1"/>
              <a:t>array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40 BaF</a:t>
            </a:r>
            <a:r>
              <a:rPr lang="de-AT" baseline="-25000" dirty="0"/>
              <a:t>2</a:t>
            </a:r>
            <a:r>
              <a:rPr lang="de-AT" dirty="0"/>
              <a:t> </a:t>
            </a:r>
            <a:r>
              <a:rPr lang="de-AT" dirty="0" err="1"/>
              <a:t>crystals</a:t>
            </a:r>
            <a:endParaRPr lang="de-AT" dirty="0"/>
          </a:p>
          <a:p>
            <a:pPr lvl="1" eaLnBrk="1" hangingPunct="1"/>
            <a:r>
              <a:rPr lang="de-AT" dirty="0" err="1"/>
              <a:t>Inner</a:t>
            </a:r>
            <a:r>
              <a:rPr lang="de-AT" dirty="0"/>
              <a:t> </a:t>
            </a:r>
            <a:r>
              <a:rPr lang="de-AT" dirty="0" err="1"/>
              <a:t>diameter</a:t>
            </a:r>
            <a:r>
              <a:rPr lang="de-AT" dirty="0"/>
              <a:t> 20 cm </a:t>
            </a:r>
          </a:p>
          <a:p>
            <a:pPr lvl="1" eaLnBrk="1" hangingPunct="1"/>
            <a:r>
              <a:rPr lang="de-AT" dirty="0"/>
              <a:t>Absorber (</a:t>
            </a:r>
            <a:r>
              <a:rPr lang="de-AT" dirty="0" err="1"/>
              <a:t>polyethylene</a:t>
            </a:r>
            <a:r>
              <a:rPr lang="de-AT" dirty="0"/>
              <a:t> + 7.5% Li) </a:t>
            </a:r>
            <a:r>
              <a:rPr lang="de-AT" dirty="0" err="1"/>
              <a:t>to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 err="1"/>
              <a:t>reduce</a:t>
            </a:r>
            <a:r>
              <a:rPr lang="de-AT" dirty="0"/>
              <a:t> </a:t>
            </a:r>
            <a:r>
              <a:rPr lang="de-AT" dirty="0" err="1"/>
              <a:t>neutron</a:t>
            </a:r>
            <a:r>
              <a:rPr lang="de-AT" dirty="0"/>
              <a:t> </a:t>
            </a:r>
            <a:r>
              <a:rPr lang="de-AT" dirty="0" err="1"/>
              <a:t>scattering</a:t>
            </a:r>
            <a:r>
              <a:rPr lang="de-AT" dirty="0"/>
              <a:t> </a:t>
            </a:r>
            <a:r>
              <a:rPr lang="de-AT" dirty="0" err="1"/>
              <a:t>into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BaF</a:t>
            </a:r>
            <a:r>
              <a:rPr lang="de-AT" baseline="-25000" dirty="0"/>
              <a:t>2</a:t>
            </a:r>
          </a:p>
          <a:p>
            <a:pPr marL="0" indent="0" eaLnBrk="1" hangingPunct="1">
              <a:buNone/>
            </a:pPr>
            <a:endParaRPr lang="de-AT" dirty="0"/>
          </a:p>
        </p:txBody>
      </p:sp>
      <p:grpSp>
        <p:nvGrpSpPr>
          <p:cNvPr id="33795" name="Gruppieren 3"/>
          <p:cNvGrpSpPr>
            <a:grpSpLocks/>
          </p:cNvGrpSpPr>
          <p:nvPr/>
        </p:nvGrpSpPr>
        <p:grpSpPr bwMode="auto">
          <a:xfrm>
            <a:off x="6746875" y="1954213"/>
            <a:ext cx="5019675" cy="4002087"/>
            <a:chOff x="7862972" y="2492014"/>
            <a:chExt cx="3887787" cy="3081337"/>
          </a:xfrm>
        </p:grpSpPr>
        <p:sp>
          <p:nvSpPr>
            <p:cNvPr id="33799" name="AutoShape 7"/>
            <p:cNvSpPr>
              <a:spLocks noChangeArrowheads="1"/>
            </p:cNvSpPr>
            <p:nvPr/>
          </p:nvSpPr>
          <p:spPr bwMode="auto">
            <a:xfrm>
              <a:off x="9947359" y="4784364"/>
              <a:ext cx="184150" cy="366712"/>
            </a:xfrm>
            <a:prstGeom prst="roundRect">
              <a:avLst>
                <a:gd name="adj" fmla="val 16667"/>
              </a:avLst>
            </a:prstGeom>
            <a:noFill/>
            <a:ln w="952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it-IT" altLang="en-US">
                <a:ea typeface="MS PGothic" pitchFamily="34" charset="-128"/>
              </a:endParaRPr>
            </a:p>
          </p:txBody>
        </p:sp>
        <p:pic>
          <p:nvPicPr>
            <p:cNvPr id="33800" name="Picture 35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862972" y="2492014"/>
              <a:ext cx="3887787" cy="308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6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17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18AC39C0-1F82-4D2E-9297-145D170D1F8B}" type="slidenum">
              <a:rPr lang="de-AT" smtClean="0"/>
              <a:pPr>
                <a:defRPr/>
              </a:pPr>
              <a:t>14</a:t>
            </a:fld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8" t="3936" r="15742"/>
          <a:stretch/>
        </p:blipFill>
        <p:spPr>
          <a:xfrm>
            <a:off x="701335" y="3238396"/>
            <a:ext cx="2890090" cy="3033817"/>
          </a:xfrm>
          <a:prstGeom prst="rect">
            <a:avLst/>
          </a:prstGeom>
        </p:spPr>
      </p:pic>
      <p:cxnSp>
        <p:nvCxnSpPr>
          <p:cNvPr id="7" name="Verbinder: gekrümmt 6"/>
          <p:cNvCxnSpPr>
            <a:cxnSpLocks/>
          </p:cNvCxnSpPr>
          <p:nvPr/>
        </p:nvCxnSpPr>
        <p:spPr>
          <a:xfrm>
            <a:off x="2146379" y="4678533"/>
            <a:ext cx="507924" cy="179217"/>
          </a:xfrm>
          <a:prstGeom prst="curvedConnector3">
            <a:avLst/>
          </a:prstGeom>
          <a:ln w="28575">
            <a:solidFill>
              <a:srgbClr val="1B1B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4094048" y="4045195"/>
                <a:ext cx="2150204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b="1" i="1" smtClean="0">
                              <a:latin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de-AT" b="1" i="1" smtClean="0">
                              <a:latin typeface="Cambria Math" panose="02040503050406030204" pitchFamily="18" charset="0"/>
                            </a:rPr>
                            <m:t>𝑺𝒖𝒎</m:t>
                          </m:r>
                        </m:sub>
                      </m:sSub>
                      <m:r>
                        <a:rPr lang="de-A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de-AT" i="1" smtClean="0">
                              <a:solidFill>
                                <a:srgbClr val="1B1B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b="0" i="1" smtClean="0">
                              <a:solidFill>
                                <a:srgbClr val="1B1B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AT" b="0" i="1" smtClean="0">
                              <a:solidFill>
                                <a:srgbClr val="1B1BFF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de-A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AT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A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de-A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de-AT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A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sub>
                      </m:sSub>
                    </m:oMath>
                  </m:oMathPara>
                </a14:m>
                <a:endParaRPr lang="de-AT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4048" y="4045195"/>
                <a:ext cx="2150204" cy="276999"/>
              </a:xfrm>
              <a:prstGeom prst="rect">
                <a:avLst/>
              </a:prstGeom>
              <a:blipFill>
                <a:blip r:embed="rId5"/>
                <a:stretch>
                  <a:fillRect l="-1989" r="-568" b="-20000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Verbinder: gekrümmt 19"/>
          <p:cNvCxnSpPr>
            <a:cxnSpLocks/>
          </p:cNvCxnSpPr>
          <p:nvPr/>
        </p:nvCxnSpPr>
        <p:spPr>
          <a:xfrm rot="5400000">
            <a:off x="1825243" y="4758867"/>
            <a:ext cx="324699" cy="317573"/>
          </a:xfrm>
          <a:prstGeom prst="curvedConnector3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Verbinder: gekrümmt 20"/>
          <p:cNvCxnSpPr>
            <a:cxnSpLocks/>
          </p:cNvCxnSpPr>
          <p:nvPr/>
        </p:nvCxnSpPr>
        <p:spPr>
          <a:xfrm rot="16200000" flipV="1">
            <a:off x="1854148" y="4386303"/>
            <a:ext cx="313857" cy="270603"/>
          </a:xfrm>
          <a:prstGeom prst="curvedConnector3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feld 14"/>
          <p:cNvSpPr txBox="1"/>
          <p:nvPr/>
        </p:nvSpPr>
        <p:spPr>
          <a:xfrm>
            <a:off x="2400341" y="4709942"/>
            <a:ext cx="2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de-AT" sz="2400" b="1" i="1" dirty="0">
              <a:solidFill>
                <a:srgbClr val="FFFF00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1828806" y="4858870"/>
            <a:ext cx="2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de-AT" sz="2400" b="1" i="1" dirty="0">
              <a:solidFill>
                <a:srgbClr val="FFFF00"/>
              </a:solidFill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1916925" y="4023764"/>
            <a:ext cx="273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de-AT" sz="2400" b="1" i="1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7"/>
              <p:cNvSpPr txBox="1"/>
              <p:nvPr/>
            </p:nvSpPr>
            <p:spPr>
              <a:xfrm>
                <a:off x="4227663" y="4552517"/>
                <a:ext cx="168520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AT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AT" b="1" i="1" smtClean="0">
                              <a:latin typeface="Cambria Math" panose="02040503050406030204" pitchFamily="18" charset="0"/>
                            </a:rPr>
                            <m:t>𝒎</m:t>
                          </m:r>
                        </m:e>
                        <m:sub>
                          <m:r>
                            <a:rPr lang="de-AT" b="1" i="1" smtClean="0">
                              <a:latin typeface="Cambria Math" panose="02040503050406030204" pitchFamily="18" charset="0"/>
                            </a:rPr>
                            <m:t>𝒄𝒓</m:t>
                          </m:r>
                        </m:sub>
                      </m:sSub>
                      <m:r>
                        <a:rPr lang="de-AT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AT" b="0" i="1" smtClean="0">
                          <a:solidFill>
                            <a:srgbClr val="1B1BFF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de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AT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de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de-AT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de-AT" dirty="0"/>
              </a:p>
            </p:txBody>
          </p:sp>
        </mc:Choice>
        <mc:Fallback xmlns="">
          <p:sp>
            <p:nvSpPr>
              <p:cNvPr id="18" name="Textfeld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7663" y="4552517"/>
                <a:ext cx="1685205" cy="276999"/>
              </a:xfrm>
              <a:prstGeom prst="rect">
                <a:avLst/>
              </a:prstGeom>
              <a:blipFill>
                <a:blip r:embed="rId6"/>
                <a:stretch>
                  <a:fillRect l="-1812" r="-2899" b="-13333"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383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6660401">
            <a:off x="8611979" y="3075300"/>
            <a:ext cx="225425" cy="1147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feld 1"/>
          <p:cNvSpPr txBox="1"/>
          <p:nvPr/>
        </p:nvSpPr>
        <p:spPr>
          <a:xfrm>
            <a:off x="7941713" y="3885264"/>
            <a:ext cx="1066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b="1" dirty="0" err="1">
                <a:solidFill>
                  <a:srgbClr val="FF0000"/>
                </a:solidFill>
                <a:latin typeface="+mn-lt"/>
              </a:rPr>
              <a:t>neutrons</a:t>
            </a:r>
            <a:endParaRPr lang="de-AT" b="1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7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7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7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28" grpId="0"/>
      <p:bldP spid="29" grpId="0"/>
      <p:bldP spid="18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1"/>
          <p:cNvSpPr>
            <a:spLocks noGrp="1"/>
          </p:cNvSpPr>
          <p:nvPr>
            <p:ph type="title"/>
          </p:nvPr>
        </p:nvSpPr>
        <p:spPr>
          <a:xfrm>
            <a:off x="838200" y="-61913"/>
            <a:ext cx="10515600" cy="1020763"/>
          </a:xfrm>
        </p:spPr>
        <p:txBody>
          <a:bodyPr/>
          <a:lstStyle/>
          <a:p>
            <a:pPr eaLnBrk="1" hangingPunct="1"/>
            <a:r>
              <a:rPr lang="de-AT"/>
              <a:t>Experimental Setup II</a:t>
            </a:r>
          </a:p>
        </p:txBody>
      </p:sp>
      <p:sp>
        <p:nvSpPr>
          <p:cNvPr id="34818" name="Inhaltsplatzhalter 2"/>
          <p:cNvSpPr>
            <a:spLocks noGrp="1"/>
          </p:cNvSpPr>
          <p:nvPr>
            <p:ph idx="1"/>
          </p:nvPr>
        </p:nvSpPr>
        <p:spPr>
          <a:xfrm>
            <a:off x="461963" y="1122363"/>
            <a:ext cx="11217275" cy="4986337"/>
          </a:xfrm>
        </p:spPr>
        <p:txBody>
          <a:bodyPr/>
          <a:lstStyle/>
          <a:p>
            <a:pPr eaLnBrk="1" hangingPunct="1"/>
            <a:r>
              <a:rPr lang="de-AT" b="1" dirty="0"/>
              <a:t>(</a:t>
            </a:r>
            <a:r>
              <a:rPr lang="de-AT" b="1" dirty="0" err="1"/>
              <a:t>n,</a:t>
            </a:r>
            <a:r>
              <a:rPr lang="de-AT" b="1" i="1" dirty="0" err="1"/>
              <a:t>f</a:t>
            </a:r>
            <a:r>
              <a:rPr lang="de-AT" b="1" dirty="0"/>
              <a:t>)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b="1" dirty="0" err="1"/>
              <a:t>compact</a:t>
            </a:r>
            <a:r>
              <a:rPr lang="de-AT" b="1" dirty="0"/>
              <a:t> </a:t>
            </a:r>
            <a:r>
              <a:rPr lang="de-AT" b="1" dirty="0" err="1"/>
              <a:t>ionisation</a:t>
            </a:r>
            <a:r>
              <a:rPr lang="de-AT" b="1" dirty="0"/>
              <a:t> </a:t>
            </a:r>
            <a:r>
              <a:rPr lang="de-AT" b="1" dirty="0" err="1"/>
              <a:t>chamber</a:t>
            </a:r>
            <a:r>
              <a:rPr lang="de-AT" dirty="0"/>
              <a:t> (FICH) </a:t>
            </a:r>
            <a:br>
              <a:rPr lang="de-AT" dirty="0"/>
            </a:b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>
                <a:solidFill>
                  <a:srgbClr val="FF0000"/>
                </a:solidFill>
              </a:rPr>
              <a:t>fission</a:t>
            </a:r>
            <a:r>
              <a:rPr lang="de-AT" dirty="0">
                <a:solidFill>
                  <a:srgbClr val="FF0000"/>
                </a:solidFill>
              </a:rPr>
              <a:t> </a:t>
            </a:r>
            <a:r>
              <a:rPr lang="de-AT" dirty="0" err="1">
                <a:solidFill>
                  <a:srgbClr val="FF0000"/>
                </a:solidFill>
              </a:rPr>
              <a:t>tagging</a:t>
            </a:r>
            <a:endParaRPr lang="de-AT" dirty="0">
              <a:solidFill>
                <a:srgbClr val="FF0000"/>
              </a:solidFill>
            </a:endParaRPr>
          </a:p>
          <a:p>
            <a:pPr lvl="1" eaLnBrk="1" hangingPunct="1"/>
            <a:r>
              <a:rPr lang="de-AT" dirty="0"/>
              <a:t>Must fit in TAC/</a:t>
            </a:r>
            <a:r>
              <a:rPr lang="de-AT" dirty="0" err="1"/>
              <a:t>absorber</a:t>
            </a:r>
            <a:endParaRPr lang="de-AT" dirty="0"/>
          </a:p>
          <a:p>
            <a:pPr lvl="1" eaLnBrk="1" hangingPunct="1"/>
            <a:r>
              <a:rPr lang="de-AT" dirty="0"/>
              <a:t>High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AT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de-AT" dirty="0"/>
              <a:t>count </a:t>
            </a:r>
            <a:r>
              <a:rPr lang="de-AT" dirty="0" err="1"/>
              <a:t>rates</a:t>
            </a:r>
            <a:r>
              <a:rPr lang="de-AT" dirty="0"/>
              <a:t> </a:t>
            </a:r>
            <a:r>
              <a:rPr lang="de-AT" dirty="0" err="1"/>
              <a:t>require</a:t>
            </a:r>
            <a:r>
              <a:rPr lang="de-AT" dirty="0"/>
              <a:t>:</a:t>
            </a:r>
          </a:p>
          <a:p>
            <a:pPr lvl="2" eaLnBrk="1" hangingPunct="1"/>
            <a:r>
              <a:rPr lang="de-AT" dirty="0"/>
              <a:t>Fast </a:t>
            </a:r>
            <a:r>
              <a:rPr lang="de-AT" dirty="0" err="1"/>
              <a:t>ionizing</a:t>
            </a:r>
            <a:r>
              <a:rPr lang="de-AT" dirty="0"/>
              <a:t> gas CF</a:t>
            </a:r>
            <a:r>
              <a:rPr lang="de-AT" baseline="-25000" dirty="0"/>
              <a:t>4</a:t>
            </a:r>
            <a:r>
              <a:rPr lang="de-AT" dirty="0"/>
              <a:t> @ 1100 mbar</a:t>
            </a:r>
          </a:p>
          <a:p>
            <a:pPr lvl="2" eaLnBrk="1" hangingPunct="1"/>
            <a:r>
              <a:rPr lang="de-AT" dirty="0" err="1"/>
              <a:t>Dedicated</a:t>
            </a:r>
            <a:r>
              <a:rPr lang="de-AT" dirty="0"/>
              <a:t> </a:t>
            </a:r>
            <a:r>
              <a:rPr lang="de-AT" dirty="0" err="1"/>
              <a:t>electronics</a:t>
            </a:r>
            <a:r>
              <a:rPr lang="de-AT" dirty="0"/>
              <a:t> (CEA/DAM/DIF)</a:t>
            </a:r>
          </a:p>
          <a:p>
            <a:pPr lvl="1" eaLnBrk="1" hangingPunct="1"/>
            <a:r>
              <a:rPr lang="de-AT" dirty="0"/>
              <a:t>Dummy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background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 err="1"/>
              <a:t>measurement</a:t>
            </a:r>
            <a:endParaRPr lang="de-AT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/>
          <a:srcRect t="11421"/>
          <a:stretch>
            <a:fillRect/>
          </a:stretch>
        </p:blipFill>
        <p:spPr bwMode="auto">
          <a:xfrm>
            <a:off x="3182938" y="3923505"/>
            <a:ext cx="3429000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Grafik 10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88025" y="1783558"/>
            <a:ext cx="2262188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Fußzeilenplatzhalt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19" name="Foliennummernplatzhalt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28C043DE-9615-4C38-9EAB-4C81057F48A7}" type="slidenum">
              <a:rPr lang="de-AT" smtClean="0"/>
              <a:pPr>
                <a:defRPr/>
              </a:pPr>
              <a:t>15</a:t>
            </a:fld>
            <a:endParaRPr lang="de-AT" dirty="0"/>
          </a:p>
        </p:txBody>
      </p:sp>
      <p:pic>
        <p:nvPicPr>
          <p:cNvPr id="34824" name="Grafik 8"/>
          <p:cNvPicPr>
            <a:picLocks noChangeAspect="1"/>
          </p:cNvPicPr>
          <p:nvPr/>
        </p:nvPicPr>
        <p:blipFill>
          <a:blip r:embed="rId4"/>
          <a:srcRect b="17871"/>
          <a:stretch>
            <a:fillRect/>
          </a:stretch>
        </p:blipFill>
        <p:spPr bwMode="auto">
          <a:xfrm>
            <a:off x="8050213" y="4116388"/>
            <a:ext cx="3671887" cy="2262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387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414043">
            <a:off x="5937252" y="3021013"/>
            <a:ext cx="198437" cy="985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2" t="13981" r="14461" b="18518"/>
          <a:stretch/>
        </p:blipFill>
        <p:spPr>
          <a:xfrm>
            <a:off x="8114378" y="980282"/>
            <a:ext cx="3909161" cy="284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8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8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8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8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48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8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8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8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 dirty="0"/>
              <a:t>The Analysis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87A81B9-B8AF-4D07-8DA5-516960FFC6AB}" type="slidenum">
              <a:rPr lang="de-AT" smtClean="0"/>
              <a:pPr>
                <a:defRPr/>
              </a:pPr>
              <a:t>16</a:t>
            </a:fld>
            <a:endParaRPr lang="de-AT" dirty="0"/>
          </a:p>
        </p:txBody>
      </p:sp>
      <p:pic>
        <p:nvPicPr>
          <p:cNvPr id="35844" name="Grafik 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2713" y="927100"/>
            <a:ext cx="3821112" cy="286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Grafik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83200" y="1206500"/>
            <a:ext cx="15430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feld 11"/>
          <p:cNvSpPr txBox="1">
            <a:spLocks noChangeArrowheads="1"/>
          </p:cNvSpPr>
          <p:nvPr/>
        </p:nvSpPr>
        <p:spPr bwMode="auto">
          <a:xfrm>
            <a:off x="4264025" y="3521075"/>
            <a:ext cx="1165225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4400" dirty="0">
                <a:latin typeface="Calibri" pitchFamily="34" charset="0"/>
              </a:rPr>
              <a:t>TAC</a:t>
            </a:r>
          </a:p>
        </p:txBody>
      </p:sp>
      <p:sp>
        <p:nvSpPr>
          <p:cNvPr id="35847" name="Textfeld 13"/>
          <p:cNvSpPr txBox="1">
            <a:spLocks noChangeArrowheads="1"/>
          </p:cNvSpPr>
          <p:nvPr/>
        </p:nvSpPr>
        <p:spPr bwMode="auto">
          <a:xfrm>
            <a:off x="6932613" y="3521075"/>
            <a:ext cx="1428750" cy="76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4400" dirty="0">
                <a:latin typeface="Calibri" pitchFamily="34" charset="0"/>
              </a:rPr>
              <a:t>FICH</a:t>
            </a:r>
          </a:p>
        </p:txBody>
      </p:sp>
      <p:cxnSp>
        <p:nvCxnSpPr>
          <p:cNvPr id="14" name="Gerade Verbindung mit Pfeil 13"/>
          <p:cNvCxnSpPr>
            <a:cxnSpLocks/>
          </p:cNvCxnSpPr>
          <p:nvPr/>
        </p:nvCxnSpPr>
        <p:spPr>
          <a:xfrm>
            <a:off x="5319713" y="3905250"/>
            <a:ext cx="1536700" cy="0"/>
          </a:xfrm>
          <a:prstGeom prst="straightConnector1">
            <a:avLst/>
          </a:prstGeom>
          <a:ln w="38100">
            <a:headEnd type="triangl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/>
          <p:cNvCxnSpPr>
            <a:cxnSpLocks/>
          </p:cNvCxnSpPr>
          <p:nvPr/>
        </p:nvCxnSpPr>
        <p:spPr>
          <a:xfrm flipH="1">
            <a:off x="6088063" y="3905250"/>
            <a:ext cx="0" cy="396875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cxnSpLocks/>
          </p:cNvCxnSpPr>
          <p:nvPr/>
        </p:nvCxnSpPr>
        <p:spPr>
          <a:xfrm flipH="1">
            <a:off x="3614738" y="4292600"/>
            <a:ext cx="2463800" cy="0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>
            <a:cxnSpLocks/>
          </p:cNvCxnSpPr>
          <p:nvPr/>
        </p:nvCxnSpPr>
        <p:spPr>
          <a:xfrm flipH="1">
            <a:off x="6078538" y="4292600"/>
            <a:ext cx="2555875" cy="0"/>
          </a:xfrm>
          <a:prstGeom prst="straightConnector1">
            <a:avLst/>
          </a:prstGeom>
          <a:ln w="3810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cxnSpLocks/>
          </p:cNvCxnSpPr>
          <p:nvPr/>
        </p:nvCxnSpPr>
        <p:spPr>
          <a:xfrm>
            <a:off x="3619500" y="4276725"/>
            <a:ext cx="1588" cy="428625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>
            <a:cxnSpLocks/>
          </p:cNvCxnSpPr>
          <p:nvPr/>
        </p:nvCxnSpPr>
        <p:spPr>
          <a:xfrm flipH="1">
            <a:off x="8618538" y="4276725"/>
            <a:ext cx="1587" cy="428625"/>
          </a:xfrm>
          <a:prstGeom prst="straightConnector1">
            <a:avLst/>
          </a:prstGeom>
          <a:ln w="38100"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2105025" y="4692650"/>
            <a:ext cx="297338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AT" sz="4400">
                <a:latin typeface="Calibri" pitchFamily="34" charset="0"/>
              </a:rPr>
              <a:t>Coincidence</a:t>
            </a:r>
          </a:p>
          <a:p>
            <a:pPr algn="ctr"/>
            <a:r>
              <a:rPr lang="de-AT" sz="2800">
                <a:latin typeface="Calibri" pitchFamily="34" charset="0"/>
              </a:rPr>
              <a:t>(fission)</a:t>
            </a:r>
          </a:p>
        </p:txBody>
      </p:sp>
      <p:sp>
        <p:nvSpPr>
          <p:cNvPr id="21" name="Textfeld 20"/>
          <p:cNvSpPr txBox="1">
            <a:spLocks noChangeArrowheads="1"/>
          </p:cNvSpPr>
          <p:nvPr/>
        </p:nvSpPr>
        <p:spPr bwMode="auto">
          <a:xfrm>
            <a:off x="6675438" y="4692650"/>
            <a:ext cx="41179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de-AT" sz="4400">
                <a:latin typeface="Calibri" pitchFamily="34" charset="0"/>
              </a:rPr>
              <a:t>Anti-Coincidence</a:t>
            </a:r>
          </a:p>
          <a:p>
            <a:pPr algn="ctr"/>
            <a:r>
              <a:rPr lang="de-AT" sz="2800">
                <a:latin typeface="Calibri" pitchFamily="34" charset="0"/>
              </a:rPr>
              <a:t>(capture + background)</a:t>
            </a:r>
          </a:p>
        </p:txBody>
      </p:sp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285750" y="4643438"/>
            <a:ext cx="62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latin typeface="Calibri" pitchFamily="34" charset="0"/>
              </a:rPr>
              <a:t>FICH</a:t>
            </a:r>
          </a:p>
        </p:txBody>
      </p:sp>
      <p:sp>
        <p:nvSpPr>
          <p:cNvPr id="23" name="Textfeld 22"/>
          <p:cNvSpPr txBox="1"/>
          <p:nvPr/>
        </p:nvSpPr>
        <p:spPr>
          <a:xfrm>
            <a:off x="285750" y="5119688"/>
            <a:ext cx="6286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TAC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0738" y="4224338"/>
            <a:ext cx="1198562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5" name="Gerader Verbinder 24"/>
          <p:cNvCxnSpPr>
            <a:cxnSpLocks/>
          </p:cNvCxnSpPr>
          <p:nvPr/>
        </p:nvCxnSpPr>
        <p:spPr>
          <a:xfrm>
            <a:off x="295275" y="5091113"/>
            <a:ext cx="1724025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Gerader Verbinder 25"/>
          <p:cNvCxnSpPr>
            <a:cxnSpLocks/>
          </p:cNvCxnSpPr>
          <p:nvPr/>
        </p:nvCxnSpPr>
        <p:spPr>
          <a:xfrm>
            <a:off x="739775" y="4302125"/>
            <a:ext cx="966788" cy="0"/>
          </a:xfrm>
          <a:prstGeom prst="line">
            <a:avLst/>
          </a:prstGeom>
          <a:ln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/>
          <p:nvPr/>
        </p:nvCxnSpPr>
        <p:spPr>
          <a:xfrm>
            <a:off x="820738" y="4302125"/>
            <a:ext cx="152400" cy="0"/>
          </a:xfrm>
          <a:prstGeom prst="straightConnector1">
            <a:avLst/>
          </a:prstGeom>
          <a:ln>
            <a:solidFill>
              <a:srgbClr val="7F7F7F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mit Pfeil 27"/>
          <p:cNvCxnSpPr>
            <a:cxnSpLocks/>
          </p:cNvCxnSpPr>
          <p:nvPr/>
        </p:nvCxnSpPr>
        <p:spPr>
          <a:xfrm flipH="1">
            <a:off x="1201738" y="4302125"/>
            <a:ext cx="231775" cy="0"/>
          </a:xfrm>
          <a:prstGeom prst="straightConnector1">
            <a:avLst/>
          </a:prstGeom>
          <a:ln>
            <a:solidFill>
              <a:srgbClr val="7F7F7F"/>
            </a:solidFill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feld 28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642542" y="3503532"/>
            <a:ext cx="1077346" cy="295530"/>
          </a:xfrm>
          <a:prstGeom prst="rect">
            <a:avLst/>
          </a:prstGeom>
          <a:blipFill>
            <a:blip r:embed="rId5"/>
            <a:stretch>
              <a:fillRect l="-4545" r="-1136" b="-20833"/>
            </a:stretch>
          </a:blipFill>
        </p:spPr>
        <p:txBody>
          <a:bodyPr/>
          <a:lstStyle/>
          <a:p>
            <a:pPr>
              <a:defRPr/>
            </a:pPr>
            <a:r>
              <a:rPr lang="de-AT">
                <a:noFill/>
              </a:rPr>
              <a:t> </a:t>
            </a:r>
          </a:p>
        </p:txBody>
      </p:sp>
      <p:pic>
        <p:nvPicPr>
          <p:cNvPr id="35864" name="Grafik 2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287463" y="3797300"/>
            <a:ext cx="511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65" name="Grafik 31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293100" y="930275"/>
            <a:ext cx="3813175" cy="286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58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58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5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5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8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6" grpId="0"/>
      <p:bldP spid="35847" grpId="0"/>
      <p:bldP spid="20" grpId="0"/>
      <p:bldP spid="21" grpId="0"/>
      <p:bldP spid="22" grpId="0"/>
      <p:bldP spid="23" grpId="0"/>
      <p:bldP spid="2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FICH – total </a:t>
            </a:r>
            <a:r>
              <a:rPr lang="de-AT" dirty="0" err="1"/>
              <a:t>amplitude</a:t>
            </a:r>
            <a:r>
              <a:rPr lang="de-AT" dirty="0"/>
              <a:t> </a:t>
            </a:r>
            <a:r>
              <a:rPr lang="de-AT" dirty="0" err="1"/>
              <a:t>spectrum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2218C8-6E8C-4E78-8015-9583BE256FBC}" type="slidenum">
              <a:rPr lang="de-AT" smtClean="0"/>
              <a:pPr>
                <a:defRPr/>
              </a:pPr>
              <a:t>17</a:t>
            </a:fld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18"/>
          <a:stretch/>
        </p:blipFill>
        <p:spPr>
          <a:xfrm>
            <a:off x="1362597" y="1033946"/>
            <a:ext cx="10722871" cy="514077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275209" y="2911876"/>
            <a:ext cx="1669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/>
              <a:t>1 </a:t>
            </a:r>
            <a:r>
              <a:rPr lang="de-AT" sz="1400" i="1" dirty="0" err="1"/>
              <a:t>trigger</a:t>
            </a:r>
            <a:r>
              <a:rPr lang="de-AT" sz="1400" i="1" dirty="0"/>
              <a:t> = 100 </a:t>
            </a:r>
            <a:r>
              <a:rPr lang="de-AT" sz="1400" i="1" dirty="0" err="1"/>
              <a:t>ms</a:t>
            </a:r>
            <a:endParaRPr lang="de-AT" sz="1400" i="1" dirty="0"/>
          </a:p>
        </p:txBody>
      </p:sp>
      <p:sp>
        <p:nvSpPr>
          <p:cNvPr id="8" name="Textfeld 7"/>
          <p:cNvSpPr txBox="1"/>
          <p:nvPr/>
        </p:nvSpPr>
        <p:spPr>
          <a:xfrm>
            <a:off x="2574524" y="3604334"/>
            <a:ext cx="514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de-AT" sz="4400" dirty="0"/>
          </a:p>
        </p:txBody>
      </p:sp>
      <p:sp>
        <p:nvSpPr>
          <p:cNvPr id="9" name="Textfeld 8"/>
          <p:cNvSpPr txBox="1"/>
          <p:nvPr/>
        </p:nvSpPr>
        <p:spPr>
          <a:xfrm>
            <a:off x="3703467" y="4910831"/>
            <a:ext cx="966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</a:t>
            </a:r>
            <a:endParaRPr lang="de-AT" sz="4400" dirty="0"/>
          </a:p>
        </p:txBody>
      </p:sp>
    </p:spTree>
    <p:extLst>
      <p:ext uri="{BB962C8B-B14F-4D97-AF65-F5344CB8AC3E}">
        <p14:creationId xmlns:p14="http://schemas.microsoft.com/office/powerpoint/2010/main" val="13491119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 dirty="0"/>
              <a:t>FICH – Fission </a:t>
            </a:r>
            <a:r>
              <a:rPr lang="de-AT" dirty="0" err="1"/>
              <a:t>events</a:t>
            </a:r>
            <a:r>
              <a:rPr lang="de-AT" dirty="0"/>
              <a:t> in </a:t>
            </a:r>
            <a:r>
              <a:rPr lang="de-AT" dirty="0" err="1"/>
              <a:t>coincidence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752218C8-6E8C-4E78-8015-9583BE256FBC}" type="slidenum">
              <a:rPr lang="de-AT" smtClean="0"/>
              <a:pPr>
                <a:defRPr/>
              </a:pPr>
              <a:t>18</a:t>
            </a:fld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7" t="8802" r="6279" b="2654"/>
          <a:stretch/>
        </p:blipFill>
        <p:spPr>
          <a:xfrm>
            <a:off x="2290439" y="983205"/>
            <a:ext cx="7332956" cy="5232594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865442" y="1259931"/>
            <a:ext cx="51490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de-AT" sz="4400" dirty="0"/>
          </a:p>
        </p:txBody>
      </p:sp>
      <p:sp>
        <p:nvSpPr>
          <p:cNvPr id="8" name="Textfeld 7"/>
          <p:cNvSpPr txBox="1"/>
          <p:nvPr/>
        </p:nvSpPr>
        <p:spPr>
          <a:xfrm>
            <a:off x="4546150" y="3763348"/>
            <a:ext cx="9661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FF</a:t>
            </a:r>
            <a:endParaRPr lang="de-AT" sz="4400" dirty="0"/>
          </a:p>
        </p:txBody>
      </p:sp>
      <p:pic>
        <p:nvPicPr>
          <p:cNvPr id="10" name="Picture 387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555228">
            <a:off x="3558154" y="1575887"/>
            <a:ext cx="104649" cy="798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10123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 advAuto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/>
              <a:t>Anti-/Coincidence - E</a:t>
            </a:r>
            <a:r>
              <a:rPr lang="de-AT" baseline="-25000"/>
              <a:t>Sum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649CA171-7493-46D6-90FF-C12F5EFA2442}" type="slidenum">
              <a:rPr lang="de-AT"/>
              <a:pPr>
                <a:defRPr/>
              </a:pPr>
              <a:t>19</a:t>
            </a:fld>
            <a:endParaRPr lang="de-AT" dirty="0"/>
          </a:p>
        </p:txBody>
      </p:sp>
      <p:pic>
        <p:nvPicPr>
          <p:cNvPr id="36868" name="Grafik 6"/>
          <p:cNvPicPr>
            <a:picLocks noChangeAspect="1"/>
          </p:cNvPicPr>
          <p:nvPr/>
        </p:nvPicPr>
        <p:blipFill>
          <a:blip r:embed="rId2"/>
          <a:srcRect t="9183" r="7689"/>
          <a:stretch>
            <a:fillRect/>
          </a:stretch>
        </p:blipFill>
        <p:spPr bwMode="auto">
          <a:xfrm>
            <a:off x="1863725" y="949325"/>
            <a:ext cx="75469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Grafik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915525" y="1436688"/>
            <a:ext cx="182880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Grafik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915525" y="2038350"/>
            <a:ext cx="2152650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1" name="Textfeld 7"/>
          <p:cNvSpPr txBox="1">
            <a:spLocks noChangeArrowheads="1"/>
          </p:cNvSpPr>
          <p:nvPr/>
        </p:nvSpPr>
        <p:spPr bwMode="auto">
          <a:xfrm>
            <a:off x="4716463" y="1847850"/>
            <a:ext cx="92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baseline="30000"/>
              <a:t>130</a:t>
            </a:r>
            <a:r>
              <a:rPr lang="de-AT"/>
              <a:t>Ba</a:t>
            </a:r>
            <a:r>
              <a:rPr lang="de-AT" baseline="-25000"/>
              <a:t>n,</a:t>
            </a:r>
            <a:r>
              <a:rPr lang="el-GR" baseline="-25000">
                <a:latin typeface="Times New Roman" pitchFamily="18" charset="0"/>
                <a:cs typeface="Times New Roman" pitchFamily="18" charset="0"/>
              </a:rPr>
              <a:t>γ</a:t>
            </a:r>
            <a:endParaRPr lang="de-AT" baseline="-25000"/>
          </a:p>
        </p:txBody>
      </p:sp>
      <p:sp>
        <p:nvSpPr>
          <p:cNvPr id="36872" name="Textfeld 8"/>
          <p:cNvSpPr txBox="1">
            <a:spLocks noChangeArrowheads="1"/>
          </p:cNvSpPr>
          <p:nvPr/>
        </p:nvSpPr>
        <p:spPr bwMode="auto">
          <a:xfrm>
            <a:off x="5568950" y="2209800"/>
            <a:ext cx="922338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baseline="30000"/>
              <a:t>135</a:t>
            </a:r>
            <a:r>
              <a:rPr lang="de-AT"/>
              <a:t>Ba</a:t>
            </a:r>
            <a:r>
              <a:rPr lang="de-AT" baseline="-25000"/>
              <a:t>n,</a:t>
            </a:r>
            <a:r>
              <a:rPr lang="el-GR" baseline="-25000">
                <a:latin typeface="Times New Roman" pitchFamily="18" charset="0"/>
                <a:cs typeface="Times New Roman" pitchFamily="18" charset="0"/>
              </a:rPr>
              <a:t>γ</a:t>
            </a:r>
            <a:endParaRPr lang="de-AT" baseline="-25000"/>
          </a:p>
        </p:txBody>
      </p:sp>
      <p:sp>
        <p:nvSpPr>
          <p:cNvPr id="36873" name="Textfeld 11"/>
          <p:cNvSpPr txBox="1">
            <a:spLocks noChangeArrowheads="1"/>
          </p:cNvSpPr>
          <p:nvPr/>
        </p:nvSpPr>
        <p:spPr bwMode="auto">
          <a:xfrm>
            <a:off x="3176588" y="1011238"/>
            <a:ext cx="9207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baseline="30000"/>
              <a:t>1</a:t>
            </a:r>
            <a:r>
              <a:rPr lang="de-AT"/>
              <a:t>H</a:t>
            </a:r>
            <a:r>
              <a:rPr lang="de-AT" baseline="-25000"/>
              <a:t>n,</a:t>
            </a:r>
            <a:r>
              <a:rPr lang="el-GR" baseline="-25000">
                <a:latin typeface="Times New Roman" pitchFamily="18" charset="0"/>
                <a:cs typeface="Times New Roman" pitchFamily="18" charset="0"/>
              </a:rPr>
              <a:t>γ</a:t>
            </a:r>
            <a:endParaRPr lang="de-AT" baseline="-25000"/>
          </a:p>
        </p:txBody>
      </p:sp>
      <p:sp>
        <p:nvSpPr>
          <p:cNvPr id="36874" name="Textfeld 12"/>
          <p:cNvSpPr txBox="1">
            <a:spLocks noChangeArrowheads="1"/>
          </p:cNvSpPr>
          <p:nvPr/>
        </p:nvSpPr>
        <p:spPr bwMode="auto">
          <a:xfrm>
            <a:off x="2884488" y="1647825"/>
            <a:ext cx="920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baseline="30000"/>
              <a:t>40</a:t>
            </a:r>
            <a:r>
              <a:rPr lang="de-AT"/>
              <a:t>K</a:t>
            </a:r>
            <a:endParaRPr lang="de-AT" baseline="-25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943" y="639192"/>
            <a:ext cx="8503584" cy="5734975"/>
          </a:xfrm>
          <a:prstGeom prst="rect">
            <a:avLst/>
          </a:prstGeom>
        </p:spPr>
      </p:pic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 dirty="0"/>
              <a:t>Fission vs. Capture – 10%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statistics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7133CD1-3357-4DEC-BC44-A00EB945F4FB}" type="slidenum">
              <a:rPr lang="de-AT"/>
              <a:pPr>
                <a:defRPr/>
              </a:pPr>
              <a:t>20</a:t>
            </a:fld>
            <a:endParaRPr lang="de-AT" dirty="0"/>
          </a:p>
        </p:txBody>
      </p:sp>
      <p:pic>
        <p:nvPicPr>
          <p:cNvPr id="37892" name="Grafik 5"/>
          <p:cNvPicPr>
            <a:picLocks noChangeAspect="1"/>
          </p:cNvPicPr>
          <p:nvPr/>
        </p:nvPicPr>
        <p:blipFill>
          <a:blip r:embed="rId2"/>
          <a:srcRect t="8571" r="7745"/>
          <a:stretch>
            <a:fillRect/>
          </a:stretch>
        </p:blipFill>
        <p:spPr bwMode="auto">
          <a:xfrm>
            <a:off x="95250" y="901700"/>
            <a:ext cx="7429500" cy="538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7893" name="Gruppieren 16"/>
          <p:cNvGrpSpPr>
            <a:grpSpLocks/>
          </p:cNvGrpSpPr>
          <p:nvPr/>
        </p:nvGrpSpPr>
        <p:grpSpPr bwMode="auto">
          <a:xfrm>
            <a:off x="7065963" y="896938"/>
            <a:ext cx="5021262" cy="3386137"/>
            <a:chOff x="7065773" y="897339"/>
            <a:chExt cx="5021523" cy="3385412"/>
          </a:xfrm>
        </p:grpSpPr>
        <p:pic>
          <p:nvPicPr>
            <p:cNvPr id="37899" name="Grafik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065773" y="897339"/>
              <a:ext cx="5021523" cy="3385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7900" name="Gruppieren 15"/>
            <p:cNvGrpSpPr>
              <a:grpSpLocks/>
            </p:cNvGrpSpPr>
            <p:nvPr/>
          </p:nvGrpSpPr>
          <p:grpSpPr bwMode="auto">
            <a:xfrm>
              <a:off x="9722595" y="1120621"/>
              <a:ext cx="1790700" cy="325608"/>
              <a:chOff x="9293386" y="4868045"/>
              <a:chExt cx="1790700" cy="325608"/>
            </a:xfrm>
          </p:grpSpPr>
          <p:pic>
            <p:nvPicPr>
              <p:cNvPr id="37901" name="Grafik 10"/>
              <p:cNvPicPr>
                <a:picLocks noChangeAspect="1"/>
              </p:cNvPicPr>
              <p:nvPr/>
            </p:nvPicPr>
            <p:blipFill>
              <a:blip r:embed="rId4"/>
              <a:srcRect l="19466" t="4163" r="22478" b="85997"/>
              <a:stretch>
                <a:fillRect/>
              </a:stretch>
            </p:blipFill>
            <p:spPr bwMode="auto">
              <a:xfrm>
                <a:off x="9293386" y="4962038"/>
                <a:ext cx="1790700" cy="2316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2" name="Grafik 11"/>
              <p:cNvPicPr>
                <a:picLocks noChangeAspect="1"/>
              </p:cNvPicPr>
              <p:nvPr/>
            </p:nvPicPr>
            <p:blipFill>
              <a:blip r:embed="rId3"/>
              <a:srcRect l="36533" t="78336" r="62608" b="18266"/>
              <a:stretch>
                <a:fillRect/>
              </a:stretch>
            </p:blipFill>
            <p:spPr bwMode="auto">
              <a:xfrm>
                <a:off x="9381491" y="4930140"/>
                <a:ext cx="45719" cy="121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3" name="Grafik 12"/>
              <p:cNvPicPr>
                <a:picLocks noChangeAspect="1"/>
              </p:cNvPicPr>
              <p:nvPr/>
            </p:nvPicPr>
            <p:blipFill>
              <a:blip r:embed="rId3"/>
              <a:srcRect l="36533" t="78336" r="62608" b="18266"/>
              <a:stretch>
                <a:fillRect/>
              </a:stretch>
            </p:blipFill>
            <p:spPr bwMode="auto">
              <a:xfrm>
                <a:off x="10359391" y="4868045"/>
                <a:ext cx="45719" cy="121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4" name="Grafik 13"/>
              <p:cNvPicPr>
                <a:picLocks noChangeAspect="1"/>
              </p:cNvPicPr>
              <p:nvPr/>
            </p:nvPicPr>
            <p:blipFill>
              <a:blip r:embed="rId3"/>
              <a:srcRect l="36533" t="78336" r="62608" b="18266"/>
              <a:stretch>
                <a:fillRect/>
              </a:stretch>
            </p:blipFill>
            <p:spPr bwMode="auto">
              <a:xfrm>
                <a:off x="10746741" y="4869180"/>
                <a:ext cx="45719" cy="121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5" name="Grafik 14"/>
              <p:cNvPicPr>
                <a:picLocks noChangeAspect="1"/>
              </p:cNvPicPr>
              <p:nvPr/>
            </p:nvPicPr>
            <p:blipFill>
              <a:blip r:embed="rId3"/>
              <a:srcRect l="36533" t="78336" r="62608" b="18266"/>
              <a:stretch>
                <a:fillRect/>
              </a:stretch>
            </p:blipFill>
            <p:spPr bwMode="auto">
              <a:xfrm>
                <a:off x="10921892" y="4885129"/>
                <a:ext cx="45719" cy="1219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37894" name="Textfeld 17"/>
          <p:cNvSpPr txBox="1">
            <a:spLocks noChangeArrowheads="1"/>
          </p:cNvSpPr>
          <p:nvPr/>
        </p:nvSpPr>
        <p:spPr bwMode="auto">
          <a:xfrm>
            <a:off x="7693025" y="4314825"/>
            <a:ext cx="303688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2800">
                <a:solidFill>
                  <a:srgbClr val="FF0000"/>
                </a:solidFill>
                <a:latin typeface="Calibri" pitchFamily="34" charset="0"/>
              </a:rPr>
              <a:t>*</a:t>
            </a:r>
            <a:r>
              <a:rPr lang="de-AT">
                <a:latin typeface="Calibri" pitchFamily="34" charset="0"/>
              </a:rPr>
              <a:t>(n,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AT">
                <a:latin typeface="Calibri" pitchFamily="34" charset="0"/>
              </a:rPr>
              <a:t>) = AntiCoincidence </a:t>
            </a:r>
          </a:p>
          <a:p>
            <a:r>
              <a:rPr lang="de-AT">
                <a:latin typeface="Calibri" pitchFamily="34" charset="0"/>
              </a:rPr>
              <a:t>                – BeamOn Dummy </a:t>
            </a:r>
          </a:p>
          <a:p>
            <a:r>
              <a:rPr lang="de-AT">
                <a:latin typeface="Calibri" pitchFamily="34" charset="0"/>
              </a:rPr>
              <a:t>                – BeamOff </a:t>
            </a:r>
            <a:r>
              <a:rPr lang="de-AT" baseline="30000">
                <a:latin typeface="Calibri" pitchFamily="34" charset="0"/>
              </a:rPr>
              <a:t>233</a:t>
            </a:r>
            <a:r>
              <a:rPr lang="de-AT">
                <a:latin typeface="Calibri" pitchFamily="34" charset="0"/>
              </a:rPr>
              <a:t>U in</a:t>
            </a:r>
          </a:p>
        </p:txBody>
      </p:sp>
      <p:sp>
        <p:nvSpPr>
          <p:cNvPr id="37895" name="Textfeld 18"/>
          <p:cNvSpPr txBox="1">
            <a:spLocks noChangeArrowheads="1"/>
          </p:cNvSpPr>
          <p:nvPr/>
        </p:nvSpPr>
        <p:spPr bwMode="auto">
          <a:xfrm>
            <a:off x="6608763" y="1198563"/>
            <a:ext cx="2857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2800">
                <a:solidFill>
                  <a:srgbClr val="FF0000"/>
                </a:solidFill>
                <a:latin typeface="Calibri" pitchFamily="34" charset="0"/>
              </a:rPr>
              <a:t>*</a:t>
            </a:r>
          </a:p>
        </p:txBody>
      </p:sp>
      <p:pic>
        <p:nvPicPr>
          <p:cNvPr id="37896" name="Grafik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694613" y="5405438"/>
            <a:ext cx="1828800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7" name="Grafik 1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93275" y="5405438"/>
            <a:ext cx="2151063" cy="46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1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8608391" y="5946574"/>
            <a:ext cx="2301123" cy="432000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38100">
            <a:noFill/>
          </a:ln>
        </p:spPr>
        <p:txBody>
          <a:bodyPr/>
          <a:lstStyle/>
          <a:p>
            <a:pPr>
              <a:defRPr/>
            </a:pPr>
            <a:r>
              <a:rPr lang="de-AT">
                <a:noFill/>
              </a:rPr>
              <a:t> 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74675" y="1327150"/>
            <a:ext cx="5181600" cy="46497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Successful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taking</a:t>
            </a:r>
            <a:endParaRPr lang="de-AT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4.4e18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protons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target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1.5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months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beam time</a:t>
            </a: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Auxilliary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measurements</a:t>
            </a:r>
            <a:endParaRPr lang="de-AT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normalization</a:t>
            </a:r>
            <a:endParaRPr lang="de-AT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Dummy/Background</a:t>
            </a:r>
          </a:p>
          <a:p>
            <a:pPr lvl="2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Calibrations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radioactive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sources</a:t>
            </a:r>
            <a:endParaRPr lang="de-AT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950 TB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</a:t>
            </a:r>
            <a:endParaRPr lang="de-AT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Extraction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preliminary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count</a:t>
            </a:r>
            <a:r>
              <a:rPr lang="de-AT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rates</a:t>
            </a:r>
            <a:endParaRPr lang="de-AT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/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/>
          </a:p>
          <a:p>
            <a:pPr marL="0" indent="0" eaLnBrk="1" fontAlgn="auto" hangingPunct="1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AT" sz="800" dirty="0"/>
          </a:p>
        </p:txBody>
      </p:sp>
      <p:sp>
        <p:nvSpPr>
          <p:cNvPr id="10" name="Inhaltsplatzhalter 9"/>
          <p:cNvSpPr>
            <a:spLocks noGrp="1"/>
          </p:cNvSpPr>
          <p:nvPr>
            <p:ph sz="half" idx="2"/>
          </p:nvPr>
        </p:nvSpPr>
        <p:spPr>
          <a:xfrm>
            <a:off x="6323013" y="1327150"/>
            <a:ext cx="5181600" cy="4649788"/>
          </a:xfrm>
        </p:spPr>
        <p:txBody>
          <a:bodyPr/>
          <a:lstStyle/>
          <a:p>
            <a:pPr eaLnBrk="1" hangingPunct="1"/>
            <a:r>
              <a:rPr lang="de-AT" dirty="0" err="1">
                <a:solidFill>
                  <a:srgbClr val="EC8B0A"/>
                </a:solidFill>
              </a:rPr>
              <a:t>Numerical</a:t>
            </a:r>
            <a:r>
              <a:rPr lang="de-AT" dirty="0">
                <a:solidFill>
                  <a:srgbClr val="EC8B0A"/>
                </a:solidFill>
              </a:rPr>
              <a:t> </a:t>
            </a:r>
            <a:r>
              <a:rPr lang="de-AT" dirty="0" err="1">
                <a:solidFill>
                  <a:srgbClr val="EC8B0A"/>
                </a:solidFill>
              </a:rPr>
              <a:t>simulations</a:t>
            </a:r>
            <a:r>
              <a:rPr lang="de-AT" dirty="0">
                <a:solidFill>
                  <a:srgbClr val="EC8B0A"/>
                </a:solidFill>
              </a:rPr>
              <a:t>:</a:t>
            </a:r>
          </a:p>
          <a:p>
            <a:pPr lvl="1" eaLnBrk="1" hangingPunct="1"/>
            <a:r>
              <a:rPr lang="de-AT" dirty="0">
                <a:solidFill>
                  <a:srgbClr val="EC8B0A"/>
                </a:solidFill>
              </a:rPr>
              <a:t>GARFIELD: </a:t>
            </a:r>
            <a:r>
              <a:rPr lang="de-AT" dirty="0" err="1">
                <a:solidFill>
                  <a:srgbClr val="EC8B0A"/>
                </a:solidFill>
              </a:rPr>
              <a:t>fission</a:t>
            </a:r>
            <a:r>
              <a:rPr lang="de-AT" dirty="0">
                <a:solidFill>
                  <a:srgbClr val="EC8B0A"/>
                </a:solidFill>
              </a:rPr>
              <a:t> </a:t>
            </a:r>
            <a:r>
              <a:rPr lang="de-AT" dirty="0" err="1">
                <a:solidFill>
                  <a:srgbClr val="EC8B0A"/>
                </a:solidFill>
              </a:rPr>
              <a:t>chamber</a:t>
            </a:r>
            <a:endParaRPr lang="de-AT" dirty="0">
              <a:solidFill>
                <a:srgbClr val="EC8B0A"/>
              </a:solidFill>
            </a:endParaRPr>
          </a:p>
          <a:p>
            <a:pPr lvl="2" eaLnBrk="1" hangingPunct="1"/>
            <a:r>
              <a:rPr lang="de-AT" dirty="0" err="1">
                <a:solidFill>
                  <a:srgbClr val="EC8B0A"/>
                </a:solidFill>
              </a:rPr>
              <a:t>E</a:t>
            </a:r>
            <a:r>
              <a:rPr lang="de-AT" baseline="-25000" dirty="0" err="1">
                <a:solidFill>
                  <a:srgbClr val="EC8B0A"/>
                </a:solidFill>
              </a:rPr>
              <a:t>dep</a:t>
            </a:r>
            <a:r>
              <a:rPr lang="de-AT" dirty="0">
                <a:solidFill>
                  <a:srgbClr val="EC8B0A"/>
                </a:solidFill>
              </a:rPr>
              <a:t> </a:t>
            </a:r>
            <a:r>
              <a:rPr lang="de-AT" dirty="0" err="1">
                <a:solidFill>
                  <a:srgbClr val="EC8B0A"/>
                </a:solidFill>
              </a:rPr>
              <a:t>for</a:t>
            </a:r>
            <a:r>
              <a:rPr lang="de-AT" dirty="0">
                <a:solidFill>
                  <a:srgbClr val="EC8B0A"/>
                </a:solidFill>
              </a:rPr>
              <a:t> FF/</a:t>
            </a:r>
            <a:r>
              <a:rPr lang="el-GR" dirty="0">
                <a:solidFill>
                  <a:srgbClr val="EC8B0A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endParaRPr lang="de-AT" dirty="0">
              <a:solidFill>
                <a:srgbClr val="EC8B0A"/>
              </a:solidFill>
            </a:endParaRPr>
          </a:p>
          <a:p>
            <a:pPr lvl="2" eaLnBrk="1" hangingPunct="1"/>
            <a:r>
              <a:rPr lang="el-GR" dirty="0">
                <a:solidFill>
                  <a:srgbClr val="EC8B0A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r>
              <a:rPr lang="de-AT" dirty="0">
                <a:solidFill>
                  <a:srgbClr val="EC8B0A"/>
                </a:solidFill>
                <a:latin typeface="Times New Roman" pitchFamily="18" charset="0"/>
                <a:cs typeface="Times New Roman" pitchFamily="18" charset="0"/>
              </a:rPr>
              <a:t> p</a:t>
            </a:r>
            <a:r>
              <a:rPr lang="de-AT" dirty="0">
                <a:solidFill>
                  <a:srgbClr val="EC8B0A"/>
                </a:solidFill>
              </a:rPr>
              <a:t>ile-</a:t>
            </a:r>
            <a:r>
              <a:rPr lang="de-AT" dirty="0" err="1">
                <a:solidFill>
                  <a:srgbClr val="EC8B0A"/>
                </a:solidFill>
              </a:rPr>
              <a:t>up</a:t>
            </a:r>
            <a:r>
              <a:rPr lang="de-AT" dirty="0">
                <a:solidFill>
                  <a:srgbClr val="EC8B0A"/>
                </a:solidFill>
              </a:rPr>
              <a:t> </a:t>
            </a:r>
            <a:r>
              <a:rPr lang="de-AT" dirty="0" err="1">
                <a:solidFill>
                  <a:srgbClr val="EC8B0A"/>
                </a:solidFill>
              </a:rPr>
              <a:t>correction</a:t>
            </a:r>
            <a:endParaRPr lang="de-AT" dirty="0">
              <a:solidFill>
                <a:srgbClr val="EC8B0A"/>
              </a:solidFill>
            </a:endParaRPr>
          </a:p>
          <a:p>
            <a:pPr lvl="2" eaLnBrk="1" hangingPunct="1"/>
            <a:r>
              <a:rPr lang="de-AT" dirty="0">
                <a:solidFill>
                  <a:srgbClr val="EC8B0A"/>
                </a:solidFill>
              </a:rPr>
              <a:t>Efficiency</a:t>
            </a:r>
          </a:p>
          <a:p>
            <a:pPr lvl="1" eaLnBrk="1" hangingPunct="1"/>
            <a:r>
              <a:rPr lang="de-AT" dirty="0">
                <a:solidFill>
                  <a:srgbClr val="EC8B0A"/>
                </a:solidFill>
              </a:rPr>
              <a:t>Geant4: TAC/</a:t>
            </a:r>
            <a:r>
              <a:rPr lang="de-AT" dirty="0" err="1">
                <a:solidFill>
                  <a:srgbClr val="EC8B0A"/>
                </a:solidFill>
              </a:rPr>
              <a:t>full</a:t>
            </a:r>
            <a:r>
              <a:rPr lang="de-AT" dirty="0">
                <a:solidFill>
                  <a:srgbClr val="EC8B0A"/>
                </a:solidFill>
              </a:rPr>
              <a:t> </a:t>
            </a:r>
            <a:r>
              <a:rPr lang="de-AT" dirty="0" err="1">
                <a:solidFill>
                  <a:srgbClr val="EC8B0A"/>
                </a:solidFill>
              </a:rPr>
              <a:t>setup</a:t>
            </a:r>
            <a:endParaRPr lang="de-AT" dirty="0">
              <a:solidFill>
                <a:srgbClr val="EC8B0A"/>
              </a:solidFill>
            </a:endParaRPr>
          </a:p>
          <a:p>
            <a:pPr lvl="2" eaLnBrk="1" hangingPunct="1"/>
            <a:r>
              <a:rPr lang="de-AT" dirty="0" err="1">
                <a:solidFill>
                  <a:srgbClr val="EC8B0A"/>
                </a:solidFill>
              </a:rPr>
              <a:t>E</a:t>
            </a:r>
            <a:r>
              <a:rPr lang="de-AT" baseline="-25000" dirty="0" err="1">
                <a:solidFill>
                  <a:srgbClr val="EC8B0A"/>
                </a:solidFill>
              </a:rPr>
              <a:t>Sum</a:t>
            </a:r>
            <a:r>
              <a:rPr lang="de-AT" dirty="0">
                <a:solidFill>
                  <a:srgbClr val="EC8B0A"/>
                </a:solidFill>
              </a:rPr>
              <a:t> </a:t>
            </a:r>
            <a:r>
              <a:rPr lang="de-AT" dirty="0" err="1">
                <a:solidFill>
                  <a:srgbClr val="EC8B0A"/>
                </a:solidFill>
              </a:rPr>
              <a:t>and</a:t>
            </a:r>
            <a:r>
              <a:rPr lang="de-AT" dirty="0">
                <a:solidFill>
                  <a:srgbClr val="EC8B0A"/>
                </a:solidFill>
              </a:rPr>
              <a:t> </a:t>
            </a:r>
            <a:r>
              <a:rPr lang="de-AT" dirty="0" err="1">
                <a:solidFill>
                  <a:srgbClr val="EC8B0A"/>
                </a:solidFill>
              </a:rPr>
              <a:t>m</a:t>
            </a:r>
            <a:r>
              <a:rPr lang="de-AT" baseline="-25000" dirty="0" err="1">
                <a:solidFill>
                  <a:srgbClr val="EC8B0A"/>
                </a:solidFill>
              </a:rPr>
              <a:t>cr</a:t>
            </a:r>
            <a:endParaRPr lang="de-AT" dirty="0">
              <a:solidFill>
                <a:srgbClr val="EC8B0A"/>
              </a:solidFill>
            </a:endParaRPr>
          </a:p>
          <a:p>
            <a:pPr lvl="2" eaLnBrk="1" hangingPunct="1"/>
            <a:r>
              <a:rPr lang="de-AT" dirty="0">
                <a:solidFill>
                  <a:srgbClr val="EC8B0A"/>
                </a:solidFill>
              </a:rPr>
              <a:t>Efficiency</a:t>
            </a:r>
          </a:p>
          <a:p>
            <a:pPr lvl="2" eaLnBrk="1" hangingPunct="1"/>
            <a:r>
              <a:rPr lang="de-AT" dirty="0">
                <a:solidFill>
                  <a:srgbClr val="EC8B0A"/>
                </a:solidFill>
              </a:rPr>
              <a:t>Dead time </a:t>
            </a:r>
            <a:r>
              <a:rPr lang="de-AT" dirty="0" err="1">
                <a:solidFill>
                  <a:srgbClr val="EC8B0A"/>
                </a:solidFill>
              </a:rPr>
              <a:t>correction</a:t>
            </a:r>
            <a:endParaRPr lang="de-AT" dirty="0">
              <a:solidFill>
                <a:srgbClr val="EC8B0A"/>
              </a:solidFill>
            </a:endParaRPr>
          </a:p>
          <a:p>
            <a:pPr lvl="2" eaLnBrk="1" hangingPunct="1"/>
            <a:r>
              <a:rPr lang="de-AT" dirty="0">
                <a:solidFill>
                  <a:srgbClr val="EC8B0A"/>
                </a:solidFill>
              </a:rPr>
              <a:t>Background </a:t>
            </a:r>
            <a:r>
              <a:rPr lang="de-AT" dirty="0" err="1">
                <a:solidFill>
                  <a:srgbClr val="EC8B0A"/>
                </a:solidFill>
              </a:rPr>
              <a:t>study</a:t>
            </a:r>
            <a:endParaRPr lang="de-AT" dirty="0">
              <a:solidFill>
                <a:srgbClr val="EC8B0A"/>
              </a:solidFill>
            </a:endParaRPr>
          </a:p>
          <a:p>
            <a:pPr eaLnBrk="1" hangingPunct="1"/>
            <a:r>
              <a:rPr lang="de-AT" dirty="0" err="1">
                <a:solidFill>
                  <a:srgbClr val="FF0000"/>
                </a:solidFill>
              </a:rPr>
              <a:t>Extraction</a:t>
            </a:r>
            <a:r>
              <a:rPr lang="de-AT" dirty="0">
                <a:solidFill>
                  <a:srgbClr val="FF0000"/>
                </a:solidFill>
              </a:rPr>
              <a:t> </a:t>
            </a:r>
            <a:r>
              <a:rPr lang="de-AT" dirty="0" err="1">
                <a:solidFill>
                  <a:srgbClr val="FF0000"/>
                </a:solidFill>
              </a:rPr>
              <a:t>of</a:t>
            </a:r>
            <a:r>
              <a:rPr lang="de-AT" dirty="0">
                <a:solidFill>
                  <a:srgbClr val="FF0000"/>
                </a:solidFill>
              </a:rPr>
              <a:t> final </a:t>
            </a:r>
            <a:r>
              <a:rPr lang="de-AT" dirty="0" err="1">
                <a:solidFill>
                  <a:srgbClr val="FF0000"/>
                </a:solidFill>
              </a:rPr>
              <a:t>cross</a:t>
            </a:r>
            <a:r>
              <a:rPr lang="de-AT" dirty="0">
                <a:solidFill>
                  <a:srgbClr val="FF0000"/>
                </a:solidFill>
              </a:rPr>
              <a:t> </a:t>
            </a:r>
            <a:r>
              <a:rPr lang="de-AT" dirty="0" err="1">
                <a:solidFill>
                  <a:srgbClr val="FF0000"/>
                </a:solidFill>
              </a:rPr>
              <a:t>sections</a:t>
            </a:r>
            <a:endParaRPr lang="de-AT" dirty="0">
              <a:solidFill>
                <a:srgbClr val="FF0000"/>
              </a:solidFill>
            </a:endParaRPr>
          </a:p>
          <a:p>
            <a:pPr eaLnBrk="1" hangingPunct="1"/>
            <a:r>
              <a:rPr lang="de-AT" dirty="0">
                <a:solidFill>
                  <a:srgbClr val="FF0000"/>
                </a:solidFill>
              </a:rPr>
              <a:t>R-Matrix </a:t>
            </a:r>
            <a:r>
              <a:rPr lang="de-AT" dirty="0" err="1">
                <a:solidFill>
                  <a:srgbClr val="FF0000"/>
                </a:solidFill>
              </a:rPr>
              <a:t>analysis</a:t>
            </a:r>
            <a:r>
              <a:rPr lang="de-AT" dirty="0">
                <a:solidFill>
                  <a:srgbClr val="FF0000"/>
                </a:solidFill>
              </a:rPr>
              <a:t> </a:t>
            </a:r>
            <a:r>
              <a:rPr lang="de-AT" dirty="0" err="1">
                <a:solidFill>
                  <a:srgbClr val="FF0000"/>
                </a:solidFill>
              </a:rPr>
              <a:t>of</a:t>
            </a:r>
            <a:r>
              <a:rPr lang="de-AT" dirty="0">
                <a:solidFill>
                  <a:srgbClr val="FF0000"/>
                </a:solidFill>
              </a:rPr>
              <a:t> </a:t>
            </a:r>
            <a:r>
              <a:rPr lang="de-AT" dirty="0" err="1">
                <a:solidFill>
                  <a:srgbClr val="FF0000"/>
                </a:solidFill>
              </a:rPr>
              <a:t>resonances</a:t>
            </a:r>
            <a:endParaRPr lang="de-AT" dirty="0">
              <a:solidFill>
                <a:srgbClr val="FF0000"/>
              </a:solidFill>
            </a:endParaRP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21</a:t>
            </a:fld>
            <a:endParaRPr lang="de-AT" dirty="0"/>
          </a:p>
        </p:txBody>
      </p:sp>
      <p:sp>
        <p:nvSpPr>
          <p:cNvPr id="38917" name="Titel 10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/>
              <a:t>Summary &amp; Outlook</a:t>
            </a:r>
          </a:p>
        </p:txBody>
      </p:sp>
    </p:spTree>
    <p:extLst>
      <p:ext uri="{BB962C8B-B14F-4D97-AF65-F5344CB8AC3E}">
        <p14:creationId xmlns:p14="http://schemas.microsoft.com/office/powerpoint/2010/main" val="2226735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1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: abgerundete Ecken 4"/>
          <p:cNvSpPr/>
          <p:nvPr/>
        </p:nvSpPr>
        <p:spPr>
          <a:xfrm>
            <a:off x="1955800" y="2349500"/>
            <a:ext cx="8280400" cy="2159000"/>
          </a:xfrm>
          <a:prstGeom prst="roundRect">
            <a:avLst/>
          </a:prstGeom>
          <a:gradFill flip="none" rotWithShape="1">
            <a:gsLst>
              <a:gs pos="100000">
                <a:srgbClr val="44546A"/>
              </a:gs>
              <a:gs pos="100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45000"/>
                  <a:lumOff val="55000"/>
                  <a:alpha val="2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7200" dirty="0"/>
              <a:t>Merci </a:t>
            </a:r>
            <a:r>
              <a:rPr lang="de-AT" sz="7200" dirty="0" err="1"/>
              <a:t>beaucoup</a:t>
            </a:r>
            <a:endParaRPr lang="de-AT" sz="7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5510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Gain</a:t>
            </a:r>
            <a:r>
              <a:rPr lang="de-AT" dirty="0"/>
              <a:t> </a:t>
            </a:r>
            <a:r>
              <a:rPr lang="de-AT" dirty="0" err="1"/>
              <a:t>drift</a:t>
            </a:r>
            <a:r>
              <a:rPr lang="de-AT" dirty="0"/>
              <a:t> </a:t>
            </a:r>
            <a:r>
              <a:rPr lang="de-AT" dirty="0" err="1"/>
              <a:t>correction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61963" y="1122363"/>
            <a:ext cx="11217275" cy="4986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baseline="30000" dirty="0"/>
              <a:t>226</a:t>
            </a:r>
            <a:r>
              <a:rPr lang="de-AT" dirty="0"/>
              <a:t>Ra </a:t>
            </a:r>
            <a:r>
              <a:rPr lang="de-AT" dirty="0" err="1"/>
              <a:t>impurities</a:t>
            </a:r>
            <a:r>
              <a:rPr lang="de-AT" dirty="0"/>
              <a:t> in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crystals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 err="1"/>
              <a:t>from</a:t>
            </a:r>
            <a:r>
              <a:rPr lang="de-AT" dirty="0"/>
              <a:t> </a:t>
            </a:r>
            <a:r>
              <a:rPr lang="de-AT" dirty="0" err="1"/>
              <a:t>production</a:t>
            </a:r>
            <a:endParaRPr lang="de-AT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/>
              <a:t>Leads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alpha</a:t>
            </a:r>
            <a:r>
              <a:rPr lang="de-AT" dirty="0"/>
              <a:t> </a:t>
            </a:r>
            <a:r>
              <a:rPr lang="de-AT" dirty="0" err="1"/>
              <a:t>decay</a:t>
            </a:r>
            <a:r>
              <a:rPr lang="de-AT" dirty="0"/>
              <a:t> </a:t>
            </a:r>
            <a:r>
              <a:rPr lang="de-AT" dirty="0" err="1"/>
              <a:t>chain</a:t>
            </a:r>
            <a:endParaRPr lang="de-AT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/>
              <a:t>Can </a:t>
            </a:r>
            <a:r>
              <a:rPr lang="de-AT" dirty="0" err="1"/>
              <a:t>be</a:t>
            </a:r>
            <a:r>
              <a:rPr lang="de-AT" dirty="0"/>
              <a:t> </a:t>
            </a:r>
            <a:r>
              <a:rPr lang="de-AT" dirty="0" err="1"/>
              <a:t>distinguished</a:t>
            </a:r>
            <a:r>
              <a:rPr lang="de-AT" dirty="0"/>
              <a:t> </a:t>
            </a:r>
            <a:r>
              <a:rPr lang="de-AT" dirty="0" err="1"/>
              <a:t>by</a:t>
            </a:r>
            <a:br>
              <a:rPr lang="de-AT" dirty="0"/>
            </a:br>
            <a:r>
              <a:rPr lang="de-AT" dirty="0"/>
              <a:t>pulse </a:t>
            </a:r>
            <a:r>
              <a:rPr lang="de-AT" dirty="0" err="1"/>
              <a:t>shape</a:t>
            </a:r>
            <a:endParaRPr lang="de-AT" dirty="0"/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AT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/>
          </a:p>
        </p:txBody>
      </p:sp>
      <p:grpSp>
        <p:nvGrpSpPr>
          <p:cNvPr id="19461" name="Gruppieren 19"/>
          <p:cNvGrpSpPr>
            <a:grpSpLocks/>
          </p:cNvGrpSpPr>
          <p:nvPr/>
        </p:nvGrpSpPr>
        <p:grpSpPr bwMode="auto">
          <a:xfrm>
            <a:off x="5418138" y="931863"/>
            <a:ext cx="1346200" cy="1300162"/>
            <a:chOff x="5974956" y="1032859"/>
            <a:chExt cx="1345970" cy="1300351"/>
          </a:xfrm>
        </p:grpSpPr>
        <p:pic>
          <p:nvPicPr>
            <p:cNvPr id="19505" name="Grafik 1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974956" y="1032859"/>
              <a:ext cx="1345970" cy="12946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06" name="Textfeld 18"/>
            <p:cNvSpPr txBox="1">
              <a:spLocks noChangeArrowheads="1"/>
            </p:cNvSpPr>
            <p:nvPr/>
          </p:nvSpPr>
          <p:spPr bwMode="auto">
            <a:xfrm>
              <a:off x="6398208" y="1423909"/>
              <a:ext cx="447869" cy="909301"/>
            </a:xfrm>
            <a:prstGeom prst="rect">
              <a:avLst/>
            </a:prstGeom>
            <a:noFill/>
            <a:ln w="50800">
              <a:solidFill>
                <a:srgbClr val="D40029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de-AT">
                <a:latin typeface="Calibri" pitchFamily="34" charset="0"/>
              </a:endParaRPr>
            </a:p>
          </p:txBody>
        </p:sp>
      </p:grpSp>
      <p:grpSp>
        <p:nvGrpSpPr>
          <p:cNvPr id="19462" name="Gruppieren 30"/>
          <p:cNvGrpSpPr>
            <a:grpSpLocks/>
          </p:cNvGrpSpPr>
          <p:nvPr/>
        </p:nvGrpSpPr>
        <p:grpSpPr bwMode="auto">
          <a:xfrm>
            <a:off x="5005388" y="2559050"/>
            <a:ext cx="6967537" cy="3684588"/>
            <a:chOff x="4864061" y="2513735"/>
            <a:chExt cx="6966676" cy="3683898"/>
          </a:xfrm>
        </p:grpSpPr>
        <p:pic>
          <p:nvPicPr>
            <p:cNvPr id="19499" name="Grafik 23"/>
            <p:cNvPicPr>
              <a:picLocks noChangeAspect="1"/>
            </p:cNvPicPr>
            <p:nvPr/>
          </p:nvPicPr>
          <p:blipFill>
            <a:blip r:embed="rId3"/>
            <a:srcRect t="8533" r="5177"/>
            <a:stretch>
              <a:fillRect/>
            </a:stretch>
          </p:blipFill>
          <p:spPr bwMode="auto">
            <a:xfrm>
              <a:off x="4864061" y="2513735"/>
              <a:ext cx="6966676" cy="3683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500" name="Textfeld 24"/>
            <p:cNvSpPr txBox="1">
              <a:spLocks noChangeArrowheads="1"/>
            </p:cNvSpPr>
            <p:nvPr/>
          </p:nvSpPr>
          <p:spPr bwMode="auto">
            <a:xfrm>
              <a:off x="6471480" y="4171018"/>
              <a:ext cx="3031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>
                  <a:solidFill>
                    <a:srgbClr val="00B050"/>
                  </a:solidFill>
                  <a:latin typeface="Calibri" pitchFamily="34" charset="0"/>
                </a:rPr>
                <a:t>1</a:t>
              </a:r>
            </a:p>
          </p:txBody>
        </p:sp>
        <p:sp>
          <p:nvSpPr>
            <p:cNvPr id="19501" name="Textfeld 25"/>
            <p:cNvSpPr txBox="1">
              <a:spLocks noChangeArrowheads="1"/>
            </p:cNvSpPr>
            <p:nvPr/>
          </p:nvSpPr>
          <p:spPr bwMode="auto">
            <a:xfrm>
              <a:off x="8976462" y="4698704"/>
              <a:ext cx="3031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>
                  <a:solidFill>
                    <a:srgbClr val="FF0000"/>
                  </a:solidFill>
                  <a:latin typeface="Calibri" pitchFamily="34" charset="0"/>
                </a:rPr>
                <a:t>4</a:t>
              </a:r>
            </a:p>
          </p:txBody>
        </p:sp>
        <p:sp>
          <p:nvSpPr>
            <p:cNvPr id="19502" name="Textfeld 26"/>
            <p:cNvSpPr txBox="1">
              <a:spLocks noChangeArrowheads="1"/>
            </p:cNvSpPr>
            <p:nvPr/>
          </p:nvSpPr>
          <p:spPr bwMode="auto">
            <a:xfrm>
              <a:off x="7424199" y="3725751"/>
              <a:ext cx="303144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>
                  <a:solidFill>
                    <a:srgbClr val="0070C0"/>
                  </a:solidFill>
                  <a:latin typeface="Calibri" pitchFamily="34" charset="0"/>
                </a:rPr>
                <a:t>3</a:t>
              </a:r>
            </a:p>
          </p:txBody>
        </p:sp>
        <p:sp>
          <p:nvSpPr>
            <p:cNvPr id="19503" name="Textfeld 27"/>
            <p:cNvSpPr txBox="1">
              <a:spLocks noChangeArrowheads="1"/>
            </p:cNvSpPr>
            <p:nvPr/>
          </p:nvSpPr>
          <p:spPr bwMode="auto">
            <a:xfrm>
              <a:off x="7486345" y="2656306"/>
              <a:ext cx="724552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>
                  <a:solidFill>
                    <a:srgbClr val="EC8B0A"/>
                  </a:solidFill>
                  <a:latin typeface="Calibri" pitchFamily="34" charset="0"/>
                </a:rPr>
                <a:t>2 &amp; 5</a:t>
              </a:r>
            </a:p>
          </p:txBody>
        </p:sp>
        <p:cxnSp>
          <p:nvCxnSpPr>
            <p:cNvPr id="29" name="Gerade Verbindung mit Pfeil 28"/>
            <p:cNvCxnSpPr>
              <a:cxnSpLocks/>
            </p:cNvCxnSpPr>
            <p:nvPr/>
          </p:nvCxnSpPr>
          <p:spPr>
            <a:xfrm flipH="1">
              <a:off x="7159302" y="2942280"/>
              <a:ext cx="612699" cy="480923"/>
            </a:xfrm>
            <a:prstGeom prst="straightConnector1">
              <a:avLst/>
            </a:prstGeom>
            <a:ln w="25400">
              <a:solidFill>
                <a:srgbClr val="EC8B0A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6" name="Tabelle 5"/>
          <p:cNvGraphicFramePr>
            <a:graphicFrameLocks noGrp="1"/>
          </p:cNvGraphicFramePr>
          <p:nvPr/>
        </p:nvGraphicFramePr>
        <p:xfrm>
          <a:off x="8524875" y="1284288"/>
          <a:ext cx="2981764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9289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423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#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 err="1"/>
                        <a:t>Decay</a:t>
                      </a:r>
                      <a:endParaRPr lang="de-A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dirty="0"/>
                        <a:t>E</a:t>
                      </a:r>
                      <a:r>
                        <a:rPr lang="el-GR" baseline="-25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α</a:t>
                      </a:r>
                      <a:r>
                        <a:rPr lang="de-AT" dirty="0"/>
                        <a:t> (</a:t>
                      </a:r>
                      <a:r>
                        <a:rPr lang="de-AT" dirty="0" err="1"/>
                        <a:t>MeV</a:t>
                      </a:r>
                      <a:r>
                        <a:rPr lang="de-AT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AT" baseline="30000" dirty="0"/>
                        <a:t>226</a:t>
                      </a:r>
                      <a:r>
                        <a:rPr lang="de-AT" dirty="0"/>
                        <a:t>Ra -&gt; </a:t>
                      </a:r>
                      <a:r>
                        <a:rPr lang="de-AT" baseline="30000" dirty="0"/>
                        <a:t>222</a:t>
                      </a:r>
                      <a:r>
                        <a:rPr lang="de-AT" dirty="0"/>
                        <a:t>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rgbClr val="00B050"/>
                          </a:solidFill>
                        </a:rPr>
                        <a:t>4.87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aseline="30000" dirty="0"/>
                        <a:t>222</a:t>
                      </a:r>
                      <a:r>
                        <a:rPr lang="de-AT" dirty="0"/>
                        <a:t>Rn -&gt; </a:t>
                      </a:r>
                      <a:r>
                        <a:rPr lang="de-AT" baseline="30000" dirty="0"/>
                        <a:t>218</a:t>
                      </a:r>
                      <a:r>
                        <a:rPr lang="de-AT" dirty="0"/>
                        <a:t>Po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rgbClr val="EC8B0A"/>
                          </a:solidFill>
                        </a:rPr>
                        <a:t>5.59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aseline="30000" dirty="0"/>
                        <a:t>218</a:t>
                      </a:r>
                      <a:r>
                        <a:rPr lang="de-AT" dirty="0"/>
                        <a:t>Po -&gt; </a:t>
                      </a:r>
                      <a:r>
                        <a:rPr lang="de-AT" baseline="30000" dirty="0"/>
                        <a:t>214</a:t>
                      </a:r>
                      <a:r>
                        <a:rPr lang="de-AT" dirty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chemeClr val="accent5"/>
                          </a:solidFill>
                        </a:rPr>
                        <a:t>6.12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aseline="30000" dirty="0"/>
                        <a:t>214</a:t>
                      </a:r>
                      <a:r>
                        <a:rPr lang="de-AT" dirty="0"/>
                        <a:t>Po -&gt; </a:t>
                      </a:r>
                      <a:r>
                        <a:rPr lang="de-AT" baseline="30000" dirty="0"/>
                        <a:t>210</a:t>
                      </a:r>
                      <a:r>
                        <a:rPr lang="de-AT" dirty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rgbClr val="FF0000"/>
                          </a:solidFill>
                        </a:rPr>
                        <a:t>7.83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baseline="30000" dirty="0"/>
                        <a:t>210</a:t>
                      </a:r>
                      <a:r>
                        <a:rPr lang="de-AT" dirty="0"/>
                        <a:t>Po -&gt; </a:t>
                      </a:r>
                      <a:r>
                        <a:rPr lang="de-AT" baseline="30000" dirty="0"/>
                        <a:t>206</a:t>
                      </a:r>
                      <a:r>
                        <a:rPr lang="de-AT" dirty="0"/>
                        <a:t>Pb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AT" dirty="0">
                          <a:solidFill>
                            <a:srgbClr val="EC8B0A"/>
                          </a:solidFill>
                        </a:rPr>
                        <a:t>5.41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19493" name="Gruppieren 6"/>
          <p:cNvGrpSpPr>
            <a:grpSpLocks/>
          </p:cNvGrpSpPr>
          <p:nvPr/>
        </p:nvGrpSpPr>
        <p:grpSpPr bwMode="auto">
          <a:xfrm>
            <a:off x="539750" y="3614738"/>
            <a:ext cx="4465638" cy="2400300"/>
            <a:chOff x="539758" y="3615246"/>
            <a:chExt cx="4465736" cy="2399825"/>
          </a:xfrm>
        </p:grpSpPr>
        <p:pic>
          <p:nvPicPr>
            <p:cNvPr id="19497" name="Grafik 4"/>
            <p:cNvPicPr>
              <a:picLocks noChangeAspect="1"/>
            </p:cNvPicPr>
            <p:nvPr/>
          </p:nvPicPr>
          <p:blipFill>
            <a:blip r:embed="rId4"/>
            <a:srcRect l="5099" t="7988" r="8656"/>
            <a:stretch>
              <a:fillRect/>
            </a:stretch>
          </p:blipFill>
          <p:spPr bwMode="auto">
            <a:xfrm>
              <a:off x="568486" y="3615246"/>
              <a:ext cx="4437008" cy="2399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98" name="Grafik 20"/>
            <p:cNvPicPr>
              <a:picLocks noChangeAspect="1"/>
            </p:cNvPicPr>
            <p:nvPr/>
          </p:nvPicPr>
          <p:blipFill>
            <a:blip r:embed="rId4"/>
            <a:srcRect l="697" t="7988" r="95645" b="73587"/>
            <a:stretch>
              <a:fillRect/>
            </a:stretch>
          </p:blipFill>
          <p:spPr bwMode="auto">
            <a:xfrm>
              <a:off x="539758" y="3615246"/>
              <a:ext cx="188198" cy="4805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9" name="Textfeld 8"/>
          <p:cNvSpPr txBox="1"/>
          <p:nvPr/>
        </p:nvSpPr>
        <p:spPr>
          <a:xfrm>
            <a:off x="2933700" y="5130800"/>
            <a:ext cx="465138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de-AT" sz="2400" dirty="0">
              <a:solidFill>
                <a:schemeClr val="accent5">
                  <a:lumMod val="75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9495" name="Textfeld 21"/>
          <p:cNvSpPr txBox="1">
            <a:spLocks noChangeArrowheads="1"/>
          </p:cNvSpPr>
          <p:nvPr/>
        </p:nvSpPr>
        <p:spPr bwMode="auto">
          <a:xfrm>
            <a:off x="1219200" y="4559300"/>
            <a:ext cx="46513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l-GR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α</a:t>
            </a:r>
            <a:endParaRPr lang="de-AT" sz="2400" b="1" dirty="0">
              <a:solidFill>
                <a:srgbClr val="FF0000"/>
              </a:solidFill>
              <a:latin typeface="Calibri" pitchFamily="34" charset="0"/>
            </a:endParaRPr>
          </a:p>
        </p:txBody>
      </p:sp>
      <p:cxnSp>
        <p:nvCxnSpPr>
          <p:cNvPr id="11" name="Gerader Verbinder 10"/>
          <p:cNvCxnSpPr>
            <a:cxnSpLocks/>
          </p:cNvCxnSpPr>
          <p:nvPr/>
        </p:nvCxnSpPr>
        <p:spPr>
          <a:xfrm flipV="1">
            <a:off x="1066800" y="4867275"/>
            <a:ext cx="209550" cy="36195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Cafe SPhN  | M. Bacak | 29. May  2017 | </a:t>
            </a:r>
            <a:endParaRPr lang="de-AT" dirty="0"/>
          </a:p>
        </p:txBody>
      </p:sp>
      <p:sp>
        <p:nvSpPr>
          <p:cNvPr id="24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887A81B9-B8AF-4D07-8DA5-516960FFC6AB}" type="slidenum">
              <a:rPr lang="de-AT" smtClean="0"/>
              <a:pPr>
                <a:defRPr/>
              </a:pPr>
              <a:t>24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3898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9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949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Gain</a:t>
            </a:r>
            <a:r>
              <a:rPr lang="de-AT" dirty="0"/>
              <a:t> </a:t>
            </a:r>
            <a:r>
              <a:rPr lang="de-AT" dirty="0" err="1"/>
              <a:t>drift</a:t>
            </a:r>
            <a:r>
              <a:rPr lang="de-AT" dirty="0"/>
              <a:t> </a:t>
            </a:r>
            <a:r>
              <a:rPr lang="de-AT" dirty="0" err="1"/>
              <a:t>correction</a:t>
            </a:r>
            <a:r>
              <a:rPr lang="de-AT" dirty="0"/>
              <a:t> II</a:t>
            </a:r>
          </a:p>
        </p:txBody>
      </p:sp>
      <p:pic>
        <p:nvPicPr>
          <p:cNvPr id="20484" name="Grafik 13"/>
          <p:cNvPicPr>
            <a:picLocks noChangeAspect="1"/>
          </p:cNvPicPr>
          <p:nvPr/>
        </p:nvPicPr>
        <p:blipFill>
          <a:blip r:embed="rId2"/>
          <a:srcRect l="1640" t="9383" r="5859"/>
          <a:stretch>
            <a:fillRect/>
          </a:stretch>
        </p:blipFill>
        <p:spPr bwMode="auto">
          <a:xfrm>
            <a:off x="982663" y="939800"/>
            <a:ext cx="9705975" cy="521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2817" t="13045" r="18591" b="9520"/>
          <a:stretch>
            <a:fillRect/>
          </a:stretch>
        </p:blipFill>
        <p:spPr bwMode="auto">
          <a:xfrm>
            <a:off x="3813175" y="1146175"/>
            <a:ext cx="7204075" cy="445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feld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2209174" y="992034"/>
            <a:ext cx="1431307" cy="830997"/>
          </a:xfrm>
          <a:prstGeom prst="rect">
            <a:avLst/>
          </a:prstGeom>
          <a:blipFill>
            <a:blip r:embed="rId4"/>
            <a:stretch>
              <a:fillRect l="-6383" t="-5882" b="-16176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0" name="Textfeld 9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268618" y="1046031"/>
            <a:ext cx="3370682" cy="830997"/>
          </a:xfrm>
          <a:prstGeom prst="rect">
            <a:avLst/>
          </a:prstGeom>
          <a:blipFill>
            <a:blip r:embed="rId5"/>
            <a:stretch>
              <a:fillRect l="-2712" t="-5882" b="-16176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9512300" y="1417638"/>
            <a:ext cx="766763" cy="4603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0.70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9512300" y="1417638"/>
            <a:ext cx="766763" cy="4603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0.75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9512300" y="1417638"/>
            <a:ext cx="766763" cy="4603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0.80</a:t>
            </a:r>
          </a:p>
        </p:txBody>
      </p:sp>
      <p:sp>
        <p:nvSpPr>
          <p:cNvPr id="16" name="Textfeld 15"/>
          <p:cNvSpPr txBox="1"/>
          <p:nvPr/>
        </p:nvSpPr>
        <p:spPr>
          <a:xfrm>
            <a:off x="9512300" y="1417638"/>
            <a:ext cx="766763" cy="4603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0.85</a:t>
            </a:r>
          </a:p>
        </p:txBody>
      </p:sp>
      <p:sp>
        <p:nvSpPr>
          <p:cNvPr id="17" name="Textfeld 16"/>
          <p:cNvSpPr txBox="1"/>
          <p:nvPr/>
        </p:nvSpPr>
        <p:spPr>
          <a:xfrm>
            <a:off x="9512300" y="1417638"/>
            <a:ext cx="766763" cy="4603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0.90</a:t>
            </a:r>
          </a:p>
        </p:txBody>
      </p:sp>
      <p:sp>
        <p:nvSpPr>
          <p:cNvPr id="18" name="Textfeld 17"/>
          <p:cNvSpPr txBox="1"/>
          <p:nvPr/>
        </p:nvSpPr>
        <p:spPr>
          <a:xfrm>
            <a:off x="9512300" y="1417638"/>
            <a:ext cx="766763" cy="4603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0.95</a:t>
            </a:r>
          </a:p>
        </p:txBody>
      </p:sp>
      <p:sp>
        <p:nvSpPr>
          <p:cNvPr id="19" name="Textfeld 18"/>
          <p:cNvSpPr txBox="1"/>
          <p:nvPr/>
        </p:nvSpPr>
        <p:spPr>
          <a:xfrm>
            <a:off x="9512300" y="1417638"/>
            <a:ext cx="766763" cy="4603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1.00</a:t>
            </a:r>
          </a:p>
        </p:txBody>
      </p:sp>
      <p:sp>
        <p:nvSpPr>
          <p:cNvPr id="20" name="Textfeld 19"/>
          <p:cNvSpPr txBox="1"/>
          <p:nvPr/>
        </p:nvSpPr>
        <p:spPr>
          <a:xfrm>
            <a:off x="9512300" y="1417638"/>
            <a:ext cx="766763" cy="460375"/>
          </a:xfrm>
          <a:prstGeom prst="rect">
            <a:avLst/>
          </a:prstGeom>
          <a:noFill/>
        </p:spPr>
        <p:txBody>
          <a:bodyPr anchor="ctr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sz="2400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0.65</a:t>
            </a:r>
          </a:p>
        </p:txBody>
      </p:sp>
      <p:sp>
        <p:nvSpPr>
          <p:cNvPr id="21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22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25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33665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-0.13515 3.7037E-7 " pathEditMode="relative" rAng="0" ptsTypes="AA">
                                      <p:cBhvr>
                                        <p:cTn id="6" dur="27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  <p:bldP spid="13" grpId="0"/>
      <p:bldP spid="13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Gain</a:t>
            </a:r>
            <a:r>
              <a:rPr lang="de-AT" dirty="0"/>
              <a:t> </a:t>
            </a:r>
            <a:r>
              <a:rPr lang="de-AT" dirty="0" err="1"/>
              <a:t>drift</a:t>
            </a:r>
            <a:r>
              <a:rPr lang="de-AT" dirty="0"/>
              <a:t> </a:t>
            </a:r>
            <a:r>
              <a:rPr lang="de-AT" dirty="0" err="1"/>
              <a:t>correction</a:t>
            </a:r>
            <a:r>
              <a:rPr lang="de-AT" dirty="0"/>
              <a:t> III</a:t>
            </a:r>
          </a:p>
        </p:txBody>
      </p:sp>
      <p:sp>
        <p:nvSpPr>
          <p:cNvPr id="22" name="Inhaltsplatzhalter 21"/>
          <p:cNvSpPr>
            <a:spLocks noGrp="1"/>
          </p:cNvSpPr>
          <p:nvPr>
            <p:ph idx="1"/>
          </p:nvPr>
        </p:nvSpPr>
        <p:spPr>
          <a:xfrm>
            <a:off x="461963" y="1122363"/>
            <a:ext cx="11217275" cy="4986337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χ</a:t>
            </a:r>
            <a:r>
              <a:rPr lang="el-GR" i="1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de-A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 err="1"/>
              <a:t>method</a:t>
            </a:r>
            <a:r>
              <a:rPr lang="de-AT" dirty="0"/>
              <a:t>*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varying</a:t>
            </a:r>
            <a:r>
              <a:rPr lang="de-AT" dirty="0"/>
              <a:t> </a:t>
            </a:r>
            <a:br>
              <a:rPr lang="de-AT" dirty="0"/>
            </a:br>
            <a:r>
              <a:rPr lang="de-AT" dirty="0" err="1"/>
              <a:t>gain</a:t>
            </a:r>
            <a:r>
              <a:rPr lang="de-AT" dirty="0"/>
              <a:t> </a:t>
            </a:r>
            <a:r>
              <a:rPr lang="de-AT" dirty="0" err="1"/>
              <a:t>factor</a:t>
            </a:r>
            <a:r>
              <a:rPr lang="de-AT" dirty="0"/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α</a:t>
            </a: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>
                <a:cs typeface="Times New Roman" panose="02020603050405020304" pitchFamily="18" charset="0"/>
              </a:rPr>
              <a:t>Gain</a:t>
            </a:r>
            <a:r>
              <a:rPr lang="de-AT" dirty="0">
                <a:cs typeface="Times New Roman" panose="02020603050405020304" pitchFamily="18" charset="0"/>
              </a:rPr>
              <a:t> </a:t>
            </a:r>
            <a:r>
              <a:rPr lang="de-AT" dirty="0" err="1">
                <a:cs typeface="Times New Roman" panose="02020603050405020304" pitchFamily="18" charset="0"/>
              </a:rPr>
              <a:t>factor</a:t>
            </a:r>
            <a:r>
              <a:rPr lang="de-AT" dirty="0">
                <a:cs typeface="Times New Roman" panose="02020603050405020304" pitchFamily="18" charset="0"/>
              </a:rPr>
              <a:t> = </a:t>
            </a:r>
            <a:r>
              <a:rPr lang="de-AT" dirty="0">
                <a:solidFill>
                  <a:srgbClr val="FF0000"/>
                </a:solidFill>
                <a:cs typeface="Times New Roman" panose="02020603050405020304" pitchFamily="18" charset="0"/>
              </a:rPr>
              <a:t>min(</a:t>
            </a:r>
            <a:r>
              <a:rPr lang="el-GR" dirty="0">
                <a:solidFill>
                  <a:srgbClr val="FF0000"/>
                </a:solidFill>
                <a:cs typeface="Times New Roman" panose="02020603050405020304" pitchFamily="18" charset="0"/>
              </a:rPr>
              <a:t>χ</a:t>
            </a:r>
            <a:r>
              <a:rPr lang="el-GR" baseline="30000" dirty="0">
                <a:solidFill>
                  <a:srgbClr val="FF0000"/>
                </a:solidFill>
                <a:cs typeface="Times New Roman" panose="02020603050405020304" pitchFamily="18" charset="0"/>
              </a:rPr>
              <a:t>2</a:t>
            </a:r>
            <a:r>
              <a:rPr lang="de-AT" dirty="0">
                <a:solidFill>
                  <a:srgbClr val="FF0000"/>
                </a:solidFill>
                <a:cs typeface="Times New Roman" panose="02020603050405020304" pitchFamily="18" charset="0"/>
              </a:rPr>
              <a:t>) 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rcRect l="1289" t="8003" r="7971"/>
          <a:stretch>
            <a:fillRect/>
          </a:stretch>
        </p:blipFill>
        <p:spPr bwMode="auto">
          <a:xfrm>
            <a:off x="4638675" y="1485900"/>
            <a:ext cx="7467600" cy="415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24" name="Gerade Verbindung mit Pfeil 23"/>
          <p:cNvCxnSpPr>
            <a:cxnSpLocks/>
          </p:cNvCxnSpPr>
          <p:nvPr/>
        </p:nvCxnSpPr>
        <p:spPr>
          <a:xfrm flipV="1">
            <a:off x="8113713" y="5205413"/>
            <a:ext cx="7937" cy="431800"/>
          </a:xfrm>
          <a:prstGeom prst="straightConnector1">
            <a:avLst/>
          </a:prstGeom>
          <a:ln w="38100">
            <a:solidFill>
              <a:srgbClr val="FF000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feld 5"/>
          <p:cNvSpPr txBox="1">
            <a:spLocks noChangeArrowheads="1"/>
          </p:cNvSpPr>
          <p:nvPr/>
        </p:nvSpPr>
        <p:spPr bwMode="auto">
          <a:xfrm>
            <a:off x="7594600" y="5637213"/>
            <a:ext cx="1289050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24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min(</a:t>
            </a:r>
            <a:r>
              <a:rPr lang="el-GR" sz="24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χ</a:t>
            </a:r>
            <a:r>
              <a:rPr lang="el-GR" sz="2400" baseline="300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2</a:t>
            </a:r>
            <a:r>
              <a:rPr lang="de-AT" sz="240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) 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53320" y="5781972"/>
            <a:ext cx="37496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sz="1400" i="1" dirty="0"/>
              <a:t>*Javier </a:t>
            </a:r>
            <a:r>
              <a:rPr lang="de-AT" sz="1400" i="1" dirty="0" err="1"/>
              <a:t>Balibrea</a:t>
            </a:r>
            <a:r>
              <a:rPr lang="de-AT" sz="1400" i="1" dirty="0"/>
              <a:t> </a:t>
            </a:r>
            <a:r>
              <a:rPr lang="de-AT" sz="1400" i="1" dirty="0" err="1"/>
              <a:t>Correra</a:t>
            </a:r>
            <a:r>
              <a:rPr lang="de-AT" sz="1400" i="1" dirty="0"/>
              <a:t> &amp; CIEMAT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/>
              <p:cNvSpPr txBox="1"/>
              <p:nvPr/>
            </p:nvSpPr>
            <p:spPr>
              <a:xfrm>
                <a:off x="568325" y="2773007"/>
                <a:ext cx="4525470" cy="7885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A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l-GR" b="0" i="1" smtClean="0">
                              <a:latin typeface="Cambria Math" panose="02040503050406030204" pitchFamily="18" charset="0"/>
                            </a:rPr>
                            <m:t>χ</m:t>
                          </m:r>
                        </m:e>
                        <m:sup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de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nary>
                        <m:naryPr>
                          <m:chr m:val="∑"/>
                          <m:ctrlPr>
                            <a:rPr lang="de-A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de-A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r>
                            <a:rPr lang="de-A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de-AT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𝑛𝑏𝑖𝑛𝑠</m:t>
                          </m:r>
                        </m:sup>
                        <m:e>
                          <m:sSup>
                            <m:sSupPr>
                              <m:ctrlPr>
                                <a:rPr lang="de-A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A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A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sSub>
                                    <m:sSubPr>
                                      <m:ctrlP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𝑅𝑒𝑓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r>
                                    <a:rPr lang="de-AT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− </m:t>
                                  </m:r>
                                  <m:sSub>
                                    <m:sSubPr>
                                      <m:ctrlP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𝐸𝑥𝑎𝑚𝑝𝑙𝑒</m:t>
                                      </m:r>
                                    </m:sub>
                                  </m:sSub>
                                  <m:d>
                                    <m:dPr>
                                      <m:begChr m:val="["/>
                                      <m:endChr m:val="]"/>
                                      <m:ctrlP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  <m:d>
                                    <m:dPr>
                                      <m:ctrlP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de-AT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de-AT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de-AT" dirty="0"/>
              </a:p>
            </p:txBody>
          </p:sp>
        </mc:Choice>
        <mc:Fallback xmlns="">
          <p:sp>
            <p:nvSpPr>
              <p:cNvPr id="3" name="Textfeld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325" y="2773007"/>
                <a:ext cx="4525470" cy="78854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26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04546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Gain</a:t>
            </a:r>
            <a:r>
              <a:rPr lang="de-AT" dirty="0"/>
              <a:t> </a:t>
            </a:r>
            <a:r>
              <a:rPr lang="de-AT" dirty="0" err="1"/>
              <a:t>drift</a:t>
            </a:r>
            <a:r>
              <a:rPr lang="de-AT" dirty="0"/>
              <a:t> </a:t>
            </a:r>
            <a:r>
              <a:rPr lang="de-AT" dirty="0" err="1"/>
              <a:t>correction</a:t>
            </a:r>
            <a:r>
              <a:rPr lang="de-AT" dirty="0"/>
              <a:t> II</a:t>
            </a:r>
          </a:p>
        </p:txBody>
      </p:sp>
      <p:sp>
        <p:nvSpPr>
          <p:cNvPr id="22530" name="Inhaltsplatzhalter 21"/>
          <p:cNvSpPr>
            <a:spLocks noGrp="1"/>
          </p:cNvSpPr>
          <p:nvPr>
            <p:ph idx="1"/>
          </p:nvPr>
        </p:nvSpPr>
        <p:spPr>
          <a:xfrm>
            <a:off x="461963" y="1122363"/>
            <a:ext cx="11217275" cy="4986337"/>
          </a:xfrm>
        </p:spPr>
        <p:txBody>
          <a:bodyPr/>
          <a:lstStyle/>
          <a:p>
            <a:r>
              <a:rPr lang="de-AT" dirty="0">
                <a:cs typeface="Times New Roman" pitchFamily="18" charset="0"/>
              </a:rPr>
              <a:t>Proof </a:t>
            </a:r>
            <a:r>
              <a:rPr lang="de-AT" dirty="0" err="1">
                <a:cs typeface="Times New Roman" pitchFamily="18" charset="0"/>
              </a:rPr>
              <a:t>it</a:t>
            </a:r>
            <a:r>
              <a:rPr lang="de-AT" dirty="0">
                <a:cs typeface="Times New Roman" pitchFamily="18" charset="0"/>
              </a:rPr>
              <a:t> </a:t>
            </a:r>
            <a:r>
              <a:rPr lang="de-AT" dirty="0" err="1">
                <a:cs typeface="Times New Roman" pitchFamily="18" charset="0"/>
              </a:rPr>
              <a:t>works</a:t>
            </a:r>
            <a:r>
              <a:rPr lang="de-AT" dirty="0">
                <a:cs typeface="Times New Roman" pitchFamily="18" charset="0"/>
              </a:rPr>
              <a:t> </a:t>
            </a:r>
            <a:r>
              <a:rPr lang="de-AT" dirty="0" err="1">
                <a:cs typeface="Times New Roman" pitchFamily="18" charset="0"/>
              </a:rPr>
              <a:t>with</a:t>
            </a:r>
            <a:r>
              <a:rPr lang="de-AT" dirty="0">
                <a:cs typeface="Times New Roman" pitchFamily="18" charset="0"/>
              </a:rPr>
              <a:t> </a:t>
            </a:r>
            <a:r>
              <a:rPr lang="de-AT" dirty="0" err="1">
                <a:cs typeface="Times New Roman" pitchFamily="18" charset="0"/>
              </a:rPr>
              <a:t>Cs</a:t>
            </a:r>
            <a:r>
              <a:rPr lang="de-AT" dirty="0">
                <a:cs typeface="Times New Roman" pitchFamily="18" charset="0"/>
              </a:rPr>
              <a:t> </a:t>
            </a:r>
            <a:r>
              <a:rPr lang="de-AT" dirty="0" err="1">
                <a:cs typeface="Times New Roman" pitchFamily="18" charset="0"/>
              </a:rPr>
              <a:t>peak</a:t>
            </a:r>
            <a:r>
              <a:rPr lang="de-AT" dirty="0">
                <a:cs typeface="Times New Roman" pitchFamily="18" charset="0"/>
              </a:rPr>
              <a:t> </a:t>
            </a:r>
            <a:r>
              <a:rPr lang="de-AT" dirty="0" err="1">
                <a:cs typeface="Times New Roman" pitchFamily="18" charset="0"/>
              </a:rPr>
              <a:t>positions</a:t>
            </a:r>
            <a:r>
              <a:rPr lang="de-AT" dirty="0">
                <a:cs typeface="Times New Roman" pitchFamily="18" charset="0"/>
              </a:rPr>
              <a:t> </a:t>
            </a:r>
            <a:r>
              <a:rPr lang="de-AT" dirty="0" err="1">
                <a:cs typeface="Times New Roman" pitchFamily="18" charset="0"/>
              </a:rPr>
              <a:t>throughout</a:t>
            </a:r>
            <a:r>
              <a:rPr lang="de-AT" dirty="0">
                <a:cs typeface="Times New Roman" pitchFamily="18" charset="0"/>
              </a:rPr>
              <a:t> </a:t>
            </a:r>
            <a:r>
              <a:rPr lang="de-AT" dirty="0" err="1">
                <a:cs typeface="Times New Roman" pitchFamily="18" charset="0"/>
              </a:rPr>
              <a:t>the</a:t>
            </a:r>
            <a:r>
              <a:rPr lang="de-AT" dirty="0">
                <a:cs typeface="Times New Roman" pitchFamily="18" charset="0"/>
              </a:rPr>
              <a:t> </a:t>
            </a:r>
            <a:r>
              <a:rPr lang="de-AT" dirty="0" err="1">
                <a:cs typeface="Times New Roman" pitchFamily="18" charset="0"/>
              </a:rPr>
              <a:t>campaign</a:t>
            </a:r>
            <a:endParaRPr lang="de-AT" dirty="0">
              <a:cs typeface="Times New Roman" pitchFamily="18" charset="0"/>
            </a:endParaRPr>
          </a:p>
        </p:txBody>
      </p:sp>
      <p:sp>
        <p:nvSpPr>
          <p:cNvPr id="3" name="Textfeld 2"/>
          <p:cNvSpPr txBox="1">
            <a:spLocks noChangeArrowheads="1"/>
          </p:cNvSpPr>
          <p:nvPr/>
        </p:nvSpPr>
        <p:spPr bwMode="auto">
          <a:xfrm>
            <a:off x="11137144" y="3857079"/>
            <a:ext cx="825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sz="2000" dirty="0">
                <a:solidFill>
                  <a:srgbClr val="1B1BFF"/>
                </a:solidFill>
                <a:latin typeface="Calibri" pitchFamily="34" charset="0"/>
              </a:rPr>
              <a:t>+1%</a:t>
            </a:r>
          </a:p>
        </p:txBody>
      </p:sp>
      <p:sp>
        <p:nvSpPr>
          <p:cNvPr id="10" name="Textfeld 9"/>
          <p:cNvSpPr txBox="1">
            <a:spLocks noChangeArrowheads="1"/>
          </p:cNvSpPr>
          <p:nvPr/>
        </p:nvSpPr>
        <p:spPr bwMode="auto">
          <a:xfrm>
            <a:off x="11137144" y="4398713"/>
            <a:ext cx="8255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000" dirty="0">
                <a:solidFill>
                  <a:srgbClr val="1B1BFF"/>
                </a:solidFill>
                <a:latin typeface="Calibri" pitchFamily="34" charset="0"/>
              </a:rPr>
              <a:t>-1%</a:t>
            </a:r>
          </a:p>
        </p:txBody>
      </p:sp>
      <p:sp>
        <p:nvSpPr>
          <p:cNvPr id="11" name="Textfeld 10"/>
          <p:cNvSpPr txBox="1">
            <a:spLocks noChangeArrowheads="1"/>
          </p:cNvSpPr>
          <p:nvPr/>
        </p:nvSpPr>
        <p:spPr bwMode="auto">
          <a:xfrm>
            <a:off x="11137145" y="4104321"/>
            <a:ext cx="1054856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de-AT" sz="2000" dirty="0" err="1">
                <a:solidFill>
                  <a:srgbClr val="1B1BFF"/>
                </a:solidFill>
                <a:latin typeface="Calibri" pitchFamily="34" charset="0"/>
              </a:rPr>
              <a:t>average</a:t>
            </a:r>
            <a:endParaRPr lang="de-AT" sz="2000" dirty="0">
              <a:solidFill>
                <a:srgbClr val="1B1BFF"/>
              </a:solidFill>
              <a:latin typeface="Calibri" pitchFamily="34" charset="0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" t="5590" r="5013"/>
          <a:stretch/>
        </p:blipFill>
        <p:spPr>
          <a:xfrm>
            <a:off x="64791" y="1703292"/>
            <a:ext cx="5471581" cy="3532095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" t="5833" r="4898"/>
          <a:stretch/>
        </p:blipFill>
        <p:spPr>
          <a:xfrm>
            <a:off x="5536373" y="1707784"/>
            <a:ext cx="5469552" cy="3527603"/>
          </a:xfrm>
          <a:prstGeom prst="rect">
            <a:avLst/>
          </a:prstGeom>
        </p:spPr>
      </p:pic>
      <p:sp>
        <p:nvSpPr>
          <p:cNvPr id="13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Cafe SPhN  | M. Bacak | 29. May  2017 | </a:t>
            </a:r>
            <a:endParaRPr lang="de-AT" dirty="0"/>
          </a:p>
        </p:txBody>
      </p:sp>
      <p:sp>
        <p:nvSpPr>
          <p:cNvPr id="14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887A81B9-B8AF-4D07-8DA5-516960FFC6AB}" type="slidenum">
              <a:rPr lang="de-AT" smtClean="0"/>
              <a:pPr>
                <a:defRPr/>
              </a:pPr>
              <a:t>27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4282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0" grpId="0"/>
      <p:bldP spid="1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/>
              <a:t>Energy Calibration I – </a:t>
            </a:r>
            <a:r>
              <a:rPr lang="el-GR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de-AT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de-AT"/>
              <a:t>sources</a:t>
            </a:r>
          </a:p>
        </p:txBody>
      </p:sp>
      <p:pic>
        <p:nvPicPr>
          <p:cNvPr id="23554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t="7234" r="5646"/>
          <a:stretch>
            <a:fillRect/>
          </a:stretch>
        </p:blipFill>
        <p:spPr>
          <a:xfrm>
            <a:off x="1393825" y="1423988"/>
            <a:ext cx="8864600" cy="4778375"/>
          </a:xfrm>
        </p:spPr>
      </p:pic>
      <p:sp>
        <p:nvSpPr>
          <p:cNvPr id="23557" name="Textfeld 8"/>
          <p:cNvSpPr txBox="1">
            <a:spLocks noChangeArrowheads="1"/>
          </p:cNvSpPr>
          <p:nvPr/>
        </p:nvSpPr>
        <p:spPr bwMode="auto">
          <a:xfrm>
            <a:off x="1912938" y="938213"/>
            <a:ext cx="124936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00"/>
                </a:solidFill>
                <a:latin typeface="Calibri" pitchFamily="34" charset="0"/>
              </a:rPr>
              <a:t>0.66 MeV</a:t>
            </a:r>
            <a:endParaRPr lang="de-AT">
              <a:solidFill>
                <a:srgbClr val="FF0000"/>
              </a:solidFill>
              <a:latin typeface="Calibri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424238" y="1114425"/>
            <a:ext cx="12509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0.90 MeV</a:t>
            </a:r>
            <a:endParaRPr lang="de-AT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049713" y="1666875"/>
            <a:ext cx="1249362" cy="3698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chemeClr val="accent5">
                    <a:lumMod val="50000"/>
                  </a:schemeClr>
                </a:solidFill>
                <a:latin typeface="+mn-lt"/>
                <a:cs typeface="+mn-cs"/>
              </a:rPr>
              <a:t>1.84 MeV</a:t>
            </a:r>
            <a:endParaRPr lang="de-AT" dirty="0">
              <a:solidFill>
                <a:schemeClr val="accent5">
                  <a:lumMod val="50000"/>
                </a:schemeClr>
              </a:solidFill>
              <a:latin typeface="+mn-lt"/>
              <a:cs typeface="+mn-cs"/>
            </a:endParaRPr>
          </a:p>
        </p:txBody>
      </p:sp>
      <p:sp>
        <p:nvSpPr>
          <p:cNvPr id="23560" name="Textfeld 14"/>
          <p:cNvSpPr txBox="1">
            <a:spLocks noChangeArrowheads="1"/>
          </p:cNvSpPr>
          <p:nvPr/>
        </p:nvSpPr>
        <p:spPr bwMode="auto">
          <a:xfrm>
            <a:off x="5318125" y="2590800"/>
            <a:ext cx="12509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FF00FF"/>
                </a:solidFill>
                <a:latin typeface="Calibri" pitchFamily="34" charset="0"/>
              </a:rPr>
              <a:t>4.43 MeV</a:t>
            </a:r>
            <a:endParaRPr lang="de-AT">
              <a:solidFill>
                <a:srgbClr val="FF00FF"/>
              </a:solidFill>
              <a:latin typeface="Calibri" pitchFamily="34" charset="0"/>
            </a:endParaRPr>
          </a:p>
        </p:txBody>
      </p:sp>
      <p:sp>
        <p:nvSpPr>
          <p:cNvPr id="23561" name="Textfeld 15"/>
          <p:cNvSpPr txBox="1">
            <a:spLocks noChangeArrowheads="1"/>
          </p:cNvSpPr>
          <p:nvPr/>
        </p:nvSpPr>
        <p:spPr bwMode="auto">
          <a:xfrm>
            <a:off x="6470650" y="3078163"/>
            <a:ext cx="12493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solidFill>
                  <a:srgbClr val="00FFFF"/>
                </a:solidFill>
                <a:latin typeface="Calibri" pitchFamily="34" charset="0"/>
              </a:rPr>
              <a:t>6.13 MeV</a:t>
            </a:r>
            <a:endParaRPr lang="de-AT">
              <a:solidFill>
                <a:srgbClr val="00FFFF"/>
              </a:solidFill>
              <a:latin typeface="Calibri" pitchFamily="34" charset="0"/>
            </a:endParaRPr>
          </a:p>
        </p:txBody>
      </p:sp>
      <p:cxnSp>
        <p:nvCxnSpPr>
          <p:cNvPr id="17" name="Gerade Verbindung mit Pfeil 16"/>
          <p:cNvCxnSpPr/>
          <p:nvPr/>
        </p:nvCxnSpPr>
        <p:spPr>
          <a:xfrm flipH="1">
            <a:off x="5383213" y="2960688"/>
            <a:ext cx="298450" cy="487362"/>
          </a:xfrm>
          <a:prstGeom prst="straightConnector1">
            <a:avLst/>
          </a:prstGeom>
          <a:ln w="25400">
            <a:solidFill>
              <a:srgbClr val="FF01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/>
          <p:cNvCxnSpPr>
            <a:cxnSpLocks/>
          </p:cNvCxnSpPr>
          <p:nvPr/>
        </p:nvCxnSpPr>
        <p:spPr>
          <a:xfrm flipH="1">
            <a:off x="6559550" y="3406775"/>
            <a:ext cx="242888" cy="465138"/>
          </a:xfrm>
          <a:prstGeom prst="straightConnector1">
            <a:avLst/>
          </a:prstGeom>
          <a:ln w="25400">
            <a:solidFill>
              <a:srgbClr val="36FF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cxnSpLocks/>
            <a:stCxn id="14" idx="1"/>
          </p:cNvCxnSpPr>
          <p:nvPr/>
        </p:nvCxnSpPr>
        <p:spPr>
          <a:xfrm flipH="1">
            <a:off x="3629025" y="1852613"/>
            <a:ext cx="420688" cy="155575"/>
          </a:xfrm>
          <a:prstGeom prst="straightConnector1">
            <a:avLst/>
          </a:prstGeom>
          <a:ln w="254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>
            <a:cxnSpLocks/>
          </p:cNvCxnSpPr>
          <p:nvPr/>
        </p:nvCxnSpPr>
        <p:spPr>
          <a:xfrm flipH="1">
            <a:off x="2957513" y="1409700"/>
            <a:ext cx="522287" cy="390525"/>
          </a:xfrm>
          <a:prstGeom prst="straightConnector1">
            <a:avLst/>
          </a:prstGeom>
          <a:ln w="2540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Gerade Verbindung mit Pfeil 26"/>
          <p:cNvCxnSpPr>
            <a:cxnSpLocks/>
            <a:stCxn id="23557" idx="2"/>
          </p:cNvCxnSpPr>
          <p:nvPr/>
        </p:nvCxnSpPr>
        <p:spPr>
          <a:xfrm>
            <a:off x="2538413" y="1306513"/>
            <a:ext cx="195262" cy="512762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9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28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6090831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el 5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/>
              <a:t>Time Calibration I - method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61963" y="1122363"/>
            <a:ext cx="11217275" cy="4986337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/>
              <a:t>Detectors</a:t>
            </a:r>
            <a:r>
              <a:rPr lang="de-AT" dirty="0"/>
              <a:t> </a:t>
            </a:r>
            <a:r>
              <a:rPr lang="de-AT" dirty="0" err="1"/>
              <a:t>misaligned</a:t>
            </a:r>
            <a:r>
              <a:rPr lang="de-AT" dirty="0"/>
              <a:t> in time due </a:t>
            </a:r>
            <a:r>
              <a:rPr lang="de-AT" dirty="0" err="1"/>
              <a:t>to</a:t>
            </a:r>
            <a:r>
              <a:rPr lang="de-AT" dirty="0"/>
              <a:t> different electronic </a:t>
            </a:r>
            <a:r>
              <a:rPr lang="de-AT" dirty="0" err="1"/>
              <a:t>chains</a:t>
            </a:r>
            <a:r>
              <a:rPr lang="de-AT" dirty="0"/>
              <a:t>, i.e. </a:t>
            </a:r>
            <a:r>
              <a:rPr lang="de-AT" dirty="0" err="1"/>
              <a:t>cable</a:t>
            </a:r>
            <a:r>
              <a:rPr lang="de-AT" dirty="0"/>
              <a:t> </a:t>
            </a:r>
            <a:r>
              <a:rPr lang="de-AT" dirty="0" err="1"/>
              <a:t>lengths</a:t>
            </a:r>
            <a:endParaRPr lang="de-AT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/>
              <a:t>Coincidence</a:t>
            </a:r>
            <a:r>
              <a:rPr lang="de-AT" dirty="0"/>
              <a:t> </a:t>
            </a:r>
            <a:r>
              <a:rPr lang="de-AT" dirty="0" err="1"/>
              <a:t>analysis</a:t>
            </a:r>
            <a:r>
              <a:rPr lang="de-AT" dirty="0"/>
              <a:t> </a:t>
            </a:r>
            <a:r>
              <a:rPr lang="de-AT" dirty="0" err="1"/>
              <a:t>requires</a:t>
            </a:r>
            <a:r>
              <a:rPr lang="de-AT" dirty="0"/>
              <a:t> </a:t>
            </a:r>
            <a:r>
              <a:rPr lang="de-AT" dirty="0" err="1"/>
              <a:t>alignment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detectors</a:t>
            </a:r>
            <a:endParaRPr lang="de-AT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/>
              <a:t>Method</a:t>
            </a:r>
            <a:r>
              <a:rPr lang="de-AT" dirty="0"/>
              <a:t>: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/>
              <a:t>Use</a:t>
            </a:r>
            <a:r>
              <a:rPr lang="de-AT" dirty="0"/>
              <a:t> </a:t>
            </a:r>
            <a:r>
              <a:rPr lang="de-AT" baseline="30000" dirty="0"/>
              <a:t>88</a:t>
            </a:r>
            <a:r>
              <a:rPr lang="de-AT" dirty="0"/>
              <a:t>Y </a:t>
            </a:r>
            <a:r>
              <a:rPr lang="de-AT" dirty="0" err="1"/>
              <a:t>source</a:t>
            </a:r>
            <a:r>
              <a:rPr lang="de-AT" dirty="0"/>
              <a:t> (2 </a:t>
            </a:r>
            <a:r>
              <a:rPr lang="de-AT" dirty="0" err="1"/>
              <a:t>simultaneous</a:t>
            </a:r>
            <a:r>
              <a:rPr lang="de-AT" dirty="0"/>
              <a:t> </a:t>
            </a:r>
            <a:r>
              <a:rPr lang="el-GR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de-AT" dirty="0"/>
              <a:t>)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/>
              <a:t>Choose</a:t>
            </a:r>
            <a:r>
              <a:rPr lang="de-AT" dirty="0"/>
              <a:t> </a:t>
            </a:r>
            <a:r>
              <a:rPr lang="de-AT" dirty="0" err="1"/>
              <a:t>one</a:t>
            </a:r>
            <a:r>
              <a:rPr lang="de-AT" dirty="0"/>
              <a:t> </a:t>
            </a:r>
            <a:r>
              <a:rPr lang="de-AT" dirty="0" err="1"/>
              <a:t>reference</a:t>
            </a:r>
            <a:r>
              <a:rPr lang="de-AT" dirty="0"/>
              <a:t> </a:t>
            </a:r>
            <a:r>
              <a:rPr lang="de-AT" dirty="0" err="1"/>
              <a:t>detector</a:t>
            </a:r>
            <a:r>
              <a:rPr lang="de-AT" dirty="0"/>
              <a:t> (#29) </a:t>
            </a:r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/>
              <a:t>Look </a:t>
            </a:r>
            <a:r>
              <a:rPr lang="de-AT" dirty="0" err="1"/>
              <a:t>for</a:t>
            </a:r>
            <a:r>
              <a:rPr lang="de-AT" dirty="0"/>
              <a:t> </a:t>
            </a:r>
            <a:r>
              <a:rPr lang="de-AT" dirty="0" err="1"/>
              <a:t>coincidences</a:t>
            </a:r>
            <a:r>
              <a:rPr lang="de-AT" dirty="0"/>
              <a:t> </a:t>
            </a:r>
            <a:r>
              <a:rPr lang="de-AT" dirty="0" err="1"/>
              <a:t>with</a:t>
            </a:r>
            <a:r>
              <a:rPr lang="de-AT" dirty="0"/>
              <a:t> </a:t>
            </a:r>
            <a:r>
              <a:rPr lang="de-AT" dirty="0" err="1"/>
              <a:t>other</a:t>
            </a:r>
            <a:r>
              <a:rPr lang="de-AT" dirty="0"/>
              <a:t> </a:t>
            </a:r>
            <a:r>
              <a:rPr lang="de-AT" dirty="0" err="1"/>
              <a:t>detectors</a:t>
            </a:r>
            <a:r>
              <a:rPr lang="de-AT" dirty="0"/>
              <a:t> in a </a:t>
            </a:r>
            <a:r>
              <a:rPr lang="de-AT" dirty="0" err="1"/>
              <a:t>big</a:t>
            </a:r>
            <a:r>
              <a:rPr lang="de-AT" dirty="0"/>
              <a:t> time </a:t>
            </a:r>
            <a:r>
              <a:rPr lang="de-AT" dirty="0" err="1"/>
              <a:t>window</a:t>
            </a:r>
            <a:r>
              <a:rPr lang="de-AT" dirty="0"/>
              <a:t> ( ±100 </a:t>
            </a:r>
            <a:r>
              <a:rPr lang="de-AT" dirty="0" err="1"/>
              <a:t>ns</a:t>
            </a:r>
            <a:r>
              <a:rPr lang="de-AT" dirty="0"/>
              <a:t>) </a:t>
            </a:r>
            <a:r>
              <a:rPr lang="de-AT" dirty="0" err="1"/>
              <a:t>and</a:t>
            </a:r>
            <a:r>
              <a:rPr lang="de-AT" dirty="0"/>
              <a:t> </a:t>
            </a:r>
            <a:r>
              <a:rPr lang="de-AT" dirty="0" err="1"/>
              <a:t>calculate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time </a:t>
            </a:r>
            <a:r>
              <a:rPr lang="de-AT" dirty="0" err="1"/>
              <a:t>difference</a:t>
            </a:r>
            <a:r>
              <a:rPr lang="de-AT" dirty="0"/>
              <a:t>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A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AT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de-AT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de-AT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/>
              <a:t>Expected</a:t>
            </a:r>
            <a:r>
              <a:rPr lang="de-AT" dirty="0"/>
              <a:t> </a:t>
            </a:r>
            <a:r>
              <a:rPr lang="el-GR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de-AT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de-AT" dirty="0"/>
              <a:t> </a:t>
            </a:r>
            <a:r>
              <a:rPr lang="de-AT" dirty="0" err="1"/>
              <a:t>shape</a:t>
            </a:r>
            <a:r>
              <a:rPr lang="de-A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e-AT" dirty="0"/>
              <a:t>: sharp </a:t>
            </a:r>
            <a:r>
              <a:rPr lang="de-AT" dirty="0" err="1"/>
              <a:t>peak</a:t>
            </a:r>
            <a:r>
              <a:rPr lang="de-AT" dirty="0"/>
              <a:t> (real </a:t>
            </a:r>
            <a:r>
              <a:rPr lang="de-AT" dirty="0" err="1"/>
              <a:t>coincidences</a:t>
            </a:r>
            <a:r>
              <a:rPr lang="de-AT" dirty="0"/>
              <a:t>) </a:t>
            </a:r>
            <a:r>
              <a:rPr lang="de-AT" dirty="0" err="1"/>
              <a:t>sitting</a:t>
            </a:r>
            <a:r>
              <a:rPr lang="de-AT" dirty="0"/>
              <a:t> on </a:t>
            </a:r>
            <a:r>
              <a:rPr lang="de-AT" dirty="0" err="1"/>
              <a:t>constant</a:t>
            </a:r>
            <a:r>
              <a:rPr lang="de-AT" dirty="0"/>
              <a:t> </a:t>
            </a:r>
            <a:r>
              <a:rPr lang="de-AT" dirty="0" err="1"/>
              <a:t>background</a:t>
            </a:r>
            <a:endParaRPr lang="de-AT" dirty="0"/>
          </a:p>
          <a:p>
            <a:pPr lvl="1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AT" dirty="0" err="1"/>
              <a:t>Determine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centroid</a:t>
            </a:r>
            <a:r>
              <a:rPr lang="de-AT" dirty="0"/>
              <a:t> </a:t>
            </a:r>
            <a:r>
              <a:rPr lang="de-AT" dirty="0" err="1"/>
              <a:t>of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peak</a:t>
            </a:r>
            <a:r>
              <a:rPr lang="de-AT" dirty="0"/>
              <a:t> </a:t>
            </a:r>
            <a:r>
              <a:rPr lang="de-AT" dirty="0" err="1"/>
              <a:t>which</a:t>
            </a:r>
            <a:r>
              <a:rPr lang="de-AT" dirty="0"/>
              <a:t> will </a:t>
            </a:r>
            <a:r>
              <a:rPr lang="de-AT" dirty="0" err="1"/>
              <a:t>corresponds</a:t>
            </a:r>
            <a:r>
              <a:rPr lang="de-AT" dirty="0"/>
              <a:t> </a:t>
            </a:r>
            <a:r>
              <a:rPr lang="de-AT" dirty="0" err="1"/>
              <a:t>to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i="1" dirty="0">
                <a:solidFill>
                  <a:srgbClr val="FF0000"/>
                </a:solidFill>
              </a:rPr>
              <a:t>T</a:t>
            </a:r>
            <a:r>
              <a:rPr lang="de-AT" i="1" baseline="-25000" dirty="0">
                <a:solidFill>
                  <a:srgbClr val="FF0000"/>
                </a:solidFill>
              </a:rPr>
              <a:t>Offset</a:t>
            </a:r>
            <a:r>
              <a:rPr lang="de-AT" dirty="0"/>
              <a:t> </a:t>
            </a:r>
            <a:r>
              <a:rPr lang="de-AT" dirty="0" err="1"/>
              <a:t>between</a:t>
            </a:r>
            <a:r>
              <a:rPr lang="de-AT" dirty="0"/>
              <a:t> </a:t>
            </a:r>
            <a:r>
              <a:rPr lang="de-AT" dirty="0" err="1"/>
              <a:t>the</a:t>
            </a:r>
            <a:r>
              <a:rPr lang="de-AT" dirty="0"/>
              <a:t> </a:t>
            </a:r>
            <a:r>
              <a:rPr lang="de-AT" dirty="0" err="1"/>
              <a:t>detectors</a:t>
            </a:r>
            <a:endParaRPr lang="de-AT" dirty="0"/>
          </a:p>
        </p:txBody>
      </p:sp>
      <p:sp>
        <p:nvSpPr>
          <p:cNvPr id="8" name="Textfeld 7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278861" y="4265720"/>
            <a:ext cx="3584000" cy="398955"/>
          </a:xfrm>
          <a:prstGeom prst="rect">
            <a:avLst/>
          </a:prstGeom>
          <a:blipFill>
            <a:blip r:embed="rId2"/>
            <a:stretch>
              <a:fillRect b="-27692"/>
            </a:stretch>
          </a:blipFill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29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84075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NeutronDetectionReaction1_medium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739188" y="2063750"/>
            <a:ext cx="2238375" cy="29384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1506" name="Shape 342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/>
              <a:t>WHAT: N</a:t>
            </a:r>
            <a:r>
              <a:rPr lang="de-DE"/>
              <a:t>eutron-induced reactio</a:t>
            </a:r>
            <a:r>
              <a:rPr lang="de-AT"/>
              <a:t>ns</a:t>
            </a:r>
            <a:endParaRPr lang="de-DE"/>
          </a:p>
        </p:txBody>
      </p:sp>
      <p:pic>
        <p:nvPicPr>
          <p:cNvPr id="21507" name="Picture 342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48088" y="1174750"/>
            <a:ext cx="50800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8" name="Picture 344"/>
          <p:cNvPicPr>
            <a:picLocks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48613" y="1174750"/>
            <a:ext cx="50800" cy="480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7" name="Shape 347"/>
          <p:cNvSpPr/>
          <p:nvPr/>
        </p:nvSpPr>
        <p:spPr>
          <a:xfrm>
            <a:off x="1058863" y="1258888"/>
            <a:ext cx="1689100" cy="60483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/>
            </a:pPr>
            <a:r>
              <a:rPr dirty="0">
                <a:latin typeface="+mn-lt"/>
              </a:rPr>
              <a:t>Radiative capture</a:t>
            </a:r>
          </a:p>
          <a:p>
            <a:pPr algn="ctr">
              <a:defRPr/>
            </a:pPr>
            <a:r>
              <a:rPr dirty="0">
                <a:latin typeface="+mn-lt"/>
              </a:rPr>
              <a:t>(n,𝛾)</a:t>
            </a:r>
          </a:p>
        </p:txBody>
      </p:sp>
      <p:pic>
        <p:nvPicPr>
          <p:cNvPr id="21510" name="Screen Shot 2017-03-31 at 20.06.48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663" y="2257425"/>
            <a:ext cx="3373437" cy="21590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349" name="Shape 349"/>
          <p:cNvSpPr/>
          <p:nvPr/>
        </p:nvSpPr>
        <p:spPr>
          <a:xfrm>
            <a:off x="533400" y="5305425"/>
            <a:ext cx="2544763" cy="6667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 sz="4000"/>
            </a:pPr>
            <a:r>
              <a:rPr sz="2000" dirty="0">
                <a:latin typeface="+mn-lt"/>
              </a:rPr>
              <a:t>Particle to be detected: </a:t>
            </a:r>
          </a:p>
          <a:p>
            <a:pPr algn="ctr">
              <a:defRPr sz="4000"/>
            </a:pPr>
            <a:r>
              <a:rPr sz="2000" dirty="0">
                <a:solidFill>
                  <a:srgbClr val="FF0000"/>
                </a:solidFill>
                <a:latin typeface="+mn-lt"/>
              </a:rPr>
              <a:t>𝛾</a:t>
            </a:r>
            <a:r>
              <a:rPr lang="de-AT" sz="2000" dirty="0">
                <a:solidFill>
                  <a:srgbClr val="FF0000"/>
                </a:solidFill>
                <a:latin typeface="+mn-lt"/>
              </a:rPr>
              <a:t>-</a:t>
            </a:r>
            <a:r>
              <a:rPr sz="2000" dirty="0">
                <a:solidFill>
                  <a:srgbClr val="FF0000"/>
                </a:solidFill>
                <a:latin typeface="+mn-lt"/>
              </a:rPr>
              <a:t>ray</a:t>
            </a:r>
          </a:p>
        </p:txBody>
      </p:sp>
      <p:sp>
        <p:nvSpPr>
          <p:cNvPr id="350" name="Shape 350"/>
          <p:cNvSpPr/>
          <p:nvPr/>
        </p:nvSpPr>
        <p:spPr>
          <a:xfrm>
            <a:off x="5481638" y="1258888"/>
            <a:ext cx="685800" cy="60483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/>
            </a:pPr>
            <a:r>
              <a:rPr dirty="0">
                <a:latin typeface="+mn-lt"/>
              </a:rPr>
              <a:t>Fission</a:t>
            </a:r>
          </a:p>
          <a:p>
            <a:pPr algn="ctr">
              <a:defRPr/>
            </a:pPr>
            <a:r>
              <a:rPr dirty="0"/>
              <a:t>(</a:t>
            </a:r>
            <a:r>
              <a:rPr dirty="0" err="1"/>
              <a:t>n,</a:t>
            </a:r>
            <a:r>
              <a:rPr i="1" dirty="0" err="1"/>
              <a:t>f</a:t>
            </a:r>
            <a:r>
              <a:rPr dirty="0"/>
              <a:t>)</a:t>
            </a:r>
          </a:p>
        </p:txBody>
      </p:sp>
      <p:pic>
        <p:nvPicPr>
          <p:cNvPr id="21513" name="aHR0cDovL3d3dy5saXZlc2NpZW5jZS5jb20vaW1hZ2VzL2kvMDAwLzAzMS8yMjQvb3JpZ2luYWwvc2h1dHRlcnN0b2NrXzE0MDgzNzI5LmpwZw==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9225" y="2111375"/>
            <a:ext cx="3730625" cy="29321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1514" name="Shape 352"/>
          <p:cNvSpPr>
            <a:spLocks noChangeArrowheads="1"/>
          </p:cNvSpPr>
          <p:nvPr/>
        </p:nvSpPr>
        <p:spPr bwMode="auto">
          <a:xfrm>
            <a:off x="4165600" y="2043113"/>
            <a:ext cx="704850" cy="2809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 sz="1500" dirty="0" err="1"/>
              <a:t>neutron</a:t>
            </a:r>
            <a:endParaRPr lang="de-DE" sz="1500" dirty="0"/>
          </a:p>
        </p:txBody>
      </p:sp>
      <p:sp>
        <p:nvSpPr>
          <p:cNvPr id="21515" name="Shape 353"/>
          <p:cNvSpPr>
            <a:spLocks noChangeArrowheads="1"/>
          </p:cNvSpPr>
          <p:nvPr/>
        </p:nvSpPr>
        <p:spPr bwMode="auto">
          <a:xfrm>
            <a:off x="3959225" y="3081338"/>
            <a:ext cx="927100" cy="51276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1500"/>
              <a:t>target nucleus</a:t>
            </a:r>
          </a:p>
        </p:txBody>
      </p:sp>
      <p:sp>
        <p:nvSpPr>
          <p:cNvPr id="21516" name="Shape 354"/>
          <p:cNvSpPr>
            <a:spLocks noChangeArrowheads="1"/>
          </p:cNvSpPr>
          <p:nvPr/>
        </p:nvSpPr>
        <p:spPr bwMode="auto">
          <a:xfrm>
            <a:off x="5957888" y="2466975"/>
            <a:ext cx="927100" cy="5127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1500"/>
              <a:t>unstable nucleus</a:t>
            </a:r>
          </a:p>
        </p:txBody>
      </p:sp>
      <p:sp>
        <p:nvSpPr>
          <p:cNvPr id="21517" name="Shape 355"/>
          <p:cNvSpPr>
            <a:spLocks noChangeArrowheads="1"/>
          </p:cNvSpPr>
          <p:nvPr/>
        </p:nvSpPr>
        <p:spPr bwMode="auto">
          <a:xfrm>
            <a:off x="5391150" y="4410075"/>
            <a:ext cx="927100" cy="51276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pPr algn="r"/>
            <a:r>
              <a:rPr lang="de-DE" sz="1500"/>
              <a:t>fission fragments</a:t>
            </a:r>
          </a:p>
        </p:txBody>
      </p:sp>
      <p:sp>
        <p:nvSpPr>
          <p:cNvPr id="21518" name="Shape 356"/>
          <p:cNvSpPr>
            <a:spLocks noChangeArrowheads="1"/>
          </p:cNvSpPr>
          <p:nvPr/>
        </p:nvSpPr>
        <p:spPr bwMode="auto">
          <a:xfrm>
            <a:off x="6796088" y="4083050"/>
            <a:ext cx="801687" cy="2809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 sz="1500"/>
              <a:t>neutrons</a:t>
            </a:r>
          </a:p>
        </p:txBody>
      </p:sp>
      <p:sp>
        <p:nvSpPr>
          <p:cNvPr id="357" name="Shape 357"/>
          <p:cNvSpPr/>
          <p:nvPr/>
        </p:nvSpPr>
        <p:spPr>
          <a:xfrm>
            <a:off x="3959225" y="5305425"/>
            <a:ext cx="3730625" cy="6667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4000"/>
            </a:pPr>
            <a:r>
              <a:rPr sz="2000" dirty="0">
                <a:latin typeface="+mn-lt"/>
              </a:rPr>
              <a:t>Particle to be detected: </a:t>
            </a:r>
          </a:p>
          <a:p>
            <a:pPr algn="ctr">
              <a:defRPr sz="4000"/>
            </a:pPr>
            <a:r>
              <a:rPr sz="2000" dirty="0">
                <a:solidFill>
                  <a:srgbClr val="FF0000"/>
                </a:solidFill>
                <a:latin typeface="+mn-lt"/>
              </a:rPr>
              <a:t>fission fragments</a:t>
            </a:r>
          </a:p>
        </p:txBody>
      </p:sp>
      <p:sp>
        <p:nvSpPr>
          <p:cNvPr id="358" name="Shape 358"/>
          <p:cNvSpPr/>
          <p:nvPr/>
        </p:nvSpPr>
        <p:spPr>
          <a:xfrm>
            <a:off x="8589963" y="1258888"/>
            <a:ext cx="2471737" cy="60483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25400" tIns="25400" rIns="25400" bIns="25400" anchor="ctr">
            <a:spAutoFit/>
          </a:bodyPr>
          <a:lstStyle/>
          <a:p>
            <a:pPr algn="ctr">
              <a:defRPr/>
            </a:pPr>
            <a:r>
              <a:rPr dirty="0">
                <a:latin typeface="+mn-lt"/>
              </a:rPr>
              <a:t>Charged particle emission</a:t>
            </a:r>
          </a:p>
          <a:p>
            <a:pPr algn="ctr">
              <a:defRPr/>
            </a:pPr>
            <a:r>
              <a:rPr dirty="0">
                <a:latin typeface="+mn-lt"/>
              </a:rPr>
              <a:t>(</a:t>
            </a:r>
            <a:r>
              <a:rPr dirty="0" err="1">
                <a:latin typeface="+mn-lt"/>
              </a:rPr>
              <a:t>n,</a:t>
            </a:r>
            <a:r>
              <a:rPr i="1" dirty="0" err="1">
                <a:latin typeface="+mn-lt"/>
              </a:rPr>
              <a:t>cp</a:t>
            </a:r>
            <a:r>
              <a:rPr dirty="0">
                <a:latin typeface="+mn-lt"/>
              </a:rPr>
              <a:t>)</a:t>
            </a:r>
          </a:p>
        </p:txBody>
      </p:sp>
      <p:sp>
        <p:nvSpPr>
          <p:cNvPr id="359" name="Shape 359"/>
          <p:cNvSpPr/>
          <p:nvPr/>
        </p:nvSpPr>
        <p:spPr>
          <a:xfrm>
            <a:off x="8115300" y="5305425"/>
            <a:ext cx="3730625" cy="66675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25400" tIns="25400" rIns="25400" bIns="25400" anchor="ctr">
            <a:spAutoFit/>
          </a:bodyPr>
          <a:lstStyle/>
          <a:p>
            <a:pPr algn="ctr">
              <a:defRPr sz="4000"/>
            </a:pPr>
            <a:r>
              <a:rPr sz="2000" dirty="0">
                <a:latin typeface="+mn-lt"/>
              </a:rPr>
              <a:t>Particle to be detected: </a:t>
            </a:r>
          </a:p>
          <a:p>
            <a:pPr algn="ctr">
              <a:defRPr sz="4000"/>
            </a:pPr>
            <a:r>
              <a:rPr sz="2000" dirty="0">
                <a:solidFill>
                  <a:srgbClr val="FF0000"/>
                </a:solidFill>
                <a:latin typeface="+mn-lt"/>
              </a:rPr>
              <a:t>light charged particles</a:t>
            </a:r>
          </a:p>
        </p:txBody>
      </p:sp>
      <p:sp>
        <p:nvSpPr>
          <p:cNvPr id="21522" name="Shape 360"/>
          <p:cNvSpPr>
            <a:spLocks noChangeArrowheads="1"/>
          </p:cNvSpPr>
          <p:nvPr/>
        </p:nvSpPr>
        <p:spPr bwMode="auto">
          <a:xfrm>
            <a:off x="8639175" y="3668713"/>
            <a:ext cx="704850" cy="282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 sz="1500"/>
              <a:t>neutron</a:t>
            </a:r>
          </a:p>
        </p:txBody>
      </p:sp>
      <p:sp>
        <p:nvSpPr>
          <p:cNvPr id="21523" name="Shape 361"/>
          <p:cNvSpPr>
            <a:spLocks noChangeArrowheads="1"/>
          </p:cNvSpPr>
          <p:nvPr/>
        </p:nvSpPr>
        <p:spPr bwMode="auto">
          <a:xfrm>
            <a:off x="9351963" y="2055813"/>
            <a:ext cx="325437" cy="2809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 sz="1500" baseline="32000"/>
              <a:t>7</a:t>
            </a:r>
            <a:r>
              <a:rPr lang="de-DE" sz="1500"/>
              <a:t>Li </a:t>
            </a:r>
          </a:p>
        </p:txBody>
      </p:sp>
      <p:sp>
        <p:nvSpPr>
          <p:cNvPr id="21524" name="Shape 362"/>
          <p:cNvSpPr>
            <a:spLocks noChangeArrowheads="1"/>
          </p:cNvSpPr>
          <p:nvPr/>
        </p:nvSpPr>
        <p:spPr bwMode="auto">
          <a:xfrm>
            <a:off x="9932988" y="2965450"/>
            <a:ext cx="425450" cy="2825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 sz="1500" baseline="32000"/>
              <a:t>10</a:t>
            </a:r>
            <a:r>
              <a:rPr lang="de-DE" sz="1500"/>
              <a:t>B  </a:t>
            </a:r>
          </a:p>
        </p:txBody>
      </p:sp>
      <p:sp>
        <p:nvSpPr>
          <p:cNvPr id="21525" name="Shape 363"/>
          <p:cNvSpPr>
            <a:spLocks noChangeArrowheads="1"/>
          </p:cNvSpPr>
          <p:nvPr/>
        </p:nvSpPr>
        <p:spPr bwMode="auto">
          <a:xfrm>
            <a:off x="10775950" y="4083050"/>
            <a:ext cx="422275" cy="28098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 sz="1500" baseline="32000"/>
              <a:t>4</a:t>
            </a:r>
            <a:r>
              <a:rPr lang="de-DE" sz="1500"/>
              <a:t>He </a:t>
            </a:r>
          </a:p>
        </p:txBody>
      </p:sp>
      <p:sp>
        <p:nvSpPr>
          <p:cNvPr id="23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24" name="Foliennummernplatzhalter 11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8545CCE9-666E-4166-B11C-E6553BD79C77}" type="slidenum">
              <a:rPr lang="de-AT" smtClean="0"/>
              <a:pPr>
                <a:defRPr/>
              </a:pPr>
              <a:t>3</a:t>
            </a:fld>
            <a:endParaRPr lang="de-AT" dirty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1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5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15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15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5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15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1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animBg="1"/>
      <p:bldP spid="349" grpId="0" animBg="1"/>
      <p:bldP spid="350" grpId="0" animBg="1"/>
      <p:bldP spid="21514" grpId="0"/>
      <p:bldP spid="21515" grpId="0"/>
      <p:bldP spid="21516" grpId="0"/>
      <p:bldP spid="21517" grpId="0"/>
      <p:bldP spid="21518" grpId="0"/>
      <p:bldP spid="357" grpId="0" animBg="1"/>
      <p:bldP spid="358" grpId="0" animBg="1"/>
      <p:bldP spid="359" grpId="0" animBg="1"/>
      <p:bldP spid="21522" grpId="0"/>
      <p:bldP spid="21523" grpId="0"/>
      <p:bldP spid="21524" grpId="0"/>
      <p:bldP spid="2152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el 5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/>
              <a:t>Time Calibration II</a:t>
            </a:r>
          </a:p>
        </p:txBody>
      </p:sp>
      <p:pic>
        <p:nvPicPr>
          <p:cNvPr id="27652" name="Grafik 8"/>
          <p:cNvPicPr>
            <a:picLocks noChangeAspect="1"/>
          </p:cNvPicPr>
          <p:nvPr/>
        </p:nvPicPr>
        <p:blipFill>
          <a:blip r:embed="rId2"/>
          <a:srcRect l="2809" t="8789" r="7909"/>
          <a:stretch>
            <a:fillRect/>
          </a:stretch>
        </p:blipFill>
        <p:spPr bwMode="auto">
          <a:xfrm>
            <a:off x="1141413" y="898525"/>
            <a:ext cx="9690100" cy="542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985" t="8885" r="8394" b="928"/>
          <a:stretch>
            <a:fillRect/>
          </a:stretch>
        </p:blipFill>
        <p:spPr bwMode="auto">
          <a:xfrm>
            <a:off x="1162050" y="901700"/>
            <a:ext cx="9613900" cy="536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30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2603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/>
              <a:t>Time Calibration III</a:t>
            </a:r>
          </a:p>
        </p:txBody>
      </p:sp>
      <p:pic>
        <p:nvPicPr>
          <p:cNvPr id="28676" name="Grafik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63" y="935038"/>
            <a:ext cx="9509125" cy="532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65213" y="969963"/>
            <a:ext cx="9510712" cy="5322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8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31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023687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"/>
          <p:cNvPicPr>
            <a:picLocks noChangeAspect="1"/>
          </p:cNvPicPr>
          <p:nvPr/>
        </p:nvPicPr>
        <p:blipFill>
          <a:blip r:embed="rId2"/>
          <a:srcRect l="3011" t="8571" r="7745"/>
          <a:stretch>
            <a:fillRect/>
          </a:stretch>
        </p:blipFill>
        <p:spPr bwMode="auto">
          <a:xfrm>
            <a:off x="2368550" y="1050925"/>
            <a:ext cx="6999288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Titel 5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Coincidence</a:t>
            </a:r>
            <a:r>
              <a:rPr lang="de-AT" dirty="0"/>
              <a:t> -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AT" dirty="0">
                <a:latin typeface="Times New Roman" pitchFamily="18" charset="0"/>
                <a:cs typeface="Times New Roman" pitchFamily="18" charset="0"/>
              </a:rPr>
              <a:t>T</a:t>
            </a:r>
            <a:endParaRPr lang="de-AT" dirty="0"/>
          </a:p>
        </p:txBody>
      </p:sp>
      <p:grpSp>
        <p:nvGrpSpPr>
          <p:cNvPr id="23" name="Gruppieren 22"/>
          <p:cNvGrpSpPr>
            <a:grpSpLocks/>
          </p:cNvGrpSpPr>
          <p:nvPr/>
        </p:nvGrpSpPr>
        <p:grpSpPr bwMode="auto">
          <a:xfrm>
            <a:off x="0" y="2689225"/>
            <a:ext cx="5868988" cy="2341563"/>
            <a:chOff x="0" y="2689250"/>
            <a:chExt cx="5868218" cy="2341628"/>
          </a:xfrm>
        </p:grpSpPr>
        <p:pic>
          <p:nvPicPr>
            <p:cNvPr id="32784" name="Grafik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5457" y="2689250"/>
              <a:ext cx="1687924" cy="2341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Gerade Verbindung mit Pfeil 11"/>
            <p:cNvCxnSpPr>
              <a:cxnSpLocks/>
            </p:cNvCxnSpPr>
            <p:nvPr/>
          </p:nvCxnSpPr>
          <p:spPr>
            <a:xfrm flipH="1">
              <a:off x="2077102" y="3041685"/>
              <a:ext cx="3791116" cy="29636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86" name="Textfeld 13"/>
            <p:cNvSpPr txBox="1">
              <a:spLocks noChangeArrowheads="1"/>
            </p:cNvSpPr>
            <p:nvPr/>
          </p:nvSpPr>
          <p:spPr bwMode="auto">
            <a:xfrm>
              <a:off x="0" y="3071537"/>
              <a:ext cx="6286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>
                  <a:latin typeface="Calibri" pitchFamily="34" charset="0"/>
                </a:rPr>
                <a:t>FICH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0" y="3548112"/>
              <a:ext cx="628568" cy="3683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+mn-cs"/>
                </a:rPr>
                <a:t>TAC</a:t>
              </a:r>
            </a:p>
          </p:txBody>
        </p:sp>
      </p:grpSp>
      <p:cxnSp>
        <p:nvCxnSpPr>
          <p:cNvPr id="16" name="Gerade Verbindung mit Pfeil 15"/>
          <p:cNvCxnSpPr>
            <a:cxnSpLocks/>
          </p:cNvCxnSpPr>
          <p:nvPr/>
        </p:nvCxnSpPr>
        <p:spPr>
          <a:xfrm flipV="1">
            <a:off x="6804025" y="1913367"/>
            <a:ext cx="2878138" cy="699659"/>
          </a:xfrm>
          <a:prstGeom prst="straightConnector1">
            <a:avLst/>
          </a:prstGeom>
          <a:ln w="25400">
            <a:solidFill>
              <a:srgbClr val="13FF13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11485563" y="1560513"/>
            <a:ext cx="62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latin typeface="Calibri" pitchFamily="34" charset="0"/>
              </a:rPr>
              <a:t>FICH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1485563" y="2036763"/>
            <a:ext cx="6286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TAC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1408" y="967380"/>
            <a:ext cx="1634155" cy="2627060"/>
          </a:xfrm>
          <a:prstGeom prst="rect">
            <a:avLst/>
          </a:prstGeom>
        </p:spPr>
      </p:pic>
      <p:sp>
        <p:nvSpPr>
          <p:cNvPr id="25" name="Textfeld 2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4447" y="1386706"/>
            <a:ext cx="2124950" cy="440936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25400">
            <a:solidFill>
              <a:srgbClr val="FF0000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17" name="Fußzeilenplatzhalter 3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18" name="Foliennummernplatzhalter 4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887A81B9-B8AF-4D07-8DA5-516960FFC6AB}" type="slidenum">
              <a:rPr lang="de-AT" smtClean="0"/>
              <a:pPr>
                <a:defRPr/>
              </a:pPr>
              <a:t>32</a:t>
            </a:fld>
            <a:endParaRPr lang="de-AT" dirty="0"/>
          </a:p>
        </p:txBody>
      </p:sp>
      <p:sp>
        <p:nvSpPr>
          <p:cNvPr id="2" name="Textfeld 1"/>
          <p:cNvSpPr txBox="1"/>
          <p:nvPr/>
        </p:nvSpPr>
        <p:spPr>
          <a:xfrm>
            <a:off x="9540875" y="4432509"/>
            <a:ext cx="2432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/>
              <a:t>„</a:t>
            </a:r>
            <a:r>
              <a:rPr lang="de-AT" dirty="0" err="1"/>
              <a:t>main</a:t>
            </a:r>
            <a:r>
              <a:rPr lang="de-AT" dirty="0"/>
              <a:t>“ </a:t>
            </a:r>
            <a:r>
              <a:rPr lang="de-AT" dirty="0" err="1"/>
              <a:t>coincidences</a:t>
            </a:r>
            <a:endParaRPr lang="de-AT" dirty="0"/>
          </a:p>
        </p:txBody>
      </p:sp>
      <p:cxnSp>
        <p:nvCxnSpPr>
          <p:cNvPr id="27" name="Gerade Verbindung mit Pfeil 26"/>
          <p:cNvCxnSpPr>
            <a:cxnSpLocks/>
            <a:stCxn id="2" idx="1"/>
          </p:cNvCxnSpPr>
          <p:nvPr/>
        </p:nvCxnSpPr>
        <p:spPr bwMode="auto">
          <a:xfrm flipH="1" flipV="1">
            <a:off x="6347289" y="1782987"/>
            <a:ext cx="3193586" cy="2834188"/>
          </a:xfrm>
          <a:prstGeom prst="straightConnector1">
            <a:avLst/>
          </a:prstGeom>
          <a:ln w="25400">
            <a:solidFill>
              <a:schemeClr val="tx1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8939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"/>
          <p:cNvPicPr>
            <a:picLocks noChangeAspect="1"/>
          </p:cNvPicPr>
          <p:nvPr/>
        </p:nvPicPr>
        <p:blipFill>
          <a:blip r:embed="rId2"/>
          <a:srcRect l="3011" t="8571" r="7745"/>
          <a:stretch>
            <a:fillRect/>
          </a:stretch>
        </p:blipFill>
        <p:spPr bwMode="auto">
          <a:xfrm>
            <a:off x="2368550" y="1050925"/>
            <a:ext cx="6999288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769" name="Titel 5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Coincidence</a:t>
            </a:r>
            <a:r>
              <a:rPr lang="de-AT" dirty="0"/>
              <a:t> I -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AT" dirty="0">
                <a:latin typeface="Times New Roman" pitchFamily="18" charset="0"/>
                <a:cs typeface="Times New Roman" pitchFamily="18" charset="0"/>
              </a:rPr>
              <a:t>T</a:t>
            </a:r>
            <a:endParaRPr lang="de-AT" dirty="0"/>
          </a:p>
        </p:txBody>
      </p:sp>
      <p:grpSp>
        <p:nvGrpSpPr>
          <p:cNvPr id="23" name="Gruppieren 22"/>
          <p:cNvGrpSpPr>
            <a:grpSpLocks/>
          </p:cNvGrpSpPr>
          <p:nvPr/>
        </p:nvGrpSpPr>
        <p:grpSpPr bwMode="auto">
          <a:xfrm>
            <a:off x="0" y="2689225"/>
            <a:ext cx="5868988" cy="2341563"/>
            <a:chOff x="0" y="2689250"/>
            <a:chExt cx="5868218" cy="2341628"/>
          </a:xfrm>
        </p:grpSpPr>
        <p:pic>
          <p:nvPicPr>
            <p:cNvPr id="32784" name="Grafik 8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615457" y="2689250"/>
              <a:ext cx="1687924" cy="2341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2" name="Gerade Verbindung mit Pfeil 11"/>
            <p:cNvCxnSpPr>
              <a:cxnSpLocks/>
            </p:cNvCxnSpPr>
            <p:nvPr/>
          </p:nvCxnSpPr>
          <p:spPr>
            <a:xfrm flipH="1">
              <a:off x="2077102" y="3041685"/>
              <a:ext cx="3791116" cy="296362"/>
            </a:xfrm>
            <a:prstGeom prst="straightConnector1">
              <a:avLst/>
            </a:prstGeom>
            <a:ln w="25400">
              <a:solidFill>
                <a:srgbClr val="FF0000"/>
              </a:solidFill>
              <a:headEnd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786" name="Textfeld 13"/>
            <p:cNvSpPr txBox="1">
              <a:spLocks noChangeArrowheads="1"/>
            </p:cNvSpPr>
            <p:nvPr/>
          </p:nvSpPr>
          <p:spPr bwMode="auto">
            <a:xfrm>
              <a:off x="0" y="3071537"/>
              <a:ext cx="62865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de-AT">
                  <a:latin typeface="Calibri" pitchFamily="34" charset="0"/>
                </a:rPr>
                <a:t>FICH</a:t>
              </a: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0" y="3548112"/>
              <a:ext cx="628568" cy="368310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de-AT" dirty="0">
                  <a:solidFill>
                    <a:schemeClr val="accent5">
                      <a:lumMod val="75000"/>
                    </a:schemeClr>
                  </a:solidFill>
                  <a:latin typeface="+mn-lt"/>
                  <a:cs typeface="+mn-cs"/>
                </a:rPr>
                <a:t>TAC</a:t>
              </a:r>
            </a:p>
          </p:txBody>
        </p:sp>
      </p:grpSp>
      <p:cxnSp>
        <p:nvCxnSpPr>
          <p:cNvPr id="16" name="Gerade Verbindung mit Pfeil 15"/>
          <p:cNvCxnSpPr>
            <a:cxnSpLocks/>
          </p:cNvCxnSpPr>
          <p:nvPr/>
        </p:nvCxnSpPr>
        <p:spPr>
          <a:xfrm flipV="1">
            <a:off x="6804025" y="1913367"/>
            <a:ext cx="2878138" cy="699659"/>
          </a:xfrm>
          <a:prstGeom prst="straightConnector1">
            <a:avLst/>
          </a:prstGeom>
          <a:ln w="25400">
            <a:solidFill>
              <a:srgbClr val="13FF13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>
            <a:spLocks noChangeArrowheads="1"/>
          </p:cNvSpPr>
          <p:nvPr/>
        </p:nvSpPr>
        <p:spPr bwMode="auto">
          <a:xfrm>
            <a:off x="11485563" y="1560513"/>
            <a:ext cx="62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latin typeface="Calibri" pitchFamily="34" charset="0"/>
              </a:rPr>
              <a:t>FICH</a:t>
            </a:r>
          </a:p>
        </p:txBody>
      </p:sp>
      <p:sp>
        <p:nvSpPr>
          <p:cNvPr id="21" name="Textfeld 20"/>
          <p:cNvSpPr txBox="1"/>
          <p:nvPr/>
        </p:nvSpPr>
        <p:spPr>
          <a:xfrm>
            <a:off x="11485563" y="2036763"/>
            <a:ext cx="62865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 dirty="0">
                <a:solidFill>
                  <a:schemeClr val="accent5">
                    <a:lumMod val="75000"/>
                  </a:schemeClr>
                </a:solidFill>
                <a:latin typeface="+mn-lt"/>
                <a:cs typeface="+mn-cs"/>
              </a:rPr>
              <a:t>TAC</a:t>
            </a:r>
          </a:p>
        </p:txBody>
      </p:sp>
      <p:grpSp>
        <p:nvGrpSpPr>
          <p:cNvPr id="28" name="Gruppieren 27"/>
          <p:cNvGrpSpPr>
            <a:grpSpLocks/>
          </p:cNvGrpSpPr>
          <p:nvPr/>
        </p:nvGrpSpPr>
        <p:grpSpPr bwMode="auto">
          <a:xfrm>
            <a:off x="9367838" y="3686175"/>
            <a:ext cx="2824162" cy="2216150"/>
            <a:chOff x="2623074" y="946675"/>
            <a:chExt cx="7572929" cy="5256493"/>
          </a:xfrm>
        </p:grpSpPr>
        <p:grpSp>
          <p:nvGrpSpPr>
            <p:cNvPr id="32780" name="Gruppieren 28"/>
            <p:cNvGrpSpPr>
              <a:grpSpLocks/>
            </p:cNvGrpSpPr>
            <p:nvPr/>
          </p:nvGrpSpPr>
          <p:grpSpPr bwMode="auto">
            <a:xfrm>
              <a:off x="2623074" y="946675"/>
              <a:ext cx="7572929" cy="5015948"/>
              <a:chOff x="6216257" y="1727725"/>
              <a:chExt cx="7572929" cy="5015948"/>
            </a:xfrm>
          </p:grpSpPr>
          <p:pic>
            <p:nvPicPr>
              <p:cNvPr id="32782" name="Grafik 30"/>
              <p:cNvPicPr>
                <a:picLocks noChangeAspect="1"/>
              </p:cNvPicPr>
              <p:nvPr/>
            </p:nvPicPr>
            <p:blipFill>
              <a:blip r:embed="rId4"/>
              <a:srcRect l="5212" t="5556" b="6111"/>
              <a:stretch>
                <a:fillRect/>
              </a:stretch>
            </p:blipFill>
            <p:spPr bwMode="auto">
              <a:xfrm>
                <a:off x="6428294" y="1727725"/>
                <a:ext cx="7360892" cy="50159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783" name="Grafik 31"/>
              <p:cNvPicPr>
                <a:picLocks noChangeAspect="1"/>
              </p:cNvPicPr>
              <p:nvPr/>
            </p:nvPicPr>
            <p:blipFill>
              <a:blip r:embed="rId2"/>
              <a:srcRect l="3011" t="8571" r="94286" b="70381"/>
              <a:stretch>
                <a:fillRect/>
              </a:stretch>
            </p:blipFill>
            <p:spPr bwMode="auto">
              <a:xfrm>
                <a:off x="6216257" y="1879249"/>
                <a:ext cx="212037" cy="12068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2781" name="Grafik 29"/>
            <p:cNvPicPr>
              <a:picLocks noChangeAspect="1"/>
            </p:cNvPicPr>
            <p:nvPr/>
          </p:nvPicPr>
          <p:blipFill>
            <a:blip r:embed="rId2"/>
            <a:srcRect l="81998" t="93411" r="7745" b="2602"/>
            <a:stretch>
              <a:fillRect/>
            </a:stretch>
          </p:blipFill>
          <p:spPr bwMode="auto">
            <a:xfrm>
              <a:off x="8867775" y="5974568"/>
              <a:ext cx="804222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4" name="Grafik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1408" y="967380"/>
            <a:ext cx="1634155" cy="2627060"/>
          </a:xfrm>
          <a:prstGeom prst="rect">
            <a:avLst/>
          </a:prstGeom>
        </p:spPr>
      </p:pic>
      <p:sp>
        <p:nvSpPr>
          <p:cNvPr id="25" name="Textfeld 24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4447" y="1386706"/>
            <a:ext cx="2124950" cy="440936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25400">
            <a:solidFill>
              <a:srgbClr val="FF0000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noFill/>
                <a:latin typeface="+mn-lt"/>
                <a:cs typeface="+mn-cs"/>
              </a:rPr>
              <a:t> </a:t>
            </a:r>
          </a:p>
        </p:txBody>
      </p:sp>
      <p:sp>
        <p:nvSpPr>
          <p:cNvPr id="26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2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33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938850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Titel 5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Coincidence</a:t>
            </a:r>
            <a:r>
              <a:rPr lang="de-AT" dirty="0"/>
              <a:t> II -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AT" dirty="0">
                <a:latin typeface="Times New Roman" pitchFamily="18" charset="0"/>
                <a:cs typeface="Times New Roman" pitchFamily="18" charset="0"/>
              </a:rPr>
              <a:t>T</a:t>
            </a:r>
            <a:endParaRPr lang="de-AT" dirty="0"/>
          </a:p>
        </p:txBody>
      </p:sp>
      <p:pic>
        <p:nvPicPr>
          <p:cNvPr id="33796" name="Grafik 2"/>
          <p:cNvPicPr>
            <a:picLocks noChangeAspect="1"/>
          </p:cNvPicPr>
          <p:nvPr/>
        </p:nvPicPr>
        <p:blipFill>
          <a:blip r:embed="rId2"/>
          <a:srcRect l="3011" t="8571" r="7745"/>
          <a:stretch>
            <a:fillRect/>
          </a:stretch>
        </p:blipFill>
        <p:spPr bwMode="auto">
          <a:xfrm>
            <a:off x="2368550" y="1050925"/>
            <a:ext cx="6999288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4447" y="1386706"/>
            <a:ext cx="2124950" cy="44093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rgbClr val="FF0000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24" name="Grafik 23"/>
          <p:cNvPicPr>
            <a:picLocks noChangeAspect="1"/>
          </p:cNvPicPr>
          <p:nvPr/>
        </p:nvPicPr>
        <p:blipFill>
          <a:blip r:embed="rId4"/>
          <a:srcRect l="2774" t="9445" r="7745"/>
          <a:stretch>
            <a:fillRect/>
          </a:stretch>
        </p:blipFill>
        <p:spPr bwMode="auto">
          <a:xfrm>
            <a:off x="7382868" y="2801949"/>
            <a:ext cx="4780347" cy="3538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32972" y="882217"/>
            <a:ext cx="881389" cy="1416917"/>
          </a:xfrm>
          <a:prstGeom prst="rect">
            <a:avLst/>
          </a:prstGeom>
        </p:spPr>
      </p:pic>
      <p:sp>
        <p:nvSpPr>
          <p:cNvPr id="33" name="Textfeld 32"/>
          <p:cNvSpPr txBox="1">
            <a:spLocks noChangeArrowheads="1"/>
          </p:cNvSpPr>
          <p:nvPr/>
        </p:nvSpPr>
        <p:spPr bwMode="auto">
          <a:xfrm>
            <a:off x="10280799" y="1836739"/>
            <a:ext cx="587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rgbClr val="13FF13"/>
                </a:solidFill>
                <a:latin typeface="Calibri" pitchFamily="34" charset="0"/>
              </a:rPr>
              <a:t>2</a:t>
            </a:r>
            <a:r>
              <a:rPr lang="de-AT" baseline="30000" dirty="0">
                <a:solidFill>
                  <a:srgbClr val="13FF13"/>
                </a:solidFill>
                <a:latin typeface="Calibri" pitchFamily="34" charset="0"/>
              </a:rPr>
              <a:t>nd</a:t>
            </a:r>
          </a:p>
        </p:txBody>
      </p:sp>
      <p:sp>
        <p:nvSpPr>
          <p:cNvPr id="32" name="Textfeld 31"/>
          <p:cNvSpPr txBox="1">
            <a:spLocks noChangeArrowheads="1"/>
          </p:cNvSpPr>
          <p:nvPr/>
        </p:nvSpPr>
        <p:spPr bwMode="auto">
          <a:xfrm>
            <a:off x="9982200" y="2254273"/>
            <a:ext cx="4286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 dirty="0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de-AT" baseline="30000" dirty="0">
                <a:solidFill>
                  <a:srgbClr val="FF0000"/>
                </a:solidFill>
                <a:latin typeface="Calibri" pitchFamily="34" charset="0"/>
              </a:rPr>
              <a:t>st</a:t>
            </a:r>
          </a:p>
        </p:txBody>
      </p:sp>
      <p:cxnSp>
        <p:nvCxnSpPr>
          <p:cNvPr id="15" name="Gerade Verbindung mit Pfeil 14"/>
          <p:cNvCxnSpPr>
            <a:cxnSpLocks/>
            <a:endCxn id="2" idx="1"/>
          </p:cNvCxnSpPr>
          <p:nvPr/>
        </p:nvCxnSpPr>
        <p:spPr>
          <a:xfrm flipV="1">
            <a:off x="6804025" y="1590676"/>
            <a:ext cx="3028947" cy="936624"/>
          </a:xfrm>
          <a:prstGeom prst="straightConnector1">
            <a:avLst/>
          </a:prstGeom>
          <a:ln w="25400">
            <a:solidFill>
              <a:srgbClr val="13FF13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cxnSpLocks/>
          </p:cNvCxnSpPr>
          <p:nvPr/>
        </p:nvCxnSpPr>
        <p:spPr>
          <a:xfrm>
            <a:off x="6804025" y="2527300"/>
            <a:ext cx="1257624" cy="517160"/>
          </a:xfrm>
          <a:prstGeom prst="straightConnector1">
            <a:avLst/>
          </a:prstGeom>
          <a:ln w="25400">
            <a:solidFill>
              <a:srgbClr val="13FF13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4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34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59117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el 5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Coincidence</a:t>
            </a:r>
            <a:r>
              <a:rPr lang="de-AT" dirty="0"/>
              <a:t> III -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AT" dirty="0">
                <a:latin typeface="Times New Roman" pitchFamily="18" charset="0"/>
                <a:cs typeface="Times New Roman" pitchFamily="18" charset="0"/>
              </a:rPr>
              <a:t>T</a:t>
            </a:r>
            <a:endParaRPr lang="de-AT" dirty="0"/>
          </a:p>
        </p:txBody>
      </p:sp>
      <p:pic>
        <p:nvPicPr>
          <p:cNvPr id="34820" name="Grafik 2"/>
          <p:cNvPicPr>
            <a:picLocks noChangeAspect="1"/>
          </p:cNvPicPr>
          <p:nvPr/>
        </p:nvPicPr>
        <p:blipFill>
          <a:blip r:embed="rId2"/>
          <a:srcRect l="3011" t="8571" r="7745"/>
          <a:stretch>
            <a:fillRect/>
          </a:stretch>
        </p:blipFill>
        <p:spPr bwMode="auto">
          <a:xfrm>
            <a:off x="2368550" y="1050925"/>
            <a:ext cx="6999288" cy="524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feld 10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6804447" y="1386706"/>
            <a:ext cx="2124950" cy="44093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25400">
            <a:solidFill>
              <a:srgbClr val="FF0000"/>
            </a:solidFill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de-AT">
                <a:noFill/>
                <a:latin typeface="+mn-lt"/>
                <a:cs typeface="+mn-cs"/>
              </a:rPr>
              <a:t> 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4"/>
          <a:srcRect l="2370" t="8507" r="5527"/>
          <a:stretch>
            <a:fillRect/>
          </a:stretch>
        </p:blipFill>
        <p:spPr bwMode="auto">
          <a:xfrm>
            <a:off x="246063" y="2772569"/>
            <a:ext cx="4672166" cy="339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4025" y="1131888"/>
            <a:ext cx="1100138" cy="152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Textfeld 21"/>
          <p:cNvSpPr txBox="1">
            <a:spLocks noChangeArrowheads="1"/>
          </p:cNvSpPr>
          <p:nvPr/>
        </p:nvSpPr>
        <p:spPr bwMode="auto">
          <a:xfrm>
            <a:off x="369888" y="828675"/>
            <a:ext cx="428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rgbClr val="FF0000"/>
                </a:solidFill>
                <a:latin typeface="Calibri" pitchFamily="34" charset="0"/>
              </a:rPr>
              <a:t>1</a:t>
            </a:r>
            <a:r>
              <a:rPr lang="de-AT" baseline="30000">
                <a:solidFill>
                  <a:srgbClr val="FF0000"/>
                </a:solidFill>
                <a:latin typeface="Calibri" pitchFamily="34" charset="0"/>
              </a:rPr>
              <a:t>st</a:t>
            </a:r>
          </a:p>
        </p:txBody>
      </p:sp>
      <p:sp>
        <p:nvSpPr>
          <p:cNvPr id="23" name="Textfeld 22"/>
          <p:cNvSpPr txBox="1">
            <a:spLocks noChangeArrowheads="1"/>
          </p:cNvSpPr>
          <p:nvPr/>
        </p:nvSpPr>
        <p:spPr bwMode="auto">
          <a:xfrm>
            <a:off x="828675" y="1123950"/>
            <a:ext cx="587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AT">
                <a:solidFill>
                  <a:srgbClr val="13FF13"/>
                </a:solidFill>
                <a:latin typeface="Calibri" pitchFamily="34" charset="0"/>
              </a:rPr>
              <a:t>2</a:t>
            </a:r>
            <a:r>
              <a:rPr lang="de-AT" baseline="30000">
                <a:solidFill>
                  <a:srgbClr val="13FF13"/>
                </a:solidFill>
                <a:latin typeface="Calibri" pitchFamily="34" charset="0"/>
              </a:rPr>
              <a:t>nd</a:t>
            </a:r>
          </a:p>
        </p:txBody>
      </p:sp>
      <p:cxnSp>
        <p:nvCxnSpPr>
          <p:cNvPr id="16" name="Gerade Verbindung mit Pfeil 15"/>
          <p:cNvCxnSpPr>
            <a:cxnSpLocks/>
          </p:cNvCxnSpPr>
          <p:nvPr/>
        </p:nvCxnSpPr>
        <p:spPr>
          <a:xfrm flipH="1" flipV="1">
            <a:off x="1748119" y="1595719"/>
            <a:ext cx="4120869" cy="1188756"/>
          </a:xfrm>
          <a:prstGeom prst="straightConnector1">
            <a:avLst/>
          </a:prstGeom>
          <a:ln w="25400">
            <a:solidFill>
              <a:srgbClr val="FF0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cxnSpLocks/>
          </p:cNvCxnSpPr>
          <p:nvPr/>
        </p:nvCxnSpPr>
        <p:spPr>
          <a:xfrm flipH="1">
            <a:off x="4367814" y="2784475"/>
            <a:ext cx="1501175" cy="331587"/>
          </a:xfrm>
          <a:prstGeom prst="straightConnector1">
            <a:avLst/>
          </a:prstGeom>
          <a:ln w="25400">
            <a:solidFill>
              <a:srgbClr val="FF0000"/>
            </a:solidFill>
            <a:headEnd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5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35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115639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el 5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Coincidence</a:t>
            </a:r>
            <a:r>
              <a:rPr lang="de-AT" dirty="0"/>
              <a:t> IV - </a:t>
            </a:r>
            <a:r>
              <a:rPr lang="el-GR" dirty="0">
                <a:latin typeface="Times New Roman" pitchFamily="18" charset="0"/>
                <a:cs typeface="Times New Roman" pitchFamily="18" charset="0"/>
              </a:rPr>
              <a:t>δ</a:t>
            </a:r>
            <a:r>
              <a:rPr lang="de-AT" dirty="0">
                <a:latin typeface="Times New Roman" pitchFamily="18" charset="0"/>
                <a:cs typeface="Times New Roman" pitchFamily="18" charset="0"/>
              </a:rPr>
              <a:t>T</a:t>
            </a:r>
            <a:endParaRPr lang="de-AT" dirty="0"/>
          </a:p>
        </p:txBody>
      </p:sp>
      <p:sp>
        <p:nvSpPr>
          <p:cNvPr id="9" name="Inhaltsplatzhalter 8"/>
          <p:cNvSpPr>
            <a:spLocks noGrp="1"/>
          </p:cNvSpPr>
          <p:nvPr>
            <p:ph idx="1"/>
          </p:nvPr>
        </p:nvSpPr>
        <p:spPr>
          <a:xfrm>
            <a:off x="461963" y="1122363"/>
            <a:ext cx="11217275" cy="4986337"/>
          </a:xfrm>
        </p:spPr>
        <p:txBody>
          <a:bodyPr/>
          <a:lstStyle/>
          <a:p>
            <a:r>
              <a:rPr lang="de-AT" dirty="0" err="1"/>
              <a:t>Left</a:t>
            </a:r>
            <a:r>
              <a:rPr lang="de-AT" dirty="0"/>
              <a:t> </a:t>
            </a:r>
            <a:r>
              <a:rPr lang="de-AT" dirty="0" err="1"/>
              <a:t>peak</a:t>
            </a:r>
            <a:r>
              <a:rPr lang="de-AT" dirty="0"/>
              <a:t>:</a:t>
            </a:r>
          </a:p>
          <a:p>
            <a:pPr lvl="1"/>
            <a:r>
              <a:rPr lang="de-AT" dirty="0" err="1"/>
              <a:t>Strict</a:t>
            </a:r>
            <a:r>
              <a:rPr lang="de-AT" dirty="0"/>
              <a:t> time </a:t>
            </a:r>
            <a:r>
              <a:rPr lang="de-AT" dirty="0" err="1"/>
              <a:t>correlation</a:t>
            </a:r>
            <a:r>
              <a:rPr lang="de-AT" dirty="0"/>
              <a:t> (16 </a:t>
            </a:r>
            <a:r>
              <a:rPr lang="de-AT" dirty="0" err="1"/>
              <a:t>ns</a:t>
            </a:r>
            <a:r>
              <a:rPr lang="de-AT" dirty="0"/>
              <a:t>)</a:t>
            </a:r>
          </a:p>
          <a:p>
            <a:pPr lvl="1"/>
            <a:r>
              <a:rPr lang="de-AT" dirty="0" err="1"/>
              <a:t>Mostly</a:t>
            </a:r>
            <a:r>
              <a:rPr lang="de-AT" dirty="0"/>
              <a:t> </a:t>
            </a:r>
            <a:r>
              <a:rPr lang="de-AT" dirty="0" err="1"/>
              <a:t>appears</a:t>
            </a:r>
            <a:r>
              <a:rPr lang="de-AT" dirty="0"/>
              <a:t> after high </a:t>
            </a:r>
            <a:r>
              <a:rPr lang="de-AT" dirty="0" err="1"/>
              <a:t>amplitude</a:t>
            </a:r>
            <a:r>
              <a:rPr lang="de-AT" dirty="0"/>
              <a:t> </a:t>
            </a:r>
            <a:r>
              <a:rPr lang="de-AT" dirty="0" err="1"/>
              <a:t>fission</a:t>
            </a:r>
            <a:r>
              <a:rPr lang="de-AT" dirty="0"/>
              <a:t> </a:t>
            </a:r>
            <a:r>
              <a:rPr lang="de-AT" dirty="0" err="1"/>
              <a:t>signal</a:t>
            </a:r>
            <a:endParaRPr lang="de-AT" dirty="0"/>
          </a:p>
          <a:p>
            <a:endParaRPr lang="de-AT" dirty="0">
              <a:solidFill>
                <a:srgbClr val="FF0000"/>
              </a:solidFill>
            </a:endParaRPr>
          </a:p>
          <a:p>
            <a:r>
              <a:rPr lang="de-AT" dirty="0" err="1">
                <a:solidFill>
                  <a:srgbClr val="FF0000"/>
                </a:solidFill>
              </a:rPr>
              <a:t>Conclusion</a:t>
            </a:r>
            <a:r>
              <a:rPr lang="de-AT" dirty="0">
                <a:solidFill>
                  <a:srgbClr val="FF0000"/>
                </a:solidFill>
              </a:rPr>
              <a:t>: </a:t>
            </a:r>
            <a:r>
              <a:rPr lang="de-AT" dirty="0" err="1">
                <a:solidFill>
                  <a:srgbClr val="FF0000"/>
                </a:solidFill>
              </a:rPr>
              <a:t>Induced</a:t>
            </a:r>
            <a:r>
              <a:rPr lang="de-AT" dirty="0">
                <a:solidFill>
                  <a:srgbClr val="FF0000"/>
                </a:solidFill>
              </a:rPr>
              <a:t> </a:t>
            </a:r>
            <a:r>
              <a:rPr lang="de-AT" dirty="0" err="1">
                <a:solidFill>
                  <a:srgbClr val="FF0000"/>
                </a:solidFill>
              </a:rPr>
              <a:t>signals</a:t>
            </a:r>
            <a:r>
              <a:rPr lang="de-AT" dirty="0">
                <a:solidFill>
                  <a:srgbClr val="FF0000"/>
                </a:solidFill>
              </a:rPr>
              <a:t>/X-Talk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rcRect l="19766" t="65279" r="26640" b="13609"/>
          <a:stretch>
            <a:fillRect/>
          </a:stretch>
        </p:blipFill>
        <p:spPr bwMode="auto">
          <a:xfrm>
            <a:off x="157163" y="3741738"/>
            <a:ext cx="65341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rcRect l="3151" t="5463" b="2101"/>
          <a:stretch>
            <a:fillRect/>
          </a:stretch>
        </p:blipFill>
        <p:spPr bwMode="auto">
          <a:xfrm>
            <a:off x="5848539" y="2347246"/>
            <a:ext cx="5986273" cy="3896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36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369316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/>
              <a:t>E</a:t>
            </a:r>
            <a:r>
              <a:rPr lang="de-AT" baseline="-25000" dirty="0"/>
              <a:t>Sum</a:t>
            </a:r>
            <a:r>
              <a:rPr lang="de-AT" dirty="0"/>
              <a:t> – Fission vs. „Capture“ </a:t>
            </a:r>
          </a:p>
        </p:txBody>
      </p:sp>
      <p:pic>
        <p:nvPicPr>
          <p:cNvPr id="38914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rcRect l="2461" t="8054"/>
          <a:stretch>
            <a:fillRect/>
          </a:stretch>
        </p:blipFill>
        <p:spPr>
          <a:xfrm>
            <a:off x="78141" y="1201513"/>
            <a:ext cx="5986463" cy="4125912"/>
          </a:xfr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8541" y="5536073"/>
            <a:ext cx="1828959" cy="469433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7545" y="5536072"/>
            <a:ext cx="2152075" cy="469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/>
              <p:cNvSpPr txBox="1"/>
              <p:nvPr/>
            </p:nvSpPr>
            <p:spPr>
              <a:xfrm>
                <a:off x="7094890" y="5554733"/>
                <a:ext cx="2301123" cy="4320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A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  <m:sup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𝐵𝑎𝐹</m:t>
                          </m:r>
                          <m:r>
                            <a:rPr lang="de-AT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de-AT" dirty="0"/>
              </a:p>
            </p:txBody>
          </p:sp>
        </mc:Choice>
        <mc:Fallback xmlns="">
          <p:sp>
            <p:nvSpPr>
              <p:cNvPr id="9" name="Textfeld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890" y="5554733"/>
                <a:ext cx="2301123" cy="43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11"/>
          <p:cNvPicPr>
            <a:picLocks noChangeAspect="1"/>
          </p:cNvPicPr>
          <p:nvPr/>
        </p:nvPicPr>
        <p:blipFill>
          <a:blip r:embed="rId6"/>
          <a:srcRect l="2673" t="8057"/>
          <a:stretch>
            <a:fillRect/>
          </a:stretch>
        </p:blipFill>
        <p:spPr bwMode="auto">
          <a:xfrm>
            <a:off x="6175729" y="1198337"/>
            <a:ext cx="5981700" cy="413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1775011" y="887506"/>
            <a:ext cx="242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Coincidence</a:t>
            </a:r>
            <a:r>
              <a:rPr lang="de-AT" dirty="0"/>
              <a:t>/Fission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946939" y="875608"/>
            <a:ext cx="289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AntiCoincidence</a:t>
            </a:r>
            <a:r>
              <a:rPr lang="de-AT" dirty="0"/>
              <a:t>/“Capture“</a:t>
            </a:r>
          </a:p>
        </p:txBody>
      </p:sp>
      <p:sp>
        <p:nvSpPr>
          <p:cNvPr id="13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4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37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2454694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Multiplicity</a:t>
            </a:r>
            <a:r>
              <a:rPr lang="de-AT" dirty="0"/>
              <a:t> m</a:t>
            </a:r>
            <a:r>
              <a:rPr lang="de-AT" baseline="-25000" dirty="0"/>
              <a:t>cr</a:t>
            </a:r>
            <a:r>
              <a:rPr lang="de-AT" dirty="0"/>
              <a:t> – Fission vs. „Capture“ </a:t>
            </a:r>
          </a:p>
        </p:txBody>
      </p:sp>
      <p:pic>
        <p:nvPicPr>
          <p:cNvPr id="40964" name="Grafik 9"/>
          <p:cNvPicPr>
            <a:picLocks noChangeAspect="1"/>
          </p:cNvPicPr>
          <p:nvPr/>
        </p:nvPicPr>
        <p:blipFill>
          <a:blip r:embed="rId2"/>
          <a:srcRect l="3081" t="8057"/>
          <a:stretch>
            <a:fillRect/>
          </a:stretch>
        </p:blipFill>
        <p:spPr bwMode="auto">
          <a:xfrm>
            <a:off x="6202363" y="1215356"/>
            <a:ext cx="5927725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8"/>
          <p:cNvPicPr>
            <a:picLocks noChangeAspect="1"/>
          </p:cNvPicPr>
          <p:nvPr/>
        </p:nvPicPr>
        <p:blipFill>
          <a:blip r:embed="rId3"/>
          <a:srcRect l="3181" t="8057"/>
          <a:stretch>
            <a:fillRect/>
          </a:stretch>
        </p:blipFill>
        <p:spPr bwMode="auto">
          <a:xfrm>
            <a:off x="90306" y="1217543"/>
            <a:ext cx="5942012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8541" y="5536073"/>
            <a:ext cx="1828959" cy="46943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545" y="5536072"/>
            <a:ext cx="2152075" cy="469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/>
              <p:cNvSpPr txBox="1"/>
              <p:nvPr/>
            </p:nvSpPr>
            <p:spPr>
              <a:xfrm>
                <a:off x="7094890" y="5554733"/>
                <a:ext cx="2301123" cy="4320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A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  <m:sup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𝐵𝑎𝐹</m:t>
                          </m:r>
                          <m:r>
                            <a:rPr lang="de-AT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de-AT" dirty="0"/>
              </a:p>
            </p:txBody>
          </p:sp>
        </mc:Choice>
        <mc:Fallback xmlns="">
          <p:sp>
            <p:nvSpPr>
              <p:cNvPr id="13" name="Textfeld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94890" y="5554733"/>
                <a:ext cx="2301123" cy="4320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/>
          <p:cNvSpPr txBox="1"/>
          <p:nvPr/>
        </p:nvSpPr>
        <p:spPr>
          <a:xfrm>
            <a:off x="1775011" y="887506"/>
            <a:ext cx="2420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Coincidence</a:t>
            </a:r>
            <a:r>
              <a:rPr lang="de-AT" dirty="0"/>
              <a:t>/Fission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7946939" y="875608"/>
            <a:ext cx="2898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AT" dirty="0" err="1"/>
              <a:t>AntiCoincidence</a:t>
            </a:r>
            <a:r>
              <a:rPr lang="de-AT" dirty="0"/>
              <a:t>/“Capture“</a:t>
            </a:r>
          </a:p>
        </p:txBody>
      </p:sp>
      <p:sp>
        <p:nvSpPr>
          <p:cNvPr id="16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7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38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1144654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Coincidence</a:t>
            </a:r>
            <a:r>
              <a:rPr lang="de-AT" dirty="0"/>
              <a:t> – Fission </a:t>
            </a:r>
          </a:p>
        </p:txBody>
      </p:sp>
      <p:pic>
        <p:nvPicPr>
          <p:cNvPr id="39940" name="Grafik 9"/>
          <p:cNvPicPr>
            <a:picLocks noChangeAspect="1"/>
          </p:cNvPicPr>
          <p:nvPr/>
        </p:nvPicPr>
        <p:blipFill>
          <a:blip r:embed="rId2"/>
          <a:srcRect t="9167" r="7745"/>
          <a:stretch>
            <a:fillRect/>
          </a:stretch>
        </p:blipFill>
        <p:spPr bwMode="auto">
          <a:xfrm>
            <a:off x="1950098" y="939427"/>
            <a:ext cx="7390817" cy="5320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040" y="1437202"/>
            <a:ext cx="1828959" cy="46943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040" y="2038584"/>
            <a:ext cx="2152075" cy="469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/>
              <p:cNvSpPr txBox="1"/>
              <p:nvPr/>
            </p:nvSpPr>
            <p:spPr>
              <a:xfrm>
                <a:off x="9561040" y="2708042"/>
                <a:ext cx="2301123" cy="4320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A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  <m:sup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𝐵𝑎𝐹</m:t>
                          </m:r>
                          <m:r>
                            <a:rPr lang="de-AT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de-AT" dirty="0"/>
              </a:p>
            </p:txBody>
          </p:sp>
        </mc:Choice>
        <mc:Fallback xmlns="">
          <p:sp>
            <p:nvSpPr>
              <p:cNvPr id="8" name="Textfeld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040" y="2708042"/>
                <a:ext cx="2301123" cy="43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0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39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583149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/>
              <a:t>WHERE: The CERN accelerator complex</a:t>
            </a:r>
          </a:p>
        </p:txBody>
      </p:sp>
      <p:sp>
        <p:nvSpPr>
          <p:cNvPr id="22530" name="Inhaltsplatzhalter 2"/>
          <p:cNvSpPr>
            <a:spLocks noGrp="1"/>
          </p:cNvSpPr>
          <p:nvPr>
            <p:ph idx="1"/>
          </p:nvPr>
        </p:nvSpPr>
        <p:spPr>
          <a:xfrm>
            <a:off x="461963" y="1122363"/>
            <a:ext cx="11217275" cy="4986337"/>
          </a:xfrm>
        </p:spPr>
        <p:txBody>
          <a:bodyPr/>
          <a:lstStyle/>
          <a:p>
            <a:pPr eaLnBrk="1" hangingPunct="1"/>
            <a:r>
              <a:rPr lang="en-US" dirty="0"/>
              <a:t>CERN: European Organization for Nuclear Research (Geneva, Switzerland)</a:t>
            </a:r>
          </a:p>
          <a:p>
            <a:pPr lvl="1" eaLnBrk="1" hangingPunct="1"/>
            <a:r>
              <a:rPr lang="en-US" dirty="0"/>
              <a:t>Since 1954</a:t>
            </a:r>
          </a:p>
          <a:p>
            <a:pPr lvl="1" eaLnBrk="1" hangingPunct="1"/>
            <a:r>
              <a:rPr lang="en-US" dirty="0"/>
              <a:t>Various accelerators</a:t>
            </a:r>
          </a:p>
          <a:p>
            <a:pPr lvl="1" eaLnBrk="1" hangingPunct="1"/>
            <a:r>
              <a:rPr lang="en-US" dirty="0"/>
              <a:t>Most recent discovery:</a:t>
            </a:r>
          </a:p>
          <a:p>
            <a:pPr marL="914400" lvl="2" indent="0" eaLnBrk="1" hangingPunct="1">
              <a:buFont typeface="Arial" charset="0"/>
              <a:buNone/>
            </a:pPr>
            <a:r>
              <a:rPr lang="en-US" dirty="0"/>
              <a:t>2012 Higgs Boson</a:t>
            </a:r>
          </a:p>
          <a:p>
            <a:pPr eaLnBrk="1" hangingPunct="1"/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5318ABCC-4CA0-430A-8612-28E974F8A9A1}" type="slidenum">
              <a:rPr lang="de-AT" smtClean="0"/>
              <a:pPr>
                <a:defRPr/>
              </a:pPr>
              <a:t>4</a:t>
            </a:fld>
            <a:endParaRPr lang="de-AT" dirty="0"/>
          </a:p>
        </p:txBody>
      </p:sp>
      <p:pic>
        <p:nvPicPr>
          <p:cNvPr id="22533" name="Picture 5" descr="CERN's-accelerator-complex2013.jpg"/>
          <p:cNvPicPr>
            <a:picLocks noChangeAspect="1"/>
          </p:cNvPicPr>
          <p:nvPr/>
        </p:nvPicPr>
        <p:blipFill>
          <a:blip r:embed="rId2"/>
          <a:srcRect l="18692" t="13922" r="16685" b="24010"/>
          <a:stretch>
            <a:fillRect/>
          </a:stretch>
        </p:blipFill>
        <p:spPr bwMode="auto">
          <a:xfrm>
            <a:off x="5368925" y="1731963"/>
            <a:ext cx="6604000" cy="448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534" name="Gruppieren 15"/>
          <p:cNvGrpSpPr>
            <a:grpSpLocks/>
          </p:cNvGrpSpPr>
          <p:nvPr/>
        </p:nvGrpSpPr>
        <p:grpSpPr bwMode="auto">
          <a:xfrm>
            <a:off x="2565400" y="4170363"/>
            <a:ext cx="5081588" cy="1903412"/>
            <a:chOff x="2565647" y="4169619"/>
            <a:chExt cx="5082020" cy="1903413"/>
          </a:xfrm>
        </p:grpSpPr>
        <p:sp>
          <p:nvSpPr>
            <p:cNvPr id="8" name="Donut 13"/>
            <p:cNvSpPr/>
            <p:nvPr/>
          </p:nvSpPr>
          <p:spPr>
            <a:xfrm rot="19882921">
              <a:off x="6106073" y="5031631"/>
              <a:ext cx="1541594" cy="1041401"/>
            </a:xfrm>
            <a:prstGeom prst="donut">
              <a:avLst>
                <a:gd name="adj" fmla="val 1930"/>
              </a:avLst>
            </a:prstGeom>
            <a:solidFill>
              <a:srgbClr val="EC8B0A"/>
            </a:solidFill>
            <a:ln w="38100" cmpd="sng">
              <a:solidFill>
                <a:srgbClr val="EC8B0A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14"/>
            <p:cNvCxnSpPr>
              <a:cxnSpLocks/>
              <a:endCxn id="8" idx="1"/>
            </p:cNvCxnSpPr>
            <p:nvPr/>
          </p:nvCxnSpPr>
          <p:spPr>
            <a:xfrm>
              <a:off x="5004254" y="4999881"/>
              <a:ext cx="1217717" cy="490538"/>
            </a:xfrm>
            <a:prstGeom prst="straightConnector1">
              <a:avLst/>
            </a:prstGeom>
            <a:ln w="38100">
              <a:solidFill>
                <a:srgbClr val="EC8B0A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15"/>
            <p:cNvSpPr txBox="1">
              <a:spLocks noChangeArrowheads="1"/>
            </p:cNvSpPr>
            <p:nvPr/>
          </p:nvSpPr>
          <p:spPr bwMode="auto">
            <a:xfrm>
              <a:off x="2565647" y="4169619"/>
              <a:ext cx="3270528" cy="830262"/>
            </a:xfrm>
            <a:prstGeom prst="rect">
              <a:avLst/>
            </a:prstGeom>
            <a:noFill/>
            <a:ln w="28575">
              <a:solidFill>
                <a:srgbClr val="EC8B0A"/>
              </a:solidFill>
              <a:miter lim="800000"/>
              <a:headEnd/>
              <a:tailEnd/>
            </a:ln>
            <a:extLst/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  <a:defRPr/>
              </a:pPr>
              <a:r>
                <a:rPr lang="en-US" altLang="en-US" sz="2400" b="1" dirty="0">
                  <a:latin typeface="+mn-lt"/>
                </a:rPr>
                <a:t>N</a:t>
              </a:r>
              <a:r>
                <a:rPr lang="en-US" altLang="en-US" sz="2400" dirty="0">
                  <a:latin typeface="+mn-lt"/>
                </a:rPr>
                <a:t>eutron </a:t>
              </a:r>
              <a:r>
                <a:rPr lang="en-US" altLang="en-US" sz="2400" b="1" dirty="0">
                  <a:latin typeface="+mn-lt"/>
                </a:rPr>
                <a:t>T</a:t>
              </a:r>
              <a:r>
                <a:rPr lang="en-US" altLang="en-US" sz="2400" dirty="0">
                  <a:latin typeface="+mn-lt"/>
                </a:rPr>
                <a:t>ime </a:t>
              </a:r>
              <a:r>
                <a:rPr lang="en-US" altLang="en-US" sz="2400" b="1" dirty="0">
                  <a:latin typeface="+mn-lt"/>
                </a:rPr>
                <a:t>O</a:t>
              </a:r>
              <a:r>
                <a:rPr lang="en-US" altLang="en-US" sz="2400" dirty="0">
                  <a:latin typeface="+mn-lt"/>
                </a:rPr>
                <a:t>f </a:t>
              </a:r>
              <a:r>
                <a:rPr lang="en-US" altLang="en-US" sz="2400" b="1" dirty="0">
                  <a:latin typeface="+mn-lt"/>
                </a:rPr>
                <a:t>F</a:t>
              </a:r>
              <a:r>
                <a:rPr lang="en-US" altLang="en-US" sz="2400" dirty="0">
                  <a:latin typeface="+mn-lt"/>
                </a:rPr>
                <a:t>light facility: </a:t>
              </a:r>
              <a:r>
                <a:rPr lang="en-US" altLang="en-US" sz="2400" b="1" dirty="0">
                  <a:latin typeface="+mn-lt"/>
                </a:rPr>
                <a:t>n_TOF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5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r>
              <a:rPr lang="de-AT" dirty="0" err="1"/>
              <a:t>AntiCoincidence</a:t>
            </a:r>
            <a:r>
              <a:rPr lang="de-AT" dirty="0"/>
              <a:t> – „Capture“  </a:t>
            </a:r>
          </a:p>
        </p:txBody>
      </p:sp>
      <p:pic>
        <p:nvPicPr>
          <p:cNvPr id="41988" name="Grafik 9"/>
          <p:cNvPicPr>
            <a:picLocks noChangeAspect="1"/>
          </p:cNvPicPr>
          <p:nvPr/>
        </p:nvPicPr>
        <p:blipFill rotWithShape="1">
          <a:blip r:embed="rId2"/>
          <a:srcRect t="9297" r="7745" b="1234"/>
          <a:stretch/>
        </p:blipFill>
        <p:spPr bwMode="auto">
          <a:xfrm>
            <a:off x="1955327" y="886409"/>
            <a:ext cx="7605713" cy="53930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1040" y="1437202"/>
            <a:ext cx="1828959" cy="469433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61040" y="2038584"/>
            <a:ext cx="2152075" cy="46943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11"/>
              <p:cNvSpPr txBox="1"/>
              <p:nvPr/>
            </p:nvSpPr>
            <p:spPr>
              <a:xfrm>
                <a:off x="9561040" y="2708042"/>
                <a:ext cx="2301123" cy="432000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</a:ln>
            </p:spPr>
            <p:txBody>
              <a:bodyPr wrap="square" lIns="0" tIns="0" rIns="0" bIns="0" rtlCol="0" anchor="ctr" anchorCtr="0">
                <a:no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AT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𝑑𝑒𝑝</m:t>
                          </m:r>
                        </m:sub>
                        <m:sup>
                          <m:r>
                            <a:rPr lang="de-AT" b="0" i="1" smtClean="0">
                              <a:latin typeface="Cambria Math" panose="02040503050406030204" pitchFamily="18" charset="0"/>
                            </a:rPr>
                            <m:t>𝐵𝑎𝐹</m:t>
                          </m:r>
                          <m:r>
                            <a:rPr lang="de-AT" b="0" i="1" baseline="-2500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AT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100 </m:t>
                      </m:r>
                      <m:r>
                        <a:rPr lang="de-AT" b="0" i="1" smtClean="0">
                          <a:latin typeface="Cambria Math" panose="02040503050406030204" pitchFamily="18" charset="0"/>
                        </a:rPr>
                        <m:t>𝑘𝑒𝑉</m:t>
                      </m:r>
                    </m:oMath>
                  </m:oMathPara>
                </a14:m>
                <a:endParaRPr lang="de-AT" dirty="0"/>
              </a:p>
            </p:txBody>
          </p:sp>
        </mc:Choice>
        <mc:Fallback xmlns="">
          <p:sp>
            <p:nvSpPr>
              <p:cNvPr id="12" name="Textfeld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1040" y="2708042"/>
                <a:ext cx="2301123" cy="4320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38100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de-A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Fußzeilenplatzhalter 7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/>
          </a:p>
        </p:txBody>
      </p:sp>
      <p:sp>
        <p:nvSpPr>
          <p:cNvPr id="13" name="Foliennummernplatzhalter 6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3784D6F5-4DFB-4A0B-98C6-645CC4AAC147}" type="slidenum">
              <a:rPr lang="de-AT"/>
              <a:pPr>
                <a:defRPr/>
              </a:pPr>
              <a:t>40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851342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el 8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/>
              <a:t>WHY: n_ToF in a nutshell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PHENIICS  | M. </a:t>
            </a:r>
            <a:r>
              <a:rPr lang="en-US" dirty="0" err="1"/>
              <a:t>Bacak</a:t>
            </a:r>
            <a:r>
              <a:rPr lang="en-US" dirty="0"/>
              <a:t> | 30. May  2017 | 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D972B299-7827-4BDE-AEBE-B18C91DE8787}" type="slidenum">
              <a:rPr lang="de-AT" smtClean="0"/>
              <a:pPr>
                <a:defRPr/>
              </a:pPr>
              <a:t>5</a:t>
            </a:fld>
            <a:endParaRPr lang="de-AT" dirty="0"/>
          </a:p>
        </p:txBody>
      </p:sp>
      <p:pic>
        <p:nvPicPr>
          <p:cNvPr id="19460" name="Screen Shot 2017-03-31 at 20.57.02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0238" y="1465263"/>
            <a:ext cx="6923087" cy="4687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11" name="Shape 378"/>
          <p:cNvSpPr/>
          <p:nvPr/>
        </p:nvSpPr>
        <p:spPr>
          <a:xfrm>
            <a:off x="8491538" y="2690813"/>
            <a:ext cx="3562350" cy="800100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lIns="50800" tIns="50800" rIns="50800" bIns="50800" anchor="ctr"/>
          <a:lstStyle/>
          <a:p>
            <a:pPr>
              <a:defRPr sz="4000"/>
            </a:pPr>
            <a:r>
              <a:rPr sz="2000" b="1" dirty="0">
                <a:latin typeface="+mn-lt"/>
              </a:rPr>
              <a:t>Nuclear Technologies</a:t>
            </a:r>
          </a:p>
          <a:p>
            <a:pPr>
              <a:defRPr sz="3000"/>
            </a:pPr>
            <a:r>
              <a:rPr sz="1600" dirty="0">
                <a:latin typeface="+mn-lt"/>
              </a:rPr>
              <a:t>Nuclear reactors (energy production)</a:t>
            </a:r>
          </a:p>
          <a:p>
            <a:pPr>
              <a:defRPr sz="3000"/>
            </a:pPr>
            <a:r>
              <a:rPr sz="1600" dirty="0">
                <a:latin typeface="+mn-lt"/>
              </a:rPr>
              <a:t>Waste management</a:t>
            </a:r>
          </a:p>
        </p:txBody>
      </p:sp>
      <p:pic>
        <p:nvPicPr>
          <p:cNvPr id="12" name="800px-Springfield_Nuclear_Power_Plant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145588" y="950913"/>
            <a:ext cx="2914650" cy="1639887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13" name="Picture 379"/>
          <p:cNvPicPr>
            <a:picLocks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-2151649">
            <a:off x="6873875" y="2222500"/>
            <a:ext cx="1185863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85"/>
          <p:cNvPicPr>
            <a:picLocks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-229748">
            <a:off x="5937250" y="3325813"/>
            <a:ext cx="2628900" cy="24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87"/>
          <p:cNvPicPr>
            <a:picLocks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428876">
            <a:off x="7639050" y="2724150"/>
            <a:ext cx="985838" cy="19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72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1971649">
            <a:off x="2676525" y="3687763"/>
            <a:ext cx="423862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66"/>
          <p:cNvPicPr>
            <a:picLocks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-2511649">
            <a:off x="2051050" y="5389563"/>
            <a:ext cx="931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Shape 375"/>
          <p:cNvSpPr/>
          <p:nvPr/>
        </p:nvSpPr>
        <p:spPr>
          <a:xfrm>
            <a:off x="2393950" y="2282825"/>
            <a:ext cx="2663825" cy="887413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/>
          <a:lstStyle/>
          <a:p>
            <a:pPr>
              <a:defRPr sz="4000"/>
            </a:pPr>
            <a:r>
              <a:rPr sz="2000" b="1" dirty="0">
                <a:latin typeface="+mn-lt"/>
              </a:rPr>
              <a:t>Nuclear Astrophysics</a:t>
            </a:r>
          </a:p>
          <a:p>
            <a:pPr>
              <a:defRPr sz="3000"/>
            </a:pPr>
            <a:r>
              <a:rPr sz="1600" dirty="0">
                <a:latin typeface="+mn-lt"/>
              </a:rPr>
              <a:t>Stellar Nucleosynthesis</a:t>
            </a:r>
          </a:p>
          <a:p>
            <a:pPr>
              <a:defRPr sz="3000"/>
            </a:pPr>
            <a:r>
              <a:rPr sz="1600" dirty="0">
                <a:latin typeface="+mn-lt"/>
              </a:rPr>
              <a:t>Big Bang Nucleosynthesis</a:t>
            </a:r>
          </a:p>
        </p:txBody>
      </p:sp>
      <p:pic>
        <p:nvPicPr>
          <p:cNvPr id="19" name="vmonoceros4_big.jp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11125" y="895350"/>
            <a:ext cx="2154238" cy="2154238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0" name="Big-Bang-Explosion.jp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376488" y="895350"/>
            <a:ext cx="3048000" cy="13430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1" name="Picture 381"/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 rot="11402729">
            <a:off x="2622550" y="3125788"/>
            <a:ext cx="268288" cy="219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383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9241262">
            <a:off x="3265488" y="3141663"/>
            <a:ext cx="225425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Shape 369"/>
          <p:cNvSpPr/>
          <p:nvPr/>
        </p:nvSpPr>
        <p:spPr>
          <a:xfrm>
            <a:off x="6715125" y="5402263"/>
            <a:ext cx="2478088" cy="750887"/>
          </a:xfrm>
          <a:prstGeom prst="rect">
            <a:avLst/>
          </a:prstGeom>
          <a:ln w="12700">
            <a:miter lim="400000"/>
          </a:ln>
          <a:extLst>
            <a:ext uri="{C572A759-6A51-4108-AA02-DFA0A04FC94B}"/>
          </a:extLst>
        </p:spPr>
        <p:txBody>
          <a:bodyPr wrap="none" lIns="50800" tIns="50800" rIns="50800" bIns="50800" anchor="ctr"/>
          <a:lstStyle/>
          <a:p>
            <a:pPr>
              <a:defRPr sz="4000"/>
            </a:pPr>
            <a:r>
              <a:rPr sz="2000" b="1" dirty="0">
                <a:latin typeface="+mn-lt"/>
              </a:rPr>
              <a:t>Nuclear Med</a:t>
            </a:r>
            <a:r>
              <a:rPr lang="de-AT" sz="2000" b="1" dirty="0">
                <a:latin typeface="+mn-lt"/>
              </a:rPr>
              <a:t>i</a:t>
            </a:r>
            <a:r>
              <a:rPr sz="2000" b="1" dirty="0">
                <a:latin typeface="+mn-lt"/>
              </a:rPr>
              <a:t>cine</a:t>
            </a:r>
          </a:p>
          <a:p>
            <a:pPr>
              <a:defRPr sz="3000"/>
            </a:pPr>
            <a:r>
              <a:rPr sz="1600" dirty="0">
                <a:latin typeface="+mn-lt"/>
              </a:rPr>
              <a:t>Neutron Capture Therapy</a:t>
            </a:r>
          </a:p>
        </p:txBody>
      </p:sp>
      <p:pic>
        <p:nvPicPr>
          <p:cNvPr id="24" name="NeutronCaptureTherapyImage.jpg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245600" y="4229100"/>
            <a:ext cx="1930400" cy="207010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pic>
        <p:nvPicPr>
          <p:cNvPr id="25" name="Picture 370"/>
          <p:cNvPicPr>
            <a:picLocks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 rot="400907">
            <a:off x="2933700" y="5545138"/>
            <a:ext cx="3805238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 animBg="1"/>
      <p:bldP spid="2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el 8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 dirty="0"/>
              <a:t>HOW: n_TOF in a </a:t>
            </a:r>
            <a:r>
              <a:rPr lang="de-AT" dirty="0" err="1"/>
              <a:t>nutshell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23E61DD-26BB-4690-9A8B-113F34BF0681}" type="slidenum">
              <a:rPr lang="de-AT" smtClean="0"/>
              <a:pPr>
                <a:defRPr/>
              </a:pPr>
              <a:t>6</a:t>
            </a:fld>
            <a:endParaRPr lang="de-AT" dirty="0"/>
          </a:p>
        </p:txBody>
      </p:sp>
      <p:pic>
        <p:nvPicPr>
          <p:cNvPr id="7" name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915" y="1218401"/>
            <a:ext cx="7787199" cy="4762511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Shape 545"/>
          <p:cNvSpPr/>
          <p:nvPr/>
        </p:nvSpPr>
        <p:spPr>
          <a:xfrm>
            <a:off x="4978173" y="-1272283"/>
            <a:ext cx="4073501" cy="7091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40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dirty="0"/>
              <a:t>Some figures</a:t>
            </a:r>
          </a:p>
        </p:txBody>
      </p:sp>
      <p:graphicFrame>
        <p:nvGraphicFramePr>
          <p:cNvPr id="9" name="Table 546"/>
          <p:cNvGraphicFramePr/>
          <p:nvPr>
            <p:extLst>
              <p:ext uri="{D42A27DB-BD31-4B8C-83A1-F6EECF244321}">
                <p14:modId xmlns:p14="http://schemas.microsoft.com/office/powerpoint/2010/main" val="2641179777"/>
              </p:ext>
            </p:extLst>
          </p:nvPr>
        </p:nvGraphicFramePr>
        <p:xfrm>
          <a:off x="8070269" y="1823031"/>
          <a:ext cx="3902655" cy="4157881"/>
        </p:xfrm>
        <a:graphic>
          <a:graphicData uri="http://schemas.openxmlformats.org/drawingml/2006/table">
            <a:tbl>
              <a:tblPr firstRow="1" firstCol="1"/>
              <a:tblGrid>
                <a:gridCol w="14053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450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27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7805">
                <a:tc>
                  <a:txBody>
                    <a:bodyPr/>
                    <a:lstStyle/>
                    <a:p>
                      <a:pPr algn="ctr" defTabSz="647700">
                        <a:defRPr sz="3000">
                          <a:sym typeface="Helvetica Neue Medium"/>
                        </a:defRPr>
                      </a:pPr>
                      <a:endParaRPr sz="1600"/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555555"/>
                          </a:solidFill>
                          <a:sym typeface="Helvetica Neue Medium"/>
                        </a:rPr>
                        <a:t>EAR1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55555"/>
                          </a:solidFill>
                          <a:sym typeface="Helvetica Neue Medium"/>
                        </a:rPr>
                        <a:t>EAR2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37519"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555555"/>
                          </a:solidFill>
                          <a:sym typeface="Helvetica Neue Medium"/>
                        </a:rPr>
                        <a:t>Wide energy range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777777"/>
                          </a:solidFill>
                        </a:rPr>
                        <a:t>thermal to 
1 GeV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777777"/>
                          </a:solidFill>
                        </a:rPr>
                        <a:t>thermal to 
300 MeV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57250"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555555"/>
                          </a:solidFill>
                          <a:sym typeface="Helvetica Neue Medium"/>
                        </a:rPr>
                        <a:t>High instantaneous neutron flux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647700">
                        <a:defRPr sz="2500"/>
                      </a:pPr>
                      <a:r>
                        <a:rPr sz="1600" dirty="0"/>
                        <a:t>10</a:t>
                      </a:r>
                      <a:r>
                        <a:rPr sz="1600" baseline="31999" dirty="0"/>
                        <a:t>5</a:t>
                      </a:r>
                      <a:r>
                        <a:rPr sz="1600" dirty="0"/>
                        <a:t> </a:t>
                      </a:r>
                    </a:p>
                    <a:p>
                      <a:pPr algn="ctr" defTabSz="647700">
                        <a:defRPr sz="2500"/>
                      </a:pPr>
                      <a:r>
                        <a:rPr sz="1600" dirty="0"/>
                        <a:t>n/cm</a:t>
                      </a:r>
                      <a:r>
                        <a:rPr sz="1600" baseline="31999" dirty="0"/>
                        <a:t>2</a:t>
                      </a:r>
                      <a:r>
                        <a:rPr sz="1600" dirty="0"/>
                        <a:t>/pulse</a:t>
                      </a:r>
                    </a:p>
                  </a:txBody>
                  <a:tcPr marL="50800" marR="50800" marT="50800" marB="50800" anchor="ctr" horzOverflow="overflow"/>
                </a:tc>
                <a:tc>
                  <a:txBody>
                    <a:bodyPr/>
                    <a:lstStyle/>
                    <a:p>
                      <a:pPr algn="ctr" defTabSz="647700">
                        <a:defRPr sz="2500"/>
                      </a:pPr>
                      <a:r>
                        <a:rPr sz="1600" dirty="0"/>
                        <a:t>10</a:t>
                      </a:r>
                      <a:r>
                        <a:rPr sz="1600" baseline="31999" dirty="0"/>
                        <a:t>6</a:t>
                      </a:r>
                    </a:p>
                    <a:p>
                      <a:pPr algn="ctr" defTabSz="647700">
                        <a:defRPr sz="2500"/>
                      </a:pPr>
                      <a:r>
                        <a:rPr sz="1600" dirty="0"/>
                        <a:t> n/cm</a:t>
                      </a:r>
                      <a:r>
                        <a:rPr sz="1600" baseline="31999" dirty="0"/>
                        <a:t>2</a:t>
                      </a:r>
                      <a:r>
                        <a:rPr sz="1600" dirty="0"/>
                        <a:t>/pulse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17788"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55555"/>
                          </a:solidFill>
                          <a:sym typeface="Helvetica Neue Medium"/>
                        </a:rPr>
                        <a:t>Low repetition rate</a:t>
                      </a:r>
                    </a:p>
                  </a:txBody>
                  <a:tcPr marL="50800" marR="50800" marT="50800" marB="50800" anchor="ctr" horzOverflow="overflow"/>
                </a:tc>
                <a:tc gridSpan="2"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 dirty="0">
                          <a:solidFill>
                            <a:srgbClr val="777777"/>
                          </a:solidFill>
                        </a:rPr>
                        <a:t>&lt; 0.8 Hz 
(1 pulse/2.4 s max)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37519">
                <a:tc>
                  <a:txBody>
                    <a:bodyPr/>
                    <a:lstStyle/>
                    <a:p>
                      <a:pPr algn="ctr" defTabSz="647700">
                        <a:defRPr>
                          <a:solidFill>
                            <a:srgbClr val="000000"/>
                          </a:solidFill>
                        </a:defRPr>
                      </a:pPr>
                      <a:r>
                        <a:rPr sz="1600">
                          <a:solidFill>
                            <a:srgbClr val="555555"/>
                          </a:solidFill>
                          <a:sym typeface="Helvetica Neue Medium"/>
                        </a:rPr>
                        <a:t>High energy resolution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647700">
                        <a:defRPr sz="2500"/>
                      </a:pPr>
                      <a:r>
                        <a:rPr sz="1600" dirty="0"/>
                        <a:t>ΔE/E=10</a:t>
                      </a:r>
                      <a:r>
                        <a:rPr sz="1600" baseline="31999" dirty="0"/>
                        <a:t>-</a:t>
                      </a:r>
                      <a:r>
                        <a:rPr lang="de-AT" sz="1600" baseline="31999" dirty="0"/>
                        <a:t>4</a:t>
                      </a:r>
                      <a:r>
                        <a:rPr sz="1600" dirty="0"/>
                        <a:t> </a:t>
                      </a:r>
                    </a:p>
                    <a:p>
                      <a:pPr algn="ctr" defTabSz="647700">
                        <a:defRPr sz="2500"/>
                      </a:pPr>
                      <a:r>
                        <a:rPr sz="1600" dirty="0"/>
                        <a:t>(@10 eV)</a:t>
                      </a:r>
                    </a:p>
                  </a:txBody>
                  <a:tcPr marL="50800" marR="50800" marT="50800" marB="50800" anchor="ctr" horzOverflow="overflow"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defTabSz="647700">
                        <a:defRPr sz="2500"/>
                      </a:pPr>
                      <a:r>
                        <a:rPr sz="1600" dirty="0"/>
                        <a:t>ΔE/E=10</a:t>
                      </a:r>
                      <a:r>
                        <a:rPr sz="1600" baseline="31999" dirty="0"/>
                        <a:t>-</a:t>
                      </a:r>
                      <a:r>
                        <a:rPr lang="de-AT" sz="1600" baseline="31999" dirty="0"/>
                        <a:t>2</a:t>
                      </a:r>
                      <a:r>
                        <a:rPr sz="1600" dirty="0"/>
                        <a:t> </a:t>
                      </a:r>
                    </a:p>
                    <a:p>
                      <a:pPr algn="ctr" defTabSz="647700">
                        <a:defRPr sz="2500"/>
                      </a:pPr>
                      <a:r>
                        <a:rPr sz="1600" dirty="0"/>
                        <a:t>(@10 eV)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" name="Textfeld 1"/>
          <p:cNvSpPr txBox="1"/>
          <p:nvPr/>
        </p:nvSpPr>
        <p:spPr>
          <a:xfrm>
            <a:off x="8070270" y="1314794"/>
            <a:ext cx="3902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AT" dirty="0" err="1"/>
              <a:t>Some</a:t>
            </a:r>
            <a:r>
              <a:rPr lang="de-AT" dirty="0"/>
              <a:t> </a:t>
            </a:r>
            <a:r>
              <a:rPr lang="de-AT" dirty="0" err="1"/>
              <a:t>figures</a:t>
            </a:r>
            <a:endParaRPr lang="de-AT" dirty="0"/>
          </a:p>
        </p:txBody>
      </p:sp>
      <p:sp>
        <p:nvSpPr>
          <p:cNvPr id="11" name="Shape 528"/>
          <p:cNvSpPr/>
          <p:nvPr/>
        </p:nvSpPr>
        <p:spPr>
          <a:xfrm>
            <a:off x="1425453" y="5601319"/>
            <a:ext cx="202542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/>
            </a:lvl1pPr>
          </a:lstStyle>
          <a:p>
            <a:r>
              <a:rPr sz="1800" dirty="0"/>
              <a:t>p-beam from PS</a:t>
            </a:r>
          </a:p>
        </p:txBody>
      </p:sp>
      <p:pic>
        <p:nvPicPr>
          <p:cNvPr id="12" name="Picture 535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20400568">
            <a:off x="353336" y="5308854"/>
            <a:ext cx="1612072" cy="584931"/>
          </a:xfrm>
          <a:prstGeom prst="rect">
            <a:avLst/>
          </a:prstGeom>
        </p:spPr>
      </p:pic>
      <p:sp>
        <p:nvSpPr>
          <p:cNvPr id="13" name="Shape 533"/>
          <p:cNvSpPr/>
          <p:nvPr/>
        </p:nvSpPr>
        <p:spPr>
          <a:xfrm>
            <a:off x="3732812" y="5330619"/>
            <a:ext cx="4880329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4000">
                <a:solidFill>
                  <a:schemeClr val="accent6">
                    <a:satOff val="6899"/>
                    <a:lumOff val="-25862"/>
                  </a:schemeClr>
                </a:solidFill>
              </a:defRPr>
            </a:lvl1pPr>
          </a:lstStyle>
          <a:p>
            <a:r>
              <a:rPr sz="1800" dirty="0" err="1">
                <a:solidFill>
                  <a:schemeClr val="tx1"/>
                </a:solidFill>
                <a:latin typeface="+mn-lt"/>
              </a:rPr>
              <a:t>Pb</a:t>
            </a:r>
            <a:r>
              <a:rPr sz="1800" dirty="0">
                <a:solidFill>
                  <a:schemeClr val="tx1"/>
                </a:solidFill>
                <a:latin typeface="+mn-lt"/>
              </a:rPr>
              <a:t> spallation target</a:t>
            </a:r>
          </a:p>
        </p:txBody>
      </p:sp>
      <p:pic>
        <p:nvPicPr>
          <p:cNvPr id="14" name="Picture 533"/>
          <p:cNvPicPr>
            <a:picLocks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12073324">
            <a:off x="2500455" y="5185205"/>
            <a:ext cx="1273923" cy="281828"/>
          </a:xfrm>
          <a:prstGeom prst="rect">
            <a:avLst/>
          </a:prstGeom>
        </p:spPr>
      </p:pic>
      <p:pic>
        <p:nvPicPr>
          <p:cNvPr id="15" name="Picture 550"/>
          <p:cNvPicPr>
            <a:picLocks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081339" y="4890205"/>
            <a:ext cx="538146" cy="512283"/>
          </a:xfrm>
          <a:prstGeom prst="rect">
            <a:avLst/>
          </a:prstGeom>
        </p:spPr>
      </p:pic>
      <p:sp>
        <p:nvSpPr>
          <p:cNvPr id="16" name="Shape 527"/>
          <p:cNvSpPr/>
          <p:nvPr/>
        </p:nvSpPr>
        <p:spPr>
          <a:xfrm>
            <a:off x="622532" y="4200279"/>
            <a:ext cx="1316538" cy="6741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>
                <a:solidFill>
                  <a:srgbClr val="CBCBCB"/>
                </a:solidFill>
              </a:defRPr>
            </a:lvl1pPr>
          </a:lstStyle>
          <a:p>
            <a:r>
              <a:rPr sz="1800" dirty="0"/>
              <a:t>Sweeping magnets</a:t>
            </a:r>
          </a:p>
        </p:txBody>
      </p:sp>
      <p:pic>
        <p:nvPicPr>
          <p:cNvPr id="17" name="Picture 528"/>
          <p:cNvPicPr>
            <a:picLocks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 rot="20620523">
            <a:off x="1707835" y="4304394"/>
            <a:ext cx="519481" cy="150379"/>
          </a:xfrm>
          <a:prstGeom prst="rect">
            <a:avLst/>
          </a:prstGeom>
        </p:spPr>
      </p:pic>
      <p:pic>
        <p:nvPicPr>
          <p:cNvPr id="18" name="Picture 530"/>
          <p:cNvPicPr>
            <a:picLocks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 rot="20553290">
            <a:off x="1519403" y="3879211"/>
            <a:ext cx="4261678" cy="227184"/>
          </a:xfrm>
          <a:prstGeom prst="rect">
            <a:avLst/>
          </a:prstGeom>
        </p:spPr>
      </p:pic>
      <p:sp>
        <p:nvSpPr>
          <p:cNvPr id="19" name="Shape 526"/>
          <p:cNvSpPr/>
          <p:nvPr/>
        </p:nvSpPr>
        <p:spPr>
          <a:xfrm>
            <a:off x="201079" y="1214395"/>
            <a:ext cx="5971897" cy="7415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noAutofit/>
          </a:bodyPr>
          <a:lstStyle/>
          <a:p>
            <a:pPr algn="l">
              <a:defRPr sz="4000">
                <a:solidFill>
                  <a:srgbClr val="CBCBCB"/>
                </a:solidFill>
              </a:defRPr>
            </a:pPr>
            <a:r>
              <a:rPr sz="1600" dirty="0"/>
              <a:t>2 beam lines (185 and 20 m)</a:t>
            </a:r>
          </a:p>
          <a:p>
            <a:pPr algn="l">
              <a:defRPr sz="4000">
                <a:solidFill>
                  <a:srgbClr val="CBCBCB"/>
                </a:solidFill>
              </a:defRPr>
            </a:pPr>
            <a:r>
              <a:rPr sz="1600" dirty="0"/>
              <a:t>2 experimental areas (EAR1 and EAR2), both Class-A lab</a:t>
            </a:r>
          </a:p>
        </p:txBody>
      </p:sp>
      <p:sp>
        <p:nvSpPr>
          <p:cNvPr id="20" name="Shape 540"/>
          <p:cNvSpPr/>
          <p:nvPr/>
        </p:nvSpPr>
        <p:spPr>
          <a:xfrm>
            <a:off x="3504212" y="3047815"/>
            <a:ext cx="1366312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>
                <a:solidFill>
                  <a:schemeClr val="accent5">
                    <a:hueOff val="406571"/>
                    <a:satOff val="3016"/>
                    <a:lumOff val="8824"/>
                  </a:schemeClr>
                </a:solidFill>
              </a:defRPr>
            </a:lvl1pPr>
          </a:lstStyle>
          <a:p>
            <a:r>
              <a:rPr sz="1800" dirty="0">
                <a:solidFill>
                  <a:srgbClr val="DAA386"/>
                </a:solidFill>
              </a:rPr>
              <a:t>Collimators</a:t>
            </a:r>
          </a:p>
        </p:txBody>
      </p:sp>
      <p:pic>
        <p:nvPicPr>
          <p:cNvPr id="21" name="Picture 540"/>
          <p:cNvPicPr>
            <a:picLocks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 rot="21140112">
            <a:off x="4754849" y="3047394"/>
            <a:ext cx="1550424" cy="194958"/>
          </a:xfrm>
          <a:prstGeom prst="rect">
            <a:avLst/>
          </a:prstGeom>
        </p:spPr>
      </p:pic>
      <p:pic>
        <p:nvPicPr>
          <p:cNvPr id="22" name="Picture 542"/>
          <p:cNvPicPr>
            <a:picLocks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 rot="8812469">
            <a:off x="2269429" y="3476670"/>
            <a:ext cx="1419550" cy="195792"/>
          </a:xfrm>
          <a:prstGeom prst="rect">
            <a:avLst/>
          </a:prstGeom>
        </p:spPr>
      </p:pic>
      <p:pic>
        <p:nvPicPr>
          <p:cNvPr id="23" name="Picture 552"/>
          <p:cNvPicPr>
            <a:picLocks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 rot="592815">
            <a:off x="4736996" y="3293329"/>
            <a:ext cx="681531" cy="198775"/>
          </a:xfrm>
          <a:prstGeom prst="rect">
            <a:avLst/>
          </a:prstGeom>
        </p:spPr>
      </p:pic>
      <p:pic>
        <p:nvPicPr>
          <p:cNvPr id="24" name="Picture 554"/>
          <p:cNvPicPr>
            <a:picLocks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 rot="7804847">
            <a:off x="2090233" y="3891798"/>
            <a:ext cx="1751477" cy="185137"/>
          </a:xfrm>
          <a:prstGeom prst="rect">
            <a:avLst/>
          </a:prstGeom>
        </p:spPr>
      </p:pic>
      <p:pic>
        <p:nvPicPr>
          <p:cNvPr id="25" name="Picture 546"/>
          <p:cNvPicPr>
            <a:picLocks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810140" y="2180161"/>
            <a:ext cx="1195294" cy="1292529"/>
          </a:xfrm>
          <a:prstGeom prst="rect">
            <a:avLst/>
          </a:prstGeom>
        </p:spPr>
      </p:pic>
      <p:sp>
        <p:nvSpPr>
          <p:cNvPr id="26" name="Shape 538"/>
          <p:cNvSpPr/>
          <p:nvPr/>
        </p:nvSpPr>
        <p:spPr>
          <a:xfrm>
            <a:off x="3028373" y="2171019"/>
            <a:ext cx="1197495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>
                <a:solidFill>
                  <a:srgbClr val="CBCBC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800" dirty="0"/>
              <a:t>EAR2</a:t>
            </a:r>
          </a:p>
        </p:txBody>
      </p:sp>
      <p:pic>
        <p:nvPicPr>
          <p:cNvPr id="27" name="Picture 548"/>
          <p:cNvPicPr>
            <a:picLocks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6485504" y="2218369"/>
            <a:ext cx="810200" cy="704094"/>
          </a:xfrm>
          <a:prstGeom prst="rect">
            <a:avLst/>
          </a:prstGeom>
        </p:spPr>
      </p:pic>
      <p:sp>
        <p:nvSpPr>
          <p:cNvPr id="28" name="Shape 539"/>
          <p:cNvSpPr/>
          <p:nvPr/>
        </p:nvSpPr>
        <p:spPr>
          <a:xfrm>
            <a:off x="5717126" y="2164493"/>
            <a:ext cx="796670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>
              <a:defRPr sz="4000">
                <a:solidFill>
                  <a:srgbClr val="CBCBCB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rPr sz="1800" dirty="0"/>
              <a:t>EAR1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2" grpId="0"/>
      <p:bldP spid="11" grpId="0" animBg="1" advAuto="0"/>
      <p:bldP spid="12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8" grpId="0" animBg="1" advAuto="0"/>
      <p:bldP spid="20" grpId="0" animBg="1" advAuto="0"/>
      <p:bldP spid="21" grpId="0" animBg="1" advAuto="0"/>
      <p:bldP spid="22" grpId="0" animBg="1" advAuto="0"/>
      <p:bldP spid="23" grpId="0" animBg="1" advAuto="0"/>
      <p:bldP spid="24" grpId="0" animBg="1" advAuto="0"/>
      <p:bldP spid="25" grpId="0" animBg="1" advAuto="0"/>
      <p:bldP spid="26" grpId="0" animBg="1" advAuto="0"/>
      <p:bldP spid="27" grpId="0" animBg="1" advAuto="0"/>
      <p:bldP spid="28" grpId="0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 dirty="0"/>
              <a:t>HOW: n_TOF EAR1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B07502AD-BC7F-48BC-AF4D-9FB977EE2143}" type="slidenum">
              <a:rPr lang="de-AT" smtClean="0"/>
              <a:pPr>
                <a:defRPr/>
              </a:pPr>
              <a:t>7</a:t>
            </a:fld>
            <a:endParaRPr lang="de-AT" dirty="0"/>
          </a:p>
        </p:txBody>
      </p:sp>
      <p:grpSp>
        <p:nvGrpSpPr>
          <p:cNvPr id="24580" name="Gruppieren 8"/>
          <p:cNvGrpSpPr>
            <a:grpSpLocks/>
          </p:cNvGrpSpPr>
          <p:nvPr/>
        </p:nvGrpSpPr>
        <p:grpSpPr bwMode="auto">
          <a:xfrm>
            <a:off x="568325" y="1192213"/>
            <a:ext cx="10541000" cy="4916487"/>
            <a:chOff x="513834" y="2952923"/>
            <a:chExt cx="19234117" cy="10485868"/>
          </a:xfrm>
        </p:grpSpPr>
        <p:pic>
          <p:nvPicPr>
            <p:cNvPr id="24581" name="pasted-image.pdf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056869" y="2952923"/>
              <a:ext cx="15691082" cy="10485868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sp>
          <p:nvSpPr>
            <p:cNvPr id="7" name="Shape 570"/>
            <p:cNvSpPr/>
            <p:nvPr/>
          </p:nvSpPr>
          <p:spPr>
            <a:xfrm>
              <a:off x="612322" y="7110704"/>
              <a:ext cx="2239153" cy="1398341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50800" tIns="50800" rIns="50800" bIns="50800" anchor="ctr">
              <a:spAutoFit/>
            </a:bodyPr>
            <a:lstStyle/>
            <a:p>
              <a:pPr>
                <a:defRPr/>
              </a:pPr>
              <a:r>
                <a:rPr dirty="0">
                  <a:latin typeface="+mn-lt"/>
                </a:rPr>
                <a:t>neutron beam</a:t>
              </a:r>
            </a:p>
          </p:txBody>
        </p:sp>
        <p:pic>
          <p:nvPicPr>
            <p:cNvPr id="24583" name="Picture 570"/>
            <p:cNvPicPr>
              <a:picLocks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3834" y="7626999"/>
              <a:ext cx="4193693" cy="4940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el 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AT" dirty="0"/>
              <a:t>HOW: n_TOF EAR2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81E49A6A-1D48-4ABC-846F-E4FA70CF5BE8}" type="slidenum">
              <a:rPr lang="de-AT" smtClean="0"/>
              <a:pPr>
                <a:defRPr/>
              </a:pPr>
              <a:t>8</a:t>
            </a:fld>
            <a:endParaRPr lang="de-AT" dirty="0"/>
          </a:p>
        </p:txBody>
      </p:sp>
      <p:grpSp>
        <p:nvGrpSpPr>
          <p:cNvPr id="25604" name="Gruppieren 15"/>
          <p:cNvGrpSpPr>
            <a:grpSpLocks/>
          </p:cNvGrpSpPr>
          <p:nvPr/>
        </p:nvGrpSpPr>
        <p:grpSpPr bwMode="auto">
          <a:xfrm>
            <a:off x="568325" y="1063625"/>
            <a:ext cx="11239500" cy="5089525"/>
            <a:chOff x="1424330" y="2941543"/>
            <a:chExt cx="20530606" cy="10541576"/>
          </a:xfrm>
        </p:grpSpPr>
        <p:grpSp>
          <p:nvGrpSpPr>
            <p:cNvPr id="25605" name="Group 577"/>
            <p:cNvGrpSpPr>
              <a:grpSpLocks/>
            </p:cNvGrpSpPr>
            <p:nvPr/>
          </p:nvGrpSpPr>
          <p:grpSpPr bwMode="auto">
            <a:xfrm>
              <a:off x="16010100" y="2941543"/>
              <a:ext cx="5944836" cy="9613539"/>
              <a:chOff x="0" y="0"/>
              <a:chExt cx="5944835" cy="9613538"/>
            </a:xfrm>
          </p:grpSpPr>
          <p:pic>
            <p:nvPicPr>
              <p:cNvPr id="25613" name="pasted-image.pdf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95250" y="95250"/>
                <a:ext cx="5754336" cy="94230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5614" name="Picture 574"/>
              <p:cNvPicPr>
                <a:picLocks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0" y="0"/>
                <a:ext cx="5944836" cy="96135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25606" name="pasted-image.pdf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424330" y="3412524"/>
              <a:ext cx="11736929" cy="8795952"/>
            </a:xfrm>
            <a:prstGeom prst="rect">
              <a:avLst/>
            </a:prstGeom>
            <a:noFill/>
            <a:ln w="12700">
              <a:noFill/>
              <a:miter lim="400000"/>
              <a:headEnd/>
              <a:tailEnd/>
            </a:ln>
          </p:spPr>
        </p:pic>
        <p:pic>
          <p:nvPicPr>
            <p:cNvPr id="25607" name="Picture 578"/>
            <p:cNvPicPr>
              <a:picLocks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-1084880">
              <a:off x="7873431" y="4335636"/>
              <a:ext cx="8637138" cy="177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608" name="Picture 580"/>
            <p:cNvPicPr>
              <a:picLocks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 rot="857386">
              <a:off x="7740823" y="11387322"/>
              <a:ext cx="8518333" cy="177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Shape 583"/>
            <p:cNvSpPr/>
            <p:nvPr/>
          </p:nvSpPr>
          <p:spPr>
            <a:xfrm>
              <a:off x="19252320" y="11740438"/>
              <a:ext cx="2241549" cy="13612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50800" tIns="50800" rIns="50800" bIns="50800" anchor="ctr">
              <a:spAutoFit/>
            </a:bodyPr>
            <a:lstStyle/>
            <a:p>
              <a:pPr>
                <a:defRPr/>
              </a:pPr>
              <a:r>
                <a:rPr dirty="0">
                  <a:latin typeface="+mn-lt"/>
                </a:rPr>
                <a:t>neutron beam</a:t>
              </a:r>
            </a:p>
          </p:txBody>
        </p:sp>
        <p:pic>
          <p:nvPicPr>
            <p:cNvPr id="25610" name="Picture 583"/>
            <p:cNvPicPr>
              <a:picLocks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5400000">
              <a:off x="17624855" y="10830640"/>
              <a:ext cx="3125262" cy="494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Shape 586"/>
            <p:cNvSpPr/>
            <p:nvPr/>
          </p:nvSpPr>
          <p:spPr>
            <a:xfrm>
              <a:off x="6820864" y="12121855"/>
              <a:ext cx="2241547" cy="136126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/>
            </a:extLst>
          </p:spPr>
          <p:txBody>
            <a:bodyPr lIns="50800" tIns="50800" rIns="50800" bIns="50800" anchor="ctr">
              <a:spAutoFit/>
            </a:bodyPr>
            <a:lstStyle/>
            <a:p>
              <a:pPr>
                <a:defRPr/>
              </a:pPr>
              <a:r>
                <a:rPr dirty="0">
                  <a:latin typeface="+mn-lt"/>
                </a:rPr>
                <a:t>neutron beam</a:t>
              </a:r>
            </a:p>
          </p:txBody>
        </p:sp>
        <p:pic>
          <p:nvPicPr>
            <p:cNvPr id="25612" name="Picture 586"/>
            <p:cNvPicPr>
              <a:picLocks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rot="-5400000">
              <a:off x="5192115" y="11097929"/>
              <a:ext cx="3125263" cy="494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Screen Shot 2017-04-01 at 20.44.34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53500" y="2573338"/>
            <a:ext cx="1489075" cy="140652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26626" name="Shape 591"/>
          <p:cNvSpPr>
            <a:spLocks noGrp="1"/>
          </p:cNvSpPr>
          <p:nvPr>
            <p:ph type="title"/>
          </p:nvPr>
        </p:nvSpPr>
        <p:spPr>
          <a:xfrm>
            <a:off x="568325" y="33338"/>
            <a:ext cx="10515600" cy="787400"/>
          </a:xfrm>
        </p:spPr>
        <p:txBody>
          <a:bodyPr/>
          <a:lstStyle/>
          <a:p>
            <a:pPr eaLnBrk="1" hangingPunct="1"/>
            <a:r>
              <a:rPr lang="de-DE" dirty="0"/>
              <a:t>HOW: time-</a:t>
            </a:r>
            <a:r>
              <a:rPr lang="de-DE" dirty="0" err="1"/>
              <a:t>of</a:t>
            </a:r>
            <a:r>
              <a:rPr lang="de-DE" dirty="0"/>
              <a:t>-</a:t>
            </a:r>
            <a:r>
              <a:rPr lang="de-DE" dirty="0" err="1"/>
              <a:t>flight</a:t>
            </a:r>
            <a:r>
              <a:rPr lang="de-DE" dirty="0"/>
              <a:t> (TOF) </a:t>
            </a:r>
            <a:r>
              <a:rPr lang="de-DE" dirty="0" err="1"/>
              <a:t>technique</a:t>
            </a:r>
            <a:endParaRPr lang="de-DE" dirty="0"/>
          </a:p>
        </p:txBody>
      </p:sp>
      <p:grpSp>
        <p:nvGrpSpPr>
          <p:cNvPr id="594" name="Group 594"/>
          <p:cNvGrpSpPr/>
          <p:nvPr/>
        </p:nvGrpSpPr>
        <p:grpSpPr>
          <a:xfrm>
            <a:off x="1376300" y="1894848"/>
            <a:ext cx="422863" cy="1047752"/>
            <a:chOff x="0" y="-2"/>
            <a:chExt cx="845722" cy="2095502"/>
          </a:xfrm>
          <a:solidFill>
            <a:schemeClr val="bg1">
              <a:lumMod val="50000"/>
            </a:schemeClr>
          </a:solidFill>
        </p:grpSpPr>
        <p:sp>
          <p:nvSpPr>
            <p:cNvPr id="593" name="Shape 593"/>
            <p:cNvSpPr/>
            <p:nvPr/>
          </p:nvSpPr>
          <p:spPr>
            <a:xfrm>
              <a:off x="63500" y="63500"/>
              <a:ext cx="718722" cy="1968500"/>
            </a:xfrm>
            <a:prstGeom prst="rect">
              <a:avLst/>
            </a:prstGeom>
            <a:grpFill/>
            <a:ln>
              <a:noFill/>
            </a:ln>
            <a:effectLst/>
          </p:spPr>
          <p:txBody>
            <a:bodyPr lIns="25400" tIns="25400" rIns="25400" bIns="25400" anchor="ctr"/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>
                <a:solidFill>
                  <a:srgbClr val="FFFFFF"/>
                </a:solidFill>
              </a:endParaRPr>
            </a:p>
          </p:txBody>
        </p:sp>
        <p:pic>
          <p:nvPicPr>
            <p:cNvPr id="592" name="Picture 591"/>
            <p:cNvPicPr>
              <a:picLocks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-1"/>
              <a:ext cx="845722" cy="2095501"/>
            </a:xfrm>
            <a:prstGeom prst="rect">
              <a:avLst/>
            </a:prstGeom>
            <a:grpFill/>
            <a:effectLst/>
          </p:spPr>
        </p:pic>
      </p:grpSp>
      <p:grpSp>
        <p:nvGrpSpPr>
          <p:cNvPr id="26628" name="Group 597"/>
          <p:cNvGrpSpPr>
            <a:grpSpLocks/>
          </p:cNvGrpSpPr>
          <p:nvPr/>
        </p:nvGrpSpPr>
        <p:grpSpPr bwMode="auto">
          <a:xfrm>
            <a:off x="1738313" y="1895475"/>
            <a:ext cx="141287" cy="1047750"/>
            <a:chOff x="0" y="0"/>
            <a:chExt cx="284939" cy="2095500"/>
          </a:xfrm>
        </p:grpSpPr>
        <p:sp>
          <p:nvSpPr>
            <p:cNvPr id="26670" name="Shape 596"/>
            <p:cNvSpPr>
              <a:spLocks noChangeArrowheads="1"/>
            </p:cNvSpPr>
            <p:nvPr/>
          </p:nvSpPr>
          <p:spPr bwMode="auto">
            <a:xfrm>
              <a:off x="63500" y="63500"/>
              <a:ext cx="157940" cy="1968500"/>
            </a:xfrm>
            <a:prstGeom prst="rect">
              <a:avLst/>
            </a:prstGeom>
            <a:solidFill>
              <a:srgbClr val="00FDFF"/>
            </a:solidFill>
            <a:ln w="9525">
              <a:noFill/>
              <a:miter lim="800000"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6671" name="Picture 594"/>
            <p:cNvPicPr>
              <a:picLocks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-1" y="-1"/>
              <a:ext cx="284941" cy="2095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0" name="Group 600"/>
          <p:cNvGrpSpPr>
            <a:grpSpLocks/>
          </p:cNvGrpSpPr>
          <p:nvPr/>
        </p:nvGrpSpPr>
        <p:grpSpPr bwMode="auto">
          <a:xfrm>
            <a:off x="1624013" y="2222500"/>
            <a:ext cx="217487" cy="215900"/>
            <a:chOff x="0" y="0"/>
            <a:chExt cx="434569" cy="431800"/>
          </a:xfrm>
        </p:grpSpPr>
        <p:sp>
          <p:nvSpPr>
            <p:cNvPr id="26668" name="Shape 599"/>
            <p:cNvSpPr>
              <a:spLocks noChangeArrowheads="1"/>
            </p:cNvSpPr>
            <p:nvPr/>
          </p:nvSpPr>
          <p:spPr bwMode="auto">
            <a:xfrm>
              <a:off x="50800" y="50800"/>
              <a:ext cx="332970" cy="330200"/>
            </a:xfrm>
            <a:prstGeom prst="ellipse">
              <a:avLst/>
            </a:prstGeom>
            <a:solidFill>
              <a:srgbClr val="0096FF"/>
            </a:solidFill>
            <a:ln w="9525">
              <a:noFill/>
              <a:round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6669" name="Picture 597"/>
            <p:cNvPicPr>
              <a:picLocks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-1"/>
              <a:ext cx="434570" cy="431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03" name="Group 603"/>
          <p:cNvGrpSpPr>
            <a:grpSpLocks/>
          </p:cNvGrpSpPr>
          <p:nvPr/>
        </p:nvGrpSpPr>
        <p:grpSpPr bwMode="auto">
          <a:xfrm>
            <a:off x="1770063" y="2400300"/>
            <a:ext cx="215900" cy="215900"/>
            <a:chOff x="0" y="0"/>
            <a:chExt cx="434569" cy="431800"/>
          </a:xfrm>
        </p:grpSpPr>
        <p:sp>
          <p:nvSpPr>
            <p:cNvPr id="26666" name="Shape 602"/>
            <p:cNvSpPr>
              <a:spLocks noChangeArrowheads="1"/>
            </p:cNvSpPr>
            <p:nvPr/>
          </p:nvSpPr>
          <p:spPr bwMode="auto">
            <a:xfrm>
              <a:off x="50800" y="50800"/>
              <a:ext cx="332970" cy="330200"/>
            </a:xfrm>
            <a:prstGeom prst="ellipse">
              <a:avLst/>
            </a:prstGeom>
            <a:solidFill>
              <a:srgbClr val="FF2600"/>
            </a:solidFill>
            <a:ln w="9525">
              <a:noFill/>
              <a:round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6667" name="Picture 600"/>
            <p:cNvPicPr>
              <a:picLocks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0" y="-1"/>
              <a:ext cx="434570" cy="431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04" name="Shape 604"/>
          <p:cNvSpPr>
            <a:spLocks noChangeArrowheads="1"/>
          </p:cNvSpPr>
          <p:nvPr/>
        </p:nvSpPr>
        <p:spPr bwMode="auto">
          <a:xfrm>
            <a:off x="144463" y="2495550"/>
            <a:ext cx="965200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 dirty="0" err="1">
                <a:latin typeface="+mn-lt"/>
              </a:rPr>
              <a:t>protons</a:t>
            </a:r>
            <a:endParaRPr lang="de-DE" sz="2000" dirty="0">
              <a:latin typeface="+mn-lt"/>
            </a:endParaRPr>
          </a:p>
        </p:txBody>
      </p:sp>
      <p:pic>
        <p:nvPicPr>
          <p:cNvPr id="605" name="Picture 604"/>
          <p:cNvPicPr>
            <a:picLocks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4463" y="2295525"/>
            <a:ext cx="1152525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633" name="Group 609"/>
          <p:cNvGrpSpPr>
            <a:grpSpLocks/>
          </p:cNvGrpSpPr>
          <p:nvPr/>
        </p:nvGrpSpPr>
        <p:grpSpPr bwMode="auto">
          <a:xfrm rot="-2994851">
            <a:off x="9455943" y="1221582"/>
            <a:ext cx="354013" cy="679450"/>
            <a:chOff x="0" y="0"/>
            <a:chExt cx="709161" cy="1358310"/>
          </a:xfrm>
        </p:grpSpPr>
        <p:sp>
          <p:nvSpPr>
            <p:cNvPr id="26664" name="Shape 608"/>
            <p:cNvSpPr>
              <a:spLocks/>
            </p:cNvSpPr>
            <p:nvPr/>
          </p:nvSpPr>
          <p:spPr bwMode="auto">
            <a:xfrm>
              <a:off x="50800" y="50800"/>
              <a:ext cx="607559" cy="1256709"/>
            </a:xfrm>
            <a:custGeom>
              <a:avLst/>
              <a:gdLst>
                <a:gd name="T0" fmla="*/ 303780 w 20536"/>
                <a:gd name="T1" fmla="*/ 628355 h 21600"/>
                <a:gd name="T2" fmla="*/ 303780 w 20536"/>
                <a:gd name="T3" fmla="*/ 628355 h 21600"/>
                <a:gd name="T4" fmla="*/ 303780 w 20536"/>
                <a:gd name="T5" fmla="*/ 628355 h 21600"/>
                <a:gd name="T6" fmla="*/ 303780 w 20536"/>
                <a:gd name="T7" fmla="*/ 628355 h 216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0 w 20536"/>
                <a:gd name="T13" fmla="*/ 0 h 21600"/>
                <a:gd name="T14" fmla="*/ 20536 w 20536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536" h="21600" extrusionOk="0">
                  <a:moveTo>
                    <a:pt x="0" y="0"/>
                  </a:moveTo>
                  <a:cubicBezTo>
                    <a:pt x="12259" y="243"/>
                    <a:pt x="21600" y="5730"/>
                    <a:pt x="20438" y="12004"/>
                  </a:cubicBezTo>
                  <a:cubicBezTo>
                    <a:pt x="19490" y="17127"/>
                    <a:pt x="11543" y="21167"/>
                    <a:pt x="1563" y="21600"/>
                  </a:cubicBezTo>
                </a:path>
              </a:pathLst>
            </a:custGeom>
            <a:solidFill>
              <a:srgbClr val="5E5E5E"/>
            </a:solidFill>
            <a:ln w="9525">
              <a:noFill/>
              <a:round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/>
            </a:p>
          </p:txBody>
        </p:sp>
        <p:pic>
          <p:nvPicPr>
            <p:cNvPr id="26665" name="Picture 606"/>
            <p:cNvPicPr>
              <a:picLocks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0" y="-1"/>
              <a:ext cx="709162" cy="1358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34" name="Group 612"/>
          <p:cNvGrpSpPr>
            <a:grpSpLocks/>
          </p:cNvGrpSpPr>
          <p:nvPr/>
        </p:nvGrpSpPr>
        <p:grpSpPr bwMode="auto">
          <a:xfrm rot="-2994851">
            <a:off x="9190831" y="1462882"/>
            <a:ext cx="474663" cy="685800"/>
            <a:chOff x="0" y="0"/>
            <a:chExt cx="947321" cy="1371600"/>
          </a:xfrm>
        </p:grpSpPr>
        <p:sp>
          <p:nvSpPr>
            <p:cNvPr id="26662" name="Shape 611"/>
            <p:cNvSpPr>
              <a:spLocks noChangeArrowheads="1"/>
            </p:cNvSpPr>
            <p:nvPr/>
          </p:nvSpPr>
          <p:spPr bwMode="auto">
            <a:xfrm>
              <a:off x="50800" y="50799"/>
              <a:ext cx="845722" cy="1270001"/>
            </a:xfrm>
            <a:prstGeom prst="rect">
              <a:avLst/>
            </a:prstGeom>
            <a:solidFill>
              <a:srgbClr val="5E5E5E"/>
            </a:solidFill>
            <a:ln w="9525">
              <a:noFill/>
              <a:miter lim="800000"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6663" name="Picture 609"/>
            <p:cNvPicPr>
              <a:picLocks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-1" y="-1"/>
              <a:ext cx="947323" cy="1371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6635" name="Group 615"/>
          <p:cNvGrpSpPr>
            <a:grpSpLocks/>
          </p:cNvGrpSpPr>
          <p:nvPr/>
        </p:nvGrpSpPr>
        <p:grpSpPr bwMode="auto">
          <a:xfrm rot="-2994851">
            <a:off x="9413875" y="1177925"/>
            <a:ext cx="833438" cy="300038"/>
            <a:chOff x="0" y="0"/>
            <a:chExt cx="1664090" cy="602196"/>
          </a:xfrm>
        </p:grpSpPr>
        <p:sp>
          <p:nvSpPr>
            <p:cNvPr id="26660" name="Shape 614"/>
            <p:cNvSpPr>
              <a:spLocks noChangeArrowheads="1"/>
            </p:cNvSpPr>
            <p:nvPr/>
          </p:nvSpPr>
          <p:spPr bwMode="auto">
            <a:xfrm>
              <a:off x="50800" y="50800"/>
              <a:ext cx="1562491" cy="500597"/>
            </a:xfrm>
            <a:prstGeom prst="rect">
              <a:avLst/>
            </a:prstGeom>
            <a:solidFill>
              <a:srgbClr val="5E5E5E"/>
            </a:solidFill>
            <a:ln w="9525">
              <a:noFill/>
              <a:miter lim="800000"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6661" name="Picture 612"/>
            <p:cNvPicPr>
              <a:picLocks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-1" y="-1"/>
              <a:ext cx="1664092" cy="602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6636" name="Picture 615"/>
          <p:cNvPicPr>
            <a:picLocks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2288" y="4889500"/>
            <a:ext cx="10807700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7" name="Shape 618"/>
          <p:cNvSpPr>
            <a:spLocks noChangeArrowheads="1"/>
          </p:cNvSpPr>
          <p:nvPr/>
        </p:nvSpPr>
        <p:spPr bwMode="auto">
          <a:xfrm>
            <a:off x="10737850" y="5054600"/>
            <a:ext cx="487363" cy="3286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>
                <a:latin typeface="+mn-lt"/>
              </a:rPr>
              <a:t>time</a:t>
            </a:r>
          </a:p>
        </p:txBody>
      </p:sp>
      <p:pic>
        <p:nvPicPr>
          <p:cNvPr id="619" name="Picture 618"/>
          <p:cNvPicPr>
            <a:picLocks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706563" y="3981450"/>
            <a:ext cx="50800" cy="116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1" name="Shape 621"/>
          <p:cNvSpPr>
            <a:spLocks noChangeArrowheads="1"/>
          </p:cNvSpPr>
          <p:nvPr/>
        </p:nvSpPr>
        <p:spPr bwMode="auto">
          <a:xfrm>
            <a:off x="1566863" y="3697060"/>
            <a:ext cx="480324" cy="60529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>
                <a:latin typeface="+mn-lt"/>
              </a:rPr>
              <a:t>start</a:t>
            </a:r>
          </a:p>
          <a:p>
            <a:r>
              <a:rPr lang="de-AT">
                <a:latin typeface="+mn-lt"/>
              </a:rPr>
              <a:t>    </a:t>
            </a:r>
            <a:r>
              <a:rPr lang="de-DE">
                <a:latin typeface="+mn-lt"/>
              </a:rPr>
              <a:t>t</a:t>
            </a:r>
            <a:r>
              <a:rPr lang="de-DE" baseline="-6000">
                <a:latin typeface="+mn-lt"/>
              </a:rPr>
              <a:t>0</a:t>
            </a:r>
          </a:p>
        </p:txBody>
      </p:sp>
      <p:pic>
        <p:nvPicPr>
          <p:cNvPr id="622" name="Picture 621"/>
          <p:cNvPicPr>
            <a:picLocks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7200900" y="3981450"/>
            <a:ext cx="50800" cy="116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4" name="Shape 624"/>
          <p:cNvSpPr>
            <a:spLocks noChangeArrowheads="1"/>
          </p:cNvSpPr>
          <p:nvPr/>
        </p:nvSpPr>
        <p:spPr bwMode="auto">
          <a:xfrm>
            <a:off x="7104063" y="3697060"/>
            <a:ext cx="631583" cy="60529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>
                <a:solidFill>
                  <a:srgbClr val="FF2600"/>
                </a:solidFill>
                <a:latin typeface="+mn-lt"/>
              </a:rPr>
              <a:t>stop 1</a:t>
            </a:r>
          </a:p>
          <a:p>
            <a:r>
              <a:rPr lang="de-AT">
                <a:solidFill>
                  <a:srgbClr val="FF2600"/>
                </a:solidFill>
                <a:latin typeface="+mn-lt"/>
              </a:rPr>
              <a:t>   </a:t>
            </a:r>
            <a:r>
              <a:rPr lang="de-DE">
                <a:solidFill>
                  <a:srgbClr val="FF2600"/>
                </a:solidFill>
                <a:latin typeface="+mn-lt"/>
              </a:rPr>
              <a:t>t</a:t>
            </a:r>
            <a:r>
              <a:rPr lang="de-DE" baseline="-6000">
                <a:solidFill>
                  <a:srgbClr val="FF2600"/>
                </a:solidFill>
                <a:latin typeface="+mn-lt"/>
              </a:rPr>
              <a:t>stop</a:t>
            </a:r>
          </a:p>
        </p:txBody>
      </p:sp>
      <p:pic>
        <p:nvPicPr>
          <p:cNvPr id="625" name="Picture 624"/>
          <p:cNvPicPr>
            <a:picLocks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8483600" y="3979863"/>
            <a:ext cx="50800" cy="1163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7" name="Shape 627"/>
          <p:cNvSpPr>
            <a:spLocks noChangeArrowheads="1"/>
          </p:cNvSpPr>
          <p:nvPr/>
        </p:nvSpPr>
        <p:spPr bwMode="auto">
          <a:xfrm>
            <a:off x="8386763" y="3696265"/>
            <a:ext cx="626775" cy="605294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wrap="none" lIns="25400" tIns="25400" rIns="25400" bIns="25400" anchor="ctr">
            <a:spAutoFit/>
          </a:bodyPr>
          <a:lstStyle/>
          <a:p>
            <a:r>
              <a:rPr lang="de-DE">
                <a:solidFill>
                  <a:srgbClr val="0096FF"/>
                </a:solidFill>
                <a:latin typeface="+mn-lt"/>
              </a:rPr>
              <a:t>stop 2</a:t>
            </a:r>
          </a:p>
          <a:p>
            <a:r>
              <a:rPr lang="de-AT">
                <a:solidFill>
                  <a:srgbClr val="0096FF"/>
                </a:solidFill>
                <a:latin typeface="+mn-lt"/>
              </a:rPr>
              <a:t>   </a:t>
            </a:r>
            <a:r>
              <a:rPr lang="de-DE">
                <a:solidFill>
                  <a:srgbClr val="0096FF"/>
                </a:solidFill>
                <a:latin typeface="+mn-lt"/>
              </a:rPr>
              <a:t>t</a:t>
            </a:r>
            <a:r>
              <a:rPr lang="de-DE" baseline="32000">
                <a:solidFill>
                  <a:srgbClr val="0096FF"/>
                </a:solidFill>
                <a:latin typeface="+mn-lt"/>
              </a:rPr>
              <a:t>'</a:t>
            </a:r>
            <a:r>
              <a:rPr lang="de-DE" baseline="-6000">
                <a:solidFill>
                  <a:srgbClr val="0096FF"/>
                </a:solidFill>
                <a:latin typeface="+mn-lt"/>
              </a:rPr>
              <a:t>stop</a:t>
            </a:r>
          </a:p>
        </p:txBody>
      </p:sp>
      <p:sp>
        <p:nvSpPr>
          <p:cNvPr id="628" name="Shape 628"/>
          <p:cNvSpPr>
            <a:spLocks noChangeShapeType="1"/>
          </p:cNvSpPr>
          <p:nvPr/>
        </p:nvSpPr>
        <p:spPr bwMode="auto">
          <a:xfrm flipV="1">
            <a:off x="9083675" y="1936750"/>
            <a:ext cx="209550" cy="420688"/>
          </a:xfrm>
          <a:prstGeom prst="line">
            <a:avLst/>
          </a:prstGeom>
          <a:noFill/>
          <a:ln w="50800">
            <a:solidFill>
              <a:srgbClr val="009051"/>
            </a:solidFill>
            <a:miter lim="400000"/>
            <a:headEnd/>
            <a:tailEnd type="arrow" w="med" len="med"/>
          </a:ln>
        </p:spPr>
        <p:txBody>
          <a:bodyPr lIns="25400" tIns="25400" rIns="25400" bIns="25400" anchor="ctr"/>
          <a:lstStyle/>
          <a:p>
            <a:endParaRPr lang="de-DE"/>
          </a:p>
        </p:txBody>
      </p:sp>
      <p:sp>
        <p:nvSpPr>
          <p:cNvPr id="629" name="Shape 629"/>
          <p:cNvSpPr>
            <a:spLocks noChangeShapeType="1"/>
          </p:cNvSpPr>
          <p:nvPr/>
        </p:nvSpPr>
        <p:spPr bwMode="auto">
          <a:xfrm flipV="1">
            <a:off x="9031288" y="2009775"/>
            <a:ext cx="527050" cy="407988"/>
          </a:xfrm>
          <a:prstGeom prst="line">
            <a:avLst/>
          </a:prstGeom>
          <a:noFill/>
          <a:ln w="50800">
            <a:solidFill>
              <a:srgbClr val="009051"/>
            </a:solidFill>
            <a:miter lim="400000"/>
            <a:headEnd/>
            <a:tailEnd type="arrow" w="med" len="med"/>
          </a:ln>
        </p:spPr>
        <p:txBody>
          <a:bodyPr lIns="25400" tIns="25400" rIns="25400" bIns="25400" anchor="ctr"/>
          <a:lstStyle/>
          <a:p>
            <a:endParaRPr lang="de-DE"/>
          </a:p>
        </p:txBody>
      </p:sp>
      <p:sp>
        <p:nvSpPr>
          <p:cNvPr id="630" name="Shape 630"/>
          <p:cNvSpPr>
            <a:spLocks noChangeShapeType="1"/>
          </p:cNvSpPr>
          <p:nvPr/>
        </p:nvSpPr>
        <p:spPr bwMode="auto">
          <a:xfrm>
            <a:off x="9094788" y="2481263"/>
            <a:ext cx="398462" cy="473075"/>
          </a:xfrm>
          <a:prstGeom prst="line">
            <a:avLst/>
          </a:prstGeom>
          <a:noFill/>
          <a:ln w="50800">
            <a:solidFill>
              <a:srgbClr val="009051"/>
            </a:solidFill>
            <a:miter lim="400000"/>
            <a:headEnd/>
            <a:tailEnd type="arrow" w="med" len="med"/>
          </a:ln>
        </p:spPr>
        <p:txBody>
          <a:bodyPr lIns="25400" tIns="25400" rIns="25400" bIns="25400" anchor="ctr"/>
          <a:lstStyle/>
          <a:p>
            <a:endParaRPr lang="de-DE"/>
          </a:p>
        </p:txBody>
      </p:sp>
      <p:grpSp>
        <p:nvGrpSpPr>
          <p:cNvPr id="26647" name="Group 633"/>
          <p:cNvGrpSpPr>
            <a:grpSpLocks/>
          </p:cNvGrpSpPr>
          <p:nvPr/>
        </p:nvGrpSpPr>
        <p:grpSpPr bwMode="auto">
          <a:xfrm>
            <a:off x="8986838" y="2279650"/>
            <a:ext cx="130175" cy="277813"/>
            <a:chOff x="0" y="0"/>
            <a:chExt cx="259539" cy="557319"/>
          </a:xfrm>
        </p:grpSpPr>
        <p:sp>
          <p:nvSpPr>
            <p:cNvPr id="26658" name="Shape 632"/>
            <p:cNvSpPr>
              <a:spLocks noChangeArrowheads="1"/>
            </p:cNvSpPr>
            <p:nvPr/>
          </p:nvSpPr>
          <p:spPr bwMode="auto">
            <a:xfrm>
              <a:off x="63500" y="63500"/>
              <a:ext cx="132540" cy="430320"/>
            </a:xfrm>
            <a:prstGeom prst="rect">
              <a:avLst/>
            </a:prstGeom>
            <a:solidFill>
              <a:srgbClr val="005493"/>
            </a:solidFill>
            <a:ln w="9525">
              <a:noFill/>
              <a:miter lim="800000"/>
              <a:headEnd/>
              <a:tailEnd/>
            </a:ln>
          </p:spPr>
          <p:txBody>
            <a:bodyPr lIns="25400" tIns="25400" rIns="25400" bIns="25400" anchor="ctr"/>
            <a:lstStyle/>
            <a:p>
              <a:endParaRPr lang="de-DE">
                <a:solidFill>
                  <a:srgbClr val="FFFFFF"/>
                </a:solidFill>
              </a:endParaRPr>
            </a:p>
          </p:txBody>
        </p:sp>
        <p:pic>
          <p:nvPicPr>
            <p:cNvPr id="26659" name="Picture 630"/>
            <p:cNvPicPr>
              <a:picLocks/>
            </p:cNvPicPr>
            <p:nvPr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0" y="0"/>
              <a:ext cx="259540" cy="557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34" name="Shape 634"/>
          <p:cNvSpPr>
            <a:spLocks noChangeShapeType="1"/>
          </p:cNvSpPr>
          <p:nvPr/>
        </p:nvSpPr>
        <p:spPr bwMode="auto">
          <a:xfrm>
            <a:off x="9036050" y="2474913"/>
            <a:ext cx="355600" cy="636587"/>
          </a:xfrm>
          <a:prstGeom prst="line">
            <a:avLst/>
          </a:prstGeom>
          <a:noFill/>
          <a:ln w="50800">
            <a:solidFill>
              <a:srgbClr val="009051"/>
            </a:solidFill>
            <a:miter lim="400000"/>
            <a:headEnd/>
            <a:tailEnd type="arrow" w="med" len="med"/>
          </a:ln>
        </p:spPr>
        <p:txBody>
          <a:bodyPr lIns="25400" tIns="25400" rIns="25400" bIns="25400" anchor="ctr"/>
          <a:lstStyle/>
          <a:p>
            <a:endParaRPr lang="de-DE"/>
          </a:p>
        </p:txBody>
      </p:sp>
      <p:pic>
        <p:nvPicPr>
          <p:cNvPr id="26649" name="Picture 634"/>
          <p:cNvPicPr>
            <a:picLocks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1743075" y="2863850"/>
            <a:ext cx="7332663" cy="27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50" name="Shape 637"/>
          <p:cNvSpPr>
            <a:spLocks noChangeArrowheads="1"/>
          </p:cNvSpPr>
          <p:nvPr/>
        </p:nvSpPr>
        <p:spPr bwMode="auto">
          <a:xfrm>
            <a:off x="3498850" y="3097213"/>
            <a:ext cx="3821113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latin typeface="+mn-lt"/>
              </a:rPr>
              <a:t>Flight path – ~ 185 m or ~ 20 m</a:t>
            </a:r>
          </a:p>
        </p:txBody>
      </p:sp>
      <p:sp>
        <p:nvSpPr>
          <p:cNvPr id="26651" name="Shape 638"/>
          <p:cNvSpPr>
            <a:spLocks noChangeArrowheads="1"/>
          </p:cNvSpPr>
          <p:nvPr/>
        </p:nvSpPr>
        <p:spPr bwMode="auto">
          <a:xfrm>
            <a:off x="7905750" y="1824038"/>
            <a:ext cx="966788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solidFill>
                  <a:srgbClr val="005493"/>
                </a:solidFill>
                <a:latin typeface="+mn-lt"/>
              </a:rPr>
              <a:t>sample</a:t>
            </a:r>
          </a:p>
        </p:txBody>
      </p:sp>
      <p:sp>
        <p:nvSpPr>
          <p:cNvPr id="26652" name="Shape 639"/>
          <p:cNvSpPr>
            <a:spLocks noChangeArrowheads="1"/>
          </p:cNvSpPr>
          <p:nvPr/>
        </p:nvSpPr>
        <p:spPr bwMode="auto">
          <a:xfrm>
            <a:off x="10140950" y="1239838"/>
            <a:ext cx="1212850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solidFill>
                  <a:srgbClr val="5D5D5D"/>
                </a:solidFill>
                <a:latin typeface="+mn-lt"/>
              </a:rPr>
              <a:t>detectors</a:t>
            </a:r>
          </a:p>
        </p:txBody>
      </p:sp>
      <p:sp>
        <p:nvSpPr>
          <p:cNvPr id="640" name="Shape 640"/>
          <p:cNvSpPr>
            <a:spLocks noChangeArrowheads="1"/>
          </p:cNvSpPr>
          <p:nvPr/>
        </p:nvSpPr>
        <p:spPr bwMode="auto">
          <a:xfrm>
            <a:off x="9858375" y="2085975"/>
            <a:ext cx="1211263" cy="666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solidFill>
                  <a:srgbClr val="008F00"/>
                </a:solidFill>
                <a:latin typeface="+mn-lt"/>
              </a:rPr>
              <a:t>reaction products</a:t>
            </a:r>
          </a:p>
        </p:txBody>
      </p:sp>
      <p:sp>
        <p:nvSpPr>
          <p:cNvPr id="26654" name="Shape 641"/>
          <p:cNvSpPr>
            <a:spLocks noChangeArrowheads="1"/>
          </p:cNvSpPr>
          <p:nvPr/>
        </p:nvSpPr>
        <p:spPr bwMode="auto">
          <a:xfrm>
            <a:off x="668338" y="1235075"/>
            <a:ext cx="1292225" cy="666750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solidFill>
                  <a:srgbClr val="65677F"/>
                </a:solidFill>
                <a:latin typeface="+mn-lt"/>
              </a:rPr>
              <a:t>spallation target</a:t>
            </a:r>
          </a:p>
        </p:txBody>
      </p:sp>
      <p:sp>
        <p:nvSpPr>
          <p:cNvPr id="26655" name="Shape 642"/>
          <p:cNvSpPr>
            <a:spLocks noChangeArrowheads="1"/>
          </p:cNvSpPr>
          <p:nvPr/>
        </p:nvSpPr>
        <p:spPr bwMode="auto">
          <a:xfrm>
            <a:off x="1911350" y="1554163"/>
            <a:ext cx="1365250" cy="358775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2000">
                <a:solidFill>
                  <a:srgbClr val="00FDFF"/>
                </a:solidFill>
                <a:latin typeface="+mn-lt"/>
              </a:rPr>
              <a:t>moderator</a:t>
            </a:r>
          </a:p>
        </p:txBody>
      </p:sp>
      <p:sp>
        <p:nvSpPr>
          <p:cNvPr id="26656" name="Shape 643"/>
          <p:cNvSpPr>
            <a:spLocks noChangeArrowheads="1"/>
          </p:cNvSpPr>
          <p:nvPr/>
        </p:nvSpPr>
        <p:spPr bwMode="auto">
          <a:xfrm>
            <a:off x="3259138" y="5467172"/>
            <a:ext cx="7470775" cy="759182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  <p:txBody>
          <a:bodyPr lIns="25400" tIns="25400" rIns="25400" bIns="25400" anchor="ctr">
            <a:spAutoFit/>
          </a:bodyPr>
          <a:lstStyle/>
          <a:p>
            <a:r>
              <a:rPr lang="de-DE" sz="1500" dirty="0">
                <a:latin typeface="+mn-lt"/>
              </a:rPr>
              <a:t>Need </a:t>
            </a:r>
            <a:r>
              <a:rPr lang="de-DE" sz="1500" dirty="0" err="1">
                <a:latin typeface="+mn-lt"/>
              </a:rPr>
              <a:t>of</a:t>
            </a:r>
            <a:r>
              <a:rPr lang="de-DE" sz="1500" dirty="0">
                <a:latin typeface="+mn-lt"/>
              </a:rPr>
              <a:t> a </a:t>
            </a:r>
            <a:r>
              <a:rPr lang="de-DE" sz="1500" dirty="0" err="1">
                <a:latin typeface="+mn-lt"/>
              </a:rPr>
              <a:t>pulsed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neutron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source</a:t>
            </a:r>
            <a:r>
              <a:rPr lang="de-DE" sz="1500" dirty="0">
                <a:latin typeface="+mn-lt"/>
              </a:rPr>
              <a:t>          </a:t>
            </a:r>
            <a:r>
              <a:rPr lang="de-AT" sz="1600" dirty="0">
                <a:latin typeface="+mn-lt"/>
                <a:sym typeface="Wingdings 3"/>
              </a:rPr>
              <a:t>     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charged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particle</a:t>
            </a:r>
            <a:r>
              <a:rPr lang="de-DE" sz="1500" dirty="0">
                <a:latin typeface="+mn-lt"/>
              </a:rPr>
              <a:t> </a:t>
            </a:r>
            <a:r>
              <a:rPr lang="de-DE" sz="1500" dirty="0" err="1">
                <a:latin typeface="+mn-lt"/>
              </a:rPr>
              <a:t>impinging</a:t>
            </a:r>
            <a:r>
              <a:rPr lang="de-DE" sz="1500" dirty="0">
                <a:latin typeface="+mn-lt"/>
              </a:rPr>
              <a:t> on a heavy </a:t>
            </a:r>
            <a:r>
              <a:rPr lang="de-DE" sz="1500" dirty="0" err="1">
                <a:latin typeface="+mn-lt"/>
              </a:rPr>
              <a:t>target</a:t>
            </a:r>
            <a:endParaRPr lang="de-DE" sz="1500" dirty="0">
              <a:latin typeface="+mn-lt"/>
            </a:endParaRPr>
          </a:p>
          <a:p>
            <a:pPr marL="508000" lvl="1" indent="-190500">
              <a:buSzPct val="75000"/>
              <a:buFont typeface="Helvetica Neue"/>
              <a:buChar char="•"/>
            </a:pPr>
            <a:r>
              <a:rPr lang="en-US" sz="1500" dirty="0">
                <a:latin typeface="+mn-lt"/>
              </a:rPr>
              <a:t>neutrons from SPALLATION reactions induced by protons</a:t>
            </a:r>
          </a:p>
          <a:p>
            <a:pPr marL="508000" lvl="1" indent="-190500">
              <a:buSzPct val="75000"/>
              <a:buFont typeface="Helvetica Neue"/>
              <a:buChar char="•"/>
            </a:pPr>
            <a:r>
              <a:rPr lang="en-US" sz="1500" dirty="0" err="1">
                <a:latin typeface="+mn-lt"/>
              </a:rPr>
              <a:t>photoneutrons</a:t>
            </a:r>
            <a:r>
              <a:rPr lang="en-US" sz="1500" dirty="0">
                <a:latin typeface="+mn-lt"/>
              </a:rPr>
              <a:t> from BREMSSTRAHLUNG induced by electrons</a:t>
            </a:r>
            <a:endParaRPr lang="de-DE" sz="1500" dirty="0">
              <a:latin typeface="+mn-lt"/>
            </a:endParaRPr>
          </a:p>
        </p:txBody>
      </p:sp>
      <p:pic>
        <p:nvPicPr>
          <p:cNvPr id="26657" name="pasted-image.pdf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619125" y="5581650"/>
            <a:ext cx="2028825" cy="277813"/>
          </a:xfrm>
          <a:prstGeom prst="rect">
            <a:avLst/>
          </a:prstGeom>
          <a:noFill/>
          <a:ln w="12700">
            <a:noFill/>
            <a:miter lim="400000"/>
            <a:headEnd/>
            <a:tailEnd/>
          </a:ln>
        </p:spPr>
      </p:pic>
      <p:sp>
        <p:nvSpPr>
          <p:cNvPr id="51" name="Fußzeilenplatzhalter 9"/>
          <p:cNvSpPr>
            <a:spLocks noGrp="1"/>
          </p:cNvSpPr>
          <p:nvPr>
            <p:ph type="ftr" sz="quarter" idx="10"/>
          </p:nvPr>
        </p:nvSpPr>
        <p:spPr>
          <a:xfrm>
            <a:off x="7693025" y="6378575"/>
            <a:ext cx="4114800" cy="365125"/>
          </a:xfrm>
        </p:spPr>
        <p:txBody>
          <a:bodyPr/>
          <a:lstStyle/>
          <a:p>
            <a:pPr>
              <a:defRPr/>
            </a:pPr>
            <a:r>
              <a:rPr lang="en-US"/>
              <a:t>PHENIICS  | M. Bacak | 30. May  2017 | </a:t>
            </a:r>
            <a:endParaRPr lang="de-AT" dirty="0"/>
          </a:p>
        </p:txBody>
      </p:sp>
      <p:sp>
        <p:nvSpPr>
          <p:cNvPr id="52" name="Foliennummernplatzhalter 11"/>
          <p:cNvSpPr>
            <a:spLocks noGrp="1"/>
          </p:cNvSpPr>
          <p:nvPr>
            <p:ph type="sldNum" sz="quarter" idx="11"/>
          </p:nvPr>
        </p:nvSpPr>
        <p:spPr>
          <a:xfrm>
            <a:off x="10196513" y="6378575"/>
            <a:ext cx="1776412" cy="365125"/>
          </a:xfrm>
        </p:spPr>
        <p:txBody>
          <a:bodyPr/>
          <a:lstStyle/>
          <a:p>
            <a:pPr>
              <a:defRPr/>
            </a:pPr>
            <a:fld id="{8545CCE9-666E-4166-B11C-E6553BD79C77}" type="slidenum">
              <a:rPr lang="de-AT" smtClean="0"/>
              <a:pPr>
                <a:defRPr/>
              </a:pPr>
              <a:t>9</a:t>
            </a:fld>
            <a:endParaRPr lang="de-AT" dirty="0"/>
          </a:p>
        </p:txBody>
      </p:sp>
      <p:pic>
        <p:nvPicPr>
          <p:cNvPr id="53" name="Picture 604"/>
          <p:cNvPicPr>
            <a:picLocks/>
          </p:cNvPicPr>
          <p:nvPr/>
        </p:nvPicPr>
        <p:blipFill rotWithShape="1">
          <a:blip r:embed="rId8"/>
          <a:srcRect l="26635"/>
          <a:stretch/>
        </p:blipFill>
        <p:spPr bwMode="auto">
          <a:xfrm>
            <a:off x="5897146" y="5532224"/>
            <a:ext cx="576000" cy="211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7.40741E-7 L 0.58216 0.00139 " pathEditMode="relative" rAng="0" ptsTypes="AA">
                                      <p:cBhvr>
                                        <p:cTn id="27" dur="1500" fill="hold"/>
                                        <p:tgtEl>
                                          <p:spTgt spid="6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102" y="6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81481E-6 L 0.59505 -0.00023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6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753" y="-23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6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6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6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" grpId="0" animBg="1"/>
      <p:bldP spid="621" grpId="0" animBg="1"/>
      <p:bldP spid="624" grpId="0" animBg="1"/>
      <p:bldP spid="627" grpId="0" animBg="1"/>
      <p:bldP spid="628" grpId="0" animBg="1"/>
      <p:bldP spid="629" grpId="0" animBg="1"/>
      <p:bldP spid="630" grpId="0" animBg="1"/>
      <p:bldP spid="634" grpId="0" animBg="1"/>
      <p:bldP spid="640" grpId="0" animBg="1"/>
      <p:bldP spid="26656" grpId="0"/>
    </p:bld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1621</Words>
  <Application>Microsoft Office PowerPoint</Application>
  <PresentationFormat>Breitbild</PresentationFormat>
  <Paragraphs>424</Paragraphs>
  <Slides>40</Slides>
  <Notes>4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40</vt:i4>
      </vt:variant>
    </vt:vector>
  </HeadingPairs>
  <TitlesOfParts>
    <vt:vector size="50" baseType="lpstr">
      <vt:lpstr>MS PGothic</vt:lpstr>
      <vt:lpstr>Arial</vt:lpstr>
      <vt:lpstr>Calibri</vt:lpstr>
      <vt:lpstr>Calibri Light</vt:lpstr>
      <vt:lpstr>Cambria Math</vt:lpstr>
      <vt:lpstr>Helvetica Neue</vt:lpstr>
      <vt:lpstr>Helvetica Neue Medium</vt:lpstr>
      <vt:lpstr>Times New Roman</vt:lpstr>
      <vt:lpstr>Wingdings 3</vt:lpstr>
      <vt:lpstr>Office</vt:lpstr>
      <vt:lpstr>Simultaneous measurement of the neutron-induced 233U capture and fission cross sections @ n_TOF</vt:lpstr>
      <vt:lpstr>PowerPoint-Präsentation</vt:lpstr>
      <vt:lpstr>WHAT: Neutron-induced reactions</vt:lpstr>
      <vt:lpstr>WHERE: The CERN accelerator complex</vt:lpstr>
      <vt:lpstr>WHY: n_ToF in a nutshell</vt:lpstr>
      <vt:lpstr>HOW: n_TOF in a nutshell</vt:lpstr>
      <vt:lpstr>HOW: n_TOF EAR1</vt:lpstr>
      <vt:lpstr>HOW: n_TOF EAR2</vt:lpstr>
      <vt:lpstr>HOW: time-of-flight (TOF) technique</vt:lpstr>
      <vt:lpstr>HOW: time-of-flight (TOF) technique</vt:lpstr>
      <vt:lpstr>The 233U case - Motivation</vt:lpstr>
      <vt:lpstr>233U targets</vt:lpstr>
      <vt:lpstr>Measuring (n,γ) &amp; (n,f)</vt:lpstr>
      <vt:lpstr>Experimental Setup I</vt:lpstr>
      <vt:lpstr>Experimental Setup II</vt:lpstr>
      <vt:lpstr>The Analysis</vt:lpstr>
      <vt:lpstr>FICH – total amplitude spectrum</vt:lpstr>
      <vt:lpstr>FICH – Fission events in coincidence</vt:lpstr>
      <vt:lpstr>Anti-/Coincidence - ESum</vt:lpstr>
      <vt:lpstr>Fission vs. Capture – 10% of statistics</vt:lpstr>
      <vt:lpstr>Summary &amp; Outlook</vt:lpstr>
      <vt:lpstr>PowerPoint-Präsentation</vt:lpstr>
      <vt:lpstr>PowerPoint-Präsentation</vt:lpstr>
      <vt:lpstr>Gain drift correction</vt:lpstr>
      <vt:lpstr>Gain drift correction II</vt:lpstr>
      <vt:lpstr>Gain drift correction III</vt:lpstr>
      <vt:lpstr>Gain drift correction II</vt:lpstr>
      <vt:lpstr>Energy Calibration I – γ-sources</vt:lpstr>
      <vt:lpstr>Time Calibration I - method</vt:lpstr>
      <vt:lpstr>Time Calibration II</vt:lpstr>
      <vt:lpstr>Time Calibration III</vt:lpstr>
      <vt:lpstr>Coincidence - δT</vt:lpstr>
      <vt:lpstr>Coincidence I - δT</vt:lpstr>
      <vt:lpstr>Coincidence II - δT</vt:lpstr>
      <vt:lpstr>Coincidence III - δT</vt:lpstr>
      <vt:lpstr>Coincidence IV - δT</vt:lpstr>
      <vt:lpstr>ESum – Fission vs. „Capture“ </vt:lpstr>
      <vt:lpstr>Multiplicity mcr – Fission vs. „Capture“ </vt:lpstr>
      <vt:lpstr>Coincidence – Fission </vt:lpstr>
      <vt:lpstr>AntiCoincidence – „Capture“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Jarvis</dc:creator>
  <cp:lastModifiedBy>Jarvis</cp:lastModifiedBy>
  <cp:revision>357</cp:revision>
  <dcterms:created xsi:type="dcterms:W3CDTF">2016-09-05T10:37:33Z</dcterms:created>
  <dcterms:modified xsi:type="dcterms:W3CDTF">2017-05-30T08:46:14Z</dcterms:modified>
</cp:coreProperties>
</file>