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9" r:id="rId3"/>
    <p:sldId id="299" r:id="rId4"/>
    <p:sldId id="280" r:id="rId5"/>
    <p:sldId id="302" r:id="rId6"/>
    <p:sldId id="301" r:id="rId7"/>
    <p:sldId id="279" r:id="rId8"/>
    <p:sldId id="284" r:id="rId9"/>
    <p:sldId id="288" r:id="rId10"/>
    <p:sldId id="283" r:id="rId11"/>
    <p:sldId id="278" r:id="rId12"/>
    <p:sldId id="289" r:id="rId13"/>
    <p:sldId id="294" r:id="rId14"/>
    <p:sldId id="290" r:id="rId15"/>
    <p:sldId id="291" r:id="rId16"/>
    <p:sldId id="292" r:id="rId17"/>
    <p:sldId id="293" r:id="rId18"/>
    <p:sldId id="295" r:id="rId19"/>
    <p:sldId id="296" r:id="rId20"/>
    <p:sldId id="297" r:id="rId21"/>
    <p:sldId id="298" r:id="rId22"/>
    <p:sldId id="300"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25" autoAdjust="0"/>
    <p:restoredTop sz="94660"/>
  </p:normalViewPr>
  <p:slideViewPr>
    <p:cSldViewPr>
      <p:cViewPr>
        <p:scale>
          <a:sx n="100" d="100"/>
          <a:sy n="100" d="100"/>
        </p:scale>
        <p:origin x="1072"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18FECF-95D8-4DEC-9E5C-5CB660E971BF}" type="datetimeFigureOut">
              <a:rPr lang="fr-FR" smtClean="0"/>
              <a:t>30/05/2017</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65D9A2-A430-4DB6-B368-CABA7777DFE0}" type="slidenum">
              <a:rPr lang="fr-FR" smtClean="0"/>
              <a:t>‹#›</a:t>
            </a:fld>
            <a:endParaRPr lang="fr-FR"/>
          </a:p>
        </p:txBody>
      </p:sp>
    </p:spTree>
    <p:extLst>
      <p:ext uri="{BB962C8B-B14F-4D97-AF65-F5344CB8AC3E}">
        <p14:creationId xmlns:p14="http://schemas.microsoft.com/office/powerpoint/2010/main" val="3772119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C3DBA97-DDBB-4C39-9E39-C44EE675182C}" type="slidenum">
              <a:rPr lang="fr-FR" smtClean="0"/>
              <a:t>1</a:t>
            </a:fld>
            <a:endParaRPr lang="fr-FR"/>
          </a:p>
        </p:txBody>
      </p:sp>
    </p:spTree>
    <p:extLst>
      <p:ext uri="{BB962C8B-B14F-4D97-AF65-F5344CB8AC3E}">
        <p14:creationId xmlns:p14="http://schemas.microsoft.com/office/powerpoint/2010/main" val="2524929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C3DBA97-DDBB-4C39-9E39-C44EE675182C}" type="slidenum">
              <a:rPr lang="fr-FR" smtClean="0"/>
              <a:t>10</a:t>
            </a:fld>
            <a:endParaRPr lang="fr-FR"/>
          </a:p>
        </p:txBody>
      </p:sp>
    </p:spTree>
    <p:extLst>
      <p:ext uri="{BB962C8B-B14F-4D97-AF65-F5344CB8AC3E}">
        <p14:creationId xmlns:p14="http://schemas.microsoft.com/office/powerpoint/2010/main" val="1745123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C3DBA97-DDBB-4C39-9E39-C44EE675182C}" type="slidenum">
              <a:rPr lang="fr-FR" smtClean="0"/>
              <a:t>11</a:t>
            </a:fld>
            <a:endParaRPr lang="fr-FR"/>
          </a:p>
        </p:txBody>
      </p:sp>
    </p:spTree>
    <p:extLst>
      <p:ext uri="{BB962C8B-B14F-4D97-AF65-F5344CB8AC3E}">
        <p14:creationId xmlns:p14="http://schemas.microsoft.com/office/powerpoint/2010/main" val="4118902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C3DBA97-DDBB-4C39-9E39-C44EE675182C}" type="slidenum">
              <a:rPr lang="fr-FR" smtClean="0"/>
              <a:t>12</a:t>
            </a:fld>
            <a:endParaRPr lang="fr-FR"/>
          </a:p>
        </p:txBody>
      </p:sp>
    </p:spTree>
    <p:extLst>
      <p:ext uri="{BB962C8B-B14F-4D97-AF65-F5344CB8AC3E}">
        <p14:creationId xmlns:p14="http://schemas.microsoft.com/office/powerpoint/2010/main" val="956891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C3DBA97-DDBB-4C39-9E39-C44EE675182C}" type="slidenum">
              <a:rPr lang="fr-FR" smtClean="0"/>
              <a:t>13</a:t>
            </a:fld>
            <a:endParaRPr lang="fr-FR"/>
          </a:p>
        </p:txBody>
      </p:sp>
    </p:spTree>
    <p:extLst>
      <p:ext uri="{BB962C8B-B14F-4D97-AF65-F5344CB8AC3E}">
        <p14:creationId xmlns:p14="http://schemas.microsoft.com/office/powerpoint/2010/main" val="88349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C3DBA97-DDBB-4C39-9E39-C44EE675182C}" type="slidenum">
              <a:rPr lang="fr-FR" smtClean="0"/>
              <a:t>14</a:t>
            </a:fld>
            <a:endParaRPr lang="fr-FR"/>
          </a:p>
        </p:txBody>
      </p:sp>
    </p:spTree>
    <p:extLst>
      <p:ext uri="{BB962C8B-B14F-4D97-AF65-F5344CB8AC3E}">
        <p14:creationId xmlns:p14="http://schemas.microsoft.com/office/powerpoint/2010/main" val="1774833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C3DBA97-DDBB-4C39-9E39-C44EE675182C}" type="slidenum">
              <a:rPr lang="fr-FR" smtClean="0"/>
              <a:t>15</a:t>
            </a:fld>
            <a:endParaRPr lang="fr-FR"/>
          </a:p>
        </p:txBody>
      </p:sp>
    </p:spTree>
    <p:extLst>
      <p:ext uri="{BB962C8B-B14F-4D97-AF65-F5344CB8AC3E}">
        <p14:creationId xmlns:p14="http://schemas.microsoft.com/office/powerpoint/2010/main" val="1974826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C3DBA97-DDBB-4C39-9E39-C44EE675182C}" type="slidenum">
              <a:rPr lang="fr-FR" smtClean="0"/>
              <a:t>16</a:t>
            </a:fld>
            <a:endParaRPr lang="fr-FR"/>
          </a:p>
        </p:txBody>
      </p:sp>
    </p:spTree>
    <p:extLst>
      <p:ext uri="{BB962C8B-B14F-4D97-AF65-F5344CB8AC3E}">
        <p14:creationId xmlns:p14="http://schemas.microsoft.com/office/powerpoint/2010/main" val="1990833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C3DBA97-DDBB-4C39-9E39-C44EE675182C}" type="slidenum">
              <a:rPr lang="fr-FR" smtClean="0"/>
              <a:t>17</a:t>
            </a:fld>
            <a:endParaRPr lang="fr-FR"/>
          </a:p>
        </p:txBody>
      </p:sp>
    </p:spTree>
    <p:extLst>
      <p:ext uri="{BB962C8B-B14F-4D97-AF65-F5344CB8AC3E}">
        <p14:creationId xmlns:p14="http://schemas.microsoft.com/office/powerpoint/2010/main" val="506676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C3DBA97-DDBB-4C39-9E39-C44EE675182C}" type="slidenum">
              <a:rPr lang="fr-FR" smtClean="0"/>
              <a:t>18</a:t>
            </a:fld>
            <a:endParaRPr lang="fr-FR"/>
          </a:p>
        </p:txBody>
      </p:sp>
    </p:spTree>
    <p:extLst>
      <p:ext uri="{BB962C8B-B14F-4D97-AF65-F5344CB8AC3E}">
        <p14:creationId xmlns:p14="http://schemas.microsoft.com/office/powerpoint/2010/main" val="474199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C3DBA97-DDBB-4C39-9E39-C44EE675182C}" type="slidenum">
              <a:rPr lang="fr-FR" smtClean="0"/>
              <a:t>19</a:t>
            </a:fld>
            <a:endParaRPr lang="fr-FR"/>
          </a:p>
        </p:txBody>
      </p:sp>
    </p:spTree>
    <p:extLst>
      <p:ext uri="{BB962C8B-B14F-4D97-AF65-F5344CB8AC3E}">
        <p14:creationId xmlns:p14="http://schemas.microsoft.com/office/powerpoint/2010/main" val="693490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C3DBA97-DDBB-4C39-9E39-C44EE675182C}" type="slidenum">
              <a:rPr lang="fr-FR" smtClean="0"/>
              <a:t>2</a:t>
            </a:fld>
            <a:endParaRPr lang="fr-FR"/>
          </a:p>
        </p:txBody>
      </p:sp>
    </p:spTree>
    <p:extLst>
      <p:ext uri="{BB962C8B-B14F-4D97-AF65-F5344CB8AC3E}">
        <p14:creationId xmlns:p14="http://schemas.microsoft.com/office/powerpoint/2010/main" val="1751524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C3DBA97-DDBB-4C39-9E39-C44EE675182C}" type="slidenum">
              <a:rPr lang="fr-FR" smtClean="0"/>
              <a:t>20</a:t>
            </a:fld>
            <a:endParaRPr lang="fr-FR"/>
          </a:p>
        </p:txBody>
      </p:sp>
    </p:spTree>
    <p:extLst>
      <p:ext uri="{BB962C8B-B14F-4D97-AF65-F5344CB8AC3E}">
        <p14:creationId xmlns:p14="http://schemas.microsoft.com/office/powerpoint/2010/main" val="546723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C3DBA97-DDBB-4C39-9E39-C44EE675182C}" type="slidenum">
              <a:rPr lang="fr-FR" smtClean="0"/>
              <a:t>21</a:t>
            </a:fld>
            <a:endParaRPr lang="fr-FR"/>
          </a:p>
        </p:txBody>
      </p:sp>
    </p:spTree>
    <p:extLst>
      <p:ext uri="{BB962C8B-B14F-4D97-AF65-F5344CB8AC3E}">
        <p14:creationId xmlns:p14="http://schemas.microsoft.com/office/powerpoint/2010/main" val="625756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C3DBA97-DDBB-4C39-9E39-C44EE675182C}" type="slidenum">
              <a:rPr lang="fr-FR" smtClean="0"/>
              <a:t>22</a:t>
            </a:fld>
            <a:endParaRPr lang="fr-FR"/>
          </a:p>
        </p:txBody>
      </p:sp>
    </p:spTree>
    <p:extLst>
      <p:ext uri="{BB962C8B-B14F-4D97-AF65-F5344CB8AC3E}">
        <p14:creationId xmlns:p14="http://schemas.microsoft.com/office/powerpoint/2010/main" val="1128062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C3DBA97-DDBB-4C39-9E39-C44EE675182C}" type="slidenum">
              <a:rPr lang="fr-FR" smtClean="0"/>
              <a:t>3</a:t>
            </a:fld>
            <a:endParaRPr lang="fr-FR"/>
          </a:p>
        </p:txBody>
      </p:sp>
    </p:spTree>
    <p:extLst>
      <p:ext uri="{BB962C8B-B14F-4D97-AF65-F5344CB8AC3E}">
        <p14:creationId xmlns:p14="http://schemas.microsoft.com/office/powerpoint/2010/main" val="1780405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C3DBA97-DDBB-4C39-9E39-C44EE675182C}" type="slidenum">
              <a:rPr lang="fr-FR" smtClean="0"/>
              <a:t>4</a:t>
            </a:fld>
            <a:endParaRPr lang="fr-FR"/>
          </a:p>
        </p:txBody>
      </p:sp>
    </p:spTree>
    <p:extLst>
      <p:ext uri="{BB962C8B-B14F-4D97-AF65-F5344CB8AC3E}">
        <p14:creationId xmlns:p14="http://schemas.microsoft.com/office/powerpoint/2010/main" val="1459243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C3DBA97-DDBB-4C39-9E39-C44EE675182C}" type="slidenum">
              <a:rPr lang="fr-FR" smtClean="0"/>
              <a:t>5</a:t>
            </a:fld>
            <a:endParaRPr lang="fr-FR"/>
          </a:p>
        </p:txBody>
      </p:sp>
    </p:spTree>
    <p:extLst>
      <p:ext uri="{BB962C8B-B14F-4D97-AF65-F5344CB8AC3E}">
        <p14:creationId xmlns:p14="http://schemas.microsoft.com/office/powerpoint/2010/main" val="181720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C3DBA97-DDBB-4C39-9E39-C44EE675182C}" type="slidenum">
              <a:rPr lang="fr-FR" smtClean="0"/>
              <a:t>6</a:t>
            </a:fld>
            <a:endParaRPr lang="fr-FR"/>
          </a:p>
        </p:txBody>
      </p:sp>
    </p:spTree>
    <p:extLst>
      <p:ext uri="{BB962C8B-B14F-4D97-AF65-F5344CB8AC3E}">
        <p14:creationId xmlns:p14="http://schemas.microsoft.com/office/powerpoint/2010/main" val="73500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C3DBA97-DDBB-4C39-9E39-C44EE675182C}" type="slidenum">
              <a:rPr lang="fr-FR" smtClean="0"/>
              <a:t>7</a:t>
            </a:fld>
            <a:endParaRPr lang="fr-FR"/>
          </a:p>
        </p:txBody>
      </p:sp>
    </p:spTree>
    <p:extLst>
      <p:ext uri="{BB962C8B-B14F-4D97-AF65-F5344CB8AC3E}">
        <p14:creationId xmlns:p14="http://schemas.microsoft.com/office/powerpoint/2010/main" val="71320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C3DBA97-DDBB-4C39-9E39-C44EE675182C}" type="slidenum">
              <a:rPr lang="fr-FR" smtClean="0"/>
              <a:t>8</a:t>
            </a:fld>
            <a:endParaRPr lang="fr-FR"/>
          </a:p>
        </p:txBody>
      </p:sp>
    </p:spTree>
    <p:extLst>
      <p:ext uri="{BB962C8B-B14F-4D97-AF65-F5344CB8AC3E}">
        <p14:creationId xmlns:p14="http://schemas.microsoft.com/office/powerpoint/2010/main" val="544883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C3DBA97-DDBB-4C39-9E39-C44EE675182C}" type="slidenum">
              <a:rPr lang="fr-FR" smtClean="0"/>
              <a:t>9</a:t>
            </a:fld>
            <a:endParaRPr lang="fr-FR"/>
          </a:p>
        </p:txBody>
      </p:sp>
    </p:spTree>
    <p:extLst>
      <p:ext uri="{BB962C8B-B14F-4D97-AF65-F5344CB8AC3E}">
        <p14:creationId xmlns:p14="http://schemas.microsoft.com/office/powerpoint/2010/main" val="735028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A0E67DD8-98A1-4356-AA0B-D07AA39F10BC}" type="datetimeFigureOut">
              <a:rPr lang="fr-FR" smtClean="0"/>
              <a:t>30/05/2017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0B9A959-22F5-4E6F-AD9A-BCB626993BC6}" type="slidenum">
              <a:rPr lang="fr-FR" smtClean="0"/>
              <a:t>‹#›</a:t>
            </a:fld>
            <a:endParaRPr lang="fr-FR"/>
          </a:p>
        </p:txBody>
      </p:sp>
    </p:spTree>
    <p:extLst>
      <p:ext uri="{BB962C8B-B14F-4D97-AF65-F5344CB8AC3E}">
        <p14:creationId xmlns:p14="http://schemas.microsoft.com/office/powerpoint/2010/main" val="1903362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0E67DD8-98A1-4356-AA0B-D07AA39F10BC}" type="datetimeFigureOut">
              <a:rPr lang="fr-FR" smtClean="0"/>
              <a:t>30/05/2017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0B9A959-22F5-4E6F-AD9A-BCB626993BC6}" type="slidenum">
              <a:rPr lang="fr-FR" smtClean="0"/>
              <a:t>‹#›</a:t>
            </a:fld>
            <a:endParaRPr lang="fr-FR"/>
          </a:p>
        </p:txBody>
      </p:sp>
    </p:spTree>
    <p:extLst>
      <p:ext uri="{BB962C8B-B14F-4D97-AF65-F5344CB8AC3E}">
        <p14:creationId xmlns:p14="http://schemas.microsoft.com/office/powerpoint/2010/main" val="3509905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0E67DD8-98A1-4356-AA0B-D07AA39F10BC}" type="datetimeFigureOut">
              <a:rPr lang="fr-FR" smtClean="0"/>
              <a:t>30/05/2017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0B9A959-22F5-4E6F-AD9A-BCB626993BC6}" type="slidenum">
              <a:rPr lang="fr-FR" smtClean="0"/>
              <a:t>‹#›</a:t>
            </a:fld>
            <a:endParaRPr lang="fr-FR"/>
          </a:p>
        </p:txBody>
      </p:sp>
    </p:spTree>
    <p:extLst>
      <p:ext uri="{BB962C8B-B14F-4D97-AF65-F5344CB8AC3E}">
        <p14:creationId xmlns:p14="http://schemas.microsoft.com/office/powerpoint/2010/main" val="978626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0E67DD8-98A1-4356-AA0B-D07AA39F10BC}" type="datetimeFigureOut">
              <a:rPr lang="fr-FR" smtClean="0"/>
              <a:t>30/05/2017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0B9A959-22F5-4E6F-AD9A-BCB626993BC6}" type="slidenum">
              <a:rPr lang="fr-FR" smtClean="0"/>
              <a:t>‹#›</a:t>
            </a:fld>
            <a:endParaRPr lang="fr-FR"/>
          </a:p>
        </p:txBody>
      </p:sp>
    </p:spTree>
    <p:extLst>
      <p:ext uri="{BB962C8B-B14F-4D97-AF65-F5344CB8AC3E}">
        <p14:creationId xmlns:p14="http://schemas.microsoft.com/office/powerpoint/2010/main" val="361925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0E67DD8-98A1-4356-AA0B-D07AA39F10BC}" type="datetimeFigureOut">
              <a:rPr lang="fr-FR" smtClean="0"/>
              <a:t>30/05/2017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0B9A959-22F5-4E6F-AD9A-BCB626993BC6}" type="slidenum">
              <a:rPr lang="fr-FR" smtClean="0"/>
              <a:t>‹#›</a:t>
            </a:fld>
            <a:endParaRPr lang="fr-FR"/>
          </a:p>
        </p:txBody>
      </p:sp>
    </p:spTree>
    <p:extLst>
      <p:ext uri="{BB962C8B-B14F-4D97-AF65-F5344CB8AC3E}">
        <p14:creationId xmlns:p14="http://schemas.microsoft.com/office/powerpoint/2010/main" val="2800941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0E67DD8-98A1-4356-AA0B-D07AA39F10BC}" type="datetimeFigureOut">
              <a:rPr lang="fr-FR" smtClean="0"/>
              <a:t>30/05/2017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0B9A959-22F5-4E6F-AD9A-BCB626993BC6}" type="slidenum">
              <a:rPr lang="fr-FR" smtClean="0"/>
              <a:t>‹#›</a:t>
            </a:fld>
            <a:endParaRPr lang="fr-FR"/>
          </a:p>
        </p:txBody>
      </p:sp>
    </p:spTree>
    <p:extLst>
      <p:ext uri="{BB962C8B-B14F-4D97-AF65-F5344CB8AC3E}">
        <p14:creationId xmlns:p14="http://schemas.microsoft.com/office/powerpoint/2010/main" val="2968799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0E67DD8-98A1-4356-AA0B-D07AA39F10BC}" type="datetimeFigureOut">
              <a:rPr lang="fr-FR" smtClean="0"/>
              <a:t>30/05/2017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0B9A959-22F5-4E6F-AD9A-BCB626993BC6}" type="slidenum">
              <a:rPr lang="fr-FR" smtClean="0"/>
              <a:t>‹#›</a:t>
            </a:fld>
            <a:endParaRPr lang="fr-FR"/>
          </a:p>
        </p:txBody>
      </p:sp>
    </p:spTree>
    <p:extLst>
      <p:ext uri="{BB962C8B-B14F-4D97-AF65-F5344CB8AC3E}">
        <p14:creationId xmlns:p14="http://schemas.microsoft.com/office/powerpoint/2010/main" val="2423951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0E67DD8-98A1-4356-AA0B-D07AA39F10BC}" type="datetimeFigureOut">
              <a:rPr lang="fr-FR" smtClean="0"/>
              <a:t>30/05/2017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0B9A959-22F5-4E6F-AD9A-BCB626993BC6}" type="slidenum">
              <a:rPr lang="fr-FR" smtClean="0"/>
              <a:t>‹#›</a:t>
            </a:fld>
            <a:endParaRPr lang="fr-FR"/>
          </a:p>
        </p:txBody>
      </p:sp>
    </p:spTree>
    <p:extLst>
      <p:ext uri="{BB962C8B-B14F-4D97-AF65-F5344CB8AC3E}">
        <p14:creationId xmlns:p14="http://schemas.microsoft.com/office/powerpoint/2010/main" val="3553371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0E67DD8-98A1-4356-AA0B-D07AA39F10BC}" type="datetimeFigureOut">
              <a:rPr lang="fr-FR" smtClean="0"/>
              <a:t>30/05/2017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0B9A959-22F5-4E6F-AD9A-BCB626993BC6}" type="slidenum">
              <a:rPr lang="fr-FR" smtClean="0"/>
              <a:t>‹#›</a:t>
            </a:fld>
            <a:endParaRPr lang="fr-FR"/>
          </a:p>
        </p:txBody>
      </p:sp>
    </p:spTree>
    <p:extLst>
      <p:ext uri="{BB962C8B-B14F-4D97-AF65-F5344CB8AC3E}">
        <p14:creationId xmlns:p14="http://schemas.microsoft.com/office/powerpoint/2010/main" val="224743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0E67DD8-98A1-4356-AA0B-D07AA39F10BC}" type="datetimeFigureOut">
              <a:rPr lang="fr-FR" smtClean="0"/>
              <a:t>30/05/2017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0B9A959-22F5-4E6F-AD9A-BCB626993BC6}" type="slidenum">
              <a:rPr lang="fr-FR" smtClean="0"/>
              <a:t>‹#›</a:t>
            </a:fld>
            <a:endParaRPr lang="fr-FR"/>
          </a:p>
        </p:txBody>
      </p:sp>
    </p:spTree>
    <p:extLst>
      <p:ext uri="{BB962C8B-B14F-4D97-AF65-F5344CB8AC3E}">
        <p14:creationId xmlns:p14="http://schemas.microsoft.com/office/powerpoint/2010/main" val="1615521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0E67DD8-98A1-4356-AA0B-D07AA39F10BC}" type="datetimeFigureOut">
              <a:rPr lang="fr-FR" smtClean="0"/>
              <a:t>30/05/2017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0B9A959-22F5-4E6F-AD9A-BCB626993BC6}" type="slidenum">
              <a:rPr lang="fr-FR" smtClean="0"/>
              <a:t>‹#›</a:t>
            </a:fld>
            <a:endParaRPr lang="fr-FR"/>
          </a:p>
        </p:txBody>
      </p:sp>
    </p:spTree>
    <p:extLst>
      <p:ext uri="{BB962C8B-B14F-4D97-AF65-F5344CB8AC3E}">
        <p14:creationId xmlns:p14="http://schemas.microsoft.com/office/powerpoint/2010/main" val="6654134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E67DD8-98A1-4356-AA0B-D07AA39F10BC}" type="datetimeFigureOut">
              <a:rPr lang="fr-FR" smtClean="0"/>
              <a:t>30/05/2017</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B9A959-22F5-4E6F-AD9A-BCB626993BC6}" type="slidenum">
              <a:rPr lang="fr-FR" smtClean="0"/>
              <a:t>‹#›</a:t>
            </a:fld>
            <a:endParaRPr lang="fr-FR"/>
          </a:p>
        </p:txBody>
      </p:sp>
    </p:spTree>
    <p:extLst>
      <p:ext uri="{BB962C8B-B14F-4D97-AF65-F5344CB8AC3E}">
        <p14:creationId xmlns:p14="http://schemas.microsoft.com/office/powerpoint/2010/main" val="1324205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2430148"/>
            <a:ext cx="9144000" cy="1395141"/>
          </a:xfrm>
        </p:spPr>
        <p:txBody>
          <a:bodyPr>
            <a:normAutofit/>
          </a:bodyPr>
          <a:lstStyle/>
          <a:p>
            <a:r>
              <a:rPr lang="en-GB" sz="8800" dirty="0" smtClean="0"/>
              <a:t>The ion cloud effect</a:t>
            </a:r>
            <a:endParaRPr lang="en-GB" sz="8800" dirty="0"/>
          </a:p>
        </p:txBody>
      </p:sp>
      <p:sp>
        <p:nvSpPr>
          <p:cNvPr id="6" name="Rectangle 5"/>
          <p:cNvSpPr/>
          <p:nvPr/>
        </p:nvSpPr>
        <p:spPr>
          <a:xfrm>
            <a:off x="0" y="6425514"/>
            <a:ext cx="12192000" cy="10709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sp>
        <p:nvSpPr>
          <p:cNvPr id="8" name="Rectangle 7"/>
          <p:cNvSpPr/>
          <p:nvPr/>
        </p:nvSpPr>
        <p:spPr>
          <a:xfrm>
            <a:off x="0" y="0"/>
            <a:ext cx="214184"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sp>
        <p:nvSpPr>
          <p:cNvPr id="9" name="Espace réservé du numéro de diapositive 8"/>
          <p:cNvSpPr>
            <a:spLocks noGrp="1"/>
          </p:cNvSpPr>
          <p:nvPr>
            <p:ph type="sldNum" sz="quarter" idx="12"/>
          </p:nvPr>
        </p:nvSpPr>
        <p:spPr>
          <a:xfrm>
            <a:off x="9236675" y="6512740"/>
            <a:ext cx="2743200" cy="365125"/>
          </a:xfrm>
          <a:noFill/>
          <a:ln>
            <a:noFill/>
          </a:ln>
        </p:spPr>
        <p:txBody>
          <a:bodyPr/>
          <a:lstStyle/>
          <a:p>
            <a:fld id="{34D7324B-2770-4802-B49E-4504F47BE71B}" type="slidenum">
              <a:rPr lang="fr-FR" sz="1400" smtClean="0">
                <a:ln>
                  <a:solidFill>
                    <a:schemeClr val="tx1"/>
                  </a:solidFill>
                </a:ln>
              </a:rPr>
              <a:t>1</a:t>
            </a:fld>
            <a:endParaRPr lang="fr-FR" sz="1400" dirty="0">
              <a:ln>
                <a:solidFill>
                  <a:schemeClr val="tx1"/>
                </a:solidFill>
              </a:ln>
            </a:endParaRPr>
          </a:p>
        </p:txBody>
      </p:sp>
      <p:sp>
        <p:nvSpPr>
          <p:cNvPr id="10" name="ZoneTexte 9"/>
          <p:cNvSpPr txBox="1"/>
          <p:nvPr/>
        </p:nvSpPr>
        <p:spPr>
          <a:xfrm>
            <a:off x="313038" y="6520569"/>
            <a:ext cx="3278659" cy="400110"/>
          </a:xfrm>
          <a:prstGeom prst="rect">
            <a:avLst/>
          </a:prstGeom>
          <a:noFill/>
        </p:spPr>
        <p:txBody>
          <a:bodyPr wrap="square" rtlCol="0">
            <a:spAutoFit/>
          </a:bodyPr>
          <a:lstStyle/>
          <a:p>
            <a:r>
              <a:rPr lang="fr-FR" sz="2000" dirty="0" smtClean="0"/>
              <a:t>Alexis Gamelin</a:t>
            </a:r>
            <a:endParaRPr lang="fr-FR" sz="2000" dirty="0"/>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5880" y="134633"/>
            <a:ext cx="2546120" cy="1468916"/>
          </a:xfrm>
          <a:prstGeom prst="rect">
            <a:avLst/>
          </a:prstGeom>
        </p:spPr>
      </p:pic>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4772" y="4126131"/>
            <a:ext cx="2107228" cy="2255770"/>
          </a:xfrm>
          <a:prstGeom prst="rect">
            <a:avLst/>
          </a:prstGeom>
        </p:spPr>
      </p:pic>
      <p:pic>
        <p:nvPicPr>
          <p:cNvPr id="13" name="Imag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038" y="4892869"/>
            <a:ext cx="2276496" cy="1265072"/>
          </a:xfrm>
          <a:prstGeom prst="rect">
            <a:avLst/>
          </a:prstGeom>
        </p:spPr>
      </p:pic>
      <p:pic>
        <p:nvPicPr>
          <p:cNvPr id="14" name="Imag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038" y="66601"/>
            <a:ext cx="5784053" cy="1219488"/>
          </a:xfrm>
          <a:prstGeom prst="rect">
            <a:avLst/>
          </a:prstGeom>
        </p:spPr>
      </p:pic>
      <p:sp>
        <p:nvSpPr>
          <p:cNvPr id="15" name="ZoneTexte 14"/>
          <p:cNvSpPr txBox="1"/>
          <p:nvPr/>
        </p:nvSpPr>
        <p:spPr>
          <a:xfrm>
            <a:off x="2050564" y="5254016"/>
            <a:ext cx="8090872" cy="769441"/>
          </a:xfrm>
          <a:prstGeom prst="rect">
            <a:avLst/>
          </a:prstGeom>
          <a:noFill/>
        </p:spPr>
        <p:txBody>
          <a:bodyPr wrap="square" rtlCol="0">
            <a:spAutoFit/>
          </a:bodyPr>
          <a:lstStyle/>
          <a:p>
            <a:pPr algn="ctr"/>
            <a:r>
              <a:rPr lang="en-US" sz="2200" dirty="0" smtClean="0"/>
              <a:t>Alexis </a:t>
            </a:r>
            <a:r>
              <a:rPr lang="en-US" sz="2200" dirty="0" err="1" smtClean="0"/>
              <a:t>Gamelin</a:t>
            </a:r>
            <a:r>
              <a:rPr lang="en-US" sz="2200" dirty="0" smtClean="0"/>
              <a:t> (LAL)</a:t>
            </a:r>
          </a:p>
          <a:p>
            <a:pPr algn="ctr"/>
            <a:r>
              <a:rPr lang="en-US" sz="2200" dirty="0" smtClean="0"/>
              <a:t>Thesis supervisor: </a:t>
            </a:r>
            <a:r>
              <a:rPr lang="en-US" sz="2200" dirty="0" err="1" smtClean="0"/>
              <a:t>Christelle</a:t>
            </a:r>
            <a:r>
              <a:rPr lang="en-US" sz="2200" dirty="0" smtClean="0"/>
              <a:t> </a:t>
            </a:r>
            <a:r>
              <a:rPr lang="en-US" sz="2200" dirty="0" err="1" smtClean="0"/>
              <a:t>Bruni</a:t>
            </a:r>
            <a:r>
              <a:rPr lang="en-US" sz="2200" dirty="0" smtClean="0"/>
              <a:t> (LAL)</a:t>
            </a:r>
          </a:p>
        </p:txBody>
      </p:sp>
    </p:spTree>
    <p:extLst>
      <p:ext uri="{BB962C8B-B14F-4D97-AF65-F5344CB8AC3E}">
        <p14:creationId xmlns:p14="http://schemas.microsoft.com/office/powerpoint/2010/main" val="15482171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425514"/>
            <a:ext cx="12192000" cy="10709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0" y="0"/>
            <a:ext cx="214184"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numéro de diapositive 8"/>
          <p:cNvSpPr>
            <a:spLocks noGrp="1"/>
          </p:cNvSpPr>
          <p:nvPr>
            <p:ph type="sldNum" sz="quarter" idx="12"/>
          </p:nvPr>
        </p:nvSpPr>
        <p:spPr>
          <a:xfrm>
            <a:off x="9236675" y="6512740"/>
            <a:ext cx="2743200" cy="365125"/>
          </a:xfrm>
          <a:noFill/>
          <a:ln>
            <a:noFill/>
          </a:ln>
        </p:spPr>
        <p:txBody>
          <a:bodyPr/>
          <a:lstStyle/>
          <a:p>
            <a:fld id="{34D7324B-2770-4802-B49E-4504F47BE71B}" type="slidenum">
              <a:rPr lang="fr-FR" smtClean="0">
                <a:ln>
                  <a:solidFill>
                    <a:schemeClr val="tx1"/>
                  </a:solidFill>
                </a:ln>
              </a:rPr>
              <a:t>10</a:t>
            </a:fld>
            <a:endParaRPr lang="fr-FR" dirty="0">
              <a:ln>
                <a:solidFill>
                  <a:schemeClr val="tx1"/>
                </a:solidFill>
              </a:ln>
            </a:endParaRPr>
          </a:p>
        </p:txBody>
      </p:sp>
      <p:sp>
        <p:nvSpPr>
          <p:cNvPr id="10" name="ZoneTexte 9"/>
          <p:cNvSpPr txBox="1"/>
          <p:nvPr/>
        </p:nvSpPr>
        <p:spPr>
          <a:xfrm>
            <a:off x="313038" y="6520569"/>
            <a:ext cx="3278659" cy="369332"/>
          </a:xfrm>
          <a:prstGeom prst="rect">
            <a:avLst/>
          </a:prstGeom>
          <a:noFill/>
        </p:spPr>
        <p:txBody>
          <a:bodyPr wrap="square" rtlCol="0">
            <a:spAutoFit/>
          </a:bodyPr>
          <a:lstStyle/>
          <a:p>
            <a:r>
              <a:rPr lang="fr-FR" dirty="0" smtClean="0"/>
              <a:t>Alexis Gamelin</a:t>
            </a:r>
            <a:endParaRPr lang="fr-FR" dirty="0"/>
          </a:p>
        </p:txBody>
      </p:sp>
      <p:sp>
        <p:nvSpPr>
          <p:cNvPr id="3" name="Titre 2"/>
          <p:cNvSpPr>
            <a:spLocks noGrp="1"/>
          </p:cNvSpPr>
          <p:nvPr>
            <p:ph type="ctrTitle"/>
          </p:nvPr>
        </p:nvSpPr>
        <p:spPr>
          <a:xfrm>
            <a:off x="457199" y="258763"/>
            <a:ext cx="11522675" cy="858837"/>
          </a:xfrm>
        </p:spPr>
        <p:txBody>
          <a:bodyPr>
            <a:noAutofit/>
          </a:bodyPr>
          <a:lstStyle/>
          <a:p>
            <a:r>
              <a:rPr lang="en-GB" sz="6600" dirty="0" smtClean="0"/>
              <a:t>Ion cloud effect</a:t>
            </a:r>
            <a:endParaRPr lang="en-GB" sz="6600" dirty="0"/>
          </a:p>
        </p:txBody>
      </p:sp>
      <p:grpSp>
        <p:nvGrpSpPr>
          <p:cNvPr id="11" name="Groupe 2"/>
          <p:cNvGrpSpPr/>
          <p:nvPr/>
        </p:nvGrpSpPr>
        <p:grpSpPr>
          <a:xfrm>
            <a:off x="463764" y="1666956"/>
            <a:ext cx="5956602" cy="3373419"/>
            <a:chOff x="8630358" y="4934353"/>
            <a:chExt cx="2037642" cy="1291746"/>
          </a:xfrm>
        </p:grpSpPr>
        <p:grpSp>
          <p:nvGrpSpPr>
            <p:cNvPr id="12" name="Group 11"/>
            <p:cNvGrpSpPr>
              <a:grpSpLocks/>
            </p:cNvGrpSpPr>
            <p:nvPr/>
          </p:nvGrpSpPr>
          <p:grpSpPr bwMode="auto">
            <a:xfrm>
              <a:off x="8630358" y="5250648"/>
              <a:ext cx="1573212" cy="776288"/>
              <a:chOff x="603" y="1623"/>
              <a:chExt cx="991" cy="489"/>
            </a:xfrm>
          </p:grpSpPr>
          <p:grpSp>
            <p:nvGrpSpPr>
              <p:cNvPr id="40" name="Group 12"/>
              <p:cNvGrpSpPr>
                <a:grpSpLocks/>
              </p:cNvGrpSpPr>
              <p:nvPr/>
            </p:nvGrpSpPr>
            <p:grpSpPr bwMode="auto">
              <a:xfrm>
                <a:off x="603" y="1747"/>
                <a:ext cx="991" cy="365"/>
                <a:chOff x="1440" y="1056"/>
                <a:chExt cx="1776" cy="720"/>
              </a:xfrm>
            </p:grpSpPr>
            <p:sp>
              <p:nvSpPr>
                <p:cNvPr id="44" name="Oval 13"/>
                <p:cNvSpPr>
                  <a:spLocks noChangeArrowheads="1"/>
                </p:cNvSpPr>
                <p:nvPr/>
              </p:nvSpPr>
              <p:spPr bwMode="auto">
                <a:xfrm>
                  <a:off x="1440" y="1200"/>
                  <a:ext cx="1776" cy="528"/>
                </a:xfrm>
                <a:prstGeom prst="ellipse">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45" name="Oval 14"/>
                <p:cNvSpPr>
                  <a:spLocks noChangeArrowheads="1"/>
                </p:cNvSpPr>
                <p:nvPr/>
              </p:nvSpPr>
              <p:spPr bwMode="auto">
                <a:xfrm>
                  <a:off x="1968" y="1344"/>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46" name="Oval 15"/>
                <p:cNvSpPr>
                  <a:spLocks noChangeArrowheads="1"/>
                </p:cNvSpPr>
                <p:nvPr/>
              </p:nvSpPr>
              <p:spPr bwMode="auto">
                <a:xfrm>
                  <a:off x="2064" y="1344"/>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47" name="Oval 16"/>
                <p:cNvSpPr>
                  <a:spLocks noChangeArrowheads="1"/>
                </p:cNvSpPr>
                <p:nvPr/>
              </p:nvSpPr>
              <p:spPr bwMode="auto">
                <a:xfrm>
                  <a:off x="2064" y="1440"/>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48" name="Oval 17"/>
                <p:cNvSpPr>
                  <a:spLocks noChangeArrowheads="1"/>
                </p:cNvSpPr>
                <p:nvPr/>
              </p:nvSpPr>
              <p:spPr bwMode="auto">
                <a:xfrm>
                  <a:off x="1968" y="1488"/>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49" name="Oval 18"/>
                <p:cNvSpPr>
                  <a:spLocks noChangeArrowheads="1"/>
                </p:cNvSpPr>
                <p:nvPr/>
              </p:nvSpPr>
              <p:spPr bwMode="auto">
                <a:xfrm>
                  <a:off x="1920" y="1440"/>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50" name="Oval 19"/>
                <p:cNvSpPr>
                  <a:spLocks noChangeArrowheads="1"/>
                </p:cNvSpPr>
                <p:nvPr/>
              </p:nvSpPr>
              <p:spPr bwMode="auto">
                <a:xfrm>
                  <a:off x="1920" y="1344"/>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51" name="Oval 20"/>
                <p:cNvSpPr>
                  <a:spLocks noChangeArrowheads="1"/>
                </p:cNvSpPr>
                <p:nvPr/>
              </p:nvSpPr>
              <p:spPr bwMode="auto">
                <a:xfrm>
                  <a:off x="1968" y="1200"/>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52" name="Oval 21"/>
                <p:cNvSpPr>
                  <a:spLocks noChangeArrowheads="1"/>
                </p:cNvSpPr>
                <p:nvPr/>
              </p:nvSpPr>
              <p:spPr bwMode="auto">
                <a:xfrm>
                  <a:off x="2160" y="1392"/>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53" name="Oval 22"/>
                <p:cNvSpPr>
                  <a:spLocks noChangeArrowheads="1"/>
                </p:cNvSpPr>
                <p:nvPr/>
              </p:nvSpPr>
              <p:spPr bwMode="auto">
                <a:xfrm>
                  <a:off x="2352" y="1488"/>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54" name="Oval 23"/>
                <p:cNvSpPr>
                  <a:spLocks noChangeArrowheads="1"/>
                </p:cNvSpPr>
                <p:nvPr/>
              </p:nvSpPr>
              <p:spPr bwMode="auto">
                <a:xfrm>
                  <a:off x="2256" y="1488"/>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55" name="Oval 24"/>
                <p:cNvSpPr>
                  <a:spLocks noChangeArrowheads="1"/>
                </p:cNvSpPr>
                <p:nvPr/>
              </p:nvSpPr>
              <p:spPr bwMode="auto">
                <a:xfrm>
                  <a:off x="2304" y="1392"/>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56" name="Oval 25"/>
                <p:cNvSpPr>
                  <a:spLocks noChangeArrowheads="1"/>
                </p:cNvSpPr>
                <p:nvPr/>
              </p:nvSpPr>
              <p:spPr bwMode="auto">
                <a:xfrm>
                  <a:off x="2208" y="1248"/>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57" name="Oval 26"/>
                <p:cNvSpPr>
                  <a:spLocks noChangeArrowheads="1"/>
                </p:cNvSpPr>
                <p:nvPr/>
              </p:nvSpPr>
              <p:spPr bwMode="auto">
                <a:xfrm>
                  <a:off x="2112" y="1248"/>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58" name="Oval 27"/>
                <p:cNvSpPr>
                  <a:spLocks noChangeArrowheads="1"/>
                </p:cNvSpPr>
                <p:nvPr/>
              </p:nvSpPr>
              <p:spPr bwMode="auto">
                <a:xfrm>
                  <a:off x="2208" y="1392"/>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59" name="Oval 28"/>
                <p:cNvSpPr>
                  <a:spLocks noChangeArrowheads="1"/>
                </p:cNvSpPr>
                <p:nvPr/>
              </p:nvSpPr>
              <p:spPr bwMode="auto">
                <a:xfrm>
                  <a:off x="2160" y="1584"/>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60" name="Oval 29"/>
                <p:cNvSpPr>
                  <a:spLocks noChangeArrowheads="1"/>
                </p:cNvSpPr>
                <p:nvPr/>
              </p:nvSpPr>
              <p:spPr bwMode="auto">
                <a:xfrm>
                  <a:off x="2112" y="1488"/>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61" name="Oval 30"/>
                <p:cNvSpPr>
                  <a:spLocks noChangeArrowheads="1"/>
                </p:cNvSpPr>
                <p:nvPr/>
              </p:nvSpPr>
              <p:spPr bwMode="auto">
                <a:xfrm>
                  <a:off x="2208" y="1440"/>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62" name="Oval 31"/>
                <p:cNvSpPr>
                  <a:spLocks noChangeArrowheads="1"/>
                </p:cNvSpPr>
                <p:nvPr/>
              </p:nvSpPr>
              <p:spPr bwMode="auto">
                <a:xfrm>
                  <a:off x="2448" y="1344"/>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63" name="Oval 32"/>
                <p:cNvSpPr>
                  <a:spLocks noChangeArrowheads="1"/>
                </p:cNvSpPr>
                <p:nvPr/>
              </p:nvSpPr>
              <p:spPr bwMode="auto">
                <a:xfrm>
                  <a:off x="2544" y="1248"/>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64" name="Oval 33"/>
                <p:cNvSpPr>
                  <a:spLocks noChangeArrowheads="1"/>
                </p:cNvSpPr>
                <p:nvPr/>
              </p:nvSpPr>
              <p:spPr bwMode="auto">
                <a:xfrm>
                  <a:off x="2352" y="1296"/>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65" name="Oval 34"/>
                <p:cNvSpPr>
                  <a:spLocks noChangeArrowheads="1"/>
                </p:cNvSpPr>
                <p:nvPr/>
              </p:nvSpPr>
              <p:spPr bwMode="auto">
                <a:xfrm>
                  <a:off x="2256" y="1344"/>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66" name="Oval 35"/>
                <p:cNvSpPr>
                  <a:spLocks noChangeArrowheads="1"/>
                </p:cNvSpPr>
                <p:nvPr/>
              </p:nvSpPr>
              <p:spPr bwMode="auto">
                <a:xfrm>
                  <a:off x="2400" y="1392"/>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67" name="Oval 36"/>
                <p:cNvSpPr>
                  <a:spLocks noChangeArrowheads="1"/>
                </p:cNvSpPr>
                <p:nvPr/>
              </p:nvSpPr>
              <p:spPr bwMode="auto">
                <a:xfrm>
                  <a:off x="2640" y="1392"/>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68" name="Oval 37"/>
                <p:cNvSpPr>
                  <a:spLocks noChangeArrowheads="1"/>
                </p:cNvSpPr>
                <p:nvPr/>
              </p:nvSpPr>
              <p:spPr bwMode="auto">
                <a:xfrm>
                  <a:off x="2640" y="1488"/>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69" name="Oval 38"/>
                <p:cNvSpPr>
                  <a:spLocks noChangeArrowheads="1"/>
                </p:cNvSpPr>
                <p:nvPr/>
              </p:nvSpPr>
              <p:spPr bwMode="auto">
                <a:xfrm>
                  <a:off x="2544" y="1488"/>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0" name="Oval 39"/>
                <p:cNvSpPr>
                  <a:spLocks noChangeArrowheads="1"/>
                </p:cNvSpPr>
                <p:nvPr/>
              </p:nvSpPr>
              <p:spPr bwMode="auto">
                <a:xfrm>
                  <a:off x="2544" y="1440"/>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1" name="Oval 40"/>
                <p:cNvSpPr>
                  <a:spLocks noChangeArrowheads="1"/>
                </p:cNvSpPr>
                <p:nvPr/>
              </p:nvSpPr>
              <p:spPr bwMode="auto">
                <a:xfrm>
                  <a:off x="2592" y="1344"/>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2" name="Oval 41"/>
                <p:cNvSpPr>
                  <a:spLocks noChangeArrowheads="1"/>
                </p:cNvSpPr>
                <p:nvPr/>
              </p:nvSpPr>
              <p:spPr bwMode="auto">
                <a:xfrm>
                  <a:off x="2640" y="1344"/>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3" name="Oval 42"/>
                <p:cNvSpPr>
                  <a:spLocks noChangeArrowheads="1"/>
                </p:cNvSpPr>
                <p:nvPr/>
              </p:nvSpPr>
              <p:spPr bwMode="auto">
                <a:xfrm>
                  <a:off x="2688" y="1440"/>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4" name="Oval 43"/>
                <p:cNvSpPr>
                  <a:spLocks noChangeArrowheads="1"/>
                </p:cNvSpPr>
                <p:nvPr/>
              </p:nvSpPr>
              <p:spPr bwMode="auto">
                <a:xfrm>
                  <a:off x="2832" y="1488"/>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5" name="Oval 44"/>
                <p:cNvSpPr>
                  <a:spLocks noChangeArrowheads="1"/>
                </p:cNvSpPr>
                <p:nvPr/>
              </p:nvSpPr>
              <p:spPr bwMode="auto">
                <a:xfrm>
                  <a:off x="2976" y="1440"/>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6" name="Oval 45"/>
                <p:cNvSpPr>
                  <a:spLocks noChangeArrowheads="1"/>
                </p:cNvSpPr>
                <p:nvPr/>
              </p:nvSpPr>
              <p:spPr bwMode="auto">
                <a:xfrm>
                  <a:off x="3072" y="1344"/>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7" name="Oval 46"/>
                <p:cNvSpPr>
                  <a:spLocks noChangeArrowheads="1"/>
                </p:cNvSpPr>
                <p:nvPr/>
              </p:nvSpPr>
              <p:spPr bwMode="auto">
                <a:xfrm>
                  <a:off x="3024" y="1248"/>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8" name="Oval 47"/>
                <p:cNvSpPr>
                  <a:spLocks noChangeArrowheads="1"/>
                </p:cNvSpPr>
                <p:nvPr/>
              </p:nvSpPr>
              <p:spPr bwMode="auto">
                <a:xfrm>
                  <a:off x="2928" y="1296"/>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9" name="Oval 48"/>
                <p:cNvSpPr>
                  <a:spLocks noChangeArrowheads="1"/>
                </p:cNvSpPr>
                <p:nvPr/>
              </p:nvSpPr>
              <p:spPr bwMode="auto">
                <a:xfrm>
                  <a:off x="2784" y="1296"/>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80" name="Oval 49"/>
                <p:cNvSpPr>
                  <a:spLocks noChangeArrowheads="1"/>
                </p:cNvSpPr>
                <p:nvPr/>
              </p:nvSpPr>
              <p:spPr bwMode="auto">
                <a:xfrm>
                  <a:off x="2640" y="1152"/>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81" name="Oval 50"/>
                <p:cNvSpPr>
                  <a:spLocks noChangeArrowheads="1"/>
                </p:cNvSpPr>
                <p:nvPr/>
              </p:nvSpPr>
              <p:spPr bwMode="auto">
                <a:xfrm>
                  <a:off x="2544" y="1344"/>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82" name="Oval 51"/>
                <p:cNvSpPr>
                  <a:spLocks noChangeArrowheads="1"/>
                </p:cNvSpPr>
                <p:nvPr/>
              </p:nvSpPr>
              <p:spPr bwMode="auto">
                <a:xfrm>
                  <a:off x="2496" y="1392"/>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83" name="Oval 52"/>
                <p:cNvSpPr>
                  <a:spLocks noChangeArrowheads="1"/>
                </p:cNvSpPr>
                <p:nvPr/>
              </p:nvSpPr>
              <p:spPr bwMode="auto">
                <a:xfrm>
                  <a:off x="2448" y="1488"/>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84" name="Oval 53"/>
                <p:cNvSpPr>
                  <a:spLocks noChangeArrowheads="1"/>
                </p:cNvSpPr>
                <p:nvPr/>
              </p:nvSpPr>
              <p:spPr bwMode="auto">
                <a:xfrm>
                  <a:off x="2400" y="1632"/>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85" name="Oval 54"/>
                <p:cNvSpPr>
                  <a:spLocks noChangeArrowheads="1"/>
                </p:cNvSpPr>
                <p:nvPr/>
              </p:nvSpPr>
              <p:spPr bwMode="auto">
                <a:xfrm>
                  <a:off x="2400" y="1584"/>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86" name="Oval 55"/>
                <p:cNvSpPr>
                  <a:spLocks noChangeArrowheads="1"/>
                </p:cNvSpPr>
                <p:nvPr/>
              </p:nvSpPr>
              <p:spPr bwMode="auto">
                <a:xfrm>
                  <a:off x="2544" y="1536"/>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87" name="Oval 56"/>
                <p:cNvSpPr>
                  <a:spLocks noChangeArrowheads="1"/>
                </p:cNvSpPr>
                <p:nvPr/>
              </p:nvSpPr>
              <p:spPr bwMode="auto">
                <a:xfrm>
                  <a:off x="2688" y="1584"/>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88" name="Oval 57"/>
                <p:cNvSpPr>
                  <a:spLocks noChangeArrowheads="1"/>
                </p:cNvSpPr>
                <p:nvPr/>
              </p:nvSpPr>
              <p:spPr bwMode="auto">
                <a:xfrm>
                  <a:off x="2736" y="1536"/>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89" name="Oval 58"/>
                <p:cNvSpPr>
                  <a:spLocks noChangeArrowheads="1"/>
                </p:cNvSpPr>
                <p:nvPr/>
              </p:nvSpPr>
              <p:spPr bwMode="auto">
                <a:xfrm>
                  <a:off x="2400" y="1440"/>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0" name="Oval 59"/>
                <p:cNvSpPr>
                  <a:spLocks noChangeArrowheads="1"/>
                </p:cNvSpPr>
                <p:nvPr/>
              </p:nvSpPr>
              <p:spPr bwMode="auto">
                <a:xfrm>
                  <a:off x="2112" y="1440"/>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 name="Oval 60"/>
                <p:cNvSpPr>
                  <a:spLocks noChangeArrowheads="1"/>
                </p:cNvSpPr>
                <p:nvPr/>
              </p:nvSpPr>
              <p:spPr bwMode="auto">
                <a:xfrm>
                  <a:off x="1968" y="1392"/>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 name="Oval 61"/>
                <p:cNvSpPr>
                  <a:spLocks noChangeArrowheads="1"/>
                </p:cNvSpPr>
                <p:nvPr/>
              </p:nvSpPr>
              <p:spPr bwMode="auto">
                <a:xfrm>
                  <a:off x="1776" y="1344"/>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3" name="Oval 62"/>
                <p:cNvSpPr>
                  <a:spLocks noChangeArrowheads="1"/>
                </p:cNvSpPr>
                <p:nvPr/>
              </p:nvSpPr>
              <p:spPr bwMode="auto">
                <a:xfrm>
                  <a:off x="1680" y="1344"/>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 name="Oval 63"/>
                <p:cNvSpPr>
                  <a:spLocks noChangeArrowheads="1"/>
                </p:cNvSpPr>
                <p:nvPr/>
              </p:nvSpPr>
              <p:spPr bwMode="auto">
                <a:xfrm>
                  <a:off x="1584" y="1440"/>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5" name="Oval 64"/>
                <p:cNvSpPr>
                  <a:spLocks noChangeArrowheads="1"/>
                </p:cNvSpPr>
                <p:nvPr/>
              </p:nvSpPr>
              <p:spPr bwMode="auto">
                <a:xfrm>
                  <a:off x="1728" y="1440"/>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6" name="Oval 65"/>
                <p:cNvSpPr>
                  <a:spLocks noChangeArrowheads="1"/>
                </p:cNvSpPr>
                <p:nvPr/>
              </p:nvSpPr>
              <p:spPr bwMode="auto">
                <a:xfrm>
                  <a:off x="1872" y="1536"/>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 name="Oval 66"/>
                <p:cNvSpPr>
                  <a:spLocks noChangeArrowheads="1"/>
                </p:cNvSpPr>
                <p:nvPr/>
              </p:nvSpPr>
              <p:spPr bwMode="auto">
                <a:xfrm>
                  <a:off x="2016" y="1680"/>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8" name="Oval 67"/>
                <p:cNvSpPr>
                  <a:spLocks noChangeArrowheads="1"/>
                </p:cNvSpPr>
                <p:nvPr/>
              </p:nvSpPr>
              <p:spPr bwMode="auto">
                <a:xfrm>
                  <a:off x="2160" y="1728"/>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9" name="Oval 68"/>
                <p:cNvSpPr>
                  <a:spLocks noChangeArrowheads="1"/>
                </p:cNvSpPr>
                <p:nvPr/>
              </p:nvSpPr>
              <p:spPr bwMode="auto">
                <a:xfrm>
                  <a:off x="2304" y="1632"/>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00" name="Oval 69"/>
                <p:cNvSpPr>
                  <a:spLocks noChangeArrowheads="1"/>
                </p:cNvSpPr>
                <p:nvPr/>
              </p:nvSpPr>
              <p:spPr bwMode="auto">
                <a:xfrm>
                  <a:off x="2448" y="1152"/>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01" name="Oval 70"/>
                <p:cNvSpPr>
                  <a:spLocks noChangeArrowheads="1"/>
                </p:cNvSpPr>
                <p:nvPr/>
              </p:nvSpPr>
              <p:spPr bwMode="auto">
                <a:xfrm>
                  <a:off x="2256" y="1056"/>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02" name="Oval 71"/>
                <p:cNvSpPr>
                  <a:spLocks noChangeArrowheads="1"/>
                </p:cNvSpPr>
                <p:nvPr/>
              </p:nvSpPr>
              <p:spPr bwMode="auto">
                <a:xfrm>
                  <a:off x="2016" y="1248"/>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03" name="Oval 72"/>
                <p:cNvSpPr>
                  <a:spLocks noChangeArrowheads="1"/>
                </p:cNvSpPr>
                <p:nvPr/>
              </p:nvSpPr>
              <p:spPr bwMode="auto">
                <a:xfrm>
                  <a:off x="1680" y="1248"/>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04" name="Oval 73"/>
                <p:cNvSpPr>
                  <a:spLocks noChangeArrowheads="1"/>
                </p:cNvSpPr>
                <p:nvPr/>
              </p:nvSpPr>
              <p:spPr bwMode="auto">
                <a:xfrm>
                  <a:off x="1872" y="1296"/>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05" name="Oval 74"/>
                <p:cNvSpPr>
                  <a:spLocks noChangeArrowheads="1"/>
                </p:cNvSpPr>
                <p:nvPr/>
              </p:nvSpPr>
              <p:spPr bwMode="auto">
                <a:xfrm>
                  <a:off x="1872" y="1392"/>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06" name="Oval 75"/>
                <p:cNvSpPr>
                  <a:spLocks noChangeArrowheads="1"/>
                </p:cNvSpPr>
                <p:nvPr/>
              </p:nvSpPr>
              <p:spPr bwMode="auto">
                <a:xfrm>
                  <a:off x="2064" y="1536"/>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07" name="Oval 76"/>
                <p:cNvSpPr>
                  <a:spLocks noChangeArrowheads="1"/>
                </p:cNvSpPr>
                <p:nvPr/>
              </p:nvSpPr>
              <p:spPr bwMode="auto">
                <a:xfrm>
                  <a:off x="1728" y="1584"/>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08" name="Oval 77"/>
                <p:cNvSpPr>
                  <a:spLocks noChangeArrowheads="1"/>
                </p:cNvSpPr>
                <p:nvPr/>
              </p:nvSpPr>
              <p:spPr bwMode="auto">
                <a:xfrm>
                  <a:off x="2880" y="1632"/>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09" name="Oval 78"/>
                <p:cNvSpPr>
                  <a:spLocks noChangeArrowheads="1"/>
                </p:cNvSpPr>
                <p:nvPr/>
              </p:nvSpPr>
              <p:spPr bwMode="auto">
                <a:xfrm>
                  <a:off x="2304" y="1584"/>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10" name="Oval 79"/>
                <p:cNvSpPr>
                  <a:spLocks noChangeArrowheads="1"/>
                </p:cNvSpPr>
                <p:nvPr/>
              </p:nvSpPr>
              <p:spPr bwMode="auto">
                <a:xfrm>
                  <a:off x="2112" y="1392"/>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11" name="Oval 80"/>
                <p:cNvSpPr>
                  <a:spLocks noChangeArrowheads="1"/>
                </p:cNvSpPr>
                <p:nvPr/>
              </p:nvSpPr>
              <p:spPr bwMode="auto">
                <a:xfrm>
                  <a:off x="2160" y="1296"/>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12" name="Oval 81"/>
                <p:cNvSpPr>
                  <a:spLocks noChangeArrowheads="1"/>
                </p:cNvSpPr>
                <p:nvPr/>
              </p:nvSpPr>
              <p:spPr bwMode="auto">
                <a:xfrm>
                  <a:off x="2304" y="1256"/>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13" name="Oval 82"/>
                <p:cNvSpPr>
                  <a:spLocks noChangeArrowheads="1"/>
                </p:cNvSpPr>
                <p:nvPr/>
              </p:nvSpPr>
              <p:spPr bwMode="auto">
                <a:xfrm>
                  <a:off x="2448" y="1296"/>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14" name="Oval 83"/>
                <p:cNvSpPr>
                  <a:spLocks noChangeArrowheads="1"/>
                </p:cNvSpPr>
                <p:nvPr/>
              </p:nvSpPr>
              <p:spPr bwMode="auto">
                <a:xfrm>
                  <a:off x="2736" y="1344"/>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15" name="Oval 84"/>
                <p:cNvSpPr>
                  <a:spLocks noChangeArrowheads="1"/>
                </p:cNvSpPr>
                <p:nvPr/>
              </p:nvSpPr>
              <p:spPr bwMode="auto">
                <a:xfrm>
                  <a:off x="2304" y="1440"/>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16" name="Oval 85"/>
                <p:cNvSpPr>
                  <a:spLocks noChangeArrowheads="1"/>
                </p:cNvSpPr>
                <p:nvPr/>
              </p:nvSpPr>
              <p:spPr bwMode="auto">
                <a:xfrm>
                  <a:off x="1632" y="1536"/>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17" name="Oval 86"/>
                <p:cNvSpPr>
                  <a:spLocks noChangeArrowheads="1"/>
                </p:cNvSpPr>
                <p:nvPr/>
              </p:nvSpPr>
              <p:spPr bwMode="auto">
                <a:xfrm>
                  <a:off x="2496" y="1632"/>
                  <a:ext cx="48" cy="4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grpSp>
          <p:sp>
            <p:nvSpPr>
              <p:cNvPr id="41" name="Line 87"/>
              <p:cNvSpPr>
                <a:spLocks noChangeShapeType="1"/>
              </p:cNvSpPr>
              <p:nvPr/>
            </p:nvSpPr>
            <p:spPr bwMode="auto">
              <a:xfrm flipH="1" flipV="1">
                <a:off x="1121" y="1652"/>
                <a:ext cx="2" cy="130"/>
              </a:xfrm>
              <a:prstGeom prst="line">
                <a:avLst/>
              </a:prstGeom>
              <a:noFill/>
              <a:ln w="2857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a:p>
            </p:txBody>
          </p:sp>
          <p:sp>
            <p:nvSpPr>
              <p:cNvPr id="42" name="Text Box 89"/>
              <p:cNvSpPr txBox="1">
                <a:spLocks noChangeArrowheads="1"/>
              </p:cNvSpPr>
              <p:nvPr/>
            </p:nvSpPr>
            <p:spPr bwMode="auto">
              <a:xfrm>
                <a:off x="1120" y="1623"/>
                <a:ext cx="107" cy="1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pPr>
                <a:r>
                  <a:rPr lang="en-US" sz="2400" i="1" dirty="0">
                    <a:solidFill>
                      <a:srgbClr val="CC0000"/>
                    </a:solidFill>
                    <a:latin typeface="Times New Roman" charset="0"/>
                  </a:rPr>
                  <a:t>F</a:t>
                </a:r>
                <a:r>
                  <a:rPr lang="en-US" sz="2400" i="1" baseline="-25000" dirty="0">
                    <a:solidFill>
                      <a:srgbClr val="CC0000"/>
                    </a:solidFill>
                    <a:latin typeface="Times New Roman" charset="0"/>
                  </a:rPr>
                  <a:t>E</a:t>
                </a:r>
                <a:endParaRPr lang="en-US" sz="2000" i="1" dirty="0">
                  <a:solidFill>
                    <a:srgbClr val="CC0000"/>
                  </a:solidFill>
                  <a:latin typeface="Times New Roman" charset="0"/>
                </a:endParaRPr>
              </a:p>
            </p:txBody>
          </p:sp>
          <p:sp>
            <p:nvSpPr>
              <p:cNvPr id="43" name="Oval 91"/>
              <p:cNvSpPr>
                <a:spLocks noChangeArrowheads="1"/>
              </p:cNvSpPr>
              <p:nvPr/>
            </p:nvSpPr>
            <p:spPr bwMode="auto">
              <a:xfrm>
                <a:off x="1111" y="1796"/>
                <a:ext cx="27" cy="27"/>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fr-FR" baseline="-25000"/>
              </a:p>
            </p:txBody>
          </p:sp>
        </p:grpSp>
        <p:sp>
          <p:nvSpPr>
            <p:cNvPr id="13" name="Oval 70"/>
            <p:cNvSpPr>
              <a:spLocks noChangeArrowheads="1"/>
            </p:cNvSpPr>
            <p:nvPr/>
          </p:nvSpPr>
          <p:spPr bwMode="auto">
            <a:xfrm>
              <a:off x="9637027" y="5248045"/>
              <a:ext cx="42519" cy="38629"/>
            </a:xfrm>
            <a:prstGeom prst="ellipse">
              <a:avLst/>
            </a:prstGeom>
            <a:solidFill>
              <a:schemeClr val="accent6"/>
            </a:solidFill>
            <a:ln w="9525">
              <a:solidFill>
                <a:schemeClr val="accent6"/>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4" name="Oval 70"/>
            <p:cNvSpPr>
              <a:spLocks noChangeArrowheads="1"/>
            </p:cNvSpPr>
            <p:nvPr/>
          </p:nvSpPr>
          <p:spPr bwMode="auto">
            <a:xfrm>
              <a:off x="9723523" y="5161543"/>
              <a:ext cx="42519" cy="38629"/>
            </a:xfrm>
            <a:prstGeom prst="ellipse">
              <a:avLst/>
            </a:prstGeom>
            <a:solidFill>
              <a:schemeClr val="accent6"/>
            </a:solidFill>
            <a:ln w="9525">
              <a:solidFill>
                <a:schemeClr val="accent6"/>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5" name="Oval 70"/>
            <p:cNvSpPr>
              <a:spLocks noChangeArrowheads="1"/>
            </p:cNvSpPr>
            <p:nvPr/>
          </p:nvSpPr>
          <p:spPr bwMode="auto">
            <a:xfrm>
              <a:off x="9739999" y="5235685"/>
              <a:ext cx="42519" cy="38629"/>
            </a:xfrm>
            <a:prstGeom prst="ellipse">
              <a:avLst/>
            </a:prstGeom>
            <a:solidFill>
              <a:schemeClr val="accent6"/>
            </a:solidFill>
            <a:ln w="9525">
              <a:solidFill>
                <a:schemeClr val="accent6"/>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6" name="Oval 70"/>
            <p:cNvSpPr>
              <a:spLocks noChangeArrowheads="1"/>
            </p:cNvSpPr>
            <p:nvPr/>
          </p:nvSpPr>
          <p:spPr bwMode="auto">
            <a:xfrm>
              <a:off x="9826495" y="5149183"/>
              <a:ext cx="42519" cy="38629"/>
            </a:xfrm>
            <a:prstGeom prst="ellipse">
              <a:avLst/>
            </a:prstGeom>
            <a:solidFill>
              <a:schemeClr val="accent6"/>
            </a:solidFill>
            <a:ln w="9525">
              <a:solidFill>
                <a:schemeClr val="accent6"/>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7" name="Oval 70"/>
            <p:cNvSpPr>
              <a:spLocks noChangeArrowheads="1"/>
            </p:cNvSpPr>
            <p:nvPr/>
          </p:nvSpPr>
          <p:spPr bwMode="auto">
            <a:xfrm>
              <a:off x="9484622" y="5210971"/>
              <a:ext cx="42519" cy="38629"/>
            </a:xfrm>
            <a:prstGeom prst="ellipse">
              <a:avLst/>
            </a:prstGeom>
            <a:solidFill>
              <a:schemeClr val="accent6"/>
            </a:solidFill>
            <a:ln w="9525">
              <a:solidFill>
                <a:schemeClr val="accent6"/>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8" name="Oval 70"/>
            <p:cNvSpPr>
              <a:spLocks noChangeArrowheads="1"/>
            </p:cNvSpPr>
            <p:nvPr/>
          </p:nvSpPr>
          <p:spPr bwMode="auto">
            <a:xfrm>
              <a:off x="9571118" y="5124469"/>
              <a:ext cx="42519" cy="38629"/>
            </a:xfrm>
            <a:prstGeom prst="ellipse">
              <a:avLst/>
            </a:prstGeom>
            <a:solidFill>
              <a:schemeClr val="accent6"/>
            </a:solidFill>
            <a:ln w="9525">
              <a:solidFill>
                <a:schemeClr val="accent6"/>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9" name="Oval 70"/>
            <p:cNvSpPr>
              <a:spLocks noChangeArrowheads="1"/>
            </p:cNvSpPr>
            <p:nvPr/>
          </p:nvSpPr>
          <p:spPr bwMode="auto">
            <a:xfrm>
              <a:off x="9587594" y="5198611"/>
              <a:ext cx="42519" cy="38629"/>
            </a:xfrm>
            <a:prstGeom prst="ellipse">
              <a:avLst/>
            </a:prstGeom>
            <a:solidFill>
              <a:schemeClr val="accent6"/>
            </a:solidFill>
            <a:ln w="9525">
              <a:solidFill>
                <a:schemeClr val="accent6"/>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0" name="Oval 70"/>
            <p:cNvSpPr>
              <a:spLocks noChangeArrowheads="1"/>
            </p:cNvSpPr>
            <p:nvPr/>
          </p:nvSpPr>
          <p:spPr bwMode="auto">
            <a:xfrm>
              <a:off x="9674090" y="5112109"/>
              <a:ext cx="42519" cy="38629"/>
            </a:xfrm>
            <a:prstGeom prst="ellipse">
              <a:avLst/>
            </a:prstGeom>
            <a:solidFill>
              <a:schemeClr val="accent6"/>
            </a:solidFill>
            <a:ln w="9525">
              <a:solidFill>
                <a:schemeClr val="accent6"/>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1" name="Oval 70"/>
            <p:cNvSpPr>
              <a:spLocks noChangeArrowheads="1"/>
            </p:cNvSpPr>
            <p:nvPr/>
          </p:nvSpPr>
          <p:spPr bwMode="auto">
            <a:xfrm>
              <a:off x="9865475" y="5457568"/>
              <a:ext cx="42519" cy="38629"/>
            </a:xfrm>
            <a:prstGeom prst="ellipse">
              <a:avLst/>
            </a:prstGeom>
            <a:solidFill>
              <a:schemeClr val="accent6"/>
            </a:solidFill>
            <a:ln w="9525">
              <a:solidFill>
                <a:schemeClr val="accent6"/>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2" name="Oval 70"/>
            <p:cNvSpPr>
              <a:spLocks noChangeArrowheads="1"/>
            </p:cNvSpPr>
            <p:nvPr/>
          </p:nvSpPr>
          <p:spPr bwMode="auto">
            <a:xfrm>
              <a:off x="9236675" y="5404046"/>
              <a:ext cx="42519" cy="38629"/>
            </a:xfrm>
            <a:prstGeom prst="ellipse">
              <a:avLst/>
            </a:prstGeom>
            <a:solidFill>
              <a:schemeClr val="accent6"/>
            </a:solidFill>
            <a:ln w="9525">
              <a:solidFill>
                <a:schemeClr val="accent6"/>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3" name="Oval 70"/>
            <p:cNvSpPr>
              <a:spLocks noChangeArrowheads="1"/>
            </p:cNvSpPr>
            <p:nvPr/>
          </p:nvSpPr>
          <p:spPr bwMode="auto">
            <a:xfrm>
              <a:off x="9355607" y="5206229"/>
              <a:ext cx="42519" cy="38629"/>
            </a:xfrm>
            <a:prstGeom prst="ellipse">
              <a:avLst/>
            </a:prstGeom>
            <a:solidFill>
              <a:schemeClr val="accent6"/>
            </a:solidFill>
            <a:ln w="9525">
              <a:solidFill>
                <a:schemeClr val="accent6"/>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4" name="Oval 70"/>
            <p:cNvSpPr>
              <a:spLocks noChangeArrowheads="1"/>
            </p:cNvSpPr>
            <p:nvPr/>
          </p:nvSpPr>
          <p:spPr bwMode="auto">
            <a:xfrm>
              <a:off x="9442103" y="5119727"/>
              <a:ext cx="42519" cy="38629"/>
            </a:xfrm>
            <a:prstGeom prst="ellipse">
              <a:avLst/>
            </a:prstGeom>
            <a:solidFill>
              <a:schemeClr val="accent6"/>
            </a:solidFill>
            <a:ln w="9525">
              <a:solidFill>
                <a:schemeClr val="accent6"/>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5" name="Oval 70"/>
            <p:cNvSpPr>
              <a:spLocks noChangeArrowheads="1"/>
            </p:cNvSpPr>
            <p:nvPr/>
          </p:nvSpPr>
          <p:spPr bwMode="auto">
            <a:xfrm>
              <a:off x="9100230" y="5181515"/>
              <a:ext cx="42519" cy="38629"/>
            </a:xfrm>
            <a:prstGeom prst="ellipse">
              <a:avLst/>
            </a:prstGeom>
            <a:solidFill>
              <a:schemeClr val="accent6"/>
            </a:solidFill>
            <a:ln w="9525">
              <a:solidFill>
                <a:schemeClr val="accent6"/>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6" name="Oval 70"/>
            <p:cNvSpPr>
              <a:spLocks noChangeArrowheads="1"/>
            </p:cNvSpPr>
            <p:nvPr/>
          </p:nvSpPr>
          <p:spPr bwMode="auto">
            <a:xfrm>
              <a:off x="9186726" y="5095013"/>
              <a:ext cx="42519" cy="38629"/>
            </a:xfrm>
            <a:prstGeom prst="ellipse">
              <a:avLst/>
            </a:prstGeom>
            <a:solidFill>
              <a:schemeClr val="accent6"/>
            </a:solidFill>
            <a:ln w="9525">
              <a:solidFill>
                <a:schemeClr val="accent6"/>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 name="Oval 70"/>
            <p:cNvSpPr>
              <a:spLocks noChangeArrowheads="1"/>
            </p:cNvSpPr>
            <p:nvPr/>
          </p:nvSpPr>
          <p:spPr bwMode="auto">
            <a:xfrm>
              <a:off x="9203202" y="5169155"/>
              <a:ext cx="42519" cy="38629"/>
            </a:xfrm>
            <a:prstGeom prst="ellipse">
              <a:avLst/>
            </a:prstGeom>
            <a:solidFill>
              <a:schemeClr val="accent6"/>
            </a:solidFill>
            <a:ln w="9525">
              <a:solidFill>
                <a:schemeClr val="accent6"/>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8" name="Oval 70"/>
            <p:cNvSpPr>
              <a:spLocks noChangeArrowheads="1"/>
            </p:cNvSpPr>
            <p:nvPr/>
          </p:nvSpPr>
          <p:spPr bwMode="auto">
            <a:xfrm>
              <a:off x="9289698" y="5082653"/>
              <a:ext cx="42519" cy="38629"/>
            </a:xfrm>
            <a:prstGeom prst="ellipse">
              <a:avLst/>
            </a:prstGeom>
            <a:solidFill>
              <a:schemeClr val="accent6"/>
            </a:solidFill>
            <a:ln w="9525">
              <a:solidFill>
                <a:schemeClr val="accent6"/>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9" name="Oval 70"/>
            <p:cNvSpPr>
              <a:spLocks noChangeArrowheads="1"/>
            </p:cNvSpPr>
            <p:nvPr/>
          </p:nvSpPr>
          <p:spPr bwMode="auto">
            <a:xfrm>
              <a:off x="9252630" y="5333915"/>
              <a:ext cx="42519" cy="38629"/>
            </a:xfrm>
            <a:prstGeom prst="ellipse">
              <a:avLst/>
            </a:prstGeom>
            <a:solidFill>
              <a:schemeClr val="accent6"/>
            </a:solidFill>
            <a:ln w="9525">
              <a:solidFill>
                <a:schemeClr val="accent6"/>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0" name="Oval 70"/>
            <p:cNvSpPr>
              <a:spLocks noChangeArrowheads="1"/>
            </p:cNvSpPr>
            <p:nvPr/>
          </p:nvSpPr>
          <p:spPr bwMode="auto">
            <a:xfrm>
              <a:off x="9978895" y="5301583"/>
              <a:ext cx="42519" cy="38629"/>
            </a:xfrm>
            <a:prstGeom prst="ellipse">
              <a:avLst/>
            </a:prstGeom>
            <a:solidFill>
              <a:schemeClr val="accent6"/>
            </a:solidFill>
            <a:ln w="9525">
              <a:solidFill>
                <a:schemeClr val="accent6"/>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1" name="Oval 70"/>
            <p:cNvSpPr>
              <a:spLocks noChangeArrowheads="1"/>
            </p:cNvSpPr>
            <p:nvPr/>
          </p:nvSpPr>
          <p:spPr bwMode="auto">
            <a:xfrm>
              <a:off x="10131295" y="5453983"/>
              <a:ext cx="42519" cy="38629"/>
            </a:xfrm>
            <a:prstGeom prst="ellipse">
              <a:avLst/>
            </a:prstGeom>
            <a:solidFill>
              <a:schemeClr val="accent6"/>
            </a:solidFill>
            <a:ln w="9525">
              <a:solidFill>
                <a:schemeClr val="accent6"/>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2" name="Oval 70"/>
            <p:cNvSpPr>
              <a:spLocks noChangeArrowheads="1"/>
            </p:cNvSpPr>
            <p:nvPr/>
          </p:nvSpPr>
          <p:spPr bwMode="auto">
            <a:xfrm>
              <a:off x="10017875" y="5609968"/>
              <a:ext cx="42519" cy="38629"/>
            </a:xfrm>
            <a:prstGeom prst="ellipse">
              <a:avLst/>
            </a:prstGeom>
            <a:solidFill>
              <a:schemeClr val="accent6"/>
            </a:solidFill>
            <a:ln w="9525">
              <a:solidFill>
                <a:schemeClr val="accent6"/>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3" name="Oval 70"/>
            <p:cNvSpPr>
              <a:spLocks noChangeArrowheads="1"/>
            </p:cNvSpPr>
            <p:nvPr/>
          </p:nvSpPr>
          <p:spPr bwMode="auto">
            <a:xfrm>
              <a:off x="9672079" y="6035070"/>
              <a:ext cx="42519" cy="38629"/>
            </a:xfrm>
            <a:prstGeom prst="ellipse">
              <a:avLst/>
            </a:prstGeom>
            <a:solidFill>
              <a:schemeClr val="accent6"/>
            </a:solidFill>
            <a:ln w="9525">
              <a:solidFill>
                <a:schemeClr val="accent6"/>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4" name="Oval 70"/>
            <p:cNvSpPr>
              <a:spLocks noChangeArrowheads="1"/>
            </p:cNvSpPr>
            <p:nvPr/>
          </p:nvSpPr>
          <p:spPr bwMode="auto">
            <a:xfrm>
              <a:off x="9119329" y="6122306"/>
              <a:ext cx="42519" cy="38629"/>
            </a:xfrm>
            <a:prstGeom prst="ellipse">
              <a:avLst/>
            </a:prstGeom>
            <a:solidFill>
              <a:schemeClr val="accent6"/>
            </a:solidFill>
            <a:ln w="9525">
              <a:solidFill>
                <a:schemeClr val="accent6"/>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5" name="Oval 70"/>
            <p:cNvSpPr>
              <a:spLocks noChangeArrowheads="1"/>
            </p:cNvSpPr>
            <p:nvPr/>
          </p:nvSpPr>
          <p:spPr bwMode="auto">
            <a:xfrm>
              <a:off x="9824479" y="6187470"/>
              <a:ext cx="42519" cy="38629"/>
            </a:xfrm>
            <a:prstGeom prst="ellipse">
              <a:avLst/>
            </a:prstGeom>
            <a:solidFill>
              <a:schemeClr val="accent6"/>
            </a:solidFill>
            <a:ln w="9525">
              <a:solidFill>
                <a:schemeClr val="accent6"/>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6" name="Oval 70"/>
            <p:cNvSpPr>
              <a:spLocks noChangeArrowheads="1"/>
            </p:cNvSpPr>
            <p:nvPr/>
          </p:nvSpPr>
          <p:spPr bwMode="auto">
            <a:xfrm>
              <a:off x="9449647" y="6150396"/>
              <a:ext cx="42519" cy="38629"/>
            </a:xfrm>
            <a:prstGeom prst="ellipse">
              <a:avLst/>
            </a:prstGeom>
            <a:solidFill>
              <a:schemeClr val="accent6"/>
            </a:solidFill>
            <a:ln w="9525">
              <a:solidFill>
                <a:schemeClr val="accent6"/>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7" name="Oval 70"/>
            <p:cNvSpPr>
              <a:spLocks noChangeArrowheads="1"/>
            </p:cNvSpPr>
            <p:nvPr/>
          </p:nvSpPr>
          <p:spPr bwMode="auto">
            <a:xfrm>
              <a:off x="8983401" y="5368540"/>
              <a:ext cx="42519" cy="38629"/>
            </a:xfrm>
            <a:prstGeom prst="ellipse">
              <a:avLst/>
            </a:prstGeom>
            <a:solidFill>
              <a:schemeClr val="accent6"/>
            </a:solidFill>
            <a:ln w="9525">
              <a:solidFill>
                <a:schemeClr val="accent6"/>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8" name="Oval 70"/>
            <p:cNvSpPr>
              <a:spLocks noChangeArrowheads="1"/>
            </p:cNvSpPr>
            <p:nvPr/>
          </p:nvSpPr>
          <p:spPr bwMode="auto">
            <a:xfrm>
              <a:off x="8820142" y="5247413"/>
              <a:ext cx="42519" cy="38629"/>
            </a:xfrm>
            <a:prstGeom prst="ellipse">
              <a:avLst/>
            </a:prstGeom>
            <a:solidFill>
              <a:schemeClr val="accent6"/>
            </a:solidFill>
            <a:ln w="9525">
              <a:solidFill>
                <a:schemeClr val="accent6"/>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9" name="ZoneTexte 1"/>
            <p:cNvSpPr txBox="1"/>
            <p:nvPr/>
          </p:nvSpPr>
          <p:spPr>
            <a:xfrm>
              <a:off x="9800054" y="4934353"/>
              <a:ext cx="867946" cy="176780"/>
            </a:xfrm>
            <a:prstGeom prst="rect">
              <a:avLst/>
            </a:prstGeom>
            <a:noFill/>
            <a:ln>
              <a:noFill/>
            </a:ln>
          </p:spPr>
          <p:txBody>
            <a:bodyPr wrap="square" rtlCol="0">
              <a:spAutoFit/>
            </a:bodyPr>
            <a:lstStyle/>
            <a:p>
              <a:r>
                <a:rPr lang="fr-FR" sz="2400" dirty="0" smtClean="0">
                  <a:solidFill>
                    <a:schemeClr val="accent6"/>
                  </a:solidFill>
                </a:rPr>
                <a:t>CO</a:t>
              </a:r>
              <a:r>
                <a:rPr lang="fr-FR" sz="2400" baseline="30000" dirty="0" smtClean="0">
                  <a:solidFill>
                    <a:schemeClr val="accent6"/>
                  </a:solidFill>
                </a:rPr>
                <a:t>+</a:t>
              </a:r>
              <a:r>
                <a:rPr lang="fr-FR" sz="2400" dirty="0" smtClean="0">
                  <a:solidFill>
                    <a:schemeClr val="accent6"/>
                  </a:solidFill>
                </a:rPr>
                <a:t>/H</a:t>
              </a:r>
              <a:r>
                <a:rPr lang="fr-FR" sz="2400" baseline="-25000" dirty="0" smtClean="0">
                  <a:solidFill>
                    <a:schemeClr val="accent6"/>
                  </a:solidFill>
                </a:rPr>
                <a:t>2</a:t>
              </a:r>
              <a:r>
                <a:rPr lang="fr-FR" sz="2400" baseline="30000" dirty="0" smtClean="0">
                  <a:solidFill>
                    <a:schemeClr val="accent6"/>
                  </a:solidFill>
                </a:rPr>
                <a:t>+</a:t>
              </a:r>
              <a:r>
                <a:rPr lang="fr-FR" sz="2400" dirty="0" smtClean="0">
                  <a:solidFill>
                    <a:schemeClr val="accent6"/>
                  </a:solidFill>
                </a:rPr>
                <a:t>/…</a:t>
              </a:r>
              <a:endParaRPr lang="en-US" sz="2400" dirty="0">
                <a:solidFill>
                  <a:schemeClr val="accent6"/>
                </a:solidFill>
              </a:endParaRPr>
            </a:p>
          </p:txBody>
        </p:sp>
      </p:grpSp>
      <p:sp>
        <p:nvSpPr>
          <p:cNvPr id="4" name="TextBox 3"/>
          <p:cNvSpPr txBox="1"/>
          <p:nvPr/>
        </p:nvSpPr>
        <p:spPr>
          <a:xfrm>
            <a:off x="5913056" y="1862204"/>
            <a:ext cx="5857575" cy="4154984"/>
          </a:xfrm>
          <a:prstGeom prst="rect">
            <a:avLst/>
          </a:prstGeom>
          <a:noFill/>
        </p:spPr>
        <p:txBody>
          <a:bodyPr wrap="square" rtlCol="0">
            <a:spAutoFit/>
          </a:bodyPr>
          <a:lstStyle/>
          <a:p>
            <a:pPr marL="342900" indent="-342900">
              <a:buFont typeface="Arial" charset="0"/>
              <a:buChar char="•"/>
            </a:pPr>
            <a:r>
              <a:rPr lang="en-US" sz="2400" dirty="0" smtClean="0"/>
              <a:t>But ions also affect the beam via multiple Coulomb interactions.</a:t>
            </a:r>
          </a:p>
          <a:p>
            <a:endParaRPr lang="en-US" sz="2400" dirty="0" smtClean="0"/>
          </a:p>
          <a:p>
            <a:pPr marL="285750" indent="-285750">
              <a:buFont typeface="Arial" charset="0"/>
              <a:buChar char="•"/>
            </a:pPr>
            <a:r>
              <a:rPr lang="en-US" sz="2400" dirty="0" smtClean="0"/>
              <a:t>Residual ions </a:t>
            </a:r>
            <a:r>
              <a:rPr lang="en-US" sz="2400" dirty="0"/>
              <a:t>can significantly degrade the performance of </a:t>
            </a:r>
            <a:r>
              <a:rPr lang="en-US" sz="2400" dirty="0" smtClean="0"/>
              <a:t>an accelerator </a:t>
            </a:r>
            <a:r>
              <a:rPr lang="en-US" sz="2400" dirty="0"/>
              <a:t>and produce various beam instabilities. </a:t>
            </a:r>
            <a:endParaRPr lang="en-US" sz="2400" dirty="0" smtClean="0"/>
          </a:p>
          <a:p>
            <a:pPr marL="285750" indent="-285750">
              <a:buFont typeface="Arial" charset="0"/>
              <a:buChar char="•"/>
            </a:pPr>
            <a:endParaRPr lang="en-US" sz="2400" dirty="0" smtClean="0"/>
          </a:p>
          <a:p>
            <a:pPr marL="285750" indent="-285750">
              <a:buFont typeface="Arial" charset="0"/>
              <a:buChar char="•"/>
            </a:pPr>
            <a:r>
              <a:rPr lang="en-US" sz="2400" dirty="0" smtClean="0"/>
              <a:t>To </a:t>
            </a:r>
            <a:r>
              <a:rPr lang="en-US" sz="2400" dirty="0"/>
              <a:t>be able to treat these problems more effectively it is important to understand the dynamics of these ions in the accelerator. </a:t>
            </a:r>
          </a:p>
          <a:p>
            <a:pPr marL="285750" indent="-285750">
              <a:buFont typeface="Arial" charset="0"/>
              <a:buChar char="•"/>
            </a:pPr>
            <a:endParaRPr lang="en-US" sz="2400" dirty="0"/>
          </a:p>
        </p:txBody>
      </p:sp>
    </p:spTree>
    <p:extLst>
      <p:ext uri="{BB962C8B-B14F-4D97-AF65-F5344CB8AC3E}">
        <p14:creationId xmlns:p14="http://schemas.microsoft.com/office/powerpoint/2010/main" val="15432203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425514"/>
            <a:ext cx="12192000" cy="10709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0" y="0"/>
            <a:ext cx="214184"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numéro de diapositive 8"/>
          <p:cNvSpPr>
            <a:spLocks noGrp="1"/>
          </p:cNvSpPr>
          <p:nvPr>
            <p:ph type="sldNum" sz="quarter" idx="12"/>
          </p:nvPr>
        </p:nvSpPr>
        <p:spPr>
          <a:xfrm>
            <a:off x="9236675" y="6512740"/>
            <a:ext cx="2743200" cy="365125"/>
          </a:xfrm>
          <a:noFill/>
          <a:ln>
            <a:noFill/>
          </a:ln>
        </p:spPr>
        <p:txBody>
          <a:bodyPr/>
          <a:lstStyle/>
          <a:p>
            <a:fld id="{34D7324B-2770-4802-B49E-4504F47BE71B}" type="slidenum">
              <a:rPr lang="fr-FR" smtClean="0">
                <a:ln>
                  <a:solidFill>
                    <a:schemeClr val="tx1"/>
                  </a:solidFill>
                </a:ln>
              </a:rPr>
              <a:t>11</a:t>
            </a:fld>
            <a:endParaRPr lang="fr-FR" dirty="0">
              <a:ln>
                <a:solidFill>
                  <a:schemeClr val="tx1"/>
                </a:solidFill>
              </a:ln>
            </a:endParaRPr>
          </a:p>
        </p:txBody>
      </p:sp>
      <p:sp>
        <p:nvSpPr>
          <p:cNvPr id="11" name="Titre 3"/>
          <p:cNvSpPr txBox="1">
            <a:spLocks/>
          </p:cNvSpPr>
          <p:nvPr/>
        </p:nvSpPr>
        <p:spPr>
          <a:xfrm>
            <a:off x="346563" y="117923"/>
            <a:ext cx="11878962" cy="10029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smtClean="0"/>
              <a:t>A model to describe the beam-ion interaction</a:t>
            </a:r>
            <a:endParaRPr lang="en-GB" sz="4800" dirty="0" smtClean="0"/>
          </a:p>
        </p:txBody>
      </p:sp>
      <p:sp>
        <p:nvSpPr>
          <p:cNvPr id="57" name="Rectangle 56"/>
          <p:cNvSpPr/>
          <p:nvPr/>
        </p:nvSpPr>
        <p:spPr>
          <a:xfrm>
            <a:off x="9329011" y="1382376"/>
            <a:ext cx="1396289" cy="2052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84" y="1354460"/>
            <a:ext cx="6012650" cy="4149080"/>
          </a:xfrm>
          <a:prstGeom prst="rect">
            <a:avLst/>
          </a:prstGeom>
        </p:spPr>
      </p:pic>
      <p:sp>
        <p:nvSpPr>
          <p:cNvPr id="30" name="TextBox 29"/>
          <p:cNvSpPr txBox="1"/>
          <p:nvPr/>
        </p:nvSpPr>
        <p:spPr>
          <a:xfrm>
            <a:off x="551384" y="5503540"/>
            <a:ext cx="5544616" cy="369332"/>
          </a:xfrm>
          <a:prstGeom prst="rect">
            <a:avLst/>
          </a:prstGeom>
          <a:noFill/>
        </p:spPr>
        <p:txBody>
          <a:bodyPr wrap="square" rtlCol="0">
            <a:spAutoFit/>
          </a:bodyPr>
          <a:lstStyle/>
          <a:p>
            <a:pPr algn="ctr"/>
            <a:r>
              <a:rPr lang="en-US" dirty="0" smtClean="0"/>
              <a:t>Figure from D. Sagan</a:t>
            </a:r>
            <a:endParaRPr lang="en-US" dirty="0"/>
          </a:p>
        </p:txBody>
      </p:sp>
      <mc:AlternateContent xmlns:mc="http://schemas.openxmlformats.org/markup-compatibility/2006" xmlns:a14="http://schemas.microsoft.com/office/drawing/2010/main">
        <mc:Choice Requires="a14">
          <p:sp>
            <p:nvSpPr>
              <p:cNvPr id="33" name="TextBox 32"/>
              <p:cNvSpPr txBox="1"/>
              <p:nvPr/>
            </p:nvSpPr>
            <p:spPr>
              <a:xfrm>
                <a:off x="6931508" y="2312786"/>
                <a:ext cx="4454874" cy="8564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charset="0"/>
                            </a:rPr>
                          </m:ctrlPr>
                        </m:fPr>
                        <m:num>
                          <m:r>
                            <a:rPr lang="en-US" sz="2400" b="0" i="1" smtClean="0">
                              <a:latin typeface="Cambria Math" charset="0"/>
                            </a:rPr>
                            <m:t>𝛿</m:t>
                          </m:r>
                          <m:sSub>
                            <m:sSubPr>
                              <m:ctrlPr>
                                <a:rPr lang="en-US" sz="2400" b="0" i="1" smtClean="0">
                                  <a:latin typeface="Cambria Math" charset="0"/>
                                </a:rPr>
                              </m:ctrlPr>
                            </m:sSubPr>
                            <m:e>
                              <m:acc>
                                <m:accPr>
                                  <m:chr m:val="⃗"/>
                                  <m:ctrlPr>
                                    <a:rPr lang="en-US" sz="2400" b="0" i="1" smtClean="0">
                                      <a:latin typeface="Cambria Math" charset="0"/>
                                    </a:rPr>
                                  </m:ctrlPr>
                                </m:accPr>
                                <m:e>
                                  <m:r>
                                    <a:rPr lang="en-US" sz="2400" b="0" i="1" smtClean="0">
                                      <a:latin typeface="Cambria Math" charset="0"/>
                                    </a:rPr>
                                    <m:t>𝑣</m:t>
                                  </m:r>
                                </m:e>
                              </m:acc>
                            </m:e>
                            <m:sub>
                              <m:r>
                                <a:rPr lang="en-US" sz="2400" b="0" i="1" smtClean="0">
                                  <a:latin typeface="Cambria Math" charset="0"/>
                                </a:rPr>
                                <m:t>𝑖</m:t>
                              </m:r>
                            </m:sub>
                          </m:sSub>
                        </m:num>
                        <m:den>
                          <m:r>
                            <a:rPr lang="en-US" sz="2400" b="0" i="1" smtClean="0">
                              <a:latin typeface="Cambria Math" charset="0"/>
                            </a:rPr>
                            <m:t>𝛿</m:t>
                          </m:r>
                          <m:r>
                            <a:rPr lang="en-US" sz="2400" b="0" i="1" smtClean="0">
                              <a:latin typeface="Cambria Math" charset="0"/>
                            </a:rPr>
                            <m:t>𝑡</m:t>
                          </m:r>
                        </m:den>
                      </m:f>
                      <m:r>
                        <a:rPr lang="en-US" sz="2400" b="0" i="1" smtClean="0">
                          <a:latin typeface="Cambria Math" charset="0"/>
                        </a:rPr>
                        <m:t>= </m:t>
                      </m:r>
                      <m:f>
                        <m:fPr>
                          <m:ctrlPr>
                            <a:rPr lang="bg-BG" sz="2400" b="0" i="1" smtClean="0">
                              <a:latin typeface="Cambria Math" charset="0"/>
                            </a:rPr>
                          </m:ctrlPr>
                        </m:fPr>
                        <m:num>
                          <m:r>
                            <a:rPr lang="en-US" sz="2400" b="0" i="1" smtClean="0">
                              <a:latin typeface="Cambria Math" charset="0"/>
                            </a:rPr>
                            <m:t>1</m:t>
                          </m:r>
                        </m:num>
                        <m:den>
                          <m:r>
                            <a:rPr lang="en-US" sz="2400" b="0" i="1" smtClean="0">
                              <a:latin typeface="Cambria Math" charset="0"/>
                            </a:rPr>
                            <m:t>𝐴</m:t>
                          </m:r>
                          <m:sSub>
                            <m:sSubPr>
                              <m:ctrlPr>
                                <a:rPr lang="en-US" sz="2400" b="0" i="1" smtClean="0">
                                  <a:latin typeface="Cambria Math" charset="0"/>
                                </a:rPr>
                              </m:ctrlPr>
                            </m:sSubPr>
                            <m:e>
                              <m:r>
                                <a:rPr lang="en-US" sz="2400" b="0" i="1" smtClean="0">
                                  <a:latin typeface="Cambria Math" charset="0"/>
                                </a:rPr>
                                <m:t>𝑚</m:t>
                              </m:r>
                            </m:e>
                            <m:sub>
                              <m:r>
                                <a:rPr lang="en-US" sz="2400" b="0" i="1" smtClean="0">
                                  <a:latin typeface="Cambria Math" charset="0"/>
                                </a:rPr>
                                <m:t>𝑝</m:t>
                              </m:r>
                            </m:sub>
                          </m:sSub>
                        </m:den>
                      </m:f>
                      <m:sSub>
                        <m:sSubPr>
                          <m:ctrlPr>
                            <a:rPr lang="en-US" sz="2400" b="0" i="1" smtClean="0">
                              <a:latin typeface="Cambria Math" charset="0"/>
                            </a:rPr>
                          </m:ctrlPr>
                        </m:sSubPr>
                        <m:e>
                          <m:acc>
                            <m:accPr>
                              <m:chr m:val="⃗"/>
                              <m:ctrlPr>
                                <a:rPr lang="en-US" sz="2400" b="0" i="1" smtClean="0">
                                  <a:latin typeface="Cambria Math" charset="0"/>
                                </a:rPr>
                              </m:ctrlPr>
                            </m:accPr>
                            <m:e>
                              <m:r>
                                <a:rPr lang="en-US" sz="2400" b="0" i="1" smtClean="0">
                                  <a:latin typeface="Cambria Math" charset="0"/>
                                </a:rPr>
                                <m:t>𝐹</m:t>
                              </m:r>
                            </m:e>
                          </m:acc>
                        </m:e>
                        <m:sub>
                          <m:r>
                            <a:rPr lang="en-US" sz="2400" b="0" i="1" smtClean="0">
                              <a:latin typeface="Cambria Math" charset="0"/>
                            </a:rPr>
                            <m:t>𝑒𝑖</m:t>
                          </m:r>
                        </m:sub>
                      </m:sSub>
                      <m:r>
                        <a:rPr lang="en-US" sz="2400" b="0" i="0" smtClean="0">
                          <a:latin typeface="Cambria Math" charset="0"/>
                        </a:rPr>
                        <m:t>=</m:t>
                      </m:r>
                      <m:f>
                        <m:fPr>
                          <m:ctrlPr>
                            <a:rPr lang="bg-BG" sz="2400" b="0" i="1" smtClean="0">
                              <a:latin typeface="Cambria Math" charset="0"/>
                            </a:rPr>
                          </m:ctrlPr>
                        </m:fPr>
                        <m:num>
                          <m:r>
                            <a:rPr lang="en-US" sz="2400" b="0" i="1" smtClean="0">
                              <a:latin typeface="Cambria Math" charset="0"/>
                            </a:rPr>
                            <m:t>−</m:t>
                          </m:r>
                          <m:sSup>
                            <m:sSupPr>
                              <m:ctrlPr>
                                <a:rPr lang="en-US" sz="2400" b="0" i="1" smtClean="0">
                                  <a:latin typeface="Cambria Math" charset="0"/>
                                </a:rPr>
                              </m:ctrlPr>
                            </m:sSupPr>
                            <m:e>
                              <m:r>
                                <a:rPr lang="en-US" sz="2400" b="0" i="1" smtClean="0">
                                  <a:latin typeface="Cambria Math" charset="0"/>
                                </a:rPr>
                                <m:t>𝑒</m:t>
                              </m:r>
                            </m:e>
                            <m:sup>
                              <m:r>
                                <a:rPr lang="en-US" sz="2400" b="0" i="1" smtClean="0">
                                  <a:latin typeface="Cambria Math" charset="0"/>
                                </a:rPr>
                                <m:t>2</m:t>
                              </m:r>
                            </m:sup>
                          </m:sSup>
                        </m:num>
                        <m:den>
                          <m:r>
                            <a:rPr lang="en-US" sz="2400" b="0" i="1" smtClean="0">
                              <a:latin typeface="Cambria Math" charset="0"/>
                            </a:rPr>
                            <m:t>4</m:t>
                          </m:r>
                          <m:r>
                            <a:rPr lang="en-US" sz="2400" b="0" i="1" smtClean="0">
                              <a:latin typeface="Cambria Math" charset="0"/>
                            </a:rPr>
                            <m:t>𝜋</m:t>
                          </m:r>
                          <m:sSub>
                            <m:sSubPr>
                              <m:ctrlPr>
                                <a:rPr lang="en-US" sz="2400" b="0" i="1" smtClean="0">
                                  <a:latin typeface="Cambria Math" charset="0"/>
                                </a:rPr>
                              </m:ctrlPr>
                            </m:sSubPr>
                            <m:e>
                              <m:r>
                                <a:rPr lang="en-US" sz="2400" b="0" i="1" smtClean="0">
                                  <a:latin typeface="Cambria Math" charset="0"/>
                                </a:rPr>
                                <m:t>𝜖</m:t>
                              </m:r>
                            </m:e>
                            <m:sub>
                              <m:r>
                                <a:rPr lang="en-US" sz="2400" b="0" i="1" smtClean="0">
                                  <a:latin typeface="Cambria Math" charset="0"/>
                                </a:rPr>
                                <m:t>0</m:t>
                              </m:r>
                            </m:sub>
                          </m:sSub>
                          <m:sSubSup>
                            <m:sSubSupPr>
                              <m:ctrlPr>
                                <a:rPr lang="en-US" sz="2400" b="0" i="1" smtClean="0">
                                  <a:latin typeface="Cambria Math" charset="0"/>
                                </a:rPr>
                              </m:ctrlPr>
                            </m:sSubSupPr>
                            <m:e>
                              <m:r>
                                <a:rPr lang="en-US" sz="2400" b="0" i="1" smtClean="0">
                                  <a:latin typeface="Cambria Math" charset="0"/>
                                </a:rPr>
                                <m:t>𝑟</m:t>
                              </m:r>
                            </m:e>
                            <m:sub>
                              <m:r>
                                <a:rPr lang="en-US" sz="2400" b="0" i="1" smtClean="0">
                                  <a:latin typeface="Cambria Math" charset="0"/>
                                </a:rPr>
                                <m:t>𝑒𝑖</m:t>
                              </m:r>
                            </m:sub>
                            <m:sup>
                              <m:r>
                                <a:rPr lang="en-US" sz="2400" b="0" i="1" smtClean="0">
                                  <a:latin typeface="Cambria Math" charset="0"/>
                                </a:rPr>
                                <m:t>2</m:t>
                              </m:r>
                            </m:sup>
                          </m:sSubSup>
                          <m:r>
                            <a:rPr lang="en-US" sz="2400" b="0" i="1" smtClean="0">
                              <a:latin typeface="Cambria Math" charset="0"/>
                            </a:rPr>
                            <m:t>𝐴</m:t>
                          </m:r>
                          <m:sSub>
                            <m:sSubPr>
                              <m:ctrlPr>
                                <a:rPr lang="en-US" sz="2400" b="0" i="1" smtClean="0">
                                  <a:latin typeface="Cambria Math" charset="0"/>
                                </a:rPr>
                              </m:ctrlPr>
                            </m:sSubPr>
                            <m:e>
                              <m:r>
                                <a:rPr lang="en-US" sz="2400" b="0" i="1" smtClean="0">
                                  <a:latin typeface="Cambria Math" charset="0"/>
                                </a:rPr>
                                <m:t>𝑚</m:t>
                              </m:r>
                            </m:e>
                            <m:sub>
                              <m:r>
                                <a:rPr lang="en-US" sz="2400" b="0" i="1" smtClean="0">
                                  <a:latin typeface="Cambria Math" charset="0"/>
                                </a:rPr>
                                <m:t>𝑝</m:t>
                              </m:r>
                            </m:sub>
                          </m:sSub>
                        </m:den>
                      </m:f>
                      <m:sSub>
                        <m:sSubPr>
                          <m:ctrlPr>
                            <a:rPr lang="en-US" sz="2400" b="0" i="1" smtClean="0">
                              <a:latin typeface="Cambria Math" charset="0"/>
                            </a:rPr>
                          </m:ctrlPr>
                        </m:sSubPr>
                        <m:e>
                          <m:acc>
                            <m:accPr>
                              <m:chr m:val="⃗"/>
                              <m:ctrlPr>
                                <a:rPr lang="en-US" sz="2400" b="0" i="1" smtClean="0">
                                  <a:latin typeface="Cambria Math" charset="0"/>
                                </a:rPr>
                              </m:ctrlPr>
                            </m:accPr>
                            <m:e>
                              <m:r>
                                <a:rPr lang="en-US" sz="2400" b="0" i="1" smtClean="0">
                                  <a:latin typeface="Cambria Math" charset="0"/>
                                </a:rPr>
                                <m:t>𝑢</m:t>
                              </m:r>
                            </m:e>
                          </m:acc>
                        </m:e>
                        <m:sub>
                          <m:r>
                            <a:rPr lang="en-US" sz="2400" b="0" i="1" smtClean="0">
                              <a:latin typeface="Cambria Math" charset="0"/>
                            </a:rPr>
                            <m:t>𝑒𝑖</m:t>
                          </m:r>
                        </m:sub>
                      </m:sSub>
                    </m:oMath>
                  </m:oMathPara>
                </a14:m>
                <a:endParaRPr lang="en-US" sz="2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6931508" y="2312786"/>
                <a:ext cx="4454874" cy="856453"/>
              </a:xfrm>
              <a:prstGeom prst="rect">
                <a:avLst/>
              </a:prstGeom>
              <a:blipFill rotWithShape="0">
                <a:blip r:embed="rId4"/>
                <a:stretch>
                  <a:fillRect/>
                </a:stretch>
              </a:blipFill>
            </p:spPr>
            <p:txBody>
              <a:bodyPr/>
              <a:lstStyle/>
              <a:p>
                <a:r>
                  <a:rPr lang="en-US">
                    <a:noFill/>
                  </a:rPr>
                  <a:t> </a:t>
                </a:r>
              </a:p>
            </p:txBody>
          </p:sp>
        </mc:Fallback>
      </mc:AlternateContent>
      <p:sp>
        <p:nvSpPr>
          <p:cNvPr id="34" name="TextBox 33"/>
          <p:cNvSpPr txBox="1"/>
          <p:nvPr/>
        </p:nvSpPr>
        <p:spPr>
          <a:xfrm>
            <a:off x="6096000" y="1354460"/>
            <a:ext cx="5688632" cy="707886"/>
          </a:xfrm>
          <a:prstGeom prst="rect">
            <a:avLst/>
          </a:prstGeom>
          <a:noFill/>
        </p:spPr>
        <p:txBody>
          <a:bodyPr wrap="square" rtlCol="0">
            <a:spAutoFit/>
          </a:bodyPr>
          <a:lstStyle/>
          <a:p>
            <a:pPr algn="just"/>
            <a:r>
              <a:rPr lang="en-US" sz="2000" dirty="0" smtClean="0"/>
              <a:t>Starting from the Coulomb force felt by an individual ion from a single electron:</a:t>
            </a:r>
            <a:endParaRPr lang="en-US" sz="2000" dirty="0"/>
          </a:p>
        </p:txBody>
      </p:sp>
      <p:sp>
        <p:nvSpPr>
          <p:cNvPr id="49" name="TextBox 48"/>
          <p:cNvSpPr txBox="1"/>
          <p:nvPr/>
        </p:nvSpPr>
        <p:spPr>
          <a:xfrm>
            <a:off x="6291243" y="3521994"/>
            <a:ext cx="5688632" cy="1015663"/>
          </a:xfrm>
          <a:prstGeom prst="rect">
            <a:avLst/>
          </a:prstGeom>
          <a:noFill/>
        </p:spPr>
        <p:txBody>
          <a:bodyPr wrap="square" rtlCol="0">
            <a:spAutoFit/>
          </a:bodyPr>
          <a:lstStyle/>
          <a:p>
            <a:pPr algn="just"/>
            <a:r>
              <a:rPr lang="en-US" sz="2000" dirty="0" smtClean="0"/>
              <a:t>If this equation is integrated during the time it takes for an ultra relativistic electron to cross the ion, it gives the transverse velocity kick that an ion will feel:</a:t>
            </a:r>
            <a:endParaRPr lang="en-US" sz="2000" dirty="0"/>
          </a:p>
        </p:txBody>
      </p:sp>
      <mc:AlternateContent xmlns:mc="http://schemas.openxmlformats.org/markup-compatibility/2006" xmlns:a14="http://schemas.microsoft.com/office/drawing/2010/main">
        <mc:Choice Requires="a14">
          <p:sp>
            <p:nvSpPr>
              <p:cNvPr id="35" name="TextBox 34"/>
              <p:cNvSpPr txBox="1"/>
              <p:nvPr/>
            </p:nvSpPr>
            <p:spPr>
              <a:xfrm>
                <a:off x="8329537" y="4966178"/>
                <a:ext cx="1612044" cy="7886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charset="0"/>
                        </a:rPr>
                        <m:t>Δ</m:t>
                      </m:r>
                      <m:acc>
                        <m:accPr>
                          <m:chr m:val="⃗"/>
                          <m:ctrlPr>
                            <a:rPr lang="en-US" sz="2400" b="0" i="1" smtClean="0">
                              <a:latin typeface="Cambria Math" charset="0"/>
                            </a:rPr>
                          </m:ctrlPr>
                        </m:accPr>
                        <m:e>
                          <m:r>
                            <a:rPr lang="en-US" sz="2400" b="0" i="1" smtClean="0">
                              <a:latin typeface="Cambria Math" charset="0"/>
                            </a:rPr>
                            <m:t>𝑣</m:t>
                          </m:r>
                        </m:e>
                      </m:acc>
                      <m:r>
                        <a:rPr lang="en-US" sz="2400" b="0" i="0" smtClean="0">
                          <a:latin typeface="Cambria Math" charset="0"/>
                        </a:rPr>
                        <m:t>= </m:t>
                      </m:r>
                      <m:f>
                        <m:fPr>
                          <m:ctrlPr>
                            <a:rPr lang="bg-BG" sz="2400" b="0" i="1" smtClean="0">
                              <a:latin typeface="Cambria Math" charset="0"/>
                            </a:rPr>
                          </m:ctrlPr>
                        </m:fPr>
                        <m:num>
                          <m:r>
                            <a:rPr lang="en-US" sz="2400" b="0" i="1" smtClean="0">
                              <a:latin typeface="Cambria Math" charset="0"/>
                            </a:rPr>
                            <m:t>𝐾</m:t>
                          </m:r>
                        </m:num>
                        <m:den>
                          <m:sSubSup>
                            <m:sSubSupPr>
                              <m:ctrlPr>
                                <a:rPr lang="en-US" sz="2400" b="0" i="1" smtClean="0">
                                  <a:latin typeface="Cambria Math" charset="0"/>
                                </a:rPr>
                              </m:ctrlPr>
                            </m:sSubSupPr>
                            <m:e>
                              <m:r>
                                <a:rPr lang="en-US" sz="2400" b="0" i="1" smtClean="0">
                                  <a:latin typeface="Cambria Math" charset="0"/>
                                </a:rPr>
                                <m:t>𝑟</m:t>
                              </m:r>
                            </m:e>
                            <m:sub>
                              <m:r>
                                <a:rPr lang="en-US" sz="2400" b="0" i="1" smtClean="0">
                                  <a:latin typeface="Cambria Math" charset="0"/>
                                </a:rPr>
                                <m:t>𝑒𝑖</m:t>
                              </m:r>
                            </m:sub>
                            <m:sup>
                              <m:r>
                                <a:rPr lang="en-US" sz="2400" b="0" i="1" smtClean="0">
                                  <a:latin typeface="Cambria Math" charset="0"/>
                                </a:rPr>
                                <m:t>2</m:t>
                              </m:r>
                            </m:sup>
                          </m:sSubSup>
                        </m:den>
                      </m:f>
                      <m:acc>
                        <m:accPr>
                          <m:chr m:val="⃗"/>
                          <m:ctrlPr>
                            <a:rPr lang="en-US" sz="2400" b="0" i="1" smtClean="0">
                              <a:latin typeface="Cambria Math" charset="0"/>
                            </a:rPr>
                          </m:ctrlPr>
                        </m:accPr>
                        <m:e>
                          <m:sSub>
                            <m:sSubPr>
                              <m:ctrlPr>
                                <a:rPr lang="en-US" sz="2400" b="0" i="1" smtClean="0">
                                  <a:latin typeface="Cambria Math" charset="0"/>
                                </a:rPr>
                              </m:ctrlPr>
                            </m:sSubPr>
                            <m:e>
                              <m:r>
                                <a:rPr lang="en-US" sz="2400" b="0" i="1" smtClean="0">
                                  <a:latin typeface="Cambria Math" charset="0"/>
                                </a:rPr>
                                <m:t>𝑟</m:t>
                              </m:r>
                            </m:e>
                            <m:sub>
                              <m:r>
                                <a:rPr lang="en-US" sz="2400" b="0" i="1" smtClean="0">
                                  <a:latin typeface="Cambria Math" charset="0"/>
                                </a:rPr>
                                <m:t>𝑒𝑖</m:t>
                              </m:r>
                            </m:sub>
                          </m:sSub>
                        </m:e>
                      </m:acc>
                    </m:oMath>
                  </m:oMathPara>
                </a14:m>
                <a:endParaRPr lang="en-US" sz="2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8329537" y="4966178"/>
                <a:ext cx="1612044" cy="788677"/>
              </a:xfrm>
              <a:prstGeom prst="rect">
                <a:avLst/>
              </a:prstGeom>
              <a:blipFill rotWithShape="0">
                <a:blip r:embed="rId5"/>
                <a:stretch>
                  <a:fillRect/>
                </a:stretch>
              </a:blipFill>
            </p:spPr>
            <p:txBody>
              <a:bodyPr/>
              <a:lstStyle/>
              <a:p>
                <a:r>
                  <a:rPr lang="en-US">
                    <a:noFill/>
                  </a:rPr>
                  <a:t> </a:t>
                </a:r>
              </a:p>
            </p:txBody>
          </p:sp>
        </mc:Fallback>
      </mc:AlternateContent>
      <p:sp>
        <p:nvSpPr>
          <p:cNvPr id="13" name="ZoneTexte 9"/>
          <p:cNvSpPr txBox="1"/>
          <p:nvPr/>
        </p:nvSpPr>
        <p:spPr>
          <a:xfrm>
            <a:off x="313038" y="6520569"/>
            <a:ext cx="3278659" cy="369332"/>
          </a:xfrm>
          <a:prstGeom prst="rect">
            <a:avLst/>
          </a:prstGeom>
          <a:noFill/>
        </p:spPr>
        <p:txBody>
          <a:bodyPr wrap="square" rtlCol="0">
            <a:spAutoFit/>
          </a:bodyPr>
          <a:lstStyle/>
          <a:p>
            <a:r>
              <a:rPr lang="fr-FR" dirty="0" smtClean="0"/>
              <a:t>Alexis Gamelin</a:t>
            </a:r>
            <a:endParaRPr lang="fr-FR" dirty="0"/>
          </a:p>
        </p:txBody>
      </p:sp>
    </p:spTree>
    <p:extLst>
      <p:ext uri="{BB962C8B-B14F-4D97-AF65-F5344CB8AC3E}">
        <p14:creationId xmlns:p14="http://schemas.microsoft.com/office/powerpoint/2010/main" val="938739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425514"/>
            <a:ext cx="12192000" cy="10709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0" y="0"/>
            <a:ext cx="214184"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numéro de diapositive 8"/>
          <p:cNvSpPr>
            <a:spLocks noGrp="1"/>
          </p:cNvSpPr>
          <p:nvPr>
            <p:ph type="sldNum" sz="quarter" idx="12"/>
          </p:nvPr>
        </p:nvSpPr>
        <p:spPr>
          <a:xfrm>
            <a:off x="9236675" y="6512740"/>
            <a:ext cx="2743200" cy="365125"/>
          </a:xfrm>
          <a:noFill/>
          <a:ln>
            <a:noFill/>
          </a:ln>
        </p:spPr>
        <p:txBody>
          <a:bodyPr/>
          <a:lstStyle/>
          <a:p>
            <a:fld id="{34D7324B-2770-4802-B49E-4504F47BE71B}" type="slidenum">
              <a:rPr lang="fr-FR" smtClean="0">
                <a:ln>
                  <a:solidFill>
                    <a:schemeClr val="tx1"/>
                  </a:solidFill>
                </a:ln>
              </a:rPr>
              <a:t>12</a:t>
            </a:fld>
            <a:endParaRPr lang="fr-FR" dirty="0">
              <a:ln>
                <a:solidFill>
                  <a:schemeClr val="tx1"/>
                </a:solidFill>
              </a:ln>
            </a:endParaRPr>
          </a:p>
        </p:txBody>
      </p:sp>
      <p:sp>
        <p:nvSpPr>
          <p:cNvPr id="11" name="Titre 3"/>
          <p:cNvSpPr txBox="1">
            <a:spLocks/>
          </p:cNvSpPr>
          <p:nvPr/>
        </p:nvSpPr>
        <p:spPr>
          <a:xfrm>
            <a:off x="346563" y="117923"/>
            <a:ext cx="11878962" cy="10029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smtClean="0"/>
              <a:t>A model to describe the beam-ion interaction</a:t>
            </a:r>
            <a:endParaRPr lang="en-GB" sz="4800" dirty="0" smtClean="0"/>
          </a:p>
        </p:txBody>
      </p:sp>
      <p:sp>
        <p:nvSpPr>
          <p:cNvPr id="2" name="TextBox 1"/>
          <p:cNvSpPr txBox="1"/>
          <p:nvPr/>
        </p:nvSpPr>
        <p:spPr>
          <a:xfrm>
            <a:off x="532922" y="1382376"/>
            <a:ext cx="11126156" cy="707886"/>
          </a:xfrm>
          <a:prstGeom prst="rect">
            <a:avLst/>
          </a:prstGeom>
          <a:noFill/>
        </p:spPr>
        <p:txBody>
          <a:bodyPr wrap="square" rtlCol="0">
            <a:spAutoFit/>
          </a:bodyPr>
          <a:lstStyle/>
          <a:p>
            <a:r>
              <a:rPr lang="en-US" sz="2000" dirty="0" smtClean="0"/>
              <a:t>Assuming that the </a:t>
            </a:r>
            <a:r>
              <a:rPr lang="en-US" sz="2000" dirty="0"/>
              <a:t>beam is Gaussian </a:t>
            </a:r>
            <a:r>
              <a:rPr lang="en-US" sz="2000" dirty="0" smtClean="0"/>
              <a:t>in transverse dimensions, </a:t>
            </a:r>
            <a:r>
              <a:rPr lang="en-US" sz="2000" dirty="0"/>
              <a:t>t</a:t>
            </a:r>
            <a:r>
              <a:rPr lang="en-US" sz="2000" dirty="0" smtClean="0"/>
              <a:t>he </a:t>
            </a:r>
            <a:r>
              <a:rPr lang="en-US" sz="2000" dirty="0"/>
              <a:t>total </a:t>
            </a:r>
            <a:r>
              <a:rPr lang="en-US" sz="2000" dirty="0" smtClean="0"/>
              <a:t>velocity kick </a:t>
            </a:r>
            <a:r>
              <a:rPr lang="en-US" sz="2000" dirty="0"/>
              <a:t>undergone by the ion during the beam crossing is obtained by summing on the N electrons of the beam: </a:t>
            </a:r>
          </a:p>
        </p:txBody>
      </p:sp>
      <mc:AlternateContent xmlns:mc="http://schemas.openxmlformats.org/markup-compatibility/2006" xmlns:a14="http://schemas.microsoft.com/office/drawing/2010/main">
        <mc:Choice Requires="a14">
          <p:sp>
            <p:nvSpPr>
              <p:cNvPr id="15" name="TextBox 14"/>
              <p:cNvSpPr txBox="1"/>
              <p:nvPr/>
            </p:nvSpPr>
            <p:spPr>
              <a:xfrm>
                <a:off x="3647728" y="2440203"/>
                <a:ext cx="5816592" cy="9887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charset="0"/>
                        </a:rPr>
                        <m:t>Δ</m:t>
                      </m:r>
                      <m:acc>
                        <m:accPr>
                          <m:chr m:val="⃗"/>
                          <m:ctrlPr>
                            <a:rPr lang="en-US" sz="2400" b="0" i="1" smtClean="0">
                              <a:latin typeface="Cambria Math" charset="0"/>
                            </a:rPr>
                          </m:ctrlPr>
                        </m:accPr>
                        <m:e>
                          <m:sSub>
                            <m:sSubPr>
                              <m:ctrlPr>
                                <a:rPr lang="en-US" sz="2400" b="0" i="1" smtClean="0">
                                  <a:latin typeface="Cambria Math" charset="0"/>
                                </a:rPr>
                              </m:ctrlPr>
                            </m:sSubPr>
                            <m:e>
                              <m:r>
                                <a:rPr lang="en-US" sz="2400" b="0" i="1" smtClean="0">
                                  <a:latin typeface="Cambria Math" charset="0"/>
                                </a:rPr>
                                <m:t>𝑣</m:t>
                              </m:r>
                            </m:e>
                            <m:sub>
                              <m:r>
                                <m:rPr>
                                  <m:sty m:val="p"/>
                                </m:rPr>
                                <a:rPr lang="en-US" sz="2400" b="0" i="0" smtClean="0">
                                  <a:latin typeface="Cambria Math" charset="0"/>
                                </a:rPr>
                                <m:t>T</m:t>
                              </m:r>
                            </m:sub>
                          </m:sSub>
                        </m:e>
                      </m:acc>
                      <m:r>
                        <a:rPr lang="en-US" sz="2400" b="0" i="0" smtClean="0">
                          <a:latin typeface="Cambria Math" charset="0"/>
                        </a:rPr>
                        <m:t>= </m:t>
                      </m:r>
                      <m:f>
                        <m:fPr>
                          <m:ctrlPr>
                            <a:rPr lang="bg-BG" sz="2400" b="0" i="1" smtClean="0">
                              <a:latin typeface="Cambria Math" charset="0"/>
                            </a:rPr>
                          </m:ctrlPr>
                        </m:fPr>
                        <m:num>
                          <m:r>
                            <a:rPr lang="en-US" sz="2400" b="0" i="1" smtClean="0">
                              <a:latin typeface="Cambria Math" charset="0"/>
                            </a:rPr>
                            <m:t>𝑁</m:t>
                          </m:r>
                        </m:num>
                        <m:den>
                          <m:r>
                            <a:rPr lang="en-US" sz="2400" b="0" i="1" smtClean="0">
                              <a:latin typeface="Cambria Math" charset="0"/>
                            </a:rPr>
                            <m:t>2</m:t>
                          </m:r>
                          <m:r>
                            <a:rPr lang="en-US" sz="2400" b="0" i="1" smtClean="0">
                              <a:latin typeface="Cambria Math" charset="0"/>
                            </a:rPr>
                            <m:t>𝜋</m:t>
                          </m:r>
                          <m:sSub>
                            <m:sSubPr>
                              <m:ctrlPr>
                                <a:rPr lang="en-US" sz="2400" b="0" i="1" smtClean="0">
                                  <a:latin typeface="Cambria Math" charset="0"/>
                                </a:rPr>
                              </m:ctrlPr>
                            </m:sSubPr>
                            <m:e>
                              <m:r>
                                <a:rPr lang="en-US" sz="2400" b="0" i="1" smtClean="0">
                                  <a:latin typeface="Cambria Math" charset="0"/>
                                </a:rPr>
                                <m:t>𝜎</m:t>
                              </m:r>
                            </m:e>
                            <m:sub>
                              <m:r>
                                <a:rPr lang="en-US" sz="2400" b="0" i="1" smtClean="0">
                                  <a:latin typeface="Cambria Math" charset="0"/>
                                </a:rPr>
                                <m:t>𝑥</m:t>
                              </m:r>
                            </m:sub>
                          </m:sSub>
                          <m:sSub>
                            <m:sSubPr>
                              <m:ctrlPr>
                                <a:rPr lang="en-US" sz="2400" b="0" i="1" smtClean="0">
                                  <a:latin typeface="Cambria Math" charset="0"/>
                                </a:rPr>
                              </m:ctrlPr>
                            </m:sSubPr>
                            <m:e>
                              <m:r>
                                <a:rPr lang="en-US" sz="2400" b="0" i="1" smtClean="0">
                                  <a:latin typeface="Cambria Math" charset="0"/>
                                </a:rPr>
                                <m:t>𝜎</m:t>
                              </m:r>
                            </m:e>
                            <m:sub>
                              <m:r>
                                <a:rPr lang="en-US" sz="2400" b="0" i="1" smtClean="0">
                                  <a:latin typeface="Cambria Math" charset="0"/>
                                </a:rPr>
                                <m:t>𝑦</m:t>
                              </m:r>
                            </m:sub>
                          </m:sSub>
                        </m:den>
                      </m:f>
                      <m:nary>
                        <m:naryPr>
                          <m:chr m:val="∬"/>
                          <m:ctrlPr>
                            <a:rPr lang="is-IS" sz="2400" b="0" i="1" smtClean="0">
                              <a:latin typeface="Cambria Math" charset="0"/>
                            </a:rPr>
                          </m:ctrlPr>
                        </m:naryPr>
                        <m:sub>
                          <m:r>
                            <m:rPr>
                              <m:brk m:alnAt="23"/>
                            </m:rPr>
                            <a:rPr lang="en-US" sz="2400" b="0" i="1" smtClean="0">
                              <a:latin typeface="Cambria Math" charset="0"/>
                            </a:rPr>
                            <m:t>−</m:t>
                          </m:r>
                          <m:r>
                            <a:rPr lang="en-US" sz="2400" b="0" i="1" smtClean="0">
                              <a:latin typeface="Cambria Math" charset="0"/>
                            </a:rPr>
                            <m:t>∞</m:t>
                          </m:r>
                        </m:sub>
                        <m:sup>
                          <m:r>
                            <a:rPr lang="en-US" sz="2400" b="0" i="1" smtClean="0">
                              <a:latin typeface="Cambria Math" charset="0"/>
                            </a:rPr>
                            <m:t>+∞</m:t>
                          </m:r>
                        </m:sup>
                        <m:e>
                          <m:r>
                            <m:rPr>
                              <m:sty m:val="p"/>
                            </m:rPr>
                            <a:rPr lang="en-US" sz="2400" b="0" i="0" smtClean="0">
                              <a:latin typeface="Cambria Math" charset="0"/>
                            </a:rPr>
                            <m:t>Δ</m:t>
                          </m:r>
                          <m:acc>
                            <m:accPr>
                              <m:chr m:val="⃗"/>
                              <m:ctrlPr>
                                <a:rPr lang="en-US" sz="2400" b="0" i="1" smtClean="0">
                                  <a:latin typeface="Cambria Math" charset="0"/>
                                </a:rPr>
                              </m:ctrlPr>
                            </m:accPr>
                            <m:e>
                              <m:r>
                                <a:rPr lang="en-US" sz="2400" b="0" i="1" smtClean="0">
                                  <a:latin typeface="Cambria Math" charset="0"/>
                                </a:rPr>
                                <m:t>𝑣</m:t>
                              </m:r>
                            </m:e>
                          </m:acc>
                          <m:r>
                            <a:rPr lang="en-US" sz="2400" b="0" i="0" smtClean="0">
                              <a:latin typeface="Cambria Math" charset="0"/>
                            </a:rPr>
                            <m:t> </m:t>
                          </m:r>
                          <m:sSup>
                            <m:sSupPr>
                              <m:ctrlPr>
                                <a:rPr lang="en-US" sz="2400" b="0" i="1" smtClean="0">
                                  <a:latin typeface="Cambria Math" charset="0"/>
                                </a:rPr>
                              </m:ctrlPr>
                            </m:sSupPr>
                            <m:e>
                              <m:r>
                                <m:rPr>
                                  <m:sty m:val="p"/>
                                </m:rPr>
                                <a:rPr lang="en-US" sz="2400" b="0" i="0" smtClean="0">
                                  <a:latin typeface="Cambria Math" charset="0"/>
                                </a:rPr>
                                <m:t>e</m:t>
                              </m:r>
                            </m:e>
                            <m:sup>
                              <m:r>
                                <a:rPr lang="en-US" sz="2400" b="0" i="1" smtClean="0">
                                  <a:latin typeface="Cambria Math" charset="0"/>
                                </a:rPr>
                                <m:t>−</m:t>
                              </m:r>
                              <m:d>
                                <m:dPr>
                                  <m:ctrlPr>
                                    <a:rPr lang="en-US" sz="2400" b="0" i="1" smtClean="0">
                                      <a:latin typeface="Cambria Math" charset="0"/>
                                    </a:rPr>
                                  </m:ctrlPr>
                                </m:dPr>
                                <m:e>
                                  <m:f>
                                    <m:fPr>
                                      <m:ctrlPr>
                                        <a:rPr lang="bg-BG" sz="2400" b="0" i="1" smtClean="0">
                                          <a:latin typeface="Cambria Math" charset="0"/>
                                        </a:rPr>
                                      </m:ctrlPr>
                                    </m:fPr>
                                    <m:num>
                                      <m:sSubSup>
                                        <m:sSubSupPr>
                                          <m:ctrlPr>
                                            <a:rPr lang="en-US" sz="2400" b="0" i="1" smtClean="0">
                                              <a:latin typeface="Cambria Math" charset="0"/>
                                            </a:rPr>
                                          </m:ctrlPr>
                                        </m:sSubSupPr>
                                        <m:e>
                                          <m:r>
                                            <a:rPr lang="en-US" sz="2400" i="1">
                                              <a:latin typeface="Cambria Math" charset="0"/>
                                            </a:rPr>
                                            <m:t>𝑥</m:t>
                                          </m:r>
                                        </m:e>
                                        <m:sub>
                                          <m:r>
                                            <a:rPr lang="en-US" sz="2400" i="1">
                                              <a:latin typeface="Cambria Math" charset="0"/>
                                            </a:rPr>
                                            <m:t>𝑒</m:t>
                                          </m:r>
                                        </m:sub>
                                        <m:sup>
                                          <m:r>
                                            <a:rPr lang="en-US" sz="2400" b="0" i="1" smtClean="0">
                                              <a:latin typeface="Cambria Math" charset="0"/>
                                            </a:rPr>
                                            <m:t>2</m:t>
                                          </m:r>
                                        </m:sup>
                                      </m:sSubSup>
                                    </m:num>
                                    <m:den>
                                      <m:r>
                                        <a:rPr lang="en-US" sz="2400" b="0" i="1" smtClean="0">
                                          <a:latin typeface="Cambria Math" charset="0"/>
                                        </a:rPr>
                                        <m:t>2</m:t>
                                      </m:r>
                                      <m:sSubSup>
                                        <m:sSubSupPr>
                                          <m:ctrlPr>
                                            <a:rPr lang="en-US" sz="2400" b="0" i="1" smtClean="0">
                                              <a:latin typeface="Cambria Math" charset="0"/>
                                            </a:rPr>
                                          </m:ctrlPr>
                                        </m:sSubSupPr>
                                        <m:e>
                                          <m:r>
                                            <a:rPr lang="en-US" sz="2400" b="0" i="1" smtClean="0">
                                              <a:latin typeface="Cambria Math" charset="0"/>
                                            </a:rPr>
                                            <m:t>𝜎</m:t>
                                          </m:r>
                                        </m:e>
                                        <m:sub>
                                          <m:r>
                                            <a:rPr lang="en-US" sz="2400" b="0" i="1" smtClean="0">
                                              <a:latin typeface="Cambria Math" charset="0"/>
                                            </a:rPr>
                                            <m:t>𝑥</m:t>
                                          </m:r>
                                        </m:sub>
                                        <m:sup>
                                          <m:r>
                                            <a:rPr lang="en-US" sz="2400" b="0" i="1" smtClean="0">
                                              <a:latin typeface="Cambria Math" charset="0"/>
                                            </a:rPr>
                                            <m:t>2</m:t>
                                          </m:r>
                                        </m:sup>
                                      </m:sSubSup>
                                    </m:den>
                                  </m:f>
                                  <m:r>
                                    <a:rPr lang="en-US" sz="2400" b="0" i="1" smtClean="0">
                                      <a:latin typeface="Cambria Math" charset="0"/>
                                    </a:rPr>
                                    <m:t>+</m:t>
                                  </m:r>
                                  <m:f>
                                    <m:fPr>
                                      <m:ctrlPr>
                                        <a:rPr lang="bg-BG" sz="2400" i="1">
                                          <a:latin typeface="Cambria Math" charset="0"/>
                                        </a:rPr>
                                      </m:ctrlPr>
                                    </m:fPr>
                                    <m:num>
                                      <m:sSubSup>
                                        <m:sSubSupPr>
                                          <m:ctrlPr>
                                            <a:rPr lang="en-US" sz="2400" i="1">
                                              <a:latin typeface="Cambria Math" charset="0"/>
                                            </a:rPr>
                                          </m:ctrlPr>
                                        </m:sSubSupPr>
                                        <m:e>
                                          <m:r>
                                            <a:rPr lang="en-US" sz="2400" b="0" i="1" smtClean="0">
                                              <a:latin typeface="Cambria Math" charset="0"/>
                                            </a:rPr>
                                            <m:t>𝑦</m:t>
                                          </m:r>
                                        </m:e>
                                        <m:sub>
                                          <m:r>
                                            <a:rPr lang="en-US" sz="2400" i="1">
                                              <a:latin typeface="Cambria Math" charset="0"/>
                                            </a:rPr>
                                            <m:t>𝑒</m:t>
                                          </m:r>
                                        </m:sub>
                                        <m:sup>
                                          <m:r>
                                            <a:rPr lang="en-US" sz="2400" i="1">
                                              <a:latin typeface="Cambria Math" charset="0"/>
                                            </a:rPr>
                                            <m:t>2</m:t>
                                          </m:r>
                                        </m:sup>
                                      </m:sSubSup>
                                    </m:num>
                                    <m:den>
                                      <m:r>
                                        <a:rPr lang="en-US" sz="2400" i="1">
                                          <a:latin typeface="Cambria Math" charset="0"/>
                                        </a:rPr>
                                        <m:t>2</m:t>
                                      </m:r>
                                      <m:sSubSup>
                                        <m:sSubSupPr>
                                          <m:ctrlPr>
                                            <a:rPr lang="en-US" sz="2400" i="1">
                                              <a:latin typeface="Cambria Math" charset="0"/>
                                            </a:rPr>
                                          </m:ctrlPr>
                                        </m:sSubSupPr>
                                        <m:e>
                                          <m:r>
                                            <a:rPr lang="en-US" sz="2400" i="1">
                                              <a:latin typeface="Cambria Math" charset="0"/>
                                            </a:rPr>
                                            <m:t>𝜎</m:t>
                                          </m:r>
                                        </m:e>
                                        <m:sub>
                                          <m:r>
                                            <a:rPr lang="en-US" sz="2400" b="0" i="1" smtClean="0">
                                              <a:latin typeface="Cambria Math" charset="0"/>
                                            </a:rPr>
                                            <m:t>𝑦</m:t>
                                          </m:r>
                                        </m:sub>
                                        <m:sup>
                                          <m:r>
                                            <a:rPr lang="en-US" sz="2400" i="1">
                                              <a:latin typeface="Cambria Math" charset="0"/>
                                            </a:rPr>
                                            <m:t>2</m:t>
                                          </m:r>
                                        </m:sup>
                                      </m:sSubSup>
                                    </m:den>
                                  </m:f>
                                </m:e>
                              </m:d>
                            </m:sup>
                          </m:sSup>
                          <m:r>
                            <a:rPr lang="en-US" sz="2400" b="0" i="1" smtClean="0">
                              <a:latin typeface="Cambria Math" charset="0"/>
                            </a:rPr>
                            <m:t>𝑑</m:t>
                          </m:r>
                          <m:sSub>
                            <m:sSubPr>
                              <m:ctrlPr>
                                <a:rPr lang="en-US" sz="2400" b="0" i="1" smtClean="0">
                                  <a:latin typeface="Cambria Math" charset="0"/>
                                </a:rPr>
                              </m:ctrlPr>
                            </m:sSubPr>
                            <m:e>
                              <m:r>
                                <a:rPr lang="en-US" sz="2400" b="0" i="1" smtClean="0">
                                  <a:latin typeface="Cambria Math" charset="0"/>
                                </a:rPr>
                                <m:t>𝑥</m:t>
                              </m:r>
                            </m:e>
                            <m:sub>
                              <m:r>
                                <a:rPr lang="en-US" sz="2400" b="0" i="1" smtClean="0">
                                  <a:latin typeface="Cambria Math" charset="0"/>
                                </a:rPr>
                                <m:t>𝑒</m:t>
                              </m:r>
                            </m:sub>
                          </m:sSub>
                          <m:r>
                            <a:rPr lang="en-US" sz="2400" b="0" i="1" smtClean="0">
                              <a:latin typeface="Cambria Math" charset="0"/>
                            </a:rPr>
                            <m:t>𝑑</m:t>
                          </m:r>
                          <m:sSub>
                            <m:sSubPr>
                              <m:ctrlPr>
                                <a:rPr lang="en-US" sz="2400" b="0" i="1" smtClean="0">
                                  <a:latin typeface="Cambria Math" charset="0"/>
                                </a:rPr>
                              </m:ctrlPr>
                            </m:sSubPr>
                            <m:e>
                              <m:r>
                                <a:rPr lang="en-US" sz="2400" b="0" i="1" smtClean="0">
                                  <a:latin typeface="Cambria Math" charset="0"/>
                                </a:rPr>
                                <m:t>𝑦</m:t>
                              </m:r>
                            </m:e>
                            <m:sub>
                              <m:r>
                                <a:rPr lang="en-US" sz="2400" b="0" i="1" smtClean="0">
                                  <a:latin typeface="Cambria Math" charset="0"/>
                                </a:rPr>
                                <m:t>𝑒</m:t>
                              </m:r>
                            </m:sub>
                          </m:sSub>
                        </m:e>
                      </m:nary>
                    </m:oMath>
                  </m:oMathPara>
                </a14:m>
                <a:endParaRPr lang="en-US" sz="2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647728" y="2440203"/>
                <a:ext cx="5816592" cy="988797"/>
              </a:xfrm>
              <a:prstGeom prst="rect">
                <a:avLst/>
              </a:prstGeom>
              <a:blipFill rotWithShape="0">
                <a:blip r:embed="rId3"/>
                <a:stretch>
                  <a:fillRect/>
                </a:stretch>
              </a:blipFill>
            </p:spPr>
            <p:txBody>
              <a:bodyPr/>
              <a:lstStyle/>
              <a:p>
                <a:r>
                  <a:rPr lang="en-US">
                    <a:noFill/>
                  </a:rPr>
                  <a:t> </a:t>
                </a:r>
              </a:p>
            </p:txBody>
          </p:sp>
        </mc:Fallback>
      </mc:AlternateContent>
      <p:sp>
        <p:nvSpPr>
          <p:cNvPr id="16" name="TextBox 15"/>
          <p:cNvSpPr txBox="1"/>
          <p:nvPr/>
        </p:nvSpPr>
        <p:spPr>
          <a:xfrm>
            <a:off x="536936" y="3807288"/>
            <a:ext cx="11126156" cy="707886"/>
          </a:xfrm>
          <a:prstGeom prst="rect">
            <a:avLst/>
          </a:prstGeom>
          <a:noFill/>
        </p:spPr>
        <p:txBody>
          <a:bodyPr wrap="square" rtlCol="0">
            <a:spAutoFit/>
          </a:bodyPr>
          <a:lstStyle/>
          <a:p>
            <a:r>
              <a:rPr lang="en-US" sz="2000" dirty="0" smtClean="0"/>
              <a:t>After some math, this give the </a:t>
            </a:r>
            <a:r>
              <a:rPr lang="en-US" sz="2000" dirty="0" err="1" smtClean="0"/>
              <a:t>Bassetti</a:t>
            </a:r>
            <a:r>
              <a:rPr lang="en-US" sz="2000" dirty="0" smtClean="0"/>
              <a:t>-Erskine formula, which express the transverse velocity kicks felt by an ion when an electron beam is crossing by:</a:t>
            </a:r>
            <a:endParaRPr lang="en-US" sz="2000" dirty="0"/>
          </a:p>
        </p:txBody>
      </p:sp>
      <mc:AlternateContent xmlns:mc="http://schemas.openxmlformats.org/markup-compatibility/2006" xmlns:a14="http://schemas.microsoft.com/office/drawing/2010/main">
        <mc:Choice Requires="a14">
          <p:sp>
            <p:nvSpPr>
              <p:cNvPr id="4" name="TextBox 3"/>
              <p:cNvSpPr txBox="1"/>
              <p:nvPr/>
            </p:nvSpPr>
            <p:spPr>
              <a:xfrm>
                <a:off x="770782" y="4485440"/>
                <a:ext cx="10965053" cy="17534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charset="0"/>
                        </a:rPr>
                        <m:t>iΔ</m:t>
                      </m:r>
                      <m:sSub>
                        <m:sSubPr>
                          <m:ctrlPr>
                            <a:rPr lang="en-US" sz="2400" b="0" i="1" smtClean="0">
                              <a:latin typeface="Cambria Math" charset="0"/>
                            </a:rPr>
                          </m:ctrlPr>
                        </m:sSubPr>
                        <m:e>
                          <m:r>
                            <m:rPr>
                              <m:sty m:val="p"/>
                            </m:rPr>
                            <a:rPr lang="en-US" sz="2400" b="0" i="0" smtClean="0">
                              <a:latin typeface="Cambria Math" charset="0"/>
                            </a:rPr>
                            <m:t>v</m:t>
                          </m:r>
                        </m:e>
                        <m:sub>
                          <m:r>
                            <m:rPr>
                              <m:sty m:val="p"/>
                            </m:rPr>
                            <a:rPr lang="en-US" sz="2400" b="0" i="0" smtClean="0">
                              <a:latin typeface="Cambria Math" charset="0"/>
                            </a:rPr>
                            <m:t>x</m:t>
                          </m:r>
                        </m:sub>
                      </m:sSub>
                      <m:r>
                        <a:rPr lang="en-US" sz="2400" b="0" i="0" smtClean="0">
                          <a:latin typeface="Cambria Math" charset="0"/>
                        </a:rPr>
                        <m:t>+</m:t>
                      </m:r>
                      <m:sSub>
                        <m:sSubPr>
                          <m:ctrlPr>
                            <a:rPr lang="en-US" sz="2400" b="0" i="1" smtClean="0">
                              <a:latin typeface="Cambria Math" charset="0"/>
                            </a:rPr>
                          </m:ctrlPr>
                        </m:sSubPr>
                        <m:e>
                          <m:r>
                            <m:rPr>
                              <m:sty m:val="p"/>
                            </m:rPr>
                            <a:rPr lang="en-US" sz="2400" b="0" i="0" smtClean="0">
                              <a:latin typeface="Cambria Math" charset="0"/>
                            </a:rPr>
                            <m:t>Δv</m:t>
                          </m:r>
                        </m:e>
                        <m:sub>
                          <m:r>
                            <a:rPr lang="en-US" sz="2400" b="0" i="1" smtClean="0">
                              <a:latin typeface="Cambria Math" charset="0"/>
                            </a:rPr>
                            <m:t>𝑦</m:t>
                          </m:r>
                        </m:sub>
                      </m:sSub>
                      <m:r>
                        <a:rPr lang="en-US" sz="2400" b="0" i="1" smtClean="0">
                          <a:latin typeface="Cambria Math" charset="0"/>
                        </a:rPr>
                        <m:t>=</m:t>
                      </m:r>
                      <m:f>
                        <m:fPr>
                          <m:ctrlPr>
                            <a:rPr lang="bg-BG" sz="2400" b="0" i="1" smtClean="0">
                              <a:latin typeface="Cambria Math" charset="0"/>
                            </a:rPr>
                          </m:ctrlPr>
                        </m:fPr>
                        <m:num>
                          <m:r>
                            <a:rPr lang="en-US" sz="2400" b="0" i="1" smtClean="0">
                              <a:latin typeface="Cambria Math" charset="0"/>
                            </a:rPr>
                            <m:t>−</m:t>
                          </m:r>
                          <m:r>
                            <a:rPr lang="en-US" sz="2400" b="0" i="1" smtClean="0">
                              <a:latin typeface="Cambria Math" charset="0"/>
                            </a:rPr>
                            <m:t>𝑁𝐾</m:t>
                          </m:r>
                          <m:rad>
                            <m:radPr>
                              <m:degHide m:val="on"/>
                              <m:ctrlPr>
                                <a:rPr lang="en-US" sz="2400" b="0" i="1" smtClean="0">
                                  <a:latin typeface="Cambria Math" charset="0"/>
                                </a:rPr>
                              </m:ctrlPr>
                            </m:radPr>
                            <m:deg/>
                            <m:e>
                              <m:r>
                                <a:rPr lang="en-US" sz="2400" b="0" i="1" smtClean="0">
                                  <a:latin typeface="Cambria Math" charset="0"/>
                                </a:rPr>
                                <m:t>𝜋</m:t>
                              </m:r>
                            </m:e>
                          </m:rad>
                        </m:num>
                        <m:den>
                          <m:rad>
                            <m:radPr>
                              <m:degHide m:val="on"/>
                              <m:ctrlPr>
                                <a:rPr lang="en-US" sz="2400" b="0" i="1" smtClean="0">
                                  <a:latin typeface="Cambria Math" charset="0"/>
                                </a:rPr>
                              </m:ctrlPr>
                            </m:radPr>
                            <m:deg/>
                            <m:e>
                              <m:r>
                                <a:rPr lang="en-US" sz="2400" b="0" i="1" smtClean="0">
                                  <a:latin typeface="Cambria Math" charset="0"/>
                                </a:rPr>
                                <m:t>2</m:t>
                              </m:r>
                              <m:d>
                                <m:dPr>
                                  <m:ctrlPr>
                                    <a:rPr lang="en-US" sz="2400" b="0" i="1" smtClean="0">
                                      <a:latin typeface="Cambria Math" charset="0"/>
                                    </a:rPr>
                                  </m:ctrlPr>
                                </m:dPr>
                                <m:e>
                                  <m:sSubSup>
                                    <m:sSubSupPr>
                                      <m:ctrlPr>
                                        <a:rPr lang="en-US" sz="2400" b="0" i="1" smtClean="0">
                                          <a:latin typeface="Cambria Math" charset="0"/>
                                        </a:rPr>
                                      </m:ctrlPr>
                                    </m:sSubSupPr>
                                    <m:e>
                                      <m:r>
                                        <a:rPr lang="en-US" sz="2400" i="1">
                                          <a:latin typeface="Cambria Math" charset="0"/>
                                        </a:rPr>
                                        <m:t>𝜎</m:t>
                                      </m:r>
                                    </m:e>
                                    <m:sub>
                                      <m:r>
                                        <a:rPr lang="en-US" sz="2400" i="1">
                                          <a:latin typeface="Cambria Math" charset="0"/>
                                        </a:rPr>
                                        <m:t>𝑥</m:t>
                                      </m:r>
                                    </m:sub>
                                    <m:sup>
                                      <m:r>
                                        <a:rPr lang="en-US" sz="2400" b="0" i="1" smtClean="0">
                                          <a:latin typeface="Cambria Math" charset="0"/>
                                        </a:rPr>
                                        <m:t>2</m:t>
                                      </m:r>
                                    </m:sup>
                                  </m:sSubSup>
                                  <m:r>
                                    <a:rPr lang="en-US" sz="2400" b="0" i="1" smtClean="0">
                                      <a:latin typeface="Cambria Math" charset="0"/>
                                    </a:rPr>
                                    <m:t>−</m:t>
                                  </m:r>
                                  <m:sSubSup>
                                    <m:sSubSupPr>
                                      <m:ctrlPr>
                                        <a:rPr lang="en-US" sz="2400" b="0" i="1" smtClean="0">
                                          <a:latin typeface="Cambria Math" charset="0"/>
                                        </a:rPr>
                                      </m:ctrlPr>
                                    </m:sSubSupPr>
                                    <m:e>
                                      <m:r>
                                        <a:rPr lang="en-US" sz="2400" i="1">
                                          <a:latin typeface="Cambria Math" charset="0"/>
                                        </a:rPr>
                                        <m:t>𝜎</m:t>
                                      </m:r>
                                    </m:e>
                                    <m:sub>
                                      <m:r>
                                        <a:rPr lang="en-US" sz="2400" b="0" i="1" smtClean="0">
                                          <a:latin typeface="Cambria Math" charset="0"/>
                                        </a:rPr>
                                        <m:t>𝑦</m:t>
                                      </m:r>
                                    </m:sub>
                                    <m:sup>
                                      <m:r>
                                        <a:rPr lang="en-US" sz="2400" b="0" i="1" smtClean="0">
                                          <a:latin typeface="Cambria Math" charset="0"/>
                                        </a:rPr>
                                        <m:t>2</m:t>
                                      </m:r>
                                    </m:sup>
                                  </m:sSubSup>
                                </m:e>
                              </m:d>
                            </m:e>
                          </m:rad>
                        </m:den>
                      </m:f>
                      <m:d>
                        <m:dPr>
                          <m:ctrlPr>
                            <a:rPr lang="en-US" sz="2400" b="0" i="1" smtClean="0">
                              <a:latin typeface="Cambria Math" charset="0"/>
                            </a:rPr>
                          </m:ctrlPr>
                        </m:dPr>
                        <m:e>
                          <m:r>
                            <a:rPr lang="en-US" sz="2400" b="0" i="1" smtClean="0">
                              <a:latin typeface="Cambria Math" charset="0"/>
                            </a:rPr>
                            <m:t>𝑤</m:t>
                          </m:r>
                          <m:d>
                            <m:dPr>
                              <m:ctrlPr>
                                <a:rPr lang="en-US" sz="2400" b="0" i="1" smtClean="0">
                                  <a:latin typeface="Cambria Math" charset="0"/>
                                </a:rPr>
                              </m:ctrlPr>
                            </m:dPr>
                            <m:e>
                              <m:f>
                                <m:fPr>
                                  <m:ctrlPr>
                                    <a:rPr lang="bg-BG" sz="2400" i="1">
                                      <a:latin typeface="Cambria Math" charset="0"/>
                                    </a:rPr>
                                  </m:ctrlPr>
                                </m:fPr>
                                <m:num>
                                  <m:r>
                                    <a:rPr lang="en-US" sz="2400" b="0" i="1" smtClean="0">
                                      <a:latin typeface="Cambria Math" charset="0"/>
                                    </a:rPr>
                                    <m:t>𝑥</m:t>
                                  </m:r>
                                  <m:r>
                                    <a:rPr lang="en-US" sz="2400" b="0" i="1" smtClean="0">
                                      <a:latin typeface="Cambria Math" charset="0"/>
                                    </a:rPr>
                                    <m:t>+</m:t>
                                  </m:r>
                                  <m:r>
                                    <a:rPr lang="en-US" sz="2400" b="0" i="1" smtClean="0">
                                      <a:latin typeface="Cambria Math" charset="0"/>
                                    </a:rPr>
                                    <m:t>𝑖𝑦</m:t>
                                  </m:r>
                                </m:num>
                                <m:den>
                                  <m:rad>
                                    <m:radPr>
                                      <m:degHide m:val="on"/>
                                      <m:ctrlPr>
                                        <a:rPr lang="en-US" sz="2400" i="1">
                                          <a:latin typeface="Cambria Math" charset="0"/>
                                        </a:rPr>
                                      </m:ctrlPr>
                                    </m:radPr>
                                    <m:deg/>
                                    <m:e>
                                      <m:r>
                                        <a:rPr lang="en-US" sz="2400" i="1">
                                          <a:latin typeface="Cambria Math" charset="0"/>
                                        </a:rPr>
                                        <m:t>2</m:t>
                                      </m:r>
                                      <m:d>
                                        <m:dPr>
                                          <m:ctrlPr>
                                            <a:rPr lang="en-US" sz="2400" i="1">
                                              <a:latin typeface="Cambria Math" charset="0"/>
                                            </a:rPr>
                                          </m:ctrlPr>
                                        </m:dPr>
                                        <m:e>
                                          <m:sSubSup>
                                            <m:sSubSupPr>
                                              <m:ctrlPr>
                                                <a:rPr lang="en-US" sz="2400" i="1">
                                                  <a:latin typeface="Cambria Math" charset="0"/>
                                                </a:rPr>
                                              </m:ctrlPr>
                                            </m:sSubSupPr>
                                            <m:e>
                                              <m:r>
                                                <a:rPr lang="en-US" sz="2400" i="1">
                                                  <a:latin typeface="Cambria Math" charset="0"/>
                                                </a:rPr>
                                                <m:t>𝜎</m:t>
                                              </m:r>
                                            </m:e>
                                            <m:sub>
                                              <m:r>
                                                <a:rPr lang="en-US" sz="2400" i="1">
                                                  <a:latin typeface="Cambria Math" charset="0"/>
                                                </a:rPr>
                                                <m:t>𝑥</m:t>
                                              </m:r>
                                            </m:sub>
                                            <m:sup>
                                              <m:r>
                                                <a:rPr lang="en-US" sz="2400" i="1">
                                                  <a:latin typeface="Cambria Math" charset="0"/>
                                                </a:rPr>
                                                <m:t>2</m:t>
                                              </m:r>
                                            </m:sup>
                                          </m:sSubSup>
                                          <m:r>
                                            <a:rPr lang="en-US" sz="2400" i="1">
                                              <a:latin typeface="Cambria Math" charset="0"/>
                                            </a:rPr>
                                            <m:t>−</m:t>
                                          </m:r>
                                          <m:sSubSup>
                                            <m:sSubSupPr>
                                              <m:ctrlPr>
                                                <a:rPr lang="en-US" sz="2400" i="1">
                                                  <a:latin typeface="Cambria Math" charset="0"/>
                                                </a:rPr>
                                              </m:ctrlPr>
                                            </m:sSubSupPr>
                                            <m:e>
                                              <m:r>
                                                <a:rPr lang="en-US" sz="2400" i="1">
                                                  <a:latin typeface="Cambria Math" charset="0"/>
                                                </a:rPr>
                                                <m:t>𝜎</m:t>
                                              </m:r>
                                            </m:e>
                                            <m:sub>
                                              <m:r>
                                                <a:rPr lang="en-US" sz="2400" i="1">
                                                  <a:latin typeface="Cambria Math" charset="0"/>
                                                </a:rPr>
                                                <m:t>𝑦</m:t>
                                              </m:r>
                                            </m:sub>
                                            <m:sup>
                                              <m:r>
                                                <a:rPr lang="en-US" sz="2400" i="1">
                                                  <a:latin typeface="Cambria Math" charset="0"/>
                                                </a:rPr>
                                                <m:t>2</m:t>
                                              </m:r>
                                            </m:sup>
                                          </m:sSubSup>
                                        </m:e>
                                      </m:d>
                                    </m:e>
                                  </m:rad>
                                </m:den>
                              </m:f>
                            </m:e>
                          </m:d>
                          <m:r>
                            <a:rPr lang="en-US" sz="2400" b="0" i="1" smtClean="0">
                              <a:latin typeface="Cambria Math" charset="0"/>
                            </a:rPr>
                            <m:t>−</m:t>
                          </m:r>
                          <m:sSup>
                            <m:sSupPr>
                              <m:ctrlPr>
                                <a:rPr lang="en-US" sz="2400" i="1">
                                  <a:latin typeface="Cambria Math" charset="0"/>
                                </a:rPr>
                              </m:ctrlPr>
                            </m:sSupPr>
                            <m:e>
                              <m:r>
                                <m:rPr>
                                  <m:sty m:val="p"/>
                                </m:rPr>
                                <a:rPr lang="en-US" sz="2400">
                                  <a:latin typeface="Cambria Math" charset="0"/>
                                </a:rPr>
                                <m:t>e</m:t>
                              </m:r>
                            </m:e>
                            <m:sup>
                              <m:r>
                                <a:rPr lang="en-US" sz="2400" i="1">
                                  <a:latin typeface="Cambria Math" charset="0"/>
                                </a:rPr>
                                <m:t>−</m:t>
                              </m:r>
                              <m:d>
                                <m:dPr>
                                  <m:ctrlPr>
                                    <a:rPr lang="en-US" sz="2400" i="1">
                                      <a:latin typeface="Cambria Math" charset="0"/>
                                    </a:rPr>
                                  </m:ctrlPr>
                                </m:dPr>
                                <m:e>
                                  <m:f>
                                    <m:fPr>
                                      <m:ctrlPr>
                                        <a:rPr lang="bg-BG" sz="2400" i="1">
                                          <a:latin typeface="Cambria Math" charset="0"/>
                                        </a:rPr>
                                      </m:ctrlPr>
                                    </m:fPr>
                                    <m:num>
                                      <m:sSup>
                                        <m:sSupPr>
                                          <m:ctrlPr>
                                            <a:rPr lang="en-US" sz="2400" b="0" i="1" smtClean="0">
                                              <a:latin typeface="Cambria Math" charset="0"/>
                                            </a:rPr>
                                          </m:ctrlPr>
                                        </m:sSupPr>
                                        <m:e>
                                          <m:r>
                                            <a:rPr lang="en-US" sz="2400" b="0" i="1" smtClean="0">
                                              <a:latin typeface="Cambria Math" charset="0"/>
                                            </a:rPr>
                                            <m:t>𝑥</m:t>
                                          </m:r>
                                        </m:e>
                                        <m:sup>
                                          <m:r>
                                            <a:rPr lang="en-US" sz="2400" b="0" i="1" smtClean="0">
                                              <a:latin typeface="Cambria Math" charset="0"/>
                                            </a:rPr>
                                            <m:t>2</m:t>
                                          </m:r>
                                        </m:sup>
                                      </m:sSup>
                                    </m:num>
                                    <m:den>
                                      <m:r>
                                        <a:rPr lang="en-US" sz="2400" i="1">
                                          <a:latin typeface="Cambria Math" charset="0"/>
                                        </a:rPr>
                                        <m:t>2</m:t>
                                      </m:r>
                                      <m:sSubSup>
                                        <m:sSubSupPr>
                                          <m:ctrlPr>
                                            <a:rPr lang="en-US" sz="2400" i="1">
                                              <a:latin typeface="Cambria Math" charset="0"/>
                                            </a:rPr>
                                          </m:ctrlPr>
                                        </m:sSubSupPr>
                                        <m:e>
                                          <m:r>
                                            <a:rPr lang="en-US" sz="2400" i="1">
                                              <a:latin typeface="Cambria Math" charset="0"/>
                                            </a:rPr>
                                            <m:t>𝜎</m:t>
                                          </m:r>
                                        </m:e>
                                        <m:sub>
                                          <m:r>
                                            <a:rPr lang="en-US" sz="2400" i="1">
                                              <a:latin typeface="Cambria Math" charset="0"/>
                                            </a:rPr>
                                            <m:t>𝑥</m:t>
                                          </m:r>
                                        </m:sub>
                                        <m:sup>
                                          <m:r>
                                            <a:rPr lang="en-US" sz="2400" i="1">
                                              <a:latin typeface="Cambria Math" charset="0"/>
                                            </a:rPr>
                                            <m:t>2</m:t>
                                          </m:r>
                                        </m:sup>
                                      </m:sSubSup>
                                    </m:den>
                                  </m:f>
                                  <m:r>
                                    <a:rPr lang="en-US" sz="2400" i="1">
                                      <a:latin typeface="Cambria Math" charset="0"/>
                                    </a:rPr>
                                    <m:t>+</m:t>
                                  </m:r>
                                  <m:f>
                                    <m:fPr>
                                      <m:ctrlPr>
                                        <a:rPr lang="bg-BG" sz="2400" i="1">
                                          <a:latin typeface="Cambria Math" charset="0"/>
                                        </a:rPr>
                                      </m:ctrlPr>
                                    </m:fPr>
                                    <m:num>
                                      <m:sSup>
                                        <m:sSupPr>
                                          <m:ctrlPr>
                                            <a:rPr lang="en-US" sz="2400" b="0" i="1" smtClean="0">
                                              <a:latin typeface="Cambria Math" charset="0"/>
                                            </a:rPr>
                                          </m:ctrlPr>
                                        </m:sSupPr>
                                        <m:e>
                                          <m:r>
                                            <a:rPr lang="en-US" sz="2400" b="0" i="1" smtClean="0">
                                              <a:latin typeface="Cambria Math" charset="0"/>
                                            </a:rPr>
                                            <m:t>𝑦</m:t>
                                          </m:r>
                                        </m:e>
                                        <m:sup>
                                          <m:r>
                                            <a:rPr lang="en-US" sz="2400" b="0" i="1" smtClean="0">
                                              <a:latin typeface="Cambria Math" charset="0"/>
                                            </a:rPr>
                                            <m:t>2</m:t>
                                          </m:r>
                                        </m:sup>
                                      </m:sSup>
                                    </m:num>
                                    <m:den>
                                      <m:r>
                                        <a:rPr lang="en-US" sz="2400" i="1">
                                          <a:latin typeface="Cambria Math" charset="0"/>
                                        </a:rPr>
                                        <m:t>2</m:t>
                                      </m:r>
                                      <m:sSubSup>
                                        <m:sSubSupPr>
                                          <m:ctrlPr>
                                            <a:rPr lang="en-US" sz="2400" i="1">
                                              <a:latin typeface="Cambria Math" charset="0"/>
                                            </a:rPr>
                                          </m:ctrlPr>
                                        </m:sSubSupPr>
                                        <m:e>
                                          <m:r>
                                            <a:rPr lang="en-US" sz="2400" i="1">
                                              <a:latin typeface="Cambria Math" charset="0"/>
                                            </a:rPr>
                                            <m:t>𝜎</m:t>
                                          </m:r>
                                        </m:e>
                                        <m:sub>
                                          <m:r>
                                            <a:rPr lang="en-US" sz="2400" i="1">
                                              <a:latin typeface="Cambria Math" charset="0"/>
                                            </a:rPr>
                                            <m:t>𝑦</m:t>
                                          </m:r>
                                        </m:sub>
                                        <m:sup>
                                          <m:r>
                                            <a:rPr lang="en-US" sz="2400" i="1">
                                              <a:latin typeface="Cambria Math" charset="0"/>
                                            </a:rPr>
                                            <m:t>2</m:t>
                                          </m:r>
                                        </m:sup>
                                      </m:sSubSup>
                                    </m:den>
                                  </m:f>
                                </m:e>
                              </m:d>
                            </m:sup>
                          </m:sSup>
                          <m:r>
                            <a:rPr lang="en-US" sz="2400" b="0" i="1" smtClean="0">
                              <a:latin typeface="Cambria Math" charset="0"/>
                            </a:rPr>
                            <m:t>𝑤</m:t>
                          </m:r>
                          <m:d>
                            <m:dPr>
                              <m:ctrlPr>
                                <a:rPr lang="en-US" sz="2400" b="0" i="1" smtClean="0">
                                  <a:latin typeface="Cambria Math" charset="0"/>
                                </a:rPr>
                              </m:ctrlPr>
                            </m:dPr>
                            <m:e>
                              <m:f>
                                <m:fPr>
                                  <m:ctrlPr>
                                    <a:rPr lang="bg-BG" sz="2400" i="1">
                                      <a:latin typeface="Cambria Math" charset="0"/>
                                    </a:rPr>
                                  </m:ctrlPr>
                                </m:fPr>
                                <m:num>
                                  <m:r>
                                    <a:rPr lang="en-US" sz="2400" b="0" i="1" smtClean="0">
                                      <a:latin typeface="Cambria Math" charset="0"/>
                                    </a:rPr>
                                    <m:t>𝑥</m:t>
                                  </m:r>
                                  <m:f>
                                    <m:fPr>
                                      <m:ctrlPr>
                                        <a:rPr lang="bg-BG" sz="2400" b="0" i="1" smtClean="0">
                                          <a:latin typeface="Cambria Math" charset="0"/>
                                        </a:rPr>
                                      </m:ctrlPr>
                                    </m:fPr>
                                    <m:num>
                                      <m:sSub>
                                        <m:sSubPr>
                                          <m:ctrlPr>
                                            <a:rPr lang="en-US" sz="2400" b="0" i="1" smtClean="0">
                                              <a:latin typeface="Cambria Math" charset="0"/>
                                            </a:rPr>
                                          </m:ctrlPr>
                                        </m:sSubPr>
                                        <m:e>
                                          <m:r>
                                            <a:rPr lang="en-US" sz="2400" b="0" i="1" smtClean="0">
                                              <a:latin typeface="Cambria Math" charset="0"/>
                                            </a:rPr>
                                            <m:t>𝜎</m:t>
                                          </m:r>
                                        </m:e>
                                        <m:sub>
                                          <m:r>
                                            <a:rPr lang="en-US" sz="2400" b="0" i="1" smtClean="0">
                                              <a:latin typeface="Cambria Math" charset="0"/>
                                            </a:rPr>
                                            <m:t>𝑦</m:t>
                                          </m:r>
                                        </m:sub>
                                      </m:sSub>
                                    </m:num>
                                    <m:den>
                                      <m:sSub>
                                        <m:sSubPr>
                                          <m:ctrlPr>
                                            <a:rPr lang="en-US" sz="2400" b="0" i="1" smtClean="0">
                                              <a:latin typeface="Cambria Math" charset="0"/>
                                            </a:rPr>
                                          </m:ctrlPr>
                                        </m:sSubPr>
                                        <m:e>
                                          <m:r>
                                            <a:rPr lang="en-US" sz="2400" b="0" i="1" smtClean="0">
                                              <a:latin typeface="Cambria Math" charset="0"/>
                                            </a:rPr>
                                            <m:t>𝜎</m:t>
                                          </m:r>
                                        </m:e>
                                        <m:sub>
                                          <m:r>
                                            <a:rPr lang="en-US" sz="2400" b="0" i="1" smtClean="0">
                                              <a:latin typeface="Cambria Math" charset="0"/>
                                            </a:rPr>
                                            <m:t>𝑥</m:t>
                                          </m:r>
                                        </m:sub>
                                      </m:sSub>
                                    </m:den>
                                  </m:f>
                                  <m:r>
                                    <a:rPr lang="en-US" sz="2400" b="0" i="1" smtClean="0">
                                      <a:latin typeface="Cambria Math" charset="0"/>
                                    </a:rPr>
                                    <m:t>+</m:t>
                                  </m:r>
                                  <m:r>
                                    <a:rPr lang="en-US" sz="2400" b="0" i="1" smtClean="0">
                                      <a:latin typeface="Cambria Math" charset="0"/>
                                    </a:rPr>
                                    <m:t>𝑖𝑦</m:t>
                                  </m:r>
                                  <m:f>
                                    <m:fPr>
                                      <m:ctrlPr>
                                        <a:rPr lang="bg-BG" sz="2400" i="1">
                                          <a:latin typeface="Cambria Math" charset="0"/>
                                        </a:rPr>
                                      </m:ctrlPr>
                                    </m:fPr>
                                    <m:num>
                                      <m:sSub>
                                        <m:sSubPr>
                                          <m:ctrlPr>
                                            <a:rPr lang="en-US" sz="2400" i="1">
                                              <a:latin typeface="Cambria Math" charset="0"/>
                                            </a:rPr>
                                          </m:ctrlPr>
                                        </m:sSubPr>
                                        <m:e>
                                          <m:r>
                                            <a:rPr lang="en-US" sz="2400" i="1">
                                              <a:latin typeface="Cambria Math" charset="0"/>
                                            </a:rPr>
                                            <m:t>𝜎</m:t>
                                          </m:r>
                                        </m:e>
                                        <m:sub>
                                          <m:r>
                                            <a:rPr lang="en-US" sz="2400" b="0" i="1" smtClean="0">
                                              <a:latin typeface="Cambria Math" charset="0"/>
                                            </a:rPr>
                                            <m:t>𝑥</m:t>
                                          </m:r>
                                        </m:sub>
                                      </m:sSub>
                                    </m:num>
                                    <m:den>
                                      <m:sSub>
                                        <m:sSubPr>
                                          <m:ctrlPr>
                                            <a:rPr lang="en-US" sz="2400" i="1">
                                              <a:latin typeface="Cambria Math" charset="0"/>
                                            </a:rPr>
                                          </m:ctrlPr>
                                        </m:sSubPr>
                                        <m:e>
                                          <m:r>
                                            <a:rPr lang="en-US" sz="2400" i="1">
                                              <a:latin typeface="Cambria Math" charset="0"/>
                                            </a:rPr>
                                            <m:t>𝜎</m:t>
                                          </m:r>
                                        </m:e>
                                        <m:sub>
                                          <m:r>
                                            <a:rPr lang="en-US" sz="2400" b="0" i="1" smtClean="0">
                                              <a:latin typeface="Cambria Math" charset="0"/>
                                            </a:rPr>
                                            <m:t>𝑦</m:t>
                                          </m:r>
                                        </m:sub>
                                      </m:sSub>
                                    </m:den>
                                  </m:f>
                                </m:num>
                                <m:den>
                                  <m:rad>
                                    <m:radPr>
                                      <m:degHide m:val="on"/>
                                      <m:ctrlPr>
                                        <a:rPr lang="en-US" sz="2400" i="1">
                                          <a:latin typeface="Cambria Math" charset="0"/>
                                        </a:rPr>
                                      </m:ctrlPr>
                                    </m:radPr>
                                    <m:deg/>
                                    <m:e>
                                      <m:r>
                                        <a:rPr lang="en-US" sz="2400" i="1">
                                          <a:latin typeface="Cambria Math" charset="0"/>
                                        </a:rPr>
                                        <m:t>2</m:t>
                                      </m:r>
                                      <m:d>
                                        <m:dPr>
                                          <m:ctrlPr>
                                            <a:rPr lang="en-US" sz="2400" i="1">
                                              <a:latin typeface="Cambria Math" charset="0"/>
                                            </a:rPr>
                                          </m:ctrlPr>
                                        </m:dPr>
                                        <m:e>
                                          <m:sSubSup>
                                            <m:sSubSupPr>
                                              <m:ctrlPr>
                                                <a:rPr lang="en-US" sz="2400" i="1">
                                                  <a:latin typeface="Cambria Math" charset="0"/>
                                                </a:rPr>
                                              </m:ctrlPr>
                                            </m:sSubSupPr>
                                            <m:e>
                                              <m:r>
                                                <a:rPr lang="en-US" sz="2400" i="1">
                                                  <a:latin typeface="Cambria Math" charset="0"/>
                                                </a:rPr>
                                                <m:t>𝜎</m:t>
                                              </m:r>
                                            </m:e>
                                            <m:sub>
                                              <m:r>
                                                <a:rPr lang="en-US" sz="2400" i="1">
                                                  <a:latin typeface="Cambria Math" charset="0"/>
                                                </a:rPr>
                                                <m:t>𝑥</m:t>
                                              </m:r>
                                            </m:sub>
                                            <m:sup>
                                              <m:r>
                                                <a:rPr lang="en-US" sz="2400" i="1">
                                                  <a:latin typeface="Cambria Math" charset="0"/>
                                                </a:rPr>
                                                <m:t>2</m:t>
                                              </m:r>
                                            </m:sup>
                                          </m:sSubSup>
                                          <m:r>
                                            <a:rPr lang="en-US" sz="2400" i="1">
                                              <a:latin typeface="Cambria Math" charset="0"/>
                                            </a:rPr>
                                            <m:t>−</m:t>
                                          </m:r>
                                          <m:sSubSup>
                                            <m:sSubSupPr>
                                              <m:ctrlPr>
                                                <a:rPr lang="en-US" sz="2400" i="1">
                                                  <a:latin typeface="Cambria Math" charset="0"/>
                                                </a:rPr>
                                              </m:ctrlPr>
                                            </m:sSubSupPr>
                                            <m:e>
                                              <m:r>
                                                <a:rPr lang="en-US" sz="2400" i="1">
                                                  <a:latin typeface="Cambria Math" charset="0"/>
                                                </a:rPr>
                                                <m:t>𝜎</m:t>
                                              </m:r>
                                            </m:e>
                                            <m:sub>
                                              <m:r>
                                                <a:rPr lang="en-US" sz="2400" i="1">
                                                  <a:latin typeface="Cambria Math" charset="0"/>
                                                </a:rPr>
                                                <m:t>𝑦</m:t>
                                              </m:r>
                                            </m:sub>
                                            <m:sup>
                                              <m:r>
                                                <a:rPr lang="en-US" sz="2400" i="1">
                                                  <a:latin typeface="Cambria Math" charset="0"/>
                                                </a:rPr>
                                                <m:t>2</m:t>
                                              </m:r>
                                            </m:sup>
                                          </m:sSubSup>
                                        </m:e>
                                      </m:d>
                                    </m:e>
                                  </m:rad>
                                </m:den>
                              </m:f>
                            </m:e>
                          </m:d>
                        </m:e>
                      </m:d>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770782" y="4485440"/>
                <a:ext cx="10965053" cy="1753429"/>
              </a:xfrm>
              <a:prstGeom prst="rect">
                <a:avLst/>
              </a:prstGeom>
              <a:blipFill rotWithShape="0">
                <a:blip r:embed="rId4"/>
                <a:stretch>
                  <a:fillRect/>
                </a:stretch>
              </a:blipFill>
            </p:spPr>
            <p:txBody>
              <a:bodyPr/>
              <a:lstStyle/>
              <a:p>
                <a:r>
                  <a:rPr lang="en-US">
                    <a:noFill/>
                  </a:rPr>
                  <a:t> </a:t>
                </a:r>
              </a:p>
            </p:txBody>
          </p:sp>
        </mc:Fallback>
      </mc:AlternateContent>
      <p:sp>
        <p:nvSpPr>
          <p:cNvPr id="10" name="ZoneTexte 9"/>
          <p:cNvSpPr txBox="1"/>
          <p:nvPr/>
        </p:nvSpPr>
        <p:spPr>
          <a:xfrm>
            <a:off x="313038" y="6520569"/>
            <a:ext cx="3278659" cy="369332"/>
          </a:xfrm>
          <a:prstGeom prst="rect">
            <a:avLst/>
          </a:prstGeom>
          <a:noFill/>
        </p:spPr>
        <p:txBody>
          <a:bodyPr wrap="square" rtlCol="0">
            <a:spAutoFit/>
          </a:bodyPr>
          <a:lstStyle/>
          <a:p>
            <a:r>
              <a:rPr lang="fr-FR" dirty="0" smtClean="0"/>
              <a:t>Alexis Gamelin</a:t>
            </a:r>
            <a:endParaRPr lang="fr-FR" dirty="0"/>
          </a:p>
        </p:txBody>
      </p:sp>
    </p:spTree>
    <p:extLst>
      <p:ext uri="{BB962C8B-B14F-4D97-AF65-F5344CB8AC3E}">
        <p14:creationId xmlns:p14="http://schemas.microsoft.com/office/powerpoint/2010/main" val="1369785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425514"/>
            <a:ext cx="12192000" cy="10709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0" y="0"/>
            <a:ext cx="214184"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numéro de diapositive 8"/>
          <p:cNvSpPr>
            <a:spLocks noGrp="1"/>
          </p:cNvSpPr>
          <p:nvPr>
            <p:ph type="sldNum" sz="quarter" idx="12"/>
          </p:nvPr>
        </p:nvSpPr>
        <p:spPr>
          <a:xfrm>
            <a:off x="9236675" y="6512740"/>
            <a:ext cx="2743200" cy="365125"/>
          </a:xfrm>
          <a:noFill/>
          <a:ln>
            <a:noFill/>
          </a:ln>
        </p:spPr>
        <p:txBody>
          <a:bodyPr/>
          <a:lstStyle/>
          <a:p>
            <a:fld id="{34D7324B-2770-4802-B49E-4504F47BE71B}" type="slidenum">
              <a:rPr lang="fr-FR" smtClean="0">
                <a:ln>
                  <a:solidFill>
                    <a:schemeClr val="tx1"/>
                  </a:solidFill>
                </a:ln>
              </a:rPr>
              <a:t>13</a:t>
            </a:fld>
            <a:endParaRPr lang="fr-FR" dirty="0">
              <a:ln>
                <a:solidFill>
                  <a:schemeClr val="tx1"/>
                </a:solidFill>
              </a:ln>
            </a:endParaRPr>
          </a:p>
        </p:txBody>
      </p:sp>
      <p:sp>
        <p:nvSpPr>
          <p:cNvPr id="7" name="ZoneTexte 9"/>
          <p:cNvSpPr txBox="1"/>
          <p:nvPr/>
        </p:nvSpPr>
        <p:spPr>
          <a:xfrm>
            <a:off x="313038" y="6520569"/>
            <a:ext cx="3278659" cy="369332"/>
          </a:xfrm>
          <a:prstGeom prst="rect">
            <a:avLst/>
          </a:prstGeom>
          <a:noFill/>
        </p:spPr>
        <p:txBody>
          <a:bodyPr wrap="square" rtlCol="0">
            <a:spAutoFit/>
          </a:bodyPr>
          <a:lstStyle/>
          <a:p>
            <a:r>
              <a:rPr lang="fr-FR" dirty="0" smtClean="0"/>
              <a:t>Alexis Gamelin</a:t>
            </a:r>
            <a:endParaRPr lang="fr-FR"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003" y="54586"/>
            <a:ext cx="11667661" cy="6370928"/>
          </a:xfrm>
          <a:prstGeom prst="rect">
            <a:avLst/>
          </a:prstGeom>
        </p:spPr>
      </p:pic>
    </p:spTree>
    <p:extLst>
      <p:ext uri="{BB962C8B-B14F-4D97-AF65-F5344CB8AC3E}">
        <p14:creationId xmlns:p14="http://schemas.microsoft.com/office/powerpoint/2010/main" val="1671798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425514"/>
            <a:ext cx="12192000" cy="10709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0" y="0"/>
            <a:ext cx="214184"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numéro de diapositive 8"/>
          <p:cNvSpPr>
            <a:spLocks noGrp="1"/>
          </p:cNvSpPr>
          <p:nvPr>
            <p:ph type="sldNum" sz="quarter" idx="12"/>
          </p:nvPr>
        </p:nvSpPr>
        <p:spPr>
          <a:xfrm>
            <a:off x="9236675" y="6512740"/>
            <a:ext cx="2743200" cy="365125"/>
          </a:xfrm>
          <a:noFill/>
          <a:ln>
            <a:noFill/>
          </a:ln>
        </p:spPr>
        <p:txBody>
          <a:bodyPr/>
          <a:lstStyle/>
          <a:p>
            <a:fld id="{34D7324B-2770-4802-B49E-4504F47BE71B}" type="slidenum">
              <a:rPr lang="fr-FR" smtClean="0">
                <a:ln>
                  <a:solidFill>
                    <a:schemeClr val="tx1"/>
                  </a:solidFill>
                </a:ln>
              </a:rPr>
              <a:t>14</a:t>
            </a:fld>
            <a:endParaRPr lang="fr-FR" dirty="0">
              <a:ln>
                <a:solidFill>
                  <a:schemeClr val="tx1"/>
                </a:solidFill>
              </a:ln>
            </a:endParaRPr>
          </a:p>
        </p:txBody>
      </p:sp>
      <p:sp>
        <p:nvSpPr>
          <p:cNvPr id="11" name="Titre 3"/>
          <p:cNvSpPr txBox="1">
            <a:spLocks/>
          </p:cNvSpPr>
          <p:nvPr/>
        </p:nvSpPr>
        <p:spPr>
          <a:xfrm>
            <a:off x="346563" y="117923"/>
            <a:ext cx="11878962" cy="10029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smtClean="0"/>
              <a:t>A model to describe the beam-ion interaction</a:t>
            </a:r>
            <a:endParaRPr lang="en-GB" sz="4800" dirty="0" smtClean="0"/>
          </a:p>
        </p:txBody>
      </p:sp>
      <p:sp>
        <p:nvSpPr>
          <p:cNvPr id="2" name="TextBox 1"/>
          <p:cNvSpPr txBox="1"/>
          <p:nvPr/>
        </p:nvSpPr>
        <p:spPr>
          <a:xfrm>
            <a:off x="532922" y="1382376"/>
            <a:ext cx="11126156" cy="707886"/>
          </a:xfrm>
          <a:prstGeom prst="rect">
            <a:avLst/>
          </a:prstGeom>
          <a:noFill/>
        </p:spPr>
        <p:txBody>
          <a:bodyPr wrap="square" rtlCol="0">
            <a:spAutoFit/>
          </a:bodyPr>
          <a:lstStyle/>
          <a:p>
            <a:r>
              <a:rPr lang="en-US" sz="2000" dirty="0" smtClean="0"/>
              <a:t>Using the same type of derivation for the longitudinal dimension it is possible to get Sagan formula which gives the longitudinal kick that an ion will feel when the electron beam is crossing:</a:t>
            </a:r>
            <a:endParaRPr lang="en-US" sz="2000" dirty="0"/>
          </a:p>
        </p:txBody>
      </p:sp>
      <mc:AlternateContent xmlns:mc="http://schemas.openxmlformats.org/markup-compatibility/2006" xmlns:a14="http://schemas.microsoft.com/office/drawing/2010/main">
        <mc:Choice Requires="a14">
          <p:sp>
            <p:nvSpPr>
              <p:cNvPr id="10" name="TextBox 9"/>
              <p:cNvSpPr txBox="1"/>
              <p:nvPr/>
            </p:nvSpPr>
            <p:spPr>
              <a:xfrm>
                <a:off x="3691583" y="2351716"/>
                <a:ext cx="5344412" cy="7754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charset="0"/>
                            </a:rPr>
                          </m:ctrlPr>
                        </m:sSubPr>
                        <m:e>
                          <m:r>
                            <m:rPr>
                              <m:sty m:val="p"/>
                            </m:rPr>
                            <a:rPr lang="en-US" sz="2400" b="0" i="0" smtClean="0">
                              <a:latin typeface="Cambria Math" charset="0"/>
                            </a:rPr>
                            <m:t>Δv</m:t>
                          </m:r>
                        </m:e>
                        <m:sub>
                          <m:r>
                            <a:rPr lang="en-US" sz="2400" b="0" i="1" smtClean="0">
                              <a:latin typeface="Cambria Math" charset="0"/>
                            </a:rPr>
                            <m:t>𝑠</m:t>
                          </m:r>
                        </m:sub>
                      </m:sSub>
                      <m:r>
                        <a:rPr lang="en-US" sz="2400" b="0" i="1" smtClean="0">
                          <a:latin typeface="Cambria Math" charset="0"/>
                        </a:rPr>
                        <m:t>=</m:t>
                      </m:r>
                      <m:d>
                        <m:dPr>
                          <m:ctrlPr>
                            <a:rPr lang="en-US" sz="2400" b="0" i="1" smtClean="0">
                              <a:latin typeface="Cambria Math" charset="0"/>
                            </a:rPr>
                          </m:ctrlPr>
                        </m:dPr>
                        <m:e>
                          <m:r>
                            <a:rPr lang="en-US" sz="2400" b="0" i="1" smtClean="0">
                              <a:latin typeface="Cambria Math" charset="0"/>
                            </a:rPr>
                            <m:t>−</m:t>
                          </m:r>
                          <m:sSub>
                            <m:sSubPr>
                              <m:ctrlPr>
                                <a:rPr lang="en-US" sz="2400" b="0" i="1" smtClean="0">
                                  <a:latin typeface="Cambria Math" charset="0"/>
                                </a:rPr>
                              </m:ctrlPr>
                            </m:sSubPr>
                            <m:e>
                              <m:r>
                                <a:rPr lang="en-US" sz="2400" b="0" i="1" smtClean="0">
                                  <a:latin typeface="Cambria Math" charset="0"/>
                                </a:rPr>
                                <m:t>𝛼</m:t>
                              </m:r>
                            </m:e>
                            <m:sub>
                              <m:r>
                                <a:rPr lang="en-US" sz="2400" b="0" i="1" smtClean="0">
                                  <a:latin typeface="Cambria Math" charset="0"/>
                                </a:rPr>
                                <m:t>𝑥</m:t>
                              </m:r>
                            </m:sub>
                          </m:sSub>
                          <m:sSub>
                            <m:sSubPr>
                              <m:ctrlPr>
                                <a:rPr lang="en-US" sz="2400" b="0" i="1" smtClean="0">
                                  <a:latin typeface="Cambria Math" charset="0"/>
                                </a:rPr>
                              </m:ctrlPr>
                            </m:sSubPr>
                            <m:e>
                              <m:r>
                                <a:rPr lang="en-US" sz="2400" b="0" i="1" smtClean="0">
                                  <a:latin typeface="Cambria Math" charset="0"/>
                                </a:rPr>
                                <m:t>𝜖</m:t>
                              </m:r>
                            </m:e>
                            <m:sub>
                              <m:r>
                                <a:rPr lang="en-US" sz="2400" b="0" i="1" smtClean="0">
                                  <a:latin typeface="Cambria Math" charset="0"/>
                                </a:rPr>
                                <m:t>𝑥</m:t>
                              </m:r>
                            </m:sub>
                          </m:sSub>
                          <m:r>
                            <a:rPr lang="en-US" sz="2400" b="0" i="1" smtClean="0">
                              <a:latin typeface="Cambria Math" charset="0"/>
                            </a:rPr>
                            <m:t>+</m:t>
                          </m:r>
                          <m:r>
                            <a:rPr lang="en-US" sz="2400" b="0" i="1" smtClean="0">
                              <a:latin typeface="Cambria Math" charset="0"/>
                            </a:rPr>
                            <m:t>𝜂</m:t>
                          </m:r>
                          <m:sSup>
                            <m:sSupPr>
                              <m:ctrlPr>
                                <a:rPr lang="en-US" sz="2400" b="0" i="1" smtClean="0">
                                  <a:latin typeface="Cambria Math" charset="0"/>
                                </a:rPr>
                              </m:ctrlPr>
                            </m:sSupPr>
                            <m:e>
                              <m:r>
                                <a:rPr lang="en-US" sz="2400" b="0" i="1" smtClean="0">
                                  <a:latin typeface="Cambria Math" charset="0"/>
                                </a:rPr>
                                <m:t>𝜂</m:t>
                              </m:r>
                            </m:e>
                            <m:sup>
                              <m:r>
                                <a:rPr lang="en-US" sz="2400" b="0" i="1" smtClean="0">
                                  <a:latin typeface="Cambria Math" charset="0"/>
                                </a:rPr>
                                <m:t>′</m:t>
                              </m:r>
                            </m:sup>
                          </m:sSup>
                          <m:sSubSup>
                            <m:sSubSupPr>
                              <m:ctrlPr>
                                <a:rPr lang="en-US" sz="2400" b="0" i="1" smtClean="0">
                                  <a:latin typeface="Cambria Math" charset="0"/>
                                </a:rPr>
                              </m:ctrlPr>
                            </m:sSubSupPr>
                            <m:e>
                              <m:r>
                                <a:rPr lang="en-US" sz="2400" b="0" i="1" smtClean="0">
                                  <a:latin typeface="Cambria Math" charset="0"/>
                                </a:rPr>
                                <m:t>𝜎</m:t>
                              </m:r>
                            </m:e>
                            <m:sub>
                              <m:r>
                                <a:rPr lang="en-US" sz="2400" b="0" i="1" smtClean="0">
                                  <a:latin typeface="Cambria Math" charset="0"/>
                                </a:rPr>
                                <m:t>𝜖</m:t>
                              </m:r>
                            </m:sub>
                            <m:sup>
                              <m:r>
                                <a:rPr lang="en-US" sz="2400" b="0" i="1" smtClean="0">
                                  <a:latin typeface="Cambria Math" charset="0"/>
                                </a:rPr>
                                <m:t>2</m:t>
                              </m:r>
                            </m:sup>
                          </m:sSubSup>
                        </m:e>
                      </m:d>
                      <m:f>
                        <m:fPr>
                          <m:ctrlPr>
                            <a:rPr lang="bg-BG" sz="2400" b="0" i="1" smtClean="0">
                              <a:latin typeface="Cambria Math" charset="0"/>
                            </a:rPr>
                          </m:ctrlPr>
                        </m:fPr>
                        <m:num>
                          <m:r>
                            <a:rPr lang="en-US" sz="2400" b="0" i="1" smtClean="0">
                              <a:latin typeface="Cambria Math" charset="0"/>
                              <a:ea typeface="Cambria Math" charset="0"/>
                              <a:cs typeface="Cambria Math" charset="0"/>
                            </a:rPr>
                            <m:t>𝜕</m:t>
                          </m:r>
                          <m:sSub>
                            <m:sSubPr>
                              <m:ctrlPr>
                                <a:rPr lang="en-US" sz="2400" b="0" i="1" smtClean="0">
                                  <a:latin typeface="Cambria Math" charset="0"/>
                                  <a:ea typeface="Cambria Math" charset="0"/>
                                  <a:cs typeface="Cambria Math" charset="0"/>
                                </a:rPr>
                              </m:ctrlPr>
                            </m:sSubPr>
                            <m:e>
                              <m:r>
                                <m:rPr>
                                  <m:sty m:val="p"/>
                                </m:rPr>
                                <a:rPr lang="en-US" sz="2400" b="0" i="0" smtClean="0">
                                  <a:latin typeface="Cambria Math" charset="0"/>
                                  <a:ea typeface="Cambria Math" charset="0"/>
                                  <a:cs typeface="Cambria Math" charset="0"/>
                                </a:rPr>
                                <m:t>Δ</m:t>
                              </m:r>
                            </m:e>
                            <m:sub>
                              <m:r>
                                <a:rPr lang="en-US" sz="2400" b="0" i="1" smtClean="0">
                                  <a:latin typeface="Cambria Math" charset="0"/>
                                  <a:ea typeface="Cambria Math" charset="0"/>
                                  <a:cs typeface="Cambria Math" charset="0"/>
                                </a:rPr>
                                <m:t>𝑥</m:t>
                              </m:r>
                            </m:sub>
                          </m:sSub>
                        </m:num>
                        <m:den>
                          <m:r>
                            <a:rPr lang="en-US" sz="2400" b="0" i="1" smtClean="0">
                              <a:latin typeface="Cambria Math" charset="0"/>
                            </a:rPr>
                            <m:t>𝜕</m:t>
                          </m:r>
                          <m:r>
                            <a:rPr lang="en-US" sz="2400" b="0" i="1" smtClean="0">
                              <a:latin typeface="Cambria Math" charset="0"/>
                            </a:rPr>
                            <m:t>𝑥</m:t>
                          </m:r>
                        </m:den>
                      </m:f>
                      <m:r>
                        <a:rPr lang="en-US" sz="2400" b="0" i="0" smtClean="0">
                          <a:latin typeface="Cambria Math" charset="0"/>
                        </a:rPr>
                        <m:t>−</m:t>
                      </m:r>
                      <m:sSub>
                        <m:sSubPr>
                          <m:ctrlPr>
                            <a:rPr lang="en-US" sz="2400" b="0" i="1" smtClean="0">
                              <a:latin typeface="Cambria Math" charset="0"/>
                            </a:rPr>
                          </m:ctrlPr>
                        </m:sSubPr>
                        <m:e>
                          <m:r>
                            <a:rPr lang="en-US" sz="2400" b="0" i="1" smtClean="0">
                              <a:latin typeface="Cambria Math" charset="0"/>
                            </a:rPr>
                            <m:t>𝛼</m:t>
                          </m:r>
                        </m:e>
                        <m:sub>
                          <m:r>
                            <a:rPr lang="en-US" sz="2400" b="0" i="1" smtClean="0">
                              <a:latin typeface="Cambria Math" charset="0"/>
                            </a:rPr>
                            <m:t>𝑦</m:t>
                          </m:r>
                        </m:sub>
                      </m:sSub>
                      <m:sSub>
                        <m:sSubPr>
                          <m:ctrlPr>
                            <a:rPr lang="en-US" sz="2400" b="0" i="1" smtClean="0">
                              <a:latin typeface="Cambria Math" charset="0"/>
                            </a:rPr>
                          </m:ctrlPr>
                        </m:sSubPr>
                        <m:e>
                          <m:r>
                            <a:rPr lang="en-US" sz="2400" b="0" i="1" smtClean="0">
                              <a:latin typeface="Cambria Math" charset="0"/>
                            </a:rPr>
                            <m:t>𝜖</m:t>
                          </m:r>
                        </m:e>
                        <m:sub>
                          <m:r>
                            <a:rPr lang="en-US" sz="2400" b="0" i="1" smtClean="0">
                              <a:latin typeface="Cambria Math" charset="0"/>
                            </a:rPr>
                            <m:t>𝑦</m:t>
                          </m:r>
                        </m:sub>
                      </m:sSub>
                      <m:f>
                        <m:fPr>
                          <m:ctrlPr>
                            <a:rPr lang="bg-BG" sz="2400" i="1">
                              <a:latin typeface="Cambria Math" charset="0"/>
                            </a:rPr>
                          </m:ctrlPr>
                        </m:fPr>
                        <m:num>
                          <m:r>
                            <a:rPr lang="en-US" sz="2400" i="1">
                              <a:latin typeface="Cambria Math" charset="0"/>
                              <a:ea typeface="Cambria Math" charset="0"/>
                              <a:cs typeface="Cambria Math" charset="0"/>
                            </a:rPr>
                            <m:t>𝜕</m:t>
                          </m:r>
                          <m:sSub>
                            <m:sSubPr>
                              <m:ctrlPr>
                                <a:rPr lang="en-US" sz="2400" i="1">
                                  <a:latin typeface="Cambria Math" charset="0"/>
                                  <a:ea typeface="Cambria Math" charset="0"/>
                                  <a:cs typeface="Cambria Math" charset="0"/>
                                </a:rPr>
                              </m:ctrlPr>
                            </m:sSubPr>
                            <m:e>
                              <m:r>
                                <m:rPr>
                                  <m:sty m:val="p"/>
                                </m:rPr>
                                <a:rPr lang="en-US" sz="2400">
                                  <a:latin typeface="Cambria Math" charset="0"/>
                                  <a:ea typeface="Cambria Math" charset="0"/>
                                  <a:cs typeface="Cambria Math" charset="0"/>
                                </a:rPr>
                                <m:t>Δ</m:t>
                              </m:r>
                            </m:e>
                            <m:sub>
                              <m:r>
                                <a:rPr lang="en-US" sz="2400" b="0" i="1" smtClean="0">
                                  <a:latin typeface="Cambria Math" charset="0"/>
                                  <a:ea typeface="Cambria Math" charset="0"/>
                                  <a:cs typeface="Cambria Math" charset="0"/>
                                </a:rPr>
                                <m:t>𝑦</m:t>
                              </m:r>
                            </m:sub>
                          </m:sSub>
                        </m:num>
                        <m:den>
                          <m:r>
                            <a:rPr lang="en-US" sz="2400" i="1">
                              <a:latin typeface="Cambria Math" charset="0"/>
                            </a:rPr>
                            <m:t>𝜕</m:t>
                          </m:r>
                          <m:r>
                            <a:rPr lang="en-US" sz="2400" b="0" i="1" smtClean="0">
                              <a:latin typeface="Cambria Math" charset="0"/>
                            </a:rPr>
                            <m:t>𝑦</m:t>
                          </m:r>
                        </m:den>
                      </m:f>
                    </m:oMath>
                  </m:oMathPara>
                </a14:m>
                <a:endParaRPr 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3691583" y="2351716"/>
                <a:ext cx="5344412" cy="775469"/>
              </a:xfrm>
              <a:prstGeom prst="rect">
                <a:avLst/>
              </a:prstGeom>
              <a:blipFill rotWithShape="0">
                <a:blip r:embed="rId3"/>
                <a:stretch>
                  <a:fillRect/>
                </a:stretch>
              </a:blipFill>
            </p:spPr>
            <p:txBody>
              <a:bodyPr/>
              <a:lstStyle/>
              <a:p>
                <a:r>
                  <a:rPr lang="en-US">
                    <a:noFill/>
                  </a:rPr>
                  <a:t> </a:t>
                </a:r>
              </a:p>
            </p:txBody>
          </p:sp>
        </mc:Fallback>
      </mc:AlternateContent>
      <p:sp>
        <p:nvSpPr>
          <p:cNvPr id="12" name="ZoneTexte 9"/>
          <p:cNvSpPr txBox="1"/>
          <p:nvPr/>
        </p:nvSpPr>
        <p:spPr>
          <a:xfrm>
            <a:off x="313038" y="6520569"/>
            <a:ext cx="3278659" cy="369332"/>
          </a:xfrm>
          <a:prstGeom prst="rect">
            <a:avLst/>
          </a:prstGeom>
          <a:noFill/>
        </p:spPr>
        <p:txBody>
          <a:bodyPr wrap="square" rtlCol="0">
            <a:spAutoFit/>
          </a:bodyPr>
          <a:lstStyle/>
          <a:p>
            <a:r>
              <a:rPr lang="fr-FR" dirty="0" smtClean="0"/>
              <a:t>Alexis Gamelin</a:t>
            </a:r>
            <a:endParaRPr lang="fr-FR" dirty="0"/>
          </a:p>
        </p:txBody>
      </p:sp>
    </p:spTree>
    <p:extLst>
      <p:ext uri="{BB962C8B-B14F-4D97-AF65-F5344CB8AC3E}">
        <p14:creationId xmlns:p14="http://schemas.microsoft.com/office/powerpoint/2010/main" val="964154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425514"/>
            <a:ext cx="12192000" cy="10709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0" y="0"/>
            <a:ext cx="214184"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numéro de diapositive 8"/>
          <p:cNvSpPr>
            <a:spLocks noGrp="1"/>
          </p:cNvSpPr>
          <p:nvPr>
            <p:ph type="sldNum" sz="quarter" idx="12"/>
          </p:nvPr>
        </p:nvSpPr>
        <p:spPr>
          <a:xfrm>
            <a:off x="9236675" y="6512740"/>
            <a:ext cx="2743200" cy="365125"/>
          </a:xfrm>
          <a:noFill/>
          <a:ln>
            <a:noFill/>
          </a:ln>
        </p:spPr>
        <p:txBody>
          <a:bodyPr/>
          <a:lstStyle/>
          <a:p>
            <a:fld id="{34D7324B-2770-4802-B49E-4504F47BE71B}" type="slidenum">
              <a:rPr lang="fr-FR" smtClean="0">
                <a:ln>
                  <a:solidFill>
                    <a:schemeClr val="tx1"/>
                  </a:solidFill>
                </a:ln>
              </a:rPr>
              <a:t>15</a:t>
            </a:fld>
            <a:endParaRPr lang="fr-FR" dirty="0">
              <a:ln>
                <a:solidFill>
                  <a:schemeClr val="tx1"/>
                </a:solidFill>
              </a:ln>
            </a:endParaRPr>
          </a:p>
        </p:txBody>
      </p:sp>
      <p:sp>
        <p:nvSpPr>
          <p:cNvPr id="11" name="Titre 3"/>
          <p:cNvSpPr txBox="1">
            <a:spLocks/>
          </p:cNvSpPr>
          <p:nvPr/>
        </p:nvSpPr>
        <p:spPr>
          <a:xfrm>
            <a:off x="346563" y="117923"/>
            <a:ext cx="11878962" cy="10029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smtClean="0"/>
              <a:t>A model to describe the beam-ion interaction</a:t>
            </a:r>
            <a:endParaRPr lang="en-GB" sz="4800" dirty="0" smtClean="0"/>
          </a:p>
        </p:txBody>
      </p:sp>
      <p:sp>
        <p:nvSpPr>
          <p:cNvPr id="2" name="TextBox 1"/>
          <p:cNvSpPr txBox="1"/>
          <p:nvPr/>
        </p:nvSpPr>
        <p:spPr>
          <a:xfrm>
            <a:off x="532922" y="1382376"/>
            <a:ext cx="11126156" cy="707886"/>
          </a:xfrm>
          <a:prstGeom prst="rect">
            <a:avLst/>
          </a:prstGeom>
          <a:noFill/>
        </p:spPr>
        <p:txBody>
          <a:bodyPr wrap="square" rtlCol="0">
            <a:spAutoFit/>
          </a:bodyPr>
          <a:lstStyle/>
          <a:p>
            <a:r>
              <a:rPr lang="en-US" sz="2000" dirty="0" smtClean="0"/>
              <a:t>Using the same type of derivation for the longitudinal dimension it is possible to get Sagan formula which gives the longitudinal kick that an ion will feel when the electron beam is crossing:</a:t>
            </a:r>
            <a:endParaRPr lang="en-US" sz="2000" dirty="0"/>
          </a:p>
        </p:txBody>
      </p:sp>
      <mc:AlternateContent xmlns:mc="http://schemas.openxmlformats.org/markup-compatibility/2006" xmlns:a14="http://schemas.microsoft.com/office/drawing/2010/main">
        <mc:Choice Requires="a14">
          <p:sp>
            <p:nvSpPr>
              <p:cNvPr id="10" name="TextBox 9"/>
              <p:cNvSpPr txBox="1"/>
              <p:nvPr/>
            </p:nvSpPr>
            <p:spPr>
              <a:xfrm>
                <a:off x="3691583" y="2351716"/>
                <a:ext cx="5344412" cy="7754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charset="0"/>
                            </a:rPr>
                          </m:ctrlPr>
                        </m:sSubPr>
                        <m:e>
                          <m:r>
                            <m:rPr>
                              <m:sty m:val="p"/>
                            </m:rPr>
                            <a:rPr lang="en-US" sz="2400" b="0" i="0" smtClean="0">
                              <a:latin typeface="Cambria Math" charset="0"/>
                            </a:rPr>
                            <m:t>Δv</m:t>
                          </m:r>
                        </m:e>
                        <m:sub>
                          <m:r>
                            <a:rPr lang="en-US" sz="2400" b="0" i="1" smtClean="0">
                              <a:latin typeface="Cambria Math" charset="0"/>
                            </a:rPr>
                            <m:t>𝑠</m:t>
                          </m:r>
                        </m:sub>
                      </m:sSub>
                      <m:r>
                        <a:rPr lang="en-US" sz="2400" b="0" i="1" smtClean="0">
                          <a:latin typeface="Cambria Math" charset="0"/>
                        </a:rPr>
                        <m:t>=</m:t>
                      </m:r>
                      <m:d>
                        <m:dPr>
                          <m:ctrlPr>
                            <a:rPr lang="en-US" sz="2400" b="0" i="1" smtClean="0">
                              <a:latin typeface="Cambria Math" charset="0"/>
                            </a:rPr>
                          </m:ctrlPr>
                        </m:dPr>
                        <m:e>
                          <m:r>
                            <a:rPr lang="en-US" sz="2400" b="0" i="1" smtClean="0">
                              <a:latin typeface="Cambria Math" charset="0"/>
                            </a:rPr>
                            <m:t>−</m:t>
                          </m:r>
                          <m:sSub>
                            <m:sSubPr>
                              <m:ctrlPr>
                                <a:rPr lang="en-US" sz="2400" b="0" i="1" smtClean="0">
                                  <a:latin typeface="Cambria Math" charset="0"/>
                                </a:rPr>
                              </m:ctrlPr>
                            </m:sSubPr>
                            <m:e>
                              <m:r>
                                <a:rPr lang="en-US" sz="2400" b="0" i="1" smtClean="0">
                                  <a:latin typeface="Cambria Math" charset="0"/>
                                </a:rPr>
                                <m:t>𝛼</m:t>
                              </m:r>
                            </m:e>
                            <m:sub>
                              <m:r>
                                <a:rPr lang="en-US" sz="2400" b="0" i="1" smtClean="0">
                                  <a:latin typeface="Cambria Math" charset="0"/>
                                </a:rPr>
                                <m:t>𝑥</m:t>
                              </m:r>
                            </m:sub>
                          </m:sSub>
                          <m:sSub>
                            <m:sSubPr>
                              <m:ctrlPr>
                                <a:rPr lang="en-US" sz="2400" b="0" i="1" smtClean="0">
                                  <a:latin typeface="Cambria Math" charset="0"/>
                                </a:rPr>
                              </m:ctrlPr>
                            </m:sSubPr>
                            <m:e>
                              <m:r>
                                <a:rPr lang="en-US" sz="2400" b="0" i="1" smtClean="0">
                                  <a:latin typeface="Cambria Math" charset="0"/>
                                </a:rPr>
                                <m:t>𝜖</m:t>
                              </m:r>
                            </m:e>
                            <m:sub>
                              <m:r>
                                <a:rPr lang="en-US" sz="2400" b="0" i="1" smtClean="0">
                                  <a:latin typeface="Cambria Math" charset="0"/>
                                </a:rPr>
                                <m:t>𝑥</m:t>
                              </m:r>
                            </m:sub>
                          </m:sSub>
                          <m:r>
                            <a:rPr lang="en-US" sz="2400" b="0" i="1" smtClean="0">
                              <a:latin typeface="Cambria Math" charset="0"/>
                            </a:rPr>
                            <m:t>+</m:t>
                          </m:r>
                          <m:r>
                            <a:rPr lang="en-US" sz="2400" b="0" i="1" smtClean="0">
                              <a:latin typeface="Cambria Math" charset="0"/>
                            </a:rPr>
                            <m:t>𝜂</m:t>
                          </m:r>
                          <m:sSup>
                            <m:sSupPr>
                              <m:ctrlPr>
                                <a:rPr lang="en-US" sz="2400" b="0" i="1" smtClean="0">
                                  <a:latin typeface="Cambria Math" charset="0"/>
                                </a:rPr>
                              </m:ctrlPr>
                            </m:sSupPr>
                            <m:e>
                              <m:r>
                                <a:rPr lang="en-US" sz="2400" b="0" i="1" smtClean="0">
                                  <a:latin typeface="Cambria Math" charset="0"/>
                                </a:rPr>
                                <m:t>𝜂</m:t>
                              </m:r>
                            </m:e>
                            <m:sup>
                              <m:r>
                                <a:rPr lang="en-US" sz="2400" b="0" i="1" smtClean="0">
                                  <a:latin typeface="Cambria Math" charset="0"/>
                                </a:rPr>
                                <m:t>′</m:t>
                              </m:r>
                            </m:sup>
                          </m:sSup>
                          <m:sSubSup>
                            <m:sSubSupPr>
                              <m:ctrlPr>
                                <a:rPr lang="en-US" sz="2400" b="0" i="1" smtClean="0">
                                  <a:latin typeface="Cambria Math" charset="0"/>
                                </a:rPr>
                              </m:ctrlPr>
                            </m:sSubSupPr>
                            <m:e>
                              <m:r>
                                <a:rPr lang="en-US" sz="2400" b="0" i="1" smtClean="0">
                                  <a:latin typeface="Cambria Math" charset="0"/>
                                </a:rPr>
                                <m:t>𝜎</m:t>
                              </m:r>
                            </m:e>
                            <m:sub>
                              <m:r>
                                <a:rPr lang="en-US" sz="2400" b="0" i="1" smtClean="0">
                                  <a:latin typeface="Cambria Math" charset="0"/>
                                </a:rPr>
                                <m:t>𝜖</m:t>
                              </m:r>
                            </m:sub>
                            <m:sup>
                              <m:r>
                                <a:rPr lang="en-US" sz="2400" b="0" i="1" smtClean="0">
                                  <a:latin typeface="Cambria Math" charset="0"/>
                                </a:rPr>
                                <m:t>2</m:t>
                              </m:r>
                            </m:sup>
                          </m:sSubSup>
                        </m:e>
                      </m:d>
                      <m:f>
                        <m:fPr>
                          <m:ctrlPr>
                            <a:rPr lang="bg-BG" sz="2400" b="0" i="1" smtClean="0">
                              <a:latin typeface="Cambria Math" charset="0"/>
                            </a:rPr>
                          </m:ctrlPr>
                        </m:fPr>
                        <m:num>
                          <m:r>
                            <a:rPr lang="en-US" sz="2400" b="0" i="1" smtClean="0">
                              <a:latin typeface="Cambria Math" charset="0"/>
                              <a:ea typeface="Cambria Math" charset="0"/>
                              <a:cs typeface="Cambria Math" charset="0"/>
                            </a:rPr>
                            <m:t>𝜕</m:t>
                          </m:r>
                          <m:sSub>
                            <m:sSubPr>
                              <m:ctrlPr>
                                <a:rPr lang="en-US" sz="2400" b="0" i="1" smtClean="0">
                                  <a:latin typeface="Cambria Math" charset="0"/>
                                  <a:ea typeface="Cambria Math" charset="0"/>
                                  <a:cs typeface="Cambria Math" charset="0"/>
                                </a:rPr>
                              </m:ctrlPr>
                            </m:sSubPr>
                            <m:e>
                              <m:r>
                                <m:rPr>
                                  <m:sty m:val="p"/>
                                </m:rPr>
                                <a:rPr lang="en-US" sz="2400" b="0" i="0" smtClean="0">
                                  <a:latin typeface="Cambria Math" charset="0"/>
                                  <a:ea typeface="Cambria Math" charset="0"/>
                                  <a:cs typeface="Cambria Math" charset="0"/>
                                </a:rPr>
                                <m:t>Δ</m:t>
                              </m:r>
                            </m:e>
                            <m:sub>
                              <m:r>
                                <a:rPr lang="en-US" sz="2400" b="0" i="1" smtClean="0">
                                  <a:latin typeface="Cambria Math" charset="0"/>
                                  <a:ea typeface="Cambria Math" charset="0"/>
                                  <a:cs typeface="Cambria Math" charset="0"/>
                                </a:rPr>
                                <m:t>𝑥</m:t>
                              </m:r>
                            </m:sub>
                          </m:sSub>
                        </m:num>
                        <m:den>
                          <m:r>
                            <a:rPr lang="en-US" sz="2400" b="0" i="1" smtClean="0">
                              <a:latin typeface="Cambria Math" charset="0"/>
                            </a:rPr>
                            <m:t>𝜕</m:t>
                          </m:r>
                          <m:r>
                            <a:rPr lang="en-US" sz="2400" b="0" i="1" smtClean="0">
                              <a:latin typeface="Cambria Math" charset="0"/>
                            </a:rPr>
                            <m:t>𝑥</m:t>
                          </m:r>
                        </m:den>
                      </m:f>
                      <m:r>
                        <a:rPr lang="en-US" sz="2400" b="0" i="0" smtClean="0">
                          <a:latin typeface="Cambria Math" charset="0"/>
                        </a:rPr>
                        <m:t>−</m:t>
                      </m:r>
                      <m:sSub>
                        <m:sSubPr>
                          <m:ctrlPr>
                            <a:rPr lang="en-US" sz="2400" b="0" i="1" smtClean="0">
                              <a:latin typeface="Cambria Math" charset="0"/>
                            </a:rPr>
                          </m:ctrlPr>
                        </m:sSubPr>
                        <m:e>
                          <m:r>
                            <a:rPr lang="en-US" sz="2400" b="0" i="1" smtClean="0">
                              <a:latin typeface="Cambria Math" charset="0"/>
                            </a:rPr>
                            <m:t>𝛼</m:t>
                          </m:r>
                        </m:e>
                        <m:sub>
                          <m:r>
                            <a:rPr lang="en-US" sz="2400" b="0" i="1" smtClean="0">
                              <a:latin typeface="Cambria Math" charset="0"/>
                            </a:rPr>
                            <m:t>𝑦</m:t>
                          </m:r>
                        </m:sub>
                      </m:sSub>
                      <m:sSub>
                        <m:sSubPr>
                          <m:ctrlPr>
                            <a:rPr lang="en-US" sz="2400" b="0" i="1" smtClean="0">
                              <a:latin typeface="Cambria Math" charset="0"/>
                            </a:rPr>
                          </m:ctrlPr>
                        </m:sSubPr>
                        <m:e>
                          <m:r>
                            <a:rPr lang="en-US" sz="2400" b="0" i="1" smtClean="0">
                              <a:latin typeface="Cambria Math" charset="0"/>
                            </a:rPr>
                            <m:t>𝜖</m:t>
                          </m:r>
                        </m:e>
                        <m:sub>
                          <m:r>
                            <a:rPr lang="en-US" sz="2400" b="0" i="1" smtClean="0">
                              <a:latin typeface="Cambria Math" charset="0"/>
                            </a:rPr>
                            <m:t>𝑦</m:t>
                          </m:r>
                        </m:sub>
                      </m:sSub>
                      <m:f>
                        <m:fPr>
                          <m:ctrlPr>
                            <a:rPr lang="bg-BG" sz="2400" i="1">
                              <a:latin typeface="Cambria Math" charset="0"/>
                            </a:rPr>
                          </m:ctrlPr>
                        </m:fPr>
                        <m:num>
                          <m:r>
                            <a:rPr lang="en-US" sz="2400" i="1">
                              <a:latin typeface="Cambria Math" charset="0"/>
                              <a:ea typeface="Cambria Math" charset="0"/>
                              <a:cs typeface="Cambria Math" charset="0"/>
                            </a:rPr>
                            <m:t>𝜕</m:t>
                          </m:r>
                          <m:sSub>
                            <m:sSubPr>
                              <m:ctrlPr>
                                <a:rPr lang="en-US" sz="2400" i="1">
                                  <a:latin typeface="Cambria Math" charset="0"/>
                                  <a:ea typeface="Cambria Math" charset="0"/>
                                  <a:cs typeface="Cambria Math" charset="0"/>
                                </a:rPr>
                              </m:ctrlPr>
                            </m:sSubPr>
                            <m:e>
                              <m:r>
                                <m:rPr>
                                  <m:sty m:val="p"/>
                                </m:rPr>
                                <a:rPr lang="en-US" sz="2400">
                                  <a:latin typeface="Cambria Math" charset="0"/>
                                  <a:ea typeface="Cambria Math" charset="0"/>
                                  <a:cs typeface="Cambria Math" charset="0"/>
                                </a:rPr>
                                <m:t>Δ</m:t>
                              </m:r>
                            </m:e>
                            <m:sub>
                              <m:r>
                                <a:rPr lang="en-US" sz="2400" b="0" i="1" smtClean="0">
                                  <a:latin typeface="Cambria Math" charset="0"/>
                                  <a:ea typeface="Cambria Math" charset="0"/>
                                  <a:cs typeface="Cambria Math" charset="0"/>
                                </a:rPr>
                                <m:t>𝑦</m:t>
                              </m:r>
                            </m:sub>
                          </m:sSub>
                        </m:num>
                        <m:den>
                          <m:r>
                            <a:rPr lang="en-US" sz="2400" i="1">
                              <a:latin typeface="Cambria Math" charset="0"/>
                            </a:rPr>
                            <m:t>𝜕</m:t>
                          </m:r>
                          <m:r>
                            <a:rPr lang="en-US" sz="2400" b="0" i="1" smtClean="0">
                              <a:latin typeface="Cambria Math" charset="0"/>
                            </a:rPr>
                            <m:t>𝑦</m:t>
                          </m:r>
                        </m:den>
                      </m:f>
                    </m:oMath>
                  </m:oMathPara>
                </a14:m>
                <a:endParaRPr 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3691583" y="2351716"/>
                <a:ext cx="5344412" cy="775469"/>
              </a:xfrm>
              <a:prstGeom prst="rect">
                <a:avLst/>
              </a:prstGeom>
              <a:blipFill rotWithShape="0">
                <a:blip r:embed="rId3"/>
                <a:stretch>
                  <a:fillRect/>
                </a:stretch>
              </a:blipFill>
            </p:spPr>
            <p:txBody>
              <a:bodyPr/>
              <a:lstStyle/>
              <a:p>
                <a:r>
                  <a:rPr lang="en-US">
                    <a:noFill/>
                  </a:rPr>
                  <a:t> </a:t>
                </a:r>
              </a:p>
            </p:txBody>
          </p:sp>
        </mc:Fallback>
      </mc:AlternateContent>
      <p:cxnSp>
        <p:nvCxnSpPr>
          <p:cNvPr id="4" name="Straight Arrow Connector 3"/>
          <p:cNvCxnSpPr/>
          <p:nvPr/>
        </p:nvCxnSpPr>
        <p:spPr>
          <a:xfrm flipH="1" flipV="1">
            <a:off x="5087888" y="2996952"/>
            <a:ext cx="360040" cy="60493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7320136" y="2996952"/>
            <a:ext cx="432048" cy="60493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2152" y="4381357"/>
            <a:ext cx="6343595" cy="1846270"/>
          </a:xfrm>
          <a:prstGeom prst="rect">
            <a:avLst/>
          </a:prstGeom>
        </p:spPr>
      </p:pic>
      <p:sp>
        <p:nvSpPr>
          <p:cNvPr id="14" name="TextBox 13"/>
          <p:cNvSpPr txBox="1"/>
          <p:nvPr/>
        </p:nvSpPr>
        <p:spPr>
          <a:xfrm>
            <a:off x="658044" y="3601885"/>
            <a:ext cx="11356483" cy="707886"/>
          </a:xfrm>
          <a:prstGeom prst="rect">
            <a:avLst/>
          </a:prstGeom>
          <a:noFill/>
        </p:spPr>
        <p:txBody>
          <a:bodyPr wrap="square" rtlCol="0">
            <a:spAutoFit/>
          </a:bodyPr>
          <a:lstStyle/>
          <a:p>
            <a:pPr algn="just"/>
            <a:r>
              <a:rPr lang="en-US" sz="2000" dirty="0" smtClean="0"/>
              <a:t>The alpha Twiss Parameter is a property of the accelerator, fixed by the position and the strength of the quadrupoles magnets used to focus the beam. It is related to the variation of the beam size.</a:t>
            </a:r>
            <a:endParaRPr lang="en-US" sz="2000" dirty="0"/>
          </a:p>
        </p:txBody>
      </p:sp>
      <p:sp>
        <p:nvSpPr>
          <p:cNvPr id="16" name="TextBox 15"/>
          <p:cNvSpPr txBox="1"/>
          <p:nvPr/>
        </p:nvSpPr>
        <p:spPr>
          <a:xfrm>
            <a:off x="3523689" y="6513338"/>
            <a:ext cx="4680520" cy="369332"/>
          </a:xfrm>
          <a:prstGeom prst="rect">
            <a:avLst/>
          </a:prstGeom>
          <a:noFill/>
        </p:spPr>
        <p:txBody>
          <a:bodyPr wrap="square" rtlCol="0">
            <a:spAutoFit/>
          </a:bodyPr>
          <a:lstStyle/>
          <a:p>
            <a:pPr algn="ctr"/>
            <a:r>
              <a:rPr lang="en-US" dirty="0" smtClean="0"/>
              <a:t>Figure from JUAS lecture, </a:t>
            </a:r>
            <a:r>
              <a:rPr lang="en-US" dirty="0" err="1" smtClean="0"/>
              <a:t>J.De</a:t>
            </a:r>
            <a:r>
              <a:rPr lang="en-US" dirty="0" smtClean="0"/>
              <a:t> </a:t>
            </a:r>
            <a:r>
              <a:rPr lang="en-US" dirty="0" err="1" smtClean="0"/>
              <a:t>Conto</a:t>
            </a:r>
            <a:endParaRPr lang="en-US" dirty="0"/>
          </a:p>
        </p:txBody>
      </p:sp>
      <p:sp>
        <p:nvSpPr>
          <p:cNvPr id="17" name="ZoneTexte 9"/>
          <p:cNvSpPr txBox="1"/>
          <p:nvPr/>
        </p:nvSpPr>
        <p:spPr>
          <a:xfrm>
            <a:off x="313038" y="6520569"/>
            <a:ext cx="3278659" cy="369332"/>
          </a:xfrm>
          <a:prstGeom prst="rect">
            <a:avLst/>
          </a:prstGeom>
          <a:noFill/>
        </p:spPr>
        <p:txBody>
          <a:bodyPr wrap="square" rtlCol="0">
            <a:spAutoFit/>
          </a:bodyPr>
          <a:lstStyle/>
          <a:p>
            <a:r>
              <a:rPr lang="fr-FR" dirty="0" smtClean="0"/>
              <a:t>Alexis Gamelin</a:t>
            </a:r>
            <a:endParaRPr lang="fr-FR" dirty="0"/>
          </a:p>
        </p:txBody>
      </p:sp>
    </p:spTree>
    <p:extLst>
      <p:ext uri="{BB962C8B-B14F-4D97-AF65-F5344CB8AC3E}">
        <p14:creationId xmlns:p14="http://schemas.microsoft.com/office/powerpoint/2010/main" val="17430712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6082" r="2986"/>
          <a:stretch/>
        </p:blipFill>
        <p:spPr>
          <a:xfrm>
            <a:off x="5686586" y="2969928"/>
            <a:ext cx="6459939" cy="3467100"/>
          </a:xfrm>
          <a:prstGeom prst="rect">
            <a:avLst/>
          </a:prstGeom>
        </p:spPr>
      </p:pic>
      <p:sp>
        <p:nvSpPr>
          <p:cNvPr id="6" name="Rectangle 5"/>
          <p:cNvSpPr/>
          <p:nvPr/>
        </p:nvSpPr>
        <p:spPr>
          <a:xfrm>
            <a:off x="0" y="6425514"/>
            <a:ext cx="12192000" cy="10709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0" y="0"/>
            <a:ext cx="214184"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numéro de diapositive 8"/>
          <p:cNvSpPr>
            <a:spLocks noGrp="1"/>
          </p:cNvSpPr>
          <p:nvPr>
            <p:ph type="sldNum" sz="quarter" idx="12"/>
          </p:nvPr>
        </p:nvSpPr>
        <p:spPr>
          <a:xfrm>
            <a:off x="9236675" y="6512740"/>
            <a:ext cx="2743200" cy="365125"/>
          </a:xfrm>
          <a:noFill/>
          <a:ln>
            <a:noFill/>
          </a:ln>
        </p:spPr>
        <p:txBody>
          <a:bodyPr/>
          <a:lstStyle/>
          <a:p>
            <a:fld id="{34D7324B-2770-4802-B49E-4504F47BE71B}" type="slidenum">
              <a:rPr lang="fr-FR" smtClean="0">
                <a:ln>
                  <a:solidFill>
                    <a:schemeClr val="tx1"/>
                  </a:solidFill>
                </a:ln>
              </a:rPr>
              <a:t>16</a:t>
            </a:fld>
            <a:endParaRPr lang="fr-FR" dirty="0">
              <a:ln>
                <a:solidFill>
                  <a:schemeClr val="tx1"/>
                </a:solidFill>
              </a:ln>
            </a:endParaRPr>
          </a:p>
        </p:txBody>
      </p:sp>
      <p:sp>
        <p:nvSpPr>
          <p:cNvPr id="11" name="Titre 3"/>
          <p:cNvSpPr txBox="1">
            <a:spLocks/>
          </p:cNvSpPr>
          <p:nvPr/>
        </p:nvSpPr>
        <p:spPr>
          <a:xfrm>
            <a:off x="346563" y="117923"/>
            <a:ext cx="11878962" cy="10029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smtClean="0"/>
              <a:t>A model to describe the beam-ion interaction</a:t>
            </a:r>
            <a:endParaRPr lang="en-GB" sz="4800" dirty="0" smtClean="0"/>
          </a:p>
        </p:txBody>
      </p:sp>
      <p:sp>
        <p:nvSpPr>
          <p:cNvPr id="2" name="TextBox 1"/>
          <p:cNvSpPr txBox="1"/>
          <p:nvPr/>
        </p:nvSpPr>
        <p:spPr>
          <a:xfrm>
            <a:off x="532922" y="1382376"/>
            <a:ext cx="11126156" cy="707886"/>
          </a:xfrm>
          <a:prstGeom prst="rect">
            <a:avLst/>
          </a:prstGeom>
          <a:noFill/>
        </p:spPr>
        <p:txBody>
          <a:bodyPr wrap="square" rtlCol="0">
            <a:spAutoFit/>
          </a:bodyPr>
          <a:lstStyle/>
          <a:p>
            <a:r>
              <a:rPr lang="en-US" sz="2000" dirty="0" smtClean="0"/>
              <a:t>Using the same type of derivation for the longitudinal dimension it is possible to get Sagan formula which gives the longitudinal kick that an ion will feel when the electron beam is crossing:</a:t>
            </a:r>
            <a:endParaRPr lang="en-US" sz="2000" dirty="0"/>
          </a:p>
        </p:txBody>
      </p:sp>
      <mc:AlternateContent xmlns:mc="http://schemas.openxmlformats.org/markup-compatibility/2006" xmlns:a14="http://schemas.microsoft.com/office/drawing/2010/main">
        <mc:Choice Requires="a14">
          <p:sp>
            <p:nvSpPr>
              <p:cNvPr id="10" name="TextBox 9"/>
              <p:cNvSpPr txBox="1"/>
              <p:nvPr/>
            </p:nvSpPr>
            <p:spPr>
              <a:xfrm>
                <a:off x="3691583" y="2351716"/>
                <a:ext cx="5344412" cy="7754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charset="0"/>
                            </a:rPr>
                          </m:ctrlPr>
                        </m:sSubPr>
                        <m:e>
                          <m:r>
                            <m:rPr>
                              <m:sty m:val="p"/>
                            </m:rPr>
                            <a:rPr lang="en-US" sz="2400" b="0" i="0" smtClean="0">
                              <a:latin typeface="Cambria Math" charset="0"/>
                            </a:rPr>
                            <m:t>Δv</m:t>
                          </m:r>
                        </m:e>
                        <m:sub>
                          <m:r>
                            <a:rPr lang="en-US" sz="2400" b="0" i="1" smtClean="0">
                              <a:latin typeface="Cambria Math" charset="0"/>
                            </a:rPr>
                            <m:t>𝑠</m:t>
                          </m:r>
                        </m:sub>
                      </m:sSub>
                      <m:r>
                        <a:rPr lang="en-US" sz="2400" b="0" i="1" smtClean="0">
                          <a:latin typeface="Cambria Math" charset="0"/>
                        </a:rPr>
                        <m:t>=</m:t>
                      </m:r>
                      <m:d>
                        <m:dPr>
                          <m:ctrlPr>
                            <a:rPr lang="en-US" sz="2400" b="0" i="1" smtClean="0">
                              <a:latin typeface="Cambria Math" charset="0"/>
                            </a:rPr>
                          </m:ctrlPr>
                        </m:dPr>
                        <m:e>
                          <m:r>
                            <a:rPr lang="en-US" sz="2400" b="0" i="1" smtClean="0">
                              <a:latin typeface="Cambria Math" charset="0"/>
                            </a:rPr>
                            <m:t>−</m:t>
                          </m:r>
                          <m:sSub>
                            <m:sSubPr>
                              <m:ctrlPr>
                                <a:rPr lang="en-US" sz="2400" b="0" i="1" smtClean="0">
                                  <a:latin typeface="Cambria Math" charset="0"/>
                                </a:rPr>
                              </m:ctrlPr>
                            </m:sSubPr>
                            <m:e>
                              <m:r>
                                <a:rPr lang="en-US" sz="2400" b="0" i="1" smtClean="0">
                                  <a:latin typeface="Cambria Math" charset="0"/>
                                </a:rPr>
                                <m:t>𝛼</m:t>
                              </m:r>
                            </m:e>
                            <m:sub>
                              <m:r>
                                <a:rPr lang="en-US" sz="2400" b="0" i="1" smtClean="0">
                                  <a:latin typeface="Cambria Math" charset="0"/>
                                </a:rPr>
                                <m:t>𝑥</m:t>
                              </m:r>
                            </m:sub>
                          </m:sSub>
                          <m:sSub>
                            <m:sSubPr>
                              <m:ctrlPr>
                                <a:rPr lang="en-US" sz="2400" b="0" i="1" smtClean="0">
                                  <a:latin typeface="Cambria Math" charset="0"/>
                                </a:rPr>
                              </m:ctrlPr>
                            </m:sSubPr>
                            <m:e>
                              <m:r>
                                <a:rPr lang="en-US" sz="2400" b="0" i="1" smtClean="0">
                                  <a:latin typeface="Cambria Math" charset="0"/>
                                </a:rPr>
                                <m:t>𝜖</m:t>
                              </m:r>
                            </m:e>
                            <m:sub>
                              <m:r>
                                <a:rPr lang="en-US" sz="2400" b="0" i="1" smtClean="0">
                                  <a:latin typeface="Cambria Math" charset="0"/>
                                </a:rPr>
                                <m:t>𝑥</m:t>
                              </m:r>
                            </m:sub>
                          </m:sSub>
                          <m:r>
                            <a:rPr lang="en-US" sz="2400" b="0" i="1" smtClean="0">
                              <a:latin typeface="Cambria Math" charset="0"/>
                            </a:rPr>
                            <m:t>+</m:t>
                          </m:r>
                          <m:r>
                            <a:rPr lang="en-US" sz="2400" b="0" i="1" smtClean="0">
                              <a:latin typeface="Cambria Math" charset="0"/>
                            </a:rPr>
                            <m:t>𝜂</m:t>
                          </m:r>
                          <m:sSup>
                            <m:sSupPr>
                              <m:ctrlPr>
                                <a:rPr lang="en-US" sz="2400" b="0" i="1" smtClean="0">
                                  <a:latin typeface="Cambria Math" charset="0"/>
                                </a:rPr>
                              </m:ctrlPr>
                            </m:sSupPr>
                            <m:e>
                              <m:r>
                                <a:rPr lang="en-US" sz="2400" b="0" i="1" smtClean="0">
                                  <a:latin typeface="Cambria Math" charset="0"/>
                                </a:rPr>
                                <m:t>𝜂</m:t>
                              </m:r>
                            </m:e>
                            <m:sup>
                              <m:r>
                                <a:rPr lang="en-US" sz="2400" b="0" i="1" smtClean="0">
                                  <a:latin typeface="Cambria Math" charset="0"/>
                                </a:rPr>
                                <m:t>′</m:t>
                              </m:r>
                            </m:sup>
                          </m:sSup>
                          <m:sSubSup>
                            <m:sSubSupPr>
                              <m:ctrlPr>
                                <a:rPr lang="en-US" sz="2400" b="0" i="1" smtClean="0">
                                  <a:latin typeface="Cambria Math" charset="0"/>
                                </a:rPr>
                              </m:ctrlPr>
                            </m:sSubSupPr>
                            <m:e>
                              <m:r>
                                <a:rPr lang="en-US" sz="2400" b="0" i="1" smtClean="0">
                                  <a:latin typeface="Cambria Math" charset="0"/>
                                </a:rPr>
                                <m:t>𝜎</m:t>
                              </m:r>
                            </m:e>
                            <m:sub>
                              <m:r>
                                <a:rPr lang="en-US" sz="2400" b="0" i="1" smtClean="0">
                                  <a:latin typeface="Cambria Math" charset="0"/>
                                </a:rPr>
                                <m:t>𝜖</m:t>
                              </m:r>
                            </m:sub>
                            <m:sup>
                              <m:r>
                                <a:rPr lang="en-US" sz="2400" b="0" i="1" smtClean="0">
                                  <a:latin typeface="Cambria Math" charset="0"/>
                                </a:rPr>
                                <m:t>2</m:t>
                              </m:r>
                            </m:sup>
                          </m:sSubSup>
                        </m:e>
                      </m:d>
                      <m:f>
                        <m:fPr>
                          <m:ctrlPr>
                            <a:rPr lang="bg-BG" sz="2400" b="0" i="1" smtClean="0">
                              <a:latin typeface="Cambria Math" charset="0"/>
                            </a:rPr>
                          </m:ctrlPr>
                        </m:fPr>
                        <m:num>
                          <m:r>
                            <a:rPr lang="en-US" sz="2400" b="0" i="1" smtClean="0">
                              <a:latin typeface="Cambria Math" charset="0"/>
                              <a:ea typeface="Cambria Math" charset="0"/>
                              <a:cs typeface="Cambria Math" charset="0"/>
                            </a:rPr>
                            <m:t>𝜕</m:t>
                          </m:r>
                          <m:sSub>
                            <m:sSubPr>
                              <m:ctrlPr>
                                <a:rPr lang="en-US" sz="2400" b="0" i="1" smtClean="0">
                                  <a:latin typeface="Cambria Math" charset="0"/>
                                  <a:ea typeface="Cambria Math" charset="0"/>
                                  <a:cs typeface="Cambria Math" charset="0"/>
                                </a:rPr>
                              </m:ctrlPr>
                            </m:sSubPr>
                            <m:e>
                              <m:r>
                                <m:rPr>
                                  <m:sty m:val="p"/>
                                </m:rPr>
                                <a:rPr lang="en-US" sz="2400" b="0" i="0" smtClean="0">
                                  <a:latin typeface="Cambria Math" charset="0"/>
                                  <a:ea typeface="Cambria Math" charset="0"/>
                                  <a:cs typeface="Cambria Math" charset="0"/>
                                </a:rPr>
                                <m:t>Δ</m:t>
                              </m:r>
                            </m:e>
                            <m:sub>
                              <m:r>
                                <a:rPr lang="en-US" sz="2400" b="0" i="1" smtClean="0">
                                  <a:latin typeface="Cambria Math" charset="0"/>
                                  <a:ea typeface="Cambria Math" charset="0"/>
                                  <a:cs typeface="Cambria Math" charset="0"/>
                                </a:rPr>
                                <m:t>𝑥</m:t>
                              </m:r>
                            </m:sub>
                          </m:sSub>
                        </m:num>
                        <m:den>
                          <m:r>
                            <a:rPr lang="en-US" sz="2400" b="0" i="1" smtClean="0">
                              <a:latin typeface="Cambria Math" charset="0"/>
                            </a:rPr>
                            <m:t>𝜕</m:t>
                          </m:r>
                          <m:r>
                            <a:rPr lang="en-US" sz="2400" b="0" i="1" smtClean="0">
                              <a:latin typeface="Cambria Math" charset="0"/>
                            </a:rPr>
                            <m:t>𝑥</m:t>
                          </m:r>
                        </m:den>
                      </m:f>
                      <m:r>
                        <a:rPr lang="en-US" sz="2400" b="0" i="0" smtClean="0">
                          <a:latin typeface="Cambria Math" charset="0"/>
                        </a:rPr>
                        <m:t>−</m:t>
                      </m:r>
                      <m:sSub>
                        <m:sSubPr>
                          <m:ctrlPr>
                            <a:rPr lang="en-US" sz="2400" b="0" i="1" smtClean="0">
                              <a:latin typeface="Cambria Math" charset="0"/>
                            </a:rPr>
                          </m:ctrlPr>
                        </m:sSubPr>
                        <m:e>
                          <m:r>
                            <a:rPr lang="en-US" sz="2400" b="0" i="1" smtClean="0">
                              <a:latin typeface="Cambria Math" charset="0"/>
                            </a:rPr>
                            <m:t>𝛼</m:t>
                          </m:r>
                        </m:e>
                        <m:sub>
                          <m:r>
                            <a:rPr lang="en-US" sz="2400" b="0" i="1" smtClean="0">
                              <a:latin typeface="Cambria Math" charset="0"/>
                            </a:rPr>
                            <m:t>𝑦</m:t>
                          </m:r>
                        </m:sub>
                      </m:sSub>
                      <m:sSub>
                        <m:sSubPr>
                          <m:ctrlPr>
                            <a:rPr lang="en-US" sz="2400" b="0" i="1" smtClean="0">
                              <a:latin typeface="Cambria Math" charset="0"/>
                            </a:rPr>
                          </m:ctrlPr>
                        </m:sSubPr>
                        <m:e>
                          <m:r>
                            <a:rPr lang="en-US" sz="2400" b="0" i="1" smtClean="0">
                              <a:latin typeface="Cambria Math" charset="0"/>
                            </a:rPr>
                            <m:t>𝜖</m:t>
                          </m:r>
                        </m:e>
                        <m:sub>
                          <m:r>
                            <a:rPr lang="en-US" sz="2400" b="0" i="1" smtClean="0">
                              <a:latin typeface="Cambria Math" charset="0"/>
                            </a:rPr>
                            <m:t>𝑦</m:t>
                          </m:r>
                        </m:sub>
                      </m:sSub>
                      <m:f>
                        <m:fPr>
                          <m:ctrlPr>
                            <a:rPr lang="bg-BG" sz="2400" i="1">
                              <a:latin typeface="Cambria Math" charset="0"/>
                            </a:rPr>
                          </m:ctrlPr>
                        </m:fPr>
                        <m:num>
                          <m:r>
                            <a:rPr lang="en-US" sz="2400" i="1">
                              <a:latin typeface="Cambria Math" charset="0"/>
                              <a:ea typeface="Cambria Math" charset="0"/>
                              <a:cs typeface="Cambria Math" charset="0"/>
                            </a:rPr>
                            <m:t>𝜕</m:t>
                          </m:r>
                          <m:sSub>
                            <m:sSubPr>
                              <m:ctrlPr>
                                <a:rPr lang="en-US" sz="2400" i="1">
                                  <a:latin typeface="Cambria Math" charset="0"/>
                                  <a:ea typeface="Cambria Math" charset="0"/>
                                  <a:cs typeface="Cambria Math" charset="0"/>
                                </a:rPr>
                              </m:ctrlPr>
                            </m:sSubPr>
                            <m:e>
                              <m:r>
                                <m:rPr>
                                  <m:sty m:val="p"/>
                                </m:rPr>
                                <a:rPr lang="en-US" sz="2400">
                                  <a:latin typeface="Cambria Math" charset="0"/>
                                  <a:ea typeface="Cambria Math" charset="0"/>
                                  <a:cs typeface="Cambria Math" charset="0"/>
                                </a:rPr>
                                <m:t>Δ</m:t>
                              </m:r>
                            </m:e>
                            <m:sub>
                              <m:r>
                                <a:rPr lang="en-US" sz="2400" b="0" i="1" smtClean="0">
                                  <a:latin typeface="Cambria Math" charset="0"/>
                                  <a:ea typeface="Cambria Math" charset="0"/>
                                  <a:cs typeface="Cambria Math" charset="0"/>
                                </a:rPr>
                                <m:t>𝑦</m:t>
                              </m:r>
                            </m:sub>
                          </m:sSub>
                        </m:num>
                        <m:den>
                          <m:r>
                            <a:rPr lang="en-US" sz="2400" i="1">
                              <a:latin typeface="Cambria Math" charset="0"/>
                            </a:rPr>
                            <m:t>𝜕</m:t>
                          </m:r>
                          <m:r>
                            <a:rPr lang="en-US" sz="2400" b="0" i="1" smtClean="0">
                              <a:latin typeface="Cambria Math" charset="0"/>
                            </a:rPr>
                            <m:t>𝑦</m:t>
                          </m:r>
                        </m:den>
                      </m:f>
                    </m:oMath>
                  </m:oMathPara>
                </a14:m>
                <a:endParaRPr 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3691583" y="2351716"/>
                <a:ext cx="5344412" cy="775469"/>
              </a:xfrm>
              <a:prstGeom prst="rect">
                <a:avLst/>
              </a:prstGeom>
              <a:blipFill rotWithShape="0">
                <a:blip r:embed="rId4"/>
                <a:stretch>
                  <a:fillRect/>
                </a:stretch>
              </a:blipFill>
            </p:spPr>
            <p:txBody>
              <a:bodyPr/>
              <a:lstStyle/>
              <a:p>
                <a:r>
                  <a:rPr lang="en-US">
                    <a:noFill/>
                  </a:rPr>
                  <a:t> </a:t>
                </a:r>
              </a:p>
            </p:txBody>
          </p:sp>
        </mc:Fallback>
      </mc:AlternateContent>
      <p:cxnSp>
        <p:nvCxnSpPr>
          <p:cNvPr id="4" name="Straight Arrow Connector 3"/>
          <p:cNvCxnSpPr>
            <a:stCxn id="14" idx="0"/>
          </p:cNvCxnSpPr>
          <p:nvPr/>
        </p:nvCxnSpPr>
        <p:spPr>
          <a:xfrm flipV="1">
            <a:off x="5330685" y="2969928"/>
            <a:ext cx="621299" cy="41011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32922" y="3380039"/>
            <a:ext cx="9595526" cy="1015663"/>
          </a:xfrm>
          <a:prstGeom prst="rect">
            <a:avLst/>
          </a:prstGeom>
          <a:noFill/>
        </p:spPr>
        <p:txBody>
          <a:bodyPr wrap="square" rtlCol="0">
            <a:spAutoFit/>
          </a:bodyPr>
          <a:lstStyle/>
          <a:p>
            <a:pPr algn="just"/>
            <a:r>
              <a:rPr lang="en-US" sz="2000" dirty="0" smtClean="0"/>
              <a:t>The dispersion functions are properties of the accelerator, fixed by the position and the strength of the dipole magnets used to curve the trajectory of the beam. It is related to the increase of the beam size in curved section of the accelerator.</a:t>
            </a:r>
            <a:endParaRPr lang="en-US" sz="2000" dirty="0"/>
          </a:p>
        </p:txBody>
      </p:sp>
      <p:sp>
        <p:nvSpPr>
          <p:cNvPr id="12" name="ZoneTexte 9"/>
          <p:cNvSpPr txBox="1"/>
          <p:nvPr/>
        </p:nvSpPr>
        <p:spPr>
          <a:xfrm>
            <a:off x="313038" y="6520569"/>
            <a:ext cx="3278659" cy="369332"/>
          </a:xfrm>
          <a:prstGeom prst="rect">
            <a:avLst/>
          </a:prstGeom>
          <a:noFill/>
        </p:spPr>
        <p:txBody>
          <a:bodyPr wrap="square" rtlCol="0">
            <a:spAutoFit/>
          </a:bodyPr>
          <a:lstStyle/>
          <a:p>
            <a:r>
              <a:rPr lang="fr-FR" dirty="0" smtClean="0"/>
              <a:t>Alexis Gamelin</a:t>
            </a:r>
            <a:endParaRPr lang="fr-FR" dirty="0"/>
          </a:p>
        </p:txBody>
      </p:sp>
      <p:sp>
        <p:nvSpPr>
          <p:cNvPr id="13" name="TextBox 12"/>
          <p:cNvSpPr txBox="1"/>
          <p:nvPr/>
        </p:nvSpPr>
        <p:spPr>
          <a:xfrm>
            <a:off x="3523689" y="6513338"/>
            <a:ext cx="4680520" cy="369332"/>
          </a:xfrm>
          <a:prstGeom prst="rect">
            <a:avLst/>
          </a:prstGeom>
          <a:noFill/>
        </p:spPr>
        <p:txBody>
          <a:bodyPr wrap="square" rtlCol="0">
            <a:spAutoFit/>
          </a:bodyPr>
          <a:lstStyle/>
          <a:p>
            <a:pPr algn="ctr"/>
            <a:r>
              <a:rPr lang="en-US" dirty="0" smtClean="0"/>
              <a:t>Figure from JUAS lecture, </a:t>
            </a:r>
            <a:r>
              <a:rPr lang="en-US" dirty="0" err="1" smtClean="0"/>
              <a:t>E.Metral</a:t>
            </a:r>
            <a:endParaRPr lang="en-US" dirty="0"/>
          </a:p>
        </p:txBody>
      </p:sp>
      <p:cxnSp>
        <p:nvCxnSpPr>
          <p:cNvPr id="19" name="Straight Arrow Connector 18"/>
          <p:cNvCxnSpPr/>
          <p:nvPr/>
        </p:nvCxnSpPr>
        <p:spPr>
          <a:xfrm flipH="1" flipV="1">
            <a:off x="6240016" y="2969928"/>
            <a:ext cx="432048" cy="41011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78006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3130" y="3019694"/>
            <a:ext cx="4176931" cy="3372358"/>
          </a:xfrm>
          <a:prstGeom prst="rect">
            <a:avLst/>
          </a:prstGeom>
        </p:spPr>
      </p:pic>
      <p:sp>
        <p:nvSpPr>
          <p:cNvPr id="6" name="Rectangle 5"/>
          <p:cNvSpPr/>
          <p:nvPr/>
        </p:nvSpPr>
        <p:spPr>
          <a:xfrm>
            <a:off x="0" y="6425514"/>
            <a:ext cx="12192000" cy="10709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0" y="0"/>
            <a:ext cx="214184"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numéro de diapositive 8"/>
          <p:cNvSpPr>
            <a:spLocks noGrp="1"/>
          </p:cNvSpPr>
          <p:nvPr>
            <p:ph type="sldNum" sz="quarter" idx="12"/>
          </p:nvPr>
        </p:nvSpPr>
        <p:spPr>
          <a:xfrm>
            <a:off x="9236675" y="6512740"/>
            <a:ext cx="2743200" cy="365125"/>
          </a:xfrm>
          <a:noFill/>
          <a:ln>
            <a:noFill/>
          </a:ln>
        </p:spPr>
        <p:txBody>
          <a:bodyPr/>
          <a:lstStyle/>
          <a:p>
            <a:fld id="{34D7324B-2770-4802-B49E-4504F47BE71B}" type="slidenum">
              <a:rPr lang="fr-FR" smtClean="0">
                <a:ln>
                  <a:solidFill>
                    <a:schemeClr val="tx1"/>
                  </a:solidFill>
                </a:ln>
              </a:rPr>
              <a:t>17</a:t>
            </a:fld>
            <a:endParaRPr lang="fr-FR" dirty="0">
              <a:ln>
                <a:solidFill>
                  <a:schemeClr val="tx1"/>
                </a:solidFill>
              </a:ln>
            </a:endParaRPr>
          </a:p>
        </p:txBody>
      </p:sp>
      <p:sp>
        <p:nvSpPr>
          <p:cNvPr id="11" name="Titre 3"/>
          <p:cNvSpPr txBox="1">
            <a:spLocks/>
          </p:cNvSpPr>
          <p:nvPr/>
        </p:nvSpPr>
        <p:spPr>
          <a:xfrm>
            <a:off x="346563" y="117923"/>
            <a:ext cx="11878962" cy="10029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smtClean="0"/>
              <a:t>A model to describe the beam-ion interaction</a:t>
            </a:r>
            <a:endParaRPr lang="en-GB" sz="4800" dirty="0" smtClean="0"/>
          </a:p>
        </p:txBody>
      </p:sp>
      <p:sp>
        <p:nvSpPr>
          <p:cNvPr id="2" name="TextBox 1"/>
          <p:cNvSpPr txBox="1"/>
          <p:nvPr/>
        </p:nvSpPr>
        <p:spPr>
          <a:xfrm>
            <a:off x="532922" y="1382376"/>
            <a:ext cx="11126156" cy="707886"/>
          </a:xfrm>
          <a:prstGeom prst="rect">
            <a:avLst/>
          </a:prstGeom>
          <a:noFill/>
        </p:spPr>
        <p:txBody>
          <a:bodyPr wrap="square" rtlCol="0">
            <a:spAutoFit/>
          </a:bodyPr>
          <a:lstStyle/>
          <a:p>
            <a:r>
              <a:rPr lang="en-US" sz="2000" dirty="0" smtClean="0"/>
              <a:t>Using the same type of derivation for the longitudinal dimension it is possible to get Sagan formula which gives the longitudinal kick that an ion will feel when the electron beam is crossing:</a:t>
            </a:r>
            <a:endParaRPr lang="en-US" sz="2000" dirty="0"/>
          </a:p>
        </p:txBody>
      </p:sp>
      <mc:AlternateContent xmlns:mc="http://schemas.openxmlformats.org/markup-compatibility/2006" xmlns:a14="http://schemas.microsoft.com/office/drawing/2010/main">
        <mc:Choice Requires="a14">
          <p:sp>
            <p:nvSpPr>
              <p:cNvPr id="10" name="TextBox 9"/>
              <p:cNvSpPr txBox="1"/>
              <p:nvPr/>
            </p:nvSpPr>
            <p:spPr>
              <a:xfrm>
                <a:off x="3691583" y="2351716"/>
                <a:ext cx="5344412" cy="7754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charset="0"/>
                            </a:rPr>
                          </m:ctrlPr>
                        </m:sSubPr>
                        <m:e>
                          <m:r>
                            <m:rPr>
                              <m:sty m:val="p"/>
                            </m:rPr>
                            <a:rPr lang="en-US" sz="2400" b="0" i="0" smtClean="0">
                              <a:latin typeface="Cambria Math" charset="0"/>
                            </a:rPr>
                            <m:t>Δv</m:t>
                          </m:r>
                        </m:e>
                        <m:sub>
                          <m:r>
                            <a:rPr lang="en-US" sz="2400" b="0" i="1" smtClean="0">
                              <a:latin typeface="Cambria Math" charset="0"/>
                            </a:rPr>
                            <m:t>𝑠</m:t>
                          </m:r>
                        </m:sub>
                      </m:sSub>
                      <m:r>
                        <a:rPr lang="en-US" sz="2400" b="0" i="1" smtClean="0">
                          <a:latin typeface="Cambria Math" charset="0"/>
                        </a:rPr>
                        <m:t>=</m:t>
                      </m:r>
                      <m:d>
                        <m:dPr>
                          <m:ctrlPr>
                            <a:rPr lang="en-US" sz="2400" b="0" i="1" smtClean="0">
                              <a:latin typeface="Cambria Math" charset="0"/>
                            </a:rPr>
                          </m:ctrlPr>
                        </m:dPr>
                        <m:e>
                          <m:r>
                            <a:rPr lang="en-US" sz="2400" b="0" i="1" smtClean="0">
                              <a:latin typeface="Cambria Math" charset="0"/>
                            </a:rPr>
                            <m:t>−</m:t>
                          </m:r>
                          <m:sSub>
                            <m:sSubPr>
                              <m:ctrlPr>
                                <a:rPr lang="en-US" sz="2400" b="0" i="1" smtClean="0">
                                  <a:latin typeface="Cambria Math" charset="0"/>
                                </a:rPr>
                              </m:ctrlPr>
                            </m:sSubPr>
                            <m:e>
                              <m:r>
                                <a:rPr lang="en-US" sz="2400" b="0" i="1" smtClean="0">
                                  <a:latin typeface="Cambria Math" charset="0"/>
                                </a:rPr>
                                <m:t>𝛼</m:t>
                              </m:r>
                            </m:e>
                            <m:sub>
                              <m:r>
                                <a:rPr lang="en-US" sz="2400" b="0" i="1" smtClean="0">
                                  <a:latin typeface="Cambria Math" charset="0"/>
                                </a:rPr>
                                <m:t>𝑥</m:t>
                              </m:r>
                            </m:sub>
                          </m:sSub>
                          <m:sSub>
                            <m:sSubPr>
                              <m:ctrlPr>
                                <a:rPr lang="en-US" sz="2400" b="0" i="1" smtClean="0">
                                  <a:latin typeface="Cambria Math" charset="0"/>
                                </a:rPr>
                              </m:ctrlPr>
                            </m:sSubPr>
                            <m:e>
                              <m:r>
                                <a:rPr lang="en-US" sz="2400" b="0" i="1" smtClean="0">
                                  <a:latin typeface="Cambria Math" charset="0"/>
                                </a:rPr>
                                <m:t>𝜖</m:t>
                              </m:r>
                            </m:e>
                            <m:sub>
                              <m:r>
                                <a:rPr lang="en-US" sz="2400" b="0" i="1" smtClean="0">
                                  <a:latin typeface="Cambria Math" charset="0"/>
                                </a:rPr>
                                <m:t>𝑥</m:t>
                              </m:r>
                            </m:sub>
                          </m:sSub>
                          <m:r>
                            <a:rPr lang="en-US" sz="2400" b="0" i="1" smtClean="0">
                              <a:latin typeface="Cambria Math" charset="0"/>
                            </a:rPr>
                            <m:t>+</m:t>
                          </m:r>
                          <m:r>
                            <a:rPr lang="en-US" sz="2400" b="0" i="1" smtClean="0">
                              <a:latin typeface="Cambria Math" charset="0"/>
                            </a:rPr>
                            <m:t>𝜂</m:t>
                          </m:r>
                          <m:sSup>
                            <m:sSupPr>
                              <m:ctrlPr>
                                <a:rPr lang="en-US" sz="2400" b="0" i="1" smtClean="0">
                                  <a:latin typeface="Cambria Math" charset="0"/>
                                </a:rPr>
                              </m:ctrlPr>
                            </m:sSupPr>
                            <m:e>
                              <m:r>
                                <a:rPr lang="en-US" sz="2400" b="0" i="1" smtClean="0">
                                  <a:latin typeface="Cambria Math" charset="0"/>
                                </a:rPr>
                                <m:t>𝜂</m:t>
                              </m:r>
                            </m:e>
                            <m:sup>
                              <m:r>
                                <a:rPr lang="en-US" sz="2400" b="0" i="1" smtClean="0">
                                  <a:latin typeface="Cambria Math" charset="0"/>
                                </a:rPr>
                                <m:t>′</m:t>
                              </m:r>
                            </m:sup>
                          </m:sSup>
                          <m:sSubSup>
                            <m:sSubSupPr>
                              <m:ctrlPr>
                                <a:rPr lang="en-US" sz="2400" b="0" i="1" smtClean="0">
                                  <a:latin typeface="Cambria Math" charset="0"/>
                                </a:rPr>
                              </m:ctrlPr>
                            </m:sSubSupPr>
                            <m:e>
                              <m:r>
                                <a:rPr lang="en-US" sz="2400" b="0" i="1" smtClean="0">
                                  <a:latin typeface="Cambria Math" charset="0"/>
                                </a:rPr>
                                <m:t>𝜎</m:t>
                              </m:r>
                            </m:e>
                            <m:sub>
                              <m:r>
                                <a:rPr lang="en-US" sz="2400" b="0" i="1" smtClean="0">
                                  <a:latin typeface="Cambria Math" charset="0"/>
                                </a:rPr>
                                <m:t>𝜖</m:t>
                              </m:r>
                            </m:sub>
                            <m:sup>
                              <m:r>
                                <a:rPr lang="en-US" sz="2400" b="0" i="1" smtClean="0">
                                  <a:latin typeface="Cambria Math" charset="0"/>
                                </a:rPr>
                                <m:t>2</m:t>
                              </m:r>
                            </m:sup>
                          </m:sSubSup>
                        </m:e>
                      </m:d>
                      <m:f>
                        <m:fPr>
                          <m:ctrlPr>
                            <a:rPr lang="bg-BG" sz="2400" b="0" i="1" smtClean="0">
                              <a:latin typeface="Cambria Math" charset="0"/>
                            </a:rPr>
                          </m:ctrlPr>
                        </m:fPr>
                        <m:num>
                          <m:r>
                            <a:rPr lang="en-US" sz="2400" b="0" i="1" smtClean="0">
                              <a:latin typeface="Cambria Math" charset="0"/>
                              <a:ea typeface="Cambria Math" charset="0"/>
                              <a:cs typeface="Cambria Math" charset="0"/>
                            </a:rPr>
                            <m:t>𝜕</m:t>
                          </m:r>
                          <m:sSub>
                            <m:sSubPr>
                              <m:ctrlPr>
                                <a:rPr lang="en-US" sz="2400" b="0" i="1" smtClean="0">
                                  <a:latin typeface="Cambria Math" charset="0"/>
                                  <a:ea typeface="Cambria Math" charset="0"/>
                                  <a:cs typeface="Cambria Math" charset="0"/>
                                </a:rPr>
                              </m:ctrlPr>
                            </m:sSubPr>
                            <m:e>
                              <m:r>
                                <m:rPr>
                                  <m:sty m:val="p"/>
                                </m:rPr>
                                <a:rPr lang="en-US" sz="2400" b="0" i="0" smtClean="0">
                                  <a:latin typeface="Cambria Math" charset="0"/>
                                  <a:ea typeface="Cambria Math" charset="0"/>
                                  <a:cs typeface="Cambria Math" charset="0"/>
                                </a:rPr>
                                <m:t>Δ</m:t>
                              </m:r>
                            </m:e>
                            <m:sub>
                              <m:r>
                                <a:rPr lang="en-US" sz="2400" b="0" i="1" smtClean="0">
                                  <a:latin typeface="Cambria Math" charset="0"/>
                                  <a:ea typeface="Cambria Math" charset="0"/>
                                  <a:cs typeface="Cambria Math" charset="0"/>
                                </a:rPr>
                                <m:t>𝑥</m:t>
                              </m:r>
                            </m:sub>
                          </m:sSub>
                        </m:num>
                        <m:den>
                          <m:r>
                            <a:rPr lang="en-US" sz="2400" b="0" i="1" smtClean="0">
                              <a:latin typeface="Cambria Math" charset="0"/>
                            </a:rPr>
                            <m:t>𝜕</m:t>
                          </m:r>
                          <m:r>
                            <a:rPr lang="en-US" sz="2400" b="0" i="1" smtClean="0">
                              <a:latin typeface="Cambria Math" charset="0"/>
                            </a:rPr>
                            <m:t>𝑥</m:t>
                          </m:r>
                        </m:den>
                      </m:f>
                      <m:r>
                        <a:rPr lang="en-US" sz="2400" b="0" i="0" smtClean="0">
                          <a:latin typeface="Cambria Math" charset="0"/>
                        </a:rPr>
                        <m:t>−</m:t>
                      </m:r>
                      <m:sSub>
                        <m:sSubPr>
                          <m:ctrlPr>
                            <a:rPr lang="en-US" sz="2400" b="0" i="1" smtClean="0">
                              <a:latin typeface="Cambria Math" charset="0"/>
                            </a:rPr>
                          </m:ctrlPr>
                        </m:sSubPr>
                        <m:e>
                          <m:r>
                            <a:rPr lang="en-US" sz="2400" b="0" i="1" smtClean="0">
                              <a:latin typeface="Cambria Math" charset="0"/>
                            </a:rPr>
                            <m:t>𝛼</m:t>
                          </m:r>
                        </m:e>
                        <m:sub>
                          <m:r>
                            <a:rPr lang="en-US" sz="2400" b="0" i="1" smtClean="0">
                              <a:latin typeface="Cambria Math" charset="0"/>
                            </a:rPr>
                            <m:t>𝑦</m:t>
                          </m:r>
                        </m:sub>
                      </m:sSub>
                      <m:sSub>
                        <m:sSubPr>
                          <m:ctrlPr>
                            <a:rPr lang="en-US" sz="2400" b="0" i="1" smtClean="0">
                              <a:latin typeface="Cambria Math" charset="0"/>
                            </a:rPr>
                          </m:ctrlPr>
                        </m:sSubPr>
                        <m:e>
                          <m:r>
                            <a:rPr lang="en-US" sz="2400" b="0" i="1" smtClean="0">
                              <a:latin typeface="Cambria Math" charset="0"/>
                            </a:rPr>
                            <m:t>𝜖</m:t>
                          </m:r>
                        </m:e>
                        <m:sub>
                          <m:r>
                            <a:rPr lang="en-US" sz="2400" b="0" i="1" smtClean="0">
                              <a:latin typeface="Cambria Math" charset="0"/>
                            </a:rPr>
                            <m:t>𝑦</m:t>
                          </m:r>
                        </m:sub>
                      </m:sSub>
                      <m:f>
                        <m:fPr>
                          <m:ctrlPr>
                            <a:rPr lang="bg-BG" sz="2400" i="1">
                              <a:latin typeface="Cambria Math" charset="0"/>
                            </a:rPr>
                          </m:ctrlPr>
                        </m:fPr>
                        <m:num>
                          <m:r>
                            <a:rPr lang="en-US" sz="2400" i="1">
                              <a:latin typeface="Cambria Math" charset="0"/>
                              <a:ea typeface="Cambria Math" charset="0"/>
                              <a:cs typeface="Cambria Math" charset="0"/>
                            </a:rPr>
                            <m:t>𝜕</m:t>
                          </m:r>
                          <m:sSub>
                            <m:sSubPr>
                              <m:ctrlPr>
                                <a:rPr lang="en-US" sz="2400" i="1">
                                  <a:latin typeface="Cambria Math" charset="0"/>
                                  <a:ea typeface="Cambria Math" charset="0"/>
                                  <a:cs typeface="Cambria Math" charset="0"/>
                                </a:rPr>
                              </m:ctrlPr>
                            </m:sSubPr>
                            <m:e>
                              <m:r>
                                <m:rPr>
                                  <m:sty m:val="p"/>
                                </m:rPr>
                                <a:rPr lang="en-US" sz="2400">
                                  <a:latin typeface="Cambria Math" charset="0"/>
                                  <a:ea typeface="Cambria Math" charset="0"/>
                                  <a:cs typeface="Cambria Math" charset="0"/>
                                </a:rPr>
                                <m:t>Δ</m:t>
                              </m:r>
                            </m:e>
                            <m:sub>
                              <m:r>
                                <a:rPr lang="en-US" sz="2400" b="0" i="1" smtClean="0">
                                  <a:latin typeface="Cambria Math" charset="0"/>
                                  <a:ea typeface="Cambria Math" charset="0"/>
                                  <a:cs typeface="Cambria Math" charset="0"/>
                                </a:rPr>
                                <m:t>𝑦</m:t>
                              </m:r>
                            </m:sub>
                          </m:sSub>
                        </m:num>
                        <m:den>
                          <m:r>
                            <a:rPr lang="en-US" sz="2400" i="1">
                              <a:latin typeface="Cambria Math" charset="0"/>
                            </a:rPr>
                            <m:t>𝜕</m:t>
                          </m:r>
                          <m:r>
                            <a:rPr lang="en-US" sz="2400" b="0" i="1" smtClean="0">
                              <a:latin typeface="Cambria Math" charset="0"/>
                            </a:rPr>
                            <m:t>𝑦</m:t>
                          </m:r>
                        </m:den>
                      </m:f>
                    </m:oMath>
                  </m:oMathPara>
                </a14:m>
                <a:endParaRPr 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3691583" y="2351716"/>
                <a:ext cx="5344412" cy="775469"/>
              </a:xfrm>
              <a:prstGeom prst="rect">
                <a:avLst/>
              </a:prstGeom>
              <a:blipFill rotWithShape="0">
                <a:blip r:embed="rId4"/>
                <a:stretch>
                  <a:fillRect/>
                </a:stretch>
              </a:blipFill>
            </p:spPr>
            <p:txBody>
              <a:bodyPr/>
              <a:lstStyle/>
              <a:p>
                <a:r>
                  <a:rPr lang="en-US">
                    <a:noFill/>
                  </a:rPr>
                  <a:t> </a:t>
                </a:r>
              </a:p>
            </p:txBody>
          </p:sp>
        </mc:Fallback>
      </mc:AlternateContent>
      <p:cxnSp>
        <p:nvCxnSpPr>
          <p:cNvPr id="4" name="Straight Arrow Connector 3"/>
          <p:cNvCxnSpPr/>
          <p:nvPr/>
        </p:nvCxnSpPr>
        <p:spPr>
          <a:xfrm flipV="1">
            <a:off x="4223792" y="3019694"/>
            <a:ext cx="1152128" cy="14174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7248128" y="3019695"/>
            <a:ext cx="1008112" cy="149231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1263007" y="4512005"/>
                <a:ext cx="7162869" cy="735394"/>
              </a:xfrm>
              <a:prstGeom prst="rect">
                <a:avLst/>
              </a:prstGeom>
              <a:noFill/>
            </p:spPr>
            <p:txBody>
              <a:bodyPr wrap="square" rtlCol="0">
                <a:spAutoFit/>
              </a:bodyPr>
              <a:lstStyle/>
              <a:p>
                <a:r>
                  <a:rPr lang="en-US" sz="2000" dirty="0" smtClean="0"/>
                  <a:t>Emittances </a:t>
                </a:r>
                <a14:m>
                  <m:oMath xmlns:m="http://schemas.openxmlformats.org/officeDocument/2006/math">
                    <m:sSub>
                      <m:sSubPr>
                        <m:ctrlPr>
                          <a:rPr lang="en-US" sz="2000" b="0" i="1" smtClean="0">
                            <a:latin typeface="Cambria Math" charset="0"/>
                          </a:rPr>
                        </m:ctrlPr>
                      </m:sSubPr>
                      <m:e>
                        <m:r>
                          <a:rPr lang="en-US" sz="2000" b="0" i="1" smtClean="0">
                            <a:latin typeface="Cambria Math" charset="0"/>
                          </a:rPr>
                          <m:t>𝜖</m:t>
                        </m:r>
                      </m:e>
                      <m:sub>
                        <m:r>
                          <a:rPr lang="en-US" sz="2000" b="0" i="1" smtClean="0">
                            <a:latin typeface="Cambria Math" charset="0"/>
                          </a:rPr>
                          <m:t>𝑥</m:t>
                        </m:r>
                        <m:r>
                          <a:rPr lang="en-US" sz="2000" b="0" i="1" smtClean="0">
                            <a:latin typeface="Cambria Math" charset="0"/>
                          </a:rPr>
                          <m:t>/</m:t>
                        </m:r>
                        <m:r>
                          <a:rPr lang="en-US" sz="2000" b="0" i="1" smtClean="0">
                            <a:latin typeface="Cambria Math" charset="0"/>
                          </a:rPr>
                          <m:t>𝑦</m:t>
                        </m:r>
                      </m:sub>
                    </m:sSub>
                  </m:oMath>
                </a14:m>
                <a:r>
                  <a:rPr lang="en-US" sz="2000" dirty="0" smtClean="0"/>
                  <a:t> and the energy spread </a:t>
                </a:r>
                <a14:m>
                  <m:oMath xmlns:m="http://schemas.openxmlformats.org/officeDocument/2006/math">
                    <m:sSub>
                      <m:sSubPr>
                        <m:ctrlPr>
                          <a:rPr lang="en-US" sz="2000" b="0" i="1" smtClean="0">
                            <a:latin typeface="Cambria Math" charset="0"/>
                          </a:rPr>
                        </m:ctrlPr>
                      </m:sSubPr>
                      <m:e>
                        <m:r>
                          <a:rPr lang="en-US" sz="2000" b="0" i="1" smtClean="0">
                            <a:latin typeface="Cambria Math" charset="0"/>
                          </a:rPr>
                          <m:t>𝜎</m:t>
                        </m:r>
                      </m:e>
                      <m:sub>
                        <m:r>
                          <a:rPr lang="en-US" sz="2000" b="0" i="1" smtClean="0">
                            <a:latin typeface="Cambria Math" charset="0"/>
                          </a:rPr>
                          <m:t>𝜖</m:t>
                        </m:r>
                      </m:sub>
                    </m:sSub>
                  </m:oMath>
                </a14:m>
                <a:r>
                  <a:rPr lang="en-US" sz="2000" dirty="0" smtClean="0"/>
                  <a:t> are properties of the electron beam </a:t>
                </a:r>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1263007" y="4512005"/>
                <a:ext cx="7162869" cy="735394"/>
              </a:xfrm>
              <a:prstGeom prst="rect">
                <a:avLst/>
              </a:prstGeom>
              <a:blipFill rotWithShape="0">
                <a:blip r:embed="rId5"/>
                <a:stretch>
                  <a:fillRect l="-851" t="-3306" b="-13223"/>
                </a:stretch>
              </a:blipFill>
            </p:spPr>
            <p:txBody>
              <a:bodyPr/>
              <a:lstStyle/>
              <a:p>
                <a:r>
                  <a:rPr lang="en-US">
                    <a:noFill/>
                  </a:rPr>
                  <a:t> </a:t>
                </a:r>
              </a:p>
            </p:txBody>
          </p:sp>
        </mc:Fallback>
      </mc:AlternateContent>
      <p:cxnSp>
        <p:nvCxnSpPr>
          <p:cNvPr id="18" name="Straight Arrow Connector 17"/>
          <p:cNvCxnSpPr/>
          <p:nvPr/>
        </p:nvCxnSpPr>
        <p:spPr>
          <a:xfrm flipV="1">
            <a:off x="5735960" y="3019695"/>
            <a:ext cx="720080" cy="141741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ZoneTexte 9"/>
          <p:cNvSpPr txBox="1"/>
          <p:nvPr/>
        </p:nvSpPr>
        <p:spPr>
          <a:xfrm>
            <a:off x="313038" y="6520569"/>
            <a:ext cx="3278659" cy="369332"/>
          </a:xfrm>
          <a:prstGeom prst="rect">
            <a:avLst/>
          </a:prstGeom>
          <a:noFill/>
        </p:spPr>
        <p:txBody>
          <a:bodyPr wrap="square" rtlCol="0">
            <a:spAutoFit/>
          </a:bodyPr>
          <a:lstStyle/>
          <a:p>
            <a:r>
              <a:rPr lang="fr-FR" dirty="0" smtClean="0"/>
              <a:t>Alexis Gamelin</a:t>
            </a:r>
            <a:endParaRPr lang="fr-FR" dirty="0"/>
          </a:p>
        </p:txBody>
      </p:sp>
      <p:sp>
        <p:nvSpPr>
          <p:cNvPr id="29" name="TextBox 28"/>
          <p:cNvSpPr txBox="1"/>
          <p:nvPr/>
        </p:nvSpPr>
        <p:spPr>
          <a:xfrm>
            <a:off x="3523689" y="6513338"/>
            <a:ext cx="4680520" cy="369332"/>
          </a:xfrm>
          <a:prstGeom prst="rect">
            <a:avLst/>
          </a:prstGeom>
          <a:noFill/>
        </p:spPr>
        <p:txBody>
          <a:bodyPr wrap="square" rtlCol="0">
            <a:spAutoFit/>
          </a:bodyPr>
          <a:lstStyle/>
          <a:p>
            <a:pPr algn="ctr"/>
            <a:r>
              <a:rPr lang="en-US" dirty="0" smtClean="0"/>
              <a:t>Figure from JUAS lecture, </a:t>
            </a:r>
            <a:r>
              <a:rPr lang="en-US" dirty="0" err="1" smtClean="0"/>
              <a:t>E.Metral</a:t>
            </a:r>
            <a:endParaRPr lang="en-US" dirty="0"/>
          </a:p>
        </p:txBody>
      </p:sp>
    </p:spTree>
    <p:extLst>
      <p:ext uri="{BB962C8B-B14F-4D97-AF65-F5344CB8AC3E}">
        <p14:creationId xmlns:p14="http://schemas.microsoft.com/office/powerpoint/2010/main" val="1660825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425514"/>
            <a:ext cx="12192000" cy="10709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0" y="0"/>
            <a:ext cx="214184"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numéro de diapositive 8"/>
          <p:cNvSpPr>
            <a:spLocks noGrp="1"/>
          </p:cNvSpPr>
          <p:nvPr>
            <p:ph type="sldNum" sz="quarter" idx="12"/>
          </p:nvPr>
        </p:nvSpPr>
        <p:spPr>
          <a:xfrm>
            <a:off x="9236675" y="6512740"/>
            <a:ext cx="2743200" cy="365125"/>
          </a:xfrm>
          <a:noFill/>
          <a:ln>
            <a:noFill/>
          </a:ln>
        </p:spPr>
        <p:txBody>
          <a:bodyPr/>
          <a:lstStyle/>
          <a:p>
            <a:fld id="{34D7324B-2770-4802-B49E-4504F47BE71B}" type="slidenum">
              <a:rPr lang="fr-FR" smtClean="0">
                <a:ln>
                  <a:solidFill>
                    <a:schemeClr val="tx1"/>
                  </a:solidFill>
                </a:ln>
              </a:rPr>
              <a:t>18</a:t>
            </a:fld>
            <a:endParaRPr lang="fr-FR" dirty="0">
              <a:ln>
                <a:solidFill>
                  <a:schemeClr val="tx1"/>
                </a:solidFill>
              </a:ln>
            </a:endParaRPr>
          </a:p>
        </p:txBody>
      </p:sp>
      <p:sp>
        <p:nvSpPr>
          <p:cNvPr id="7" name="ZoneTexte 9"/>
          <p:cNvSpPr txBox="1"/>
          <p:nvPr/>
        </p:nvSpPr>
        <p:spPr>
          <a:xfrm>
            <a:off x="313038" y="6520569"/>
            <a:ext cx="3278659" cy="369332"/>
          </a:xfrm>
          <a:prstGeom prst="rect">
            <a:avLst/>
          </a:prstGeom>
          <a:noFill/>
        </p:spPr>
        <p:txBody>
          <a:bodyPr wrap="square" rtlCol="0">
            <a:spAutoFit/>
          </a:bodyPr>
          <a:lstStyle/>
          <a:p>
            <a:r>
              <a:rPr lang="fr-FR" dirty="0" smtClean="0"/>
              <a:t>Alexis Gamelin</a:t>
            </a:r>
            <a:endParaRPr lang="fr-F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60" y="45720"/>
            <a:ext cx="11759911" cy="6335608"/>
          </a:xfrm>
          <a:prstGeom prst="rect">
            <a:avLst/>
          </a:prstGeom>
        </p:spPr>
      </p:pic>
    </p:spTree>
    <p:extLst>
      <p:ext uri="{BB962C8B-B14F-4D97-AF65-F5344CB8AC3E}">
        <p14:creationId xmlns:p14="http://schemas.microsoft.com/office/powerpoint/2010/main" val="17216438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425514"/>
            <a:ext cx="12192000" cy="10709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0" y="0"/>
            <a:ext cx="214184"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numéro de diapositive 8"/>
          <p:cNvSpPr>
            <a:spLocks noGrp="1"/>
          </p:cNvSpPr>
          <p:nvPr>
            <p:ph type="sldNum" sz="quarter" idx="12"/>
          </p:nvPr>
        </p:nvSpPr>
        <p:spPr>
          <a:xfrm>
            <a:off x="9236675" y="6512740"/>
            <a:ext cx="2743200" cy="365125"/>
          </a:xfrm>
          <a:noFill/>
          <a:ln>
            <a:noFill/>
          </a:ln>
        </p:spPr>
        <p:txBody>
          <a:bodyPr/>
          <a:lstStyle/>
          <a:p>
            <a:fld id="{34D7324B-2770-4802-B49E-4504F47BE71B}" type="slidenum">
              <a:rPr lang="fr-FR" smtClean="0">
                <a:ln>
                  <a:solidFill>
                    <a:schemeClr val="tx1"/>
                  </a:solidFill>
                </a:ln>
              </a:rPr>
              <a:t>19</a:t>
            </a:fld>
            <a:endParaRPr lang="fr-FR" dirty="0">
              <a:ln>
                <a:solidFill>
                  <a:schemeClr val="tx1"/>
                </a:solidFill>
              </a:ln>
            </a:endParaRPr>
          </a:p>
        </p:txBody>
      </p:sp>
      <p:sp>
        <p:nvSpPr>
          <p:cNvPr id="11" name="Titre 3"/>
          <p:cNvSpPr txBox="1">
            <a:spLocks/>
          </p:cNvSpPr>
          <p:nvPr/>
        </p:nvSpPr>
        <p:spPr>
          <a:xfrm>
            <a:off x="263611" y="-165083"/>
            <a:ext cx="11878962" cy="10029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smtClean="0"/>
              <a:t>NUAGE code for ion cloud tracking</a:t>
            </a:r>
            <a:endParaRPr lang="en-GB" sz="4800" dirty="0" smtClean="0"/>
          </a:p>
        </p:txBody>
      </p:sp>
      <p:sp>
        <p:nvSpPr>
          <p:cNvPr id="2" name="TextBox 1"/>
          <p:cNvSpPr txBox="1"/>
          <p:nvPr/>
        </p:nvSpPr>
        <p:spPr>
          <a:xfrm>
            <a:off x="962651" y="2544022"/>
            <a:ext cx="11017224" cy="3170099"/>
          </a:xfrm>
          <a:prstGeom prst="rect">
            <a:avLst/>
          </a:prstGeom>
          <a:noFill/>
        </p:spPr>
        <p:txBody>
          <a:bodyPr wrap="square" rtlCol="0">
            <a:spAutoFit/>
          </a:bodyPr>
          <a:lstStyle/>
          <a:p>
            <a:pPr marL="285750" indent="-285750">
              <a:buFont typeface="Arial" charset="0"/>
              <a:buChar char="•"/>
            </a:pPr>
            <a:r>
              <a:rPr lang="en-US" sz="2000" dirty="0" smtClean="0"/>
              <a:t>Transverse and longitudinal ion dynamics</a:t>
            </a:r>
          </a:p>
          <a:p>
            <a:pPr marL="285750" indent="-285750">
              <a:buFont typeface="Arial" charset="0"/>
              <a:buChar char="•"/>
            </a:pPr>
            <a:endParaRPr lang="en-US" sz="2000" dirty="0" smtClean="0"/>
          </a:p>
          <a:p>
            <a:pPr marL="285750" indent="-285750">
              <a:buFont typeface="Arial" charset="0"/>
              <a:buChar char="•"/>
            </a:pPr>
            <a:r>
              <a:rPr lang="en-US" sz="2000" dirty="0" smtClean="0"/>
              <a:t>Tracking in magnetic elements such as dipoles magnets or quadrupoles magnets.</a:t>
            </a:r>
          </a:p>
          <a:p>
            <a:pPr marL="285750" indent="-285750">
              <a:buFont typeface="Arial" charset="0"/>
              <a:buChar char="•"/>
            </a:pPr>
            <a:endParaRPr lang="en-US" sz="2000" dirty="0" smtClean="0"/>
          </a:p>
          <a:p>
            <a:pPr marL="285750" indent="-285750">
              <a:buFont typeface="Arial" charset="0"/>
              <a:buChar char="•"/>
            </a:pPr>
            <a:r>
              <a:rPr lang="en-US" sz="2000" dirty="0" smtClean="0"/>
              <a:t>Effect of electrodes which clear the ions using a constant electric field</a:t>
            </a:r>
            <a:endParaRPr lang="en-US" sz="2000" dirty="0"/>
          </a:p>
          <a:p>
            <a:pPr marL="285750" indent="-285750">
              <a:buFont typeface="Arial" charset="0"/>
              <a:buChar char="•"/>
            </a:pPr>
            <a:endParaRPr lang="en-US" sz="2000" dirty="0" smtClean="0"/>
          </a:p>
          <a:p>
            <a:pPr marL="285750" indent="-285750">
              <a:buFont typeface="Arial" charset="0"/>
              <a:buChar char="•"/>
            </a:pPr>
            <a:endParaRPr lang="en-US" sz="2000" dirty="0"/>
          </a:p>
          <a:p>
            <a:pPr marL="285750" indent="-285750">
              <a:buFont typeface="Arial" charset="0"/>
              <a:buChar char="•"/>
            </a:pPr>
            <a:endParaRPr lang="en-US" sz="2000" dirty="0" smtClean="0"/>
          </a:p>
          <a:p>
            <a:pPr marL="285750" indent="-285750">
              <a:buFont typeface="Arial" charset="0"/>
              <a:buChar char="•"/>
            </a:pPr>
            <a:endParaRPr lang="en-US" sz="2000" dirty="0" smtClean="0"/>
          </a:p>
          <a:p>
            <a:pPr marL="285750" indent="-285750">
              <a:buFont typeface="Arial" charset="0"/>
              <a:buChar char="•"/>
            </a:pPr>
            <a:endParaRPr lang="en-US" sz="2000" dirty="0"/>
          </a:p>
        </p:txBody>
      </p:sp>
      <p:sp>
        <p:nvSpPr>
          <p:cNvPr id="3" name="TextBox 2"/>
          <p:cNvSpPr txBox="1"/>
          <p:nvPr/>
        </p:nvSpPr>
        <p:spPr>
          <a:xfrm>
            <a:off x="551384" y="1478840"/>
            <a:ext cx="10729192" cy="707886"/>
          </a:xfrm>
          <a:prstGeom prst="rect">
            <a:avLst/>
          </a:prstGeom>
          <a:noFill/>
        </p:spPr>
        <p:txBody>
          <a:bodyPr wrap="square" rtlCol="0">
            <a:spAutoFit/>
          </a:bodyPr>
          <a:lstStyle/>
          <a:p>
            <a:r>
              <a:rPr lang="en-US" sz="2000" dirty="0" smtClean="0"/>
              <a:t>In order to be able to locate ion clouds and minimize them, a simulation code named NUAGE has been developed at LAL which includes:</a:t>
            </a:r>
            <a:endParaRPr lang="en-US" sz="20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9591" t="9091" r="18126" b="3807"/>
          <a:stretch/>
        </p:blipFill>
        <p:spPr>
          <a:xfrm>
            <a:off x="8832304" y="3705636"/>
            <a:ext cx="3024336" cy="2537662"/>
          </a:xfrm>
          <a:prstGeom prst="rect">
            <a:avLst/>
          </a:prstGeom>
        </p:spPr>
      </p:pic>
      <p:sp>
        <p:nvSpPr>
          <p:cNvPr id="10" name="ZoneTexte 9"/>
          <p:cNvSpPr txBox="1"/>
          <p:nvPr/>
        </p:nvSpPr>
        <p:spPr>
          <a:xfrm>
            <a:off x="313038" y="6520569"/>
            <a:ext cx="3278659" cy="369332"/>
          </a:xfrm>
          <a:prstGeom prst="rect">
            <a:avLst/>
          </a:prstGeom>
          <a:noFill/>
        </p:spPr>
        <p:txBody>
          <a:bodyPr wrap="square" rtlCol="0">
            <a:spAutoFit/>
          </a:bodyPr>
          <a:lstStyle/>
          <a:p>
            <a:r>
              <a:rPr lang="fr-FR" dirty="0" smtClean="0"/>
              <a:t>Alexis Gamelin</a:t>
            </a:r>
            <a:endParaRPr lang="fr-FR" dirty="0"/>
          </a:p>
        </p:txBody>
      </p:sp>
    </p:spTree>
    <p:extLst>
      <p:ext uri="{BB962C8B-B14F-4D97-AF65-F5344CB8AC3E}">
        <p14:creationId xmlns:p14="http://schemas.microsoft.com/office/powerpoint/2010/main" val="1304733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425514"/>
            <a:ext cx="12192000" cy="10709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0" y="0"/>
            <a:ext cx="214184"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numéro de diapositive 8"/>
          <p:cNvSpPr>
            <a:spLocks noGrp="1"/>
          </p:cNvSpPr>
          <p:nvPr>
            <p:ph type="sldNum" sz="quarter" idx="12"/>
          </p:nvPr>
        </p:nvSpPr>
        <p:spPr>
          <a:xfrm>
            <a:off x="9236675" y="6512740"/>
            <a:ext cx="2743200" cy="365125"/>
          </a:xfrm>
          <a:noFill/>
          <a:ln>
            <a:noFill/>
          </a:ln>
        </p:spPr>
        <p:txBody>
          <a:bodyPr/>
          <a:lstStyle/>
          <a:p>
            <a:fld id="{34D7324B-2770-4802-B49E-4504F47BE71B}" type="slidenum">
              <a:rPr lang="fr-FR" smtClean="0">
                <a:ln>
                  <a:solidFill>
                    <a:schemeClr val="tx1"/>
                  </a:solidFill>
                </a:ln>
              </a:rPr>
              <a:t>2</a:t>
            </a:fld>
            <a:endParaRPr lang="fr-FR" dirty="0">
              <a:ln>
                <a:solidFill>
                  <a:schemeClr val="tx1"/>
                </a:solidFill>
              </a:ln>
            </a:endParaRPr>
          </a:p>
        </p:txBody>
      </p:sp>
      <p:sp>
        <p:nvSpPr>
          <p:cNvPr id="10" name="ZoneTexte 9"/>
          <p:cNvSpPr txBox="1"/>
          <p:nvPr/>
        </p:nvSpPr>
        <p:spPr>
          <a:xfrm>
            <a:off x="313038" y="6520569"/>
            <a:ext cx="3278659" cy="369332"/>
          </a:xfrm>
          <a:prstGeom prst="rect">
            <a:avLst/>
          </a:prstGeom>
          <a:noFill/>
        </p:spPr>
        <p:txBody>
          <a:bodyPr wrap="square" rtlCol="0">
            <a:spAutoFit/>
          </a:bodyPr>
          <a:lstStyle/>
          <a:p>
            <a:r>
              <a:rPr lang="fr-FR" dirty="0" smtClean="0"/>
              <a:t>Alexis Gamelin</a:t>
            </a:r>
            <a:endParaRPr lang="fr-FR" dirty="0"/>
          </a:p>
        </p:txBody>
      </p:sp>
      <p:sp>
        <p:nvSpPr>
          <p:cNvPr id="3" name="Titre 2"/>
          <p:cNvSpPr>
            <a:spLocks noGrp="1"/>
          </p:cNvSpPr>
          <p:nvPr>
            <p:ph type="ctrTitle"/>
          </p:nvPr>
        </p:nvSpPr>
        <p:spPr>
          <a:xfrm>
            <a:off x="457199" y="258763"/>
            <a:ext cx="11522675" cy="858837"/>
          </a:xfrm>
        </p:spPr>
        <p:txBody>
          <a:bodyPr>
            <a:noAutofit/>
          </a:bodyPr>
          <a:lstStyle/>
          <a:p>
            <a:r>
              <a:rPr lang="en-GB" sz="6600" dirty="0" smtClean="0"/>
              <a:t>Overview</a:t>
            </a:r>
            <a:endParaRPr lang="en-GB" sz="6600" dirty="0"/>
          </a:p>
        </p:txBody>
      </p:sp>
      <p:sp>
        <p:nvSpPr>
          <p:cNvPr id="7" name="TextBox 6"/>
          <p:cNvSpPr txBox="1"/>
          <p:nvPr/>
        </p:nvSpPr>
        <p:spPr>
          <a:xfrm>
            <a:off x="1703512" y="2041148"/>
            <a:ext cx="10873208" cy="461665"/>
          </a:xfrm>
          <a:prstGeom prst="rect">
            <a:avLst/>
          </a:prstGeom>
          <a:noFill/>
        </p:spPr>
        <p:txBody>
          <a:bodyPr wrap="square" rtlCol="0">
            <a:spAutoFit/>
          </a:bodyPr>
          <a:lstStyle/>
          <a:p>
            <a:pPr marL="342900" indent="-342900">
              <a:buFont typeface="Arial" charset="0"/>
              <a:buChar char="•"/>
            </a:pPr>
            <a:r>
              <a:rPr lang="en-US" sz="2400" dirty="0" smtClean="0"/>
              <a:t>We want to locate ion clouds in an electron storage ring</a:t>
            </a:r>
            <a:endParaRPr lang="en-US" sz="2400" dirty="0"/>
          </a:p>
        </p:txBody>
      </p:sp>
      <p:sp>
        <p:nvSpPr>
          <p:cNvPr id="11" name="TextBox 10"/>
          <p:cNvSpPr txBox="1"/>
          <p:nvPr/>
        </p:nvSpPr>
        <p:spPr>
          <a:xfrm>
            <a:off x="911424" y="1257819"/>
            <a:ext cx="1872208" cy="523220"/>
          </a:xfrm>
          <a:prstGeom prst="rect">
            <a:avLst/>
          </a:prstGeom>
          <a:noFill/>
        </p:spPr>
        <p:txBody>
          <a:bodyPr wrap="square" rtlCol="0">
            <a:spAutoFit/>
          </a:bodyPr>
          <a:lstStyle/>
          <a:p>
            <a:r>
              <a:rPr lang="en-US" sz="2800" b="1" u="sng" dirty="0" smtClean="0"/>
              <a:t>What </a:t>
            </a:r>
            <a:endParaRPr lang="en-US" sz="2800" b="1" u="sng" dirty="0"/>
          </a:p>
        </p:txBody>
      </p:sp>
      <p:sp>
        <p:nvSpPr>
          <p:cNvPr id="22" name="TextBox 21"/>
          <p:cNvSpPr txBox="1"/>
          <p:nvPr/>
        </p:nvSpPr>
        <p:spPr>
          <a:xfrm>
            <a:off x="911424" y="2794358"/>
            <a:ext cx="1872208" cy="523220"/>
          </a:xfrm>
          <a:prstGeom prst="rect">
            <a:avLst/>
          </a:prstGeom>
          <a:noFill/>
        </p:spPr>
        <p:txBody>
          <a:bodyPr wrap="square" rtlCol="0">
            <a:spAutoFit/>
          </a:bodyPr>
          <a:lstStyle/>
          <a:p>
            <a:r>
              <a:rPr lang="en-US" sz="2800" b="1" u="sng" dirty="0" smtClean="0"/>
              <a:t>Why</a:t>
            </a:r>
            <a:endParaRPr lang="en-US" sz="2800" b="1" u="sng" dirty="0"/>
          </a:p>
        </p:txBody>
      </p:sp>
      <p:sp>
        <p:nvSpPr>
          <p:cNvPr id="23" name="TextBox 22"/>
          <p:cNvSpPr txBox="1"/>
          <p:nvPr/>
        </p:nvSpPr>
        <p:spPr>
          <a:xfrm>
            <a:off x="891804" y="4274079"/>
            <a:ext cx="1872208" cy="523220"/>
          </a:xfrm>
          <a:prstGeom prst="rect">
            <a:avLst/>
          </a:prstGeom>
          <a:noFill/>
        </p:spPr>
        <p:txBody>
          <a:bodyPr wrap="square" rtlCol="0">
            <a:spAutoFit/>
          </a:bodyPr>
          <a:lstStyle/>
          <a:p>
            <a:r>
              <a:rPr lang="en-US" sz="2800" b="1" u="sng" dirty="0" smtClean="0"/>
              <a:t>How</a:t>
            </a:r>
            <a:endParaRPr lang="en-US" sz="2800" b="1" u="sng" dirty="0"/>
          </a:p>
        </p:txBody>
      </p:sp>
      <p:sp>
        <p:nvSpPr>
          <p:cNvPr id="24" name="TextBox 23"/>
          <p:cNvSpPr txBox="1"/>
          <p:nvPr/>
        </p:nvSpPr>
        <p:spPr>
          <a:xfrm>
            <a:off x="1703512" y="3577183"/>
            <a:ext cx="10873208" cy="461665"/>
          </a:xfrm>
          <a:prstGeom prst="rect">
            <a:avLst/>
          </a:prstGeom>
          <a:noFill/>
        </p:spPr>
        <p:txBody>
          <a:bodyPr wrap="square" rtlCol="0">
            <a:spAutoFit/>
          </a:bodyPr>
          <a:lstStyle/>
          <a:p>
            <a:pPr marL="342900" indent="-342900">
              <a:buFont typeface="Arial" charset="0"/>
              <a:buChar char="•"/>
            </a:pPr>
            <a:r>
              <a:rPr lang="en-US" sz="2400" dirty="0" smtClean="0"/>
              <a:t>To minimize the electron beam degradation by the ion cloud effect</a:t>
            </a:r>
            <a:endParaRPr lang="en-US" sz="2400" dirty="0"/>
          </a:p>
        </p:txBody>
      </p:sp>
      <p:sp>
        <p:nvSpPr>
          <p:cNvPr id="25" name="TextBox 24"/>
          <p:cNvSpPr txBox="1"/>
          <p:nvPr/>
        </p:nvSpPr>
        <p:spPr>
          <a:xfrm>
            <a:off x="1703512" y="5205398"/>
            <a:ext cx="10873208" cy="461665"/>
          </a:xfrm>
          <a:prstGeom prst="rect">
            <a:avLst/>
          </a:prstGeom>
          <a:noFill/>
        </p:spPr>
        <p:txBody>
          <a:bodyPr wrap="square" rtlCol="0">
            <a:spAutoFit/>
          </a:bodyPr>
          <a:lstStyle/>
          <a:p>
            <a:pPr marL="342900" indent="-342900">
              <a:buFont typeface="Arial" charset="0"/>
              <a:buChar char="•"/>
            </a:pPr>
            <a:r>
              <a:rPr lang="en-US" sz="2400" dirty="0" smtClean="0"/>
              <a:t>By understanding the physics </a:t>
            </a:r>
            <a:r>
              <a:rPr lang="en-US" sz="2400" smtClean="0"/>
              <a:t>and simulating </a:t>
            </a:r>
            <a:r>
              <a:rPr lang="en-US" sz="2400" dirty="0" smtClean="0"/>
              <a:t>the ion dynamics</a:t>
            </a:r>
            <a:endParaRPr lang="en-US" sz="2400" dirty="0"/>
          </a:p>
        </p:txBody>
      </p:sp>
    </p:spTree>
    <p:extLst>
      <p:ext uri="{BB962C8B-B14F-4D97-AF65-F5344CB8AC3E}">
        <p14:creationId xmlns:p14="http://schemas.microsoft.com/office/powerpoint/2010/main" val="41539719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425514"/>
            <a:ext cx="12192000" cy="10709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0" y="0"/>
            <a:ext cx="214184"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numéro de diapositive 8"/>
          <p:cNvSpPr>
            <a:spLocks noGrp="1"/>
          </p:cNvSpPr>
          <p:nvPr>
            <p:ph type="sldNum" sz="quarter" idx="12"/>
          </p:nvPr>
        </p:nvSpPr>
        <p:spPr>
          <a:xfrm>
            <a:off x="9236675" y="6512740"/>
            <a:ext cx="2743200" cy="365125"/>
          </a:xfrm>
          <a:noFill/>
          <a:ln>
            <a:noFill/>
          </a:ln>
        </p:spPr>
        <p:txBody>
          <a:bodyPr/>
          <a:lstStyle/>
          <a:p>
            <a:fld id="{34D7324B-2770-4802-B49E-4504F47BE71B}" type="slidenum">
              <a:rPr lang="fr-FR" smtClean="0">
                <a:ln>
                  <a:solidFill>
                    <a:schemeClr val="tx1"/>
                  </a:solidFill>
                </a:ln>
              </a:rPr>
              <a:t>20</a:t>
            </a:fld>
            <a:endParaRPr lang="fr-FR" dirty="0">
              <a:ln>
                <a:solidFill>
                  <a:schemeClr val="tx1"/>
                </a:solidFill>
              </a:ln>
            </a:endParaRPr>
          </a:p>
        </p:txBody>
      </p:sp>
      <p:sp>
        <p:nvSpPr>
          <p:cNvPr id="7" name="Rectangle à coins arrondis 32"/>
          <p:cNvSpPr/>
          <p:nvPr/>
        </p:nvSpPr>
        <p:spPr>
          <a:xfrm>
            <a:off x="335908" y="116632"/>
            <a:ext cx="11643967" cy="6265269"/>
          </a:xfrm>
          <a:prstGeom prst="roundRect">
            <a:avLst>
              <a:gd name="adj" fmla="val 5086"/>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Étoile à 5 branches 42"/>
          <p:cNvSpPr/>
          <p:nvPr/>
        </p:nvSpPr>
        <p:spPr>
          <a:xfrm>
            <a:off x="11406690" y="6044224"/>
            <a:ext cx="481931" cy="318858"/>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2" name="ZoneTexte 3"/>
          <p:cNvSpPr txBox="1"/>
          <p:nvPr/>
        </p:nvSpPr>
        <p:spPr>
          <a:xfrm>
            <a:off x="9236675" y="6075543"/>
            <a:ext cx="2443777" cy="400110"/>
          </a:xfrm>
          <a:prstGeom prst="rect">
            <a:avLst/>
          </a:prstGeom>
          <a:noFill/>
        </p:spPr>
        <p:txBody>
          <a:bodyPr wrap="square" rtlCol="0">
            <a:spAutoFit/>
          </a:bodyPr>
          <a:lstStyle/>
          <a:p>
            <a:r>
              <a:rPr lang="en-US" sz="2000" dirty="0" smtClean="0"/>
              <a:t>Clearing electrode =  </a:t>
            </a:r>
            <a:endParaRPr lang="en-US" sz="2000" dirty="0"/>
          </a:p>
        </p:txBody>
      </p:sp>
      <p:pic>
        <p:nvPicPr>
          <p:cNvPr id="15" name="Image 2"/>
          <p:cNvPicPr>
            <a:picLocks noChangeAspect="1"/>
          </p:cNvPicPr>
          <p:nvPr/>
        </p:nvPicPr>
        <p:blipFill>
          <a:blip r:embed="rId4"/>
          <a:stretch>
            <a:fillRect/>
          </a:stretch>
        </p:blipFill>
        <p:spPr>
          <a:xfrm>
            <a:off x="1571836" y="6149257"/>
            <a:ext cx="435036" cy="186444"/>
          </a:xfrm>
          <a:prstGeom prst="rect">
            <a:avLst/>
          </a:prstGeom>
        </p:spPr>
      </p:pic>
      <p:sp>
        <p:nvSpPr>
          <p:cNvPr id="16" name="ZoneTexte 43"/>
          <p:cNvSpPr txBox="1"/>
          <p:nvPr/>
        </p:nvSpPr>
        <p:spPr>
          <a:xfrm>
            <a:off x="496630" y="6016890"/>
            <a:ext cx="1075206" cy="400110"/>
          </a:xfrm>
          <a:prstGeom prst="rect">
            <a:avLst/>
          </a:prstGeom>
          <a:noFill/>
        </p:spPr>
        <p:txBody>
          <a:bodyPr wrap="square" rtlCol="0">
            <a:spAutoFit/>
          </a:bodyPr>
          <a:lstStyle/>
          <a:p>
            <a:r>
              <a:rPr lang="en-US" sz="2000" dirty="0" smtClean="0"/>
              <a:t>Dipole =  </a:t>
            </a:r>
            <a:endParaRPr lang="en-US" sz="2000" dirty="0"/>
          </a:p>
        </p:txBody>
      </p:sp>
      <p:sp>
        <p:nvSpPr>
          <p:cNvPr id="17" name="Étoile à 5 branches 42"/>
          <p:cNvSpPr/>
          <p:nvPr/>
        </p:nvSpPr>
        <p:spPr>
          <a:xfrm>
            <a:off x="9978053" y="4509120"/>
            <a:ext cx="481931" cy="318858"/>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8" name="Étoile à 5 branches 42"/>
          <p:cNvSpPr/>
          <p:nvPr/>
        </p:nvSpPr>
        <p:spPr>
          <a:xfrm>
            <a:off x="5783687" y="4509120"/>
            <a:ext cx="481931" cy="318858"/>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9" name="Étoile à 5 branches 42"/>
          <p:cNvSpPr/>
          <p:nvPr/>
        </p:nvSpPr>
        <p:spPr>
          <a:xfrm>
            <a:off x="7391423" y="4516611"/>
            <a:ext cx="481931" cy="318858"/>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0" name="Étoile à 5 branches 42"/>
          <p:cNvSpPr/>
          <p:nvPr/>
        </p:nvSpPr>
        <p:spPr>
          <a:xfrm>
            <a:off x="4254420" y="4516611"/>
            <a:ext cx="481931" cy="318858"/>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1" name="Étoile à 5 branches 42"/>
          <p:cNvSpPr/>
          <p:nvPr/>
        </p:nvSpPr>
        <p:spPr>
          <a:xfrm>
            <a:off x="1608517" y="4518893"/>
            <a:ext cx="481931" cy="318858"/>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2" name="ZoneTexte 9"/>
          <p:cNvSpPr txBox="1"/>
          <p:nvPr/>
        </p:nvSpPr>
        <p:spPr>
          <a:xfrm>
            <a:off x="313038" y="6520569"/>
            <a:ext cx="3278659" cy="369332"/>
          </a:xfrm>
          <a:prstGeom prst="rect">
            <a:avLst/>
          </a:prstGeom>
          <a:noFill/>
        </p:spPr>
        <p:txBody>
          <a:bodyPr wrap="square" rtlCol="0">
            <a:spAutoFit/>
          </a:bodyPr>
          <a:lstStyle/>
          <a:p>
            <a:r>
              <a:rPr lang="fr-FR" dirty="0" smtClean="0"/>
              <a:t>Alexis Gamelin</a:t>
            </a:r>
            <a:endParaRPr lang="fr-FR" dirty="0"/>
          </a:p>
        </p:txBody>
      </p:sp>
    </p:spTree>
    <p:extLst>
      <p:ext uri="{BB962C8B-B14F-4D97-AF65-F5344CB8AC3E}">
        <p14:creationId xmlns:p14="http://schemas.microsoft.com/office/powerpoint/2010/main" val="12740587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425514"/>
            <a:ext cx="12192000" cy="10709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0" y="0"/>
            <a:ext cx="214184"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numéro de diapositive 8"/>
          <p:cNvSpPr>
            <a:spLocks noGrp="1"/>
          </p:cNvSpPr>
          <p:nvPr>
            <p:ph type="sldNum" sz="quarter" idx="12"/>
          </p:nvPr>
        </p:nvSpPr>
        <p:spPr>
          <a:xfrm>
            <a:off x="9236675" y="6512740"/>
            <a:ext cx="2743200" cy="365125"/>
          </a:xfrm>
          <a:noFill/>
          <a:ln>
            <a:noFill/>
          </a:ln>
        </p:spPr>
        <p:txBody>
          <a:bodyPr/>
          <a:lstStyle/>
          <a:p>
            <a:fld id="{34D7324B-2770-4802-B49E-4504F47BE71B}" type="slidenum">
              <a:rPr lang="fr-FR" smtClean="0">
                <a:ln>
                  <a:solidFill>
                    <a:schemeClr val="tx1"/>
                  </a:solidFill>
                </a:ln>
              </a:rPr>
              <a:t>21</a:t>
            </a:fld>
            <a:endParaRPr lang="fr-FR" dirty="0">
              <a:ln>
                <a:solidFill>
                  <a:schemeClr val="tx1"/>
                </a:solidFill>
              </a:ln>
            </a:endParaRPr>
          </a:p>
        </p:txBody>
      </p:sp>
      <p:sp>
        <p:nvSpPr>
          <p:cNvPr id="11" name="Titre 3"/>
          <p:cNvSpPr txBox="1">
            <a:spLocks/>
          </p:cNvSpPr>
          <p:nvPr/>
        </p:nvSpPr>
        <p:spPr>
          <a:xfrm>
            <a:off x="263611" y="-22696"/>
            <a:ext cx="11878962" cy="10029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smtClean="0"/>
              <a:t>In a nutshell</a:t>
            </a:r>
            <a:endParaRPr lang="en-GB" sz="4800" dirty="0" smtClean="0"/>
          </a:p>
        </p:txBody>
      </p:sp>
      <p:sp>
        <p:nvSpPr>
          <p:cNvPr id="7" name="ZoneTexte 9"/>
          <p:cNvSpPr txBox="1"/>
          <p:nvPr/>
        </p:nvSpPr>
        <p:spPr>
          <a:xfrm>
            <a:off x="313038" y="6520569"/>
            <a:ext cx="3278659" cy="369332"/>
          </a:xfrm>
          <a:prstGeom prst="rect">
            <a:avLst/>
          </a:prstGeom>
          <a:noFill/>
        </p:spPr>
        <p:txBody>
          <a:bodyPr wrap="square" rtlCol="0">
            <a:spAutoFit/>
          </a:bodyPr>
          <a:lstStyle/>
          <a:p>
            <a:r>
              <a:rPr lang="fr-FR" dirty="0" smtClean="0"/>
              <a:t>Alexis Gamelin</a:t>
            </a:r>
            <a:endParaRPr lang="fr-FR" dirty="0"/>
          </a:p>
        </p:txBody>
      </p:sp>
      <p:sp>
        <p:nvSpPr>
          <p:cNvPr id="2" name="TextBox 1"/>
          <p:cNvSpPr txBox="1"/>
          <p:nvPr/>
        </p:nvSpPr>
        <p:spPr>
          <a:xfrm>
            <a:off x="977683" y="1407962"/>
            <a:ext cx="11017224" cy="3785652"/>
          </a:xfrm>
          <a:prstGeom prst="rect">
            <a:avLst/>
          </a:prstGeom>
          <a:noFill/>
        </p:spPr>
        <p:txBody>
          <a:bodyPr wrap="square" rtlCol="0">
            <a:spAutoFit/>
          </a:bodyPr>
          <a:lstStyle/>
          <a:p>
            <a:pPr marL="285750" indent="-285750">
              <a:buFont typeface="Arial" charset="0"/>
              <a:buChar char="•"/>
            </a:pPr>
            <a:r>
              <a:rPr lang="en-GB" sz="2400" dirty="0" smtClean="0"/>
              <a:t>Ion clouds due to ionisation of residual molecules of the vacuum can degrade accelerator performances</a:t>
            </a:r>
          </a:p>
          <a:p>
            <a:pPr marL="285750" indent="-285750">
              <a:buFont typeface="Arial" charset="0"/>
              <a:buChar char="•"/>
            </a:pPr>
            <a:endParaRPr lang="en-GB" sz="2400" dirty="0" smtClean="0"/>
          </a:p>
          <a:p>
            <a:pPr marL="285750" indent="-285750">
              <a:buFont typeface="Arial" charset="0"/>
              <a:buChar char="•"/>
            </a:pPr>
            <a:r>
              <a:rPr lang="en-GB" sz="2400" dirty="0" smtClean="0"/>
              <a:t>The ion cloud dynamic is determined by the accelerator design </a:t>
            </a:r>
          </a:p>
          <a:p>
            <a:pPr marL="285750" indent="-285750">
              <a:buFont typeface="Arial" charset="0"/>
              <a:buChar char="•"/>
            </a:pPr>
            <a:endParaRPr lang="en-GB" sz="2400" dirty="0" smtClean="0"/>
          </a:p>
          <a:p>
            <a:pPr marL="285750" indent="-285750">
              <a:buFont typeface="Arial" charset="0"/>
              <a:buChar char="•"/>
            </a:pPr>
            <a:r>
              <a:rPr lang="en-GB" sz="2400" dirty="0" smtClean="0"/>
              <a:t>Simulations are done to optimise clearing techniques </a:t>
            </a:r>
          </a:p>
          <a:p>
            <a:pPr marL="285750" indent="-285750">
              <a:buFont typeface="Arial" charset="0"/>
              <a:buChar char="•"/>
            </a:pPr>
            <a:endParaRPr lang="en-GB" sz="2400" dirty="0"/>
          </a:p>
          <a:p>
            <a:pPr marL="285750" indent="-285750">
              <a:buFont typeface="Arial" charset="0"/>
              <a:buChar char="•"/>
            </a:pPr>
            <a:r>
              <a:rPr lang="en-GB" sz="2400" dirty="0" smtClean="0"/>
              <a:t>A good example of very rich physics which has many more subtleties: magnetic mirror effect, multi charged ion, ion cloud space charge, </a:t>
            </a:r>
            <a:r>
              <a:rPr lang="is-IS" sz="2400" dirty="0" smtClean="0"/>
              <a:t>…</a:t>
            </a:r>
            <a:r>
              <a:rPr lang="en-GB" sz="2400" dirty="0" smtClean="0"/>
              <a:t> </a:t>
            </a:r>
            <a:endParaRPr lang="en-GB" sz="2400" dirty="0"/>
          </a:p>
          <a:p>
            <a:pPr marL="285750" indent="-285750">
              <a:buFont typeface="Arial" charset="0"/>
              <a:buChar char="•"/>
            </a:pPr>
            <a:endParaRPr lang="en-GB" sz="2400" dirty="0"/>
          </a:p>
        </p:txBody>
      </p:sp>
    </p:spTree>
    <p:extLst>
      <p:ext uri="{BB962C8B-B14F-4D97-AF65-F5344CB8AC3E}">
        <p14:creationId xmlns:p14="http://schemas.microsoft.com/office/powerpoint/2010/main" val="18439318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425514"/>
            <a:ext cx="12192000" cy="10709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0" y="0"/>
            <a:ext cx="214184"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numéro de diapositive 8"/>
          <p:cNvSpPr>
            <a:spLocks noGrp="1"/>
          </p:cNvSpPr>
          <p:nvPr>
            <p:ph type="sldNum" sz="quarter" idx="12"/>
          </p:nvPr>
        </p:nvSpPr>
        <p:spPr>
          <a:xfrm>
            <a:off x="9236675" y="6512740"/>
            <a:ext cx="2743200" cy="365125"/>
          </a:xfrm>
          <a:noFill/>
          <a:ln>
            <a:noFill/>
          </a:ln>
        </p:spPr>
        <p:txBody>
          <a:bodyPr/>
          <a:lstStyle/>
          <a:p>
            <a:fld id="{34D7324B-2770-4802-B49E-4504F47BE71B}" type="slidenum">
              <a:rPr lang="fr-FR" smtClean="0">
                <a:ln>
                  <a:solidFill>
                    <a:schemeClr val="tx1"/>
                  </a:solidFill>
                </a:ln>
              </a:rPr>
              <a:t>22</a:t>
            </a:fld>
            <a:endParaRPr lang="fr-FR" dirty="0">
              <a:ln>
                <a:solidFill>
                  <a:schemeClr val="tx1"/>
                </a:solidFill>
              </a:ln>
            </a:endParaRPr>
          </a:p>
        </p:txBody>
      </p:sp>
      <p:sp>
        <p:nvSpPr>
          <p:cNvPr id="11" name="Titre 3"/>
          <p:cNvSpPr txBox="1">
            <a:spLocks/>
          </p:cNvSpPr>
          <p:nvPr/>
        </p:nvSpPr>
        <p:spPr>
          <a:xfrm>
            <a:off x="263611" y="-27384"/>
            <a:ext cx="11878962" cy="10029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smtClean="0"/>
              <a:t>In a nutshell</a:t>
            </a:r>
            <a:endParaRPr lang="en-GB" sz="4800" dirty="0" smtClean="0"/>
          </a:p>
        </p:txBody>
      </p:sp>
      <p:sp>
        <p:nvSpPr>
          <p:cNvPr id="7" name="ZoneTexte 9"/>
          <p:cNvSpPr txBox="1"/>
          <p:nvPr/>
        </p:nvSpPr>
        <p:spPr>
          <a:xfrm>
            <a:off x="313038" y="6520569"/>
            <a:ext cx="3278659" cy="369332"/>
          </a:xfrm>
          <a:prstGeom prst="rect">
            <a:avLst/>
          </a:prstGeom>
          <a:noFill/>
        </p:spPr>
        <p:txBody>
          <a:bodyPr wrap="square" rtlCol="0">
            <a:spAutoFit/>
          </a:bodyPr>
          <a:lstStyle/>
          <a:p>
            <a:r>
              <a:rPr lang="fr-FR" dirty="0" smtClean="0"/>
              <a:t>Alexis Gamelin</a:t>
            </a:r>
            <a:endParaRPr lang="fr-FR" dirty="0"/>
          </a:p>
        </p:txBody>
      </p:sp>
      <p:sp>
        <p:nvSpPr>
          <p:cNvPr id="2" name="TextBox 1"/>
          <p:cNvSpPr txBox="1"/>
          <p:nvPr/>
        </p:nvSpPr>
        <p:spPr>
          <a:xfrm>
            <a:off x="977683" y="1407962"/>
            <a:ext cx="11017224" cy="3785652"/>
          </a:xfrm>
          <a:prstGeom prst="rect">
            <a:avLst/>
          </a:prstGeom>
          <a:noFill/>
        </p:spPr>
        <p:txBody>
          <a:bodyPr wrap="square" rtlCol="0">
            <a:spAutoFit/>
          </a:bodyPr>
          <a:lstStyle/>
          <a:p>
            <a:pPr marL="285750" indent="-285750">
              <a:buFont typeface="Arial" charset="0"/>
              <a:buChar char="•"/>
            </a:pPr>
            <a:r>
              <a:rPr lang="en-GB" sz="2400" dirty="0" smtClean="0"/>
              <a:t>Ion clouds due to ionisation of residual molecules of the vacuum can degrade accelerator performances</a:t>
            </a:r>
          </a:p>
          <a:p>
            <a:pPr marL="285750" indent="-285750">
              <a:buFont typeface="Arial" charset="0"/>
              <a:buChar char="•"/>
            </a:pPr>
            <a:endParaRPr lang="en-GB" sz="2400" dirty="0" smtClean="0"/>
          </a:p>
          <a:p>
            <a:pPr marL="285750" indent="-285750">
              <a:buFont typeface="Arial" charset="0"/>
              <a:buChar char="•"/>
            </a:pPr>
            <a:r>
              <a:rPr lang="en-GB" sz="2400" dirty="0" smtClean="0"/>
              <a:t>The ion cloud dynamic is determined by the accelerator design </a:t>
            </a:r>
          </a:p>
          <a:p>
            <a:pPr marL="285750" indent="-285750">
              <a:buFont typeface="Arial" charset="0"/>
              <a:buChar char="•"/>
            </a:pPr>
            <a:endParaRPr lang="en-GB" sz="2400" dirty="0" smtClean="0"/>
          </a:p>
          <a:p>
            <a:pPr marL="285750" indent="-285750">
              <a:buFont typeface="Arial" charset="0"/>
              <a:buChar char="•"/>
            </a:pPr>
            <a:r>
              <a:rPr lang="en-GB" sz="2400" dirty="0" smtClean="0"/>
              <a:t>Simulations are done to optimise clearing techniques </a:t>
            </a:r>
          </a:p>
          <a:p>
            <a:pPr marL="285750" indent="-285750">
              <a:buFont typeface="Arial" charset="0"/>
              <a:buChar char="•"/>
            </a:pPr>
            <a:endParaRPr lang="en-GB" sz="2400" dirty="0"/>
          </a:p>
          <a:p>
            <a:pPr marL="285750" indent="-285750">
              <a:buFont typeface="Arial" charset="0"/>
              <a:buChar char="•"/>
            </a:pPr>
            <a:r>
              <a:rPr lang="en-GB" sz="2400" dirty="0" smtClean="0"/>
              <a:t>A good example of very rich physics which has many more subtleties: magnetic mirror effect, multi charged ion, ion cloud space charge, </a:t>
            </a:r>
            <a:r>
              <a:rPr lang="is-IS" sz="2400" dirty="0" smtClean="0"/>
              <a:t>…</a:t>
            </a:r>
            <a:r>
              <a:rPr lang="en-GB" sz="2400" dirty="0" smtClean="0"/>
              <a:t> </a:t>
            </a:r>
            <a:endParaRPr lang="en-GB" sz="2400" dirty="0"/>
          </a:p>
          <a:p>
            <a:pPr marL="285750" indent="-285750">
              <a:buFont typeface="Arial" charset="0"/>
              <a:buChar char="•"/>
            </a:pPr>
            <a:endParaRPr lang="en-GB" sz="2400" dirty="0"/>
          </a:p>
        </p:txBody>
      </p:sp>
      <p:sp>
        <p:nvSpPr>
          <p:cNvPr id="3" name="TextBox 2"/>
          <p:cNvSpPr txBox="1"/>
          <p:nvPr/>
        </p:nvSpPr>
        <p:spPr>
          <a:xfrm>
            <a:off x="972357" y="5131491"/>
            <a:ext cx="10518917" cy="830997"/>
          </a:xfrm>
          <a:prstGeom prst="rect">
            <a:avLst/>
          </a:prstGeom>
          <a:noFill/>
        </p:spPr>
        <p:txBody>
          <a:bodyPr wrap="square" rtlCol="0">
            <a:spAutoFit/>
          </a:bodyPr>
          <a:lstStyle/>
          <a:p>
            <a:pPr algn="ctr"/>
            <a:r>
              <a:rPr lang="en-US" sz="4800" smtClean="0"/>
              <a:t>Thank you !</a:t>
            </a:r>
            <a:endParaRPr lang="en-US" sz="4800" dirty="0"/>
          </a:p>
        </p:txBody>
      </p:sp>
    </p:spTree>
    <p:extLst>
      <p:ext uri="{BB962C8B-B14F-4D97-AF65-F5344CB8AC3E}">
        <p14:creationId xmlns:p14="http://schemas.microsoft.com/office/powerpoint/2010/main" val="17707476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425514"/>
            <a:ext cx="12192000" cy="10709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0" y="0"/>
            <a:ext cx="214184"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numéro de diapositive 8"/>
          <p:cNvSpPr>
            <a:spLocks noGrp="1"/>
          </p:cNvSpPr>
          <p:nvPr>
            <p:ph type="sldNum" sz="quarter" idx="12"/>
          </p:nvPr>
        </p:nvSpPr>
        <p:spPr>
          <a:xfrm>
            <a:off x="9236675" y="6512740"/>
            <a:ext cx="2743200" cy="365125"/>
          </a:xfrm>
          <a:noFill/>
          <a:ln>
            <a:noFill/>
          </a:ln>
        </p:spPr>
        <p:txBody>
          <a:bodyPr/>
          <a:lstStyle/>
          <a:p>
            <a:fld id="{34D7324B-2770-4802-B49E-4504F47BE71B}" type="slidenum">
              <a:rPr lang="fr-FR" smtClean="0">
                <a:ln>
                  <a:solidFill>
                    <a:schemeClr val="tx1"/>
                  </a:solidFill>
                </a:ln>
              </a:rPr>
              <a:t>3</a:t>
            </a:fld>
            <a:endParaRPr lang="fr-FR" dirty="0">
              <a:ln>
                <a:solidFill>
                  <a:schemeClr val="tx1"/>
                </a:solidFill>
              </a:ln>
            </a:endParaRPr>
          </a:p>
        </p:txBody>
      </p:sp>
      <p:sp>
        <p:nvSpPr>
          <p:cNvPr id="10" name="ZoneTexte 9"/>
          <p:cNvSpPr txBox="1"/>
          <p:nvPr/>
        </p:nvSpPr>
        <p:spPr>
          <a:xfrm>
            <a:off x="313038" y="6520569"/>
            <a:ext cx="3278659" cy="369332"/>
          </a:xfrm>
          <a:prstGeom prst="rect">
            <a:avLst/>
          </a:prstGeom>
          <a:noFill/>
        </p:spPr>
        <p:txBody>
          <a:bodyPr wrap="square" rtlCol="0">
            <a:spAutoFit/>
          </a:bodyPr>
          <a:lstStyle/>
          <a:p>
            <a:r>
              <a:rPr lang="fr-FR" dirty="0" smtClean="0"/>
              <a:t>Alexis Gamelin</a:t>
            </a:r>
            <a:endParaRPr lang="fr-FR" dirty="0"/>
          </a:p>
        </p:txBody>
      </p:sp>
      <p:sp>
        <p:nvSpPr>
          <p:cNvPr id="3" name="Titre 2"/>
          <p:cNvSpPr>
            <a:spLocks noGrp="1"/>
          </p:cNvSpPr>
          <p:nvPr>
            <p:ph type="ctrTitle"/>
          </p:nvPr>
        </p:nvSpPr>
        <p:spPr>
          <a:xfrm>
            <a:off x="457199" y="258763"/>
            <a:ext cx="11522675" cy="858837"/>
          </a:xfrm>
        </p:spPr>
        <p:txBody>
          <a:bodyPr>
            <a:noAutofit/>
          </a:bodyPr>
          <a:lstStyle/>
          <a:p>
            <a:r>
              <a:rPr lang="en-GB" sz="6600" smtClean="0"/>
              <a:t>Accelerator 101</a:t>
            </a:r>
            <a:endParaRPr lang="en-GB" sz="6600" dirty="0"/>
          </a:p>
        </p:txBody>
      </p:sp>
      <p:sp>
        <p:nvSpPr>
          <p:cNvPr id="2" name="Donut 1"/>
          <p:cNvSpPr/>
          <p:nvPr/>
        </p:nvSpPr>
        <p:spPr>
          <a:xfrm>
            <a:off x="579862" y="1405054"/>
            <a:ext cx="11106615" cy="4695065"/>
          </a:xfrm>
          <a:prstGeom prst="donut">
            <a:avLst>
              <a:gd name="adj" fmla="val 8137"/>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own Arrow 3"/>
          <p:cNvSpPr/>
          <p:nvPr/>
        </p:nvSpPr>
        <p:spPr>
          <a:xfrm rot="10800000">
            <a:off x="550621" y="2788419"/>
            <a:ext cx="446050" cy="990977"/>
          </a:xfrm>
          <a:prstGeom prst="down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own Arrow 117"/>
          <p:cNvSpPr/>
          <p:nvPr/>
        </p:nvSpPr>
        <p:spPr>
          <a:xfrm rot="10800000">
            <a:off x="957644" y="2005476"/>
            <a:ext cx="446050" cy="990977"/>
          </a:xfrm>
          <a:prstGeom prst="down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own Arrow 118"/>
          <p:cNvSpPr/>
          <p:nvPr/>
        </p:nvSpPr>
        <p:spPr>
          <a:xfrm rot="10800000">
            <a:off x="966007" y="3639110"/>
            <a:ext cx="446050" cy="990977"/>
          </a:xfrm>
          <a:prstGeom prst="down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own Arrow 119"/>
          <p:cNvSpPr/>
          <p:nvPr/>
        </p:nvSpPr>
        <p:spPr>
          <a:xfrm rot="10800000">
            <a:off x="10292573" y="1563065"/>
            <a:ext cx="446050" cy="990977"/>
          </a:xfrm>
          <a:prstGeom prst="down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120"/>
          <p:cNvSpPr/>
          <p:nvPr/>
        </p:nvSpPr>
        <p:spPr>
          <a:xfrm rot="10800000">
            <a:off x="10881276" y="2027723"/>
            <a:ext cx="446050" cy="990977"/>
          </a:xfrm>
          <a:prstGeom prst="down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own Arrow 121"/>
          <p:cNvSpPr/>
          <p:nvPr/>
        </p:nvSpPr>
        <p:spPr>
          <a:xfrm rot="10800000">
            <a:off x="11305021" y="2767650"/>
            <a:ext cx="446050" cy="990977"/>
          </a:xfrm>
          <a:prstGeom prst="down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own Arrow 122"/>
          <p:cNvSpPr/>
          <p:nvPr/>
        </p:nvSpPr>
        <p:spPr>
          <a:xfrm rot="10800000">
            <a:off x="10890113" y="3601913"/>
            <a:ext cx="446050" cy="990977"/>
          </a:xfrm>
          <a:prstGeom prst="down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Down Arrow 123"/>
          <p:cNvSpPr/>
          <p:nvPr/>
        </p:nvSpPr>
        <p:spPr>
          <a:xfrm rot="10800000">
            <a:off x="10316774" y="4026431"/>
            <a:ext cx="446050" cy="990977"/>
          </a:xfrm>
          <a:prstGeom prst="down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own Arrow 124"/>
          <p:cNvSpPr/>
          <p:nvPr/>
        </p:nvSpPr>
        <p:spPr>
          <a:xfrm rot="10800000">
            <a:off x="1553287" y="4052811"/>
            <a:ext cx="446050" cy="990977"/>
          </a:xfrm>
          <a:prstGeom prst="down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own Arrow 125"/>
          <p:cNvSpPr/>
          <p:nvPr/>
        </p:nvSpPr>
        <p:spPr>
          <a:xfrm rot="10800000">
            <a:off x="1506317" y="1563065"/>
            <a:ext cx="446050" cy="990977"/>
          </a:xfrm>
          <a:prstGeom prst="down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577237" y="2564904"/>
            <a:ext cx="7335187" cy="1015663"/>
          </a:xfrm>
          <a:prstGeom prst="rect">
            <a:avLst/>
          </a:prstGeom>
          <a:noFill/>
        </p:spPr>
        <p:txBody>
          <a:bodyPr wrap="square" rtlCol="0">
            <a:spAutoFit/>
          </a:bodyPr>
          <a:lstStyle/>
          <a:p>
            <a:r>
              <a:rPr lang="en-US" sz="2000" b="1" dirty="0" smtClean="0">
                <a:solidFill>
                  <a:srgbClr val="FF0000"/>
                </a:solidFill>
              </a:rPr>
              <a:t>Dipole magnets:</a:t>
            </a:r>
          </a:p>
          <a:p>
            <a:r>
              <a:rPr lang="en-US" sz="2000" dirty="0" smtClean="0"/>
              <a:t>Produce constant vertical magnetic field to bend the trajectories of particles</a:t>
            </a:r>
            <a:endParaRPr lang="en-US" sz="2000" dirty="0"/>
          </a:p>
        </p:txBody>
      </p:sp>
      <p:sp>
        <p:nvSpPr>
          <p:cNvPr id="127" name="Oval 13"/>
          <p:cNvSpPr>
            <a:spLocks noChangeArrowheads="1"/>
          </p:cNvSpPr>
          <p:nvPr/>
        </p:nvSpPr>
        <p:spPr bwMode="auto">
          <a:xfrm>
            <a:off x="5892822" y="1479951"/>
            <a:ext cx="651426" cy="166228"/>
          </a:xfrm>
          <a:prstGeom prst="ellipse">
            <a:avLst/>
          </a:prstGeom>
          <a:solidFill>
            <a:schemeClr val="tx1"/>
          </a:solid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Tree>
    <p:extLst>
      <p:ext uri="{BB962C8B-B14F-4D97-AF65-F5344CB8AC3E}">
        <p14:creationId xmlns:p14="http://schemas.microsoft.com/office/powerpoint/2010/main" val="81913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repeatCount="0" fill="hold" grpId="0" nodeType="clickEffect">
                                  <p:stCondLst>
                                    <p:cond delay="0"/>
                                  </p:stCondLst>
                                  <p:childTnLst>
                                    <p:animMotion origin="layout" path="M -0.01445 0.00023 C 0.22305 0.00023 0.41576 0.14352 0.41576 0.32014 C 0.41576 0.49722 0.22305 0.64097 -0.01445 0.64097 C -0.25208 0.64097 -0.44466 0.49722 -0.44466 0.32014 C -0.44466 0.14352 -0.25208 0.00023 -0.01445 0.00023 Z " pathEditMode="fixed" rAng="0" ptsTypes="AAAAA">
                                      <p:cBhvr>
                                        <p:cTn id="6" dur="2000" fill="hold"/>
                                        <p:tgtEl>
                                          <p:spTgt spid="127"/>
                                        </p:tgtEl>
                                        <p:attrNameLst>
                                          <p:attrName>ppt_x</p:attrName>
                                          <p:attrName>ppt_y</p:attrName>
                                        </p:attrNameLst>
                                      </p:cBhvr>
                                      <p:rCtr x="0" y="320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425514"/>
            <a:ext cx="12192000" cy="10709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0" y="0"/>
            <a:ext cx="214184"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numéro de diapositive 8"/>
          <p:cNvSpPr>
            <a:spLocks noGrp="1"/>
          </p:cNvSpPr>
          <p:nvPr>
            <p:ph type="sldNum" sz="quarter" idx="12"/>
          </p:nvPr>
        </p:nvSpPr>
        <p:spPr>
          <a:xfrm>
            <a:off x="9236675" y="6512740"/>
            <a:ext cx="2743200" cy="365125"/>
          </a:xfrm>
          <a:noFill/>
          <a:ln>
            <a:noFill/>
          </a:ln>
        </p:spPr>
        <p:txBody>
          <a:bodyPr/>
          <a:lstStyle/>
          <a:p>
            <a:fld id="{34D7324B-2770-4802-B49E-4504F47BE71B}" type="slidenum">
              <a:rPr lang="fr-FR" smtClean="0">
                <a:ln>
                  <a:solidFill>
                    <a:schemeClr val="tx1"/>
                  </a:solidFill>
                </a:ln>
              </a:rPr>
              <a:t>4</a:t>
            </a:fld>
            <a:endParaRPr lang="fr-FR" dirty="0">
              <a:ln>
                <a:solidFill>
                  <a:schemeClr val="tx1"/>
                </a:solidFill>
              </a:ln>
            </a:endParaRPr>
          </a:p>
        </p:txBody>
      </p:sp>
      <p:sp>
        <p:nvSpPr>
          <p:cNvPr id="10" name="ZoneTexte 9"/>
          <p:cNvSpPr txBox="1"/>
          <p:nvPr/>
        </p:nvSpPr>
        <p:spPr>
          <a:xfrm>
            <a:off x="313038" y="6520569"/>
            <a:ext cx="3278659" cy="369332"/>
          </a:xfrm>
          <a:prstGeom prst="rect">
            <a:avLst/>
          </a:prstGeom>
          <a:noFill/>
        </p:spPr>
        <p:txBody>
          <a:bodyPr wrap="square" rtlCol="0">
            <a:spAutoFit/>
          </a:bodyPr>
          <a:lstStyle/>
          <a:p>
            <a:r>
              <a:rPr lang="fr-FR" dirty="0" smtClean="0"/>
              <a:t>Alexis Gamelin</a:t>
            </a:r>
            <a:endParaRPr lang="fr-FR" dirty="0"/>
          </a:p>
        </p:txBody>
      </p:sp>
      <p:sp>
        <p:nvSpPr>
          <p:cNvPr id="2" name="Donut 1"/>
          <p:cNvSpPr/>
          <p:nvPr/>
        </p:nvSpPr>
        <p:spPr>
          <a:xfrm>
            <a:off x="579862" y="1405054"/>
            <a:ext cx="11106615" cy="4695065"/>
          </a:xfrm>
          <a:prstGeom prst="donut">
            <a:avLst>
              <a:gd name="adj" fmla="val 8137"/>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own Arrow 3"/>
          <p:cNvSpPr/>
          <p:nvPr/>
        </p:nvSpPr>
        <p:spPr>
          <a:xfrm rot="10800000">
            <a:off x="550621" y="2788419"/>
            <a:ext cx="446050" cy="990977"/>
          </a:xfrm>
          <a:prstGeom prst="down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own Arrow 117"/>
          <p:cNvSpPr/>
          <p:nvPr/>
        </p:nvSpPr>
        <p:spPr>
          <a:xfrm rot="10800000">
            <a:off x="957644" y="2005476"/>
            <a:ext cx="446050" cy="990977"/>
          </a:xfrm>
          <a:prstGeom prst="down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own Arrow 118"/>
          <p:cNvSpPr/>
          <p:nvPr/>
        </p:nvSpPr>
        <p:spPr>
          <a:xfrm rot="10800000">
            <a:off x="966007" y="3639110"/>
            <a:ext cx="446050" cy="990977"/>
          </a:xfrm>
          <a:prstGeom prst="down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own Arrow 119"/>
          <p:cNvSpPr/>
          <p:nvPr/>
        </p:nvSpPr>
        <p:spPr>
          <a:xfrm rot="10800000">
            <a:off x="10292573" y="1563065"/>
            <a:ext cx="446050" cy="990977"/>
          </a:xfrm>
          <a:prstGeom prst="down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120"/>
          <p:cNvSpPr/>
          <p:nvPr/>
        </p:nvSpPr>
        <p:spPr>
          <a:xfrm rot="10800000">
            <a:off x="10881276" y="2027723"/>
            <a:ext cx="446050" cy="990977"/>
          </a:xfrm>
          <a:prstGeom prst="down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own Arrow 121"/>
          <p:cNvSpPr/>
          <p:nvPr/>
        </p:nvSpPr>
        <p:spPr>
          <a:xfrm rot="10800000">
            <a:off x="11305021" y="2767650"/>
            <a:ext cx="446050" cy="990977"/>
          </a:xfrm>
          <a:prstGeom prst="down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own Arrow 122"/>
          <p:cNvSpPr/>
          <p:nvPr/>
        </p:nvSpPr>
        <p:spPr>
          <a:xfrm rot="10800000">
            <a:off x="10890113" y="3601913"/>
            <a:ext cx="446050" cy="990977"/>
          </a:xfrm>
          <a:prstGeom prst="down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Down Arrow 123"/>
          <p:cNvSpPr/>
          <p:nvPr/>
        </p:nvSpPr>
        <p:spPr>
          <a:xfrm rot="10800000">
            <a:off x="10316774" y="4026431"/>
            <a:ext cx="446050" cy="990977"/>
          </a:xfrm>
          <a:prstGeom prst="down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own Arrow 124"/>
          <p:cNvSpPr/>
          <p:nvPr/>
        </p:nvSpPr>
        <p:spPr>
          <a:xfrm rot="10800000">
            <a:off x="1553287" y="4052811"/>
            <a:ext cx="446050" cy="990977"/>
          </a:xfrm>
          <a:prstGeom prst="down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own Arrow 125"/>
          <p:cNvSpPr/>
          <p:nvPr/>
        </p:nvSpPr>
        <p:spPr>
          <a:xfrm rot="10800000">
            <a:off x="1506317" y="1563065"/>
            <a:ext cx="446050" cy="990977"/>
          </a:xfrm>
          <a:prstGeom prst="down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535498" y="2564904"/>
            <a:ext cx="7335187" cy="2246769"/>
          </a:xfrm>
          <a:prstGeom prst="rect">
            <a:avLst/>
          </a:prstGeom>
          <a:noFill/>
        </p:spPr>
        <p:txBody>
          <a:bodyPr wrap="square" rtlCol="0">
            <a:spAutoFit/>
          </a:bodyPr>
          <a:lstStyle/>
          <a:p>
            <a:r>
              <a:rPr lang="en-US" sz="2000" b="1" dirty="0" smtClean="0">
                <a:solidFill>
                  <a:srgbClr val="FF0000"/>
                </a:solidFill>
              </a:rPr>
              <a:t>Dipole magnets:</a:t>
            </a:r>
          </a:p>
          <a:p>
            <a:r>
              <a:rPr lang="en-US" sz="2000" dirty="0" smtClean="0"/>
              <a:t>Produce constant vertical magnetic field to bend the trajectories of particles</a:t>
            </a:r>
          </a:p>
          <a:p>
            <a:endParaRPr lang="en-US" sz="2000" dirty="0"/>
          </a:p>
          <a:p>
            <a:r>
              <a:rPr lang="en-US" sz="2000" b="1" dirty="0" smtClean="0">
                <a:solidFill>
                  <a:schemeClr val="accent6">
                    <a:lumMod val="50000"/>
                  </a:schemeClr>
                </a:solidFill>
              </a:rPr>
              <a:t>Quadrupoles magnets:</a:t>
            </a:r>
          </a:p>
          <a:p>
            <a:r>
              <a:rPr lang="en-US" sz="2000" dirty="0" smtClean="0"/>
              <a:t>Produce a position dependent magnetic field to focus particles, just like a lens would do for light  </a:t>
            </a:r>
          </a:p>
        </p:txBody>
      </p:sp>
      <p:sp>
        <p:nvSpPr>
          <p:cNvPr id="21" name="Freeform 20"/>
          <p:cNvSpPr/>
          <p:nvPr/>
        </p:nvSpPr>
        <p:spPr>
          <a:xfrm rot="10800000">
            <a:off x="3368673" y="5302314"/>
            <a:ext cx="446048" cy="717115"/>
          </a:xfrm>
          <a:custGeom>
            <a:avLst/>
            <a:gdLst>
              <a:gd name="connsiteX0" fmla="*/ 167268 w 334536"/>
              <a:gd name="connsiteY0" fmla="*/ 293368 h 586736"/>
              <a:gd name="connsiteX1" fmla="*/ 0 w 334536"/>
              <a:gd name="connsiteY1" fmla="*/ 0 h 586736"/>
              <a:gd name="connsiteX2" fmla="*/ 334536 w 334536"/>
              <a:gd name="connsiteY2" fmla="*/ 0 h 586736"/>
              <a:gd name="connsiteX3" fmla="*/ 334536 w 334536"/>
              <a:gd name="connsiteY3" fmla="*/ 586736 h 586736"/>
              <a:gd name="connsiteX4" fmla="*/ 0 w 334536"/>
              <a:gd name="connsiteY4" fmla="*/ 586736 h 586736"/>
              <a:gd name="connsiteX5" fmla="*/ 167268 w 334536"/>
              <a:gd name="connsiteY5" fmla="*/ 293368 h 58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536" h="586736">
                <a:moveTo>
                  <a:pt x="167268" y="293368"/>
                </a:moveTo>
                <a:lnTo>
                  <a:pt x="0" y="0"/>
                </a:lnTo>
                <a:lnTo>
                  <a:pt x="334536" y="0"/>
                </a:lnTo>
                <a:close/>
                <a:moveTo>
                  <a:pt x="334536" y="586736"/>
                </a:moveTo>
                <a:lnTo>
                  <a:pt x="0" y="586736"/>
                </a:lnTo>
                <a:lnTo>
                  <a:pt x="167268" y="293368"/>
                </a:lnTo>
                <a:close/>
              </a:path>
            </a:pathLst>
          </a:cu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10800000">
            <a:off x="5687121" y="5545701"/>
            <a:ext cx="446048" cy="717115"/>
          </a:xfrm>
          <a:custGeom>
            <a:avLst/>
            <a:gdLst>
              <a:gd name="connsiteX0" fmla="*/ 167268 w 334536"/>
              <a:gd name="connsiteY0" fmla="*/ 293368 h 586736"/>
              <a:gd name="connsiteX1" fmla="*/ 0 w 334536"/>
              <a:gd name="connsiteY1" fmla="*/ 0 h 586736"/>
              <a:gd name="connsiteX2" fmla="*/ 334536 w 334536"/>
              <a:gd name="connsiteY2" fmla="*/ 0 h 586736"/>
              <a:gd name="connsiteX3" fmla="*/ 334536 w 334536"/>
              <a:gd name="connsiteY3" fmla="*/ 586736 h 586736"/>
              <a:gd name="connsiteX4" fmla="*/ 0 w 334536"/>
              <a:gd name="connsiteY4" fmla="*/ 586736 h 586736"/>
              <a:gd name="connsiteX5" fmla="*/ 167268 w 334536"/>
              <a:gd name="connsiteY5" fmla="*/ 293368 h 58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536" h="586736">
                <a:moveTo>
                  <a:pt x="167268" y="293368"/>
                </a:moveTo>
                <a:lnTo>
                  <a:pt x="0" y="0"/>
                </a:lnTo>
                <a:lnTo>
                  <a:pt x="334536" y="0"/>
                </a:lnTo>
                <a:close/>
                <a:moveTo>
                  <a:pt x="334536" y="586736"/>
                </a:moveTo>
                <a:lnTo>
                  <a:pt x="0" y="586736"/>
                </a:lnTo>
                <a:lnTo>
                  <a:pt x="167268" y="293368"/>
                </a:lnTo>
                <a:close/>
              </a:path>
            </a:pathLst>
          </a:cu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0800000">
            <a:off x="7882905" y="5383004"/>
            <a:ext cx="446048" cy="717115"/>
          </a:xfrm>
          <a:custGeom>
            <a:avLst/>
            <a:gdLst>
              <a:gd name="connsiteX0" fmla="*/ 167268 w 334536"/>
              <a:gd name="connsiteY0" fmla="*/ 293368 h 586736"/>
              <a:gd name="connsiteX1" fmla="*/ 0 w 334536"/>
              <a:gd name="connsiteY1" fmla="*/ 0 h 586736"/>
              <a:gd name="connsiteX2" fmla="*/ 334536 w 334536"/>
              <a:gd name="connsiteY2" fmla="*/ 0 h 586736"/>
              <a:gd name="connsiteX3" fmla="*/ 334536 w 334536"/>
              <a:gd name="connsiteY3" fmla="*/ 586736 h 586736"/>
              <a:gd name="connsiteX4" fmla="*/ 0 w 334536"/>
              <a:gd name="connsiteY4" fmla="*/ 586736 h 586736"/>
              <a:gd name="connsiteX5" fmla="*/ 167268 w 334536"/>
              <a:gd name="connsiteY5" fmla="*/ 293368 h 58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536" h="586736">
                <a:moveTo>
                  <a:pt x="167268" y="293368"/>
                </a:moveTo>
                <a:lnTo>
                  <a:pt x="0" y="0"/>
                </a:lnTo>
                <a:lnTo>
                  <a:pt x="334536" y="0"/>
                </a:lnTo>
                <a:close/>
                <a:moveTo>
                  <a:pt x="334536" y="586736"/>
                </a:moveTo>
                <a:lnTo>
                  <a:pt x="0" y="586736"/>
                </a:lnTo>
                <a:lnTo>
                  <a:pt x="167268" y="293368"/>
                </a:lnTo>
                <a:close/>
              </a:path>
            </a:pathLst>
          </a:cu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0800000">
            <a:off x="3368673" y="1418673"/>
            <a:ext cx="446048" cy="717115"/>
          </a:xfrm>
          <a:custGeom>
            <a:avLst/>
            <a:gdLst>
              <a:gd name="connsiteX0" fmla="*/ 167268 w 334536"/>
              <a:gd name="connsiteY0" fmla="*/ 293368 h 586736"/>
              <a:gd name="connsiteX1" fmla="*/ 0 w 334536"/>
              <a:gd name="connsiteY1" fmla="*/ 0 h 586736"/>
              <a:gd name="connsiteX2" fmla="*/ 334536 w 334536"/>
              <a:gd name="connsiteY2" fmla="*/ 0 h 586736"/>
              <a:gd name="connsiteX3" fmla="*/ 334536 w 334536"/>
              <a:gd name="connsiteY3" fmla="*/ 586736 h 586736"/>
              <a:gd name="connsiteX4" fmla="*/ 0 w 334536"/>
              <a:gd name="connsiteY4" fmla="*/ 586736 h 586736"/>
              <a:gd name="connsiteX5" fmla="*/ 167268 w 334536"/>
              <a:gd name="connsiteY5" fmla="*/ 293368 h 58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536" h="586736">
                <a:moveTo>
                  <a:pt x="167268" y="293368"/>
                </a:moveTo>
                <a:lnTo>
                  <a:pt x="0" y="0"/>
                </a:lnTo>
                <a:lnTo>
                  <a:pt x="334536" y="0"/>
                </a:lnTo>
                <a:close/>
                <a:moveTo>
                  <a:pt x="334536" y="586736"/>
                </a:moveTo>
                <a:lnTo>
                  <a:pt x="0" y="586736"/>
                </a:lnTo>
                <a:lnTo>
                  <a:pt x="167268" y="293368"/>
                </a:lnTo>
                <a:close/>
              </a:path>
            </a:pathLst>
          </a:cu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10800000">
            <a:off x="8623306" y="1531381"/>
            <a:ext cx="446048" cy="717115"/>
          </a:xfrm>
          <a:custGeom>
            <a:avLst/>
            <a:gdLst>
              <a:gd name="connsiteX0" fmla="*/ 167268 w 334536"/>
              <a:gd name="connsiteY0" fmla="*/ 293368 h 586736"/>
              <a:gd name="connsiteX1" fmla="*/ 0 w 334536"/>
              <a:gd name="connsiteY1" fmla="*/ 0 h 586736"/>
              <a:gd name="connsiteX2" fmla="*/ 334536 w 334536"/>
              <a:gd name="connsiteY2" fmla="*/ 0 h 586736"/>
              <a:gd name="connsiteX3" fmla="*/ 334536 w 334536"/>
              <a:gd name="connsiteY3" fmla="*/ 586736 h 586736"/>
              <a:gd name="connsiteX4" fmla="*/ 0 w 334536"/>
              <a:gd name="connsiteY4" fmla="*/ 586736 h 586736"/>
              <a:gd name="connsiteX5" fmla="*/ 167268 w 334536"/>
              <a:gd name="connsiteY5" fmla="*/ 293368 h 58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536" h="586736">
                <a:moveTo>
                  <a:pt x="167268" y="293368"/>
                </a:moveTo>
                <a:lnTo>
                  <a:pt x="0" y="0"/>
                </a:lnTo>
                <a:lnTo>
                  <a:pt x="334536" y="0"/>
                </a:lnTo>
                <a:close/>
                <a:moveTo>
                  <a:pt x="334536" y="586736"/>
                </a:moveTo>
                <a:lnTo>
                  <a:pt x="0" y="586736"/>
                </a:lnTo>
                <a:lnTo>
                  <a:pt x="167268" y="293368"/>
                </a:lnTo>
                <a:close/>
              </a:path>
            </a:pathLst>
          </a:cu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13"/>
          <p:cNvSpPr>
            <a:spLocks noChangeArrowheads="1"/>
          </p:cNvSpPr>
          <p:nvPr/>
        </p:nvSpPr>
        <p:spPr bwMode="auto">
          <a:xfrm>
            <a:off x="9805689" y="4721168"/>
            <a:ext cx="255994" cy="1509020"/>
          </a:xfrm>
          <a:prstGeom prst="ellipse">
            <a:avLst/>
          </a:prstGeom>
          <a:solidFill>
            <a:schemeClr val="tx1"/>
          </a:solid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6" name="Freeform 25"/>
          <p:cNvSpPr/>
          <p:nvPr/>
        </p:nvSpPr>
        <p:spPr>
          <a:xfrm rot="10800000">
            <a:off x="5817234" y="1198084"/>
            <a:ext cx="446048" cy="717115"/>
          </a:xfrm>
          <a:custGeom>
            <a:avLst/>
            <a:gdLst>
              <a:gd name="connsiteX0" fmla="*/ 167268 w 334536"/>
              <a:gd name="connsiteY0" fmla="*/ 293368 h 586736"/>
              <a:gd name="connsiteX1" fmla="*/ 0 w 334536"/>
              <a:gd name="connsiteY1" fmla="*/ 0 h 586736"/>
              <a:gd name="connsiteX2" fmla="*/ 334536 w 334536"/>
              <a:gd name="connsiteY2" fmla="*/ 0 h 586736"/>
              <a:gd name="connsiteX3" fmla="*/ 334536 w 334536"/>
              <a:gd name="connsiteY3" fmla="*/ 586736 h 586736"/>
              <a:gd name="connsiteX4" fmla="*/ 0 w 334536"/>
              <a:gd name="connsiteY4" fmla="*/ 586736 h 586736"/>
              <a:gd name="connsiteX5" fmla="*/ 167268 w 334536"/>
              <a:gd name="connsiteY5" fmla="*/ 293368 h 58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536" h="586736">
                <a:moveTo>
                  <a:pt x="167268" y="293368"/>
                </a:moveTo>
                <a:lnTo>
                  <a:pt x="0" y="0"/>
                </a:lnTo>
                <a:lnTo>
                  <a:pt x="334536" y="0"/>
                </a:lnTo>
                <a:close/>
                <a:moveTo>
                  <a:pt x="334536" y="586736"/>
                </a:moveTo>
                <a:lnTo>
                  <a:pt x="0" y="586736"/>
                </a:lnTo>
                <a:lnTo>
                  <a:pt x="167268" y="293368"/>
                </a:lnTo>
                <a:close/>
              </a:path>
            </a:pathLst>
          </a:cu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re 2"/>
          <p:cNvSpPr txBox="1">
            <a:spLocks/>
          </p:cNvSpPr>
          <p:nvPr/>
        </p:nvSpPr>
        <p:spPr>
          <a:xfrm>
            <a:off x="457199" y="258763"/>
            <a:ext cx="11522675" cy="858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6600" smtClean="0"/>
              <a:t>Accelerator 101</a:t>
            </a:r>
            <a:endParaRPr lang="en-GB" sz="6600" dirty="0"/>
          </a:p>
        </p:txBody>
      </p:sp>
    </p:spTree>
    <p:extLst>
      <p:ext uri="{BB962C8B-B14F-4D97-AF65-F5344CB8AC3E}">
        <p14:creationId xmlns:p14="http://schemas.microsoft.com/office/powerpoint/2010/main" val="101435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fill="hold" grpId="1" nodeType="clickEffect">
                                  <p:stCondLst>
                                    <p:cond delay="0"/>
                                  </p:stCondLst>
                                  <p:childTnLst>
                                    <p:animMotion origin="layout" path="M 0.00039 -0.00741 L -0.05364 0.01227 L -0.14935 0.04259 " pathEditMode="fixed" rAng="0" ptsTypes="AAA">
                                      <p:cBhvr>
                                        <p:cTn id="6" dur="1000" fill="hold"/>
                                        <p:tgtEl>
                                          <p:spTgt spid="28"/>
                                        </p:tgtEl>
                                        <p:attrNameLst>
                                          <p:attrName>ppt_x</p:attrName>
                                          <p:attrName>ppt_y</p:attrName>
                                        </p:attrNameLst>
                                      </p:cBhvr>
                                      <p:rCtr x="-7487" y="2500"/>
                                    </p:animMotion>
                                  </p:childTnLst>
                                </p:cTn>
                              </p:par>
                            </p:childTnLst>
                          </p:cTn>
                        </p:par>
                        <p:par>
                          <p:cTn id="7" fill="hold">
                            <p:stCondLst>
                              <p:cond delay="1000"/>
                            </p:stCondLst>
                            <p:childTnLst>
                              <p:par>
                                <p:cTn id="8" presetID="6" presetClass="emph" presetSubtype="0" fill="hold" grpId="2" nodeType="afterEffect">
                                  <p:stCondLst>
                                    <p:cond delay="0"/>
                                  </p:stCondLst>
                                  <p:childTnLst>
                                    <p:animScale>
                                      <p:cBhvr>
                                        <p:cTn id="9" dur="3000" fill="hold"/>
                                        <p:tgtEl>
                                          <p:spTgt spid="28"/>
                                        </p:tgtEl>
                                      </p:cBhvr>
                                      <p:by x="100000" y="50000"/>
                                    </p:animScale>
                                  </p:childTnLst>
                                </p:cTn>
                              </p:par>
                              <p:par>
                                <p:cTn id="10" presetID="0" presetClass="path" presetSubtype="0" fill="hold" grpId="3" nodeType="withEffect">
                                  <p:stCondLst>
                                    <p:cond delay="0"/>
                                  </p:stCondLst>
                                  <p:childTnLst>
                                    <p:animMotion origin="layout" path="M -0.14935 0.04259 C -0.17044 0.0493 -0.1914 0.05625 -0.21107 0.05972 C -0.23086 0.06343 -0.26797 0.06412 -0.26797 0.06435 C -0.28711 0.06551 -0.3039 0.06875 -0.32604 0.06829 C -0.34817 0.06805 -0.37747 0.06597 -0.40104 0.06204 C -0.42461 0.05787 -0.44804 0.05046 -0.46758 0.04468 C -0.48711 0.03889 -0.49739 0.03588 -0.51836 0.02755 C -0.53932 0.01921 -0.57526 0.00463 -0.59336 -0.00463 C -0.61159 -0.01412 -0.61211 -0.01644 -0.62721 -0.02824 " pathEditMode="fixed" rAng="0" ptsTypes="AAAAAAAAA">
                                      <p:cBhvr>
                                        <p:cTn id="11" dur="3000" fill="hold"/>
                                        <p:tgtEl>
                                          <p:spTgt spid="28"/>
                                        </p:tgtEl>
                                        <p:attrNameLst>
                                          <p:attrName>ppt_x</p:attrName>
                                          <p:attrName>ppt_y</p:attrName>
                                        </p:attrNameLst>
                                      </p:cBhvr>
                                      <p:rCtr x="-23893" y="-22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1" animBg="1"/>
      <p:bldP spid="28" grpId="2" animBg="1"/>
      <p:bldP spid="28" grpId="3"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425514"/>
            <a:ext cx="12192000" cy="10709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0" y="0"/>
            <a:ext cx="214184"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numéro de diapositive 8"/>
          <p:cNvSpPr>
            <a:spLocks noGrp="1"/>
          </p:cNvSpPr>
          <p:nvPr>
            <p:ph type="sldNum" sz="quarter" idx="12"/>
          </p:nvPr>
        </p:nvSpPr>
        <p:spPr>
          <a:xfrm>
            <a:off x="9236675" y="6512740"/>
            <a:ext cx="2743200" cy="365125"/>
          </a:xfrm>
          <a:noFill/>
          <a:ln>
            <a:noFill/>
          </a:ln>
        </p:spPr>
        <p:txBody>
          <a:bodyPr/>
          <a:lstStyle/>
          <a:p>
            <a:fld id="{34D7324B-2770-4802-B49E-4504F47BE71B}" type="slidenum">
              <a:rPr lang="fr-FR" smtClean="0">
                <a:ln>
                  <a:solidFill>
                    <a:schemeClr val="tx1"/>
                  </a:solidFill>
                </a:ln>
              </a:rPr>
              <a:t>5</a:t>
            </a:fld>
            <a:endParaRPr lang="fr-FR" dirty="0">
              <a:ln>
                <a:solidFill>
                  <a:schemeClr val="tx1"/>
                </a:solidFill>
              </a:ln>
            </a:endParaRPr>
          </a:p>
        </p:txBody>
      </p:sp>
      <p:sp>
        <p:nvSpPr>
          <p:cNvPr id="10" name="ZoneTexte 9"/>
          <p:cNvSpPr txBox="1"/>
          <p:nvPr/>
        </p:nvSpPr>
        <p:spPr>
          <a:xfrm>
            <a:off x="313038" y="6520569"/>
            <a:ext cx="3278659" cy="369332"/>
          </a:xfrm>
          <a:prstGeom prst="rect">
            <a:avLst/>
          </a:prstGeom>
          <a:noFill/>
        </p:spPr>
        <p:txBody>
          <a:bodyPr wrap="square" rtlCol="0">
            <a:spAutoFit/>
          </a:bodyPr>
          <a:lstStyle/>
          <a:p>
            <a:r>
              <a:rPr lang="fr-FR" dirty="0" smtClean="0"/>
              <a:t>Alexis Gamelin</a:t>
            </a:r>
            <a:endParaRPr lang="fr-FR" dirty="0"/>
          </a:p>
        </p:txBody>
      </p:sp>
      <p:sp>
        <p:nvSpPr>
          <p:cNvPr id="2" name="Donut 1"/>
          <p:cNvSpPr/>
          <p:nvPr/>
        </p:nvSpPr>
        <p:spPr>
          <a:xfrm>
            <a:off x="579862" y="1405054"/>
            <a:ext cx="11106615" cy="4695065"/>
          </a:xfrm>
          <a:prstGeom prst="donut">
            <a:avLst>
              <a:gd name="adj" fmla="val 8137"/>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own Arrow 3"/>
          <p:cNvSpPr/>
          <p:nvPr/>
        </p:nvSpPr>
        <p:spPr>
          <a:xfrm rot="10800000">
            <a:off x="550621" y="2788419"/>
            <a:ext cx="446050" cy="990977"/>
          </a:xfrm>
          <a:prstGeom prst="down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own Arrow 117"/>
          <p:cNvSpPr/>
          <p:nvPr/>
        </p:nvSpPr>
        <p:spPr>
          <a:xfrm rot="10800000">
            <a:off x="957644" y="2005476"/>
            <a:ext cx="446050" cy="990977"/>
          </a:xfrm>
          <a:prstGeom prst="down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own Arrow 118"/>
          <p:cNvSpPr/>
          <p:nvPr/>
        </p:nvSpPr>
        <p:spPr>
          <a:xfrm rot="10800000">
            <a:off x="966007" y="3639110"/>
            <a:ext cx="446050" cy="990977"/>
          </a:xfrm>
          <a:prstGeom prst="down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own Arrow 119"/>
          <p:cNvSpPr/>
          <p:nvPr/>
        </p:nvSpPr>
        <p:spPr>
          <a:xfrm rot="10800000">
            <a:off x="10292573" y="1563065"/>
            <a:ext cx="446050" cy="990977"/>
          </a:xfrm>
          <a:prstGeom prst="down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120"/>
          <p:cNvSpPr/>
          <p:nvPr/>
        </p:nvSpPr>
        <p:spPr>
          <a:xfrm rot="10800000">
            <a:off x="10881276" y="2027723"/>
            <a:ext cx="446050" cy="990977"/>
          </a:xfrm>
          <a:prstGeom prst="down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own Arrow 121"/>
          <p:cNvSpPr/>
          <p:nvPr/>
        </p:nvSpPr>
        <p:spPr>
          <a:xfrm rot="10800000">
            <a:off x="11305021" y="2767650"/>
            <a:ext cx="446050" cy="990977"/>
          </a:xfrm>
          <a:prstGeom prst="down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own Arrow 122"/>
          <p:cNvSpPr/>
          <p:nvPr/>
        </p:nvSpPr>
        <p:spPr>
          <a:xfrm rot="10800000">
            <a:off x="10890113" y="3601913"/>
            <a:ext cx="446050" cy="990977"/>
          </a:xfrm>
          <a:prstGeom prst="down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Down Arrow 123"/>
          <p:cNvSpPr/>
          <p:nvPr/>
        </p:nvSpPr>
        <p:spPr>
          <a:xfrm rot="10800000">
            <a:off x="10316774" y="4026431"/>
            <a:ext cx="446050" cy="990977"/>
          </a:xfrm>
          <a:prstGeom prst="down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own Arrow 124"/>
          <p:cNvSpPr/>
          <p:nvPr/>
        </p:nvSpPr>
        <p:spPr>
          <a:xfrm rot="10800000">
            <a:off x="1553287" y="4052811"/>
            <a:ext cx="446050" cy="990977"/>
          </a:xfrm>
          <a:prstGeom prst="down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own Arrow 125"/>
          <p:cNvSpPr/>
          <p:nvPr/>
        </p:nvSpPr>
        <p:spPr>
          <a:xfrm rot="10800000">
            <a:off x="1506317" y="1563065"/>
            <a:ext cx="446050" cy="990977"/>
          </a:xfrm>
          <a:prstGeom prst="down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062982" y="3011928"/>
            <a:ext cx="7777126" cy="1200329"/>
          </a:xfrm>
          <a:prstGeom prst="rect">
            <a:avLst/>
          </a:prstGeom>
          <a:noFill/>
        </p:spPr>
        <p:txBody>
          <a:bodyPr wrap="square" rtlCol="0">
            <a:spAutoFit/>
          </a:bodyPr>
          <a:lstStyle/>
          <a:p>
            <a:pPr algn="ctr"/>
            <a:r>
              <a:rPr lang="en-US" sz="2400" b="1" dirty="0" smtClean="0">
                <a:solidFill>
                  <a:srgbClr val="FF0000"/>
                </a:solidFill>
              </a:rPr>
              <a:t>Dipole </a:t>
            </a:r>
            <a:r>
              <a:rPr lang="en-US" sz="2400" b="1" dirty="0" smtClean="0">
                <a:solidFill>
                  <a:srgbClr val="FF0000"/>
                </a:solidFill>
              </a:rPr>
              <a:t>magnets</a:t>
            </a:r>
            <a:r>
              <a:rPr lang="en-US" sz="2400" dirty="0"/>
              <a:t> </a:t>
            </a:r>
            <a:r>
              <a:rPr lang="en-US" sz="2400" b="1" dirty="0" smtClean="0"/>
              <a:t>and</a:t>
            </a:r>
            <a:r>
              <a:rPr lang="en-US" sz="2400" dirty="0" smtClean="0"/>
              <a:t> </a:t>
            </a:r>
            <a:r>
              <a:rPr lang="en-US" sz="2400" b="1" dirty="0" smtClean="0">
                <a:solidFill>
                  <a:schemeClr val="accent6">
                    <a:lumMod val="50000"/>
                  </a:schemeClr>
                </a:solidFill>
              </a:rPr>
              <a:t>Quadrupoles magnets </a:t>
            </a:r>
            <a:r>
              <a:rPr lang="en-US" sz="2400" b="1" dirty="0" smtClean="0"/>
              <a:t>shape what is called the optics of the accelerator. The optics determines the behavior of the beam inside the accelerator.</a:t>
            </a:r>
            <a:endParaRPr lang="en-US" sz="2400" b="1" dirty="0" smtClean="0"/>
          </a:p>
        </p:txBody>
      </p:sp>
      <p:sp>
        <p:nvSpPr>
          <p:cNvPr id="21" name="Freeform 20"/>
          <p:cNvSpPr/>
          <p:nvPr/>
        </p:nvSpPr>
        <p:spPr>
          <a:xfrm rot="10800000">
            <a:off x="3368673" y="5302314"/>
            <a:ext cx="446048" cy="717115"/>
          </a:xfrm>
          <a:custGeom>
            <a:avLst/>
            <a:gdLst>
              <a:gd name="connsiteX0" fmla="*/ 167268 w 334536"/>
              <a:gd name="connsiteY0" fmla="*/ 293368 h 586736"/>
              <a:gd name="connsiteX1" fmla="*/ 0 w 334536"/>
              <a:gd name="connsiteY1" fmla="*/ 0 h 586736"/>
              <a:gd name="connsiteX2" fmla="*/ 334536 w 334536"/>
              <a:gd name="connsiteY2" fmla="*/ 0 h 586736"/>
              <a:gd name="connsiteX3" fmla="*/ 334536 w 334536"/>
              <a:gd name="connsiteY3" fmla="*/ 586736 h 586736"/>
              <a:gd name="connsiteX4" fmla="*/ 0 w 334536"/>
              <a:gd name="connsiteY4" fmla="*/ 586736 h 586736"/>
              <a:gd name="connsiteX5" fmla="*/ 167268 w 334536"/>
              <a:gd name="connsiteY5" fmla="*/ 293368 h 58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536" h="586736">
                <a:moveTo>
                  <a:pt x="167268" y="293368"/>
                </a:moveTo>
                <a:lnTo>
                  <a:pt x="0" y="0"/>
                </a:lnTo>
                <a:lnTo>
                  <a:pt x="334536" y="0"/>
                </a:lnTo>
                <a:close/>
                <a:moveTo>
                  <a:pt x="334536" y="586736"/>
                </a:moveTo>
                <a:lnTo>
                  <a:pt x="0" y="586736"/>
                </a:lnTo>
                <a:lnTo>
                  <a:pt x="167268" y="293368"/>
                </a:lnTo>
                <a:close/>
              </a:path>
            </a:pathLst>
          </a:cu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10800000">
            <a:off x="5687121" y="5545701"/>
            <a:ext cx="446048" cy="717115"/>
          </a:xfrm>
          <a:custGeom>
            <a:avLst/>
            <a:gdLst>
              <a:gd name="connsiteX0" fmla="*/ 167268 w 334536"/>
              <a:gd name="connsiteY0" fmla="*/ 293368 h 586736"/>
              <a:gd name="connsiteX1" fmla="*/ 0 w 334536"/>
              <a:gd name="connsiteY1" fmla="*/ 0 h 586736"/>
              <a:gd name="connsiteX2" fmla="*/ 334536 w 334536"/>
              <a:gd name="connsiteY2" fmla="*/ 0 h 586736"/>
              <a:gd name="connsiteX3" fmla="*/ 334536 w 334536"/>
              <a:gd name="connsiteY3" fmla="*/ 586736 h 586736"/>
              <a:gd name="connsiteX4" fmla="*/ 0 w 334536"/>
              <a:gd name="connsiteY4" fmla="*/ 586736 h 586736"/>
              <a:gd name="connsiteX5" fmla="*/ 167268 w 334536"/>
              <a:gd name="connsiteY5" fmla="*/ 293368 h 58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536" h="586736">
                <a:moveTo>
                  <a:pt x="167268" y="293368"/>
                </a:moveTo>
                <a:lnTo>
                  <a:pt x="0" y="0"/>
                </a:lnTo>
                <a:lnTo>
                  <a:pt x="334536" y="0"/>
                </a:lnTo>
                <a:close/>
                <a:moveTo>
                  <a:pt x="334536" y="586736"/>
                </a:moveTo>
                <a:lnTo>
                  <a:pt x="0" y="586736"/>
                </a:lnTo>
                <a:lnTo>
                  <a:pt x="167268" y="293368"/>
                </a:lnTo>
                <a:close/>
              </a:path>
            </a:pathLst>
          </a:cu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0800000">
            <a:off x="7882905" y="5383004"/>
            <a:ext cx="446048" cy="717115"/>
          </a:xfrm>
          <a:custGeom>
            <a:avLst/>
            <a:gdLst>
              <a:gd name="connsiteX0" fmla="*/ 167268 w 334536"/>
              <a:gd name="connsiteY0" fmla="*/ 293368 h 586736"/>
              <a:gd name="connsiteX1" fmla="*/ 0 w 334536"/>
              <a:gd name="connsiteY1" fmla="*/ 0 h 586736"/>
              <a:gd name="connsiteX2" fmla="*/ 334536 w 334536"/>
              <a:gd name="connsiteY2" fmla="*/ 0 h 586736"/>
              <a:gd name="connsiteX3" fmla="*/ 334536 w 334536"/>
              <a:gd name="connsiteY3" fmla="*/ 586736 h 586736"/>
              <a:gd name="connsiteX4" fmla="*/ 0 w 334536"/>
              <a:gd name="connsiteY4" fmla="*/ 586736 h 586736"/>
              <a:gd name="connsiteX5" fmla="*/ 167268 w 334536"/>
              <a:gd name="connsiteY5" fmla="*/ 293368 h 58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536" h="586736">
                <a:moveTo>
                  <a:pt x="167268" y="293368"/>
                </a:moveTo>
                <a:lnTo>
                  <a:pt x="0" y="0"/>
                </a:lnTo>
                <a:lnTo>
                  <a:pt x="334536" y="0"/>
                </a:lnTo>
                <a:close/>
                <a:moveTo>
                  <a:pt x="334536" y="586736"/>
                </a:moveTo>
                <a:lnTo>
                  <a:pt x="0" y="586736"/>
                </a:lnTo>
                <a:lnTo>
                  <a:pt x="167268" y="293368"/>
                </a:lnTo>
                <a:close/>
              </a:path>
            </a:pathLst>
          </a:cu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0800000">
            <a:off x="3368673" y="1418673"/>
            <a:ext cx="446048" cy="717115"/>
          </a:xfrm>
          <a:custGeom>
            <a:avLst/>
            <a:gdLst>
              <a:gd name="connsiteX0" fmla="*/ 167268 w 334536"/>
              <a:gd name="connsiteY0" fmla="*/ 293368 h 586736"/>
              <a:gd name="connsiteX1" fmla="*/ 0 w 334536"/>
              <a:gd name="connsiteY1" fmla="*/ 0 h 586736"/>
              <a:gd name="connsiteX2" fmla="*/ 334536 w 334536"/>
              <a:gd name="connsiteY2" fmla="*/ 0 h 586736"/>
              <a:gd name="connsiteX3" fmla="*/ 334536 w 334536"/>
              <a:gd name="connsiteY3" fmla="*/ 586736 h 586736"/>
              <a:gd name="connsiteX4" fmla="*/ 0 w 334536"/>
              <a:gd name="connsiteY4" fmla="*/ 586736 h 586736"/>
              <a:gd name="connsiteX5" fmla="*/ 167268 w 334536"/>
              <a:gd name="connsiteY5" fmla="*/ 293368 h 58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536" h="586736">
                <a:moveTo>
                  <a:pt x="167268" y="293368"/>
                </a:moveTo>
                <a:lnTo>
                  <a:pt x="0" y="0"/>
                </a:lnTo>
                <a:lnTo>
                  <a:pt x="334536" y="0"/>
                </a:lnTo>
                <a:close/>
                <a:moveTo>
                  <a:pt x="334536" y="586736"/>
                </a:moveTo>
                <a:lnTo>
                  <a:pt x="0" y="586736"/>
                </a:lnTo>
                <a:lnTo>
                  <a:pt x="167268" y="293368"/>
                </a:lnTo>
                <a:close/>
              </a:path>
            </a:pathLst>
          </a:cu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10800000">
            <a:off x="8623306" y="1531381"/>
            <a:ext cx="446048" cy="717115"/>
          </a:xfrm>
          <a:custGeom>
            <a:avLst/>
            <a:gdLst>
              <a:gd name="connsiteX0" fmla="*/ 167268 w 334536"/>
              <a:gd name="connsiteY0" fmla="*/ 293368 h 586736"/>
              <a:gd name="connsiteX1" fmla="*/ 0 w 334536"/>
              <a:gd name="connsiteY1" fmla="*/ 0 h 586736"/>
              <a:gd name="connsiteX2" fmla="*/ 334536 w 334536"/>
              <a:gd name="connsiteY2" fmla="*/ 0 h 586736"/>
              <a:gd name="connsiteX3" fmla="*/ 334536 w 334536"/>
              <a:gd name="connsiteY3" fmla="*/ 586736 h 586736"/>
              <a:gd name="connsiteX4" fmla="*/ 0 w 334536"/>
              <a:gd name="connsiteY4" fmla="*/ 586736 h 586736"/>
              <a:gd name="connsiteX5" fmla="*/ 167268 w 334536"/>
              <a:gd name="connsiteY5" fmla="*/ 293368 h 58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536" h="586736">
                <a:moveTo>
                  <a:pt x="167268" y="293368"/>
                </a:moveTo>
                <a:lnTo>
                  <a:pt x="0" y="0"/>
                </a:lnTo>
                <a:lnTo>
                  <a:pt x="334536" y="0"/>
                </a:lnTo>
                <a:close/>
                <a:moveTo>
                  <a:pt x="334536" y="586736"/>
                </a:moveTo>
                <a:lnTo>
                  <a:pt x="0" y="586736"/>
                </a:lnTo>
                <a:lnTo>
                  <a:pt x="167268" y="293368"/>
                </a:lnTo>
                <a:close/>
              </a:path>
            </a:pathLst>
          </a:cu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rot="10800000">
            <a:off x="5817234" y="1198084"/>
            <a:ext cx="446048" cy="717115"/>
          </a:xfrm>
          <a:custGeom>
            <a:avLst/>
            <a:gdLst>
              <a:gd name="connsiteX0" fmla="*/ 167268 w 334536"/>
              <a:gd name="connsiteY0" fmla="*/ 293368 h 586736"/>
              <a:gd name="connsiteX1" fmla="*/ 0 w 334536"/>
              <a:gd name="connsiteY1" fmla="*/ 0 h 586736"/>
              <a:gd name="connsiteX2" fmla="*/ 334536 w 334536"/>
              <a:gd name="connsiteY2" fmla="*/ 0 h 586736"/>
              <a:gd name="connsiteX3" fmla="*/ 334536 w 334536"/>
              <a:gd name="connsiteY3" fmla="*/ 586736 h 586736"/>
              <a:gd name="connsiteX4" fmla="*/ 0 w 334536"/>
              <a:gd name="connsiteY4" fmla="*/ 586736 h 586736"/>
              <a:gd name="connsiteX5" fmla="*/ 167268 w 334536"/>
              <a:gd name="connsiteY5" fmla="*/ 293368 h 58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536" h="586736">
                <a:moveTo>
                  <a:pt x="167268" y="293368"/>
                </a:moveTo>
                <a:lnTo>
                  <a:pt x="0" y="0"/>
                </a:lnTo>
                <a:lnTo>
                  <a:pt x="334536" y="0"/>
                </a:lnTo>
                <a:close/>
                <a:moveTo>
                  <a:pt x="334536" y="586736"/>
                </a:moveTo>
                <a:lnTo>
                  <a:pt x="0" y="586736"/>
                </a:lnTo>
                <a:lnTo>
                  <a:pt x="167268" y="293368"/>
                </a:lnTo>
                <a:close/>
              </a:path>
            </a:pathLst>
          </a:cu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re 2"/>
          <p:cNvSpPr txBox="1">
            <a:spLocks/>
          </p:cNvSpPr>
          <p:nvPr/>
        </p:nvSpPr>
        <p:spPr>
          <a:xfrm>
            <a:off x="457199" y="258763"/>
            <a:ext cx="11522675" cy="858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6600" smtClean="0"/>
              <a:t>Accelerator 101</a:t>
            </a:r>
            <a:endParaRPr lang="en-GB" sz="6600" dirty="0"/>
          </a:p>
        </p:txBody>
      </p:sp>
    </p:spTree>
    <p:extLst>
      <p:ext uri="{BB962C8B-B14F-4D97-AF65-F5344CB8AC3E}">
        <p14:creationId xmlns:p14="http://schemas.microsoft.com/office/powerpoint/2010/main" val="1527922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425514"/>
            <a:ext cx="12192000" cy="10709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0" y="0"/>
            <a:ext cx="214184"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numéro de diapositive 8"/>
          <p:cNvSpPr>
            <a:spLocks noGrp="1"/>
          </p:cNvSpPr>
          <p:nvPr>
            <p:ph type="sldNum" sz="quarter" idx="12"/>
          </p:nvPr>
        </p:nvSpPr>
        <p:spPr>
          <a:xfrm>
            <a:off x="9236675" y="6512740"/>
            <a:ext cx="2743200" cy="365125"/>
          </a:xfrm>
          <a:noFill/>
          <a:ln>
            <a:noFill/>
          </a:ln>
        </p:spPr>
        <p:txBody>
          <a:bodyPr/>
          <a:lstStyle/>
          <a:p>
            <a:fld id="{34D7324B-2770-4802-B49E-4504F47BE71B}" type="slidenum">
              <a:rPr lang="fr-FR" smtClean="0">
                <a:ln>
                  <a:solidFill>
                    <a:schemeClr val="tx1"/>
                  </a:solidFill>
                </a:ln>
              </a:rPr>
              <a:t>6</a:t>
            </a:fld>
            <a:endParaRPr lang="fr-FR" dirty="0">
              <a:ln>
                <a:solidFill>
                  <a:schemeClr val="tx1"/>
                </a:solidFill>
              </a:ln>
            </a:endParaRPr>
          </a:p>
        </p:txBody>
      </p:sp>
      <p:sp>
        <p:nvSpPr>
          <p:cNvPr id="10" name="ZoneTexte 9"/>
          <p:cNvSpPr txBox="1"/>
          <p:nvPr/>
        </p:nvSpPr>
        <p:spPr>
          <a:xfrm>
            <a:off x="313038" y="6520569"/>
            <a:ext cx="3278659" cy="369332"/>
          </a:xfrm>
          <a:prstGeom prst="rect">
            <a:avLst/>
          </a:prstGeom>
          <a:noFill/>
        </p:spPr>
        <p:txBody>
          <a:bodyPr wrap="square" rtlCol="0">
            <a:spAutoFit/>
          </a:bodyPr>
          <a:lstStyle/>
          <a:p>
            <a:r>
              <a:rPr lang="fr-FR" dirty="0" smtClean="0"/>
              <a:t>Alexis Gamelin</a:t>
            </a:r>
            <a:endParaRPr lang="fr-FR" dirty="0"/>
          </a:p>
        </p:txBody>
      </p:sp>
      <p:sp>
        <p:nvSpPr>
          <p:cNvPr id="2" name="Donut 1"/>
          <p:cNvSpPr/>
          <p:nvPr/>
        </p:nvSpPr>
        <p:spPr>
          <a:xfrm>
            <a:off x="1737421" y="2605011"/>
            <a:ext cx="8326781" cy="3463207"/>
          </a:xfrm>
          <a:prstGeom prst="donut">
            <a:avLst>
              <a:gd name="adj" fmla="val 8137"/>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itre 2"/>
          <p:cNvSpPr txBox="1">
            <a:spLocks/>
          </p:cNvSpPr>
          <p:nvPr/>
        </p:nvSpPr>
        <p:spPr>
          <a:xfrm>
            <a:off x="334662" y="262977"/>
            <a:ext cx="11522675" cy="858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6600" dirty="0" smtClean="0"/>
              <a:t>Coordinate system</a:t>
            </a:r>
            <a:endParaRPr lang="en-GB" sz="6600" dirty="0"/>
          </a:p>
        </p:txBody>
      </p:sp>
      <p:sp>
        <p:nvSpPr>
          <p:cNvPr id="3" name="Oval 2"/>
          <p:cNvSpPr/>
          <p:nvPr/>
        </p:nvSpPr>
        <p:spPr>
          <a:xfrm>
            <a:off x="1881437" y="2749027"/>
            <a:ext cx="7992888" cy="3168352"/>
          </a:xfrm>
          <a:prstGeom prst="ellipse">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6498276" y="2749027"/>
            <a:ext cx="3565926" cy="4320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297015" y="2543902"/>
            <a:ext cx="2638233" cy="461665"/>
          </a:xfrm>
          <a:prstGeom prst="rect">
            <a:avLst/>
          </a:prstGeom>
          <a:noFill/>
        </p:spPr>
        <p:txBody>
          <a:bodyPr wrap="square" rtlCol="0">
            <a:spAutoFit/>
          </a:bodyPr>
          <a:lstStyle/>
          <a:p>
            <a:r>
              <a:rPr lang="en-US" sz="2400" dirty="0" smtClean="0"/>
              <a:t>Longitudinal axis s</a:t>
            </a:r>
            <a:endParaRPr lang="en-US" sz="2400" dirty="0"/>
          </a:p>
        </p:txBody>
      </p:sp>
      <p:sp>
        <p:nvSpPr>
          <p:cNvPr id="17" name="Parallelogram 16"/>
          <p:cNvSpPr/>
          <p:nvPr/>
        </p:nvSpPr>
        <p:spPr>
          <a:xfrm rot="17603900">
            <a:off x="5035777" y="1961072"/>
            <a:ext cx="3228023" cy="1627324"/>
          </a:xfrm>
          <a:prstGeom prst="parallelogram">
            <a:avLst>
              <a:gd name="adj" fmla="val 99114"/>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p:cNvCxnSpPr/>
          <p:nvPr/>
        </p:nvCxnSpPr>
        <p:spPr>
          <a:xfrm flipV="1">
            <a:off x="6524048" y="1922512"/>
            <a:ext cx="253933" cy="8522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6388985" y="2432216"/>
            <a:ext cx="108426" cy="331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458864" y="4694236"/>
            <a:ext cx="2638233" cy="461665"/>
          </a:xfrm>
          <a:prstGeom prst="rect">
            <a:avLst/>
          </a:prstGeom>
          <a:noFill/>
        </p:spPr>
        <p:txBody>
          <a:bodyPr wrap="square" rtlCol="0">
            <a:spAutoFit/>
          </a:bodyPr>
          <a:lstStyle/>
          <a:p>
            <a:r>
              <a:rPr lang="en-US" sz="2400" smtClean="0"/>
              <a:t>Transverse plane</a:t>
            </a:r>
            <a:endParaRPr lang="en-US" sz="2400" dirty="0"/>
          </a:p>
        </p:txBody>
      </p:sp>
      <p:sp>
        <p:nvSpPr>
          <p:cNvPr id="41" name="TextBox 40"/>
          <p:cNvSpPr txBox="1"/>
          <p:nvPr/>
        </p:nvSpPr>
        <p:spPr>
          <a:xfrm>
            <a:off x="6962122" y="1459058"/>
            <a:ext cx="2638233" cy="461665"/>
          </a:xfrm>
          <a:prstGeom prst="rect">
            <a:avLst/>
          </a:prstGeom>
          <a:noFill/>
        </p:spPr>
        <p:txBody>
          <a:bodyPr wrap="square" rtlCol="0">
            <a:spAutoFit/>
          </a:bodyPr>
          <a:lstStyle/>
          <a:p>
            <a:r>
              <a:rPr lang="en-US" sz="2400" dirty="0" smtClean="0"/>
              <a:t>Horizontal axis x</a:t>
            </a:r>
            <a:endParaRPr lang="en-US" sz="2400" dirty="0"/>
          </a:p>
        </p:txBody>
      </p:sp>
      <p:sp>
        <p:nvSpPr>
          <p:cNvPr id="42" name="TextBox 41"/>
          <p:cNvSpPr txBox="1"/>
          <p:nvPr/>
        </p:nvSpPr>
        <p:spPr>
          <a:xfrm>
            <a:off x="3885815" y="2074920"/>
            <a:ext cx="2638233" cy="461665"/>
          </a:xfrm>
          <a:prstGeom prst="rect">
            <a:avLst/>
          </a:prstGeom>
          <a:noFill/>
        </p:spPr>
        <p:txBody>
          <a:bodyPr wrap="square" rtlCol="0">
            <a:spAutoFit/>
          </a:bodyPr>
          <a:lstStyle/>
          <a:p>
            <a:r>
              <a:rPr lang="en-US" sz="2400" dirty="0" smtClean="0"/>
              <a:t>Vertical axis y</a:t>
            </a:r>
            <a:endParaRPr lang="en-US" sz="2400" dirty="0"/>
          </a:p>
        </p:txBody>
      </p:sp>
    </p:spTree>
    <p:extLst>
      <p:ext uri="{BB962C8B-B14F-4D97-AF65-F5344CB8AC3E}">
        <p14:creationId xmlns:p14="http://schemas.microsoft.com/office/powerpoint/2010/main" val="934281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425514"/>
            <a:ext cx="12192000" cy="10709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0" y="0"/>
            <a:ext cx="214184"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numéro de diapositive 8"/>
          <p:cNvSpPr>
            <a:spLocks noGrp="1"/>
          </p:cNvSpPr>
          <p:nvPr>
            <p:ph type="sldNum" sz="quarter" idx="12"/>
          </p:nvPr>
        </p:nvSpPr>
        <p:spPr>
          <a:xfrm>
            <a:off x="9236675" y="6512740"/>
            <a:ext cx="2743200" cy="365125"/>
          </a:xfrm>
          <a:noFill/>
          <a:ln>
            <a:noFill/>
          </a:ln>
        </p:spPr>
        <p:txBody>
          <a:bodyPr/>
          <a:lstStyle/>
          <a:p>
            <a:fld id="{34D7324B-2770-4802-B49E-4504F47BE71B}" type="slidenum">
              <a:rPr lang="fr-FR" smtClean="0">
                <a:ln>
                  <a:solidFill>
                    <a:schemeClr val="tx1"/>
                  </a:solidFill>
                </a:ln>
              </a:rPr>
              <a:t>7</a:t>
            </a:fld>
            <a:endParaRPr lang="fr-FR" dirty="0">
              <a:ln>
                <a:solidFill>
                  <a:schemeClr val="tx1"/>
                </a:solidFill>
              </a:ln>
            </a:endParaRPr>
          </a:p>
        </p:txBody>
      </p:sp>
      <p:sp>
        <p:nvSpPr>
          <p:cNvPr id="10" name="ZoneTexte 9"/>
          <p:cNvSpPr txBox="1"/>
          <p:nvPr/>
        </p:nvSpPr>
        <p:spPr>
          <a:xfrm>
            <a:off x="313038" y="6520569"/>
            <a:ext cx="3278659" cy="369332"/>
          </a:xfrm>
          <a:prstGeom prst="rect">
            <a:avLst/>
          </a:prstGeom>
          <a:noFill/>
        </p:spPr>
        <p:txBody>
          <a:bodyPr wrap="square" rtlCol="0">
            <a:spAutoFit/>
          </a:bodyPr>
          <a:lstStyle/>
          <a:p>
            <a:r>
              <a:rPr lang="fr-FR" dirty="0" smtClean="0"/>
              <a:t>Alexis Gamelin</a:t>
            </a:r>
            <a:endParaRPr lang="fr-FR" dirty="0"/>
          </a:p>
        </p:txBody>
      </p:sp>
      <p:sp>
        <p:nvSpPr>
          <p:cNvPr id="3" name="Titre 2"/>
          <p:cNvSpPr>
            <a:spLocks noGrp="1"/>
          </p:cNvSpPr>
          <p:nvPr>
            <p:ph type="ctrTitle"/>
          </p:nvPr>
        </p:nvSpPr>
        <p:spPr>
          <a:xfrm>
            <a:off x="457199" y="258763"/>
            <a:ext cx="11522675" cy="858837"/>
          </a:xfrm>
        </p:spPr>
        <p:txBody>
          <a:bodyPr>
            <a:noAutofit/>
          </a:bodyPr>
          <a:lstStyle/>
          <a:p>
            <a:r>
              <a:rPr lang="en-GB" sz="6600" dirty="0" smtClean="0"/>
              <a:t>Ionisation of residual vacuum</a:t>
            </a:r>
            <a:endParaRPr lang="en-GB" sz="6600" dirty="0"/>
          </a:p>
        </p:txBody>
      </p:sp>
      <p:cxnSp>
        <p:nvCxnSpPr>
          <p:cNvPr id="4" name="Straight Connector 3"/>
          <p:cNvCxnSpPr/>
          <p:nvPr/>
        </p:nvCxnSpPr>
        <p:spPr>
          <a:xfrm>
            <a:off x="911424" y="1738772"/>
            <a:ext cx="10513168" cy="8686"/>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912561" y="5290368"/>
            <a:ext cx="10512031" cy="20148"/>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0" name="Oval 13"/>
          <p:cNvSpPr>
            <a:spLocks noChangeArrowheads="1"/>
          </p:cNvSpPr>
          <p:nvPr/>
        </p:nvSpPr>
        <p:spPr bwMode="auto">
          <a:xfrm>
            <a:off x="1001942" y="3365377"/>
            <a:ext cx="1356139" cy="307071"/>
          </a:xfrm>
          <a:prstGeom prst="ellipse">
            <a:avLst/>
          </a:prstGeom>
          <a:solidFill>
            <a:schemeClr val="tx1"/>
          </a:solid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cxnSp>
        <p:nvCxnSpPr>
          <p:cNvPr id="122" name="Straight Arrow Connector 121"/>
          <p:cNvCxnSpPr>
            <a:stCxn id="120" idx="6"/>
          </p:cNvCxnSpPr>
          <p:nvPr/>
        </p:nvCxnSpPr>
        <p:spPr>
          <a:xfrm flipV="1">
            <a:off x="2358081" y="3518912"/>
            <a:ext cx="2729807"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2" name="Oval 70"/>
          <p:cNvSpPr>
            <a:spLocks noChangeArrowheads="1"/>
          </p:cNvSpPr>
          <p:nvPr/>
        </p:nvSpPr>
        <p:spPr bwMode="auto">
          <a:xfrm>
            <a:off x="5395642" y="3508658"/>
            <a:ext cx="124295" cy="10088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33" name="Oval 70"/>
          <p:cNvSpPr>
            <a:spLocks noChangeArrowheads="1"/>
          </p:cNvSpPr>
          <p:nvPr/>
        </p:nvSpPr>
        <p:spPr bwMode="auto">
          <a:xfrm>
            <a:off x="5591944" y="3212976"/>
            <a:ext cx="124295" cy="10088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34" name="Oval 70"/>
          <p:cNvSpPr>
            <a:spLocks noChangeArrowheads="1"/>
          </p:cNvSpPr>
          <p:nvPr/>
        </p:nvSpPr>
        <p:spPr bwMode="auto">
          <a:xfrm>
            <a:off x="5807968" y="3672448"/>
            <a:ext cx="124295" cy="10088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35" name="Oval 70"/>
          <p:cNvSpPr>
            <a:spLocks noChangeArrowheads="1"/>
          </p:cNvSpPr>
          <p:nvPr/>
        </p:nvSpPr>
        <p:spPr bwMode="auto">
          <a:xfrm>
            <a:off x="5578693" y="3932081"/>
            <a:ext cx="124295" cy="10088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36" name="Oval 70"/>
          <p:cNvSpPr>
            <a:spLocks noChangeArrowheads="1"/>
          </p:cNvSpPr>
          <p:nvPr/>
        </p:nvSpPr>
        <p:spPr bwMode="auto">
          <a:xfrm>
            <a:off x="6016649" y="3367593"/>
            <a:ext cx="124295" cy="10088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37" name="Oval 70"/>
          <p:cNvSpPr>
            <a:spLocks noChangeArrowheads="1"/>
          </p:cNvSpPr>
          <p:nvPr/>
        </p:nvSpPr>
        <p:spPr bwMode="auto">
          <a:xfrm>
            <a:off x="6207033" y="3876021"/>
            <a:ext cx="124295" cy="10088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38" name="Oval 70"/>
          <p:cNvSpPr>
            <a:spLocks noChangeArrowheads="1"/>
          </p:cNvSpPr>
          <p:nvPr/>
        </p:nvSpPr>
        <p:spPr bwMode="auto">
          <a:xfrm>
            <a:off x="6296878" y="3571568"/>
            <a:ext cx="124295" cy="10088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39" name="Oval 70"/>
          <p:cNvSpPr>
            <a:spLocks noChangeArrowheads="1"/>
          </p:cNvSpPr>
          <p:nvPr/>
        </p:nvSpPr>
        <p:spPr bwMode="auto">
          <a:xfrm>
            <a:off x="6156388" y="3022180"/>
            <a:ext cx="124295" cy="10088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40" name="Oval 70"/>
          <p:cNvSpPr>
            <a:spLocks noChangeArrowheads="1"/>
          </p:cNvSpPr>
          <p:nvPr/>
        </p:nvSpPr>
        <p:spPr bwMode="auto">
          <a:xfrm>
            <a:off x="6002416" y="4220957"/>
            <a:ext cx="124295" cy="10088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41" name="Oval 70"/>
          <p:cNvSpPr>
            <a:spLocks noChangeArrowheads="1"/>
          </p:cNvSpPr>
          <p:nvPr/>
        </p:nvSpPr>
        <p:spPr bwMode="auto">
          <a:xfrm>
            <a:off x="6672064" y="3864326"/>
            <a:ext cx="124295" cy="10088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42" name="Oval 70"/>
          <p:cNvSpPr>
            <a:spLocks noChangeArrowheads="1"/>
          </p:cNvSpPr>
          <p:nvPr/>
        </p:nvSpPr>
        <p:spPr bwMode="auto">
          <a:xfrm>
            <a:off x="6539298" y="3231153"/>
            <a:ext cx="124295" cy="10088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43" name="Oval 70"/>
          <p:cNvSpPr>
            <a:spLocks noChangeArrowheads="1"/>
          </p:cNvSpPr>
          <p:nvPr/>
        </p:nvSpPr>
        <p:spPr bwMode="auto">
          <a:xfrm>
            <a:off x="5845478" y="2818404"/>
            <a:ext cx="124295" cy="10088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44" name="TextBox 143"/>
          <p:cNvSpPr txBox="1"/>
          <p:nvPr/>
        </p:nvSpPr>
        <p:spPr>
          <a:xfrm>
            <a:off x="794796" y="4045281"/>
            <a:ext cx="1781690" cy="400110"/>
          </a:xfrm>
          <a:prstGeom prst="rect">
            <a:avLst/>
          </a:prstGeom>
          <a:noFill/>
        </p:spPr>
        <p:txBody>
          <a:bodyPr wrap="square" rtlCol="0">
            <a:spAutoFit/>
          </a:bodyPr>
          <a:lstStyle/>
          <a:p>
            <a:pPr algn="ctr"/>
            <a:r>
              <a:rPr lang="en-US" sz="2000" dirty="0" smtClean="0"/>
              <a:t>Electron bunch</a:t>
            </a:r>
            <a:endParaRPr lang="en-US" sz="2000" dirty="0"/>
          </a:p>
        </p:txBody>
      </p:sp>
      <p:sp>
        <p:nvSpPr>
          <p:cNvPr id="145" name="TextBox 144"/>
          <p:cNvSpPr txBox="1"/>
          <p:nvPr/>
        </p:nvSpPr>
        <p:spPr>
          <a:xfrm>
            <a:off x="5187950" y="4474385"/>
            <a:ext cx="1916161" cy="707886"/>
          </a:xfrm>
          <a:prstGeom prst="rect">
            <a:avLst/>
          </a:prstGeom>
          <a:noFill/>
        </p:spPr>
        <p:txBody>
          <a:bodyPr wrap="square" rtlCol="0">
            <a:spAutoFit/>
          </a:bodyPr>
          <a:lstStyle/>
          <a:p>
            <a:pPr algn="ctr"/>
            <a:r>
              <a:rPr lang="en-US" sz="2000" dirty="0" smtClean="0"/>
              <a:t>Molecules of residual vacuum</a:t>
            </a:r>
            <a:endParaRPr lang="en-US" sz="2000" dirty="0"/>
          </a:p>
        </p:txBody>
      </p:sp>
      <p:sp>
        <p:nvSpPr>
          <p:cNvPr id="2" name="TextBox 1"/>
          <p:cNvSpPr txBox="1"/>
          <p:nvPr/>
        </p:nvSpPr>
        <p:spPr>
          <a:xfrm>
            <a:off x="6207033" y="2564904"/>
            <a:ext cx="456560" cy="400110"/>
          </a:xfrm>
          <a:prstGeom prst="rect">
            <a:avLst/>
          </a:prstGeom>
          <a:noFill/>
        </p:spPr>
        <p:txBody>
          <a:bodyPr wrap="square" rtlCol="0">
            <a:spAutoFit/>
          </a:bodyPr>
          <a:lstStyle/>
          <a:p>
            <a:r>
              <a:rPr lang="en-US" sz="2000" b="1" dirty="0" smtClean="0">
                <a:solidFill>
                  <a:srgbClr val="FF0000"/>
                </a:solidFill>
              </a:rPr>
              <a:t>M</a:t>
            </a:r>
            <a:endParaRPr lang="en-US" sz="2000" b="1" dirty="0">
              <a:solidFill>
                <a:srgbClr val="FF0000"/>
              </a:solidFill>
            </a:endParaRPr>
          </a:p>
        </p:txBody>
      </p:sp>
    </p:spTree>
    <p:extLst>
      <p:ext uri="{BB962C8B-B14F-4D97-AF65-F5344CB8AC3E}">
        <p14:creationId xmlns:p14="http://schemas.microsoft.com/office/powerpoint/2010/main" val="1007495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425514"/>
            <a:ext cx="12192000" cy="10709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0" y="0"/>
            <a:ext cx="214184"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numéro de diapositive 8"/>
          <p:cNvSpPr>
            <a:spLocks noGrp="1"/>
          </p:cNvSpPr>
          <p:nvPr>
            <p:ph type="sldNum" sz="quarter" idx="12"/>
          </p:nvPr>
        </p:nvSpPr>
        <p:spPr>
          <a:xfrm>
            <a:off x="9236675" y="6512740"/>
            <a:ext cx="2743200" cy="365125"/>
          </a:xfrm>
          <a:noFill/>
          <a:ln>
            <a:noFill/>
          </a:ln>
        </p:spPr>
        <p:txBody>
          <a:bodyPr/>
          <a:lstStyle/>
          <a:p>
            <a:fld id="{34D7324B-2770-4802-B49E-4504F47BE71B}" type="slidenum">
              <a:rPr lang="fr-FR" smtClean="0">
                <a:ln>
                  <a:solidFill>
                    <a:schemeClr val="tx1"/>
                  </a:solidFill>
                </a:ln>
              </a:rPr>
              <a:t>8</a:t>
            </a:fld>
            <a:endParaRPr lang="fr-FR" dirty="0">
              <a:ln>
                <a:solidFill>
                  <a:schemeClr val="tx1"/>
                </a:solidFill>
              </a:ln>
            </a:endParaRPr>
          </a:p>
        </p:txBody>
      </p:sp>
      <p:sp>
        <p:nvSpPr>
          <p:cNvPr id="10" name="ZoneTexte 9"/>
          <p:cNvSpPr txBox="1"/>
          <p:nvPr/>
        </p:nvSpPr>
        <p:spPr>
          <a:xfrm>
            <a:off x="313038" y="6520569"/>
            <a:ext cx="3278659" cy="369332"/>
          </a:xfrm>
          <a:prstGeom prst="rect">
            <a:avLst/>
          </a:prstGeom>
          <a:noFill/>
        </p:spPr>
        <p:txBody>
          <a:bodyPr wrap="square" rtlCol="0">
            <a:spAutoFit/>
          </a:bodyPr>
          <a:lstStyle/>
          <a:p>
            <a:r>
              <a:rPr lang="fr-FR" dirty="0" smtClean="0"/>
              <a:t>Alexis Gamelin</a:t>
            </a:r>
            <a:endParaRPr lang="fr-FR" dirty="0"/>
          </a:p>
        </p:txBody>
      </p:sp>
      <p:sp>
        <p:nvSpPr>
          <p:cNvPr id="3" name="Titre 2"/>
          <p:cNvSpPr>
            <a:spLocks noGrp="1"/>
          </p:cNvSpPr>
          <p:nvPr>
            <p:ph type="ctrTitle"/>
          </p:nvPr>
        </p:nvSpPr>
        <p:spPr>
          <a:xfrm>
            <a:off x="457199" y="258763"/>
            <a:ext cx="11522675" cy="858837"/>
          </a:xfrm>
        </p:spPr>
        <p:txBody>
          <a:bodyPr>
            <a:noAutofit/>
          </a:bodyPr>
          <a:lstStyle/>
          <a:p>
            <a:r>
              <a:rPr lang="en-GB" sz="6600" dirty="0" smtClean="0"/>
              <a:t>Ionisation of residual vacuum</a:t>
            </a:r>
            <a:endParaRPr lang="en-GB" sz="6600" dirty="0"/>
          </a:p>
        </p:txBody>
      </p:sp>
      <p:cxnSp>
        <p:nvCxnSpPr>
          <p:cNvPr id="4" name="Straight Connector 3"/>
          <p:cNvCxnSpPr/>
          <p:nvPr/>
        </p:nvCxnSpPr>
        <p:spPr>
          <a:xfrm>
            <a:off x="911424" y="1738772"/>
            <a:ext cx="10513168" cy="8686"/>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912561" y="5290368"/>
            <a:ext cx="10512031" cy="20148"/>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0" name="Oval 13"/>
          <p:cNvSpPr>
            <a:spLocks noChangeArrowheads="1"/>
          </p:cNvSpPr>
          <p:nvPr/>
        </p:nvSpPr>
        <p:spPr bwMode="auto">
          <a:xfrm>
            <a:off x="9930205" y="3405562"/>
            <a:ext cx="1356139" cy="307071"/>
          </a:xfrm>
          <a:prstGeom prst="ellipse">
            <a:avLst/>
          </a:prstGeom>
          <a:solidFill>
            <a:schemeClr val="tx1"/>
          </a:solid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cxnSp>
        <p:nvCxnSpPr>
          <p:cNvPr id="122" name="Straight Arrow Connector 121"/>
          <p:cNvCxnSpPr/>
          <p:nvPr/>
        </p:nvCxnSpPr>
        <p:spPr>
          <a:xfrm flipV="1">
            <a:off x="6969641" y="3545768"/>
            <a:ext cx="2729807"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2" name="Oval 70"/>
          <p:cNvSpPr>
            <a:spLocks noChangeArrowheads="1"/>
          </p:cNvSpPr>
          <p:nvPr/>
        </p:nvSpPr>
        <p:spPr bwMode="auto">
          <a:xfrm>
            <a:off x="5395642" y="3508658"/>
            <a:ext cx="124295" cy="10088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33" name="Oval 70"/>
          <p:cNvSpPr>
            <a:spLocks noChangeArrowheads="1"/>
          </p:cNvSpPr>
          <p:nvPr/>
        </p:nvSpPr>
        <p:spPr bwMode="auto">
          <a:xfrm>
            <a:off x="5591944" y="3212976"/>
            <a:ext cx="124295" cy="10088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34" name="Oval 70"/>
          <p:cNvSpPr>
            <a:spLocks noChangeArrowheads="1"/>
          </p:cNvSpPr>
          <p:nvPr/>
        </p:nvSpPr>
        <p:spPr bwMode="auto">
          <a:xfrm>
            <a:off x="5807968" y="3672448"/>
            <a:ext cx="124295" cy="10088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35" name="Oval 70"/>
          <p:cNvSpPr>
            <a:spLocks noChangeArrowheads="1"/>
          </p:cNvSpPr>
          <p:nvPr/>
        </p:nvSpPr>
        <p:spPr bwMode="auto">
          <a:xfrm>
            <a:off x="5578693" y="3932081"/>
            <a:ext cx="124295" cy="100880"/>
          </a:xfrm>
          <a:prstGeom prst="ellipse">
            <a:avLst/>
          </a:prstGeom>
          <a:solidFill>
            <a:srgbClr val="00B050"/>
          </a:solidFill>
          <a:ln w="9525">
            <a:solidFill>
              <a:srgbClr val="00B05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36" name="Oval 70"/>
          <p:cNvSpPr>
            <a:spLocks noChangeArrowheads="1"/>
          </p:cNvSpPr>
          <p:nvPr/>
        </p:nvSpPr>
        <p:spPr bwMode="auto">
          <a:xfrm>
            <a:off x="6016649" y="3367593"/>
            <a:ext cx="124295" cy="100880"/>
          </a:xfrm>
          <a:prstGeom prst="ellipse">
            <a:avLst/>
          </a:prstGeom>
          <a:solidFill>
            <a:srgbClr val="00B050"/>
          </a:solidFill>
          <a:ln w="9525">
            <a:solidFill>
              <a:srgbClr val="00B05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37" name="Oval 70"/>
          <p:cNvSpPr>
            <a:spLocks noChangeArrowheads="1"/>
          </p:cNvSpPr>
          <p:nvPr/>
        </p:nvSpPr>
        <p:spPr bwMode="auto">
          <a:xfrm>
            <a:off x="6207033" y="3876021"/>
            <a:ext cx="124295" cy="100880"/>
          </a:xfrm>
          <a:prstGeom prst="ellipse">
            <a:avLst/>
          </a:prstGeom>
          <a:solidFill>
            <a:srgbClr val="00B050"/>
          </a:solidFill>
          <a:ln w="9525">
            <a:solidFill>
              <a:srgbClr val="00B05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38" name="Oval 70"/>
          <p:cNvSpPr>
            <a:spLocks noChangeArrowheads="1"/>
          </p:cNvSpPr>
          <p:nvPr/>
        </p:nvSpPr>
        <p:spPr bwMode="auto">
          <a:xfrm>
            <a:off x="6296878" y="3571568"/>
            <a:ext cx="124295" cy="10088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39" name="Oval 70"/>
          <p:cNvSpPr>
            <a:spLocks noChangeArrowheads="1"/>
          </p:cNvSpPr>
          <p:nvPr/>
        </p:nvSpPr>
        <p:spPr bwMode="auto">
          <a:xfrm>
            <a:off x="6156388" y="3022180"/>
            <a:ext cx="124295" cy="10088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40" name="Oval 70"/>
          <p:cNvSpPr>
            <a:spLocks noChangeArrowheads="1"/>
          </p:cNvSpPr>
          <p:nvPr/>
        </p:nvSpPr>
        <p:spPr bwMode="auto">
          <a:xfrm>
            <a:off x="6002416" y="4220957"/>
            <a:ext cx="124295" cy="10088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41" name="Oval 70"/>
          <p:cNvSpPr>
            <a:spLocks noChangeArrowheads="1"/>
          </p:cNvSpPr>
          <p:nvPr/>
        </p:nvSpPr>
        <p:spPr bwMode="auto">
          <a:xfrm>
            <a:off x="6672064" y="3864326"/>
            <a:ext cx="124295" cy="10088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42" name="Oval 70"/>
          <p:cNvSpPr>
            <a:spLocks noChangeArrowheads="1"/>
          </p:cNvSpPr>
          <p:nvPr/>
        </p:nvSpPr>
        <p:spPr bwMode="auto">
          <a:xfrm>
            <a:off x="6539298" y="3231153"/>
            <a:ext cx="124295" cy="100880"/>
          </a:xfrm>
          <a:prstGeom prst="ellipse">
            <a:avLst/>
          </a:prstGeom>
          <a:solidFill>
            <a:srgbClr val="00B050"/>
          </a:solidFill>
          <a:ln w="9525">
            <a:solidFill>
              <a:srgbClr val="00B05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43" name="Oval 70"/>
          <p:cNvSpPr>
            <a:spLocks noChangeArrowheads="1"/>
          </p:cNvSpPr>
          <p:nvPr/>
        </p:nvSpPr>
        <p:spPr bwMode="auto">
          <a:xfrm>
            <a:off x="5845478" y="2818404"/>
            <a:ext cx="124295" cy="10088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44" name="TextBox 143"/>
          <p:cNvSpPr txBox="1"/>
          <p:nvPr/>
        </p:nvSpPr>
        <p:spPr>
          <a:xfrm>
            <a:off x="9720585" y="4449838"/>
            <a:ext cx="1781690" cy="400110"/>
          </a:xfrm>
          <a:prstGeom prst="rect">
            <a:avLst/>
          </a:prstGeom>
          <a:noFill/>
        </p:spPr>
        <p:txBody>
          <a:bodyPr wrap="square" rtlCol="0">
            <a:spAutoFit/>
          </a:bodyPr>
          <a:lstStyle/>
          <a:p>
            <a:pPr algn="ctr"/>
            <a:r>
              <a:rPr lang="en-US" sz="2000" dirty="0" smtClean="0"/>
              <a:t>Electron bunch</a:t>
            </a:r>
            <a:endParaRPr lang="en-US" sz="2000" dirty="0"/>
          </a:p>
        </p:txBody>
      </p:sp>
      <p:sp>
        <p:nvSpPr>
          <p:cNvPr id="145" name="TextBox 144"/>
          <p:cNvSpPr txBox="1"/>
          <p:nvPr/>
        </p:nvSpPr>
        <p:spPr>
          <a:xfrm>
            <a:off x="4079776" y="4487622"/>
            <a:ext cx="3888431" cy="707886"/>
          </a:xfrm>
          <a:prstGeom prst="rect">
            <a:avLst/>
          </a:prstGeom>
          <a:noFill/>
        </p:spPr>
        <p:txBody>
          <a:bodyPr wrap="square" rtlCol="0">
            <a:spAutoFit/>
          </a:bodyPr>
          <a:lstStyle/>
          <a:p>
            <a:pPr algn="ctr"/>
            <a:r>
              <a:rPr lang="en-US" sz="2000" dirty="0" smtClean="0">
                <a:solidFill>
                  <a:srgbClr val="00B050"/>
                </a:solidFill>
              </a:rPr>
              <a:t>Ions </a:t>
            </a:r>
            <a:r>
              <a:rPr lang="en-US" sz="2000" dirty="0" smtClean="0"/>
              <a:t>are produced from </a:t>
            </a:r>
            <a:r>
              <a:rPr lang="en-US" sz="2000" dirty="0" smtClean="0">
                <a:solidFill>
                  <a:srgbClr val="FF0000"/>
                </a:solidFill>
              </a:rPr>
              <a:t>residual vacuum molecules</a:t>
            </a:r>
            <a:endParaRPr lang="en-US" sz="2000" dirty="0">
              <a:solidFill>
                <a:srgbClr val="FF0000"/>
              </a:solidFill>
            </a:endParaRPr>
          </a:p>
        </p:txBody>
      </p:sp>
      <p:cxnSp>
        <p:nvCxnSpPr>
          <p:cNvPr id="5" name="Straight Arrow Connector 4"/>
          <p:cNvCxnSpPr>
            <a:stCxn id="142" idx="7"/>
          </p:cNvCxnSpPr>
          <p:nvPr/>
        </p:nvCxnSpPr>
        <p:spPr>
          <a:xfrm flipV="1">
            <a:off x="6645390" y="2818404"/>
            <a:ext cx="602738" cy="427523"/>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35" idx="2"/>
          </p:cNvCxnSpPr>
          <p:nvPr/>
        </p:nvCxnSpPr>
        <p:spPr>
          <a:xfrm flipH="1">
            <a:off x="4943872" y="3982521"/>
            <a:ext cx="634821" cy="174727"/>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37" idx="5"/>
          </p:cNvCxnSpPr>
          <p:nvPr/>
        </p:nvCxnSpPr>
        <p:spPr>
          <a:xfrm>
            <a:off x="6313125" y="3962127"/>
            <a:ext cx="332265" cy="275931"/>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36" idx="1"/>
          </p:cNvCxnSpPr>
          <p:nvPr/>
        </p:nvCxnSpPr>
        <p:spPr>
          <a:xfrm flipH="1" flipV="1">
            <a:off x="5716239" y="3098040"/>
            <a:ext cx="318613" cy="284327"/>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248128" y="2505404"/>
            <a:ext cx="538530" cy="369332"/>
          </a:xfrm>
          <a:prstGeom prst="rect">
            <a:avLst/>
          </a:prstGeom>
          <a:noFill/>
        </p:spPr>
        <p:txBody>
          <a:bodyPr wrap="square" rtlCol="0">
            <a:spAutoFit/>
          </a:bodyPr>
          <a:lstStyle/>
          <a:p>
            <a:r>
              <a:rPr lang="en-US" dirty="0" smtClean="0"/>
              <a:t>e</a:t>
            </a:r>
            <a:r>
              <a:rPr lang="en-US" baseline="30000" dirty="0" smtClean="0"/>
              <a:t>-</a:t>
            </a:r>
            <a:endParaRPr lang="en-US" baseline="30000" dirty="0"/>
          </a:p>
        </p:txBody>
      </p:sp>
      <p:sp>
        <p:nvSpPr>
          <p:cNvPr id="38" name="TextBox 37"/>
          <p:cNvSpPr txBox="1"/>
          <p:nvPr/>
        </p:nvSpPr>
        <p:spPr>
          <a:xfrm>
            <a:off x="6645390" y="4021616"/>
            <a:ext cx="538530" cy="369332"/>
          </a:xfrm>
          <a:prstGeom prst="rect">
            <a:avLst/>
          </a:prstGeom>
          <a:noFill/>
        </p:spPr>
        <p:txBody>
          <a:bodyPr wrap="square" rtlCol="0">
            <a:spAutoFit/>
          </a:bodyPr>
          <a:lstStyle/>
          <a:p>
            <a:r>
              <a:rPr lang="en-US" dirty="0" smtClean="0"/>
              <a:t>e</a:t>
            </a:r>
            <a:r>
              <a:rPr lang="en-US" baseline="30000" dirty="0" smtClean="0"/>
              <a:t>-</a:t>
            </a:r>
            <a:endParaRPr lang="en-US" baseline="30000" dirty="0"/>
          </a:p>
        </p:txBody>
      </p:sp>
      <p:sp>
        <p:nvSpPr>
          <p:cNvPr id="39" name="TextBox 38"/>
          <p:cNvSpPr txBox="1"/>
          <p:nvPr/>
        </p:nvSpPr>
        <p:spPr>
          <a:xfrm>
            <a:off x="5522416" y="2773914"/>
            <a:ext cx="538530" cy="369332"/>
          </a:xfrm>
          <a:prstGeom prst="rect">
            <a:avLst/>
          </a:prstGeom>
          <a:noFill/>
        </p:spPr>
        <p:txBody>
          <a:bodyPr wrap="square" rtlCol="0">
            <a:spAutoFit/>
          </a:bodyPr>
          <a:lstStyle/>
          <a:p>
            <a:r>
              <a:rPr lang="en-US" dirty="0" smtClean="0"/>
              <a:t>e</a:t>
            </a:r>
            <a:r>
              <a:rPr lang="en-US" baseline="30000" dirty="0" smtClean="0"/>
              <a:t>-</a:t>
            </a:r>
            <a:endParaRPr lang="en-US" baseline="30000" dirty="0"/>
          </a:p>
        </p:txBody>
      </p:sp>
      <p:sp>
        <p:nvSpPr>
          <p:cNvPr id="40" name="TextBox 39"/>
          <p:cNvSpPr txBox="1"/>
          <p:nvPr/>
        </p:nvSpPr>
        <p:spPr>
          <a:xfrm>
            <a:off x="4755395" y="3786763"/>
            <a:ext cx="538530" cy="369332"/>
          </a:xfrm>
          <a:prstGeom prst="rect">
            <a:avLst/>
          </a:prstGeom>
          <a:noFill/>
        </p:spPr>
        <p:txBody>
          <a:bodyPr wrap="square" rtlCol="0">
            <a:spAutoFit/>
          </a:bodyPr>
          <a:lstStyle/>
          <a:p>
            <a:r>
              <a:rPr lang="en-US" dirty="0" smtClean="0"/>
              <a:t>e</a:t>
            </a:r>
            <a:r>
              <a:rPr lang="en-US" baseline="30000" dirty="0" smtClean="0"/>
              <a:t>-</a:t>
            </a:r>
            <a:endParaRPr lang="en-US" baseline="30000" dirty="0"/>
          </a:p>
        </p:txBody>
      </p:sp>
      <p:sp>
        <p:nvSpPr>
          <p:cNvPr id="33" name="TextBox 32"/>
          <p:cNvSpPr txBox="1"/>
          <p:nvPr/>
        </p:nvSpPr>
        <p:spPr>
          <a:xfrm>
            <a:off x="5978753" y="2488899"/>
            <a:ext cx="456560" cy="400110"/>
          </a:xfrm>
          <a:prstGeom prst="rect">
            <a:avLst/>
          </a:prstGeom>
          <a:noFill/>
        </p:spPr>
        <p:txBody>
          <a:bodyPr wrap="square" rtlCol="0">
            <a:spAutoFit/>
          </a:bodyPr>
          <a:lstStyle/>
          <a:p>
            <a:r>
              <a:rPr lang="en-US" sz="2000" b="1" dirty="0" smtClean="0">
                <a:solidFill>
                  <a:srgbClr val="FF0000"/>
                </a:solidFill>
              </a:rPr>
              <a:t>M</a:t>
            </a:r>
            <a:endParaRPr lang="en-US" sz="2000" b="1" dirty="0">
              <a:solidFill>
                <a:srgbClr val="FF0000"/>
              </a:solidFill>
            </a:endParaRPr>
          </a:p>
        </p:txBody>
      </p:sp>
      <p:sp>
        <p:nvSpPr>
          <p:cNvPr id="35" name="TextBox 34"/>
          <p:cNvSpPr txBox="1"/>
          <p:nvPr/>
        </p:nvSpPr>
        <p:spPr>
          <a:xfrm>
            <a:off x="6684492" y="3162855"/>
            <a:ext cx="542736" cy="400110"/>
          </a:xfrm>
          <a:prstGeom prst="rect">
            <a:avLst/>
          </a:prstGeom>
          <a:noFill/>
        </p:spPr>
        <p:txBody>
          <a:bodyPr wrap="square" rtlCol="0">
            <a:spAutoFit/>
          </a:bodyPr>
          <a:lstStyle/>
          <a:p>
            <a:r>
              <a:rPr lang="en-US" sz="2000" b="1" dirty="0" smtClean="0">
                <a:solidFill>
                  <a:srgbClr val="00B050"/>
                </a:solidFill>
              </a:rPr>
              <a:t>M</a:t>
            </a:r>
            <a:r>
              <a:rPr lang="en-US" sz="2000" b="1" baseline="30000" dirty="0" smtClean="0">
                <a:solidFill>
                  <a:srgbClr val="00B050"/>
                </a:solidFill>
              </a:rPr>
              <a:t>+</a:t>
            </a:r>
            <a:endParaRPr lang="en-US" sz="2000" b="1" baseline="30000" dirty="0">
              <a:solidFill>
                <a:srgbClr val="00B050"/>
              </a:solidFill>
            </a:endParaRPr>
          </a:p>
        </p:txBody>
      </p:sp>
    </p:spTree>
    <p:extLst>
      <p:ext uri="{BB962C8B-B14F-4D97-AF65-F5344CB8AC3E}">
        <p14:creationId xmlns:p14="http://schemas.microsoft.com/office/powerpoint/2010/main" val="215074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425514"/>
            <a:ext cx="12192000" cy="10709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0" y="0"/>
            <a:ext cx="214184"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numéro de diapositive 8"/>
          <p:cNvSpPr>
            <a:spLocks noGrp="1"/>
          </p:cNvSpPr>
          <p:nvPr>
            <p:ph type="sldNum" sz="quarter" idx="12"/>
          </p:nvPr>
        </p:nvSpPr>
        <p:spPr>
          <a:xfrm>
            <a:off x="9236675" y="6512740"/>
            <a:ext cx="2743200" cy="365125"/>
          </a:xfrm>
          <a:noFill/>
          <a:ln>
            <a:noFill/>
          </a:ln>
        </p:spPr>
        <p:txBody>
          <a:bodyPr/>
          <a:lstStyle/>
          <a:p>
            <a:fld id="{34D7324B-2770-4802-B49E-4504F47BE71B}" type="slidenum">
              <a:rPr lang="fr-FR" smtClean="0">
                <a:ln>
                  <a:solidFill>
                    <a:schemeClr val="tx1"/>
                  </a:solidFill>
                </a:ln>
              </a:rPr>
              <a:t>9</a:t>
            </a:fld>
            <a:endParaRPr lang="fr-FR" dirty="0">
              <a:ln>
                <a:solidFill>
                  <a:schemeClr val="tx1"/>
                </a:solidFill>
              </a:ln>
            </a:endParaRPr>
          </a:p>
        </p:txBody>
      </p:sp>
      <p:sp>
        <p:nvSpPr>
          <p:cNvPr id="10" name="ZoneTexte 9"/>
          <p:cNvSpPr txBox="1"/>
          <p:nvPr/>
        </p:nvSpPr>
        <p:spPr>
          <a:xfrm>
            <a:off x="313038" y="6520569"/>
            <a:ext cx="3278659" cy="369332"/>
          </a:xfrm>
          <a:prstGeom prst="rect">
            <a:avLst/>
          </a:prstGeom>
          <a:noFill/>
        </p:spPr>
        <p:txBody>
          <a:bodyPr wrap="square" rtlCol="0">
            <a:spAutoFit/>
          </a:bodyPr>
          <a:lstStyle/>
          <a:p>
            <a:r>
              <a:rPr lang="fr-FR" dirty="0" smtClean="0"/>
              <a:t>Alexis Gamelin</a:t>
            </a:r>
            <a:endParaRPr lang="fr-FR" dirty="0"/>
          </a:p>
        </p:txBody>
      </p:sp>
      <p:sp>
        <p:nvSpPr>
          <p:cNvPr id="28" name="Titre 2"/>
          <p:cNvSpPr txBox="1">
            <a:spLocks/>
          </p:cNvSpPr>
          <p:nvPr/>
        </p:nvSpPr>
        <p:spPr>
          <a:xfrm>
            <a:off x="457199" y="258763"/>
            <a:ext cx="11522675" cy="858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6600" smtClean="0"/>
              <a:t>Ion cloud effect</a:t>
            </a:r>
            <a:endParaRPr lang="en-GB" sz="6600" dirty="0"/>
          </a:p>
        </p:txBody>
      </p:sp>
      <p:cxnSp>
        <p:nvCxnSpPr>
          <p:cNvPr id="30" name="Straight Connector 29"/>
          <p:cNvCxnSpPr/>
          <p:nvPr/>
        </p:nvCxnSpPr>
        <p:spPr>
          <a:xfrm>
            <a:off x="911424" y="1738772"/>
            <a:ext cx="10513168" cy="8686"/>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12561" y="5290368"/>
            <a:ext cx="10512031" cy="20148"/>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2" name="Oval 13"/>
          <p:cNvSpPr>
            <a:spLocks noChangeArrowheads="1"/>
          </p:cNvSpPr>
          <p:nvPr/>
        </p:nvSpPr>
        <p:spPr bwMode="auto">
          <a:xfrm>
            <a:off x="930152" y="3464485"/>
            <a:ext cx="1356139" cy="307071"/>
          </a:xfrm>
          <a:prstGeom prst="ellipse">
            <a:avLst/>
          </a:prstGeom>
          <a:solidFill>
            <a:schemeClr val="tx1"/>
          </a:solid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3" name="Oval 70"/>
          <p:cNvSpPr>
            <a:spLocks noChangeArrowheads="1"/>
          </p:cNvSpPr>
          <p:nvPr/>
        </p:nvSpPr>
        <p:spPr bwMode="auto">
          <a:xfrm>
            <a:off x="8544272" y="2266208"/>
            <a:ext cx="124295" cy="100880"/>
          </a:xfrm>
          <a:prstGeom prst="ellipse">
            <a:avLst/>
          </a:prstGeom>
          <a:solidFill>
            <a:srgbClr val="00B050"/>
          </a:solidFill>
          <a:ln w="9525">
            <a:solidFill>
              <a:srgbClr val="00B05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44" name="Oval 70"/>
          <p:cNvSpPr>
            <a:spLocks noChangeArrowheads="1"/>
          </p:cNvSpPr>
          <p:nvPr/>
        </p:nvSpPr>
        <p:spPr bwMode="auto">
          <a:xfrm>
            <a:off x="9088803" y="2197946"/>
            <a:ext cx="124295" cy="100880"/>
          </a:xfrm>
          <a:prstGeom prst="ellipse">
            <a:avLst/>
          </a:prstGeom>
          <a:solidFill>
            <a:srgbClr val="00B050"/>
          </a:solidFill>
          <a:ln w="9525">
            <a:solidFill>
              <a:srgbClr val="00B05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45" name="Oval 70"/>
          <p:cNvSpPr>
            <a:spLocks noChangeArrowheads="1"/>
          </p:cNvSpPr>
          <p:nvPr/>
        </p:nvSpPr>
        <p:spPr bwMode="auto">
          <a:xfrm>
            <a:off x="8877177" y="2415489"/>
            <a:ext cx="124295" cy="100880"/>
          </a:xfrm>
          <a:prstGeom prst="ellipse">
            <a:avLst/>
          </a:prstGeom>
          <a:solidFill>
            <a:srgbClr val="00B050"/>
          </a:solidFill>
          <a:ln w="9525">
            <a:solidFill>
              <a:srgbClr val="00B05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46" name="Oval 70"/>
          <p:cNvSpPr>
            <a:spLocks noChangeArrowheads="1"/>
          </p:cNvSpPr>
          <p:nvPr/>
        </p:nvSpPr>
        <p:spPr bwMode="auto">
          <a:xfrm>
            <a:off x="8659648" y="4777044"/>
            <a:ext cx="124295" cy="100880"/>
          </a:xfrm>
          <a:prstGeom prst="ellipse">
            <a:avLst/>
          </a:prstGeom>
          <a:solidFill>
            <a:srgbClr val="00B050"/>
          </a:solidFill>
          <a:ln w="9525">
            <a:solidFill>
              <a:srgbClr val="00B05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47" name="Oval 70"/>
          <p:cNvSpPr>
            <a:spLocks noChangeArrowheads="1"/>
          </p:cNvSpPr>
          <p:nvPr/>
        </p:nvSpPr>
        <p:spPr bwMode="auto">
          <a:xfrm>
            <a:off x="8752882" y="2029884"/>
            <a:ext cx="124295" cy="100880"/>
          </a:xfrm>
          <a:prstGeom prst="ellipse">
            <a:avLst/>
          </a:prstGeom>
          <a:solidFill>
            <a:srgbClr val="00B050"/>
          </a:solidFill>
          <a:ln w="9525">
            <a:solidFill>
              <a:srgbClr val="00B05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48" name="Oval 70"/>
          <p:cNvSpPr>
            <a:spLocks noChangeArrowheads="1"/>
          </p:cNvSpPr>
          <p:nvPr/>
        </p:nvSpPr>
        <p:spPr bwMode="auto">
          <a:xfrm>
            <a:off x="9322375" y="2367088"/>
            <a:ext cx="124295" cy="100880"/>
          </a:xfrm>
          <a:prstGeom prst="ellipse">
            <a:avLst/>
          </a:prstGeom>
          <a:solidFill>
            <a:srgbClr val="00B050"/>
          </a:solidFill>
          <a:ln w="9525">
            <a:solidFill>
              <a:srgbClr val="00B05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52" name="Oval 70"/>
          <p:cNvSpPr>
            <a:spLocks noChangeArrowheads="1"/>
          </p:cNvSpPr>
          <p:nvPr/>
        </p:nvSpPr>
        <p:spPr bwMode="auto">
          <a:xfrm>
            <a:off x="8877177" y="4935785"/>
            <a:ext cx="124295" cy="100880"/>
          </a:xfrm>
          <a:prstGeom prst="ellipse">
            <a:avLst/>
          </a:prstGeom>
          <a:solidFill>
            <a:srgbClr val="00B050"/>
          </a:solidFill>
          <a:ln w="9525">
            <a:solidFill>
              <a:srgbClr val="00B05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53" name="Oval 70"/>
          <p:cNvSpPr>
            <a:spLocks noChangeArrowheads="1"/>
          </p:cNvSpPr>
          <p:nvPr/>
        </p:nvSpPr>
        <p:spPr bwMode="auto">
          <a:xfrm>
            <a:off x="9227751" y="4826256"/>
            <a:ext cx="124295" cy="100880"/>
          </a:xfrm>
          <a:prstGeom prst="ellipse">
            <a:avLst/>
          </a:prstGeom>
          <a:solidFill>
            <a:srgbClr val="00B050"/>
          </a:solidFill>
          <a:ln w="9525">
            <a:solidFill>
              <a:srgbClr val="00B05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54" name="Oval 70"/>
          <p:cNvSpPr>
            <a:spLocks noChangeArrowheads="1"/>
          </p:cNvSpPr>
          <p:nvPr/>
        </p:nvSpPr>
        <p:spPr bwMode="auto">
          <a:xfrm>
            <a:off x="9026655" y="4663223"/>
            <a:ext cx="124295" cy="100880"/>
          </a:xfrm>
          <a:prstGeom prst="ellipse">
            <a:avLst/>
          </a:prstGeom>
          <a:solidFill>
            <a:srgbClr val="00B050"/>
          </a:solidFill>
          <a:ln w="9525">
            <a:solidFill>
              <a:srgbClr val="00B05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9" name="Oval 13"/>
          <p:cNvSpPr>
            <a:spLocks noChangeArrowheads="1"/>
          </p:cNvSpPr>
          <p:nvPr/>
        </p:nvSpPr>
        <p:spPr bwMode="auto">
          <a:xfrm>
            <a:off x="-1679449" y="3429000"/>
            <a:ext cx="1356139" cy="425838"/>
          </a:xfrm>
          <a:prstGeom prst="ellipse">
            <a:avLst/>
          </a:prstGeom>
          <a:solidFill>
            <a:schemeClr val="tx1"/>
          </a:solid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 name="TextBox 1"/>
          <p:cNvSpPr txBox="1"/>
          <p:nvPr/>
        </p:nvSpPr>
        <p:spPr>
          <a:xfrm>
            <a:off x="564105" y="4003275"/>
            <a:ext cx="2088232" cy="400110"/>
          </a:xfrm>
          <a:prstGeom prst="rect">
            <a:avLst/>
          </a:prstGeom>
          <a:noFill/>
        </p:spPr>
        <p:txBody>
          <a:bodyPr wrap="square" rtlCol="0">
            <a:spAutoFit/>
          </a:bodyPr>
          <a:lstStyle/>
          <a:p>
            <a:pPr algn="ctr"/>
            <a:r>
              <a:rPr lang="en-US" sz="2000" dirty="0" smtClean="0"/>
              <a:t>Electron bunch</a:t>
            </a:r>
            <a:endParaRPr lang="en-US" sz="2000" dirty="0"/>
          </a:p>
        </p:txBody>
      </p:sp>
      <p:sp>
        <p:nvSpPr>
          <p:cNvPr id="36" name="TextBox 35"/>
          <p:cNvSpPr txBox="1"/>
          <p:nvPr/>
        </p:nvSpPr>
        <p:spPr>
          <a:xfrm>
            <a:off x="1047351" y="2077611"/>
            <a:ext cx="6632825" cy="707886"/>
          </a:xfrm>
          <a:prstGeom prst="rect">
            <a:avLst/>
          </a:prstGeom>
          <a:noFill/>
        </p:spPr>
        <p:txBody>
          <a:bodyPr wrap="square" rtlCol="0">
            <a:spAutoFit/>
          </a:bodyPr>
          <a:lstStyle/>
          <a:p>
            <a:pPr algn="ctr"/>
            <a:r>
              <a:rPr lang="en-US" sz="2000" dirty="0" smtClean="0"/>
              <a:t>Positively charged ions are trapped in the beam space charge potential and undergo strong transverse oscillations</a:t>
            </a:r>
            <a:endParaRPr lang="en-US" sz="2000" dirty="0"/>
          </a:p>
        </p:txBody>
      </p:sp>
      <p:sp>
        <p:nvSpPr>
          <p:cNvPr id="22" name="TextBox 21"/>
          <p:cNvSpPr txBox="1"/>
          <p:nvPr/>
        </p:nvSpPr>
        <p:spPr>
          <a:xfrm>
            <a:off x="9403005" y="1866098"/>
            <a:ext cx="542736" cy="400110"/>
          </a:xfrm>
          <a:prstGeom prst="rect">
            <a:avLst/>
          </a:prstGeom>
          <a:noFill/>
        </p:spPr>
        <p:txBody>
          <a:bodyPr wrap="square" rtlCol="0">
            <a:spAutoFit/>
          </a:bodyPr>
          <a:lstStyle/>
          <a:p>
            <a:r>
              <a:rPr lang="en-US" sz="2000" b="1" dirty="0" smtClean="0">
                <a:solidFill>
                  <a:srgbClr val="00B050"/>
                </a:solidFill>
              </a:rPr>
              <a:t>M</a:t>
            </a:r>
            <a:r>
              <a:rPr lang="en-US" sz="2000" b="1" baseline="30000" dirty="0" smtClean="0">
                <a:solidFill>
                  <a:srgbClr val="00B050"/>
                </a:solidFill>
              </a:rPr>
              <a:t>+</a:t>
            </a:r>
            <a:endParaRPr lang="en-US" sz="2000" b="1" baseline="30000" dirty="0">
              <a:solidFill>
                <a:srgbClr val="00B050"/>
              </a:solidFill>
            </a:endParaRPr>
          </a:p>
        </p:txBody>
      </p:sp>
    </p:spTree>
    <p:extLst>
      <p:ext uri="{BB962C8B-B14F-4D97-AF65-F5344CB8AC3E}">
        <p14:creationId xmlns:p14="http://schemas.microsoft.com/office/powerpoint/2010/main" val="104842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0" fill="hold" grpId="0" nodeType="clickEffect">
                                  <p:stCondLst>
                                    <p:cond delay="0"/>
                                  </p:stCondLst>
                                  <p:childTnLst>
                                    <p:animMotion origin="layout" path="M 0.00195 3.7037E-6 L 1.03555 -0.00139 " pathEditMode="fixed" rAng="0" ptsTypes="AA">
                                      <p:cBhvr>
                                        <p:cTn id="6" dur="2000" fill="hold"/>
                                        <p:tgtEl>
                                          <p:spTgt spid="32"/>
                                        </p:tgtEl>
                                        <p:attrNameLst>
                                          <p:attrName>ppt_x</p:attrName>
                                          <p:attrName>ppt_y</p:attrName>
                                        </p:attrNameLst>
                                      </p:cBhvr>
                                      <p:rCtr x="51680" y="-69"/>
                                    </p:animMotion>
                                  </p:childTnLst>
                                </p:cTn>
                              </p:par>
                              <p:par>
                                <p:cTn id="7" presetID="0" presetClass="path" presetSubtype="0" autoRev="1" fill="hold" grpId="0" nodeType="withEffect">
                                  <p:stCondLst>
                                    <p:cond delay="900"/>
                                  </p:stCondLst>
                                  <p:childTnLst>
                                    <p:animMotion origin="layout" path="M 0.00286 -0.00139 L 0.03021 0.38773 " pathEditMode="relative" rAng="0" ptsTypes="AA">
                                      <p:cBhvr>
                                        <p:cTn id="8" dur="2000" fill="hold"/>
                                        <p:tgtEl>
                                          <p:spTgt spid="33"/>
                                        </p:tgtEl>
                                        <p:attrNameLst>
                                          <p:attrName>ppt_x</p:attrName>
                                          <p:attrName>ppt_y</p:attrName>
                                        </p:attrNameLst>
                                      </p:cBhvr>
                                      <p:rCtr x="1367" y="19444"/>
                                    </p:animMotion>
                                  </p:childTnLst>
                                </p:cTn>
                              </p:par>
                              <p:par>
                                <p:cTn id="9" presetID="0" presetClass="path" presetSubtype="0" autoRev="1" fill="hold" grpId="0" nodeType="withEffect">
                                  <p:stCondLst>
                                    <p:cond delay="900"/>
                                  </p:stCondLst>
                                  <p:childTnLst>
                                    <p:animMotion origin="layout" path="M -8.33333E-7 2.22222E-6 L -0.03255 0.34143 " pathEditMode="relative" rAng="0" ptsTypes="AA">
                                      <p:cBhvr>
                                        <p:cTn id="10" dur="2000" fill="hold"/>
                                        <p:tgtEl>
                                          <p:spTgt spid="44"/>
                                        </p:tgtEl>
                                        <p:attrNameLst>
                                          <p:attrName>ppt_x</p:attrName>
                                          <p:attrName>ppt_y</p:attrName>
                                        </p:attrNameLst>
                                      </p:cBhvr>
                                      <p:rCtr x="-1628" y="17060"/>
                                    </p:animMotion>
                                  </p:childTnLst>
                                </p:cTn>
                              </p:par>
                              <p:par>
                                <p:cTn id="11" presetID="0" presetClass="path" presetSubtype="0" autoRev="1" fill="hold" grpId="0" nodeType="withEffect">
                                  <p:stCondLst>
                                    <p:cond delay="900"/>
                                  </p:stCondLst>
                                  <p:childTnLst>
                                    <p:animMotion origin="layout" path="M 0.00287 -0.00139 L 0.01511 0.32639 " pathEditMode="relative" rAng="0" ptsTypes="AA">
                                      <p:cBhvr>
                                        <p:cTn id="12" dur="2000" fill="hold"/>
                                        <p:tgtEl>
                                          <p:spTgt spid="45"/>
                                        </p:tgtEl>
                                        <p:attrNameLst>
                                          <p:attrName>ppt_x</p:attrName>
                                          <p:attrName>ppt_y</p:attrName>
                                        </p:attrNameLst>
                                      </p:cBhvr>
                                      <p:rCtr x="612" y="16389"/>
                                    </p:animMotion>
                                  </p:childTnLst>
                                </p:cTn>
                              </p:par>
                              <p:par>
                                <p:cTn id="13" presetID="0" presetClass="path" presetSubtype="0" autoRev="1" fill="hold" grpId="0" nodeType="withEffect">
                                  <p:stCondLst>
                                    <p:cond delay="900"/>
                                  </p:stCondLst>
                                  <p:childTnLst>
                                    <p:animMotion origin="layout" path="M 0.00287 -0.00139 L 0.02071 -0.34561 " pathEditMode="relative" rAng="0" ptsTypes="AA">
                                      <p:cBhvr>
                                        <p:cTn id="14" dur="2000" fill="hold"/>
                                        <p:tgtEl>
                                          <p:spTgt spid="46"/>
                                        </p:tgtEl>
                                        <p:attrNameLst>
                                          <p:attrName>ppt_x</p:attrName>
                                          <p:attrName>ppt_y</p:attrName>
                                        </p:attrNameLst>
                                      </p:cBhvr>
                                      <p:rCtr x="885" y="-17222"/>
                                    </p:animMotion>
                                  </p:childTnLst>
                                </p:cTn>
                              </p:par>
                              <p:par>
                                <p:cTn id="15" presetID="0" presetClass="path" presetSubtype="0" autoRev="1" fill="hold" grpId="0" nodeType="withEffect">
                                  <p:stCondLst>
                                    <p:cond delay="900"/>
                                  </p:stCondLst>
                                  <p:childTnLst>
                                    <p:animMotion origin="layout" path="M 0.00286 -0.00139 L 0.02526 0.38264 " pathEditMode="relative" rAng="0" ptsTypes="AA">
                                      <p:cBhvr>
                                        <p:cTn id="16" dur="2000" fill="hold"/>
                                        <p:tgtEl>
                                          <p:spTgt spid="47"/>
                                        </p:tgtEl>
                                        <p:attrNameLst>
                                          <p:attrName>ppt_x</p:attrName>
                                          <p:attrName>ppt_y</p:attrName>
                                        </p:attrNameLst>
                                      </p:cBhvr>
                                      <p:rCtr x="1120" y="19190"/>
                                    </p:animMotion>
                                  </p:childTnLst>
                                </p:cTn>
                              </p:par>
                              <p:par>
                                <p:cTn id="17" presetID="0" presetClass="path" presetSubtype="0" autoRev="1" fill="hold" grpId="0" nodeType="withEffect">
                                  <p:stCondLst>
                                    <p:cond delay="900"/>
                                  </p:stCondLst>
                                  <p:childTnLst>
                                    <p:animMotion origin="layout" path="M -1.45833E-6 3.7037E-6 L -0.02135 0.33356 " pathEditMode="relative" rAng="0" ptsTypes="AA">
                                      <p:cBhvr>
                                        <p:cTn id="18" dur="2000" fill="hold"/>
                                        <p:tgtEl>
                                          <p:spTgt spid="48"/>
                                        </p:tgtEl>
                                        <p:attrNameLst>
                                          <p:attrName>ppt_x</p:attrName>
                                          <p:attrName>ppt_y</p:attrName>
                                        </p:attrNameLst>
                                      </p:cBhvr>
                                      <p:rCtr x="-1068" y="16667"/>
                                    </p:animMotion>
                                  </p:childTnLst>
                                </p:cTn>
                              </p:par>
                              <p:par>
                                <p:cTn id="19" presetID="0" presetClass="path" presetSubtype="0" autoRev="1" fill="hold" grpId="0" nodeType="withEffect">
                                  <p:stCondLst>
                                    <p:cond delay="900"/>
                                  </p:stCondLst>
                                  <p:childTnLst>
                                    <p:animMotion origin="layout" path="M 0.00287 -0.00139 L 0.01732 -0.39907 " pathEditMode="relative" rAng="0" ptsTypes="AA">
                                      <p:cBhvr>
                                        <p:cTn id="20" dur="2000" fill="hold"/>
                                        <p:tgtEl>
                                          <p:spTgt spid="52"/>
                                        </p:tgtEl>
                                        <p:attrNameLst>
                                          <p:attrName>ppt_x</p:attrName>
                                          <p:attrName>ppt_y</p:attrName>
                                        </p:attrNameLst>
                                      </p:cBhvr>
                                      <p:rCtr x="716" y="-19884"/>
                                    </p:animMotion>
                                  </p:childTnLst>
                                </p:cTn>
                              </p:par>
                              <p:par>
                                <p:cTn id="21" presetID="0" presetClass="path" presetSubtype="0" autoRev="1" fill="hold" grpId="0" nodeType="withEffect">
                                  <p:stCondLst>
                                    <p:cond delay="900"/>
                                  </p:stCondLst>
                                  <p:childTnLst>
                                    <p:animMotion origin="layout" path="M 0.00286 -0.00139 L 0.01211 -0.37546 " pathEditMode="relative" rAng="0" ptsTypes="AA">
                                      <p:cBhvr>
                                        <p:cTn id="22" dur="2000" fill="hold"/>
                                        <p:tgtEl>
                                          <p:spTgt spid="53"/>
                                        </p:tgtEl>
                                        <p:attrNameLst>
                                          <p:attrName>ppt_x</p:attrName>
                                          <p:attrName>ppt_y</p:attrName>
                                        </p:attrNameLst>
                                      </p:cBhvr>
                                      <p:rCtr x="456" y="-18704"/>
                                    </p:animMotion>
                                  </p:childTnLst>
                                </p:cTn>
                              </p:par>
                              <p:par>
                                <p:cTn id="23" presetID="0" presetClass="path" presetSubtype="0" autoRev="1" fill="hold" grpId="0" nodeType="withEffect">
                                  <p:stCondLst>
                                    <p:cond delay="900"/>
                                  </p:stCondLst>
                                  <p:childTnLst>
                                    <p:animMotion origin="layout" path="M 0.00287 -0.00139 L -0.03672 -0.35093 " pathEditMode="relative" rAng="0" ptsTypes="AA">
                                      <p:cBhvr>
                                        <p:cTn id="24" dur="2000" fill="hold"/>
                                        <p:tgtEl>
                                          <p:spTgt spid="54"/>
                                        </p:tgtEl>
                                        <p:attrNameLst>
                                          <p:attrName>ppt_x</p:attrName>
                                          <p:attrName>ppt_y</p:attrName>
                                        </p:attrNameLst>
                                      </p:cBhvr>
                                      <p:rCtr x="-1979" y="-17477"/>
                                    </p:animMotion>
                                  </p:childTnLst>
                                </p:cTn>
                              </p:par>
                              <p:par>
                                <p:cTn id="25" presetID="0" presetClass="path" presetSubtype="0" repeatCount="0" fill="hold" grpId="0" nodeType="withEffect">
                                  <p:stCondLst>
                                    <p:cond delay="2000"/>
                                  </p:stCondLst>
                                  <p:childTnLst>
                                    <p:animMotion origin="layout" path="M -0.00143 0.00092 L 1.17864 -0.00486 " pathEditMode="relative" rAng="0" ptsTypes="AA">
                                      <p:cBhvr>
                                        <p:cTn id="26" dur="1500" fill="hold"/>
                                        <p:tgtEl>
                                          <p:spTgt spid="19"/>
                                        </p:tgtEl>
                                        <p:attrNameLst>
                                          <p:attrName>ppt_x</p:attrName>
                                          <p:attrName>ppt_y</p:attrName>
                                        </p:attrNameLst>
                                      </p:cBhvr>
                                      <p:rCtr x="58997" y="-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44" grpId="0" animBg="1"/>
      <p:bldP spid="45" grpId="0" animBg="1"/>
      <p:bldP spid="46" grpId="0" animBg="1"/>
      <p:bldP spid="47" grpId="0" animBg="1"/>
      <p:bldP spid="48" grpId="0" animBg="1"/>
      <p:bldP spid="52" grpId="0" animBg="1"/>
      <p:bldP spid="53" grpId="0" animBg="1"/>
      <p:bldP spid="54" grpId="0" animBg="1"/>
      <p:bldP spid="19"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14864</TotalTime>
  <Words>1448</Words>
  <Application>Microsoft Macintosh PowerPoint</Application>
  <PresentationFormat>Widescreen</PresentationFormat>
  <Paragraphs>175</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Calibri</vt:lpstr>
      <vt:lpstr>Calibri Light</vt:lpstr>
      <vt:lpstr>Cambria Math</vt:lpstr>
      <vt:lpstr>Times New Roman</vt:lpstr>
      <vt:lpstr>Arial</vt:lpstr>
      <vt:lpstr>Thème Office</vt:lpstr>
      <vt:lpstr>The ion cloud effect</vt:lpstr>
      <vt:lpstr>Overview</vt:lpstr>
      <vt:lpstr>Accelerator 101</vt:lpstr>
      <vt:lpstr>PowerPoint Presentation</vt:lpstr>
      <vt:lpstr>PowerPoint Presentation</vt:lpstr>
      <vt:lpstr>PowerPoint Presentation</vt:lpstr>
      <vt:lpstr>Ionisation of residual vacuum</vt:lpstr>
      <vt:lpstr>Ionisation of residual vacuum</vt:lpstr>
      <vt:lpstr>PowerPoint Presentation</vt:lpstr>
      <vt:lpstr>Ion cloud effect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CNRS/LAL</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alexis gamelin</dc:creator>
  <cp:lastModifiedBy>Harsh Purwar</cp:lastModifiedBy>
  <cp:revision>154</cp:revision>
  <dcterms:created xsi:type="dcterms:W3CDTF">2017-01-31T13:52:46Z</dcterms:created>
  <dcterms:modified xsi:type="dcterms:W3CDTF">2017-05-30T19:04:08Z</dcterms:modified>
</cp:coreProperties>
</file>