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  <p:sldMasterId id="2147483809" r:id="rId3"/>
    <p:sldMasterId id="2147483863" r:id="rId4"/>
    <p:sldMasterId id="2147483878" r:id="rId5"/>
    <p:sldMasterId id="2147483919" r:id="rId6"/>
  </p:sldMasterIdLst>
  <p:notesMasterIdLst>
    <p:notesMasterId r:id="rId60"/>
  </p:notesMasterIdLst>
  <p:handoutMasterIdLst>
    <p:handoutMasterId r:id="rId61"/>
  </p:handoutMasterIdLst>
  <p:sldIdLst>
    <p:sldId id="256" r:id="rId7"/>
    <p:sldId id="549" r:id="rId8"/>
    <p:sldId id="545" r:id="rId9"/>
    <p:sldId id="629" r:id="rId10"/>
    <p:sldId id="601" r:id="rId11"/>
    <p:sldId id="642" r:id="rId12"/>
    <p:sldId id="600" r:id="rId13"/>
    <p:sldId id="551" r:id="rId14"/>
    <p:sldId id="552" r:id="rId15"/>
    <p:sldId id="510" r:id="rId16"/>
    <p:sldId id="611" r:id="rId17"/>
    <p:sldId id="490" r:id="rId18"/>
    <p:sldId id="580" r:id="rId19"/>
    <p:sldId id="585" r:id="rId20"/>
    <p:sldId id="554" r:id="rId21"/>
    <p:sldId id="594" r:id="rId22"/>
    <p:sldId id="492" r:id="rId23"/>
    <p:sldId id="495" r:id="rId24"/>
    <p:sldId id="592" r:id="rId25"/>
    <p:sldId id="595" r:id="rId26"/>
    <p:sldId id="560" r:id="rId27"/>
    <p:sldId id="569" r:id="rId28"/>
    <p:sldId id="572" r:id="rId29"/>
    <p:sldId id="622" r:id="rId30"/>
    <p:sldId id="623" r:id="rId31"/>
    <p:sldId id="604" r:id="rId32"/>
    <p:sldId id="597" r:id="rId33"/>
    <p:sldId id="616" r:id="rId34"/>
    <p:sldId id="615" r:id="rId35"/>
    <p:sldId id="641" r:id="rId36"/>
    <p:sldId id="610" r:id="rId37"/>
    <p:sldId id="626" r:id="rId38"/>
    <p:sldId id="558" r:id="rId39"/>
    <p:sldId id="643" r:id="rId40"/>
    <p:sldId id="513" r:id="rId41"/>
    <p:sldId id="514" r:id="rId42"/>
    <p:sldId id="543" r:id="rId43"/>
    <p:sldId id="638" r:id="rId44"/>
    <p:sldId id="639" r:id="rId45"/>
    <p:sldId id="640" r:id="rId46"/>
    <p:sldId id="517" r:id="rId47"/>
    <p:sldId id="559" r:id="rId48"/>
    <p:sldId id="617" r:id="rId49"/>
    <p:sldId id="618" r:id="rId50"/>
    <p:sldId id="619" r:id="rId51"/>
    <p:sldId id="620" r:id="rId52"/>
    <p:sldId id="621" r:id="rId53"/>
    <p:sldId id="627" r:id="rId54"/>
    <p:sldId id="630" r:id="rId55"/>
    <p:sldId id="631" r:id="rId56"/>
    <p:sldId id="632" r:id="rId57"/>
    <p:sldId id="633" r:id="rId58"/>
    <p:sldId id="634" r:id="rId5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66"/>
    <a:srgbClr val="5492CD"/>
    <a:srgbClr val="004F00"/>
    <a:srgbClr val="59A900"/>
    <a:srgbClr val="FFAFF4"/>
    <a:srgbClr val="7F006E"/>
    <a:srgbClr val="5495CD"/>
    <a:srgbClr val="419BFD"/>
    <a:srgbClr val="66FFCC"/>
    <a:srgbClr val="358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2" autoAdjust="0"/>
    <p:restoredTop sz="92757" autoAdjust="0"/>
  </p:normalViewPr>
  <p:slideViewPr>
    <p:cSldViewPr>
      <p:cViewPr>
        <p:scale>
          <a:sx n="72" d="100"/>
          <a:sy n="72" d="100"/>
        </p:scale>
        <p:origin x="-840" y="-8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275" y="-82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valerie:Downloads:Publis-Climatechange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Nombre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9"/>
            <c:spPr>
              <a:ln>
                <a:noFill/>
              </a:ln>
            </c:spPr>
          </c:marker>
          <c:xVal>
            <c:numRef>
              <c:f>Feuil1!$A$2:$A$48</c:f>
              <c:numCache>
                <c:formatCode>General</c:formatCode>
                <c:ptCount val="47"/>
                <c:pt idx="0">
                  <c:v>1971.0</c:v>
                </c:pt>
                <c:pt idx="1">
                  <c:v>1972.0</c:v>
                </c:pt>
                <c:pt idx="2">
                  <c:v>1973.0</c:v>
                </c:pt>
                <c:pt idx="3">
                  <c:v>1974.0</c:v>
                </c:pt>
                <c:pt idx="4">
                  <c:v>1975.0</c:v>
                </c:pt>
                <c:pt idx="5">
                  <c:v>1976.0</c:v>
                </c:pt>
                <c:pt idx="6">
                  <c:v>1977.0</c:v>
                </c:pt>
                <c:pt idx="7">
                  <c:v>1978.0</c:v>
                </c:pt>
                <c:pt idx="8">
                  <c:v>1979.0</c:v>
                </c:pt>
                <c:pt idx="9">
                  <c:v>1980.0</c:v>
                </c:pt>
                <c:pt idx="10">
                  <c:v>1981.0</c:v>
                </c:pt>
                <c:pt idx="11">
                  <c:v>1982.0</c:v>
                </c:pt>
                <c:pt idx="12">
                  <c:v>1983.0</c:v>
                </c:pt>
                <c:pt idx="13">
                  <c:v>1984.0</c:v>
                </c:pt>
                <c:pt idx="14">
                  <c:v>1985.0</c:v>
                </c:pt>
                <c:pt idx="15">
                  <c:v>1986.0</c:v>
                </c:pt>
                <c:pt idx="16">
                  <c:v>1987.0</c:v>
                </c:pt>
                <c:pt idx="17">
                  <c:v>1988.0</c:v>
                </c:pt>
                <c:pt idx="18">
                  <c:v>1989.0</c:v>
                </c:pt>
                <c:pt idx="19">
                  <c:v>1990.0</c:v>
                </c:pt>
                <c:pt idx="20">
                  <c:v>1991.0</c:v>
                </c:pt>
                <c:pt idx="21">
                  <c:v>1992.0</c:v>
                </c:pt>
                <c:pt idx="22">
                  <c:v>1993.0</c:v>
                </c:pt>
                <c:pt idx="23">
                  <c:v>1994.0</c:v>
                </c:pt>
                <c:pt idx="24">
                  <c:v>1995.0</c:v>
                </c:pt>
                <c:pt idx="25">
                  <c:v>1996.0</c:v>
                </c:pt>
                <c:pt idx="26">
                  <c:v>1997.0</c:v>
                </c:pt>
                <c:pt idx="27">
                  <c:v>1998.0</c:v>
                </c:pt>
                <c:pt idx="28">
                  <c:v>1999.0</c:v>
                </c:pt>
                <c:pt idx="29">
                  <c:v>2000.0</c:v>
                </c:pt>
                <c:pt idx="30">
                  <c:v>2001.0</c:v>
                </c:pt>
                <c:pt idx="31">
                  <c:v>2002.0</c:v>
                </c:pt>
                <c:pt idx="32">
                  <c:v>2003.0</c:v>
                </c:pt>
                <c:pt idx="33">
                  <c:v>2004.0</c:v>
                </c:pt>
                <c:pt idx="34">
                  <c:v>2005.0</c:v>
                </c:pt>
                <c:pt idx="35">
                  <c:v>2006.0</c:v>
                </c:pt>
                <c:pt idx="36">
                  <c:v>2007.0</c:v>
                </c:pt>
                <c:pt idx="37">
                  <c:v>2008.0</c:v>
                </c:pt>
                <c:pt idx="38">
                  <c:v>2009.0</c:v>
                </c:pt>
                <c:pt idx="39">
                  <c:v>2010.0</c:v>
                </c:pt>
                <c:pt idx="40">
                  <c:v>2011.0</c:v>
                </c:pt>
                <c:pt idx="41">
                  <c:v>2012.0</c:v>
                </c:pt>
                <c:pt idx="42">
                  <c:v>2013.0</c:v>
                </c:pt>
                <c:pt idx="43">
                  <c:v>2014.0</c:v>
                </c:pt>
                <c:pt idx="44">
                  <c:v>2015.0</c:v>
                </c:pt>
                <c:pt idx="45">
                  <c:v>2016.0</c:v>
                </c:pt>
              </c:numCache>
            </c:numRef>
          </c:xVal>
          <c:yVal>
            <c:numRef>
              <c:f>Feuil1!$B$2:$B$48</c:f>
              <c:numCache>
                <c:formatCode>General</c:formatCode>
                <c:ptCount val="47"/>
                <c:pt idx="0">
                  <c:v>7.0</c:v>
                </c:pt>
                <c:pt idx="1">
                  <c:v>6.0</c:v>
                </c:pt>
                <c:pt idx="2">
                  <c:v>7.0</c:v>
                </c:pt>
                <c:pt idx="3">
                  <c:v>11.0</c:v>
                </c:pt>
                <c:pt idx="4">
                  <c:v>19.0</c:v>
                </c:pt>
                <c:pt idx="5">
                  <c:v>8.0</c:v>
                </c:pt>
                <c:pt idx="6">
                  <c:v>24.0</c:v>
                </c:pt>
                <c:pt idx="7">
                  <c:v>13.0</c:v>
                </c:pt>
                <c:pt idx="8">
                  <c:v>7.0</c:v>
                </c:pt>
                <c:pt idx="9">
                  <c:v>17.0</c:v>
                </c:pt>
                <c:pt idx="10">
                  <c:v>21.0</c:v>
                </c:pt>
                <c:pt idx="11">
                  <c:v>22.0</c:v>
                </c:pt>
                <c:pt idx="12">
                  <c:v>26.0</c:v>
                </c:pt>
                <c:pt idx="13">
                  <c:v>24.0</c:v>
                </c:pt>
                <c:pt idx="14">
                  <c:v>12.0</c:v>
                </c:pt>
                <c:pt idx="15">
                  <c:v>37.0</c:v>
                </c:pt>
                <c:pt idx="16">
                  <c:v>47.0</c:v>
                </c:pt>
                <c:pt idx="17">
                  <c:v>64.0</c:v>
                </c:pt>
                <c:pt idx="18">
                  <c:v>128.0</c:v>
                </c:pt>
                <c:pt idx="19">
                  <c:v>269.0</c:v>
                </c:pt>
                <c:pt idx="20">
                  <c:v>819.0</c:v>
                </c:pt>
                <c:pt idx="21">
                  <c:v>950.0</c:v>
                </c:pt>
                <c:pt idx="22">
                  <c:v>1060.0</c:v>
                </c:pt>
                <c:pt idx="23">
                  <c:v>1173.0</c:v>
                </c:pt>
                <c:pt idx="24">
                  <c:v>1567.0</c:v>
                </c:pt>
                <c:pt idx="25">
                  <c:v>1738.0</c:v>
                </c:pt>
                <c:pt idx="26">
                  <c:v>2140.0</c:v>
                </c:pt>
                <c:pt idx="27">
                  <c:v>2299.0</c:v>
                </c:pt>
                <c:pt idx="28">
                  <c:v>2504.0</c:v>
                </c:pt>
                <c:pt idx="29">
                  <c:v>2787.0</c:v>
                </c:pt>
                <c:pt idx="30">
                  <c:v>3087.0</c:v>
                </c:pt>
                <c:pt idx="31">
                  <c:v>3362.0</c:v>
                </c:pt>
                <c:pt idx="32">
                  <c:v>3883.0</c:v>
                </c:pt>
                <c:pt idx="33">
                  <c:v>4248.0</c:v>
                </c:pt>
                <c:pt idx="34">
                  <c:v>4898.0</c:v>
                </c:pt>
                <c:pt idx="35">
                  <c:v>5605.0</c:v>
                </c:pt>
                <c:pt idx="36">
                  <c:v>6968.0</c:v>
                </c:pt>
                <c:pt idx="37">
                  <c:v>8398.0</c:v>
                </c:pt>
                <c:pt idx="38">
                  <c:v>10042.0</c:v>
                </c:pt>
                <c:pt idx="39">
                  <c:v>11547.0</c:v>
                </c:pt>
                <c:pt idx="40">
                  <c:v>13789.0</c:v>
                </c:pt>
                <c:pt idx="41">
                  <c:v>15148.0</c:v>
                </c:pt>
                <c:pt idx="42">
                  <c:v>18050.0</c:v>
                </c:pt>
                <c:pt idx="43">
                  <c:v>19058.0</c:v>
                </c:pt>
                <c:pt idx="44">
                  <c:v>21259.0</c:v>
                </c:pt>
                <c:pt idx="45">
                  <c:v>22709.0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0973304"/>
        <c:axId val="-2030835432"/>
      </c:scatterChart>
      <c:valAx>
        <c:axId val="-2030973304"/>
        <c:scaling>
          <c:orientation val="minMax"/>
          <c:max val="2016.0"/>
          <c:min val="1970.0"/>
        </c:scaling>
        <c:delete val="0"/>
        <c:axPos val="b"/>
        <c:numFmt formatCode="General" sourceLinked="1"/>
        <c:majorTickMark val="out"/>
        <c:minorTickMark val="none"/>
        <c:tickLblPos val="nextTo"/>
        <c:crossAx val="-2030835432"/>
        <c:crosses val="autoZero"/>
        <c:crossBetween val="midCat"/>
      </c:valAx>
      <c:valAx>
        <c:axId val="-2030835432"/>
        <c:scaling>
          <c:orientation val="minMax"/>
          <c:max val="23000.0"/>
          <c:min val="0.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-203097330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A1A297-EA2A-461C-B4A1-970AB081173F}" type="datetimeFigureOut">
              <a:rPr lang="en-US" smtClean="0"/>
              <a:pPr/>
              <a:t>30/05/17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BDEC0D7-523D-42AA-897F-BFACDE31EC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215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F5686A-FE68-4DA0-9A61-CBEFB5C80C88}" type="datetimeFigureOut">
              <a:rPr lang="en-US" smtClean="0"/>
              <a:pPr/>
              <a:t>30/05/17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609106-BC9D-4634-A2CE-D27DB0C40B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67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9106-BC9D-4634-A2CE-D27DB0C40BD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84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5EB7C-B4B7-4567-893D-DF1C1ECE0878}" type="slidenum">
              <a:rPr lang="nn-NO" smtClean="0">
                <a:solidFill>
                  <a:prstClr val="black"/>
                </a:solidFill>
              </a:rPr>
              <a:pPr/>
              <a:t>37</a:t>
            </a:fld>
            <a:endParaRPr lang="nn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02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Mentionner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nb-NO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enforcement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prise en </a:t>
            </a:r>
            <a:r>
              <a:rPr lang="nb-NO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compte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villes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b-NO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 sur les </a:t>
            </a:r>
            <a:r>
              <a:rPr lang="nb-NO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méthodologies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d’inventaires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émissions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(2019)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8B9A5-4F6C-4E5E-AE32-928BDB81EBC1}" type="slidenum">
              <a:rPr lang="nb-NO" smtClean="0">
                <a:solidFill>
                  <a:prstClr val="black"/>
                </a:solidFill>
              </a:rPr>
              <a:pPr/>
              <a:t>41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06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mot sur la sécheresse en Syrie?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9106-BC9D-4634-A2CE-D27DB0C40BD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0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9106-BC9D-4634-A2CE-D27DB0C40BD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46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9106-BC9D-4634-A2CE-D27DB0C40BD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46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2A106-1A22-6349-B210-11F32166C41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402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Emissions 2002-2015</a:t>
            </a:r>
          </a:p>
          <a:p>
            <a:r>
              <a:rPr lang="fr-FR" dirty="0" smtClean="0"/>
              <a:t>44%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stay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atmosphere</a:t>
            </a:r>
            <a:endParaRPr lang="fr-FR" baseline="0" dirty="0" smtClean="0"/>
          </a:p>
          <a:p>
            <a:r>
              <a:rPr lang="fr-FR" baseline="0" dirty="0" smtClean="0"/>
              <a:t>31% land </a:t>
            </a:r>
            <a:r>
              <a:rPr lang="fr-FR" baseline="0" dirty="0" err="1" smtClean="0"/>
              <a:t>carbon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uptake</a:t>
            </a:r>
            <a:endParaRPr lang="fr-FR" baseline="0" dirty="0" smtClean="0"/>
          </a:p>
          <a:p>
            <a:r>
              <a:rPr lang="fr-FR" baseline="0" dirty="0" smtClean="0"/>
              <a:t>26% </a:t>
            </a:r>
            <a:r>
              <a:rPr lang="fr-FR" baseline="0" dirty="0" err="1" smtClean="0"/>
              <a:t>ocean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carbon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uptake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9106-BC9D-4634-A2CE-D27DB0C40BD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7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9106-BC9D-4634-A2CE-D27DB0C40BD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93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Déjà</a:t>
            </a:r>
            <a:r>
              <a:rPr lang="fr-FR" baseline="0" dirty="0" smtClean="0"/>
              <a:t> consommé 72% du budget carbone pour &lt;2% avec 2/3 de chance de succès…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9106-BC9D-4634-A2CE-D27DB0C40BD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6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542 nominations </a:t>
            </a:r>
            <a:r>
              <a:rPr lang="en-US" dirty="0" err="1" smtClean="0"/>
              <a:t>d’auteurs</a:t>
            </a:r>
            <a:endParaRPr lang="en-US" dirty="0" smtClean="0"/>
          </a:p>
          <a:p>
            <a:r>
              <a:rPr lang="en-US" dirty="0" err="1" smtClean="0"/>
              <a:t>Sélection</a:t>
            </a:r>
            <a:r>
              <a:rPr lang="en-US" dirty="0" smtClean="0"/>
              <a:t> </a:t>
            </a:r>
            <a:r>
              <a:rPr lang="en-US" dirty="0" err="1" smtClean="0"/>
              <a:t>finalisée</a:t>
            </a:r>
            <a:r>
              <a:rPr lang="en-US" dirty="0" smtClean="0"/>
              <a:t> la </a:t>
            </a:r>
            <a:r>
              <a:rPr lang="en-US" dirty="0" err="1" smtClean="0"/>
              <a:t>semaine</a:t>
            </a:r>
            <a:r>
              <a:rPr lang="en-US" dirty="0" smtClean="0"/>
              <a:t> </a:t>
            </a:r>
            <a:r>
              <a:rPr lang="en-US" dirty="0" err="1" smtClean="0"/>
              <a:t>prochaine</a:t>
            </a:r>
            <a:r>
              <a:rPr lang="en-US" dirty="0" smtClean="0"/>
              <a:t> (83 CLA, LA, RE)</a:t>
            </a:r>
          </a:p>
          <a:p>
            <a:r>
              <a:rPr lang="en-US" dirty="0" err="1" smtClean="0"/>
              <a:t>Pression</a:t>
            </a:r>
            <a:r>
              <a:rPr lang="en-US" dirty="0" smtClean="0"/>
              <a:t> de </a:t>
            </a:r>
            <a:r>
              <a:rPr lang="en-US" dirty="0" err="1" smtClean="0"/>
              <a:t>sélection</a:t>
            </a:r>
            <a:r>
              <a:rPr lang="en-US" dirty="0" smtClean="0"/>
              <a:t> 1/7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5EB7C-B4B7-4567-893D-DF1C1ECE0878}" type="slidenum">
              <a:rPr lang="nn-NO" smtClean="0">
                <a:solidFill>
                  <a:prstClr val="black"/>
                </a:solidFill>
              </a:rPr>
              <a:pPr/>
              <a:t>35</a:t>
            </a:fld>
            <a:endParaRPr lang="nn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0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5EB7C-B4B7-4567-893D-DF1C1ECE0878}" type="slidenum">
              <a:rPr lang="nn-NO" smtClean="0">
                <a:solidFill>
                  <a:prstClr val="black"/>
                </a:solidFill>
              </a:rPr>
              <a:pPr/>
              <a:t>36</a:t>
            </a:fld>
            <a:endParaRPr lang="nn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0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hyperlink" Target="http://ipcc.ch/" TargetMode="External"/><Relationship Id="rId6" Type="http://schemas.openxmlformats.org/officeDocument/2006/relationships/hyperlink" Target="mailto:ipcc-sec@wmo.int" TargetMode="External"/><Relationship Id="rId7" Type="http://schemas.openxmlformats.org/officeDocument/2006/relationships/hyperlink" Target="mailto:ipcc-media@wmo.int" TargetMode="External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gif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hyperlink" Target="http://ipcc.ch/" TargetMode="External"/><Relationship Id="rId6" Type="http://schemas.openxmlformats.org/officeDocument/2006/relationships/hyperlink" Target="mailto:ipcc-sec@wmo.int" TargetMode="External"/><Relationship Id="rId7" Type="http://schemas.openxmlformats.org/officeDocument/2006/relationships/hyperlink" Target="mailto:ipcc-media@wmo.int" TargetMode="External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Relationship Id="rId3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Relationship Id="rId3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gif"/></Relationships>
</file>

<file path=ppt/slideLayouts/_rels/slideLayout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gif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hyperlink" Target="http://ipcc.ch/" TargetMode="External"/><Relationship Id="rId6" Type="http://schemas.openxmlformats.org/officeDocument/2006/relationships/hyperlink" Target="mailto:ipcc-sec@wmo.int" TargetMode="External"/><Relationship Id="rId7" Type="http://schemas.openxmlformats.org/officeDocument/2006/relationships/hyperlink" Target="mailto:ipcc-media@wmo.int" TargetMode="External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Relationship Id="rId3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Relationship Id="rId3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Relationship Id="rId3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[Insert the title of your presentation]</a:t>
            </a:r>
            <a:br>
              <a:rPr lang="en-US" dirty="0" smtClean="0"/>
            </a:br>
            <a:r>
              <a:rPr lang="en-US" dirty="0" smtClean="0"/>
              <a:t>[name of the event]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lang="en-US" sz="3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[Name of the presenter] </a:t>
            </a:r>
            <a:r>
              <a:rPr lang="fr-CH" dirty="0" smtClean="0"/>
              <a:t>[Professional </a:t>
            </a:r>
            <a:r>
              <a:rPr lang="fr-CH" dirty="0" err="1" smtClean="0"/>
              <a:t>title</a:t>
            </a:r>
            <a:r>
              <a:rPr lang="fr-CH" dirty="0" smtClean="0"/>
              <a:t>]</a:t>
            </a:r>
          </a:p>
          <a:p>
            <a:r>
              <a:rPr lang="fr-CH" dirty="0" smtClean="0"/>
              <a:t>[Date, place]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19800"/>
            <a:ext cx="4876800" cy="7485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Date, 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3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19800"/>
            <a:ext cx="4876800" cy="748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4" y="3352800"/>
            <a:ext cx="418846" cy="418846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 userDrawn="1"/>
        </p:nvSpPr>
        <p:spPr>
          <a:xfrm>
            <a:off x="939800" y="3429000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@IPCCNews </a:t>
            </a: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52500" y="3962400"/>
            <a:ext cx="38862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IPCC_Climate_Change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48200"/>
            <a:ext cx="412750" cy="438440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 userDrawn="1"/>
        </p:nvSpPr>
        <p:spPr>
          <a:xfrm>
            <a:off x="914400" y="4643860"/>
            <a:ext cx="424815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00"/>
              </a:lnSpc>
              <a:spcBef>
                <a:spcPts val="0"/>
              </a:spcBef>
            </a:pPr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http://www.slideshare.net/ipcc-media/presentations</a:t>
            </a:r>
          </a:p>
        </p:txBody>
      </p:sp>
      <p:sp>
        <p:nvSpPr>
          <p:cNvPr id="17" name="Subtitle 2"/>
          <p:cNvSpPr txBox="1">
            <a:spLocks/>
          </p:cNvSpPr>
          <p:nvPr userDrawn="1"/>
        </p:nvSpPr>
        <p:spPr>
          <a:xfrm>
            <a:off x="908050" y="5296257"/>
            <a:ext cx="35687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https://www.youtube.com/c/ipccgeneva</a:t>
            </a:r>
          </a:p>
        </p:txBody>
      </p:sp>
      <p:sp>
        <p:nvSpPr>
          <p:cNvPr id="20" name="Subtitle 2"/>
          <p:cNvSpPr txBox="1">
            <a:spLocks/>
          </p:cNvSpPr>
          <p:nvPr userDrawn="1"/>
        </p:nvSpPr>
        <p:spPr>
          <a:xfrm>
            <a:off x="238125" y="2743200"/>
            <a:ext cx="891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prstClr val="white"/>
                </a:solidFill>
                <a:latin typeface="Arial Narrow"/>
              </a:rPr>
              <a:t>Find us on:</a:t>
            </a:r>
          </a:p>
          <a:p>
            <a:endParaRPr lang="en-US" sz="2800" b="1" dirty="0" smtClean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22" name="Subtitle 2"/>
          <p:cNvSpPr txBox="1">
            <a:spLocks/>
          </p:cNvSpPr>
          <p:nvPr userDrawn="1"/>
        </p:nvSpPr>
        <p:spPr>
          <a:xfrm>
            <a:off x="304800" y="1600200"/>
            <a:ext cx="86106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sz="1800" dirty="0" smtClean="0">
                <a:solidFill>
                  <a:prstClr val="white"/>
                </a:solidFill>
              </a:rPr>
              <a:t>Website: </a:t>
            </a:r>
            <a:r>
              <a:rPr lang="en-US" sz="1800" dirty="0" smtClean="0">
                <a:solidFill>
                  <a:prstClr val="white"/>
                </a:solidFill>
                <a:hlinkClick r:id="rId5"/>
              </a:rPr>
              <a:t>http://ipcc.ch/</a:t>
            </a:r>
            <a:r>
              <a:rPr lang="en-US" sz="1800" dirty="0" smtClean="0">
                <a:solidFill>
                  <a:prstClr val="white"/>
                </a:solidFill>
              </a:rPr>
              <a:t>  </a:t>
            </a:r>
          </a:p>
          <a:p>
            <a:pPr algn="l">
              <a:spcBef>
                <a:spcPts val="0"/>
              </a:spcBef>
            </a:pPr>
            <a:r>
              <a:rPr lang="fr-CH" sz="1800" dirty="0" smtClean="0">
                <a:solidFill>
                  <a:prstClr val="white"/>
                </a:solidFill>
              </a:rPr>
              <a:t>IPCC </a:t>
            </a:r>
            <a:r>
              <a:rPr lang="en-US" sz="1800" dirty="0" smtClean="0">
                <a:solidFill>
                  <a:prstClr val="white"/>
                </a:solidFill>
              </a:rPr>
              <a:t>Secretariat</a:t>
            </a:r>
            <a:r>
              <a:rPr lang="fr-CH" sz="1800" dirty="0" smtClean="0">
                <a:solidFill>
                  <a:prstClr val="white"/>
                </a:solidFill>
              </a:rPr>
              <a:t>: </a:t>
            </a:r>
            <a:r>
              <a:rPr lang="fr-CH" sz="1800" dirty="0" smtClean="0">
                <a:solidFill>
                  <a:prstClr val="white"/>
                </a:solidFill>
                <a:hlinkClick r:id="rId6"/>
              </a:rPr>
              <a:t>ipcc-sec@wmo.int</a:t>
            </a:r>
            <a:r>
              <a:rPr lang="fr-CH" sz="1800" dirty="0" smtClean="0">
                <a:solidFill>
                  <a:prstClr val="white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fr-CH" sz="1800" dirty="0" smtClean="0">
                <a:solidFill>
                  <a:prstClr val="white"/>
                </a:solidFill>
              </a:rPr>
              <a:t>IPCC </a:t>
            </a:r>
            <a:r>
              <a:rPr lang="en-US" sz="1800" dirty="0" smtClean="0">
                <a:solidFill>
                  <a:prstClr val="white"/>
                </a:solidFill>
              </a:rPr>
              <a:t>Press</a:t>
            </a:r>
            <a:r>
              <a:rPr lang="fr-CH" sz="1800" dirty="0" smtClean="0">
                <a:solidFill>
                  <a:prstClr val="white"/>
                </a:solidFill>
              </a:rPr>
              <a:t> Office: </a:t>
            </a:r>
            <a:r>
              <a:rPr lang="fr-CH" sz="1800" dirty="0" smtClean="0">
                <a:solidFill>
                  <a:prstClr val="white"/>
                </a:solidFill>
                <a:hlinkClick r:id="rId7"/>
              </a:rPr>
              <a:t>ipcc-media@wmo.int</a:t>
            </a:r>
            <a:r>
              <a:rPr lang="fr-CH" sz="1800" dirty="0" smtClean="0">
                <a:solidFill>
                  <a:prstClr val="white"/>
                </a:solidFill>
              </a:rPr>
              <a:t> </a:t>
            </a:r>
            <a:endParaRPr lang="en-US" sz="1800" dirty="0" smtClean="0">
              <a:solidFill>
                <a:prstClr val="white"/>
              </a:solidFill>
            </a:endParaRPr>
          </a:p>
          <a:p>
            <a:pPr algn="l"/>
            <a:endParaRPr lang="en-US" sz="1800" dirty="0" smtClean="0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4467" y="3200400"/>
            <a:ext cx="816802" cy="952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668" y="5285866"/>
            <a:ext cx="429134" cy="4291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270" y="3943048"/>
            <a:ext cx="454532" cy="454532"/>
          </a:xfrm>
          <a:prstGeom prst="rect">
            <a:avLst/>
          </a:prstGeom>
        </p:spPr>
      </p:pic>
      <p:sp>
        <p:nvSpPr>
          <p:cNvPr id="26" name="Subtitle 2"/>
          <p:cNvSpPr txBox="1">
            <a:spLocks/>
          </p:cNvSpPr>
          <p:nvPr userDrawn="1"/>
        </p:nvSpPr>
        <p:spPr>
          <a:xfrm>
            <a:off x="5133468" y="3467100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@IPCC_CH </a:t>
            </a:r>
          </a:p>
        </p:txBody>
      </p:sp>
      <p:sp>
        <p:nvSpPr>
          <p:cNvPr id="27" name="Subtitle 2"/>
          <p:cNvSpPr txBox="1">
            <a:spLocks/>
          </p:cNvSpPr>
          <p:nvPr userDrawn="1"/>
        </p:nvSpPr>
        <p:spPr>
          <a:xfrm>
            <a:off x="5130802" y="4000857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https://www.linkedin.com/company/ipcc</a:t>
            </a:r>
          </a:p>
        </p:txBody>
      </p:sp>
      <p:sp>
        <p:nvSpPr>
          <p:cNvPr id="28" name="Subtitle 2"/>
          <p:cNvSpPr txBox="1">
            <a:spLocks/>
          </p:cNvSpPr>
          <p:nvPr userDrawn="1"/>
        </p:nvSpPr>
        <p:spPr>
          <a:xfrm>
            <a:off x="5156200" y="4669533"/>
            <a:ext cx="3980235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https://www.flickr.com/photos/ipccphoto/sets/</a:t>
            </a:r>
          </a:p>
        </p:txBody>
      </p:sp>
      <p:sp>
        <p:nvSpPr>
          <p:cNvPr id="29" name="Subtitle 2"/>
          <p:cNvSpPr txBox="1">
            <a:spLocks/>
          </p:cNvSpPr>
          <p:nvPr userDrawn="1"/>
        </p:nvSpPr>
        <p:spPr>
          <a:xfrm>
            <a:off x="5156200" y="5296257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https://vimeo.com/ipcc</a:t>
            </a:r>
          </a:p>
        </p:txBody>
      </p:sp>
      <p:sp>
        <p:nvSpPr>
          <p:cNvPr id="30" name="Title 1"/>
          <p:cNvSpPr txBox="1">
            <a:spLocks/>
          </p:cNvSpPr>
          <p:nvPr userDrawn="1"/>
        </p:nvSpPr>
        <p:spPr>
          <a:xfrm>
            <a:off x="0" y="152400"/>
            <a:ext cx="91440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prstClr val="black"/>
                </a:solidFill>
              </a:rPr>
              <a:t>THANK YOU FOR YOUR ATTENTION!</a:t>
            </a:r>
          </a:p>
        </p:txBody>
      </p:sp>
      <p:sp>
        <p:nvSpPr>
          <p:cNvPr id="33" name="Subtitle 2"/>
          <p:cNvSpPr txBox="1">
            <a:spLocks/>
          </p:cNvSpPr>
          <p:nvPr userDrawn="1"/>
        </p:nvSpPr>
        <p:spPr>
          <a:xfrm>
            <a:off x="228600" y="1066800"/>
            <a:ext cx="891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prstClr val="white"/>
                </a:solidFill>
                <a:latin typeface="Arial Narrow"/>
              </a:rPr>
              <a:t>For more information:</a:t>
            </a:r>
          </a:p>
          <a:p>
            <a:endParaRPr lang="en-US" b="1" dirty="0" smtClean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8"/>
          <a:stretch/>
        </p:blipFill>
        <p:spPr>
          <a:xfrm>
            <a:off x="470154" y="3968718"/>
            <a:ext cx="418846" cy="4041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4" y="5302250"/>
            <a:ext cx="412750" cy="4127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35" y="4558802"/>
            <a:ext cx="609600" cy="5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8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19800"/>
            <a:ext cx="4876800" cy="748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4" y="3352800"/>
            <a:ext cx="418846" cy="418846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 userDrawn="1"/>
        </p:nvSpPr>
        <p:spPr>
          <a:xfrm>
            <a:off x="939800" y="3429000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noProof="0" dirty="0" smtClean="0">
                <a:latin typeface="+mj-lt"/>
              </a:rPr>
              <a:t>@IPCCNews </a:t>
            </a: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52500" y="3962400"/>
            <a:ext cx="38862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noProof="0" dirty="0" smtClean="0">
                <a:latin typeface="+mj-lt"/>
              </a:rPr>
              <a:t>IPCC_Climate_Change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48200"/>
            <a:ext cx="412750" cy="438440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 userDrawn="1"/>
        </p:nvSpPr>
        <p:spPr>
          <a:xfrm>
            <a:off x="914400" y="4643860"/>
            <a:ext cx="424815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00"/>
              </a:lnSpc>
              <a:spcBef>
                <a:spcPts val="0"/>
              </a:spcBef>
            </a:pPr>
            <a:r>
              <a:rPr lang="en-US" sz="1800" b="0" noProof="0" dirty="0" smtClean="0">
                <a:latin typeface="+mj-lt"/>
              </a:rPr>
              <a:t>http://www.slideshare.net/ipcc-media/presentations</a:t>
            </a:r>
          </a:p>
        </p:txBody>
      </p:sp>
      <p:sp>
        <p:nvSpPr>
          <p:cNvPr id="17" name="Subtitle 2"/>
          <p:cNvSpPr txBox="1">
            <a:spLocks/>
          </p:cNvSpPr>
          <p:nvPr userDrawn="1"/>
        </p:nvSpPr>
        <p:spPr>
          <a:xfrm>
            <a:off x="908050" y="5296257"/>
            <a:ext cx="35687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noProof="0" dirty="0" smtClean="0">
                <a:latin typeface="+mj-lt"/>
              </a:rPr>
              <a:t>https://www.youtube.com/c/ipccgeneva</a:t>
            </a:r>
          </a:p>
        </p:txBody>
      </p:sp>
      <p:sp>
        <p:nvSpPr>
          <p:cNvPr id="20" name="Subtitle 2"/>
          <p:cNvSpPr txBox="1">
            <a:spLocks/>
          </p:cNvSpPr>
          <p:nvPr userDrawn="1"/>
        </p:nvSpPr>
        <p:spPr>
          <a:xfrm>
            <a:off x="238125" y="2743200"/>
            <a:ext cx="891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latin typeface="+mj-lt"/>
              </a:rPr>
              <a:t>Find us on:</a:t>
            </a:r>
          </a:p>
          <a:p>
            <a:endParaRPr lang="en-US" sz="2800" b="1" dirty="0" smtClean="0">
              <a:latin typeface="+mj-lt"/>
            </a:endParaRPr>
          </a:p>
        </p:txBody>
      </p:sp>
      <p:sp>
        <p:nvSpPr>
          <p:cNvPr id="22" name="Subtitle 2"/>
          <p:cNvSpPr txBox="1">
            <a:spLocks/>
          </p:cNvSpPr>
          <p:nvPr userDrawn="1"/>
        </p:nvSpPr>
        <p:spPr>
          <a:xfrm>
            <a:off x="304800" y="1600200"/>
            <a:ext cx="86106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0" dirty="0" smtClean="0">
                <a:solidFill>
                  <a:schemeClr val="bg1"/>
                </a:solidFill>
              </a:rPr>
              <a:t>Website: </a:t>
            </a:r>
            <a:r>
              <a:rPr lang="en-US" sz="18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  <a:hlinkClick r:id="rId5"/>
              </a:rPr>
              <a:t>http://ipcc.ch/</a:t>
            </a:r>
            <a:r>
              <a:rPr lang="en-US" sz="1800" b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fr-CH" sz="1800" dirty="0" smtClean="0">
                <a:solidFill>
                  <a:schemeClr val="bg1"/>
                </a:solidFill>
              </a:rPr>
              <a:t>IPCC </a:t>
            </a:r>
            <a:r>
              <a:rPr lang="en-US" sz="1800" noProof="0" dirty="0" smtClean="0">
                <a:solidFill>
                  <a:schemeClr val="bg1"/>
                </a:solidFill>
              </a:rPr>
              <a:t>Secretariat</a:t>
            </a:r>
            <a:r>
              <a:rPr lang="fr-CH" sz="1800" dirty="0" smtClean="0">
                <a:solidFill>
                  <a:schemeClr val="bg1"/>
                </a:solidFill>
              </a:rPr>
              <a:t>: </a:t>
            </a:r>
            <a:r>
              <a:rPr lang="fr-CH" sz="1800" dirty="0" smtClean="0">
                <a:solidFill>
                  <a:schemeClr val="bg1"/>
                </a:solidFill>
                <a:hlinkClick r:id="rId6"/>
              </a:rPr>
              <a:t>ipcc-sec@wmo.int</a:t>
            </a:r>
            <a:r>
              <a:rPr lang="fr-CH" sz="1800" dirty="0" smtClean="0">
                <a:solidFill>
                  <a:schemeClr val="bg1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fr-CH" sz="1800" dirty="0" smtClean="0">
                <a:solidFill>
                  <a:schemeClr val="bg1"/>
                </a:solidFill>
              </a:rPr>
              <a:t>IPCC </a:t>
            </a:r>
            <a:r>
              <a:rPr lang="en-US" sz="1800" noProof="0" dirty="0" smtClean="0">
                <a:solidFill>
                  <a:schemeClr val="bg1"/>
                </a:solidFill>
              </a:rPr>
              <a:t>Press</a:t>
            </a:r>
            <a:r>
              <a:rPr lang="fr-CH" sz="1800" dirty="0" smtClean="0">
                <a:solidFill>
                  <a:schemeClr val="bg1"/>
                </a:solidFill>
              </a:rPr>
              <a:t> Office</a:t>
            </a:r>
            <a:r>
              <a:rPr lang="fr-CH" sz="1800" baseline="0" dirty="0" smtClean="0">
                <a:solidFill>
                  <a:schemeClr val="bg1"/>
                </a:solidFill>
              </a:rPr>
              <a:t>: </a:t>
            </a:r>
            <a:r>
              <a:rPr lang="fr-CH" sz="1800" dirty="0" smtClean="0">
                <a:solidFill>
                  <a:schemeClr val="bg1"/>
                </a:solidFill>
                <a:hlinkClick r:id="rId7"/>
              </a:rPr>
              <a:t>ipcc-media@wmo.int</a:t>
            </a:r>
            <a:r>
              <a:rPr lang="fr-CH" sz="1800" dirty="0" smtClean="0">
                <a:solidFill>
                  <a:schemeClr val="bg1"/>
                </a:solidFill>
              </a:rPr>
              <a:t> </a:t>
            </a:r>
            <a:endParaRPr lang="en-US" sz="1800" dirty="0" smtClean="0">
              <a:solidFill>
                <a:schemeClr val="bg1"/>
              </a:solidFill>
            </a:endParaRPr>
          </a:p>
          <a:p>
            <a:pPr algn="l"/>
            <a:endParaRPr lang="en-US" sz="1800" dirty="0" smtClean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4467" y="3200400"/>
            <a:ext cx="816802" cy="952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668" y="5285866"/>
            <a:ext cx="429134" cy="4291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270" y="3943048"/>
            <a:ext cx="454532" cy="454532"/>
          </a:xfrm>
          <a:prstGeom prst="rect">
            <a:avLst/>
          </a:prstGeom>
        </p:spPr>
      </p:pic>
      <p:sp>
        <p:nvSpPr>
          <p:cNvPr id="26" name="Subtitle 2"/>
          <p:cNvSpPr txBox="1">
            <a:spLocks/>
          </p:cNvSpPr>
          <p:nvPr userDrawn="1"/>
        </p:nvSpPr>
        <p:spPr>
          <a:xfrm>
            <a:off x="5133468" y="3467100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noProof="0" dirty="0" smtClean="0">
                <a:latin typeface="+mj-lt"/>
              </a:rPr>
              <a:t>@IPCC_CH </a:t>
            </a:r>
          </a:p>
        </p:txBody>
      </p:sp>
      <p:sp>
        <p:nvSpPr>
          <p:cNvPr id="27" name="Subtitle 2"/>
          <p:cNvSpPr txBox="1">
            <a:spLocks/>
          </p:cNvSpPr>
          <p:nvPr userDrawn="1"/>
        </p:nvSpPr>
        <p:spPr>
          <a:xfrm>
            <a:off x="5130802" y="4000857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noProof="0" dirty="0" smtClean="0">
                <a:latin typeface="+mj-lt"/>
              </a:rPr>
              <a:t>https://www.linkedin.com/company/ipcc</a:t>
            </a:r>
          </a:p>
        </p:txBody>
      </p:sp>
      <p:sp>
        <p:nvSpPr>
          <p:cNvPr id="28" name="Subtitle 2"/>
          <p:cNvSpPr txBox="1">
            <a:spLocks/>
          </p:cNvSpPr>
          <p:nvPr userDrawn="1"/>
        </p:nvSpPr>
        <p:spPr>
          <a:xfrm>
            <a:off x="5156200" y="4669533"/>
            <a:ext cx="3980235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noProof="0" dirty="0" smtClean="0">
                <a:latin typeface="+mj-lt"/>
              </a:rPr>
              <a:t>https://www.flickr.com/photos/ipccphoto/sets/</a:t>
            </a:r>
          </a:p>
        </p:txBody>
      </p:sp>
      <p:sp>
        <p:nvSpPr>
          <p:cNvPr id="29" name="Subtitle 2"/>
          <p:cNvSpPr txBox="1">
            <a:spLocks/>
          </p:cNvSpPr>
          <p:nvPr userDrawn="1"/>
        </p:nvSpPr>
        <p:spPr>
          <a:xfrm>
            <a:off x="5156200" y="5296257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noProof="0" dirty="0" smtClean="0">
                <a:latin typeface="+mj-lt"/>
              </a:rPr>
              <a:t>https://vimeo.com/ipcc</a:t>
            </a:r>
          </a:p>
        </p:txBody>
      </p:sp>
      <p:sp>
        <p:nvSpPr>
          <p:cNvPr id="30" name="Title 1"/>
          <p:cNvSpPr txBox="1">
            <a:spLocks/>
          </p:cNvSpPr>
          <p:nvPr userDrawn="1"/>
        </p:nvSpPr>
        <p:spPr>
          <a:xfrm>
            <a:off x="0" y="152400"/>
            <a:ext cx="91440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THANK YOU FOR YOUR ATTENTION!</a:t>
            </a:r>
          </a:p>
        </p:txBody>
      </p:sp>
      <p:sp>
        <p:nvSpPr>
          <p:cNvPr id="33" name="Subtitle 2"/>
          <p:cNvSpPr txBox="1">
            <a:spLocks/>
          </p:cNvSpPr>
          <p:nvPr userDrawn="1"/>
        </p:nvSpPr>
        <p:spPr>
          <a:xfrm>
            <a:off x="228600" y="1066800"/>
            <a:ext cx="891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For</a:t>
            </a:r>
            <a:r>
              <a:rPr lang="en-US" sz="2800" b="1" baseline="0" dirty="0" smtClean="0">
                <a:solidFill>
                  <a:schemeClr val="bg1"/>
                </a:solidFill>
                <a:latin typeface="+mj-lt"/>
              </a:rPr>
              <a:t> more information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:</a:t>
            </a:r>
          </a:p>
          <a:p>
            <a:endParaRPr lang="en-US" b="1" dirty="0" smtClean="0">
              <a:latin typeface="+mj-lt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8"/>
          <a:stretch/>
        </p:blipFill>
        <p:spPr>
          <a:xfrm>
            <a:off x="470154" y="3968718"/>
            <a:ext cx="418846" cy="4041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4" y="5302250"/>
            <a:ext cx="412750" cy="4127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35" y="4558802"/>
            <a:ext cx="609600" cy="5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76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DBB1B-CBAA-44ED-8046-1D399CAC323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55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1BC6D-1A5B-4AD6-BEAB-F810F28262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5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1B519-5B66-43D5-8664-1EFB3ADF19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72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786AA-9923-40FE-AE5B-188246C0B1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44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4DD6B-7CE9-4476-9B3E-C426085772C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82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A51D3-035A-4335-AAF9-3ED166952D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4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8437A-7487-401F-8E18-DF78428DF7E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76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2EB64-E0D8-4BA6-B687-E78D4A668D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30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8ACC4-8053-4551-A493-8DB24C5CD5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18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9911E-1420-4957-994E-1FF5192024C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87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7FE3A-F0D1-40B0-A0C2-66C2750F65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10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EC40A-9523-4C90-9C39-3FEED5BBAC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72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47894-7CC5-4B54-87D7-3CD58805CC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38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0AC1E-4BB8-4945-AEB5-162DAE058A3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42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DBB1B-CBAA-44ED-8046-1D399CAC323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16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1BC6D-1A5B-4AD6-BEAB-F810F28262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61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1B519-5B66-43D5-8664-1EFB3ADF19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4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786AA-9923-40FE-AE5B-188246C0B1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/>
              <a:pPr/>
              <a:t>30/05/17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41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4DD6B-7CE9-4476-9B3E-C426085772C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68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A51D3-035A-4335-AAF9-3ED166952D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63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8437A-7487-401F-8E18-DF78428DF7E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5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2EB64-E0D8-4BA6-B687-E78D4A668D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63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8ACC4-8053-4551-A493-8DB24C5CD5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2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9911E-1420-4957-994E-1FF5192024C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82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7FE3A-F0D1-40B0-A0C2-66C2750F65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78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EC40A-9523-4C90-9C39-3FEED5BBAC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93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47894-7CC5-4B54-87D7-3CD58805CC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395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0AC1E-4BB8-4945-AEB5-162DAE058A3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0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/>
              <a:pPr/>
              <a:t>30/05/17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19800"/>
            <a:ext cx="4876800" cy="748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4" y="3352800"/>
            <a:ext cx="418846" cy="418846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 userDrawn="1"/>
        </p:nvSpPr>
        <p:spPr>
          <a:xfrm>
            <a:off x="939800" y="3429000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@IPCCNews </a:t>
            </a: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52500" y="3962400"/>
            <a:ext cx="38862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IPCC_Climate_Change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48200"/>
            <a:ext cx="412750" cy="438440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 userDrawn="1"/>
        </p:nvSpPr>
        <p:spPr>
          <a:xfrm>
            <a:off x="914400" y="4643860"/>
            <a:ext cx="424815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00"/>
              </a:lnSpc>
              <a:spcBef>
                <a:spcPts val="0"/>
              </a:spcBef>
            </a:pPr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http://www.slideshare.net/ipcc-media/presentations</a:t>
            </a:r>
          </a:p>
        </p:txBody>
      </p:sp>
      <p:sp>
        <p:nvSpPr>
          <p:cNvPr id="17" name="Subtitle 2"/>
          <p:cNvSpPr txBox="1">
            <a:spLocks/>
          </p:cNvSpPr>
          <p:nvPr userDrawn="1"/>
        </p:nvSpPr>
        <p:spPr>
          <a:xfrm>
            <a:off x="908050" y="5296257"/>
            <a:ext cx="35687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https://www.youtube.com/c/ipccgeneva</a:t>
            </a:r>
          </a:p>
        </p:txBody>
      </p:sp>
      <p:sp>
        <p:nvSpPr>
          <p:cNvPr id="20" name="Subtitle 2"/>
          <p:cNvSpPr txBox="1">
            <a:spLocks/>
          </p:cNvSpPr>
          <p:nvPr userDrawn="1"/>
        </p:nvSpPr>
        <p:spPr>
          <a:xfrm>
            <a:off x="238125" y="2743200"/>
            <a:ext cx="891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prstClr val="white"/>
                </a:solidFill>
                <a:latin typeface="Arial Narrow"/>
              </a:rPr>
              <a:t>Find us on:</a:t>
            </a:r>
          </a:p>
          <a:p>
            <a:endParaRPr lang="en-US" sz="2800" b="1" dirty="0" smtClean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22" name="Subtitle 2"/>
          <p:cNvSpPr txBox="1">
            <a:spLocks/>
          </p:cNvSpPr>
          <p:nvPr userDrawn="1"/>
        </p:nvSpPr>
        <p:spPr>
          <a:xfrm>
            <a:off x="304800" y="1600200"/>
            <a:ext cx="86106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sz="1800" dirty="0" smtClean="0">
                <a:solidFill>
                  <a:prstClr val="white"/>
                </a:solidFill>
              </a:rPr>
              <a:t>Website: </a:t>
            </a:r>
            <a:r>
              <a:rPr lang="en-US" sz="1800" dirty="0" smtClean="0">
                <a:solidFill>
                  <a:prstClr val="white"/>
                </a:solidFill>
                <a:hlinkClick r:id="rId5"/>
              </a:rPr>
              <a:t>http://ipcc.ch/</a:t>
            </a:r>
            <a:r>
              <a:rPr lang="en-US" sz="1800" dirty="0" smtClean="0">
                <a:solidFill>
                  <a:prstClr val="white"/>
                </a:solidFill>
              </a:rPr>
              <a:t>  </a:t>
            </a:r>
          </a:p>
          <a:p>
            <a:pPr algn="l">
              <a:spcBef>
                <a:spcPts val="0"/>
              </a:spcBef>
            </a:pPr>
            <a:r>
              <a:rPr lang="fr-CH" sz="1800" dirty="0" smtClean="0">
                <a:solidFill>
                  <a:prstClr val="white"/>
                </a:solidFill>
              </a:rPr>
              <a:t>IPCC </a:t>
            </a:r>
            <a:r>
              <a:rPr lang="en-US" sz="1800" dirty="0" smtClean="0">
                <a:solidFill>
                  <a:prstClr val="white"/>
                </a:solidFill>
              </a:rPr>
              <a:t>Secretariat</a:t>
            </a:r>
            <a:r>
              <a:rPr lang="fr-CH" sz="1800" dirty="0" smtClean="0">
                <a:solidFill>
                  <a:prstClr val="white"/>
                </a:solidFill>
              </a:rPr>
              <a:t>: </a:t>
            </a:r>
            <a:r>
              <a:rPr lang="fr-CH" sz="1800" dirty="0" smtClean="0">
                <a:solidFill>
                  <a:prstClr val="white"/>
                </a:solidFill>
                <a:hlinkClick r:id="rId6"/>
              </a:rPr>
              <a:t>ipcc-sec@wmo.int</a:t>
            </a:r>
            <a:r>
              <a:rPr lang="fr-CH" sz="1800" dirty="0" smtClean="0">
                <a:solidFill>
                  <a:prstClr val="white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fr-CH" sz="1800" dirty="0" smtClean="0">
                <a:solidFill>
                  <a:prstClr val="white"/>
                </a:solidFill>
              </a:rPr>
              <a:t>IPCC </a:t>
            </a:r>
            <a:r>
              <a:rPr lang="en-US" sz="1800" dirty="0" smtClean="0">
                <a:solidFill>
                  <a:prstClr val="white"/>
                </a:solidFill>
              </a:rPr>
              <a:t>Press</a:t>
            </a:r>
            <a:r>
              <a:rPr lang="fr-CH" sz="1800" dirty="0" smtClean="0">
                <a:solidFill>
                  <a:prstClr val="white"/>
                </a:solidFill>
              </a:rPr>
              <a:t> Office: </a:t>
            </a:r>
            <a:r>
              <a:rPr lang="fr-CH" sz="1800" dirty="0" smtClean="0">
                <a:solidFill>
                  <a:prstClr val="white"/>
                </a:solidFill>
                <a:hlinkClick r:id="rId7"/>
              </a:rPr>
              <a:t>ipcc-media@wmo.int</a:t>
            </a:r>
            <a:r>
              <a:rPr lang="fr-CH" sz="1800" dirty="0" smtClean="0">
                <a:solidFill>
                  <a:prstClr val="white"/>
                </a:solidFill>
              </a:rPr>
              <a:t> </a:t>
            </a:r>
            <a:endParaRPr lang="en-US" sz="1800" dirty="0" smtClean="0">
              <a:solidFill>
                <a:prstClr val="white"/>
              </a:solidFill>
            </a:endParaRPr>
          </a:p>
          <a:p>
            <a:pPr algn="l"/>
            <a:endParaRPr lang="en-US" sz="1800" dirty="0" smtClean="0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4467" y="3200400"/>
            <a:ext cx="816802" cy="952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668" y="5285866"/>
            <a:ext cx="429134" cy="4291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270" y="3943048"/>
            <a:ext cx="454532" cy="454532"/>
          </a:xfrm>
          <a:prstGeom prst="rect">
            <a:avLst/>
          </a:prstGeom>
        </p:spPr>
      </p:pic>
      <p:sp>
        <p:nvSpPr>
          <p:cNvPr id="26" name="Subtitle 2"/>
          <p:cNvSpPr txBox="1">
            <a:spLocks/>
          </p:cNvSpPr>
          <p:nvPr userDrawn="1"/>
        </p:nvSpPr>
        <p:spPr>
          <a:xfrm>
            <a:off x="5133468" y="3467100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@IPCC_CH </a:t>
            </a:r>
          </a:p>
        </p:txBody>
      </p:sp>
      <p:sp>
        <p:nvSpPr>
          <p:cNvPr id="27" name="Subtitle 2"/>
          <p:cNvSpPr txBox="1">
            <a:spLocks/>
          </p:cNvSpPr>
          <p:nvPr userDrawn="1"/>
        </p:nvSpPr>
        <p:spPr>
          <a:xfrm>
            <a:off x="5130802" y="4000857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https://www.linkedin.com/company/ipcc</a:t>
            </a:r>
          </a:p>
        </p:txBody>
      </p:sp>
      <p:sp>
        <p:nvSpPr>
          <p:cNvPr id="28" name="Subtitle 2"/>
          <p:cNvSpPr txBox="1">
            <a:spLocks/>
          </p:cNvSpPr>
          <p:nvPr userDrawn="1"/>
        </p:nvSpPr>
        <p:spPr>
          <a:xfrm>
            <a:off x="5156200" y="4669533"/>
            <a:ext cx="3980235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https://www.flickr.com/photos/ipccphoto/sets/</a:t>
            </a:r>
          </a:p>
        </p:txBody>
      </p:sp>
      <p:sp>
        <p:nvSpPr>
          <p:cNvPr id="29" name="Subtitle 2"/>
          <p:cNvSpPr txBox="1">
            <a:spLocks/>
          </p:cNvSpPr>
          <p:nvPr userDrawn="1"/>
        </p:nvSpPr>
        <p:spPr>
          <a:xfrm>
            <a:off x="5156200" y="5296257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https://vimeo.com/ipcc</a:t>
            </a:r>
          </a:p>
        </p:txBody>
      </p:sp>
      <p:sp>
        <p:nvSpPr>
          <p:cNvPr id="30" name="Title 1"/>
          <p:cNvSpPr txBox="1">
            <a:spLocks/>
          </p:cNvSpPr>
          <p:nvPr userDrawn="1"/>
        </p:nvSpPr>
        <p:spPr>
          <a:xfrm>
            <a:off x="0" y="152400"/>
            <a:ext cx="91440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prstClr val="black"/>
                </a:solidFill>
              </a:rPr>
              <a:t>THANK YOU FOR YOUR ATTENTION!</a:t>
            </a:r>
          </a:p>
        </p:txBody>
      </p:sp>
      <p:sp>
        <p:nvSpPr>
          <p:cNvPr id="33" name="Subtitle 2"/>
          <p:cNvSpPr txBox="1">
            <a:spLocks/>
          </p:cNvSpPr>
          <p:nvPr userDrawn="1"/>
        </p:nvSpPr>
        <p:spPr>
          <a:xfrm>
            <a:off x="228600" y="1066800"/>
            <a:ext cx="891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prstClr val="white"/>
                </a:solidFill>
                <a:latin typeface="Arial Narrow"/>
              </a:rPr>
              <a:t>For more information:</a:t>
            </a:r>
          </a:p>
          <a:p>
            <a:endParaRPr lang="en-US" b="1" dirty="0" smtClean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8"/>
          <a:stretch/>
        </p:blipFill>
        <p:spPr>
          <a:xfrm>
            <a:off x="470154" y="3968718"/>
            <a:ext cx="418846" cy="4041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4" y="5302250"/>
            <a:ext cx="412750" cy="4127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35" y="4558802"/>
            <a:ext cx="609600" cy="5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76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8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49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122239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498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3811025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Subtitle with Bullet</a:t>
            </a:r>
          </a:p>
          <a:p>
            <a:pPr lvl="1"/>
            <a:r>
              <a:rPr lang="en-US" smtClean="0"/>
              <a:t>Text with Bullet</a:t>
            </a:r>
          </a:p>
        </p:txBody>
      </p:sp>
    </p:spTree>
    <p:extLst>
      <p:ext uri="{BB962C8B-B14F-4D97-AF65-F5344CB8AC3E}">
        <p14:creationId xmlns:p14="http://schemas.microsoft.com/office/powerpoint/2010/main" val="1114065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0590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772816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385" y="1340768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CH" smtClean="0"/>
              <a:t>Graphic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7786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82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/>
              <a:pPr/>
              <a:t>30/05/17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4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/>
              <a:pPr/>
              <a:t>30/05/17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0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/>
              <a:pPr/>
              <a:t>30/05/17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85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/>
              <a:pPr/>
              <a:t>30/05/17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02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/>
              <a:pPr/>
              <a:t>30/05/17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16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theme" Target="../theme/theme5.xml"/><Relationship Id="rId3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theme" Target="../theme/theme6.xml"/><Relationship Id="rId10" Type="http://schemas.openxmlformats.org/officeDocument/2006/relationships/image" Target="../media/image13.jpe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date and place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BEBEF-F59C-4021-B0E4-D01E3F18D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1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930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4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346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34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46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46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34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5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5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98DC1E-167B-4B05-BB82-E989D0F64F9E}" type="slidenum">
              <a:rPr lang="en-US" altLang="en-US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80963"/>
          </a:xfrm>
          <a:prstGeom prst="rect">
            <a:avLst/>
          </a:prstGeom>
          <a:solidFill>
            <a:srgbClr val="558ED5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ea typeface="ＭＳ Ｐゴシック" pitchFamily="35" charset="-128"/>
              <a:cs typeface="ＭＳ Ｐゴシック" pitchFamily="35" charset="-128"/>
            </a:endParaRPr>
          </a:p>
        </p:txBody>
      </p:sp>
      <p:pic>
        <p:nvPicPr>
          <p:cNvPr id="1032" name="Picture 7" descr="IPCClogoWMOUNEP_BL.ai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5868988"/>
            <a:ext cx="4741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25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+mj-lt"/>
          <a:ea typeface="MS PGothic" pitchFamily="34" charset="-128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MS PGothic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MS PGothic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MS PGothic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MS PGothic" pitchFamily="34" charset="-128"/>
          <a:cs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ＭＳ Ｐゴシック" pitchFamily="35" charset="-128"/>
          <a:cs typeface="ＭＳ Ｐゴシック" pitchFamily="3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ＭＳ Ｐゴシック" pitchFamily="35" charset="-128"/>
          <a:cs typeface="ＭＳ Ｐゴシック" pitchFamily="3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ＭＳ Ｐゴシック" pitchFamily="35" charset="-128"/>
          <a:cs typeface="ＭＳ Ｐゴシック" pitchFamily="3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ＭＳ Ｐゴシック" pitchFamily="35" charset="-128"/>
          <a:cs typeface="ＭＳ Ｐゴシック" pitchFamily="3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492CD"/>
        </a:buClr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492CD"/>
        </a:buClr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492CD"/>
        </a:buClr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492CD"/>
        </a:buClr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492CD"/>
        </a:buClr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5492CD"/>
        </a:buClr>
        <a:buChar char="»"/>
        <a:defRPr sz="2000">
          <a:solidFill>
            <a:schemeClr val="tx1"/>
          </a:solidFill>
          <a:latin typeface="+mn-lt"/>
          <a:ea typeface="+mj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5492CD"/>
        </a:buClr>
        <a:buChar char="»"/>
        <a:defRPr sz="2000">
          <a:solidFill>
            <a:schemeClr val="tx1"/>
          </a:solidFill>
          <a:latin typeface="+mn-lt"/>
          <a:ea typeface="+mj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5492CD"/>
        </a:buClr>
        <a:buChar char="»"/>
        <a:defRPr sz="2000">
          <a:solidFill>
            <a:schemeClr val="tx1"/>
          </a:solidFill>
          <a:latin typeface="+mn-lt"/>
          <a:ea typeface="+mj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5492CD"/>
        </a:buClr>
        <a:buChar char="»"/>
        <a:defRPr sz="2000">
          <a:solidFill>
            <a:schemeClr val="tx1"/>
          </a:solidFill>
          <a:latin typeface="+mn-lt"/>
          <a:ea typeface="+mj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5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5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98DC1E-167B-4B05-BB82-E989D0F64F9E}" type="slidenum">
              <a:rPr lang="en-US" altLang="en-US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80963"/>
          </a:xfrm>
          <a:prstGeom prst="rect">
            <a:avLst/>
          </a:prstGeom>
          <a:solidFill>
            <a:srgbClr val="558ED5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ea typeface="ＭＳ Ｐゴシック" pitchFamily="35" charset="-128"/>
              <a:cs typeface="ＭＳ Ｐゴシック" pitchFamily="35" charset="-128"/>
            </a:endParaRPr>
          </a:p>
        </p:txBody>
      </p:sp>
      <p:pic>
        <p:nvPicPr>
          <p:cNvPr id="1032" name="Picture 7" descr="IPCClogoWMOUNEP_BL.ai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5868988"/>
            <a:ext cx="4741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+mj-lt"/>
          <a:ea typeface="MS PGothic" pitchFamily="34" charset="-128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MS PGothic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MS PGothic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MS PGothic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MS PGothic" pitchFamily="34" charset="-128"/>
          <a:cs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ＭＳ Ｐゴシック" pitchFamily="35" charset="-128"/>
          <a:cs typeface="ＭＳ Ｐゴシック" pitchFamily="3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ＭＳ Ｐゴシック" pitchFamily="35" charset="-128"/>
          <a:cs typeface="ＭＳ Ｐゴシック" pitchFamily="3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ＭＳ Ｐゴシック" pitchFamily="35" charset="-128"/>
          <a:cs typeface="ＭＳ Ｐゴシック" pitchFamily="3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9E2631"/>
          </a:solidFill>
          <a:latin typeface="Arial" pitchFamily="35" charset="0"/>
          <a:ea typeface="ＭＳ Ｐゴシック" pitchFamily="35" charset="-128"/>
          <a:cs typeface="ＭＳ Ｐゴシック" pitchFamily="3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492CD"/>
        </a:buClr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492CD"/>
        </a:buClr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492CD"/>
        </a:buClr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492CD"/>
        </a:buClr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492CD"/>
        </a:buClr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5492CD"/>
        </a:buClr>
        <a:buChar char="»"/>
        <a:defRPr sz="2000">
          <a:solidFill>
            <a:schemeClr val="tx1"/>
          </a:solidFill>
          <a:latin typeface="+mn-lt"/>
          <a:ea typeface="+mj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5492CD"/>
        </a:buClr>
        <a:buChar char="»"/>
        <a:defRPr sz="2000">
          <a:solidFill>
            <a:schemeClr val="tx1"/>
          </a:solidFill>
          <a:latin typeface="+mn-lt"/>
          <a:ea typeface="+mj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5492CD"/>
        </a:buClr>
        <a:buChar char="»"/>
        <a:defRPr sz="2000">
          <a:solidFill>
            <a:schemeClr val="tx1"/>
          </a:solidFill>
          <a:latin typeface="+mn-lt"/>
          <a:ea typeface="+mj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5492CD"/>
        </a:buClr>
        <a:buChar char="»"/>
        <a:defRPr sz="2000">
          <a:solidFill>
            <a:schemeClr val="tx1"/>
          </a:solidFill>
          <a:latin typeface="+mn-lt"/>
          <a:ea typeface="+mj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200" y="-1"/>
            <a:ext cx="9144000" cy="90000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MS PGothic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144900"/>
            <a:ext cx="3376006" cy="51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0595"/>
            <a:ext cx="2516129" cy="3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9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2895600"/>
            <a:ext cx="9220200" cy="1470025"/>
          </a:xfrm>
        </p:spPr>
        <p:txBody>
          <a:bodyPr>
            <a:normAutofit/>
          </a:bodyPr>
          <a:lstStyle/>
          <a:p>
            <a:r>
              <a:rPr lang="nb-NO" b="1" dirty="0" err="1" smtClean="0">
                <a:latin typeface="Arial"/>
                <a:cs typeface="Arial"/>
              </a:rPr>
              <a:t>Climate</a:t>
            </a:r>
            <a:r>
              <a:rPr lang="nb-NO" b="1" dirty="0">
                <a:latin typeface="Arial"/>
                <a:cs typeface="Arial"/>
              </a:rPr>
              <a:t> </a:t>
            </a:r>
            <a:r>
              <a:rPr lang="nb-NO" b="1" dirty="0" err="1" smtClean="0">
                <a:latin typeface="Arial"/>
                <a:cs typeface="Arial"/>
              </a:rPr>
              <a:t>science</a:t>
            </a:r>
            <a:r>
              <a:rPr lang="nb-NO" b="1" dirty="0" smtClean="0">
                <a:latin typeface="Arial"/>
                <a:cs typeface="Arial"/>
              </a:rPr>
              <a:t>, </a:t>
            </a:r>
            <a:r>
              <a:rPr lang="nb-NO" b="1" dirty="0" err="1" smtClean="0">
                <a:latin typeface="Arial"/>
                <a:cs typeface="Arial"/>
              </a:rPr>
              <a:t>climate</a:t>
            </a:r>
            <a:r>
              <a:rPr lang="nb-NO" b="1" dirty="0" smtClean="0">
                <a:latin typeface="Arial"/>
                <a:cs typeface="Arial"/>
              </a:rPr>
              <a:t> </a:t>
            </a:r>
            <a:r>
              <a:rPr lang="nb-NO" b="1" dirty="0" err="1" smtClean="0">
                <a:latin typeface="Arial"/>
                <a:cs typeface="Arial"/>
              </a:rPr>
              <a:t>change</a:t>
            </a:r>
            <a:r>
              <a:rPr lang="nb-NO" b="1" dirty="0" smtClean="0">
                <a:latin typeface="Arial"/>
                <a:cs typeface="Arial"/>
              </a:rPr>
              <a:t/>
            </a:r>
            <a:br>
              <a:rPr lang="nb-NO" b="1" dirty="0" smtClean="0">
                <a:latin typeface="Arial"/>
                <a:cs typeface="Arial"/>
              </a:rPr>
            </a:br>
            <a:r>
              <a:rPr lang="nb-NO" b="1" dirty="0" smtClean="0">
                <a:latin typeface="Arial"/>
                <a:cs typeface="Arial"/>
              </a:rPr>
              <a:t>latest </a:t>
            </a:r>
            <a:r>
              <a:rPr lang="nb-NO" b="1" dirty="0" err="1" smtClean="0">
                <a:latin typeface="Arial"/>
                <a:cs typeface="Arial"/>
              </a:rPr>
              <a:t>updates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28600" y="4572000"/>
            <a:ext cx="9220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b="1" dirty="0" err="1" smtClean="0">
                <a:latin typeface="Arial"/>
                <a:cs typeface="Arial"/>
              </a:rPr>
              <a:t>Valérie</a:t>
            </a:r>
            <a:r>
              <a:rPr lang="nb-NO" sz="2400" b="1" dirty="0" smtClean="0">
                <a:latin typeface="Arial"/>
                <a:cs typeface="Arial"/>
              </a:rPr>
              <a:t> Masson-</a:t>
            </a:r>
            <a:r>
              <a:rPr lang="nb-NO" sz="2400" b="1" dirty="0" err="1" smtClean="0">
                <a:latin typeface="Arial"/>
                <a:cs typeface="Arial"/>
              </a:rPr>
              <a:t>Delmotte</a:t>
            </a:r>
            <a:endParaRPr lang="nb-NO" sz="2400" b="1" dirty="0" smtClean="0"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5829300"/>
            <a:ext cx="723900" cy="723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66800" y="5943600"/>
            <a:ext cx="1673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valmasdel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28600" y="5791200"/>
            <a:ext cx="2667000" cy="8382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9556"/>
            <a:ext cx="7103535" cy="28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5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458692" y="1295400"/>
            <a:ext cx="10136092" cy="5574461"/>
          </a:xfrm>
        </p:spPr>
      </p:pic>
      <p:sp>
        <p:nvSpPr>
          <p:cNvPr id="5" name="Titre 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Causes of radiative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imbalance</a:t>
            </a:r>
            <a:endParaRPr lang="fr-FR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99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143000" y="609600"/>
            <a:ext cx="5943600" cy="510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34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558ED5"/>
                </a:solidFill>
                <a:latin typeface="Arial"/>
                <a:cs typeface="Arial"/>
              </a:rPr>
              <a:t>World sources of greenhouse gas emissions</a:t>
            </a:r>
            <a:endParaRPr lang="en-US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8972" y="1953272"/>
            <a:ext cx="424519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474" y="2669384"/>
            <a:ext cx="1066800" cy="1003300"/>
          </a:xfrm>
          <a:prstGeom prst="rect">
            <a:avLst/>
          </a:prstGeom>
        </p:spPr>
      </p:pic>
      <p:pic>
        <p:nvPicPr>
          <p:cNvPr id="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6631" y="1979302"/>
            <a:ext cx="424519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882" y="2718775"/>
            <a:ext cx="1282700" cy="1206500"/>
          </a:xfrm>
          <a:prstGeom prst="rect">
            <a:avLst/>
          </a:prstGeom>
        </p:spPr>
      </p:pic>
      <p:pic>
        <p:nvPicPr>
          <p:cNvPr id="1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6756" y="1976818"/>
            <a:ext cx="424518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693041"/>
            <a:ext cx="1447800" cy="1371600"/>
          </a:xfrm>
          <a:prstGeom prst="rect">
            <a:avLst/>
          </a:prstGeom>
        </p:spPr>
      </p:pic>
      <p:pic>
        <p:nvPicPr>
          <p:cNvPr id="1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8313" y="1976818"/>
            <a:ext cx="424518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18" y="2675542"/>
            <a:ext cx="1790700" cy="1689100"/>
          </a:xfrm>
          <a:prstGeom prst="rect">
            <a:avLst/>
          </a:prstGeom>
        </p:spPr>
      </p:pic>
      <p:pic>
        <p:nvPicPr>
          <p:cNvPr id="1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145" y="1976818"/>
            <a:ext cx="424519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280" y="2633979"/>
            <a:ext cx="2032000" cy="1917700"/>
          </a:xfrm>
          <a:prstGeom prst="rect">
            <a:avLst/>
          </a:prstGeom>
        </p:spPr>
      </p:pic>
      <p:sp>
        <p:nvSpPr>
          <p:cNvPr id="16" name="Shape 83"/>
          <p:cNvSpPr/>
          <p:nvPr/>
        </p:nvSpPr>
        <p:spPr>
          <a:xfrm>
            <a:off x="657342" y="3136961"/>
            <a:ext cx="1630710" cy="1197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5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35%</a:t>
            </a:r>
          </a:p>
        </p:txBody>
      </p:sp>
      <p:sp>
        <p:nvSpPr>
          <p:cNvPr id="17" name="Shape 84"/>
          <p:cNvSpPr/>
          <p:nvPr/>
        </p:nvSpPr>
        <p:spPr>
          <a:xfrm>
            <a:off x="2931534" y="2888863"/>
            <a:ext cx="1278632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37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</a:rPr>
              <a:t>24%</a:t>
            </a:r>
          </a:p>
        </p:txBody>
      </p:sp>
      <p:sp>
        <p:nvSpPr>
          <p:cNvPr id="18" name="Shape 85"/>
          <p:cNvSpPr/>
          <p:nvPr/>
        </p:nvSpPr>
        <p:spPr>
          <a:xfrm>
            <a:off x="4656420" y="2949261"/>
            <a:ext cx="1278633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35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21%</a:t>
            </a:r>
          </a:p>
        </p:txBody>
      </p:sp>
      <p:sp>
        <p:nvSpPr>
          <p:cNvPr id="19" name="Shape 86"/>
          <p:cNvSpPr/>
          <p:nvPr/>
        </p:nvSpPr>
        <p:spPr>
          <a:xfrm>
            <a:off x="6227882" y="2922073"/>
            <a:ext cx="1278632" cy="1005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14%</a:t>
            </a:r>
          </a:p>
        </p:txBody>
      </p:sp>
      <p:sp>
        <p:nvSpPr>
          <p:cNvPr id="20" name="Shape 87"/>
          <p:cNvSpPr/>
          <p:nvPr/>
        </p:nvSpPr>
        <p:spPr>
          <a:xfrm>
            <a:off x="7599715" y="2786035"/>
            <a:ext cx="1278633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25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FFFFFF"/>
                </a:solidFill>
              </a:rPr>
              <a:t>6.4%</a:t>
            </a:r>
          </a:p>
        </p:txBody>
      </p:sp>
      <p:sp>
        <p:nvSpPr>
          <p:cNvPr id="22" name="Shape 89"/>
          <p:cNvSpPr/>
          <p:nvPr/>
        </p:nvSpPr>
        <p:spPr>
          <a:xfrm>
            <a:off x="512779" y="3862088"/>
            <a:ext cx="1929507" cy="2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 smtClean="0">
                <a:solidFill>
                  <a:srgbClr val="FFFFFF"/>
                </a:solidFill>
              </a:rPr>
              <a:t>Energ</a:t>
            </a:r>
            <a:r>
              <a:rPr lang="fr-FR" sz="1400" dirty="0" smtClean="0">
                <a:solidFill>
                  <a:srgbClr val="FFFFFF"/>
                </a:solidFill>
              </a:rPr>
              <a:t>y</a:t>
            </a:r>
            <a:endParaRPr sz="1400" dirty="0">
              <a:solidFill>
                <a:srgbClr val="FFFFFF"/>
              </a:solidFill>
            </a:endParaRPr>
          </a:p>
        </p:txBody>
      </p:sp>
      <p:sp>
        <p:nvSpPr>
          <p:cNvPr id="23" name="Shape 90"/>
          <p:cNvSpPr/>
          <p:nvPr/>
        </p:nvSpPr>
        <p:spPr>
          <a:xfrm>
            <a:off x="2819400" y="3378841"/>
            <a:ext cx="1371600" cy="880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 algn="ctr">
              <a:spcBef>
                <a:spcPts val="4200"/>
              </a:spcBef>
              <a:defRPr sz="1800"/>
            </a:pPr>
            <a:r>
              <a:rPr sz="14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Agriculture, </a:t>
            </a:r>
            <a:br>
              <a:rPr sz="14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</a:br>
            <a:r>
              <a:rPr lang="fr-FR" sz="1400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forestry</a:t>
            </a:r>
            <a:r>
              <a:rPr lang="fr-FR" sz="14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and land use</a:t>
            </a:r>
          </a:p>
          <a:p>
            <a:pPr lvl="0" algn="ctr">
              <a:spcBef>
                <a:spcPts val="4200"/>
              </a:spcBef>
              <a:defRPr sz="1800"/>
            </a:pPr>
            <a:r>
              <a:rPr lang="fr-FR" sz="14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gestion des terres</a:t>
            </a:r>
            <a:endParaRPr sz="14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4" name="Shape 91"/>
          <p:cNvSpPr/>
          <p:nvPr/>
        </p:nvSpPr>
        <p:spPr>
          <a:xfrm>
            <a:off x="4300407" y="3447605"/>
            <a:ext cx="1929507" cy="291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 smtClean="0">
                <a:solidFill>
                  <a:srgbClr val="FFFFFF"/>
                </a:solidFill>
              </a:rPr>
              <a:t>Indus</a:t>
            </a:r>
            <a:r>
              <a:rPr lang="fr-FR" sz="1400" dirty="0" err="1" smtClean="0">
                <a:solidFill>
                  <a:srgbClr val="FFFFFF"/>
                </a:solidFill>
              </a:rPr>
              <a:t>try</a:t>
            </a:r>
            <a:endParaRPr sz="1400" dirty="0">
              <a:solidFill>
                <a:srgbClr val="FFFFFF"/>
              </a:solidFill>
            </a:endParaRPr>
          </a:p>
        </p:txBody>
      </p:sp>
      <p:sp>
        <p:nvSpPr>
          <p:cNvPr id="25" name="Shape 92"/>
          <p:cNvSpPr/>
          <p:nvPr/>
        </p:nvSpPr>
        <p:spPr>
          <a:xfrm>
            <a:off x="5888366" y="3378841"/>
            <a:ext cx="1929507" cy="291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Transport</a:t>
            </a:r>
          </a:p>
        </p:txBody>
      </p:sp>
      <p:sp>
        <p:nvSpPr>
          <p:cNvPr id="26" name="Shape 93"/>
          <p:cNvSpPr/>
          <p:nvPr/>
        </p:nvSpPr>
        <p:spPr>
          <a:xfrm>
            <a:off x="7236178" y="3110884"/>
            <a:ext cx="1929507" cy="56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 algn="ctr">
              <a:spcBef>
                <a:spcPts val="4200"/>
              </a:spcBef>
              <a:defRPr sz="1800"/>
            </a:pPr>
            <a:r>
              <a:rPr lang="fr-FR" sz="14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Building</a:t>
            </a:r>
            <a:endParaRPr sz="14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9622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534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Causes of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atmospheric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 CO</a:t>
            </a:r>
            <a:r>
              <a:rPr lang="fr-FR" sz="3200" b="1" baseline="-25000" dirty="0" smtClean="0">
                <a:solidFill>
                  <a:srgbClr val="558ED5"/>
                </a:solidFill>
                <a:latin typeface="Arial"/>
                <a:cs typeface="Arial"/>
              </a:rPr>
              <a:t>2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 concentration change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since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 1750</a:t>
            </a:r>
            <a:endParaRPr lang="fr-FR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t="4220" b="1581"/>
          <a:stretch/>
        </p:blipFill>
        <p:spPr>
          <a:xfrm>
            <a:off x="762000" y="1611253"/>
            <a:ext cx="7713533" cy="48387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0867" y="6419334"/>
            <a:ext cx="286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Global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</a:rPr>
              <a:t>Carbon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 Project, 2016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8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Fossil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 fuel CO</a:t>
            </a:r>
            <a:r>
              <a:rPr lang="fr-FR" sz="3200" b="1" baseline="-25000" dirty="0" smtClean="0">
                <a:solidFill>
                  <a:srgbClr val="558ED5"/>
                </a:solidFill>
                <a:latin typeface="Arial"/>
                <a:cs typeface="Arial"/>
              </a:rPr>
              <a:t>2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emissions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/>
            </a:r>
            <a:b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</a:b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+63% entre 1990 et 2015</a:t>
            </a:r>
            <a:endParaRPr lang="fr-FR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7" name="Picture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01103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7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7011034" cy="4680000"/>
          </a:xfrm>
          <a:prstGeom prst="rect">
            <a:avLst/>
          </a:prstGeom>
        </p:spPr>
      </p:pic>
      <p:sp>
        <p:nvSpPr>
          <p:cNvPr id="7" name="Titre 1"/>
          <p:cNvSpPr txBox="1">
            <a:spLocks noGrp="1"/>
          </p:cNvSpPr>
          <p:nvPr>
            <p:ph idx="1"/>
          </p:nvPr>
        </p:nvSpPr>
        <p:spPr>
          <a:xfrm>
            <a:off x="-76200" y="457200"/>
            <a:ext cx="9296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Deforestation</a:t>
            </a:r>
            <a:r>
              <a:rPr lang="fr-FR" sz="3200" b="1" dirty="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:</a:t>
            </a:r>
          </a:p>
          <a:p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30% of 1960</a:t>
            </a:r>
            <a:r>
              <a:rPr lang="fr-FR" sz="3200" b="1" dirty="0">
                <a:solidFill>
                  <a:srgbClr val="558ED5"/>
                </a:solidFill>
                <a:latin typeface="Arial"/>
                <a:cs typeface="Arial"/>
              </a:rPr>
              <a:t> CO</a:t>
            </a:r>
            <a:r>
              <a:rPr lang="fr-FR" sz="3200" b="1" baseline="-25000" dirty="0">
                <a:solidFill>
                  <a:srgbClr val="558ED5"/>
                </a:solidFill>
                <a:latin typeface="Arial"/>
                <a:cs typeface="Arial"/>
              </a:rPr>
              <a:t>2</a:t>
            </a:r>
            <a:r>
              <a:rPr lang="fr-FR" sz="3200" b="1" dirty="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emissions</a:t>
            </a:r>
            <a:endParaRPr lang="fr-FR" sz="3200" b="1" dirty="0" smtClean="0">
              <a:solidFill>
                <a:srgbClr val="558ED5"/>
              </a:solidFill>
              <a:latin typeface="Arial"/>
              <a:cs typeface="Arial"/>
            </a:endParaRPr>
          </a:p>
          <a:p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9% of 2006-2015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emissions</a:t>
            </a:r>
            <a:endParaRPr lang="fr-FR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8982" y="2604093"/>
            <a:ext cx="1651998" cy="1081087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7888" y="3819625"/>
            <a:ext cx="1655774" cy="1079500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84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1039" r="-11039"/>
          <a:stretch>
            <a:fillRect/>
          </a:stretch>
        </p:blipFill>
        <p:spPr>
          <a:xfrm>
            <a:off x="37870" y="1752600"/>
            <a:ext cx="8451865" cy="4648200"/>
          </a:xfrm>
        </p:spPr>
      </p:pic>
      <p:sp>
        <p:nvSpPr>
          <p:cNvPr id="5" name="Titre 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Change in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ocean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heat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 content</a:t>
            </a:r>
            <a:endParaRPr lang="fr-FR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0867" y="6419334"/>
            <a:ext cx="88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NOAA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9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 noGrp="1"/>
          </p:cNvSpPr>
          <p:nvPr>
            <p:ph type="title"/>
          </p:nvPr>
        </p:nvSpPr>
        <p:spPr>
          <a:xfrm>
            <a:off x="-1219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Global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mean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sea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level</a:t>
            </a:r>
            <a:endParaRPr lang="fr-FR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2400" y="6324600"/>
            <a:ext cx="103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50000"/>
                  </a:schemeClr>
                </a:solidFill>
              </a:rPr>
              <a:t>LEGOS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/>
        </p:blipFill>
        <p:spPr>
          <a:xfrm>
            <a:off x="838200" y="1143000"/>
            <a:ext cx="7467600" cy="527078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410200" y="1676400"/>
            <a:ext cx="10668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7696200" y="4191000"/>
            <a:ext cx="139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Ocean</a:t>
            </a:r>
            <a:r>
              <a:rPr lang="fr-FR" dirty="0" smtClean="0"/>
              <a:t> 34%</a:t>
            </a:r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4038600" y="6400800"/>
            <a:ext cx="5257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7696200" y="4800600"/>
            <a:ext cx="1189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Ice</a:t>
            </a:r>
            <a:r>
              <a:rPr lang="fr-FR" dirty="0" smtClean="0"/>
              <a:t> 56%</a:t>
            </a:r>
          </a:p>
          <a:p>
            <a:endParaRPr lang="fr-FR" dirty="0" smtClean="0"/>
          </a:p>
          <a:p>
            <a:r>
              <a:rPr lang="fr-FR" dirty="0" smtClean="0"/>
              <a:t>Water 8%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868456" y="533400"/>
            <a:ext cx="3275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1900-1990 : 1,2 à 1,9 mm / an</a:t>
            </a:r>
          </a:p>
          <a:p>
            <a:r>
              <a:rPr lang="fr-FR" dirty="0" smtClean="0"/>
              <a:t>1993-2016 : 3,1 ± 0.4 mm / 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79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3"/>
          <p:cNvPicPr>
            <a:picLocks noChangeAspect="1"/>
          </p:cNvPicPr>
          <p:nvPr/>
        </p:nvPicPr>
        <p:blipFill rotWithShape="1">
          <a:blip r:embed="rId2"/>
          <a:srcRect t="16335" b="8505"/>
          <a:stretch/>
        </p:blipFill>
        <p:spPr>
          <a:xfrm>
            <a:off x="0" y="1348941"/>
            <a:ext cx="5791200" cy="3555266"/>
          </a:xfrm>
          <a:prstGeom prst="rect">
            <a:avLst/>
          </a:prstGeom>
        </p:spPr>
      </p:pic>
      <p:sp>
        <p:nvSpPr>
          <p:cNvPr id="8" name="Titre 1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Change in global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mean</a:t>
            </a:r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 surface </a:t>
            </a:r>
            <a:r>
              <a:rPr lang="fr-FR" sz="3200" b="1" dirty="0" err="1" smtClean="0">
                <a:solidFill>
                  <a:srgbClr val="558ED5"/>
                </a:solidFill>
                <a:latin typeface="Arial"/>
                <a:cs typeface="Arial"/>
              </a:rPr>
              <a:t>temperature</a:t>
            </a:r>
            <a:endParaRPr lang="fr-FR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739785"/>
            <a:ext cx="4035338" cy="311821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28600" y="51816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Trend : + 0,18°C par décennie</a:t>
            </a:r>
          </a:p>
          <a:p>
            <a:endParaRPr lang="fr-FR" dirty="0"/>
          </a:p>
          <a:p>
            <a:r>
              <a:rPr lang="fr-FR" dirty="0" smtClean="0"/>
              <a:t>2015 and 2016 : &gt;1°C </a:t>
            </a:r>
            <a:r>
              <a:rPr lang="fr-FR" dirty="0" err="1" smtClean="0"/>
              <a:t>above</a:t>
            </a:r>
            <a:r>
              <a:rPr lang="fr-FR" dirty="0"/>
              <a:t> </a:t>
            </a:r>
            <a:r>
              <a:rPr lang="fr-FR" dirty="0" err="1" smtClean="0"/>
              <a:t>pre-industrial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60867" y="6419334"/>
            <a:ext cx="54017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NASA GISS;  Hawkins et al, BAMS, 2017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6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609600" y="3048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solidFill>
                  <a:srgbClr val="558ED5"/>
                </a:solidFill>
              </a:rPr>
              <a:t>Comparison</a:t>
            </a:r>
            <a:r>
              <a:rPr lang="fr-FR" sz="3200" b="1" dirty="0" smtClean="0">
                <a:solidFill>
                  <a:srgbClr val="558ED5"/>
                </a:solidFill>
              </a:rPr>
              <a:t> </a:t>
            </a:r>
            <a:r>
              <a:rPr lang="fr-FR" sz="3200" b="1" dirty="0" err="1" smtClean="0">
                <a:solidFill>
                  <a:srgbClr val="558ED5"/>
                </a:solidFill>
              </a:rPr>
              <a:t>between</a:t>
            </a:r>
            <a:r>
              <a:rPr lang="fr-FR" sz="3200" b="1" dirty="0" smtClean="0">
                <a:solidFill>
                  <a:srgbClr val="558ED5"/>
                </a:solidFill>
              </a:rPr>
              <a:t> </a:t>
            </a:r>
            <a:r>
              <a:rPr lang="fr-FR" sz="3200" b="1" dirty="0" err="1" smtClean="0">
                <a:solidFill>
                  <a:srgbClr val="558ED5"/>
                </a:solidFill>
              </a:rPr>
              <a:t>observed</a:t>
            </a:r>
            <a:r>
              <a:rPr lang="fr-FR" sz="3200" b="1" dirty="0" smtClean="0">
                <a:solidFill>
                  <a:srgbClr val="558ED5"/>
                </a:solidFill>
              </a:rPr>
              <a:t> and </a:t>
            </a:r>
            <a:r>
              <a:rPr lang="fr-FR" sz="3200" b="1" dirty="0" err="1" smtClean="0">
                <a:solidFill>
                  <a:srgbClr val="558ED5"/>
                </a:solidFill>
              </a:rPr>
              <a:t>projected</a:t>
            </a:r>
            <a:r>
              <a:rPr lang="fr-FR" sz="3200" b="1" dirty="0" smtClean="0">
                <a:solidFill>
                  <a:srgbClr val="558ED5"/>
                </a:solidFill>
              </a:rPr>
              <a:t> </a:t>
            </a:r>
            <a:r>
              <a:rPr lang="fr-FR" sz="3200" b="1" dirty="0" err="1" smtClean="0">
                <a:solidFill>
                  <a:srgbClr val="558ED5"/>
                </a:solidFill>
              </a:rPr>
              <a:t>warming</a:t>
            </a:r>
            <a:r>
              <a:rPr lang="fr-FR" sz="3200" b="1" dirty="0" smtClean="0">
                <a:solidFill>
                  <a:srgbClr val="558ED5"/>
                </a:solidFill>
              </a:rPr>
              <a:t> (</a:t>
            </a:r>
            <a:r>
              <a:rPr lang="fr-FR" sz="3200" b="1" dirty="0" err="1" smtClean="0">
                <a:solidFill>
                  <a:srgbClr val="558ED5"/>
                </a:solidFill>
              </a:rPr>
              <a:t>from</a:t>
            </a:r>
            <a:r>
              <a:rPr lang="fr-FR" sz="3200" b="1" dirty="0" smtClean="0">
                <a:solidFill>
                  <a:srgbClr val="558ED5"/>
                </a:solidFill>
              </a:rPr>
              <a:t> IPCC 2013)</a:t>
            </a:r>
            <a:endParaRPr lang="fr-FR" sz="3200" b="1" dirty="0">
              <a:solidFill>
                <a:srgbClr val="558ED5"/>
              </a:solidFill>
            </a:endParaRP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>
          <a:xfrm>
            <a:off x="381000" y="1600200"/>
            <a:ext cx="8229600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160867" y="6419334"/>
            <a:ext cx="288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Met Office ; Z.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</a:rPr>
              <a:t>Hausfather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1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l="-9810" r="-9810"/>
          <a:stretch>
            <a:fillRect/>
          </a:stretch>
        </p:blipFill>
        <p:spPr/>
      </p:pic>
      <p:sp>
        <p:nvSpPr>
          <p:cNvPr id="6" name="ZoneTexte 5"/>
          <p:cNvSpPr txBox="1"/>
          <p:nvPr/>
        </p:nvSpPr>
        <p:spPr>
          <a:xfrm>
            <a:off x="2187981" y="2553944"/>
            <a:ext cx="146885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Observed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392351" y="3027623"/>
            <a:ext cx="2325078" cy="369332"/>
          </a:xfrm>
          <a:prstGeom prst="rect">
            <a:avLst/>
          </a:prstGeom>
          <a:solidFill>
            <a:srgbClr val="FDF6CD"/>
          </a:solidFill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Greenhouse</a:t>
            </a:r>
            <a:r>
              <a:rPr lang="fr-FR" i="1" dirty="0" smtClean="0"/>
              <a:t> </a:t>
            </a:r>
            <a:r>
              <a:rPr lang="fr-FR" i="1" dirty="0" err="1" smtClean="0"/>
              <a:t>gas</a:t>
            </a:r>
            <a:endParaRPr lang="fr-FR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4130546" y="3455879"/>
            <a:ext cx="3642141" cy="369332"/>
          </a:xfrm>
          <a:prstGeom prst="rect">
            <a:avLst/>
          </a:prstGeom>
          <a:solidFill>
            <a:srgbClr val="FDF6CD"/>
          </a:solidFill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Other</a:t>
            </a:r>
            <a:r>
              <a:rPr lang="fr-FR" i="1" dirty="0" smtClean="0"/>
              <a:t> </a:t>
            </a:r>
            <a:r>
              <a:rPr lang="fr-FR" i="1" dirty="0" err="1" smtClean="0"/>
              <a:t>human</a:t>
            </a:r>
            <a:r>
              <a:rPr lang="fr-FR" i="1" dirty="0" smtClean="0"/>
              <a:t> influences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1208748" y="3991833"/>
            <a:ext cx="253989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Net </a:t>
            </a:r>
            <a:r>
              <a:rPr lang="fr-FR" sz="1600" b="1" dirty="0" err="1" smtClean="0"/>
              <a:t>human</a:t>
            </a:r>
            <a:r>
              <a:rPr lang="fr-FR" sz="1600" b="1" dirty="0" smtClean="0"/>
              <a:t> influence</a:t>
            </a:r>
            <a:endParaRPr lang="fr-FR" sz="16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130546" y="4495650"/>
            <a:ext cx="3642141" cy="369332"/>
          </a:xfrm>
          <a:prstGeom prst="rect">
            <a:avLst/>
          </a:prstGeom>
          <a:solidFill>
            <a:srgbClr val="FDF6CD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/>
              <a:t>Natural </a:t>
            </a:r>
            <a:r>
              <a:rPr lang="fr-FR" i="1" dirty="0" err="1" smtClean="0"/>
              <a:t>factors</a:t>
            </a:r>
            <a:r>
              <a:rPr lang="fr-FR" i="1" dirty="0" smtClean="0"/>
              <a:t> (Sun, </a:t>
            </a:r>
            <a:r>
              <a:rPr lang="fr-FR" i="1" dirty="0" err="1" smtClean="0"/>
              <a:t>volcanoes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145237" y="4938731"/>
            <a:ext cx="3642141" cy="369332"/>
          </a:xfrm>
          <a:prstGeom prst="rect">
            <a:avLst/>
          </a:prstGeom>
          <a:solidFill>
            <a:srgbClr val="FDF6CD"/>
          </a:solidFill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Internal</a:t>
            </a:r>
            <a:r>
              <a:rPr lang="fr-FR" i="1" dirty="0" smtClean="0"/>
              <a:t> </a:t>
            </a:r>
            <a:r>
              <a:rPr lang="fr-FR" i="1" dirty="0" err="1" smtClean="0"/>
              <a:t>climate</a:t>
            </a:r>
            <a:r>
              <a:rPr lang="fr-FR" i="1" dirty="0" smtClean="0"/>
              <a:t> </a:t>
            </a:r>
            <a:r>
              <a:rPr lang="fr-FR" i="1" dirty="0" err="1" smtClean="0"/>
              <a:t>variability</a:t>
            </a:r>
            <a:endParaRPr lang="fr-FR" i="1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Contributions to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warming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 </a:t>
            </a:r>
            <a:b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</a:b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from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 1951 to 2010</a:t>
            </a:r>
            <a:endParaRPr lang="fr-FR" sz="40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43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135563"/>
          </a:xfrm>
        </p:spPr>
        <p:txBody>
          <a:bodyPr>
            <a:normAutofit/>
          </a:bodyPr>
          <a:lstStyle/>
          <a:p>
            <a:r>
              <a:rPr lang="fr-FR" b="1" dirty="0" smtClean="0"/>
              <a:t>Introduction : </a:t>
            </a:r>
            <a:r>
              <a:rPr lang="fr-FR" b="1" dirty="0" err="1" smtClean="0"/>
              <a:t>climate</a:t>
            </a:r>
            <a:r>
              <a:rPr lang="fr-FR" b="1" dirty="0" smtClean="0"/>
              <a:t> sciences</a:t>
            </a:r>
          </a:p>
          <a:p>
            <a:pPr marL="0" indent="0">
              <a:buNone/>
            </a:pPr>
            <a:endParaRPr lang="fr-FR" b="1" dirty="0" smtClean="0"/>
          </a:p>
          <a:p>
            <a:r>
              <a:rPr lang="fr-FR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Indicators</a:t>
            </a:r>
            <a:r>
              <a:rPr lang="fr-FR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of the state of the </a:t>
            </a:r>
            <a:r>
              <a:rPr lang="fr-FR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climate</a:t>
            </a:r>
            <a:r>
              <a:rPr lang="fr-FR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system</a:t>
            </a:r>
          </a:p>
          <a:p>
            <a:pPr marL="0" indent="0">
              <a:buNone/>
            </a:pPr>
            <a:endParaRPr lang="fr-FR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fr-FR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Scenarios and projections</a:t>
            </a:r>
          </a:p>
          <a:p>
            <a:pPr>
              <a:buFont typeface="Arial"/>
              <a:buChar char="•"/>
            </a:pPr>
            <a:endParaRPr lang="fr-FR" b="1" dirty="0"/>
          </a:p>
          <a:p>
            <a:r>
              <a:rPr lang="fr-FR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Next</a:t>
            </a:r>
            <a:r>
              <a:rPr lang="fr-FR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IPCC reports</a:t>
            </a:r>
          </a:p>
          <a:p>
            <a:endParaRPr lang="fr-FR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fr-FR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fr-FR" b="1" dirty="0" smtClean="0"/>
          </a:p>
          <a:p>
            <a:endParaRPr lang="fr-FR" b="1" dirty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042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381000"/>
            <a:ext cx="88392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Change in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summer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temperature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 distribution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above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 continents</a:t>
            </a:r>
            <a:endParaRPr lang="fr-FR" sz="40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5" name="bell_final_com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699" y="1828800"/>
            <a:ext cx="7845188" cy="44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1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174" y="960437"/>
            <a:ext cx="8991600" cy="513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492CD"/>
                </a:solidFill>
              </a:rPr>
              <a:t>Introduction : climate sciences</a:t>
            </a:r>
          </a:p>
          <a:p>
            <a:pPr marL="0" indent="0">
              <a:buNone/>
            </a:pPr>
            <a:endParaRPr lang="en-US" b="1" dirty="0">
              <a:solidFill>
                <a:srgbClr val="5492CD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Indicators of the state of the climate system</a:t>
            </a:r>
          </a:p>
          <a:p>
            <a:endParaRPr lang="en-US" b="1" dirty="0">
              <a:solidFill>
                <a:srgbClr val="5492CD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Scenarios and projections</a:t>
            </a:r>
          </a:p>
          <a:p>
            <a:endParaRPr lang="en-US" b="1" dirty="0">
              <a:solidFill>
                <a:srgbClr val="5492CD"/>
              </a:solidFill>
            </a:endParaRPr>
          </a:p>
          <a:p>
            <a:r>
              <a:rPr lang="en-US" b="1" dirty="0">
                <a:solidFill>
                  <a:srgbClr val="5492CD"/>
                </a:solidFill>
              </a:rPr>
              <a:t>Next IPCC reports</a:t>
            </a:r>
          </a:p>
          <a:p>
            <a:endParaRPr lang="fr-FR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fr-FR" b="1" dirty="0" smtClean="0"/>
          </a:p>
          <a:p>
            <a:endParaRPr lang="fr-FR" b="1" dirty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678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Future :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predictions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 vs projections</a:t>
            </a:r>
            <a:endParaRPr lang="fr-FR" sz="40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38" y="2129017"/>
            <a:ext cx="6387086" cy="301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5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Future : scenarios and projections</a:t>
            </a:r>
            <a:endParaRPr lang="fr-FR" sz="40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r="14076" b="4361"/>
          <a:stretch/>
        </p:blipFill>
        <p:spPr>
          <a:xfrm>
            <a:off x="606778" y="1802745"/>
            <a:ext cx="2921000" cy="209278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7635" y="1428586"/>
            <a:ext cx="318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Greenhouse</a:t>
            </a:r>
            <a:r>
              <a:rPr lang="fr-FR" b="1" dirty="0" smtClean="0"/>
              <a:t> </a:t>
            </a:r>
            <a:r>
              <a:rPr lang="fr-FR" b="1" dirty="0" err="1" smtClean="0"/>
              <a:t>gas</a:t>
            </a:r>
            <a:r>
              <a:rPr lang="fr-FR" b="1" dirty="0" smtClean="0"/>
              <a:t> </a:t>
            </a:r>
            <a:r>
              <a:rPr lang="fr-FR" b="1" dirty="0" err="1" smtClean="0"/>
              <a:t>emission</a:t>
            </a:r>
            <a:r>
              <a:rPr lang="fr-FR" b="1" dirty="0" err="1"/>
              <a:t>s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321514" y="1441149"/>
            <a:ext cx="284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Radiative forcing (W/m</a:t>
            </a:r>
            <a:r>
              <a:rPr lang="fr-FR" b="1" baseline="30000" dirty="0" smtClean="0"/>
              <a:t>2</a:t>
            </a:r>
            <a:r>
              <a:rPr lang="fr-FR" b="1" dirty="0" smtClean="0"/>
              <a:t>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034945" y="4193101"/>
            <a:ext cx="258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Climate</a:t>
            </a:r>
            <a:r>
              <a:rPr lang="fr-FR" b="1" dirty="0" smtClean="0"/>
              <a:t> </a:t>
            </a:r>
            <a:r>
              <a:rPr lang="fr-FR" b="1" dirty="0" err="1" smtClean="0"/>
              <a:t>response</a:t>
            </a:r>
            <a:r>
              <a:rPr lang="fr-FR" b="1" dirty="0" smtClean="0"/>
              <a:t> (°C)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686" y="4531476"/>
            <a:ext cx="3722756" cy="224719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t="2726" b="1"/>
          <a:stretch/>
        </p:blipFill>
        <p:spPr>
          <a:xfrm>
            <a:off x="5045961" y="1866516"/>
            <a:ext cx="3593035" cy="19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4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34925" y="6381750"/>
            <a:ext cx="27670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600" i="1"/>
              <a:t>Knutti et al, Nat. Geo., 2015</a:t>
            </a:r>
          </a:p>
        </p:txBody>
      </p:sp>
      <p:pic>
        <p:nvPicPr>
          <p:cNvPr id="5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84"/>
          <a:stretch>
            <a:fillRect/>
          </a:stretch>
        </p:blipFill>
        <p:spPr bwMode="auto">
          <a:xfrm>
            <a:off x="250825" y="1249362"/>
            <a:ext cx="85852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4"/>
          <a:stretch>
            <a:fillRect/>
          </a:stretch>
        </p:blipFill>
        <p:spPr bwMode="auto">
          <a:xfrm>
            <a:off x="1223963" y="3155950"/>
            <a:ext cx="3154362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661025"/>
            <a:ext cx="35004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10"/>
          <p:cNvSpPr txBox="1">
            <a:spLocks noChangeArrowheads="1"/>
          </p:cNvSpPr>
          <p:nvPr/>
        </p:nvSpPr>
        <p:spPr bwMode="auto">
          <a:xfrm>
            <a:off x="4468813" y="3789363"/>
            <a:ext cx="4367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dirty="0" err="1" smtClean="0"/>
              <a:t>Very</a:t>
            </a:r>
            <a:r>
              <a:rPr lang="fr-FR" sz="1800" dirty="0" smtClean="0"/>
              <a:t> hot </a:t>
            </a:r>
            <a:r>
              <a:rPr lang="fr-FR" sz="1800" dirty="0" err="1" smtClean="0"/>
              <a:t>days</a:t>
            </a:r>
            <a:endParaRPr lang="fr-FR" sz="1800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What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 are the implications of 1.5°C, 2°C or 4°C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warming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?</a:t>
            </a:r>
            <a:endParaRPr lang="fr-FR" sz="40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27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9"/>
          <a:stretch>
            <a:fillRect/>
          </a:stretch>
        </p:blipFill>
        <p:spPr bwMode="auto">
          <a:xfrm>
            <a:off x="250825" y="1089025"/>
            <a:ext cx="85852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068638"/>
            <a:ext cx="4608512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1275" y="3573463"/>
            <a:ext cx="47879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 smtClean="0"/>
              <a:t>Changes in global water cycle : </a:t>
            </a:r>
            <a:endParaRPr lang="fr-FR" sz="1800" dirty="0"/>
          </a:p>
          <a:p>
            <a:pPr>
              <a:defRPr/>
            </a:pPr>
            <a:endParaRPr lang="fr-FR" sz="1800" dirty="0"/>
          </a:p>
          <a:p>
            <a:pPr marL="285750" indent="-285750">
              <a:buFont typeface="Wingdings" charset="2"/>
              <a:buChar char="v"/>
              <a:defRPr/>
            </a:pPr>
            <a:r>
              <a:rPr lang="fr-FR" sz="1800" dirty="0" smtClean="0"/>
              <a:t>50% </a:t>
            </a:r>
            <a:r>
              <a:rPr lang="fr-FR" dirty="0" smtClean="0"/>
              <a:t>of the </a:t>
            </a:r>
            <a:r>
              <a:rPr lang="fr-FR" dirty="0" err="1" smtClean="0"/>
              <a:t>world’s</a:t>
            </a:r>
            <a:r>
              <a:rPr lang="fr-FR" dirty="0" smtClean="0"/>
              <a:t> population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sz="1800" dirty="0" smtClean="0"/>
              <a:t>+2</a:t>
            </a:r>
            <a:r>
              <a:rPr lang="fr-FR" sz="1800" dirty="0"/>
              <a:t>°</a:t>
            </a:r>
            <a:r>
              <a:rPr lang="fr-FR" sz="1800" dirty="0" smtClean="0"/>
              <a:t>C</a:t>
            </a:r>
            <a:endParaRPr lang="fr-FR" sz="1800" dirty="0"/>
          </a:p>
          <a:p>
            <a:pPr marL="285750" indent="-285750">
              <a:buFont typeface="Wingdings" charset="2"/>
              <a:buChar char="v"/>
              <a:defRPr/>
            </a:pPr>
            <a:endParaRPr lang="fr-FR" sz="1800" dirty="0"/>
          </a:p>
          <a:p>
            <a:pPr marL="285750" indent="-285750">
              <a:buFont typeface="Wingdings" charset="2"/>
              <a:buChar char="v"/>
              <a:defRPr/>
            </a:pPr>
            <a:r>
              <a:rPr lang="fr-FR" sz="1800" dirty="0" smtClean="0"/>
              <a:t>50% of the land surface </a:t>
            </a:r>
            <a:r>
              <a:rPr lang="fr-FR" sz="1800" dirty="0" err="1" smtClean="0"/>
              <a:t>at</a:t>
            </a:r>
            <a:r>
              <a:rPr lang="fr-FR" sz="1800" dirty="0" smtClean="0"/>
              <a:t> +3</a:t>
            </a:r>
            <a:r>
              <a:rPr lang="fr-FR" sz="1800" dirty="0"/>
              <a:t>°</a:t>
            </a:r>
            <a:r>
              <a:rPr lang="fr-FR" sz="1800" dirty="0" smtClean="0"/>
              <a:t>C</a:t>
            </a:r>
            <a:endParaRPr lang="fr-FR" sz="1800" dirty="0"/>
          </a:p>
        </p:txBody>
      </p:sp>
      <p:sp>
        <p:nvSpPr>
          <p:cNvPr id="8" name="ZoneTexte 11"/>
          <p:cNvSpPr txBox="1">
            <a:spLocks noChangeArrowheads="1"/>
          </p:cNvSpPr>
          <p:nvPr/>
        </p:nvSpPr>
        <p:spPr bwMode="auto">
          <a:xfrm>
            <a:off x="34925" y="6381750"/>
            <a:ext cx="4640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400" i="1"/>
              <a:t>Sedlacek and Knutti, 2014; Knutti et al, Nat. Geo., 2015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33400" y="1524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34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mtClean="0">
                <a:solidFill>
                  <a:srgbClr val="558ED5"/>
                </a:solidFill>
                <a:latin typeface="Arial"/>
                <a:cs typeface="Arial"/>
              </a:rPr>
              <a:t>What are the implications of 1.5°C, 2°C or 4°C warming?</a:t>
            </a:r>
            <a:endParaRPr lang="fr-FR" sz="40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10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6475780"/>
            <a:ext cx="263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chemeClr val="bg1">
                    <a:lumMod val="50000"/>
                  </a:schemeClr>
                </a:solidFill>
              </a:rPr>
              <a:t>O’Neil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</a:rPr>
              <a:t> et al, NCC, 2017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Future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additional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risks</a:t>
            </a:r>
            <a:endParaRPr lang="fr-FR" sz="40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64843" y="5856112"/>
            <a:ext cx="5418666" cy="808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b="33680"/>
          <a:stretch/>
        </p:blipFill>
        <p:spPr>
          <a:xfrm>
            <a:off x="790223" y="1401883"/>
            <a:ext cx="6801874" cy="339307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89667" y="4120444"/>
            <a:ext cx="4219222" cy="536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126066" y="1326449"/>
            <a:ext cx="680155" cy="34261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445954" y="4752627"/>
            <a:ext cx="1146143" cy="9200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/>
          <a:srcRect t="72498"/>
          <a:stretch/>
        </p:blipFill>
        <p:spPr>
          <a:xfrm>
            <a:off x="378178" y="4724405"/>
            <a:ext cx="6801874" cy="14070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16842" y="4190999"/>
            <a:ext cx="5418666" cy="536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5771446" y="4724405"/>
            <a:ext cx="1820651" cy="5813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742608" y="1426612"/>
            <a:ext cx="2161503" cy="18158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Global </a:t>
            </a:r>
            <a:r>
              <a:rPr lang="fr-FR" sz="1600" dirty="0" err="1" smtClean="0"/>
              <a:t>warming</a:t>
            </a:r>
            <a:endParaRPr lang="fr-FR" sz="1600" dirty="0" smtClean="0"/>
          </a:p>
          <a:p>
            <a:r>
              <a:rPr lang="fr-FR" sz="1600" dirty="0" smtClean="0"/>
              <a:t>(°C) </a:t>
            </a:r>
            <a:r>
              <a:rPr lang="fr-FR" sz="1600" dirty="0" err="1" smtClean="0"/>
              <a:t>above</a:t>
            </a:r>
            <a:r>
              <a:rPr lang="fr-FR" sz="1600" dirty="0" smtClean="0"/>
              <a:t> 1850-1900</a:t>
            </a:r>
          </a:p>
          <a:p>
            <a:endParaRPr lang="fr-FR" sz="1600" dirty="0"/>
          </a:p>
          <a:p>
            <a:endParaRPr lang="fr-FR" sz="1600" dirty="0" smtClean="0"/>
          </a:p>
          <a:p>
            <a:endParaRPr lang="fr-FR" sz="1600" dirty="0"/>
          </a:p>
          <a:p>
            <a:endParaRPr lang="fr-FR" sz="1600" dirty="0"/>
          </a:p>
        </p:txBody>
      </p:sp>
      <p:cxnSp>
        <p:nvCxnSpPr>
          <p:cNvPr id="26" name="Connecteur droit avec flèche 25"/>
          <p:cNvCxnSpPr/>
          <p:nvPr/>
        </p:nvCxnSpPr>
        <p:spPr>
          <a:xfrm flipH="1">
            <a:off x="6756721" y="3446382"/>
            <a:ext cx="736279" cy="166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523309" y="3225334"/>
            <a:ext cx="6526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1631406" y="4062741"/>
            <a:ext cx="1241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 Narrow"/>
                <a:cs typeface="Arial Narrow"/>
              </a:rPr>
              <a:t>Unique and </a:t>
            </a:r>
            <a:r>
              <a:rPr lang="fr-FR" sz="1400" b="1" dirty="0" err="1" smtClean="0">
                <a:latin typeface="Arial Narrow"/>
                <a:cs typeface="Arial Narrow"/>
              </a:rPr>
              <a:t>threatened</a:t>
            </a:r>
            <a:r>
              <a:rPr lang="fr-FR" sz="1400" b="1" dirty="0" smtClean="0">
                <a:latin typeface="Arial Narrow"/>
                <a:cs typeface="Arial Narrow"/>
              </a:rPr>
              <a:t> </a:t>
            </a:r>
            <a:r>
              <a:rPr lang="fr-FR" sz="1400" b="1" dirty="0" err="1" smtClean="0">
                <a:latin typeface="Arial Narrow"/>
                <a:cs typeface="Arial Narrow"/>
              </a:rPr>
              <a:t>systems</a:t>
            </a:r>
            <a:endParaRPr lang="fr-FR" sz="1400" b="1" dirty="0">
              <a:latin typeface="Arial Narrow"/>
              <a:cs typeface="Arial Narrow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605721" y="4050694"/>
            <a:ext cx="124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latin typeface="Arial Narrow"/>
                <a:cs typeface="Arial Narrow"/>
              </a:rPr>
              <a:t>Extreme</a:t>
            </a:r>
            <a:r>
              <a:rPr lang="fr-FR" sz="1400" b="1" dirty="0" smtClean="0">
                <a:latin typeface="Arial Narrow"/>
                <a:cs typeface="Arial Narrow"/>
              </a:rPr>
              <a:t> </a:t>
            </a:r>
            <a:r>
              <a:rPr lang="fr-FR" sz="1400" b="1" dirty="0" err="1" smtClean="0">
                <a:latin typeface="Arial Narrow"/>
                <a:cs typeface="Arial Narrow"/>
              </a:rPr>
              <a:t>events</a:t>
            </a:r>
            <a:endParaRPr lang="fr-FR" sz="1400" b="1" dirty="0">
              <a:latin typeface="Arial Narrow"/>
              <a:cs typeface="Arial Narrow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477782" y="4061984"/>
            <a:ext cx="124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 Narrow"/>
                <a:cs typeface="Arial Narrow"/>
              </a:rPr>
              <a:t>Distribution</a:t>
            </a:r>
          </a:p>
          <a:p>
            <a:pPr algn="ctr"/>
            <a:r>
              <a:rPr lang="fr-FR" sz="1400" b="1" dirty="0" smtClean="0">
                <a:latin typeface="Arial Narrow"/>
                <a:cs typeface="Arial Narrow"/>
              </a:rPr>
              <a:t>of impacts</a:t>
            </a:r>
            <a:endParaRPr lang="fr-FR" sz="1400" b="1" dirty="0">
              <a:latin typeface="Arial Narrow"/>
              <a:cs typeface="Arial Narrow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448627" y="4078916"/>
            <a:ext cx="1241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 Narrow"/>
                <a:cs typeface="Arial Narrow"/>
              </a:rPr>
              <a:t>Global </a:t>
            </a:r>
            <a:r>
              <a:rPr lang="fr-FR" sz="1400" b="1" dirty="0" err="1" smtClean="0">
                <a:latin typeface="Arial Narrow"/>
                <a:cs typeface="Arial Narrow"/>
              </a:rPr>
              <a:t>aggregated</a:t>
            </a:r>
            <a:r>
              <a:rPr lang="fr-FR" sz="1400" b="1" dirty="0" smtClean="0">
                <a:latin typeface="Arial Narrow"/>
                <a:cs typeface="Arial Narrow"/>
              </a:rPr>
              <a:t> impacts</a:t>
            </a:r>
            <a:endParaRPr lang="fr-FR" sz="1400" b="1" dirty="0">
              <a:latin typeface="Arial Narrow"/>
              <a:cs typeface="Arial Narrow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288847" y="4078111"/>
            <a:ext cx="1241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 Narrow"/>
                <a:cs typeface="Arial Narrow"/>
              </a:rPr>
              <a:t>Large </a:t>
            </a:r>
            <a:r>
              <a:rPr lang="fr-FR" sz="1400" b="1" dirty="0" err="1" smtClean="0">
                <a:latin typeface="Arial Narrow"/>
                <a:cs typeface="Arial Narrow"/>
              </a:rPr>
              <a:t>scale</a:t>
            </a:r>
            <a:endParaRPr lang="fr-FR" sz="1400" b="1" dirty="0" smtClean="0">
              <a:latin typeface="Arial Narrow"/>
              <a:cs typeface="Arial Narrow"/>
            </a:endParaRPr>
          </a:p>
          <a:p>
            <a:pPr algn="ctr"/>
            <a:r>
              <a:rPr lang="fr-FR" sz="1400" b="1" dirty="0" err="1">
                <a:latin typeface="Arial Narrow"/>
                <a:cs typeface="Arial Narrow"/>
              </a:rPr>
              <a:t>s</a:t>
            </a:r>
            <a:r>
              <a:rPr lang="fr-FR" sz="1400" b="1" dirty="0" err="1" smtClean="0">
                <a:latin typeface="Arial Narrow"/>
                <a:cs typeface="Arial Narrow"/>
              </a:rPr>
              <a:t>ingular</a:t>
            </a:r>
            <a:r>
              <a:rPr lang="fr-FR" sz="1400" b="1" dirty="0" smtClean="0">
                <a:latin typeface="Arial Narrow"/>
                <a:cs typeface="Arial Narrow"/>
              </a:rPr>
              <a:t> </a:t>
            </a:r>
            <a:r>
              <a:rPr lang="fr-FR" sz="1400" b="1" dirty="0" err="1" smtClean="0">
                <a:latin typeface="Arial Narrow"/>
                <a:cs typeface="Arial Narrow"/>
              </a:rPr>
              <a:t>events</a:t>
            </a:r>
            <a:endParaRPr lang="fr-FR" sz="14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8049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76330"/>
            <a:ext cx="4832023" cy="3862470"/>
          </a:xfrm>
          <a:prstGeom prst="rect">
            <a:avLst/>
          </a:prstGeom>
        </p:spPr>
      </p:pic>
      <p:sp>
        <p:nvSpPr>
          <p:cNvPr id="13" name="Shape 181"/>
          <p:cNvSpPr/>
          <p:nvPr/>
        </p:nvSpPr>
        <p:spPr>
          <a:xfrm>
            <a:off x="7785198" y="4460393"/>
            <a:ext cx="110344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800"/>
            </a:pP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Amount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800"/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Remaining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22398" y="6354197"/>
            <a:ext cx="117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A6A6A6"/>
                </a:solidFill>
              </a:rPr>
              <a:t>IPCC 2013</a:t>
            </a:r>
            <a:endParaRPr lang="fr-FR" i="1" dirty="0">
              <a:solidFill>
                <a:srgbClr val="A6A6A6"/>
              </a:solidFill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Carbon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 budget concept:</a:t>
            </a:r>
            <a:b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</a:b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cumulative CO</a:t>
            </a:r>
            <a:r>
              <a:rPr lang="fr-FR" sz="4000" b="1" baseline="-25000" dirty="0" smtClean="0">
                <a:solidFill>
                  <a:srgbClr val="558ED5"/>
                </a:solidFill>
                <a:latin typeface="Arial"/>
                <a:cs typeface="Arial"/>
              </a:rPr>
              <a:t>2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emissions</a:t>
            </a:r>
            <a:endParaRPr lang="fr-FR" sz="4000" b="1" baseline="-25000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5784293" y="2667000"/>
            <a:ext cx="2692366" cy="584769"/>
          </a:xfrm>
          <a:prstGeom prst="rect">
            <a:avLst/>
          </a:prstGeom>
          <a:noFill/>
        </p:spPr>
        <p:txBody>
          <a:bodyPr wrap="none" lIns="91432" tIns="45717" rIns="91432" bIns="45717" rtlCol="0">
            <a:spAutoFit/>
          </a:bodyPr>
          <a:lstStyle/>
          <a:p>
            <a:pPr algn="ctr"/>
            <a:r>
              <a:rPr lang="en-US" sz="3200" dirty="0">
                <a:latin typeface="Avenir Light"/>
                <a:cs typeface="Avenir Light"/>
              </a:rPr>
              <a:t>&lt;2.0°C, &gt;66%</a:t>
            </a:r>
            <a:endParaRPr lang="en-US" dirty="0">
              <a:latin typeface="Avenir Light"/>
              <a:cs typeface="Avenir Light"/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 rotWithShape="1">
          <a:blip r:embed="rId4"/>
          <a:srcRect l="19983" t="1843" r="18893" b="4177"/>
          <a:stretch/>
        </p:blipFill>
        <p:spPr>
          <a:xfrm>
            <a:off x="5729291" y="3961335"/>
            <a:ext cx="2347910" cy="2169985"/>
          </a:xfrm>
          <a:prstGeom prst="rect">
            <a:avLst/>
          </a:prstGeom>
        </p:spPr>
      </p:pic>
      <p:sp>
        <p:nvSpPr>
          <p:cNvPr id="19" name="TextBox 20"/>
          <p:cNvSpPr txBox="1"/>
          <p:nvPr/>
        </p:nvSpPr>
        <p:spPr>
          <a:xfrm>
            <a:off x="6781800" y="3352800"/>
            <a:ext cx="2760907" cy="707880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/>
            <a:r>
              <a:rPr lang="en-US" sz="2000" dirty="0">
                <a:solidFill>
                  <a:srgbClr val="404040"/>
                </a:solidFill>
                <a:latin typeface="Avenir Light"/>
                <a:cs typeface="Avenir Light"/>
              </a:rPr>
              <a:t>Indicative range</a:t>
            </a:r>
          </a:p>
          <a:p>
            <a:pPr algn="ctr"/>
            <a:r>
              <a:rPr lang="en-US" sz="2000" dirty="0">
                <a:solidFill>
                  <a:srgbClr val="404040"/>
                </a:solidFill>
                <a:latin typeface="Avenir Light"/>
                <a:cs typeface="Avenir Light"/>
              </a:rPr>
              <a:t>450-1050GtCO</a:t>
            </a:r>
            <a:r>
              <a:rPr lang="en-US" sz="2000" baseline="-25000" dirty="0">
                <a:solidFill>
                  <a:srgbClr val="404040"/>
                </a:solidFill>
                <a:latin typeface="Avenir Light"/>
                <a:cs typeface="Avenir Light"/>
              </a:rPr>
              <a:t>2</a:t>
            </a:r>
            <a:endParaRPr lang="en-US" sz="2000" dirty="0">
              <a:solidFill>
                <a:srgbClr val="404040"/>
              </a:solidFill>
              <a:latin typeface="Avenir Light"/>
              <a:cs typeface="Avenir Light"/>
            </a:endParaRPr>
          </a:p>
        </p:txBody>
      </p:sp>
      <p:sp>
        <p:nvSpPr>
          <p:cNvPr id="20" name="TextBox 21"/>
          <p:cNvSpPr txBox="1"/>
          <p:nvPr/>
        </p:nvSpPr>
        <p:spPr>
          <a:xfrm>
            <a:off x="5593988" y="5181600"/>
            <a:ext cx="2381612" cy="707880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Light"/>
                <a:cs typeface="Avenir Light"/>
              </a:rPr>
              <a:t>2100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Light"/>
                <a:cs typeface="Avenir Light"/>
              </a:rPr>
              <a:t>GtCO</a:t>
            </a:r>
            <a:r>
              <a:rPr lang="en-US" sz="2000" baseline="-25000" dirty="0">
                <a:solidFill>
                  <a:schemeClr val="bg1"/>
                </a:solidFill>
                <a:latin typeface="Avenir Light"/>
                <a:cs typeface="Avenir Light"/>
              </a:rPr>
              <a:t>2</a:t>
            </a:r>
            <a:endParaRPr lang="en-US" sz="1100" baseline="-250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21" name="TextBox 22"/>
          <p:cNvSpPr txBox="1"/>
          <p:nvPr/>
        </p:nvSpPr>
        <p:spPr>
          <a:xfrm>
            <a:off x="6305188" y="4277442"/>
            <a:ext cx="2381612" cy="707880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Light"/>
                <a:cs typeface="Avenir Light"/>
              </a:rPr>
              <a:t>800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Light"/>
                <a:cs typeface="Avenir Light"/>
              </a:rPr>
              <a:t>GtCO</a:t>
            </a:r>
            <a:r>
              <a:rPr lang="en-US" sz="2000" baseline="-25000" dirty="0">
                <a:solidFill>
                  <a:schemeClr val="bg1"/>
                </a:solidFill>
                <a:latin typeface="Avenir Light"/>
                <a:cs typeface="Avenir Light"/>
              </a:rPr>
              <a:t>2</a:t>
            </a:r>
            <a:endParaRPr lang="en-US" sz="1100" baseline="-250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3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 txBox="1">
            <a:spLocks/>
          </p:cNvSpPr>
          <p:nvPr/>
        </p:nvSpPr>
        <p:spPr>
          <a:xfrm>
            <a:off x="457199" y="427079"/>
            <a:ext cx="8229600" cy="510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34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>
              <a:latin typeface="Arial"/>
              <a:cs typeface="Arial"/>
            </a:endParaRPr>
          </a:p>
        </p:txBody>
      </p:sp>
      <p:sp>
        <p:nvSpPr>
          <p:cNvPr id="19" name="Shape 208"/>
          <p:cNvSpPr/>
          <p:nvPr/>
        </p:nvSpPr>
        <p:spPr>
          <a:xfrm>
            <a:off x="1805420" y="1934249"/>
            <a:ext cx="5534235" cy="526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2200" b="1">
                <a:solidFill>
                  <a:srgbClr val="335C8A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sz="2200" b="1" dirty="0">
              <a:solidFill>
                <a:srgbClr val="335C8A"/>
              </a:solidFill>
              <a:latin typeface="Arial"/>
              <a:cs typeface="Arial"/>
            </a:endParaRPr>
          </a:p>
        </p:txBody>
      </p:sp>
      <p:sp>
        <p:nvSpPr>
          <p:cNvPr id="21" name="Shape 210"/>
          <p:cNvSpPr/>
          <p:nvPr/>
        </p:nvSpPr>
        <p:spPr>
          <a:xfrm>
            <a:off x="304800" y="1828800"/>
            <a:ext cx="838200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Adaptation, and long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term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reduction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of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greenhouse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gas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emissions</a:t>
            </a:r>
            <a:endParaRPr dirty="0">
              <a:solidFill>
                <a:srgbClr val="335C8A"/>
              </a:solidFill>
              <a:latin typeface="Arial"/>
              <a:cs typeface="Arial"/>
            </a:endParaRPr>
          </a:p>
        </p:txBody>
      </p:sp>
      <p:sp>
        <p:nvSpPr>
          <p:cNvPr id="22" name="Shape 211"/>
          <p:cNvSpPr/>
          <p:nvPr/>
        </p:nvSpPr>
        <p:spPr>
          <a:xfrm>
            <a:off x="304800" y="3158005"/>
            <a:ext cx="8839200" cy="841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lnSpc>
                <a:spcPct val="110000"/>
              </a:lnSpc>
              <a:defRPr sz="1800"/>
            </a:pP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Delayed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action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increases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technological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,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economical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, social and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institutional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challenges to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reduce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greenhouse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gas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emissions</a:t>
            </a:r>
            <a:endParaRPr dirty="0">
              <a:solidFill>
                <a:srgbClr val="335C8A"/>
              </a:solidFill>
              <a:latin typeface="Arial"/>
              <a:cs typeface="Arial"/>
            </a:endParaRPr>
          </a:p>
        </p:txBody>
      </p:sp>
      <p:sp>
        <p:nvSpPr>
          <p:cNvPr id="23" name="Shape 212"/>
          <p:cNvSpPr/>
          <p:nvPr/>
        </p:nvSpPr>
        <p:spPr>
          <a:xfrm>
            <a:off x="304800" y="4707473"/>
            <a:ext cx="853440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b="1">
                <a:solidFill>
                  <a:srgbClr val="335C8A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Mitigation has a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cost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but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also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generates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co-benefits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(ex: air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quality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and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health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), and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avoided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costs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(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loss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and damage)</a:t>
            </a:r>
            <a:endParaRPr sz="2200" b="1" dirty="0">
              <a:solidFill>
                <a:srgbClr val="335C8A"/>
              </a:solidFill>
              <a:latin typeface="Arial"/>
              <a:cs typeface="Arial"/>
            </a:endParaRPr>
          </a:p>
        </p:txBody>
      </p:sp>
      <p:sp>
        <p:nvSpPr>
          <p:cNvPr id="31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Solutions to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reduce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risks</a:t>
            </a:r>
            <a:endParaRPr lang="fr-FR" sz="4000" b="1" baseline="-25000" dirty="0">
              <a:solidFill>
                <a:srgbClr val="558ED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74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 txBox="1">
            <a:spLocks/>
          </p:cNvSpPr>
          <p:nvPr/>
        </p:nvSpPr>
        <p:spPr>
          <a:xfrm>
            <a:off x="457199" y="427079"/>
            <a:ext cx="8229600" cy="510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34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>
              <a:latin typeface="Arial"/>
              <a:cs typeface="Arial"/>
            </a:endParaRPr>
          </a:p>
        </p:txBody>
      </p:sp>
      <p:sp>
        <p:nvSpPr>
          <p:cNvPr id="19" name="Shape 208"/>
          <p:cNvSpPr/>
          <p:nvPr/>
        </p:nvSpPr>
        <p:spPr>
          <a:xfrm>
            <a:off x="1805420" y="1934249"/>
            <a:ext cx="5534235" cy="526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2200" b="1">
                <a:solidFill>
                  <a:srgbClr val="335C8A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Energy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efficiency</a:t>
            </a:r>
            <a:endParaRPr sz="2200" b="1" dirty="0">
              <a:solidFill>
                <a:srgbClr val="335C8A"/>
              </a:solidFill>
              <a:latin typeface="Arial"/>
              <a:cs typeface="Arial"/>
            </a:endParaRPr>
          </a:p>
        </p:txBody>
      </p:sp>
      <p:sp>
        <p:nvSpPr>
          <p:cNvPr id="20" name="Shape 209"/>
          <p:cNvSpPr/>
          <p:nvPr/>
        </p:nvSpPr>
        <p:spPr>
          <a:xfrm>
            <a:off x="836967" y="1825066"/>
            <a:ext cx="744959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1" name="Shape 210"/>
          <p:cNvSpPr/>
          <p:nvPr/>
        </p:nvSpPr>
        <p:spPr>
          <a:xfrm>
            <a:off x="1809196" y="3175241"/>
            <a:ext cx="67095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Low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and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zero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carbon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energy</a:t>
            </a:r>
            <a:endParaRPr dirty="0">
              <a:solidFill>
                <a:srgbClr val="335C8A"/>
              </a:solidFill>
              <a:latin typeface="Arial"/>
              <a:cs typeface="Arial"/>
            </a:endParaRPr>
          </a:p>
        </p:txBody>
      </p:sp>
      <p:sp>
        <p:nvSpPr>
          <p:cNvPr id="22" name="Shape 211"/>
          <p:cNvSpPr/>
          <p:nvPr/>
        </p:nvSpPr>
        <p:spPr>
          <a:xfrm>
            <a:off x="1853700" y="3949417"/>
            <a:ext cx="6327783" cy="1079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lnSpc>
                <a:spcPct val="110000"/>
              </a:lnSpc>
              <a:defRPr sz="1800"/>
            </a:pP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Carbon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sinks</a:t>
            </a:r>
            <a:endParaRPr lang="fr-FR" sz="2200" b="1" dirty="0" smtClean="0">
              <a:solidFill>
                <a:srgbClr val="335C8A"/>
              </a:solidFill>
              <a:latin typeface="Arial"/>
              <a:cs typeface="Arial"/>
            </a:endParaRPr>
          </a:p>
          <a:p>
            <a:pPr lvl="0">
              <a:lnSpc>
                <a:spcPct val="110000"/>
              </a:lnSpc>
              <a:defRPr sz="1800"/>
            </a:pPr>
            <a:r>
              <a:rPr b="1" dirty="0" smtClean="0">
                <a:solidFill>
                  <a:srgbClr val="335C8A"/>
                </a:solidFill>
                <a:latin typeface="Arial"/>
                <a:cs typeface="Arial"/>
              </a:rPr>
              <a:t>•  </a:t>
            </a:r>
            <a:r>
              <a:rPr lang="fr-FR" dirty="0" err="1" smtClean="0">
                <a:solidFill>
                  <a:srgbClr val="335C8A"/>
                </a:solidFill>
                <a:latin typeface="Arial"/>
                <a:cs typeface="Arial"/>
              </a:rPr>
              <a:t>Forestry</a:t>
            </a:r>
            <a:endParaRPr lang="fr-FR" dirty="0" smtClean="0">
              <a:solidFill>
                <a:srgbClr val="335C8A"/>
              </a:solidFill>
              <a:latin typeface="Arial"/>
              <a:cs typeface="Arial"/>
            </a:endParaRPr>
          </a:p>
          <a:p>
            <a:pPr lvl="0">
              <a:lnSpc>
                <a:spcPct val="110000"/>
              </a:lnSpc>
              <a:defRPr sz="1800"/>
            </a:pPr>
            <a:r>
              <a:rPr dirty="0" smtClean="0">
                <a:solidFill>
                  <a:srgbClr val="335C8A"/>
                </a:solidFill>
                <a:latin typeface="Arial"/>
                <a:cs typeface="Arial"/>
              </a:rPr>
              <a:t>•  </a:t>
            </a:r>
            <a:r>
              <a:rPr lang="fr-FR" dirty="0" err="1" smtClean="0">
                <a:solidFill>
                  <a:srgbClr val="335C8A"/>
                </a:solidFill>
                <a:latin typeface="Arial"/>
                <a:cs typeface="Arial"/>
              </a:rPr>
              <a:t>Biomass</a:t>
            </a:r>
            <a:r>
              <a:rPr lang="fr-FR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335C8A"/>
                </a:solidFill>
                <a:latin typeface="Arial"/>
                <a:cs typeface="Arial"/>
              </a:rPr>
              <a:t>energy</a:t>
            </a:r>
            <a:r>
              <a:rPr lang="fr-FR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335C8A"/>
                </a:solidFill>
                <a:latin typeface="Arial"/>
                <a:cs typeface="Arial"/>
              </a:rPr>
              <a:t>with</a:t>
            </a:r>
            <a:r>
              <a:rPr lang="fr-FR" dirty="0" smtClean="0">
                <a:solidFill>
                  <a:srgbClr val="335C8A"/>
                </a:solidFill>
                <a:latin typeface="Arial"/>
                <a:cs typeface="Arial"/>
              </a:rPr>
              <a:t> capture and </a:t>
            </a:r>
            <a:r>
              <a:rPr lang="fr-FR" dirty="0" err="1" smtClean="0">
                <a:solidFill>
                  <a:srgbClr val="335C8A"/>
                </a:solidFill>
                <a:latin typeface="Arial"/>
                <a:cs typeface="Arial"/>
              </a:rPr>
              <a:t>storage</a:t>
            </a:r>
            <a:endParaRPr dirty="0">
              <a:solidFill>
                <a:srgbClr val="335C8A"/>
              </a:solidFill>
              <a:latin typeface="Arial"/>
              <a:cs typeface="Arial"/>
            </a:endParaRPr>
          </a:p>
        </p:txBody>
      </p:sp>
      <p:sp>
        <p:nvSpPr>
          <p:cNvPr id="23" name="Shape 212"/>
          <p:cNvSpPr/>
          <p:nvPr/>
        </p:nvSpPr>
        <p:spPr>
          <a:xfrm>
            <a:off x="1856770" y="5334000"/>
            <a:ext cx="317583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solidFill>
                  <a:srgbClr val="335C8A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Behavior</a:t>
            </a:r>
            <a:r>
              <a:rPr lang="fr-FR" sz="2200" b="1" dirty="0" smtClean="0">
                <a:solidFill>
                  <a:srgbClr val="335C8A"/>
                </a:solidFill>
                <a:latin typeface="Arial"/>
                <a:cs typeface="Arial"/>
              </a:rPr>
              <a:t> and </a:t>
            </a:r>
            <a:r>
              <a:rPr lang="fr-FR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lifestyles</a:t>
            </a:r>
            <a:endParaRPr sz="2200" b="1" dirty="0">
              <a:solidFill>
                <a:srgbClr val="335C8A"/>
              </a:solidFill>
              <a:latin typeface="Arial"/>
              <a:cs typeface="Arial"/>
            </a:endParaRPr>
          </a:p>
        </p:txBody>
      </p:sp>
      <p:sp>
        <p:nvSpPr>
          <p:cNvPr id="24" name="Shape 213"/>
          <p:cNvSpPr/>
          <p:nvPr/>
        </p:nvSpPr>
        <p:spPr>
          <a:xfrm>
            <a:off x="855241" y="2910773"/>
            <a:ext cx="744959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5" name="Shape 214"/>
          <p:cNvSpPr/>
          <p:nvPr/>
        </p:nvSpPr>
        <p:spPr>
          <a:xfrm>
            <a:off x="836966" y="4055641"/>
            <a:ext cx="744960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6" name="Shape 215"/>
          <p:cNvSpPr/>
          <p:nvPr/>
        </p:nvSpPr>
        <p:spPr>
          <a:xfrm>
            <a:off x="836966" y="5181600"/>
            <a:ext cx="744960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2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744" y="4192338"/>
            <a:ext cx="497056" cy="422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1683" y="3023537"/>
            <a:ext cx="553590" cy="63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6714" y="2002255"/>
            <a:ext cx="245464" cy="420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5734" y="5309060"/>
            <a:ext cx="602025" cy="40555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Mitigation options</a:t>
            </a:r>
            <a:endParaRPr lang="fr-FR" sz="4000" b="1" baseline="-25000" dirty="0">
              <a:solidFill>
                <a:srgbClr val="558ED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56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04800" y="2937433"/>
            <a:ext cx="8382000" cy="609600"/>
          </a:xfrm>
          <a:prstGeom prst="rightArrow">
            <a:avLst>
              <a:gd name="adj1" fmla="val 50000"/>
              <a:gd name="adj2" fmla="val 343750"/>
            </a:avLst>
          </a:prstGeom>
          <a:gradFill rotWithShape="0">
            <a:gsLst>
              <a:gs pos="0">
                <a:srgbClr val="FFE7E7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914400" y="339463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752600" y="339463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048000" y="339463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267200" y="339463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04800" y="3470833"/>
            <a:ext cx="1082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err="1" smtClean="0"/>
              <a:t>Antiquity</a:t>
            </a:r>
            <a:endParaRPr lang="en-GB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371600" y="3470833"/>
            <a:ext cx="8774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/>
              <a:t>Middle</a:t>
            </a:r>
            <a:endParaRPr lang="fr-FR" dirty="0"/>
          </a:p>
          <a:p>
            <a:r>
              <a:rPr lang="fr-FR" dirty="0"/>
              <a:t>Age</a:t>
            </a:r>
            <a:endParaRPr lang="en-GB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514600" y="3470833"/>
            <a:ext cx="13777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/>
              <a:t>17</a:t>
            </a:r>
            <a:r>
              <a:rPr lang="fr-FR" baseline="30000" dirty="0" smtClean="0"/>
              <a:t>th</a:t>
            </a:r>
            <a:r>
              <a:rPr lang="fr-FR" dirty="0" smtClean="0"/>
              <a:t> C</a:t>
            </a:r>
            <a:endParaRPr lang="fr-FR" dirty="0"/>
          </a:p>
          <a:p>
            <a:r>
              <a:rPr lang="fr-FR" dirty="0" err="1" smtClean="0"/>
              <a:t>Weather</a:t>
            </a:r>
            <a:endParaRPr lang="fr-FR" dirty="0" smtClean="0"/>
          </a:p>
          <a:p>
            <a:r>
              <a:rPr lang="fr-FR" dirty="0" smtClean="0"/>
              <a:t>instruments</a:t>
            </a:r>
            <a:endParaRPr lang="en-GB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886200" y="3470833"/>
            <a:ext cx="145514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/>
              <a:t>19</a:t>
            </a:r>
            <a:r>
              <a:rPr lang="fr-FR" baseline="30000" dirty="0" smtClean="0"/>
              <a:t>th</a:t>
            </a:r>
            <a:r>
              <a:rPr lang="fr-FR" dirty="0" smtClean="0"/>
              <a:t> C</a:t>
            </a:r>
            <a:endParaRPr lang="fr-FR" dirty="0"/>
          </a:p>
          <a:p>
            <a:r>
              <a:rPr lang="fr-FR" dirty="0" smtClean="0"/>
              <a:t>Networks</a:t>
            </a:r>
            <a:endParaRPr lang="fr-FR" dirty="0"/>
          </a:p>
          <a:p>
            <a:r>
              <a:rPr lang="fr-FR" dirty="0" err="1" smtClean="0"/>
              <a:t>Ice</a:t>
            </a:r>
            <a:r>
              <a:rPr lang="fr-FR" dirty="0" smtClean="0"/>
              <a:t> </a:t>
            </a:r>
            <a:r>
              <a:rPr lang="fr-FR" dirty="0" err="1" smtClean="0"/>
              <a:t>ages</a:t>
            </a:r>
            <a:endParaRPr lang="fr-FR" dirty="0"/>
          </a:p>
          <a:p>
            <a:r>
              <a:rPr lang="fr-FR" dirty="0" err="1" smtClean="0"/>
              <a:t>Greenhouse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effect</a:t>
            </a:r>
            <a:endParaRPr lang="en-GB" dirty="0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276600" y="2099233"/>
            <a:ext cx="21090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err="1" smtClean="0"/>
              <a:t>Fluid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endParaRPr lang="fr-FR" dirty="0"/>
          </a:p>
          <a:p>
            <a:r>
              <a:rPr lang="fr-FR" dirty="0" err="1" smtClean="0"/>
              <a:t>Thermodynamics</a:t>
            </a:r>
            <a:endParaRPr lang="fr-FR" dirty="0"/>
          </a:p>
          <a:p>
            <a:r>
              <a:rPr lang="fr-FR" dirty="0" smtClean="0"/>
              <a:t>Radiative </a:t>
            </a:r>
            <a:r>
              <a:rPr lang="fr-FR" dirty="0" err="1" smtClean="0"/>
              <a:t>transfers</a:t>
            </a:r>
            <a:endParaRPr lang="fr-FR" dirty="0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562600" y="339463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486400" y="3470833"/>
            <a:ext cx="20192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/>
              <a:t>20</a:t>
            </a:r>
            <a:r>
              <a:rPr lang="fr-FR" baseline="30000" dirty="0" smtClean="0"/>
              <a:t>th </a:t>
            </a:r>
            <a:r>
              <a:rPr lang="fr-FR" dirty="0" smtClean="0"/>
              <a:t>C</a:t>
            </a:r>
            <a:endParaRPr lang="fr-FR" dirty="0"/>
          </a:p>
          <a:p>
            <a:r>
              <a:rPr lang="fr-FR" dirty="0" err="1" smtClean="0"/>
              <a:t>Past</a:t>
            </a:r>
            <a:r>
              <a:rPr lang="fr-FR" dirty="0" smtClean="0"/>
              <a:t> </a:t>
            </a:r>
            <a:r>
              <a:rPr lang="fr-FR" dirty="0" err="1" smtClean="0"/>
              <a:t>climate</a:t>
            </a:r>
            <a:endParaRPr lang="fr-FR" dirty="0"/>
          </a:p>
          <a:p>
            <a:r>
              <a:rPr lang="fr-FR" dirty="0" err="1" smtClean="0"/>
              <a:t>Climate</a:t>
            </a:r>
            <a:r>
              <a:rPr lang="fr-FR" dirty="0" smtClean="0"/>
              <a:t> </a:t>
            </a:r>
            <a:r>
              <a:rPr lang="fr-FR" dirty="0" err="1" smtClean="0"/>
              <a:t>modelling</a:t>
            </a:r>
            <a:endParaRPr lang="fr-FR" dirty="0"/>
          </a:p>
          <a:p>
            <a:endParaRPr lang="en-GB" dirty="0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436096" y="2099233"/>
            <a:ext cx="222045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err="1" smtClean="0"/>
              <a:t>Chronology</a:t>
            </a:r>
            <a:r>
              <a:rPr lang="fr-FR" dirty="0" smtClean="0"/>
              <a:t>, </a:t>
            </a:r>
            <a:r>
              <a:rPr lang="fr-FR" dirty="0" err="1" smtClean="0"/>
              <a:t>proxies</a:t>
            </a:r>
            <a:endParaRPr lang="fr-FR" dirty="0"/>
          </a:p>
          <a:p>
            <a:r>
              <a:rPr lang="fr-FR" dirty="0"/>
              <a:t>Super </a:t>
            </a:r>
            <a:r>
              <a:rPr lang="fr-FR" dirty="0" err="1" smtClean="0"/>
              <a:t>computors</a:t>
            </a:r>
            <a:endParaRPr lang="fr-FR" dirty="0"/>
          </a:p>
          <a:p>
            <a:r>
              <a:rPr lang="fr-FR" dirty="0"/>
              <a:t>Satellites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517" y="1967049"/>
            <a:ext cx="1319808" cy="98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5486" y="2111065"/>
            <a:ext cx="1130914" cy="90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0511" y="4449148"/>
            <a:ext cx="579681" cy="83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itre 1"/>
          <p:cNvSpPr txBox="1">
            <a:spLocks/>
          </p:cNvSpPr>
          <p:nvPr/>
        </p:nvSpPr>
        <p:spPr>
          <a:xfrm>
            <a:off x="0" y="0"/>
            <a:ext cx="9093162" cy="1116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 major </a:t>
            </a:r>
            <a:r>
              <a:rPr lang="fr-FR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scientific</a:t>
            </a:r>
            <a:r>
              <a:rPr lang="fr-F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fr-FR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endeavour</a:t>
            </a:r>
            <a:endParaRPr lang="fr-FR" sz="3600" b="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6" name="Imag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310" y="1174986"/>
            <a:ext cx="1268743" cy="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174" y="4449148"/>
            <a:ext cx="1302642" cy="7402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1138" y="3409063"/>
            <a:ext cx="1156119" cy="86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011081" y="236064"/>
            <a:ext cx="774325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hangingPunct="1"/>
            <a:r>
              <a:rPr lang="en-US" sz="3200" b="1" dirty="0" smtClean="0">
                <a:solidFill>
                  <a:srgbClr val="5492CD"/>
                </a:solidFill>
                <a:cs typeface="Arial" charset="0"/>
              </a:rPr>
              <a:t>Relationships between IPCC reports and international climate policy</a:t>
            </a:r>
            <a:endParaRPr lang="en-US" sz="3200" b="1" dirty="0">
              <a:solidFill>
                <a:srgbClr val="5492CD"/>
              </a:solidFill>
              <a:cs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6250" y="1558633"/>
            <a:ext cx="2206337" cy="838201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b="1" dirty="0" smtClean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 FAR </a:t>
            </a:r>
            <a:r>
              <a:rPr lang="en-US" sz="2000" b="1" dirty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(1990</a:t>
            </a:r>
            <a:r>
              <a:rPr lang="en-US" sz="2000" b="1" dirty="0" smtClean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)</a:t>
            </a:r>
            <a:endParaRPr lang="en-US" sz="2000" b="1" dirty="0">
              <a:solidFill>
                <a:prstClr val="white"/>
              </a:solidFill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3"/>
          <p:cNvSpPr/>
          <p:nvPr/>
        </p:nvSpPr>
        <p:spPr>
          <a:xfrm>
            <a:off x="3545032" y="1676400"/>
            <a:ext cx="2382983" cy="558801"/>
          </a:xfrm>
          <a:prstGeom prst="rightArrow">
            <a:avLst/>
          </a:prstGeom>
          <a:solidFill>
            <a:schemeClr val="tx2">
              <a:lumMod val="40000"/>
              <a:lumOff val="60000"/>
              <a:alpha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leads to</a:t>
            </a:r>
            <a:endParaRPr lang="en-US" sz="2000" dirty="0">
              <a:solidFill>
                <a:srgbClr val="FFFFFF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7032" y="2549233"/>
            <a:ext cx="2206337" cy="838201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b="1" dirty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 SAR (1995) </a:t>
            </a:r>
          </a:p>
        </p:txBody>
      </p:sp>
      <p:sp>
        <p:nvSpPr>
          <p:cNvPr id="8" name="Right Arrow 6"/>
          <p:cNvSpPr/>
          <p:nvPr/>
        </p:nvSpPr>
        <p:spPr>
          <a:xfrm>
            <a:off x="3545032" y="2676233"/>
            <a:ext cx="2382983" cy="558801"/>
          </a:xfrm>
          <a:prstGeom prst="rightArrow">
            <a:avLst/>
          </a:prstGeom>
          <a:solidFill>
            <a:schemeClr val="tx2">
              <a:lumMod val="40000"/>
              <a:lumOff val="60000"/>
              <a:alpha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err="1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e</a:t>
            </a:r>
            <a:r>
              <a:rPr lang="fr-FR" sz="2000" dirty="0" err="1" smtClean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lements</a:t>
            </a:r>
            <a:r>
              <a:rPr lang="fr-FR" sz="2000" dirty="0" smtClean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 for</a:t>
            </a:r>
            <a:endParaRPr lang="en-US" sz="2000" dirty="0">
              <a:solidFill>
                <a:srgbClr val="FFFFFF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6250" y="3539833"/>
            <a:ext cx="2206337" cy="838201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b="1" dirty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 TAR (2001)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524250" y="3743033"/>
            <a:ext cx="2382983" cy="558801"/>
          </a:xfrm>
          <a:prstGeom prst="rightArrow">
            <a:avLst/>
          </a:prstGeom>
          <a:solidFill>
            <a:schemeClr val="tx2">
              <a:lumMod val="40000"/>
              <a:lumOff val="60000"/>
              <a:alpha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a</a:t>
            </a:r>
            <a:r>
              <a:rPr lang="fr-FR" dirty="0" smtClean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ttention to</a:t>
            </a:r>
            <a:endParaRPr lang="en-US" dirty="0">
              <a:solidFill>
                <a:srgbClr val="FFFFFF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76250" y="4530433"/>
            <a:ext cx="2206337" cy="838201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b="1" dirty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 AR4 (2007)</a:t>
            </a:r>
          </a:p>
        </p:txBody>
      </p:sp>
      <p:sp>
        <p:nvSpPr>
          <p:cNvPr id="12" name="Right Arrow 12"/>
          <p:cNvSpPr/>
          <p:nvPr/>
        </p:nvSpPr>
        <p:spPr>
          <a:xfrm>
            <a:off x="3524250" y="4733633"/>
            <a:ext cx="2382983" cy="558801"/>
          </a:xfrm>
          <a:prstGeom prst="rightArrow">
            <a:avLst/>
          </a:prstGeom>
          <a:solidFill>
            <a:schemeClr val="tx2">
              <a:lumMod val="40000"/>
              <a:lumOff val="60000"/>
              <a:alpha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err="1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e</a:t>
            </a:r>
            <a:r>
              <a:rPr lang="fr-FR" sz="2000" dirty="0" err="1" smtClean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lements</a:t>
            </a:r>
            <a:r>
              <a:rPr lang="fr-FR" sz="2000" dirty="0" smtClean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 for</a:t>
            </a:r>
            <a:endParaRPr lang="en-US" sz="2000" dirty="0">
              <a:solidFill>
                <a:srgbClr val="FFFFFF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Right Arrow 15"/>
          <p:cNvSpPr/>
          <p:nvPr/>
        </p:nvSpPr>
        <p:spPr>
          <a:xfrm>
            <a:off x="3545031" y="5562600"/>
            <a:ext cx="2382983" cy="558801"/>
          </a:xfrm>
          <a:prstGeom prst="rightArrow">
            <a:avLst/>
          </a:prstGeom>
          <a:solidFill>
            <a:schemeClr val="tx2">
              <a:lumMod val="40000"/>
              <a:lumOff val="60000"/>
              <a:alpha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err="1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e</a:t>
            </a:r>
            <a:r>
              <a:rPr lang="fr-FR" sz="2000" dirty="0" err="1" smtClean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lements</a:t>
            </a:r>
            <a:r>
              <a:rPr lang="fr-FR" sz="2000" dirty="0" smtClean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 for</a:t>
            </a:r>
            <a:endParaRPr lang="en-US" sz="2000" dirty="0">
              <a:solidFill>
                <a:srgbClr val="FFFFFF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97032" y="5486400"/>
            <a:ext cx="2206337" cy="838201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b="1" dirty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AR5 </a:t>
            </a:r>
            <a:r>
              <a:rPr lang="en-US" sz="2000" b="1" dirty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2013/2014)</a:t>
            </a:r>
            <a:endParaRPr lang="en-US" sz="2000" b="1" dirty="0">
              <a:solidFill>
                <a:prstClr val="white"/>
              </a:solidFill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648450" y="1558633"/>
            <a:ext cx="2133600" cy="838201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b="1" dirty="0" smtClean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 UNFCCC</a:t>
            </a:r>
            <a:endParaRPr lang="en-US" sz="2000" b="1" dirty="0">
              <a:solidFill>
                <a:prstClr val="white"/>
              </a:solidFill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641523" y="2549232"/>
            <a:ext cx="2112818" cy="838201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b="1" dirty="0" smtClean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Kyoto Protocol</a:t>
            </a:r>
            <a:endParaRPr lang="en-US" sz="2000" b="1" dirty="0">
              <a:solidFill>
                <a:prstClr val="white"/>
              </a:solidFill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620741" y="3539832"/>
            <a:ext cx="2133600" cy="838201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sz="2000" b="1" dirty="0" smtClean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err="1" smtClean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mpacts</a:t>
            </a:r>
            <a:r>
              <a:rPr lang="en-US" sz="2000" b="1" dirty="0" smtClean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 and adaptation</a:t>
            </a:r>
            <a:endParaRPr lang="en-US" sz="2000" b="1" dirty="0">
              <a:solidFill>
                <a:prstClr val="white"/>
              </a:solidFill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620741" y="4530432"/>
            <a:ext cx="2133600" cy="838201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b="1" dirty="0" smtClean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2°C target; post-Kyoto basis</a:t>
            </a:r>
            <a:endParaRPr lang="en-US" sz="2000" b="1" dirty="0">
              <a:solidFill>
                <a:prstClr val="white"/>
              </a:solidFill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641522" y="5486400"/>
            <a:ext cx="2133600" cy="838201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b="1" dirty="0" smtClean="0">
                <a:solidFill>
                  <a:prstClr val="white"/>
                </a:solidFill>
                <a:ea typeface="Times New Roman" pitchFamily="18" charset="0"/>
                <a:cs typeface="Times New Roman" pitchFamily="18" charset="0"/>
              </a:rPr>
              <a:t>Paris Agreement</a:t>
            </a:r>
            <a:endParaRPr lang="en-US" sz="2000" b="1" dirty="0">
              <a:solidFill>
                <a:prstClr val="white"/>
              </a:solidFill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Paris agreement </a:t>
            </a:r>
            <a:r>
              <a:rPr lang="fr-FR" sz="4000" b="1" dirty="0" err="1" smtClean="0">
                <a:solidFill>
                  <a:srgbClr val="558ED5"/>
                </a:solidFill>
                <a:latin typeface="Arial"/>
                <a:cs typeface="Arial"/>
              </a:rPr>
              <a:t>mechanism</a:t>
            </a:r>
            <a:endParaRPr lang="fr-FR" sz="4000" b="1" baseline="-25000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2"/>
          <a:srcRect l="-22284" r="-22284"/>
          <a:stretch>
            <a:fillRect/>
          </a:stretch>
        </p:blipFill>
        <p:spPr>
          <a:xfrm>
            <a:off x="-1219200" y="1905000"/>
            <a:ext cx="8178542" cy="449788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0761" y="6373148"/>
            <a:ext cx="285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rgbClr val="BFBFBF"/>
                </a:solidFill>
              </a:rPr>
              <a:t>Rogelj</a:t>
            </a:r>
            <a:r>
              <a:rPr lang="fr-FR" i="1" dirty="0" smtClean="0">
                <a:solidFill>
                  <a:srgbClr val="BFBFBF"/>
                </a:solidFill>
              </a:rPr>
              <a:t> et al, Nature, 2016</a:t>
            </a:r>
            <a:endParaRPr lang="fr-FR" i="1" dirty="0">
              <a:solidFill>
                <a:srgbClr val="BFBFB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91200" y="5314890"/>
            <a:ext cx="2222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558ED5"/>
                </a:solidFill>
              </a:rPr>
              <a:t>Long </a:t>
            </a:r>
            <a:r>
              <a:rPr lang="fr-FR" sz="2000" b="1" dirty="0" err="1" smtClean="0">
                <a:solidFill>
                  <a:srgbClr val="558ED5"/>
                </a:solidFill>
              </a:rPr>
              <a:t>term</a:t>
            </a:r>
            <a:r>
              <a:rPr lang="fr-FR" sz="2000" b="1" dirty="0" smtClean="0">
                <a:solidFill>
                  <a:srgbClr val="558ED5"/>
                </a:solidFill>
              </a:rPr>
              <a:t> </a:t>
            </a:r>
            <a:r>
              <a:rPr lang="fr-FR" sz="2000" b="1" dirty="0" err="1" smtClean="0">
                <a:solidFill>
                  <a:srgbClr val="558ED5"/>
                </a:solidFill>
              </a:rPr>
              <a:t>target</a:t>
            </a:r>
            <a:endParaRPr lang="fr-FR" sz="2000" b="1" dirty="0">
              <a:solidFill>
                <a:srgbClr val="558ED5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38200" y="2568714"/>
            <a:ext cx="1981199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National contributions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715000" y="2514600"/>
            <a:ext cx="3200400" cy="12618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558ED5"/>
                </a:solidFill>
              </a:rPr>
              <a:t>Dialogue 2018</a:t>
            </a:r>
          </a:p>
          <a:p>
            <a:endParaRPr lang="fr-FR" sz="2000" b="1" dirty="0">
              <a:solidFill>
                <a:srgbClr val="558ED5"/>
              </a:solidFill>
            </a:endParaRPr>
          </a:p>
          <a:p>
            <a:r>
              <a:rPr lang="fr-FR" sz="2000" b="1" dirty="0" smtClean="0">
                <a:solidFill>
                  <a:srgbClr val="558ED5"/>
                </a:solidFill>
              </a:rPr>
              <a:t>Global </a:t>
            </a:r>
            <a:r>
              <a:rPr lang="fr-FR" sz="2000" b="1" dirty="0" err="1" smtClean="0">
                <a:solidFill>
                  <a:srgbClr val="558ED5"/>
                </a:solidFill>
              </a:rPr>
              <a:t>stocktake</a:t>
            </a:r>
            <a:r>
              <a:rPr lang="fr-FR" sz="2000" b="1" dirty="0" smtClean="0">
                <a:solidFill>
                  <a:srgbClr val="558ED5"/>
                </a:solidFill>
              </a:rPr>
              <a:t> 2023</a:t>
            </a:r>
          </a:p>
          <a:p>
            <a:r>
              <a:rPr lang="fr-FR" sz="1600" dirty="0">
                <a:solidFill>
                  <a:srgbClr val="558ED5"/>
                </a:solidFill>
              </a:rPr>
              <a:t>a</a:t>
            </a:r>
            <a:r>
              <a:rPr lang="fr-FR" sz="1600" dirty="0" smtClean="0">
                <a:solidFill>
                  <a:srgbClr val="558ED5"/>
                </a:solidFill>
              </a:rPr>
              <a:t>daptation, mitigation, finance</a:t>
            </a:r>
            <a:endParaRPr lang="fr-FR" sz="1600" dirty="0">
              <a:solidFill>
                <a:srgbClr val="558ED5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15000" y="4114800"/>
            <a:ext cx="32004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558ED5"/>
                </a:solidFill>
              </a:rPr>
              <a:t>Emission </a:t>
            </a:r>
            <a:r>
              <a:rPr lang="fr-FR" sz="2000" b="1" dirty="0" err="1" smtClean="0">
                <a:solidFill>
                  <a:srgbClr val="558ED5"/>
                </a:solidFill>
              </a:rPr>
              <a:t>decrease</a:t>
            </a:r>
            <a:r>
              <a:rPr lang="fr-FR" sz="2000" b="1" dirty="0" smtClean="0">
                <a:solidFill>
                  <a:srgbClr val="558ED5"/>
                </a:solidFill>
              </a:rPr>
              <a:t> </a:t>
            </a:r>
            <a:r>
              <a:rPr lang="fr-FR" sz="2000" b="1" dirty="0" err="1" smtClean="0">
                <a:solidFill>
                  <a:srgbClr val="558ED5"/>
                </a:solidFill>
              </a:rPr>
              <a:t>towards</a:t>
            </a:r>
            <a:r>
              <a:rPr lang="fr-FR" sz="2000" b="1" dirty="0" smtClean="0">
                <a:solidFill>
                  <a:srgbClr val="558ED5"/>
                </a:solidFill>
              </a:rPr>
              <a:t> </a:t>
            </a:r>
            <a:r>
              <a:rPr lang="fr-FR" sz="2000" b="1" dirty="0" err="1" smtClean="0">
                <a:solidFill>
                  <a:srgbClr val="558ED5"/>
                </a:solidFill>
              </a:rPr>
              <a:t>carbon</a:t>
            </a:r>
            <a:r>
              <a:rPr lang="fr-FR" sz="2000" b="1" dirty="0" smtClean="0">
                <a:solidFill>
                  <a:srgbClr val="558ED5"/>
                </a:solidFill>
              </a:rPr>
              <a:t> </a:t>
            </a:r>
            <a:r>
              <a:rPr lang="fr-FR" sz="2000" b="1" dirty="0" err="1" smtClean="0">
                <a:solidFill>
                  <a:srgbClr val="558ED5"/>
                </a:solidFill>
              </a:rPr>
              <a:t>neutrality</a:t>
            </a:r>
            <a:endParaRPr lang="fr-FR" sz="2000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2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3749" r="-13749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324600"/>
            <a:ext cx="343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chemeClr val="bg1">
                    <a:lumMod val="50000"/>
                  </a:schemeClr>
                </a:solidFill>
              </a:rPr>
              <a:t>Rockström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</a:rPr>
              <a:t> et al, Science, 2017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Challenges</a:t>
            </a:r>
            <a:endParaRPr lang="fr-FR" sz="4000" b="1" baseline="-25000" dirty="0">
              <a:solidFill>
                <a:srgbClr val="558ED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73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152400" y="838200"/>
            <a:ext cx="89916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34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34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4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4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34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Introduction : </a:t>
            </a:r>
            <a:r>
              <a:rPr lang="fr-FR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climate</a:t>
            </a:r>
            <a:r>
              <a:rPr lang="fr-FR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sciences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fr-FR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Indicators</a:t>
            </a:r>
            <a:r>
              <a:rPr lang="fr-FR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the state of the </a:t>
            </a:r>
            <a:r>
              <a:rPr lang="fr-FR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climate</a:t>
            </a:r>
            <a:r>
              <a:rPr lang="fr-FR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system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fr-FR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Scenarios and projections</a:t>
            </a:r>
          </a:p>
          <a:p>
            <a:pPr>
              <a:buFont typeface="Arial"/>
              <a:buChar char="•"/>
            </a:pPr>
            <a:endParaRPr lang="fr-FR" b="1" dirty="0" smtClean="0"/>
          </a:p>
          <a:p>
            <a:r>
              <a:rPr lang="fr-FR" b="1" dirty="0" err="1" smtClean="0">
                <a:solidFill>
                  <a:schemeClr val="tx2"/>
                </a:solidFill>
              </a:rPr>
              <a:t>Next</a:t>
            </a:r>
            <a:r>
              <a:rPr lang="fr-FR" b="1" dirty="0" smtClean="0">
                <a:solidFill>
                  <a:schemeClr val="tx2"/>
                </a:solidFill>
              </a:rPr>
              <a:t> IPCC reports</a:t>
            </a:r>
          </a:p>
          <a:p>
            <a:endParaRPr lang="fr-FR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fr-FR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b="1" dirty="0" smtClean="0"/>
          </a:p>
          <a:p>
            <a:endParaRPr lang="fr-FR" b="1" dirty="0" smtClean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4880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349" y="4296834"/>
            <a:ext cx="2794507" cy="17074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747" y="2546452"/>
            <a:ext cx="2070395" cy="14837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49" y="4571804"/>
            <a:ext cx="3972962" cy="186729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183444" y="1392290"/>
            <a:ext cx="6572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 smtClean="0"/>
          </a:p>
          <a:p>
            <a:r>
              <a:rPr lang="fr-FR" sz="2400" dirty="0"/>
              <a:t> </a:t>
            </a:r>
            <a:r>
              <a:rPr lang="fr-FR" sz="2400" dirty="0" smtClean="0"/>
              <a:t>    International 2030 agenda</a:t>
            </a:r>
          </a:p>
          <a:p>
            <a:endParaRPr lang="fr-FR" sz="2400" dirty="0" smtClean="0"/>
          </a:p>
          <a:p>
            <a:pPr lvl="1"/>
            <a:r>
              <a:rPr lang="fr-FR" sz="2400" dirty="0" smtClean="0"/>
              <a:t>Paris Agreement </a:t>
            </a:r>
            <a:r>
              <a:rPr lang="fr-FR" sz="2400" dirty="0" err="1" smtClean="0"/>
              <a:t>stocktake</a:t>
            </a:r>
            <a:endParaRPr lang="fr-FR" sz="2400" dirty="0" smtClean="0"/>
          </a:p>
          <a:p>
            <a:pPr lvl="1"/>
            <a:endParaRPr lang="fr-FR" sz="2400" dirty="0" smtClean="0"/>
          </a:p>
          <a:p>
            <a:pPr lvl="1"/>
            <a:r>
              <a:rPr lang="fr-FR" sz="2400" dirty="0" err="1" smtClean="0"/>
              <a:t>Needs</a:t>
            </a:r>
            <a:r>
              <a:rPr lang="fr-FR" sz="2400" dirty="0" smtClean="0"/>
              <a:t> for </a:t>
            </a:r>
            <a:r>
              <a:rPr lang="fr-FR" sz="2400" dirty="0" err="1" smtClean="0"/>
              <a:t>knowledge-based</a:t>
            </a:r>
            <a:r>
              <a:rPr lang="fr-FR" sz="2400" dirty="0" smtClean="0"/>
              <a:t> solutions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747" y="963240"/>
            <a:ext cx="2497995" cy="110897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-927785" y="410637"/>
            <a:ext cx="10605185" cy="11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hangingPunct="1"/>
            <a:r>
              <a:rPr lang="en-US" sz="2800" b="1" dirty="0" smtClean="0">
                <a:solidFill>
                  <a:srgbClr val="5492CD"/>
                </a:solidFill>
                <a:cs typeface="Arial" charset="0"/>
              </a:rPr>
              <a:t>Specificities of the IPCC 6</a:t>
            </a:r>
            <a:r>
              <a:rPr lang="en-US" sz="2800" b="1" baseline="30000" dirty="0" smtClean="0">
                <a:solidFill>
                  <a:srgbClr val="5492CD"/>
                </a:solidFill>
                <a:cs typeface="Arial" charset="0"/>
              </a:rPr>
              <a:t>th</a:t>
            </a:r>
            <a:r>
              <a:rPr lang="en-US" sz="2800" b="1" dirty="0" smtClean="0">
                <a:solidFill>
                  <a:srgbClr val="5492CD"/>
                </a:solidFill>
                <a:cs typeface="Arial" charset="0"/>
              </a:rPr>
              <a:t> Assessment Cycle?</a:t>
            </a:r>
            <a:endParaRPr lang="en-US" sz="2800" b="1" dirty="0">
              <a:solidFill>
                <a:srgbClr val="5492CD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37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18194" y="1219200"/>
            <a:ext cx="7654206" cy="6823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1: Framing and </a:t>
            </a:r>
            <a:r>
              <a:rPr lang="en-US" sz="2400" dirty="0" smtClean="0"/>
              <a:t>context</a:t>
            </a:r>
            <a:endParaRPr lang="en-US" sz="24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2: Mitigation pathways compatible with 1.5°C in the context </a:t>
            </a:r>
            <a:r>
              <a:rPr lang="en-US" sz="2400" dirty="0" smtClean="0"/>
              <a:t>of sustainable development</a:t>
            </a:r>
            <a:endParaRPr lang="en-US" sz="18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3: Impacts of 1.5°C global warming on natural and </a:t>
            </a:r>
            <a:r>
              <a:rPr lang="en-US" sz="2400" dirty="0" smtClean="0"/>
              <a:t>human systems</a:t>
            </a:r>
            <a:endParaRPr lang="en-US" sz="20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4: Strengthening and implementing the global response to </a:t>
            </a:r>
            <a:r>
              <a:rPr lang="en-US" sz="2400" dirty="0" smtClean="0"/>
              <a:t>the threat </a:t>
            </a:r>
            <a:r>
              <a:rPr lang="en-US" sz="2400" dirty="0"/>
              <a:t>of climate change </a:t>
            </a:r>
            <a:endParaRPr lang="en-US" sz="24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5: Sustainable development, poverty eradication and </a:t>
            </a:r>
            <a:r>
              <a:rPr lang="en-US" sz="2400" dirty="0" smtClean="0"/>
              <a:t>reducing inequalities</a:t>
            </a:r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914400" y="304800"/>
            <a:ext cx="7696200" cy="8048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558ED5"/>
                </a:solidFill>
                <a:latin typeface="Arial"/>
                <a:cs typeface="Arial"/>
              </a:rPr>
              <a:t>Global </a:t>
            </a:r>
            <a:r>
              <a:rPr lang="en-US" sz="3200" b="1" dirty="0">
                <a:solidFill>
                  <a:srgbClr val="558ED5"/>
                </a:solidFill>
                <a:latin typeface="Arial"/>
                <a:cs typeface="Arial"/>
              </a:rPr>
              <a:t>warming of </a:t>
            </a:r>
            <a:r>
              <a:rPr lang="en-US" sz="3200" b="1" dirty="0" smtClean="0">
                <a:solidFill>
                  <a:srgbClr val="558ED5"/>
                </a:solidFill>
                <a:latin typeface="Arial"/>
                <a:cs typeface="Arial"/>
              </a:rPr>
              <a:t>1.5°C (SR1.5)</a:t>
            </a:r>
            <a:endParaRPr lang="en-US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194" y="-13901"/>
            <a:ext cx="339005" cy="100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5943600" y="304800"/>
            <a:ext cx="16764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7848600" y="13716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15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848600" y="22860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40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7848600" y="33528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6</a:t>
            </a:r>
            <a:r>
              <a:rPr lang="fr-FR" dirty="0" smtClean="0">
                <a:solidFill>
                  <a:srgbClr val="FF0000"/>
                </a:solidFill>
              </a:rPr>
              <a:t>0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7848600" y="45720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50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7848600" y="57150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20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18194" y="1711325"/>
            <a:ext cx="7654206" cy="6823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1: Framing and </a:t>
            </a:r>
            <a:r>
              <a:rPr lang="en-US" sz="2400" dirty="0" smtClean="0"/>
              <a:t>context</a:t>
            </a:r>
            <a:endParaRPr lang="en-US" sz="1800" dirty="0" smtClean="0"/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2: </a:t>
            </a:r>
            <a:r>
              <a:rPr lang="en-US" sz="2400" dirty="0" smtClean="0"/>
              <a:t>High mountain areas</a:t>
            </a:r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3: </a:t>
            </a:r>
            <a:r>
              <a:rPr lang="en-US" sz="2400" dirty="0" smtClean="0"/>
              <a:t>Polar regions</a:t>
            </a:r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4: </a:t>
            </a:r>
            <a:r>
              <a:rPr lang="en-US" sz="2400" dirty="0" smtClean="0"/>
              <a:t>Sea level rise and implications for low lying islands, coasts and communities </a:t>
            </a: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5: </a:t>
            </a:r>
            <a:r>
              <a:rPr lang="en-US" sz="2400" dirty="0" smtClean="0"/>
              <a:t>Changing ocean, marine ecosystems, and dependent communities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Chapter 6 : Extremes, abrupt changes and managing risks</a:t>
            </a:r>
          </a:p>
          <a:p>
            <a:pPr marL="0" indent="0">
              <a:buNone/>
            </a:pPr>
            <a:r>
              <a:rPr lang="en-US" sz="2400" dirty="0" smtClean="0"/>
              <a:t>Box : Low lying islands and coasts</a:t>
            </a:r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371600" y="414338"/>
            <a:ext cx="7924800" cy="8048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558ED5"/>
                </a:solidFill>
                <a:latin typeface="Arial"/>
                <a:cs typeface="Arial"/>
              </a:rPr>
              <a:t>IPCC Special Report on the Ocean and </a:t>
            </a:r>
            <a:r>
              <a:rPr lang="en-US" sz="3200" b="1" dirty="0" err="1">
                <a:solidFill>
                  <a:srgbClr val="558ED5"/>
                </a:solidFill>
                <a:latin typeface="Arial"/>
                <a:cs typeface="Arial"/>
              </a:rPr>
              <a:t>Cryosphere</a:t>
            </a:r>
            <a:r>
              <a:rPr lang="en-US" sz="3200" b="1" dirty="0">
                <a:solidFill>
                  <a:srgbClr val="558ED5"/>
                </a:solidFill>
                <a:latin typeface="Arial"/>
                <a:cs typeface="Arial"/>
              </a:rPr>
              <a:t> in a Changing </a:t>
            </a:r>
            <a:r>
              <a:rPr lang="en-US" sz="3200" b="1" dirty="0" smtClean="0">
                <a:solidFill>
                  <a:srgbClr val="558ED5"/>
                </a:solidFill>
                <a:latin typeface="Arial"/>
                <a:cs typeface="Arial"/>
              </a:rPr>
              <a:t>Climate (SROCC)</a:t>
            </a:r>
            <a:endParaRPr lang="en-US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0356" y="457200"/>
            <a:ext cx="16764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7848600" y="17526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15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848600" y="22098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rgbClr val="FF0000"/>
                </a:solidFill>
              </a:rPr>
              <a:t>3</a:t>
            </a:r>
            <a:r>
              <a:rPr lang="fr-FR" i="1" dirty="0" smtClean="0">
                <a:solidFill>
                  <a:srgbClr val="FF0000"/>
                </a:solidFill>
              </a:rPr>
              <a:t>0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7848600" y="26670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50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7848600" y="31242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50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7848600" y="38862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65</a:t>
            </a:r>
            <a:endParaRPr lang="fr-FR" i="1" dirty="0">
              <a:solidFill>
                <a:srgbClr val="FF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t="47273" r="6223" b="-1"/>
          <a:stretch/>
        </p:blipFill>
        <p:spPr>
          <a:xfrm>
            <a:off x="66756" y="838200"/>
            <a:ext cx="1327799" cy="49053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85" y="458662"/>
            <a:ext cx="367849" cy="411228"/>
          </a:xfrm>
          <a:prstGeom prst="rect">
            <a:avLst/>
          </a:prstGeom>
        </p:spPr>
      </p:pic>
      <p:sp>
        <p:nvSpPr>
          <p:cNvPr id="16" name="Rectangle à coins arrondis 15"/>
          <p:cNvSpPr/>
          <p:nvPr/>
        </p:nvSpPr>
        <p:spPr>
          <a:xfrm>
            <a:off x="7848600" y="47244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20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7848600" y="55626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&lt;5</a:t>
            </a:r>
            <a:endParaRPr lang="fr-FR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18194" y="1711325"/>
            <a:ext cx="7654206" cy="6823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1: Framing and </a:t>
            </a:r>
            <a:r>
              <a:rPr lang="en-US" sz="2400" dirty="0" smtClean="0"/>
              <a:t>context</a:t>
            </a:r>
            <a:endParaRPr lang="en-US" sz="1800" dirty="0" smtClean="0"/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2: </a:t>
            </a:r>
            <a:r>
              <a:rPr lang="en-US" sz="2400" dirty="0" smtClean="0"/>
              <a:t>Land-climate interactions</a:t>
            </a:r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3: </a:t>
            </a:r>
            <a:r>
              <a:rPr lang="en-US" sz="2400" dirty="0" smtClean="0"/>
              <a:t>Desertification</a:t>
            </a:r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4: </a:t>
            </a:r>
            <a:r>
              <a:rPr lang="en-US" sz="2400" dirty="0" smtClean="0"/>
              <a:t>Land degradation</a:t>
            </a: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Chapter </a:t>
            </a:r>
            <a:r>
              <a:rPr lang="en-US" sz="2400" dirty="0"/>
              <a:t>5: </a:t>
            </a:r>
            <a:r>
              <a:rPr lang="en-US" sz="2400" dirty="0" smtClean="0"/>
              <a:t>Food security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Chapter 6 : </a:t>
            </a:r>
            <a:r>
              <a:rPr lang="en-US" sz="2400" dirty="0" err="1" smtClean="0"/>
              <a:t>Interlinkages</a:t>
            </a:r>
            <a:r>
              <a:rPr lang="en-US" sz="2400" dirty="0" smtClean="0"/>
              <a:t> between desertification, land degradation, food security, and greenhouse gas fluxes : synergies, trade-offs and integrated response options</a:t>
            </a:r>
          </a:p>
          <a:p>
            <a:pPr marL="0" indent="0">
              <a:buNone/>
            </a:pPr>
            <a:r>
              <a:rPr lang="en-US" sz="2400" dirty="0" smtClean="0"/>
              <a:t>Chapter 7 : Risk management and decision making</a:t>
            </a:r>
          </a:p>
          <a:p>
            <a:pPr marL="0" indent="0">
              <a:buNone/>
            </a:pPr>
            <a:r>
              <a:rPr lang="fr-FR" sz="2400" dirty="0" smtClean="0"/>
              <a:t>I</a:t>
            </a:r>
            <a:r>
              <a:rPr lang="en-US" sz="2400" dirty="0" smtClean="0"/>
              <a:t>n relation to sustainable development</a:t>
            </a:r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828800" y="414338"/>
            <a:ext cx="6934200" cy="8048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558ED5"/>
                </a:solidFill>
                <a:latin typeface="Arial"/>
                <a:cs typeface="Arial"/>
              </a:rPr>
              <a:t>IPCC Special Report </a:t>
            </a:r>
            <a:r>
              <a:rPr lang="en-US" sz="3200" b="1" dirty="0" smtClean="0">
                <a:solidFill>
                  <a:srgbClr val="558ED5"/>
                </a:solidFill>
                <a:latin typeface="Arial"/>
                <a:cs typeface="Arial"/>
              </a:rPr>
              <a:t>on Climate Change and Land (SRCCL)</a:t>
            </a:r>
            <a:endParaRPr lang="en-US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7848600" y="17526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15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848600" y="22098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rgbClr val="FF0000"/>
                </a:solidFill>
              </a:rPr>
              <a:t>5</a:t>
            </a:r>
            <a:r>
              <a:rPr lang="fr-FR" i="1" dirty="0" smtClean="0">
                <a:solidFill>
                  <a:srgbClr val="FF0000"/>
                </a:solidFill>
              </a:rPr>
              <a:t>0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7848600" y="26670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35-40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7848600" y="31242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40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7848600" y="35814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50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7848600" y="42672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rgbClr val="FF0000"/>
                </a:solidFill>
              </a:rPr>
              <a:t>4</a:t>
            </a:r>
            <a:r>
              <a:rPr lang="fr-FR" i="1" dirty="0" smtClean="0">
                <a:solidFill>
                  <a:srgbClr val="FF0000"/>
                </a:solidFill>
              </a:rPr>
              <a:t>0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7848600" y="5638800"/>
            <a:ext cx="838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rgbClr val="FF0000"/>
                </a:solidFill>
              </a:rPr>
              <a:t>40</a:t>
            </a:r>
            <a:endParaRPr lang="fr-FR" i="1" dirty="0">
              <a:solidFill>
                <a:srgbClr val="FF0000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t="13463" b="33653"/>
          <a:stretch/>
        </p:blipFill>
        <p:spPr>
          <a:xfrm>
            <a:off x="152400" y="457200"/>
            <a:ext cx="162052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8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19594" y="219606"/>
            <a:ext cx="6966656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3588CD"/>
                </a:solidFill>
                <a:latin typeface="Arial"/>
                <a:cs typeface="Arial"/>
              </a:rPr>
              <a:t>IPCC </a:t>
            </a:r>
            <a:r>
              <a:rPr lang="en-US" sz="2800" b="1" dirty="0" smtClean="0">
                <a:solidFill>
                  <a:srgbClr val="3588CD"/>
                </a:solidFill>
                <a:latin typeface="Arial"/>
                <a:cs typeface="Arial"/>
              </a:rPr>
              <a:t>AR6 Working Group I </a:t>
            </a:r>
            <a:endParaRPr lang="en-US" sz="2800" b="1" dirty="0">
              <a:solidFill>
                <a:srgbClr val="3588CD"/>
              </a:solidFill>
              <a:latin typeface="Arial"/>
              <a:cs typeface="Arial"/>
            </a:endParaRPr>
          </a:p>
          <a:p>
            <a:r>
              <a:rPr lang="en-US" sz="2800" b="1" dirty="0" smtClean="0">
                <a:solidFill>
                  <a:srgbClr val="3588CD"/>
                </a:solidFill>
                <a:latin typeface="Arial"/>
                <a:cs typeface="Arial"/>
              </a:rPr>
              <a:t>Physical Scientific basis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7734" y="1552224"/>
            <a:ext cx="10530451" cy="52783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/>
              <a:t>Chapter 1: Framing, context, methods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Chapter 2: Changing state of the climate system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Chapter 3: Human influence on the climate system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Chapter 4: Future global climate: scenario-based </a:t>
            </a:r>
            <a:r>
              <a:rPr lang="en-US" sz="2000" dirty="0" smtClean="0"/>
              <a:t>projections and </a:t>
            </a:r>
            <a:r>
              <a:rPr lang="en-US" sz="2000" dirty="0"/>
              <a:t>near-</a:t>
            </a:r>
            <a:r>
              <a:rPr lang="en-US" sz="2000" dirty="0" smtClean="0"/>
              <a:t>term information</a:t>
            </a:r>
            <a:endParaRPr lang="en-US" sz="2000" dirty="0"/>
          </a:p>
          <a:p>
            <a:pPr>
              <a:lnSpc>
                <a:spcPct val="130000"/>
              </a:lnSpc>
            </a:pPr>
            <a:r>
              <a:rPr lang="en-US" sz="2000" dirty="0"/>
              <a:t>Chapter 5: Carbon budgets, biogeochemical cycles </a:t>
            </a:r>
            <a:r>
              <a:rPr lang="en-US" sz="2000" dirty="0" smtClean="0"/>
              <a:t>and feedbacks</a:t>
            </a:r>
            <a:endParaRPr lang="en-US" sz="2000" dirty="0"/>
          </a:p>
          <a:p>
            <a:pPr>
              <a:lnSpc>
                <a:spcPct val="130000"/>
              </a:lnSpc>
            </a:pPr>
            <a:r>
              <a:rPr lang="en-US" sz="2000" dirty="0"/>
              <a:t>Chapter 6: Short-Lived Climate Forcers and Air Quality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Chapter 7: The Earth’s Energy Budget, Climate Feedbacks, </a:t>
            </a:r>
            <a:r>
              <a:rPr lang="en-US" sz="2000" dirty="0" smtClean="0"/>
              <a:t>and Climate </a:t>
            </a:r>
            <a:r>
              <a:rPr lang="en-US" sz="2000" dirty="0"/>
              <a:t>Sensitivity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Chapter 8: Water Cycle Changes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Chapter 9: Ocean, </a:t>
            </a:r>
            <a:r>
              <a:rPr lang="en-US" sz="2000" dirty="0" err="1"/>
              <a:t>Cryosphere</a:t>
            </a:r>
            <a:r>
              <a:rPr lang="en-US" sz="2000" dirty="0"/>
              <a:t>, and Sea Level Change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Chapter 10: Linking Global to Regional Climate Change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Chapter 11: Weather and Climate Extreme Events in a </a:t>
            </a:r>
            <a:r>
              <a:rPr lang="en-US" sz="2000" dirty="0" smtClean="0"/>
              <a:t>Changing Climate</a:t>
            </a:r>
            <a:endParaRPr lang="en-US" sz="2000" dirty="0"/>
          </a:p>
          <a:p>
            <a:pPr>
              <a:lnSpc>
                <a:spcPct val="130000"/>
              </a:lnSpc>
            </a:pPr>
            <a:r>
              <a:rPr lang="en-US" sz="2000" dirty="0"/>
              <a:t>Chapter 12: Climate change information for regional impacts and </a:t>
            </a:r>
            <a:r>
              <a:rPr lang="en-US" sz="2000" dirty="0" smtClean="0"/>
              <a:t>risk </a:t>
            </a:r>
            <a:r>
              <a:rPr lang="fi-FI" sz="2000" dirty="0" err="1" smtClean="0"/>
              <a:t>assessment</a:t>
            </a:r>
            <a:endParaRPr lang="fi-FI" sz="2000" dirty="0" smtClean="0"/>
          </a:p>
          <a:p>
            <a:pPr>
              <a:lnSpc>
                <a:spcPct val="130000"/>
              </a:lnSpc>
            </a:pP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440" y="1183923"/>
            <a:ext cx="2651550" cy="10188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6" y="246507"/>
            <a:ext cx="1486887" cy="7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3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19594" y="219606"/>
            <a:ext cx="6966656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3588CD"/>
                </a:solidFill>
                <a:latin typeface="Arial"/>
                <a:cs typeface="Arial"/>
              </a:rPr>
              <a:t>IPCC </a:t>
            </a:r>
            <a:r>
              <a:rPr lang="en-US" sz="2800" b="1" dirty="0" smtClean="0">
                <a:solidFill>
                  <a:srgbClr val="3588CD"/>
                </a:solidFill>
                <a:latin typeface="Arial"/>
                <a:cs typeface="Arial"/>
              </a:rPr>
              <a:t>AR6 Working Group II Report</a:t>
            </a:r>
            <a:endParaRPr lang="en-US" sz="2800" b="1" dirty="0">
              <a:solidFill>
                <a:srgbClr val="3588CD"/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7734" y="1143005"/>
            <a:ext cx="10530451" cy="5572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1: </a:t>
            </a:r>
            <a:r>
              <a:rPr lang="en-US" dirty="0"/>
              <a:t>Point of departure and key </a:t>
            </a:r>
            <a:r>
              <a:rPr lang="en-US" dirty="0" smtClean="0"/>
              <a:t>concepts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2</a:t>
            </a:r>
            <a:r>
              <a:rPr lang="en-US" dirty="0"/>
              <a:t>: Terrestrial and freshwater ecosystems and their services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3: </a:t>
            </a:r>
            <a:r>
              <a:rPr lang="en-US" dirty="0"/>
              <a:t>Ocean and coastal ecosystems and their services</a:t>
            </a:r>
          </a:p>
          <a:p>
            <a:pPr>
              <a:lnSpc>
                <a:spcPct val="110000"/>
              </a:lnSpc>
            </a:pPr>
            <a:r>
              <a:rPr lang="fr-FR" dirty="0" smtClean="0"/>
              <a:t>4: </a:t>
            </a:r>
            <a:r>
              <a:rPr lang="fr-FR" dirty="0"/>
              <a:t>Water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5: </a:t>
            </a:r>
            <a:r>
              <a:rPr lang="en-US" dirty="0"/>
              <a:t>Food, </a:t>
            </a:r>
            <a:r>
              <a:rPr lang="en-US" dirty="0" err="1"/>
              <a:t>fibre</a:t>
            </a:r>
            <a:r>
              <a:rPr lang="en-US" dirty="0"/>
              <a:t> and other services from managed ecosystems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6: </a:t>
            </a:r>
            <a:r>
              <a:rPr lang="en-US" dirty="0"/>
              <a:t>Cities, settlements and key infrastructure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7: </a:t>
            </a:r>
            <a:r>
              <a:rPr lang="en-US" dirty="0"/>
              <a:t>Health, wellbeing and the changing structure of communities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8: </a:t>
            </a:r>
            <a:r>
              <a:rPr lang="en-US" dirty="0"/>
              <a:t>Poverty, livelihoods and economic </a:t>
            </a:r>
            <a:r>
              <a:rPr lang="en-US" dirty="0" smtClean="0"/>
              <a:t>development</a:t>
            </a:r>
          </a:p>
          <a:p>
            <a:pPr>
              <a:lnSpc>
                <a:spcPct val="110000"/>
              </a:lnSpc>
            </a:pPr>
            <a:r>
              <a:rPr lang="fr-FR" dirty="0" smtClean="0"/>
              <a:t>9: </a:t>
            </a:r>
            <a:r>
              <a:rPr lang="fr-FR" dirty="0" err="1"/>
              <a:t>Africa</a:t>
            </a:r>
            <a:endParaRPr lang="fr-FR" dirty="0"/>
          </a:p>
          <a:p>
            <a:pPr>
              <a:lnSpc>
                <a:spcPct val="110000"/>
              </a:lnSpc>
            </a:pPr>
            <a:r>
              <a:rPr lang="fr-FR" dirty="0" smtClean="0"/>
              <a:t>10: </a:t>
            </a:r>
            <a:r>
              <a:rPr lang="fr-FR" dirty="0"/>
              <a:t>Europe</a:t>
            </a:r>
          </a:p>
          <a:p>
            <a:pPr>
              <a:lnSpc>
                <a:spcPct val="110000"/>
              </a:lnSpc>
            </a:pPr>
            <a:r>
              <a:rPr lang="fr-FR" dirty="0" smtClean="0"/>
              <a:t>11: </a:t>
            </a:r>
            <a:r>
              <a:rPr lang="fr-FR" dirty="0" err="1"/>
              <a:t>Asia</a:t>
            </a:r>
            <a:endParaRPr lang="fr-FR" dirty="0"/>
          </a:p>
          <a:p>
            <a:pPr>
              <a:lnSpc>
                <a:spcPct val="110000"/>
              </a:lnSpc>
            </a:pPr>
            <a:r>
              <a:rPr lang="fi-FI" dirty="0" smtClean="0"/>
              <a:t>12: </a:t>
            </a:r>
            <a:r>
              <a:rPr lang="fi-FI" dirty="0" err="1"/>
              <a:t>Australasia</a:t>
            </a:r>
            <a:endParaRPr lang="fi-FI" dirty="0"/>
          </a:p>
          <a:p>
            <a:pPr>
              <a:lnSpc>
                <a:spcPct val="110000"/>
              </a:lnSpc>
            </a:pPr>
            <a:r>
              <a:rPr lang="en-US" dirty="0" smtClean="0"/>
              <a:t>13: </a:t>
            </a:r>
            <a:r>
              <a:rPr lang="en-US" dirty="0"/>
              <a:t>North America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14: </a:t>
            </a:r>
            <a:r>
              <a:rPr lang="en-US" dirty="0"/>
              <a:t>Central and South America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15: </a:t>
            </a:r>
            <a:r>
              <a:rPr lang="en-US" dirty="0"/>
              <a:t>Small </a:t>
            </a:r>
            <a:r>
              <a:rPr lang="en-US" dirty="0" smtClean="0"/>
              <a:t>Islands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16: </a:t>
            </a:r>
            <a:r>
              <a:rPr lang="en-US" dirty="0"/>
              <a:t>Key risks across sectors and regions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17: </a:t>
            </a:r>
            <a:r>
              <a:rPr lang="en-US" dirty="0"/>
              <a:t>Decision-making options for managing risk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18: </a:t>
            </a:r>
            <a:r>
              <a:rPr lang="en-US" dirty="0"/>
              <a:t>Climate resilient development pathways and transformation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661" y="3725333"/>
            <a:ext cx="2651550" cy="10188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2" y="175952"/>
            <a:ext cx="1486887" cy="7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7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re 1"/>
          <p:cNvSpPr txBox="1">
            <a:spLocks/>
          </p:cNvSpPr>
          <p:nvPr/>
        </p:nvSpPr>
        <p:spPr>
          <a:xfrm>
            <a:off x="0" y="0"/>
            <a:ext cx="9093162" cy="1116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err="1" smtClean="0">
                <a:solidFill>
                  <a:srgbClr val="558ED5"/>
                </a:solidFill>
                <a:latin typeface="Arial"/>
                <a:cs typeface="Arial"/>
              </a:rPr>
              <a:t>From</a:t>
            </a:r>
            <a:r>
              <a:rPr lang="fr-FR" sz="3600" b="1" dirty="0" smtClean="0">
                <a:solidFill>
                  <a:srgbClr val="558ED5"/>
                </a:solidFill>
                <a:latin typeface="Arial"/>
                <a:cs typeface="Arial"/>
              </a:rPr>
              <a:t> </a:t>
            </a:r>
            <a:r>
              <a:rPr lang="fr-FR" sz="3600" b="1" dirty="0" err="1" smtClean="0">
                <a:solidFill>
                  <a:srgbClr val="558ED5"/>
                </a:solidFill>
                <a:latin typeface="Arial"/>
                <a:cs typeface="Arial"/>
              </a:rPr>
              <a:t>knowledge</a:t>
            </a:r>
            <a:r>
              <a:rPr lang="fr-FR" sz="3600" b="1" dirty="0" smtClean="0">
                <a:solidFill>
                  <a:srgbClr val="558ED5"/>
                </a:solidFill>
                <a:latin typeface="Arial"/>
                <a:cs typeface="Arial"/>
              </a:rPr>
              <a:t> production …</a:t>
            </a:r>
            <a:endParaRPr lang="fr-FR" sz="36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graphicFrame>
        <p:nvGraphicFramePr>
          <p:cNvPr id="22" name="Graphique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272520"/>
              </p:ext>
            </p:extLst>
          </p:nvPr>
        </p:nvGraphicFramePr>
        <p:xfrm>
          <a:off x="468113" y="1116773"/>
          <a:ext cx="8332680" cy="5525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1593222" y="1960763"/>
            <a:ext cx="4252215" cy="1200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 smtClean="0">
                <a:solidFill>
                  <a:schemeClr val="bg1"/>
                </a:solidFill>
              </a:rPr>
              <a:t>Number</a:t>
            </a:r>
            <a:r>
              <a:rPr lang="fr-FR" sz="2400" b="1" dirty="0" smtClean="0">
                <a:solidFill>
                  <a:schemeClr val="bg1"/>
                </a:solidFill>
              </a:rPr>
              <a:t> of </a:t>
            </a:r>
            <a:r>
              <a:rPr lang="fr-FR" sz="2400" b="1" dirty="0" err="1" smtClean="0">
                <a:solidFill>
                  <a:schemeClr val="bg1"/>
                </a:solidFill>
              </a:rPr>
              <a:t>peer-review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papers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with</a:t>
            </a:r>
            <a:r>
              <a:rPr lang="fr-FR" sz="2400" b="1" dirty="0" smtClean="0">
                <a:solidFill>
                  <a:schemeClr val="bg1"/>
                </a:solidFill>
              </a:rPr>
              <a:t> « </a:t>
            </a:r>
            <a:r>
              <a:rPr lang="fr-FR" sz="2400" b="1" dirty="0" err="1" smtClean="0">
                <a:solidFill>
                  <a:schemeClr val="bg1"/>
                </a:solidFill>
              </a:rPr>
              <a:t>climate</a:t>
            </a:r>
            <a:r>
              <a:rPr lang="fr-FR" sz="2400" b="1" dirty="0" smtClean="0">
                <a:solidFill>
                  <a:schemeClr val="bg1"/>
                </a:solidFill>
              </a:rPr>
              <a:t> change » </a:t>
            </a:r>
            <a:r>
              <a:rPr lang="fr-FR" sz="2400" b="1" dirty="0">
                <a:solidFill>
                  <a:schemeClr val="bg1"/>
                </a:solidFill>
              </a:rPr>
              <a:t>keyword </a:t>
            </a:r>
          </a:p>
        </p:txBody>
      </p:sp>
    </p:spTree>
    <p:extLst>
      <p:ext uri="{BB962C8B-B14F-4D97-AF65-F5344CB8AC3E}">
        <p14:creationId xmlns:p14="http://schemas.microsoft.com/office/powerpoint/2010/main" val="92949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19594" y="219606"/>
            <a:ext cx="6966656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3588CD"/>
                </a:solidFill>
                <a:latin typeface="Arial"/>
                <a:cs typeface="Arial"/>
              </a:rPr>
              <a:t>IPCC </a:t>
            </a:r>
            <a:r>
              <a:rPr lang="en-US" sz="2800" b="1" dirty="0" smtClean="0">
                <a:solidFill>
                  <a:srgbClr val="3588CD"/>
                </a:solidFill>
                <a:latin typeface="Arial"/>
                <a:cs typeface="Arial"/>
              </a:rPr>
              <a:t>AR6 Working Group III Report</a:t>
            </a:r>
            <a:endParaRPr lang="en-US" sz="2800" b="1" dirty="0">
              <a:solidFill>
                <a:srgbClr val="3588CD"/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8779" y="1135409"/>
            <a:ext cx="10530451" cy="57338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Chapter 1: Introduction and Framing</a:t>
            </a:r>
          </a:p>
          <a:p>
            <a:pPr>
              <a:lnSpc>
                <a:spcPct val="120000"/>
              </a:lnSpc>
            </a:pPr>
            <a:r>
              <a:rPr lang="en-US" dirty="0"/>
              <a:t>Chapter 2: Recent trends and drivers</a:t>
            </a:r>
          </a:p>
          <a:p>
            <a:pPr>
              <a:lnSpc>
                <a:spcPct val="120000"/>
              </a:lnSpc>
            </a:pPr>
            <a:r>
              <a:rPr lang="en-US" dirty="0"/>
              <a:t>Chapter 3: Long term mitigation goals and pathways</a:t>
            </a:r>
          </a:p>
          <a:p>
            <a:pPr>
              <a:lnSpc>
                <a:spcPct val="120000"/>
              </a:lnSpc>
            </a:pPr>
            <a:r>
              <a:rPr lang="en-US" dirty="0"/>
              <a:t>Chapter 4: Mitigation and development pathways in the near- to mid-term</a:t>
            </a:r>
          </a:p>
          <a:p>
            <a:pPr>
              <a:lnSpc>
                <a:spcPct val="120000"/>
              </a:lnSpc>
            </a:pPr>
            <a:r>
              <a:rPr lang="en-US" dirty="0"/>
              <a:t>Chapter 5: Demand, services and social aspects of transformation</a:t>
            </a:r>
          </a:p>
          <a:p>
            <a:pPr>
              <a:lnSpc>
                <a:spcPct val="120000"/>
              </a:lnSpc>
            </a:pPr>
            <a:r>
              <a:rPr lang="hu-HU" dirty="0"/>
              <a:t>Chapter 6: Energy systems</a:t>
            </a:r>
          </a:p>
          <a:p>
            <a:pPr>
              <a:lnSpc>
                <a:spcPct val="120000"/>
              </a:lnSpc>
            </a:pPr>
            <a:r>
              <a:rPr lang="nl-NL" dirty="0" err="1"/>
              <a:t>Chapter</a:t>
            </a:r>
            <a:r>
              <a:rPr lang="nl-NL" dirty="0"/>
              <a:t> 7: AFOLU</a:t>
            </a:r>
          </a:p>
          <a:p>
            <a:pPr>
              <a:lnSpc>
                <a:spcPct val="120000"/>
              </a:lnSpc>
            </a:pPr>
            <a:r>
              <a:rPr lang="en-US" dirty="0"/>
              <a:t>Chapter 8: Urban systems and other settlements</a:t>
            </a:r>
          </a:p>
          <a:p>
            <a:pPr>
              <a:lnSpc>
                <a:spcPct val="120000"/>
              </a:lnSpc>
            </a:pPr>
            <a:r>
              <a:rPr lang="en-US" dirty="0"/>
              <a:t>Chapter 9: Buildings</a:t>
            </a:r>
          </a:p>
          <a:p>
            <a:pPr>
              <a:lnSpc>
                <a:spcPct val="120000"/>
              </a:lnSpc>
            </a:pPr>
            <a:r>
              <a:rPr lang="nl-NL" dirty="0" err="1"/>
              <a:t>Chapter</a:t>
            </a:r>
            <a:r>
              <a:rPr lang="nl-NL" dirty="0"/>
              <a:t> 10: Transport</a:t>
            </a:r>
          </a:p>
          <a:p>
            <a:pPr>
              <a:lnSpc>
                <a:spcPct val="120000"/>
              </a:lnSpc>
            </a:pPr>
            <a:r>
              <a:rPr lang="nl-NL" dirty="0" err="1"/>
              <a:t>Chapter</a:t>
            </a:r>
            <a:r>
              <a:rPr lang="nl-NL" dirty="0"/>
              <a:t> 11: </a:t>
            </a:r>
            <a:r>
              <a:rPr lang="nl-NL" dirty="0" err="1"/>
              <a:t>Industry</a:t>
            </a:r>
            <a:endParaRPr lang="nl-NL" dirty="0"/>
          </a:p>
          <a:p>
            <a:pPr>
              <a:lnSpc>
                <a:spcPct val="120000"/>
              </a:lnSpc>
            </a:pPr>
            <a:r>
              <a:rPr lang="en-US" dirty="0"/>
              <a:t>Chapter 12: Responses across and beyond sectors</a:t>
            </a:r>
          </a:p>
          <a:p>
            <a:pPr>
              <a:lnSpc>
                <a:spcPct val="120000"/>
              </a:lnSpc>
            </a:pPr>
            <a:r>
              <a:rPr lang="en-US" dirty="0"/>
              <a:t>Chapter 13: National and sub-national policies and institutions</a:t>
            </a:r>
          </a:p>
          <a:p>
            <a:pPr>
              <a:lnSpc>
                <a:spcPct val="120000"/>
              </a:lnSpc>
            </a:pPr>
            <a:r>
              <a:rPr lang="nl-NL" dirty="0" err="1"/>
              <a:t>Chapter</a:t>
            </a:r>
            <a:r>
              <a:rPr lang="nl-NL" dirty="0"/>
              <a:t> 14: International cooperation</a:t>
            </a:r>
          </a:p>
          <a:p>
            <a:pPr>
              <a:lnSpc>
                <a:spcPct val="120000"/>
              </a:lnSpc>
            </a:pPr>
            <a:r>
              <a:rPr lang="en-US" dirty="0"/>
              <a:t>Chapter 15: </a:t>
            </a:r>
            <a:r>
              <a:rPr lang="en-US" dirty="0" err="1"/>
              <a:t>Mobilising</a:t>
            </a:r>
            <a:r>
              <a:rPr lang="en-US" dirty="0"/>
              <a:t> finance</a:t>
            </a:r>
          </a:p>
          <a:p>
            <a:pPr>
              <a:lnSpc>
                <a:spcPct val="120000"/>
              </a:lnSpc>
            </a:pPr>
            <a:r>
              <a:rPr lang="en-US" dirty="0"/>
              <a:t>Chapter 16: Innovation, technology development and technology transfer</a:t>
            </a:r>
          </a:p>
          <a:p>
            <a:pPr>
              <a:lnSpc>
                <a:spcPct val="120000"/>
              </a:lnSpc>
            </a:pPr>
            <a:r>
              <a:rPr lang="en-US" dirty="0"/>
              <a:t>Chapter 17: Accelerating the transition in the context of sustainable development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772" y="3215922"/>
            <a:ext cx="2651550" cy="10188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2" y="175952"/>
            <a:ext cx="1486887" cy="7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3478806" y="2422946"/>
            <a:ext cx="1729754" cy="1046440"/>
          </a:xfrm>
          <a:prstGeom prst="rect">
            <a:avLst/>
          </a:prstGeom>
          <a:gradFill flip="none" rotWithShape="1">
            <a:gsLst>
              <a:gs pos="0">
                <a:srgbClr val="990002">
                  <a:tint val="66000"/>
                  <a:satMod val="160000"/>
                </a:srgbClr>
              </a:gs>
              <a:gs pos="50000">
                <a:srgbClr val="990002">
                  <a:tint val="44500"/>
                  <a:satMod val="160000"/>
                </a:srgbClr>
              </a:gs>
              <a:gs pos="100000">
                <a:srgbClr val="99000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9900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b="1" dirty="0" smtClean="0">
              <a:solidFill>
                <a:srgbClr val="000510"/>
              </a:solidFill>
              <a:ea typeface="Geneva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dirty="0" smtClean="0">
                <a:solidFill>
                  <a:srgbClr val="990002"/>
                </a:solidFill>
                <a:latin typeface="Calibri" pitchFamily="34" charset="0"/>
                <a:ea typeface="Geneva" charset="-128"/>
              </a:rPr>
              <a:t>The </a:t>
            </a:r>
            <a:r>
              <a:rPr kumimoji="1" lang="en-US" altLang="ja-JP" sz="1600" b="1" dirty="0">
                <a:solidFill>
                  <a:srgbClr val="990002"/>
                </a:solidFill>
                <a:latin typeface="Calibri" pitchFamily="34" charset="0"/>
                <a:ea typeface="Geneva" charset="-128"/>
              </a:rPr>
              <a:t>Physical Science </a:t>
            </a:r>
            <a:r>
              <a:rPr kumimoji="1" lang="en-US" altLang="ja-JP" sz="1600" b="1" dirty="0" smtClean="0">
                <a:solidFill>
                  <a:srgbClr val="990002"/>
                </a:solidFill>
                <a:latin typeface="Calibri" pitchFamily="34" charset="0"/>
                <a:ea typeface="Geneva" charset="-128"/>
              </a:rPr>
              <a:t>Basis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600" b="1" dirty="0">
              <a:solidFill>
                <a:srgbClr val="000510"/>
              </a:solidFill>
              <a:latin typeface="Calibri" pitchFamily="34" charset="0"/>
              <a:ea typeface="Geneva" charset="-128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7028080" y="2464308"/>
            <a:ext cx="1592021" cy="984885"/>
          </a:xfrm>
          <a:prstGeom prst="rect">
            <a:avLst/>
          </a:prstGeom>
          <a:gradFill flip="none" rotWithShape="1">
            <a:gsLst>
              <a:gs pos="0">
                <a:srgbClr val="C47900">
                  <a:tint val="66000"/>
                  <a:satMod val="160000"/>
                </a:srgbClr>
              </a:gs>
              <a:gs pos="50000">
                <a:srgbClr val="C47900">
                  <a:tint val="44500"/>
                  <a:satMod val="160000"/>
                </a:srgbClr>
              </a:gs>
              <a:gs pos="100000">
                <a:srgbClr val="C479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C47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1600" b="1" dirty="0" smtClean="0">
                <a:solidFill>
                  <a:srgbClr val="C47900"/>
                </a:solidFill>
                <a:latin typeface="Calibri" pitchFamily="34" charset="0"/>
                <a:ea typeface="Geneva" charset="-128"/>
              </a:rPr>
              <a:t>The Synthesis Report</a:t>
            </a:r>
          </a:p>
          <a:p>
            <a:pPr algn="ctr" defTabSz="457200"/>
            <a:endParaRPr lang="nb-NO" sz="1600" b="1" dirty="0" smtClean="0">
              <a:solidFill>
                <a:srgbClr val="FFFFFF"/>
              </a:solidFill>
              <a:latin typeface="Calibri" pitchFamily="34" charset="0"/>
              <a:ea typeface="Geneva" charset="-128"/>
            </a:endParaRPr>
          </a:p>
          <a:p>
            <a:pPr algn="ctr" defTabSz="457200"/>
            <a:endParaRPr lang="nb-NO" sz="1000" dirty="0">
              <a:solidFill>
                <a:prstClr val="black"/>
              </a:solidFill>
              <a:latin typeface="Trebuchet MS"/>
              <a:ea typeface="Geneva" charset="-128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5313334" y="2389865"/>
            <a:ext cx="1611418" cy="1077218"/>
          </a:xfrm>
          <a:prstGeom prst="rect">
            <a:avLst/>
          </a:prstGeom>
          <a:gradFill flip="none" rotWithShape="1">
            <a:gsLst>
              <a:gs pos="0">
                <a:srgbClr val="990002">
                  <a:tint val="66000"/>
                  <a:satMod val="160000"/>
                </a:srgbClr>
              </a:gs>
              <a:gs pos="50000">
                <a:srgbClr val="990002">
                  <a:tint val="44500"/>
                  <a:satMod val="160000"/>
                </a:srgbClr>
              </a:gs>
              <a:gs pos="100000">
                <a:srgbClr val="99000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9900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990002"/>
                </a:solidFill>
                <a:latin typeface="Calibri" pitchFamily="34" charset="0"/>
                <a:ea typeface="Geneva" charset="-128"/>
              </a:rPr>
              <a:t>Climate Change</a:t>
            </a:r>
            <a:r>
              <a:rPr kumimoji="1" lang="en-US" altLang="ja-JP" sz="1600" b="1" dirty="0">
                <a:solidFill>
                  <a:srgbClr val="990002"/>
                </a:solidFill>
                <a:latin typeface="Calibri" pitchFamily="34" charset="0"/>
                <a:ea typeface="Geneva" charset="-128"/>
              </a:rPr>
              <a:t> Impacts, Adaptation and Vulnerability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4657638" y="3847716"/>
            <a:ext cx="1922576" cy="830997"/>
          </a:xfrm>
          <a:prstGeom prst="rect">
            <a:avLst/>
          </a:prstGeom>
          <a:gradFill flip="none" rotWithShape="1">
            <a:gsLst>
              <a:gs pos="0">
                <a:srgbClr val="990002">
                  <a:tint val="66000"/>
                  <a:satMod val="160000"/>
                </a:srgbClr>
              </a:gs>
              <a:gs pos="50000">
                <a:srgbClr val="990002">
                  <a:tint val="44500"/>
                  <a:satMod val="160000"/>
                </a:srgbClr>
              </a:gs>
              <a:gs pos="100000">
                <a:srgbClr val="990002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9900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dirty="0">
                <a:solidFill>
                  <a:srgbClr val="990002"/>
                </a:solidFill>
                <a:latin typeface="Calibri" pitchFamily="34" charset="0"/>
                <a:ea typeface="Geneva" charset="-128"/>
              </a:rPr>
              <a:t>Mitigation</a:t>
            </a:r>
            <a:br>
              <a:rPr kumimoji="1" lang="en-US" altLang="ja-JP" sz="1600" b="1" dirty="0">
                <a:solidFill>
                  <a:srgbClr val="990002"/>
                </a:solidFill>
                <a:latin typeface="Calibri" pitchFamily="34" charset="0"/>
                <a:ea typeface="Geneva" charset="-128"/>
              </a:rPr>
            </a:br>
            <a:r>
              <a:rPr kumimoji="1" lang="en-US" altLang="ja-JP" sz="1600" b="1" dirty="0">
                <a:solidFill>
                  <a:srgbClr val="990002"/>
                </a:solidFill>
                <a:latin typeface="Calibri" pitchFamily="34" charset="0"/>
                <a:ea typeface="Geneva" charset="-128"/>
              </a:rPr>
              <a:t> of </a:t>
            </a:r>
            <a:br>
              <a:rPr kumimoji="1" lang="en-US" altLang="ja-JP" sz="1600" b="1" dirty="0">
                <a:solidFill>
                  <a:srgbClr val="990002"/>
                </a:solidFill>
                <a:latin typeface="Calibri" pitchFamily="34" charset="0"/>
                <a:ea typeface="Geneva" charset="-128"/>
              </a:rPr>
            </a:br>
            <a:r>
              <a:rPr kumimoji="1" lang="en-US" altLang="ja-JP" sz="1600" b="1" dirty="0">
                <a:solidFill>
                  <a:srgbClr val="990002"/>
                </a:solidFill>
                <a:latin typeface="Calibri" pitchFamily="34" charset="0"/>
                <a:ea typeface="Geneva" charset="-128"/>
              </a:rPr>
              <a:t>Climate Change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3487004" y="2106970"/>
            <a:ext cx="172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April 2021</a:t>
            </a:r>
            <a:endParaRPr lang="nb-NO" sz="1600" b="1" dirty="0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  <a:ea typeface="Geneva" charset="-128"/>
            </a:endParaRPr>
          </a:p>
        </p:txBody>
      </p:sp>
      <p:sp>
        <p:nvSpPr>
          <p:cNvPr id="22" name="TekstSylinder 21"/>
          <p:cNvSpPr txBox="1"/>
          <p:nvPr/>
        </p:nvSpPr>
        <p:spPr>
          <a:xfrm>
            <a:off x="6980367" y="2097985"/>
            <a:ext cx="1592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April 2022</a:t>
            </a:r>
          </a:p>
        </p:txBody>
      </p:sp>
      <p:sp>
        <p:nvSpPr>
          <p:cNvPr id="19" name="TekstSylinder 18"/>
          <p:cNvSpPr txBox="1"/>
          <p:nvPr/>
        </p:nvSpPr>
        <p:spPr>
          <a:xfrm>
            <a:off x="5296730" y="2060084"/>
            <a:ext cx="1611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16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October</a:t>
            </a:r>
            <a:r>
              <a:rPr lang="nb-NO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 2021</a:t>
            </a:r>
            <a:endParaRPr lang="nb-NO" sz="1600" b="1" dirty="0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  <a:ea typeface="Geneva" charset="-128"/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4681641" y="4794739"/>
            <a:ext cx="1922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16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July</a:t>
            </a:r>
            <a:r>
              <a:rPr lang="nb-NO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 </a:t>
            </a:r>
            <a:r>
              <a:rPr lang="nb-NO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2021</a:t>
            </a:r>
          </a:p>
        </p:txBody>
      </p:sp>
      <p:sp>
        <p:nvSpPr>
          <p:cNvPr id="29" name="TekstSylinder 28"/>
          <p:cNvSpPr txBox="1"/>
          <p:nvPr/>
        </p:nvSpPr>
        <p:spPr>
          <a:xfrm>
            <a:off x="7490789" y="3822193"/>
            <a:ext cx="1584697" cy="830997"/>
          </a:xfrm>
          <a:prstGeom prst="rect">
            <a:avLst/>
          </a:prstGeom>
          <a:gradFill flip="none" rotWithShape="1">
            <a:gsLst>
              <a:gs pos="0">
                <a:srgbClr val="004F00">
                  <a:tint val="66000"/>
                  <a:satMod val="160000"/>
                </a:srgbClr>
              </a:gs>
              <a:gs pos="50000">
                <a:srgbClr val="004F00">
                  <a:tint val="44500"/>
                  <a:satMod val="160000"/>
                </a:srgbClr>
              </a:gs>
              <a:gs pos="100000">
                <a:srgbClr val="004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4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1600" b="1" dirty="0" smtClean="0">
                <a:solidFill>
                  <a:srgbClr val="004F00"/>
                </a:solidFill>
                <a:latin typeface="Calibri" pitchFamily="34" charset="0"/>
                <a:ea typeface="Geneva" charset="-128"/>
              </a:rPr>
              <a:t>Global </a:t>
            </a:r>
            <a:r>
              <a:rPr lang="nb-NO" sz="1600" b="1" dirty="0" err="1" smtClean="0">
                <a:solidFill>
                  <a:srgbClr val="004F00"/>
                </a:solidFill>
                <a:latin typeface="Calibri" pitchFamily="34" charset="0"/>
                <a:ea typeface="Geneva" charset="-128"/>
              </a:rPr>
              <a:t>stocktake</a:t>
            </a:r>
            <a:r>
              <a:rPr lang="nb-NO" sz="1600" b="1" dirty="0" smtClean="0">
                <a:solidFill>
                  <a:srgbClr val="004F00"/>
                </a:solidFill>
                <a:latin typeface="Calibri" pitchFamily="34" charset="0"/>
                <a:ea typeface="Geneva" charset="-128"/>
              </a:rPr>
              <a:t> 2023</a:t>
            </a:r>
          </a:p>
          <a:p>
            <a:pPr algn="ctr" defTabSz="457200"/>
            <a:r>
              <a:rPr lang="nb-NO" sz="1600" b="1" dirty="0" smtClean="0">
                <a:solidFill>
                  <a:srgbClr val="004F00"/>
                </a:solidFill>
                <a:latin typeface="Calibri" pitchFamily="34" charset="0"/>
                <a:ea typeface="Geneva" charset="-128"/>
              </a:rPr>
              <a:t>UNFCCC</a:t>
            </a:r>
            <a:endParaRPr lang="nb-NO" sz="1600" b="1" dirty="0">
              <a:solidFill>
                <a:srgbClr val="004F00"/>
              </a:solidFill>
              <a:latin typeface="Calibri" pitchFamily="34" charset="0"/>
              <a:ea typeface="Geneva" charset="-128"/>
            </a:endParaRPr>
          </a:p>
        </p:txBody>
      </p:sp>
      <p:sp>
        <p:nvSpPr>
          <p:cNvPr id="25" name="TekstSylinder 24"/>
          <p:cNvSpPr txBox="1"/>
          <p:nvPr/>
        </p:nvSpPr>
        <p:spPr>
          <a:xfrm>
            <a:off x="109546" y="2430640"/>
            <a:ext cx="1338111" cy="1038746"/>
          </a:xfrm>
          <a:prstGeom prst="rect">
            <a:avLst/>
          </a:prstGeom>
          <a:gradFill flip="none" rotWithShape="1">
            <a:gsLst>
              <a:gs pos="0">
                <a:srgbClr val="5492CD">
                  <a:tint val="66000"/>
                  <a:satMod val="160000"/>
                </a:srgbClr>
              </a:gs>
              <a:gs pos="50000">
                <a:srgbClr val="5492CD">
                  <a:tint val="44500"/>
                  <a:satMod val="160000"/>
                </a:srgbClr>
              </a:gs>
              <a:gs pos="100000">
                <a:srgbClr val="5492CD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5492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1600" b="1" dirty="0" smtClean="0">
                <a:solidFill>
                  <a:srgbClr val="312783"/>
                </a:solidFill>
                <a:latin typeface="Calibri" pitchFamily="34" charset="0"/>
                <a:ea typeface="Geneva" charset="-128"/>
              </a:rPr>
              <a:t>Global      warming of </a:t>
            </a:r>
            <a:endParaRPr lang="nb-NO" sz="1600" b="1" dirty="0">
              <a:solidFill>
                <a:srgbClr val="312783"/>
              </a:solidFill>
              <a:latin typeface="Calibri" pitchFamily="34" charset="0"/>
              <a:ea typeface="Geneva" charset="-128"/>
            </a:endParaRPr>
          </a:p>
          <a:p>
            <a:pPr algn="ctr" defTabSz="457200"/>
            <a:r>
              <a:rPr lang="nb-NO" sz="1600" b="1" dirty="0" smtClean="0">
                <a:solidFill>
                  <a:srgbClr val="312783"/>
                </a:solidFill>
                <a:latin typeface="Calibri" pitchFamily="34" charset="0"/>
                <a:ea typeface="Geneva" charset="-128"/>
              </a:rPr>
              <a:t>1.5</a:t>
            </a:r>
            <a:r>
              <a:rPr lang="en-US" sz="1600" b="1" baseline="60000" dirty="0">
                <a:solidFill>
                  <a:srgbClr val="C00000"/>
                </a:solidFill>
              </a:rPr>
              <a:t> </a:t>
            </a:r>
            <a:r>
              <a:rPr lang="en-US" sz="1200" b="1" baseline="60000" dirty="0" err="1">
                <a:solidFill>
                  <a:srgbClr val="003466"/>
                </a:solidFill>
              </a:rPr>
              <a:t>o</a:t>
            </a:r>
            <a:r>
              <a:rPr lang="en-US" sz="1600" b="1" dirty="0" err="1">
                <a:solidFill>
                  <a:srgbClr val="003466"/>
                </a:solidFill>
              </a:rPr>
              <a:t>C</a:t>
            </a:r>
            <a:endParaRPr lang="nb-NO" sz="1600" b="1" dirty="0" smtClean="0">
              <a:solidFill>
                <a:srgbClr val="003466"/>
              </a:solidFill>
              <a:latin typeface="Calibri" pitchFamily="34" charset="0"/>
              <a:ea typeface="Geneva" charset="-128"/>
            </a:endParaRPr>
          </a:p>
          <a:p>
            <a:pPr algn="ctr" defTabSz="457200"/>
            <a:endParaRPr lang="nb-NO" sz="1350" b="1" dirty="0">
              <a:solidFill>
                <a:prstClr val="black"/>
              </a:solidFill>
              <a:latin typeface="Trebuchet MS"/>
              <a:ea typeface="Geneva" charset="-128"/>
            </a:endParaRPr>
          </a:p>
        </p:txBody>
      </p:sp>
      <p:sp>
        <p:nvSpPr>
          <p:cNvPr id="26" name="TekstSylinder 25"/>
          <p:cNvSpPr txBox="1"/>
          <p:nvPr/>
        </p:nvSpPr>
        <p:spPr>
          <a:xfrm>
            <a:off x="117509" y="2105071"/>
            <a:ext cx="1338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16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Sept</a:t>
            </a:r>
            <a:r>
              <a:rPr lang="nb-NO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 </a:t>
            </a:r>
            <a:r>
              <a:rPr lang="nb-NO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2018</a:t>
            </a:r>
          </a:p>
        </p:txBody>
      </p:sp>
      <p:sp>
        <p:nvSpPr>
          <p:cNvPr id="28" name="TekstSylinder 27"/>
          <p:cNvSpPr txBox="1"/>
          <p:nvPr/>
        </p:nvSpPr>
        <p:spPr>
          <a:xfrm>
            <a:off x="1548770" y="2120460"/>
            <a:ext cx="1836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Fall </a:t>
            </a:r>
            <a:r>
              <a:rPr lang="nb-NO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2019</a:t>
            </a:r>
          </a:p>
        </p:txBody>
      </p:sp>
      <p:sp>
        <p:nvSpPr>
          <p:cNvPr id="33" name="TekstSylinder 32"/>
          <p:cNvSpPr txBox="1"/>
          <p:nvPr/>
        </p:nvSpPr>
        <p:spPr>
          <a:xfrm>
            <a:off x="1469160" y="4820233"/>
            <a:ext cx="1922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  <a:ea typeface="Geneva" charset="-128"/>
              </a:rPr>
              <a:t>Fall 2019</a:t>
            </a:r>
            <a:endParaRPr lang="nb-NO" sz="1600" b="1" dirty="0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  <a:ea typeface="Geneva" charset="-128"/>
            </a:endParaRPr>
          </a:p>
        </p:txBody>
      </p:sp>
      <p:cxnSp>
        <p:nvCxnSpPr>
          <p:cNvPr id="12" name="Rett linje 11"/>
          <p:cNvCxnSpPr/>
          <p:nvPr/>
        </p:nvCxnSpPr>
        <p:spPr>
          <a:xfrm>
            <a:off x="4350287" y="3449193"/>
            <a:ext cx="0" cy="19617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/>
        </p:nvCxnSpPr>
        <p:spPr>
          <a:xfrm>
            <a:off x="7776378" y="3449193"/>
            <a:ext cx="0" cy="19617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>
            <a:off x="5618926" y="3663725"/>
            <a:ext cx="0" cy="19617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/>
        </p:nvCxnSpPr>
        <p:spPr>
          <a:xfrm>
            <a:off x="6039916" y="3444512"/>
            <a:ext cx="0" cy="19617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linje 30"/>
          <p:cNvCxnSpPr/>
          <p:nvPr/>
        </p:nvCxnSpPr>
        <p:spPr>
          <a:xfrm>
            <a:off x="8444572" y="3614769"/>
            <a:ext cx="0" cy="19617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/>
          <p:cNvCxnSpPr/>
          <p:nvPr/>
        </p:nvCxnSpPr>
        <p:spPr>
          <a:xfrm>
            <a:off x="811709" y="3449193"/>
            <a:ext cx="0" cy="19617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/>
          <p:cNvCxnSpPr/>
          <p:nvPr/>
        </p:nvCxnSpPr>
        <p:spPr>
          <a:xfrm>
            <a:off x="2515063" y="3438474"/>
            <a:ext cx="0" cy="19617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/>
          <p:cNvCxnSpPr/>
          <p:nvPr/>
        </p:nvCxnSpPr>
        <p:spPr>
          <a:xfrm>
            <a:off x="2518839" y="3663725"/>
            <a:ext cx="0" cy="19617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tt linje 30"/>
          <p:cNvCxnSpPr/>
          <p:nvPr/>
        </p:nvCxnSpPr>
        <p:spPr>
          <a:xfrm>
            <a:off x="992202" y="3669082"/>
            <a:ext cx="0" cy="19617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/>
        </p:nvCxnSpPr>
        <p:spPr>
          <a:xfrm flipV="1">
            <a:off x="546652" y="3627587"/>
            <a:ext cx="8438322" cy="3613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/>
          <p:cNvCxnSpPr/>
          <p:nvPr/>
        </p:nvCxnSpPr>
        <p:spPr>
          <a:xfrm rot="2100000">
            <a:off x="3279896" y="3519334"/>
            <a:ext cx="0" cy="22122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ett linje 34"/>
          <p:cNvCxnSpPr/>
          <p:nvPr/>
        </p:nvCxnSpPr>
        <p:spPr>
          <a:xfrm rot="2100000">
            <a:off x="3355672" y="3516974"/>
            <a:ext cx="0" cy="22122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35"/>
          <p:cNvCxnSpPr/>
          <p:nvPr/>
        </p:nvCxnSpPr>
        <p:spPr>
          <a:xfrm rot="2100000">
            <a:off x="8219692" y="3516975"/>
            <a:ext cx="0" cy="22122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/>
          <p:cNvCxnSpPr/>
          <p:nvPr/>
        </p:nvCxnSpPr>
        <p:spPr>
          <a:xfrm rot="2100000">
            <a:off x="8295468" y="3514615"/>
            <a:ext cx="0" cy="22122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752" y="2561653"/>
            <a:ext cx="273654" cy="81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1" name="TekstSylinder 28"/>
          <p:cNvSpPr txBox="1"/>
          <p:nvPr/>
        </p:nvSpPr>
        <p:spPr>
          <a:xfrm>
            <a:off x="435634" y="3859898"/>
            <a:ext cx="1113136" cy="830997"/>
          </a:xfrm>
          <a:prstGeom prst="rect">
            <a:avLst/>
          </a:prstGeom>
          <a:gradFill flip="none" rotWithShape="1">
            <a:gsLst>
              <a:gs pos="0">
                <a:srgbClr val="004F00">
                  <a:tint val="66000"/>
                  <a:satMod val="160000"/>
                </a:srgbClr>
              </a:gs>
              <a:gs pos="50000">
                <a:srgbClr val="004F00">
                  <a:tint val="44500"/>
                  <a:satMod val="160000"/>
                </a:srgbClr>
              </a:gs>
              <a:gs pos="100000">
                <a:srgbClr val="004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4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57200"/>
            <a:r>
              <a:rPr lang="nb-NO" sz="1600" b="1" dirty="0" err="1" smtClean="0">
                <a:solidFill>
                  <a:srgbClr val="004F00"/>
                </a:solidFill>
                <a:latin typeface="Calibri" pitchFamily="34" charset="0"/>
                <a:ea typeface="Geneva" charset="-128"/>
              </a:rPr>
              <a:t>Facilitative</a:t>
            </a:r>
            <a:r>
              <a:rPr lang="nb-NO" sz="1600" b="1" dirty="0" smtClean="0">
                <a:solidFill>
                  <a:srgbClr val="004F00"/>
                </a:solidFill>
                <a:latin typeface="Calibri" pitchFamily="34" charset="0"/>
                <a:ea typeface="Geneva" charset="-128"/>
              </a:rPr>
              <a:t> </a:t>
            </a:r>
            <a:r>
              <a:rPr lang="nb-NO" sz="1600" b="1" dirty="0" err="1" smtClean="0">
                <a:solidFill>
                  <a:srgbClr val="004F00"/>
                </a:solidFill>
                <a:latin typeface="Calibri" pitchFamily="34" charset="0"/>
                <a:ea typeface="Geneva" charset="-128"/>
              </a:rPr>
              <a:t>dialogue</a:t>
            </a:r>
            <a:endParaRPr lang="nb-NO" sz="1600" b="1" dirty="0" smtClean="0">
              <a:solidFill>
                <a:srgbClr val="004F00"/>
              </a:solidFill>
              <a:latin typeface="Calibri" pitchFamily="34" charset="0"/>
              <a:ea typeface="Geneva" charset="-128"/>
            </a:endParaRPr>
          </a:p>
          <a:p>
            <a:pPr algn="ctr" defTabSz="457200"/>
            <a:r>
              <a:rPr lang="nb-NO" sz="1600" b="1" dirty="0" smtClean="0">
                <a:solidFill>
                  <a:srgbClr val="004F00"/>
                </a:solidFill>
                <a:latin typeface="Calibri" pitchFamily="34" charset="0"/>
                <a:ea typeface="Geneva" charset="-128"/>
              </a:rPr>
              <a:t>UNFCCC</a:t>
            </a:r>
            <a:endParaRPr lang="nb-NO" sz="1600" b="1" dirty="0">
              <a:solidFill>
                <a:srgbClr val="004F00"/>
              </a:solidFill>
              <a:latin typeface="Calibri" pitchFamily="34" charset="0"/>
              <a:ea typeface="Geneva" charset="-128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766844" y="3863205"/>
            <a:ext cx="1572005" cy="830997"/>
            <a:chOff x="1644446" y="3872900"/>
            <a:chExt cx="1572005" cy="830997"/>
          </a:xfrm>
          <a:gradFill flip="none" rotWithShape="1">
            <a:gsLst>
              <a:gs pos="0">
                <a:srgbClr val="5492CD">
                  <a:tint val="66000"/>
                  <a:satMod val="160000"/>
                </a:srgbClr>
              </a:gs>
              <a:gs pos="50000">
                <a:srgbClr val="5492CD">
                  <a:tint val="44500"/>
                  <a:satMod val="160000"/>
                </a:srgbClr>
              </a:gs>
              <a:gs pos="100000">
                <a:srgbClr val="5492CD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TekstSylinder 31"/>
            <p:cNvSpPr txBox="1"/>
            <p:nvPr/>
          </p:nvSpPr>
          <p:spPr>
            <a:xfrm>
              <a:off x="1644446" y="3872900"/>
              <a:ext cx="1572005" cy="830997"/>
            </a:xfrm>
            <a:prstGeom prst="rect">
              <a:avLst/>
            </a:prstGeom>
            <a:grpFill/>
            <a:ln>
              <a:solidFill>
                <a:srgbClr val="5492CD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nb-NO" sz="1600" b="1" dirty="0" smtClean="0">
                  <a:solidFill>
                    <a:srgbClr val="312783"/>
                  </a:solidFill>
                  <a:latin typeface="Calibri" pitchFamily="34" charset="0"/>
                  <a:ea typeface="Geneva" charset="-128"/>
                </a:rPr>
                <a:t>Land Use</a:t>
              </a:r>
            </a:p>
            <a:p>
              <a:pPr algn="ctr" defTabSz="457200"/>
              <a:endParaRPr lang="nb-NO" sz="1600" b="1" dirty="0">
                <a:solidFill>
                  <a:srgbClr val="FFFFFF"/>
                </a:solidFill>
                <a:latin typeface="Calibri" pitchFamily="34" charset="0"/>
                <a:ea typeface="Geneva" charset="-128"/>
              </a:endParaRPr>
            </a:p>
            <a:p>
              <a:pPr algn="ctr" defTabSz="457200"/>
              <a:endParaRPr lang="nb-NO" sz="1600" b="1" dirty="0">
                <a:solidFill>
                  <a:srgbClr val="FFFFFF"/>
                </a:solidFill>
                <a:latin typeface="Calibri" pitchFamily="34" charset="0"/>
                <a:ea typeface="Geneva" charset="-128"/>
              </a:endParaRP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4"/>
            <a:srcRect t="13463" b="33653"/>
            <a:stretch/>
          </p:blipFill>
          <p:spPr>
            <a:xfrm>
              <a:off x="2147569" y="4289658"/>
              <a:ext cx="695100" cy="294656"/>
            </a:xfrm>
            <a:prstGeom prst="rect">
              <a:avLst/>
            </a:prstGeom>
            <a:grpFill/>
            <a:ln>
              <a:solidFill>
                <a:srgbClr val="5492CD"/>
              </a:solidFill>
            </a:ln>
          </p:spPr>
        </p:pic>
      </p:grpSp>
      <p:grpSp>
        <p:nvGrpSpPr>
          <p:cNvPr id="2" name="Groupe 1"/>
          <p:cNvGrpSpPr/>
          <p:nvPr/>
        </p:nvGrpSpPr>
        <p:grpSpPr>
          <a:xfrm>
            <a:off x="1548770" y="2435679"/>
            <a:ext cx="1836887" cy="1038746"/>
            <a:chOff x="1548770" y="2491564"/>
            <a:chExt cx="1836887" cy="1038746"/>
          </a:xfrm>
          <a:gradFill flip="none" rotWithShape="1">
            <a:gsLst>
              <a:gs pos="0">
                <a:srgbClr val="5492CD">
                  <a:tint val="66000"/>
                  <a:satMod val="160000"/>
                </a:srgbClr>
              </a:gs>
              <a:gs pos="50000">
                <a:srgbClr val="5492CD">
                  <a:tint val="44500"/>
                  <a:satMod val="160000"/>
                </a:srgbClr>
              </a:gs>
              <a:gs pos="100000">
                <a:srgbClr val="5492CD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TekstSylinder 26"/>
            <p:cNvSpPr txBox="1"/>
            <p:nvPr/>
          </p:nvSpPr>
          <p:spPr>
            <a:xfrm>
              <a:off x="1548770" y="2491564"/>
              <a:ext cx="1836887" cy="1038746"/>
            </a:xfrm>
            <a:prstGeom prst="rect">
              <a:avLst/>
            </a:prstGeom>
            <a:grpFill/>
            <a:ln>
              <a:solidFill>
                <a:srgbClr val="5492CD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srgbClr val="312783"/>
                  </a:solidFill>
                  <a:latin typeface="Calibri" pitchFamily="34" charset="0"/>
                  <a:ea typeface="Geneva" charset="-128"/>
                </a:rPr>
                <a:t>Oceans </a:t>
              </a:r>
            </a:p>
            <a:p>
              <a:pPr algn="ctr" defTabSz="457200"/>
              <a:r>
                <a:rPr lang="en-US" sz="1600" b="1" dirty="0" smtClean="0">
                  <a:solidFill>
                    <a:srgbClr val="312783"/>
                  </a:solidFill>
                  <a:latin typeface="Calibri" pitchFamily="34" charset="0"/>
                  <a:ea typeface="Geneva" charset="-128"/>
                </a:rPr>
                <a:t>and cryosphere</a:t>
              </a:r>
            </a:p>
            <a:p>
              <a:pPr algn="ctr" defTabSz="457200"/>
              <a:endParaRPr lang="en-US" sz="1600" b="1" dirty="0" smtClean="0">
                <a:solidFill>
                  <a:srgbClr val="FFFFFF"/>
                </a:solidFill>
                <a:latin typeface="Calibri" pitchFamily="34" charset="0"/>
                <a:ea typeface="Geneva" charset="-128"/>
              </a:endParaRPr>
            </a:p>
            <a:p>
              <a:pPr algn="ctr" defTabSz="457200"/>
              <a:endParaRPr lang="nb-NO" sz="1350" b="1" dirty="0">
                <a:solidFill>
                  <a:srgbClr val="000510"/>
                </a:solidFill>
                <a:latin typeface="Trebuchet MS"/>
                <a:ea typeface="Geneva" charset="-128"/>
              </a:endParaRPr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5"/>
            <a:srcRect t="47273" r="6223" b="-1"/>
            <a:stretch/>
          </p:blipFill>
          <p:spPr>
            <a:xfrm>
              <a:off x="2192866" y="3221990"/>
              <a:ext cx="616943" cy="227918"/>
            </a:xfrm>
            <a:prstGeom prst="rect">
              <a:avLst/>
            </a:prstGeom>
            <a:grpFill/>
            <a:ln>
              <a:solidFill>
                <a:srgbClr val="5492CD"/>
              </a:solidFill>
            </a:ln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0448" y="3035432"/>
              <a:ext cx="138246" cy="154549"/>
            </a:xfrm>
            <a:prstGeom prst="rect">
              <a:avLst/>
            </a:prstGeom>
            <a:grpFill/>
            <a:ln>
              <a:solidFill>
                <a:srgbClr val="5492CD"/>
              </a:solidFill>
            </a:ln>
          </p:spPr>
        </p:pic>
      </p:grpSp>
      <p:sp>
        <p:nvSpPr>
          <p:cNvPr id="40" name="Title 1"/>
          <p:cNvSpPr txBox="1">
            <a:spLocks/>
          </p:cNvSpPr>
          <p:nvPr/>
        </p:nvSpPr>
        <p:spPr>
          <a:xfrm>
            <a:off x="533400" y="304800"/>
            <a:ext cx="82296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558ED5"/>
                </a:solidFill>
                <a:latin typeface="Arial"/>
                <a:cs typeface="Arial"/>
              </a:rPr>
              <a:t>Schedule</a:t>
            </a:r>
            <a:endParaRPr lang="en-US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5791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err="1">
                <a:solidFill>
                  <a:srgbClr val="558ED5"/>
                </a:solidFill>
              </a:rPr>
              <a:t>Cities</a:t>
            </a:r>
            <a:r>
              <a:rPr lang="fr-FR" b="1" dirty="0">
                <a:solidFill>
                  <a:srgbClr val="558ED5"/>
                </a:solidFill>
              </a:rPr>
              <a:t> and </a:t>
            </a:r>
            <a:r>
              <a:rPr lang="fr-FR" b="1" dirty="0" err="1">
                <a:solidFill>
                  <a:srgbClr val="558ED5"/>
                </a:solidFill>
              </a:rPr>
              <a:t>Climate</a:t>
            </a:r>
            <a:r>
              <a:rPr lang="fr-FR" b="1" dirty="0">
                <a:solidFill>
                  <a:srgbClr val="558ED5"/>
                </a:solidFill>
              </a:rPr>
              <a:t> Change Science </a:t>
            </a:r>
            <a:r>
              <a:rPr lang="fr-FR" b="1" dirty="0" err="1">
                <a:solidFill>
                  <a:srgbClr val="558ED5"/>
                </a:solidFill>
              </a:rPr>
              <a:t>Conference</a:t>
            </a:r>
            <a:r>
              <a:rPr lang="fr-FR" b="1" dirty="0">
                <a:solidFill>
                  <a:srgbClr val="558ED5"/>
                </a:solidFill>
              </a:rPr>
              <a:t> (March 2018)</a:t>
            </a:r>
          </a:p>
        </p:txBody>
      </p:sp>
    </p:spTree>
    <p:extLst>
      <p:ext uri="{BB962C8B-B14F-4D97-AF65-F5344CB8AC3E}">
        <p14:creationId xmlns:p14="http://schemas.microsoft.com/office/powerpoint/2010/main" val="140855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457200" y="-76200"/>
            <a:ext cx="10058400" cy="1143000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tx1"/>
                </a:solidFill>
                <a:latin typeface="Arial"/>
                <a:cs typeface="Arial"/>
              </a:rPr>
              <a:t>Quels risques de changements abrupts?</a:t>
            </a:r>
            <a:endParaRPr lang="fr-FR" sz="3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2" y="1797884"/>
            <a:ext cx="6101193" cy="435799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84526" y="1417638"/>
            <a:ext cx="486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Catalogue dans les simulations climatiques </a:t>
            </a:r>
            <a:r>
              <a:rPr lang="fr-FR" b="1" dirty="0" smtClean="0"/>
              <a:t>CMIP5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11548" y="6395617"/>
            <a:ext cx="2445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>
                <a:solidFill>
                  <a:srgbClr val="A6A6A6"/>
                </a:solidFill>
              </a:rPr>
              <a:t>Drijfhout</a:t>
            </a:r>
            <a:r>
              <a:rPr lang="fr-FR" sz="1600" i="1" dirty="0" smtClean="0">
                <a:solidFill>
                  <a:srgbClr val="A6A6A6"/>
                </a:solidFill>
              </a:rPr>
              <a:t> et al, PNAS, 2015</a:t>
            </a:r>
            <a:endParaRPr lang="fr-FR" sz="1600" i="1" dirty="0">
              <a:solidFill>
                <a:srgbClr val="A6A6A6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6607" b="13611"/>
          <a:stretch/>
        </p:blipFill>
        <p:spPr>
          <a:xfrm>
            <a:off x="4700647" y="3367413"/>
            <a:ext cx="4773639" cy="24868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5487" t="84778" r="32200" b="4293"/>
          <a:stretch/>
        </p:blipFill>
        <p:spPr>
          <a:xfrm>
            <a:off x="2981442" y="6087889"/>
            <a:ext cx="5665305" cy="55291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45603" y="5803244"/>
            <a:ext cx="503008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Intensité du réchauffement global (°C)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981442" y="1981200"/>
            <a:ext cx="3024911" cy="1219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981200" y="1981200"/>
            <a:ext cx="3024911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06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8" r="-10688"/>
          <a:stretch>
            <a:fillRect/>
          </a:stretch>
        </p:blipFill>
        <p:spPr/>
      </p:pic>
      <p:sp>
        <p:nvSpPr>
          <p:cNvPr id="5" name="Titre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latin typeface="Arial"/>
                <a:cs typeface="Arial"/>
              </a:rPr>
              <a:t>Emissions liées </a:t>
            </a:r>
            <a:br>
              <a:rPr lang="fr-FR" sz="3200" b="1" dirty="0" smtClean="0">
                <a:latin typeface="Arial"/>
                <a:cs typeface="Arial"/>
              </a:rPr>
            </a:br>
            <a:r>
              <a:rPr lang="fr-FR" sz="3200" b="1" dirty="0" smtClean="0">
                <a:latin typeface="Arial"/>
                <a:cs typeface="Arial"/>
              </a:rPr>
              <a:t>au charbon, pétrole, gaz et ciment</a:t>
            </a:r>
            <a:endParaRPr lang="fr-FR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2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0" y="1440000"/>
            <a:ext cx="7011034" cy="4679999"/>
          </a:xfrm>
          <a:prstGeom prst="rect">
            <a:avLst/>
          </a:prstGeom>
        </p:spPr>
      </p:pic>
      <p:sp>
        <p:nvSpPr>
          <p:cNvPr id="7" name="Titr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latin typeface="Arial"/>
                <a:cs typeface="Arial"/>
              </a:rPr>
              <a:t>Le top 4 : 59% des émissions mondiales</a:t>
            </a:r>
            <a:endParaRPr lang="fr-FR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765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8" r="-10688"/>
          <a:stretch>
            <a:fillRect/>
          </a:stretch>
        </p:blipFill>
        <p:spPr/>
      </p:pic>
      <p:sp>
        <p:nvSpPr>
          <p:cNvPr id="5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latin typeface="Arial"/>
                <a:cs typeface="Arial"/>
              </a:rPr>
              <a:t>Une autre perspective si l’on considère la consommation</a:t>
            </a:r>
            <a:r>
              <a:rPr lang="fr-FR" sz="3200" b="1" dirty="0">
                <a:latin typeface="Arial"/>
                <a:cs typeface="Arial"/>
              </a:rPr>
              <a:t> </a:t>
            </a:r>
            <a:r>
              <a:rPr lang="fr-FR" sz="3200" b="1" dirty="0" smtClean="0">
                <a:latin typeface="Arial"/>
                <a:cs typeface="Arial"/>
              </a:rPr>
              <a:t>et non la production</a:t>
            </a:r>
            <a:endParaRPr lang="fr-FR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6106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latin typeface="Arial"/>
                <a:cs typeface="Arial"/>
              </a:rPr>
              <a:t>De grands contrastes dans les émissions par personne</a:t>
            </a:r>
            <a:endParaRPr lang="fr-FR" sz="3200" b="1" dirty="0">
              <a:latin typeface="Arial"/>
              <a:cs typeface="Arial"/>
            </a:endParaRPr>
          </a:p>
        </p:txBody>
      </p:sp>
      <p:pic>
        <p:nvPicPr>
          <p:cNvPr id="5" name="Picture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701103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9422" b="-9422"/>
          <a:stretch>
            <a:fillRect/>
          </a:stretch>
        </p:blipFill>
        <p:spPr>
          <a:xfrm>
            <a:off x="182402" y="1219200"/>
            <a:ext cx="8991600" cy="4945034"/>
          </a:xfrm>
        </p:spPr>
      </p:pic>
      <p:sp>
        <p:nvSpPr>
          <p:cNvPr id="5" name="ZoneTexte 4"/>
          <p:cNvSpPr txBox="1"/>
          <p:nvPr/>
        </p:nvSpPr>
        <p:spPr>
          <a:xfrm>
            <a:off x="0" y="6475780"/>
            <a:ext cx="263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chemeClr val="bg1">
                    <a:lumMod val="50000"/>
                  </a:schemeClr>
                </a:solidFill>
              </a:rPr>
              <a:t>O’Neil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</a:rPr>
              <a:t> et al, NCC, 2017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34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solidFill>
                  <a:schemeClr val="tx1"/>
                </a:solidFill>
                <a:latin typeface="Arial"/>
                <a:cs typeface="Arial"/>
              </a:rPr>
              <a:t>Futur : risques supplémentaires</a:t>
            </a:r>
            <a:endParaRPr lang="fr-FR" sz="4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4800" y="1686580"/>
            <a:ext cx="2667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Vitesse de réchauffement</a:t>
            </a:r>
          </a:p>
          <a:p>
            <a:r>
              <a:rPr lang="fr-FR" sz="1400" b="1" dirty="0" smtClean="0"/>
              <a:t>et biodiversité</a:t>
            </a:r>
            <a:endParaRPr lang="fr-FR" sz="1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048000" y="1676400"/>
            <a:ext cx="2895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En mer : stress thermique et acidification </a:t>
            </a:r>
            <a:endParaRPr lang="fr-FR" sz="1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6096000" y="1676400"/>
            <a:ext cx="2895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Niveau des mers </a:t>
            </a:r>
          </a:p>
          <a:p>
            <a:r>
              <a:rPr lang="fr-FR" sz="1400" b="1" dirty="0" smtClean="0"/>
              <a:t>et zones côtières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58012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Intensité de l’ouragan Sandy </a:t>
            </a:r>
            <a:b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</a:b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(30 oct. 2013)</a:t>
            </a:r>
            <a:endParaRPr lang="fr-FR" sz="40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14400" y="1447800"/>
            <a:ext cx="794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70 milliards de $ de dégâts autour de New York : vents, pluies et submersion</a:t>
            </a:r>
            <a:endParaRPr lang="fr-FR" dirty="0"/>
          </a:p>
        </p:txBody>
      </p:sp>
      <p:pic>
        <p:nvPicPr>
          <p:cNvPr id="5" name="Picture 3" descr="Screen Shot 2013-11-12 at 11.49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133600"/>
            <a:ext cx="7848600" cy="43350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47" y="6564868"/>
            <a:ext cx="315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rgbClr val="A6A6A6"/>
                </a:solidFill>
              </a:rPr>
              <a:t>Magnusson</a:t>
            </a:r>
            <a:r>
              <a:rPr lang="fr-FR" i="1" dirty="0" smtClean="0">
                <a:solidFill>
                  <a:srgbClr val="A6A6A6"/>
                </a:solidFill>
              </a:rPr>
              <a:t> et al 2013 WMR</a:t>
            </a:r>
            <a:endParaRPr lang="fr-FR" i="1" dirty="0">
              <a:solidFill>
                <a:srgbClr val="A6A6A6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4800" y="1992868"/>
            <a:ext cx="450849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Prévision (avec température mer réelle)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724400" y="1981200"/>
            <a:ext cx="454647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Prévision (température mer «normale »)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22344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52400" y="457200"/>
            <a:ext cx="8991600" cy="6147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>
                <a:solidFill>
                  <a:srgbClr val="558ED5"/>
                </a:solidFill>
                <a:latin typeface="Arial"/>
                <a:cs typeface="Arial"/>
              </a:rPr>
              <a:t>t</a:t>
            </a:r>
            <a:r>
              <a:rPr lang="en-US" sz="3200" b="1" dirty="0" smtClean="0">
                <a:solidFill>
                  <a:srgbClr val="558ED5"/>
                </a:solidFill>
                <a:latin typeface="Arial"/>
                <a:cs typeface="Arial"/>
              </a:rPr>
              <a:t>o the assessment of the state of knowledge</a:t>
            </a:r>
            <a:endParaRPr lang="en-US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81000" y="1828800"/>
            <a:ext cx="830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000" dirty="0"/>
              <a:t>The IPCC assesses the scientific, technical and socio-economic information relevant to understanding the scientific basis of risk of human-induced climate change, its potential impacts and options for adaptation and mitigation. </a:t>
            </a:r>
          </a:p>
          <a:p>
            <a:pPr marL="342900" indent="-342900">
              <a:buFont typeface="Wingdings" charset="2"/>
              <a:buChar char="v"/>
            </a:pPr>
            <a:endParaRPr lang="fr-FR" sz="2000" dirty="0" smtClean="0"/>
          </a:p>
          <a:p>
            <a:pPr marL="342900" indent="-342900">
              <a:buFont typeface="Wingdings" charset="2"/>
              <a:buChar char="v"/>
            </a:pPr>
            <a:r>
              <a:rPr lang="fr-FR" sz="2000" dirty="0" smtClean="0"/>
              <a:t>IPCC reports must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policy</a:t>
            </a:r>
            <a:r>
              <a:rPr lang="fr-FR" sz="2000" dirty="0" smtClean="0">
                <a:solidFill>
                  <a:srgbClr val="FF0000"/>
                </a:solidFill>
              </a:rPr>
              <a:t>-relevant </a:t>
            </a:r>
            <a:r>
              <a:rPr lang="fr-FR" sz="2000" dirty="0" smtClean="0"/>
              <a:t>but not </a:t>
            </a:r>
            <a:r>
              <a:rPr lang="fr-FR" sz="2000" dirty="0" err="1" smtClean="0">
                <a:solidFill>
                  <a:srgbClr val="000000"/>
                </a:solidFill>
              </a:rPr>
              <a:t>policy</a:t>
            </a:r>
            <a:r>
              <a:rPr lang="fr-FR" sz="2000" dirty="0" smtClean="0">
                <a:solidFill>
                  <a:srgbClr val="000000"/>
                </a:solidFill>
              </a:rPr>
              <a:t>-prescriptive</a:t>
            </a:r>
          </a:p>
          <a:p>
            <a:pPr marL="342900" indent="-342900">
              <a:buFont typeface="Wingdings" charset="2"/>
              <a:buChar char="v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8773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Intensité de l’ouragan Sandy : </a:t>
            </a:r>
            <a:b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</a:b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rôle du réchauffement océanique</a:t>
            </a:r>
            <a:endParaRPr lang="fr-FR" sz="40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6" name="Picture 3" descr="wind10_B_C_ECMWF_20121025_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3" t="10967" r="21497" b="18785"/>
          <a:stretch/>
        </p:blipFill>
        <p:spPr>
          <a:xfrm>
            <a:off x="642469" y="1938804"/>
            <a:ext cx="4270046" cy="3106683"/>
          </a:xfrm>
          <a:prstGeom prst="rect">
            <a:avLst/>
          </a:prstGeom>
        </p:spPr>
      </p:pic>
      <p:pic>
        <p:nvPicPr>
          <p:cNvPr id="8" name="Picture 4" descr="wind10_B_C_fs9l_20121025_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7" t="11752" r="24057" b="15602"/>
          <a:stretch/>
        </p:blipFill>
        <p:spPr>
          <a:xfrm>
            <a:off x="4648200" y="1981200"/>
            <a:ext cx="4303596" cy="308059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3400" y="53340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</a:t>
            </a:r>
            <a:r>
              <a:rPr lang="fr-FR" b="1" dirty="0" smtClean="0">
                <a:solidFill>
                  <a:srgbClr val="FF0000"/>
                </a:solidFill>
              </a:rPr>
              <a:t>empérature mer plus élevée</a:t>
            </a:r>
            <a:r>
              <a:rPr lang="fr-FR" dirty="0" smtClean="0"/>
              <a:t>:  vents +3.6 m/s, pluies +35%</a:t>
            </a:r>
          </a:p>
          <a:p>
            <a:r>
              <a:rPr lang="fr-FR" b="1" dirty="0">
                <a:solidFill>
                  <a:srgbClr val="FF0000"/>
                </a:solidFill>
              </a:rPr>
              <a:t>N</a:t>
            </a:r>
            <a:r>
              <a:rPr lang="fr-FR" b="1" dirty="0" smtClean="0">
                <a:solidFill>
                  <a:srgbClr val="FF0000"/>
                </a:solidFill>
              </a:rPr>
              <a:t>iveau mer </a:t>
            </a:r>
            <a:r>
              <a:rPr lang="fr-FR" dirty="0" smtClean="0"/>
              <a:t>+19 cm</a:t>
            </a:r>
            <a:endParaRPr lang="fr-FR" baseline="30000" dirty="0" smtClean="0"/>
          </a:p>
          <a:p>
            <a:endParaRPr lang="fr-FR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0" y="6459465"/>
            <a:ext cx="315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rgbClr val="A6A6A6"/>
                </a:solidFill>
              </a:rPr>
              <a:t>Magnusson</a:t>
            </a:r>
            <a:r>
              <a:rPr lang="fr-FR" i="1" dirty="0" smtClean="0">
                <a:solidFill>
                  <a:srgbClr val="A6A6A6"/>
                </a:solidFill>
              </a:rPr>
              <a:t> et al 2013 WMR</a:t>
            </a:r>
            <a:endParaRPr lang="fr-FR" i="1" dirty="0">
              <a:solidFill>
                <a:srgbClr val="A6A6A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3001" y="1459468"/>
            <a:ext cx="409797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Vents (avec température mer réelle)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562601" y="1447800"/>
            <a:ext cx="413595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Vents (température mer «normale »)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236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34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Agenda 2030</a:t>
            </a:r>
            <a:endParaRPr lang="fr-FR" sz="40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436801"/>
            <a:ext cx="3276600" cy="2119677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381000" y="18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34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34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4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4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34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olidFill>
                  <a:srgbClr val="000000"/>
                </a:solidFill>
              </a:rPr>
              <a:t>Accord de Sendai pour réduire le risque de catastrophe</a:t>
            </a:r>
          </a:p>
          <a:p>
            <a:endParaRPr lang="fr-FR" sz="2400" dirty="0" smtClean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Accord de Paris sur le climat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800" i="1" dirty="0" smtClean="0">
                <a:solidFill>
                  <a:srgbClr val="000000"/>
                </a:solidFill>
              </a:rPr>
              <a:t>signé par 194 parties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800" i="1" dirty="0" smtClean="0">
                <a:solidFill>
                  <a:srgbClr val="000000"/>
                </a:solidFill>
              </a:rPr>
              <a:t>ratifié par 143 parties (82% des émissions mondiales)</a:t>
            </a:r>
          </a:p>
          <a:p>
            <a:endParaRPr lang="fr-FR" sz="2400" dirty="0" smtClean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Objectifs du développement durable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Nouvel agenda urbain</a:t>
            </a: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t="-3394" b="-3394"/>
          <a:stretch>
            <a:fillRect/>
          </a:stretch>
        </p:blipFill>
        <p:spPr>
          <a:xfrm>
            <a:off x="4800600" y="4635742"/>
            <a:ext cx="4030509" cy="2216624"/>
          </a:xfrm>
        </p:spPr>
      </p:pic>
    </p:spTree>
    <p:extLst>
      <p:ext uri="{BB962C8B-B14F-4D97-AF65-F5344CB8AC3E}">
        <p14:creationId xmlns:p14="http://schemas.microsoft.com/office/powerpoint/2010/main" val="227082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" y="1371600"/>
            <a:ext cx="8915400" cy="4495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7200" y="6324600"/>
            <a:ext cx="343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chemeClr val="bg1">
                    <a:lumMod val="50000"/>
                  </a:schemeClr>
                </a:solidFill>
              </a:rPr>
              <a:t>Rockström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</a:rPr>
              <a:t> et al, Science, 2017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Nécessaire </a:t>
            </a:r>
            <a:r>
              <a:rPr lang="fr-FR" sz="4000" b="1" dirty="0">
                <a:solidFill>
                  <a:srgbClr val="558ED5"/>
                </a:solidFill>
                <a:latin typeface="Arial"/>
                <a:cs typeface="Arial"/>
              </a:rPr>
              <a:t>t</a:t>
            </a:r>
            <a:r>
              <a:rPr lang="fr-FR" sz="4000" b="1" dirty="0" smtClean="0">
                <a:solidFill>
                  <a:srgbClr val="558ED5"/>
                </a:solidFill>
                <a:latin typeface="Arial"/>
                <a:cs typeface="Arial"/>
              </a:rPr>
              <a:t>ransition énergétique</a:t>
            </a:r>
            <a:endParaRPr lang="fr-FR" sz="4000" b="1" baseline="-25000" dirty="0">
              <a:solidFill>
                <a:srgbClr val="558ED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04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50838" y="0"/>
            <a:ext cx="909316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Concentration en gaz à effet de serre </a:t>
            </a:r>
          </a:p>
          <a:p>
            <a:r>
              <a:rPr lang="fr-FR" sz="3200" b="1" dirty="0" smtClean="0">
                <a:solidFill>
                  <a:srgbClr val="558ED5"/>
                </a:solidFill>
                <a:latin typeface="Arial"/>
                <a:cs typeface="Arial"/>
              </a:rPr>
              <a:t>dans l’atmosphère</a:t>
            </a:r>
            <a:endParaRPr lang="fr-FR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47800"/>
            <a:ext cx="4218505" cy="33006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304" y="1316182"/>
            <a:ext cx="4662018" cy="340821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0867" y="6419334"/>
            <a:ext cx="88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NOAA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3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100" y="1956419"/>
            <a:ext cx="5848134" cy="3652965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1658059" y="1435366"/>
            <a:ext cx="5875046" cy="412264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1" y="304800"/>
            <a:ext cx="9143999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fr-F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How to </a:t>
            </a:r>
            <a:r>
              <a:rPr lang="fr-FR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assess</a:t>
            </a:r>
            <a:r>
              <a:rPr lang="fr-F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and report confidence in </a:t>
            </a:r>
            <a:r>
              <a:rPr lang="fr-FR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findings</a:t>
            </a:r>
            <a:r>
              <a:rPr lang="fr-F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  <a:endParaRPr lang="fr-FR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1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" y="228600"/>
            <a:ext cx="8420100" cy="6147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558ED5"/>
                </a:solidFill>
                <a:latin typeface="Arial"/>
                <a:cs typeface="Arial"/>
              </a:rPr>
              <a:t>IPCC report preparation steps</a:t>
            </a:r>
            <a:endParaRPr lang="en-US" sz="3200" b="1" dirty="0">
              <a:solidFill>
                <a:srgbClr val="558ED5"/>
              </a:solidFill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1513"/>
          <a:stretch/>
        </p:blipFill>
        <p:spPr>
          <a:xfrm>
            <a:off x="2122714" y="843376"/>
            <a:ext cx="4898571" cy="53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5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90600"/>
            <a:ext cx="8991600" cy="513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492CD"/>
                </a:solidFill>
              </a:rPr>
              <a:t>Introduction : climate sciences</a:t>
            </a:r>
          </a:p>
          <a:p>
            <a:pPr marL="0" indent="0">
              <a:buNone/>
            </a:pPr>
            <a:endParaRPr lang="en-US" b="1" dirty="0">
              <a:solidFill>
                <a:srgbClr val="5492CD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Indicators of the state of the climate system</a:t>
            </a:r>
          </a:p>
          <a:p>
            <a:endParaRPr lang="en-US" b="1" dirty="0">
              <a:solidFill>
                <a:srgbClr val="5492CD"/>
              </a:solidFill>
            </a:endParaRPr>
          </a:p>
          <a:p>
            <a:r>
              <a:rPr lang="en-US" b="1" dirty="0">
                <a:solidFill>
                  <a:srgbClr val="5492CD"/>
                </a:solidFill>
              </a:rPr>
              <a:t>Scenarios and projections</a:t>
            </a:r>
          </a:p>
          <a:p>
            <a:endParaRPr lang="en-US" b="1" dirty="0">
              <a:solidFill>
                <a:srgbClr val="5492CD"/>
              </a:solidFill>
            </a:endParaRPr>
          </a:p>
          <a:p>
            <a:r>
              <a:rPr lang="en-US" b="1" dirty="0">
                <a:solidFill>
                  <a:srgbClr val="5492CD"/>
                </a:solidFill>
              </a:rPr>
              <a:t>Next IPCC reports</a:t>
            </a:r>
          </a:p>
          <a:p>
            <a:endParaRPr lang="fr-FR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fr-FR" b="1" dirty="0" smtClean="0"/>
          </a:p>
          <a:p>
            <a:endParaRPr lang="fr-FR" b="1" dirty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8901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/>
              <a:t>Nos activités agissent </a:t>
            </a:r>
            <a:br>
              <a:rPr lang="fr-FR" b="1" dirty="0" smtClean="0"/>
            </a:br>
            <a:r>
              <a:rPr lang="fr-FR" b="1" dirty="0" smtClean="0"/>
              <a:t>sur le bilan d’énergie de la Terre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4768"/>
            <a:ext cx="772341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04800" y="3429000"/>
            <a:ext cx="105156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18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9317</TotalTime>
  <Words>1794</Words>
  <Application>Microsoft Macintosh PowerPoint</Application>
  <PresentationFormat>Présentation à l'écran (4:3)</PresentationFormat>
  <Paragraphs>395</Paragraphs>
  <Slides>53</Slides>
  <Notes>12</Notes>
  <HiddenSlides>0</HiddenSlides>
  <MMClips>1</MMClips>
  <ScaleCrop>false</ScaleCrop>
  <HeadingPairs>
    <vt:vector size="4" baseType="variant">
      <vt:variant>
        <vt:lpstr>Thème</vt:lpstr>
      </vt:variant>
      <vt:variant>
        <vt:i4>6</vt:i4>
      </vt:variant>
      <vt:variant>
        <vt:lpstr>Titres des diapositives</vt:lpstr>
      </vt:variant>
      <vt:variant>
        <vt:i4>53</vt:i4>
      </vt:variant>
    </vt:vector>
  </HeadingPairs>
  <TitlesOfParts>
    <vt:vector size="59" baseType="lpstr">
      <vt:lpstr>Office Theme</vt:lpstr>
      <vt:lpstr>Custom Design</vt:lpstr>
      <vt:lpstr>Default Design</vt:lpstr>
      <vt:lpstr>1_Default Design</vt:lpstr>
      <vt:lpstr>1_Custom Design</vt:lpstr>
      <vt:lpstr>2_PresentationSlideMaster</vt:lpstr>
      <vt:lpstr>Climate science, climate change latest updates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Nos activités agissent  sur le bilan d’énergie de la Terre</vt:lpstr>
      <vt:lpstr>Causes of radiative imbalance</vt:lpstr>
      <vt:lpstr>Présentation PowerPoint</vt:lpstr>
      <vt:lpstr>Causes of atmospheric CO2 concentration change since 1750</vt:lpstr>
      <vt:lpstr>Fossil fuel CO2 emissions +63% entre 1990 et 2015</vt:lpstr>
      <vt:lpstr>Présentation PowerPoint</vt:lpstr>
      <vt:lpstr>Change in ocean heat content</vt:lpstr>
      <vt:lpstr>Global mean sea level</vt:lpstr>
      <vt:lpstr>Change in global mean surface temperature</vt:lpstr>
      <vt:lpstr>Présentation PowerPoint</vt:lpstr>
      <vt:lpstr>Contributions to warming  from 1951 to 2010</vt:lpstr>
      <vt:lpstr>Change in summer temperature distribution above continents</vt:lpstr>
      <vt:lpstr>Présentation PowerPoint</vt:lpstr>
      <vt:lpstr>Future : predictions vs projections</vt:lpstr>
      <vt:lpstr>Future : scenarios and projections</vt:lpstr>
      <vt:lpstr>What are the implications of 1.5°C, 2°C or 4°C warming?</vt:lpstr>
      <vt:lpstr>Présentation PowerPoint</vt:lpstr>
      <vt:lpstr>Future additional risks</vt:lpstr>
      <vt:lpstr>Carbon budget concept: cumulative CO2 emissions</vt:lpstr>
      <vt:lpstr>Solutions to reduce risks</vt:lpstr>
      <vt:lpstr>Mitigation options</vt:lpstr>
      <vt:lpstr>Présentation PowerPoint</vt:lpstr>
      <vt:lpstr>Paris agreement mechanism</vt:lpstr>
      <vt:lpstr>Challenges</vt:lpstr>
      <vt:lpstr>Présentation PowerPoint</vt:lpstr>
      <vt:lpstr>Présentation PowerPoint</vt:lpstr>
      <vt:lpstr>Global warming of 1.5°C (SR1.5)</vt:lpstr>
      <vt:lpstr>IPCC Special Report on the Ocean and Cryosphere in a Changing Climate (SROCC)</vt:lpstr>
      <vt:lpstr>IPCC Special Report on Climate Change and Land (SRCCL)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Quels risques de changements abrupts?</vt:lpstr>
      <vt:lpstr>Emissions liées  au charbon, pétrole, gaz et ciment</vt:lpstr>
      <vt:lpstr>Le top 4 : 59% des émissions mondiales</vt:lpstr>
      <vt:lpstr>Une autre perspective si l’on considère la consommation et non la production</vt:lpstr>
      <vt:lpstr>De grands contrastes dans les émissions par personne</vt:lpstr>
      <vt:lpstr>Présentation PowerPoint</vt:lpstr>
      <vt:lpstr>Intensité de l’ouragan Sandy  (30 oct. 2013)</vt:lpstr>
      <vt:lpstr>Intensité de l’ouragan Sandy :  rôle du réchauffement océanique</vt:lpstr>
      <vt:lpstr>Agenda 2030</vt:lpstr>
      <vt:lpstr>Nécessaire transition énergétique</vt:lpstr>
      <vt:lpstr>Présentation PowerPoint</vt:lpstr>
    </vt:vector>
  </TitlesOfParts>
  <Company>WMO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IPCC Media</dc:creator>
  <cp:lastModifiedBy>valerie masson</cp:lastModifiedBy>
  <cp:revision>1003</cp:revision>
  <cp:lastPrinted>2016-12-08T10:31:44Z</cp:lastPrinted>
  <dcterms:created xsi:type="dcterms:W3CDTF">2016-06-27T13:20:08Z</dcterms:created>
  <dcterms:modified xsi:type="dcterms:W3CDTF">2017-05-30T14:36:29Z</dcterms:modified>
</cp:coreProperties>
</file>