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3" r:id="rId10"/>
    <p:sldId id="262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part\Nos%20cours\Alex\Physique%202016-2017\Terminale%20S%202016-2017\0.%20Incertitudes\TP%20Mu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part\Nos%20cours\Alex\Cosmos%20&#224;%20l'&#233;cole\Fichiers%20com\4.%20Vie%20du%20muon\Vie%20du%20muon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Comptage</c:v>
          </c:tx>
          <c:spPr>
            <a:ln w="28575">
              <a:noFill/>
            </a:ln>
          </c:spPr>
          <c:xVal>
            <c:numRef>
              <c:f>'Distribution de la moyenne'!$F$3:$O$3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'Distribution de la moyenne'!$F$4:$F$13</c:f>
              <c:numCache>
                <c:formatCode>General</c:formatCode>
                <c:ptCount val="10"/>
                <c:pt idx="0">
                  <c:v>9</c:v>
                </c:pt>
                <c:pt idx="1">
                  <c:v>12</c:v>
                </c:pt>
                <c:pt idx="2">
                  <c:v>24</c:v>
                </c:pt>
                <c:pt idx="3">
                  <c:v>30</c:v>
                </c:pt>
                <c:pt idx="4">
                  <c:v>11</c:v>
                </c:pt>
                <c:pt idx="5">
                  <c:v>17</c:v>
                </c:pt>
                <c:pt idx="6">
                  <c:v>19</c:v>
                </c:pt>
                <c:pt idx="7">
                  <c:v>15</c:v>
                </c:pt>
                <c:pt idx="8">
                  <c:v>27</c:v>
                </c:pt>
                <c:pt idx="9">
                  <c:v>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50112"/>
        <c:axId val="32260096"/>
      </c:scatterChart>
      <c:valAx>
        <c:axId val="32250112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32260096"/>
        <c:crosses val="autoZero"/>
        <c:crossBetween val="midCat"/>
        <c:majorUnit val="1"/>
      </c:valAx>
      <c:valAx>
        <c:axId val="32260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250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'Distribution de la moyenne'!$E$15</c:f>
              <c:strCache>
                <c:ptCount val="1"/>
                <c:pt idx="0">
                  <c:v>Moyenne:</c:v>
                </c:pt>
              </c:strCache>
            </c:strRef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'Distribution de la moyenne'!$F$16:$O$16</c:f>
                <c:numCache>
                  <c:formatCode>General</c:formatCode>
                  <c:ptCount val="10"/>
                  <c:pt idx="0">
                    <c:v>6.983313444681305</c:v>
                  </c:pt>
                  <c:pt idx="1">
                    <c:v>4.7795862210493114</c:v>
                  </c:pt>
                  <c:pt idx="2">
                    <c:v>4.8944412914607058</c:v>
                  </c:pt>
                  <c:pt idx="3">
                    <c:v>3.5590260840104371</c:v>
                  </c:pt>
                  <c:pt idx="4">
                    <c:v>2.4966644414765322</c:v>
                  </c:pt>
                  <c:pt idx="5">
                    <c:v>3.9791121287711073</c:v>
                  </c:pt>
                  <c:pt idx="6">
                    <c:v>2.9514591494904892</c:v>
                  </c:pt>
                  <c:pt idx="7">
                    <c:v>3.6285901761795403</c:v>
                  </c:pt>
                  <c:pt idx="8">
                    <c:v>4.1646661864361274</c:v>
                  </c:pt>
                  <c:pt idx="9">
                    <c:v>3.2659863237109041</c:v>
                  </c:pt>
                </c:numCache>
              </c:numRef>
            </c:plus>
            <c:minus>
              <c:numRef>
                <c:f>'Distribution de la moyenne'!$F$16:$O$16</c:f>
                <c:numCache>
                  <c:formatCode>General</c:formatCode>
                  <c:ptCount val="10"/>
                  <c:pt idx="0">
                    <c:v>6.983313444681305</c:v>
                  </c:pt>
                  <c:pt idx="1">
                    <c:v>4.7795862210493114</c:v>
                  </c:pt>
                  <c:pt idx="2">
                    <c:v>4.8944412914607058</c:v>
                  </c:pt>
                  <c:pt idx="3">
                    <c:v>3.5590260840104371</c:v>
                  </c:pt>
                  <c:pt idx="4">
                    <c:v>2.4966644414765322</c:v>
                  </c:pt>
                  <c:pt idx="5">
                    <c:v>3.9791121287711073</c:v>
                  </c:pt>
                  <c:pt idx="6">
                    <c:v>2.9514591494904892</c:v>
                  </c:pt>
                  <c:pt idx="7">
                    <c:v>3.6285901761795403</c:v>
                  </c:pt>
                  <c:pt idx="8">
                    <c:v>4.1646661864361274</c:v>
                  </c:pt>
                  <c:pt idx="9">
                    <c:v>3.2659863237109041</c:v>
                  </c:pt>
                </c:numCache>
              </c:numRef>
            </c:minus>
          </c:errBars>
          <c:xVal>
            <c:numRef>
              <c:f>'Distribution de la moyenne'!$F$3:$O$3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'Distribution de la moyenne'!$F$15:$O$15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17.2</c:v>
                </c:pt>
                <c:pt idx="2">
                  <c:v>18.8</c:v>
                </c:pt>
                <c:pt idx="3">
                  <c:v>16</c:v>
                </c:pt>
                <c:pt idx="4">
                  <c:v>18.3</c:v>
                </c:pt>
                <c:pt idx="5">
                  <c:v>18.5</c:v>
                </c:pt>
                <c:pt idx="6">
                  <c:v>17.600000000000001</c:v>
                </c:pt>
                <c:pt idx="7">
                  <c:v>17.5</c:v>
                </c:pt>
                <c:pt idx="8">
                  <c:v>18.7</c:v>
                </c:pt>
                <c:pt idx="9">
                  <c:v>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161600"/>
        <c:axId val="59163392"/>
      </c:scatterChart>
      <c:valAx>
        <c:axId val="59161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Numéro de l'échantillon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163392"/>
        <c:crosses val="autoZero"/>
        <c:crossBetween val="midCat"/>
        <c:majorUnit val="1"/>
      </c:valAx>
      <c:valAx>
        <c:axId val="59163392"/>
        <c:scaling>
          <c:orientation val="minMax"/>
          <c:max val="2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Valeur de la moyenne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1616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Comptage</c:v>
          </c:tx>
          <c:spPr>
            <a:ln w="28575">
              <a:noFill/>
            </a:ln>
          </c:spPr>
          <c:xVal>
            <c:numRef>
              <c:f>'Distribution de la moyenne'!$F$3:$O$3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'Distribution de la moyenne'!$F$4:$F$13</c:f>
              <c:numCache>
                <c:formatCode>General</c:formatCode>
                <c:ptCount val="10"/>
                <c:pt idx="0">
                  <c:v>9</c:v>
                </c:pt>
                <c:pt idx="1">
                  <c:v>12</c:v>
                </c:pt>
                <c:pt idx="2">
                  <c:v>24</c:v>
                </c:pt>
                <c:pt idx="3">
                  <c:v>30</c:v>
                </c:pt>
                <c:pt idx="4">
                  <c:v>11</c:v>
                </c:pt>
                <c:pt idx="5">
                  <c:v>17</c:v>
                </c:pt>
                <c:pt idx="6">
                  <c:v>19</c:v>
                </c:pt>
                <c:pt idx="7">
                  <c:v>15</c:v>
                </c:pt>
                <c:pt idx="8">
                  <c:v>27</c:v>
                </c:pt>
                <c:pt idx="9">
                  <c:v>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43264"/>
        <c:axId val="60044800"/>
      </c:scatterChart>
      <c:valAx>
        <c:axId val="60043264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60044800"/>
        <c:crosses val="autoZero"/>
        <c:crossBetween val="midCat"/>
        <c:majorUnit val="1"/>
      </c:valAx>
      <c:valAx>
        <c:axId val="6004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043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'dt=400ns'!$G$10</c:f>
              <c:strCache>
                <c:ptCount val="1"/>
                <c:pt idx="0">
                  <c:v>Modèle</c:v>
                </c:pt>
              </c:strCache>
            </c:strRef>
          </c:tx>
          <c:marker>
            <c:symbol val="none"/>
          </c:marker>
          <c:xVal>
            <c:numRef>
              <c:f>'dt=400ns'!$E$13:$E$66</c:f>
              <c:numCache>
                <c:formatCode>General</c:formatCode>
                <c:ptCount val="54"/>
                <c:pt idx="0">
                  <c:v>800</c:v>
                </c:pt>
                <c:pt idx="1">
                  <c:v>1200</c:v>
                </c:pt>
                <c:pt idx="2">
                  <c:v>1600</c:v>
                </c:pt>
                <c:pt idx="3">
                  <c:v>2000</c:v>
                </c:pt>
                <c:pt idx="4">
                  <c:v>2400</c:v>
                </c:pt>
                <c:pt idx="5">
                  <c:v>2800</c:v>
                </c:pt>
                <c:pt idx="6">
                  <c:v>3200</c:v>
                </c:pt>
                <c:pt idx="7">
                  <c:v>3600</c:v>
                </c:pt>
                <c:pt idx="8">
                  <c:v>4000</c:v>
                </c:pt>
                <c:pt idx="9">
                  <c:v>4400</c:v>
                </c:pt>
                <c:pt idx="10">
                  <c:v>4800</c:v>
                </c:pt>
                <c:pt idx="11">
                  <c:v>5200</c:v>
                </c:pt>
                <c:pt idx="12">
                  <c:v>5600</c:v>
                </c:pt>
                <c:pt idx="13">
                  <c:v>6000</c:v>
                </c:pt>
                <c:pt idx="14">
                  <c:v>6400</c:v>
                </c:pt>
                <c:pt idx="15">
                  <c:v>6800</c:v>
                </c:pt>
                <c:pt idx="16">
                  <c:v>7200</c:v>
                </c:pt>
                <c:pt idx="17">
                  <c:v>7600</c:v>
                </c:pt>
                <c:pt idx="18">
                  <c:v>8000</c:v>
                </c:pt>
                <c:pt idx="19">
                  <c:v>8400</c:v>
                </c:pt>
                <c:pt idx="20">
                  <c:v>8800</c:v>
                </c:pt>
                <c:pt idx="21">
                  <c:v>9200</c:v>
                </c:pt>
                <c:pt idx="22">
                  <c:v>9600</c:v>
                </c:pt>
                <c:pt idx="23">
                  <c:v>10000</c:v>
                </c:pt>
                <c:pt idx="24">
                  <c:v>10400</c:v>
                </c:pt>
                <c:pt idx="25">
                  <c:v>10800</c:v>
                </c:pt>
                <c:pt idx="26">
                  <c:v>11200</c:v>
                </c:pt>
                <c:pt idx="27">
                  <c:v>11600</c:v>
                </c:pt>
                <c:pt idx="28">
                  <c:v>12000</c:v>
                </c:pt>
                <c:pt idx="29">
                  <c:v>12400</c:v>
                </c:pt>
                <c:pt idx="30">
                  <c:v>12800</c:v>
                </c:pt>
                <c:pt idx="31">
                  <c:v>13200</c:v>
                </c:pt>
                <c:pt idx="32">
                  <c:v>13600</c:v>
                </c:pt>
                <c:pt idx="33">
                  <c:v>14000</c:v>
                </c:pt>
                <c:pt idx="34">
                  <c:v>14400</c:v>
                </c:pt>
                <c:pt idx="35">
                  <c:v>14800</c:v>
                </c:pt>
                <c:pt idx="36">
                  <c:v>15200</c:v>
                </c:pt>
                <c:pt idx="37">
                  <c:v>15600</c:v>
                </c:pt>
                <c:pt idx="38">
                  <c:v>16000</c:v>
                </c:pt>
                <c:pt idx="39">
                  <c:v>16400</c:v>
                </c:pt>
                <c:pt idx="40">
                  <c:v>16800</c:v>
                </c:pt>
                <c:pt idx="41">
                  <c:v>17200</c:v>
                </c:pt>
                <c:pt idx="42">
                  <c:v>17600</c:v>
                </c:pt>
                <c:pt idx="43">
                  <c:v>18000</c:v>
                </c:pt>
                <c:pt idx="44">
                  <c:v>18400</c:v>
                </c:pt>
                <c:pt idx="45">
                  <c:v>18800</c:v>
                </c:pt>
                <c:pt idx="46">
                  <c:v>19200</c:v>
                </c:pt>
                <c:pt idx="47">
                  <c:v>19600</c:v>
                </c:pt>
                <c:pt idx="48">
                  <c:v>20000</c:v>
                </c:pt>
                <c:pt idx="49">
                  <c:v>20400</c:v>
                </c:pt>
                <c:pt idx="50">
                  <c:v>20800</c:v>
                </c:pt>
                <c:pt idx="51">
                  <c:v>21200</c:v>
                </c:pt>
                <c:pt idx="52">
                  <c:v>21600</c:v>
                </c:pt>
                <c:pt idx="53">
                  <c:v>22000</c:v>
                </c:pt>
              </c:numCache>
            </c:numRef>
          </c:xVal>
          <c:yVal>
            <c:numRef>
              <c:f>'dt=400ns'!$G$13:$G$66</c:f>
              <c:numCache>
                <c:formatCode>0.0</c:formatCode>
                <c:ptCount val="54"/>
                <c:pt idx="0">
                  <c:v>149.94132852240767</c:v>
                </c:pt>
                <c:pt idx="1">
                  <c:v>127.07358436121919</c:v>
                </c:pt>
                <c:pt idx="2">
                  <c:v>107.89810628132297</c:v>
                </c:pt>
                <c:pt idx="3">
                  <c:v>91.818734525159698</c:v>
                </c:pt>
                <c:pt idx="4">
                  <c:v>78.33556633526392</c:v>
                </c:pt>
                <c:pt idx="5">
                  <c:v>67.029414130198049</c:v>
                </c:pt>
                <c:pt idx="6">
                  <c:v>57.548773090660461</c:v>
                </c:pt>
                <c:pt idx="7">
                  <c:v>49.598892981997764</c:v>
                </c:pt>
                <c:pt idx="8">
                  <c:v>42.932614459423021</c:v>
                </c:pt>
                <c:pt idx="9">
                  <c:v>37.342684959465245</c:v>
                </c:pt>
                <c:pt idx="10">
                  <c:v>32.655315281063352</c:v>
                </c:pt>
                <c:pt idx="11">
                  <c:v>28.724776532378385</c:v>
                </c:pt>
                <c:pt idx="12">
                  <c:v>25.428869464049761</c:v>
                </c:pt>
                <c:pt idx="13">
                  <c:v>22.665125331850881</c:v>
                </c:pt>
                <c:pt idx="14">
                  <c:v>20.347620174723534</c:v>
                </c:pt>
                <c:pt idx="15">
                  <c:v>18.404303465069049</c:v>
                </c:pt>
                <c:pt idx="16">
                  <c:v>16.774758079848205</c:v>
                </c:pt>
                <c:pt idx="17">
                  <c:v>15.408321950676699</c:v>
                </c:pt>
                <c:pt idx="18">
                  <c:v>14.262512995590644</c:v>
                </c:pt>
                <c:pt idx="19">
                  <c:v>13.301708364091777</c:v>
                </c:pt>
                <c:pt idx="20">
                  <c:v>12.496036933604145</c:v>
                </c:pt>
                <c:pt idx="21">
                  <c:v>11.820450625395624</c:v>
                </c:pt>
                <c:pt idx="22">
                  <c:v>11.253945667459421</c:v>
                </c:pt>
                <c:pt idx="23">
                  <c:v>10.778909593656586</c:v>
                </c:pt>
                <c:pt idx="24">
                  <c:v>10.380573677522522</c:v>
                </c:pt>
                <c:pt idx="25">
                  <c:v>10.046553777071319</c:v>
                </c:pt>
                <c:pt idx="26">
                  <c:v>9.7664653156033001</c:v>
                </c:pt>
                <c:pt idx="27">
                  <c:v>9.5316004283868772</c:v>
                </c:pt>
                <c:pt idx="28">
                  <c:v>9.3346572378031869</c:v>
                </c:pt>
                <c:pt idx="29">
                  <c:v>9.1695128402009107</c:v>
                </c:pt>
                <c:pt idx="30">
                  <c:v>9.0310329466915817</c:v>
                </c:pt>
                <c:pt idx="31">
                  <c:v>8.9149122596759618</c:v>
                </c:pt>
                <c:pt idx="32">
                  <c:v>8.8175406224565123</c:v>
                </c:pt>
                <c:pt idx="33">
                  <c:v>8.7358907805681216</c:v>
                </c:pt>
                <c:pt idx="34">
                  <c:v>8.6674242653612925</c:v>
                </c:pt>
                <c:pt idx="35">
                  <c:v>8.6100124737870463</c:v>
                </c:pt>
                <c:pt idx="36">
                  <c:v>8.5618704907781549</c:v>
                </c:pt>
                <c:pt idx="37">
                  <c:v>8.5215015967848213</c:v>
                </c:pt>
                <c:pt idx="38">
                  <c:v>8.4876507352209316</c:v>
                </c:pt>
                <c:pt idx="39">
                  <c:v>8.4592654931380835</c:v>
                </c:pt>
                <c:pt idx="40">
                  <c:v>8.4354633820284093</c:v>
                </c:pt>
                <c:pt idx="41">
                  <c:v>8.415504401526368</c:v>
                </c:pt>
                <c:pt idx="42">
                  <c:v>8.3987680330233712</c:v>
                </c:pt>
                <c:pt idx="43">
                  <c:v>8.3847339479337268</c:v>
                </c:pt>
                <c:pt idx="44">
                  <c:v>8.3729658308378294</c:v>
                </c:pt>
                <c:pt idx="45">
                  <c:v>8.3630978145690023</c:v>
                </c:pt>
                <c:pt idx="46">
                  <c:v>8.3548231055150097</c:v>
                </c:pt>
                <c:pt idx="47">
                  <c:v>8.3478844454983534</c:v>
                </c:pt>
                <c:pt idx="48">
                  <c:v>8.3420661136980936</c:v>
                </c:pt>
                <c:pt idx="49">
                  <c:v>8.3371872199554051</c:v>
                </c:pt>
                <c:pt idx="50">
                  <c:v>8.3330960809537764</c:v>
                </c:pt>
                <c:pt idx="51">
                  <c:v>8.3296655044310324</c:v>
                </c:pt>
                <c:pt idx="52">
                  <c:v>8.3267888348107313</c:v>
                </c:pt>
                <c:pt idx="53">
                  <c:v>8.3243766373128771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67520"/>
        <c:axId val="59869440"/>
      </c:scatterChart>
      <c:scatterChart>
        <c:scatterStyle val="lineMarker"/>
        <c:varyColors val="0"/>
        <c:ser>
          <c:idx val="0"/>
          <c:order val="0"/>
          <c:tx>
            <c:strRef>
              <c:f>'dt=400ns'!$F$10</c:f>
              <c:strCache>
                <c:ptCount val="1"/>
                <c:pt idx="0">
                  <c:v>Fréquence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3"/>
          </c:marker>
          <c:errBars>
            <c:errDir val="y"/>
            <c:errBarType val="both"/>
            <c:errValType val="cust"/>
            <c:noEndCap val="0"/>
            <c:plus>
              <c:numRef>
                <c:f>'dt=400ns'!$I$13:$I$66</c:f>
                <c:numCache>
                  <c:formatCode>General</c:formatCode>
                  <c:ptCount val="54"/>
                  <c:pt idx="0">
                    <c:v>11.421071574611936</c:v>
                  </c:pt>
                  <c:pt idx="1">
                    <c:v>11.175736230422173</c:v>
                  </c:pt>
                  <c:pt idx="2">
                    <c:v>9.7599285027894567</c:v>
                  </c:pt>
                  <c:pt idx="3">
                    <c:v>9.4027872867104723</c:v>
                  </c:pt>
                  <c:pt idx="4">
                    <c:v>8.2049032874376024</c:v>
                  </c:pt>
                  <c:pt idx="5">
                    <c:v>8.729888252727493</c:v>
                  </c:pt>
                  <c:pt idx="6">
                    <c:v>8.0389562455736865</c:v>
                  </c:pt>
                  <c:pt idx="7">
                    <c:v>6.3065832826285524</c:v>
                  </c:pt>
                  <c:pt idx="8">
                    <c:v>5.3278636794555201</c:v>
                  </c:pt>
                  <c:pt idx="9">
                    <c:v>5.674954580351379</c:v>
                  </c:pt>
                  <c:pt idx="10">
                    <c:v>7.2658083378877887</c:v>
                  </c:pt>
                  <c:pt idx="11">
                    <c:v>5.674954580351379</c:v>
                  </c:pt>
                  <c:pt idx="12">
                    <c:v>5.2371497234924815</c:v>
                  </c:pt>
                  <c:pt idx="13">
                    <c:v>4.6526030701605263</c:v>
                  </c:pt>
                  <c:pt idx="14">
                    <c:v>4.4393726130029112</c:v>
                  </c:pt>
                  <c:pt idx="15">
                    <c:v>4.0974444590366943</c:v>
                  </c:pt>
                  <c:pt idx="16">
                    <c:v>3.8517225267869004</c:v>
                  </c:pt>
                  <c:pt idx="17">
                    <c:v>4.0974444590366943</c:v>
                  </c:pt>
                  <c:pt idx="18">
                    <c:v>3.5884038702139454</c:v>
                  </c:pt>
                  <c:pt idx="19">
                    <c:v>3.4488969991794338</c:v>
                  </c:pt>
                  <c:pt idx="20">
                    <c:v>3.5884038702139454</c:v>
                  </c:pt>
                  <c:pt idx="21">
                    <c:v>3.7224903366656767</c:v>
                  </c:pt>
                  <c:pt idx="22">
                    <c:v>3.4488969991794338</c:v>
                  </c:pt>
                  <c:pt idx="23">
                    <c:v>3.8517225267869004</c:v>
                  </c:pt>
                  <c:pt idx="24">
                    <c:v>3.7224903366656767</c:v>
                  </c:pt>
                  <c:pt idx="25">
                    <c:v>3.4488969991794338</c:v>
                  </c:pt>
                  <c:pt idx="26">
                    <c:v>2.8201568522925897</c:v>
                  </c:pt>
                  <c:pt idx="27">
                    <c:v>2.9901297484237634</c:v>
                  </c:pt>
                  <c:pt idx="28">
                    <c:v>2.9901297484237634</c:v>
                  </c:pt>
                  <c:pt idx="29">
                    <c:v>3.4488969991794338</c:v>
                  </c:pt>
                  <c:pt idx="30">
                    <c:v>3.150715363099319</c:v>
                  </c:pt>
                  <c:pt idx="31">
                    <c:v>3.150715363099319</c:v>
                  </c:pt>
                  <c:pt idx="32">
                    <c:v>2.2319838316657936</c:v>
                  </c:pt>
                  <c:pt idx="33">
                    <c:v>3.150715363099319</c:v>
                  </c:pt>
                  <c:pt idx="34">
                    <c:v>3.5884038702139454</c:v>
                  </c:pt>
                  <c:pt idx="35">
                    <c:v>3.7224903366656767</c:v>
                  </c:pt>
                  <c:pt idx="36">
                    <c:v>3.5884038702139454</c:v>
                  </c:pt>
                  <c:pt idx="37">
                    <c:v>2.4441200109113352</c:v>
                  </c:pt>
                  <c:pt idx="38">
                    <c:v>2.8201568522925897</c:v>
                  </c:pt>
                  <c:pt idx="39">
                    <c:v>2.8201568522925897</c:v>
                  </c:pt>
                  <c:pt idx="40">
                    <c:v>2.6389834362197759</c:v>
                  </c:pt>
                  <c:pt idx="41">
                    <c:v>2.4441200109113352</c:v>
                  </c:pt>
                  <c:pt idx="42">
                    <c:v>2.8201568522925897</c:v>
                  </c:pt>
                  <c:pt idx="43">
                    <c:v>3.150715363099319</c:v>
                  </c:pt>
                  <c:pt idx="44">
                    <c:v>2.8201568522925897</c:v>
                  </c:pt>
                  <c:pt idx="45">
                    <c:v>2.8201568522925897</c:v>
                  </c:pt>
                  <c:pt idx="46">
                    <c:v>3.150715363099319</c:v>
                  </c:pt>
                  <c:pt idx="47">
                    <c:v>2.6389834362197759</c:v>
                  </c:pt>
                  <c:pt idx="48">
                    <c:v>2.8201568522925897</c:v>
                  </c:pt>
                  <c:pt idx="49">
                    <c:v>2.2319838316657936</c:v>
                  </c:pt>
                  <c:pt idx="50">
                    <c:v>3.3032830384508061</c:v>
                  </c:pt>
                  <c:pt idx="51">
                    <c:v>2.8201568522925897</c:v>
                  </c:pt>
                  <c:pt idx="52">
                    <c:v>3.3032830384508061</c:v>
                  </c:pt>
                  <c:pt idx="53">
                    <c:v>3.150715363099319</c:v>
                  </c:pt>
                </c:numCache>
              </c:numRef>
            </c:plus>
            <c:minus>
              <c:numRef>
                <c:f>'dt=400ns'!$I$13:$I$66</c:f>
                <c:numCache>
                  <c:formatCode>General</c:formatCode>
                  <c:ptCount val="54"/>
                  <c:pt idx="0">
                    <c:v>11.421071574611936</c:v>
                  </c:pt>
                  <c:pt idx="1">
                    <c:v>11.175736230422173</c:v>
                  </c:pt>
                  <c:pt idx="2">
                    <c:v>9.7599285027894567</c:v>
                  </c:pt>
                  <c:pt idx="3">
                    <c:v>9.4027872867104723</c:v>
                  </c:pt>
                  <c:pt idx="4">
                    <c:v>8.2049032874376024</c:v>
                  </c:pt>
                  <c:pt idx="5">
                    <c:v>8.729888252727493</c:v>
                  </c:pt>
                  <c:pt idx="6">
                    <c:v>8.0389562455736865</c:v>
                  </c:pt>
                  <c:pt idx="7">
                    <c:v>6.3065832826285524</c:v>
                  </c:pt>
                  <c:pt idx="8">
                    <c:v>5.3278636794555201</c:v>
                  </c:pt>
                  <c:pt idx="9">
                    <c:v>5.674954580351379</c:v>
                  </c:pt>
                  <c:pt idx="10">
                    <c:v>7.2658083378877887</c:v>
                  </c:pt>
                  <c:pt idx="11">
                    <c:v>5.674954580351379</c:v>
                  </c:pt>
                  <c:pt idx="12">
                    <c:v>5.2371497234924815</c:v>
                  </c:pt>
                  <c:pt idx="13">
                    <c:v>4.6526030701605263</c:v>
                  </c:pt>
                  <c:pt idx="14">
                    <c:v>4.4393726130029112</c:v>
                  </c:pt>
                  <c:pt idx="15">
                    <c:v>4.0974444590366943</c:v>
                  </c:pt>
                  <c:pt idx="16">
                    <c:v>3.8517225267869004</c:v>
                  </c:pt>
                  <c:pt idx="17">
                    <c:v>4.0974444590366943</c:v>
                  </c:pt>
                  <c:pt idx="18">
                    <c:v>3.5884038702139454</c:v>
                  </c:pt>
                  <c:pt idx="19">
                    <c:v>3.4488969991794338</c:v>
                  </c:pt>
                  <c:pt idx="20">
                    <c:v>3.5884038702139454</c:v>
                  </c:pt>
                  <c:pt idx="21">
                    <c:v>3.7224903366656767</c:v>
                  </c:pt>
                  <c:pt idx="22">
                    <c:v>3.4488969991794338</c:v>
                  </c:pt>
                  <c:pt idx="23">
                    <c:v>3.8517225267869004</c:v>
                  </c:pt>
                  <c:pt idx="24">
                    <c:v>3.7224903366656767</c:v>
                  </c:pt>
                  <c:pt idx="25">
                    <c:v>3.4488969991794338</c:v>
                  </c:pt>
                  <c:pt idx="26">
                    <c:v>2.8201568522925897</c:v>
                  </c:pt>
                  <c:pt idx="27">
                    <c:v>2.9901297484237634</c:v>
                  </c:pt>
                  <c:pt idx="28">
                    <c:v>2.9901297484237634</c:v>
                  </c:pt>
                  <c:pt idx="29">
                    <c:v>3.4488969991794338</c:v>
                  </c:pt>
                  <c:pt idx="30">
                    <c:v>3.150715363099319</c:v>
                  </c:pt>
                  <c:pt idx="31">
                    <c:v>3.150715363099319</c:v>
                  </c:pt>
                  <c:pt idx="32">
                    <c:v>2.2319838316657936</c:v>
                  </c:pt>
                  <c:pt idx="33">
                    <c:v>3.150715363099319</c:v>
                  </c:pt>
                  <c:pt idx="34">
                    <c:v>3.5884038702139454</c:v>
                  </c:pt>
                  <c:pt idx="35">
                    <c:v>3.7224903366656767</c:v>
                  </c:pt>
                  <c:pt idx="36">
                    <c:v>3.5884038702139454</c:v>
                  </c:pt>
                  <c:pt idx="37">
                    <c:v>2.4441200109113352</c:v>
                  </c:pt>
                  <c:pt idx="38">
                    <c:v>2.8201568522925897</c:v>
                  </c:pt>
                  <c:pt idx="39">
                    <c:v>2.8201568522925897</c:v>
                  </c:pt>
                  <c:pt idx="40">
                    <c:v>2.6389834362197759</c:v>
                  </c:pt>
                  <c:pt idx="41">
                    <c:v>2.4441200109113352</c:v>
                  </c:pt>
                  <c:pt idx="42">
                    <c:v>2.8201568522925897</c:v>
                  </c:pt>
                  <c:pt idx="43">
                    <c:v>3.150715363099319</c:v>
                  </c:pt>
                  <c:pt idx="44">
                    <c:v>2.8201568522925897</c:v>
                  </c:pt>
                  <c:pt idx="45">
                    <c:v>2.8201568522925897</c:v>
                  </c:pt>
                  <c:pt idx="46">
                    <c:v>3.150715363099319</c:v>
                  </c:pt>
                  <c:pt idx="47">
                    <c:v>2.6389834362197759</c:v>
                  </c:pt>
                  <c:pt idx="48">
                    <c:v>2.8201568522925897</c:v>
                  </c:pt>
                  <c:pt idx="49">
                    <c:v>2.2319838316657936</c:v>
                  </c:pt>
                  <c:pt idx="50">
                    <c:v>3.3032830384508061</c:v>
                  </c:pt>
                  <c:pt idx="51">
                    <c:v>2.8201568522925897</c:v>
                  </c:pt>
                  <c:pt idx="52">
                    <c:v>3.3032830384508061</c:v>
                  </c:pt>
                  <c:pt idx="53">
                    <c:v>3.150715363099319</c:v>
                  </c:pt>
                </c:numCache>
              </c:numRef>
            </c:minus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'dt=400ns'!$E$13:$E$66</c:f>
              <c:numCache>
                <c:formatCode>General</c:formatCode>
                <c:ptCount val="54"/>
                <c:pt idx="0">
                  <c:v>800</c:v>
                </c:pt>
                <c:pt idx="1">
                  <c:v>1200</c:v>
                </c:pt>
                <c:pt idx="2">
                  <c:v>1600</c:v>
                </c:pt>
                <c:pt idx="3">
                  <c:v>2000</c:v>
                </c:pt>
                <c:pt idx="4">
                  <c:v>2400</c:v>
                </c:pt>
                <c:pt idx="5">
                  <c:v>2800</c:v>
                </c:pt>
                <c:pt idx="6">
                  <c:v>3200</c:v>
                </c:pt>
                <c:pt idx="7">
                  <c:v>3600</c:v>
                </c:pt>
                <c:pt idx="8">
                  <c:v>4000</c:v>
                </c:pt>
                <c:pt idx="9">
                  <c:v>4400</c:v>
                </c:pt>
                <c:pt idx="10">
                  <c:v>4800</c:v>
                </c:pt>
                <c:pt idx="11">
                  <c:v>5200</c:v>
                </c:pt>
                <c:pt idx="12">
                  <c:v>5600</c:v>
                </c:pt>
                <c:pt idx="13">
                  <c:v>6000</c:v>
                </c:pt>
                <c:pt idx="14">
                  <c:v>6400</c:v>
                </c:pt>
                <c:pt idx="15">
                  <c:v>6800</c:v>
                </c:pt>
                <c:pt idx="16">
                  <c:v>7200</c:v>
                </c:pt>
                <c:pt idx="17">
                  <c:v>7600</c:v>
                </c:pt>
                <c:pt idx="18">
                  <c:v>8000</c:v>
                </c:pt>
                <c:pt idx="19">
                  <c:v>8400</c:v>
                </c:pt>
                <c:pt idx="20">
                  <c:v>8800</c:v>
                </c:pt>
                <c:pt idx="21">
                  <c:v>9200</c:v>
                </c:pt>
                <c:pt idx="22">
                  <c:v>9600</c:v>
                </c:pt>
                <c:pt idx="23">
                  <c:v>10000</c:v>
                </c:pt>
                <c:pt idx="24">
                  <c:v>10400</c:v>
                </c:pt>
                <c:pt idx="25">
                  <c:v>10800</c:v>
                </c:pt>
                <c:pt idx="26">
                  <c:v>11200</c:v>
                </c:pt>
                <c:pt idx="27">
                  <c:v>11600</c:v>
                </c:pt>
                <c:pt idx="28">
                  <c:v>12000</c:v>
                </c:pt>
                <c:pt idx="29">
                  <c:v>12400</c:v>
                </c:pt>
                <c:pt idx="30">
                  <c:v>12800</c:v>
                </c:pt>
                <c:pt idx="31">
                  <c:v>13200</c:v>
                </c:pt>
                <c:pt idx="32">
                  <c:v>13600</c:v>
                </c:pt>
                <c:pt idx="33">
                  <c:v>14000</c:v>
                </c:pt>
                <c:pt idx="34">
                  <c:v>14400</c:v>
                </c:pt>
                <c:pt idx="35">
                  <c:v>14800</c:v>
                </c:pt>
                <c:pt idx="36">
                  <c:v>15200</c:v>
                </c:pt>
                <c:pt idx="37">
                  <c:v>15600</c:v>
                </c:pt>
                <c:pt idx="38">
                  <c:v>16000</c:v>
                </c:pt>
                <c:pt idx="39">
                  <c:v>16400</c:v>
                </c:pt>
                <c:pt idx="40">
                  <c:v>16800</c:v>
                </c:pt>
                <c:pt idx="41">
                  <c:v>17200</c:v>
                </c:pt>
                <c:pt idx="42">
                  <c:v>17600</c:v>
                </c:pt>
                <c:pt idx="43">
                  <c:v>18000</c:v>
                </c:pt>
                <c:pt idx="44">
                  <c:v>18400</c:v>
                </c:pt>
                <c:pt idx="45">
                  <c:v>18800</c:v>
                </c:pt>
                <c:pt idx="46">
                  <c:v>19200</c:v>
                </c:pt>
                <c:pt idx="47">
                  <c:v>19600</c:v>
                </c:pt>
                <c:pt idx="48">
                  <c:v>20000</c:v>
                </c:pt>
                <c:pt idx="49">
                  <c:v>20400</c:v>
                </c:pt>
                <c:pt idx="50">
                  <c:v>20800</c:v>
                </c:pt>
                <c:pt idx="51">
                  <c:v>21200</c:v>
                </c:pt>
                <c:pt idx="52">
                  <c:v>21600</c:v>
                </c:pt>
                <c:pt idx="53">
                  <c:v>22000</c:v>
                </c:pt>
              </c:numCache>
            </c:numRef>
          </c:xVal>
          <c:yVal>
            <c:numRef>
              <c:f>'dt=400ns'!$F$13:$F$66</c:f>
              <c:numCache>
                <c:formatCode>General</c:formatCode>
                <c:ptCount val="54"/>
                <c:pt idx="0">
                  <c:v>146</c:v>
                </c:pt>
                <c:pt idx="1">
                  <c:v>139</c:v>
                </c:pt>
                <c:pt idx="2">
                  <c:v>103</c:v>
                </c:pt>
                <c:pt idx="3">
                  <c:v>95</c:v>
                </c:pt>
                <c:pt idx="4">
                  <c:v>71</c:v>
                </c:pt>
                <c:pt idx="5">
                  <c:v>81</c:v>
                </c:pt>
                <c:pt idx="6">
                  <c:v>68</c:v>
                </c:pt>
                <c:pt idx="7">
                  <c:v>41</c:v>
                </c:pt>
                <c:pt idx="8">
                  <c:v>29</c:v>
                </c:pt>
                <c:pt idx="9">
                  <c:v>33</c:v>
                </c:pt>
                <c:pt idx="10">
                  <c:v>55</c:v>
                </c:pt>
                <c:pt idx="11">
                  <c:v>33</c:v>
                </c:pt>
                <c:pt idx="12">
                  <c:v>28</c:v>
                </c:pt>
                <c:pt idx="13">
                  <c:v>22</c:v>
                </c:pt>
                <c:pt idx="14">
                  <c:v>20</c:v>
                </c:pt>
                <c:pt idx="15">
                  <c:v>17</c:v>
                </c:pt>
                <c:pt idx="16">
                  <c:v>15</c:v>
                </c:pt>
                <c:pt idx="17">
                  <c:v>17</c:v>
                </c:pt>
                <c:pt idx="18">
                  <c:v>13</c:v>
                </c:pt>
                <c:pt idx="19">
                  <c:v>12</c:v>
                </c:pt>
                <c:pt idx="20">
                  <c:v>13</c:v>
                </c:pt>
                <c:pt idx="21">
                  <c:v>14</c:v>
                </c:pt>
                <c:pt idx="22">
                  <c:v>12</c:v>
                </c:pt>
                <c:pt idx="23">
                  <c:v>15</c:v>
                </c:pt>
                <c:pt idx="24">
                  <c:v>14</c:v>
                </c:pt>
                <c:pt idx="25">
                  <c:v>12</c:v>
                </c:pt>
                <c:pt idx="26">
                  <c:v>8</c:v>
                </c:pt>
                <c:pt idx="27">
                  <c:v>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10</c:v>
                </c:pt>
                <c:pt idx="32">
                  <c:v>5</c:v>
                </c:pt>
                <c:pt idx="33">
                  <c:v>10</c:v>
                </c:pt>
                <c:pt idx="34">
                  <c:v>13</c:v>
                </c:pt>
                <c:pt idx="35">
                  <c:v>14</c:v>
                </c:pt>
                <c:pt idx="36">
                  <c:v>13</c:v>
                </c:pt>
                <c:pt idx="37">
                  <c:v>6</c:v>
                </c:pt>
                <c:pt idx="38">
                  <c:v>8</c:v>
                </c:pt>
                <c:pt idx="39">
                  <c:v>8</c:v>
                </c:pt>
                <c:pt idx="40">
                  <c:v>7</c:v>
                </c:pt>
                <c:pt idx="41">
                  <c:v>6</c:v>
                </c:pt>
                <c:pt idx="42">
                  <c:v>8</c:v>
                </c:pt>
                <c:pt idx="43">
                  <c:v>10</c:v>
                </c:pt>
                <c:pt idx="44">
                  <c:v>8</c:v>
                </c:pt>
                <c:pt idx="45">
                  <c:v>8</c:v>
                </c:pt>
                <c:pt idx="46">
                  <c:v>10</c:v>
                </c:pt>
                <c:pt idx="47">
                  <c:v>7</c:v>
                </c:pt>
                <c:pt idx="48">
                  <c:v>8</c:v>
                </c:pt>
                <c:pt idx="49">
                  <c:v>5</c:v>
                </c:pt>
                <c:pt idx="50">
                  <c:v>11</c:v>
                </c:pt>
                <c:pt idx="51">
                  <c:v>8</c:v>
                </c:pt>
                <c:pt idx="52">
                  <c:v>11</c:v>
                </c:pt>
                <c:pt idx="53">
                  <c:v>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867520"/>
        <c:axId val="59869440"/>
      </c:scatterChart>
      <c:valAx>
        <c:axId val="5986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Durée de vie (en nanosecondes)</a:t>
                </a:r>
                <a:endParaRPr lang="fr-F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9869440"/>
        <c:crosses val="autoZero"/>
        <c:crossBetween val="midCat"/>
      </c:valAx>
      <c:valAx>
        <c:axId val="59869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Nombre de muons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598675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F732B-D0D9-4BB4-9BE6-3DA2E80A7EB8}" type="datetimeFigureOut">
              <a:rPr lang="fr-FR" smtClean="0"/>
              <a:t>08/05/2017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0692-BB7F-4D13-B482-A6B0B724C1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12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BBB9-B544-4CC0-9785-9F6D2FA4B1E1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EBE1-12F5-4B3A-A6BA-EED9B60DDD2B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0AD-04E7-4AAD-8F42-A1DA73349148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495A-9A36-4AD7-BB5E-A86A824524DF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E80EC-1498-4C86-B9F5-B83FB2FDC7C3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91F9-49AE-4E5D-9613-761C18484FF0}" type="datetime1">
              <a:rPr lang="fr-FR" smtClean="0"/>
              <a:t>08/05/2017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AF2A-A41E-4A86-8E3C-01A36351B5D2}" type="datetime1">
              <a:rPr lang="fr-FR" smtClean="0"/>
              <a:t>08/05/2017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F0C3-054A-4EA4-95DD-F0F94B5852BF}" type="datetime1">
              <a:rPr lang="fr-FR" smtClean="0"/>
              <a:t>08/05/2017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F236-A8A1-4436-8CD2-B7F0BBBA15C1}" type="datetime1">
              <a:rPr lang="fr-FR" smtClean="0"/>
              <a:t>08/05/2017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C36C0-641B-4874-9133-DCE119EB9732}" type="datetime1">
              <a:rPr lang="fr-FR" smtClean="0"/>
              <a:t>08/05/2017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0E7BF-5B75-4DC4-A6DF-88E093BFC45A}" type="datetime1">
              <a:rPr lang="fr-FR" smtClean="0"/>
              <a:t>08/05/2017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BD93-3119-4F1F-A700-BF4F1B367EBD}" type="datetime1">
              <a:rPr lang="fr-FR" smtClean="0"/>
              <a:t>08/05/2017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Projet Cosmos à l’école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Présentation et bilan, Alexandre Winger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309320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836712"/>
            <a:ext cx="144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Résultats:</a:t>
            </a:r>
            <a:endParaRPr lang="fr-FR" sz="2400" b="1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13551"/>
              </p:ext>
            </p:extLst>
          </p:nvPr>
        </p:nvGraphicFramePr>
        <p:xfrm>
          <a:off x="107504" y="1196752"/>
          <a:ext cx="4681862" cy="313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850127"/>
              </p:ext>
            </p:extLst>
          </p:nvPr>
        </p:nvGraphicFramePr>
        <p:xfrm>
          <a:off x="5724128" y="3342298"/>
          <a:ext cx="296368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035274" y="1486525"/>
            <a:ext cx="384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Constat: </a:t>
            </a:r>
          </a:p>
          <a:p>
            <a:r>
              <a:rPr lang="fr-FR" dirty="0" smtClean="0"/>
              <a:t>les valeurs moyennes sont dispersées…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991260" y="2636912"/>
            <a:ext cx="415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…mais moins que les valeurs individuelles!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1" idx="2"/>
          </p:cNvCxnSpPr>
          <p:nvPr/>
        </p:nvCxnSpPr>
        <p:spPr>
          <a:xfrm>
            <a:off x="7067630" y="3006244"/>
            <a:ext cx="0" cy="319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38764" y="5362822"/>
            <a:ext cx="410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Problème:</a:t>
            </a:r>
            <a:r>
              <a:rPr lang="fr-FR" dirty="0" smtClean="0"/>
              <a:t> c’est très coûteux en mesures.</a:t>
            </a:r>
            <a:r>
              <a:rPr lang="fr-FR" b="1" dirty="0" smtClean="0"/>
              <a:t> 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138764" y="4863819"/>
                <a:ext cx="5458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On peut ici produire le résultat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/>
                          </a:rPr>
                          <m:t>𝑁</m:t>
                        </m:r>
                      </m:e>
                    </m:acc>
                    <m:r>
                      <a:rPr lang="fr-FR" b="0" i="1" smtClean="0">
                        <a:latin typeface="Cambria Math"/>
                      </a:rPr>
                      <m:t>=(17,6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±1,2 )</m:t>
                    </m:r>
                  </m:oMath>
                </a14:m>
                <a:r>
                  <a:rPr lang="fr-FR" dirty="0" smtClean="0"/>
                  <a:t>muons</a:t>
                </a:r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4" y="4863819"/>
                <a:ext cx="545881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006" t="-8333" r="-44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23528" y="5874264"/>
                <a:ext cx="6750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Peut-on obtenir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𝑁</m:t>
                            </m:r>
                          </m:e>
                        </m:acc>
                      </m:e>
                    </m:d>
                    <m:r>
                      <a:rPr lang="fr-FR" b="0" i="1" smtClean="0">
                        <a:latin typeface="Cambria Math"/>
                      </a:rPr>
                      <m:t>=1,2 </m:t>
                    </m:r>
                    <m:r>
                      <a:rPr lang="fr-FR" b="0" i="1" smtClean="0">
                        <a:latin typeface="Cambria Math"/>
                      </a:rPr>
                      <m:t>𝑚𝑢𝑜𝑛𝑠</m:t>
                    </m:r>
                  </m:oMath>
                </a14:m>
                <a:r>
                  <a:rPr lang="fr-FR" dirty="0" smtClean="0"/>
                  <a:t> avec 10 mesures, au lieu de 100?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74264"/>
                <a:ext cx="675063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23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/>
      <p:bldP spid="11" grpId="0"/>
      <p:bldP spid="14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10933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Conclusion: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55576" y="1487016"/>
                <a:ext cx="7941341" cy="1083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On introduit la relation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𝑀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/>
                              </a:rPr>
                              <m:t>𝑚</m:t>
                            </m:r>
                          </m:e>
                        </m:bar>
                        <m:r>
                          <a:rPr lang="fr-FR" i="1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 et on discute la correspondance entre </a:t>
                </a:r>
              </a:p>
              <a:p>
                <a:r>
                  <a:rPr lang="fr-FR" dirty="0" smtClean="0"/>
                  <a:t>Le modèle mathématique (en noir) et la distribution réelle des moyennes </a:t>
                </a:r>
              </a:p>
              <a:p>
                <a:r>
                  <a:rPr lang="fr-FR" dirty="0" smtClean="0"/>
                  <a:t>sur un très large échantillon de 5000 mesures réalisées grâce au cosmodétecteur:</a:t>
                </a:r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87016"/>
                <a:ext cx="7941341" cy="1083310"/>
              </a:xfrm>
              <a:prstGeom prst="rect">
                <a:avLst/>
              </a:prstGeom>
              <a:blipFill rotWithShape="1">
                <a:blip r:embed="rId2"/>
                <a:stretch>
                  <a:fillRect l="-691" b="-7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41" y="2570326"/>
            <a:ext cx="7913643" cy="34565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012160" y="2780928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Distribution expérimentale</a:t>
            </a:r>
          </a:p>
          <a:p>
            <a:r>
              <a:rPr lang="fr-FR" dirty="0" smtClean="0"/>
              <a:t>(en rouge)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004048" y="3068960"/>
            <a:ext cx="1080120" cy="115212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15616" y="3717032"/>
            <a:ext cx="2350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Modèle mathématique</a:t>
            </a:r>
          </a:p>
          <a:p>
            <a:r>
              <a:rPr lang="fr-FR" dirty="0" smtClean="0"/>
              <a:t>(en noir)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3203848" y="4086364"/>
            <a:ext cx="576064" cy="56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550783" y="4221088"/>
            <a:ext cx="3624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Distribution des valeurs individuelles</a:t>
            </a:r>
          </a:p>
          <a:p>
            <a:r>
              <a:rPr lang="fr-FR" dirty="0" smtClean="0"/>
              <a:t>(en bleu)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6156176" y="4867419"/>
            <a:ext cx="72008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440852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Radioactivité du granite (en DM)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969267"/>
            <a:ext cx="5838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Objectifs: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illustrer la nécessité du recours à l’analyse statistique</a:t>
            </a:r>
          </a:p>
          <a:p>
            <a:r>
              <a:rPr lang="fr-FR" dirty="0" smtClean="0"/>
              <a:t> pour répondre à des questions scientifiques.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Faire découvrir les problématiques signal vs bruit de fond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23613"/>
            <a:ext cx="3819525" cy="254317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34762"/>
            <a:ext cx="4470590" cy="332087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7504" y="5649796"/>
            <a:ext cx="3810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Bruit de fond mesuré par une raquette</a:t>
            </a:r>
          </a:p>
          <a:p>
            <a:r>
              <a:rPr lang="fr-FR" dirty="0" smtClean="0"/>
              <a:t>(en noir)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27584" y="4869160"/>
            <a:ext cx="864096" cy="7864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3574" y="2169596"/>
            <a:ext cx="4092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Comptage raquette avec le granite dessus</a:t>
            </a:r>
          </a:p>
          <a:p>
            <a:r>
              <a:rPr lang="fr-FR" dirty="0" smtClean="0"/>
              <a:t>(en bleu)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699792" y="2815927"/>
            <a:ext cx="0" cy="1333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830093" cy="954107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Exercice: temps de vie du muon </a:t>
            </a:r>
          </a:p>
          <a:p>
            <a:r>
              <a:rPr lang="fr-FR" sz="2800" dirty="0" smtClean="0"/>
              <a:t>et relativité restreinte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11560" y="969267"/>
            <a:ext cx="6228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Objectifs: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Comprendre le principe de la mesure du temps de vie;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Donner une preuve expérimentale de la dilatation des durées.</a:t>
            </a:r>
            <a:endParaRPr lang="fr-FR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0557541"/>
              </p:ext>
            </p:extLst>
          </p:nvPr>
        </p:nvGraphicFramePr>
        <p:xfrm>
          <a:off x="433387" y="1988839"/>
          <a:ext cx="6226845" cy="402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536705" y="3140968"/>
                <a:ext cx="2074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=2,271 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705" y="3140968"/>
                <a:ext cx="207422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6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830093" cy="954107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Exercice: temps de vie du muon </a:t>
            </a:r>
          </a:p>
          <a:p>
            <a:r>
              <a:rPr lang="fr-FR" sz="2800" dirty="0" smtClean="0"/>
              <a:t>et relativité restreinte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340768"/>
            <a:ext cx="360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Expérience de Frisch et Smith (1963)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611560" y="1772816"/>
            <a:ext cx="3672408" cy="4032448"/>
            <a:chOff x="179512" y="1772816"/>
            <a:chExt cx="3672408" cy="4032448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395536" y="1988840"/>
              <a:ext cx="0" cy="38164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395536" y="1772816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Altitude</a:t>
              </a:r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79512" y="5661248"/>
              <a:ext cx="3672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>
            <a:xfrm>
              <a:off x="543464" y="2398139"/>
              <a:ext cx="2829464" cy="2958865"/>
            </a:xfrm>
            <a:custGeom>
              <a:avLst/>
              <a:gdLst>
                <a:gd name="connsiteX0" fmla="*/ 0 w 2829464"/>
                <a:gd name="connsiteY0" fmla="*/ 1000669 h 2958865"/>
                <a:gd name="connsiteX1" fmla="*/ 8627 w 2829464"/>
                <a:gd name="connsiteY1" fmla="*/ 948910 h 2958865"/>
                <a:gd name="connsiteX2" fmla="*/ 43132 w 2829464"/>
                <a:gd name="connsiteY2" fmla="*/ 879899 h 2958865"/>
                <a:gd name="connsiteX3" fmla="*/ 60385 w 2829464"/>
                <a:gd name="connsiteY3" fmla="*/ 845393 h 2958865"/>
                <a:gd name="connsiteX4" fmla="*/ 103517 w 2829464"/>
                <a:gd name="connsiteY4" fmla="*/ 776382 h 2958865"/>
                <a:gd name="connsiteX5" fmla="*/ 120770 w 2829464"/>
                <a:gd name="connsiteY5" fmla="*/ 690118 h 2958865"/>
                <a:gd name="connsiteX6" fmla="*/ 138023 w 2829464"/>
                <a:gd name="connsiteY6" fmla="*/ 655612 h 2958865"/>
                <a:gd name="connsiteX7" fmla="*/ 163902 w 2829464"/>
                <a:gd name="connsiteY7" fmla="*/ 603853 h 2958865"/>
                <a:gd name="connsiteX8" fmla="*/ 189781 w 2829464"/>
                <a:gd name="connsiteY8" fmla="*/ 526216 h 2958865"/>
                <a:gd name="connsiteX9" fmla="*/ 207034 w 2829464"/>
                <a:gd name="connsiteY9" fmla="*/ 500336 h 2958865"/>
                <a:gd name="connsiteX10" fmla="*/ 215661 w 2829464"/>
                <a:gd name="connsiteY10" fmla="*/ 474457 h 2958865"/>
                <a:gd name="connsiteX11" fmla="*/ 224287 w 2829464"/>
                <a:gd name="connsiteY11" fmla="*/ 439952 h 2958865"/>
                <a:gd name="connsiteX12" fmla="*/ 232913 w 2829464"/>
                <a:gd name="connsiteY12" fmla="*/ 414072 h 2958865"/>
                <a:gd name="connsiteX13" fmla="*/ 241540 w 2829464"/>
                <a:gd name="connsiteY13" fmla="*/ 379567 h 2958865"/>
                <a:gd name="connsiteX14" fmla="*/ 267419 w 2829464"/>
                <a:gd name="connsiteY14" fmla="*/ 319182 h 2958865"/>
                <a:gd name="connsiteX15" fmla="*/ 301925 w 2829464"/>
                <a:gd name="connsiteY15" fmla="*/ 267423 h 2958865"/>
                <a:gd name="connsiteX16" fmla="*/ 345057 w 2829464"/>
                <a:gd name="connsiteY16" fmla="*/ 215665 h 2958865"/>
                <a:gd name="connsiteX17" fmla="*/ 396815 w 2829464"/>
                <a:gd name="connsiteY17" fmla="*/ 181159 h 2958865"/>
                <a:gd name="connsiteX18" fmla="*/ 414068 w 2829464"/>
                <a:gd name="connsiteY18" fmla="*/ 155280 h 2958865"/>
                <a:gd name="connsiteX19" fmla="*/ 439947 w 2829464"/>
                <a:gd name="connsiteY19" fmla="*/ 138027 h 2958865"/>
                <a:gd name="connsiteX20" fmla="*/ 474453 w 2829464"/>
                <a:gd name="connsiteY20" fmla="*/ 86269 h 2958865"/>
                <a:gd name="connsiteX21" fmla="*/ 526211 w 2829464"/>
                <a:gd name="connsiteY21" fmla="*/ 60389 h 2958865"/>
                <a:gd name="connsiteX22" fmla="*/ 577970 w 2829464"/>
                <a:gd name="connsiteY22" fmla="*/ 34510 h 2958865"/>
                <a:gd name="connsiteX23" fmla="*/ 603849 w 2829464"/>
                <a:gd name="connsiteY23" fmla="*/ 17257 h 2958865"/>
                <a:gd name="connsiteX24" fmla="*/ 690113 w 2829464"/>
                <a:gd name="connsiteY24" fmla="*/ 4 h 2958865"/>
                <a:gd name="connsiteX25" fmla="*/ 854015 w 2829464"/>
                <a:gd name="connsiteY25" fmla="*/ 17257 h 2958865"/>
                <a:gd name="connsiteX26" fmla="*/ 879894 w 2829464"/>
                <a:gd name="connsiteY26" fmla="*/ 34510 h 2958865"/>
                <a:gd name="connsiteX27" fmla="*/ 931653 w 2829464"/>
                <a:gd name="connsiteY27" fmla="*/ 112148 h 2958865"/>
                <a:gd name="connsiteX28" fmla="*/ 948906 w 2829464"/>
                <a:gd name="connsiteY28" fmla="*/ 138027 h 2958865"/>
                <a:gd name="connsiteX29" fmla="*/ 957532 w 2829464"/>
                <a:gd name="connsiteY29" fmla="*/ 163906 h 2958865"/>
                <a:gd name="connsiteX30" fmla="*/ 992038 w 2829464"/>
                <a:gd name="connsiteY30" fmla="*/ 215665 h 2958865"/>
                <a:gd name="connsiteX31" fmla="*/ 1009291 w 2829464"/>
                <a:gd name="connsiteY31" fmla="*/ 336435 h 2958865"/>
                <a:gd name="connsiteX32" fmla="*/ 1017917 w 2829464"/>
                <a:gd name="connsiteY32" fmla="*/ 396819 h 2958865"/>
                <a:gd name="connsiteX33" fmla="*/ 1035170 w 2829464"/>
                <a:gd name="connsiteY33" fmla="*/ 439952 h 2958865"/>
                <a:gd name="connsiteX34" fmla="*/ 1061049 w 2829464"/>
                <a:gd name="connsiteY34" fmla="*/ 500336 h 2958865"/>
                <a:gd name="connsiteX35" fmla="*/ 1069676 w 2829464"/>
                <a:gd name="connsiteY35" fmla="*/ 543469 h 2958865"/>
                <a:gd name="connsiteX36" fmla="*/ 1104181 w 2829464"/>
                <a:gd name="connsiteY36" fmla="*/ 603853 h 2958865"/>
                <a:gd name="connsiteX37" fmla="*/ 1121434 w 2829464"/>
                <a:gd name="connsiteY37" fmla="*/ 638359 h 2958865"/>
                <a:gd name="connsiteX38" fmla="*/ 1130061 w 2829464"/>
                <a:gd name="connsiteY38" fmla="*/ 672865 h 2958865"/>
                <a:gd name="connsiteX39" fmla="*/ 1147313 w 2829464"/>
                <a:gd name="connsiteY39" fmla="*/ 724623 h 2958865"/>
                <a:gd name="connsiteX40" fmla="*/ 1164566 w 2829464"/>
                <a:gd name="connsiteY40" fmla="*/ 750503 h 2958865"/>
                <a:gd name="connsiteX41" fmla="*/ 1173193 w 2829464"/>
                <a:gd name="connsiteY41" fmla="*/ 836767 h 2958865"/>
                <a:gd name="connsiteX42" fmla="*/ 1224951 w 2829464"/>
                <a:gd name="connsiteY42" fmla="*/ 914404 h 2958865"/>
                <a:gd name="connsiteX43" fmla="*/ 1233578 w 2829464"/>
                <a:gd name="connsiteY43" fmla="*/ 940284 h 2958865"/>
                <a:gd name="connsiteX44" fmla="*/ 1250830 w 2829464"/>
                <a:gd name="connsiteY44" fmla="*/ 966163 h 2958865"/>
                <a:gd name="connsiteX45" fmla="*/ 1276710 w 2829464"/>
                <a:gd name="connsiteY45" fmla="*/ 1017921 h 2958865"/>
                <a:gd name="connsiteX46" fmla="*/ 1293962 w 2829464"/>
                <a:gd name="connsiteY46" fmla="*/ 1078306 h 2958865"/>
                <a:gd name="connsiteX47" fmla="*/ 1311215 w 2829464"/>
                <a:gd name="connsiteY47" fmla="*/ 1155944 h 2958865"/>
                <a:gd name="connsiteX48" fmla="*/ 1319842 w 2829464"/>
                <a:gd name="connsiteY48" fmla="*/ 1233582 h 2958865"/>
                <a:gd name="connsiteX49" fmla="*/ 1337094 w 2829464"/>
                <a:gd name="connsiteY49" fmla="*/ 1293967 h 2958865"/>
                <a:gd name="connsiteX50" fmla="*/ 1354347 w 2829464"/>
                <a:gd name="connsiteY50" fmla="*/ 1466495 h 2958865"/>
                <a:gd name="connsiteX51" fmla="*/ 1380227 w 2829464"/>
                <a:gd name="connsiteY51" fmla="*/ 1552759 h 2958865"/>
                <a:gd name="connsiteX52" fmla="*/ 1406106 w 2829464"/>
                <a:gd name="connsiteY52" fmla="*/ 1647650 h 2958865"/>
                <a:gd name="connsiteX53" fmla="*/ 1414732 w 2829464"/>
                <a:gd name="connsiteY53" fmla="*/ 1716661 h 2958865"/>
                <a:gd name="connsiteX54" fmla="*/ 1440611 w 2829464"/>
                <a:gd name="connsiteY54" fmla="*/ 1777046 h 2958865"/>
                <a:gd name="connsiteX55" fmla="*/ 1449238 w 2829464"/>
                <a:gd name="connsiteY55" fmla="*/ 1846057 h 2958865"/>
                <a:gd name="connsiteX56" fmla="*/ 1466491 w 2829464"/>
                <a:gd name="connsiteY56" fmla="*/ 1897816 h 2958865"/>
                <a:gd name="connsiteX57" fmla="*/ 1492370 w 2829464"/>
                <a:gd name="connsiteY57" fmla="*/ 1958201 h 2958865"/>
                <a:gd name="connsiteX58" fmla="*/ 1518249 w 2829464"/>
                <a:gd name="connsiteY58" fmla="*/ 2061718 h 2958865"/>
                <a:gd name="connsiteX59" fmla="*/ 1526876 w 2829464"/>
                <a:gd name="connsiteY59" fmla="*/ 2087597 h 2958865"/>
                <a:gd name="connsiteX60" fmla="*/ 1544128 w 2829464"/>
                <a:gd name="connsiteY60" fmla="*/ 2156608 h 2958865"/>
                <a:gd name="connsiteX61" fmla="*/ 1561381 w 2829464"/>
                <a:gd name="connsiteY61" fmla="*/ 2225619 h 2958865"/>
                <a:gd name="connsiteX62" fmla="*/ 1570008 w 2829464"/>
                <a:gd name="connsiteY62" fmla="*/ 2268752 h 2958865"/>
                <a:gd name="connsiteX63" fmla="*/ 1595887 w 2829464"/>
                <a:gd name="connsiteY63" fmla="*/ 2449906 h 2958865"/>
                <a:gd name="connsiteX64" fmla="*/ 1613140 w 2829464"/>
                <a:gd name="connsiteY64" fmla="*/ 2475786 h 2958865"/>
                <a:gd name="connsiteX65" fmla="*/ 1639019 w 2829464"/>
                <a:gd name="connsiteY65" fmla="*/ 2527544 h 2958865"/>
                <a:gd name="connsiteX66" fmla="*/ 1664898 w 2829464"/>
                <a:gd name="connsiteY66" fmla="*/ 2544797 h 2958865"/>
                <a:gd name="connsiteX67" fmla="*/ 1682151 w 2829464"/>
                <a:gd name="connsiteY67" fmla="*/ 2570676 h 2958865"/>
                <a:gd name="connsiteX68" fmla="*/ 1708030 w 2829464"/>
                <a:gd name="connsiteY68" fmla="*/ 2596555 h 2958865"/>
                <a:gd name="connsiteX69" fmla="*/ 1725283 w 2829464"/>
                <a:gd name="connsiteY69" fmla="*/ 2648314 h 2958865"/>
                <a:gd name="connsiteX70" fmla="*/ 1751162 w 2829464"/>
                <a:gd name="connsiteY70" fmla="*/ 2674193 h 2958865"/>
                <a:gd name="connsiteX71" fmla="*/ 1768415 w 2829464"/>
                <a:gd name="connsiteY71" fmla="*/ 2708699 h 2958865"/>
                <a:gd name="connsiteX72" fmla="*/ 1820174 w 2829464"/>
                <a:gd name="connsiteY72" fmla="*/ 2760457 h 2958865"/>
                <a:gd name="connsiteX73" fmla="*/ 1837427 w 2829464"/>
                <a:gd name="connsiteY73" fmla="*/ 2786336 h 2958865"/>
                <a:gd name="connsiteX74" fmla="*/ 1889185 w 2829464"/>
                <a:gd name="connsiteY74" fmla="*/ 2820842 h 2958865"/>
                <a:gd name="connsiteX75" fmla="*/ 1906438 w 2829464"/>
                <a:gd name="connsiteY75" fmla="*/ 2846721 h 2958865"/>
                <a:gd name="connsiteX76" fmla="*/ 1958196 w 2829464"/>
                <a:gd name="connsiteY76" fmla="*/ 2872601 h 2958865"/>
                <a:gd name="connsiteX77" fmla="*/ 1984076 w 2829464"/>
                <a:gd name="connsiteY77" fmla="*/ 2889853 h 2958865"/>
                <a:gd name="connsiteX78" fmla="*/ 2053087 w 2829464"/>
                <a:gd name="connsiteY78" fmla="*/ 2898480 h 2958865"/>
                <a:gd name="connsiteX79" fmla="*/ 2096219 w 2829464"/>
                <a:gd name="connsiteY79" fmla="*/ 2907106 h 2958865"/>
                <a:gd name="connsiteX80" fmla="*/ 2130725 w 2829464"/>
                <a:gd name="connsiteY80" fmla="*/ 2924359 h 2958865"/>
                <a:gd name="connsiteX81" fmla="*/ 2225615 w 2829464"/>
                <a:gd name="connsiteY81" fmla="*/ 2941612 h 2958865"/>
                <a:gd name="connsiteX82" fmla="*/ 2286000 w 2829464"/>
                <a:gd name="connsiteY82" fmla="*/ 2958865 h 2958865"/>
                <a:gd name="connsiteX83" fmla="*/ 2493034 w 2829464"/>
                <a:gd name="connsiteY83" fmla="*/ 2950238 h 2958865"/>
                <a:gd name="connsiteX84" fmla="*/ 2536166 w 2829464"/>
                <a:gd name="connsiteY84" fmla="*/ 2898480 h 2958865"/>
                <a:gd name="connsiteX85" fmla="*/ 2613804 w 2829464"/>
                <a:gd name="connsiteY85" fmla="*/ 2863974 h 2958865"/>
                <a:gd name="connsiteX86" fmla="*/ 2665562 w 2829464"/>
                <a:gd name="connsiteY86" fmla="*/ 2829469 h 2958865"/>
                <a:gd name="connsiteX87" fmla="*/ 2691442 w 2829464"/>
                <a:gd name="connsiteY87" fmla="*/ 2820842 h 2958865"/>
                <a:gd name="connsiteX88" fmla="*/ 2743200 w 2829464"/>
                <a:gd name="connsiteY88" fmla="*/ 2786336 h 2958865"/>
                <a:gd name="connsiteX89" fmla="*/ 2760453 w 2829464"/>
                <a:gd name="connsiteY89" fmla="*/ 2760457 h 2958865"/>
                <a:gd name="connsiteX90" fmla="*/ 2786332 w 2829464"/>
                <a:gd name="connsiteY90" fmla="*/ 2734578 h 2958865"/>
                <a:gd name="connsiteX91" fmla="*/ 2794959 w 2829464"/>
                <a:gd name="connsiteY91" fmla="*/ 2708699 h 2958865"/>
                <a:gd name="connsiteX92" fmla="*/ 2829464 w 2829464"/>
                <a:gd name="connsiteY92" fmla="*/ 2691446 h 29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829464" h="2958865">
                  <a:moveTo>
                    <a:pt x="0" y="1000669"/>
                  </a:moveTo>
                  <a:cubicBezTo>
                    <a:pt x="2876" y="983416"/>
                    <a:pt x="2744" y="965382"/>
                    <a:pt x="8627" y="948910"/>
                  </a:cubicBezTo>
                  <a:cubicBezTo>
                    <a:pt x="17277" y="924690"/>
                    <a:pt x="31630" y="902903"/>
                    <a:pt x="43132" y="879899"/>
                  </a:cubicBezTo>
                  <a:cubicBezTo>
                    <a:pt x="48883" y="868397"/>
                    <a:pt x="53769" y="856420"/>
                    <a:pt x="60385" y="845393"/>
                  </a:cubicBezTo>
                  <a:cubicBezTo>
                    <a:pt x="91598" y="793371"/>
                    <a:pt x="76963" y="816212"/>
                    <a:pt x="103517" y="776382"/>
                  </a:cubicBezTo>
                  <a:lnTo>
                    <a:pt x="120770" y="690118"/>
                  </a:lnTo>
                  <a:cubicBezTo>
                    <a:pt x="123292" y="677508"/>
                    <a:pt x="132957" y="667432"/>
                    <a:pt x="138023" y="655612"/>
                  </a:cubicBezTo>
                  <a:cubicBezTo>
                    <a:pt x="159452" y="605609"/>
                    <a:pt x="130745" y="653590"/>
                    <a:pt x="163902" y="603853"/>
                  </a:cubicBezTo>
                  <a:lnTo>
                    <a:pt x="189781" y="526216"/>
                  </a:lnTo>
                  <a:cubicBezTo>
                    <a:pt x="193060" y="516380"/>
                    <a:pt x="202397" y="509609"/>
                    <a:pt x="207034" y="500336"/>
                  </a:cubicBezTo>
                  <a:cubicBezTo>
                    <a:pt x="211101" y="492203"/>
                    <a:pt x="213163" y="483200"/>
                    <a:pt x="215661" y="474457"/>
                  </a:cubicBezTo>
                  <a:cubicBezTo>
                    <a:pt x="218918" y="463058"/>
                    <a:pt x="221030" y="451352"/>
                    <a:pt x="224287" y="439952"/>
                  </a:cubicBezTo>
                  <a:cubicBezTo>
                    <a:pt x="226785" y="431209"/>
                    <a:pt x="230415" y="422815"/>
                    <a:pt x="232913" y="414072"/>
                  </a:cubicBezTo>
                  <a:cubicBezTo>
                    <a:pt x="236170" y="402672"/>
                    <a:pt x="238283" y="390967"/>
                    <a:pt x="241540" y="379567"/>
                  </a:cubicBezTo>
                  <a:cubicBezTo>
                    <a:pt x="248032" y="356846"/>
                    <a:pt x="254868" y="340100"/>
                    <a:pt x="267419" y="319182"/>
                  </a:cubicBezTo>
                  <a:cubicBezTo>
                    <a:pt x="278087" y="301401"/>
                    <a:pt x="290423" y="284676"/>
                    <a:pt x="301925" y="267423"/>
                  </a:cubicBezTo>
                  <a:cubicBezTo>
                    <a:pt x="317261" y="244420"/>
                    <a:pt x="322066" y="233547"/>
                    <a:pt x="345057" y="215665"/>
                  </a:cubicBezTo>
                  <a:cubicBezTo>
                    <a:pt x="361424" y="202935"/>
                    <a:pt x="396815" y="181159"/>
                    <a:pt x="396815" y="181159"/>
                  </a:cubicBezTo>
                  <a:cubicBezTo>
                    <a:pt x="402566" y="172533"/>
                    <a:pt x="406737" y="162611"/>
                    <a:pt x="414068" y="155280"/>
                  </a:cubicBezTo>
                  <a:cubicBezTo>
                    <a:pt x="421399" y="147949"/>
                    <a:pt x="433120" y="145829"/>
                    <a:pt x="439947" y="138027"/>
                  </a:cubicBezTo>
                  <a:cubicBezTo>
                    <a:pt x="453601" y="122422"/>
                    <a:pt x="462951" y="103522"/>
                    <a:pt x="474453" y="86269"/>
                  </a:cubicBezTo>
                  <a:cubicBezTo>
                    <a:pt x="486814" y="67728"/>
                    <a:pt x="508988" y="69000"/>
                    <a:pt x="526211" y="60389"/>
                  </a:cubicBezTo>
                  <a:cubicBezTo>
                    <a:pt x="593094" y="26947"/>
                    <a:pt x="512930" y="56189"/>
                    <a:pt x="577970" y="34510"/>
                  </a:cubicBezTo>
                  <a:cubicBezTo>
                    <a:pt x="586596" y="28759"/>
                    <a:pt x="593940" y="20306"/>
                    <a:pt x="603849" y="17257"/>
                  </a:cubicBezTo>
                  <a:cubicBezTo>
                    <a:pt x="631876" y="8633"/>
                    <a:pt x="690113" y="4"/>
                    <a:pt x="690113" y="4"/>
                  </a:cubicBezTo>
                  <a:cubicBezTo>
                    <a:pt x="702761" y="795"/>
                    <a:pt x="810925" y="-4288"/>
                    <a:pt x="854015" y="17257"/>
                  </a:cubicBezTo>
                  <a:cubicBezTo>
                    <a:pt x="863288" y="21894"/>
                    <a:pt x="871268" y="28759"/>
                    <a:pt x="879894" y="34510"/>
                  </a:cubicBezTo>
                  <a:lnTo>
                    <a:pt x="931653" y="112148"/>
                  </a:lnTo>
                  <a:lnTo>
                    <a:pt x="948906" y="138027"/>
                  </a:lnTo>
                  <a:cubicBezTo>
                    <a:pt x="951781" y="146653"/>
                    <a:pt x="953116" y="155957"/>
                    <a:pt x="957532" y="163906"/>
                  </a:cubicBezTo>
                  <a:cubicBezTo>
                    <a:pt x="967602" y="182032"/>
                    <a:pt x="992038" y="215665"/>
                    <a:pt x="992038" y="215665"/>
                  </a:cubicBezTo>
                  <a:cubicBezTo>
                    <a:pt x="1007189" y="306574"/>
                    <a:pt x="994898" y="228485"/>
                    <a:pt x="1009291" y="336435"/>
                  </a:cubicBezTo>
                  <a:cubicBezTo>
                    <a:pt x="1011978" y="356589"/>
                    <a:pt x="1012986" y="377094"/>
                    <a:pt x="1017917" y="396819"/>
                  </a:cubicBezTo>
                  <a:cubicBezTo>
                    <a:pt x="1021673" y="411842"/>
                    <a:pt x="1030273" y="425261"/>
                    <a:pt x="1035170" y="439952"/>
                  </a:cubicBezTo>
                  <a:cubicBezTo>
                    <a:pt x="1053738" y="495656"/>
                    <a:pt x="1030725" y="454850"/>
                    <a:pt x="1061049" y="500336"/>
                  </a:cubicBezTo>
                  <a:cubicBezTo>
                    <a:pt x="1063925" y="514714"/>
                    <a:pt x="1065039" y="529559"/>
                    <a:pt x="1069676" y="543469"/>
                  </a:cubicBezTo>
                  <a:cubicBezTo>
                    <a:pt x="1080104" y="574754"/>
                    <a:pt x="1089035" y="577347"/>
                    <a:pt x="1104181" y="603853"/>
                  </a:cubicBezTo>
                  <a:cubicBezTo>
                    <a:pt x="1110561" y="615018"/>
                    <a:pt x="1116919" y="626318"/>
                    <a:pt x="1121434" y="638359"/>
                  </a:cubicBezTo>
                  <a:cubicBezTo>
                    <a:pt x="1125597" y="649460"/>
                    <a:pt x="1126654" y="661509"/>
                    <a:pt x="1130061" y="672865"/>
                  </a:cubicBezTo>
                  <a:cubicBezTo>
                    <a:pt x="1135287" y="690284"/>
                    <a:pt x="1141562" y="707370"/>
                    <a:pt x="1147313" y="724623"/>
                  </a:cubicBezTo>
                  <a:cubicBezTo>
                    <a:pt x="1150592" y="734459"/>
                    <a:pt x="1158815" y="741876"/>
                    <a:pt x="1164566" y="750503"/>
                  </a:cubicBezTo>
                  <a:cubicBezTo>
                    <a:pt x="1167442" y="779258"/>
                    <a:pt x="1164573" y="809184"/>
                    <a:pt x="1173193" y="836767"/>
                  </a:cubicBezTo>
                  <a:cubicBezTo>
                    <a:pt x="1173194" y="836770"/>
                    <a:pt x="1216324" y="901463"/>
                    <a:pt x="1224951" y="914404"/>
                  </a:cubicBezTo>
                  <a:cubicBezTo>
                    <a:pt x="1229995" y="921970"/>
                    <a:pt x="1229511" y="932151"/>
                    <a:pt x="1233578" y="940284"/>
                  </a:cubicBezTo>
                  <a:cubicBezTo>
                    <a:pt x="1238214" y="949557"/>
                    <a:pt x="1246194" y="956890"/>
                    <a:pt x="1250830" y="966163"/>
                  </a:cubicBezTo>
                  <a:cubicBezTo>
                    <a:pt x="1286540" y="1037584"/>
                    <a:pt x="1227272" y="943765"/>
                    <a:pt x="1276710" y="1017921"/>
                  </a:cubicBezTo>
                  <a:cubicBezTo>
                    <a:pt x="1284931" y="1042586"/>
                    <a:pt x="1288546" y="1051227"/>
                    <a:pt x="1293962" y="1078306"/>
                  </a:cubicBezTo>
                  <a:cubicBezTo>
                    <a:pt x="1309144" y="1154215"/>
                    <a:pt x="1294428" y="1105580"/>
                    <a:pt x="1311215" y="1155944"/>
                  </a:cubicBezTo>
                  <a:cubicBezTo>
                    <a:pt x="1314091" y="1181823"/>
                    <a:pt x="1315883" y="1207846"/>
                    <a:pt x="1319842" y="1233582"/>
                  </a:cubicBezTo>
                  <a:cubicBezTo>
                    <a:pt x="1322937" y="1253697"/>
                    <a:pt x="1330653" y="1274643"/>
                    <a:pt x="1337094" y="1293967"/>
                  </a:cubicBezTo>
                  <a:cubicBezTo>
                    <a:pt x="1339854" y="1324321"/>
                    <a:pt x="1348957" y="1431460"/>
                    <a:pt x="1354347" y="1466495"/>
                  </a:cubicBezTo>
                  <a:cubicBezTo>
                    <a:pt x="1359823" y="1502092"/>
                    <a:pt x="1370823" y="1515143"/>
                    <a:pt x="1380227" y="1552759"/>
                  </a:cubicBezTo>
                  <a:cubicBezTo>
                    <a:pt x="1399684" y="1630592"/>
                    <a:pt x="1389980" y="1599275"/>
                    <a:pt x="1406106" y="1647650"/>
                  </a:cubicBezTo>
                  <a:cubicBezTo>
                    <a:pt x="1408981" y="1670654"/>
                    <a:pt x="1410585" y="1693852"/>
                    <a:pt x="1414732" y="1716661"/>
                  </a:cubicBezTo>
                  <a:cubicBezTo>
                    <a:pt x="1418358" y="1736602"/>
                    <a:pt x="1432117" y="1760057"/>
                    <a:pt x="1440611" y="1777046"/>
                  </a:cubicBezTo>
                  <a:cubicBezTo>
                    <a:pt x="1443487" y="1800050"/>
                    <a:pt x="1444380" y="1823389"/>
                    <a:pt x="1449238" y="1846057"/>
                  </a:cubicBezTo>
                  <a:cubicBezTo>
                    <a:pt x="1453049" y="1863840"/>
                    <a:pt x="1460740" y="1880563"/>
                    <a:pt x="1466491" y="1897816"/>
                  </a:cubicBezTo>
                  <a:cubicBezTo>
                    <a:pt x="1479184" y="1935897"/>
                    <a:pt x="1471049" y="1915559"/>
                    <a:pt x="1492370" y="1958201"/>
                  </a:cubicBezTo>
                  <a:lnTo>
                    <a:pt x="1518249" y="2061718"/>
                  </a:lnTo>
                  <a:cubicBezTo>
                    <a:pt x="1520454" y="2070540"/>
                    <a:pt x="1524483" y="2078824"/>
                    <a:pt x="1526876" y="2087597"/>
                  </a:cubicBezTo>
                  <a:cubicBezTo>
                    <a:pt x="1533115" y="2110473"/>
                    <a:pt x="1538377" y="2133604"/>
                    <a:pt x="1544128" y="2156608"/>
                  </a:cubicBezTo>
                  <a:lnTo>
                    <a:pt x="1561381" y="2225619"/>
                  </a:lnTo>
                  <a:cubicBezTo>
                    <a:pt x="1564937" y="2239844"/>
                    <a:pt x="1567132" y="2254374"/>
                    <a:pt x="1570008" y="2268752"/>
                  </a:cubicBezTo>
                  <a:cubicBezTo>
                    <a:pt x="1571919" y="2289779"/>
                    <a:pt x="1581056" y="2427659"/>
                    <a:pt x="1595887" y="2449906"/>
                  </a:cubicBezTo>
                  <a:lnTo>
                    <a:pt x="1613140" y="2475786"/>
                  </a:lnTo>
                  <a:cubicBezTo>
                    <a:pt x="1620156" y="2496835"/>
                    <a:pt x="1622296" y="2510821"/>
                    <a:pt x="1639019" y="2527544"/>
                  </a:cubicBezTo>
                  <a:cubicBezTo>
                    <a:pt x="1646350" y="2534875"/>
                    <a:pt x="1656272" y="2539046"/>
                    <a:pt x="1664898" y="2544797"/>
                  </a:cubicBezTo>
                  <a:cubicBezTo>
                    <a:pt x="1670649" y="2553423"/>
                    <a:pt x="1675514" y="2562711"/>
                    <a:pt x="1682151" y="2570676"/>
                  </a:cubicBezTo>
                  <a:cubicBezTo>
                    <a:pt x="1689961" y="2580048"/>
                    <a:pt x="1702105" y="2585891"/>
                    <a:pt x="1708030" y="2596555"/>
                  </a:cubicBezTo>
                  <a:cubicBezTo>
                    <a:pt x="1716862" y="2612453"/>
                    <a:pt x="1719532" y="2631061"/>
                    <a:pt x="1725283" y="2648314"/>
                  </a:cubicBezTo>
                  <a:cubicBezTo>
                    <a:pt x="1729141" y="2659887"/>
                    <a:pt x="1744071" y="2664266"/>
                    <a:pt x="1751162" y="2674193"/>
                  </a:cubicBezTo>
                  <a:cubicBezTo>
                    <a:pt x="1758636" y="2684657"/>
                    <a:pt x="1761599" y="2697794"/>
                    <a:pt x="1768415" y="2708699"/>
                  </a:cubicBezTo>
                  <a:cubicBezTo>
                    <a:pt x="1791343" y="2745384"/>
                    <a:pt x="1788945" y="2739638"/>
                    <a:pt x="1820174" y="2760457"/>
                  </a:cubicBezTo>
                  <a:cubicBezTo>
                    <a:pt x="1825925" y="2769083"/>
                    <a:pt x="1829625" y="2779509"/>
                    <a:pt x="1837427" y="2786336"/>
                  </a:cubicBezTo>
                  <a:cubicBezTo>
                    <a:pt x="1853032" y="2799990"/>
                    <a:pt x="1889185" y="2820842"/>
                    <a:pt x="1889185" y="2820842"/>
                  </a:cubicBezTo>
                  <a:cubicBezTo>
                    <a:pt x="1894936" y="2829468"/>
                    <a:pt x="1899107" y="2839390"/>
                    <a:pt x="1906438" y="2846721"/>
                  </a:cubicBezTo>
                  <a:cubicBezTo>
                    <a:pt x="1931158" y="2871441"/>
                    <a:pt x="1930134" y="2858570"/>
                    <a:pt x="1958196" y="2872601"/>
                  </a:cubicBezTo>
                  <a:cubicBezTo>
                    <a:pt x="1967469" y="2877238"/>
                    <a:pt x="1974074" y="2887125"/>
                    <a:pt x="1984076" y="2889853"/>
                  </a:cubicBezTo>
                  <a:cubicBezTo>
                    <a:pt x="2006442" y="2895953"/>
                    <a:pt x="2030174" y="2894955"/>
                    <a:pt x="2053087" y="2898480"/>
                  </a:cubicBezTo>
                  <a:cubicBezTo>
                    <a:pt x="2067579" y="2900709"/>
                    <a:pt x="2081842" y="2904231"/>
                    <a:pt x="2096219" y="2907106"/>
                  </a:cubicBezTo>
                  <a:cubicBezTo>
                    <a:pt x="2107721" y="2912857"/>
                    <a:pt x="2118684" y="2919844"/>
                    <a:pt x="2130725" y="2924359"/>
                  </a:cubicBezTo>
                  <a:cubicBezTo>
                    <a:pt x="2158352" y="2934719"/>
                    <a:pt x="2199119" y="2936795"/>
                    <a:pt x="2225615" y="2941612"/>
                  </a:cubicBezTo>
                  <a:cubicBezTo>
                    <a:pt x="2249451" y="2945946"/>
                    <a:pt x="2263823" y="2951472"/>
                    <a:pt x="2286000" y="2958865"/>
                  </a:cubicBezTo>
                  <a:cubicBezTo>
                    <a:pt x="2355011" y="2955989"/>
                    <a:pt x="2424709" y="2960360"/>
                    <a:pt x="2493034" y="2950238"/>
                  </a:cubicBezTo>
                  <a:cubicBezTo>
                    <a:pt x="2509623" y="2947780"/>
                    <a:pt x="2526271" y="2908375"/>
                    <a:pt x="2536166" y="2898480"/>
                  </a:cubicBezTo>
                  <a:cubicBezTo>
                    <a:pt x="2571281" y="2863365"/>
                    <a:pt x="2562552" y="2898142"/>
                    <a:pt x="2613804" y="2863974"/>
                  </a:cubicBezTo>
                  <a:cubicBezTo>
                    <a:pt x="2631057" y="2852472"/>
                    <a:pt x="2645891" y="2836026"/>
                    <a:pt x="2665562" y="2829469"/>
                  </a:cubicBezTo>
                  <a:cubicBezTo>
                    <a:pt x="2674189" y="2826593"/>
                    <a:pt x="2683493" y="2825258"/>
                    <a:pt x="2691442" y="2820842"/>
                  </a:cubicBezTo>
                  <a:cubicBezTo>
                    <a:pt x="2709568" y="2810772"/>
                    <a:pt x="2743200" y="2786336"/>
                    <a:pt x="2743200" y="2786336"/>
                  </a:cubicBezTo>
                  <a:cubicBezTo>
                    <a:pt x="2748951" y="2777710"/>
                    <a:pt x="2753816" y="2768422"/>
                    <a:pt x="2760453" y="2760457"/>
                  </a:cubicBezTo>
                  <a:cubicBezTo>
                    <a:pt x="2768263" y="2751085"/>
                    <a:pt x="2779565" y="2744729"/>
                    <a:pt x="2786332" y="2734578"/>
                  </a:cubicBezTo>
                  <a:cubicBezTo>
                    <a:pt x="2791376" y="2727012"/>
                    <a:pt x="2789279" y="2715799"/>
                    <a:pt x="2794959" y="2708699"/>
                  </a:cubicBezTo>
                  <a:cubicBezTo>
                    <a:pt x="2810038" y="2689851"/>
                    <a:pt x="2814129" y="2691446"/>
                    <a:pt x="2829464" y="2691446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-77938" y="22134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1912 m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50851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m</a:t>
            </a:r>
            <a:endParaRPr lang="fr-FR" dirty="0"/>
          </a:p>
        </p:txBody>
      </p:sp>
      <p:cxnSp>
        <p:nvCxnSpPr>
          <p:cNvPr id="29" name="Connecteur droit 28"/>
          <p:cNvCxnSpPr>
            <a:endCxn id="16" idx="24"/>
          </p:cNvCxnSpPr>
          <p:nvPr/>
        </p:nvCxnSpPr>
        <p:spPr>
          <a:xfrm>
            <a:off x="738231" y="2398139"/>
            <a:ext cx="927394" cy="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38231" y="5357004"/>
            <a:ext cx="2533247" cy="351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933758" y="2031608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Mont Washington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390244" y="2400940"/>
                <a:ext cx="2173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=563 </m:t>
                      </m:r>
                      <m:r>
                        <a:rPr lang="fr-FR" b="0" i="1" smtClean="0">
                          <a:latin typeface="Cambria Math"/>
                        </a:rPr>
                        <m:t>𝑚𝑢𝑜𝑛𝑠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44" y="2400940"/>
                <a:ext cx="21730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3635896" y="450912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Cambridge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4860031" y="2142148"/>
                <a:ext cx="1862369" cy="696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Loi exponentielle: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2142148"/>
                <a:ext cx="1862369" cy="696986"/>
              </a:xfrm>
              <a:prstGeom prst="rect">
                <a:avLst/>
              </a:prstGeom>
              <a:blipFill rotWithShape="1">
                <a:blip r:embed="rId3"/>
                <a:stretch>
                  <a:fillRect l="-2614" t="-20870" r="-21895" b="-747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002596" y="2924944"/>
                <a:ext cx="2673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Avec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𝑣</m:t>
                        </m:r>
                      </m:den>
                    </m:f>
                    <m:r>
                      <a:rPr lang="fr-FR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/>
                      </a:rPr>
                      <m:t>e</m:t>
                    </m:r>
                  </m:oMath>
                </a14:m>
                <a:r>
                  <a:rPr lang="fr-FR" dirty="0" smtClean="0"/>
                  <a:t>t v=0,9952c</a:t>
                </a:r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596" y="2924944"/>
                <a:ext cx="2673617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55" t="-121667" r="-1142" b="-17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5170495" y="3712386"/>
            <a:ext cx="24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prévoit 31 muons/h.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5170495" y="5072884"/>
            <a:ext cx="34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Pb: la mesure donne 408 muons/h!</a:t>
            </a:r>
            <a:endParaRPr lang="fr-FR" dirty="0"/>
          </a:p>
        </p:txBody>
      </p:sp>
      <p:sp>
        <p:nvSpPr>
          <p:cNvPr id="40" name="Accolade ouvrante 39"/>
          <p:cNvSpPr/>
          <p:nvPr/>
        </p:nvSpPr>
        <p:spPr>
          <a:xfrm>
            <a:off x="4885094" y="3573016"/>
            <a:ext cx="262970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03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830093" cy="954107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Exercice: temps de vie du muon </a:t>
            </a:r>
          </a:p>
          <a:p>
            <a:r>
              <a:rPr lang="fr-FR" sz="2800" dirty="0" smtClean="0"/>
              <a:t>et relativité restreinte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340768"/>
            <a:ext cx="360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Expérience de Frisch et Smith (1963)</a:t>
            </a:r>
            <a:endParaRPr lang="fr-FR" dirty="0"/>
          </a:p>
        </p:txBody>
      </p:sp>
      <p:grpSp>
        <p:nvGrpSpPr>
          <p:cNvPr id="21" name="Groupe 20"/>
          <p:cNvGrpSpPr/>
          <p:nvPr/>
        </p:nvGrpSpPr>
        <p:grpSpPr>
          <a:xfrm>
            <a:off x="611560" y="1772816"/>
            <a:ext cx="3672408" cy="4032448"/>
            <a:chOff x="179512" y="1772816"/>
            <a:chExt cx="3672408" cy="4032448"/>
          </a:xfrm>
        </p:grpSpPr>
        <p:cxnSp>
          <p:nvCxnSpPr>
            <p:cNvPr id="10" name="Connecteur droit avec flèche 9"/>
            <p:cNvCxnSpPr/>
            <p:nvPr/>
          </p:nvCxnSpPr>
          <p:spPr>
            <a:xfrm flipV="1">
              <a:off x="395536" y="1988840"/>
              <a:ext cx="0" cy="381642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395536" y="1772816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Altitude</a:t>
              </a:r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79512" y="5661248"/>
              <a:ext cx="3672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rme libre 15"/>
            <p:cNvSpPr/>
            <p:nvPr/>
          </p:nvSpPr>
          <p:spPr>
            <a:xfrm>
              <a:off x="543464" y="2398139"/>
              <a:ext cx="2829464" cy="2958865"/>
            </a:xfrm>
            <a:custGeom>
              <a:avLst/>
              <a:gdLst>
                <a:gd name="connsiteX0" fmla="*/ 0 w 2829464"/>
                <a:gd name="connsiteY0" fmla="*/ 1000669 h 2958865"/>
                <a:gd name="connsiteX1" fmla="*/ 8627 w 2829464"/>
                <a:gd name="connsiteY1" fmla="*/ 948910 h 2958865"/>
                <a:gd name="connsiteX2" fmla="*/ 43132 w 2829464"/>
                <a:gd name="connsiteY2" fmla="*/ 879899 h 2958865"/>
                <a:gd name="connsiteX3" fmla="*/ 60385 w 2829464"/>
                <a:gd name="connsiteY3" fmla="*/ 845393 h 2958865"/>
                <a:gd name="connsiteX4" fmla="*/ 103517 w 2829464"/>
                <a:gd name="connsiteY4" fmla="*/ 776382 h 2958865"/>
                <a:gd name="connsiteX5" fmla="*/ 120770 w 2829464"/>
                <a:gd name="connsiteY5" fmla="*/ 690118 h 2958865"/>
                <a:gd name="connsiteX6" fmla="*/ 138023 w 2829464"/>
                <a:gd name="connsiteY6" fmla="*/ 655612 h 2958865"/>
                <a:gd name="connsiteX7" fmla="*/ 163902 w 2829464"/>
                <a:gd name="connsiteY7" fmla="*/ 603853 h 2958865"/>
                <a:gd name="connsiteX8" fmla="*/ 189781 w 2829464"/>
                <a:gd name="connsiteY8" fmla="*/ 526216 h 2958865"/>
                <a:gd name="connsiteX9" fmla="*/ 207034 w 2829464"/>
                <a:gd name="connsiteY9" fmla="*/ 500336 h 2958865"/>
                <a:gd name="connsiteX10" fmla="*/ 215661 w 2829464"/>
                <a:gd name="connsiteY10" fmla="*/ 474457 h 2958865"/>
                <a:gd name="connsiteX11" fmla="*/ 224287 w 2829464"/>
                <a:gd name="connsiteY11" fmla="*/ 439952 h 2958865"/>
                <a:gd name="connsiteX12" fmla="*/ 232913 w 2829464"/>
                <a:gd name="connsiteY12" fmla="*/ 414072 h 2958865"/>
                <a:gd name="connsiteX13" fmla="*/ 241540 w 2829464"/>
                <a:gd name="connsiteY13" fmla="*/ 379567 h 2958865"/>
                <a:gd name="connsiteX14" fmla="*/ 267419 w 2829464"/>
                <a:gd name="connsiteY14" fmla="*/ 319182 h 2958865"/>
                <a:gd name="connsiteX15" fmla="*/ 301925 w 2829464"/>
                <a:gd name="connsiteY15" fmla="*/ 267423 h 2958865"/>
                <a:gd name="connsiteX16" fmla="*/ 345057 w 2829464"/>
                <a:gd name="connsiteY16" fmla="*/ 215665 h 2958865"/>
                <a:gd name="connsiteX17" fmla="*/ 396815 w 2829464"/>
                <a:gd name="connsiteY17" fmla="*/ 181159 h 2958865"/>
                <a:gd name="connsiteX18" fmla="*/ 414068 w 2829464"/>
                <a:gd name="connsiteY18" fmla="*/ 155280 h 2958865"/>
                <a:gd name="connsiteX19" fmla="*/ 439947 w 2829464"/>
                <a:gd name="connsiteY19" fmla="*/ 138027 h 2958865"/>
                <a:gd name="connsiteX20" fmla="*/ 474453 w 2829464"/>
                <a:gd name="connsiteY20" fmla="*/ 86269 h 2958865"/>
                <a:gd name="connsiteX21" fmla="*/ 526211 w 2829464"/>
                <a:gd name="connsiteY21" fmla="*/ 60389 h 2958865"/>
                <a:gd name="connsiteX22" fmla="*/ 577970 w 2829464"/>
                <a:gd name="connsiteY22" fmla="*/ 34510 h 2958865"/>
                <a:gd name="connsiteX23" fmla="*/ 603849 w 2829464"/>
                <a:gd name="connsiteY23" fmla="*/ 17257 h 2958865"/>
                <a:gd name="connsiteX24" fmla="*/ 690113 w 2829464"/>
                <a:gd name="connsiteY24" fmla="*/ 4 h 2958865"/>
                <a:gd name="connsiteX25" fmla="*/ 854015 w 2829464"/>
                <a:gd name="connsiteY25" fmla="*/ 17257 h 2958865"/>
                <a:gd name="connsiteX26" fmla="*/ 879894 w 2829464"/>
                <a:gd name="connsiteY26" fmla="*/ 34510 h 2958865"/>
                <a:gd name="connsiteX27" fmla="*/ 931653 w 2829464"/>
                <a:gd name="connsiteY27" fmla="*/ 112148 h 2958865"/>
                <a:gd name="connsiteX28" fmla="*/ 948906 w 2829464"/>
                <a:gd name="connsiteY28" fmla="*/ 138027 h 2958865"/>
                <a:gd name="connsiteX29" fmla="*/ 957532 w 2829464"/>
                <a:gd name="connsiteY29" fmla="*/ 163906 h 2958865"/>
                <a:gd name="connsiteX30" fmla="*/ 992038 w 2829464"/>
                <a:gd name="connsiteY30" fmla="*/ 215665 h 2958865"/>
                <a:gd name="connsiteX31" fmla="*/ 1009291 w 2829464"/>
                <a:gd name="connsiteY31" fmla="*/ 336435 h 2958865"/>
                <a:gd name="connsiteX32" fmla="*/ 1017917 w 2829464"/>
                <a:gd name="connsiteY32" fmla="*/ 396819 h 2958865"/>
                <a:gd name="connsiteX33" fmla="*/ 1035170 w 2829464"/>
                <a:gd name="connsiteY33" fmla="*/ 439952 h 2958865"/>
                <a:gd name="connsiteX34" fmla="*/ 1061049 w 2829464"/>
                <a:gd name="connsiteY34" fmla="*/ 500336 h 2958865"/>
                <a:gd name="connsiteX35" fmla="*/ 1069676 w 2829464"/>
                <a:gd name="connsiteY35" fmla="*/ 543469 h 2958865"/>
                <a:gd name="connsiteX36" fmla="*/ 1104181 w 2829464"/>
                <a:gd name="connsiteY36" fmla="*/ 603853 h 2958865"/>
                <a:gd name="connsiteX37" fmla="*/ 1121434 w 2829464"/>
                <a:gd name="connsiteY37" fmla="*/ 638359 h 2958865"/>
                <a:gd name="connsiteX38" fmla="*/ 1130061 w 2829464"/>
                <a:gd name="connsiteY38" fmla="*/ 672865 h 2958865"/>
                <a:gd name="connsiteX39" fmla="*/ 1147313 w 2829464"/>
                <a:gd name="connsiteY39" fmla="*/ 724623 h 2958865"/>
                <a:gd name="connsiteX40" fmla="*/ 1164566 w 2829464"/>
                <a:gd name="connsiteY40" fmla="*/ 750503 h 2958865"/>
                <a:gd name="connsiteX41" fmla="*/ 1173193 w 2829464"/>
                <a:gd name="connsiteY41" fmla="*/ 836767 h 2958865"/>
                <a:gd name="connsiteX42" fmla="*/ 1224951 w 2829464"/>
                <a:gd name="connsiteY42" fmla="*/ 914404 h 2958865"/>
                <a:gd name="connsiteX43" fmla="*/ 1233578 w 2829464"/>
                <a:gd name="connsiteY43" fmla="*/ 940284 h 2958865"/>
                <a:gd name="connsiteX44" fmla="*/ 1250830 w 2829464"/>
                <a:gd name="connsiteY44" fmla="*/ 966163 h 2958865"/>
                <a:gd name="connsiteX45" fmla="*/ 1276710 w 2829464"/>
                <a:gd name="connsiteY45" fmla="*/ 1017921 h 2958865"/>
                <a:gd name="connsiteX46" fmla="*/ 1293962 w 2829464"/>
                <a:gd name="connsiteY46" fmla="*/ 1078306 h 2958865"/>
                <a:gd name="connsiteX47" fmla="*/ 1311215 w 2829464"/>
                <a:gd name="connsiteY47" fmla="*/ 1155944 h 2958865"/>
                <a:gd name="connsiteX48" fmla="*/ 1319842 w 2829464"/>
                <a:gd name="connsiteY48" fmla="*/ 1233582 h 2958865"/>
                <a:gd name="connsiteX49" fmla="*/ 1337094 w 2829464"/>
                <a:gd name="connsiteY49" fmla="*/ 1293967 h 2958865"/>
                <a:gd name="connsiteX50" fmla="*/ 1354347 w 2829464"/>
                <a:gd name="connsiteY50" fmla="*/ 1466495 h 2958865"/>
                <a:gd name="connsiteX51" fmla="*/ 1380227 w 2829464"/>
                <a:gd name="connsiteY51" fmla="*/ 1552759 h 2958865"/>
                <a:gd name="connsiteX52" fmla="*/ 1406106 w 2829464"/>
                <a:gd name="connsiteY52" fmla="*/ 1647650 h 2958865"/>
                <a:gd name="connsiteX53" fmla="*/ 1414732 w 2829464"/>
                <a:gd name="connsiteY53" fmla="*/ 1716661 h 2958865"/>
                <a:gd name="connsiteX54" fmla="*/ 1440611 w 2829464"/>
                <a:gd name="connsiteY54" fmla="*/ 1777046 h 2958865"/>
                <a:gd name="connsiteX55" fmla="*/ 1449238 w 2829464"/>
                <a:gd name="connsiteY55" fmla="*/ 1846057 h 2958865"/>
                <a:gd name="connsiteX56" fmla="*/ 1466491 w 2829464"/>
                <a:gd name="connsiteY56" fmla="*/ 1897816 h 2958865"/>
                <a:gd name="connsiteX57" fmla="*/ 1492370 w 2829464"/>
                <a:gd name="connsiteY57" fmla="*/ 1958201 h 2958865"/>
                <a:gd name="connsiteX58" fmla="*/ 1518249 w 2829464"/>
                <a:gd name="connsiteY58" fmla="*/ 2061718 h 2958865"/>
                <a:gd name="connsiteX59" fmla="*/ 1526876 w 2829464"/>
                <a:gd name="connsiteY59" fmla="*/ 2087597 h 2958865"/>
                <a:gd name="connsiteX60" fmla="*/ 1544128 w 2829464"/>
                <a:gd name="connsiteY60" fmla="*/ 2156608 h 2958865"/>
                <a:gd name="connsiteX61" fmla="*/ 1561381 w 2829464"/>
                <a:gd name="connsiteY61" fmla="*/ 2225619 h 2958865"/>
                <a:gd name="connsiteX62" fmla="*/ 1570008 w 2829464"/>
                <a:gd name="connsiteY62" fmla="*/ 2268752 h 2958865"/>
                <a:gd name="connsiteX63" fmla="*/ 1595887 w 2829464"/>
                <a:gd name="connsiteY63" fmla="*/ 2449906 h 2958865"/>
                <a:gd name="connsiteX64" fmla="*/ 1613140 w 2829464"/>
                <a:gd name="connsiteY64" fmla="*/ 2475786 h 2958865"/>
                <a:gd name="connsiteX65" fmla="*/ 1639019 w 2829464"/>
                <a:gd name="connsiteY65" fmla="*/ 2527544 h 2958865"/>
                <a:gd name="connsiteX66" fmla="*/ 1664898 w 2829464"/>
                <a:gd name="connsiteY66" fmla="*/ 2544797 h 2958865"/>
                <a:gd name="connsiteX67" fmla="*/ 1682151 w 2829464"/>
                <a:gd name="connsiteY67" fmla="*/ 2570676 h 2958865"/>
                <a:gd name="connsiteX68" fmla="*/ 1708030 w 2829464"/>
                <a:gd name="connsiteY68" fmla="*/ 2596555 h 2958865"/>
                <a:gd name="connsiteX69" fmla="*/ 1725283 w 2829464"/>
                <a:gd name="connsiteY69" fmla="*/ 2648314 h 2958865"/>
                <a:gd name="connsiteX70" fmla="*/ 1751162 w 2829464"/>
                <a:gd name="connsiteY70" fmla="*/ 2674193 h 2958865"/>
                <a:gd name="connsiteX71" fmla="*/ 1768415 w 2829464"/>
                <a:gd name="connsiteY71" fmla="*/ 2708699 h 2958865"/>
                <a:gd name="connsiteX72" fmla="*/ 1820174 w 2829464"/>
                <a:gd name="connsiteY72" fmla="*/ 2760457 h 2958865"/>
                <a:gd name="connsiteX73" fmla="*/ 1837427 w 2829464"/>
                <a:gd name="connsiteY73" fmla="*/ 2786336 h 2958865"/>
                <a:gd name="connsiteX74" fmla="*/ 1889185 w 2829464"/>
                <a:gd name="connsiteY74" fmla="*/ 2820842 h 2958865"/>
                <a:gd name="connsiteX75" fmla="*/ 1906438 w 2829464"/>
                <a:gd name="connsiteY75" fmla="*/ 2846721 h 2958865"/>
                <a:gd name="connsiteX76" fmla="*/ 1958196 w 2829464"/>
                <a:gd name="connsiteY76" fmla="*/ 2872601 h 2958865"/>
                <a:gd name="connsiteX77" fmla="*/ 1984076 w 2829464"/>
                <a:gd name="connsiteY77" fmla="*/ 2889853 h 2958865"/>
                <a:gd name="connsiteX78" fmla="*/ 2053087 w 2829464"/>
                <a:gd name="connsiteY78" fmla="*/ 2898480 h 2958865"/>
                <a:gd name="connsiteX79" fmla="*/ 2096219 w 2829464"/>
                <a:gd name="connsiteY79" fmla="*/ 2907106 h 2958865"/>
                <a:gd name="connsiteX80" fmla="*/ 2130725 w 2829464"/>
                <a:gd name="connsiteY80" fmla="*/ 2924359 h 2958865"/>
                <a:gd name="connsiteX81" fmla="*/ 2225615 w 2829464"/>
                <a:gd name="connsiteY81" fmla="*/ 2941612 h 2958865"/>
                <a:gd name="connsiteX82" fmla="*/ 2286000 w 2829464"/>
                <a:gd name="connsiteY82" fmla="*/ 2958865 h 2958865"/>
                <a:gd name="connsiteX83" fmla="*/ 2493034 w 2829464"/>
                <a:gd name="connsiteY83" fmla="*/ 2950238 h 2958865"/>
                <a:gd name="connsiteX84" fmla="*/ 2536166 w 2829464"/>
                <a:gd name="connsiteY84" fmla="*/ 2898480 h 2958865"/>
                <a:gd name="connsiteX85" fmla="*/ 2613804 w 2829464"/>
                <a:gd name="connsiteY85" fmla="*/ 2863974 h 2958865"/>
                <a:gd name="connsiteX86" fmla="*/ 2665562 w 2829464"/>
                <a:gd name="connsiteY86" fmla="*/ 2829469 h 2958865"/>
                <a:gd name="connsiteX87" fmla="*/ 2691442 w 2829464"/>
                <a:gd name="connsiteY87" fmla="*/ 2820842 h 2958865"/>
                <a:gd name="connsiteX88" fmla="*/ 2743200 w 2829464"/>
                <a:gd name="connsiteY88" fmla="*/ 2786336 h 2958865"/>
                <a:gd name="connsiteX89" fmla="*/ 2760453 w 2829464"/>
                <a:gd name="connsiteY89" fmla="*/ 2760457 h 2958865"/>
                <a:gd name="connsiteX90" fmla="*/ 2786332 w 2829464"/>
                <a:gd name="connsiteY90" fmla="*/ 2734578 h 2958865"/>
                <a:gd name="connsiteX91" fmla="*/ 2794959 w 2829464"/>
                <a:gd name="connsiteY91" fmla="*/ 2708699 h 2958865"/>
                <a:gd name="connsiteX92" fmla="*/ 2829464 w 2829464"/>
                <a:gd name="connsiteY92" fmla="*/ 2691446 h 29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829464" h="2958865">
                  <a:moveTo>
                    <a:pt x="0" y="1000669"/>
                  </a:moveTo>
                  <a:cubicBezTo>
                    <a:pt x="2876" y="983416"/>
                    <a:pt x="2744" y="965382"/>
                    <a:pt x="8627" y="948910"/>
                  </a:cubicBezTo>
                  <a:cubicBezTo>
                    <a:pt x="17277" y="924690"/>
                    <a:pt x="31630" y="902903"/>
                    <a:pt x="43132" y="879899"/>
                  </a:cubicBezTo>
                  <a:cubicBezTo>
                    <a:pt x="48883" y="868397"/>
                    <a:pt x="53769" y="856420"/>
                    <a:pt x="60385" y="845393"/>
                  </a:cubicBezTo>
                  <a:cubicBezTo>
                    <a:pt x="91598" y="793371"/>
                    <a:pt x="76963" y="816212"/>
                    <a:pt x="103517" y="776382"/>
                  </a:cubicBezTo>
                  <a:lnTo>
                    <a:pt x="120770" y="690118"/>
                  </a:lnTo>
                  <a:cubicBezTo>
                    <a:pt x="123292" y="677508"/>
                    <a:pt x="132957" y="667432"/>
                    <a:pt x="138023" y="655612"/>
                  </a:cubicBezTo>
                  <a:cubicBezTo>
                    <a:pt x="159452" y="605609"/>
                    <a:pt x="130745" y="653590"/>
                    <a:pt x="163902" y="603853"/>
                  </a:cubicBezTo>
                  <a:lnTo>
                    <a:pt x="189781" y="526216"/>
                  </a:lnTo>
                  <a:cubicBezTo>
                    <a:pt x="193060" y="516380"/>
                    <a:pt x="202397" y="509609"/>
                    <a:pt x="207034" y="500336"/>
                  </a:cubicBezTo>
                  <a:cubicBezTo>
                    <a:pt x="211101" y="492203"/>
                    <a:pt x="213163" y="483200"/>
                    <a:pt x="215661" y="474457"/>
                  </a:cubicBezTo>
                  <a:cubicBezTo>
                    <a:pt x="218918" y="463058"/>
                    <a:pt x="221030" y="451352"/>
                    <a:pt x="224287" y="439952"/>
                  </a:cubicBezTo>
                  <a:cubicBezTo>
                    <a:pt x="226785" y="431209"/>
                    <a:pt x="230415" y="422815"/>
                    <a:pt x="232913" y="414072"/>
                  </a:cubicBezTo>
                  <a:cubicBezTo>
                    <a:pt x="236170" y="402672"/>
                    <a:pt x="238283" y="390967"/>
                    <a:pt x="241540" y="379567"/>
                  </a:cubicBezTo>
                  <a:cubicBezTo>
                    <a:pt x="248032" y="356846"/>
                    <a:pt x="254868" y="340100"/>
                    <a:pt x="267419" y="319182"/>
                  </a:cubicBezTo>
                  <a:cubicBezTo>
                    <a:pt x="278087" y="301401"/>
                    <a:pt x="290423" y="284676"/>
                    <a:pt x="301925" y="267423"/>
                  </a:cubicBezTo>
                  <a:cubicBezTo>
                    <a:pt x="317261" y="244420"/>
                    <a:pt x="322066" y="233547"/>
                    <a:pt x="345057" y="215665"/>
                  </a:cubicBezTo>
                  <a:cubicBezTo>
                    <a:pt x="361424" y="202935"/>
                    <a:pt x="396815" y="181159"/>
                    <a:pt x="396815" y="181159"/>
                  </a:cubicBezTo>
                  <a:cubicBezTo>
                    <a:pt x="402566" y="172533"/>
                    <a:pt x="406737" y="162611"/>
                    <a:pt x="414068" y="155280"/>
                  </a:cubicBezTo>
                  <a:cubicBezTo>
                    <a:pt x="421399" y="147949"/>
                    <a:pt x="433120" y="145829"/>
                    <a:pt x="439947" y="138027"/>
                  </a:cubicBezTo>
                  <a:cubicBezTo>
                    <a:pt x="453601" y="122422"/>
                    <a:pt x="462951" y="103522"/>
                    <a:pt x="474453" y="86269"/>
                  </a:cubicBezTo>
                  <a:cubicBezTo>
                    <a:pt x="486814" y="67728"/>
                    <a:pt x="508988" y="69000"/>
                    <a:pt x="526211" y="60389"/>
                  </a:cubicBezTo>
                  <a:cubicBezTo>
                    <a:pt x="593094" y="26947"/>
                    <a:pt x="512930" y="56189"/>
                    <a:pt x="577970" y="34510"/>
                  </a:cubicBezTo>
                  <a:cubicBezTo>
                    <a:pt x="586596" y="28759"/>
                    <a:pt x="593940" y="20306"/>
                    <a:pt x="603849" y="17257"/>
                  </a:cubicBezTo>
                  <a:cubicBezTo>
                    <a:pt x="631876" y="8633"/>
                    <a:pt x="690113" y="4"/>
                    <a:pt x="690113" y="4"/>
                  </a:cubicBezTo>
                  <a:cubicBezTo>
                    <a:pt x="702761" y="795"/>
                    <a:pt x="810925" y="-4288"/>
                    <a:pt x="854015" y="17257"/>
                  </a:cubicBezTo>
                  <a:cubicBezTo>
                    <a:pt x="863288" y="21894"/>
                    <a:pt x="871268" y="28759"/>
                    <a:pt x="879894" y="34510"/>
                  </a:cubicBezTo>
                  <a:lnTo>
                    <a:pt x="931653" y="112148"/>
                  </a:lnTo>
                  <a:lnTo>
                    <a:pt x="948906" y="138027"/>
                  </a:lnTo>
                  <a:cubicBezTo>
                    <a:pt x="951781" y="146653"/>
                    <a:pt x="953116" y="155957"/>
                    <a:pt x="957532" y="163906"/>
                  </a:cubicBezTo>
                  <a:cubicBezTo>
                    <a:pt x="967602" y="182032"/>
                    <a:pt x="992038" y="215665"/>
                    <a:pt x="992038" y="215665"/>
                  </a:cubicBezTo>
                  <a:cubicBezTo>
                    <a:pt x="1007189" y="306574"/>
                    <a:pt x="994898" y="228485"/>
                    <a:pt x="1009291" y="336435"/>
                  </a:cubicBezTo>
                  <a:cubicBezTo>
                    <a:pt x="1011978" y="356589"/>
                    <a:pt x="1012986" y="377094"/>
                    <a:pt x="1017917" y="396819"/>
                  </a:cubicBezTo>
                  <a:cubicBezTo>
                    <a:pt x="1021673" y="411842"/>
                    <a:pt x="1030273" y="425261"/>
                    <a:pt x="1035170" y="439952"/>
                  </a:cubicBezTo>
                  <a:cubicBezTo>
                    <a:pt x="1053738" y="495656"/>
                    <a:pt x="1030725" y="454850"/>
                    <a:pt x="1061049" y="500336"/>
                  </a:cubicBezTo>
                  <a:cubicBezTo>
                    <a:pt x="1063925" y="514714"/>
                    <a:pt x="1065039" y="529559"/>
                    <a:pt x="1069676" y="543469"/>
                  </a:cubicBezTo>
                  <a:cubicBezTo>
                    <a:pt x="1080104" y="574754"/>
                    <a:pt x="1089035" y="577347"/>
                    <a:pt x="1104181" y="603853"/>
                  </a:cubicBezTo>
                  <a:cubicBezTo>
                    <a:pt x="1110561" y="615018"/>
                    <a:pt x="1116919" y="626318"/>
                    <a:pt x="1121434" y="638359"/>
                  </a:cubicBezTo>
                  <a:cubicBezTo>
                    <a:pt x="1125597" y="649460"/>
                    <a:pt x="1126654" y="661509"/>
                    <a:pt x="1130061" y="672865"/>
                  </a:cubicBezTo>
                  <a:cubicBezTo>
                    <a:pt x="1135287" y="690284"/>
                    <a:pt x="1141562" y="707370"/>
                    <a:pt x="1147313" y="724623"/>
                  </a:cubicBezTo>
                  <a:cubicBezTo>
                    <a:pt x="1150592" y="734459"/>
                    <a:pt x="1158815" y="741876"/>
                    <a:pt x="1164566" y="750503"/>
                  </a:cubicBezTo>
                  <a:cubicBezTo>
                    <a:pt x="1167442" y="779258"/>
                    <a:pt x="1164573" y="809184"/>
                    <a:pt x="1173193" y="836767"/>
                  </a:cubicBezTo>
                  <a:cubicBezTo>
                    <a:pt x="1173194" y="836770"/>
                    <a:pt x="1216324" y="901463"/>
                    <a:pt x="1224951" y="914404"/>
                  </a:cubicBezTo>
                  <a:cubicBezTo>
                    <a:pt x="1229995" y="921970"/>
                    <a:pt x="1229511" y="932151"/>
                    <a:pt x="1233578" y="940284"/>
                  </a:cubicBezTo>
                  <a:cubicBezTo>
                    <a:pt x="1238214" y="949557"/>
                    <a:pt x="1246194" y="956890"/>
                    <a:pt x="1250830" y="966163"/>
                  </a:cubicBezTo>
                  <a:cubicBezTo>
                    <a:pt x="1286540" y="1037584"/>
                    <a:pt x="1227272" y="943765"/>
                    <a:pt x="1276710" y="1017921"/>
                  </a:cubicBezTo>
                  <a:cubicBezTo>
                    <a:pt x="1284931" y="1042586"/>
                    <a:pt x="1288546" y="1051227"/>
                    <a:pt x="1293962" y="1078306"/>
                  </a:cubicBezTo>
                  <a:cubicBezTo>
                    <a:pt x="1309144" y="1154215"/>
                    <a:pt x="1294428" y="1105580"/>
                    <a:pt x="1311215" y="1155944"/>
                  </a:cubicBezTo>
                  <a:cubicBezTo>
                    <a:pt x="1314091" y="1181823"/>
                    <a:pt x="1315883" y="1207846"/>
                    <a:pt x="1319842" y="1233582"/>
                  </a:cubicBezTo>
                  <a:cubicBezTo>
                    <a:pt x="1322937" y="1253697"/>
                    <a:pt x="1330653" y="1274643"/>
                    <a:pt x="1337094" y="1293967"/>
                  </a:cubicBezTo>
                  <a:cubicBezTo>
                    <a:pt x="1339854" y="1324321"/>
                    <a:pt x="1348957" y="1431460"/>
                    <a:pt x="1354347" y="1466495"/>
                  </a:cubicBezTo>
                  <a:cubicBezTo>
                    <a:pt x="1359823" y="1502092"/>
                    <a:pt x="1370823" y="1515143"/>
                    <a:pt x="1380227" y="1552759"/>
                  </a:cubicBezTo>
                  <a:cubicBezTo>
                    <a:pt x="1399684" y="1630592"/>
                    <a:pt x="1389980" y="1599275"/>
                    <a:pt x="1406106" y="1647650"/>
                  </a:cubicBezTo>
                  <a:cubicBezTo>
                    <a:pt x="1408981" y="1670654"/>
                    <a:pt x="1410585" y="1693852"/>
                    <a:pt x="1414732" y="1716661"/>
                  </a:cubicBezTo>
                  <a:cubicBezTo>
                    <a:pt x="1418358" y="1736602"/>
                    <a:pt x="1432117" y="1760057"/>
                    <a:pt x="1440611" y="1777046"/>
                  </a:cubicBezTo>
                  <a:cubicBezTo>
                    <a:pt x="1443487" y="1800050"/>
                    <a:pt x="1444380" y="1823389"/>
                    <a:pt x="1449238" y="1846057"/>
                  </a:cubicBezTo>
                  <a:cubicBezTo>
                    <a:pt x="1453049" y="1863840"/>
                    <a:pt x="1460740" y="1880563"/>
                    <a:pt x="1466491" y="1897816"/>
                  </a:cubicBezTo>
                  <a:cubicBezTo>
                    <a:pt x="1479184" y="1935897"/>
                    <a:pt x="1471049" y="1915559"/>
                    <a:pt x="1492370" y="1958201"/>
                  </a:cubicBezTo>
                  <a:lnTo>
                    <a:pt x="1518249" y="2061718"/>
                  </a:lnTo>
                  <a:cubicBezTo>
                    <a:pt x="1520454" y="2070540"/>
                    <a:pt x="1524483" y="2078824"/>
                    <a:pt x="1526876" y="2087597"/>
                  </a:cubicBezTo>
                  <a:cubicBezTo>
                    <a:pt x="1533115" y="2110473"/>
                    <a:pt x="1538377" y="2133604"/>
                    <a:pt x="1544128" y="2156608"/>
                  </a:cubicBezTo>
                  <a:lnTo>
                    <a:pt x="1561381" y="2225619"/>
                  </a:lnTo>
                  <a:cubicBezTo>
                    <a:pt x="1564937" y="2239844"/>
                    <a:pt x="1567132" y="2254374"/>
                    <a:pt x="1570008" y="2268752"/>
                  </a:cubicBezTo>
                  <a:cubicBezTo>
                    <a:pt x="1571919" y="2289779"/>
                    <a:pt x="1581056" y="2427659"/>
                    <a:pt x="1595887" y="2449906"/>
                  </a:cubicBezTo>
                  <a:lnTo>
                    <a:pt x="1613140" y="2475786"/>
                  </a:lnTo>
                  <a:cubicBezTo>
                    <a:pt x="1620156" y="2496835"/>
                    <a:pt x="1622296" y="2510821"/>
                    <a:pt x="1639019" y="2527544"/>
                  </a:cubicBezTo>
                  <a:cubicBezTo>
                    <a:pt x="1646350" y="2534875"/>
                    <a:pt x="1656272" y="2539046"/>
                    <a:pt x="1664898" y="2544797"/>
                  </a:cubicBezTo>
                  <a:cubicBezTo>
                    <a:pt x="1670649" y="2553423"/>
                    <a:pt x="1675514" y="2562711"/>
                    <a:pt x="1682151" y="2570676"/>
                  </a:cubicBezTo>
                  <a:cubicBezTo>
                    <a:pt x="1689961" y="2580048"/>
                    <a:pt x="1702105" y="2585891"/>
                    <a:pt x="1708030" y="2596555"/>
                  </a:cubicBezTo>
                  <a:cubicBezTo>
                    <a:pt x="1716862" y="2612453"/>
                    <a:pt x="1719532" y="2631061"/>
                    <a:pt x="1725283" y="2648314"/>
                  </a:cubicBezTo>
                  <a:cubicBezTo>
                    <a:pt x="1729141" y="2659887"/>
                    <a:pt x="1744071" y="2664266"/>
                    <a:pt x="1751162" y="2674193"/>
                  </a:cubicBezTo>
                  <a:cubicBezTo>
                    <a:pt x="1758636" y="2684657"/>
                    <a:pt x="1761599" y="2697794"/>
                    <a:pt x="1768415" y="2708699"/>
                  </a:cubicBezTo>
                  <a:cubicBezTo>
                    <a:pt x="1791343" y="2745384"/>
                    <a:pt x="1788945" y="2739638"/>
                    <a:pt x="1820174" y="2760457"/>
                  </a:cubicBezTo>
                  <a:cubicBezTo>
                    <a:pt x="1825925" y="2769083"/>
                    <a:pt x="1829625" y="2779509"/>
                    <a:pt x="1837427" y="2786336"/>
                  </a:cubicBezTo>
                  <a:cubicBezTo>
                    <a:pt x="1853032" y="2799990"/>
                    <a:pt x="1889185" y="2820842"/>
                    <a:pt x="1889185" y="2820842"/>
                  </a:cubicBezTo>
                  <a:cubicBezTo>
                    <a:pt x="1894936" y="2829468"/>
                    <a:pt x="1899107" y="2839390"/>
                    <a:pt x="1906438" y="2846721"/>
                  </a:cubicBezTo>
                  <a:cubicBezTo>
                    <a:pt x="1931158" y="2871441"/>
                    <a:pt x="1930134" y="2858570"/>
                    <a:pt x="1958196" y="2872601"/>
                  </a:cubicBezTo>
                  <a:cubicBezTo>
                    <a:pt x="1967469" y="2877238"/>
                    <a:pt x="1974074" y="2887125"/>
                    <a:pt x="1984076" y="2889853"/>
                  </a:cubicBezTo>
                  <a:cubicBezTo>
                    <a:pt x="2006442" y="2895953"/>
                    <a:pt x="2030174" y="2894955"/>
                    <a:pt x="2053087" y="2898480"/>
                  </a:cubicBezTo>
                  <a:cubicBezTo>
                    <a:pt x="2067579" y="2900709"/>
                    <a:pt x="2081842" y="2904231"/>
                    <a:pt x="2096219" y="2907106"/>
                  </a:cubicBezTo>
                  <a:cubicBezTo>
                    <a:pt x="2107721" y="2912857"/>
                    <a:pt x="2118684" y="2919844"/>
                    <a:pt x="2130725" y="2924359"/>
                  </a:cubicBezTo>
                  <a:cubicBezTo>
                    <a:pt x="2158352" y="2934719"/>
                    <a:pt x="2199119" y="2936795"/>
                    <a:pt x="2225615" y="2941612"/>
                  </a:cubicBezTo>
                  <a:cubicBezTo>
                    <a:pt x="2249451" y="2945946"/>
                    <a:pt x="2263823" y="2951472"/>
                    <a:pt x="2286000" y="2958865"/>
                  </a:cubicBezTo>
                  <a:cubicBezTo>
                    <a:pt x="2355011" y="2955989"/>
                    <a:pt x="2424709" y="2960360"/>
                    <a:pt x="2493034" y="2950238"/>
                  </a:cubicBezTo>
                  <a:cubicBezTo>
                    <a:pt x="2509623" y="2947780"/>
                    <a:pt x="2526271" y="2908375"/>
                    <a:pt x="2536166" y="2898480"/>
                  </a:cubicBezTo>
                  <a:cubicBezTo>
                    <a:pt x="2571281" y="2863365"/>
                    <a:pt x="2562552" y="2898142"/>
                    <a:pt x="2613804" y="2863974"/>
                  </a:cubicBezTo>
                  <a:cubicBezTo>
                    <a:pt x="2631057" y="2852472"/>
                    <a:pt x="2645891" y="2836026"/>
                    <a:pt x="2665562" y="2829469"/>
                  </a:cubicBezTo>
                  <a:cubicBezTo>
                    <a:pt x="2674189" y="2826593"/>
                    <a:pt x="2683493" y="2825258"/>
                    <a:pt x="2691442" y="2820842"/>
                  </a:cubicBezTo>
                  <a:cubicBezTo>
                    <a:pt x="2709568" y="2810772"/>
                    <a:pt x="2743200" y="2786336"/>
                    <a:pt x="2743200" y="2786336"/>
                  </a:cubicBezTo>
                  <a:cubicBezTo>
                    <a:pt x="2748951" y="2777710"/>
                    <a:pt x="2753816" y="2768422"/>
                    <a:pt x="2760453" y="2760457"/>
                  </a:cubicBezTo>
                  <a:cubicBezTo>
                    <a:pt x="2768263" y="2751085"/>
                    <a:pt x="2779565" y="2744729"/>
                    <a:pt x="2786332" y="2734578"/>
                  </a:cubicBezTo>
                  <a:cubicBezTo>
                    <a:pt x="2791376" y="2727012"/>
                    <a:pt x="2789279" y="2715799"/>
                    <a:pt x="2794959" y="2708699"/>
                  </a:cubicBezTo>
                  <a:cubicBezTo>
                    <a:pt x="2810038" y="2689851"/>
                    <a:pt x="2814129" y="2691446"/>
                    <a:pt x="2829464" y="2691446"/>
                  </a:cubicBezTo>
                </a:path>
              </a:pathLst>
            </a:cu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-77938" y="221347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1912 m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0" y="508518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m</a:t>
            </a:r>
            <a:endParaRPr lang="fr-FR" dirty="0"/>
          </a:p>
        </p:txBody>
      </p:sp>
      <p:cxnSp>
        <p:nvCxnSpPr>
          <p:cNvPr id="29" name="Connecteur droit 28"/>
          <p:cNvCxnSpPr>
            <a:endCxn id="16" idx="24"/>
          </p:cNvCxnSpPr>
          <p:nvPr/>
        </p:nvCxnSpPr>
        <p:spPr>
          <a:xfrm>
            <a:off x="738231" y="2398139"/>
            <a:ext cx="927394" cy="4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738231" y="5357004"/>
            <a:ext cx="2533247" cy="3511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933758" y="2031608"/>
            <a:ext cx="18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Mont Washington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390244" y="2400940"/>
                <a:ext cx="21730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=563 </m:t>
                      </m:r>
                      <m:r>
                        <a:rPr lang="fr-FR" b="0" i="1" smtClean="0">
                          <a:latin typeface="Cambria Math"/>
                        </a:rPr>
                        <m:t>𝑚𝑢𝑜𝑛𝑠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44" y="2400940"/>
                <a:ext cx="21730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3635896" y="4509120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Cambridge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3647155" y="5243685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N(t)=408 muons/h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569476" y="1525434"/>
                <a:ext cx="2869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On calcule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 smtClean="0"/>
                  <a:t>de deux façons: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76" y="1525434"/>
                <a:ext cx="2869312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915" t="-8197" r="-106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838148" y="2048856"/>
                <a:ext cx="3981796" cy="1084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A partir des données expérimentales: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=20 µ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/>
                          <a:ea typeface="Cambria Math"/>
                        </a:rPr>
                        <m:t>s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48" y="2048856"/>
                <a:ext cx="3981796" cy="1084912"/>
              </a:xfrm>
              <a:prstGeom prst="rect">
                <a:avLst/>
              </a:prstGeom>
              <a:blipFill rotWithShape="1">
                <a:blip r:embed="rId4"/>
                <a:stretch>
                  <a:fillRect l="-1072" t="-2809" r="-7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838148" y="3284984"/>
                <a:ext cx="37701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 smtClean="0"/>
                  <a:t>A partir de la dilatation des durées: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𝛾𝜏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=22 µ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148" y="3284984"/>
                <a:ext cx="377013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33" t="-4717" r="-647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5310598" y="4529154"/>
            <a:ext cx="348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C’est une validation expérimentale </a:t>
            </a:r>
          </a:p>
          <a:p>
            <a:r>
              <a:rPr lang="fr-FR" dirty="0" smtClean="0"/>
              <a:t>de la dilatation des durées!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5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6208632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Journée de </a:t>
            </a:r>
            <a:r>
              <a:rPr lang="fr-FR" sz="2800" dirty="0" err="1" smtClean="0"/>
              <a:t>Masterclass</a:t>
            </a:r>
            <a:r>
              <a:rPr lang="fr-FR" sz="2800" dirty="0" smtClean="0"/>
              <a:t> IN2P3 Annecy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4747753" cy="187220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73" y="3429000"/>
            <a:ext cx="1905000" cy="1905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32" y="3734473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156253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Présentation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120680" cy="489654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55776" y="188640"/>
            <a:ext cx="2774188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Géographique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286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156253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Présentation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72808" cy="545460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55776" y="188640"/>
            <a:ext cx="2774188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Géographique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105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156253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Présentation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2914024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 projet initial</a:t>
            </a:r>
            <a:endParaRPr lang="fr-F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111250"/>
            <a:ext cx="7796213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052736"/>
            <a:ext cx="1406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Objectifs: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99592" y="1556792"/>
            <a:ext cx="6859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Présenter historiquement le phénomène du rayonnement cosmique </a:t>
            </a:r>
          </a:p>
          <a:p>
            <a:r>
              <a:rPr lang="fr-FR" dirty="0" smtClean="0"/>
              <a:t>et les problématiques liées à sa détection;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2348880"/>
            <a:ext cx="324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Présenter le cosmodétecteur;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99592" y="2924944"/>
                <a:ext cx="7920880" cy="1360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fr-FR" dirty="0"/>
                  <a:t>Introduction de la notion d’incertitudes sur une série statistique, </a:t>
                </a:r>
                <a:endParaRPr lang="fr-FR" dirty="0" smtClean="0"/>
              </a:p>
              <a:p>
                <a:r>
                  <a:rPr lang="fr-FR" dirty="0" smtClean="0"/>
                  <a:t>du </a:t>
                </a:r>
                <a:r>
                  <a:rPr lang="fr-FR" dirty="0"/>
                  <a:t>simple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(</m:t>
                    </m:r>
                    <m:bar>
                      <m:barPr>
                        <m:pos m:val="top"/>
                        <m:ctrlPr>
                          <a:rPr lang="fr-FR" i="1">
                            <a:latin typeface="Cambria Math"/>
                          </a:rPr>
                        </m:ctrlPr>
                      </m:barPr>
                      <m:e>
                        <m:r>
                          <a:rPr lang="fr-FR" i="1">
                            <a:latin typeface="Cambria Math"/>
                          </a:rPr>
                          <m:t>𝑚</m:t>
                        </m:r>
                      </m:e>
                    </m:bar>
                    <m:r>
                      <a:rPr lang="fr-FR" i="1">
                        <a:latin typeface="Cambria Math"/>
                      </a:rPr>
                      <m:t>±</m:t>
                    </m:r>
                    <m:r>
                      <a:rPr lang="fr-FR" i="1">
                        <a:latin typeface="Cambria Math"/>
                      </a:rPr>
                      <m:t>𝜎</m:t>
                    </m:r>
                    <m:r>
                      <a:rPr lang="fr-FR" i="1">
                        <a:latin typeface="Cambria Math"/>
                      </a:rPr>
                      <m:t>)</m:t>
                    </m:r>
                  </m:oMath>
                </a14:m>
                <a:r>
                  <a:rPr lang="fr-FR" dirty="0"/>
                  <a:t> pour les valeurs individuelles </a:t>
                </a:r>
                <a:endParaRPr lang="fr-FR" dirty="0" smtClean="0"/>
              </a:p>
              <a:p>
                <a:r>
                  <a:rPr lang="fr-FR" dirty="0" smtClean="0"/>
                  <a:t>au </a:t>
                </a:r>
                <a:r>
                  <a:rPr lang="fr-FR" dirty="0"/>
                  <a:t>complexe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i="1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fr-FR" i="1">
                                <a:latin typeface="Cambria Math"/>
                              </a:rPr>
                              <m:t>𝑚</m:t>
                            </m:r>
                          </m:e>
                        </m:bar>
                        <m:r>
                          <a:rPr lang="fr-FR" i="1">
                            <a:latin typeface="Cambria Math"/>
                          </a:rPr>
                          <m:t>±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fr-FR" dirty="0"/>
                  <a:t> pour les valeurs </a:t>
                </a:r>
                <a:r>
                  <a:rPr lang="fr-FR" dirty="0" smtClean="0"/>
                  <a:t>moyennes, avec </a:t>
                </a:r>
                <a:r>
                  <a:rPr lang="fr-FR" dirty="0"/>
                  <a:t>l’interprétation probabiliste.</a:t>
                </a: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924944"/>
                <a:ext cx="7920880" cy="1360309"/>
              </a:xfrm>
              <a:prstGeom prst="rect">
                <a:avLst/>
              </a:prstGeom>
              <a:blipFill rotWithShape="1">
                <a:blip r:embed="rId2"/>
                <a:stretch>
                  <a:fillRect l="-693" t="-2242" b="-62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0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052736"/>
            <a:ext cx="196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Déroulement:</a:t>
            </a:r>
            <a:endParaRPr lang="fr-F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83568" y="5164665"/>
                <a:ext cx="6038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Présentation simple d’un résultat individuel: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n>
                          <a:noFill/>
                        </a:ln>
                        <a:effectLst/>
                        <a:latin typeface="Cambria Math"/>
                      </a:rPr>
                      <m:t>N</m:t>
                    </m:r>
                    <m:r>
                      <a:rPr lang="fr-FR" b="0" i="1" smtClean="0">
                        <a:ln>
                          <a:noFill/>
                        </a:ln>
                        <a:effectLst/>
                        <a:latin typeface="Cambria Math"/>
                      </a:rPr>
                      <m:t>=(18,1</m:t>
                    </m:r>
                    <m:r>
                      <a:rPr lang="fr-FR" b="0" i="1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</a:rPr>
                      <m:t>±7,0)</m:t>
                    </m:r>
                  </m:oMath>
                </a14:m>
                <a:endParaRPr lang="fr-FR" dirty="0">
                  <a:ln>
                    <a:noFill/>
                  </a:ln>
                  <a:effectLst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64665"/>
                <a:ext cx="603819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80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>
            <a:off x="323528" y="53493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115616" y="16288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Chaque groupe fait une mesure.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115616" y="1979548"/>
            <a:ext cx="720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On obtient une liste de 10 valeurs : {9 ;12 ;24 ;30 ;11 ;17 ;19 ;15 ;27 ;17}</a:t>
            </a: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18956"/>
              </p:ext>
            </p:extLst>
          </p:nvPr>
        </p:nvGraphicFramePr>
        <p:xfrm>
          <a:off x="311178" y="2348880"/>
          <a:ext cx="4014192" cy="2570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608880" y="2636912"/>
            <a:ext cx="218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 fluctue beaucoup!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635548" y="3024873"/>
            <a:ext cx="32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Comment présenter un résultat?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680366" y="3563724"/>
                <a:ext cx="1326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𝑁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366" y="3563724"/>
                <a:ext cx="132683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5004048" y="4221088"/>
            <a:ext cx="1131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Moyenne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794478" y="4255489"/>
            <a:ext cx="114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Ecart-type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5868144" y="3933056"/>
            <a:ext cx="390573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 flipV="1">
            <a:off x="6876256" y="3861048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5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7" grpId="0">
        <p:bldAsOne/>
      </p:bldGraphic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755576" y="836712"/>
            <a:ext cx="43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Mais à quelle question avons-nous répondu?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1" y="1208903"/>
            <a:ext cx="3851023" cy="25081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06044"/>
            <a:ext cx="3865919" cy="26571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9" y="3897773"/>
            <a:ext cx="3816424" cy="2565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16016" y="4293096"/>
                <a:ext cx="4032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Dire «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N</m:t>
                    </m:r>
                    <m:r>
                      <a:rPr lang="fr-FR" i="1">
                        <a:latin typeface="Cambria Math"/>
                      </a:rPr>
                      <m:t>=(18,1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±7,0)</m:t>
                    </m:r>
                  </m:oMath>
                </a14:m>
                <a:r>
                  <a:rPr lang="fr-FR" dirty="0" smtClean="0"/>
                  <a:t>» signifie que si </a:t>
                </a:r>
                <a:r>
                  <a:rPr lang="fr-FR" b="1" dirty="0" smtClean="0"/>
                  <a:t>une</a:t>
                </a:r>
                <a:r>
                  <a:rPr lang="fr-FR" dirty="0" smtClean="0"/>
                  <a:t> personne fait </a:t>
                </a:r>
                <a:r>
                  <a:rPr lang="fr-FR" b="1" dirty="0" smtClean="0"/>
                  <a:t>une seule</a:t>
                </a:r>
                <a:r>
                  <a:rPr lang="fr-FR" dirty="0" smtClean="0"/>
                  <a:t> mesure, elle aura 68% de chances de trouver un résultat dans l’intervalle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11,1 ;25,1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 </m:t>
                    </m:r>
                    <m:r>
                      <a:rPr lang="fr-FR" b="0" i="1" smtClean="0">
                        <a:latin typeface="Cambria Math"/>
                      </a:rPr>
                      <m:t>.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4032448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362" t="-2538" r="-1210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9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107504" y="1053049"/>
            <a:ext cx="8460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Remarque: le modèle en cloche est-il pertinent? Si oui, à partir de combien de mesures?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12168"/>
            <a:ext cx="5683696" cy="46531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1844824"/>
            <a:ext cx="3039207" cy="42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Alexandre Winger, Lycée du Mont Blanc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467544" y="188640"/>
            <a:ext cx="2053542" cy="52322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Les activités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2555776" y="188640"/>
            <a:ext cx="5907340" cy="52322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Mesures et incertitudes statistiques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611560" y="1052736"/>
            <a:ext cx="1960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Déroulement:</a:t>
            </a:r>
            <a:endParaRPr lang="fr-FR" sz="2400" b="1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79510"/>
              </p:ext>
            </p:extLst>
          </p:nvPr>
        </p:nvGraphicFramePr>
        <p:xfrm>
          <a:off x="467544" y="1540782"/>
          <a:ext cx="8373611" cy="343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161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rowSpan="2" gridSpan="10">
                  <a:txBody>
                    <a:bodyPr/>
                    <a:lstStyle/>
                    <a:p>
                      <a:pPr algn="ctr" fontAlgn="b"/>
                      <a:r>
                        <a:rPr lang="fr-FR" sz="2200" u="none" strike="noStrike">
                          <a:effectLst/>
                        </a:rPr>
                        <a:t>10 échantillons de 10 mesures chacun</a:t>
                      </a:r>
                      <a:endParaRPr lang="fr-FR" sz="2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10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61109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3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4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5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6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7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8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9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12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Moyenne: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18,1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17,2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18,8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18,3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18,5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17,6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17,5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18,7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Ecart-type: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7,0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4,8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4,9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3,6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2,5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4,0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3,0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3,6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4,2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3,3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72097" y="1124744"/>
            <a:ext cx="6171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Chaque groupe traite ensuite une série parmi les 10 différentes: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2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942</Words>
  <Application>Microsoft Office PowerPoint</Application>
  <PresentationFormat>Affichage à l'écran (4:3)</PresentationFormat>
  <Paragraphs>284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Projet Cosmos à l’école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Cosmos à l’école</dc:title>
  <dc:creator>Hélène et Alex</dc:creator>
  <cp:lastModifiedBy>orjfnvhfyr@outlook.fr</cp:lastModifiedBy>
  <cp:revision>33</cp:revision>
  <dcterms:created xsi:type="dcterms:W3CDTF">2017-05-05T07:54:16Z</dcterms:created>
  <dcterms:modified xsi:type="dcterms:W3CDTF">2017-05-08T14:15:15Z</dcterms:modified>
</cp:coreProperties>
</file>