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92" r:id="rId4"/>
    <p:sldId id="283" r:id="rId5"/>
    <p:sldId id="294" r:id="rId6"/>
    <p:sldId id="293" r:id="rId7"/>
    <p:sldId id="295" r:id="rId8"/>
    <p:sldId id="258" r:id="rId9"/>
    <p:sldId id="289" r:id="rId10"/>
    <p:sldId id="262" r:id="rId11"/>
    <p:sldId id="288" r:id="rId12"/>
    <p:sldId id="261" r:id="rId13"/>
    <p:sldId id="264" r:id="rId14"/>
    <p:sldId id="284" r:id="rId15"/>
    <p:sldId id="266" r:id="rId16"/>
    <p:sldId id="290" r:id="rId17"/>
    <p:sldId id="277" r:id="rId18"/>
    <p:sldId id="279" r:id="rId19"/>
    <p:sldId id="280" r:id="rId20"/>
    <p:sldId id="281" r:id="rId21"/>
    <p:sldId id="282" r:id="rId22"/>
    <p:sldId id="296" r:id="rId23"/>
    <p:sldId id="285" r:id="rId24"/>
    <p:sldId id="286" r:id="rId25"/>
    <p:sldId id="287" r:id="rId26"/>
    <p:sldId id="273" r:id="rId27"/>
    <p:sldId id="298" r:id="rId28"/>
    <p:sldId id="299" r:id="rId29"/>
    <p:sldId id="300" r:id="rId30"/>
    <p:sldId id="301" r:id="rId31"/>
    <p:sldId id="302" r:id="rId32"/>
    <p:sldId id="303" r:id="rId33"/>
    <p:sldId id="304" r:id="rId34"/>
    <p:sldId id="297" r:id="rId35"/>
    <p:sldId id="305" r:id="rId36"/>
    <p:sldId id="30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0000CC"/>
    <a:srgbClr val="CC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9" d="100"/>
          <a:sy n="89" d="100"/>
        </p:scale>
        <p:origin x="466" y="8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2E3D0A0-9DD7-40F7-B002-2EC092E10C2A}"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368472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E3D0A0-9DD7-40F7-B002-2EC092E10C2A}"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298669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E3D0A0-9DD7-40F7-B002-2EC092E10C2A}"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108368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E3D0A0-9DD7-40F7-B002-2EC092E10C2A}"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100832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2E3D0A0-9DD7-40F7-B002-2EC092E10C2A}"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282315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2E3D0A0-9DD7-40F7-B002-2EC092E10C2A}" type="datetimeFigureOut">
              <a:rPr lang="fr-FR" smtClean="0"/>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332016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2E3D0A0-9DD7-40F7-B002-2EC092E10C2A}" type="datetimeFigureOut">
              <a:rPr lang="fr-FR" smtClean="0"/>
              <a:t>09/05/2017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341134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2E3D0A0-9DD7-40F7-B002-2EC092E10C2A}" type="datetimeFigureOut">
              <a:rPr lang="fr-FR" smtClean="0"/>
              <a:t>09/05/2017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317812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E3D0A0-9DD7-40F7-B002-2EC092E10C2A}" type="datetimeFigureOut">
              <a:rPr lang="fr-FR" smtClean="0"/>
              <a:t>09/05/2017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338776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E3D0A0-9DD7-40F7-B002-2EC092E10C2A}" type="datetimeFigureOut">
              <a:rPr lang="fr-FR" smtClean="0"/>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236435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E3D0A0-9DD7-40F7-B002-2EC092E10C2A}" type="datetimeFigureOut">
              <a:rPr lang="fr-FR" smtClean="0"/>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A82BC5-B9CA-4E29-AA01-B805D4A63D3A}" type="slidenum">
              <a:rPr lang="fr-FR" smtClean="0"/>
              <a:t>‹N°›</a:t>
            </a:fld>
            <a:endParaRPr lang="fr-FR"/>
          </a:p>
        </p:txBody>
      </p:sp>
    </p:spTree>
    <p:extLst>
      <p:ext uri="{BB962C8B-B14F-4D97-AF65-F5344CB8AC3E}">
        <p14:creationId xmlns:p14="http://schemas.microsoft.com/office/powerpoint/2010/main" val="55969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3D0A0-9DD7-40F7-B002-2EC092E10C2A}" type="datetimeFigureOut">
              <a:rPr lang="fr-FR" smtClean="0"/>
              <a:t>09/05/2017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82BC5-B9CA-4E29-AA01-B805D4A63D3A}" type="slidenum">
              <a:rPr lang="fr-FR" smtClean="0"/>
              <a:t>‹N°›</a:t>
            </a:fld>
            <a:endParaRPr lang="fr-FR"/>
          </a:p>
        </p:txBody>
      </p:sp>
    </p:spTree>
    <p:extLst>
      <p:ext uri="{BB962C8B-B14F-4D97-AF65-F5344CB8AC3E}">
        <p14:creationId xmlns:p14="http://schemas.microsoft.com/office/powerpoint/2010/main" val="231719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jpg"/><Relationship Id="rId3" Type="http://schemas.openxmlformats.org/officeDocument/2006/relationships/image" Target="../media/image28.jpg"/><Relationship Id="rId21" Type="http://schemas.openxmlformats.org/officeDocument/2006/relationships/image" Target="../media/image46.jp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g"/><Relationship Id="rId2" Type="http://schemas.openxmlformats.org/officeDocument/2006/relationships/image" Target="../media/image27.jpg"/><Relationship Id="rId16" Type="http://schemas.openxmlformats.org/officeDocument/2006/relationships/image" Target="../media/image41.jpg"/><Relationship Id="rId20"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5" Type="http://schemas.openxmlformats.org/officeDocument/2006/relationships/image" Target="../media/image40.jpg"/><Relationship Id="rId10" Type="http://schemas.openxmlformats.org/officeDocument/2006/relationships/image" Target="../media/image35.jpg"/><Relationship Id="rId19" Type="http://schemas.openxmlformats.org/officeDocument/2006/relationships/image" Target="../media/image44.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8675" name="AutoShape 3"/>
          <p:cNvSpPr>
            <a:spLocks noChangeArrowheads="1"/>
          </p:cNvSpPr>
          <p:nvPr/>
        </p:nvSpPr>
        <p:spPr bwMode="auto">
          <a:xfrm rot="430088">
            <a:off x="2400301" y="4457700"/>
            <a:ext cx="7065963" cy="2171700"/>
          </a:xfrm>
          <a:prstGeom prst="parallelogram">
            <a:avLst>
              <a:gd name="adj" fmla="val 126049"/>
            </a:avLst>
          </a:prstGeom>
          <a:solidFill>
            <a:srgbClr val="993300"/>
          </a:solidFill>
          <a:ln w="9525">
            <a:solidFill>
              <a:srgbClr val="000000"/>
            </a:solidFill>
            <a:miter lim="800000"/>
            <a:headEnd/>
            <a:tailEnd/>
          </a:ln>
        </p:spPr>
        <p:txBody>
          <a:bodyPr/>
          <a:lstStyle/>
          <a:p>
            <a:endParaRPr lang="fr-FR" dirty="0"/>
          </a:p>
        </p:txBody>
      </p:sp>
      <p:sp>
        <p:nvSpPr>
          <p:cNvPr id="28676" name="Rectangle 4"/>
          <p:cNvSpPr>
            <a:spLocks noChangeArrowheads="1"/>
          </p:cNvSpPr>
          <p:nvPr/>
        </p:nvSpPr>
        <p:spPr bwMode="auto">
          <a:xfrm rot="342584">
            <a:off x="5715000" y="4879975"/>
            <a:ext cx="2400300" cy="228600"/>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a:p>
        </p:txBody>
      </p:sp>
      <p:sp>
        <p:nvSpPr>
          <p:cNvPr id="28677" name="Rectangle 5"/>
          <p:cNvSpPr>
            <a:spLocks noChangeArrowheads="1"/>
          </p:cNvSpPr>
          <p:nvPr/>
        </p:nvSpPr>
        <p:spPr bwMode="auto">
          <a:xfrm>
            <a:off x="7086600" y="2403475"/>
            <a:ext cx="114300" cy="2171700"/>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a:p>
        </p:txBody>
      </p:sp>
      <p:sp>
        <p:nvSpPr>
          <p:cNvPr id="28678" name="Rectangle 6"/>
          <p:cNvSpPr>
            <a:spLocks noChangeArrowheads="1"/>
          </p:cNvSpPr>
          <p:nvPr/>
        </p:nvSpPr>
        <p:spPr bwMode="auto">
          <a:xfrm>
            <a:off x="6400800" y="2422525"/>
            <a:ext cx="114300" cy="2057400"/>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a:p>
        </p:txBody>
      </p:sp>
      <p:sp>
        <p:nvSpPr>
          <p:cNvPr id="28679" name="AutoShape 7"/>
          <p:cNvSpPr>
            <a:spLocks noChangeArrowheads="1"/>
          </p:cNvSpPr>
          <p:nvPr/>
        </p:nvSpPr>
        <p:spPr bwMode="auto">
          <a:xfrm>
            <a:off x="5372100" y="1965325"/>
            <a:ext cx="2971800" cy="3086100"/>
          </a:xfrm>
          <a:custGeom>
            <a:avLst/>
            <a:gdLst>
              <a:gd name="G0" fmla="+- 2733 0 0"/>
              <a:gd name="G1" fmla="+- 21600 0 2733"/>
              <a:gd name="G2" fmla="+- 21600 0 27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33" y="10800"/>
                </a:moveTo>
                <a:cubicBezTo>
                  <a:pt x="2733" y="15255"/>
                  <a:pt x="6345" y="18867"/>
                  <a:pt x="10800" y="18867"/>
                </a:cubicBezTo>
                <a:cubicBezTo>
                  <a:pt x="15255" y="18867"/>
                  <a:pt x="18867" y="15255"/>
                  <a:pt x="18867" y="10800"/>
                </a:cubicBezTo>
                <a:cubicBezTo>
                  <a:pt x="18867" y="6345"/>
                  <a:pt x="15255" y="2733"/>
                  <a:pt x="10800" y="2733"/>
                </a:cubicBezTo>
                <a:cubicBezTo>
                  <a:pt x="6345" y="2733"/>
                  <a:pt x="2733" y="6345"/>
                  <a:pt x="2733" y="10800"/>
                </a:cubicBezTo>
                <a:close/>
              </a:path>
            </a:pathLst>
          </a:custGeom>
          <a:gradFill rotWithShape="0">
            <a:gsLst>
              <a:gs pos="0">
                <a:srgbClr val="3366FF">
                  <a:gamma/>
                  <a:shade val="46275"/>
                  <a:invGamma/>
                </a:srgbClr>
              </a:gs>
              <a:gs pos="50000">
                <a:srgbClr val="3366FF"/>
              </a:gs>
              <a:gs pos="100000">
                <a:srgbClr val="3366FF">
                  <a:gamma/>
                  <a:shade val="46275"/>
                  <a:invGamma/>
                </a:srgbClr>
              </a:gs>
            </a:gsLst>
            <a:lin ang="0" scaled="1"/>
          </a:gradFill>
          <a:ln w="9525">
            <a:round/>
            <a:headEnd/>
            <a:tailEnd/>
          </a:ln>
          <a:scene3d>
            <a:camera prst="legacyObliqueTopRight">
              <a:rot lat="0" lon="600000" rev="0"/>
            </a:camera>
            <a:lightRig rig="legacyFlat3" dir="b"/>
          </a:scene3d>
          <a:sp3d extrusionH="430200" prstMaterial="legacyMatte">
            <a:bevelT w="13500" h="13500" prst="angle"/>
            <a:bevelB w="13500" h="13500" prst="angle"/>
            <a:extrusionClr>
              <a:srgbClr val="3366FF"/>
            </a:extrusionClr>
            <a:contourClr>
              <a:srgbClr val="3366FF"/>
            </a:contourClr>
          </a:sp3d>
        </p:spPr>
        <p:txBody>
          <a:bodyPr>
            <a:flatTx/>
          </a:bodyPr>
          <a:lstStyle/>
          <a:p>
            <a:endParaRPr lang="fr-FR"/>
          </a:p>
        </p:txBody>
      </p:sp>
      <p:sp>
        <p:nvSpPr>
          <p:cNvPr id="28680" name="Oval 8"/>
          <p:cNvSpPr>
            <a:spLocks noChangeArrowheads="1"/>
          </p:cNvSpPr>
          <p:nvPr/>
        </p:nvSpPr>
        <p:spPr bwMode="auto">
          <a:xfrm>
            <a:off x="6515100" y="35655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81" name="Oval 9"/>
          <p:cNvSpPr>
            <a:spLocks noChangeArrowheads="1"/>
          </p:cNvSpPr>
          <p:nvPr/>
        </p:nvSpPr>
        <p:spPr bwMode="auto">
          <a:xfrm>
            <a:off x="6057900" y="29940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82" name="Oval 10"/>
          <p:cNvSpPr>
            <a:spLocks noChangeArrowheads="1"/>
          </p:cNvSpPr>
          <p:nvPr/>
        </p:nvSpPr>
        <p:spPr bwMode="auto">
          <a:xfrm rot="857298">
            <a:off x="4572000" y="49371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83" name="Oval 11"/>
          <p:cNvSpPr>
            <a:spLocks noChangeArrowheads="1"/>
          </p:cNvSpPr>
          <p:nvPr/>
        </p:nvSpPr>
        <p:spPr bwMode="auto">
          <a:xfrm>
            <a:off x="4343400" y="438467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84" name="Oval 12"/>
          <p:cNvSpPr>
            <a:spLocks noChangeArrowheads="1"/>
          </p:cNvSpPr>
          <p:nvPr/>
        </p:nvSpPr>
        <p:spPr bwMode="auto">
          <a:xfrm>
            <a:off x="5600700" y="25368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18018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85" name="Oval 13"/>
          <p:cNvSpPr>
            <a:spLocks noChangeArrowheads="1"/>
          </p:cNvSpPr>
          <p:nvPr/>
        </p:nvSpPr>
        <p:spPr bwMode="auto">
          <a:xfrm>
            <a:off x="4314825" y="37941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86" name="Rectangle 14"/>
          <p:cNvSpPr>
            <a:spLocks noChangeArrowheads="1"/>
          </p:cNvSpPr>
          <p:nvPr/>
        </p:nvSpPr>
        <p:spPr bwMode="auto">
          <a:xfrm>
            <a:off x="4953000" y="4267200"/>
            <a:ext cx="685800" cy="114300"/>
          </a:xfrm>
          <a:prstGeom prst="rect">
            <a:avLst/>
          </a:prstGeom>
          <a:solidFill>
            <a:srgbClr val="00FF00"/>
          </a:solidFill>
          <a:ln w="9525">
            <a:miter lim="800000"/>
            <a:headEnd/>
            <a:tailEnd/>
          </a:ln>
          <a:scene3d>
            <a:camera prst="legacyObliqueTopRight">
              <a:rot lat="20939999" lon="0" rev="0"/>
            </a:camera>
            <a:lightRig rig="legacyFlat3" dir="b"/>
          </a:scene3d>
          <a:sp3d extrusionH="4418000" prstMaterial="legacyMatte">
            <a:bevelT w="13500" h="13500" prst="angle"/>
            <a:bevelB w="13500" h="13500" prst="angle"/>
            <a:extrusionClr>
              <a:srgbClr val="00FF00"/>
            </a:extrusionClr>
            <a:contourClr>
              <a:srgbClr val="00FF00"/>
            </a:contourClr>
          </a:sp3d>
        </p:spPr>
        <p:txBody>
          <a:bodyPr>
            <a:flatTx/>
          </a:bodyPr>
          <a:lstStyle/>
          <a:p>
            <a:endParaRPr lang="fr-FR"/>
          </a:p>
        </p:txBody>
      </p:sp>
      <p:sp>
        <p:nvSpPr>
          <p:cNvPr id="28687" name="Rectangle 15"/>
          <p:cNvSpPr>
            <a:spLocks noChangeArrowheads="1"/>
          </p:cNvSpPr>
          <p:nvPr/>
        </p:nvSpPr>
        <p:spPr bwMode="auto">
          <a:xfrm>
            <a:off x="4914900" y="3565525"/>
            <a:ext cx="685800" cy="114300"/>
          </a:xfrm>
          <a:prstGeom prst="rect">
            <a:avLst/>
          </a:prstGeom>
          <a:solidFill>
            <a:srgbClr val="00FF00"/>
          </a:solidFill>
          <a:ln w="9525">
            <a:miter lim="800000"/>
            <a:headEnd/>
            <a:tailEnd/>
          </a:ln>
          <a:scene3d>
            <a:camera prst="legacyObliqueTopRight">
              <a:rot lat="20939999" lon="0" rev="0"/>
            </a:camera>
            <a:lightRig rig="legacyFlat3" dir="b"/>
          </a:scene3d>
          <a:sp3d extrusionH="4418000" prstMaterial="legacyMatte">
            <a:bevelT w="13500" h="13500" prst="angle"/>
            <a:bevelB w="13500" h="13500" prst="angle"/>
            <a:extrusionClr>
              <a:srgbClr val="00FF00"/>
            </a:extrusionClr>
            <a:contourClr>
              <a:srgbClr val="00FF00"/>
            </a:contourClr>
          </a:sp3d>
        </p:spPr>
        <p:txBody>
          <a:bodyPr>
            <a:flatTx/>
          </a:bodyPr>
          <a:lstStyle/>
          <a:p>
            <a:endParaRPr lang="fr-FR"/>
          </a:p>
        </p:txBody>
      </p:sp>
      <p:sp>
        <p:nvSpPr>
          <p:cNvPr id="28688" name="Rectangle 16"/>
          <p:cNvSpPr>
            <a:spLocks noChangeArrowheads="1"/>
          </p:cNvSpPr>
          <p:nvPr/>
        </p:nvSpPr>
        <p:spPr bwMode="auto">
          <a:xfrm rot="360833">
            <a:off x="4200525" y="5394325"/>
            <a:ext cx="2400300" cy="228600"/>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a:p>
        </p:txBody>
      </p:sp>
      <p:sp>
        <p:nvSpPr>
          <p:cNvPr id="28689" name="Arc 17"/>
          <p:cNvSpPr>
            <a:spLocks/>
          </p:cNvSpPr>
          <p:nvPr/>
        </p:nvSpPr>
        <p:spPr bwMode="auto">
          <a:xfrm rot="16726181" flipV="1">
            <a:off x="7142957" y="716757"/>
            <a:ext cx="415925" cy="1744662"/>
          </a:xfrm>
          <a:custGeom>
            <a:avLst/>
            <a:gdLst>
              <a:gd name="G0" fmla="+- 0 0 0"/>
              <a:gd name="G1" fmla="+- 21161 0 0"/>
              <a:gd name="G2" fmla="+- 21600 0 0"/>
              <a:gd name="T0" fmla="*/ 4332 w 21600"/>
              <a:gd name="T1" fmla="*/ 0 h 41218"/>
              <a:gd name="T2" fmla="*/ 8017 w 21600"/>
              <a:gd name="T3" fmla="*/ 41218 h 41218"/>
              <a:gd name="T4" fmla="*/ 0 w 21600"/>
              <a:gd name="T5" fmla="*/ 21161 h 41218"/>
            </a:gdLst>
            <a:ahLst/>
            <a:cxnLst>
              <a:cxn ang="0">
                <a:pos x="T0" y="T1"/>
              </a:cxn>
              <a:cxn ang="0">
                <a:pos x="T2" y="T3"/>
              </a:cxn>
              <a:cxn ang="0">
                <a:pos x="T4" y="T5"/>
              </a:cxn>
            </a:cxnLst>
            <a:rect l="0" t="0" r="r" b="b"/>
            <a:pathLst>
              <a:path w="21600" h="41218" fill="none" extrusionOk="0">
                <a:moveTo>
                  <a:pt x="4332" y="-1"/>
                </a:moveTo>
                <a:cubicBezTo>
                  <a:pt x="14383" y="2057"/>
                  <a:pt x="21600" y="10901"/>
                  <a:pt x="21600" y="21161"/>
                </a:cubicBezTo>
                <a:cubicBezTo>
                  <a:pt x="21600" y="29995"/>
                  <a:pt x="16220" y="37939"/>
                  <a:pt x="8017" y="41218"/>
                </a:cubicBezTo>
              </a:path>
              <a:path w="21600" h="41218" stroke="0" extrusionOk="0">
                <a:moveTo>
                  <a:pt x="4332" y="-1"/>
                </a:moveTo>
                <a:cubicBezTo>
                  <a:pt x="14383" y="2057"/>
                  <a:pt x="21600" y="10901"/>
                  <a:pt x="21600" y="21161"/>
                </a:cubicBezTo>
                <a:cubicBezTo>
                  <a:pt x="21600" y="29995"/>
                  <a:pt x="16220" y="37939"/>
                  <a:pt x="8017" y="41218"/>
                </a:cubicBezTo>
                <a:lnTo>
                  <a:pt x="0" y="21161"/>
                </a:lnTo>
                <a:close/>
              </a:path>
            </a:pathLst>
          </a:custGeom>
          <a:noFill/>
          <a:ln w="28575">
            <a:solidFill>
              <a:srgbClr val="CC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690" name="Line 18"/>
          <p:cNvSpPr>
            <a:spLocks noChangeShapeType="1"/>
          </p:cNvSpPr>
          <p:nvPr/>
        </p:nvSpPr>
        <p:spPr bwMode="auto">
          <a:xfrm>
            <a:off x="9601200" y="379412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91" name="Rectangle 19"/>
          <p:cNvSpPr>
            <a:spLocks noChangeArrowheads="1"/>
          </p:cNvSpPr>
          <p:nvPr/>
        </p:nvSpPr>
        <p:spPr bwMode="auto">
          <a:xfrm rot="342584">
            <a:off x="5486400" y="5032375"/>
            <a:ext cx="2400300" cy="228600"/>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a:p>
        </p:txBody>
      </p:sp>
      <p:sp>
        <p:nvSpPr>
          <p:cNvPr id="28692" name="Oval 20"/>
          <p:cNvSpPr>
            <a:spLocks noChangeArrowheads="1"/>
          </p:cNvSpPr>
          <p:nvPr/>
        </p:nvSpPr>
        <p:spPr bwMode="auto">
          <a:xfrm>
            <a:off x="5600700" y="53943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93" name="Rectangle 21"/>
          <p:cNvSpPr>
            <a:spLocks noChangeArrowheads="1"/>
          </p:cNvSpPr>
          <p:nvPr/>
        </p:nvSpPr>
        <p:spPr bwMode="auto">
          <a:xfrm>
            <a:off x="5029200" y="4822825"/>
            <a:ext cx="685800" cy="114300"/>
          </a:xfrm>
          <a:prstGeom prst="rect">
            <a:avLst/>
          </a:prstGeom>
          <a:solidFill>
            <a:srgbClr val="00FF00"/>
          </a:solidFill>
          <a:ln w="9525">
            <a:miter lim="800000"/>
            <a:headEnd/>
            <a:tailEnd/>
          </a:ln>
          <a:scene3d>
            <a:camera prst="legacyObliqueTopRight">
              <a:rot lat="20939999" lon="0" rev="0"/>
            </a:camera>
            <a:lightRig rig="legacyFlat3" dir="b"/>
          </a:scene3d>
          <a:sp3d extrusionH="4418000" prstMaterial="legacyMatte">
            <a:bevelT w="13500" h="13500" prst="angle"/>
            <a:bevelB w="13500" h="13500" prst="angle"/>
            <a:extrusionClr>
              <a:srgbClr val="00FF00"/>
            </a:extrusionClr>
            <a:contourClr>
              <a:srgbClr val="00FF00"/>
            </a:contourClr>
          </a:sp3d>
        </p:spPr>
        <p:txBody>
          <a:bodyPr>
            <a:flatTx/>
          </a:bodyPr>
          <a:lstStyle/>
          <a:p>
            <a:endParaRPr lang="fr-FR"/>
          </a:p>
        </p:txBody>
      </p:sp>
      <p:sp>
        <p:nvSpPr>
          <p:cNvPr id="28694" name="Oval 22"/>
          <p:cNvSpPr>
            <a:spLocks noChangeArrowheads="1"/>
          </p:cNvSpPr>
          <p:nvPr/>
        </p:nvSpPr>
        <p:spPr bwMode="auto">
          <a:xfrm>
            <a:off x="5029200" y="52800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95" name="Rectangle 23"/>
          <p:cNvSpPr>
            <a:spLocks noChangeArrowheads="1"/>
          </p:cNvSpPr>
          <p:nvPr/>
        </p:nvSpPr>
        <p:spPr bwMode="auto">
          <a:xfrm>
            <a:off x="5600700" y="3108325"/>
            <a:ext cx="114300" cy="2171700"/>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a:p>
        </p:txBody>
      </p:sp>
      <p:sp>
        <p:nvSpPr>
          <p:cNvPr id="28696" name="Oval 24"/>
          <p:cNvSpPr>
            <a:spLocks noChangeArrowheads="1"/>
          </p:cNvSpPr>
          <p:nvPr/>
        </p:nvSpPr>
        <p:spPr bwMode="auto">
          <a:xfrm>
            <a:off x="6667500" y="4365625"/>
            <a:ext cx="114300" cy="114300"/>
          </a:xfrm>
          <a:prstGeom prst="ellipse">
            <a:avLst/>
          </a:prstGeom>
          <a:solidFill>
            <a:srgbClr val="FFCC99"/>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FFCC99"/>
            </a:extrusionClr>
            <a:contourClr>
              <a:srgbClr val="FFCC99"/>
            </a:contourClr>
          </a:sp3d>
        </p:spPr>
        <p:txBody>
          <a:bodyPr>
            <a:flatTx/>
          </a:bodyPr>
          <a:lstStyle/>
          <a:p>
            <a:endParaRPr lang="fr-FR"/>
          </a:p>
        </p:txBody>
      </p:sp>
      <p:sp>
        <p:nvSpPr>
          <p:cNvPr id="28697" name="Rectangle 25"/>
          <p:cNvSpPr>
            <a:spLocks noChangeArrowheads="1"/>
          </p:cNvSpPr>
          <p:nvPr/>
        </p:nvSpPr>
        <p:spPr bwMode="auto">
          <a:xfrm>
            <a:off x="4914900" y="3032125"/>
            <a:ext cx="114300" cy="2057400"/>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a:p>
        </p:txBody>
      </p:sp>
      <p:sp>
        <p:nvSpPr>
          <p:cNvPr id="28698" name="Text Box 26"/>
          <p:cNvSpPr txBox="1">
            <a:spLocks noChangeArrowheads="1"/>
          </p:cNvSpPr>
          <p:nvPr/>
        </p:nvSpPr>
        <p:spPr bwMode="auto">
          <a:xfrm>
            <a:off x="8458200" y="2193925"/>
            <a:ext cx="1295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400" b="1">
                <a:solidFill>
                  <a:srgbClr val="339966"/>
                </a:solidFill>
                <a:latin typeface="Times New Roman" panose="02020603050405020304" pitchFamily="18" charset="0"/>
              </a:rPr>
              <a:t>Scintillateur</a:t>
            </a:r>
          </a:p>
        </p:txBody>
      </p:sp>
      <p:sp>
        <p:nvSpPr>
          <p:cNvPr id="28699" name="Line 27"/>
          <p:cNvSpPr>
            <a:spLocks noChangeShapeType="1"/>
          </p:cNvSpPr>
          <p:nvPr/>
        </p:nvSpPr>
        <p:spPr bwMode="auto">
          <a:xfrm flipH="1">
            <a:off x="6629400" y="2422525"/>
            <a:ext cx="228600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8700" name="Line 28"/>
          <p:cNvSpPr>
            <a:spLocks noChangeShapeType="1"/>
          </p:cNvSpPr>
          <p:nvPr/>
        </p:nvSpPr>
        <p:spPr bwMode="auto">
          <a:xfrm flipH="1">
            <a:off x="6858000" y="2422525"/>
            <a:ext cx="2057400" cy="12573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8701" name="Line 29"/>
          <p:cNvSpPr>
            <a:spLocks noChangeShapeType="1"/>
          </p:cNvSpPr>
          <p:nvPr/>
        </p:nvSpPr>
        <p:spPr bwMode="auto">
          <a:xfrm flipH="1">
            <a:off x="6905625" y="2384425"/>
            <a:ext cx="2057400" cy="1828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8702" name="Line 30"/>
          <p:cNvSpPr>
            <a:spLocks noChangeShapeType="1"/>
          </p:cNvSpPr>
          <p:nvPr/>
        </p:nvSpPr>
        <p:spPr bwMode="auto">
          <a:xfrm flipV="1">
            <a:off x="4419600" y="1752600"/>
            <a:ext cx="1600200" cy="76200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03" name="Text Box 31"/>
          <p:cNvSpPr txBox="1">
            <a:spLocks noChangeArrowheads="1"/>
          </p:cNvSpPr>
          <p:nvPr/>
        </p:nvSpPr>
        <p:spPr bwMode="auto">
          <a:xfrm>
            <a:off x="4495800" y="1843088"/>
            <a:ext cx="749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a:solidFill>
                  <a:schemeClr val="bg1"/>
                </a:solidFill>
                <a:latin typeface="Times New Roman" panose="02020603050405020304" pitchFamily="18" charset="0"/>
              </a:rPr>
              <a:t>60 cm</a:t>
            </a:r>
            <a:endParaRPr lang="fr-FR" altLang="fr-FR">
              <a:solidFill>
                <a:schemeClr val="bg1"/>
              </a:solidFill>
              <a:latin typeface="Times New Roman" panose="02020603050405020304" pitchFamily="18" charset="0"/>
            </a:endParaRPr>
          </a:p>
        </p:txBody>
      </p:sp>
      <p:sp>
        <p:nvSpPr>
          <p:cNvPr id="28704" name="Line 32"/>
          <p:cNvSpPr>
            <a:spLocks noChangeShapeType="1"/>
          </p:cNvSpPr>
          <p:nvPr/>
        </p:nvSpPr>
        <p:spPr bwMode="auto">
          <a:xfrm>
            <a:off x="3581400" y="2667000"/>
            <a:ext cx="0" cy="259080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05" name="Text Box 33"/>
          <p:cNvSpPr txBox="1">
            <a:spLocks noChangeArrowheads="1"/>
          </p:cNvSpPr>
          <p:nvPr/>
        </p:nvSpPr>
        <p:spPr bwMode="auto">
          <a:xfrm>
            <a:off x="2667000" y="3810001"/>
            <a:ext cx="749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a:solidFill>
                  <a:schemeClr val="bg1"/>
                </a:solidFill>
                <a:latin typeface="Times New Roman" panose="02020603050405020304" pitchFamily="18" charset="0"/>
              </a:rPr>
              <a:t>60 cm</a:t>
            </a:r>
            <a:endParaRPr lang="fr-FR" altLang="fr-FR">
              <a:solidFill>
                <a:schemeClr val="bg1"/>
              </a:solidFill>
              <a:latin typeface="Times New Roman" panose="02020603050405020304" pitchFamily="18" charset="0"/>
            </a:endParaRPr>
          </a:p>
        </p:txBody>
      </p:sp>
      <p:sp>
        <p:nvSpPr>
          <p:cNvPr id="28706" name="WordArt 34"/>
          <p:cNvSpPr>
            <a:spLocks noChangeArrowheads="1" noChangeShapeType="1" noTextEdit="1"/>
          </p:cNvSpPr>
          <p:nvPr/>
        </p:nvSpPr>
        <p:spPr bwMode="auto">
          <a:xfrm>
            <a:off x="3048000" y="228600"/>
            <a:ext cx="7028873" cy="1042988"/>
          </a:xfrm>
          <a:prstGeom prst="rect">
            <a:avLst/>
          </a:prstGeom>
        </p:spPr>
        <p:txBody>
          <a:bodyPr wrap="none" fromWordArt="1">
            <a:prstTxWarp prst="textPlain">
              <a:avLst>
                <a:gd name="adj" fmla="val 50000"/>
              </a:avLst>
            </a:prstTxWarp>
          </a:bodyPr>
          <a:lstStyle/>
          <a:p>
            <a:pPr algn="ctr"/>
            <a:r>
              <a:rPr lang="fr-F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1</a:t>
            </a:r>
            <a:r>
              <a:rPr lang="fr-FR"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2 ans de  </a:t>
            </a:r>
            <a:r>
              <a:rPr lang="fr-F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Roue Cosmique</a:t>
            </a:r>
          </a:p>
        </p:txBody>
      </p:sp>
      <p:sp>
        <p:nvSpPr>
          <p:cNvPr id="28707" name="Line 35"/>
          <p:cNvSpPr>
            <a:spLocks noChangeShapeType="1"/>
          </p:cNvSpPr>
          <p:nvPr/>
        </p:nvSpPr>
        <p:spPr bwMode="auto">
          <a:xfrm>
            <a:off x="5486400" y="1295400"/>
            <a:ext cx="0" cy="12001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08" name="Line 36"/>
          <p:cNvSpPr>
            <a:spLocks noChangeShapeType="1"/>
          </p:cNvSpPr>
          <p:nvPr/>
        </p:nvSpPr>
        <p:spPr bwMode="auto">
          <a:xfrm>
            <a:off x="5486400" y="2971800"/>
            <a:ext cx="0" cy="4572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09" name="Line 37"/>
          <p:cNvSpPr>
            <a:spLocks noChangeShapeType="1"/>
          </p:cNvSpPr>
          <p:nvPr/>
        </p:nvSpPr>
        <p:spPr bwMode="auto">
          <a:xfrm>
            <a:off x="5486400" y="3683000"/>
            <a:ext cx="0" cy="4572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10" name="Line 38"/>
          <p:cNvSpPr>
            <a:spLocks noChangeShapeType="1"/>
          </p:cNvSpPr>
          <p:nvPr/>
        </p:nvSpPr>
        <p:spPr bwMode="auto">
          <a:xfrm>
            <a:off x="5486400" y="4387850"/>
            <a:ext cx="0" cy="3302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11" name="Line 39"/>
          <p:cNvSpPr>
            <a:spLocks noChangeShapeType="1"/>
          </p:cNvSpPr>
          <p:nvPr/>
        </p:nvSpPr>
        <p:spPr bwMode="auto">
          <a:xfrm>
            <a:off x="5486400" y="4933950"/>
            <a:ext cx="0" cy="304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12" name="AutoShape 40"/>
          <p:cNvSpPr>
            <a:spLocks noChangeArrowheads="1"/>
          </p:cNvSpPr>
          <p:nvPr/>
        </p:nvSpPr>
        <p:spPr bwMode="auto">
          <a:xfrm>
            <a:off x="3771900" y="2651125"/>
            <a:ext cx="2971800" cy="3086100"/>
          </a:xfrm>
          <a:custGeom>
            <a:avLst/>
            <a:gdLst>
              <a:gd name="G0" fmla="+- 2733 0 0"/>
              <a:gd name="G1" fmla="+- 21600 0 2733"/>
              <a:gd name="G2" fmla="+- 21600 0 27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33" y="10800"/>
                </a:moveTo>
                <a:cubicBezTo>
                  <a:pt x="2733" y="15255"/>
                  <a:pt x="6345" y="18867"/>
                  <a:pt x="10800" y="18867"/>
                </a:cubicBezTo>
                <a:cubicBezTo>
                  <a:pt x="15255" y="18867"/>
                  <a:pt x="18867" y="15255"/>
                  <a:pt x="18867" y="10800"/>
                </a:cubicBezTo>
                <a:cubicBezTo>
                  <a:pt x="18867" y="6345"/>
                  <a:pt x="15255" y="2733"/>
                  <a:pt x="10800" y="2733"/>
                </a:cubicBezTo>
                <a:cubicBezTo>
                  <a:pt x="6345" y="2733"/>
                  <a:pt x="2733" y="6345"/>
                  <a:pt x="2733" y="10800"/>
                </a:cubicBezTo>
                <a:close/>
              </a:path>
            </a:pathLst>
          </a:custGeom>
          <a:gradFill rotWithShape="0">
            <a:gsLst>
              <a:gs pos="0">
                <a:srgbClr val="3366FF">
                  <a:gamma/>
                  <a:shade val="46275"/>
                  <a:invGamma/>
                </a:srgbClr>
              </a:gs>
              <a:gs pos="50000">
                <a:srgbClr val="3366FF"/>
              </a:gs>
              <a:gs pos="100000">
                <a:srgbClr val="3366FF">
                  <a:gamma/>
                  <a:shade val="46275"/>
                  <a:invGamma/>
                </a:srgbClr>
              </a:gs>
            </a:gsLst>
            <a:lin ang="0" scaled="1"/>
          </a:gradFill>
          <a:ln w="9525">
            <a:round/>
            <a:headEnd/>
            <a:tailEnd/>
          </a:ln>
          <a:scene3d>
            <a:camera prst="legacyObliqueTopRight">
              <a:rot lat="0" lon="600000" rev="0"/>
            </a:camera>
            <a:lightRig rig="legacyFlat3" dir="b"/>
          </a:scene3d>
          <a:sp3d extrusionH="430200" prstMaterial="legacyMatte">
            <a:bevelT w="13500" h="13500" prst="angle"/>
            <a:bevelB w="13500" h="13500" prst="angle"/>
            <a:extrusionClr>
              <a:srgbClr val="3366FF"/>
            </a:extrusionClr>
            <a:contourClr>
              <a:srgbClr val="3366FF"/>
            </a:contourClr>
          </a:sp3d>
        </p:spPr>
        <p:txBody>
          <a:bodyPr>
            <a:flatTx/>
          </a:bodyPr>
          <a:lstStyle/>
          <a:p>
            <a:endParaRPr lang="fr-FR"/>
          </a:p>
        </p:txBody>
      </p:sp>
      <p:sp>
        <p:nvSpPr>
          <p:cNvPr id="28713" name="Rectangle 41"/>
          <p:cNvSpPr>
            <a:spLocks noChangeArrowheads="1"/>
          </p:cNvSpPr>
          <p:nvPr/>
        </p:nvSpPr>
        <p:spPr bwMode="auto">
          <a:xfrm rot="450073">
            <a:off x="3981450" y="5565775"/>
            <a:ext cx="2400300" cy="228600"/>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a:p>
        </p:txBody>
      </p:sp>
      <p:sp>
        <p:nvSpPr>
          <p:cNvPr id="28714" name="Line 42"/>
          <p:cNvSpPr>
            <a:spLocks noChangeShapeType="1"/>
          </p:cNvSpPr>
          <p:nvPr/>
        </p:nvSpPr>
        <p:spPr bwMode="auto">
          <a:xfrm>
            <a:off x="5486400" y="1905000"/>
            <a:ext cx="0" cy="4572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15" name="Text Box 43"/>
          <p:cNvSpPr txBox="1">
            <a:spLocks noChangeArrowheads="1"/>
          </p:cNvSpPr>
          <p:nvPr/>
        </p:nvSpPr>
        <p:spPr bwMode="auto">
          <a:xfrm>
            <a:off x="5635626" y="117792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2400" b="1">
                <a:solidFill>
                  <a:srgbClr val="FF0066"/>
                </a:solidFill>
                <a:latin typeface="Symbol" panose="05050102010706020507" pitchFamily="18" charset="2"/>
              </a:rPr>
              <a:t>m</a:t>
            </a:r>
            <a:endParaRPr lang="fr-FR" altLang="fr-FR" sz="2400" b="1">
              <a:solidFill>
                <a:srgbClr val="FF0066"/>
              </a:solidFill>
              <a:latin typeface="Symbol" panose="05050102010706020507" pitchFamily="18" charset="2"/>
            </a:endParaRPr>
          </a:p>
        </p:txBody>
      </p:sp>
      <p:sp>
        <p:nvSpPr>
          <p:cNvPr id="2" name="ZoneTexte 1"/>
          <p:cNvSpPr txBox="1"/>
          <p:nvPr/>
        </p:nvSpPr>
        <p:spPr>
          <a:xfrm>
            <a:off x="3093042" y="5997649"/>
            <a:ext cx="5445530" cy="461665"/>
          </a:xfrm>
          <a:prstGeom prst="rect">
            <a:avLst/>
          </a:prstGeom>
          <a:noFill/>
        </p:spPr>
        <p:txBody>
          <a:bodyPr wrap="none" rtlCol="0">
            <a:spAutoFit/>
          </a:bodyPr>
          <a:lstStyle/>
          <a:p>
            <a:r>
              <a:rPr lang="fr-FR" sz="2400" dirty="0" smtClean="0">
                <a:solidFill>
                  <a:schemeClr val="bg1"/>
                </a:solidFill>
              </a:rPr>
              <a:t>De la Roue Cosmique au Cosmo Détecteur</a:t>
            </a:r>
            <a:endParaRPr lang="fr-FR" sz="2400" dirty="0">
              <a:solidFill>
                <a:schemeClr val="bg1"/>
              </a:solidFill>
            </a:endParaRPr>
          </a:p>
        </p:txBody>
      </p:sp>
    </p:spTree>
    <p:extLst>
      <p:ext uri="{BB962C8B-B14F-4D97-AF65-F5344CB8AC3E}">
        <p14:creationId xmlns:p14="http://schemas.microsoft.com/office/powerpoint/2010/main" val="1528485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enseignement\Enseignement\Roue Cosmique\Photos Telescope\IMG_0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069" y="539666"/>
            <a:ext cx="7505876" cy="5623711"/>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5141376" y="285751"/>
            <a:ext cx="17854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350">
                <a:solidFill>
                  <a:schemeClr val="accent2"/>
                </a:solidFill>
              </a:rPr>
              <a:t>CPPM</a:t>
            </a:r>
            <a:endParaRPr lang="en-US" altLang="fr-FR" sz="1350">
              <a:solidFill>
                <a:schemeClr val="accent2"/>
              </a:solidFill>
            </a:endParaRPr>
          </a:p>
          <a:p>
            <a:pPr algn="ctr"/>
            <a:r>
              <a:rPr lang="en-US" altLang="fr-FR" sz="1350">
                <a:solidFill>
                  <a:schemeClr val="accent2"/>
                </a:solidFill>
              </a:rPr>
              <a:t>Installation m</a:t>
            </a:r>
            <a:r>
              <a:rPr lang="fr-FR" altLang="fr-FR" sz="1350">
                <a:solidFill>
                  <a:schemeClr val="accent2"/>
                </a:solidFill>
              </a:rPr>
              <a:t>é</a:t>
            </a:r>
            <a:r>
              <a:rPr lang="en-US" altLang="fr-FR" sz="1350">
                <a:solidFill>
                  <a:schemeClr val="accent2"/>
                </a:solidFill>
              </a:rPr>
              <a:t>canique</a:t>
            </a:r>
            <a:endParaRPr lang="fr-FR" altLang="fr-FR" sz="1350">
              <a:solidFill>
                <a:schemeClr val="accent2"/>
              </a:solidFill>
            </a:endParaRPr>
          </a:p>
        </p:txBody>
      </p:sp>
    </p:spTree>
    <p:extLst>
      <p:ext uri="{BB962C8B-B14F-4D97-AF65-F5344CB8AC3E}">
        <p14:creationId xmlns:p14="http://schemas.microsoft.com/office/powerpoint/2010/main" val="3397860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343" y="1090613"/>
            <a:ext cx="6469784" cy="4861581"/>
          </a:xfrm>
          <a:prstGeom prst="rect">
            <a:avLst/>
          </a:prstGeom>
        </p:spPr>
      </p:pic>
    </p:spTree>
    <p:extLst>
      <p:ext uri="{BB962C8B-B14F-4D97-AF65-F5344CB8AC3E}">
        <p14:creationId xmlns:p14="http://schemas.microsoft.com/office/powerpoint/2010/main" val="1559590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921164" y="406399"/>
            <a:ext cx="8543636" cy="6160655"/>
            <a:chOff x="3524250" y="742950"/>
            <a:chExt cx="5143500" cy="4723715"/>
          </a:xfrm>
        </p:grpSpPr>
        <p:pic>
          <p:nvPicPr>
            <p:cNvPr id="13314" name="Picture 2" descr="C:\enseignement\Enseignement\Roue Cosmique\Photos Telescope\Isle sur sorgue 20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780887"/>
              <a:ext cx="5143500" cy="2638425"/>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7067550" y="1257300"/>
              <a:ext cx="121026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500" b="1">
                  <a:solidFill>
                    <a:schemeClr val="accent2"/>
                  </a:solidFill>
                </a:rPr>
                <a:t>Scintillateurs</a:t>
              </a:r>
            </a:p>
          </p:txBody>
        </p:sp>
        <p:sp>
          <p:nvSpPr>
            <p:cNvPr id="13316" name="Line 4"/>
            <p:cNvSpPr>
              <a:spLocks noChangeShapeType="1"/>
            </p:cNvSpPr>
            <p:nvPr/>
          </p:nvSpPr>
          <p:spPr bwMode="auto">
            <a:xfrm flipH="1">
              <a:off x="7524750" y="1485900"/>
              <a:ext cx="457200" cy="74295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17" name="Line 5"/>
            <p:cNvSpPr>
              <a:spLocks noChangeShapeType="1"/>
            </p:cNvSpPr>
            <p:nvPr/>
          </p:nvSpPr>
          <p:spPr bwMode="auto">
            <a:xfrm flipH="1">
              <a:off x="7524750" y="1485900"/>
              <a:ext cx="457200" cy="12573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18" name="Line 6"/>
            <p:cNvSpPr>
              <a:spLocks noChangeShapeType="1"/>
            </p:cNvSpPr>
            <p:nvPr/>
          </p:nvSpPr>
          <p:spPr bwMode="auto">
            <a:xfrm flipH="1">
              <a:off x="7581900" y="1485900"/>
              <a:ext cx="400050" cy="177165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19" name="Text Box 7"/>
            <p:cNvSpPr txBox="1">
              <a:spLocks noChangeArrowheads="1"/>
            </p:cNvSpPr>
            <p:nvPr/>
          </p:nvSpPr>
          <p:spPr bwMode="auto">
            <a:xfrm>
              <a:off x="6724650" y="742950"/>
              <a:ext cx="45557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500" b="1">
                  <a:solidFill>
                    <a:srgbClr val="FF0000"/>
                  </a:solidFill>
                </a:rPr>
                <a:t>PM</a:t>
              </a:r>
            </a:p>
          </p:txBody>
        </p:sp>
        <p:sp>
          <p:nvSpPr>
            <p:cNvPr id="13320" name="Line 8"/>
            <p:cNvSpPr>
              <a:spLocks noChangeShapeType="1"/>
            </p:cNvSpPr>
            <p:nvPr/>
          </p:nvSpPr>
          <p:spPr bwMode="auto">
            <a:xfrm flipH="1">
              <a:off x="6381750" y="1028700"/>
              <a:ext cx="457200" cy="1143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21" name="Line 9"/>
            <p:cNvSpPr>
              <a:spLocks noChangeShapeType="1"/>
            </p:cNvSpPr>
            <p:nvPr/>
          </p:nvSpPr>
          <p:spPr bwMode="auto">
            <a:xfrm flipH="1">
              <a:off x="6496050" y="1028700"/>
              <a:ext cx="342900" cy="1714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22" name="Line 10"/>
            <p:cNvSpPr>
              <a:spLocks noChangeShapeType="1"/>
            </p:cNvSpPr>
            <p:nvPr/>
          </p:nvSpPr>
          <p:spPr bwMode="auto">
            <a:xfrm flipH="1">
              <a:off x="6610350" y="1028700"/>
              <a:ext cx="228600" cy="22288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23" name="Text Box 11"/>
            <p:cNvSpPr txBox="1">
              <a:spLocks noChangeArrowheads="1"/>
            </p:cNvSpPr>
            <p:nvPr/>
          </p:nvSpPr>
          <p:spPr bwMode="auto">
            <a:xfrm>
              <a:off x="5753100" y="4800600"/>
              <a:ext cx="119058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500" b="1">
                  <a:solidFill>
                    <a:srgbClr val="33CC33"/>
                  </a:solidFill>
                </a:rPr>
                <a:t>Electronique</a:t>
              </a:r>
            </a:p>
          </p:txBody>
        </p:sp>
        <p:sp>
          <p:nvSpPr>
            <p:cNvPr id="13324" name="Line 12"/>
            <p:cNvSpPr>
              <a:spLocks noChangeShapeType="1"/>
            </p:cNvSpPr>
            <p:nvPr/>
          </p:nvSpPr>
          <p:spPr bwMode="auto">
            <a:xfrm flipH="1" flipV="1">
              <a:off x="5353050" y="3771900"/>
              <a:ext cx="457200" cy="11430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13325" name="Text Box 13"/>
            <p:cNvSpPr txBox="1">
              <a:spLocks noChangeArrowheads="1"/>
            </p:cNvSpPr>
            <p:nvPr/>
          </p:nvSpPr>
          <p:spPr bwMode="auto">
            <a:xfrm>
              <a:off x="3638550" y="5143500"/>
              <a:ext cx="40107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500" b="1">
                  <a:solidFill>
                    <a:srgbClr val="CC3399"/>
                  </a:solidFill>
                </a:rPr>
                <a:t>HT</a:t>
              </a:r>
            </a:p>
          </p:txBody>
        </p:sp>
        <p:sp>
          <p:nvSpPr>
            <p:cNvPr id="13326" name="Line 14"/>
            <p:cNvSpPr>
              <a:spLocks noChangeShapeType="1"/>
            </p:cNvSpPr>
            <p:nvPr/>
          </p:nvSpPr>
          <p:spPr bwMode="auto">
            <a:xfrm flipH="1" flipV="1">
              <a:off x="3752850" y="3829050"/>
              <a:ext cx="114300" cy="1257300"/>
            </a:xfrm>
            <a:prstGeom prst="line">
              <a:avLst/>
            </a:prstGeom>
            <a:noFill/>
            <a:ln w="9525">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grpSp>
    </p:spTree>
    <p:extLst>
      <p:ext uri="{BB962C8B-B14F-4D97-AF65-F5344CB8AC3E}">
        <p14:creationId xmlns:p14="http://schemas.microsoft.com/office/powerpoint/2010/main" val="3792865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82786" y="305085"/>
            <a:ext cx="42011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350" b="1" dirty="0">
                <a:solidFill>
                  <a:schemeClr val="accent2"/>
                </a:solidFill>
              </a:rPr>
              <a:t>Acquisition des données :</a:t>
            </a:r>
          </a:p>
          <a:p>
            <a:endParaRPr lang="fr-FR" altLang="fr-FR" sz="1350" b="1" dirty="0"/>
          </a:p>
          <a:p>
            <a:r>
              <a:rPr lang="fr-FR" altLang="fr-FR" sz="1350" dirty="0">
                <a:solidFill>
                  <a:srgbClr val="FF0000"/>
                </a:solidFill>
              </a:rPr>
              <a:t>   </a:t>
            </a:r>
            <a:r>
              <a:rPr lang="fr-FR" altLang="fr-FR" sz="1500" b="1" dirty="0">
                <a:solidFill>
                  <a:srgbClr val="FF0000"/>
                </a:solidFill>
              </a:rPr>
              <a:t>Deux modules </a:t>
            </a:r>
            <a:r>
              <a:rPr lang="fr-FR" altLang="fr-FR" sz="1500" b="1" dirty="0" err="1">
                <a:solidFill>
                  <a:srgbClr val="FF0000"/>
                </a:solidFill>
              </a:rPr>
              <a:t>LabView</a:t>
            </a:r>
            <a:endParaRPr lang="fr-FR" altLang="fr-FR" sz="1500" b="1" dirty="0">
              <a:solidFill>
                <a:srgbClr val="FF0000"/>
              </a:solidFill>
            </a:endParaRPr>
          </a:p>
          <a:p>
            <a:endParaRPr lang="fr-FR" altLang="fr-FR" sz="1500" b="1" dirty="0">
              <a:solidFill>
                <a:srgbClr val="FF0000"/>
              </a:solidFill>
            </a:endParaRPr>
          </a:p>
          <a:p>
            <a:pPr>
              <a:buFontTx/>
              <a:buChar char="•"/>
            </a:pPr>
            <a:r>
              <a:rPr lang="en-US" altLang="fr-FR" sz="1500" b="1" dirty="0">
                <a:solidFill>
                  <a:srgbClr val="33CC33"/>
                </a:solidFill>
              </a:rPr>
              <a:t>  </a:t>
            </a:r>
            <a:r>
              <a:rPr lang="fr-FR" altLang="fr-FR" sz="1500" b="1" dirty="0">
                <a:solidFill>
                  <a:srgbClr val="33CC33"/>
                </a:solidFill>
              </a:rPr>
              <a:t>Distribution en fréquences du taux de comptage</a:t>
            </a:r>
          </a:p>
          <a:p>
            <a:pPr>
              <a:buFontTx/>
              <a:buChar char="•"/>
            </a:pPr>
            <a:r>
              <a:rPr lang="en-US" altLang="fr-FR" sz="1500" b="1" dirty="0">
                <a:solidFill>
                  <a:srgbClr val="33CC33"/>
                </a:solidFill>
              </a:rPr>
              <a:t>  </a:t>
            </a:r>
            <a:r>
              <a:rPr lang="fr-FR" altLang="fr-FR" sz="1500" b="1" dirty="0">
                <a:solidFill>
                  <a:srgbClr val="33CC33"/>
                </a:solidFill>
              </a:rPr>
              <a:t>Distribution angulaire </a:t>
            </a:r>
            <a:endParaRPr lang="en-US" altLang="fr-FR" sz="1500" b="1" dirty="0">
              <a:solidFill>
                <a:srgbClr val="33CC33"/>
              </a:solidFill>
            </a:endParaRPr>
          </a:p>
          <a:p>
            <a:endParaRPr lang="fr-FR" altLang="fr-FR" sz="1500" b="1" dirty="0">
              <a:solidFill>
                <a:srgbClr val="33CC33"/>
              </a:solidFill>
            </a:endParaRPr>
          </a:p>
        </p:txBody>
      </p:sp>
      <p:pic>
        <p:nvPicPr>
          <p:cNvPr id="15363" name="Picture 3" descr="C:\Documents and Settings\cppm\Mes documents\Mes images\Distrib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04" y="2761673"/>
            <a:ext cx="5143500" cy="3857625"/>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a:off x="1845542" y="2350026"/>
            <a:ext cx="180164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350" b="1" i="1" dirty="0"/>
              <a:t>Distribution </a:t>
            </a:r>
            <a:r>
              <a:rPr lang="en-US" altLang="fr-FR" sz="1350" b="1" i="1" dirty="0" err="1"/>
              <a:t>angulaire</a:t>
            </a:r>
            <a:r>
              <a:rPr lang="en-US" altLang="fr-FR" sz="1350" dirty="0"/>
              <a:t> </a:t>
            </a:r>
            <a:endParaRPr lang="fr-FR" altLang="fr-FR" sz="1350" dirty="0"/>
          </a:p>
        </p:txBody>
      </p:sp>
      <p:pic>
        <p:nvPicPr>
          <p:cNvPr id="5" name="Picture 2" descr="C:\Documents and Settings\cppm\Mes documents\Mes images\Histogram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323" y="2847397"/>
            <a:ext cx="4914900" cy="3686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7660625" y="2448670"/>
            <a:ext cx="323229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350" b="1" i="1" dirty="0"/>
              <a:t>Spectre en fréquence du taux de comptage</a:t>
            </a:r>
          </a:p>
        </p:txBody>
      </p:sp>
    </p:spTree>
    <p:extLst>
      <p:ext uri="{BB962C8B-B14F-4D97-AF65-F5344CB8AC3E}">
        <p14:creationId xmlns:p14="http://schemas.microsoft.com/office/powerpoint/2010/main" val="1155724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2209800" y="1143001"/>
            <a:ext cx="72072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952500" algn="l"/>
              </a:tabLst>
              <a:defRPr sz="2400">
                <a:solidFill>
                  <a:schemeClr val="tx1"/>
                </a:solidFill>
                <a:latin typeface="Times New Roman" panose="02020603050405020304" pitchFamily="18" charset="0"/>
              </a:defRPr>
            </a:lvl1pPr>
            <a:lvl2pPr>
              <a:tabLst>
                <a:tab pos="952500" algn="l"/>
              </a:tabLst>
              <a:defRPr sz="2400">
                <a:solidFill>
                  <a:schemeClr val="tx1"/>
                </a:solidFill>
                <a:latin typeface="Times New Roman" panose="02020603050405020304" pitchFamily="18" charset="0"/>
              </a:defRPr>
            </a:lvl2pPr>
            <a:lvl3pPr>
              <a:tabLst>
                <a:tab pos="952500" algn="l"/>
              </a:tabLst>
              <a:defRPr sz="2400">
                <a:solidFill>
                  <a:schemeClr val="tx1"/>
                </a:solidFill>
                <a:latin typeface="Times New Roman" panose="02020603050405020304" pitchFamily="18" charset="0"/>
              </a:defRPr>
            </a:lvl3pPr>
            <a:lvl4pPr>
              <a:tabLst>
                <a:tab pos="952500" algn="l"/>
              </a:tabLst>
              <a:defRPr sz="2400">
                <a:solidFill>
                  <a:schemeClr val="tx1"/>
                </a:solidFill>
                <a:latin typeface="Times New Roman" panose="02020603050405020304" pitchFamily="18" charset="0"/>
              </a:defRPr>
            </a:lvl4pPr>
            <a:lvl5pPr>
              <a:tabLst>
                <a:tab pos="952500" algn="l"/>
              </a:tabLst>
              <a:defRPr sz="2400">
                <a:solidFill>
                  <a:schemeClr val="tx1"/>
                </a:solidFill>
                <a:latin typeface="Times New Roman" panose="02020603050405020304" pitchFamily="18" charset="0"/>
              </a:defRPr>
            </a:lvl5pPr>
            <a:lvl6pPr fontAlgn="base">
              <a:spcBef>
                <a:spcPct val="0"/>
              </a:spcBef>
              <a:spcAft>
                <a:spcPct val="0"/>
              </a:spcAft>
              <a:tabLst>
                <a:tab pos="952500" algn="l"/>
              </a:tabLst>
              <a:defRPr sz="2400">
                <a:solidFill>
                  <a:schemeClr val="tx1"/>
                </a:solidFill>
                <a:latin typeface="Times New Roman" panose="02020603050405020304" pitchFamily="18" charset="0"/>
              </a:defRPr>
            </a:lvl6pPr>
            <a:lvl7pPr fontAlgn="base">
              <a:spcBef>
                <a:spcPct val="0"/>
              </a:spcBef>
              <a:spcAft>
                <a:spcPct val="0"/>
              </a:spcAft>
              <a:tabLst>
                <a:tab pos="952500" algn="l"/>
              </a:tabLst>
              <a:defRPr sz="2400">
                <a:solidFill>
                  <a:schemeClr val="tx1"/>
                </a:solidFill>
                <a:latin typeface="Times New Roman" panose="02020603050405020304" pitchFamily="18" charset="0"/>
              </a:defRPr>
            </a:lvl7pPr>
            <a:lvl8pPr fontAlgn="base">
              <a:spcBef>
                <a:spcPct val="0"/>
              </a:spcBef>
              <a:spcAft>
                <a:spcPct val="0"/>
              </a:spcAft>
              <a:tabLst>
                <a:tab pos="952500" algn="l"/>
              </a:tabLst>
              <a:defRPr sz="2400">
                <a:solidFill>
                  <a:schemeClr val="tx1"/>
                </a:solidFill>
                <a:latin typeface="Times New Roman" panose="02020603050405020304" pitchFamily="18" charset="0"/>
              </a:defRPr>
            </a:lvl8pPr>
            <a:lvl9pPr fontAlgn="base">
              <a:spcBef>
                <a:spcPct val="0"/>
              </a:spcBef>
              <a:spcAft>
                <a:spcPct val="0"/>
              </a:spcAft>
              <a:tabLst>
                <a:tab pos="952500" algn="l"/>
              </a:tabLst>
              <a:defRPr sz="2400">
                <a:solidFill>
                  <a:schemeClr val="tx1"/>
                </a:solidFill>
                <a:latin typeface="Times New Roman" panose="02020603050405020304" pitchFamily="18" charset="0"/>
              </a:defRPr>
            </a:lvl9pPr>
          </a:lstStyle>
          <a:p>
            <a:pPr>
              <a:buFontTx/>
              <a:buChar char="-"/>
            </a:pPr>
            <a:r>
              <a:rPr lang="en-US" altLang="fr-FR" sz="2000" dirty="0">
                <a:cs typeface="Times New Roman" panose="02020603050405020304" pitchFamily="18" charset="0"/>
              </a:rPr>
              <a:t> </a:t>
            </a:r>
            <a:r>
              <a:rPr lang="fr-FR" altLang="fr-FR" sz="2000" dirty="0">
                <a:cs typeface="Times New Roman" panose="02020603050405020304" pitchFamily="18" charset="0"/>
              </a:rPr>
              <a:t>Février 2005 lycée Alphonse Daudet de (Tarascon) </a:t>
            </a:r>
          </a:p>
          <a:p>
            <a:endParaRPr lang="fr-FR" altLang="fr-FR" sz="2000" dirty="0"/>
          </a:p>
          <a:p>
            <a:pPr>
              <a:buFontTx/>
              <a:buChar char="-"/>
            </a:pPr>
            <a:r>
              <a:rPr lang="fr-FR" altLang="fr-FR" sz="2000" dirty="0"/>
              <a:t> Mars 2005 Installé au lycée Dumont d’Urville  (Toulon ) </a:t>
            </a:r>
          </a:p>
          <a:p>
            <a:r>
              <a:rPr lang="fr-FR" altLang="fr-FR" sz="2000" dirty="0"/>
              <a:t>     </a:t>
            </a:r>
          </a:p>
          <a:p>
            <a:pPr>
              <a:buFontTx/>
              <a:buChar char="-"/>
            </a:pPr>
            <a:r>
              <a:rPr lang="fr-FR" altLang="fr-FR" sz="2000" dirty="0"/>
              <a:t> Avril 2005 Installé au lycée </a:t>
            </a:r>
            <a:r>
              <a:rPr lang="fr-FR" altLang="fr-FR" sz="2000" dirty="0" err="1"/>
              <a:t>Coudon</a:t>
            </a:r>
            <a:r>
              <a:rPr lang="fr-FR" altLang="fr-FR" sz="2000" dirty="0"/>
              <a:t>  (La Garde) </a:t>
            </a:r>
          </a:p>
          <a:p>
            <a:endParaRPr lang="fr-FR" altLang="fr-FR" sz="2000" dirty="0"/>
          </a:p>
          <a:p>
            <a:pPr>
              <a:buFontTx/>
              <a:buChar char="-"/>
            </a:pPr>
            <a:r>
              <a:rPr lang="fr-FR" altLang="fr-FR" sz="2000" dirty="0"/>
              <a:t> Octobre 2005 lycée A. Benoit de l’Isle sur Sorgue</a:t>
            </a:r>
          </a:p>
          <a:p>
            <a:endParaRPr lang="fr-FR" altLang="fr-FR" sz="2000" dirty="0"/>
          </a:p>
          <a:p>
            <a:r>
              <a:rPr lang="fr-FR" altLang="fr-FR" sz="2000" dirty="0"/>
              <a:t>-  Novembre –Décembre 2005 lycée  Perier (Marseille) </a:t>
            </a:r>
          </a:p>
          <a:p>
            <a:endParaRPr lang="fr-FR" altLang="fr-FR" sz="2000" dirty="0"/>
          </a:p>
          <a:p>
            <a:pPr>
              <a:buFontTx/>
              <a:buChar char="-"/>
            </a:pPr>
            <a:r>
              <a:rPr lang="fr-FR" altLang="fr-FR" sz="2000" dirty="0"/>
              <a:t>Janvier 2006 lycée international de Luynes</a:t>
            </a:r>
          </a:p>
          <a:p>
            <a:endParaRPr lang="fr-FR" altLang="fr-FR" sz="2000" dirty="0"/>
          </a:p>
          <a:p>
            <a:pPr>
              <a:buFontTx/>
              <a:buChar char="-"/>
            </a:pPr>
            <a:r>
              <a:rPr lang="fr-FR" altLang="fr-FR" sz="2000" dirty="0">
                <a:cs typeface="Times New Roman" panose="02020603050405020304" pitchFamily="18" charset="0"/>
              </a:rPr>
              <a:t> Mai 2006 lycée Thiers ( Marseille ) </a:t>
            </a:r>
          </a:p>
          <a:p>
            <a:endParaRPr lang="fr-FR" altLang="fr-FR" sz="2000" dirty="0">
              <a:cs typeface="Times New Roman" panose="02020603050405020304" pitchFamily="18" charset="0"/>
            </a:endParaRPr>
          </a:p>
          <a:p>
            <a:pPr>
              <a:buFontTx/>
              <a:buChar char="-"/>
            </a:pPr>
            <a:r>
              <a:rPr lang="en-US" altLang="fr-FR" sz="2000" dirty="0">
                <a:cs typeface="Times New Roman" panose="02020603050405020304" pitchFamily="18" charset="0"/>
              </a:rPr>
              <a:t> </a:t>
            </a:r>
            <a:r>
              <a:rPr lang="en-US" altLang="fr-FR" sz="2000" dirty="0" err="1">
                <a:cs typeface="Times New Roman" panose="02020603050405020304" pitchFamily="18" charset="0"/>
              </a:rPr>
              <a:t>Juillet</a:t>
            </a:r>
            <a:r>
              <a:rPr lang="en-US" altLang="fr-FR" sz="2000" dirty="0">
                <a:cs typeface="Times New Roman" panose="02020603050405020304" pitchFamily="18" charset="0"/>
              </a:rPr>
              <a:t> – </a:t>
            </a:r>
            <a:r>
              <a:rPr lang="en-US" altLang="fr-FR" sz="2000" dirty="0" err="1">
                <a:cs typeface="Times New Roman" panose="02020603050405020304" pitchFamily="18" charset="0"/>
              </a:rPr>
              <a:t>Aout</a:t>
            </a:r>
            <a:r>
              <a:rPr lang="en-US" altLang="fr-FR" sz="2000" dirty="0">
                <a:cs typeface="Times New Roman" panose="02020603050405020304" pitchFamily="18" charset="0"/>
              </a:rPr>
              <a:t> 2006 exposition des “</a:t>
            </a:r>
            <a:r>
              <a:rPr lang="en-US" altLang="fr-FR" sz="2000" dirty="0" err="1">
                <a:cs typeface="Times New Roman" panose="02020603050405020304" pitchFamily="18" charset="0"/>
              </a:rPr>
              <a:t>Deux</a:t>
            </a:r>
            <a:r>
              <a:rPr lang="en-US" altLang="fr-FR" sz="2000" dirty="0">
                <a:cs typeface="Times New Roman" panose="02020603050405020304" pitchFamily="18" charset="0"/>
              </a:rPr>
              <a:t> </a:t>
            </a:r>
            <a:r>
              <a:rPr lang="en-US" altLang="fr-FR" sz="2000" dirty="0" err="1">
                <a:cs typeface="Times New Roman" panose="02020603050405020304" pitchFamily="18" charset="0"/>
              </a:rPr>
              <a:t>infinis</a:t>
            </a:r>
            <a:r>
              <a:rPr lang="en-US" altLang="fr-FR" sz="2000" dirty="0">
                <a:cs typeface="Times New Roman" panose="02020603050405020304" pitchFamily="18" charset="0"/>
              </a:rPr>
              <a:t>” </a:t>
            </a:r>
            <a:r>
              <a:rPr lang="en-US" altLang="fr-FR" sz="2000" dirty="0" err="1">
                <a:cs typeface="Times New Roman" panose="02020603050405020304" pitchFamily="18" charset="0"/>
              </a:rPr>
              <a:t>Aspres</a:t>
            </a:r>
            <a:r>
              <a:rPr lang="en-US" altLang="fr-FR" sz="2000" dirty="0">
                <a:cs typeface="Times New Roman" panose="02020603050405020304" pitchFamily="18" charset="0"/>
              </a:rPr>
              <a:t> sur Bu</a:t>
            </a:r>
            <a:r>
              <a:rPr lang="fr-FR" altLang="fr-FR" sz="2000" dirty="0">
                <a:cs typeface="Times New Roman" panose="02020603050405020304" pitchFamily="18" charset="0"/>
              </a:rPr>
              <a:t>ë</a:t>
            </a:r>
            <a:r>
              <a:rPr lang="en-US" altLang="fr-FR" sz="2000" dirty="0" err="1">
                <a:cs typeface="Times New Roman" panose="02020603050405020304" pitchFamily="18" charset="0"/>
              </a:rPr>
              <a:t>ch</a:t>
            </a:r>
            <a:endParaRPr lang="en-US" altLang="fr-FR" sz="2000" dirty="0">
              <a:cs typeface="Times New Roman" panose="02020603050405020304" pitchFamily="18" charset="0"/>
            </a:endParaRPr>
          </a:p>
          <a:p>
            <a:endParaRPr lang="fr-FR" altLang="fr-FR" sz="2000" dirty="0">
              <a:cs typeface="Times New Roman" panose="02020603050405020304" pitchFamily="18" charset="0"/>
            </a:endParaRPr>
          </a:p>
          <a:p>
            <a:pPr>
              <a:buFontTx/>
              <a:buChar char="-"/>
            </a:pPr>
            <a:r>
              <a:rPr lang="fr-FR" altLang="fr-FR" sz="2000" dirty="0">
                <a:cs typeface="Times New Roman" panose="02020603050405020304" pitchFamily="18" charset="0"/>
              </a:rPr>
              <a:t> Octobre 2006 lycée G. </a:t>
            </a:r>
            <a:r>
              <a:rPr lang="fr-FR" altLang="fr-FR" sz="2000" dirty="0" err="1">
                <a:cs typeface="Times New Roman" panose="02020603050405020304" pitchFamily="18" charset="0"/>
              </a:rPr>
              <a:t>Cisson</a:t>
            </a:r>
            <a:r>
              <a:rPr lang="fr-FR" altLang="fr-FR" sz="2000" dirty="0">
                <a:cs typeface="Times New Roman" panose="02020603050405020304" pitchFamily="18" charset="0"/>
              </a:rPr>
              <a:t>  ( Toulon )</a:t>
            </a:r>
          </a:p>
          <a:p>
            <a:endParaRPr lang="fr-FR" altLang="fr-FR" sz="2000" dirty="0">
              <a:cs typeface="Times New Roman" panose="02020603050405020304" pitchFamily="18" charset="0"/>
            </a:endParaRPr>
          </a:p>
          <a:p>
            <a:pPr>
              <a:buFontTx/>
              <a:buChar char="-"/>
            </a:pPr>
            <a:endParaRPr lang="fr-FR" altLang="fr-FR" sz="2000" dirty="0"/>
          </a:p>
        </p:txBody>
      </p:sp>
      <p:sp>
        <p:nvSpPr>
          <p:cNvPr id="17412" name="Text Box 4"/>
          <p:cNvSpPr txBox="1">
            <a:spLocks noChangeArrowheads="1"/>
          </p:cNvSpPr>
          <p:nvPr/>
        </p:nvSpPr>
        <p:spPr bwMode="auto">
          <a:xfrm>
            <a:off x="3200400" y="304800"/>
            <a:ext cx="6639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LU" altLang="fr-FR" b="1">
                <a:solidFill>
                  <a:srgbClr val="FF0000"/>
                </a:solidFill>
              </a:rPr>
              <a:t>Bilan</a:t>
            </a:r>
          </a:p>
        </p:txBody>
      </p:sp>
    </p:spTree>
    <p:extLst>
      <p:ext uri="{BB962C8B-B14F-4D97-AF65-F5344CB8AC3E}">
        <p14:creationId xmlns:p14="http://schemas.microsoft.com/office/powerpoint/2010/main" val="27388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nseignement\Enseignement\Roue Cosmique\Photos Telescope\Lycee Dumont D'Urville -2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11" y="2197766"/>
            <a:ext cx="5255490" cy="4422398"/>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2495675" y="812223"/>
            <a:ext cx="18172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fr-FR" sz="1350" dirty="0">
                <a:solidFill>
                  <a:schemeClr val="accent2"/>
                </a:solidFill>
              </a:rPr>
              <a:t>Lyc</a:t>
            </a:r>
            <a:r>
              <a:rPr lang="fr-FR" altLang="fr-FR" sz="1350" dirty="0">
                <a:solidFill>
                  <a:schemeClr val="accent2"/>
                </a:solidFill>
              </a:rPr>
              <a:t>é</a:t>
            </a:r>
            <a:r>
              <a:rPr lang="en-US" altLang="fr-FR" sz="1350" dirty="0">
                <a:solidFill>
                  <a:schemeClr val="accent2"/>
                </a:solidFill>
              </a:rPr>
              <a:t>e Dumont </a:t>
            </a:r>
            <a:r>
              <a:rPr lang="en-US" altLang="fr-FR" sz="1350" dirty="0" err="1">
                <a:solidFill>
                  <a:schemeClr val="accent2"/>
                </a:solidFill>
              </a:rPr>
              <a:t>d’Urville</a:t>
            </a:r>
            <a:endParaRPr lang="en-US" altLang="fr-FR" sz="1350" dirty="0">
              <a:solidFill>
                <a:schemeClr val="accent2"/>
              </a:solidFill>
            </a:endParaRPr>
          </a:p>
          <a:p>
            <a:pPr algn="ctr"/>
            <a:r>
              <a:rPr lang="en-US" altLang="fr-FR" sz="1350" dirty="0">
                <a:solidFill>
                  <a:schemeClr val="accent2"/>
                </a:solidFill>
              </a:rPr>
              <a:t>Toulon </a:t>
            </a:r>
          </a:p>
          <a:p>
            <a:pPr algn="ctr"/>
            <a:r>
              <a:rPr lang="en-US" altLang="fr-FR" sz="1500" dirty="0">
                <a:solidFill>
                  <a:schemeClr val="accent2"/>
                </a:solidFill>
              </a:rPr>
              <a:t>Mars 2005</a:t>
            </a:r>
            <a:endParaRPr lang="fr-FR" altLang="fr-FR" sz="1500" dirty="0">
              <a:solidFill>
                <a:schemeClr val="accent2"/>
              </a:solidFill>
            </a:endParaRPr>
          </a:p>
        </p:txBody>
      </p:sp>
      <p:pic>
        <p:nvPicPr>
          <p:cNvPr id="4" name="Picture 2" descr="C:\enseignement\Enseignement\Roue Cosmique\Photos Telescope\Isle sur sorgue 20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067" y="2197765"/>
            <a:ext cx="4774623" cy="4323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589818" y="902855"/>
            <a:ext cx="137973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350" dirty="0">
                <a:solidFill>
                  <a:schemeClr val="accent2"/>
                </a:solidFill>
              </a:rPr>
              <a:t>Lyc</a:t>
            </a:r>
            <a:r>
              <a:rPr lang="fr-FR" altLang="fr-FR" sz="1350" dirty="0">
                <a:solidFill>
                  <a:schemeClr val="accent2"/>
                </a:solidFill>
              </a:rPr>
              <a:t>é</a:t>
            </a:r>
            <a:r>
              <a:rPr lang="en-US" altLang="fr-FR" sz="1350" dirty="0">
                <a:solidFill>
                  <a:schemeClr val="accent2"/>
                </a:solidFill>
              </a:rPr>
              <a:t>e A. Benoit</a:t>
            </a:r>
          </a:p>
          <a:p>
            <a:r>
              <a:rPr lang="en-US" altLang="fr-FR" sz="1350" dirty="0">
                <a:solidFill>
                  <a:schemeClr val="accent2"/>
                </a:solidFill>
              </a:rPr>
              <a:t> Isle sur </a:t>
            </a:r>
            <a:r>
              <a:rPr lang="en-US" altLang="fr-FR" sz="1350" dirty="0" err="1">
                <a:solidFill>
                  <a:schemeClr val="accent2"/>
                </a:solidFill>
              </a:rPr>
              <a:t>Sorgue</a:t>
            </a:r>
            <a:endParaRPr lang="en-US" altLang="fr-FR" sz="1350" dirty="0">
              <a:solidFill>
                <a:schemeClr val="accent2"/>
              </a:solidFill>
            </a:endParaRPr>
          </a:p>
          <a:p>
            <a:r>
              <a:rPr lang="en-US" altLang="fr-FR" sz="1350" dirty="0">
                <a:solidFill>
                  <a:schemeClr val="accent2"/>
                </a:solidFill>
              </a:rPr>
              <a:t>      </a:t>
            </a:r>
            <a:r>
              <a:rPr lang="en-US" altLang="fr-FR" sz="1350" dirty="0" err="1">
                <a:solidFill>
                  <a:schemeClr val="accent2"/>
                </a:solidFill>
              </a:rPr>
              <a:t>Octobre</a:t>
            </a:r>
            <a:r>
              <a:rPr lang="en-US" altLang="fr-FR" sz="1350" dirty="0">
                <a:solidFill>
                  <a:schemeClr val="accent2"/>
                </a:solidFill>
              </a:rPr>
              <a:t> 2005</a:t>
            </a:r>
            <a:endParaRPr lang="fr-FR" altLang="fr-FR" sz="1350" dirty="0">
              <a:solidFill>
                <a:schemeClr val="accent2"/>
              </a:solidFill>
            </a:endParaRPr>
          </a:p>
        </p:txBody>
      </p:sp>
    </p:spTree>
    <p:extLst>
      <p:ext uri="{BB962C8B-B14F-4D97-AF65-F5344CB8AC3E}">
        <p14:creationId xmlns:p14="http://schemas.microsoft.com/office/powerpoint/2010/main" val="199171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4336" y="392834"/>
            <a:ext cx="6763327" cy="1325563"/>
          </a:xfrm>
        </p:spPr>
        <p:txBody>
          <a:bodyPr/>
          <a:lstStyle/>
          <a:p>
            <a:r>
              <a:rPr lang="fr-FR" dirty="0" smtClean="0">
                <a:solidFill>
                  <a:srgbClr val="0000CC"/>
                </a:solidFill>
              </a:rPr>
              <a:t>RELYC contre Roue Cosmique</a:t>
            </a:r>
            <a:br>
              <a:rPr lang="fr-FR" dirty="0" smtClean="0">
                <a:solidFill>
                  <a:srgbClr val="0000CC"/>
                </a:solidFill>
              </a:rPr>
            </a:br>
            <a:r>
              <a:rPr lang="fr-FR" dirty="0">
                <a:solidFill>
                  <a:srgbClr val="0000CC"/>
                </a:solidFill>
              </a:rPr>
              <a:t> </a:t>
            </a:r>
            <a:r>
              <a:rPr lang="fr-FR" dirty="0" smtClean="0">
                <a:solidFill>
                  <a:srgbClr val="0000CC"/>
                </a:solidFill>
              </a:rPr>
              <a:t>             </a:t>
            </a:r>
            <a:r>
              <a:rPr lang="fr-FR" sz="3200" dirty="0" smtClean="0">
                <a:solidFill>
                  <a:srgbClr val="0000CC"/>
                </a:solidFill>
              </a:rPr>
              <a:t>(Paris  </a:t>
            </a:r>
            <a:r>
              <a:rPr lang="fr-FR" sz="3200" dirty="0" smtClean="0">
                <a:solidFill>
                  <a:srgbClr val="0000CC"/>
                </a:solidFill>
                <a:sym typeface="Wingdings" panose="05000000000000000000" pitchFamily="2" charset="2"/>
              </a:rPr>
              <a:t>&lt;-&gt; Marseille)</a:t>
            </a:r>
            <a:endParaRPr lang="fr-FR" sz="3200" dirty="0">
              <a:solidFill>
                <a:srgbClr val="0000CC"/>
              </a:solidFill>
            </a:endParaRPr>
          </a:p>
        </p:txBody>
      </p:sp>
      <p:sp>
        <p:nvSpPr>
          <p:cNvPr id="3" name="ZoneTexte 2"/>
          <p:cNvSpPr txBox="1"/>
          <p:nvPr/>
        </p:nvSpPr>
        <p:spPr>
          <a:xfrm>
            <a:off x="563418" y="1930401"/>
            <a:ext cx="11425244" cy="461665"/>
          </a:xfrm>
          <a:prstGeom prst="rect">
            <a:avLst/>
          </a:prstGeom>
          <a:noFill/>
        </p:spPr>
        <p:txBody>
          <a:bodyPr wrap="none" rtlCol="0">
            <a:spAutoFit/>
          </a:bodyPr>
          <a:lstStyle/>
          <a:p>
            <a:r>
              <a:rPr lang="fr-FR" sz="2400" i="1" dirty="0" smtClean="0">
                <a:solidFill>
                  <a:srgbClr val="FF0000"/>
                </a:solidFill>
              </a:rPr>
              <a:t>Cosmos a l’Ecole souhaite un détecteur pour étudier les Rayons Cosmiques dans les lycées</a:t>
            </a:r>
            <a:endParaRPr lang="fr-FR" sz="2400" i="1" dirty="0">
              <a:solidFill>
                <a:srgbClr val="FF0000"/>
              </a:solidFill>
            </a:endParaRPr>
          </a:p>
        </p:txBody>
      </p:sp>
      <p:sp>
        <p:nvSpPr>
          <p:cNvPr id="4" name="ZoneTexte 3"/>
          <p:cNvSpPr txBox="1"/>
          <p:nvPr/>
        </p:nvSpPr>
        <p:spPr>
          <a:xfrm>
            <a:off x="1560946" y="2780145"/>
            <a:ext cx="9267152" cy="369332"/>
          </a:xfrm>
          <a:prstGeom prst="rect">
            <a:avLst/>
          </a:prstGeom>
          <a:noFill/>
        </p:spPr>
        <p:txBody>
          <a:bodyPr wrap="none" rtlCol="0">
            <a:spAutoFit/>
          </a:bodyPr>
          <a:lstStyle/>
          <a:p>
            <a:r>
              <a:rPr lang="fr-FR" dirty="0" smtClean="0"/>
              <a:t>Jean-Yves Daniel, doyen des inspecteurs généraux organise une réunion a l’Observatoire de Paris</a:t>
            </a:r>
            <a:endParaRPr lang="fr-FR" dirty="0"/>
          </a:p>
        </p:txBody>
      </p:sp>
      <p:sp>
        <p:nvSpPr>
          <p:cNvPr id="7" name="ZoneTexte 6"/>
          <p:cNvSpPr txBox="1"/>
          <p:nvPr/>
        </p:nvSpPr>
        <p:spPr>
          <a:xfrm>
            <a:off x="4689387" y="3491877"/>
            <a:ext cx="1586653" cy="646331"/>
          </a:xfrm>
          <a:prstGeom prst="rect">
            <a:avLst/>
          </a:prstGeom>
          <a:noFill/>
        </p:spPr>
        <p:txBody>
          <a:bodyPr wrap="none" rtlCol="0">
            <a:spAutoFit/>
          </a:bodyPr>
          <a:lstStyle/>
          <a:p>
            <a:r>
              <a:rPr lang="fr-FR" dirty="0" err="1" smtClean="0"/>
              <a:t>Eric</a:t>
            </a:r>
            <a:r>
              <a:rPr lang="fr-FR" dirty="0" smtClean="0"/>
              <a:t> </a:t>
            </a:r>
            <a:r>
              <a:rPr lang="fr-FR" dirty="0" err="1" smtClean="0"/>
              <a:t>Lesquoi</a:t>
            </a:r>
            <a:endParaRPr lang="fr-FR" dirty="0" smtClean="0"/>
          </a:p>
          <a:p>
            <a:r>
              <a:rPr lang="fr-FR" dirty="0" err="1" smtClean="0"/>
              <a:t>Gerard</a:t>
            </a:r>
            <a:r>
              <a:rPr lang="fr-FR" dirty="0" smtClean="0"/>
              <a:t> </a:t>
            </a:r>
            <a:r>
              <a:rPr lang="fr-FR" dirty="0" err="1" smtClean="0"/>
              <a:t>Tristran</a:t>
            </a:r>
            <a:endParaRPr lang="fr-FR" dirty="0"/>
          </a:p>
        </p:txBody>
      </p:sp>
      <p:pic>
        <p:nvPicPr>
          <p:cNvPr id="5" name="Image 4"/>
          <p:cNvPicPr>
            <a:picLocks noChangeAspect="1"/>
          </p:cNvPicPr>
          <p:nvPr/>
        </p:nvPicPr>
        <p:blipFill>
          <a:blip r:embed="rId2"/>
          <a:stretch>
            <a:fillRect/>
          </a:stretch>
        </p:blipFill>
        <p:spPr>
          <a:xfrm>
            <a:off x="563418" y="4151551"/>
            <a:ext cx="3442153" cy="2270005"/>
          </a:xfrm>
          <a:prstGeom prst="rect">
            <a:avLst/>
          </a:prstGeom>
        </p:spPr>
      </p:pic>
      <p:pic>
        <p:nvPicPr>
          <p:cNvPr id="22" name="Picture 2" descr="C:\enseignement\Enseignement\Roue Cosmique\Photos Telescope\Lycee Dumont D'Urville -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031" y="3918438"/>
            <a:ext cx="3489898" cy="250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9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30736" name="Picture 16" descr="roue_3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177" y="1320223"/>
            <a:ext cx="74168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630411" y="263100"/>
            <a:ext cx="4678332" cy="523220"/>
          </a:xfrm>
          <a:prstGeom prst="rect">
            <a:avLst/>
          </a:prstGeom>
          <a:noFill/>
        </p:spPr>
        <p:txBody>
          <a:bodyPr wrap="none" rtlCol="0">
            <a:spAutoFit/>
          </a:bodyPr>
          <a:lstStyle/>
          <a:p>
            <a:r>
              <a:rPr lang="fr-FR" sz="2800" b="1" dirty="0" smtClean="0">
                <a:solidFill>
                  <a:srgbClr val="FFFF00"/>
                </a:solidFill>
              </a:rPr>
              <a:t>7 Roues pour Cosmos a l’Ecole</a:t>
            </a:r>
            <a:endParaRPr lang="fr-FR" sz="2800" b="1" dirty="0">
              <a:solidFill>
                <a:srgbClr val="FFFF00"/>
              </a:solidFill>
            </a:endParaRPr>
          </a:p>
        </p:txBody>
      </p:sp>
    </p:spTree>
    <p:extLst>
      <p:ext uri="{BB962C8B-B14F-4D97-AF65-F5344CB8AC3E}">
        <p14:creationId xmlns:p14="http://schemas.microsoft.com/office/powerpoint/2010/main" val="936645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2133600" y="201614"/>
            <a:ext cx="2247900"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CC3399"/>
                </a:solidFill>
                <a:latin typeface="Times New Roman" panose="02020603050405020304" pitchFamily="18" charset="0"/>
              </a:rPr>
              <a:t>Quelques exemples</a:t>
            </a:r>
          </a:p>
        </p:txBody>
      </p:sp>
      <p:sp>
        <p:nvSpPr>
          <p:cNvPr id="43013" name="Text Box 5"/>
          <p:cNvSpPr txBox="1">
            <a:spLocks noChangeArrowheads="1"/>
          </p:cNvSpPr>
          <p:nvPr/>
        </p:nvSpPr>
        <p:spPr bwMode="auto">
          <a:xfrm>
            <a:off x="4872038" y="1196976"/>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i="1">
                <a:solidFill>
                  <a:schemeClr val="bg1"/>
                </a:solidFill>
                <a:latin typeface="Times New Roman" panose="02020603050405020304" pitchFamily="18" charset="0"/>
              </a:rPr>
              <a:t>Distribution angulaire </a:t>
            </a:r>
          </a:p>
        </p:txBody>
      </p:sp>
      <p:grpSp>
        <p:nvGrpSpPr>
          <p:cNvPr id="43015" name="Group 7"/>
          <p:cNvGrpSpPr>
            <a:grpSpLocks noChangeAspect="1"/>
          </p:cNvGrpSpPr>
          <p:nvPr/>
        </p:nvGrpSpPr>
        <p:grpSpPr bwMode="auto">
          <a:xfrm>
            <a:off x="1774825" y="1989138"/>
            <a:ext cx="8382000" cy="4527550"/>
            <a:chOff x="240" y="1344"/>
            <a:chExt cx="5280" cy="2852"/>
          </a:xfrm>
        </p:grpSpPr>
        <p:sp>
          <p:nvSpPr>
            <p:cNvPr id="43014" name="AutoShape 6"/>
            <p:cNvSpPr>
              <a:spLocks noChangeAspect="1" noChangeArrowheads="1" noTextEdit="1"/>
            </p:cNvSpPr>
            <p:nvPr/>
          </p:nvSpPr>
          <p:spPr bwMode="auto">
            <a:xfrm>
              <a:off x="240" y="1344"/>
              <a:ext cx="5280" cy="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430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344"/>
              <a:ext cx="5287" cy="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2205039"/>
            <a:ext cx="4319588" cy="38877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5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40" name="Text Box 584"/>
          <p:cNvSpPr txBox="1">
            <a:spLocks noChangeArrowheads="1"/>
          </p:cNvSpPr>
          <p:nvPr/>
        </p:nvSpPr>
        <p:spPr bwMode="auto">
          <a:xfrm>
            <a:off x="1524001" y="4005263"/>
            <a:ext cx="766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latin typeface="Symbol" panose="05050102010706020507" pitchFamily="18" charset="2"/>
              </a:rPr>
              <a:t> </a:t>
            </a:r>
            <a:r>
              <a:rPr lang="fr-FR" altLang="fr-FR" b="1">
                <a:solidFill>
                  <a:srgbClr val="0000FF"/>
                </a:solidFill>
                <a:latin typeface="Symbol" panose="05050102010706020507" pitchFamily="18" charset="2"/>
              </a:rPr>
              <a:t>m</a:t>
            </a:r>
            <a:r>
              <a:rPr lang="fr-FR" altLang="fr-FR" b="1">
                <a:solidFill>
                  <a:srgbClr val="0000FF"/>
                </a:solidFill>
              </a:rPr>
              <a:t> / h</a:t>
            </a:r>
            <a:r>
              <a:rPr lang="fr-FR" altLang="fr-FR"/>
              <a:t> </a:t>
            </a:r>
          </a:p>
        </p:txBody>
      </p:sp>
      <p:sp>
        <p:nvSpPr>
          <p:cNvPr id="45641" name="Text Box 585"/>
          <p:cNvSpPr txBox="1">
            <a:spLocks noChangeArrowheads="1"/>
          </p:cNvSpPr>
          <p:nvPr/>
        </p:nvSpPr>
        <p:spPr bwMode="auto">
          <a:xfrm>
            <a:off x="9048751" y="6375400"/>
            <a:ext cx="12441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a:solidFill>
                  <a:srgbClr val="0000FF"/>
                </a:solidFill>
              </a:rPr>
              <a:t>Etage TPR2</a:t>
            </a:r>
          </a:p>
        </p:txBody>
      </p:sp>
      <p:sp>
        <p:nvSpPr>
          <p:cNvPr id="45642" name="Text Box 586"/>
          <p:cNvSpPr txBox="1">
            <a:spLocks noChangeArrowheads="1"/>
          </p:cNvSpPr>
          <p:nvPr/>
        </p:nvSpPr>
        <p:spPr bwMode="auto">
          <a:xfrm>
            <a:off x="2927350" y="234950"/>
            <a:ext cx="57913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0000"/>
                </a:solidFill>
              </a:rPr>
              <a:t>Variation du flux de muons avec l’épaisseur de béton</a:t>
            </a:r>
          </a:p>
        </p:txBody>
      </p:sp>
      <p:pic>
        <p:nvPicPr>
          <p:cNvPr id="45644" name="Picture 5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3582988"/>
            <a:ext cx="6726238" cy="3086100"/>
          </a:xfrm>
          <a:prstGeom prst="rect">
            <a:avLst/>
          </a:prstGeom>
          <a:noFill/>
          <a:extLst>
            <a:ext uri="{909E8E84-426E-40DD-AFC4-6F175D3DCCD1}">
              <a14:hiddenFill xmlns:a14="http://schemas.microsoft.com/office/drawing/2010/main">
                <a:solidFill>
                  <a:srgbClr val="FFFFFF"/>
                </a:solidFill>
              </a14:hiddenFill>
            </a:ext>
          </a:extLst>
        </p:spPr>
      </p:pic>
      <p:pic>
        <p:nvPicPr>
          <p:cNvPr id="45643" name="Picture 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4" y="692151"/>
            <a:ext cx="8764587" cy="2962275"/>
          </a:xfrm>
          <a:prstGeom prst="rect">
            <a:avLst/>
          </a:prstGeom>
          <a:noFill/>
          <a:extLst>
            <a:ext uri="{909E8E84-426E-40DD-AFC4-6F175D3DCCD1}">
              <a14:hiddenFill xmlns:a14="http://schemas.microsoft.com/office/drawing/2010/main">
                <a:solidFill>
                  <a:srgbClr val="FFFFFF"/>
                </a:solidFill>
              </a14:hiddenFill>
            </a:ext>
          </a:extLst>
        </p:spPr>
      </p:pic>
      <p:sp>
        <p:nvSpPr>
          <p:cNvPr id="45645" name="Line 589"/>
          <p:cNvSpPr>
            <a:spLocks noChangeShapeType="1"/>
          </p:cNvSpPr>
          <p:nvPr/>
        </p:nvSpPr>
        <p:spPr bwMode="auto">
          <a:xfrm flipH="1">
            <a:off x="8543925" y="908050"/>
            <a:ext cx="1081088" cy="187325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646" name="Line 590"/>
          <p:cNvSpPr>
            <a:spLocks noChangeShapeType="1"/>
          </p:cNvSpPr>
          <p:nvPr/>
        </p:nvSpPr>
        <p:spPr bwMode="auto">
          <a:xfrm flipH="1">
            <a:off x="9374189" y="1196976"/>
            <a:ext cx="73025" cy="144463"/>
          </a:xfrm>
          <a:prstGeom prst="line">
            <a:avLst/>
          </a:prstGeom>
          <a:noFill/>
          <a:ln w="76200">
            <a:solidFill>
              <a:srgbClr val="00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647" name="Freeform 591"/>
          <p:cNvSpPr>
            <a:spLocks/>
          </p:cNvSpPr>
          <p:nvPr/>
        </p:nvSpPr>
        <p:spPr bwMode="auto">
          <a:xfrm>
            <a:off x="9048751" y="2420939"/>
            <a:ext cx="1439863" cy="4321175"/>
          </a:xfrm>
          <a:custGeom>
            <a:avLst/>
            <a:gdLst>
              <a:gd name="T0" fmla="*/ 544 w 907"/>
              <a:gd name="T1" fmla="*/ 2722 h 2722"/>
              <a:gd name="T2" fmla="*/ 907 w 907"/>
              <a:gd name="T3" fmla="*/ 2722 h 2722"/>
              <a:gd name="T4" fmla="*/ 907 w 907"/>
              <a:gd name="T5" fmla="*/ 2223 h 2722"/>
              <a:gd name="T6" fmla="*/ 0 w 907"/>
              <a:gd name="T7" fmla="*/ 0 h 2722"/>
            </a:gdLst>
            <a:ahLst/>
            <a:cxnLst>
              <a:cxn ang="0">
                <a:pos x="T0" y="T1"/>
              </a:cxn>
              <a:cxn ang="0">
                <a:pos x="T2" y="T3"/>
              </a:cxn>
              <a:cxn ang="0">
                <a:pos x="T4" y="T5"/>
              </a:cxn>
              <a:cxn ang="0">
                <a:pos x="T6" y="T7"/>
              </a:cxn>
            </a:cxnLst>
            <a:rect l="0" t="0" r="r" b="b"/>
            <a:pathLst>
              <a:path w="907" h="2722">
                <a:moveTo>
                  <a:pt x="544" y="2722"/>
                </a:moveTo>
                <a:lnTo>
                  <a:pt x="907" y="2722"/>
                </a:lnTo>
                <a:lnTo>
                  <a:pt x="907" y="2223"/>
                </a:lnTo>
                <a:lnTo>
                  <a:pt x="0" y="0"/>
                </a:lnTo>
              </a:path>
            </a:pathLst>
          </a:custGeom>
          <a:noFill/>
          <a:ln w="9525">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649" name="Text Box 593"/>
          <p:cNvSpPr txBox="1">
            <a:spLocks noChangeArrowheads="1"/>
          </p:cNvSpPr>
          <p:nvPr/>
        </p:nvSpPr>
        <p:spPr bwMode="auto">
          <a:xfrm>
            <a:off x="9551988" y="765175"/>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33CC33"/>
                </a:solidFill>
                <a:latin typeface="Symbol" panose="05050102010706020507" pitchFamily="18" charset="2"/>
              </a:rPr>
              <a:t>m</a:t>
            </a:r>
          </a:p>
        </p:txBody>
      </p:sp>
    </p:spTree>
    <p:extLst>
      <p:ext uri="{BB962C8B-B14F-4D97-AF65-F5344CB8AC3E}">
        <p14:creationId xmlns:p14="http://schemas.microsoft.com/office/powerpoint/2010/main" val="3900138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04509" y="563418"/>
            <a:ext cx="2439899" cy="707886"/>
          </a:xfrm>
          <a:prstGeom prst="rect">
            <a:avLst/>
          </a:prstGeom>
          <a:noFill/>
        </p:spPr>
        <p:txBody>
          <a:bodyPr wrap="none" rtlCol="0">
            <a:spAutoFit/>
          </a:bodyPr>
          <a:lstStyle/>
          <a:p>
            <a:r>
              <a:rPr lang="fr-FR" sz="4000" dirty="0" smtClean="0">
                <a:solidFill>
                  <a:srgbClr val="FF0000"/>
                </a:solidFill>
              </a:rPr>
              <a:t>Préhistoire</a:t>
            </a:r>
            <a:endParaRPr lang="fr-FR" sz="4000" dirty="0">
              <a:solidFill>
                <a:srgbClr val="FF0000"/>
              </a:solidFill>
            </a:endParaRPr>
          </a:p>
        </p:txBody>
      </p:sp>
      <p:sp>
        <p:nvSpPr>
          <p:cNvPr id="5" name="ZoneTexte 4"/>
          <p:cNvSpPr txBox="1"/>
          <p:nvPr/>
        </p:nvSpPr>
        <p:spPr>
          <a:xfrm>
            <a:off x="892037" y="1468582"/>
            <a:ext cx="8495659" cy="2923877"/>
          </a:xfrm>
          <a:prstGeom prst="rect">
            <a:avLst/>
          </a:prstGeom>
          <a:noFill/>
        </p:spPr>
        <p:txBody>
          <a:bodyPr wrap="none" rtlCol="0">
            <a:spAutoFit/>
          </a:bodyPr>
          <a:lstStyle/>
          <a:p>
            <a:pPr marL="285750" indent="-285750">
              <a:buFont typeface="Wingdings" panose="05000000000000000000" pitchFamily="2" charset="2"/>
              <a:buChar char="Ø"/>
            </a:pPr>
            <a:r>
              <a:rPr lang="fr-FR" sz="2400" dirty="0" smtClean="0">
                <a:solidFill>
                  <a:srgbClr val="0000FF"/>
                </a:solidFill>
              </a:rPr>
              <a:t> 2004 nouveau TP pour le nouveau Master de Physique  </a:t>
            </a:r>
            <a:r>
              <a:rPr lang="fr-FR" sz="2400" dirty="0" smtClean="0">
                <a:solidFill>
                  <a:srgbClr val="0000FF"/>
                </a:solidFill>
                <a:sym typeface="Wingdings" panose="05000000000000000000" pitchFamily="2" charset="2"/>
              </a:rPr>
              <a:t>  LMD</a:t>
            </a:r>
          </a:p>
          <a:p>
            <a:r>
              <a:rPr lang="fr-FR" sz="2400" dirty="0">
                <a:solidFill>
                  <a:srgbClr val="0000FF"/>
                </a:solidFill>
                <a:sym typeface="Wingdings" panose="05000000000000000000" pitchFamily="2" charset="2"/>
              </a:rPr>
              <a:t>	</a:t>
            </a:r>
            <a:r>
              <a:rPr lang="fr-FR" sz="2000" dirty="0" smtClean="0">
                <a:solidFill>
                  <a:srgbClr val="FF0000"/>
                </a:solidFill>
                <a:sym typeface="Wingdings" panose="05000000000000000000" pitchFamily="2" charset="2"/>
              </a:rPr>
              <a:t>500 euros du Département =&gt; Matériel de récupération</a:t>
            </a:r>
          </a:p>
          <a:p>
            <a:r>
              <a:rPr lang="fr-FR" sz="2000" dirty="0">
                <a:solidFill>
                  <a:srgbClr val="FF0000"/>
                </a:solidFill>
                <a:sym typeface="Wingdings" panose="05000000000000000000" pitchFamily="2" charset="2"/>
              </a:rPr>
              <a:t> </a:t>
            </a:r>
            <a:r>
              <a:rPr lang="fr-FR" sz="2000" dirty="0" smtClean="0">
                <a:solidFill>
                  <a:srgbClr val="FF0000"/>
                </a:solidFill>
                <a:sym typeface="Wingdings" panose="05000000000000000000" pitchFamily="2" charset="2"/>
              </a:rPr>
              <a:t>               4 raquettes sur une structure tournante en Al</a:t>
            </a:r>
          </a:p>
          <a:p>
            <a:r>
              <a:rPr lang="fr-FR" sz="2000" dirty="0">
                <a:solidFill>
                  <a:srgbClr val="FF0000"/>
                </a:solidFill>
                <a:sym typeface="Wingdings" panose="05000000000000000000" pitchFamily="2" charset="2"/>
              </a:rPr>
              <a:t> </a:t>
            </a:r>
            <a:r>
              <a:rPr lang="fr-FR" sz="2000" dirty="0" smtClean="0">
                <a:solidFill>
                  <a:srgbClr val="FF0000"/>
                </a:solidFill>
                <a:sym typeface="Wingdings" panose="05000000000000000000" pitchFamily="2" charset="2"/>
              </a:rPr>
              <a:t>                            -&gt; mesure de la distribution angulaire </a:t>
            </a:r>
          </a:p>
          <a:p>
            <a:pPr marL="285750" indent="-285750">
              <a:buFont typeface="Wingdings" panose="05000000000000000000" pitchFamily="2" charset="2"/>
              <a:buChar char="Ø"/>
            </a:pPr>
            <a:r>
              <a:rPr lang="fr-FR" sz="2400" dirty="0" smtClean="0">
                <a:solidFill>
                  <a:srgbClr val="0000FF"/>
                </a:solidFill>
                <a:sym typeface="Wingdings" panose="05000000000000000000" pitchFamily="2" charset="2"/>
              </a:rPr>
              <a:t>2005 LUNAP finance un détecteur de RC pour les lycées</a:t>
            </a:r>
          </a:p>
          <a:p>
            <a:pPr marL="285750" indent="-285750">
              <a:buFont typeface="Wingdings" panose="05000000000000000000" pitchFamily="2" charset="2"/>
              <a:buChar char="Ø"/>
            </a:pPr>
            <a:endParaRPr lang="fr-FR" sz="2400" dirty="0" smtClean="0">
              <a:solidFill>
                <a:srgbClr val="0000FF"/>
              </a:solidFill>
              <a:sym typeface="Wingdings" panose="05000000000000000000" pitchFamily="2" charset="2"/>
            </a:endParaRPr>
          </a:p>
          <a:p>
            <a:pPr marL="285750" indent="-285750">
              <a:buFont typeface="Wingdings" panose="05000000000000000000" pitchFamily="2" charset="2"/>
              <a:buChar char="Ø"/>
            </a:pPr>
            <a:endParaRPr lang="fr-FR" sz="2400" dirty="0">
              <a:solidFill>
                <a:srgbClr val="0000FF"/>
              </a:solidFill>
              <a:sym typeface="Wingdings" panose="05000000000000000000" pitchFamily="2" charset="2"/>
            </a:endParaRPr>
          </a:p>
          <a:p>
            <a:pPr marL="285750" indent="-285750">
              <a:buFont typeface="Wingdings" panose="05000000000000000000" pitchFamily="2" charset="2"/>
              <a:buChar char="Ø"/>
            </a:pPr>
            <a:endParaRPr lang="fr-FR" sz="2400" dirty="0">
              <a:solidFill>
                <a:srgbClr val="0000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04255524"/>
              </p:ext>
            </p:extLst>
          </p:nvPr>
        </p:nvGraphicFramePr>
        <p:xfrm>
          <a:off x="9375156" y="2507724"/>
          <a:ext cx="1828553" cy="2875159"/>
        </p:xfrm>
        <a:graphic>
          <a:graphicData uri="http://schemas.openxmlformats.org/presentationml/2006/ole">
            <mc:AlternateContent xmlns:mc="http://schemas.openxmlformats.org/markup-compatibility/2006">
              <mc:Choice xmlns:v="urn:schemas-microsoft-com:vml" Requires="v">
                <p:oleObj spid="_x0000_s8202" name="Fotografía de Photo Editor" r:id="rId3" imgW="3095238" imgH="4866667" progId="MSPhotoEd.3">
                  <p:embed/>
                </p:oleObj>
              </mc:Choice>
              <mc:Fallback>
                <p:oleObj name="Fotografía de Photo Editor" r:id="rId3" imgW="3095238" imgH="486666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5156" y="2507724"/>
                        <a:ext cx="1828553" cy="2875159"/>
                      </a:xfrm>
                      <a:prstGeom prst="rect">
                        <a:avLst/>
                      </a:prstGeom>
                      <a:noFill/>
                      <a:ln>
                        <a:noFill/>
                      </a:ln>
                      <a:effectLst/>
                    </p:spPr>
                  </p:pic>
                </p:oleObj>
              </mc:Fallback>
            </mc:AlternateContent>
          </a:graphicData>
        </a:graphic>
      </p:graphicFrame>
      <p:pic>
        <p:nvPicPr>
          <p:cNvPr id="7" name="Image 6"/>
          <p:cNvPicPr>
            <a:picLocks noChangeAspect="1"/>
          </p:cNvPicPr>
          <p:nvPr/>
        </p:nvPicPr>
        <p:blipFill>
          <a:blip r:embed="rId5"/>
          <a:stretch>
            <a:fillRect/>
          </a:stretch>
        </p:blipFill>
        <p:spPr>
          <a:xfrm>
            <a:off x="1047894" y="3520921"/>
            <a:ext cx="4905375" cy="1743075"/>
          </a:xfrm>
          <a:prstGeom prst="rect">
            <a:avLst/>
          </a:prstGeom>
          <a:ln>
            <a:solidFill>
              <a:srgbClr val="FF00FF"/>
            </a:solidFill>
          </a:ln>
        </p:spPr>
      </p:pic>
    </p:spTree>
    <p:extLst>
      <p:ext uri="{BB962C8B-B14F-4D97-AF65-F5344CB8AC3E}">
        <p14:creationId xmlns:p14="http://schemas.microsoft.com/office/powerpoint/2010/main" val="3375901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2286000" y="233363"/>
            <a:ext cx="339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2400" b="1">
                <a:solidFill>
                  <a:srgbClr val="FF0000"/>
                </a:solidFill>
                <a:latin typeface="Comic Sans MS" panose="030F0702030302020204" pitchFamily="66" charset="0"/>
              </a:rPr>
              <a:t>Vie moyenne du muon</a:t>
            </a:r>
            <a:r>
              <a:rPr lang="en-US" altLang="fr-FR" sz="2400">
                <a:latin typeface="Times New Roman" panose="02020603050405020304" pitchFamily="18" charset="0"/>
              </a:rPr>
              <a:t> </a:t>
            </a:r>
            <a:endParaRPr lang="fr-FR" altLang="fr-FR" sz="2400">
              <a:latin typeface="Times New Roman" panose="02020603050405020304" pitchFamily="18" charset="0"/>
            </a:endParaRPr>
          </a:p>
        </p:txBody>
      </p:sp>
      <p:sp>
        <p:nvSpPr>
          <p:cNvPr id="36881" name="Text Box 17"/>
          <p:cNvSpPr txBox="1">
            <a:spLocks noChangeArrowheads="1"/>
          </p:cNvSpPr>
          <p:nvPr/>
        </p:nvSpPr>
        <p:spPr bwMode="auto">
          <a:xfrm>
            <a:off x="5867401" y="228601"/>
            <a:ext cx="2936875"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2400">
                <a:latin typeface="Symbol" panose="05050102010706020507" pitchFamily="18" charset="2"/>
              </a:rPr>
              <a:t>m</a:t>
            </a:r>
            <a:r>
              <a:rPr lang="en-US" altLang="fr-FR" sz="2400" baseline="30000">
                <a:latin typeface="Symbol" panose="05050102010706020507" pitchFamily="18" charset="2"/>
              </a:rPr>
              <a:t>-</a:t>
            </a:r>
            <a:r>
              <a:rPr lang="en-US" altLang="fr-FR" sz="2400">
                <a:latin typeface="Times New Roman" panose="02020603050405020304" pitchFamily="18" charset="0"/>
              </a:rPr>
              <a:t> </a:t>
            </a:r>
            <a:r>
              <a:rPr lang="en-US" altLang="fr-FR" sz="2400">
                <a:latin typeface="Symbol" panose="05050102010706020507" pitchFamily="18" charset="2"/>
                <a:sym typeface="Wingdings" panose="05000000000000000000" pitchFamily="2" charset="2"/>
              </a:rPr>
              <a:t>----&gt;</a:t>
            </a:r>
            <a:r>
              <a:rPr lang="en-US" altLang="fr-FR" sz="2400">
                <a:latin typeface="Times New Roman" panose="02020603050405020304" pitchFamily="18" charset="0"/>
                <a:sym typeface="Wingdings" panose="05000000000000000000" pitchFamily="2" charset="2"/>
              </a:rPr>
              <a:t>  e</a:t>
            </a:r>
            <a:r>
              <a:rPr lang="en-US" altLang="fr-FR" sz="2400" baseline="30000">
                <a:latin typeface="Symbol" panose="05050102010706020507" pitchFamily="18" charset="2"/>
                <a:sym typeface="Wingdings" panose="05000000000000000000" pitchFamily="2" charset="2"/>
              </a:rPr>
              <a:t>-</a:t>
            </a:r>
            <a:r>
              <a:rPr lang="en-US" altLang="fr-FR" sz="2400">
                <a:latin typeface="Times New Roman" panose="02020603050405020304" pitchFamily="18" charset="0"/>
                <a:sym typeface="Wingdings" panose="05000000000000000000" pitchFamily="2" charset="2"/>
              </a:rPr>
              <a:t> + </a:t>
            </a:r>
            <a:r>
              <a:rPr lang="en-US" altLang="fr-FR" sz="2400">
                <a:latin typeface="Symbol" panose="05050102010706020507" pitchFamily="18" charset="2"/>
                <a:sym typeface="Wingdings" panose="05000000000000000000" pitchFamily="2" charset="2"/>
              </a:rPr>
              <a:t>n</a:t>
            </a:r>
            <a:r>
              <a:rPr lang="en-US" altLang="fr-FR" sz="2400" baseline="-25000">
                <a:latin typeface="Times New Roman" panose="02020603050405020304" pitchFamily="18" charset="0"/>
                <a:sym typeface="Wingdings" panose="05000000000000000000" pitchFamily="2" charset="2"/>
              </a:rPr>
              <a:t>e </a:t>
            </a:r>
            <a:r>
              <a:rPr lang="en-US" altLang="fr-FR" sz="2400">
                <a:latin typeface="Times New Roman" panose="02020603050405020304" pitchFamily="18" charset="0"/>
                <a:sym typeface="Wingdings" panose="05000000000000000000" pitchFamily="2" charset="2"/>
              </a:rPr>
              <a:t>+ </a:t>
            </a:r>
            <a:r>
              <a:rPr lang="en-US" altLang="fr-FR" sz="2400">
                <a:latin typeface="Symbol" panose="05050102010706020507" pitchFamily="18" charset="2"/>
                <a:sym typeface="Wingdings" panose="05000000000000000000" pitchFamily="2" charset="2"/>
              </a:rPr>
              <a:t>n</a:t>
            </a:r>
            <a:r>
              <a:rPr lang="en-US" altLang="fr-FR" sz="2400" baseline="-25000">
                <a:latin typeface="Symbol" panose="05050102010706020507" pitchFamily="18" charset="2"/>
                <a:sym typeface="Wingdings" panose="05000000000000000000" pitchFamily="2" charset="2"/>
              </a:rPr>
              <a:t>m</a:t>
            </a:r>
            <a:endParaRPr lang="fr-FR" altLang="fr-FR" sz="2400" baseline="-25000">
              <a:latin typeface="Symbol" panose="05050102010706020507" pitchFamily="18" charset="2"/>
            </a:endParaRPr>
          </a:p>
        </p:txBody>
      </p:sp>
      <p:sp>
        <p:nvSpPr>
          <p:cNvPr id="36882" name="Line 18"/>
          <p:cNvSpPr>
            <a:spLocks noChangeShapeType="1"/>
          </p:cNvSpPr>
          <p:nvPr/>
        </p:nvSpPr>
        <p:spPr bwMode="auto">
          <a:xfrm>
            <a:off x="7848600" y="38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7" name="Line 23"/>
          <p:cNvSpPr>
            <a:spLocks noChangeShapeType="1"/>
          </p:cNvSpPr>
          <p:nvPr/>
        </p:nvSpPr>
        <p:spPr bwMode="auto">
          <a:xfrm flipH="1">
            <a:off x="6238876" y="1573213"/>
            <a:ext cx="474663" cy="1885950"/>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36888" name="Object 24"/>
          <p:cNvGraphicFramePr>
            <a:graphicFrameLocks noChangeAspect="1"/>
          </p:cNvGraphicFramePr>
          <p:nvPr/>
        </p:nvGraphicFramePr>
        <p:xfrm>
          <a:off x="2279650" y="836613"/>
          <a:ext cx="6719888" cy="3536950"/>
        </p:xfrm>
        <a:graphic>
          <a:graphicData uri="http://schemas.openxmlformats.org/presentationml/2006/ole">
            <mc:AlternateContent xmlns:mc="http://schemas.openxmlformats.org/markup-compatibility/2006">
              <mc:Choice xmlns:v="urn:schemas-microsoft-com:vml" Requires="v">
                <p:oleObj spid="_x0000_s7179" name="Image bitmap" r:id="rId3" imgW="2962689" imgH="1066667" progId="Paint.Picture">
                  <p:embed/>
                </p:oleObj>
              </mc:Choice>
              <mc:Fallback>
                <p:oleObj name="Image bitmap" r:id="rId3" imgW="2962689" imgH="10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836613"/>
                        <a:ext cx="6719888"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89" name="Text Box 25"/>
          <p:cNvSpPr txBox="1">
            <a:spLocks noChangeArrowheads="1"/>
          </p:cNvSpPr>
          <p:nvPr/>
        </p:nvSpPr>
        <p:spPr bwMode="auto">
          <a:xfrm>
            <a:off x="3935414" y="3500438"/>
            <a:ext cx="378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FF0000"/>
                </a:solidFill>
                <a:latin typeface="Times New Roman" panose="02020603050405020304" pitchFamily="18" charset="0"/>
              </a:rPr>
              <a:t>Scintillateur                    PM</a:t>
            </a:r>
          </a:p>
        </p:txBody>
      </p:sp>
      <p:sp>
        <p:nvSpPr>
          <p:cNvPr id="36890" name="Line 26"/>
          <p:cNvSpPr>
            <a:spLocks noChangeShapeType="1"/>
          </p:cNvSpPr>
          <p:nvPr/>
        </p:nvSpPr>
        <p:spPr bwMode="auto">
          <a:xfrm flipV="1">
            <a:off x="4440238" y="2708276"/>
            <a:ext cx="495300" cy="5762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1" name="Line 27"/>
          <p:cNvSpPr>
            <a:spLocks noChangeShapeType="1"/>
          </p:cNvSpPr>
          <p:nvPr/>
        </p:nvSpPr>
        <p:spPr bwMode="auto">
          <a:xfrm flipV="1">
            <a:off x="7391401" y="2565400"/>
            <a:ext cx="288925" cy="9350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2" name="Line 28"/>
          <p:cNvSpPr>
            <a:spLocks noChangeShapeType="1"/>
          </p:cNvSpPr>
          <p:nvPr/>
        </p:nvSpPr>
        <p:spPr bwMode="auto">
          <a:xfrm flipH="1">
            <a:off x="5664200" y="1052513"/>
            <a:ext cx="636588" cy="107950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3" name="Line 29"/>
          <p:cNvSpPr>
            <a:spLocks noChangeShapeType="1"/>
          </p:cNvSpPr>
          <p:nvPr/>
        </p:nvSpPr>
        <p:spPr bwMode="auto">
          <a:xfrm rot="21221607" flipH="1">
            <a:off x="5948364" y="1484313"/>
            <a:ext cx="122237" cy="138112"/>
          </a:xfrm>
          <a:prstGeom prst="line">
            <a:avLst/>
          </a:prstGeom>
          <a:noFill/>
          <a:ln w="57150">
            <a:solidFill>
              <a:srgbClr val="66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4" name="Freeform 30"/>
          <p:cNvSpPr>
            <a:spLocks/>
          </p:cNvSpPr>
          <p:nvPr/>
        </p:nvSpPr>
        <p:spPr bwMode="auto">
          <a:xfrm>
            <a:off x="5211764" y="2819401"/>
            <a:ext cx="719137" cy="252413"/>
          </a:xfrm>
          <a:custGeom>
            <a:avLst/>
            <a:gdLst>
              <a:gd name="T0" fmla="*/ 0 w 363"/>
              <a:gd name="T1" fmla="*/ 42 h 103"/>
              <a:gd name="T2" fmla="*/ 40 w 363"/>
              <a:gd name="T3" fmla="*/ 50 h 103"/>
              <a:gd name="T4" fmla="*/ 48 w 363"/>
              <a:gd name="T5" fmla="*/ 82 h 103"/>
              <a:gd name="T6" fmla="*/ 152 w 363"/>
              <a:gd name="T7" fmla="*/ 90 h 103"/>
              <a:gd name="T8" fmla="*/ 192 w 363"/>
              <a:gd name="T9" fmla="*/ 50 h 103"/>
              <a:gd name="T10" fmla="*/ 208 w 363"/>
              <a:gd name="T11" fmla="*/ 26 h 103"/>
              <a:gd name="T12" fmla="*/ 264 w 363"/>
              <a:gd name="T13" fmla="*/ 18 h 103"/>
              <a:gd name="T14" fmla="*/ 288 w 363"/>
              <a:gd name="T15" fmla="*/ 2 h 103"/>
              <a:gd name="T16" fmla="*/ 296 w 363"/>
              <a:gd name="T17" fmla="*/ 26 h 103"/>
              <a:gd name="T18" fmla="*/ 360 w 363"/>
              <a:gd name="T19"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103">
                <a:moveTo>
                  <a:pt x="0" y="42"/>
                </a:moveTo>
                <a:cubicBezTo>
                  <a:pt x="13" y="45"/>
                  <a:pt x="30" y="41"/>
                  <a:pt x="40" y="50"/>
                </a:cubicBezTo>
                <a:cubicBezTo>
                  <a:pt x="48" y="57"/>
                  <a:pt x="38" y="78"/>
                  <a:pt x="48" y="82"/>
                </a:cubicBezTo>
                <a:cubicBezTo>
                  <a:pt x="81" y="94"/>
                  <a:pt x="117" y="87"/>
                  <a:pt x="152" y="90"/>
                </a:cubicBezTo>
                <a:cubicBezTo>
                  <a:pt x="195" y="26"/>
                  <a:pt x="139" y="103"/>
                  <a:pt x="192" y="50"/>
                </a:cubicBezTo>
                <a:cubicBezTo>
                  <a:pt x="199" y="43"/>
                  <a:pt x="199" y="30"/>
                  <a:pt x="208" y="26"/>
                </a:cubicBezTo>
                <a:cubicBezTo>
                  <a:pt x="225" y="18"/>
                  <a:pt x="245" y="21"/>
                  <a:pt x="264" y="18"/>
                </a:cubicBezTo>
                <a:cubicBezTo>
                  <a:pt x="272" y="13"/>
                  <a:pt x="279" y="0"/>
                  <a:pt x="288" y="2"/>
                </a:cubicBezTo>
                <a:cubicBezTo>
                  <a:pt x="296" y="4"/>
                  <a:pt x="288" y="23"/>
                  <a:pt x="296" y="26"/>
                </a:cubicBezTo>
                <a:cubicBezTo>
                  <a:pt x="363" y="56"/>
                  <a:pt x="360" y="53"/>
                  <a:pt x="360" y="26"/>
                </a:cubicBezTo>
              </a:path>
            </a:pathLst>
          </a:custGeom>
          <a:noFill/>
          <a:ln w="28575" cap="flat" cmpd="sng">
            <a:solidFill>
              <a:srgbClr val="66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5" name="Text Box 31"/>
          <p:cNvSpPr txBox="1">
            <a:spLocks noChangeArrowheads="1"/>
          </p:cNvSpPr>
          <p:nvPr/>
        </p:nvSpPr>
        <p:spPr bwMode="auto">
          <a:xfrm>
            <a:off x="6240463" y="1268413"/>
            <a:ext cx="315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b="1">
                <a:solidFill>
                  <a:srgbClr val="66FFFF"/>
                </a:solidFill>
                <a:latin typeface="Symbol" panose="05050102010706020507" pitchFamily="18" charset="2"/>
              </a:rPr>
              <a:t>m</a:t>
            </a:r>
            <a:endParaRPr lang="fr-FR" altLang="fr-FR" b="1">
              <a:solidFill>
                <a:srgbClr val="66FFFF"/>
              </a:solidFill>
              <a:latin typeface="Symbol" panose="05050102010706020507" pitchFamily="18" charset="2"/>
            </a:endParaRPr>
          </a:p>
        </p:txBody>
      </p:sp>
      <p:sp>
        <p:nvSpPr>
          <p:cNvPr id="36896" name="Text Box 32"/>
          <p:cNvSpPr txBox="1">
            <a:spLocks noChangeArrowheads="1"/>
          </p:cNvSpPr>
          <p:nvPr/>
        </p:nvSpPr>
        <p:spPr bwMode="auto">
          <a:xfrm>
            <a:off x="5762625" y="2501900"/>
            <a:ext cx="393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2000" b="1">
                <a:solidFill>
                  <a:srgbClr val="66FF66"/>
                </a:solidFill>
                <a:latin typeface="Times New Roman" panose="02020603050405020304" pitchFamily="18" charset="0"/>
              </a:rPr>
              <a:t>e</a:t>
            </a:r>
            <a:r>
              <a:rPr lang="en-US" altLang="fr-FR" sz="2000" b="1" baseline="30000">
                <a:solidFill>
                  <a:srgbClr val="66FF66"/>
                </a:solidFill>
                <a:latin typeface="Symbol" panose="05050102010706020507" pitchFamily="18" charset="2"/>
              </a:rPr>
              <a:t>-</a:t>
            </a:r>
            <a:endParaRPr lang="fr-FR" altLang="fr-FR" sz="2000" b="1" baseline="30000">
              <a:solidFill>
                <a:srgbClr val="66FF66"/>
              </a:solidFill>
              <a:latin typeface="Symbol" panose="05050102010706020507" pitchFamily="18" charset="2"/>
            </a:endParaRPr>
          </a:p>
        </p:txBody>
      </p:sp>
      <p:sp>
        <p:nvSpPr>
          <p:cNvPr id="36897" name="Line 33"/>
          <p:cNvSpPr>
            <a:spLocks noChangeShapeType="1"/>
          </p:cNvSpPr>
          <p:nvPr/>
        </p:nvSpPr>
        <p:spPr bwMode="auto">
          <a:xfrm flipH="1">
            <a:off x="5232400" y="2132013"/>
            <a:ext cx="431800" cy="792162"/>
          </a:xfrm>
          <a:prstGeom prst="line">
            <a:avLst/>
          </a:prstGeom>
          <a:noFill/>
          <a:ln w="3810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3689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8" y="3970338"/>
            <a:ext cx="4392612" cy="2887662"/>
          </a:xfrm>
          <a:prstGeom prst="rect">
            <a:avLst/>
          </a:prstGeom>
          <a:noFill/>
          <a:extLst>
            <a:ext uri="{909E8E84-426E-40DD-AFC4-6F175D3DCCD1}">
              <a14:hiddenFill xmlns:a14="http://schemas.microsoft.com/office/drawing/2010/main">
                <a:solidFill>
                  <a:srgbClr val="FFFFFF"/>
                </a:solidFill>
              </a14:hiddenFill>
            </a:ext>
          </a:extLst>
        </p:spPr>
      </p:pic>
      <p:sp>
        <p:nvSpPr>
          <p:cNvPr id="36899" name="Text Box 35"/>
          <p:cNvSpPr txBox="1">
            <a:spLocks noChangeArrowheads="1"/>
          </p:cNvSpPr>
          <p:nvPr/>
        </p:nvSpPr>
        <p:spPr bwMode="auto">
          <a:xfrm>
            <a:off x="5591175" y="5157788"/>
            <a:ext cx="216058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sz="2400" b="1">
                <a:latin typeface="Symbol" panose="05050102010706020507" pitchFamily="18" charset="2"/>
              </a:rPr>
              <a:t>t</a:t>
            </a:r>
            <a:r>
              <a:rPr lang="fr-FR" altLang="fr-FR" sz="2400" b="1" baseline="-25000">
                <a:latin typeface="Symbol" panose="05050102010706020507" pitchFamily="18" charset="2"/>
              </a:rPr>
              <a:t>m</a:t>
            </a:r>
            <a:r>
              <a:rPr lang="fr-FR" altLang="fr-FR" sz="2400" b="1" baseline="-25000">
                <a:latin typeface="Times New Roman" panose="02020603050405020304" pitchFamily="18" charset="0"/>
              </a:rPr>
              <a:t> </a:t>
            </a:r>
            <a:r>
              <a:rPr lang="fr-FR" altLang="fr-FR" sz="2400" b="1">
                <a:latin typeface="Times New Roman" panose="02020603050405020304" pitchFamily="18" charset="0"/>
              </a:rPr>
              <a:t>= 2.208 </a:t>
            </a:r>
            <a:r>
              <a:rPr lang="fr-FR" altLang="fr-FR" sz="2400" b="1">
                <a:latin typeface="Symbol" panose="05050102010706020507" pitchFamily="18" charset="2"/>
              </a:rPr>
              <a:t>m</a:t>
            </a:r>
            <a:r>
              <a:rPr lang="fr-FR" altLang="fr-FR" sz="2400" b="1">
                <a:latin typeface="Times New Roman" panose="02020603050405020304" pitchFamily="18" charset="0"/>
              </a:rPr>
              <a:t>s</a:t>
            </a:r>
          </a:p>
        </p:txBody>
      </p:sp>
      <p:sp>
        <p:nvSpPr>
          <p:cNvPr id="2" name="ZoneTexte 1"/>
          <p:cNvSpPr txBox="1"/>
          <p:nvPr/>
        </p:nvSpPr>
        <p:spPr>
          <a:xfrm>
            <a:off x="456592" y="4846936"/>
            <a:ext cx="3408177" cy="461665"/>
          </a:xfrm>
          <a:prstGeom prst="rect">
            <a:avLst/>
          </a:prstGeom>
          <a:noFill/>
        </p:spPr>
        <p:txBody>
          <a:bodyPr wrap="none" rtlCol="0">
            <a:spAutoFit/>
          </a:bodyPr>
          <a:lstStyle/>
          <a:p>
            <a:r>
              <a:rPr lang="fr-FR" sz="2400" dirty="0" smtClean="0">
                <a:solidFill>
                  <a:srgbClr val="FF0000"/>
                </a:solidFill>
              </a:rPr>
              <a:t>Demande de Michel </a:t>
            </a:r>
            <a:r>
              <a:rPr lang="fr-FR" sz="2400" dirty="0" err="1" smtClean="0">
                <a:solidFill>
                  <a:srgbClr val="FF0000"/>
                </a:solidFill>
              </a:rPr>
              <a:t>Spiro</a:t>
            </a:r>
            <a:endParaRPr lang="fr-FR" sz="2400" dirty="0">
              <a:solidFill>
                <a:srgbClr val="FF0000"/>
              </a:solidFill>
            </a:endParaRPr>
          </a:p>
        </p:txBody>
      </p:sp>
    </p:spTree>
    <p:extLst>
      <p:ext uri="{BB962C8B-B14F-4D97-AF65-F5344CB8AC3E}">
        <p14:creationId xmlns:p14="http://schemas.microsoft.com/office/powerpoint/2010/main" val="225038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3" name="Group 13"/>
          <p:cNvGrpSpPr>
            <a:grpSpLocks/>
          </p:cNvGrpSpPr>
          <p:nvPr/>
        </p:nvGrpSpPr>
        <p:grpSpPr bwMode="auto">
          <a:xfrm>
            <a:off x="6007101" y="1125538"/>
            <a:ext cx="4625975" cy="5086350"/>
            <a:chOff x="3173" y="720"/>
            <a:chExt cx="2908" cy="3204"/>
          </a:xfrm>
        </p:grpSpPr>
        <p:sp>
          <p:nvSpPr>
            <p:cNvPr id="40974" name="Rectangle 14"/>
            <p:cNvSpPr>
              <a:spLocks noChangeArrowheads="1"/>
            </p:cNvSpPr>
            <p:nvPr/>
          </p:nvSpPr>
          <p:spPr bwMode="auto">
            <a:xfrm rot="2478007">
              <a:off x="3173" y="2977"/>
              <a:ext cx="1632" cy="288"/>
            </a:xfrm>
            <a:prstGeom prst="rect">
              <a:avLst/>
            </a:prstGeom>
            <a:solidFill>
              <a:srgbClr val="00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5" name="Rectangle 15"/>
            <p:cNvSpPr>
              <a:spLocks noChangeArrowheads="1"/>
            </p:cNvSpPr>
            <p:nvPr/>
          </p:nvSpPr>
          <p:spPr bwMode="auto">
            <a:xfrm rot="2478007">
              <a:off x="4551" y="3720"/>
              <a:ext cx="432" cy="204"/>
            </a:xfrm>
            <a:prstGeom prst="rect">
              <a:avLst/>
            </a:prstGeom>
            <a:solidFill>
              <a:srgbClr val="9933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6" name="Rectangle 16"/>
            <p:cNvSpPr>
              <a:spLocks noChangeArrowheads="1"/>
            </p:cNvSpPr>
            <p:nvPr/>
          </p:nvSpPr>
          <p:spPr bwMode="auto">
            <a:xfrm rot="19121993" flipV="1">
              <a:off x="3173" y="1390"/>
              <a:ext cx="1632" cy="288"/>
            </a:xfrm>
            <a:prstGeom prst="rect">
              <a:avLst/>
            </a:prstGeom>
            <a:solidFill>
              <a:srgbClr val="00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7" name="Rectangle 17"/>
            <p:cNvSpPr>
              <a:spLocks noChangeArrowheads="1"/>
            </p:cNvSpPr>
            <p:nvPr/>
          </p:nvSpPr>
          <p:spPr bwMode="auto">
            <a:xfrm rot="19121993" flipV="1">
              <a:off x="4552" y="768"/>
              <a:ext cx="432" cy="179"/>
            </a:xfrm>
            <a:prstGeom prst="rect">
              <a:avLst/>
            </a:prstGeom>
            <a:solidFill>
              <a:srgbClr val="9933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8" name="Line 18"/>
            <p:cNvSpPr>
              <a:spLocks noChangeShapeType="1"/>
            </p:cNvSpPr>
            <p:nvPr/>
          </p:nvSpPr>
          <p:spPr bwMode="auto">
            <a:xfrm>
              <a:off x="3976" y="2960"/>
              <a:ext cx="576" cy="672"/>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9" name="Line 19"/>
            <p:cNvSpPr>
              <a:spLocks noChangeShapeType="1"/>
            </p:cNvSpPr>
            <p:nvPr/>
          </p:nvSpPr>
          <p:spPr bwMode="auto">
            <a:xfrm flipH="1">
              <a:off x="3800" y="2944"/>
              <a:ext cx="192" cy="192"/>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0" name="Line 20"/>
            <p:cNvSpPr>
              <a:spLocks noChangeShapeType="1"/>
            </p:cNvSpPr>
            <p:nvPr/>
          </p:nvSpPr>
          <p:spPr bwMode="auto">
            <a:xfrm>
              <a:off x="3976" y="1376"/>
              <a:ext cx="192" cy="192"/>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1" name="Line 21"/>
            <p:cNvSpPr>
              <a:spLocks noChangeShapeType="1"/>
            </p:cNvSpPr>
            <p:nvPr/>
          </p:nvSpPr>
          <p:spPr bwMode="auto">
            <a:xfrm flipH="1">
              <a:off x="3408" y="1392"/>
              <a:ext cx="576" cy="672"/>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2" name="Text Box 22"/>
            <p:cNvSpPr txBox="1">
              <a:spLocks noChangeArrowheads="1"/>
            </p:cNvSpPr>
            <p:nvPr/>
          </p:nvSpPr>
          <p:spPr bwMode="auto">
            <a:xfrm>
              <a:off x="3456" y="864"/>
              <a:ext cx="4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b="1">
                  <a:solidFill>
                    <a:srgbClr val="FF0000"/>
                  </a:solidFill>
                  <a:latin typeface="Times New Roman" panose="02020603050405020304" pitchFamily="18" charset="0"/>
                </a:rPr>
                <a:t>muon</a:t>
              </a:r>
              <a:endParaRPr lang="fr-FR" altLang="fr-FR" b="1">
                <a:solidFill>
                  <a:srgbClr val="FF0000"/>
                </a:solidFill>
                <a:latin typeface="Times New Roman" panose="02020603050405020304" pitchFamily="18" charset="0"/>
              </a:endParaRPr>
            </a:p>
          </p:txBody>
        </p:sp>
        <p:sp>
          <p:nvSpPr>
            <p:cNvPr id="40983" name="Line 23"/>
            <p:cNvSpPr>
              <a:spLocks noChangeShapeType="1"/>
            </p:cNvSpPr>
            <p:nvPr/>
          </p:nvSpPr>
          <p:spPr bwMode="auto">
            <a:xfrm flipH="1">
              <a:off x="3409" y="1439"/>
              <a:ext cx="576" cy="672"/>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4" name="Freeform 24"/>
            <p:cNvSpPr>
              <a:spLocks/>
            </p:cNvSpPr>
            <p:nvPr/>
          </p:nvSpPr>
          <p:spPr bwMode="auto">
            <a:xfrm>
              <a:off x="3984" y="1386"/>
              <a:ext cx="192" cy="336"/>
            </a:xfrm>
            <a:custGeom>
              <a:avLst/>
              <a:gdLst>
                <a:gd name="T0" fmla="*/ 0 w 192"/>
                <a:gd name="T1" fmla="*/ 0 h 336"/>
                <a:gd name="T2" fmla="*/ 192 w 192"/>
                <a:gd name="T3" fmla="*/ 192 h 336"/>
                <a:gd name="T4" fmla="*/ 0 w 192"/>
                <a:gd name="T5" fmla="*/ 336 h 336"/>
                <a:gd name="T6" fmla="*/ 0 w 192"/>
                <a:gd name="T7" fmla="*/ 0 h 336"/>
              </a:gdLst>
              <a:ahLst/>
              <a:cxnLst>
                <a:cxn ang="0">
                  <a:pos x="T0" y="T1"/>
                </a:cxn>
                <a:cxn ang="0">
                  <a:pos x="T2" y="T3"/>
                </a:cxn>
                <a:cxn ang="0">
                  <a:pos x="T4" y="T5"/>
                </a:cxn>
                <a:cxn ang="0">
                  <a:pos x="T6" y="T7"/>
                </a:cxn>
              </a:cxnLst>
              <a:rect l="0" t="0" r="r" b="b"/>
              <a:pathLst>
                <a:path w="192" h="336">
                  <a:moveTo>
                    <a:pt x="0" y="0"/>
                  </a:moveTo>
                  <a:lnTo>
                    <a:pt x="192" y="192"/>
                  </a:lnTo>
                  <a:lnTo>
                    <a:pt x="0" y="336"/>
                  </a:lnTo>
                  <a:lnTo>
                    <a:pt x="0" y="0"/>
                  </a:lnTo>
                  <a:close/>
                </a:path>
              </a:pathLst>
            </a:cu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5" name="Freeform 25"/>
            <p:cNvSpPr>
              <a:spLocks/>
            </p:cNvSpPr>
            <p:nvPr/>
          </p:nvSpPr>
          <p:spPr bwMode="auto">
            <a:xfrm>
              <a:off x="3360" y="1392"/>
              <a:ext cx="624" cy="768"/>
            </a:xfrm>
            <a:custGeom>
              <a:avLst/>
              <a:gdLst>
                <a:gd name="T0" fmla="*/ 624 w 624"/>
                <a:gd name="T1" fmla="*/ 0 h 768"/>
                <a:gd name="T2" fmla="*/ 48 w 624"/>
                <a:gd name="T3" fmla="*/ 672 h 768"/>
                <a:gd name="T4" fmla="*/ 0 w 624"/>
                <a:gd name="T5" fmla="*/ 672 h 768"/>
                <a:gd name="T6" fmla="*/ 96 w 624"/>
                <a:gd name="T7" fmla="*/ 768 h 768"/>
                <a:gd name="T8" fmla="*/ 144 w 624"/>
                <a:gd name="T9" fmla="*/ 768 h 768"/>
                <a:gd name="T10" fmla="*/ 624 w 624"/>
                <a:gd name="T11" fmla="*/ 336 h 768"/>
                <a:gd name="T12" fmla="*/ 624 w 624"/>
                <a:gd name="T13" fmla="*/ 0 h 768"/>
              </a:gdLst>
              <a:ahLst/>
              <a:cxnLst>
                <a:cxn ang="0">
                  <a:pos x="T0" y="T1"/>
                </a:cxn>
                <a:cxn ang="0">
                  <a:pos x="T2" y="T3"/>
                </a:cxn>
                <a:cxn ang="0">
                  <a:pos x="T4" y="T5"/>
                </a:cxn>
                <a:cxn ang="0">
                  <a:pos x="T6" y="T7"/>
                </a:cxn>
                <a:cxn ang="0">
                  <a:pos x="T8" y="T9"/>
                </a:cxn>
                <a:cxn ang="0">
                  <a:pos x="T10" y="T11"/>
                </a:cxn>
                <a:cxn ang="0">
                  <a:pos x="T12" y="T13"/>
                </a:cxn>
              </a:cxnLst>
              <a:rect l="0" t="0" r="r" b="b"/>
              <a:pathLst>
                <a:path w="624" h="768">
                  <a:moveTo>
                    <a:pt x="624" y="0"/>
                  </a:moveTo>
                  <a:lnTo>
                    <a:pt x="48" y="672"/>
                  </a:lnTo>
                  <a:lnTo>
                    <a:pt x="0" y="672"/>
                  </a:lnTo>
                  <a:lnTo>
                    <a:pt x="96" y="768"/>
                  </a:lnTo>
                  <a:lnTo>
                    <a:pt x="144" y="768"/>
                  </a:lnTo>
                  <a:lnTo>
                    <a:pt x="624" y="336"/>
                  </a:lnTo>
                  <a:lnTo>
                    <a:pt x="624" y="0"/>
                  </a:lnTo>
                  <a:close/>
                </a:path>
              </a:pathLst>
            </a:custGeom>
            <a:solidFill>
              <a:srgbClr val="66FFFF"/>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6" name="Line 26"/>
            <p:cNvSpPr>
              <a:spLocks noChangeShapeType="1"/>
            </p:cNvSpPr>
            <p:nvPr/>
          </p:nvSpPr>
          <p:spPr bwMode="auto">
            <a:xfrm>
              <a:off x="3264" y="1956"/>
              <a:ext cx="225"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7" name="Line 27"/>
            <p:cNvSpPr>
              <a:spLocks noChangeShapeType="1"/>
            </p:cNvSpPr>
            <p:nvPr/>
          </p:nvSpPr>
          <p:spPr bwMode="auto">
            <a:xfrm flipV="1">
              <a:off x="3468" y="1089"/>
              <a:ext cx="1248" cy="110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8" name="Freeform 28"/>
            <p:cNvSpPr>
              <a:spLocks/>
            </p:cNvSpPr>
            <p:nvPr/>
          </p:nvSpPr>
          <p:spPr bwMode="auto">
            <a:xfrm>
              <a:off x="3792" y="2934"/>
              <a:ext cx="816" cy="816"/>
            </a:xfrm>
            <a:custGeom>
              <a:avLst/>
              <a:gdLst>
                <a:gd name="T0" fmla="*/ 192 w 816"/>
                <a:gd name="T1" fmla="*/ 0 h 816"/>
                <a:gd name="T2" fmla="*/ 816 w 816"/>
                <a:gd name="T3" fmla="*/ 720 h 816"/>
                <a:gd name="T4" fmla="*/ 720 w 816"/>
                <a:gd name="T5" fmla="*/ 816 h 816"/>
                <a:gd name="T6" fmla="*/ 672 w 816"/>
                <a:gd name="T7" fmla="*/ 816 h 816"/>
                <a:gd name="T8" fmla="*/ 0 w 816"/>
                <a:gd name="T9" fmla="*/ 192 h 816"/>
                <a:gd name="T10" fmla="*/ 192 w 816"/>
                <a:gd name="T11" fmla="*/ 0 h 816"/>
              </a:gdLst>
              <a:ahLst/>
              <a:cxnLst>
                <a:cxn ang="0">
                  <a:pos x="T0" y="T1"/>
                </a:cxn>
                <a:cxn ang="0">
                  <a:pos x="T2" y="T3"/>
                </a:cxn>
                <a:cxn ang="0">
                  <a:pos x="T4" y="T5"/>
                </a:cxn>
                <a:cxn ang="0">
                  <a:pos x="T6" y="T7"/>
                </a:cxn>
                <a:cxn ang="0">
                  <a:pos x="T8" y="T9"/>
                </a:cxn>
                <a:cxn ang="0">
                  <a:pos x="T10" y="T11"/>
                </a:cxn>
              </a:cxnLst>
              <a:rect l="0" t="0" r="r" b="b"/>
              <a:pathLst>
                <a:path w="816" h="816">
                  <a:moveTo>
                    <a:pt x="192" y="0"/>
                  </a:moveTo>
                  <a:lnTo>
                    <a:pt x="816" y="720"/>
                  </a:lnTo>
                  <a:lnTo>
                    <a:pt x="720" y="816"/>
                  </a:lnTo>
                  <a:lnTo>
                    <a:pt x="672" y="816"/>
                  </a:lnTo>
                  <a:lnTo>
                    <a:pt x="0" y="192"/>
                  </a:lnTo>
                  <a:lnTo>
                    <a:pt x="192" y="0"/>
                  </a:lnTo>
                  <a:close/>
                </a:path>
              </a:pathLst>
            </a:cu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9" name="Line 29"/>
            <p:cNvSpPr>
              <a:spLocks noChangeShapeType="1"/>
            </p:cNvSpPr>
            <p:nvPr/>
          </p:nvSpPr>
          <p:spPr bwMode="auto">
            <a:xfrm>
              <a:off x="3267" y="2679"/>
              <a:ext cx="1248" cy="110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0" name="Line 30"/>
            <p:cNvSpPr>
              <a:spLocks noChangeShapeType="1"/>
            </p:cNvSpPr>
            <p:nvPr/>
          </p:nvSpPr>
          <p:spPr bwMode="auto">
            <a:xfrm flipH="1">
              <a:off x="4505" y="3573"/>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1" name="Line 31"/>
            <p:cNvSpPr>
              <a:spLocks noChangeShapeType="1"/>
            </p:cNvSpPr>
            <p:nvPr/>
          </p:nvSpPr>
          <p:spPr bwMode="auto">
            <a:xfrm>
              <a:off x="3984" y="720"/>
              <a:ext cx="0" cy="316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2" name="Text Box 32"/>
            <p:cNvSpPr txBox="1">
              <a:spLocks noChangeArrowheads="1"/>
            </p:cNvSpPr>
            <p:nvPr/>
          </p:nvSpPr>
          <p:spPr bwMode="auto">
            <a:xfrm>
              <a:off x="4607" y="2976"/>
              <a:ext cx="14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chemeClr val="accent2"/>
                  </a:solidFill>
                  <a:latin typeface="Comic Sans MS" panose="030F0702030302020204" pitchFamily="66" charset="0"/>
                </a:rPr>
                <a:t>Fort Comptage</a:t>
              </a:r>
            </a:p>
          </p:txBody>
        </p:sp>
        <p:sp>
          <p:nvSpPr>
            <p:cNvPr id="40993" name="Text Box 33"/>
            <p:cNvSpPr txBox="1">
              <a:spLocks noChangeArrowheads="1"/>
            </p:cNvSpPr>
            <p:nvPr/>
          </p:nvSpPr>
          <p:spPr bwMode="auto">
            <a:xfrm>
              <a:off x="4302" y="1777"/>
              <a:ext cx="16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chemeClr val="accent2"/>
                  </a:solidFill>
                  <a:latin typeface="Comic Sans MS" panose="030F0702030302020204" pitchFamily="66" charset="0"/>
                </a:rPr>
                <a:t>Faible comptage</a:t>
              </a:r>
            </a:p>
          </p:txBody>
        </p:sp>
      </p:grpSp>
      <p:sp>
        <p:nvSpPr>
          <p:cNvPr id="40994" name="Text Box 34"/>
          <p:cNvSpPr txBox="1">
            <a:spLocks noChangeArrowheads="1"/>
          </p:cNvSpPr>
          <p:nvPr/>
        </p:nvSpPr>
        <p:spPr bwMode="auto">
          <a:xfrm>
            <a:off x="3429001" y="304800"/>
            <a:ext cx="534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FF0000"/>
                </a:solidFill>
                <a:latin typeface="Comic Sans MS" panose="030F0702030302020204" pitchFamily="66" charset="0"/>
              </a:rPr>
              <a:t>Effet Cherenkov  </a:t>
            </a:r>
            <a:r>
              <a:rPr lang="en-US" altLang="fr-FR" sz="2400" b="1">
                <a:solidFill>
                  <a:srgbClr val="FF0000"/>
                </a:solidFill>
                <a:latin typeface="Comic Sans MS" panose="030F0702030302020204" pitchFamily="66" charset="0"/>
              </a:rPr>
              <a:t>(sens des muons)</a:t>
            </a:r>
            <a:endParaRPr lang="fr-FR" altLang="fr-FR" sz="2400" b="1">
              <a:solidFill>
                <a:srgbClr val="FF0000"/>
              </a:solidFill>
              <a:latin typeface="Comic Sans MS" panose="030F0702030302020204" pitchFamily="66" charset="0"/>
            </a:endParaRPr>
          </a:p>
        </p:txBody>
      </p:sp>
      <p:pic>
        <p:nvPicPr>
          <p:cNvPr id="40996"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341439"/>
            <a:ext cx="3889375" cy="4478337"/>
          </a:xfrm>
          <a:prstGeom prst="rect">
            <a:avLst/>
          </a:prstGeom>
          <a:noFill/>
          <a:extLst>
            <a:ext uri="{909E8E84-426E-40DD-AFC4-6F175D3DCCD1}">
              <a14:hiddenFill xmlns:a14="http://schemas.microsoft.com/office/drawing/2010/main">
                <a:solidFill>
                  <a:srgbClr val="FFFFFF"/>
                </a:solidFill>
              </a14:hiddenFill>
            </a:ext>
          </a:extLst>
        </p:spPr>
      </p:pic>
      <p:sp>
        <p:nvSpPr>
          <p:cNvPr id="40997" name="Line 37"/>
          <p:cNvSpPr>
            <a:spLocks noChangeShapeType="1"/>
          </p:cNvSpPr>
          <p:nvPr/>
        </p:nvSpPr>
        <p:spPr bwMode="auto">
          <a:xfrm flipH="1">
            <a:off x="3071813" y="1773239"/>
            <a:ext cx="4392612" cy="1587"/>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8" name="Line 38"/>
          <p:cNvSpPr>
            <a:spLocks noChangeShapeType="1"/>
          </p:cNvSpPr>
          <p:nvPr/>
        </p:nvSpPr>
        <p:spPr bwMode="auto">
          <a:xfrm flipH="1" flipV="1">
            <a:off x="4224339" y="3716339"/>
            <a:ext cx="2447925" cy="1152525"/>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ustDataLst>
      <p:tags r:id="rId1"/>
    </p:custDataLst>
    <p:extLst>
      <p:ext uri="{BB962C8B-B14F-4D97-AF65-F5344CB8AC3E}">
        <p14:creationId xmlns:p14="http://schemas.microsoft.com/office/powerpoint/2010/main" val="1013637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04182" y="1250831"/>
            <a:ext cx="9284208" cy="646331"/>
          </a:xfrm>
          <a:prstGeom prst="rect">
            <a:avLst/>
          </a:prstGeom>
          <a:solidFill>
            <a:srgbClr val="FFFF00"/>
          </a:solidFill>
        </p:spPr>
        <p:txBody>
          <a:bodyPr wrap="none" rtlCol="0">
            <a:spAutoFit/>
          </a:bodyPr>
          <a:lstStyle/>
          <a:p>
            <a:r>
              <a:rPr lang="fr-FR" sz="3600" dirty="0"/>
              <a:t>1</a:t>
            </a:r>
            <a:r>
              <a:rPr lang="fr-FR" sz="3600" dirty="0" smtClean="0"/>
              <a:t>  Roue +  1 </a:t>
            </a:r>
            <a:r>
              <a:rPr lang="fr-FR" sz="3600" dirty="0" err="1" smtClean="0">
                <a:latin typeface="Symbol" panose="05050102010706020507" pitchFamily="18" charset="2"/>
              </a:rPr>
              <a:t>tm</a:t>
            </a:r>
            <a:r>
              <a:rPr lang="fr-FR" sz="3600" dirty="0" smtClean="0"/>
              <a:t>  + </a:t>
            </a:r>
            <a:r>
              <a:rPr lang="fr-FR" sz="3600" dirty="0" err="1" smtClean="0"/>
              <a:t>Cerenkov</a:t>
            </a:r>
            <a:r>
              <a:rPr lang="fr-FR" sz="3600" dirty="0" smtClean="0"/>
              <a:t>    =   </a:t>
            </a:r>
            <a:r>
              <a:rPr lang="fr-FR" sz="3600" dirty="0" err="1" smtClean="0"/>
              <a:t>Cosmodetecteur</a:t>
            </a:r>
            <a:endParaRPr lang="fr-FR" sz="3600" dirty="0"/>
          </a:p>
        </p:txBody>
      </p:sp>
      <p:sp>
        <p:nvSpPr>
          <p:cNvPr id="3" name="ZoneTexte 2"/>
          <p:cNvSpPr txBox="1"/>
          <p:nvPr/>
        </p:nvSpPr>
        <p:spPr>
          <a:xfrm>
            <a:off x="1362973" y="3571336"/>
            <a:ext cx="9133206" cy="646331"/>
          </a:xfrm>
          <a:prstGeom prst="rect">
            <a:avLst/>
          </a:prstGeom>
          <a:noFill/>
        </p:spPr>
        <p:txBody>
          <a:bodyPr wrap="none" rtlCol="0">
            <a:spAutoFit/>
          </a:bodyPr>
          <a:lstStyle/>
          <a:p>
            <a:r>
              <a:rPr lang="fr-FR" sz="3600" dirty="0" smtClean="0">
                <a:solidFill>
                  <a:srgbClr val="FF0000"/>
                </a:solidFill>
              </a:rPr>
              <a:t>3 x 15 </a:t>
            </a:r>
            <a:r>
              <a:rPr lang="fr-FR" sz="3600" dirty="0" err="1" smtClean="0">
                <a:solidFill>
                  <a:srgbClr val="FF0000"/>
                </a:solidFill>
              </a:rPr>
              <a:t>Cosmodetecteurs</a:t>
            </a:r>
            <a:r>
              <a:rPr lang="fr-FR" sz="3600" dirty="0" smtClean="0">
                <a:solidFill>
                  <a:srgbClr val="FF0000"/>
                </a:solidFill>
              </a:rPr>
              <a:t> pour Cosmos a L’</a:t>
            </a:r>
            <a:r>
              <a:rPr lang="fr-FR" sz="3600" dirty="0" err="1" smtClean="0">
                <a:solidFill>
                  <a:srgbClr val="FF0000"/>
                </a:solidFill>
              </a:rPr>
              <a:t>Eccole</a:t>
            </a:r>
            <a:endParaRPr lang="fr-FR" sz="3600" dirty="0">
              <a:solidFill>
                <a:srgbClr val="FF0000"/>
              </a:solidFill>
            </a:endParaRPr>
          </a:p>
        </p:txBody>
      </p:sp>
    </p:spTree>
    <p:extLst>
      <p:ext uri="{BB962C8B-B14F-4D97-AF65-F5344CB8AC3E}">
        <p14:creationId xmlns:p14="http://schemas.microsoft.com/office/powerpoint/2010/main" val="402021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3061" y="0"/>
            <a:ext cx="5545877" cy="6858000"/>
          </a:xfrm>
          <a:prstGeom prst="rect">
            <a:avLst/>
          </a:prstGeom>
        </p:spPr>
      </p:pic>
    </p:spTree>
    <p:extLst>
      <p:ext uri="{BB962C8B-B14F-4D97-AF65-F5344CB8AC3E}">
        <p14:creationId xmlns:p14="http://schemas.microsoft.com/office/powerpoint/2010/main" val="4194837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275537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798618" y="5496857"/>
            <a:ext cx="1554017" cy="1252602"/>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568038" y="5496857"/>
            <a:ext cx="1563252" cy="1252602"/>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7622309" y="2881745"/>
            <a:ext cx="3876964" cy="1237673"/>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798618" y="2740818"/>
            <a:ext cx="3969327" cy="1276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798618" y="1496146"/>
            <a:ext cx="8996219" cy="13008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692727" y="1366982"/>
            <a:ext cx="1560946" cy="1514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92727" y="120073"/>
            <a:ext cx="11157528" cy="1246909"/>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68038" y="4195972"/>
            <a:ext cx="3659908" cy="11545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144655" y="4294474"/>
            <a:ext cx="3906981" cy="13392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39" y="271931"/>
            <a:ext cx="1270000" cy="9525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636" y="2984353"/>
            <a:ext cx="1270000" cy="95250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836" y="3021080"/>
            <a:ext cx="1270000" cy="9525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527" y="238917"/>
            <a:ext cx="1270000" cy="9525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290" y="1715367"/>
            <a:ext cx="1270000" cy="95250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0183" y="4499838"/>
            <a:ext cx="1270000" cy="95250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9236" y="4499838"/>
            <a:ext cx="1270000" cy="952500"/>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2635" y="1715367"/>
            <a:ext cx="1270000" cy="952500"/>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0144" y="1569097"/>
            <a:ext cx="1270000" cy="952500"/>
          </a:xfrm>
          <a:prstGeom prst="rect">
            <a:avLst/>
          </a:prstGeom>
        </p:spPr>
      </p:pic>
      <p:pic>
        <p:nvPicPr>
          <p:cNvPr id="11" name="Imag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6999" y="2984353"/>
            <a:ext cx="1270000" cy="952500"/>
          </a:xfrm>
          <a:prstGeom prst="rect">
            <a:avLst/>
          </a:prstGeom>
        </p:spPr>
      </p:pic>
      <p:pic>
        <p:nvPicPr>
          <p:cNvPr id="12" name="Imag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601" y="4325136"/>
            <a:ext cx="1270000" cy="952500"/>
          </a:xfrm>
          <a:prstGeom prst="rect">
            <a:avLst/>
          </a:prstGeom>
        </p:spPr>
      </p:pic>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0965" y="4325136"/>
            <a:ext cx="1270000" cy="952500"/>
          </a:xfrm>
          <a:prstGeom prst="rect">
            <a:avLst/>
          </a:prstGeom>
        </p:spPr>
      </p:pic>
      <p:pic>
        <p:nvPicPr>
          <p:cNvPr id="14" name="Imag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2727" y="5633746"/>
            <a:ext cx="1270000" cy="952500"/>
          </a:xfrm>
          <a:prstGeom prst="rect">
            <a:avLst/>
          </a:prstGeom>
        </p:spPr>
      </p:pic>
      <p:pic>
        <p:nvPicPr>
          <p:cNvPr id="15" name="Imag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2635" y="2984353"/>
            <a:ext cx="1270000" cy="952500"/>
          </a:xfrm>
          <a:prstGeom prst="rect">
            <a:avLst/>
          </a:prstGeom>
        </p:spPr>
      </p:pic>
      <p:pic>
        <p:nvPicPr>
          <p:cNvPr id="16" name="Imag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69226" y="267277"/>
            <a:ext cx="1270000" cy="952500"/>
          </a:xfrm>
          <a:prstGeom prst="rect">
            <a:avLst/>
          </a:prstGeom>
        </p:spPr>
      </p:pic>
      <p:pic>
        <p:nvPicPr>
          <p:cNvPr id="17" name="Imag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68490" y="267277"/>
            <a:ext cx="1270000" cy="952500"/>
          </a:xfrm>
          <a:prstGeom prst="rect">
            <a:avLst/>
          </a:prstGeom>
        </p:spPr>
      </p:pic>
      <p:pic>
        <p:nvPicPr>
          <p:cNvPr id="18" name="Imag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97654" y="277668"/>
            <a:ext cx="1270000" cy="952500"/>
          </a:xfrm>
          <a:prstGeom prst="rect">
            <a:avLst/>
          </a:prstGeom>
        </p:spPr>
      </p:pic>
      <p:pic>
        <p:nvPicPr>
          <p:cNvPr id="19" name="Imag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56790" y="5626021"/>
            <a:ext cx="1270000" cy="952500"/>
          </a:xfrm>
          <a:prstGeom prst="rect">
            <a:avLst/>
          </a:prstGeom>
        </p:spPr>
      </p:pic>
      <p:pic>
        <p:nvPicPr>
          <p:cNvPr id="20" name="Imag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68490" y="1648112"/>
            <a:ext cx="1270000" cy="952500"/>
          </a:xfrm>
          <a:prstGeom prst="rect">
            <a:avLst/>
          </a:prstGeom>
        </p:spPr>
      </p:pic>
      <p:pic>
        <p:nvPicPr>
          <p:cNvPr id="21" name="Imag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016836" y="1624443"/>
            <a:ext cx="1270000" cy="952500"/>
          </a:xfrm>
          <a:prstGeom prst="rect">
            <a:avLst/>
          </a:prstGeom>
        </p:spPr>
      </p:pic>
      <p:sp>
        <p:nvSpPr>
          <p:cNvPr id="32" name="ZoneTexte 31"/>
          <p:cNvSpPr txBox="1"/>
          <p:nvPr/>
        </p:nvSpPr>
        <p:spPr>
          <a:xfrm>
            <a:off x="5568778" y="5878360"/>
            <a:ext cx="5179110" cy="707886"/>
          </a:xfrm>
          <a:prstGeom prst="rect">
            <a:avLst/>
          </a:prstGeom>
          <a:noFill/>
        </p:spPr>
        <p:txBody>
          <a:bodyPr wrap="none" rtlCol="0">
            <a:spAutoFit/>
          </a:bodyPr>
          <a:lstStyle/>
          <a:p>
            <a:r>
              <a:rPr lang="fr-FR" sz="4000" b="1" i="1" dirty="0" smtClean="0">
                <a:solidFill>
                  <a:srgbClr val="FF0000"/>
                </a:solidFill>
              </a:rPr>
              <a:t>Equipe Roue Cosmique </a:t>
            </a:r>
            <a:endParaRPr lang="fr-FR" sz="4000" b="1" i="1" dirty="0">
              <a:solidFill>
                <a:srgbClr val="FF0000"/>
              </a:solidFill>
            </a:endParaRPr>
          </a:p>
        </p:txBody>
      </p:sp>
    </p:spTree>
    <p:extLst>
      <p:ext uri="{BB962C8B-B14F-4D97-AF65-F5344CB8AC3E}">
        <p14:creationId xmlns:p14="http://schemas.microsoft.com/office/powerpoint/2010/main" val="2591807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95600" y="304800"/>
            <a:ext cx="5791200" cy="533400"/>
          </a:xfrm>
        </p:spPr>
        <p:txBody>
          <a:bodyPr/>
          <a:lstStyle/>
          <a:p>
            <a:r>
              <a:rPr lang="fr-FR" altLang="fr-FR" sz="3200">
                <a:solidFill>
                  <a:srgbClr val="FFFF00"/>
                </a:solidFill>
              </a:rPr>
              <a:t>Dispositif</a:t>
            </a:r>
            <a:endParaRPr lang="en-US" altLang="fr-FR" sz="3200">
              <a:solidFill>
                <a:srgbClr val="FFFF00"/>
              </a:solidFill>
            </a:endParaRPr>
          </a:p>
        </p:txBody>
      </p:sp>
      <p:grpSp>
        <p:nvGrpSpPr>
          <p:cNvPr id="26627" name="Group 3"/>
          <p:cNvGrpSpPr>
            <a:grpSpLocks/>
          </p:cNvGrpSpPr>
          <p:nvPr/>
        </p:nvGrpSpPr>
        <p:grpSpPr bwMode="auto">
          <a:xfrm>
            <a:off x="1981201" y="4419600"/>
            <a:ext cx="5184775" cy="647700"/>
            <a:chOff x="1247" y="2205"/>
            <a:chExt cx="3266" cy="408"/>
          </a:xfrm>
        </p:grpSpPr>
        <p:sp>
          <p:nvSpPr>
            <p:cNvPr id="26628" name="AutoShape 4"/>
            <p:cNvSpPr>
              <a:spLocks noChangeArrowheads="1"/>
            </p:cNvSpPr>
            <p:nvPr/>
          </p:nvSpPr>
          <p:spPr bwMode="auto">
            <a:xfrm>
              <a:off x="1247" y="2386"/>
              <a:ext cx="2812" cy="227"/>
            </a:xfrm>
            <a:prstGeom prst="parallelogram">
              <a:avLst>
                <a:gd name="adj" fmla="val 219480"/>
              </a:avLst>
            </a:prstGeom>
            <a:solidFill>
              <a:srgbClr val="99FF99"/>
            </a:solidFill>
            <a:ln w="38100">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99FF99"/>
              </a:extrusionClr>
              <a:contourClr>
                <a:srgbClr val="99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6629" name="AutoShape 5"/>
            <p:cNvSpPr>
              <a:spLocks noChangeArrowheads="1"/>
            </p:cNvSpPr>
            <p:nvPr/>
          </p:nvSpPr>
          <p:spPr bwMode="auto">
            <a:xfrm rot="-38507238">
              <a:off x="4082" y="1910"/>
              <a:ext cx="136" cy="726"/>
            </a:xfrm>
            <a:prstGeom prst="can">
              <a:avLst>
                <a:gd name="adj" fmla="val 133456"/>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6630" name="Group 6"/>
          <p:cNvGrpSpPr>
            <a:grpSpLocks/>
          </p:cNvGrpSpPr>
          <p:nvPr/>
        </p:nvGrpSpPr>
        <p:grpSpPr bwMode="auto">
          <a:xfrm>
            <a:off x="2057401" y="2971800"/>
            <a:ext cx="5256213" cy="681038"/>
            <a:chOff x="748" y="2501"/>
            <a:chExt cx="3311" cy="429"/>
          </a:xfrm>
        </p:grpSpPr>
        <p:sp>
          <p:nvSpPr>
            <p:cNvPr id="26631" name="AutoShape 7"/>
            <p:cNvSpPr>
              <a:spLocks noChangeArrowheads="1"/>
            </p:cNvSpPr>
            <p:nvPr/>
          </p:nvSpPr>
          <p:spPr bwMode="auto">
            <a:xfrm>
              <a:off x="748" y="2703"/>
              <a:ext cx="2812" cy="227"/>
            </a:xfrm>
            <a:prstGeom prst="parallelogram">
              <a:avLst>
                <a:gd name="adj" fmla="val 219480"/>
              </a:avLst>
            </a:prstGeom>
            <a:solidFill>
              <a:srgbClr val="99FF99"/>
            </a:solidFill>
            <a:ln w="38100">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99FF99"/>
              </a:extrusionClr>
              <a:contourClr>
                <a:srgbClr val="99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6632" name="AutoShape 8"/>
            <p:cNvSpPr>
              <a:spLocks noChangeArrowheads="1"/>
            </p:cNvSpPr>
            <p:nvPr/>
          </p:nvSpPr>
          <p:spPr bwMode="auto">
            <a:xfrm rot="-38507238">
              <a:off x="3628" y="2206"/>
              <a:ext cx="136" cy="726"/>
            </a:xfrm>
            <a:prstGeom prst="can">
              <a:avLst>
                <a:gd name="adj" fmla="val 133456"/>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6633" name="Group 9"/>
          <p:cNvGrpSpPr>
            <a:grpSpLocks/>
          </p:cNvGrpSpPr>
          <p:nvPr/>
        </p:nvGrpSpPr>
        <p:grpSpPr bwMode="auto">
          <a:xfrm>
            <a:off x="1981201" y="1524000"/>
            <a:ext cx="5184775" cy="647700"/>
            <a:chOff x="249" y="2840"/>
            <a:chExt cx="3266" cy="408"/>
          </a:xfrm>
        </p:grpSpPr>
        <p:sp>
          <p:nvSpPr>
            <p:cNvPr id="26634" name="AutoShape 10"/>
            <p:cNvSpPr>
              <a:spLocks noChangeArrowheads="1"/>
            </p:cNvSpPr>
            <p:nvPr/>
          </p:nvSpPr>
          <p:spPr bwMode="auto">
            <a:xfrm>
              <a:off x="249" y="3021"/>
              <a:ext cx="2812" cy="227"/>
            </a:xfrm>
            <a:prstGeom prst="parallelogram">
              <a:avLst>
                <a:gd name="adj" fmla="val 219480"/>
              </a:avLst>
            </a:prstGeom>
            <a:solidFill>
              <a:srgbClr val="99FF99"/>
            </a:solidFill>
            <a:ln w="38100">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99FF99"/>
              </a:extrusionClr>
              <a:contourClr>
                <a:srgbClr val="99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6635" name="AutoShape 11"/>
            <p:cNvSpPr>
              <a:spLocks noChangeArrowheads="1"/>
            </p:cNvSpPr>
            <p:nvPr/>
          </p:nvSpPr>
          <p:spPr bwMode="auto">
            <a:xfrm rot="-38507238">
              <a:off x="3084" y="2545"/>
              <a:ext cx="136" cy="726"/>
            </a:xfrm>
            <a:prstGeom prst="can">
              <a:avLst>
                <a:gd name="adj" fmla="val 133456"/>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6636" name="Text Box 12"/>
          <p:cNvSpPr txBox="1">
            <a:spLocks noChangeArrowheads="1"/>
          </p:cNvSpPr>
          <p:nvPr/>
        </p:nvSpPr>
        <p:spPr bwMode="auto">
          <a:xfrm>
            <a:off x="1782763" y="892176"/>
            <a:ext cx="1680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33CC33"/>
                </a:solidFill>
                <a:latin typeface="Technical" pitchFamily="66" charset="0"/>
              </a:rPr>
              <a:t>Scintillateur</a:t>
            </a:r>
            <a:endParaRPr lang="en-US" altLang="fr-FR" sz="2400" b="1">
              <a:solidFill>
                <a:srgbClr val="33CC33"/>
              </a:solidFill>
              <a:latin typeface="Technical" pitchFamily="66" charset="0"/>
            </a:endParaRPr>
          </a:p>
        </p:txBody>
      </p:sp>
      <p:sp>
        <p:nvSpPr>
          <p:cNvPr id="26637" name="Text Box 13"/>
          <p:cNvSpPr txBox="1">
            <a:spLocks noChangeArrowheads="1"/>
          </p:cNvSpPr>
          <p:nvPr/>
        </p:nvSpPr>
        <p:spPr bwMode="auto">
          <a:xfrm>
            <a:off x="7543800" y="685801"/>
            <a:ext cx="2659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33CC33"/>
                </a:solidFill>
                <a:latin typeface="Technical" pitchFamily="66" charset="0"/>
              </a:rPr>
              <a:t>Photomultiplicateur</a:t>
            </a:r>
            <a:endParaRPr lang="en-US" altLang="fr-FR" sz="2400" b="1">
              <a:solidFill>
                <a:srgbClr val="33CC33"/>
              </a:solidFill>
              <a:latin typeface="Technical" pitchFamily="66" charset="0"/>
            </a:endParaRPr>
          </a:p>
        </p:txBody>
      </p:sp>
      <p:sp>
        <p:nvSpPr>
          <p:cNvPr id="26638" name="Rectangle 14"/>
          <p:cNvSpPr>
            <a:spLocks noChangeArrowheads="1"/>
          </p:cNvSpPr>
          <p:nvPr/>
        </p:nvSpPr>
        <p:spPr bwMode="auto">
          <a:xfrm>
            <a:off x="8543925" y="5229226"/>
            <a:ext cx="1081088" cy="936625"/>
          </a:xfrm>
          <a:prstGeom prst="rect">
            <a:avLst/>
          </a:prstGeom>
          <a:solidFill>
            <a:srgbClr val="FF00FF"/>
          </a:solidFill>
          <a:ln w="38100">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grpSp>
        <p:nvGrpSpPr>
          <p:cNvPr id="26639" name="Group 15"/>
          <p:cNvGrpSpPr>
            <a:grpSpLocks/>
          </p:cNvGrpSpPr>
          <p:nvPr/>
        </p:nvGrpSpPr>
        <p:grpSpPr bwMode="auto">
          <a:xfrm>
            <a:off x="5519738" y="5670550"/>
            <a:ext cx="3708400" cy="1200150"/>
            <a:chOff x="2517" y="3572"/>
            <a:chExt cx="2336" cy="756"/>
          </a:xfrm>
        </p:grpSpPr>
        <p:sp>
          <p:nvSpPr>
            <p:cNvPr id="26640" name="Text Box 16"/>
            <p:cNvSpPr txBox="1">
              <a:spLocks noChangeArrowheads="1"/>
            </p:cNvSpPr>
            <p:nvPr/>
          </p:nvSpPr>
          <p:spPr bwMode="auto">
            <a:xfrm>
              <a:off x="2517" y="3572"/>
              <a:ext cx="1415"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FF00FF"/>
                  </a:solidFill>
                  <a:latin typeface="Technical" pitchFamily="66" charset="0"/>
                </a:rPr>
                <a:t>Discriminateurs</a:t>
              </a:r>
            </a:p>
            <a:p>
              <a:r>
                <a:rPr lang="fr-FR" altLang="fr-FR" sz="2400" b="1">
                  <a:solidFill>
                    <a:srgbClr val="FF00FF"/>
                  </a:solidFill>
                  <a:latin typeface="Technical" pitchFamily="66" charset="0"/>
                </a:rPr>
                <a:t>Coïncidence</a:t>
              </a:r>
            </a:p>
            <a:p>
              <a:r>
                <a:rPr lang="fr-FR" altLang="fr-FR" sz="2400" b="1">
                  <a:solidFill>
                    <a:srgbClr val="FF00FF"/>
                  </a:solidFill>
                  <a:latin typeface="Technical" pitchFamily="66" charset="0"/>
                </a:rPr>
                <a:t>Microprocesseur</a:t>
              </a:r>
              <a:endParaRPr lang="en-US" altLang="fr-FR" sz="2400" b="1">
                <a:solidFill>
                  <a:srgbClr val="FF00FF"/>
                </a:solidFill>
                <a:latin typeface="Technical" pitchFamily="66" charset="0"/>
              </a:endParaRPr>
            </a:p>
          </p:txBody>
        </p:sp>
        <p:sp>
          <p:nvSpPr>
            <p:cNvPr id="26641" name="Freeform 17"/>
            <p:cNvSpPr>
              <a:spLocks/>
            </p:cNvSpPr>
            <p:nvPr/>
          </p:nvSpPr>
          <p:spPr bwMode="auto">
            <a:xfrm>
              <a:off x="3787" y="3884"/>
              <a:ext cx="1066" cy="233"/>
            </a:xfrm>
            <a:custGeom>
              <a:avLst/>
              <a:gdLst>
                <a:gd name="T0" fmla="*/ 953 w 1066"/>
                <a:gd name="T1" fmla="*/ 0 h 233"/>
                <a:gd name="T2" fmla="*/ 907 w 1066"/>
                <a:gd name="T3" fmla="*/ 226 h 233"/>
                <a:gd name="T4" fmla="*/ 0 w 1066"/>
                <a:gd name="T5" fmla="*/ 45 h 233"/>
              </a:gdLst>
              <a:ahLst/>
              <a:cxnLst>
                <a:cxn ang="0">
                  <a:pos x="T0" y="T1"/>
                </a:cxn>
                <a:cxn ang="0">
                  <a:pos x="T2" y="T3"/>
                </a:cxn>
                <a:cxn ang="0">
                  <a:pos x="T4" y="T5"/>
                </a:cxn>
              </a:cxnLst>
              <a:rect l="0" t="0" r="r" b="b"/>
              <a:pathLst>
                <a:path w="1066" h="233">
                  <a:moveTo>
                    <a:pt x="953" y="0"/>
                  </a:moveTo>
                  <a:cubicBezTo>
                    <a:pt x="1009" y="109"/>
                    <a:pt x="1066" y="219"/>
                    <a:pt x="907" y="226"/>
                  </a:cubicBezTo>
                  <a:cubicBezTo>
                    <a:pt x="748" y="233"/>
                    <a:pt x="374" y="139"/>
                    <a:pt x="0" y="45"/>
                  </a:cubicBezTo>
                </a:path>
              </a:pathLst>
            </a:custGeom>
            <a:noFill/>
            <a:ln w="381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6642" name="Freeform 18"/>
          <p:cNvSpPr>
            <a:spLocks/>
          </p:cNvSpPr>
          <p:nvPr/>
        </p:nvSpPr>
        <p:spPr bwMode="auto">
          <a:xfrm>
            <a:off x="7086600" y="4343400"/>
            <a:ext cx="1371600" cy="1371600"/>
          </a:xfrm>
          <a:custGeom>
            <a:avLst/>
            <a:gdLst>
              <a:gd name="T0" fmla="*/ 0 w 864"/>
              <a:gd name="T1" fmla="*/ 48 h 864"/>
              <a:gd name="T2" fmla="*/ 240 w 864"/>
              <a:gd name="T3" fmla="*/ 0 h 864"/>
              <a:gd name="T4" fmla="*/ 240 w 864"/>
              <a:gd name="T5" fmla="*/ 864 h 864"/>
              <a:gd name="T6" fmla="*/ 864 w 864"/>
              <a:gd name="T7" fmla="*/ 864 h 864"/>
            </a:gdLst>
            <a:ahLst/>
            <a:cxnLst>
              <a:cxn ang="0">
                <a:pos x="T0" y="T1"/>
              </a:cxn>
              <a:cxn ang="0">
                <a:pos x="T2" y="T3"/>
              </a:cxn>
              <a:cxn ang="0">
                <a:pos x="T4" y="T5"/>
              </a:cxn>
              <a:cxn ang="0">
                <a:pos x="T6" y="T7"/>
              </a:cxn>
            </a:cxnLst>
            <a:rect l="0" t="0" r="r" b="b"/>
            <a:pathLst>
              <a:path w="864" h="864">
                <a:moveTo>
                  <a:pt x="0" y="48"/>
                </a:moveTo>
                <a:lnTo>
                  <a:pt x="240" y="0"/>
                </a:lnTo>
                <a:lnTo>
                  <a:pt x="240" y="864"/>
                </a:lnTo>
                <a:lnTo>
                  <a:pt x="864" y="864"/>
                </a:ln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3" name="Freeform 19"/>
          <p:cNvSpPr>
            <a:spLocks/>
          </p:cNvSpPr>
          <p:nvPr/>
        </p:nvSpPr>
        <p:spPr bwMode="auto">
          <a:xfrm>
            <a:off x="7239000" y="2895600"/>
            <a:ext cx="1219200" cy="2590800"/>
          </a:xfrm>
          <a:custGeom>
            <a:avLst/>
            <a:gdLst>
              <a:gd name="T0" fmla="*/ 0 w 768"/>
              <a:gd name="T1" fmla="*/ 48 h 1632"/>
              <a:gd name="T2" fmla="*/ 288 w 768"/>
              <a:gd name="T3" fmla="*/ 0 h 1632"/>
              <a:gd name="T4" fmla="*/ 288 w 768"/>
              <a:gd name="T5" fmla="*/ 1632 h 1632"/>
              <a:gd name="T6" fmla="*/ 768 w 768"/>
              <a:gd name="T7" fmla="*/ 1632 h 1632"/>
            </a:gdLst>
            <a:ahLst/>
            <a:cxnLst>
              <a:cxn ang="0">
                <a:pos x="T0" y="T1"/>
              </a:cxn>
              <a:cxn ang="0">
                <a:pos x="T2" y="T3"/>
              </a:cxn>
              <a:cxn ang="0">
                <a:pos x="T4" y="T5"/>
              </a:cxn>
              <a:cxn ang="0">
                <a:pos x="T6" y="T7"/>
              </a:cxn>
            </a:cxnLst>
            <a:rect l="0" t="0" r="r" b="b"/>
            <a:pathLst>
              <a:path w="768" h="1632">
                <a:moveTo>
                  <a:pt x="0" y="48"/>
                </a:moveTo>
                <a:lnTo>
                  <a:pt x="288" y="0"/>
                </a:lnTo>
                <a:lnTo>
                  <a:pt x="288" y="1632"/>
                </a:lnTo>
                <a:lnTo>
                  <a:pt x="768" y="1632"/>
                </a:ln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4" name="Freeform 20"/>
          <p:cNvSpPr>
            <a:spLocks/>
          </p:cNvSpPr>
          <p:nvPr/>
        </p:nvSpPr>
        <p:spPr bwMode="auto">
          <a:xfrm>
            <a:off x="7086600" y="1371600"/>
            <a:ext cx="1447800" cy="3962400"/>
          </a:xfrm>
          <a:custGeom>
            <a:avLst/>
            <a:gdLst>
              <a:gd name="T0" fmla="*/ 0 w 912"/>
              <a:gd name="T1" fmla="*/ 96 h 2496"/>
              <a:gd name="T2" fmla="*/ 576 w 912"/>
              <a:gd name="T3" fmla="*/ 0 h 2496"/>
              <a:gd name="T4" fmla="*/ 576 w 912"/>
              <a:gd name="T5" fmla="*/ 2496 h 2496"/>
              <a:gd name="T6" fmla="*/ 912 w 912"/>
              <a:gd name="T7" fmla="*/ 2496 h 2496"/>
            </a:gdLst>
            <a:ahLst/>
            <a:cxnLst>
              <a:cxn ang="0">
                <a:pos x="T0" y="T1"/>
              </a:cxn>
              <a:cxn ang="0">
                <a:pos x="T2" y="T3"/>
              </a:cxn>
              <a:cxn ang="0">
                <a:pos x="T4" y="T5"/>
              </a:cxn>
              <a:cxn ang="0">
                <a:pos x="T6" y="T7"/>
              </a:cxn>
            </a:cxnLst>
            <a:rect l="0" t="0" r="r" b="b"/>
            <a:pathLst>
              <a:path w="912" h="2496">
                <a:moveTo>
                  <a:pt x="0" y="96"/>
                </a:moveTo>
                <a:lnTo>
                  <a:pt x="576" y="0"/>
                </a:lnTo>
                <a:lnTo>
                  <a:pt x="576" y="2496"/>
                </a:lnTo>
                <a:lnTo>
                  <a:pt x="912" y="2496"/>
                </a:ln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5" name="Line 21"/>
          <p:cNvSpPr>
            <a:spLocks noChangeShapeType="1"/>
          </p:cNvSpPr>
          <p:nvPr/>
        </p:nvSpPr>
        <p:spPr bwMode="auto">
          <a:xfrm>
            <a:off x="2286000" y="1371600"/>
            <a:ext cx="685800" cy="7620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6" name="Line 22"/>
          <p:cNvSpPr>
            <a:spLocks noChangeShapeType="1"/>
          </p:cNvSpPr>
          <p:nvPr/>
        </p:nvSpPr>
        <p:spPr bwMode="auto">
          <a:xfrm flipH="1">
            <a:off x="7086600" y="990600"/>
            <a:ext cx="533400" cy="3810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7" name="Line 23"/>
          <p:cNvSpPr>
            <a:spLocks noChangeShapeType="1"/>
          </p:cNvSpPr>
          <p:nvPr/>
        </p:nvSpPr>
        <p:spPr bwMode="auto">
          <a:xfrm>
            <a:off x="3657600" y="381000"/>
            <a:ext cx="1905000" cy="51054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8" name="Line 24"/>
          <p:cNvSpPr>
            <a:spLocks noChangeShapeType="1"/>
          </p:cNvSpPr>
          <p:nvPr/>
        </p:nvSpPr>
        <p:spPr bwMode="auto">
          <a:xfrm>
            <a:off x="4406900" y="2374900"/>
            <a:ext cx="228600" cy="60960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9" name="Text Box 25"/>
          <p:cNvSpPr txBox="1">
            <a:spLocks noChangeArrowheads="1"/>
          </p:cNvSpPr>
          <p:nvPr/>
        </p:nvSpPr>
        <p:spPr bwMode="auto">
          <a:xfrm>
            <a:off x="4937125" y="2297114"/>
            <a:ext cx="419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3200" b="1">
                <a:solidFill>
                  <a:srgbClr val="FFFF00"/>
                </a:solidFill>
                <a:latin typeface="Symbol" panose="05050102010706020507" pitchFamily="18" charset="2"/>
              </a:rPr>
              <a:t>m</a:t>
            </a:r>
            <a:endParaRPr lang="fr-FR" altLang="fr-FR" sz="3200" b="1">
              <a:solidFill>
                <a:srgbClr val="FFFF00"/>
              </a:solidFill>
              <a:latin typeface="Symbol" panose="05050102010706020507" pitchFamily="18" charset="2"/>
            </a:endParaRPr>
          </a:p>
        </p:txBody>
      </p:sp>
    </p:spTree>
    <p:extLst>
      <p:ext uri="{BB962C8B-B14F-4D97-AF65-F5344CB8AC3E}">
        <p14:creationId xmlns:p14="http://schemas.microsoft.com/office/powerpoint/2010/main" val="159917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8091" y="271096"/>
            <a:ext cx="10817660" cy="5901104"/>
          </a:xfrm>
          <a:prstGeom prst="rect">
            <a:avLst/>
          </a:prstGeom>
        </p:spPr>
      </p:pic>
    </p:spTree>
    <p:extLst>
      <p:ext uri="{BB962C8B-B14F-4D97-AF65-F5344CB8AC3E}">
        <p14:creationId xmlns:p14="http://schemas.microsoft.com/office/powerpoint/2010/main" val="954556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240" y="347872"/>
            <a:ext cx="2888411" cy="1325563"/>
          </a:xfrm>
        </p:spPr>
        <p:txBody>
          <a:bodyPr/>
          <a:lstStyle/>
          <a:p>
            <a:r>
              <a:rPr lang="fr-FR" b="1" dirty="0" smtClean="0">
                <a:solidFill>
                  <a:srgbClr val="FF0000"/>
                </a:solidFill>
              </a:rPr>
              <a:t>Scintillateur</a:t>
            </a:r>
            <a:endParaRPr lang="fr-FR" b="1" dirty="0">
              <a:solidFill>
                <a:srgbClr val="FF00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761" y="1673435"/>
            <a:ext cx="4491367" cy="3368525"/>
          </a:xfrm>
          <a:prstGeom prst="rect">
            <a:avLst/>
          </a:prstGeom>
        </p:spPr>
      </p:pic>
      <p:sp>
        <p:nvSpPr>
          <p:cNvPr id="3" name="Rectangle à coins arrondis 2"/>
          <p:cNvSpPr/>
          <p:nvPr/>
        </p:nvSpPr>
        <p:spPr>
          <a:xfrm>
            <a:off x="2589421" y="5633048"/>
            <a:ext cx="1854679" cy="85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FF0000"/>
                </a:solidFill>
              </a:rPr>
              <a:t>Solvant</a:t>
            </a:r>
            <a:endParaRPr lang="fr-FR" sz="2800" dirty="0">
              <a:solidFill>
                <a:srgbClr val="FF0000"/>
              </a:solidFill>
            </a:endParaRPr>
          </a:p>
        </p:txBody>
      </p:sp>
      <p:sp>
        <p:nvSpPr>
          <p:cNvPr id="5" name="Rectangle à coins arrondis 4"/>
          <p:cNvSpPr/>
          <p:nvPr/>
        </p:nvSpPr>
        <p:spPr>
          <a:xfrm>
            <a:off x="5654614" y="5641675"/>
            <a:ext cx="1854679" cy="85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FF0000"/>
                </a:solidFill>
              </a:rPr>
              <a:t>Soluté</a:t>
            </a:r>
            <a:endParaRPr lang="fr-FR" sz="2800" dirty="0">
              <a:solidFill>
                <a:srgbClr val="FF0000"/>
              </a:solidFill>
            </a:endParaRPr>
          </a:p>
        </p:txBody>
      </p:sp>
      <p:cxnSp>
        <p:nvCxnSpPr>
          <p:cNvPr id="7" name="Connecteur droit avec flèche 6"/>
          <p:cNvCxnSpPr/>
          <p:nvPr/>
        </p:nvCxnSpPr>
        <p:spPr>
          <a:xfrm>
            <a:off x="4632385" y="6068683"/>
            <a:ext cx="759124"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8857829" y="5837850"/>
            <a:ext cx="1431482" cy="461665"/>
          </a:xfrm>
          <a:prstGeom prst="rect">
            <a:avLst/>
          </a:prstGeom>
          <a:noFill/>
        </p:spPr>
        <p:txBody>
          <a:bodyPr wrap="none" rtlCol="0">
            <a:spAutoFit/>
          </a:bodyPr>
          <a:lstStyle/>
          <a:p>
            <a:r>
              <a:rPr lang="fr-FR" sz="2400" dirty="0" smtClean="0"/>
              <a:t>Détecteur</a:t>
            </a:r>
            <a:endParaRPr lang="fr-FR" sz="2400" dirty="0"/>
          </a:p>
        </p:txBody>
      </p:sp>
      <p:cxnSp>
        <p:nvCxnSpPr>
          <p:cNvPr id="10" name="Connecteur droit avec flèche 9"/>
          <p:cNvCxnSpPr/>
          <p:nvPr/>
        </p:nvCxnSpPr>
        <p:spPr>
          <a:xfrm>
            <a:off x="7694762" y="6060056"/>
            <a:ext cx="940280" cy="8626"/>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885017" y="5410842"/>
            <a:ext cx="559769" cy="461665"/>
          </a:xfrm>
          <a:prstGeom prst="rect">
            <a:avLst/>
          </a:prstGeom>
          <a:noFill/>
        </p:spPr>
        <p:txBody>
          <a:bodyPr wrap="none" rtlCol="0">
            <a:spAutoFit/>
          </a:bodyPr>
          <a:lstStyle/>
          <a:p>
            <a:r>
              <a:rPr lang="fr-FR" dirty="0"/>
              <a:t> </a:t>
            </a:r>
            <a:r>
              <a:rPr lang="fr-FR" sz="2400" dirty="0" err="1" smtClean="0">
                <a:solidFill>
                  <a:srgbClr val="FF00FF"/>
                </a:solidFill>
              </a:rPr>
              <a:t>h</a:t>
            </a:r>
            <a:r>
              <a:rPr lang="fr-FR" sz="2400" dirty="0" err="1" smtClean="0">
                <a:solidFill>
                  <a:srgbClr val="FF00FF"/>
                </a:solidFill>
                <a:latin typeface="Symbol" panose="05050102010706020507" pitchFamily="18" charset="2"/>
              </a:rPr>
              <a:t>n</a:t>
            </a:r>
            <a:endParaRPr lang="fr-FR" sz="2400" dirty="0">
              <a:solidFill>
                <a:srgbClr val="FF00FF"/>
              </a:solidFill>
              <a:latin typeface="Symbol" panose="05050102010706020507" pitchFamily="18" charset="2"/>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68" y="5633048"/>
            <a:ext cx="705977" cy="660563"/>
          </a:xfrm>
          <a:prstGeom prst="rect">
            <a:avLst/>
          </a:prstGeom>
        </p:spPr>
      </p:pic>
      <p:cxnSp>
        <p:nvCxnSpPr>
          <p:cNvPr id="16" name="Connecteur droit avec flèche 15"/>
          <p:cNvCxnSpPr/>
          <p:nvPr/>
        </p:nvCxnSpPr>
        <p:spPr>
          <a:xfrm>
            <a:off x="1733909" y="6060056"/>
            <a:ext cx="632725" cy="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33110" y="3392488"/>
            <a:ext cx="1847685" cy="369332"/>
          </a:xfrm>
          <a:prstGeom prst="rect">
            <a:avLst/>
          </a:prstGeom>
        </p:spPr>
        <p:txBody>
          <a:bodyPr wrap="none">
            <a:spAutoFit/>
          </a:bodyPr>
          <a:lstStyle/>
          <a:p>
            <a:r>
              <a:rPr lang="fr-FR" b="1" dirty="0" err="1"/>
              <a:t>Polyvinylbenzène</a:t>
            </a:r>
            <a:endParaRPr lang="fr-FR" b="1" dirty="0"/>
          </a:p>
        </p:txBody>
      </p:sp>
      <p:sp>
        <p:nvSpPr>
          <p:cNvPr id="18" name="Rectangle 17"/>
          <p:cNvSpPr/>
          <p:nvPr/>
        </p:nvSpPr>
        <p:spPr>
          <a:xfrm>
            <a:off x="1207229" y="3761820"/>
            <a:ext cx="1779205" cy="369332"/>
          </a:xfrm>
          <a:prstGeom prst="rect">
            <a:avLst/>
          </a:prstGeom>
        </p:spPr>
        <p:txBody>
          <a:bodyPr wrap="none">
            <a:spAutoFit/>
          </a:bodyPr>
          <a:lstStyle/>
          <a:p>
            <a:r>
              <a:rPr lang="fr-FR" b="1" dirty="0" err="1"/>
              <a:t>Polyvinyltoluène</a:t>
            </a:r>
            <a:endParaRPr lang="fr-FR" b="1" dirty="0"/>
          </a:p>
        </p:txBody>
      </p:sp>
      <p:sp>
        <p:nvSpPr>
          <p:cNvPr id="19" name="Rectangle 18"/>
          <p:cNvSpPr/>
          <p:nvPr/>
        </p:nvSpPr>
        <p:spPr>
          <a:xfrm>
            <a:off x="1233110" y="4131152"/>
            <a:ext cx="1302857" cy="369332"/>
          </a:xfrm>
          <a:prstGeom prst="rect">
            <a:avLst/>
          </a:prstGeom>
        </p:spPr>
        <p:txBody>
          <a:bodyPr wrap="none">
            <a:spAutoFit/>
          </a:bodyPr>
          <a:lstStyle/>
          <a:p>
            <a:r>
              <a:rPr lang="fr-FR" b="1" dirty="0"/>
              <a:t>Polystyrène</a:t>
            </a:r>
          </a:p>
        </p:txBody>
      </p:sp>
      <p:sp>
        <p:nvSpPr>
          <p:cNvPr id="20" name="ZoneTexte 19"/>
          <p:cNvSpPr txBox="1"/>
          <p:nvPr/>
        </p:nvSpPr>
        <p:spPr>
          <a:xfrm>
            <a:off x="9445925" y="2760452"/>
            <a:ext cx="845103" cy="1200329"/>
          </a:xfrm>
          <a:prstGeom prst="rect">
            <a:avLst/>
          </a:prstGeom>
          <a:noFill/>
          <a:ln>
            <a:solidFill>
              <a:srgbClr val="FF0000"/>
            </a:solidFill>
          </a:ln>
        </p:spPr>
        <p:txBody>
          <a:bodyPr wrap="none" rtlCol="0">
            <a:spAutoFit/>
          </a:bodyPr>
          <a:lstStyle/>
          <a:p>
            <a:r>
              <a:rPr lang="fr-FR" dirty="0" smtClean="0"/>
              <a:t>POPOP</a:t>
            </a:r>
          </a:p>
          <a:p>
            <a:r>
              <a:rPr lang="fr-FR" dirty="0" smtClean="0"/>
              <a:t>DPO</a:t>
            </a:r>
          </a:p>
          <a:p>
            <a:r>
              <a:rPr lang="fr-FR" dirty="0" smtClean="0"/>
              <a:t>PDB</a:t>
            </a:r>
          </a:p>
          <a:p>
            <a:r>
              <a:rPr lang="fr-FR" dirty="0" smtClean="0"/>
              <a:t>BBO</a:t>
            </a:r>
            <a:endParaRPr lang="fr-FR" dirty="0"/>
          </a:p>
        </p:txBody>
      </p:sp>
      <p:sp>
        <p:nvSpPr>
          <p:cNvPr id="21" name="Rectangle 20"/>
          <p:cNvSpPr/>
          <p:nvPr/>
        </p:nvSpPr>
        <p:spPr>
          <a:xfrm>
            <a:off x="1207229" y="3243534"/>
            <a:ext cx="1873566" cy="13888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p:nvPr/>
        </p:nvCxnSpPr>
        <p:spPr>
          <a:xfrm>
            <a:off x="2458528" y="4643078"/>
            <a:ext cx="527906" cy="8519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315200" y="3985404"/>
            <a:ext cx="2104845" cy="1647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568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07698" y="654381"/>
            <a:ext cx="10118785" cy="5375076"/>
          </a:xfrm>
          <a:prstGeom prst="rect">
            <a:avLst/>
          </a:prstGeom>
        </p:spPr>
      </p:pic>
    </p:spTree>
    <p:extLst>
      <p:ext uri="{BB962C8B-B14F-4D97-AF65-F5344CB8AC3E}">
        <p14:creationId xmlns:p14="http://schemas.microsoft.com/office/powerpoint/2010/main" val="265551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139351" y="319177"/>
            <a:ext cx="6414099" cy="66018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CH" altLang="fr-FR" sz="1350" dirty="0">
                <a:latin typeface="CMBX12"/>
                <a:cs typeface="Times New Roman" panose="02020603050405020304" pitchFamily="18" charset="0"/>
              </a:rPr>
              <a:t> </a:t>
            </a:r>
          </a:p>
          <a:p>
            <a:pPr algn="ctr"/>
            <a:r>
              <a:rPr lang="fr-CH" altLang="fr-FR" sz="1050" dirty="0">
                <a:solidFill>
                  <a:schemeClr val="accent2"/>
                </a:solidFill>
                <a:latin typeface="CMBX12"/>
                <a:cs typeface="Times New Roman" panose="02020603050405020304" pitchFamily="18" charset="0"/>
              </a:rPr>
              <a:t>PROGRAMME INTERDISCIPLINAIRE</a:t>
            </a:r>
            <a:endParaRPr lang="fr-CH" altLang="fr-FR" sz="1050" dirty="0">
              <a:solidFill>
                <a:schemeClr val="accent2"/>
              </a:solidFill>
              <a:ea typeface="Times" panose="02020603050405020304" pitchFamily="18" charset="0"/>
              <a:cs typeface="Times" panose="02020603050405020304" pitchFamily="18" charset="0"/>
            </a:endParaRPr>
          </a:p>
          <a:p>
            <a:pPr algn="ctr"/>
            <a:r>
              <a:rPr lang="fr-CH" altLang="fr-FR" sz="1050" dirty="0">
                <a:solidFill>
                  <a:schemeClr val="accent2"/>
                </a:solidFill>
                <a:latin typeface="CMBX12"/>
                <a:cs typeface="Times New Roman" panose="02020603050405020304" pitchFamily="18" charset="0"/>
              </a:rPr>
              <a:t/>
            </a:r>
            <a:br>
              <a:rPr lang="fr-CH" altLang="fr-FR" sz="1050" dirty="0">
                <a:solidFill>
                  <a:schemeClr val="accent2"/>
                </a:solidFill>
                <a:latin typeface="CMBX12"/>
                <a:cs typeface="Times New Roman" panose="02020603050405020304" pitchFamily="18" charset="0"/>
              </a:rPr>
            </a:br>
            <a:r>
              <a:rPr lang="fr-CH" altLang="fr-FR" sz="1050" i="1" dirty="0">
                <a:solidFill>
                  <a:schemeClr val="accent2"/>
                </a:solidFill>
                <a:latin typeface="CMBX12"/>
                <a:cs typeface="Times New Roman" panose="02020603050405020304" pitchFamily="18" charset="0"/>
              </a:rPr>
              <a:t>ASTROPARTICULES</a:t>
            </a:r>
            <a:endParaRPr lang="fr-CH" altLang="fr-FR" sz="1050" dirty="0">
              <a:solidFill>
                <a:schemeClr val="accent2"/>
              </a:solidFill>
              <a:ea typeface="Times" panose="02020603050405020304" pitchFamily="18" charset="0"/>
              <a:cs typeface="Times" panose="02020603050405020304" pitchFamily="18" charset="0"/>
            </a:endParaRPr>
          </a:p>
          <a:p>
            <a:pPr algn="ctr"/>
            <a:r>
              <a:rPr lang="fr-CH" altLang="fr-FR" sz="1050" i="1" dirty="0">
                <a:solidFill>
                  <a:schemeClr val="accent2"/>
                </a:solidFill>
                <a:latin typeface="CMBX12"/>
                <a:cs typeface="Times New Roman" panose="02020603050405020304" pitchFamily="18" charset="0"/>
              </a:rPr>
              <a:t> </a:t>
            </a:r>
            <a:endParaRPr lang="fr-CH" altLang="fr-FR" sz="1050" dirty="0">
              <a:solidFill>
                <a:schemeClr val="accent2"/>
              </a:solidFill>
              <a:ea typeface="Times" panose="02020603050405020304" pitchFamily="18" charset="0"/>
              <a:cs typeface="Times" panose="02020603050405020304" pitchFamily="18" charset="0"/>
            </a:endParaRPr>
          </a:p>
          <a:p>
            <a:pPr algn="ctr"/>
            <a:r>
              <a:rPr lang="fr-CH" altLang="fr-FR" sz="1050" b="1" dirty="0">
                <a:solidFill>
                  <a:schemeClr val="accent2"/>
                </a:solidFill>
                <a:latin typeface="CMBX12"/>
                <a:cs typeface="Times New Roman" panose="02020603050405020304" pitchFamily="18" charset="0"/>
              </a:rPr>
              <a:t>APPEL d'OFFRE 2004</a:t>
            </a:r>
          </a:p>
          <a:p>
            <a:r>
              <a:rPr lang="fr-CH" altLang="fr-FR" sz="1050" dirty="0">
                <a:ea typeface="Times" panose="02020603050405020304" pitchFamily="18" charset="0"/>
                <a:cs typeface="Times" panose="02020603050405020304" pitchFamily="18" charset="0"/>
              </a:rPr>
              <a:t> </a:t>
            </a:r>
          </a:p>
          <a:p>
            <a:r>
              <a:rPr lang="fr-CH" altLang="fr-FR" sz="1050" dirty="0">
                <a:ea typeface="Times" panose="02020603050405020304" pitchFamily="18" charset="0"/>
                <a:cs typeface="Times" panose="02020603050405020304" pitchFamily="18" charset="0"/>
              </a:rPr>
              <a:t> </a:t>
            </a:r>
          </a:p>
          <a:p>
            <a:r>
              <a:rPr lang="fr-CH" altLang="fr-FR" sz="1050" dirty="0">
                <a:ea typeface="Times" panose="02020603050405020304" pitchFamily="18" charset="0"/>
                <a:cs typeface="Times" panose="02020603050405020304" pitchFamily="18" charset="0"/>
              </a:rPr>
              <a:t> </a:t>
            </a:r>
          </a:p>
          <a:p>
            <a:r>
              <a:rPr lang="fr-CH" altLang="fr-FR" sz="1050" dirty="0">
                <a:ea typeface="Times" panose="02020603050405020304" pitchFamily="18" charset="0"/>
                <a:cs typeface="Times" panose="02020603050405020304" pitchFamily="18" charset="0"/>
              </a:rPr>
              <a:t> </a:t>
            </a:r>
          </a:p>
          <a:p>
            <a:r>
              <a:rPr lang="fr-CH" altLang="fr-FR" sz="1050" dirty="0">
                <a:latin typeface="CMBX12"/>
                <a:cs typeface="Times New Roman" panose="02020603050405020304" pitchFamily="18" charset="0"/>
              </a:rPr>
              <a:t>TITRE DE L'OPÉRATION :</a:t>
            </a:r>
            <a:endParaRPr lang="fr-CH" altLang="fr-FR" sz="1050" dirty="0">
              <a:ea typeface="Times" panose="02020603050405020304" pitchFamily="18" charset="0"/>
              <a:cs typeface="Times" panose="02020603050405020304" pitchFamily="18" charset="0"/>
            </a:endParaRPr>
          </a:p>
          <a:p>
            <a:r>
              <a:rPr lang="fr-CH" altLang="fr-FR" sz="1050"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dirty="0">
                <a:solidFill>
                  <a:srgbClr val="FF0000"/>
                </a:solidFill>
                <a:latin typeface="CMBX12"/>
                <a:cs typeface="Times New Roman" panose="02020603050405020304" pitchFamily="18" charset="0"/>
              </a:rPr>
              <a:t>Un télescope à rayons cosmiques pour la divulgation de l'</a:t>
            </a:r>
            <a:r>
              <a:rPr lang="fr-CH" altLang="fr-FR" sz="1050" dirty="0" err="1">
                <a:solidFill>
                  <a:srgbClr val="FF0000"/>
                </a:solidFill>
                <a:latin typeface="CMBX12"/>
                <a:cs typeface="Times New Roman" panose="02020603050405020304" pitchFamily="18" charset="0"/>
              </a:rPr>
              <a:t>astroparticules</a:t>
            </a:r>
            <a:r>
              <a:rPr lang="fr-CH" altLang="fr-FR" sz="1050" dirty="0">
                <a:solidFill>
                  <a:srgbClr val="FF0000"/>
                </a:solidFill>
                <a:latin typeface="CMBX12"/>
                <a:cs typeface="Times New Roman" panose="02020603050405020304" pitchFamily="18" charset="0"/>
              </a:rPr>
              <a:t> dans les lycées.</a:t>
            </a:r>
            <a:endParaRPr lang="fr-CH" altLang="fr-FR" sz="1050" dirty="0">
              <a:solidFill>
                <a:srgbClr val="FF0000"/>
              </a:solidFill>
              <a:ea typeface="Times" panose="02020603050405020304" pitchFamily="18" charset="0"/>
              <a:cs typeface="Times" panose="02020603050405020304" pitchFamily="18" charset="0"/>
            </a:endParaRPr>
          </a:p>
          <a:p>
            <a:r>
              <a:rPr lang="fr-CH" altLang="fr-FR" sz="1050"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dirty="0">
                <a:latin typeface="CMBX12"/>
                <a:cs typeface="Times New Roman" panose="02020603050405020304" pitchFamily="18" charset="0"/>
              </a:rPr>
              <a:t>– RESPONSABLE ET DESCRIPTION SOMMAIRE :</a:t>
            </a:r>
            <a:endParaRPr lang="fr-CH" altLang="fr-FR" sz="1050" dirty="0">
              <a:ea typeface="Times" panose="02020603050405020304" pitchFamily="18" charset="0"/>
              <a:cs typeface="Times" panose="02020603050405020304" pitchFamily="18" charset="0"/>
            </a:endParaRPr>
          </a:p>
          <a:p>
            <a:r>
              <a:rPr lang="fr-CH" altLang="fr-FR" sz="1050"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Nom et prénom :  </a:t>
            </a:r>
            <a:r>
              <a:rPr lang="fr-CH" altLang="fr-FR" sz="1050" b="1" dirty="0" err="1">
                <a:cs typeface="Times New Roman" panose="02020603050405020304" pitchFamily="18" charset="0"/>
              </a:rPr>
              <a:t>Busto</a:t>
            </a:r>
            <a:r>
              <a:rPr lang="fr-CH" altLang="fr-FR" sz="1050" b="1" dirty="0">
                <a:cs typeface="Times New Roman" panose="02020603050405020304" pitchFamily="18" charset="0"/>
              </a:rPr>
              <a:t> José</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Unité de recherche : </a:t>
            </a:r>
            <a:r>
              <a:rPr lang="fr-CH" altLang="fr-FR" sz="1050" b="1" dirty="0">
                <a:cs typeface="Times New Roman" panose="02020603050405020304" pitchFamily="18" charset="0"/>
              </a:rPr>
              <a:t>Centre de Physique des Particules de Marseille</a:t>
            </a:r>
            <a:r>
              <a:rPr lang="fr-CH" altLang="fr-FR" sz="1050" b="1"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N°</a:t>
            </a:r>
            <a:r>
              <a:rPr lang="fr-CH" altLang="fr-FR" sz="1050" b="1" i="1" dirty="0">
                <a:latin typeface="CMBX12"/>
                <a:cs typeface="Times New Roman" panose="02020603050405020304" pitchFamily="18" charset="0"/>
              </a:rPr>
              <a:t> </a:t>
            </a:r>
            <a:r>
              <a:rPr lang="fr-CH" altLang="fr-FR" sz="1050" b="1" dirty="0">
                <a:latin typeface="CMBX12"/>
                <a:cs typeface="Times New Roman" panose="02020603050405020304" pitchFamily="18" charset="0"/>
              </a:rPr>
              <a:t>formation CNRS :</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Adresse : </a:t>
            </a:r>
            <a:r>
              <a:rPr lang="fr-CH" altLang="fr-FR" sz="1050" dirty="0">
                <a:cs typeface="Times New Roman" panose="02020603050405020304" pitchFamily="18" charset="0"/>
              </a:rPr>
              <a:t>163, avenue de </a:t>
            </a:r>
            <a:r>
              <a:rPr lang="fr-CH" altLang="fr-FR" sz="1050" dirty="0" err="1">
                <a:cs typeface="Times New Roman" panose="02020603050405020304" pitchFamily="18" charset="0"/>
              </a:rPr>
              <a:t>Luminy</a:t>
            </a:r>
            <a:r>
              <a:rPr lang="fr-CH" altLang="fr-FR" sz="1050" b="1"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dirty="0">
                <a:cs typeface="Times New Roman" panose="02020603050405020304" pitchFamily="18" charset="0"/>
              </a:rPr>
              <a:t>Case 902 </a:t>
            </a:r>
            <a:br>
              <a:rPr lang="fr-CH" altLang="fr-FR" sz="1050" dirty="0">
                <a:cs typeface="Times New Roman" panose="02020603050405020304" pitchFamily="18" charset="0"/>
              </a:rPr>
            </a:br>
            <a:r>
              <a:rPr lang="fr-CH" altLang="fr-FR" sz="1050" dirty="0">
                <a:cs typeface="Times New Roman" panose="02020603050405020304" pitchFamily="18" charset="0"/>
              </a:rPr>
              <a:t>13288 Marseille cedex 09</a:t>
            </a:r>
            <a:endParaRPr lang="fr-CH" altLang="fr-FR" sz="1050" dirty="0">
              <a:ea typeface="Times" panose="02020603050405020304" pitchFamily="18" charset="0"/>
              <a:cs typeface="Times" panose="02020603050405020304" pitchFamily="18" charset="0"/>
            </a:endParaRPr>
          </a:p>
          <a:p>
            <a:r>
              <a:rPr lang="de-DE" altLang="fr-FR" sz="1050" b="1" dirty="0" err="1">
                <a:latin typeface="CMBX12"/>
                <a:cs typeface="Times New Roman" panose="02020603050405020304" pitchFamily="18" charset="0"/>
              </a:rPr>
              <a:t>E-mail</a:t>
            </a:r>
            <a:r>
              <a:rPr lang="de-DE" altLang="fr-FR" sz="1050" b="1" dirty="0">
                <a:latin typeface="CMBX12"/>
                <a:cs typeface="Times New Roman" panose="02020603050405020304" pitchFamily="18" charset="0"/>
              </a:rPr>
              <a:t> : </a:t>
            </a:r>
            <a:r>
              <a:rPr lang="de-DE" altLang="fr-FR" sz="1050" b="1" dirty="0">
                <a:cs typeface="Times New Roman" panose="02020603050405020304" pitchFamily="18" charset="0"/>
              </a:rPr>
              <a:t>busto@cppm.in2p3.fr</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Téléphone : 0491827660</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Télécopie :  </a:t>
            </a:r>
            <a:r>
              <a:rPr lang="fr-CH" altLang="fr-FR" sz="1050" b="1" dirty="0">
                <a:cs typeface="Times New Roman" panose="02020603050405020304" pitchFamily="18" charset="0"/>
              </a:rPr>
              <a:t>04.91.82.72.99</a:t>
            </a:r>
            <a:endParaRPr lang="fr-CH" altLang="fr-FR" sz="1050" dirty="0">
              <a:ea typeface="Times" panose="02020603050405020304" pitchFamily="18" charset="0"/>
              <a:cs typeface="Times" panose="02020603050405020304" pitchFamily="18" charset="0"/>
            </a:endParaRPr>
          </a:p>
          <a:p>
            <a:r>
              <a:rPr lang="fr-CH" altLang="fr-FR" sz="1050"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Résumé :</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                   </a:t>
            </a:r>
            <a:r>
              <a:rPr lang="fr-CH" altLang="fr-FR" sz="1050" b="1" dirty="0">
                <a:solidFill>
                  <a:srgbClr val="669900"/>
                </a:solidFill>
                <a:latin typeface="CMBX12"/>
                <a:cs typeface="Times New Roman" panose="02020603050405020304" pitchFamily="18" charset="0"/>
              </a:rPr>
              <a:t>Nous proposons la réalisation d'un télescope à rayons cosmiques portable et de maniement simple pour la vulgarisation en matière d'astrophysique des particules au niveau des lycées. En effet les muons cosmiques représentent de manière excellente la astrophysique des particules et sont un très bon exemple d'application de la relativité restreinte dont le 100</a:t>
            </a:r>
            <a:r>
              <a:rPr lang="fr-CH" altLang="fr-FR" sz="1050" b="1" baseline="30000" dirty="0">
                <a:solidFill>
                  <a:srgbClr val="669900"/>
                </a:solidFill>
                <a:latin typeface="CMBX12"/>
                <a:cs typeface="Times New Roman" panose="02020603050405020304" pitchFamily="18" charset="0"/>
              </a:rPr>
              <a:t>ème</a:t>
            </a:r>
            <a:r>
              <a:rPr lang="fr-CH" altLang="fr-FR" sz="1050" b="1" dirty="0">
                <a:solidFill>
                  <a:srgbClr val="669900"/>
                </a:solidFill>
                <a:latin typeface="CMBX12"/>
                <a:cs typeface="Times New Roman" panose="02020603050405020304" pitchFamily="18" charset="0"/>
              </a:rPr>
              <a:t> anniversaire sera fêté l'année prochaine.  Dans notre proposition, le télescope à muons serait confié, pendant une certaine période de temps, aux professeurs de physique des lycées pour qu'ils réalisent devant les élèves toute une série d'expériences sur les rayons cosmiques, la vie moyenne des muons, etc.  Par la suite, des répliques de ce dispositif pourraient être réalisées pour couvrir une plus large diffusion.</a:t>
            </a:r>
            <a:endParaRPr lang="fr-CH" altLang="fr-FR" sz="1050" dirty="0">
              <a:solidFill>
                <a:srgbClr val="669900"/>
              </a:solidFill>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b="1"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r>
              <a:rPr lang="fr-CH" altLang="fr-FR" sz="1050" dirty="0">
                <a:latin typeface="CMBX12"/>
                <a:cs typeface="Times New Roman" panose="02020603050405020304" pitchFamily="18" charset="0"/>
              </a:rPr>
              <a:t> </a:t>
            </a:r>
            <a:endParaRPr lang="fr-CH" altLang="fr-FR" sz="1050" dirty="0">
              <a:ea typeface="Times" panose="02020603050405020304" pitchFamily="18" charset="0"/>
              <a:cs typeface="Times" panose="02020603050405020304" pitchFamily="18" charset="0"/>
            </a:endParaRPr>
          </a:p>
          <a:p>
            <a:endParaRPr lang="fr-CH" altLang="fr-FR" sz="1050" dirty="0"/>
          </a:p>
        </p:txBody>
      </p:sp>
    </p:spTree>
    <p:extLst>
      <p:ext uri="{BB962C8B-B14F-4D97-AF65-F5344CB8AC3E}">
        <p14:creationId xmlns:p14="http://schemas.microsoft.com/office/powerpoint/2010/main" val="219298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1232" y="342929"/>
            <a:ext cx="8738926" cy="6233491"/>
          </a:xfrm>
          <a:prstGeom prst="rect">
            <a:avLst/>
          </a:prstGeom>
        </p:spPr>
      </p:pic>
    </p:spTree>
    <p:extLst>
      <p:ext uri="{BB962C8B-B14F-4D97-AF65-F5344CB8AC3E}">
        <p14:creationId xmlns:p14="http://schemas.microsoft.com/office/powerpoint/2010/main" val="3330711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50475" y="1032672"/>
            <a:ext cx="7891050" cy="5372570"/>
          </a:xfrm>
          <a:prstGeom prst="rect">
            <a:avLst/>
          </a:prstGeom>
        </p:spPr>
      </p:pic>
    </p:spTree>
    <p:extLst>
      <p:ext uri="{BB962C8B-B14F-4D97-AF65-F5344CB8AC3E}">
        <p14:creationId xmlns:p14="http://schemas.microsoft.com/office/powerpoint/2010/main" val="1141541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10945" y="282208"/>
            <a:ext cx="8345823" cy="6220559"/>
          </a:xfrm>
          <a:prstGeom prst="rect">
            <a:avLst/>
          </a:prstGeom>
        </p:spPr>
      </p:pic>
    </p:spTree>
    <p:extLst>
      <p:ext uri="{BB962C8B-B14F-4D97-AF65-F5344CB8AC3E}">
        <p14:creationId xmlns:p14="http://schemas.microsoft.com/office/powerpoint/2010/main" val="923951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95972" y="684852"/>
            <a:ext cx="8400056" cy="5859358"/>
          </a:xfrm>
          <a:prstGeom prst="rect">
            <a:avLst/>
          </a:prstGeom>
        </p:spPr>
      </p:pic>
    </p:spTree>
    <p:extLst>
      <p:ext uri="{BB962C8B-B14F-4D97-AF65-F5344CB8AC3E}">
        <p14:creationId xmlns:p14="http://schemas.microsoft.com/office/powerpoint/2010/main" val="1765188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56" y="1466490"/>
            <a:ext cx="3615494" cy="4822165"/>
          </a:xfrm>
          <a:prstGeom prst="rect">
            <a:avLst/>
          </a:prstGeom>
        </p:spPr>
      </p:pic>
      <p:sp>
        <p:nvSpPr>
          <p:cNvPr id="3" name="Rectangle 2"/>
          <p:cNvSpPr/>
          <p:nvPr/>
        </p:nvSpPr>
        <p:spPr>
          <a:xfrm>
            <a:off x="1361070" y="363111"/>
            <a:ext cx="2784865" cy="523220"/>
          </a:xfrm>
          <a:prstGeom prst="rect">
            <a:avLst/>
          </a:prstGeom>
        </p:spPr>
        <p:txBody>
          <a:bodyPr wrap="none">
            <a:spAutoFit/>
          </a:bodyPr>
          <a:lstStyle/>
          <a:p>
            <a:r>
              <a:rPr lang="fr-FR" sz="2800" b="1" dirty="0">
                <a:solidFill>
                  <a:srgbClr val="FF0000"/>
                </a:solidFill>
              </a:rPr>
              <a:t>Cockcroft-Walton</a:t>
            </a:r>
            <a:endParaRPr lang="fr-FR" sz="2800" dirty="0">
              <a:solidFill>
                <a:srgbClr val="FF0000"/>
              </a:solidFill>
            </a:endParaRPr>
          </a:p>
        </p:txBody>
      </p:sp>
      <p:sp>
        <p:nvSpPr>
          <p:cNvPr id="4" name="ZoneTexte 3"/>
          <p:cNvSpPr txBox="1"/>
          <p:nvPr/>
        </p:nvSpPr>
        <p:spPr>
          <a:xfrm>
            <a:off x="6392173" y="267852"/>
            <a:ext cx="2641492" cy="584775"/>
          </a:xfrm>
          <a:prstGeom prst="rect">
            <a:avLst/>
          </a:prstGeom>
          <a:noFill/>
        </p:spPr>
        <p:txBody>
          <a:bodyPr wrap="none" rtlCol="0">
            <a:spAutoFit/>
          </a:bodyPr>
          <a:lstStyle/>
          <a:p>
            <a:r>
              <a:rPr lang="fr-FR" sz="3200" dirty="0" smtClean="0">
                <a:solidFill>
                  <a:srgbClr val="0000FF"/>
                </a:solidFill>
              </a:rPr>
              <a:t>Générateur HT</a:t>
            </a:r>
            <a:endParaRPr lang="fr-FR" sz="3200" dirty="0">
              <a:solidFill>
                <a:srgbClr val="0000FF"/>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276" y="3570167"/>
            <a:ext cx="4814176" cy="220953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569" y="1255144"/>
            <a:ext cx="3667125" cy="1828800"/>
          </a:xfrm>
          <a:prstGeom prst="rect">
            <a:avLst/>
          </a:prstGeom>
        </p:spPr>
      </p:pic>
      <p:sp>
        <p:nvSpPr>
          <p:cNvPr id="7" name="ZoneTexte 6"/>
          <p:cNvSpPr txBox="1"/>
          <p:nvPr/>
        </p:nvSpPr>
        <p:spPr>
          <a:xfrm>
            <a:off x="6392173" y="6103989"/>
            <a:ext cx="3932487" cy="369332"/>
          </a:xfrm>
          <a:prstGeom prst="rect">
            <a:avLst/>
          </a:prstGeom>
          <a:noFill/>
        </p:spPr>
        <p:txBody>
          <a:bodyPr wrap="none" rtlCol="0">
            <a:spAutoFit/>
          </a:bodyPr>
          <a:lstStyle/>
          <a:p>
            <a:r>
              <a:rPr lang="fr-FR" dirty="0" smtClean="0">
                <a:solidFill>
                  <a:srgbClr val="FF0000"/>
                </a:solidFill>
              </a:rPr>
              <a:t>V_IN (0 a 5 V ) </a:t>
            </a:r>
            <a:r>
              <a:rPr lang="fr-FR" dirty="0" smtClean="0">
                <a:solidFill>
                  <a:srgbClr val="FF0000"/>
                </a:solidFill>
                <a:sym typeface="Wingdings" panose="05000000000000000000" pitchFamily="2" charset="2"/>
              </a:rPr>
              <a:t> </a:t>
            </a:r>
            <a:r>
              <a:rPr lang="fr-FR" dirty="0" smtClean="0">
                <a:solidFill>
                  <a:srgbClr val="FF0000"/>
                </a:solidFill>
              </a:rPr>
              <a:t> V_OUT ( 0 a 1500 V)</a:t>
            </a:r>
            <a:endParaRPr lang="fr-FR" dirty="0">
              <a:solidFill>
                <a:srgbClr val="FF0000"/>
              </a:solidFill>
            </a:endParaRPr>
          </a:p>
        </p:txBody>
      </p:sp>
    </p:spTree>
    <p:extLst>
      <p:ext uri="{BB962C8B-B14F-4D97-AF65-F5344CB8AC3E}">
        <p14:creationId xmlns:p14="http://schemas.microsoft.com/office/powerpoint/2010/main" val="140793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483" y="1893139"/>
            <a:ext cx="6998089" cy="4343209"/>
          </a:xfrm>
          <a:prstGeom prst="rect">
            <a:avLst/>
          </a:prstGeom>
        </p:spPr>
      </p:pic>
      <p:sp>
        <p:nvSpPr>
          <p:cNvPr id="3" name="ZoneTexte 2"/>
          <p:cNvSpPr txBox="1"/>
          <p:nvPr/>
        </p:nvSpPr>
        <p:spPr>
          <a:xfrm>
            <a:off x="1587260" y="508957"/>
            <a:ext cx="8405634" cy="523220"/>
          </a:xfrm>
          <a:prstGeom prst="rect">
            <a:avLst/>
          </a:prstGeom>
          <a:noFill/>
        </p:spPr>
        <p:txBody>
          <a:bodyPr wrap="none" rtlCol="0">
            <a:spAutoFit/>
          </a:bodyPr>
          <a:lstStyle/>
          <a:p>
            <a:r>
              <a:rPr lang="fr-FR" sz="2800" dirty="0" smtClean="0">
                <a:solidFill>
                  <a:srgbClr val="FF0000"/>
                </a:solidFill>
              </a:rPr>
              <a:t>Pourquoi on ne peut pas mesurer l’ énergie d’un muon ?</a:t>
            </a:r>
            <a:endParaRPr lang="fr-FR" sz="2800" dirty="0">
              <a:solidFill>
                <a:srgbClr val="FF0000"/>
              </a:solidFill>
            </a:endParaRPr>
          </a:p>
        </p:txBody>
      </p:sp>
      <p:sp>
        <p:nvSpPr>
          <p:cNvPr id="4" name="ZoneTexte 3"/>
          <p:cNvSpPr txBox="1"/>
          <p:nvPr/>
        </p:nvSpPr>
        <p:spPr>
          <a:xfrm>
            <a:off x="4157932" y="1277992"/>
            <a:ext cx="2908810" cy="369332"/>
          </a:xfrm>
          <a:prstGeom prst="rect">
            <a:avLst/>
          </a:prstGeom>
          <a:noFill/>
        </p:spPr>
        <p:txBody>
          <a:bodyPr wrap="none" rtlCol="0">
            <a:spAutoFit/>
          </a:bodyPr>
          <a:lstStyle/>
          <a:p>
            <a:r>
              <a:rPr lang="fr-FR" dirty="0" smtClean="0">
                <a:solidFill>
                  <a:srgbClr val="0000FF"/>
                </a:solidFill>
              </a:rPr>
              <a:t>2 MeV / cm dans le plastique</a:t>
            </a:r>
            <a:endParaRPr lang="fr-FR" dirty="0">
              <a:solidFill>
                <a:srgbClr val="0000FF"/>
              </a:solidFill>
            </a:endParaRPr>
          </a:p>
        </p:txBody>
      </p:sp>
      <p:sp>
        <p:nvSpPr>
          <p:cNvPr id="5" name="Ellipse 4"/>
          <p:cNvSpPr/>
          <p:nvPr/>
        </p:nvSpPr>
        <p:spPr>
          <a:xfrm>
            <a:off x="4295955" y="3752491"/>
            <a:ext cx="3036498" cy="167352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7763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39226" y="2329133"/>
            <a:ext cx="9913548" cy="1200329"/>
          </a:xfrm>
          <a:prstGeom prst="rect">
            <a:avLst/>
          </a:prstGeom>
          <a:noFill/>
        </p:spPr>
        <p:txBody>
          <a:bodyPr wrap="none" rtlCol="0">
            <a:spAutoFit/>
          </a:bodyPr>
          <a:lstStyle/>
          <a:p>
            <a:pPr algn="ctr"/>
            <a:r>
              <a:rPr lang="fr-FR" sz="3600" dirty="0" smtClean="0">
                <a:solidFill>
                  <a:srgbClr val="FF00FF"/>
                </a:solidFill>
              </a:rPr>
              <a:t>Amusez-vous et n’oubliez pas que la seule limitation</a:t>
            </a:r>
          </a:p>
          <a:p>
            <a:pPr algn="ctr"/>
            <a:r>
              <a:rPr lang="fr-FR" sz="3600" dirty="0" smtClean="0">
                <a:solidFill>
                  <a:srgbClr val="FF00FF"/>
                </a:solidFill>
              </a:rPr>
              <a:t> de l’instrument est votre imagination</a:t>
            </a:r>
            <a:endParaRPr lang="fr-FR" sz="3600" dirty="0">
              <a:solidFill>
                <a:srgbClr val="FF00FF"/>
              </a:solidFill>
            </a:endParaRPr>
          </a:p>
        </p:txBody>
      </p:sp>
    </p:spTree>
    <p:extLst>
      <p:ext uri="{BB962C8B-B14F-4D97-AF65-F5344CB8AC3E}">
        <p14:creationId xmlns:p14="http://schemas.microsoft.com/office/powerpoint/2010/main" val="892722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8800" y="609600"/>
            <a:ext cx="7924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fr-FR" altLang="fr-FR" b="1"/>
          </a:p>
          <a:p>
            <a:pPr>
              <a:buFontTx/>
              <a:buAutoNum type="arabicPeriod"/>
            </a:pPr>
            <a:r>
              <a:rPr lang="fr-FR" altLang="fr-FR" sz="2000">
                <a:solidFill>
                  <a:srgbClr val="FF0000"/>
                </a:solidFill>
              </a:rPr>
              <a:t>Un</a:t>
            </a:r>
            <a:r>
              <a:rPr lang="en-US" altLang="fr-FR" sz="2000">
                <a:solidFill>
                  <a:srgbClr val="FF0000"/>
                </a:solidFill>
              </a:rPr>
              <a:t>e</a:t>
            </a:r>
            <a:r>
              <a:rPr lang="fr-FR" altLang="fr-FR" sz="2000">
                <a:solidFill>
                  <a:srgbClr val="FF0000"/>
                </a:solidFill>
              </a:rPr>
              <a:t> RC financée par les Département de physique de Université </a:t>
            </a:r>
            <a:r>
              <a:rPr lang="en-US" altLang="fr-FR" sz="2000">
                <a:solidFill>
                  <a:srgbClr val="FF0000"/>
                </a:solidFill>
              </a:rPr>
              <a:t>     </a:t>
            </a:r>
            <a:r>
              <a:rPr lang="fr-FR" altLang="fr-FR" sz="2000">
                <a:solidFill>
                  <a:srgbClr val="FF0000"/>
                </a:solidFill>
              </a:rPr>
              <a:t>Aix-Marseille / CPPM</a:t>
            </a:r>
            <a:r>
              <a:rPr lang="fr-FR" altLang="fr-FR" sz="2000">
                <a:solidFill>
                  <a:srgbClr val="FF0000"/>
                </a:solidFill>
                <a:latin typeface="Symbol" panose="05050102010706020507" pitchFamily="18" charset="2"/>
              </a:rPr>
              <a:t> -</a:t>
            </a:r>
            <a:r>
              <a:rPr lang="fr-FR" altLang="fr-FR" sz="2000">
                <a:solidFill>
                  <a:srgbClr val="FF0000"/>
                </a:solidFill>
                <a:latin typeface="Symbol" panose="05050102010706020507" pitchFamily="18" charset="2"/>
                <a:sym typeface="Wingdings" panose="05000000000000000000" pitchFamily="2" charset="2"/>
              </a:rPr>
              <a:t>---&gt;</a:t>
            </a:r>
            <a:r>
              <a:rPr lang="fr-FR" altLang="fr-FR" sz="2000">
                <a:solidFill>
                  <a:srgbClr val="FF0000"/>
                </a:solidFill>
                <a:sym typeface="Wingdings" panose="05000000000000000000" pitchFamily="2" charset="2"/>
              </a:rPr>
              <a:t>   CPPM</a:t>
            </a:r>
          </a:p>
          <a:p>
            <a:pPr>
              <a:buFontTx/>
              <a:buAutoNum type="arabicPeriod"/>
            </a:pPr>
            <a:r>
              <a:rPr lang="en-US" altLang="fr-FR" sz="2000">
                <a:solidFill>
                  <a:srgbClr val="FF0000"/>
                </a:solidFill>
              </a:rPr>
              <a:t>Une RC f</a:t>
            </a:r>
            <a:r>
              <a:rPr lang="fr-FR" altLang="fr-FR" sz="2000">
                <a:solidFill>
                  <a:srgbClr val="FF0000"/>
                </a:solidFill>
              </a:rPr>
              <a:t>inancé</a:t>
            </a:r>
            <a:r>
              <a:rPr lang="en-US" altLang="fr-FR" sz="2000">
                <a:solidFill>
                  <a:srgbClr val="FF0000"/>
                </a:solidFill>
              </a:rPr>
              <a:t>e</a:t>
            </a:r>
            <a:r>
              <a:rPr lang="fr-FR" altLang="fr-FR" sz="2000">
                <a:solidFill>
                  <a:srgbClr val="FF0000"/>
                </a:solidFill>
              </a:rPr>
              <a:t> par LUNAP </a:t>
            </a:r>
            <a:r>
              <a:rPr lang="fr-FR" altLang="fr-FR" sz="2000">
                <a:solidFill>
                  <a:srgbClr val="FF0000"/>
                </a:solidFill>
                <a:latin typeface="Symbol" panose="05050102010706020507" pitchFamily="18" charset="2"/>
              </a:rPr>
              <a:t>----&gt;</a:t>
            </a:r>
            <a:r>
              <a:rPr lang="fr-FR" altLang="fr-FR" sz="2000">
                <a:solidFill>
                  <a:srgbClr val="FF0000"/>
                </a:solidFill>
              </a:rPr>
              <a:t>   CPPM</a:t>
            </a:r>
          </a:p>
          <a:p>
            <a:pPr>
              <a:buFontTx/>
              <a:buAutoNum type="arabicPeriod"/>
            </a:pPr>
            <a:r>
              <a:rPr lang="en-US" altLang="fr-FR" sz="2000">
                <a:solidFill>
                  <a:srgbClr val="FF0000"/>
                </a:solidFill>
              </a:rPr>
              <a:t>Une RC f</a:t>
            </a:r>
            <a:r>
              <a:rPr lang="fr-FR" altLang="fr-FR" sz="2000">
                <a:solidFill>
                  <a:srgbClr val="FF0000"/>
                </a:solidFill>
              </a:rPr>
              <a:t>inancé</a:t>
            </a:r>
            <a:r>
              <a:rPr lang="en-US" altLang="fr-FR" sz="2000">
                <a:solidFill>
                  <a:srgbClr val="FF0000"/>
                </a:solidFill>
              </a:rPr>
              <a:t>e</a:t>
            </a:r>
            <a:r>
              <a:rPr lang="fr-FR" altLang="fr-FR" sz="2000">
                <a:solidFill>
                  <a:srgbClr val="FF0000"/>
                </a:solidFill>
              </a:rPr>
              <a:t> par l’ Université de Montpellier </a:t>
            </a:r>
            <a:r>
              <a:rPr lang="fr-FR" altLang="fr-FR" sz="2000">
                <a:solidFill>
                  <a:srgbClr val="FF0000"/>
                </a:solidFill>
                <a:latin typeface="Symbol" panose="05050102010706020507" pitchFamily="18" charset="2"/>
              </a:rPr>
              <a:t>--</a:t>
            </a:r>
            <a:r>
              <a:rPr lang="fr-FR" altLang="fr-FR" sz="2000">
                <a:solidFill>
                  <a:srgbClr val="FF0000"/>
                </a:solidFill>
                <a:latin typeface="Symbol" panose="05050102010706020507" pitchFamily="18" charset="2"/>
                <a:sym typeface="Wingdings" panose="05000000000000000000" pitchFamily="2" charset="2"/>
              </a:rPr>
              <a:t>--&gt;</a:t>
            </a:r>
            <a:r>
              <a:rPr lang="fr-FR" altLang="fr-FR" sz="2000">
                <a:solidFill>
                  <a:srgbClr val="FF0000"/>
                </a:solidFill>
                <a:sym typeface="Wingdings" panose="05000000000000000000" pitchFamily="2" charset="2"/>
              </a:rPr>
              <a:t>  LPTA</a:t>
            </a:r>
          </a:p>
          <a:p>
            <a:pPr>
              <a:buFontTx/>
              <a:buAutoNum type="arabicPeriod"/>
            </a:pPr>
            <a:r>
              <a:rPr lang="en-US" altLang="fr-FR" sz="2000">
                <a:solidFill>
                  <a:srgbClr val="FF0000"/>
                </a:solidFill>
              </a:rPr>
              <a:t>Une RC f</a:t>
            </a:r>
            <a:r>
              <a:rPr lang="fr-FR" altLang="fr-FR" sz="2000">
                <a:solidFill>
                  <a:srgbClr val="FF0000"/>
                </a:solidFill>
              </a:rPr>
              <a:t>inancé</a:t>
            </a:r>
            <a:r>
              <a:rPr lang="en-US" altLang="fr-FR" sz="2000">
                <a:solidFill>
                  <a:srgbClr val="FF0000"/>
                </a:solidFill>
              </a:rPr>
              <a:t>e</a:t>
            </a:r>
            <a:r>
              <a:rPr lang="fr-FR" altLang="fr-FR" sz="2000">
                <a:solidFill>
                  <a:srgbClr val="FF0000"/>
                </a:solidFill>
              </a:rPr>
              <a:t> par l’ Université de Bordeaux</a:t>
            </a:r>
            <a:r>
              <a:rPr lang="fr-FR" altLang="fr-FR" sz="2000">
                <a:solidFill>
                  <a:srgbClr val="FF0000"/>
                </a:solidFill>
                <a:latin typeface="Symbol" panose="05050102010706020507" pitchFamily="18" charset="2"/>
              </a:rPr>
              <a:t> --</a:t>
            </a:r>
            <a:r>
              <a:rPr lang="fr-FR" altLang="fr-FR" sz="2000">
                <a:solidFill>
                  <a:srgbClr val="FF0000"/>
                </a:solidFill>
                <a:latin typeface="Symbol" panose="05050102010706020507" pitchFamily="18" charset="2"/>
                <a:sym typeface="Wingdings" panose="05000000000000000000" pitchFamily="2" charset="2"/>
              </a:rPr>
              <a:t>--&gt;</a:t>
            </a:r>
            <a:r>
              <a:rPr lang="fr-FR" altLang="fr-FR" sz="2000">
                <a:solidFill>
                  <a:srgbClr val="FF0000"/>
                </a:solidFill>
                <a:sym typeface="Wingdings" panose="05000000000000000000" pitchFamily="2" charset="2"/>
              </a:rPr>
              <a:t>  CENBG</a:t>
            </a:r>
            <a:endParaRPr lang="fr-FR" altLang="fr-FR" sz="2000">
              <a:solidFill>
                <a:srgbClr val="FF0000"/>
              </a:solidFill>
            </a:endParaRPr>
          </a:p>
          <a:p>
            <a:endParaRPr lang="fr-FR" altLang="fr-FR" sz="2000">
              <a:solidFill>
                <a:srgbClr val="FF0000"/>
              </a:solidFill>
            </a:endParaRPr>
          </a:p>
          <a:p>
            <a:endParaRPr lang="fr-FR" altLang="fr-FR" sz="2000"/>
          </a:p>
        </p:txBody>
      </p:sp>
      <p:sp>
        <p:nvSpPr>
          <p:cNvPr id="16387" name="Text Box 3"/>
          <p:cNvSpPr txBox="1">
            <a:spLocks noChangeArrowheads="1"/>
          </p:cNvSpPr>
          <p:nvPr/>
        </p:nvSpPr>
        <p:spPr bwMode="auto">
          <a:xfrm>
            <a:off x="2286000" y="42672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ltLang="fr-FR" sz="2000"/>
          </a:p>
        </p:txBody>
      </p:sp>
      <p:sp>
        <p:nvSpPr>
          <p:cNvPr id="16389" name="Text Box 5"/>
          <p:cNvSpPr txBox="1">
            <a:spLocks noChangeArrowheads="1"/>
          </p:cNvSpPr>
          <p:nvPr/>
        </p:nvSpPr>
        <p:spPr bwMode="auto">
          <a:xfrm>
            <a:off x="1676401" y="3413126"/>
            <a:ext cx="841216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fr-FR" sz="2000" dirty="0">
                <a:cs typeface="Times New Roman" panose="02020603050405020304" pitchFamily="18" charset="0"/>
              </a:rPr>
              <a:t> </a:t>
            </a:r>
            <a:r>
              <a:rPr lang="fr-FR" altLang="fr-FR" sz="2000" dirty="0">
                <a:cs typeface="Times New Roman" panose="02020603050405020304" pitchFamily="18" charset="0"/>
              </a:rPr>
              <a:t>Réalisation </a:t>
            </a:r>
            <a:r>
              <a:rPr lang="en-US" altLang="fr-FR" sz="2000" dirty="0" err="1">
                <a:cs typeface="Times New Roman" panose="02020603050405020304" pitchFamily="18" charset="0"/>
              </a:rPr>
              <a:t>d’une</a:t>
            </a:r>
            <a:r>
              <a:rPr lang="en-US" altLang="fr-FR" sz="2000" dirty="0">
                <a:cs typeface="Times New Roman" panose="02020603050405020304" pitchFamily="18" charset="0"/>
              </a:rPr>
              <a:t> </a:t>
            </a:r>
            <a:r>
              <a:rPr lang="fr-FR" altLang="fr-FR" sz="2000" dirty="0">
                <a:cs typeface="Times New Roman" panose="02020603050405020304" pitchFamily="18" charset="0"/>
              </a:rPr>
              <a:t>R</a:t>
            </a:r>
            <a:r>
              <a:rPr lang="en-US" altLang="fr-FR" sz="2000" dirty="0">
                <a:cs typeface="Times New Roman" panose="02020603050405020304" pitchFamily="18" charset="0"/>
              </a:rPr>
              <a:t>C </a:t>
            </a:r>
            <a:r>
              <a:rPr lang="fr-FR" altLang="fr-FR" sz="2000" dirty="0">
                <a:cs typeface="Times New Roman" panose="02020603050405020304" pitchFamily="18" charset="0"/>
              </a:rPr>
              <a:t> pour l’association astronomique Andromède (Marseille) </a:t>
            </a:r>
          </a:p>
          <a:p>
            <a:endParaRPr lang="fr-FR" altLang="fr-FR" sz="2000" dirty="0">
              <a:cs typeface="Times New Roman" panose="02020603050405020304" pitchFamily="18" charset="0"/>
            </a:endParaRPr>
          </a:p>
          <a:p>
            <a:pPr>
              <a:buFontTx/>
              <a:buChar char="•"/>
            </a:pPr>
            <a:r>
              <a:rPr lang="fr-FR" altLang="fr-FR" sz="2000" dirty="0">
                <a:cs typeface="Times New Roman" panose="02020603050405020304" pitchFamily="18" charset="0"/>
              </a:rPr>
              <a:t> Collaboration avec l’Université d’Alger pour la réalisation d’une R</a:t>
            </a:r>
            <a:r>
              <a:rPr lang="en-US" altLang="fr-FR" sz="2000" dirty="0">
                <a:cs typeface="Times New Roman" panose="02020603050405020304" pitchFamily="18" charset="0"/>
              </a:rPr>
              <a:t>C</a:t>
            </a:r>
            <a:endParaRPr lang="fr-FR" altLang="fr-FR" sz="2000" dirty="0">
              <a:cs typeface="Times New Roman" panose="02020603050405020304" pitchFamily="18" charset="0"/>
            </a:endParaRPr>
          </a:p>
          <a:p>
            <a:endParaRPr lang="fr-FR" altLang="fr-FR" sz="2000" dirty="0">
              <a:cs typeface="Times New Roman" panose="02020603050405020304" pitchFamily="18" charset="0"/>
            </a:endParaRPr>
          </a:p>
          <a:p>
            <a:pPr>
              <a:buFontTx/>
              <a:buChar char="•"/>
            </a:pPr>
            <a:r>
              <a:rPr lang="fr-FR" altLang="fr-FR" sz="2000" dirty="0">
                <a:cs typeface="Times New Roman" panose="02020603050405020304" pitchFamily="18" charset="0"/>
              </a:rPr>
              <a:t> Collaboration avec le lycée Belle Vue de Toulouse pour la réalisation par</a:t>
            </a:r>
          </a:p>
          <a:p>
            <a:r>
              <a:rPr lang="en-US" altLang="fr-FR" sz="2000" dirty="0">
                <a:cs typeface="Times New Roman" panose="02020603050405020304" pitchFamily="18" charset="0"/>
              </a:rPr>
              <a:t>l</a:t>
            </a:r>
            <a:r>
              <a:rPr lang="fr-FR" altLang="fr-FR" sz="2000" dirty="0">
                <a:cs typeface="Times New Roman" panose="02020603050405020304" pitchFamily="18" charset="0"/>
              </a:rPr>
              <a:t>e lycée d’un R</a:t>
            </a:r>
            <a:r>
              <a:rPr lang="en-US" altLang="fr-FR" sz="2000" dirty="0" smtClean="0">
                <a:cs typeface="Times New Roman" panose="02020603050405020304" pitchFamily="18" charset="0"/>
              </a:rPr>
              <a:t>C  (M. </a:t>
            </a:r>
            <a:r>
              <a:rPr lang="en-US" altLang="fr-FR" sz="2000" dirty="0" err="1" smtClean="0">
                <a:cs typeface="Times New Roman" panose="02020603050405020304" pitchFamily="18" charset="0"/>
              </a:rPr>
              <a:t>Lagoutte</a:t>
            </a:r>
            <a:r>
              <a:rPr lang="en-US" altLang="fr-FR" sz="2000" dirty="0" smtClean="0">
                <a:cs typeface="Times New Roman" panose="02020603050405020304" pitchFamily="18" charset="0"/>
              </a:rPr>
              <a:t>)</a:t>
            </a:r>
            <a:endParaRPr lang="en-US" altLang="fr-FR" sz="2000" dirty="0">
              <a:cs typeface="Times New Roman" panose="02020603050405020304" pitchFamily="18" charset="0"/>
            </a:endParaRPr>
          </a:p>
          <a:p>
            <a:endParaRPr lang="en-US" altLang="fr-FR" sz="2000" dirty="0">
              <a:cs typeface="Times New Roman" panose="02020603050405020304" pitchFamily="18" charset="0"/>
            </a:endParaRPr>
          </a:p>
          <a:p>
            <a:endParaRPr lang="fr-FR" altLang="fr-FR" sz="2000" dirty="0">
              <a:cs typeface="Times New Roman" panose="02020603050405020304" pitchFamily="18" charset="0"/>
            </a:endParaRPr>
          </a:p>
          <a:p>
            <a:endParaRPr lang="fr-FR" altLang="fr-FR" sz="2000" dirty="0"/>
          </a:p>
        </p:txBody>
      </p:sp>
      <p:sp>
        <p:nvSpPr>
          <p:cNvPr id="16390" name="Text Box 6"/>
          <p:cNvSpPr txBox="1">
            <a:spLocks noChangeArrowheads="1"/>
          </p:cNvSpPr>
          <p:nvPr/>
        </p:nvSpPr>
        <p:spPr bwMode="auto">
          <a:xfrm>
            <a:off x="2270125" y="269875"/>
            <a:ext cx="19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a:solidFill>
                  <a:schemeClr val="accent2"/>
                </a:solidFill>
              </a:rPr>
              <a:t>Situation actuelle </a:t>
            </a:r>
          </a:p>
        </p:txBody>
      </p:sp>
      <p:sp>
        <p:nvSpPr>
          <p:cNvPr id="16391" name="Text Box 7"/>
          <p:cNvSpPr txBox="1">
            <a:spLocks noChangeArrowheads="1"/>
          </p:cNvSpPr>
          <p:nvPr/>
        </p:nvSpPr>
        <p:spPr bwMode="auto">
          <a:xfrm>
            <a:off x="2498726" y="2860675"/>
            <a:ext cx="8020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b="1">
                <a:solidFill>
                  <a:schemeClr val="accent2"/>
                </a:solidFill>
              </a:rPr>
              <a:t>Avenir</a:t>
            </a:r>
            <a:endParaRPr lang="fr-FR" altLang="fr-FR" b="1">
              <a:solidFill>
                <a:schemeClr val="accent2"/>
              </a:solidFill>
            </a:endParaRPr>
          </a:p>
        </p:txBody>
      </p:sp>
      <p:sp>
        <p:nvSpPr>
          <p:cNvPr id="2" name="Rectangle 1"/>
          <p:cNvSpPr/>
          <p:nvPr/>
        </p:nvSpPr>
        <p:spPr>
          <a:xfrm>
            <a:off x="1078302" y="172528"/>
            <a:ext cx="9376913" cy="5891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571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27"/>
          <p:cNvSpPr txBox="1">
            <a:spLocks noChangeArrowheads="1"/>
          </p:cNvSpPr>
          <p:nvPr/>
        </p:nvSpPr>
        <p:spPr bwMode="auto">
          <a:xfrm>
            <a:off x="4724400" y="171450"/>
            <a:ext cx="213353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350"/>
              <a:t>Cosmic ray telescope Suede</a:t>
            </a:r>
            <a:endParaRPr lang="fr-CH" altLang="fr-FR" sz="1350"/>
          </a:p>
        </p:txBody>
      </p:sp>
      <p:pic>
        <p:nvPicPr>
          <p:cNvPr id="4100" name="Picture 1028" descr="C:\Documents and Settings\cppm\Bureau\IMGP1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1450" y="685801"/>
            <a:ext cx="4229100" cy="268009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617119"/>
            <a:ext cx="5143500" cy="295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72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3788569" y="4436269"/>
            <a:ext cx="4714875" cy="1206104"/>
          </a:xfrm>
          <a:prstGeom prst="cube">
            <a:avLst>
              <a:gd name="adj" fmla="val 45139"/>
            </a:avLst>
          </a:prstGeom>
          <a:solidFill>
            <a:srgbClr val="993300"/>
          </a:solidFill>
          <a:ln w="9525">
            <a:solidFill>
              <a:srgbClr val="000000"/>
            </a:solidFill>
            <a:miter lim="800000"/>
            <a:headEnd/>
            <a:tailEnd/>
          </a:ln>
        </p:spPr>
        <p:txBody>
          <a:bodyPr/>
          <a:lstStyle/>
          <a:p>
            <a:endParaRPr lang="fr-FR" sz="1350"/>
          </a:p>
        </p:txBody>
      </p:sp>
      <p:sp>
        <p:nvSpPr>
          <p:cNvPr id="13315" name="AutoShape 3"/>
          <p:cNvSpPr>
            <a:spLocks noChangeArrowheads="1"/>
          </p:cNvSpPr>
          <p:nvPr/>
        </p:nvSpPr>
        <p:spPr bwMode="auto">
          <a:xfrm>
            <a:off x="4902994" y="4301728"/>
            <a:ext cx="942975" cy="804863"/>
          </a:xfrm>
          <a:custGeom>
            <a:avLst/>
            <a:gdLst>
              <a:gd name="G0" fmla="+- 51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14"/>
              <a:gd name="G18" fmla="*/ 514 1 2"/>
              <a:gd name="G19" fmla="+- G18 5400 0"/>
              <a:gd name="G20" fmla="cos G19 11796480"/>
              <a:gd name="G21" fmla="sin G19 11796480"/>
              <a:gd name="G22" fmla="+- G20 10800 0"/>
              <a:gd name="G23" fmla="+- G21 10800 0"/>
              <a:gd name="G24" fmla="+- 10800 0 G20"/>
              <a:gd name="G25" fmla="+- 514 10800 0"/>
              <a:gd name="G26" fmla="?: G9 G17 G25"/>
              <a:gd name="G27" fmla="?: G9 0 21600"/>
              <a:gd name="G28" fmla="cos 10800 11796480"/>
              <a:gd name="G29" fmla="sin 10800 11796480"/>
              <a:gd name="G30" fmla="sin 51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143 w 21600"/>
              <a:gd name="T15" fmla="*/ 10800 h 21600"/>
              <a:gd name="T16" fmla="*/ 10800 w 21600"/>
              <a:gd name="T17" fmla="*/ 10286 h 21600"/>
              <a:gd name="T18" fmla="*/ 164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6" y="10800"/>
                </a:moveTo>
                <a:cubicBezTo>
                  <a:pt x="10286" y="10516"/>
                  <a:pt x="10516" y="10286"/>
                  <a:pt x="10800" y="10286"/>
                </a:cubicBezTo>
                <a:cubicBezTo>
                  <a:pt x="11083" y="10286"/>
                  <a:pt x="11314" y="10516"/>
                  <a:pt x="11314" y="10800"/>
                </a:cubicBezTo>
                <a:lnTo>
                  <a:pt x="21600" y="10800"/>
                </a:lnTo>
                <a:cubicBezTo>
                  <a:pt x="21600" y="4835"/>
                  <a:pt x="16764" y="0"/>
                  <a:pt x="10800" y="0"/>
                </a:cubicBezTo>
                <a:cubicBezTo>
                  <a:pt x="4835" y="0"/>
                  <a:pt x="0" y="4835"/>
                  <a:pt x="0" y="10799"/>
                </a:cubicBezTo>
                <a:close/>
              </a:path>
            </a:pathLst>
          </a:cu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16" name="AutoShape 4"/>
          <p:cNvSpPr>
            <a:spLocks noChangeArrowheads="1"/>
          </p:cNvSpPr>
          <p:nvPr/>
        </p:nvSpPr>
        <p:spPr bwMode="auto">
          <a:xfrm>
            <a:off x="5070872" y="5324475"/>
            <a:ext cx="171450" cy="1000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8000"/>
          </a:solidFill>
          <a:ln w="9525">
            <a:solidFill>
              <a:srgbClr val="000000"/>
            </a:solidFill>
            <a:round/>
            <a:headEnd/>
            <a:tailEnd/>
          </a:ln>
        </p:spPr>
        <p:txBody>
          <a:bodyPr/>
          <a:lstStyle/>
          <a:p>
            <a:endParaRPr lang="fr-FR" sz="1350"/>
          </a:p>
        </p:txBody>
      </p:sp>
      <p:sp>
        <p:nvSpPr>
          <p:cNvPr id="13317" name="Freeform 5"/>
          <p:cNvSpPr>
            <a:spLocks/>
          </p:cNvSpPr>
          <p:nvPr/>
        </p:nvSpPr>
        <p:spPr bwMode="auto">
          <a:xfrm rot="2059506">
            <a:off x="5135166" y="5214938"/>
            <a:ext cx="85725" cy="201216"/>
          </a:xfrm>
          <a:custGeom>
            <a:avLst/>
            <a:gdLst>
              <a:gd name="T0" fmla="*/ 240 w 660"/>
              <a:gd name="T1" fmla="*/ 630 h 720"/>
              <a:gd name="T2" fmla="*/ 60 w 660"/>
              <a:gd name="T3" fmla="*/ 90 h 720"/>
              <a:gd name="T4" fmla="*/ 600 w 660"/>
              <a:gd name="T5" fmla="*/ 90 h 720"/>
              <a:gd name="T6" fmla="*/ 420 w 660"/>
              <a:gd name="T7" fmla="*/ 630 h 720"/>
              <a:gd name="T8" fmla="*/ 240 w 660"/>
              <a:gd name="T9" fmla="*/ 630 h 720"/>
            </a:gdLst>
            <a:ahLst/>
            <a:cxnLst>
              <a:cxn ang="0">
                <a:pos x="T0" y="T1"/>
              </a:cxn>
              <a:cxn ang="0">
                <a:pos x="T2" y="T3"/>
              </a:cxn>
              <a:cxn ang="0">
                <a:pos x="T4" y="T5"/>
              </a:cxn>
              <a:cxn ang="0">
                <a:pos x="T6" y="T7"/>
              </a:cxn>
              <a:cxn ang="0">
                <a:pos x="T8" y="T9"/>
              </a:cxn>
            </a:cxnLst>
            <a:rect l="0" t="0" r="r" b="b"/>
            <a:pathLst>
              <a:path w="660" h="720">
                <a:moveTo>
                  <a:pt x="240" y="630"/>
                </a:moveTo>
                <a:cubicBezTo>
                  <a:pt x="180" y="540"/>
                  <a:pt x="0" y="180"/>
                  <a:pt x="60" y="90"/>
                </a:cubicBezTo>
                <a:cubicBezTo>
                  <a:pt x="120" y="0"/>
                  <a:pt x="540" y="0"/>
                  <a:pt x="600" y="90"/>
                </a:cubicBezTo>
                <a:cubicBezTo>
                  <a:pt x="660" y="180"/>
                  <a:pt x="480" y="540"/>
                  <a:pt x="420" y="630"/>
                </a:cubicBezTo>
                <a:cubicBezTo>
                  <a:pt x="360" y="720"/>
                  <a:pt x="300" y="720"/>
                  <a:pt x="240" y="630"/>
                </a:cubicBezTo>
                <a:close/>
              </a:path>
            </a:pathLst>
          </a:cu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350"/>
          </a:p>
        </p:txBody>
      </p:sp>
      <p:sp>
        <p:nvSpPr>
          <p:cNvPr id="13318" name="Oval 6"/>
          <p:cNvSpPr>
            <a:spLocks noChangeArrowheads="1"/>
          </p:cNvSpPr>
          <p:nvPr/>
        </p:nvSpPr>
        <p:spPr bwMode="auto">
          <a:xfrm>
            <a:off x="3956447" y="5273279"/>
            <a:ext cx="171450" cy="101203"/>
          </a:xfrm>
          <a:prstGeom prst="ellipse">
            <a:avLst/>
          </a:prstGeom>
          <a:solidFill>
            <a:srgbClr val="008000"/>
          </a:solidFill>
          <a:ln w="9525">
            <a:round/>
            <a:headEnd/>
            <a:tailEnd/>
          </a:ln>
          <a:effectLst/>
          <a:scene3d>
            <a:camera prst="legacyPerspectiveTopRight"/>
            <a:lightRig rig="legacyFlat3" dir="b"/>
          </a:scene3d>
          <a:sp3d extrusionH="430200" prstMaterial="legacyMatte">
            <a:bevelT w="13500" h="13500" prst="angle"/>
            <a:bevelB w="13500" h="13500" prst="angle"/>
            <a:extrusionClr>
              <a:srgbClr val="008000"/>
            </a:extrusionClr>
            <a:contourClr>
              <a:srgbClr val="008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19" name="AutoShape 7"/>
          <p:cNvSpPr>
            <a:spLocks noChangeArrowheads="1"/>
          </p:cNvSpPr>
          <p:nvPr/>
        </p:nvSpPr>
        <p:spPr bwMode="auto">
          <a:xfrm>
            <a:off x="5499497" y="5324475"/>
            <a:ext cx="171450" cy="1000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8000"/>
          </a:solidFill>
          <a:ln w="9525">
            <a:solidFill>
              <a:srgbClr val="000000"/>
            </a:solidFill>
            <a:round/>
            <a:headEnd/>
            <a:tailEnd/>
          </a:ln>
        </p:spPr>
        <p:txBody>
          <a:bodyPr/>
          <a:lstStyle/>
          <a:p>
            <a:endParaRPr lang="fr-FR" sz="1350"/>
          </a:p>
        </p:txBody>
      </p:sp>
      <p:sp>
        <p:nvSpPr>
          <p:cNvPr id="13320" name="Freeform 8"/>
          <p:cNvSpPr>
            <a:spLocks/>
          </p:cNvSpPr>
          <p:nvPr/>
        </p:nvSpPr>
        <p:spPr bwMode="auto">
          <a:xfrm rot="2059506">
            <a:off x="5563791" y="5214938"/>
            <a:ext cx="85725" cy="201216"/>
          </a:xfrm>
          <a:custGeom>
            <a:avLst/>
            <a:gdLst>
              <a:gd name="T0" fmla="*/ 240 w 660"/>
              <a:gd name="T1" fmla="*/ 630 h 720"/>
              <a:gd name="T2" fmla="*/ 60 w 660"/>
              <a:gd name="T3" fmla="*/ 90 h 720"/>
              <a:gd name="T4" fmla="*/ 600 w 660"/>
              <a:gd name="T5" fmla="*/ 90 h 720"/>
              <a:gd name="T6" fmla="*/ 420 w 660"/>
              <a:gd name="T7" fmla="*/ 630 h 720"/>
              <a:gd name="T8" fmla="*/ 240 w 660"/>
              <a:gd name="T9" fmla="*/ 630 h 720"/>
            </a:gdLst>
            <a:ahLst/>
            <a:cxnLst>
              <a:cxn ang="0">
                <a:pos x="T0" y="T1"/>
              </a:cxn>
              <a:cxn ang="0">
                <a:pos x="T2" y="T3"/>
              </a:cxn>
              <a:cxn ang="0">
                <a:pos x="T4" y="T5"/>
              </a:cxn>
              <a:cxn ang="0">
                <a:pos x="T6" y="T7"/>
              </a:cxn>
              <a:cxn ang="0">
                <a:pos x="T8" y="T9"/>
              </a:cxn>
            </a:cxnLst>
            <a:rect l="0" t="0" r="r" b="b"/>
            <a:pathLst>
              <a:path w="660" h="720">
                <a:moveTo>
                  <a:pt x="240" y="630"/>
                </a:moveTo>
                <a:cubicBezTo>
                  <a:pt x="180" y="540"/>
                  <a:pt x="0" y="180"/>
                  <a:pt x="60" y="90"/>
                </a:cubicBezTo>
                <a:cubicBezTo>
                  <a:pt x="120" y="0"/>
                  <a:pt x="540" y="0"/>
                  <a:pt x="600" y="90"/>
                </a:cubicBezTo>
                <a:cubicBezTo>
                  <a:pt x="660" y="180"/>
                  <a:pt x="480" y="540"/>
                  <a:pt x="420" y="630"/>
                </a:cubicBezTo>
                <a:cubicBezTo>
                  <a:pt x="360" y="720"/>
                  <a:pt x="300" y="720"/>
                  <a:pt x="240" y="630"/>
                </a:cubicBezTo>
                <a:close/>
              </a:path>
            </a:pathLst>
          </a:cu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350"/>
          </a:p>
        </p:txBody>
      </p:sp>
      <p:sp>
        <p:nvSpPr>
          <p:cNvPr id="13321" name="Oval 9"/>
          <p:cNvSpPr>
            <a:spLocks noChangeArrowheads="1"/>
          </p:cNvSpPr>
          <p:nvPr/>
        </p:nvSpPr>
        <p:spPr bwMode="auto">
          <a:xfrm>
            <a:off x="4556522" y="5289948"/>
            <a:ext cx="171450" cy="101203"/>
          </a:xfrm>
          <a:prstGeom prst="ellipse">
            <a:avLst/>
          </a:prstGeom>
          <a:solidFill>
            <a:srgbClr val="008000"/>
          </a:solidFill>
          <a:ln w="9525">
            <a:round/>
            <a:headEnd/>
            <a:tailEnd/>
          </a:ln>
          <a:effectLst/>
          <a:scene3d>
            <a:camera prst="legacyPerspectiveTopRight"/>
            <a:lightRig rig="legacyFlat3" dir="b"/>
          </a:scene3d>
          <a:sp3d extrusionH="430200" prstMaterial="legacyMatte">
            <a:bevelT w="13500" h="13500" prst="angle"/>
            <a:bevelB w="13500" h="13500" prst="angle"/>
            <a:extrusionClr>
              <a:srgbClr val="008000"/>
            </a:extrusionClr>
            <a:contourClr>
              <a:srgbClr val="008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22" name="Oval 10"/>
          <p:cNvSpPr>
            <a:spLocks noChangeArrowheads="1"/>
          </p:cNvSpPr>
          <p:nvPr/>
        </p:nvSpPr>
        <p:spPr bwMode="auto">
          <a:xfrm>
            <a:off x="6013847" y="5314950"/>
            <a:ext cx="171450" cy="101204"/>
          </a:xfrm>
          <a:prstGeom prst="ellipse">
            <a:avLst/>
          </a:prstGeom>
          <a:solidFill>
            <a:srgbClr val="008000"/>
          </a:solidFill>
          <a:ln w="9525">
            <a:round/>
            <a:headEnd/>
            <a:tailEnd/>
          </a:ln>
          <a:effectLst/>
          <a:scene3d>
            <a:camera prst="legacyPerspectiveTopRight"/>
            <a:lightRig rig="legacyFlat3" dir="b"/>
          </a:scene3d>
          <a:sp3d extrusionH="430200" prstMaterial="legacyMatte">
            <a:bevelT w="13500" h="13500" prst="angle"/>
            <a:bevelB w="13500" h="13500" prst="angle"/>
            <a:extrusionClr>
              <a:srgbClr val="008000"/>
            </a:extrusionClr>
            <a:contourClr>
              <a:srgbClr val="008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23" name="AutoShape 11"/>
          <p:cNvSpPr>
            <a:spLocks noChangeArrowheads="1"/>
          </p:cNvSpPr>
          <p:nvPr/>
        </p:nvSpPr>
        <p:spPr bwMode="auto">
          <a:xfrm rot="-2236297">
            <a:off x="8070057" y="5144691"/>
            <a:ext cx="173831" cy="10120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lstStyle/>
          <a:p>
            <a:endParaRPr lang="fr-FR" sz="1350"/>
          </a:p>
        </p:txBody>
      </p:sp>
      <p:sp>
        <p:nvSpPr>
          <p:cNvPr id="13324" name="AutoShape 12"/>
          <p:cNvSpPr>
            <a:spLocks noChangeArrowheads="1"/>
          </p:cNvSpPr>
          <p:nvPr/>
        </p:nvSpPr>
        <p:spPr bwMode="auto">
          <a:xfrm>
            <a:off x="5224463" y="3832622"/>
            <a:ext cx="257175" cy="703659"/>
          </a:xfrm>
          <a:prstGeom prst="can">
            <a:avLst>
              <a:gd name="adj" fmla="val 42346"/>
            </a:avLst>
          </a:prstGeom>
          <a:solidFill>
            <a:srgbClr val="666699"/>
          </a:solidFill>
          <a:ln w="9525">
            <a:solidFill>
              <a:srgbClr val="000000"/>
            </a:solidFill>
            <a:round/>
            <a:headEnd/>
            <a:tailEnd/>
          </a:ln>
        </p:spPr>
        <p:txBody>
          <a:bodyPr/>
          <a:lstStyle/>
          <a:p>
            <a:endParaRPr lang="fr-FR" sz="1350"/>
          </a:p>
        </p:txBody>
      </p:sp>
      <p:sp>
        <p:nvSpPr>
          <p:cNvPr id="13325" name="AutoShape 13"/>
          <p:cNvSpPr>
            <a:spLocks noChangeArrowheads="1"/>
          </p:cNvSpPr>
          <p:nvPr/>
        </p:nvSpPr>
        <p:spPr bwMode="auto">
          <a:xfrm>
            <a:off x="5181600" y="3631407"/>
            <a:ext cx="342900" cy="402431"/>
          </a:xfrm>
          <a:prstGeom prst="can">
            <a:avLst>
              <a:gd name="adj" fmla="val 29340"/>
            </a:avLst>
          </a:prstGeom>
          <a:solidFill>
            <a:srgbClr val="3399FF"/>
          </a:solidFill>
          <a:ln w="9525">
            <a:solidFill>
              <a:srgbClr val="000000"/>
            </a:solidFill>
            <a:round/>
            <a:headEnd/>
            <a:tailEnd/>
          </a:ln>
        </p:spPr>
        <p:txBody>
          <a:bodyPr/>
          <a:lstStyle/>
          <a:p>
            <a:endParaRPr lang="fr-FR" sz="1350"/>
          </a:p>
        </p:txBody>
      </p:sp>
      <p:sp>
        <p:nvSpPr>
          <p:cNvPr id="13326" name="AutoShape 14"/>
          <p:cNvSpPr>
            <a:spLocks noChangeArrowheads="1"/>
          </p:cNvSpPr>
          <p:nvPr/>
        </p:nvSpPr>
        <p:spPr bwMode="auto">
          <a:xfrm rot="5400000">
            <a:off x="6355556" y="2964656"/>
            <a:ext cx="109538" cy="1828800"/>
          </a:xfrm>
          <a:prstGeom prst="can">
            <a:avLst>
              <a:gd name="adj" fmla="val 54415"/>
            </a:avLst>
          </a:prstGeom>
          <a:solidFill>
            <a:schemeClr val="bg2"/>
          </a:solidFill>
          <a:ln w="9525">
            <a:solidFill>
              <a:srgbClr val="000000"/>
            </a:solidFill>
            <a:round/>
            <a:headEnd/>
            <a:tailEnd/>
          </a:ln>
        </p:spPr>
        <p:txBody>
          <a:bodyPr/>
          <a:lstStyle/>
          <a:p>
            <a:endParaRPr lang="fr-FR" sz="1350"/>
          </a:p>
        </p:txBody>
      </p:sp>
      <p:sp>
        <p:nvSpPr>
          <p:cNvPr id="13327" name="AutoShape 15"/>
          <p:cNvSpPr>
            <a:spLocks noChangeArrowheads="1"/>
          </p:cNvSpPr>
          <p:nvPr/>
        </p:nvSpPr>
        <p:spPr bwMode="auto">
          <a:xfrm>
            <a:off x="5224463" y="3037285"/>
            <a:ext cx="257175" cy="703659"/>
          </a:xfrm>
          <a:prstGeom prst="can">
            <a:avLst>
              <a:gd name="adj" fmla="val 26056"/>
            </a:avLst>
          </a:prstGeom>
          <a:solidFill>
            <a:srgbClr val="666699"/>
          </a:solidFill>
          <a:ln w="9525">
            <a:solidFill>
              <a:srgbClr val="000000"/>
            </a:solidFill>
            <a:round/>
            <a:headEnd/>
            <a:tailEnd/>
          </a:ln>
        </p:spPr>
        <p:txBody>
          <a:bodyPr/>
          <a:lstStyle/>
          <a:p>
            <a:endParaRPr lang="fr-FR" sz="1350"/>
          </a:p>
        </p:txBody>
      </p:sp>
      <p:sp>
        <p:nvSpPr>
          <p:cNvPr id="13328" name="AutoShape 16"/>
          <p:cNvSpPr>
            <a:spLocks noChangeArrowheads="1"/>
          </p:cNvSpPr>
          <p:nvPr/>
        </p:nvSpPr>
        <p:spPr bwMode="auto">
          <a:xfrm>
            <a:off x="5181600" y="2811067"/>
            <a:ext cx="342900" cy="402431"/>
          </a:xfrm>
          <a:prstGeom prst="can">
            <a:avLst>
              <a:gd name="adj" fmla="val 29340"/>
            </a:avLst>
          </a:prstGeom>
          <a:solidFill>
            <a:srgbClr val="3399FF"/>
          </a:solidFill>
          <a:ln w="9525">
            <a:solidFill>
              <a:srgbClr val="000000"/>
            </a:solidFill>
            <a:round/>
            <a:headEnd/>
            <a:tailEnd/>
          </a:ln>
        </p:spPr>
        <p:txBody>
          <a:bodyPr/>
          <a:lstStyle/>
          <a:p>
            <a:endParaRPr lang="fr-FR" sz="1350"/>
          </a:p>
        </p:txBody>
      </p:sp>
      <p:sp>
        <p:nvSpPr>
          <p:cNvPr id="13329" name="AutoShape 17"/>
          <p:cNvSpPr>
            <a:spLocks noChangeArrowheads="1"/>
          </p:cNvSpPr>
          <p:nvPr/>
        </p:nvSpPr>
        <p:spPr bwMode="auto">
          <a:xfrm>
            <a:off x="5224463" y="2216944"/>
            <a:ext cx="257175" cy="702469"/>
          </a:xfrm>
          <a:prstGeom prst="can">
            <a:avLst>
              <a:gd name="adj" fmla="val 26012"/>
            </a:avLst>
          </a:prstGeom>
          <a:solidFill>
            <a:srgbClr val="666699"/>
          </a:solidFill>
          <a:ln w="9525">
            <a:solidFill>
              <a:srgbClr val="000000"/>
            </a:solidFill>
            <a:round/>
            <a:headEnd/>
            <a:tailEnd/>
          </a:ln>
        </p:spPr>
        <p:txBody>
          <a:bodyPr/>
          <a:lstStyle/>
          <a:p>
            <a:endParaRPr lang="fr-FR" sz="1350"/>
          </a:p>
        </p:txBody>
      </p:sp>
      <p:sp>
        <p:nvSpPr>
          <p:cNvPr id="13330" name="AutoShape 18"/>
          <p:cNvSpPr>
            <a:spLocks noChangeArrowheads="1"/>
          </p:cNvSpPr>
          <p:nvPr/>
        </p:nvSpPr>
        <p:spPr bwMode="auto">
          <a:xfrm>
            <a:off x="5181600" y="1922860"/>
            <a:ext cx="342900" cy="402431"/>
          </a:xfrm>
          <a:prstGeom prst="can">
            <a:avLst>
              <a:gd name="adj" fmla="val 29340"/>
            </a:avLst>
          </a:prstGeom>
          <a:solidFill>
            <a:srgbClr val="3399FF"/>
          </a:solidFill>
          <a:ln w="9525">
            <a:solidFill>
              <a:srgbClr val="000000"/>
            </a:solidFill>
            <a:round/>
            <a:headEnd/>
            <a:tailEnd/>
          </a:ln>
        </p:spPr>
        <p:txBody>
          <a:bodyPr/>
          <a:lstStyle/>
          <a:p>
            <a:endParaRPr lang="fr-FR" sz="1350"/>
          </a:p>
        </p:txBody>
      </p:sp>
      <p:sp>
        <p:nvSpPr>
          <p:cNvPr id="13331" name="AutoShape 19"/>
          <p:cNvSpPr>
            <a:spLocks noChangeArrowheads="1"/>
          </p:cNvSpPr>
          <p:nvPr/>
        </p:nvSpPr>
        <p:spPr bwMode="auto">
          <a:xfrm>
            <a:off x="5224463" y="1328738"/>
            <a:ext cx="257175" cy="703660"/>
          </a:xfrm>
          <a:prstGeom prst="can">
            <a:avLst>
              <a:gd name="adj" fmla="val 26056"/>
            </a:avLst>
          </a:prstGeom>
          <a:solidFill>
            <a:srgbClr val="666699"/>
          </a:solidFill>
          <a:ln w="9525">
            <a:solidFill>
              <a:srgbClr val="000000"/>
            </a:solidFill>
            <a:round/>
            <a:headEnd/>
            <a:tailEnd/>
          </a:ln>
        </p:spPr>
        <p:txBody>
          <a:bodyPr/>
          <a:lstStyle/>
          <a:p>
            <a:endParaRPr lang="fr-FR" sz="1350"/>
          </a:p>
        </p:txBody>
      </p:sp>
      <p:sp>
        <p:nvSpPr>
          <p:cNvPr id="13332" name="Freeform 20"/>
          <p:cNvSpPr>
            <a:spLocks/>
          </p:cNvSpPr>
          <p:nvPr/>
        </p:nvSpPr>
        <p:spPr bwMode="auto">
          <a:xfrm>
            <a:off x="5445919" y="3589735"/>
            <a:ext cx="1900238" cy="361950"/>
          </a:xfrm>
          <a:custGeom>
            <a:avLst/>
            <a:gdLst>
              <a:gd name="T0" fmla="*/ 3960 w 4320"/>
              <a:gd name="T1" fmla="*/ 360 h 720"/>
              <a:gd name="T2" fmla="*/ 3600 w 4320"/>
              <a:gd name="T3" fmla="*/ 720 h 720"/>
              <a:gd name="T4" fmla="*/ 0 w 4320"/>
              <a:gd name="T5" fmla="*/ 720 h 720"/>
              <a:gd name="T6" fmla="*/ 540 w 4320"/>
              <a:gd name="T7" fmla="*/ 0 h 720"/>
              <a:gd name="T8" fmla="*/ 4320 w 4320"/>
              <a:gd name="T9" fmla="*/ 0 h 720"/>
              <a:gd name="T10" fmla="*/ 3960 w 4320"/>
              <a:gd name="T11" fmla="*/ 360 h 720"/>
            </a:gdLst>
            <a:ahLst/>
            <a:cxnLst>
              <a:cxn ang="0">
                <a:pos x="T0" y="T1"/>
              </a:cxn>
              <a:cxn ang="0">
                <a:pos x="T2" y="T3"/>
              </a:cxn>
              <a:cxn ang="0">
                <a:pos x="T4" y="T5"/>
              </a:cxn>
              <a:cxn ang="0">
                <a:pos x="T6" y="T7"/>
              </a:cxn>
              <a:cxn ang="0">
                <a:pos x="T8" y="T9"/>
              </a:cxn>
              <a:cxn ang="0">
                <a:pos x="T10" y="T11"/>
              </a:cxn>
            </a:cxnLst>
            <a:rect l="0" t="0" r="r" b="b"/>
            <a:pathLst>
              <a:path w="4320" h="720">
                <a:moveTo>
                  <a:pt x="3960" y="360"/>
                </a:moveTo>
                <a:lnTo>
                  <a:pt x="3600" y="720"/>
                </a:lnTo>
                <a:lnTo>
                  <a:pt x="0" y="720"/>
                </a:lnTo>
                <a:lnTo>
                  <a:pt x="540" y="0"/>
                </a:lnTo>
                <a:lnTo>
                  <a:pt x="4320" y="0"/>
                </a:lnTo>
                <a:lnTo>
                  <a:pt x="3960" y="360"/>
                </a:lnTo>
                <a:close/>
              </a:path>
            </a:pathLst>
          </a:custGeom>
          <a:solidFill>
            <a:srgbClr val="CC9900"/>
          </a:solidFill>
          <a:ln w="9525">
            <a:solidFill>
              <a:srgbClr val="000000"/>
            </a:solidFill>
            <a:round/>
            <a:headEnd/>
            <a:tailEnd/>
          </a:ln>
        </p:spPr>
        <p:txBody>
          <a:bodyPr/>
          <a:lstStyle/>
          <a:p>
            <a:endParaRPr lang="fr-FR" sz="1350"/>
          </a:p>
        </p:txBody>
      </p:sp>
      <p:sp>
        <p:nvSpPr>
          <p:cNvPr id="13333" name="Freeform 21"/>
          <p:cNvSpPr>
            <a:spLocks/>
          </p:cNvSpPr>
          <p:nvPr/>
        </p:nvSpPr>
        <p:spPr bwMode="auto">
          <a:xfrm>
            <a:off x="5445919" y="3589735"/>
            <a:ext cx="1900238" cy="452438"/>
          </a:xfrm>
          <a:custGeom>
            <a:avLst/>
            <a:gdLst>
              <a:gd name="T0" fmla="*/ 4320 w 4320"/>
              <a:gd name="T1" fmla="*/ 0 h 900"/>
              <a:gd name="T2" fmla="*/ 4320 w 4320"/>
              <a:gd name="T3" fmla="*/ 180 h 900"/>
              <a:gd name="T4" fmla="*/ 3600 w 4320"/>
              <a:gd name="T5" fmla="*/ 900 h 900"/>
              <a:gd name="T6" fmla="*/ 0 w 4320"/>
              <a:gd name="T7" fmla="*/ 900 h 900"/>
              <a:gd name="T8" fmla="*/ 0 w 4320"/>
              <a:gd name="T9" fmla="*/ 720 h 900"/>
              <a:gd name="T10" fmla="*/ 3600 w 4320"/>
              <a:gd name="T11" fmla="*/ 720 h 900"/>
              <a:gd name="T12" fmla="*/ 4320 w 432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4320" h="900">
                <a:moveTo>
                  <a:pt x="4320" y="0"/>
                </a:moveTo>
                <a:lnTo>
                  <a:pt x="4320" y="180"/>
                </a:lnTo>
                <a:lnTo>
                  <a:pt x="3600" y="900"/>
                </a:lnTo>
                <a:lnTo>
                  <a:pt x="0" y="900"/>
                </a:lnTo>
                <a:lnTo>
                  <a:pt x="0" y="720"/>
                </a:lnTo>
                <a:lnTo>
                  <a:pt x="3600" y="720"/>
                </a:lnTo>
                <a:lnTo>
                  <a:pt x="4320" y="0"/>
                </a:lnTo>
                <a:close/>
              </a:path>
            </a:pathLst>
          </a:custGeom>
          <a:solidFill>
            <a:srgbClr val="CC9900"/>
          </a:solidFill>
          <a:ln w="9525">
            <a:solidFill>
              <a:srgbClr val="000000"/>
            </a:solidFill>
            <a:round/>
            <a:headEnd/>
            <a:tailEnd/>
          </a:ln>
        </p:spPr>
        <p:txBody>
          <a:bodyPr/>
          <a:lstStyle/>
          <a:p>
            <a:endParaRPr lang="fr-FR" sz="1350"/>
          </a:p>
        </p:txBody>
      </p:sp>
      <p:sp>
        <p:nvSpPr>
          <p:cNvPr id="13334" name="Oval 22"/>
          <p:cNvSpPr>
            <a:spLocks noChangeArrowheads="1"/>
          </p:cNvSpPr>
          <p:nvPr/>
        </p:nvSpPr>
        <p:spPr bwMode="auto">
          <a:xfrm>
            <a:off x="5774531" y="3664744"/>
            <a:ext cx="85725" cy="201216"/>
          </a:xfrm>
          <a:prstGeom prst="ellipse">
            <a:avLst/>
          </a:prstGeom>
          <a:solidFill>
            <a:srgbClr val="FF3399"/>
          </a:solidFill>
          <a:ln w="9525">
            <a:round/>
            <a:headEnd/>
            <a:tailEnd/>
          </a:ln>
          <a:effectLst/>
          <a:scene3d>
            <a:camera prst="legacyPerspectiveFront">
              <a:rot lat="0" lon="20099999" rev="0"/>
            </a:camera>
            <a:lightRig rig="legacyFlat2" dir="t"/>
          </a:scene3d>
          <a:sp3d extrusionH="887400" prstMaterial="legacyMatte">
            <a:bevelT w="13500" h="13500" prst="angle"/>
            <a:bevelB w="13500" h="13500" prst="angle"/>
            <a:extrusionClr>
              <a:srgbClr val="FF3399"/>
            </a:extrusionClr>
            <a:contourClr>
              <a:srgbClr val="FF3399"/>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35" name="Freeform 23"/>
          <p:cNvSpPr>
            <a:spLocks/>
          </p:cNvSpPr>
          <p:nvPr/>
        </p:nvSpPr>
        <p:spPr bwMode="auto">
          <a:xfrm>
            <a:off x="5788819" y="3413522"/>
            <a:ext cx="1343025" cy="603647"/>
          </a:xfrm>
          <a:custGeom>
            <a:avLst/>
            <a:gdLst>
              <a:gd name="T0" fmla="*/ 0 w 3420"/>
              <a:gd name="T1" fmla="*/ 720 h 1620"/>
              <a:gd name="T2" fmla="*/ 0 w 3420"/>
              <a:gd name="T3" fmla="*/ 1080 h 1620"/>
              <a:gd name="T4" fmla="*/ 1080 w 3420"/>
              <a:gd name="T5" fmla="*/ 1620 h 1620"/>
              <a:gd name="T6" fmla="*/ 3420 w 3420"/>
              <a:gd name="T7" fmla="*/ 1620 h 1620"/>
              <a:gd name="T8" fmla="*/ 3420 w 3420"/>
              <a:gd name="T9" fmla="*/ 0 h 1620"/>
              <a:gd name="T10" fmla="*/ 1080 w 3420"/>
              <a:gd name="T11" fmla="*/ 0 h 1620"/>
              <a:gd name="T12" fmla="*/ 0 w 3420"/>
              <a:gd name="T13" fmla="*/ 540 h 1620"/>
              <a:gd name="T14" fmla="*/ 0 w 3420"/>
              <a:gd name="T15" fmla="*/ 720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0" h="1620">
                <a:moveTo>
                  <a:pt x="0" y="720"/>
                </a:moveTo>
                <a:lnTo>
                  <a:pt x="0" y="1080"/>
                </a:lnTo>
                <a:lnTo>
                  <a:pt x="1080" y="1620"/>
                </a:lnTo>
                <a:lnTo>
                  <a:pt x="3420" y="1620"/>
                </a:lnTo>
                <a:lnTo>
                  <a:pt x="3420" y="0"/>
                </a:lnTo>
                <a:lnTo>
                  <a:pt x="1080" y="0"/>
                </a:lnTo>
                <a:lnTo>
                  <a:pt x="0" y="540"/>
                </a:lnTo>
                <a:lnTo>
                  <a:pt x="0" y="720"/>
                </a:lnTo>
                <a:close/>
              </a:path>
            </a:pathLst>
          </a:custGeom>
          <a:solidFill>
            <a:srgbClr val="CCFF33"/>
          </a:solidFill>
          <a:ln w="9525">
            <a:round/>
            <a:headEnd/>
            <a:tailEnd/>
          </a:ln>
          <a:effectLst/>
          <a:scene3d>
            <a:camera prst="legacyObliqueTopRight">
              <a:rot lat="16199998" lon="0" rev="0"/>
            </a:camera>
            <a:lightRig rig="legacyFlat3" dir="b"/>
          </a:scene3d>
          <a:sp3d extrusionH="100000" prstMaterial="legacyMatte">
            <a:bevelT w="13500" h="13500" prst="angle"/>
            <a:bevelB w="13500" h="13500" prst="angle"/>
            <a:extrusionClr>
              <a:srgbClr val="CCFF33"/>
            </a:extrusionClr>
            <a:contourClr>
              <a:srgbClr val="CCFF33"/>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36" name="AutoShape 24"/>
          <p:cNvSpPr>
            <a:spLocks noChangeArrowheads="1"/>
          </p:cNvSpPr>
          <p:nvPr/>
        </p:nvSpPr>
        <p:spPr bwMode="auto">
          <a:xfrm rot="5400000">
            <a:off x="6363295" y="2110383"/>
            <a:ext cx="108347" cy="1828800"/>
          </a:xfrm>
          <a:prstGeom prst="can">
            <a:avLst>
              <a:gd name="adj" fmla="val 55014"/>
            </a:avLst>
          </a:prstGeom>
          <a:solidFill>
            <a:schemeClr val="bg2"/>
          </a:solidFill>
          <a:ln w="9525">
            <a:solidFill>
              <a:srgbClr val="000000"/>
            </a:solidFill>
            <a:round/>
            <a:headEnd/>
            <a:tailEnd/>
          </a:ln>
        </p:spPr>
        <p:txBody>
          <a:bodyPr/>
          <a:lstStyle/>
          <a:p>
            <a:endParaRPr lang="fr-FR" sz="1350"/>
          </a:p>
        </p:txBody>
      </p:sp>
      <p:sp>
        <p:nvSpPr>
          <p:cNvPr id="13337" name="Freeform 25"/>
          <p:cNvSpPr>
            <a:spLocks/>
          </p:cNvSpPr>
          <p:nvPr/>
        </p:nvSpPr>
        <p:spPr bwMode="auto">
          <a:xfrm>
            <a:off x="5438775" y="2769394"/>
            <a:ext cx="1900238" cy="361950"/>
          </a:xfrm>
          <a:custGeom>
            <a:avLst/>
            <a:gdLst>
              <a:gd name="T0" fmla="*/ 3960 w 4320"/>
              <a:gd name="T1" fmla="*/ 360 h 720"/>
              <a:gd name="T2" fmla="*/ 3600 w 4320"/>
              <a:gd name="T3" fmla="*/ 720 h 720"/>
              <a:gd name="T4" fmla="*/ 0 w 4320"/>
              <a:gd name="T5" fmla="*/ 720 h 720"/>
              <a:gd name="T6" fmla="*/ 540 w 4320"/>
              <a:gd name="T7" fmla="*/ 0 h 720"/>
              <a:gd name="T8" fmla="*/ 4320 w 4320"/>
              <a:gd name="T9" fmla="*/ 0 h 720"/>
              <a:gd name="T10" fmla="*/ 3960 w 4320"/>
              <a:gd name="T11" fmla="*/ 360 h 720"/>
            </a:gdLst>
            <a:ahLst/>
            <a:cxnLst>
              <a:cxn ang="0">
                <a:pos x="T0" y="T1"/>
              </a:cxn>
              <a:cxn ang="0">
                <a:pos x="T2" y="T3"/>
              </a:cxn>
              <a:cxn ang="0">
                <a:pos x="T4" y="T5"/>
              </a:cxn>
              <a:cxn ang="0">
                <a:pos x="T6" y="T7"/>
              </a:cxn>
              <a:cxn ang="0">
                <a:pos x="T8" y="T9"/>
              </a:cxn>
              <a:cxn ang="0">
                <a:pos x="T10" y="T11"/>
              </a:cxn>
            </a:cxnLst>
            <a:rect l="0" t="0" r="r" b="b"/>
            <a:pathLst>
              <a:path w="4320" h="720">
                <a:moveTo>
                  <a:pt x="3960" y="360"/>
                </a:moveTo>
                <a:lnTo>
                  <a:pt x="3600" y="720"/>
                </a:lnTo>
                <a:lnTo>
                  <a:pt x="0" y="720"/>
                </a:lnTo>
                <a:lnTo>
                  <a:pt x="540" y="0"/>
                </a:lnTo>
                <a:lnTo>
                  <a:pt x="4320" y="0"/>
                </a:lnTo>
                <a:lnTo>
                  <a:pt x="3960" y="360"/>
                </a:lnTo>
                <a:close/>
              </a:path>
            </a:pathLst>
          </a:custGeom>
          <a:solidFill>
            <a:srgbClr val="CC9900"/>
          </a:solidFill>
          <a:ln w="9525">
            <a:solidFill>
              <a:srgbClr val="000000"/>
            </a:solidFill>
            <a:round/>
            <a:headEnd/>
            <a:tailEnd/>
          </a:ln>
        </p:spPr>
        <p:txBody>
          <a:bodyPr/>
          <a:lstStyle/>
          <a:p>
            <a:endParaRPr lang="fr-FR" sz="1350"/>
          </a:p>
        </p:txBody>
      </p:sp>
      <p:sp>
        <p:nvSpPr>
          <p:cNvPr id="13338" name="Freeform 26"/>
          <p:cNvSpPr>
            <a:spLocks/>
          </p:cNvSpPr>
          <p:nvPr/>
        </p:nvSpPr>
        <p:spPr bwMode="auto">
          <a:xfrm>
            <a:off x="5438775" y="2769394"/>
            <a:ext cx="1900238" cy="452438"/>
          </a:xfrm>
          <a:custGeom>
            <a:avLst/>
            <a:gdLst>
              <a:gd name="T0" fmla="*/ 4320 w 4320"/>
              <a:gd name="T1" fmla="*/ 0 h 900"/>
              <a:gd name="T2" fmla="*/ 4320 w 4320"/>
              <a:gd name="T3" fmla="*/ 180 h 900"/>
              <a:gd name="T4" fmla="*/ 3600 w 4320"/>
              <a:gd name="T5" fmla="*/ 900 h 900"/>
              <a:gd name="T6" fmla="*/ 0 w 4320"/>
              <a:gd name="T7" fmla="*/ 900 h 900"/>
              <a:gd name="T8" fmla="*/ 0 w 4320"/>
              <a:gd name="T9" fmla="*/ 720 h 900"/>
              <a:gd name="T10" fmla="*/ 3600 w 4320"/>
              <a:gd name="T11" fmla="*/ 720 h 900"/>
              <a:gd name="T12" fmla="*/ 4320 w 432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4320" h="900">
                <a:moveTo>
                  <a:pt x="4320" y="0"/>
                </a:moveTo>
                <a:lnTo>
                  <a:pt x="4320" y="180"/>
                </a:lnTo>
                <a:lnTo>
                  <a:pt x="3600" y="900"/>
                </a:lnTo>
                <a:lnTo>
                  <a:pt x="0" y="900"/>
                </a:lnTo>
                <a:lnTo>
                  <a:pt x="0" y="720"/>
                </a:lnTo>
                <a:lnTo>
                  <a:pt x="3600" y="720"/>
                </a:lnTo>
                <a:lnTo>
                  <a:pt x="4320" y="0"/>
                </a:lnTo>
                <a:close/>
              </a:path>
            </a:pathLst>
          </a:custGeom>
          <a:solidFill>
            <a:srgbClr val="CC9900"/>
          </a:solidFill>
          <a:ln w="9525">
            <a:solidFill>
              <a:srgbClr val="000000"/>
            </a:solidFill>
            <a:round/>
            <a:headEnd/>
            <a:tailEnd/>
          </a:ln>
        </p:spPr>
        <p:txBody>
          <a:bodyPr/>
          <a:lstStyle/>
          <a:p>
            <a:endParaRPr lang="fr-FR" sz="1350"/>
          </a:p>
        </p:txBody>
      </p:sp>
      <p:sp>
        <p:nvSpPr>
          <p:cNvPr id="13339" name="Oval 27"/>
          <p:cNvSpPr>
            <a:spLocks noChangeArrowheads="1"/>
          </p:cNvSpPr>
          <p:nvPr/>
        </p:nvSpPr>
        <p:spPr bwMode="auto">
          <a:xfrm>
            <a:off x="5767388" y="2844404"/>
            <a:ext cx="85725" cy="201215"/>
          </a:xfrm>
          <a:prstGeom prst="ellipse">
            <a:avLst/>
          </a:prstGeom>
          <a:solidFill>
            <a:srgbClr val="FF3399"/>
          </a:solidFill>
          <a:ln w="9525">
            <a:round/>
            <a:headEnd/>
            <a:tailEnd/>
          </a:ln>
          <a:effectLst/>
          <a:scene3d>
            <a:camera prst="legacyPerspectiveFront">
              <a:rot lat="0" lon="20099999" rev="0"/>
            </a:camera>
            <a:lightRig rig="legacyFlat2" dir="t"/>
          </a:scene3d>
          <a:sp3d extrusionH="887400" prstMaterial="legacyMatte">
            <a:bevelT w="13500" h="13500" prst="angle"/>
            <a:bevelB w="13500" h="13500" prst="angle"/>
            <a:extrusionClr>
              <a:srgbClr val="FF3399"/>
            </a:extrusionClr>
            <a:contourClr>
              <a:srgbClr val="FF3399"/>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40" name="Freeform 28"/>
          <p:cNvSpPr>
            <a:spLocks/>
          </p:cNvSpPr>
          <p:nvPr/>
        </p:nvSpPr>
        <p:spPr bwMode="auto">
          <a:xfrm>
            <a:off x="5781675" y="2593182"/>
            <a:ext cx="1343025" cy="603647"/>
          </a:xfrm>
          <a:custGeom>
            <a:avLst/>
            <a:gdLst>
              <a:gd name="T0" fmla="*/ 0 w 3420"/>
              <a:gd name="T1" fmla="*/ 720 h 1620"/>
              <a:gd name="T2" fmla="*/ 0 w 3420"/>
              <a:gd name="T3" fmla="*/ 1080 h 1620"/>
              <a:gd name="T4" fmla="*/ 1080 w 3420"/>
              <a:gd name="T5" fmla="*/ 1620 h 1620"/>
              <a:gd name="T6" fmla="*/ 3420 w 3420"/>
              <a:gd name="T7" fmla="*/ 1620 h 1620"/>
              <a:gd name="T8" fmla="*/ 3420 w 3420"/>
              <a:gd name="T9" fmla="*/ 0 h 1620"/>
              <a:gd name="T10" fmla="*/ 1080 w 3420"/>
              <a:gd name="T11" fmla="*/ 0 h 1620"/>
              <a:gd name="T12" fmla="*/ 0 w 3420"/>
              <a:gd name="T13" fmla="*/ 540 h 1620"/>
              <a:gd name="T14" fmla="*/ 0 w 3420"/>
              <a:gd name="T15" fmla="*/ 720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0" h="1620">
                <a:moveTo>
                  <a:pt x="0" y="720"/>
                </a:moveTo>
                <a:lnTo>
                  <a:pt x="0" y="1080"/>
                </a:lnTo>
                <a:lnTo>
                  <a:pt x="1080" y="1620"/>
                </a:lnTo>
                <a:lnTo>
                  <a:pt x="3420" y="1620"/>
                </a:lnTo>
                <a:lnTo>
                  <a:pt x="3420" y="0"/>
                </a:lnTo>
                <a:lnTo>
                  <a:pt x="1080" y="0"/>
                </a:lnTo>
                <a:lnTo>
                  <a:pt x="0" y="540"/>
                </a:lnTo>
                <a:lnTo>
                  <a:pt x="0" y="720"/>
                </a:lnTo>
                <a:close/>
              </a:path>
            </a:pathLst>
          </a:custGeom>
          <a:solidFill>
            <a:srgbClr val="CCFF33"/>
          </a:solidFill>
          <a:ln w="9525">
            <a:round/>
            <a:headEnd/>
            <a:tailEnd/>
          </a:ln>
          <a:effectLst/>
          <a:scene3d>
            <a:camera prst="legacyObliqueTopRight">
              <a:rot lat="16199998" lon="0" rev="0"/>
            </a:camera>
            <a:lightRig rig="legacyFlat3" dir="b"/>
          </a:scene3d>
          <a:sp3d extrusionH="100000" prstMaterial="legacyMatte">
            <a:bevelT w="13500" h="13500" prst="angle"/>
            <a:bevelB w="13500" h="13500" prst="angle"/>
            <a:extrusionClr>
              <a:srgbClr val="CCFF33"/>
            </a:extrusionClr>
            <a:contourClr>
              <a:srgbClr val="CCFF33"/>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41" name="AutoShape 29"/>
          <p:cNvSpPr>
            <a:spLocks noChangeArrowheads="1"/>
          </p:cNvSpPr>
          <p:nvPr/>
        </p:nvSpPr>
        <p:spPr bwMode="auto">
          <a:xfrm rot="5400000">
            <a:off x="6363295" y="1205508"/>
            <a:ext cx="108347" cy="1828800"/>
          </a:xfrm>
          <a:prstGeom prst="can">
            <a:avLst>
              <a:gd name="adj" fmla="val 55014"/>
            </a:avLst>
          </a:prstGeom>
          <a:solidFill>
            <a:schemeClr val="bg2"/>
          </a:solidFill>
          <a:ln w="9525">
            <a:solidFill>
              <a:srgbClr val="000000"/>
            </a:solidFill>
            <a:round/>
            <a:headEnd/>
            <a:tailEnd/>
          </a:ln>
        </p:spPr>
        <p:txBody>
          <a:bodyPr/>
          <a:lstStyle/>
          <a:p>
            <a:endParaRPr lang="fr-FR" sz="1350"/>
          </a:p>
        </p:txBody>
      </p:sp>
      <p:sp>
        <p:nvSpPr>
          <p:cNvPr id="13342" name="Freeform 30"/>
          <p:cNvSpPr>
            <a:spLocks/>
          </p:cNvSpPr>
          <p:nvPr/>
        </p:nvSpPr>
        <p:spPr bwMode="auto">
          <a:xfrm>
            <a:off x="5438775" y="1882379"/>
            <a:ext cx="1900238" cy="360759"/>
          </a:xfrm>
          <a:custGeom>
            <a:avLst/>
            <a:gdLst>
              <a:gd name="T0" fmla="*/ 3960 w 4320"/>
              <a:gd name="T1" fmla="*/ 360 h 720"/>
              <a:gd name="T2" fmla="*/ 3600 w 4320"/>
              <a:gd name="T3" fmla="*/ 720 h 720"/>
              <a:gd name="T4" fmla="*/ 0 w 4320"/>
              <a:gd name="T5" fmla="*/ 720 h 720"/>
              <a:gd name="T6" fmla="*/ 540 w 4320"/>
              <a:gd name="T7" fmla="*/ 0 h 720"/>
              <a:gd name="T8" fmla="*/ 4320 w 4320"/>
              <a:gd name="T9" fmla="*/ 0 h 720"/>
              <a:gd name="T10" fmla="*/ 3960 w 4320"/>
              <a:gd name="T11" fmla="*/ 360 h 720"/>
            </a:gdLst>
            <a:ahLst/>
            <a:cxnLst>
              <a:cxn ang="0">
                <a:pos x="T0" y="T1"/>
              </a:cxn>
              <a:cxn ang="0">
                <a:pos x="T2" y="T3"/>
              </a:cxn>
              <a:cxn ang="0">
                <a:pos x="T4" y="T5"/>
              </a:cxn>
              <a:cxn ang="0">
                <a:pos x="T6" y="T7"/>
              </a:cxn>
              <a:cxn ang="0">
                <a:pos x="T8" y="T9"/>
              </a:cxn>
              <a:cxn ang="0">
                <a:pos x="T10" y="T11"/>
              </a:cxn>
            </a:cxnLst>
            <a:rect l="0" t="0" r="r" b="b"/>
            <a:pathLst>
              <a:path w="4320" h="720">
                <a:moveTo>
                  <a:pt x="3960" y="360"/>
                </a:moveTo>
                <a:lnTo>
                  <a:pt x="3600" y="720"/>
                </a:lnTo>
                <a:lnTo>
                  <a:pt x="0" y="720"/>
                </a:lnTo>
                <a:lnTo>
                  <a:pt x="540" y="0"/>
                </a:lnTo>
                <a:lnTo>
                  <a:pt x="4320" y="0"/>
                </a:lnTo>
                <a:lnTo>
                  <a:pt x="3960" y="360"/>
                </a:lnTo>
                <a:close/>
              </a:path>
            </a:pathLst>
          </a:custGeom>
          <a:solidFill>
            <a:srgbClr val="CC9900"/>
          </a:solidFill>
          <a:ln w="9525">
            <a:solidFill>
              <a:srgbClr val="000000"/>
            </a:solidFill>
            <a:round/>
            <a:headEnd/>
            <a:tailEnd/>
          </a:ln>
        </p:spPr>
        <p:txBody>
          <a:bodyPr/>
          <a:lstStyle/>
          <a:p>
            <a:endParaRPr lang="fr-FR" sz="1350"/>
          </a:p>
        </p:txBody>
      </p:sp>
      <p:sp>
        <p:nvSpPr>
          <p:cNvPr id="13343" name="Freeform 31"/>
          <p:cNvSpPr>
            <a:spLocks/>
          </p:cNvSpPr>
          <p:nvPr/>
        </p:nvSpPr>
        <p:spPr bwMode="auto">
          <a:xfrm>
            <a:off x="5438775" y="1882378"/>
            <a:ext cx="1900238" cy="451247"/>
          </a:xfrm>
          <a:custGeom>
            <a:avLst/>
            <a:gdLst>
              <a:gd name="T0" fmla="*/ 4320 w 4320"/>
              <a:gd name="T1" fmla="*/ 0 h 900"/>
              <a:gd name="T2" fmla="*/ 4320 w 4320"/>
              <a:gd name="T3" fmla="*/ 180 h 900"/>
              <a:gd name="T4" fmla="*/ 3600 w 4320"/>
              <a:gd name="T5" fmla="*/ 900 h 900"/>
              <a:gd name="T6" fmla="*/ 0 w 4320"/>
              <a:gd name="T7" fmla="*/ 900 h 900"/>
              <a:gd name="T8" fmla="*/ 0 w 4320"/>
              <a:gd name="T9" fmla="*/ 720 h 900"/>
              <a:gd name="T10" fmla="*/ 3600 w 4320"/>
              <a:gd name="T11" fmla="*/ 720 h 900"/>
              <a:gd name="T12" fmla="*/ 4320 w 432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4320" h="900">
                <a:moveTo>
                  <a:pt x="4320" y="0"/>
                </a:moveTo>
                <a:lnTo>
                  <a:pt x="4320" y="180"/>
                </a:lnTo>
                <a:lnTo>
                  <a:pt x="3600" y="900"/>
                </a:lnTo>
                <a:lnTo>
                  <a:pt x="0" y="900"/>
                </a:lnTo>
                <a:lnTo>
                  <a:pt x="0" y="720"/>
                </a:lnTo>
                <a:lnTo>
                  <a:pt x="3600" y="720"/>
                </a:lnTo>
                <a:lnTo>
                  <a:pt x="4320" y="0"/>
                </a:lnTo>
                <a:close/>
              </a:path>
            </a:pathLst>
          </a:custGeom>
          <a:solidFill>
            <a:srgbClr val="CC9900"/>
          </a:solidFill>
          <a:ln w="9525">
            <a:solidFill>
              <a:srgbClr val="000000"/>
            </a:solidFill>
            <a:round/>
            <a:headEnd/>
            <a:tailEnd/>
          </a:ln>
        </p:spPr>
        <p:txBody>
          <a:bodyPr/>
          <a:lstStyle/>
          <a:p>
            <a:endParaRPr lang="fr-FR" sz="1350"/>
          </a:p>
        </p:txBody>
      </p:sp>
      <p:sp>
        <p:nvSpPr>
          <p:cNvPr id="13344" name="Oval 32"/>
          <p:cNvSpPr>
            <a:spLocks noChangeArrowheads="1"/>
          </p:cNvSpPr>
          <p:nvPr/>
        </p:nvSpPr>
        <p:spPr bwMode="auto">
          <a:xfrm>
            <a:off x="5767388" y="1957388"/>
            <a:ext cx="85725" cy="201216"/>
          </a:xfrm>
          <a:prstGeom prst="ellipse">
            <a:avLst/>
          </a:prstGeom>
          <a:solidFill>
            <a:srgbClr val="FF3399"/>
          </a:solidFill>
          <a:ln w="9525">
            <a:round/>
            <a:headEnd/>
            <a:tailEnd/>
          </a:ln>
          <a:effectLst/>
          <a:scene3d>
            <a:camera prst="legacyPerspectiveFront">
              <a:rot lat="0" lon="20099999" rev="0"/>
            </a:camera>
            <a:lightRig rig="legacyFlat2" dir="t"/>
          </a:scene3d>
          <a:sp3d extrusionH="887400" prstMaterial="legacyMatte">
            <a:bevelT w="13500" h="13500" prst="angle"/>
            <a:bevelB w="13500" h="13500" prst="angle"/>
            <a:extrusionClr>
              <a:srgbClr val="FF3399"/>
            </a:extrusionClr>
            <a:contourClr>
              <a:srgbClr val="FF3399"/>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45" name="Freeform 33"/>
          <p:cNvSpPr>
            <a:spLocks/>
          </p:cNvSpPr>
          <p:nvPr/>
        </p:nvSpPr>
        <p:spPr bwMode="auto">
          <a:xfrm>
            <a:off x="5781675" y="1706167"/>
            <a:ext cx="1343025" cy="602456"/>
          </a:xfrm>
          <a:custGeom>
            <a:avLst/>
            <a:gdLst>
              <a:gd name="T0" fmla="*/ 0 w 3420"/>
              <a:gd name="T1" fmla="*/ 720 h 1620"/>
              <a:gd name="T2" fmla="*/ 0 w 3420"/>
              <a:gd name="T3" fmla="*/ 1080 h 1620"/>
              <a:gd name="T4" fmla="*/ 1080 w 3420"/>
              <a:gd name="T5" fmla="*/ 1620 h 1620"/>
              <a:gd name="T6" fmla="*/ 3420 w 3420"/>
              <a:gd name="T7" fmla="*/ 1620 h 1620"/>
              <a:gd name="T8" fmla="*/ 3420 w 3420"/>
              <a:gd name="T9" fmla="*/ 0 h 1620"/>
              <a:gd name="T10" fmla="*/ 1080 w 3420"/>
              <a:gd name="T11" fmla="*/ 0 h 1620"/>
              <a:gd name="T12" fmla="*/ 0 w 3420"/>
              <a:gd name="T13" fmla="*/ 540 h 1620"/>
              <a:gd name="T14" fmla="*/ 0 w 3420"/>
              <a:gd name="T15" fmla="*/ 720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0" h="1620">
                <a:moveTo>
                  <a:pt x="0" y="720"/>
                </a:moveTo>
                <a:lnTo>
                  <a:pt x="0" y="1080"/>
                </a:lnTo>
                <a:lnTo>
                  <a:pt x="1080" y="1620"/>
                </a:lnTo>
                <a:lnTo>
                  <a:pt x="3420" y="1620"/>
                </a:lnTo>
                <a:lnTo>
                  <a:pt x="3420" y="0"/>
                </a:lnTo>
                <a:lnTo>
                  <a:pt x="1080" y="0"/>
                </a:lnTo>
                <a:lnTo>
                  <a:pt x="0" y="540"/>
                </a:lnTo>
                <a:lnTo>
                  <a:pt x="0" y="720"/>
                </a:lnTo>
                <a:close/>
              </a:path>
            </a:pathLst>
          </a:custGeom>
          <a:solidFill>
            <a:srgbClr val="CCFF33"/>
          </a:solidFill>
          <a:ln w="9525">
            <a:round/>
            <a:headEnd/>
            <a:tailEnd/>
          </a:ln>
          <a:effectLst/>
          <a:scene3d>
            <a:camera prst="legacyObliqueTopRight">
              <a:rot lat="16199998" lon="0" rev="0"/>
            </a:camera>
            <a:lightRig rig="legacyFlat3" dir="b"/>
          </a:scene3d>
          <a:sp3d extrusionH="100000" prstMaterial="legacyMatte">
            <a:bevelT w="13500" h="13500" prst="angle"/>
            <a:bevelB w="13500" h="13500" prst="angle"/>
            <a:extrusionClr>
              <a:srgbClr val="CCFF33"/>
            </a:extrusionClr>
            <a:contourClr>
              <a:srgbClr val="CCFF33"/>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46" name="Freeform 34"/>
          <p:cNvSpPr>
            <a:spLocks/>
          </p:cNvSpPr>
          <p:nvPr/>
        </p:nvSpPr>
        <p:spPr bwMode="auto">
          <a:xfrm>
            <a:off x="8271272" y="4837510"/>
            <a:ext cx="171450" cy="302419"/>
          </a:xfrm>
          <a:custGeom>
            <a:avLst/>
            <a:gdLst>
              <a:gd name="T0" fmla="*/ 180 w 360"/>
              <a:gd name="T1" fmla="*/ 180 h 540"/>
              <a:gd name="T2" fmla="*/ 360 w 360"/>
              <a:gd name="T3" fmla="*/ 0 h 540"/>
              <a:gd name="T4" fmla="*/ 360 w 360"/>
              <a:gd name="T5" fmla="*/ 180 h 540"/>
              <a:gd name="T6" fmla="*/ 180 w 360"/>
              <a:gd name="T7" fmla="*/ 360 h 540"/>
              <a:gd name="T8" fmla="*/ 0 w 360"/>
              <a:gd name="T9" fmla="*/ 540 h 540"/>
              <a:gd name="T10" fmla="*/ 0 w 360"/>
              <a:gd name="T11" fmla="*/ 360 h 540"/>
              <a:gd name="T12" fmla="*/ 180 w 360"/>
              <a:gd name="T13" fmla="*/ 180 h 540"/>
            </a:gdLst>
            <a:ahLst/>
            <a:cxnLst>
              <a:cxn ang="0">
                <a:pos x="T0" y="T1"/>
              </a:cxn>
              <a:cxn ang="0">
                <a:pos x="T2" y="T3"/>
              </a:cxn>
              <a:cxn ang="0">
                <a:pos x="T4" y="T5"/>
              </a:cxn>
              <a:cxn ang="0">
                <a:pos x="T6" y="T7"/>
              </a:cxn>
              <a:cxn ang="0">
                <a:pos x="T8" y="T9"/>
              </a:cxn>
              <a:cxn ang="0">
                <a:pos x="T10" y="T11"/>
              </a:cxn>
              <a:cxn ang="0">
                <a:pos x="T12" y="T13"/>
              </a:cxn>
            </a:cxnLst>
            <a:rect l="0" t="0" r="r" b="b"/>
            <a:pathLst>
              <a:path w="360" h="540">
                <a:moveTo>
                  <a:pt x="180" y="180"/>
                </a:moveTo>
                <a:lnTo>
                  <a:pt x="360" y="0"/>
                </a:lnTo>
                <a:lnTo>
                  <a:pt x="360" y="180"/>
                </a:lnTo>
                <a:lnTo>
                  <a:pt x="180" y="360"/>
                </a:lnTo>
                <a:lnTo>
                  <a:pt x="0" y="540"/>
                </a:lnTo>
                <a:lnTo>
                  <a:pt x="0" y="360"/>
                </a:lnTo>
                <a:lnTo>
                  <a:pt x="180" y="180"/>
                </a:lnTo>
                <a:close/>
              </a:path>
            </a:pathLst>
          </a:custGeom>
          <a:solidFill>
            <a:srgbClr val="FFFFFF"/>
          </a:solidFill>
          <a:ln w="9525">
            <a:solidFill>
              <a:srgbClr val="000000"/>
            </a:solidFill>
            <a:round/>
            <a:headEnd/>
            <a:tailEnd/>
          </a:ln>
        </p:spPr>
        <p:txBody>
          <a:bodyPr/>
          <a:lstStyle/>
          <a:p>
            <a:endParaRPr lang="fr-FR" sz="1350"/>
          </a:p>
        </p:txBody>
      </p:sp>
      <p:sp>
        <p:nvSpPr>
          <p:cNvPr id="13347" name="Freeform 35"/>
          <p:cNvSpPr>
            <a:spLocks/>
          </p:cNvSpPr>
          <p:nvPr/>
        </p:nvSpPr>
        <p:spPr bwMode="auto">
          <a:xfrm>
            <a:off x="8131969" y="5186362"/>
            <a:ext cx="457200" cy="423863"/>
          </a:xfrm>
          <a:custGeom>
            <a:avLst/>
            <a:gdLst>
              <a:gd name="T0" fmla="*/ 0 w 960"/>
              <a:gd name="T1" fmla="*/ 0 h 761"/>
              <a:gd name="T2" fmla="*/ 90 w 960"/>
              <a:gd name="T3" fmla="*/ 30 h 761"/>
              <a:gd name="T4" fmla="*/ 135 w 960"/>
              <a:gd name="T5" fmla="*/ 45 h 761"/>
              <a:gd name="T6" fmla="*/ 225 w 960"/>
              <a:gd name="T7" fmla="*/ 105 h 761"/>
              <a:gd name="T8" fmla="*/ 300 w 960"/>
              <a:gd name="T9" fmla="*/ 165 h 761"/>
              <a:gd name="T10" fmla="*/ 390 w 960"/>
              <a:gd name="T11" fmla="*/ 225 h 761"/>
              <a:gd name="T12" fmla="*/ 450 w 960"/>
              <a:gd name="T13" fmla="*/ 300 h 761"/>
              <a:gd name="T14" fmla="*/ 555 w 960"/>
              <a:gd name="T15" fmla="*/ 405 h 761"/>
              <a:gd name="T16" fmla="*/ 675 w 960"/>
              <a:gd name="T17" fmla="*/ 495 h 761"/>
              <a:gd name="T18" fmla="*/ 780 w 960"/>
              <a:gd name="T19" fmla="*/ 675 h 761"/>
              <a:gd name="T20" fmla="*/ 870 w 960"/>
              <a:gd name="T21" fmla="*/ 720 h 761"/>
              <a:gd name="T22" fmla="*/ 960 w 960"/>
              <a:gd name="T23" fmla="*/ 75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0" h="761">
                <a:moveTo>
                  <a:pt x="0" y="0"/>
                </a:moveTo>
                <a:cubicBezTo>
                  <a:pt x="30" y="10"/>
                  <a:pt x="60" y="20"/>
                  <a:pt x="90" y="30"/>
                </a:cubicBezTo>
                <a:cubicBezTo>
                  <a:pt x="105" y="35"/>
                  <a:pt x="120" y="40"/>
                  <a:pt x="135" y="45"/>
                </a:cubicBezTo>
                <a:cubicBezTo>
                  <a:pt x="169" y="56"/>
                  <a:pt x="225" y="105"/>
                  <a:pt x="225" y="105"/>
                </a:cubicBezTo>
                <a:cubicBezTo>
                  <a:pt x="280" y="188"/>
                  <a:pt x="223" y="122"/>
                  <a:pt x="300" y="165"/>
                </a:cubicBezTo>
                <a:cubicBezTo>
                  <a:pt x="332" y="183"/>
                  <a:pt x="390" y="225"/>
                  <a:pt x="390" y="225"/>
                </a:cubicBezTo>
                <a:cubicBezTo>
                  <a:pt x="424" y="326"/>
                  <a:pt x="377" y="216"/>
                  <a:pt x="450" y="300"/>
                </a:cubicBezTo>
                <a:cubicBezTo>
                  <a:pt x="549" y="413"/>
                  <a:pt x="462" y="374"/>
                  <a:pt x="555" y="405"/>
                </a:cubicBezTo>
                <a:cubicBezTo>
                  <a:pt x="598" y="470"/>
                  <a:pt x="612" y="453"/>
                  <a:pt x="675" y="495"/>
                </a:cubicBezTo>
                <a:cubicBezTo>
                  <a:pt x="708" y="545"/>
                  <a:pt x="731" y="642"/>
                  <a:pt x="780" y="675"/>
                </a:cubicBezTo>
                <a:cubicBezTo>
                  <a:pt x="909" y="761"/>
                  <a:pt x="746" y="658"/>
                  <a:pt x="870" y="720"/>
                </a:cubicBezTo>
                <a:cubicBezTo>
                  <a:pt x="947" y="758"/>
                  <a:pt x="881" y="750"/>
                  <a:pt x="960" y="750"/>
                </a:cubicBezTo>
              </a:path>
            </a:pathLst>
          </a:custGeom>
          <a:noFill/>
          <a:ln w="762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13348" name="Line 36"/>
          <p:cNvSpPr>
            <a:spLocks noChangeShapeType="1"/>
          </p:cNvSpPr>
          <p:nvPr/>
        </p:nvSpPr>
        <p:spPr bwMode="auto">
          <a:xfrm rot="20348732" flipH="1">
            <a:off x="5001816" y="4558904"/>
            <a:ext cx="289322" cy="19288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3349" name="AutoShape 37"/>
          <p:cNvSpPr>
            <a:spLocks noChangeArrowheads="1"/>
          </p:cNvSpPr>
          <p:nvPr/>
        </p:nvSpPr>
        <p:spPr bwMode="auto">
          <a:xfrm>
            <a:off x="5092304" y="4536281"/>
            <a:ext cx="171450" cy="101204"/>
          </a:xfrm>
          <a:prstGeom prst="curvedDownArrow">
            <a:avLst>
              <a:gd name="adj1" fmla="val 33882"/>
              <a:gd name="adj2" fmla="val 67764"/>
              <a:gd name="adj3" fmla="val 33333"/>
            </a:avLst>
          </a:prstGeom>
          <a:solidFill>
            <a:srgbClr val="FFFFFF"/>
          </a:solidFill>
          <a:ln w="9525">
            <a:solidFill>
              <a:srgbClr val="000000"/>
            </a:solidFill>
            <a:miter lim="800000"/>
            <a:headEnd/>
            <a:tailEnd/>
          </a:ln>
        </p:spPr>
        <p:txBody>
          <a:bodyPr/>
          <a:lstStyle/>
          <a:p>
            <a:endParaRPr lang="fr-FR" sz="1350"/>
          </a:p>
        </p:txBody>
      </p:sp>
      <p:sp>
        <p:nvSpPr>
          <p:cNvPr id="13350" name="Arc 38"/>
          <p:cNvSpPr>
            <a:spLocks/>
          </p:cNvSpPr>
          <p:nvPr/>
        </p:nvSpPr>
        <p:spPr bwMode="auto">
          <a:xfrm rot="2618914" flipH="1">
            <a:off x="4942285" y="884635"/>
            <a:ext cx="785813" cy="912019"/>
          </a:xfrm>
          <a:custGeom>
            <a:avLst/>
            <a:gdLst>
              <a:gd name="G0" fmla="+- 11400 0 0"/>
              <a:gd name="G1" fmla="+- 21600 0 0"/>
              <a:gd name="G2" fmla="+- 21600 0 0"/>
              <a:gd name="T0" fmla="*/ 0 w 33000"/>
              <a:gd name="T1" fmla="*/ 3253 h 32667"/>
              <a:gd name="T2" fmla="*/ 29949 w 33000"/>
              <a:gd name="T3" fmla="*/ 32667 h 32667"/>
              <a:gd name="T4" fmla="*/ 11400 w 33000"/>
              <a:gd name="T5" fmla="*/ 21600 h 32667"/>
            </a:gdLst>
            <a:ahLst/>
            <a:cxnLst>
              <a:cxn ang="0">
                <a:pos x="T0" y="T1"/>
              </a:cxn>
              <a:cxn ang="0">
                <a:pos x="T2" y="T3"/>
              </a:cxn>
              <a:cxn ang="0">
                <a:pos x="T4" y="T5"/>
              </a:cxn>
            </a:cxnLst>
            <a:rect l="0" t="0" r="r" b="b"/>
            <a:pathLst>
              <a:path w="33000" h="32667" fill="none" extrusionOk="0">
                <a:moveTo>
                  <a:pt x="0" y="3253"/>
                </a:moveTo>
                <a:cubicBezTo>
                  <a:pt x="3422" y="1126"/>
                  <a:pt x="7371" y="0"/>
                  <a:pt x="11400" y="0"/>
                </a:cubicBezTo>
                <a:cubicBezTo>
                  <a:pt x="23329" y="0"/>
                  <a:pt x="33000" y="9670"/>
                  <a:pt x="33000" y="21600"/>
                </a:cubicBezTo>
                <a:cubicBezTo>
                  <a:pt x="33000" y="25496"/>
                  <a:pt x="31945" y="29320"/>
                  <a:pt x="29949" y="32667"/>
                </a:cubicBezTo>
              </a:path>
              <a:path w="33000" h="32667" stroke="0" extrusionOk="0">
                <a:moveTo>
                  <a:pt x="0" y="3253"/>
                </a:moveTo>
                <a:cubicBezTo>
                  <a:pt x="3422" y="1126"/>
                  <a:pt x="7371" y="0"/>
                  <a:pt x="11400" y="0"/>
                </a:cubicBezTo>
                <a:cubicBezTo>
                  <a:pt x="23329" y="0"/>
                  <a:pt x="33000" y="9670"/>
                  <a:pt x="33000" y="21600"/>
                </a:cubicBezTo>
                <a:cubicBezTo>
                  <a:pt x="33000" y="25496"/>
                  <a:pt x="31945" y="29320"/>
                  <a:pt x="29949" y="32667"/>
                </a:cubicBezTo>
                <a:lnTo>
                  <a:pt x="11400" y="21600"/>
                </a:lnTo>
                <a:close/>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13351" name="Arc 39"/>
          <p:cNvSpPr>
            <a:spLocks/>
          </p:cNvSpPr>
          <p:nvPr/>
        </p:nvSpPr>
        <p:spPr bwMode="auto">
          <a:xfrm flipH="1">
            <a:off x="4899422" y="2024062"/>
            <a:ext cx="257175" cy="301229"/>
          </a:xfrm>
          <a:custGeom>
            <a:avLst/>
            <a:gdLst>
              <a:gd name="G0" fmla="+- 0 0 0"/>
              <a:gd name="G1" fmla="+- 21600 0 0"/>
              <a:gd name="G2" fmla="+- 21600 0 0"/>
              <a:gd name="T0" fmla="*/ 0 w 21600"/>
              <a:gd name="T1" fmla="*/ 0 h 43184"/>
              <a:gd name="T2" fmla="*/ 835 w 21600"/>
              <a:gd name="T3" fmla="*/ 43184 h 43184"/>
              <a:gd name="T4" fmla="*/ 0 w 21600"/>
              <a:gd name="T5" fmla="*/ 21600 h 43184"/>
            </a:gdLst>
            <a:ahLst/>
            <a:cxnLst>
              <a:cxn ang="0">
                <a:pos x="T0" y="T1"/>
              </a:cxn>
              <a:cxn ang="0">
                <a:pos x="T2" y="T3"/>
              </a:cxn>
              <a:cxn ang="0">
                <a:pos x="T4" y="T5"/>
              </a:cxn>
            </a:cxnLst>
            <a:rect l="0" t="0" r="r" b="b"/>
            <a:pathLst>
              <a:path w="21600" h="43184" fill="none" extrusionOk="0">
                <a:moveTo>
                  <a:pt x="-1" y="0"/>
                </a:moveTo>
                <a:cubicBezTo>
                  <a:pt x="11929" y="0"/>
                  <a:pt x="21600" y="9670"/>
                  <a:pt x="21600" y="21600"/>
                </a:cubicBezTo>
                <a:cubicBezTo>
                  <a:pt x="21600" y="33204"/>
                  <a:pt x="12430" y="42735"/>
                  <a:pt x="834" y="43183"/>
                </a:cubicBezTo>
              </a:path>
              <a:path w="21600" h="43184" stroke="0" extrusionOk="0">
                <a:moveTo>
                  <a:pt x="-1" y="0"/>
                </a:moveTo>
                <a:cubicBezTo>
                  <a:pt x="11929" y="0"/>
                  <a:pt x="21600" y="9670"/>
                  <a:pt x="21600" y="21600"/>
                </a:cubicBezTo>
                <a:cubicBezTo>
                  <a:pt x="21600" y="33204"/>
                  <a:pt x="12430" y="42735"/>
                  <a:pt x="834" y="43183"/>
                </a:cubicBezTo>
                <a:lnTo>
                  <a:pt x="0" y="21600"/>
                </a:lnTo>
                <a:close/>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13352" name="Arc 40"/>
          <p:cNvSpPr>
            <a:spLocks/>
          </p:cNvSpPr>
          <p:nvPr/>
        </p:nvSpPr>
        <p:spPr bwMode="auto">
          <a:xfrm flipH="1">
            <a:off x="4899422" y="2927748"/>
            <a:ext cx="257175" cy="302419"/>
          </a:xfrm>
          <a:custGeom>
            <a:avLst/>
            <a:gdLst>
              <a:gd name="G0" fmla="+- 0 0 0"/>
              <a:gd name="G1" fmla="+- 21600 0 0"/>
              <a:gd name="G2" fmla="+- 21600 0 0"/>
              <a:gd name="T0" fmla="*/ 0 w 21600"/>
              <a:gd name="T1" fmla="*/ 0 h 43184"/>
              <a:gd name="T2" fmla="*/ 835 w 21600"/>
              <a:gd name="T3" fmla="*/ 43184 h 43184"/>
              <a:gd name="T4" fmla="*/ 0 w 21600"/>
              <a:gd name="T5" fmla="*/ 21600 h 43184"/>
            </a:gdLst>
            <a:ahLst/>
            <a:cxnLst>
              <a:cxn ang="0">
                <a:pos x="T0" y="T1"/>
              </a:cxn>
              <a:cxn ang="0">
                <a:pos x="T2" y="T3"/>
              </a:cxn>
              <a:cxn ang="0">
                <a:pos x="T4" y="T5"/>
              </a:cxn>
            </a:cxnLst>
            <a:rect l="0" t="0" r="r" b="b"/>
            <a:pathLst>
              <a:path w="21600" h="43184" fill="none" extrusionOk="0">
                <a:moveTo>
                  <a:pt x="-1" y="0"/>
                </a:moveTo>
                <a:cubicBezTo>
                  <a:pt x="11929" y="0"/>
                  <a:pt x="21600" y="9670"/>
                  <a:pt x="21600" y="21600"/>
                </a:cubicBezTo>
                <a:cubicBezTo>
                  <a:pt x="21600" y="33204"/>
                  <a:pt x="12430" y="42735"/>
                  <a:pt x="834" y="43183"/>
                </a:cubicBezTo>
              </a:path>
              <a:path w="21600" h="43184" stroke="0" extrusionOk="0">
                <a:moveTo>
                  <a:pt x="-1" y="0"/>
                </a:moveTo>
                <a:cubicBezTo>
                  <a:pt x="11929" y="0"/>
                  <a:pt x="21600" y="9670"/>
                  <a:pt x="21600" y="21600"/>
                </a:cubicBezTo>
                <a:cubicBezTo>
                  <a:pt x="21600" y="33204"/>
                  <a:pt x="12430" y="42735"/>
                  <a:pt x="834" y="43183"/>
                </a:cubicBezTo>
                <a:lnTo>
                  <a:pt x="0" y="21600"/>
                </a:lnTo>
                <a:close/>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13353" name="Arc 41"/>
          <p:cNvSpPr>
            <a:spLocks/>
          </p:cNvSpPr>
          <p:nvPr/>
        </p:nvSpPr>
        <p:spPr bwMode="auto">
          <a:xfrm flipH="1">
            <a:off x="4899422" y="3832623"/>
            <a:ext cx="257175" cy="301228"/>
          </a:xfrm>
          <a:custGeom>
            <a:avLst/>
            <a:gdLst>
              <a:gd name="G0" fmla="+- 0 0 0"/>
              <a:gd name="G1" fmla="+- 21600 0 0"/>
              <a:gd name="G2" fmla="+- 21600 0 0"/>
              <a:gd name="T0" fmla="*/ 0 w 21600"/>
              <a:gd name="T1" fmla="*/ 0 h 43184"/>
              <a:gd name="T2" fmla="*/ 835 w 21600"/>
              <a:gd name="T3" fmla="*/ 43184 h 43184"/>
              <a:gd name="T4" fmla="*/ 0 w 21600"/>
              <a:gd name="T5" fmla="*/ 21600 h 43184"/>
            </a:gdLst>
            <a:ahLst/>
            <a:cxnLst>
              <a:cxn ang="0">
                <a:pos x="T0" y="T1"/>
              </a:cxn>
              <a:cxn ang="0">
                <a:pos x="T2" y="T3"/>
              </a:cxn>
              <a:cxn ang="0">
                <a:pos x="T4" y="T5"/>
              </a:cxn>
            </a:cxnLst>
            <a:rect l="0" t="0" r="r" b="b"/>
            <a:pathLst>
              <a:path w="21600" h="43184" fill="none" extrusionOk="0">
                <a:moveTo>
                  <a:pt x="-1" y="0"/>
                </a:moveTo>
                <a:cubicBezTo>
                  <a:pt x="11929" y="0"/>
                  <a:pt x="21600" y="9670"/>
                  <a:pt x="21600" y="21600"/>
                </a:cubicBezTo>
                <a:cubicBezTo>
                  <a:pt x="21600" y="33204"/>
                  <a:pt x="12430" y="42735"/>
                  <a:pt x="834" y="43183"/>
                </a:cubicBezTo>
              </a:path>
              <a:path w="21600" h="43184" stroke="0" extrusionOk="0">
                <a:moveTo>
                  <a:pt x="-1" y="0"/>
                </a:moveTo>
                <a:cubicBezTo>
                  <a:pt x="11929" y="0"/>
                  <a:pt x="21600" y="9670"/>
                  <a:pt x="21600" y="21600"/>
                </a:cubicBezTo>
                <a:cubicBezTo>
                  <a:pt x="21600" y="33204"/>
                  <a:pt x="12430" y="42735"/>
                  <a:pt x="834" y="43183"/>
                </a:cubicBezTo>
                <a:lnTo>
                  <a:pt x="0" y="21600"/>
                </a:lnTo>
                <a:close/>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13354" name="Rectangle 42"/>
          <p:cNvSpPr>
            <a:spLocks noChangeArrowheads="1"/>
          </p:cNvSpPr>
          <p:nvPr/>
        </p:nvSpPr>
        <p:spPr bwMode="auto">
          <a:xfrm>
            <a:off x="6617494" y="5139929"/>
            <a:ext cx="1028700" cy="301228"/>
          </a:xfrm>
          <a:prstGeom prst="rect">
            <a:avLst/>
          </a:prstGeom>
          <a:solidFill>
            <a:srgbClr val="FFFF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55" name="Line 43"/>
          <p:cNvSpPr>
            <a:spLocks noChangeShapeType="1"/>
          </p:cNvSpPr>
          <p:nvPr/>
        </p:nvSpPr>
        <p:spPr bwMode="auto">
          <a:xfrm>
            <a:off x="7471172" y="1922860"/>
            <a:ext cx="0" cy="50244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13356" name="Line 44"/>
          <p:cNvSpPr>
            <a:spLocks noChangeShapeType="1"/>
          </p:cNvSpPr>
          <p:nvPr/>
        </p:nvSpPr>
        <p:spPr bwMode="auto">
          <a:xfrm>
            <a:off x="7471172" y="2827735"/>
            <a:ext cx="0" cy="50244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13357" name="Line 45"/>
          <p:cNvSpPr>
            <a:spLocks noChangeShapeType="1"/>
          </p:cNvSpPr>
          <p:nvPr/>
        </p:nvSpPr>
        <p:spPr bwMode="auto">
          <a:xfrm>
            <a:off x="7471172" y="3631407"/>
            <a:ext cx="0" cy="50244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13358" name="Text Box 46"/>
          <p:cNvSpPr txBox="1">
            <a:spLocks noChangeArrowheads="1"/>
          </p:cNvSpPr>
          <p:nvPr/>
        </p:nvSpPr>
        <p:spPr bwMode="auto">
          <a:xfrm>
            <a:off x="8246269" y="5742385"/>
            <a:ext cx="428625" cy="20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900"/>
              <a:t>220 V</a:t>
            </a:r>
          </a:p>
        </p:txBody>
      </p:sp>
      <p:sp>
        <p:nvSpPr>
          <p:cNvPr id="13359" name="Rectangle 47"/>
          <p:cNvSpPr>
            <a:spLocks noChangeArrowheads="1"/>
          </p:cNvSpPr>
          <p:nvPr/>
        </p:nvSpPr>
        <p:spPr bwMode="auto">
          <a:xfrm>
            <a:off x="6617494" y="5139929"/>
            <a:ext cx="1028700" cy="301228"/>
          </a:xfrm>
          <a:prstGeom prst="rect">
            <a:avLst/>
          </a:prstGeom>
          <a:solidFill>
            <a:srgbClr val="FFFFFF"/>
          </a:solidFill>
          <a:ln w="9525">
            <a:solidFill>
              <a:srgbClr val="000000"/>
            </a:solidFill>
            <a:miter lim="800000"/>
            <a:headEnd/>
            <a:tailEnd/>
          </a:ln>
        </p:spPr>
        <p:txBody>
          <a:bodyPr/>
          <a:lstStyle/>
          <a:p>
            <a:endParaRPr lang="fr-FR" sz="1350"/>
          </a:p>
        </p:txBody>
      </p:sp>
      <p:sp>
        <p:nvSpPr>
          <p:cNvPr id="13360" name="Text Box 48"/>
          <p:cNvSpPr txBox="1">
            <a:spLocks noChangeArrowheads="1"/>
          </p:cNvSpPr>
          <p:nvPr/>
        </p:nvSpPr>
        <p:spPr bwMode="auto">
          <a:xfrm>
            <a:off x="6660356" y="5139929"/>
            <a:ext cx="257175"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350"/>
              <a:t>1</a:t>
            </a:r>
          </a:p>
        </p:txBody>
      </p:sp>
      <p:sp>
        <p:nvSpPr>
          <p:cNvPr id="13361" name="Text Box 49"/>
          <p:cNvSpPr txBox="1">
            <a:spLocks noChangeArrowheads="1"/>
          </p:cNvSpPr>
          <p:nvPr/>
        </p:nvSpPr>
        <p:spPr bwMode="auto">
          <a:xfrm>
            <a:off x="6917531" y="5139929"/>
            <a:ext cx="257175"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350"/>
              <a:t>4</a:t>
            </a:r>
          </a:p>
        </p:txBody>
      </p:sp>
      <p:sp>
        <p:nvSpPr>
          <p:cNvPr id="13362" name="Text Box 50"/>
          <p:cNvSpPr txBox="1">
            <a:spLocks noChangeArrowheads="1"/>
          </p:cNvSpPr>
          <p:nvPr/>
        </p:nvSpPr>
        <p:spPr bwMode="auto">
          <a:xfrm>
            <a:off x="7167563" y="5139929"/>
            <a:ext cx="257175"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350"/>
              <a:t>9</a:t>
            </a:r>
          </a:p>
        </p:txBody>
      </p:sp>
      <p:sp>
        <p:nvSpPr>
          <p:cNvPr id="13363" name="Text Box 51"/>
          <p:cNvSpPr txBox="1">
            <a:spLocks noChangeArrowheads="1"/>
          </p:cNvSpPr>
          <p:nvPr/>
        </p:nvSpPr>
        <p:spPr bwMode="auto">
          <a:xfrm>
            <a:off x="7389019" y="5139929"/>
            <a:ext cx="257175"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350"/>
              <a:t>2</a:t>
            </a:r>
          </a:p>
        </p:txBody>
      </p:sp>
      <p:sp>
        <p:nvSpPr>
          <p:cNvPr id="13364" name="Line 52"/>
          <p:cNvSpPr>
            <a:spLocks noChangeShapeType="1"/>
          </p:cNvSpPr>
          <p:nvPr/>
        </p:nvSpPr>
        <p:spPr bwMode="auto">
          <a:xfrm>
            <a:off x="6871097" y="5139929"/>
            <a:ext cx="0" cy="301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3365" name="Line 53"/>
          <p:cNvSpPr>
            <a:spLocks noChangeShapeType="1"/>
          </p:cNvSpPr>
          <p:nvPr/>
        </p:nvSpPr>
        <p:spPr bwMode="auto">
          <a:xfrm>
            <a:off x="7146131" y="5139929"/>
            <a:ext cx="0" cy="301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3366" name="Line 54"/>
          <p:cNvSpPr>
            <a:spLocks noChangeShapeType="1"/>
          </p:cNvSpPr>
          <p:nvPr/>
        </p:nvSpPr>
        <p:spPr bwMode="auto">
          <a:xfrm flipH="1">
            <a:off x="4938713" y="4536282"/>
            <a:ext cx="564356" cy="703660"/>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3367" name="Line 55"/>
          <p:cNvSpPr>
            <a:spLocks noChangeShapeType="1"/>
          </p:cNvSpPr>
          <p:nvPr/>
        </p:nvSpPr>
        <p:spPr bwMode="auto">
          <a:xfrm>
            <a:off x="7389019" y="5139929"/>
            <a:ext cx="0" cy="301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3368" name="AutoShape 56"/>
          <p:cNvSpPr>
            <a:spLocks noChangeArrowheads="1"/>
          </p:cNvSpPr>
          <p:nvPr/>
        </p:nvSpPr>
        <p:spPr bwMode="auto">
          <a:xfrm>
            <a:off x="4731544" y="4536282"/>
            <a:ext cx="942975" cy="803672"/>
          </a:xfrm>
          <a:custGeom>
            <a:avLst/>
            <a:gdLst>
              <a:gd name="G0" fmla="+- 51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14"/>
              <a:gd name="G18" fmla="*/ 514 1 2"/>
              <a:gd name="G19" fmla="+- G18 5400 0"/>
              <a:gd name="G20" fmla="cos G19 11796480"/>
              <a:gd name="G21" fmla="sin G19 11796480"/>
              <a:gd name="G22" fmla="+- G20 10800 0"/>
              <a:gd name="G23" fmla="+- G21 10800 0"/>
              <a:gd name="G24" fmla="+- 10800 0 G20"/>
              <a:gd name="G25" fmla="+- 514 10800 0"/>
              <a:gd name="G26" fmla="?: G9 G17 G25"/>
              <a:gd name="G27" fmla="?: G9 0 21600"/>
              <a:gd name="G28" fmla="cos 10800 11796480"/>
              <a:gd name="G29" fmla="sin 10800 11796480"/>
              <a:gd name="G30" fmla="sin 51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143 w 21600"/>
              <a:gd name="T15" fmla="*/ 10800 h 21600"/>
              <a:gd name="T16" fmla="*/ 10800 w 21600"/>
              <a:gd name="T17" fmla="*/ 10286 h 21600"/>
              <a:gd name="T18" fmla="*/ 164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6" y="10800"/>
                </a:moveTo>
                <a:cubicBezTo>
                  <a:pt x="10286" y="10516"/>
                  <a:pt x="10516" y="10286"/>
                  <a:pt x="10800" y="10286"/>
                </a:cubicBezTo>
                <a:cubicBezTo>
                  <a:pt x="11083" y="10286"/>
                  <a:pt x="11314" y="10516"/>
                  <a:pt x="11314" y="10800"/>
                </a:cubicBezTo>
                <a:lnTo>
                  <a:pt x="21600" y="10800"/>
                </a:lnTo>
                <a:cubicBezTo>
                  <a:pt x="21600" y="4835"/>
                  <a:pt x="16764" y="0"/>
                  <a:pt x="10800" y="0"/>
                </a:cubicBezTo>
                <a:cubicBezTo>
                  <a:pt x="4835" y="0"/>
                  <a:pt x="0" y="4835"/>
                  <a:pt x="0" y="10799"/>
                </a:cubicBezTo>
                <a:close/>
              </a:path>
            </a:pathLst>
          </a:cu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13369" name="Arc 57"/>
          <p:cNvSpPr>
            <a:spLocks/>
          </p:cNvSpPr>
          <p:nvPr/>
        </p:nvSpPr>
        <p:spPr bwMode="auto">
          <a:xfrm rot="-5400000">
            <a:off x="4930973" y="5020271"/>
            <a:ext cx="201216" cy="17145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close/>
              </a:path>
            </a:pathLst>
          </a:custGeom>
          <a:noFill/>
          <a:ln w="9525">
            <a:solidFill>
              <a:srgbClr val="00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fr-FR" sz="1350"/>
          </a:p>
        </p:txBody>
      </p:sp>
    </p:spTree>
    <p:extLst>
      <p:ext uri="{BB962C8B-B14F-4D97-AF65-F5344CB8AC3E}">
        <p14:creationId xmlns:p14="http://schemas.microsoft.com/office/powerpoint/2010/main" val="1729233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ext Box 16"/>
          <p:cNvSpPr txBox="1">
            <a:spLocks noChangeArrowheads="1"/>
          </p:cNvSpPr>
          <p:nvPr/>
        </p:nvSpPr>
        <p:spPr bwMode="auto">
          <a:xfrm>
            <a:off x="3981450" y="1143000"/>
            <a:ext cx="3717684" cy="394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fr-FR" altLang="fr-FR" sz="1800">
                <a:solidFill>
                  <a:srgbClr val="669900"/>
                </a:solidFill>
              </a:rPr>
              <a:t>Distribution angulaire des muons</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Flux de muons</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Statistique </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Angle solide</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Radioactivité</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Blindage</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Vie moyenne du muon</a:t>
            </a:r>
          </a:p>
          <a:p>
            <a:pPr>
              <a:lnSpc>
                <a:spcPct val="70000"/>
              </a:lnSpc>
              <a:buFontTx/>
              <a:buChar char="•"/>
            </a:pPr>
            <a:endParaRPr lang="fr-FR" altLang="fr-FR" sz="1800">
              <a:solidFill>
                <a:srgbClr val="669900"/>
              </a:solidFill>
            </a:endParaRPr>
          </a:p>
          <a:p>
            <a:pPr>
              <a:buFontTx/>
              <a:buChar char="•"/>
            </a:pPr>
            <a:r>
              <a:rPr lang="fr-FR" altLang="fr-FR" sz="1800">
                <a:solidFill>
                  <a:srgbClr val="669900"/>
                </a:solidFill>
              </a:rPr>
              <a:t>Densimétrie atmosphérique</a:t>
            </a:r>
          </a:p>
          <a:p>
            <a:pPr>
              <a:lnSpc>
                <a:spcPct val="60000"/>
              </a:lnSpc>
              <a:buFontTx/>
              <a:buChar char="•"/>
            </a:pPr>
            <a:endParaRPr lang="fr-FR" altLang="fr-FR" sz="1800">
              <a:solidFill>
                <a:srgbClr val="669900"/>
              </a:solidFill>
            </a:endParaRPr>
          </a:p>
          <a:p>
            <a:pPr>
              <a:buFontTx/>
              <a:buChar char="•"/>
            </a:pPr>
            <a:r>
              <a:rPr lang="fr-FR" altLang="fr-FR" sz="1800">
                <a:solidFill>
                  <a:srgbClr val="669900"/>
                </a:solidFill>
              </a:rPr>
              <a:t>etc</a:t>
            </a:r>
          </a:p>
        </p:txBody>
      </p:sp>
      <p:sp>
        <p:nvSpPr>
          <p:cNvPr id="5137" name="Text Box 17"/>
          <p:cNvSpPr txBox="1">
            <a:spLocks noChangeArrowheads="1"/>
          </p:cNvSpPr>
          <p:nvPr/>
        </p:nvSpPr>
        <p:spPr bwMode="auto">
          <a:xfrm>
            <a:off x="3867150" y="457200"/>
            <a:ext cx="300434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350">
                <a:solidFill>
                  <a:srgbClr val="FF0000"/>
                </a:solidFill>
                <a:latin typeface="Comic Sans MS" panose="030F0702030302020204" pitchFamily="66" charset="0"/>
              </a:rPr>
              <a:t>Qu’est ce que l’on peut faire avec ?</a:t>
            </a:r>
          </a:p>
        </p:txBody>
      </p:sp>
    </p:spTree>
    <p:extLst>
      <p:ext uri="{BB962C8B-B14F-4D97-AF65-F5344CB8AC3E}">
        <p14:creationId xmlns:p14="http://schemas.microsoft.com/office/powerpoint/2010/main" val="13856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911186" y="1625599"/>
            <a:ext cx="6369627" cy="4741141"/>
            <a:chOff x="3695701" y="2228850"/>
            <a:chExt cx="5029199" cy="3657600"/>
          </a:xfrm>
        </p:grpSpPr>
        <p:sp>
          <p:nvSpPr>
            <p:cNvPr id="2056" name="AutoShape 8"/>
            <p:cNvSpPr>
              <a:spLocks noChangeArrowheads="1"/>
            </p:cNvSpPr>
            <p:nvPr/>
          </p:nvSpPr>
          <p:spPr bwMode="auto">
            <a:xfrm rot="430088">
              <a:off x="3695701" y="4369594"/>
              <a:ext cx="4822031" cy="1516856"/>
            </a:xfrm>
            <a:prstGeom prst="parallelogram">
              <a:avLst>
                <a:gd name="adj" fmla="val 123155"/>
              </a:avLst>
            </a:prstGeom>
            <a:solidFill>
              <a:srgbClr val="993366"/>
            </a:solidFill>
            <a:ln w="9525">
              <a:solidFill>
                <a:srgbClr val="000000"/>
              </a:solidFill>
              <a:miter lim="800000"/>
              <a:headEnd/>
              <a:tailEnd/>
            </a:ln>
          </p:spPr>
          <p:txBody>
            <a:bodyPr/>
            <a:lstStyle/>
            <a:p>
              <a:endParaRPr lang="fr-FR" sz="1350"/>
            </a:p>
          </p:txBody>
        </p:sp>
        <p:sp>
          <p:nvSpPr>
            <p:cNvPr id="2057" name="Rectangle 9"/>
            <p:cNvSpPr>
              <a:spLocks noChangeArrowheads="1"/>
            </p:cNvSpPr>
            <p:nvPr/>
          </p:nvSpPr>
          <p:spPr bwMode="auto">
            <a:xfrm rot="342584">
              <a:off x="5957888" y="4664869"/>
              <a:ext cx="1638300" cy="159544"/>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58" name="Rectangle 10"/>
            <p:cNvSpPr>
              <a:spLocks noChangeArrowheads="1"/>
            </p:cNvSpPr>
            <p:nvPr/>
          </p:nvSpPr>
          <p:spPr bwMode="auto">
            <a:xfrm>
              <a:off x="6893719" y="2933701"/>
              <a:ext cx="78581" cy="1518047"/>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sz="1350"/>
            </a:p>
          </p:txBody>
        </p:sp>
        <p:sp>
          <p:nvSpPr>
            <p:cNvPr id="2059" name="Rectangle 11"/>
            <p:cNvSpPr>
              <a:spLocks noChangeArrowheads="1"/>
            </p:cNvSpPr>
            <p:nvPr/>
          </p:nvSpPr>
          <p:spPr bwMode="auto">
            <a:xfrm>
              <a:off x="6425804" y="2947988"/>
              <a:ext cx="78581" cy="1437085"/>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sz="1350"/>
            </a:p>
          </p:txBody>
        </p:sp>
        <p:sp>
          <p:nvSpPr>
            <p:cNvPr id="2060" name="AutoShape 12"/>
            <p:cNvSpPr>
              <a:spLocks noChangeArrowheads="1"/>
            </p:cNvSpPr>
            <p:nvPr/>
          </p:nvSpPr>
          <p:spPr bwMode="auto">
            <a:xfrm>
              <a:off x="5723335" y="2627710"/>
              <a:ext cx="2028825" cy="2156222"/>
            </a:xfrm>
            <a:custGeom>
              <a:avLst/>
              <a:gdLst>
                <a:gd name="G0" fmla="+- 2733 0 0"/>
                <a:gd name="G1" fmla="+- 21600 0 2733"/>
                <a:gd name="G2" fmla="+- 21600 0 27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33" y="10800"/>
                  </a:moveTo>
                  <a:cubicBezTo>
                    <a:pt x="2733" y="15255"/>
                    <a:pt x="6345" y="18867"/>
                    <a:pt x="10800" y="18867"/>
                  </a:cubicBezTo>
                  <a:cubicBezTo>
                    <a:pt x="15255" y="18867"/>
                    <a:pt x="18867" y="15255"/>
                    <a:pt x="18867" y="10800"/>
                  </a:cubicBezTo>
                  <a:cubicBezTo>
                    <a:pt x="18867" y="6345"/>
                    <a:pt x="15255" y="2733"/>
                    <a:pt x="10800" y="2733"/>
                  </a:cubicBezTo>
                  <a:cubicBezTo>
                    <a:pt x="6345" y="2733"/>
                    <a:pt x="2733" y="6345"/>
                    <a:pt x="2733" y="10800"/>
                  </a:cubicBezTo>
                  <a:close/>
                </a:path>
              </a:pathLst>
            </a:custGeom>
            <a:gradFill rotWithShape="0">
              <a:gsLst>
                <a:gs pos="0">
                  <a:srgbClr val="3366FF">
                    <a:gamma/>
                    <a:shade val="46275"/>
                    <a:invGamma/>
                  </a:srgbClr>
                </a:gs>
                <a:gs pos="50000">
                  <a:srgbClr val="3366FF"/>
                </a:gs>
                <a:gs pos="100000">
                  <a:srgbClr val="3366FF">
                    <a:gamma/>
                    <a:shade val="46275"/>
                    <a:invGamma/>
                  </a:srgbClr>
                </a:gs>
              </a:gsLst>
              <a:lin ang="0" scaled="1"/>
            </a:gradFill>
            <a:ln w="9525">
              <a:round/>
              <a:headEnd/>
              <a:tailEnd/>
            </a:ln>
            <a:scene3d>
              <a:camera prst="legacyObliqueTopRight">
                <a:rot lat="0" lon="600000" rev="0"/>
              </a:camera>
              <a:lightRig rig="legacyFlat3" dir="b"/>
            </a:scene3d>
            <a:sp3d extrusionH="430200" prstMaterial="legacyMatte">
              <a:bevelT w="13500" h="13500" prst="angle"/>
              <a:bevelB w="13500" h="13500" prst="angle"/>
              <a:extrusionClr>
                <a:srgbClr val="3366FF"/>
              </a:extrusionClr>
              <a:contourClr>
                <a:srgbClr val="3366FF"/>
              </a:contourClr>
            </a:sp3d>
          </p:spPr>
          <p:txBody>
            <a:bodyPr>
              <a:flatTx/>
            </a:bodyPr>
            <a:lstStyle/>
            <a:p>
              <a:endParaRPr lang="fr-FR" sz="1350"/>
            </a:p>
          </p:txBody>
        </p:sp>
        <p:sp>
          <p:nvSpPr>
            <p:cNvPr id="2061" name="Oval 13"/>
            <p:cNvSpPr>
              <a:spLocks noChangeArrowheads="1"/>
            </p:cNvSpPr>
            <p:nvPr/>
          </p:nvSpPr>
          <p:spPr bwMode="auto">
            <a:xfrm rot="857298">
              <a:off x="5178029" y="4704160"/>
              <a:ext cx="77390"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62" name="Oval 14"/>
            <p:cNvSpPr>
              <a:spLocks noChangeArrowheads="1"/>
            </p:cNvSpPr>
            <p:nvPr/>
          </p:nvSpPr>
          <p:spPr bwMode="auto">
            <a:xfrm>
              <a:off x="5022056" y="4318397"/>
              <a:ext cx="77391"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63" name="Oval 15"/>
            <p:cNvSpPr>
              <a:spLocks noChangeArrowheads="1"/>
            </p:cNvSpPr>
            <p:nvPr/>
          </p:nvSpPr>
          <p:spPr bwMode="auto">
            <a:xfrm>
              <a:off x="5879307" y="3027760"/>
              <a:ext cx="78581" cy="79772"/>
            </a:xfrm>
            <a:prstGeom prst="ellipse">
              <a:avLst/>
            </a:prstGeom>
            <a:solidFill>
              <a:srgbClr val="33CC33"/>
            </a:solidFill>
            <a:ln w="9525">
              <a:round/>
              <a:headEnd/>
              <a:tailEnd/>
            </a:ln>
            <a:scene3d>
              <a:camera prst="legacyObliqueTopRight">
                <a:rot lat="20999999" lon="0" rev="0"/>
              </a:camera>
              <a:lightRig rig="legacyFlat3" dir="b"/>
            </a:scene3d>
            <a:sp3d extrusionH="18018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64" name="Oval 16"/>
            <p:cNvSpPr>
              <a:spLocks noChangeArrowheads="1"/>
            </p:cNvSpPr>
            <p:nvPr/>
          </p:nvSpPr>
          <p:spPr bwMode="auto">
            <a:xfrm>
              <a:off x="5001817" y="3905251"/>
              <a:ext cx="78581"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65" name="Rectangle 17"/>
            <p:cNvSpPr>
              <a:spLocks noChangeArrowheads="1"/>
            </p:cNvSpPr>
            <p:nvPr/>
          </p:nvSpPr>
          <p:spPr bwMode="auto">
            <a:xfrm>
              <a:off x="5411392" y="4225528"/>
              <a:ext cx="467915" cy="79772"/>
            </a:xfrm>
            <a:prstGeom prst="rect">
              <a:avLst/>
            </a:prstGeom>
            <a:solidFill>
              <a:srgbClr val="CC6600"/>
            </a:solidFill>
            <a:ln w="9525">
              <a:miter lim="800000"/>
              <a:headEnd/>
              <a:tailEnd/>
            </a:ln>
            <a:effectLst/>
            <a:scene3d>
              <a:camera prst="legacyObliqueTopRight">
                <a:rot lat="20939999" lon="0" rev="0"/>
              </a:camera>
              <a:lightRig rig="legacyFlat3" dir="b"/>
            </a:scene3d>
            <a:sp3d extrusionH="4418000" prstMaterial="legacyMatte">
              <a:bevelT w="13500" h="13500" prst="angle"/>
              <a:bevelB w="13500" h="13500" prst="angle"/>
              <a:extrusionClr>
                <a:srgbClr val="993300"/>
              </a:extrusionClr>
              <a:contourClr>
                <a:srgbClr val="CC66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66" name="Rectangle 18"/>
            <p:cNvSpPr>
              <a:spLocks noChangeArrowheads="1"/>
            </p:cNvSpPr>
            <p:nvPr/>
          </p:nvSpPr>
          <p:spPr bwMode="auto">
            <a:xfrm>
              <a:off x="5411392" y="3745707"/>
              <a:ext cx="467915" cy="79772"/>
            </a:xfrm>
            <a:prstGeom prst="rect">
              <a:avLst/>
            </a:prstGeom>
            <a:solidFill>
              <a:srgbClr val="CC6600"/>
            </a:solidFill>
            <a:ln w="9525">
              <a:miter lim="800000"/>
              <a:headEnd/>
              <a:tailEnd/>
            </a:ln>
            <a:effectLst/>
            <a:scene3d>
              <a:camera prst="legacyObliqueTopRight">
                <a:rot lat="20939999" lon="0" rev="0"/>
              </a:camera>
              <a:lightRig rig="legacyFlat3" dir="b"/>
            </a:scene3d>
            <a:sp3d extrusionH="4418000" prstMaterial="legacyMatte">
              <a:bevelT w="13500" h="13500" prst="angle"/>
              <a:bevelB w="13500" h="13500" prst="angle"/>
              <a:extrusionClr>
                <a:srgbClr val="993300"/>
              </a:extrusionClr>
              <a:contourClr>
                <a:srgbClr val="CC66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67" name="Rectangle 19"/>
            <p:cNvSpPr>
              <a:spLocks noChangeArrowheads="1"/>
            </p:cNvSpPr>
            <p:nvPr/>
          </p:nvSpPr>
          <p:spPr bwMode="auto">
            <a:xfrm rot="360833">
              <a:off x="4924425" y="5023248"/>
              <a:ext cx="1638300" cy="159544"/>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68" name="Arc 20"/>
            <p:cNvSpPr>
              <a:spLocks/>
            </p:cNvSpPr>
            <p:nvPr/>
          </p:nvSpPr>
          <p:spPr bwMode="auto">
            <a:xfrm rot="16329489" flipV="1">
              <a:off x="6906816" y="1826419"/>
              <a:ext cx="239316" cy="1044178"/>
            </a:xfrm>
            <a:custGeom>
              <a:avLst/>
              <a:gdLst>
                <a:gd name="G0" fmla="+- 0 0 0"/>
                <a:gd name="G1" fmla="+- 17965 0 0"/>
                <a:gd name="G2" fmla="+- 21600 0 0"/>
                <a:gd name="T0" fmla="*/ 11993 w 21600"/>
                <a:gd name="T1" fmla="*/ 0 h 36118"/>
                <a:gd name="T2" fmla="*/ 11705 w 21600"/>
                <a:gd name="T3" fmla="*/ 36118 h 36118"/>
                <a:gd name="T4" fmla="*/ 0 w 21600"/>
                <a:gd name="T5" fmla="*/ 17965 h 36118"/>
              </a:gdLst>
              <a:ahLst/>
              <a:cxnLst>
                <a:cxn ang="0">
                  <a:pos x="T0" y="T1"/>
                </a:cxn>
                <a:cxn ang="0">
                  <a:pos x="T2" y="T3"/>
                </a:cxn>
                <a:cxn ang="0">
                  <a:pos x="T4" y="T5"/>
                </a:cxn>
              </a:cxnLst>
              <a:rect l="0" t="0" r="r" b="b"/>
              <a:pathLst>
                <a:path w="21600" h="36118" fill="none" extrusionOk="0">
                  <a:moveTo>
                    <a:pt x="11992" y="0"/>
                  </a:moveTo>
                  <a:cubicBezTo>
                    <a:pt x="17995" y="4007"/>
                    <a:pt x="21600" y="10747"/>
                    <a:pt x="21600" y="17965"/>
                  </a:cubicBezTo>
                  <a:cubicBezTo>
                    <a:pt x="21600" y="25304"/>
                    <a:pt x="17873" y="32141"/>
                    <a:pt x="11705" y="36118"/>
                  </a:cubicBezTo>
                </a:path>
                <a:path w="21600" h="36118" stroke="0" extrusionOk="0">
                  <a:moveTo>
                    <a:pt x="11992" y="0"/>
                  </a:moveTo>
                  <a:cubicBezTo>
                    <a:pt x="17995" y="4007"/>
                    <a:pt x="21600" y="10747"/>
                    <a:pt x="21600" y="17965"/>
                  </a:cubicBezTo>
                  <a:cubicBezTo>
                    <a:pt x="21600" y="25304"/>
                    <a:pt x="17873" y="32141"/>
                    <a:pt x="11705" y="36118"/>
                  </a:cubicBezTo>
                  <a:lnTo>
                    <a:pt x="0" y="17965"/>
                  </a:lnTo>
                  <a:close/>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2069" name="Line 21"/>
            <p:cNvSpPr>
              <a:spLocks noChangeShapeType="1"/>
            </p:cNvSpPr>
            <p:nvPr/>
          </p:nvSpPr>
          <p:spPr bwMode="auto">
            <a:xfrm>
              <a:off x="8610600" y="390525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070" name="Rectangle 22"/>
            <p:cNvSpPr>
              <a:spLocks noChangeArrowheads="1"/>
            </p:cNvSpPr>
            <p:nvPr/>
          </p:nvSpPr>
          <p:spPr bwMode="auto">
            <a:xfrm rot="342584">
              <a:off x="5801916" y="4770835"/>
              <a:ext cx="1638300" cy="159544"/>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71" name="Oval 23"/>
            <p:cNvSpPr>
              <a:spLocks noChangeArrowheads="1"/>
            </p:cNvSpPr>
            <p:nvPr/>
          </p:nvSpPr>
          <p:spPr bwMode="auto">
            <a:xfrm>
              <a:off x="5879307" y="5023247"/>
              <a:ext cx="78581"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72" name="Rectangle 24"/>
            <p:cNvSpPr>
              <a:spLocks noChangeArrowheads="1"/>
            </p:cNvSpPr>
            <p:nvPr/>
          </p:nvSpPr>
          <p:spPr bwMode="auto">
            <a:xfrm>
              <a:off x="5489973" y="4624388"/>
              <a:ext cx="467915" cy="79772"/>
            </a:xfrm>
            <a:prstGeom prst="rect">
              <a:avLst/>
            </a:prstGeom>
            <a:solidFill>
              <a:srgbClr val="CC6600"/>
            </a:solidFill>
            <a:ln w="9525">
              <a:miter lim="800000"/>
              <a:headEnd/>
              <a:tailEnd/>
            </a:ln>
            <a:effectLst/>
            <a:scene3d>
              <a:camera prst="legacyObliqueTopRight">
                <a:rot lat="20939999" lon="0" rev="0"/>
              </a:camera>
              <a:lightRig rig="legacyFlat3" dir="b"/>
            </a:scene3d>
            <a:sp3d extrusionH="4418000" prstMaterial="legacyMatte">
              <a:bevelT w="13500" h="13500" prst="angle"/>
              <a:bevelB w="13500" h="13500" prst="angle"/>
              <a:extrusionClr>
                <a:srgbClr val="993300"/>
              </a:extrusionClr>
              <a:contourClr>
                <a:srgbClr val="CC66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73" name="Oval 25"/>
            <p:cNvSpPr>
              <a:spLocks noChangeArrowheads="1"/>
            </p:cNvSpPr>
            <p:nvPr/>
          </p:nvSpPr>
          <p:spPr bwMode="auto">
            <a:xfrm>
              <a:off x="5489973" y="4943476"/>
              <a:ext cx="77390"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74" name="Rectangle 26"/>
            <p:cNvSpPr>
              <a:spLocks noChangeArrowheads="1"/>
            </p:cNvSpPr>
            <p:nvPr/>
          </p:nvSpPr>
          <p:spPr bwMode="auto">
            <a:xfrm>
              <a:off x="5879307" y="3426619"/>
              <a:ext cx="78581" cy="1516856"/>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sz="1350"/>
            </a:p>
          </p:txBody>
        </p:sp>
        <p:sp>
          <p:nvSpPr>
            <p:cNvPr id="2075" name="Oval 27"/>
            <p:cNvSpPr>
              <a:spLocks noChangeArrowheads="1"/>
            </p:cNvSpPr>
            <p:nvPr/>
          </p:nvSpPr>
          <p:spPr bwMode="auto">
            <a:xfrm>
              <a:off x="6607969" y="4305301"/>
              <a:ext cx="78581"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76" name="Rectangle 28"/>
            <p:cNvSpPr>
              <a:spLocks noChangeArrowheads="1"/>
            </p:cNvSpPr>
            <p:nvPr/>
          </p:nvSpPr>
          <p:spPr bwMode="auto">
            <a:xfrm>
              <a:off x="5411392" y="3373041"/>
              <a:ext cx="78581" cy="1437084"/>
            </a:xfrm>
            <a:prstGeom prst="rect">
              <a:avLst/>
            </a:prstGeom>
            <a:solidFill>
              <a:srgbClr val="CCFF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CCFFFF"/>
              </a:contourClr>
            </a:sp3d>
          </p:spPr>
          <p:txBody>
            <a:bodyPr>
              <a:flatTx/>
            </a:bodyPr>
            <a:lstStyle/>
            <a:p>
              <a:endParaRPr lang="fr-FR" sz="1350"/>
            </a:p>
          </p:txBody>
        </p:sp>
        <p:sp>
          <p:nvSpPr>
            <p:cNvPr id="2077" name="Text Box 29"/>
            <p:cNvSpPr txBox="1">
              <a:spLocks noChangeArrowheads="1"/>
            </p:cNvSpPr>
            <p:nvPr/>
          </p:nvSpPr>
          <p:spPr bwMode="auto">
            <a:xfrm>
              <a:off x="7867650" y="3200401"/>
              <a:ext cx="85725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900" b="1">
                  <a:solidFill>
                    <a:srgbClr val="339966"/>
                  </a:solidFill>
                </a:rPr>
                <a:t>Scintillateur</a:t>
              </a:r>
            </a:p>
          </p:txBody>
        </p:sp>
        <p:sp>
          <p:nvSpPr>
            <p:cNvPr id="2078" name="Line 30"/>
            <p:cNvSpPr>
              <a:spLocks noChangeShapeType="1"/>
            </p:cNvSpPr>
            <p:nvPr/>
          </p:nvSpPr>
          <p:spPr bwMode="auto">
            <a:xfrm flipH="1">
              <a:off x="6581775" y="3314701"/>
              <a:ext cx="1285875" cy="32147"/>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2079" name="Line 31"/>
            <p:cNvSpPr>
              <a:spLocks noChangeShapeType="1"/>
            </p:cNvSpPr>
            <p:nvPr/>
          </p:nvSpPr>
          <p:spPr bwMode="auto">
            <a:xfrm flipH="1">
              <a:off x="6813948" y="3438525"/>
              <a:ext cx="1187053" cy="339329"/>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2080" name="Line 32"/>
            <p:cNvSpPr>
              <a:spLocks noChangeShapeType="1"/>
            </p:cNvSpPr>
            <p:nvPr/>
          </p:nvSpPr>
          <p:spPr bwMode="auto">
            <a:xfrm flipH="1">
              <a:off x="6787753" y="3429000"/>
              <a:ext cx="1422797" cy="753666"/>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2081" name="Oval 33"/>
            <p:cNvSpPr>
              <a:spLocks noChangeArrowheads="1"/>
            </p:cNvSpPr>
            <p:nvPr/>
          </p:nvSpPr>
          <p:spPr bwMode="auto">
            <a:xfrm>
              <a:off x="6504385" y="3745707"/>
              <a:ext cx="77390"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82" name="Oval 34"/>
            <p:cNvSpPr>
              <a:spLocks noChangeArrowheads="1"/>
            </p:cNvSpPr>
            <p:nvPr/>
          </p:nvSpPr>
          <p:spPr bwMode="auto">
            <a:xfrm>
              <a:off x="6192442" y="3346847"/>
              <a:ext cx="77390" cy="79772"/>
            </a:xfrm>
            <a:prstGeom prst="ellipse">
              <a:avLst/>
            </a:prstGeom>
            <a:solidFill>
              <a:srgbClr val="33CC33"/>
            </a:solidFill>
            <a:ln w="9525">
              <a:round/>
              <a:headEnd/>
              <a:tailEnd/>
            </a:ln>
            <a:scene3d>
              <a:camera prst="legacyObliqueTopRight">
                <a:rot lat="20999999" lon="0" rev="0"/>
              </a:camera>
              <a:lightRig rig="legacyFlat3" dir="b"/>
            </a:scene3d>
            <a:sp3d extrusionH="3630600" prstMaterial="legacyMatte">
              <a:bevelT w="13500" h="13500" prst="angle"/>
              <a:bevelB w="13500" h="13500" prst="angle"/>
              <a:extrusionClr>
                <a:srgbClr val="33CC33"/>
              </a:extrusionClr>
              <a:contourClr>
                <a:srgbClr val="33CC33"/>
              </a:contourClr>
            </a:sp3d>
          </p:spPr>
          <p:txBody>
            <a:bodyPr>
              <a:flatTx/>
            </a:bodyPr>
            <a:lstStyle/>
            <a:p>
              <a:endParaRPr lang="fr-FR" sz="1350"/>
            </a:p>
          </p:txBody>
        </p:sp>
        <p:sp>
          <p:nvSpPr>
            <p:cNvPr id="2083" name="AutoShape 35"/>
            <p:cNvSpPr>
              <a:spLocks noChangeArrowheads="1"/>
            </p:cNvSpPr>
            <p:nvPr/>
          </p:nvSpPr>
          <p:spPr bwMode="auto">
            <a:xfrm>
              <a:off x="4631531" y="3107532"/>
              <a:ext cx="2028825" cy="2156222"/>
            </a:xfrm>
            <a:custGeom>
              <a:avLst/>
              <a:gdLst>
                <a:gd name="G0" fmla="+- 2733 0 0"/>
                <a:gd name="G1" fmla="+- 21600 0 2733"/>
                <a:gd name="G2" fmla="+- 21600 0 27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33" y="10800"/>
                  </a:moveTo>
                  <a:cubicBezTo>
                    <a:pt x="2733" y="15255"/>
                    <a:pt x="6345" y="18867"/>
                    <a:pt x="10800" y="18867"/>
                  </a:cubicBezTo>
                  <a:cubicBezTo>
                    <a:pt x="15255" y="18867"/>
                    <a:pt x="18867" y="15255"/>
                    <a:pt x="18867" y="10800"/>
                  </a:cubicBezTo>
                  <a:cubicBezTo>
                    <a:pt x="18867" y="6345"/>
                    <a:pt x="15255" y="2733"/>
                    <a:pt x="10800" y="2733"/>
                  </a:cubicBezTo>
                  <a:cubicBezTo>
                    <a:pt x="6345" y="2733"/>
                    <a:pt x="2733" y="6345"/>
                    <a:pt x="2733" y="10800"/>
                  </a:cubicBezTo>
                  <a:close/>
                </a:path>
              </a:pathLst>
            </a:custGeom>
            <a:gradFill rotWithShape="0">
              <a:gsLst>
                <a:gs pos="0">
                  <a:srgbClr val="3366FF">
                    <a:gamma/>
                    <a:shade val="46275"/>
                    <a:invGamma/>
                  </a:srgbClr>
                </a:gs>
                <a:gs pos="50000">
                  <a:srgbClr val="3366FF"/>
                </a:gs>
                <a:gs pos="100000">
                  <a:srgbClr val="3366FF">
                    <a:gamma/>
                    <a:shade val="46275"/>
                    <a:invGamma/>
                  </a:srgbClr>
                </a:gs>
              </a:gsLst>
              <a:lin ang="0" scaled="1"/>
            </a:gradFill>
            <a:ln w="9525">
              <a:round/>
              <a:headEnd/>
              <a:tailEnd/>
            </a:ln>
            <a:scene3d>
              <a:camera prst="legacyObliqueTopRight">
                <a:rot lat="0" lon="600000" rev="0"/>
              </a:camera>
              <a:lightRig rig="legacyFlat3" dir="b"/>
            </a:scene3d>
            <a:sp3d extrusionH="430200" prstMaterial="legacyMatte">
              <a:bevelT w="13500" h="13500" prst="angle"/>
              <a:bevelB w="13500" h="13500" prst="angle"/>
              <a:extrusionClr>
                <a:srgbClr val="3366FF"/>
              </a:extrusionClr>
              <a:contourClr>
                <a:srgbClr val="3366FF"/>
              </a:contourClr>
            </a:sp3d>
          </p:spPr>
          <p:txBody>
            <a:bodyPr>
              <a:flatTx/>
            </a:bodyPr>
            <a:lstStyle/>
            <a:p>
              <a:endParaRPr lang="fr-FR" sz="1350"/>
            </a:p>
          </p:txBody>
        </p:sp>
        <p:sp>
          <p:nvSpPr>
            <p:cNvPr id="2084" name="Rectangle 36"/>
            <p:cNvSpPr>
              <a:spLocks noChangeArrowheads="1"/>
            </p:cNvSpPr>
            <p:nvPr/>
          </p:nvSpPr>
          <p:spPr bwMode="auto">
            <a:xfrm rot="450073">
              <a:off x="4774406" y="5143500"/>
              <a:ext cx="1638300" cy="159544"/>
            </a:xfrm>
            <a:prstGeom prst="rect">
              <a:avLst/>
            </a:prstGeom>
            <a:solidFill>
              <a:srgbClr val="FFFFFF"/>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fr-FR" sz="1350"/>
            </a:p>
          </p:txBody>
        </p:sp>
        <p:sp>
          <p:nvSpPr>
            <p:cNvPr id="2086" name="Text Box 38"/>
            <p:cNvSpPr txBox="1">
              <a:spLocks noChangeArrowheads="1"/>
            </p:cNvSpPr>
            <p:nvPr/>
          </p:nvSpPr>
          <p:spPr bwMode="auto">
            <a:xfrm>
              <a:off x="4037410" y="3905250"/>
              <a:ext cx="625078" cy="63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200"/>
                <a:t>60 cm</a:t>
              </a:r>
            </a:p>
          </p:txBody>
        </p:sp>
        <p:sp>
          <p:nvSpPr>
            <p:cNvPr id="2087" name="Line 39"/>
            <p:cNvSpPr>
              <a:spLocks noChangeShapeType="1"/>
            </p:cNvSpPr>
            <p:nvPr/>
          </p:nvSpPr>
          <p:spPr bwMode="auto">
            <a:xfrm>
              <a:off x="4552950" y="3143250"/>
              <a:ext cx="0" cy="1828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88" name="Line 40"/>
            <p:cNvSpPr>
              <a:spLocks noChangeShapeType="1"/>
            </p:cNvSpPr>
            <p:nvPr/>
          </p:nvSpPr>
          <p:spPr bwMode="auto">
            <a:xfrm flipV="1">
              <a:off x="4667250" y="2400300"/>
              <a:ext cx="1428750" cy="685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89" name="Text Box 41"/>
            <p:cNvSpPr txBox="1">
              <a:spLocks noChangeArrowheads="1"/>
            </p:cNvSpPr>
            <p:nvPr/>
          </p:nvSpPr>
          <p:spPr bwMode="auto">
            <a:xfrm>
              <a:off x="4956573" y="2400300"/>
              <a:ext cx="625078" cy="63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FR" altLang="fr-FR" sz="1200"/>
                <a:t>60 cm</a:t>
              </a:r>
            </a:p>
          </p:txBody>
        </p:sp>
        <p:sp>
          <p:nvSpPr>
            <p:cNvPr id="2054" name="Line 6"/>
            <p:cNvSpPr>
              <a:spLocks noChangeShapeType="1"/>
            </p:cNvSpPr>
            <p:nvPr/>
          </p:nvSpPr>
          <p:spPr bwMode="auto">
            <a:xfrm flipV="1">
              <a:off x="3924300" y="3933825"/>
              <a:ext cx="1885950" cy="85725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90" name="Line 42"/>
            <p:cNvSpPr>
              <a:spLocks noChangeShapeType="1"/>
            </p:cNvSpPr>
            <p:nvPr/>
          </p:nvSpPr>
          <p:spPr bwMode="auto">
            <a:xfrm flipV="1">
              <a:off x="7753350" y="2781300"/>
              <a:ext cx="647700" cy="30480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93" name="Line 45"/>
            <p:cNvSpPr>
              <a:spLocks noChangeShapeType="1"/>
            </p:cNvSpPr>
            <p:nvPr/>
          </p:nvSpPr>
          <p:spPr bwMode="auto">
            <a:xfrm flipV="1">
              <a:off x="7019925" y="3257550"/>
              <a:ext cx="304800" cy="13335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94" name="Line 46"/>
            <p:cNvSpPr>
              <a:spLocks noChangeShapeType="1"/>
            </p:cNvSpPr>
            <p:nvPr/>
          </p:nvSpPr>
          <p:spPr bwMode="auto">
            <a:xfrm flipV="1">
              <a:off x="6696075" y="3457575"/>
              <a:ext cx="190500" cy="85725"/>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95" name="Line 47"/>
            <p:cNvSpPr>
              <a:spLocks noChangeShapeType="1"/>
            </p:cNvSpPr>
            <p:nvPr/>
          </p:nvSpPr>
          <p:spPr bwMode="auto">
            <a:xfrm flipV="1">
              <a:off x="6076950" y="3743325"/>
              <a:ext cx="190500" cy="85725"/>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p>
          </p:txBody>
        </p:sp>
        <p:sp>
          <p:nvSpPr>
            <p:cNvPr id="2097" name="AutoShape 49"/>
            <p:cNvSpPr>
              <a:spLocks noChangeArrowheads="1"/>
            </p:cNvSpPr>
            <p:nvPr/>
          </p:nvSpPr>
          <p:spPr bwMode="auto">
            <a:xfrm>
              <a:off x="3810000" y="4572000"/>
              <a:ext cx="342900" cy="285750"/>
            </a:xfrm>
            <a:prstGeom prst="curvedDownArrow">
              <a:avLst>
                <a:gd name="adj1" fmla="val 24000"/>
                <a:gd name="adj2" fmla="val 48000"/>
                <a:gd name="adj3" fmla="val 33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99" name="AutoShape 51"/>
            <p:cNvSpPr>
              <a:spLocks noChangeArrowheads="1"/>
            </p:cNvSpPr>
            <p:nvPr/>
          </p:nvSpPr>
          <p:spPr bwMode="auto">
            <a:xfrm>
              <a:off x="8210550" y="2628900"/>
              <a:ext cx="342900" cy="285750"/>
            </a:xfrm>
            <a:prstGeom prst="curvedDownArrow">
              <a:avLst>
                <a:gd name="adj1" fmla="val 24000"/>
                <a:gd name="adj2" fmla="val 48000"/>
                <a:gd name="adj3" fmla="val 33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5" name="ZoneTexte 4"/>
          <p:cNvSpPr txBox="1"/>
          <p:nvPr/>
        </p:nvSpPr>
        <p:spPr>
          <a:xfrm>
            <a:off x="2463710" y="443732"/>
            <a:ext cx="7909986" cy="461665"/>
          </a:xfrm>
          <a:prstGeom prst="rect">
            <a:avLst/>
          </a:prstGeom>
          <a:noFill/>
        </p:spPr>
        <p:txBody>
          <a:bodyPr wrap="none" rtlCol="0">
            <a:spAutoFit/>
          </a:bodyPr>
          <a:lstStyle/>
          <a:p>
            <a:r>
              <a:rPr lang="fr-FR" sz="2400" dirty="0" smtClean="0">
                <a:solidFill>
                  <a:srgbClr val="CC3300"/>
                </a:solidFill>
              </a:rPr>
              <a:t>Premier exemplaire en bois  </a:t>
            </a:r>
            <a:r>
              <a:rPr lang="fr-FR" sz="2400" dirty="0" smtClean="0">
                <a:solidFill>
                  <a:srgbClr val="CC3300"/>
                </a:solidFill>
                <a:sym typeface="Wingdings" panose="05000000000000000000" pitchFamily="2" charset="2"/>
              </a:rPr>
              <a:t>   en polycarbonate c’est mieux </a:t>
            </a:r>
            <a:endParaRPr lang="fr-FR" sz="2400" dirty="0">
              <a:solidFill>
                <a:srgbClr val="CC3300"/>
              </a:solidFill>
            </a:endParaRPr>
          </a:p>
        </p:txBody>
      </p:sp>
    </p:spTree>
    <p:extLst>
      <p:ext uri="{BB962C8B-B14F-4D97-AF65-F5344CB8AC3E}">
        <p14:creationId xmlns:p14="http://schemas.microsoft.com/office/powerpoint/2010/main" val="412385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233228" y="573376"/>
            <a:ext cx="3581400" cy="2505075"/>
          </a:xfrm>
          <a:prstGeom prst="rect">
            <a:avLst/>
          </a:prstGeom>
        </p:spPr>
      </p:pic>
      <p:pic>
        <p:nvPicPr>
          <p:cNvPr id="5" name="Image 4"/>
          <p:cNvPicPr>
            <a:picLocks noChangeAspect="1"/>
          </p:cNvPicPr>
          <p:nvPr/>
        </p:nvPicPr>
        <p:blipFill>
          <a:blip r:embed="rId3"/>
          <a:stretch>
            <a:fillRect/>
          </a:stretch>
        </p:blipFill>
        <p:spPr>
          <a:xfrm>
            <a:off x="4285095" y="3686198"/>
            <a:ext cx="3381664" cy="2741013"/>
          </a:xfrm>
          <a:prstGeom prst="rect">
            <a:avLst/>
          </a:prstGeom>
        </p:spPr>
      </p:pic>
      <p:pic>
        <p:nvPicPr>
          <p:cNvPr id="6" name="Image 5"/>
          <p:cNvPicPr>
            <a:picLocks noChangeAspect="1"/>
          </p:cNvPicPr>
          <p:nvPr/>
        </p:nvPicPr>
        <p:blipFill>
          <a:blip r:embed="rId4"/>
          <a:stretch>
            <a:fillRect/>
          </a:stretch>
        </p:blipFill>
        <p:spPr>
          <a:xfrm>
            <a:off x="1658505" y="601951"/>
            <a:ext cx="3314700" cy="2476500"/>
          </a:xfrm>
          <a:prstGeom prst="rect">
            <a:avLst/>
          </a:prstGeom>
        </p:spPr>
      </p:pic>
    </p:spTree>
    <p:extLst>
      <p:ext uri="{BB962C8B-B14F-4D97-AF65-F5344CB8AC3E}">
        <p14:creationId xmlns:p14="http://schemas.microsoft.com/office/powerpoint/2010/main" val="1816186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498</Words>
  <Application>Microsoft Office PowerPoint</Application>
  <PresentationFormat>Grand écran</PresentationFormat>
  <Paragraphs>174</Paragraphs>
  <Slides>36</Slides>
  <Notes>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2</vt:i4>
      </vt:variant>
      <vt:variant>
        <vt:lpstr>Titres des diapositives</vt:lpstr>
      </vt:variant>
      <vt:variant>
        <vt:i4>36</vt:i4>
      </vt:variant>
    </vt:vector>
  </HeadingPairs>
  <TitlesOfParts>
    <vt:vector size="50" baseType="lpstr">
      <vt:lpstr>Arial</vt:lpstr>
      <vt:lpstr>Arial Black</vt:lpstr>
      <vt:lpstr>Calibri</vt:lpstr>
      <vt:lpstr>Calibri Light</vt:lpstr>
      <vt:lpstr>CMBX12</vt:lpstr>
      <vt:lpstr>Comic Sans MS</vt:lpstr>
      <vt:lpstr>Symbol</vt:lpstr>
      <vt:lpstr>Technical</vt:lpstr>
      <vt:lpstr>Times</vt:lpstr>
      <vt:lpstr>Times New Roman</vt:lpstr>
      <vt:lpstr>Wingdings</vt:lpstr>
      <vt:lpstr>Thème Office</vt:lpstr>
      <vt:lpstr>Fotografía de Photo Editor</vt:lpstr>
      <vt:lpstr>Image bitmap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RELYC contre Roue Cosmique               (Paris  &lt;-&gt; Marseille)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Dispositif</vt:lpstr>
      <vt:lpstr>Présentation PowerPoint</vt:lpstr>
      <vt:lpstr>Scintillateur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Jose</dc:creator>
  <cp:lastModifiedBy>Jose</cp:lastModifiedBy>
  <cp:revision>21</cp:revision>
  <dcterms:created xsi:type="dcterms:W3CDTF">2017-05-08T21:41:12Z</dcterms:created>
  <dcterms:modified xsi:type="dcterms:W3CDTF">2017-05-09T11:13:34Z</dcterms:modified>
</cp:coreProperties>
</file>