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1" r:id="rId1"/>
  </p:sldMasterIdLst>
  <p:notesMasterIdLst>
    <p:notesMasterId r:id="rId12"/>
  </p:notesMasterIdLst>
  <p:sldIdLst>
    <p:sldId id="258" r:id="rId2"/>
    <p:sldId id="277" r:id="rId3"/>
    <p:sldId id="270" r:id="rId4"/>
    <p:sldId id="275" r:id="rId5"/>
    <p:sldId id="265" r:id="rId6"/>
    <p:sldId id="276" r:id="rId7"/>
    <p:sldId id="271" r:id="rId8"/>
    <p:sldId id="273" r:id="rId9"/>
    <p:sldId id="274" r:id="rId10"/>
    <p:sldId id="272" r:id="rId11"/>
  </p:sldIdLst>
  <p:sldSz cx="9144000" cy="6858000" type="screen4x3"/>
  <p:notesSz cx="6794500" cy="9931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4A06D0A1-153D-45F0-9A3F-B40CDE86E21B}">
  <a:tblStyle styleId="{4A06D0A1-153D-45F0-9A3F-B40CDE86E21B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40" d="100"/>
          <a:sy n="140" d="100"/>
        </p:scale>
        <p:origin x="624" y="14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811" cy="495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48100" y="0"/>
            <a:ext cx="2944811" cy="495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914400" y="744537"/>
            <a:ext cx="4965700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5599" cy="447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9432925"/>
            <a:ext cx="2944811" cy="4968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48100" y="9432925"/>
            <a:ext cx="2944811" cy="496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‹N°›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484109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5700" cy="447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000" dirty="0"/>
          </a:p>
        </p:txBody>
      </p:sp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5700" cy="447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000" dirty="0"/>
          </a:p>
        </p:txBody>
      </p:sp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5700" cy="447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000" dirty="0"/>
          </a:p>
        </p:txBody>
      </p:sp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5700" cy="447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000" dirty="0"/>
          </a:p>
        </p:txBody>
      </p:sp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5700" cy="447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000" dirty="0"/>
          </a:p>
        </p:txBody>
      </p:sp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5700" cy="447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000" dirty="0"/>
          </a:p>
        </p:txBody>
      </p:sp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5700" cy="447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000" dirty="0"/>
          </a:p>
        </p:txBody>
      </p:sp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5700" cy="447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000" dirty="0"/>
          </a:p>
        </p:txBody>
      </p:sp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5700" cy="447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000" dirty="0"/>
          </a:p>
        </p:txBody>
      </p:sp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‹N°›</a:t>
            </a:fld>
            <a:endParaRPr lang="en-US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hape 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700" y="0"/>
            <a:ext cx="5883274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Shape 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80286" y="6165850"/>
            <a:ext cx="1295400" cy="557211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Shape 19"/>
          <p:cNvSpPr txBox="1"/>
          <p:nvPr/>
        </p:nvSpPr>
        <p:spPr>
          <a:xfrm>
            <a:off x="250825" y="6256337"/>
            <a:ext cx="801686" cy="2682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4545"/>
              </a:buClr>
              <a:buSzPct val="25000"/>
              <a:buFont typeface="Arial"/>
              <a:buNone/>
            </a:pPr>
            <a:r>
              <a:rPr lang="en-US" sz="900" b="0" i="0" u="none" strike="noStrike" cap="none">
                <a:solidFill>
                  <a:srgbClr val="454545"/>
                </a:solidFill>
                <a:latin typeface="Arial"/>
                <a:ea typeface="Arial"/>
                <a:cs typeface="Arial"/>
                <a:sym typeface="Arial"/>
              </a:rPr>
              <a:t>Page </a:t>
            </a:r>
            <a:fld id="{00000000-1234-1234-1234-123412341234}" type="slidenum">
              <a:rPr lang="en-US" sz="900" b="0" i="0" u="none" strike="noStrike" cap="none">
                <a:solidFill>
                  <a:srgbClr val="454545"/>
                </a:solidFill>
                <a:latin typeface="Arial"/>
                <a:ea typeface="Arial"/>
                <a:cs typeface="Arial"/>
                <a:sym typeface="Arial"/>
              </a:rPr>
              <a:t>‹N°›</a:t>
            </a:fld>
            <a:endParaRPr lang="en-US" sz="900" b="0" i="0" u="none" strike="noStrike" cap="none">
              <a:solidFill>
                <a:srgbClr val="45454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41300" algn="l" rtl="0">
              <a:spcBef>
                <a:spcPts val="320"/>
              </a:spcBef>
              <a:spcAft>
                <a:spcPts val="0"/>
              </a:spcAft>
              <a:buClr>
                <a:srgbClr val="5175B2"/>
              </a:buClr>
              <a:buSzPct val="100000"/>
              <a:buFont typeface="Arial"/>
              <a:buChar char="•"/>
              <a:defRPr sz="1600" b="1" i="0" u="none" strike="noStrike" cap="none">
                <a:solidFill>
                  <a:srgbClr val="5175B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84150" algn="l" rtl="0">
              <a:spcBef>
                <a:spcPts val="320"/>
              </a:spcBef>
              <a:spcAft>
                <a:spcPts val="0"/>
              </a:spcAft>
              <a:buClr>
                <a:srgbClr val="454545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45454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27000" algn="l" rtl="0">
              <a:spcBef>
                <a:spcPts val="320"/>
              </a:spcBef>
              <a:spcAft>
                <a:spcPts val="0"/>
              </a:spcAft>
              <a:buClr>
                <a:srgbClr val="454545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45454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‹N°›</a:t>
            </a:fld>
            <a:endParaRPr lang="en-US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afepedagogique.net/lexpresso/Pages/2017/03/28032017Article636262836215283914.aspx" TargetMode="External"/><Relationship Id="rId3" Type="http://schemas.openxmlformats.org/officeDocument/2006/relationships/image" Target="../media/image3.jpg"/><Relationship Id="rId7" Type="http://schemas.openxmlformats.org/officeDocument/2006/relationships/hyperlink" Target="http://www.cnesco.fr/wp-content/uploads/2017/04/Differenciation_dossier_synthese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vimeo.com/64571505" TargetMode="External"/><Relationship Id="rId5" Type="http://schemas.openxmlformats.org/officeDocument/2006/relationships/hyperlink" Target="https://europa.eu/capacity4dev/evaluation_guidelines/minisite/fr-bases-m%C3%A9thodologiques-et-approche/outils-d%C3%A9valuation/swot-strengths-weakness-opportuniti" TargetMode="External"/><Relationship Id="rId4" Type="http://schemas.openxmlformats.org/officeDocument/2006/relationships/hyperlink" Target="http://www.education.gouv.fr/pid25535/bulletin_officiel.html?cid_bo=73066" TargetMode="External"/><Relationship Id="rId9" Type="http://schemas.openxmlformats.org/officeDocument/2006/relationships/hyperlink" Target="http://www.esen.education.fr/fileadmin/user_upload/Modules/Ressources/Conferences/html/15-16/mercier-brunel_y/co/mercier_brunel_y_evaluer_autrement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hyperlink" Target="statue_liberte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Referentiel-Comp&#233;tences%20-%20Minist&#232;re%20de%20l'&#233;ducation%20nationale.pdf" TargetMode="External"/><Relationship Id="rId5" Type="http://schemas.openxmlformats.org/officeDocument/2006/relationships/hyperlink" Target="https://vimeo.com/64571505" TargetMode="External"/><Relationship Id="rId4" Type="http://schemas.openxmlformats.org/officeDocument/2006/relationships/hyperlink" Target="Programmes%20cycles%202%203%204%20-%20sommaire%20avec%20liens%20inclus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hyperlink" Target="PDF.O.Houd&#233;.25-08-2016(1)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28-03-2017-Article-Caf&#233;-p&#233;dago.pdf" TargetMode="External"/><Relationship Id="rId5" Type="http://schemas.openxmlformats.org/officeDocument/2006/relationships/hyperlink" Target="02-RA16_C3_SCTE_1_commentaire_progression_635272.pdf" TargetMode="External"/><Relationship Id="rId4" Type="http://schemas.openxmlformats.org/officeDocument/2006/relationships/hyperlink" Target="Programmes%20cycles%202%203%204%20-%20sommaire%20avec%20liens%20inclus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1577_mercier_brunel_y_evaluer_autrement_classe_pratiques_outils_diapo_A.pdf" TargetMode="External"/><Relationship Id="rId5" Type="http://schemas.openxmlformats.org/officeDocument/2006/relationships/hyperlink" Target="05-RA16_C3_SCTE_1_masse_et_volume_V2_635278(2).pdf" TargetMode="External"/><Relationship Id="rId4" Type="http://schemas.openxmlformats.org/officeDocument/2006/relationships/hyperlink" Target="04-RA16_C3_SCTE_1_masse_et_matiere_2_V2_635276(2)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Shape 47" descr="logo2bi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0362" y="187325"/>
            <a:ext cx="8423400" cy="973012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Shape 48"/>
          <p:cNvSpPr txBox="1"/>
          <p:nvPr/>
        </p:nvSpPr>
        <p:spPr>
          <a:xfrm>
            <a:off x="755650" y="313531"/>
            <a:ext cx="7272300" cy="72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76AE"/>
              </a:buClr>
              <a:buSzPct val="80000"/>
              <a:buFont typeface="Noto Sans Symbols"/>
              <a:buChar char="➔"/>
            </a:pPr>
            <a:r>
              <a:rPr lang="fr-FR" sz="3200" b="1" dirty="0" smtClean="0">
                <a:solidFill>
                  <a:srgbClr val="454545"/>
                </a:solidFill>
                <a:latin typeface="Calibri"/>
                <a:ea typeface="Calibri"/>
                <a:cs typeface="Calibri"/>
                <a:sym typeface="Calibri"/>
              </a:rPr>
              <a:t>Pédagogie de projet </a:t>
            </a:r>
            <a:endParaRPr lang="en-US" sz="3200" b="1" dirty="0">
              <a:solidFill>
                <a:srgbClr val="45454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Shape 32"/>
          <p:cNvSpPr txBox="1">
            <a:spLocks/>
          </p:cNvSpPr>
          <p:nvPr/>
        </p:nvSpPr>
        <p:spPr>
          <a:xfrm>
            <a:off x="530500" y="4073525"/>
            <a:ext cx="7786500" cy="8676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fr-FR" sz="1600" b="1" dirty="0"/>
              <a:t>Stage de formation "COSMOS à l'École" - 9 au 12 mai </a:t>
            </a:r>
            <a:r>
              <a:rPr lang="fr-FR" sz="1600" b="1" dirty="0" smtClean="0"/>
              <a:t>2017 - Marseille</a:t>
            </a:r>
            <a:endParaRPr lang="fr-FR" sz="1600" dirty="0"/>
          </a:p>
          <a:p>
            <a:pPr>
              <a:buClr>
                <a:srgbClr val="454545"/>
              </a:buClr>
              <a:buSzPct val="25000"/>
              <a:buFont typeface="Arial"/>
              <a:buNone/>
            </a:pPr>
            <a:r>
              <a:rPr lang="fr-FR" sz="1600" dirty="0" smtClean="0">
                <a:solidFill>
                  <a:srgbClr val="454545"/>
                </a:solidFill>
              </a:rPr>
              <a:t>Bertrand </a:t>
            </a:r>
            <a:r>
              <a:rPr lang="fr-FR" sz="1600" dirty="0" err="1" smtClean="0">
                <a:solidFill>
                  <a:srgbClr val="454545"/>
                </a:solidFill>
              </a:rPr>
              <a:t>Lissillour</a:t>
            </a:r>
            <a:r>
              <a:rPr lang="fr-FR" sz="1600" dirty="0" smtClean="0">
                <a:solidFill>
                  <a:srgbClr val="454545"/>
                </a:solidFill>
              </a:rPr>
              <a:t>  : IA-IPR de PC – Académie de Versailles</a:t>
            </a:r>
          </a:p>
          <a:p>
            <a:pPr>
              <a:buClr>
                <a:srgbClr val="454545"/>
              </a:buClr>
              <a:buSzPct val="25000"/>
              <a:buFont typeface="Arial"/>
              <a:buNone/>
            </a:pPr>
            <a:r>
              <a:rPr lang="fr-FR" sz="1600" dirty="0">
                <a:solidFill>
                  <a:srgbClr val="454545"/>
                </a:solidFill>
              </a:rPr>
              <a:t>	</a:t>
            </a:r>
            <a:r>
              <a:rPr lang="fr-FR" sz="1600" dirty="0" smtClean="0">
                <a:solidFill>
                  <a:srgbClr val="454545"/>
                </a:solidFill>
              </a:rPr>
              <a:t>Mercredi 10 mai 2017 – 15h30-17h30</a:t>
            </a:r>
          </a:p>
          <a:p>
            <a:pPr>
              <a:buClr>
                <a:srgbClr val="454545"/>
              </a:buClr>
              <a:buSzPct val="25000"/>
              <a:buFont typeface="Arial"/>
              <a:buNone/>
            </a:pPr>
            <a:endParaRPr lang="fr-FR" sz="1700" dirty="0" smtClean="0"/>
          </a:p>
          <a:p>
            <a:pPr>
              <a:buClr>
                <a:srgbClr val="454545"/>
              </a:buClr>
              <a:buSzPct val="25000"/>
              <a:buFont typeface="Arial"/>
              <a:buNone/>
            </a:pPr>
            <a:endParaRPr lang="fr-FR" sz="19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004" y="1484784"/>
            <a:ext cx="2908548" cy="1905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Shape 47" descr="logo2bi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0362" y="187325"/>
            <a:ext cx="8423400" cy="973012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Shape 48"/>
          <p:cNvSpPr txBox="1"/>
          <p:nvPr/>
        </p:nvSpPr>
        <p:spPr>
          <a:xfrm>
            <a:off x="755650" y="313531"/>
            <a:ext cx="7272300" cy="72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76AE"/>
              </a:buClr>
              <a:buSzPct val="80000"/>
              <a:buFont typeface="Noto Sans Symbols"/>
              <a:buChar char="➔"/>
            </a:pPr>
            <a:r>
              <a:rPr lang="fr-FR" sz="3200" b="1" dirty="0" smtClean="0">
                <a:solidFill>
                  <a:srgbClr val="454545"/>
                </a:solidFill>
                <a:latin typeface="Calibri"/>
                <a:ea typeface="Calibri"/>
                <a:cs typeface="Calibri"/>
                <a:sym typeface="Calibri"/>
              </a:rPr>
              <a:t>Pour conclure : quelques références</a:t>
            </a:r>
            <a:endParaRPr lang="en-US" sz="3200" b="1" dirty="0">
              <a:solidFill>
                <a:srgbClr val="45454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Shape 46"/>
          <p:cNvSpPr txBox="1">
            <a:spLocks/>
          </p:cNvSpPr>
          <p:nvPr/>
        </p:nvSpPr>
        <p:spPr>
          <a:xfrm>
            <a:off x="360362" y="1484784"/>
            <a:ext cx="8388226" cy="46805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2413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175B2"/>
              </a:buClr>
              <a:buSzPct val="100000"/>
              <a:buFont typeface="Arial"/>
              <a:buChar char="•"/>
              <a:defRPr sz="1600" b="1" i="0" u="none" strike="noStrike" cap="none">
                <a:solidFill>
                  <a:srgbClr val="5175B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841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54545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45454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270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54545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45454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342900">
              <a:lnSpc>
                <a:spcPct val="80000"/>
              </a:lnSpc>
              <a:spcBef>
                <a:spcPts val="160"/>
              </a:spcBef>
              <a:buSzPct val="25000"/>
              <a:buNone/>
            </a:pPr>
            <a:r>
              <a:rPr lang="fr-FR" sz="2400" dirty="0" smtClean="0">
                <a:solidFill>
                  <a:schemeClr val="tx1"/>
                </a:solidFill>
                <a:latin typeface="Calibri" panose="020F0502020204030204" pitchFamily="34" charset="0"/>
                <a:ea typeface="Arimo"/>
                <a:cs typeface="Arimo"/>
                <a:sym typeface="Arimo"/>
              </a:rPr>
              <a:t>Le référentiel des compétences :</a:t>
            </a:r>
          </a:p>
          <a:p>
            <a:pPr indent="-342900">
              <a:lnSpc>
                <a:spcPct val="80000"/>
              </a:lnSpc>
              <a:spcBef>
                <a:spcPts val="160"/>
              </a:spcBef>
              <a:buSzPct val="25000"/>
              <a:buNone/>
            </a:pPr>
            <a:r>
              <a:rPr lang="fr-FR" sz="1200" dirty="0" smtClean="0">
                <a:solidFill>
                  <a:schemeClr val="tx1"/>
                </a:solidFill>
                <a:latin typeface="Calibri" panose="020F0502020204030204" pitchFamily="34" charset="0"/>
                <a:ea typeface="Arimo"/>
                <a:cs typeface="Arimo"/>
                <a:sym typeface="Arimo"/>
                <a:hlinkClick r:id="rId4"/>
              </a:rPr>
              <a:t>http</a:t>
            </a:r>
            <a:r>
              <a:rPr lang="fr-FR" sz="1200" dirty="0">
                <a:solidFill>
                  <a:schemeClr val="tx1"/>
                </a:solidFill>
                <a:latin typeface="Calibri" panose="020F0502020204030204" pitchFamily="34" charset="0"/>
                <a:ea typeface="Arimo"/>
                <a:cs typeface="Arimo"/>
                <a:sym typeface="Arimo"/>
                <a:hlinkClick r:id="rId4"/>
              </a:rPr>
              <a:t>://</a:t>
            </a:r>
            <a:r>
              <a:rPr lang="fr-FR" sz="1200" dirty="0" smtClean="0">
                <a:solidFill>
                  <a:schemeClr val="tx1"/>
                </a:solidFill>
                <a:latin typeface="Calibri" panose="020F0502020204030204" pitchFamily="34" charset="0"/>
                <a:ea typeface="Arimo"/>
                <a:cs typeface="Arimo"/>
                <a:sym typeface="Arimo"/>
                <a:hlinkClick r:id="rId4"/>
              </a:rPr>
              <a:t>www.education.gouv.fr/pid25535/bulletin_officiel.html?cid_bo=73066</a:t>
            </a:r>
            <a:endParaRPr lang="fr-FR" sz="1200" dirty="0" smtClean="0">
              <a:solidFill>
                <a:schemeClr val="tx1"/>
              </a:solidFill>
              <a:latin typeface="Calibri" panose="020F0502020204030204" pitchFamily="34" charset="0"/>
              <a:ea typeface="Arimo"/>
              <a:cs typeface="Arimo"/>
              <a:sym typeface="Arimo"/>
            </a:endParaRPr>
          </a:p>
          <a:p>
            <a:pPr indent="-342900">
              <a:lnSpc>
                <a:spcPct val="80000"/>
              </a:lnSpc>
              <a:spcBef>
                <a:spcPts val="160"/>
              </a:spcBef>
              <a:buSzPct val="25000"/>
              <a:buNone/>
            </a:pPr>
            <a:endParaRPr lang="fr-FR" sz="2400" dirty="0" smtClean="0">
              <a:solidFill>
                <a:schemeClr val="tx1"/>
              </a:solidFill>
              <a:latin typeface="Calibri" panose="020F0502020204030204" pitchFamily="34" charset="0"/>
              <a:ea typeface="Arimo"/>
              <a:cs typeface="Arimo"/>
              <a:sym typeface="Arimo"/>
            </a:endParaRPr>
          </a:p>
          <a:p>
            <a:pPr indent="-342900">
              <a:lnSpc>
                <a:spcPct val="80000"/>
              </a:lnSpc>
              <a:spcBef>
                <a:spcPts val="160"/>
              </a:spcBef>
              <a:buSzPct val="25000"/>
              <a:buNone/>
            </a:pPr>
            <a:r>
              <a:rPr lang="fr-FR" sz="2400" dirty="0" smtClean="0">
                <a:solidFill>
                  <a:schemeClr val="tx1"/>
                </a:solidFill>
                <a:latin typeface="Calibri" panose="020F0502020204030204" pitchFamily="34" charset="0"/>
                <a:ea typeface="Arimo"/>
                <a:cs typeface="Arimo"/>
                <a:sym typeface="Arimo"/>
              </a:rPr>
              <a:t>L’analyse SWOT :</a:t>
            </a:r>
          </a:p>
          <a:p>
            <a:pPr indent="-342900">
              <a:lnSpc>
                <a:spcPct val="80000"/>
              </a:lnSpc>
              <a:spcBef>
                <a:spcPts val="160"/>
              </a:spcBef>
              <a:buSzPct val="25000"/>
              <a:buNone/>
            </a:pPr>
            <a:r>
              <a:rPr lang="fr-FR" sz="1200" dirty="0">
                <a:solidFill>
                  <a:schemeClr val="tx1"/>
                </a:solidFill>
                <a:latin typeface="Calibri" panose="020F0502020204030204" pitchFamily="34" charset="0"/>
                <a:ea typeface="Arimo"/>
                <a:cs typeface="Arimo"/>
                <a:sym typeface="Arimo"/>
                <a:hlinkClick r:id="rId5"/>
              </a:rPr>
              <a:t>https://</a:t>
            </a:r>
            <a:r>
              <a:rPr lang="fr-FR" sz="1200" dirty="0" smtClean="0">
                <a:solidFill>
                  <a:schemeClr val="tx1"/>
                </a:solidFill>
                <a:latin typeface="Calibri" panose="020F0502020204030204" pitchFamily="34" charset="0"/>
                <a:ea typeface="Arimo"/>
                <a:cs typeface="Arimo"/>
                <a:sym typeface="Arimo"/>
                <a:hlinkClick r:id="rId5"/>
              </a:rPr>
              <a:t>europa.eu/capacity4dev/evaluation_guidelines/minisite/fr-bases-m%C3%A9thodologiques-et-approche/outils-d%C3%A9valuation/swot-strengths-weakness-opportuniti</a:t>
            </a:r>
            <a:endParaRPr lang="fr-FR" sz="1200" dirty="0" smtClean="0">
              <a:solidFill>
                <a:schemeClr val="tx1"/>
              </a:solidFill>
              <a:latin typeface="Calibri" panose="020F0502020204030204" pitchFamily="34" charset="0"/>
              <a:ea typeface="Arimo"/>
              <a:cs typeface="Arimo"/>
              <a:sym typeface="Arimo"/>
            </a:endParaRPr>
          </a:p>
          <a:p>
            <a:pPr indent="-342900">
              <a:lnSpc>
                <a:spcPct val="80000"/>
              </a:lnSpc>
              <a:spcBef>
                <a:spcPts val="160"/>
              </a:spcBef>
              <a:buSzPct val="25000"/>
              <a:buNone/>
            </a:pPr>
            <a:endParaRPr lang="fr-FR" sz="2400" dirty="0" smtClean="0">
              <a:solidFill>
                <a:schemeClr val="tx1"/>
              </a:solidFill>
              <a:latin typeface="Calibri" panose="020F0502020204030204" pitchFamily="34" charset="0"/>
              <a:ea typeface="Arimo"/>
              <a:cs typeface="Arimo"/>
              <a:sym typeface="Arimo"/>
            </a:endParaRPr>
          </a:p>
          <a:p>
            <a:pPr indent="-342900">
              <a:lnSpc>
                <a:spcPct val="80000"/>
              </a:lnSpc>
              <a:spcBef>
                <a:spcPts val="160"/>
              </a:spcBef>
              <a:buSzPct val="25000"/>
              <a:buNone/>
            </a:pPr>
            <a:r>
              <a:rPr lang="fr-FR" sz="2400" dirty="0" smtClean="0">
                <a:solidFill>
                  <a:schemeClr val="tx1"/>
                </a:solidFill>
                <a:latin typeface="Calibri" panose="020F0502020204030204" pitchFamily="34" charset="0"/>
                <a:ea typeface="Arimo"/>
                <a:cs typeface="Arimo"/>
                <a:sym typeface="Arimo"/>
              </a:rPr>
              <a:t>Les différents courants pédagogiques :</a:t>
            </a:r>
          </a:p>
          <a:p>
            <a:pPr indent="-342900">
              <a:lnSpc>
                <a:spcPct val="80000"/>
              </a:lnSpc>
              <a:spcBef>
                <a:spcPts val="160"/>
              </a:spcBef>
              <a:buSzPct val="25000"/>
              <a:buNone/>
            </a:pPr>
            <a:r>
              <a:rPr lang="fr-FR" sz="1200" i="1" dirty="0" smtClean="0">
                <a:hlinkClick r:id="rId6"/>
              </a:rPr>
              <a:t>https</a:t>
            </a:r>
            <a:r>
              <a:rPr lang="fr-FR" sz="1200" i="1" dirty="0">
                <a:hlinkClick r:id="rId6"/>
              </a:rPr>
              <a:t>://</a:t>
            </a:r>
            <a:r>
              <a:rPr lang="fr-FR" sz="1200" i="1" dirty="0" smtClean="0">
                <a:hlinkClick r:id="rId6"/>
              </a:rPr>
              <a:t>vimeo.com/64571505</a:t>
            </a:r>
            <a:endParaRPr lang="fr-FR" sz="1200" i="1" dirty="0" smtClean="0"/>
          </a:p>
          <a:p>
            <a:pPr indent="-342900">
              <a:lnSpc>
                <a:spcPct val="80000"/>
              </a:lnSpc>
              <a:spcBef>
                <a:spcPts val="160"/>
              </a:spcBef>
              <a:buSzPct val="25000"/>
              <a:buNone/>
            </a:pPr>
            <a:endParaRPr lang="fr-FR" sz="2400" dirty="0" smtClean="0">
              <a:solidFill>
                <a:schemeClr val="tx1"/>
              </a:solidFill>
            </a:endParaRPr>
          </a:p>
          <a:p>
            <a:pPr indent="-342900">
              <a:lnSpc>
                <a:spcPct val="80000"/>
              </a:lnSpc>
              <a:spcBef>
                <a:spcPts val="160"/>
              </a:spcBef>
              <a:buSzPct val="25000"/>
              <a:buNone/>
            </a:pPr>
            <a:r>
              <a:rPr lang="fr-FR" sz="2400" dirty="0" smtClean="0">
                <a:solidFill>
                  <a:schemeClr val="tx1"/>
                </a:solidFill>
              </a:rPr>
              <a:t>Les </a:t>
            </a:r>
            <a:r>
              <a:rPr lang="fr-FR" sz="2400" dirty="0">
                <a:solidFill>
                  <a:schemeClr val="tx1"/>
                </a:solidFill>
              </a:rPr>
              <a:t>stratégies d’apprentissages :</a:t>
            </a:r>
          </a:p>
          <a:p>
            <a:pPr indent="-342900">
              <a:lnSpc>
                <a:spcPct val="80000"/>
              </a:lnSpc>
              <a:spcBef>
                <a:spcPts val="160"/>
              </a:spcBef>
              <a:buSzPct val="25000"/>
              <a:buNone/>
            </a:pPr>
            <a:r>
              <a:rPr lang="fr-FR" sz="1200" u="sng" dirty="0">
                <a:hlinkClick r:id="rId7"/>
              </a:rPr>
              <a:t>http://</a:t>
            </a:r>
            <a:r>
              <a:rPr lang="fr-FR" sz="1200" u="sng" dirty="0" smtClean="0">
                <a:hlinkClick r:id="rId7"/>
              </a:rPr>
              <a:t>www.cnesco.fr/wp-content/uploads/2017/04/Differenciation_dossier_synthese.pdf</a:t>
            </a:r>
            <a:r>
              <a:rPr lang="fr-FR" sz="1200" dirty="0" smtClean="0"/>
              <a:t> </a:t>
            </a:r>
            <a:endParaRPr lang="fr-FR" sz="1200" dirty="0" smtClean="0"/>
          </a:p>
          <a:p>
            <a:pPr indent="-342900">
              <a:lnSpc>
                <a:spcPct val="80000"/>
              </a:lnSpc>
              <a:spcBef>
                <a:spcPts val="160"/>
              </a:spcBef>
              <a:buSzPct val="25000"/>
              <a:buNone/>
            </a:pPr>
            <a:r>
              <a:rPr lang="fr-FR" sz="1200" dirty="0" smtClean="0"/>
              <a:t>MICHEL</a:t>
            </a:r>
            <a:r>
              <a:rPr lang="fr-FR" sz="1200" dirty="0"/>
              <a:t>, Jean-François. </a:t>
            </a:r>
            <a:r>
              <a:rPr lang="fr-FR" sz="1200" i="1" dirty="0"/>
              <a:t>Les 7 profils d’apprentissage</a:t>
            </a:r>
            <a:r>
              <a:rPr lang="fr-FR" sz="1200" dirty="0"/>
              <a:t>. Eyrolles. 2010 [2e éd. 2013</a:t>
            </a:r>
            <a:r>
              <a:rPr lang="fr-FR" sz="1200" dirty="0" smtClean="0"/>
              <a:t>].</a:t>
            </a:r>
          </a:p>
          <a:p>
            <a:pPr indent="-342900">
              <a:lnSpc>
                <a:spcPct val="80000"/>
              </a:lnSpc>
              <a:spcBef>
                <a:spcPts val="160"/>
              </a:spcBef>
              <a:buSzPct val="25000"/>
              <a:buNone/>
            </a:pPr>
            <a:r>
              <a:rPr lang="fr-FR" sz="1200" dirty="0">
                <a:hlinkClick r:id="rId8"/>
              </a:rPr>
              <a:t>http://</a:t>
            </a:r>
            <a:r>
              <a:rPr lang="fr-FR" sz="1200" dirty="0" smtClean="0">
                <a:hlinkClick r:id="rId8"/>
              </a:rPr>
              <a:t>www.cafepedagogique.net/lexpresso/Pages/2017/03/28032017Article636262836215283914.aspx</a:t>
            </a:r>
            <a:endParaRPr lang="fr-FR" sz="1200" dirty="0" smtClean="0"/>
          </a:p>
          <a:p>
            <a:pPr indent="-342900">
              <a:lnSpc>
                <a:spcPct val="80000"/>
              </a:lnSpc>
              <a:spcBef>
                <a:spcPts val="160"/>
              </a:spcBef>
              <a:buSzPct val="25000"/>
              <a:buNone/>
            </a:pPr>
            <a:endParaRPr lang="fr-FR" sz="2400" dirty="0" smtClean="0">
              <a:solidFill>
                <a:schemeClr val="tx1"/>
              </a:solidFill>
            </a:endParaRPr>
          </a:p>
          <a:p>
            <a:pPr indent="-342900">
              <a:lnSpc>
                <a:spcPct val="80000"/>
              </a:lnSpc>
              <a:spcBef>
                <a:spcPts val="160"/>
              </a:spcBef>
              <a:buSzPct val="25000"/>
              <a:buNone/>
            </a:pPr>
            <a:r>
              <a:rPr lang="fr-FR" sz="2400" dirty="0" smtClean="0">
                <a:solidFill>
                  <a:schemeClr val="tx1"/>
                </a:solidFill>
              </a:rPr>
              <a:t>Les nouvelles procédures d’évaluation :</a:t>
            </a:r>
          </a:p>
          <a:p>
            <a:pPr indent="-342900">
              <a:lnSpc>
                <a:spcPct val="80000"/>
              </a:lnSpc>
              <a:spcBef>
                <a:spcPts val="160"/>
              </a:spcBef>
              <a:buSzPct val="25000"/>
              <a:buNone/>
            </a:pPr>
            <a:r>
              <a:rPr lang="fr-FR" sz="1200" dirty="0">
                <a:hlinkClick r:id="rId9"/>
              </a:rPr>
              <a:t>http://</a:t>
            </a:r>
            <a:r>
              <a:rPr lang="fr-FR" sz="1200" dirty="0" smtClean="0">
                <a:hlinkClick r:id="rId9"/>
              </a:rPr>
              <a:t>www.esen.education.fr/fileadmin/user_upload/Modules/Ressources/Conferences/html/15-16/mercier-brunel_y/co/mercier_brunel_y_evaluer_autrement.html</a:t>
            </a:r>
            <a:endParaRPr lang="fr-FR" sz="1200" dirty="0" smtClean="0"/>
          </a:p>
          <a:p>
            <a:pPr indent="-342900">
              <a:lnSpc>
                <a:spcPct val="80000"/>
              </a:lnSpc>
              <a:spcBef>
                <a:spcPts val="160"/>
              </a:spcBef>
              <a:buSzPct val="25000"/>
              <a:buNone/>
            </a:pPr>
            <a:r>
              <a:rPr lang="fr-FR" dirty="0" smtClean="0"/>
              <a:t> </a:t>
            </a:r>
          </a:p>
          <a:p>
            <a:pPr indent="-342900">
              <a:lnSpc>
                <a:spcPct val="80000"/>
              </a:lnSpc>
              <a:spcBef>
                <a:spcPts val="160"/>
              </a:spcBef>
              <a:buSzPct val="25000"/>
              <a:buNone/>
            </a:pPr>
            <a:endParaRPr lang="fr-FR" dirty="0" smtClean="0"/>
          </a:p>
          <a:p>
            <a:pPr indent="-342900">
              <a:lnSpc>
                <a:spcPct val="80000"/>
              </a:lnSpc>
              <a:spcBef>
                <a:spcPts val="160"/>
              </a:spcBef>
              <a:buSzPct val="25000"/>
              <a:buNone/>
            </a:pPr>
            <a:endParaRPr lang="fr-FR" dirty="0" smtClean="0"/>
          </a:p>
          <a:p>
            <a:pPr indent="-342900">
              <a:lnSpc>
                <a:spcPct val="80000"/>
              </a:lnSpc>
              <a:spcBef>
                <a:spcPts val="160"/>
              </a:spcBef>
              <a:buSzPct val="25000"/>
              <a:buNone/>
            </a:pPr>
            <a:endParaRPr lang="fr-FR" dirty="0"/>
          </a:p>
          <a:p>
            <a:pPr indent="-342900">
              <a:lnSpc>
                <a:spcPct val="80000"/>
              </a:lnSpc>
              <a:spcBef>
                <a:spcPts val="160"/>
              </a:spcBef>
              <a:buSzPct val="25000"/>
              <a:buNone/>
            </a:pPr>
            <a:endParaRPr lang="fr-FR" sz="2400" dirty="0" smtClean="0">
              <a:solidFill>
                <a:schemeClr val="tx1"/>
              </a:solidFill>
              <a:latin typeface="Calibri" panose="020F0502020204030204" pitchFamily="34" charset="0"/>
              <a:ea typeface="Arimo"/>
              <a:cs typeface="Arimo"/>
              <a:sym typeface="Arimo"/>
            </a:endParaRPr>
          </a:p>
        </p:txBody>
      </p:sp>
    </p:spTree>
    <p:extLst>
      <p:ext uri="{BB962C8B-B14F-4D97-AF65-F5344CB8AC3E}">
        <p14:creationId xmlns:p14="http://schemas.microsoft.com/office/powerpoint/2010/main" val="103437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2991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4294967295"/>
          </p:nvPr>
        </p:nvSpPr>
        <p:spPr>
          <a:xfrm>
            <a:off x="786696" y="1484784"/>
            <a:ext cx="7529719" cy="12961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58750" indent="0" algn="just">
              <a:buNone/>
            </a:pPr>
            <a:r>
              <a:rPr lang="fr-FR" sz="2400" b="0" dirty="0">
                <a:solidFill>
                  <a:schemeClr val="tx1"/>
                </a:solidFill>
              </a:rPr>
              <a:t>Construire, mettre en œuvre et animer des situations d’enseignement et d’apprentissage prenant en compte la diversité des élèves (3, 4 et P3</a:t>
            </a:r>
            <a:r>
              <a:rPr lang="fr-FR" sz="2400" b="0" dirty="0" smtClean="0">
                <a:solidFill>
                  <a:schemeClr val="tx1"/>
                </a:solidFill>
              </a:rPr>
              <a:t>).</a:t>
            </a:r>
            <a:endParaRPr lang="fr-FR" sz="2400" b="0" dirty="0">
              <a:solidFill>
                <a:schemeClr val="tx1"/>
              </a:solidFill>
            </a:endParaRPr>
          </a:p>
        </p:txBody>
      </p:sp>
      <p:pic>
        <p:nvPicPr>
          <p:cNvPr id="47" name="Shape 47" descr="logo2bi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0362" y="187325"/>
            <a:ext cx="8423400" cy="973012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Shape 48"/>
          <p:cNvSpPr txBox="1"/>
          <p:nvPr/>
        </p:nvSpPr>
        <p:spPr>
          <a:xfrm>
            <a:off x="755650" y="313531"/>
            <a:ext cx="7272300" cy="72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76AE"/>
              </a:buClr>
              <a:buSzPct val="80000"/>
              <a:buFont typeface="Noto Sans Symbols"/>
              <a:buChar char="➔"/>
            </a:pPr>
            <a:r>
              <a:rPr lang="fr-FR" sz="3200" b="1" dirty="0" smtClean="0">
                <a:solidFill>
                  <a:srgbClr val="454545"/>
                </a:solidFill>
                <a:latin typeface="Calibri"/>
                <a:ea typeface="Calibri"/>
                <a:cs typeface="Calibri"/>
                <a:sym typeface="Calibri"/>
              </a:rPr>
              <a:t>Pédagogie de projet </a:t>
            </a:r>
            <a:endParaRPr lang="en-US" sz="3200" b="1" dirty="0">
              <a:solidFill>
                <a:srgbClr val="45454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Shape 46"/>
          <p:cNvSpPr txBox="1">
            <a:spLocks/>
          </p:cNvSpPr>
          <p:nvPr/>
        </p:nvSpPr>
        <p:spPr>
          <a:xfrm>
            <a:off x="842002" y="4869160"/>
            <a:ext cx="7546422" cy="11521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2413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175B2"/>
              </a:buClr>
              <a:buSzPct val="100000"/>
              <a:buFont typeface="Arial"/>
              <a:buChar char="•"/>
              <a:defRPr sz="1600" b="1" i="0" u="none" strike="noStrike" cap="none">
                <a:solidFill>
                  <a:srgbClr val="5175B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841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54545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45454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270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54545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45454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01600" indent="0" algn="just">
              <a:buFont typeface="Arial"/>
              <a:buNone/>
            </a:pPr>
            <a:r>
              <a:rPr lang="fr-FR" sz="2400" b="0" dirty="0" smtClean="0">
                <a:solidFill>
                  <a:schemeClr val="tx1"/>
                </a:solidFill>
              </a:rPr>
              <a:t>Organiser et assurer un mode de fonctionnement du groupe favorisant l’apprentissage et la socialisation des élèves (P4).</a:t>
            </a:r>
            <a:endParaRPr lang="fr-FR" sz="2400" b="0" dirty="0">
              <a:solidFill>
                <a:schemeClr val="tx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043608" y="3429000"/>
            <a:ext cx="73448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Calibri" panose="020F0502020204030204" pitchFamily="34" charset="0"/>
              </a:rPr>
              <a:t>REFERENTIEL DES COMPETENCES PROFESSIONNELLES</a:t>
            </a:r>
          </a:p>
          <a:p>
            <a:pPr algn="ctr"/>
            <a:r>
              <a:rPr lang="fr-FR" b="1" dirty="0">
                <a:latin typeface="Calibri" panose="020F0502020204030204" pitchFamily="34" charset="0"/>
              </a:rPr>
              <a:t>DES METIERS DU PROFESSORAT ET DE L'EDUCATION</a:t>
            </a:r>
          </a:p>
          <a:p>
            <a:pPr algn="ctr"/>
            <a:r>
              <a:rPr lang="fr-FR" dirty="0">
                <a:latin typeface="Calibri" panose="020F0502020204030204" pitchFamily="34" charset="0"/>
              </a:rPr>
              <a:t>Arrêté du </a:t>
            </a:r>
            <a:r>
              <a:rPr lang="fr-FR" dirty="0" smtClean="0">
                <a:latin typeface="Calibri" panose="020F0502020204030204" pitchFamily="34" charset="0"/>
              </a:rPr>
              <a:t>1-7-2013 BO </a:t>
            </a:r>
            <a:r>
              <a:rPr lang="fr-FR" dirty="0">
                <a:latin typeface="Calibri" panose="020F0502020204030204" pitchFamily="34" charset="0"/>
              </a:rPr>
              <a:t>n°30 du 25 juillet 2013</a:t>
            </a:r>
          </a:p>
        </p:txBody>
      </p:sp>
      <p:sp>
        <p:nvSpPr>
          <p:cNvPr id="7" name="Shape 55"/>
          <p:cNvSpPr/>
          <p:nvPr/>
        </p:nvSpPr>
        <p:spPr>
          <a:xfrm rot="16200000">
            <a:off x="4283539" y="2852936"/>
            <a:ext cx="577045" cy="387719"/>
          </a:xfrm>
          <a:prstGeom prst="rightArrow">
            <a:avLst>
              <a:gd name="adj1" fmla="val 50000"/>
              <a:gd name="adj2" fmla="val 57896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" name="Shape 55"/>
          <p:cNvSpPr/>
          <p:nvPr/>
        </p:nvSpPr>
        <p:spPr>
          <a:xfrm rot="5400000">
            <a:off x="4332685" y="4262327"/>
            <a:ext cx="577045" cy="387719"/>
          </a:xfrm>
          <a:prstGeom prst="rightArrow">
            <a:avLst>
              <a:gd name="adj1" fmla="val 50000"/>
              <a:gd name="adj2" fmla="val 57896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750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Shape 47" descr="logo2bi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0362" y="187325"/>
            <a:ext cx="8423400" cy="973012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Shape 48"/>
          <p:cNvSpPr txBox="1"/>
          <p:nvPr/>
        </p:nvSpPr>
        <p:spPr>
          <a:xfrm>
            <a:off x="755650" y="313531"/>
            <a:ext cx="7272300" cy="72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76AE"/>
              </a:buClr>
              <a:buSzPct val="80000"/>
              <a:buFont typeface="Noto Sans Symbols"/>
              <a:buChar char="➔"/>
            </a:pPr>
            <a:r>
              <a:rPr lang="fr-FR" sz="3200" b="1" dirty="0" smtClean="0">
                <a:solidFill>
                  <a:srgbClr val="454545"/>
                </a:solidFill>
                <a:latin typeface="Calibri"/>
                <a:ea typeface="Calibri"/>
                <a:cs typeface="Calibri"/>
                <a:sym typeface="Calibri"/>
              </a:rPr>
              <a:t>Pédagogie de projet </a:t>
            </a:r>
            <a:endParaRPr lang="en-US" sz="3200" b="1" dirty="0">
              <a:solidFill>
                <a:srgbClr val="45454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Shape 32"/>
          <p:cNvSpPr txBox="1">
            <a:spLocks/>
          </p:cNvSpPr>
          <p:nvPr/>
        </p:nvSpPr>
        <p:spPr>
          <a:xfrm>
            <a:off x="827584" y="2492896"/>
            <a:ext cx="5688632" cy="16561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buClr>
                <a:srgbClr val="454545"/>
              </a:buClr>
              <a:buSzPct val="25000"/>
              <a:buFont typeface="Arial"/>
              <a:buNone/>
            </a:pPr>
            <a:r>
              <a:rPr lang="fr-FR" sz="2400" b="1" dirty="0" smtClean="0">
                <a:solidFill>
                  <a:srgbClr val="454545"/>
                </a:solidFill>
                <a:latin typeface="Calibri" panose="020F0502020204030204" pitchFamily="34" charset="0"/>
              </a:rPr>
              <a:t>Mercredi 10 mai 2017 – 15h30-17h30</a:t>
            </a:r>
          </a:p>
          <a:p>
            <a:pPr marL="285750" lvl="6" indent="-285750">
              <a:buClr>
                <a:srgbClr val="454545"/>
              </a:buClr>
              <a:buSzPct val="25000"/>
              <a:buFont typeface="Wingdings" panose="05000000000000000000" pitchFamily="2" charset="2"/>
              <a:buChar char="q"/>
            </a:pPr>
            <a:r>
              <a:rPr lang="fr-FR" sz="2400" dirty="0" smtClean="0">
                <a:solidFill>
                  <a:srgbClr val="454545"/>
                </a:solidFill>
                <a:latin typeface="Calibri" panose="020F0502020204030204" pitchFamily="34" charset="0"/>
              </a:rPr>
              <a:t>Les enjeux : 15/20 minutes</a:t>
            </a:r>
          </a:p>
          <a:p>
            <a:pPr marL="285750" lvl="6" indent="-285750">
              <a:buClr>
                <a:srgbClr val="454545"/>
              </a:buClr>
              <a:buSzPct val="25000"/>
              <a:buFont typeface="Wingdings" panose="05000000000000000000" pitchFamily="2" charset="2"/>
              <a:buChar char="q"/>
            </a:pPr>
            <a:r>
              <a:rPr lang="fr-FR" sz="2400" dirty="0" smtClean="0">
                <a:solidFill>
                  <a:srgbClr val="454545"/>
                </a:solidFill>
                <a:latin typeface="Calibri" panose="020F0502020204030204" pitchFamily="34" charset="0"/>
              </a:rPr>
              <a:t>Le programme d’action : 1h15</a:t>
            </a:r>
          </a:p>
          <a:p>
            <a:pPr marL="285750" lvl="6" indent="-285750">
              <a:buClr>
                <a:srgbClr val="454545"/>
              </a:buClr>
              <a:buSzPct val="25000"/>
              <a:buFont typeface="Wingdings" panose="05000000000000000000" pitchFamily="2" charset="2"/>
              <a:buChar char="q"/>
            </a:pPr>
            <a:r>
              <a:rPr lang="fr-FR" sz="2400" dirty="0" smtClean="0">
                <a:solidFill>
                  <a:srgbClr val="454545"/>
                </a:solidFill>
                <a:latin typeface="Calibri" panose="020F0502020204030204" pitchFamily="34" charset="0"/>
              </a:rPr>
              <a:t>La restitution finale : 15/20 minutes</a:t>
            </a:r>
          </a:p>
          <a:p>
            <a:pPr>
              <a:buClr>
                <a:srgbClr val="454545"/>
              </a:buClr>
              <a:buSzPct val="25000"/>
              <a:buFont typeface="Arial"/>
              <a:buNone/>
            </a:pPr>
            <a:endParaRPr lang="fr-FR" sz="1700" dirty="0" smtClean="0"/>
          </a:p>
          <a:p>
            <a:pPr>
              <a:buClr>
                <a:srgbClr val="454545"/>
              </a:buClr>
              <a:buSzPct val="25000"/>
              <a:buFont typeface="Arial"/>
              <a:buNone/>
            </a:pPr>
            <a:endParaRPr lang="fr-FR" sz="1900" dirty="0"/>
          </a:p>
        </p:txBody>
      </p:sp>
    </p:spTree>
    <p:extLst>
      <p:ext uri="{BB962C8B-B14F-4D97-AF65-F5344CB8AC3E}">
        <p14:creationId xmlns:p14="http://schemas.microsoft.com/office/powerpoint/2010/main" val="161790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4294967295"/>
          </p:nvPr>
        </p:nvSpPr>
        <p:spPr>
          <a:xfrm>
            <a:off x="395536" y="2862975"/>
            <a:ext cx="2016224" cy="107008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80000"/>
              </a:lnSpc>
              <a:spcBef>
                <a:spcPts val="160"/>
              </a:spcBef>
              <a:spcAft>
                <a:spcPts val="0"/>
              </a:spcAft>
              <a:buClr>
                <a:srgbClr val="5175B2"/>
              </a:buClr>
              <a:buSzPct val="25000"/>
              <a:buFont typeface="Arial"/>
              <a:buNone/>
            </a:pPr>
            <a:r>
              <a:rPr lang="fr-FR" sz="2400" dirty="0" smtClean="0">
                <a:solidFill>
                  <a:srgbClr val="FF0000"/>
                </a:solidFill>
                <a:latin typeface="Calibri" panose="020F0502020204030204" pitchFamily="34" charset="0"/>
                <a:ea typeface="Arimo"/>
                <a:cs typeface="Arimo"/>
                <a:sym typeface="Arimo"/>
              </a:rPr>
              <a:t>Réforme de</a:t>
            </a:r>
          </a:p>
          <a:p>
            <a:pPr marL="342900" marR="0" lvl="0" indent="-342900" algn="ctr" rtl="0">
              <a:lnSpc>
                <a:spcPct val="80000"/>
              </a:lnSpc>
              <a:spcBef>
                <a:spcPts val="160"/>
              </a:spcBef>
              <a:spcAft>
                <a:spcPts val="0"/>
              </a:spcAft>
              <a:buClr>
                <a:srgbClr val="5175B2"/>
              </a:buClr>
              <a:buSzPct val="25000"/>
              <a:buFont typeface="Arial"/>
              <a:buNone/>
            </a:pPr>
            <a:r>
              <a:rPr lang="fr-FR" sz="2400" dirty="0" smtClean="0">
                <a:solidFill>
                  <a:srgbClr val="FF0000"/>
                </a:solidFill>
                <a:latin typeface="Calibri" panose="020F0502020204030204" pitchFamily="34" charset="0"/>
                <a:ea typeface="Arimo"/>
                <a:cs typeface="Arimo"/>
                <a:sym typeface="Arimo"/>
              </a:rPr>
              <a:t> la scolarité</a:t>
            </a:r>
          </a:p>
          <a:p>
            <a:pPr marL="342900" marR="0" lvl="0" indent="-342900" algn="ctr" rtl="0">
              <a:lnSpc>
                <a:spcPct val="80000"/>
              </a:lnSpc>
              <a:spcBef>
                <a:spcPts val="160"/>
              </a:spcBef>
              <a:spcAft>
                <a:spcPts val="0"/>
              </a:spcAft>
              <a:buClr>
                <a:srgbClr val="5175B2"/>
              </a:buClr>
              <a:buSzPct val="25000"/>
              <a:buFont typeface="Arial"/>
              <a:buNone/>
            </a:pPr>
            <a:r>
              <a:rPr lang="fr-FR" sz="2400" dirty="0" smtClean="0">
                <a:solidFill>
                  <a:srgbClr val="FF0000"/>
                </a:solidFill>
                <a:latin typeface="Calibri" panose="020F0502020204030204" pitchFamily="34" charset="0"/>
                <a:ea typeface="Arimo"/>
                <a:cs typeface="Arimo"/>
                <a:sym typeface="Arimo"/>
              </a:rPr>
              <a:t> obligatoire</a:t>
            </a:r>
            <a:endParaRPr lang="fr-FR" sz="2400" b="1" i="0" u="none" dirty="0">
              <a:solidFill>
                <a:srgbClr val="FF0000"/>
              </a:solidFill>
              <a:latin typeface="Calibri" panose="020F0502020204030204" pitchFamily="34" charset="0"/>
              <a:ea typeface="Arimo"/>
              <a:cs typeface="Arimo"/>
              <a:sym typeface="Arimo"/>
            </a:endParaRPr>
          </a:p>
        </p:txBody>
      </p:sp>
      <p:pic>
        <p:nvPicPr>
          <p:cNvPr id="47" name="Shape 47" descr="logo2bi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0362" y="187325"/>
            <a:ext cx="8423400" cy="973012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Shape 48"/>
          <p:cNvSpPr txBox="1"/>
          <p:nvPr/>
        </p:nvSpPr>
        <p:spPr>
          <a:xfrm>
            <a:off x="755650" y="313531"/>
            <a:ext cx="7272300" cy="72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76AE"/>
              </a:buClr>
              <a:buSzPct val="80000"/>
              <a:buFont typeface="Noto Sans Symbols"/>
              <a:buChar char="➔"/>
            </a:pPr>
            <a:r>
              <a:rPr lang="fr-FR" sz="3200" b="1" dirty="0" smtClean="0">
                <a:solidFill>
                  <a:srgbClr val="454545"/>
                </a:solidFill>
                <a:latin typeface="Calibri"/>
                <a:ea typeface="Calibri"/>
                <a:cs typeface="Calibri"/>
                <a:sym typeface="Calibri"/>
              </a:rPr>
              <a:t>Les enjeux</a:t>
            </a:r>
            <a:endParaRPr lang="en-US" sz="3200" b="1" dirty="0">
              <a:solidFill>
                <a:srgbClr val="45454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Shape 55"/>
          <p:cNvSpPr/>
          <p:nvPr/>
        </p:nvSpPr>
        <p:spPr>
          <a:xfrm>
            <a:off x="2483768" y="3195602"/>
            <a:ext cx="2241541" cy="387719"/>
          </a:xfrm>
          <a:prstGeom prst="rightArrow">
            <a:avLst>
              <a:gd name="adj1" fmla="val 50000"/>
              <a:gd name="adj2" fmla="val 57896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" name="Shape 55"/>
          <p:cNvSpPr/>
          <p:nvPr/>
        </p:nvSpPr>
        <p:spPr>
          <a:xfrm rot="19637441">
            <a:off x="4582938" y="4286661"/>
            <a:ext cx="840568" cy="387719"/>
          </a:xfrm>
          <a:prstGeom prst="rightArrow">
            <a:avLst>
              <a:gd name="adj1" fmla="val 50000"/>
              <a:gd name="adj2" fmla="val 57896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46"/>
          <p:cNvSpPr txBox="1">
            <a:spLocks/>
          </p:cNvSpPr>
          <p:nvPr/>
        </p:nvSpPr>
        <p:spPr>
          <a:xfrm>
            <a:off x="251520" y="1621901"/>
            <a:ext cx="3718733" cy="54434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2413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175B2"/>
              </a:buClr>
              <a:buSzPct val="100000"/>
              <a:buFont typeface="Arial"/>
              <a:buChar char="•"/>
              <a:defRPr sz="1600" b="1" i="0" u="none" strike="noStrike" cap="none">
                <a:solidFill>
                  <a:srgbClr val="5175B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841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54545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45454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270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54545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45454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342900" algn="ctr">
              <a:lnSpc>
                <a:spcPct val="80000"/>
              </a:lnSpc>
              <a:spcBef>
                <a:spcPts val="160"/>
              </a:spcBef>
              <a:buSzPct val="25000"/>
              <a:buFont typeface="Arial"/>
              <a:buNone/>
            </a:pPr>
            <a:r>
              <a:rPr lang="fr-FR" sz="2400" dirty="0" smtClean="0">
                <a:solidFill>
                  <a:schemeClr val="bg2"/>
                </a:solidFill>
                <a:latin typeface="Calibri" panose="020F0502020204030204" pitchFamily="34" charset="0"/>
                <a:ea typeface="Arimo"/>
                <a:cs typeface="Arimo"/>
                <a:sym typeface="Arimo"/>
                <a:hlinkClick r:id="rId4" action="ppaction://hlinkfile"/>
              </a:rPr>
              <a:t>Programmes des cycles</a:t>
            </a:r>
            <a:endParaRPr lang="fr-FR" sz="2400" dirty="0" smtClean="0">
              <a:solidFill>
                <a:schemeClr val="bg2"/>
              </a:solidFill>
              <a:latin typeface="Calibri" panose="020F0502020204030204" pitchFamily="34" charset="0"/>
              <a:ea typeface="Arimo"/>
              <a:cs typeface="Arimo"/>
              <a:sym typeface="Arimo"/>
            </a:endParaRPr>
          </a:p>
        </p:txBody>
      </p:sp>
      <p:sp>
        <p:nvSpPr>
          <p:cNvPr id="20" name="Shape 46"/>
          <p:cNvSpPr txBox="1">
            <a:spLocks/>
          </p:cNvSpPr>
          <p:nvPr/>
        </p:nvSpPr>
        <p:spPr>
          <a:xfrm>
            <a:off x="249770" y="4869160"/>
            <a:ext cx="4320542" cy="4657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2413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175B2"/>
              </a:buClr>
              <a:buSzPct val="100000"/>
              <a:buFont typeface="Arial"/>
              <a:buChar char="•"/>
              <a:defRPr sz="1600" b="1" i="0" u="none" strike="noStrike" cap="none">
                <a:solidFill>
                  <a:srgbClr val="5175B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841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54545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45454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270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54545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45454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342900">
              <a:lnSpc>
                <a:spcPct val="80000"/>
              </a:lnSpc>
              <a:spcBef>
                <a:spcPts val="160"/>
              </a:spcBef>
              <a:buSzPct val="25000"/>
              <a:buNone/>
            </a:pPr>
            <a:r>
              <a:rPr lang="fr-FR" sz="2400" dirty="0" smtClean="0">
                <a:solidFill>
                  <a:schemeClr val="bg2"/>
                </a:solidFill>
                <a:latin typeface="Calibri" panose="020F0502020204030204" pitchFamily="34" charset="0"/>
                <a:ea typeface="Arimo"/>
                <a:cs typeface="Arimo"/>
                <a:sym typeface="Arimo"/>
              </a:rPr>
              <a:t>Organisation des enseignements</a:t>
            </a:r>
            <a:endParaRPr lang="fr-FR" sz="2400" dirty="0">
              <a:solidFill>
                <a:schemeClr val="bg2"/>
              </a:solidFill>
              <a:latin typeface="Calibri" panose="020F0502020204030204" pitchFamily="34" charset="0"/>
              <a:ea typeface="Arimo"/>
              <a:cs typeface="Arimo"/>
              <a:sym typeface="Arimo"/>
            </a:endParaRPr>
          </a:p>
        </p:txBody>
      </p:sp>
      <p:sp>
        <p:nvSpPr>
          <p:cNvPr id="21" name="Shape 55"/>
          <p:cNvSpPr/>
          <p:nvPr/>
        </p:nvSpPr>
        <p:spPr>
          <a:xfrm rot="5400000">
            <a:off x="6645136" y="3991250"/>
            <a:ext cx="577045" cy="387719"/>
          </a:xfrm>
          <a:prstGeom prst="rightArrow">
            <a:avLst>
              <a:gd name="adj1" fmla="val 50000"/>
              <a:gd name="adj2" fmla="val 57896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" name="Shape 46"/>
          <p:cNvSpPr txBox="1">
            <a:spLocks/>
          </p:cNvSpPr>
          <p:nvPr/>
        </p:nvSpPr>
        <p:spPr>
          <a:xfrm>
            <a:off x="4952224" y="2924944"/>
            <a:ext cx="3575150" cy="7788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2413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175B2"/>
              </a:buClr>
              <a:buSzPct val="100000"/>
              <a:buFont typeface="Arial"/>
              <a:buChar char="•"/>
              <a:defRPr sz="1600" b="1" i="0" u="none" strike="noStrike" cap="none">
                <a:solidFill>
                  <a:srgbClr val="5175B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841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54545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45454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270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54545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45454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342900" algn="ctr">
              <a:lnSpc>
                <a:spcPct val="80000"/>
              </a:lnSpc>
              <a:spcBef>
                <a:spcPts val="160"/>
              </a:spcBef>
              <a:buSzPct val="25000"/>
              <a:buFont typeface="Arial"/>
              <a:buNone/>
            </a:pPr>
            <a:r>
              <a:rPr lang="fr-FR" sz="2400" dirty="0" smtClean="0">
                <a:solidFill>
                  <a:srgbClr val="FF0000"/>
                </a:solidFill>
                <a:latin typeface="Calibri" panose="020F0502020204030204" pitchFamily="34" charset="0"/>
                <a:ea typeface="Arimo"/>
                <a:cs typeface="Arimo"/>
                <a:sym typeface="Arimo"/>
              </a:rPr>
              <a:t>Déplacement des gestes professionnels</a:t>
            </a:r>
          </a:p>
          <a:p>
            <a:pPr indent="-342900" algn="ctr">
              <a:lnSpc>
                <a:spcPct val="80000"/>
              </a:lnSpc>
              <a:spcBef>
                <a:spcPts val="160"/>
              </a:spcBef>
              <a:buSzPct val="25000"/>
              <a:buNone/>
            </a:pPr>
            <a:r>
              <a:rPr lang="fr-FR" sz="1200" i="1" dirty="0">
                <a:hlinkClick r:id="rId5"/>
              </a:rPr>
              <a:t>https://vimeo.com/64571505</a:t>
            </a:r>
            <a:endParaRPr lang="fr-FR" sz="1200" i="1" dirty="0"/>
          </a:p>
          <a:p>
            <a:pPr indent="-342900" algn="ctr">
              <a:lnSpc>
                <a:spcPct val="80000"/>
              </a:lnSpc>
              <a:spcBef>
                <a:spcPts val="160"/>
              </a:spcBef>
              <a:buSzPct val="25000"/>
              <a:buFont typeface="Arial"/>
              <a:buNone/>
            </a:pPr>
            <a:endParaRPr lang="fr-FR" sz="2400" dirty="0">
              <a:solidFill>
                <a:srgbClr val="FF0000"/>
              </a:solidFill>
              <a:latin typeface="Calibri" panose="020F0502020204030204" pitchFamily="34" charset="0"/>
              <a:ea typeface="Arimo"/>
              <a:cs typeface="Arimo"/>
              <a:sym typeface="Arimo"/>
            </a:endParaRPr>
          </a:p>
        </p:txBody>
      </p:sp>
      <p:sp>
        <p:nvSpPr>
          <p:cNvPr id="31" name="Shape 55"/>
          <p:cNvSpPr/>
          <p:nvPr/>
        </p:nvSpPr>
        <p:spPr>
          <a:xfrm rot="1331515">
            <a:off x="4012342" y="2205233"/>
            <a:ext cx="840568" cy="387719"/>
          </a:xfrm>
          <a:prstGeom prst="rightArrow">
            <a:avLst>
              <a:gd name="adj1" fmla="val 50000"/>
              <a:gd name="adj2" fmla="val 57896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46"/>
          <p:cNvSpPr txBox="1">
            <a:spLocks/>
          </p:cNvSpPr>
          <p:nvPr/>
        </p:nvSpPr>
        <p:spPr>
          <a:xfrm>
            <a:off x="5379767" y="4480520"/>
            <a:ext cx="3430701" cy="11843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2413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175B2"/>
              </a:buClr>
              <a:buSzPct val="100000"/>
              <a:buFont typeface="Arial"/>
              <a:buChar char="•"/>
              <a:defRPr sz="1600" b="1" i="0" u="none" strike="noStrike" cap="none">
                <a:solidFill>
                  <a:srgbClr val="5175B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841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54545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45454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270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54545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45454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01600" indent="0" algn="ctr">
              <a:buNone/>
            </a:pP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hlinkClick r:id="rId6" action="ppaction://hlinkfile"/>
              </a:rPr>
              <a:t>REFERENTIEL DES COMPETENCES PROFESSIONNELLES</a:t>
            </a:r>
            <a:endParaRPr lang="fr-FR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Shape 46"/>
          <p:cNvSpPr txBox="1">
            <a:spLocks/>
          </p:cNvSpPr>
          <p:nvPr/>
        </p:nvSpPr>
        <p:spPr>
          <a:xfrm>
            <a:off x="5379767" y="1498796"/>
            <a:ext cx="3008657" cy="7905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2413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175B2"/>
              </a:buClr>
              <a:buSzPct val="100000"/>
              <a:buFont typeface="Arial"/>
              <a:buChar char="•"/>
              <a:defRPr sz="1600" b="1" i="0" u="none" strike="noStrike" cap="none">
                <a:solidFill>
                  <a:srgbClr val="5175B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841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54545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45454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270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54545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45454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342900" algn="ctr">
              <a:lnSpc>
                <a:spcPct val="80000"/>
              </a:lnSpc>
              <a:spcBef>
                <a:spcPts val="160"/>
              </a:spcBef>
              <a:buSzPct val="25000"/>
              <a:buFont typeface="Arial"/>
              <a:buNone/>
            </a:pPr>
            <a:r>
              <a:rPr lang="fr-FR" sz="2400" dirty="0" smtClean="0">
                <a:solidFill>
                  <a:schemeClr val="bg2"/>
                </a:solidFill>
                <a:latin typeface="Calibri" panose="020F0502020204030204" pitchFamily="34" charset="0"/>
                <a:ea typeface="Arimo"/>
                <a:cs typeface="Arimo"/>
                <a:sym typeface="Arimo"/>
                <a:hlinkClick r:id="rId7" action="ppaction://hlinkfile"/>
              </a:rPr>
              <a:t>Nouvelles pratiques d’évaluation</a:t>
            </a:r>
            <a:endParaRPr lang="fr-FR" sz="2400" dirty="0" smtClean="0">
              <a:solidFill>
                <a:schemeClr val="bg2"/>
              </a:solidFill>
              <a:latin typeface="Calibri" panose="020F0502020204030204" pitchFamily="34" charset="0"/>
              <a:ea typeface="Arimo"/>
              <a:cs typeface="Arimo"/>
              <a:sym typeface="Arimo"/>
            </a:endParaRPr>
          </a:p>
        </p:txBody>
      </p:sp>
      <p:sp>
        <p:nvSpPr>
          <p:cNvPr id="18" name="Shape 55"/>
          <p:cNvSpPr/>
          <p:nvPr/>
        </p:nvSpPr>
        <p:spPr>
          <a:xfrm rot="16200000">
            <a:off x="6657283" y="2384015"/>
            <a:ext cx="577045" cy="387719"/>
          </a:xfrm>
          <a:prstGeom prst="rightArrow">
            <a:avLst>
              <a:gd name="adj1" fmla="val 50000"/>
              <a:gd name="adj2" fmla="val 57896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55"/>
          <p:cNvSpPr/>
          <p:nvPr/>
        </p:nvSpPr>
        <p:spPr>
          <a:xfrm rot="16200000">
            <a:off x="948945" y="2205232"/>
            <a:ext cx="577045" cy="387719"/>
          </a:xfrm>
          <a:prstGeom prst="rightArrow">
            <a:avLst>
              <a:gd name="adj1" fmla="val 50000"/>
              <a:gd name="adj2" fmla="val 57896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" name="Shape 55"/>
          <p:cNvSpPr/>
          <p:nvPr/>
        </p:nvSpPr>
        <p:spPr>
          <a:xfrm rot="5400000">
            <a:off x="935376" y="4127449"/>
            <a:ext cx="577045" cy="387719"/>
          </a:xfrm>
          <a:prstGeom prst="rightArrow">
            <a:avLst>
              <a:gd name="adj1" fmla="val 50000"/>
              <a:gd name="adj2" fmla="val 57896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706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Shape 47" descr="logo2bi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0362" y="187325"/>
            <a:ext cx="8423400" cy="973012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Shape 48"/>
          <p:cNvSpPr txBox="1"/>
          <p:nvPr/>
        </p:nvSpPr>
        <p:spPr>
          <a:xfrm>
            <a:off x="755650" y="313531"/>
            <a:ext cx="7272300" cy="72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76AE"/>
              </a:buClr>
              <a:buSzPct val="80000"/>
              <a:buFont typeface="Noto Sans Symbols"/>
              <a:buChar char="➔"/>
            </a:pPr>
            <a:r>
              <a:rPr lang="fr-FR" sz="3200" b="1" dirty="0" smtClean="0">
                <a:solidFill>
                  <a:srgbClr val="454545"/>
                </a:solidFill>
                <a:latin typeface="Calibri"/>
                <a:ea typeface="Calibri"/>
                <a:cs typeface="Calibri"/>
                <a:sym typeface="Calibri"/>
              </a:rPr>
              <a:t>Les enjeux</a:t>
            </a:r>
            <a:endParaRPr lang="en-US" sz="3200" b="1" dirty="0">
              <a:solidFill>
                <a:srgbClr val="45454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Shape 55"/>
          <p:cNvSpPr/>
          <p:nvPr/>
        </p:nvSpPr>
        <p:spPr>
          <a:xfrm>
            <a:off x="3248283" y="2095492"/>
            <a:ext cx="1143518" cy="387719"/>
          </a:xfrm>
          <a:prstGeom prst="rightArrow">
            <a:avLst>
              <a:gd name="adj1" fmla="val 50000"/>
              <a:gd name="adj2" fmla="val 57896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46"/>
          <p:cNvSpPr txBox="1">
            <a:spLocks/>
          </p:cNvSpPr>
          <p:nvPr/>
        </p:nvSpPr>
        <p:spPr>
          <a:xfrm>
            <a:off x="827583" y="1700808"/>
            <a:ext cx="2232249" cy="12644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2413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175B2"/>
              </a:buClr>
              <a:buSzPct val="100000"/>
              <a:buFont typeface="Arial"/>
              <a:buChar char="•"/>
              <a:defRPr sz="1600" b="1" i="0" u="none" strike="noStrike" cap="none">
                <a:solidFill>
                  <a:srgbClr val="5175B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841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54545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45454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270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54545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45454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342900" algn="ctr">
              <a:lnSpc>
                <a:spcPct val="80000"/>
              </a:lnSpc>
              <a:spcBef>
                <a:spcPts val="160"/>
              </a:spcBef>
              <a:buSzPct val="25000"/>
              <a:buFont typeface="Arial"/>
              <a:buNone/>
            </a:pPr>
            <a:r>
              <a:rPr lang="fr-FR" sz="2400" dirty="0" smtClean="0">
                <a:solidFill>
                  <a:schemeClr val="bg2"/>
                </a:solidFill>
                <a:latin typeface="Calibri" panose="020F0502020204030204" pitchFamily="34" charset="0"/>
                <a:ea typeface="Arimo"/>
                <a:cs typeface="Arimo"/>
                <a:sym typeface="Arimo"/>
                <a:hlinkClick r:id="rId4" action="ppaction://hlinkfile"/>
              </a:rPr>
              <a:t>Programmes </a:t>
            </a:r>
          </a:p>
          <a:p>
            <a:pPr indent="-342900" algn="ctr">
              <a:lnSpc>
                <a:spcPct val="80000"/>
              </a:lnSpc>
              <a:spcBef>
                <a:spcPts val="160"/>
              </a:spcBef>
              <a:buSzPct val="25000"/>
              <a:buFont typeface="Arial"/>
              <a:buNone/>
            </a:pPr>
            <a:r>
              <a:rPr lang="fr-FR" sz="2400" dirty="0" smtClean="0">
                <a:solidFill>
                  <a:schemeClr val="bg2"/>
                </a:solidFill>
                <a:latin typeface="Calibri" panose="020F0502020204030204" pitchFamily="34" charset="0"/>
                <a:ea typeface="Arimo"/>
                <a:cs typeface="Arimo"/>
                <a:sym typeface="Arimo"/>
                <a:hlinkClick r:id="rId4" action="ppaction://hlinkfile"/>
              </a:rPr>
              <a:t>des</a:t>
            </a:r>
          </a:p>
          <a:p>
            <a:pPr indent="-342900" algn="ctr">
              <a:lnSpc>
                <a:spcPct val="80000"/>
              </a:lnSpc>
              <a:spcBef>
                <a:spcPts val="160"/>
              </a:spcBef>
              <a:buSzPct val="25000"/>
              <a:buFont typeface="Arial"/>
              <a:buNone/>
            </a:pPr>
            <a:r>
              <a:rPr lang="fr-FR" sz="2400" dirty="0" smtClean="0">
                <a:solidFill>
                  <a:schemeClr val="bg2"/>
                </a:solidFill>
                <a:latin typeface="Calibri" panose="020F0502020204030204" pitchFamily="34" charset="0"/>
                <a:ea typeface="Arimo"/>
                <a:cs typeface="Arimo"/>
                <a:sym typeface="Arimo"/>
                <a:hlinkClick r:id="rId4" action="ppaction://hlinkfile"/>
              </a:rPr>
              <a:t> cycles</a:t>
            </a:r>
            <a:endParaRPr lang="fr-FR" sz="2400" dirty="0" smtClean="0">
              <a:solidFill>
                <a:schemeClr val="bg2"/>
              </a:solidFill>
              <a:latin typeface="Calibri" panose="020F0502020204030204" pitchFamily="34" charset="0"/>
              <a:ea typeface="Arimo"/>
              <a:cs typeface="Arimo"/>
              <a:sym typeface="Arimo"/>
            </a:endParaRPr>
          </a:p>
        </p:txBody>
      </p:sp>
      <p:sp>
        <p:nvSpPr>
          <p:cNvPr id="21" name="Shape 55"/>
          <p:cNvSpPr/>
          <p:nvPr/>
        </p:nvSpPr>
        <p:spPr>
          <a:xfrm rot="5400000">
            <a:off x="7032471" y="2726732"/>
            <a:ext cx="874761" cy="387719"/>
          </a:xfrm>
          <a:prstGeom prst="rightArrow">
            <a:avLst>
              <a:gd name="adj1" fmla="val 50000"/>
              <a:gd name="adj2" fmla="val 57896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46"/>
          <p:cNvSpPr txBox="1">
            <a:spLocks/>
          </p:cNvSpPr>
          <p:nvPr/>
        </p:nvSpPr>
        <p:spPr>
          <a:xfrm>
            <a:off x="4590355" y="1936977"/>
            <a:ext cx="4139754" cy="3960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2413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175B2"/>
              </a:buClr>
              <a:buSzPct val="100000"/>
              <a:buFont typeface="Arial"/>
              <a:buChar char="•"/>
              <a:defRPr sz="1600" b="1" i="0" u="none" strike="noStrike" cap="none">
                <a:solidFill>
                  <a:srgbClr val="5175B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841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54545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45454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270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54545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45454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342900" algn="ctr">
              <a:lnSpc>
                <a:spcPct val="80000"/>
              </a:lnSpc>
              <a:spcBef>
                <a:spcPts val="160"/>
              </a:spcBef>
              <a:buSzPct val="25000"/>
              <a:buFont typeface="Arial"/>
              <a:buNone/>
            </a:pPr>
            <a:r>
              <a:rPr lang="fr-FR" sz="2400" dirty="0" smtClean="0">
                <a:solidFill>
                  <a:schemeClr val="bg2"/>
                </a:solidFill>
                <a:latin typeface="Calibri" panose="020F0502020204030204" pitchFamily="34" charset="0"/>
                <a:ea typeface="Arimo"/>
                <a:cs typeface="Arimo"/>
                <a:sym typeface="Arimo"/>
                <a:hlinkClick r:id="rId5" action="ppaction://hlinkfile"/>
              </a:rPr>
              <a:t>Spiraler les apprentissages</a:t>
            </a:r>
            <a:endParaRPr lang="fr-FR" sz="2400" dirty="0" smtClean="0">
              <a:solidFill>
                <a:schemeClr val="bg2"/>
              </a:solidFill>
              <a:latin typeface="Calibri" panose="020F0502020204030204" pitchFamily="34" charset="0"/>
              <a:ea typeface="Arimo"/>
              <a:cs typeface="Arimo"/>
              <a:sym typeface="Arimo"/>
            </a:endParaRPr>
          </a:p>
        </p:txBody>
      </p:sp>
      <p:sp>
        <p:nvSpPr>
          <p:cNvPr id="26" name="Shape 46"/>
          <p:cNvSpPr txBox="1">
            <a:spLocks/>
          </p:cNvSpPr>
          <p:nvPr/>
        </p:nvSpPr>
        <p:spPr>
          <a:xfrm>
            <a:off x="3203848" y="3504153"/>
            <a:ext cx="3008657" cy="7920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2413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175B2"/>
              </a:buClr>
              <a:buSzPct val="100000"/>
              <a:buFont typeface="Arial"/>
              <a:buChar char="•"/>
              <a:defRPr sz="1600" b="1" i="0" u="none" strike="noStrike" cap="none">
                <a:solidFill>
                  <a:srgbClr val="5175B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841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54545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45454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270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54545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45454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342900" algn="ctr">
              <a:lnSpc>
                <a:spcPct val="80000"/>
              </a:lnSpc>
              <a:spcBef>
                <a:spcPts val="160"/>
              </a:spcBef>
              <a:buSzPct val="25000"/>
              <a:buFont typeface="Arial"/>
              <a:buNone/>
            </a:pPr>
            <a:r>
              <a:rPr lang="fr-FR" sz="2400" dirty="0" smtClean="0">
                <a:solidFill>
                  <a:schemeClr val="bg2"/>
                </a:solidFill>
                <a:latin typeface="Calibri" panose="020F0502020204030204" pitchFamily="34" charset="0"/>
                <a:ea typeface="Arimo"/>
                <a:cs typeface="Arimo"/>
                <a:sym typeface="Arimo"/>
                <a:hlinkClick r:id="rId6" action="ppaction://hlinkfile"/>
              </a:rPr>
              <a:t>Méta-enquête</a:t>
            </a:r>
            <a:endParaRPr lang="fr-FR" sz="2400" dirty="0" smtClean="0">
              <a:solidFill>
                <a:schemeClr val="bg2"/>
              </a:solidFill>
              <a:latin typeface="Calibri" panose="020F0502020204030204" pitchFamily="34" charset="0"/>
              <a:ea typeface="Arimo"/>
              <a:cs typeface="Arimo"/>
              <a:sym typeface="Arimo"/>
            </a:endParaRPr>
          </a:p>
          <a:p>
            <a:pPr indent="-342900" algn="ctr">
              <a:lnSpc>
                <a:spcPct val="80000"/>
              </a:lnSpc>
              <a:spcBef>
                <a:spcPts val="160"/>
              </a:spcBef>
              <a:buSzPct val="25000"/>
              <a:buFont typeface="Arial"/>
              <a:buNone/>
            </a:pPr>
            <a:r>
              <a:rPr lang="fr-FR" sz="2400" dirty="0" smtClean="0">
                <a:solidFill>
                  <a:schemeClr val="bg2"/>
                </a:solidFill>
                <a:latin typeface="Calibri" panose="020F0502020204030204" pitchFamily="34" charset="0"/>
                <a:ea typeface="Arimo"/>
                <a:cs typeface="Arimo"/>
                <a:sym typeface="Arimo"/>
              </a:rPr>
              <a:t>sur l’efficacité scolaire</a:t>
            </a:r>
          </a:p>
        </p:txBody>
      </p:sp>
      <p:sp>
        <p:nvSpPr>
          <p:cNvPr id="27" name="Shape 46"/>
          <p:cNvSpPr txBox="1">
            <a:spLocks/>
          </p:cNvSpPr>
          <p:nvPr/>
        </p:nvSpPr>
        <p:spPr>
          <a:xfrm>
            <a:off x="6660232" y="3501008"/>
            <a:ext cx="2232248" cy="3960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2413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175B2"/>
              </a:buClr>
              <a:buSzPct val="100000"/>
              <a:buFont typeface="Arial"/>
              <a:buChar char="•"/>
              <a:defRPr sz="1600" b="1" i="0" u="none" strike="noStrike" cap="none">
                <a:solidFill>
                  <a:srgbClr val="5175B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841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54545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45454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270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54545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45454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342900" algn="ctr">
              <a:lnSpc>
                <a:spcPct val="80000"/>
              </a:lnSpc>
              <a:spcBef>
                <a:spcPts val="160"/>
              </a:spcBef>
              <a:buSzPct val="25000"/>
              <a:buFont typeface="Arial"/>
              <a:buNone/>
            </a:pPr>
            <a:r>
              <a:rPr lang="fr-FR" sz="2400" dirty="0" smtClean="0">
                <a:solidFill>
                  <a:schemeClr val="bg2"/>
                </a:solidFill>
                <a:latin typeface="Calibri" panose="020F0502020204030204" pitchFamily="34" charset="0"/>
                <a:ea typeface="Arimo"/>
                <a:cs typeface="Arimo"/>
                <a:sym typeface="Arimo"/>
                <a:hlinkClick r:id="rId7" action="ppaction://hlinkfile"/>
              </a:rPr>
              <a:t>Neurosciences</a:t>
            </a:r>
            <a:endParaRPr lang="fr-FR" sz="2400" dirty="0" smtClean="0">
              <a:solidFill>
                <a:schemeClr val="bg2"/>
              </a:solidFill>
              <a:latin typeface="Calibri" panose="020F0502020204030204" pitchFamily="34" charset="0"/>
              <a:ea typeface="Arimo"/>
              <a:cs typeface="Arimo"/>
              <a:sym typeface="Arimo"/>
            </a:endParaRPr>
          </a:p>
        </p:txBody>
      </p:sp>
      <p:sp>
        <p:nvSpPr>
          <p:cNvPr id="28" name="Shape 55"/>
          <p:cNvSpPr/>
          <p:nvPr/>
        </p:nvSpPr>
        <p:spPr>
          <a:xfrm rot="5400000">
            <a:off x="4904543" y="2771375"/>
            <a:ext cx="874761" cy="387719"/>
          </a:xfrm>
          <a:prstGeom prst="rightArrow">
            <a:avLst>
              <a:gd name="adj1" fmla="val 50000"/>
              <a:gd name="adj2" fmla="val 57896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067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Shape 47" descr="logo2bi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0362" y="187325"/>
            <a:ext cx="8423400" cy="973012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Shape 48"/>
          <p:cNvSpPr txBox="1"/>
          <p:nvPr/>
        </p:nvSpPr>
        <p:spPr>
          <a:xfrm>
            <a:off x="755650" y="313531"/>
            <a:ext cx="7272300" cy="72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76AE"/>
              </a:buClr>
              <a:buSzPct val="80000"/>
              <a:buFont typeface="Noto Sans Symbols"/>
              <a:buChar char="➔"/>
            </a:pPr>
            <a:r>
              <a:rPr lang="fr-FR" sz="3200" b="1" dirty="0" smtClean="0">
                <a:solidFill>
                  <a:srgbClr val="454545"/>
                </a:solidFill>
                <a:latin typeface="Calibri"/>
                <a:ea typeface="Calibri"/>
                <a:cs typeface="Calibri"/>
                <a:sym typeface="Calibri"/>
              </a:rPr>
              <a:t>Les enjeux</a:t>
            </a:r>
            <a:endParaRPr lang="en-US" sz="3200" b="1" dirty="0">
              <a:solidFill>
                <a:srgbClr val="45454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Shape 46"/>
          <p:cNvSpPr txBox="1">
            <a:spLocks/>
          </p:cNvSpPr>
          <p:nvPr/>
        </p:nvSpPr>
        <p:spPr>
          <a:xfrm>
            <a:off x="436158" y="1545070"/>
            <a:ext cx="4320542" cy="11521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2413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175B2"/>
              </a:buClr>
              <a:buSzPct val="100000"/>
              <a:buFont typeface="Arial"/>
              <a:buChar char="•"/>
              <a:defRPr sz="1600" b="1" i="0" u="none" strike="noStrike" cap="none">
                <a:solidFill>
                  <a:srgbClr val="5175B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841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54545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45454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270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54545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45454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342900" algn="ctr">
              <a:lnSpc>
                <a:spcPct val="80000"/>
              </a:lnSpc>
              <a:spcBef>
                <a:spcPts val="160"/>
              </a:spcBef>
              <a:buSzPct val="25000"/>
              <a:buNone/>
            </a:pPr>
            <a:r>
              <a:rPr lang="fr-FR" sz="2400" dirty="0" smtClean="0">
                <a:solidFill>
                  <a:schemeClr val="bg2"/>
                </a:solidFill>
                <a:latin typeface="Calibri" panose="020F0502020204030204" pitchFamily="34" charset="0"/>
                <a:ea typeface="Arimo"/>
                <a:cs typeface="Arimo"/>
                <a:sym typeface="Arimo"/>
              </a:rPr>
              <a:t>Organisation </a:t>
            </a:r>
          </a:p>
          <a:p>
            <a:pPr indent="-342900" algn="ctr">
              <a:lnSpc>
                <a:spcPct val="80000"/>
              </a:lnSpc>
              <a:spcBef>
                <a:spcPts val="160"/>
              </a:spcBef>
              <a:buSzPct val="25000"/>
              <a:buNone/>
            </a:pPr>
            <a:r>
              <a:rPr lang="fr-FR" sz="2400" dirty="0" smtClean="0">
                <a:solidFill>
                  <a:schemeClr val="bg2"/>
                </a:solidFill>
                <a:latin typeface="Calibri" panose="020F0502020204030204" pitchFamily="34" charset="0"/>
                <a:ea typeface="Arimo"/>
                <a:cs typeface="Arimo"/>
                <a:sym typeface="Arimo"/>
              </a:rPr>
              <a:t>des </a:t>
            </a:r>
          </a:p>
          <a:p>
            <a:pPr indent="-342900" algn="ctr">
              <a:lnSpc>
                <a:spcPct val="80000"/>
              </a:lnSpc>
              <a:spcBef>
                <a:spcPts val="160"/>
              </a:spcBef>
              <a:buSzPct val="25000"/>
              <a:buNone/>
            </a:pPr>
            <a:r>
              <a:rPr lang="fr-FR" sz="2400" dirty="0" smtClean="0">
                <a:solidFill>
                  <a:schemeClr val="bg2"/>
                </a:solidFill>
                <a:latin typeface="Calibri" panose="020F0502020204030204" pitchFamily="34" charset="0"/>
                <a:ea typeface="Arimo"/>
                <a:cs typeface="Arimo"/>
                <a:sym typeface="Arimo"/>
              </a:rPr>
              <a:t>enseignements</a:t>
            </a:r>
            <a:endParaRPr lang="fr-FR" sz="2400" dirty="0">
              <a:solidFill>
                <a:schemeClr val="bg2"/>
              </a:solidFill>
              <a:latin typeface="Calibri" panose="020F0502020204030204" pitchFamily="34" charset="0"/>
              <a:ea typeface="Arimo"/>
              <a:cs typeface="Arimo"/>
              <a:sym typeface="Arimo"/>
            </a:endParaRPr>
          </a:p>
        </p:txBody>
      </p:sp>
      <p:sp>
        <p:nvSpPr>
          <p:cNvPr id="25" name="Shape 55"/>
          <p:cNvSpPr/>
          <p:nvPr/>
        </p:nvSpPr>
        <p:spPr>
          <a:xfrm>
            <a:off x="4922082" y="1927274"/>
            <a:ext cx="785109" cy="387719"/>
          </a:xfrm>
          <a:prstGeom prst="rightArrow">
            <a:avLst>
              <a:gd name="adj1" fmla="val 50000"/>
              <a:gd name="adj2" fmla="val 57896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46"/>
          <p:cNvSpPr txBox="1">
            <a:spLocks/>
          </p:cNvSpPr>
          <p:nvPr/>
        </p:nvSpPr>
        <p:spPr>
          <a:xfrm>
            <a:off x="5895446" y="1914425"/>
            <a:ext cx="3008657" cy="5108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2413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175B2"/>
              </a:buClr>
              <a:buSzPct val="100000"/>
              <a:buFont typeface="Arial"/>
              <a:buChar char="•"/>
              <a:defRPr sz="1600" b="1" i="0" u="none" strike="noStrike" cap="none">
                <a:solidFill>
                  <a:srgbClr val="5175B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841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54545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45454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270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54545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45454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342900" algn="ctr">
              <a:lnSpc>
                <a:spcPct val="80000"/>
              </a:lnSpc>
              <a:spcBef>
                <a:spcPts val="160"/>
              </a:spcBef>
              <a:buSzPct val="25000"/>
              <a:buFont typeface="Arial"/>
              <a:buNone/>
            </a:pPr>
            <a:r>
              <a:rPr lang="fr-FR" sz="2400" dirty="0" smtClean="0">
                <a:solidFill>
                  <a:schemeClr val="bg2"/>
                </a:solidFill>
                <a:latin typeface="Calibri" panose="020F0502020204030204" pitchFamily="34" charset="0"/>
                <a:ea typeface="Arimo"/>
                <a:cs typeface="Arimo"/>
                <a:sym typeface="Arimo"/>
              </a:rPr>
              <a:t>Pluridisciplinarité</a:t>
            </a:r>
          </a:p>
        </p:txBody>
      </p:sp>
      <p:sp>
        <p:nvSpPr>
          <p:cNvPr id="27" name="Shape 46"/>
          <p:cNvSpPr txBox="1">
            <a:spLocks/>
          </p:cNvSpPr>
          <p:nvPr/>
        </p:nvSpPr>
        <p:spPr>
          <a:xfrm>
            <a:off x="7426088" y="3539853"/>
            <a:ext cx="1296144" cy="3994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2413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175B2"/>
              </a:buClr>
              <a:buSzPct val="100000"/>
              <a:buFont typeface="Arial"/>
              <a:buChar char="•"/>
              <a:defRPr sz="1600" b="1" i="0" u="none" strike="noStrike" cap="none">
                <a:solidFill>
                  <a:srgbClr val="5175B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841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54545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45454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270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54545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45454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342900" algn="ctr">
              <a:lnSpc>
                <a:spcPct val="80000"/>
              </a:lnSpc>
              <a:spcBef>
                <a:spcPts val="160"/>
              </a:spcBef>
              <a:buSzPct val="25000"/>
              <a:buFont typeface="Arial"/>
              <a:buNone/>
            </a:pPr>
            <a:r>
              <a:rPr lang="fr-FR" sz="2400" dirty="0" smtClean="0">
                <a:solidFill>
                  <a:schemeClr val="bg2"/>
                </a:solidFill>
                <a:latin typeface="Calibri" panose="020F0502020204030204" pitchFamily="34" charset="0"/>
                <a:ea typeface="Arimo"/>
                <a:cs typeface="Arimo"/>
                <a:sym typeface="Arimo"/>
              </a:rPr>
              <a:t>Projet</a:t>
            </a:r>
          </a:p>
        </p:txBody>
      </p:sp>
      <p:sp>
        <p:nvSpPr>
          <p:cNvPr id="28" name="Shape 46"/>
          <p:cNvSpPr txBox="1">
            <a:spLocks/>
          </p:cNvSpPr>
          <p:nvPr/>
        </p:nvSpPr>
        <p:spPr>
          <a:xfrm>
            <a:off x="5436096" y="4696972"/>
            <a:ext cx="2737787" cy="5108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2413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175B2"/>
              </a:buClr>
              <a:buSzPct val="100000"/>
              <a:buFont typeface="Arial"/>
              <a:buChar char="•"/>
              <a:defRPr sz="1600" b="1" i="0" u="none" strike="noStrike" cap="none">
                <a:solidFill>
                  <a:srgbClr val="5175B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841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54545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45454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270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54545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45454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342900" algn="ctr">
              <a:lnSpc>
                <a:spcPct val="80000"/>
              </a:lnSpc>
              <a:spcBef>
                <a:spcPts val="160"/>
              </a:spcBef>
              <a:buSzPct val="25000"/>
              <a:buFont typeface="Arial"/>
              <a:buNone/>
            </a:pPr>
            <a:r>
              <a:rPr lang="fr-FR" sz="2400" dirty="0" smtClean="0">
                <a:solidFill>
                  <a:schemeClr val="bg2"/>
                </a:solidFill>
                <a:latin typeface="Calibri" panose="020F0502020204030204" pitchFamily="34" charset="0"/>
                <a:ea typeface="Arimo"/>
                <a:cs typeface="Arimo"/>
                <a:sym typeface="Arimo"/>
                <a:hlinkClick r:id="rId4" action="ppaction://hlinkfile"/>
              </a:rPr>
              <a:t>Travail en groupes</a:t>
            </a:r>
            <a:endParaRPr lang="fr-FR" sz="2400" dirty="0" smtClean="0">
              <a:solidFill>
                <a:schemeClr val="bg2"/>
              </a:solidFill>
              <a:latin typeface="Calibri" panose="020F0502020204030204" pitchFamily="34" charset="0"/>
              <a:ea typeface="Arimo"/>
              <a:cs typeface="Arimo"/>
              <a:sym typeface="Arimo"/>
            </a:endParaRPr>
          </a:p>
        </p:txBody>
      </p:sp>
      <p:sp>
        <p:nvSpPr>
          <p:cNvPr id="29" name="Shape 46"/>
          <p:cNvSpPr txBox="1">
            <a:spLocks/>
          </p:cNvSpPr>
          <p:nvPr/>
        </p:nvSpPr>
        <p:spPr>
          <a:xfrm>
            <a:off x="2252063" y="4441560"/>
            <a:ext cx="2016225" cy="5108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2413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175B2"/>
              </a:buClr>
              <a:buSzPct val="100000"/>
              <a:buFont typeface="Arial"/>
              <a:buChar char="•"/>
              <a:defRPr sz="1600" b="1" i="0" u="none" strike="noStrike" cap="none">
                <a:solidFill>
                  <a:srgbClr val="5175B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841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54545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45454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270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54545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45454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342900" algn="ctr">
              <a:lnSpc>
                <a:spcPct val="80000"/>
              </a:lnSpc>
              <a:spcBef>
                <a:spcPts val="160"/>
              </a:spcBef>
              <a:buSzPct val="25000"/>
              <a:buFont typeface="Arial"/>
              <a:buNone/>
            </a:pPr>
            <a:r>
              <a:rPr lang="fr-FR" sz="2400" dirty="0" smtClean="0">
                <a:solidFill>
                  <a:schemeClr val="bg2"/>
                </a:solidFill>
                <a:latin typeface="Calibri" panose="020F0502020204030204" pitchFamily="34" charset="0"/>
                <a:ea typeface="Arimo"/>
                <a:cs typeface="Arimo"/>
                <a:sym typeface="Arimo"/>
              </a:rPr>
              <a:t>Autonomie</a:t>
            </a:r>
          </a:p>
        </p:txBody>
      </p:sp>
      <p:sp>
        <p:nvSpPr>
          <p:cNvPr id="32" name="Shape 46"/>
          <p:cNvSpPr txBox="1">
            <a:spLocks/>
          </p:cNvSpPr>
          <p:nvPr/>
        </p:nvSpPr>
        <p:spPr>
          <a:xfrm>
            <a:off x="155575" y="3730170"/>
            <a:ext cx="2000544" cy="5108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2413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175B2"/>
              </a:buClr>
              <a:buSzPct val="100000"/>
              <a:buFont typeface="Arial"/>
              <a:buChar char="•"/>
              <a:defRPr sz="1600" b="1" i="0" u="none" strike="noStrike" cap="none">
                <a:solidFill>
                  <a:srgbClr val="5175B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841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54545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45454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270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54545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45454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342900" algn="ctr">
              <a:lnSpc>
                <a:spcPct val="80000"/>
              </a:lnSpc>
              <a:spcBef>
                <a:spcPts val="160"/>
              </a:spcBef>
              <a:buSzPct val="25000"/>
              <a:buFont typeface="Arial"/>
              <a:buNone/>
            </a:pPr>
            <a:r>
              <a:rPr lang="fr-FR" sz="2400" dirty="0" smtClean="0">
                <a:solidFill>
                  <a:schemeClr val="bg2"/>
                </a:solidFill>
                <a:latin typeface="Calibri" panose="020F0502020204030204" pitchFamily="34" charset="0"/>
                <a:ea typeface="Arimo"/>
                <a:cs typeface="Arimo"/>
                <a:sym typeface="Arimo"/>
              </a:rPr>
              <a:t>Évaluation</a:t>
            </a:r>
          </a:p>
        </p:txBody>
      </p:sp>
      <p:sp>
        <p:nvSpPr>
          <p:cNvPr id="33" name="Shape 55"/>
          <p:cNvSpPr/>
          <p:nvPr/>
        </p:nvSpPr>
        <p:spPr>
          <a:xfrm rot="6909718">
            <a:off x="905476" y="3073482"/>
            <a:ext cx="840568" cy="387719"/>
          </a:xfrm>
          <a:prstGeom prst="rightArrow">
            <a:avLst>
              <a:gd name="adj1" fmla="val 50000"/>
              <a:gd name="adj2" fmla="val 57896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" name="Shape 55"/>
          <p:cNvSpPr/>
          <p:nvPr/>
        </p:nvSpPr>
        <p:spPr>
          <a:xfrm rot="1273508">
            <a:off x="4707903" y="3073481"/>
            <a:ext cx="2713732" cy="387719"/>
          </a:xfrm>
          <a:prstGeom prst="rightArrow">
            <a:avLst>
              <a:gd name="adj1" fmla="val 50000"/>
              <a:gd name="adj2" fmla="val 57896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" name="Shape 55"/>
          <p:cNvSpPr/>
          <p:nvPr/>
        </p:nvSpPr>
        <p:spPr>
          <a:xfrm rot="5400000">
            <a:off x="2391905" y="3570737"/>
            <a:ext cx="840568" cy="387719"/>
          </a:xfrm>
          <a:prstGeom prst="rightArrow">
            <a:avLst>
              <a:gd name="adj1" fmla="val 50000"/>
              <a:gd name="adj2" fmla="val 57896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55"/>
          <p:cNvSpPr/>
          <p:nvPr/>
        </p:nvSpPr>
        <p:spPr>
          <a:xfrm rot="2662511">
            <a:off x="3745720" y="3655506"/>
            <a:ext cx="1813414" cy="387719"/>
          </a:xfrm>
          <a:prstGeom prst="rightArrow">
            <a:avLst>
              <a:gd name="adj1" fmla="val 50000"/>
              <a:gd name="adj2" fmla="val 57896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" name="AutoShape 2" descr="Résultat de recherche d'images"/>
          <p:cNvSpPr>
            <a:spLocks noChangeAspect="1" noChangeArrowheads="1"/>
          </p:cNvSpPr>
          <p:nvPr/>
        </p:nvSpPr>
        <p:spPr bwMode="auto">
          <a:xfrm>
            <a:off x="155575" y="-1355725"/>
            <a:ext cx="285750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7" name="Shape 46"/>
          <p:cNvSpPr txBox="1">
            <a:spLocks/>
          </p:cNvSpPr>
          <p:nvPr/>
        </p:nvSpPr>
        <p:spPr>
          <a:xfrm>
            <a:off x="1094131" y="5795861"/>
            <a:ext cx="2304182" cy="5108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2413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175B2"/>
              </a:buClr>
              <a:buSzPct val="100000"/>
              <a:buFont typeface="Arial"/>
              <a:buChar char="•"/>
              <a:defRPr sz="1600" b="1" i="0" u="none" strike="noStrike" cap="none">
                <a:solidFill>
                  <a:srgbClr val="5175B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841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54545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45454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270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54545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45454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342900" algn="ctr">
              <a:lnSpc>
                <a:spcPct val="80000"/>
              </a:lnSpc>
              <a:spcBef>
                <a:spcPts val="160"/>
              </a:spcBef>
              <a:buSzPct val="25000"/>
              <a:buFont typeface="Arial"/>
              <a:buNone/>
            </a:pPr>
            <a:r>
              <a:rPr lang="fr-FR" sz="2400" dirty="0" smtClean="0">
                <a:solidFill>
                  <a:schemeClr val="bg2"/>
                </a:solidFill>
                <a:latin typeface="Calibri" panose="020F0502020204030204" pitchFamily="34" charset="0"/>
                <a:ea typeface="Arimo"/>
                <a:cs typeface="Arimo"/>
                <a:sym typeface="Arimo"/>
                <a:hlinkClick r:id="rId5" action="ppaction://hlinkfile"/>
              </a:rPr>
              <a:t>Représentations</a:t>
            </a:r>
            <a:endParaRPr lang="fr-FR" sz="2400" dirty="0" smtClean="0">
              <a:solidFill>
                <a:schemeClr val="bg2"/>
              </a:solidFill>
              <a:latin typeface="Calibri" panose="020F0502020204030204" pitchFamily="34" charset="0"/>
              <a:ea typeface="Arimo"/>
              <a:cs typeface="Arimo"/>
              <a:sym typeface="Arimo"/>
            </a:endParaRPr>
          </a:p>
        </p:txBody>
      </p:sp>
      <p:sp>
        <p:nvSpPr>
          <p:cNvPr id="39" name="Shape 55"/>
          <p:cNvSpPr/>
          <p:nvPr/>
        </p:nvSpPr>
        <p:spPr>
          <a:xfrm rot="6911278">
            <a:off x="2176145" y="5073052"/>
            <a:ext cx="840568" cy="387719"/>
          </a:xfrm>
          <a:prstGeom prst="rightArrow">
            <a:avLst>
              <a:gd name="adj1" fmla="val 50000"/>
              <a:gd name="adj2" fmla="val 57896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" name="Shape 55"/>
          <p:cNvSpPr/>
          <p:nvPr/>
        </p:nvSpPr>
        <p:spPr>
          <a:xfrm rot="20481655">
            <a:off x="3621981" y="5388229"/>
            <a:ext cx="1786526" cy="387719"/>
          </a:xfrm>
          <a:prstGeom prst="rightArrow">
            <a:avLst>
              <a:gd name="adj1" fmla="val 50000"/>
              <a:gd name="adj2" fmla="val 57896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46"/>
          <p:cNvSpPr txBox="1">
            <a:spLocks/>
          </p:cNvSpPr>
          <p:nvPr/>
        </p:nvSpPr>
        <p:spPr>
          <a:xfrm>
            <a:off x="57337" y="4833433"/>
            <a:ext cx="2016225" cy="5108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2413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175B2"/>
              </a:buClr>
              <a:buSzPct val="100000"/>
              <a:buFont typeface="Arial"/>
              <a:buChar char="•"/>
              <a:defRPr sz="1600" b="1" i="0" u="none" strike="noStrike" cap="none">
                <a:solidFill>
                  <a:srgbClr val="5175B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841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54545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45454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270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54545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45454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342900" algn="ctr">
              <a:lnSpc>
                <a:spcPct val="80000"/>
              </a:lnSpc>
              <a:spcBef>
                <a:spcPts val="160"/>
              </a:spcBef>
              <a:buSzPct val="25000"/>
              <a:buFont typeface="Arial"/>
              <a:buNone/>
            </a:pPr>
            <a:r>
              <a:rPr lang="fr-FR" sz="2400" dirty="0" smtClean="0">
                <a:solidFill>
                  <a:schemeClr val="bg2"/>
                </a:solidFill>
                <a:latin typeface="Calibri" panose="020F0502020204030204" pitchFamily="34" charset="0"/>
                <a:ea typeface="Arimo"/>
                <a:cs typeface="Arimo"/>
                <a:sym typeface="Arimo"/>
                <a:hlinkClick r:id="rId6" action="ppaction://hlinkfile"/>
              </a:rPr>
              <a:t>Feedback</a:t>
            </a:r>
            <a:endParaRPr lang="fr-FR" sz="2400" dirty="0" smtClean="0">
              <a:solidFill>
                <a:schemeClr val="bg2"/>
              </a:solidFill>
              <a:latin typeface="Calibri" panose="020F0502020204030204" pitchFamily="34" charset="0"/>
              <a:ea typeface="Arimo"/>
              <a:cs typeface="Arimo"/>
              <a:sym typeface="Arimo"/>
            </a:endParaRPr>
          </a:p>
        </p:txBody>
      </p:sp>
      <p:sp>
        <p:nvSpPr>
          <p:cNvPr id="21" name="Shape 55"/>
          <p:cNvSpPr/>
          <p:nvPr/>
        </p:nvSpPr>
        <p:spPr>
          <a:xfrm rot="5400000">
            <a:off x="832010" y="4321438"/>
            <a:ext cx="524240" cy="387719"/>
          </a:xfrm>
          <a:prstGeom prst="rightArrow">
            <a:avLst>
              <a:gd name="adj1" fmla="val 50000"/>
              <a:gd name="adj2" fmla="val 57896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846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Shape 47" descr="logo2bi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0362" y="187325"/>
            <a:ext cx="8423400" cy="973012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Shape 48"/>
          <p:cNvSpPr txBox="1"/>
          <p:nvPr/>
        </p:nvSpPr>
        <p:spPr>
          <a:xfrm>
            <a:off x="755650" y="313531"/>
            <a:ext cx="7272300" cy="72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76AE"/>
              </a:buClr>
              <a:buSzPct val="80000"/>
              <a:buFont typeface="Noto Sans Symbols"/>
              <a:buChar char="➔"/>
            </a:pPr>
            <a:r>
              <a:rPr lang="fr-FR" sz="3200" b="1" dirty="0" smtClean="0">
                <a:solidFill>
                  <a:srgbClr val="454545"/>
                </a:solidFill>
                <a:latin typeface="Calibri"/>
                <a:ea typeface="Calibri"/>
                <a:cs typeface="Calibri"/>
                <a:sym typeface="Calibri"/>
              </a:rPr>
              <a:t>Le programme d’action</a:t>
            </a:r>
            <a:endParaRPr lang="en-US" sz="3200" b="1" dirty="0">
              <a:solidFill>
                <a:srgbClr val="45454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Shape 46"/>
          <p:cNvSpPr txBox="1">
            <a:spLocks/>
          </p:cNvSpPr>
          <p:nvPr/>
        </p:nvSpPr>
        <p:spPr>
          <a:xfrm>
            <a:off x="1115616" y="1340768"/>
            <a:ext cx="6912334" cy="12961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2413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175B2"/>
              </a:buClr>
              <a:buSzPct val="100000"/>
              <a:buFont typeface="Arial"/>
              <a:buChar char="•"/>
              <a:defRPr sz="1600" b="1" i="0" u="none" strike="noStrike" cap="none">
                <a:solidFill>
                  <a:srgbClr val="5175B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841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54545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45454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270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54545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45454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342900" algn="ctr">
              <a:lnSpc>
                <a:spcPct val="80000"/>
              </a:lnSpc>
              <a:spcBef>
                <a:spcPts val="160"/>
              </a:spcBef>
              <a:buSzPct val="25000"/>
              <a:buNone/>
            </a:pPr>
            <a:r>
              <a:rPr lang="fr-FR" sz="2400" dirty="0" smtClean="0">
                <a:solidFill>
                  <a:schemeClr val="tx1"/>
                </a:solidFill>
              </a:rPr>
              <a:t>La question</a:t>
            </a:r>
          </a:p>
          <a:p>
            <a:pPr indent="-342900" algn="ctr">
              <a:lnSpc>
                <a:spcPct val="80000"/>
              </a:lnSpc>
              <a:spcBef>
                <a:spcPts val="160"/>
              </a:spcBef>
              <a:buSzPct val="25000"/>
              <a:buNone/>
            </a:pPr>
            <a:r>
              <a:rPr lang="fr-FR" sz="2400" b="0" dirty="0" smtClean="0">
                <a:solidFill>
                  <a:schemeClr val="tx1"/>
                </a:solidFill>
              </a:rPr>
              <a:t>Comment construire</a:t>
            </a:r>
            <a:r>
              <a:rPr lang="fr-FR" sz="2400" b="0" dirty="0">
                <a:solidFill>
                  <a:schemeClr val="tx1"/>
                </a:solidFill>
              </a:rPr>
              <a:t>, mettre en œuvre et animer des situations d’enseignement et d’apprentissage prenant en compte la diversité des </a:t>
            </a:r>
            <a:r>
              <a:rPr lang="fr-FR" sz="2400" b="0" dirty="0" smtClean="0">
                <a:solidFill>
                  <a:schemeClr val="tx1"/>
                </a:solidFill>
              </a:rPr>
              <a:t>élèves ?</a:t>
            </a:r>
            <a:endParaRPr lang="fr-FR" sz="2400" dirty="0" smtClean="0">
              <a:solidFill>
                <a:schemeClr val="bg2"/>
              </a:solidFill>
              <a:latin typeface="Calibri" panose="020F0502020204030204" pitchFamily="34" charset="0"/>
              <a:ea typeface="Arimo"/>
              <a:cs typeface="Arimo"/>
              <a:sym typeface="Arimo"/>
            </a:endParaRPr>
          </a:p>
        </p:txBody>
      </p:sp>
      <p:sp>
        <p:nvSpPr>
          <p:cNvPr id="28" name="Shape 46"/>
          <p:cNvSpPr txBox="1">
            <a:spLocks/>
          </p:cNvSpPr>
          <p:nvPr/>
        </p:nvSpPr>
        <p:spPr>
          <a:xfrm>
            <a:off x="1856167" y="2971996"/>
            <a:ext cx="5472607" cy="10801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2413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175B2"/>
              </a:buClr>
              <a:buSzPct val="100000"/>
              <a:buFont typeface="Arial"/>
              <a:buChar char="•"/>
              <a:defRPr sz="1600" b="1" i="0" u="none" strike="noStrike" cap="none">
                <a:solidFill>
                  <a:srgbClr val="5175B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841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54545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45454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270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54545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45454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342900" algn="ctr">
              <a:lnSpc>
                <a:spcPct val="80000"/>
              </a:lnSpc>
              <a:spcBef>
                <a:spcPts val="160"/>
              </a:spcBef>
              <a:buSzPct val="25000"/>
              <a:buFont typeface="Arial"/>
              <a:buNone/>
            </a:pPr>
            <a:r>
              <a:rPr lang="fr-FR" sz="2400" dirty="0" smtClean="0">
                <a:solidFill>
                  <a:schemeClr val="bg2"/>
                </a:solidFill>
                <a:latin typeface="Calibri" panose="020F0502020204030204" pitchFamily="34" charset="0"/>
                <a:ea typeface="Arimo"/>
                <a:cs typeface="Arimo"/>
                <a:sym typeface="Arimo"/>
              </a:rPr>
              <a:t>Travail en groupes : 1h15</a:t>
            </a:r>
          </a:p>
          <a:p>
            <a:pPr indent="-342900" algn="ctr">
              <a:lnSpc>
                <a:spcPct val="80000"/>
              </a:lnSpc>
              <a:spcBef>
                <a:spcPts val="160"/>
              </a:spcBef>
              <a:buSzPct val="25000"/>
              <a:buFont typeface="Arial"/>
              <a:buNone/>
            </a:pPr>
            <a:r>
              <a:rPr lang="fr-FR" sz="2400" dirty="0" smtClean="0">
                <a:solidFill>
                  <a:schemeClr val="bg2"/>
                </a:solidFill>
                <a:latin typeface="Calibri" panose="020F0502020204030204" pitchFamily="34" charset="0"/>
                <a:ea typeface="Arimo"/>
                <a:cs typeface="Arimo"/>
                <a:sym typeface="Arimo"/>
              </a:rPr>
              <a:t>Groupes réunissant un « ancien(ne) » et trois/quatre « nouveaux/nouvelles »</a:t>
            </a:r>
          </a:p>
          <a:p>
            <a:pPr indent="-342900" algn="ctr">
              <a:lnSpc>
                <a:spcPct val="80000"/>
              </a:lnSpc>
              <a:spcBef>
                <a:spcPts val="160"/>
              </a:spcBef>
              <a:buSzPct val="25000"/>
              <a:buFont typeface="Arial"/>
              <a:buNone/>
            </a:pPr>
            <a:endParaRPr lang="fr-FR" sz="2400" dirty="0" smtClean="0">
              <a:solidFill>
                <a:schemeClr val="bg2"/>
              </a:solidFill>
              <a:latin typeface="Calibri" panose="020F0502020204030204" pitchFamily="34" charset="0"/>
              <a:ea typeface="Arimo"/>
              <a:cs typeface="Arimo"/>
              <a:sym typeface="Arimo"/>
            </a:endParaRPr>
          </a:p>
        </p:txBody>
      </p:sp>
      <p:sp>
        <p:nvSpPr>
          <p:cNvPr id="20" name="Shape 46"/>
          <p:cNvSpPr txBox="1">
            <a:spLocks/>
          </p:cNvSpPr>
          <p:nvPr/>
        </p:nvSpPr>
        <p:spPr>
          <a:xfrm>
            <a:off x="1187624" y="4365104"/>
            <a:ext cx="7272808" cy="12961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2413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175B2"/>
              </a:buClr>
              <a:buSzPct val="100000"/>
              <a:buFont typeface="Arial"/>
              <a:buChar char="•"/>
              <a:defRPr sz="1600" b="1" i="0" u="none" strike="noStrike" cap="none">
                <a:solidFill>
                  <a:srgbClr val="5175B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841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54545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45454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270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54545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45454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342900" algn="ctr">
              <a:lnSpc>
                <a:spcPct val="80000"/>
              </a:lnSpc>
              <a:spcBef>
                <a:spcPts val="160"/>
              </a:spcBef>
              <a:buSzPct val="25000"/>
              <a:buFont typeface="Arial"/>
              <a:buNone/>
            </a:pPr>
            <a:r>
              <a:rPr lang="fr-FR" sz="2400" dirty="0" smtClean="0">
                <a:solidFill>
                  <a:schemeClr val="accent2"/>
                </a:solidFill>
                <a:latin typeface="Calibri" panose="020F0502020204030204" pitchFamily="34" charset="0"/>
                <a:ea typeface="Arimo"/>
                <a:cs typeface="Arimo"/>
                <a:sym typeface="Arimo"/>
              </a:rPr>
              <a:t>Mode de restitution sur le mode « </a:t>
            </a:r>
            <a:r>
              <a:rPr lang="fr-FR" sz="2400" dirty="0" err="1" smtClean="0">
                <a:solidFill>
                  <a:schemeClr val="accent2"/>
                </a:solidFill>
                <a:latin typeface="Calibri" panose="020F0502020204030204" pitchFamily="34" charset="0"/>
                <a:ea typeface="Arimo"/>
                <a:cs typeface="Arimo"/>
                <a:sym typeface="Arimo"/>
              </a:rPr>
              <a:t>swot</a:t>
            </a:r>
            <a:r>
              <a:rPr lang="fr-FR" sz="2400" dirty="0" smtClean="0">
                <a:solidFill>
                  <a:schemeClr val="accent2"/>
                </a:solidFill>
                <a:latin typeface="Calibri" panose="020F0502020204030204" pitchFamily="34" charset="0"/>
                <a:ea typeface="Arimo"/>
                <a:cs typeface="Arimo"/>
                <a:sym typeface="Arimo"/>
              </a:rPr>
              <a:t> » : 15/20 min</a:t>
            </a:r>
          </a:p>
          <a:p>
            <a:pPr indent="-342900" algn="ctr">
              <a:lnSpc>
                <a:spcPct val="80000"/>
              </a:lnSpc>
              <a:spcBef>
                <a:spcPts val="160"/>
              </a:spcBef>
              <a:buSzPct val="25000"/>
              <a:buFont typeface="Arial"/>
              <a:buNone/>
            </a:pPr>
            <a:endParaRPr lang="fr-FR" sz="2400" dirty="0" smtClean="0">
              <a:solidFill>
                <a:schemeClr val="bg2"/>
              </a:solidFill>
              <a:latin typeface="Calibri" panose="020F0502020204030204" pitchFamily="34" charset="0"/>
              <a:ea typeface="Arimo"/>
              <a:cs typeface="Arimo"/>
              <a:sym typeface="Arimo"/>
            </a:endParaRPr>
          </a:p>
        </p:txBody>
      </p:sp>
    </p:spTree>
    <p:extLst>
      <p:ext uri="{BB962C8B-B14F-4D97-AF65-F5344CB8AC3E}">
        <p14:creationId xmlns:p14="http://schemas.microsoft.com/office/powerpoint/2010/main" val="385087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Shape 47" descr="logo2bi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0362" y="187325"/>
            <a:ext cx="8423400" cy="973012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Shape 48"/>
          <p:cNvSpPr txBox="1"/>
          <p:nvPr/>
        </p:nvSpPr>
        <p:spPr>
          <a:xfrm>
            <a:off x="755650" y="313531"/>
            <a:ext cx="7272300" cy="72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76AE"/>
              </a:buClr>
              <a:buSzPct val="80000"/>
              <a:buFont typeface="Noto Sans Symbols"/>
              <a:buChar char="➔"/>
            </a:pPr>
            <a:r>
              <a:rPr lang="fr-FR" sz="3200" b="1" dirty="0" smtClean="0">
                <a:solidFill>
                  <a:srgbClr val="454545"/>
                </a:solidFill>
                <a:latin typeface="Calibri"/>
                <a:ea typeface="Calibri"/>
                <a:cs typeface="Calibri"/>
                <a:sym typeface="Calibri"/>
              </a:rPr>
              <a:t>Le programme d’action</a:t>
            </a:r>
            <a:endParaRPr lang="en-US" sz="3200" b="1" dirty="0">
              <a:solidFill>
                <a:srgbClr val="45454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Shape 46"/>
          <p:cNvSpPr txBox="1">
            <a:spLocks/>
          </p:cNvSpPr>
          <p:nvPr/>
        </p:nvSpPr>
        <p:spPr>
          <a:xfrm>
            <a:off x="1115616" y="1196752"/>
            <a:ext cx="6912334" cy="12961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2413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175B2"/>
              </a:buClr>
              <a:buSzPct val="100000"/>
              <a:buFont typeface="Arial"/>
              <a:buChar char="•"/>
              <a:defRPr sz="1600" b="1" i="0" u="none" strike="noStrike" cap="none">
                <a:solidFill>
                  <a:srgbClr val="5175B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841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54545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45454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270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54545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45454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342900" algn="ctr">
              <a:lnSpc>
                <a:spcPct val="80000"/>
              </a:lnSpc>
              <a:spcBef>
                <a:spcPts val="160"/>
              </a:spcBef>
              <a:buSzPct val="25000"/>
              <a:buNone/>
            </a:pPr>
            <a:r>
              <a:rPr lang="fr-FR" sz="2400" dirty="0" smtClean="0">
                <a:solidFill>
                  <a:schemeClr val="tx1"/>
                </a:solidFill>
              </a:rPr>
              <a:t>La question</a:t>
            </a:r>
          </a:p>
          <a:p>
            <a:pPr indent="-342900" algn="ctr">
              <a:lnSpc>
                <a:spcPct val="80000"/>
              </a:lnSpc>
              <a:spcBef>
                <a:spcPts val="160"/>
              </a:spcBef>
              <a:buSzPct val="25000"/>
              <a:buNone/>
            </a:pPr>
            <a:r>
              <a:rPr lang="fr-FR" sz="2400" b="0" dirty="0" smtClean="0">
                <a:solidFill>
                  <a:schemeClr val="tx1"/>
                </a:solidFill>
              </a:rPr>
              <a:t>Comment construire</a:t>
            </a:r>
            <a:r>
              <a:rPr lang="fr-FR" sz="2400" b="0" dirty="0">
                <a:solidFill>
                  <a:schemeClr val="tx1"/>
                </a:solidFill>
              </a:rPr>
              <a:t>, mettre en œuvre et animer des situations d’enseignement et d’apprentissage prenant en compte la diversité des </a:t>
            </a:r>
            <a:r>
              <a:rPr lang="fr-FR" sz="2400" b="0" dirty="0" smtClean="0">
                <a:solidFill>
                  <a:schemeClr val="tx1"/>
                </a:solidFill>
              </a:rPr>
              <a:t>élèves ?</a:t>
            </a:r>
            <a:endParaRPr lang="fr-FR" sz="2400" dirty="0" smtClean="0">
              <a:solidFill>
                <a:schemeClr val="bg2"/>
              </a:solidFill>
              <a:latin typeface="Calibri" panose="020F0502020204030204" pitchFamily="34" charset="0"/>
              <a:ea typeface="Arimo"/>
              <a:cs typeface="Arimo"/>
              <a:sym typeface="Arimo"/>
            </a:endParaRPr>
          </a:p>
        </p:txBody>
      </p:sp>
      <p:sp>
        <p:nvSpPr>
          <p:cNvPr id="20" name="Shape 46"/>
          <p:cNvSpPr txBox="1">
            <a:spLocks/>
          </p:cNvSpPr>
          <p:nvPr/>
        </p:nvSpPr>
        <p:spPr>
          <a:xfrm>
            <a:off x="1115616" y="2668852"/>
            <a:ext cx="7272808" cy="12961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2413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175B2"/>
              </a:buClr>
              <a:buSzPct val="100000"/>
              <a:buFont typeface="Arial"/>
              <a:buChar char="•"/>
              <a:defRPr sz="1600" b="1" i="0" u="none" strike="noStrike" cap="none">
                <a:solidFill>
                  <a:srgbClr val="5175B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841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54545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45454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270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54545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45454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342900" algn="ctr">
              <a:lnSpc>
                <a:spcPct val="80000"/>
              </a:lnSpc>
              <a:spcBef>
                <a:spcPts val="160"/>
              </a:spcBef>
              <a:buSzPct val="25000"/>
              <a:buFont typeface="Arial"/>
              <a:buNone/>
            </a:pPr>
            <a:r>
              <a:rPr lang="fr-FR" sz="2400" dirty="0" smtClean="0">
                <a:solidFill>
                  <a:schemeClr val="accent2"/>
                </a:solidFill>
                <a:latin typeface="Calibri" panose="020F0502020204030204" pitchFamily="34" charset="0"/>
                <a:ea typeface="Arimo"/>
                <a:cs typeface="Arimo"/>
                <a:sym typeface="Arimo"/>
              </a:rPr>
              <a:t>Mode de restitution sur le mode « </a:t>
            </a:r>
            <a:r>
              <a:rPr lang="fr-FR" sz="2400" dirty="0" err="1" smtClean="0">
                <a:solidFill>
                  <a:schemeClr val="accent2"/>
                </a:solidFill>
                <a:latin typeface="Calibri" panose="020F0502020204030204" pitchFamily="34" charset="0"/>
                <a:ea typeface="Arimo"/>
                <a:cs typeface="Arimo"/>
                <a:sym typeface="Arimo"/>
              </a:rPr>
              <a:t>swot</a:t>
            </a:r>
            <a:r>
              <a:rPr lang="fr-FR" sz="2400" dirty="0" smtClean="0">
                <a:solidFill>
                  <a:schemeClr val="accent2"/>
                </a:solidFill>
                <a:latin typeface="Calibri" panose="020F0502020204030204" pitchFamily="34" charset="0"/>
                <a:ea typeface="Arimo"/>
                <a:cs typeface="Arimo"/>
                <a:sym typeface="Arimo"/>
              </a:rPr>
              <a:t> » : 15/20 min</a:t>
            </a:r>
          </a:p>
          <a:p>
            <a:pPr indent="-342900" algn="ctr">
              <a:lnSpc>
                <a:spcPct val="80000"/>
              </a:lnSpc>
              <a:spcBef>
                <a:spcPts val="160"/>
              </a:spcBef>
              <a:buSzPct val="25000"/>
              <a:buFont typeface="Arial"/>
              <a:buNone/>
            </a:pPr>
            <a:endParaRPr lang="fr-FR" sz="2400" dirty="0" smtClean="0">
              <a:solidFill>
                <a:schemeClr val="accent2"/>
              </a:solidFill>
              <a:latin typeface="Calibri" panose="020F0502020204030204" pitchFamily="34" charset="0"/>
              <a:ea typeface="Arimo"/>
              <a:cs typeface="Arimo"/>
              <a:sym typeface="Arimo"/>
            </a:endParaRPr>
          </a:p>
          <a:p>
            <a:pPr indent="-342900" algn="ctr">
              <a:lnSpc>
                <a:spcPct val="80000"/>
              </a:lnSpc>
              <a:spcBef>
                <a:spcPts val="160"/>
              </a:spcBef>
              <a:buSzPct val="25000"/>
              <a:buFont typeface="Arial"/>
              <a:buNone/>
            </a:pPr>
            <a:endParaRPr lang="fr-FR" sz="2400" dirty="0" smtClean="0">
              <a:solidFill>
                <a:schemeClr val="bg2"/>
              </a:solidFill>
              <a:latin typeface="Calibri" panose="020F0502020204030204" pitchFamily="34" charset="0"/>
              <a:ea typeface="Arimo"/>
              <a:cs typeface="Arimo"/>
              <a:sym typeface="Arimo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996952"/>
            <a:ext cx="6192688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193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2012_concertation_masque pp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1143</TotalTime>
  <Words>318</Words>
  <Application>Microsoft Office PowerPoint</Application>
  <PresentationFormat>Affichage à l'écran (4:3)</PresentationFormat>
  <Paragraphs>74</Paragraphs>
  <Slides>10</Slides>
  <Notes>9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4_2012_concertation_masque ppt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Réunion de Travail  Fabrice Gély et Bertrand Lissillour  </dc:title>
  <cp:lastModifiedBy>Bertrand Lissillour</cp:lastModifiedBy>
  <cp:revision>44</cp:revision>
  <dcterms:modified xsi:type="dcterms:W3CDTF">2017-05-10T15:35:46Z</dcterms:modified>
</cp:coreProperties>
</file>