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7" r:id="rId1"/>
  </p:sldMasterIdLst>
  <p:notesMasterIdLst>
    <p:notesMasterId r:id="rId44"/>
  </p:notesMasterIdLst>
  <p:sldIdLst>
    <p:sldId id="428" r:id="rId2"/>
    <p:sldId id="351" r:id="rId3"/>
    <p:sldId id="494" r:id="rId4"/>
    <p:sldId id="472" r:id="rId5"/>
    <p:sldId id="460" r:id="rId6"/>
    <p:sldId id="466" r:id="rId7"/>
    <p:sldId id="465" r:id="rId8"/>
    <p:sldId id="463" r:id="rId9"/>
    <p:sldId id="464" r:id="rId10"/>
    <p:sldId id="447" r:id="rId11"/>
    <p:sldId id="450" r:id="rId12"/>
    <p:sldId id="451" r:id="rId13"/>
    <p:sldId id="486" r:id="rId14"/>
    <p:sldId id="491" r:id="rId15"/>
    <p:sldId id="487" r:id="rId16"/>
    <p:sldId id="492" r:id="rId17"/>
    <p:sldId id="452" r:id="rId18"/>
    <p:sldId id="493" r:id="rId19"/>
    <p:sldId id="413" r:id="rId20"/>
    <p:sldId id="362" r:id="rId21"/>
    <p:sldId id="363" r:id="rId22"/>
    <p:sldId id="395" r:id="rId23"/>
    <p:sldId id="394" r:id="rId24"/>
    <p:sldId id="439" r:id="rId25"/>
    <p:sldId id="371" r:id="rId26"/>
    <p:sldId id="441" r:id="rId27"/>
    <p:sldId id="440" r:id="rId28"/>
    <p:sldId id="393" r:id="rId29"/>
    <p:sldId id="303" r:id="rId30"/>
    <p:sldId id="445" r:id="rId31"/>
    <p:sldId id="446" r:id="rId32"/>
    <p:sldId id="443" r:id="rId33"/>
    <p:sldId id="500" r:id="rId34"/>
    <p:sldId id="485" r:id="rId35"/>
    <p:sldId id="497" r:id="rId36"/>
    <p:sldId id="495" r:id="rId37"/>
    <p:sldId id="498" r:id="rId38"/>
    <p:sldId id="499" r:id="rId39"/>
    <p:sldId id="496" r:id="rId40"/>
    <p:sldId id="424" r:id="rId41"/>
    <p:sldId id="382" r:id="rId42"/>
    <p:sldId id="46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319">
          <p15:clr>
            <a:srgbClr val="A4A3A4"/>
          </p15:clr>
        </p15:guide>
        <p15:guide id="2" pos="48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a Dotti" initials="" lastIdx="25" clrIdx="0"/>
  <p:cmAuthor id="1" name="Office 2004 Test Drive Us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10" autoAdjust="0"/>
    <p:restoredTop sz="94631"/>
  </p:normalViewPr>
  <p:slideViewPr>
    <p:cSldViewPr snapToGrid="0" snapToObjects="1" showGuides="1">
      <p:cViewPr>
        <p:scale>
          <a:sx n="114" d="100"/>
          <a:sy n="114" d="100"/>
        </p:scale>
        <p:origin x="-632" y="-80"/>
      </p:cViewPr>
      <p:guideLst>
        <p:guide orient="horz" pos="4319"/>
        <p:guide pos="48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commentAuthors" Target="commentAuthors.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D4688A-9281-5A46-AD15-0C75355ACB87}" type="datetimeFigureOut">
              <a:rPr lang="en-US" smtClean="0"/>
              <a:t>31/01/17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AF46A1-DFB1-D748-B8E0-4315AFBBBB0C}" type="slidenum">
              <a:rPr lang="en-US" smtClean="0"/>
              <a:t>‹#›</a:t>
            </a:fld>
            <a:endParaRPr lang="en-US"/>
          </a:p>
        </p:txBody>
      </p:sp>
    </p:spTree>
    <p:extLst>
      <p:ext uri="{BB962C8B-B14F-4D97-AF65-F5344CB8AC3E}">
        <p14:creationId xmlns:p14="http://schemas.microsoft.com/office/powerpoint/2010/main" val="24484641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BDD0D-984D-8443-8C73-1088144AC9B6}" type="slidenum">
              <a:rPr lang="en-US" smtClean="0"/>
              <a:t>12</a:t>
            </a:fld>
            <a:endParaRPr lang="en-US"/>
          </a:p>
        </p:txBody>
      </p:sp>
    </p:spTree>
    <p:extLst>
      <p:ext uri="{BB962C8B-B14F-4D97-AF65-F5344CB8AC3E}">
        <p14:creationId xmlns:p14="http://schemas.microsoft.com/office/powerpoint/2010/main" val="199856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AF46A1-DFB1-D748-B8E0-4315AFBBBB0C}" type="slidenum">
              <a:rPr lang="en-US" smtClean="0"/>
              <a:t>26</a:t>
            </a:fld>
            <a:endParaRPr lang="en-US"/>
          </a:p>
        </p:txBody>
      </p:sp>
    </p:spTree>
    <p:extLst>
      <p:ext uri="{BB962C8B-B14F-4D97-AF65-F5344CB8AC3E}">
        <p14:creationId xmlns:p14="http://schemas.microsoft.com/office/powerpoint/2010/main" val="34710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AF46A1-DFB1-D748-B8E0-4315AFBBBB0C}" type="slidenum">
              <a:rPr lang="en-US" smtClean="0"/>
              <a:t>28</a:t>
            </a:fld>
            <a:endParaRPr lang="en-US"/>
          </a:p>
        </p:txBody>
      </p:sp>
    </p:spTree>
    <p:extLst>
      <p:ext uri="{BB962C8B-B14F-4D97-AF65-F5344CB8AC3E}">
        <p14:creationId xmlns:p14="http://schemas.microsoft.com/office/powerpoint/2010/main" val="291705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baseline="0" dirty="0" smtClean="0"/>
          </a:p>
        </p:txBody>
      </p:sp>
      <p:sp>
        <p:nvSpPr>
          <p:cNvPr id="4" name="Slide Number Placeholder 3"/>
          <p:cNvSpPr>
            <a:spLocks noGrp="1"/>
          </p:cNvSpPr>
          <p:nvPr>
            <p:ph type="sldNum" sz="quarter" idx="10"/>
          </p:nvPr>
        </p:nvSpPr>
        <p:spPr/>
        <p:txBody>
          <a:bodyPr/>
          <a:lstStyle/>
          <a:p>
            <a:fld id="{0A8BED14-1374-4D3E-A464-AFB1CD7539B5}" type="slidenum">
              <a:rPr lang="it-IT" smtClean="0"/>
              <a:pPr/>
              <a:t>31</a:t>
            </a:fld>
            <a:endParaRPr lang="it-IT"/>
          </a:p>
        </p:txBody>
      </p:sp>
    </p:spTree>
    <p:extLst>
      <p:ext uri="{BB962C8B-B14F-4D97-AF65-F5344CB8AC3E}">
        <p14:creationId xmlns:p14="http://schemas.microsoft.com/office/powerpoint/2010/main" val="915924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AF46A1-DFB1-D748-B8E0-4315AFBBBB0C}" type="slidenum">
              <a:rPr lang="en-US" smtClean="0"/>
              <a:t>32</a:t>
            </a:fld>
            <a:endParaRPr lang="en-US"/>
          </a:p>
        </p:txBody>
      </p:sp>
    </p:spTree>
    <p:extLst>
      <p:ext uri="{BB962C8B-B14F-4D97-AF65-F5344CB8AC3E}">
        <p14:creationId xmlns:p14="http://schemas.microsoft.com/office/powerpoint/2010/main" val="83956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it-IT"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mardi 31 janvier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mardi 31 janvier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it-IT"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mardi 31 janvier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mardi 31 janvier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it-IT"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mardi 31 janvier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mardi 31 janvier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mardi 31 janvier 17</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mardi 31 janvier 17</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mardi 31 janvier 17</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it-IT"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mardi 31 janvier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it-IT"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mardi 31 janvier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it-IT"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mardi 31 janvier 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0.tiff"/></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image" Target="../media/image1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tiff"/><Relationship Id="rId3" Type="http://schemas.openxmlformats.org/officeDocument/2006/relationships/image" Target="../media/image1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8.tif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cap="none" dirty="0" smtClean="0"/>
              <a:t>Implementation </a:t>
            </a:r>
            <a:r>
              <a:rPr lang="en-US" cap="none" dirty="0"/>
              <a:t>of crystal effects in GEANT4</a:t>
            </a:r>
          </a:p>
        </p:txBody>
      </p:sp>
      <p:sp>
        <p:nvSpPr>
          <p:cNvPr id="5" name="Subtitle 4"/>
          <p:cNvSpPr>
            <a:spLocks noGrp="1"/>
          </p:cNvSpPr>
          <p:nvPr>
            <p:ph type="subTitle" idx="1"/>
          </p:nvPr>
        </p:nvSpPr>
        <p:spPr/>
        <p:txBody>
          <a:bodyPr/>
          <a:lstStyle/>
          <a:p>
            <a:r>
              <a:rPr lang="en-US" u="sng" dirty="0" smtClean="0"/>
              <a:t>Enrico </a:t>
            </a:r>
            <a:r>
              <a:rPr lang="en-US" u="sng" dirty="0"/>
              <a:t>Bagli</a:t>
            </a:r>
          </a:p>
        </p:txBody>
      </p:sp>
      <p:pic>
        <p:nvPicPr>
          <p:cNvPr id="2" name="Picture 1"/>
          <p:cNvPicPr>
            <a:picLocks noChangeAspect="1"/>
          </p:cNvPicPr>
          <p:nvPr/>
        </p:nvPicPr>
        <p:blipFill>
          <a:blip r:embed="rId2"/>
          <a:stretch>
            <a:fillRect/>
          </a:stretch>
        </p:blipFill>
        <p:spPr>
          <a:xfrm>
            <a:off x="600489" y="4989215"/>
            <a:ext cx="1833872" cy="1167284"/>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2732972" y="4989215"/>
            <a:ext cx="1734582" cy="1302697"/>
          </a:xfrm>
          <a:prstGeom prst="rect">
            <a:avLst/>
          </a:prstGeom>
        </p:spPr>
      </p:pic>
      <p:pic>
        <p:nvPicPr>
          <p:cNvPr id="7" name="Picture 6"/>
          <p:cNvPicPr>
            <a:picLocks noChangeAspect="1"/>
          </p:cNvPicPr>
          <p:nvPr/>
        </p:nvPicPr>
        <p:blipFill>
          <a:blip r:embed="rId4"/>
          <a:stretch>
            <a:fillRect/>
          </a:stretch>
        </p:blipFill>
        <p:spPr>
          <a:xfrm>
            <a:off x="6706187" y="4802900"/>
            <a:ext cx="1725283" cy="1600200"/>
          </a:xfrm>
          <a:prstGeom prst="rect">
            <a:avLst/>
          </a:prstGeom>
        </p:spPr>
      </p:pic>
      <p:pic>
        <p:nvPicPr>
          <p:cNvPr id="8" name="Picture 7"/>
          <p:cNvPicPr>
            <a:picLocks noChangeAspect="1"/>
          </p:cNvPicPr>
          <p:nvPr/>
        </p:nvPicPr>
        <p:blipFill>
          <a:blip r:embed="rId5"/>
          <a:stretch>
            <a:fillRect/>
          </a:stretch>
        </p:blipFill>
        <p:spPr>
          <a:xfrm>
            <a:off x="4733831" y="4848730"/>
            <a:ext cx="1587500" cy="1443182"/>
          </a:xfrm>
          <a:prstGeom prst="rect">
            <a:avLst/>
          </a:prstGeom>
        </p:spPr>
      </p:pic>
    </p:spTree>
    <p:extLst>
      <p:ext uri="{BB962C8B-B14F-4D97-AF65-F5344CB8AC3E}">
        <p14:creationId xmlns:p14="http://schemas.microsoft.com/office/powerpoint/2010/main" val="8366171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Geant4 + Crystals</a:t>
            </a:r>
            <a:endParaRPr lang="en-US" sz="4400" dirty="0"/>
          </a:p>
        </p:txBody>
      </p:sp>
      <p:sp>
        <p:nvSpPr>
          <p:cNvPr id="3" name="Text Placeholder 2"/>
          <p:cNvSpPr>
            <a:spLocks noGrp="1"/>
          </p:cNvSpPr>
          <p:nvPr>
            <p:ph type="body" idx="1"/>
          </p:nvPr>
        </p:nvSpPr>
        <p:spPr/>
        <p:txBody>
          <a:bodyPr/>
          <a:lstStyle/>
          <a:p>
            <a:r>
              <a:rPr lang="en-US" dirty="0" smtClean="0"/>
              <a:t>Implementation of crystal structures in Geant4</a:t>
            </a:r>
            <a:endParaRPr lang="en-US" dirty="0"/>
          </a:p>
        </p:txBody>
      </p:sp>
    </p:spTree>
    <p:extLst>
      <p:ext uri="{BB962C8B-B14F-4D97-AF65-F5344CB8AC3E}">
        <p14:creationId xmlns:p14="http://schemas.microsoft.com/office/powerpoint/2010/main" val="18063768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3" name="Content Placeholder 2"/>
          <p:cNvSpPr>
            <a:spLocks noGrp="1"/>
          </p:cNvSpPr>
          <p:nvPr>
            <p:ph idx="1"/>
          </p:nvPr>
        </p:nvSpPr>
        <p:spPr/>
        <p:txBody>
          <a:bodyPr>
            <a:normAutofit/>
          </a:bodyPr>
          <a:lstStyle/>
          <a:p>
            <a:pPr fontAlgn="t"/>
            <a:r>
              <a:rPr lang="en-US" dirty="0" smtClean="0"/>
              <a:t>Some developments have required to extend the concept of materials. Indeed, the G4Material is meant to describe amorphous/gaseous material and not to take into consideration the microscopic structure of the material itself</a:t>
            </a:r>
          </a:p>
          <a:p>
            <a:pPr fontAlgn="t"/>
            <a:endParaRPr lang="en-US" dirty="0"/>
          </a:p>
          <a:p>
            <a:pPr fontAlgn="t"/>
            <a:r>
              <a:rPr lang="en-US" dirty="0" smtClean="0"/>
              <a:t>Some examples of these extensions are:</a:t>
            </a:r>
          </a:p>
          <a:p>
            <a:pPr lvl="1" fontAlgn="t"/>
            <a:r>
              <a:rPr lang="en-US" dirty="0" smtClean="0"/>
              <a:t>G4DNA</a:t>
            </a:r>
          </a:p>
          <a:p>
            <a:pPr lvl="1" fontAlgn="t"/>
            <a:r>
              <a:rPr lang="en-US" dirty="0" smtClean="0"/>
              <a:t>G4CMP (Phonon &amp; charge carrier propagation)</a:t>
            </a:r>
          </a:p>
          <a:p>
            <a:pPr lvl="1" fontAlgn="t"/>
            <a:r>
              <a:rPr lang="en-US" dirty="0" smtClean="0"/>
              <a:t>Channeling</a:t>
            </a:r>
          </a:p>
          <a:p>
            <a:pPr lvl="1" fontAlgn="t"/>
            <a:r>
              <a:rPr lang="en-US" dirty="0" err="1" smtClean="0"/>
              <a:t>NCrystal</a:t>
            </a:r>
            <a:r>
              <a:rPr lang="en-US" dirty="0" smtClean="0"/>
              <a:t> (Neutron diffraction)</a:t>
            </a:r>
          </a:p>
          <a:p>
            <a:pPr fontAlgn="t"/>
            <a:endParaRPr lang="en-US" dirty="0"/>
          </a:p>
          <a:p>
            <a:pPr fontAlgn="t"/>
            <a:endParaRPr lang="en-US" dirty="0"/>
          </a:p>
          <a:p>
            <a:endParaRPr lang="en-US" dirty="0" smtClean="0"/>
          </a:p>
        </p:txBody>
      </p:sp>
      <p:pic>
        <p:nvPicPr>
          <p:cNvPr id="4" name="Picture 3"/>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9216848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Constraints:</a:t>
            </a:r>
          </a:p>
          <a:p>
            <a:pPr marL="971550" lvl="1" indent="-514350">
              <a:buFont typeface="+mj-lt"/>
              <a:buAutoNum type="arabicPeriod"/>
            </a:pPr>
            <a:r>
              <a:rPr lang="en-US" b="1" dirty="0"/>
              <a:t>P</a:t>
            </a:r>
            <a:r>
              <a:rPr lang="en-US" b="1" dirty="0" smtClean="0"/>
              <a:t>reserve G4Material class as it is</a:t>
            </a:r>
            <a:r>
              <a:rPr lang="en-US" dirty="0" smtClean="0"/>
              <a:t>.</a:t>
            </a:r>
          </a:p>
          <a:p>
            <a:pPr marL="971550" lvl="1" indent="-514350">
              <a:buFont typeface="+mj-lt"/>
              <a:buAutoNum type="arabicPeriod"/>
            </a:pPr>
            <a:r>
              <a:rPr lang="en-US" dirty="0" smtClean="0"/>
              <a:t>The new material has to be compatible with the existing code</a:t>
            </a:r>
          </a:p>
          <a:p>
            <a:pPr marL="971550" lvl="1" indent="-514350">
              <a:buFont typeface="+mj-lt"/>
              <a:buAutoNum type="arabicPeriod"/>
            </a:pPr>
            <a:r>
              <a:rPr lang="en-US" dirty="0" smtClean="0"/>
              <a:t>A material can have more than one extension at once</a:t>
            </a:r>
          </a:p>
          <a:p>
            <a:pPr marL="971550" lvl="1" indent="-514350">
              <a:buFont typeface="+mj-lt"/>
              <a:buAutoNum type="arabicPeriod"/>
            </a:pPr>
            <a:r>
              <a:rPr lang="en-US" dirty="0" smtClean="0"/>
              <a:t>The extension has to be general in order to be used for other purposes</a:t>
            </a:r>
          </a:p>
          <a:p>
            <a:pPr marL="971550" lvl="1" indent="-514350">
              <a:buFont typeface="+mj-lt"/>
              <a:buAutoNum type="arabicPeriod"/>
            </a:pPr>
            <a:endParaRPr lang="en-US" dirty="0" smtClean="0"/>
          </a:p>
          <a:p>
            <a:pPr marL="571500" indent="-514350"/>
            <a:r>
              <a:rPr lang="en-US" dirty="0" smtClean="0"/>
              <a:t>Solution:</a:t>
            </a:r>
          </a:p>
          <a:p>
            <a:pPr marL="971550" lvl="1" indent="-514350"/>
            <a:r>
              <a:rPr lang="en-US" b="1" dirty="0" smtClean="0"/>
              <a:t>G4ExtentedMaterial will be a derived class of G4Material</a:t>
            </a:r>
          </a:p>
          <a:p>
            <a:pPr marL="971550" lvl="1" indent="-514350"/>
            <a:r>
              <a:rPr lang="en-US" dirty="0"/>
              <a:t>G4ExtentedMaterial </a:t>
            </a:r>
            <a:r>
              <a:rPr lang="en-US" dirty="0" smtClean="0"/>
              <a:t>collects a map of G4MaterialExtension*s</a:t>
            </a:r>
          </a:p>
          <a:p>
            <a:pPr marL="971550" lvl="1" indent="-514350"/>
            <a:r>
              <a:rPr lang="en-US" dirty="0" smtClean="0"/>
              <a:t>G4MaterialExtension may contain an info related to material</a:t>
            </a:r>
          </a:p>
          <a:p>
            <a:pPr marL="971550" lvl="1" indent="-514350"/>
            <a:r>
              <a:rPr lang="en-US" dirty="0" smtClean="0"/>
              <a:t>G4CrystalExtension will be a derived class of G4MaterialExtensions*</a:t>
            </a:r>
          </a:p>
          <a:p>
            <a:pPr marL="971550" lvl="1" indent="-514350"/>
            <a:endParaRPr lang="en-US" b="1" dirty="0"/>
          </a:p>
          <a:p>
            <a:pPr marL="571500" indent="-514350"/>
            <a:r>
              <a:rPr lang="en-US" dirty="0" smtClean="0"/>
              <a:t>Advantage:</a:t>
            </a:r>
          </a:p>
          <a:p>
            <a:pPr marL="971550" lvl="1" indent="-514350"/>
            <a:r>
              <a:rPr lang="en-US" dirty="0" smtClean="0"/>
              <a:t>No performance change for who does not use the extended material</a:t>
            </a:r>
          </a:p>
          <a:p>
            <a:pPr marL="971550" lvl="1" indent="-514350"/>
            <a:r>
              <a:rPr lang="en-US" dirty="0" smtClean="0"/>
              <a:t>More than one extension can be added to one extended material</a:t>
            </a:r>
          </a:p>
          <a:p>
            <a:pPr marL="971550" lvl="1" indent="-514350"/>
            <a:r>
              <a:rPr lang="en-US" dirty="0" smtClean="0"/>
              <a:t>Data for processes/models are stored in independent containers (G4MaterialExtensions)</a:t>
            </a:r>
          </a:p>
        </p:txBody>
      </p:sp>
      <p:pic>
        <p:nvPicPr>
          <p:cNvPr id="4" name="Picture 3"/>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6381709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Elbow Connector 25"/>
          <p:cNvCxnSpPr>
            <a:stCxn id="8" idx="1"/>
            <a:endCxn id="5" idx="3"/>
          </p:cNvCxnSpPr>
          <p:nvPr/>
        </p:nvCxnSpPr>
        <p:spPr>
          <a:xfrm rot="10800000">
            <a:off x="3505200" y="2959101"/>
            <a:ext cx="2328862" cy="1727199"/>
          </a:xfrm>
          <a:prstGeom prst="bentConnector3">
            <a:avLst/>
          </a:prstGeom>
        </p:spPr>
        <p:style>
          <a:lnRef idx="3">
            <a:schemeClr val="accent6"/>
          </a:lnRef>
          <a:fillRef idx="0">
            <a:schemeClr val="accent6"/>
          </a:fillRef>
          <a:effectRef idx="2">
            <a:schemeClr val="accent6"/>
          </a:effectRef>
          <a:fontRef idx="minor">
            <a:schemeClr val="tx1"/>
          </a:fontRef>
        </p:style>
      </p:cxnSp>
      <p:sp>
        <p:nvSpPr>
          <p:cNvPr id="2" name="Title 1"/>
          <p:cNvSpPr>
            <a:spLocks noGrp="1"/>
          </p:cNvSpPr>
          <p:nvPr>
            <p:ph type="title"/>
          </p:nvPr>
        </p:nvSpPr>
        <p:spPr/>
        <p:txBody>
          <a:bodyPr/>
          <a:lstStyle/>
          <a:p>
            <a:r>
              <a:rPr lang="en-US" dirty="0" smtClean="0"/>
              <a:t>Design</a:t>
            </a:r>
            <a:endParaRPr lang="en-US" dirty="0"/>
          </a:p>
        </p:txBody>
      </p:sp>
      <p:sp>
        <p:nvSpPr>
          <p:cNvPr id="4" name="Rectangle 3"/>
          <p:cNvSpPr/>
          <p:nvPr/>
        </p:nvSpPr>
        <p:spPr>
          <a:xfrm>
            <a:off x="457200" y="1663700"/>
            <a:ext cx="30480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mtClean="0"/>
              <a:t>G4Material</a:t>
            </a:r>
            <a:endParaRPr lang="en-US"/>
          </a:p>
        </p:txBody>
      </p:sp>
      <p:sp>
        <p:nvSpPr>
          <p:cNvPr id="5" name="Rectangle 4"/>
          <p:cNvSpPr/>
          <p:nvPr/>
        </p:nvSpPr>
        <p:spPr>
          <a:xfrm>
            <a:off x="457200" y="2730500"/>
            <a:ext cx="30480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G4ExtendedMaterial</a:t>
            </a:r>
            <a:endParaRPr lang="en-US" dirty="0"/>
          </a:p>
        </p:txBody>
      </p:sp>
      <p:cxnSp>
        <p:nvCxnSpPr>
          <p:cNvPr id="7" name="Straight Arrow Connector 6"/>
          <p:cNvCxnSpPr>
            <a:stCxn id="5" idx="0"/>
            <a:endCxn id="4" idx="2"/>
          </p:cNvCxnSpPr>
          <p:nvPr/>
        </p:nvCxnSpPr>
        <p:spPr>
          <a:xfrm flipV="1">
            <a:off x="1981200" y="2120900"/>
            <a:ext cx="0" cy="609600"/>
          </a:xfrm>
          <a:prstGeom prst="straightConnector1">
            <a:avLst/>
          </a:prstGeom>
          <a:ln>
            <a:solidFill>
              <a:schemeClr val="dk1"/>
            </a:solidFill>
            <a:tailEnd type="triangle"/>
          </a:ln>
        </p:spPr>
        <p:style>
          <a:lnRef idx="3">
            <a:schemeClr val="dk1"/>
          </a:lnRef>
          <a:fillRef idx="0">
            <a:schemeClr val="dk1"/>
          </a:fillRef>
          <a:effectRef idx="2">
            <a:schemeClr val="dk1"/>
          </a:effectRef>
          <a:fontRef idx="minor">
            <a:schemeClr val="tx1"/>
          </a:fontRef>
        </p:style>
      </p:cxnSp>
      <p:sp>
        <p:nvSpPr>
          <p:cNvPr id="8" name="Rectangle 7"/>
          <p:cNvSpPr/>
          <p:nvPr/>
        </p:nvSpPr>
        <p:spPr>
          <a:xfrm>
            <a:off x="5834062" y="4457699"/>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G4CrystalExtension</a:t>
            </a:r>
          </a:p>
        </p:txBody>
      </p:sp>
      <p:sp>
        <p:nvSpPr>
          <p:cNvPr id="12" name="Rectangle 11"/>
          <p:cNvSpPr/>
          <p:nvPr/>
        </p:nvSpPr>
        <p:spPr>
          <a:xfrm>
            <a:off x="457200" y="5511800"/>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accent2"/>
                </a:solidFill>
              </a:rPr>
              <a:t>G4LogicalCrystalVolume</a:t>
            </a:r>
            <a:endParaRPr lang="en-US" dirty="0">
              <a:solidFill>
                <a:schemeClr val="accent2"/>
              </a:solidFill>
            </a:endParaRPr>
          </a:p>
        </p:txBody>
      </p:sp>
      <p:cxnSp>
        <p:nvCxnSpPr>
          <p:cNvPr id="16" name="Straight Arrow Connector 15"/>
          <p:cNvCxnSpPr>
            <a:stCxn id="5" idx="2"/>
            <a:endCxn id="12" idx="0"/>
          </p:cNvCxnSpPr>
          <p:nvPr/>
        </p:nvCxnSpPr>
        <p:spPr>
          <a:xfrm>
            <a:off x="1981200" y="3187700"/>
            <a:ext cx="0" cy="2324100"/>
          </a:xfrm>
          <a:prstGeom prst="straightConnector1">
            <a:avLst/>
          </a:prstGeom>
          <a:ln>
            <a:tailEnd type="diamond"/>
          </a:ln>
        </p:spPr>
        <p:style>
          <a:lnRef idx="3">
            <a:schemeClr val="accent2"/>
          </a:lnRef>
          <a:fillRef idx="0">
            <a:schemeClr val="accent2"/>
          </a:fillRef>
          <a:effectRef idx="2">
            <a:schemeClr val="accent2"/>
          </a:effectRef>
          <a:fontRef idx="minor">
            <a:schemeClr val="tx1"/>
          </a:fontRef>
        </p:style>
      </p:cxnSp>
      <p:sp>
        <p:nvSpPr>
          <p:cNvPr id="17" name="Rectangle 16"/>
          <p:cNvSpPr/>
          <p:nvPr/>
        </p:nvSpPr>
        <p:spPr>
          <a:xfrm>
            <a:off x="457200" y="6311900"/>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accent2"/>
                </a:solidFill>
              </a:rPr>
              <a:t>G4LogicalVolume</a:t>
            </a:r>
            <a:endParaRPr lang="en-US" dirty="0">
              <a:solidFill>
                <a:schemeClr val="accent2"/>
              </a:solidFill>
            </a:endParaRPr>
          </a:p>
        </p:txBody>
      </p:sp>
      <p:cxnSp>
        <p:nvCxnSpPr>
          <p:cNvPr id="18" name="Straight Arrow Connector 17"/>
          <p:cNvCxnSpPr>
            <a:stCxn id="12" idx="2"/>
            <a:endCxn id="17" idx="0"/>
          </p:cNvCxnSpPr>
          <p:nvPr/>
        </p:nvCxnSpPr>
        <p:spPr>
          <a:xfrm>
            <a:off x="1981200" y="5969000"/>
            <a:ext cx="0" cy="3429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Rectangle 23"/>
          <p:cNvSpPr/>
          <p:nvPr/>
        </p:nvSpPr>
        <p:spPr>
          <a:xfrm>
            <a:off x="5943600" y="1663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G4MaterialExtensionMap</a:t>
            </a:r>
            <a:endParaRPr lang="en-US" dirty="0">
              <a:solidFill>
                <a:schemeClr val="accent1"/>
              </a:solidFill>
            </a:endParaRPr>
          </a:p>
        </p:txBody>
      </p:sp>
      <p:sp>
        <p:nvSpPr>
          <p:cNvPr id="25" name="Rectangle 24"/>
          <p:cNvSpPr/>
          <p:nvPr/>
        </p:nvSpPr>
        <p:spPr>
          <a:xfrm>
            <a:off x="5943600" y="2425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G4MaterialExtension</a:t>
            </a:r>
            <a:endParaRPr lang="en-US" dirty="0">
              <a:solidFill>
                <a:schemeClr val="accent1"/>
              </a:solidFill>
            </a:endParaRPr>
          </a:p>
        </p:txBody>
      </p:sp>
      <p:cxnSp>
        <p:nvCxnSpPr>
          <p:cNvPr id="28" name="Straight Arrow Connector 27"/>
          <p:cNvCxnSpPr>
            <a:stCxn id="25" idx="0"/>
            <a:endCxn id="24" idx="2"/>
          </p:cNvCxnSpPr>
          <p:nvPr/>
        </p:nvCxnSpPr>
        <p:spPr>
          <a:xfrm flipV="1">
            <a:off x="7467600" y="2120900"/>
            <a:ext cx="0" cy="304800"/>
          </a:xfrm>
          <a:prstGeom prst="straightConnector1">
            <a:avLst/>
          </a:prstGeom>
          <a:ln>
            <a:tailEnd type="oval"/>
          </a:ln>
        </p:spPr>
        <p:style>
          <a:lnRef idx="3">
            <a:schemeClr val="accent1"/>
          </a:lnRef>
          <a:fillRef idx="0">
            <a:schemeClr val="accent1"/>
          </a:fillRef>
          <a:effectRef idx="2">
            <a:schemeClr val="accent1"/>
          </a:effectRef>
          <a:fontRef idx="minor">
            <a:schemeClr val="tx1"/>
          </a:fontRef>
        </p:style>
      </p:cxnSp>
      <p:sp>
        <p:nvSpPr>
          <p:cNvPr id="31" name="Rectangle 30"/>
          <p:cNvSpPr/>
          <p:nvPr/>
        </p:nvSpPr>
        <p:spPr>
          <a:xfrm>
            <a:off x="5943600" y="3187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G4ChannelingData</a:t>
            </a:r>
            <a:endParaRPr lang="en-US" dirty="0">
              <a:solidFill>
                <a:schemeClr val="accent1"/>
              </a:solidFill>
            </a:endParaRPr>
          </a:p>
        </p:txBody>
      </p:sp>
      <p:cxnSp>
        <p:nvCxnSpPr>
          <p:cNvPr id="32" name="Straight Arrow Connector 31"/>
          <p:cNvCxnSpPr>
            <a:stCxn id="31" idx="0"/>
            <a:endCxn id="25" idx="2"/>
          </p:cNvCxnSpPr>
          <p:nvPr/>
        </p:nvCxnSpPr>
        <p:spPr>
          <a:xfrm flipV="1">
            <a:off x="7467600" y="2882900"/>
            <a:ext cx="0" cy="304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Elbow Connector 36"/>
          <p:cNvCxnSpPr>
            <a:stCxn id="24" idx="1"/>
            <a:endCxn id="5" idx="3"/>
          </p:cNvCxnSpPr>
          <p:nvPr/>
        </p:nvCxnSpPr>
        <p:spPr>
          <a:xfrm rot="10800000" flipV="1">
            <a:off x="3505200" y="1892300"/>
            <a:ext cx="2438400" cy="1066800"/>
          </a:xfrm>
          <a:prstGeom prst="bentConnector3">
            <a:avLst>
              <a:gd name="adj1" fmla="val 52344"/>
            </a:avLst>
          </a:prstGeom>
          <a:ln>
            <a:tailEnd type="oval"/>
          </a:ln>
        </p:spPr>
        <p:style>
          <a:lnRef idx="3">
            <a:schemeClr val="accent1"/>
          </a:lnRef>
          <a:fillRef idx="0">
            <a:schemeClr val="accent1"/>
          </a:fillRef>
          <a:effectRef idx="2">
            <a:schemeClr val="accent1"/>
          </a:effectRef>
          <a:fontRef idx="minor">
            <a:schemeClr val="tx1"/>
          </a:fontRef>
        </p:style>
      </p:cxnSp>
      <p:sp>
        <p:nvSpPr>
          <p:cNvPr id="39" name="Rectangle 38"/>
          <p:cNvSpPr/>
          <p:nvPr/>
        </p:nvSpPr>
        <p:spPr>
          <a:xfrm>
            <a:off x="5834062" y="5235577"/>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accent6"/>
                </a:solidFill>
              </a:rPr>
              <a:t>G4CrystalUnitCell</a:t>
            </a:r>
            <a:endParaRPr lang="en-US" dirty="0">
              <a:solidFill>
                <a:schemeClr val="accent6"/>
              </a:solidFill>
            </a:endParaRPr>
          </a:p>
        </p:txBody>
      </p:sp>
      <p:pic>
        <p:nvPicPr>
          <p:cNvPr id="20" name="Picture 19"/>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cxnSp>
        <p:nvCxnSpPr>
          <p:cNvPr id="36" name="Straight Arrow Connector 35"/>
          <p:cNvCxnSpPr>
            <a:stCxn id="39" idx="0"/>
            <a:endCxn id="8" idx="2"/>
          </p:cNvCxnSpPr>
          <p:nvPr/>
        </p:nvCxnSpPr>
        <p:spPr>
          <a:xfrm flipV="1">
            <a:off x="7358062" y="4914899"/>
            <a:ext cx="0" cy="320678"/>
          </a:xfrm>
          <a:prstGeom prst="straightConnector1">
            <a:avLst/>
          </a:prstGeom>
          <a:ln>
            <a:tailEnd type="ova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79349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Elbow Connector 25"/>
          <p:cNvCxnSpPr>
            <a:stCxn id="8" idx="1"/>
            <a:endCxn id="5" idx="3"/>
          </p:cNvCxnSpPr>
          <p:nvPr/>
        </p:nvCxnSpPr>
        <p:spPr>
          <a:xfrm rot="10800000">
            <a:off x="3505200" y="2959101"/>
            <a:ext cx="2328862" cy="1727199"/>
          </a:xfrm>
          <a:prstGeom prst="bentConnector3">
            <a:avLst/>
          </a:prstGeom>
        </p:spPr>
        <p:style>
          <a:lnRef idx="3">
            <a:schemeClr val="accent6"/>
          </a:lnRef>
          <a:fillRef idx="0">
            <a:schemeClr val="accent6"/>
          </a:fillRef>
          <a:effectRef idx="2">
            <a:schemeClr val="accent6"/>
          </a:effectRef>
          <a:fontRef idx="minor">
            <a:schemeClr val="tx1"/>
          </a:fontRef>
        </p:style>
      </p:cxnSp>
      <p:sp>
        <p:nvSpPr>
          <p:cNvPr id="2" name="Title 1"/>
          <p:cNvSpPr>
            <a:spLocks noGrp="1"/>
          </p:cNvSpPr>
          <p:nvPr>
            <p:ph type="title"/>
          </p:nvPr>
        </p:nvSpPr>
        <p:spPr/>
        <p:txBody>
          <a:bodyPr/>
          <a:lstStyle/>
          <a:p>
            <a:r>
              <a:rPr lang="en-US" dirty="0" smtClean="0"/>
              <a:t>Design</a:t>
            </a:r>
            <a:endParaRPr lang="en-US" dirty="0"/>
          </a:p>
        </p:txBody>
      </p:sp>
      <p:sp>
        <p:nvSpPr>
          <p:cNvPr id="4" name="Rectangle 3"/>
          <p:cNvSpPr/>
          <p:nvPr/>
        </p:nvSpPr>
        <p:spPr>
          <a:xfrm>
            <a:off x="457200" y="1663700"/>
            <a:ext cx="30480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mtClean="0"/>
              <a:t>G4Material</a:t>
            </a:r>
            <a:endParaRPr lang="en-US"/>
          </a:p>
        </p:txBody>
      </p:sp>
      <p:sp>
        <p:nvSpPr>
          <p:cNvPr id="5" name="Rectangle 4"/>
          <p:cNvSpPr/>
          <p:nvPr/>
        </p:nvSpPr>
        <p:spPr>
          <a:xfrm>
            <a:off x="457200" y="2730500"/>
            <a:ext cx="30480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G4ExtendedMaterial</a:t>
            </a:r>
            <a:endParaRPr lang="en-US" dirty="0"/>
          </a:p>
        </p:txBody>
      </p:sp>
      <p:cxnSp>
        <p:nvCxnSpPr>
          <p:cNvPr id="7" name="Straight Arrow Connector 6"/>
          <p:cNvCxnSpPr>
            <a:stCxn id="5" idx="0"/>
            <a:endCxn id="4" idx="2"/>
          </p:cNvCxnSpPr>
          <p:nvPr/>
        </p:nvCxnSpPr>
        <p:spPr>
          <a:xfrm flipV="1">
            <a:off x="1981200" y="2120900"/>
            <a:ext cx="0" cy="609600"/>
          </a:xfrm>
          <a:prstGeom prst="straightConnector1">
            <a:avLst/>
          </a:prstGeom>
          <a:ln>
            <a:solidFill>
              <a:schemeClr val="dk1"/>
            </a:solidFill>
            <a:tailEnd type="triangle"/>
          </a:ln>
        </p:spPr>
        <p:style>
          <a:lnRef idx="3">
            <a:schemeClr val="dk1"/>
          </a:lnRef>
          <a:fillRef idx="0">
            <a:schemeClr val="dk1"/>
          </a:fillRef>
          <a:effectRef idx="2">
            <a:schemeClr val="dk1"/>
          </a:effectRef>
          <a:fontRef idx="minor">
            <a:schemeClr val="tx1"/>
          </a:fontRef>
        </p:style>
      </p:cxnSp>
      <p:sp>
        <p:nvSpPr>
          <p:cNvPr id="8" name="Rectangle 7"/>
          <p:cNvSpPr/>
          <p:nvPr/>
        </p:nvSpPr>
        <p:spPr>
          <a:xfrm>
            <a:off x="5834062" y="4457699"/>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G4CrystalExtension</a:t>
            </a:r>
            <a:endParaRPr lang="en-US" dirty="0"/>
          </a:p>
        </p:txBody>
      </p:sp>
      <p:sp>
        <p:nvSpPr>
          <p:cNvPr id="12" name="Rectangle 11"/>
          <p:cNvSpPr/>
          <p:nvPr/>
        </p:nvSpPr>
        <p:spPr>
          <a:xfrm>
            <a:off x="457200" y="5511800"/>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accent2"/>
                </a:solidFill>
              </a:rPr>
              <a:t>G4LogicalCrystalVolume</a:t>
            </a:r>
            <a:endParaRPr lang="en-US" dirty="0">
              <a:solidFill>
                <a:schemeClr val="accent2"/>
              </a:solidFill>
            </a:endParaRPr>
          </a:p>
        </p:txBody>
      </p:sp>
      <p:cxnSp>
        <p:nvCxnSpPr>
          <p:cNvPr id="16" name="Straight Arrow Connector 15"/>
          <p:cNvCxnSpPr>
            <a:stCxn id="5" idx="2"/>
            <a:endCxn id="12" idx="0"/>
          </p:cNvCxnSpPr>
          <p:nvPr/>
        </p:nvCxnSpPr>
        <p:spPr>
          <a:xfrm>
            <a:off x="1981200" y="3187700"/>
            <a:ext cx="0" cy="2324100"/>
          </a:xfrm>
          <a:prstGeom prst="straightConnector1">
            <a:avLst/>
          </a:prstGeom>
          <a:ln>
            <a:tailEnd type="diamond"/>
          </a:ln>
        </p:spPr>
        <p:style>
          <a:lnRef idx="3">
            <a:schemeClr val="accent2"/>
          </a:lnRef>
          <a:fillRef idx="0">
            <a:schemeClr val="accent2"/>
          </a:fillRef>
          <a:effectRef idx="2">
            <a:schemeClr val="accent2"/>
          </a:effectRef>
          <a:fontRef idx="minor">
            <a:schemeClr val="tx1"/>
          </a:fontRef>
        </p:style>
      </p:cxnSp>
      <p:sp>
        <p:nvSpPr>
          <p:cNvPr id="17" name="Rectangle 16"/>
          <p:cNvSpPr/>
          <p:nvPr/>
        </p:nvSpPr>
        <p:spPr>
          <a:xfrm>
            <a:off x="457200" y="6311900"/>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accent2"/>
                </a:solidFill>
              </a:rPr>
              <a:t>G4LogicalVolume</a:t>
            </a:r>
            <a:endParaRPr lang="en-US" dirty="0">
              <a:solidFill>
                <a:schemeClr val="accent2"/>
              </a:solidFill>
            </a:endParaRPr>
          </a:p>
        </p:txBody>
      </p:sp>
      <p:cxnSp>
        <p:nvCxnSpPr>
          <p:cNvPr id="18" name="Straight Arrow Connector 17"/>
          <p:cNvCxnSpPr>
            <a:stCxn id="12" idx="2"/>
            <a:endCxn id="17" idx="0"/>
          </p:cNvCxnSpPr>
          <p:nvPr/>
        </p:nvCxnSpPr>
        <p:spPr>
          <a:xfrm>
            <a:off x="1981200" y="5969000"/>
            <a:ext cx="0" cy="3429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Rectangle 23"/>
          <p:cNvSpPr/>
          <p:nvPr/>
        </p:nvSpPr>
        <p:spPr>
          <a:xfrm>
            <a:off x="5943600" y="1663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G4MaterialExtensionMap</a:t>
            </a:r>
            <a:endParaRPr lang="en-US" dirty="0">
              <a:solidFill>
                <a:schemeClr val="accent1"/>
              </a:solidFill>
            </a:endParaRPr>
          </a:p>
        </p:txBody>
      </p:sp>
      <p:sp>
        <p:nvSpPr>
          <p:cNvPr id="25" name="Rectangle 24"/>
          <p:cNvSpPr/>
          <p:nvPr/>
        </p:nvSpPr>
        <p:spPr>
          <a:xfrm>
            <a:off x="5943600" y="2425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G4MaterialExtension</a:t>
            </a:r>
            <a:endParaRPr lang="en-US" dirty="0">
              <a:solidFill>
                <a:schemeClr val="accent1"/>
              </a:solidFill>
            </a:endParaRPr>
          </a:p>
        </p:txBody>
      </p:sp>
      <p:cxnSp>
        <p:nvCxnSpPr>
          <p:cNvPr id="28" name="Straight Arrow Connector 27"/>
          <p:cNvCxnSpPr>
            <a:stCxn id="25" idx="0"/>
            <a:endCxn id="24" idx="2"/>
          </p:cNvCxnSpPr>
          <p:nvPr/>
        </p:nvCxnSpPr>
        <p:spPr>
          <a:xfrm flipV="1">
            <a:off x="7467600" y="2120900"/>
            <a:ext cx="0" cy="304800"/>
          </a:xfrm>
          <a:prstGeom prst="straightConnector1">
            <a:avLst/>
          </a:prstGeom>
          <a:ln>
            <a:tailEnd type="oval"/>
          </a:ln>
        </p:spPr>
        <p:style>
          <a:lnRef idx="3">
            <a:schemeClr val="accent1"/>
          </a:lnRef>
          <a:fillRef idx="0">
            <a:schemeClr val="accent1"/>
          </a:fillRef>
          <a:effectRef idx="2">
            <a:schemeClr val="accent1"/>
          </a:effectRef>
          <a:fontRef idx="minor">
            <a:schemeClr val="tx1"/>
          </a:fontRef>
        </p:style>
      </p:cxnSp>
      <p:sp>
        <p:nvSpPr>
          <p:cNvPr id="31" name="Rectangle 30"/>
          <p:cNvSpPr/>
          <p:nvPr/>
        </p:nvSpPr>
        <p:spPr>
          <a:xfrm>
            <a:off x="5943600" y="3187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G4ChannelingData</a:t>
            </a:r>
            <a:endParaRPr lang="en-US" dirty="0">
              <a:solidFill>
                <a:schemeClr val="accent1"/>
              </a:solidFill>
            </a:endParaRPr>
          </a:p>
        </p:txBody>
      </p:sp>
      <p:cxnSp>
        <p:nvCxnSpPr>
          <p:cNvPr id="32" name="Straight Arrow Connector 31"/>
          <p:cNvCxnSpPr>
            <a:stCxn id="31" idx="0"/>
            <a:endCxn id="25" idx="2"/>
          </p:cNvCxnSpPr>
          <p:nvPr/>
        </p:nvCxnSpPr>
        <p:spPr>
          <a:xfrm flipV="1">
            <a:off x="7467600" y="2882900"/>
            <a:ext cx="0" cy="304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Elbow Connector 36"/>
          <p:cNvCxnSpPr>
            <a:stCxn id="24" idx="1"/>
            <a:endCxn id="5" idx="3"/>
          </p:cNvCxnSpPr>
          <p:nvPr/>
        </p:nvCxnSpPr>
        <p:spPr>
          <a:xfrm rot="10800000" flipV="1">
            <a:off x="3505200" y="1892300"/>
            <a:ext cx="2438400" cy="1066800"/>
          </a:xfrm>
          <a:prstGeom prst="bentConnector3">
            <a:avLst>
              <a:gd name="adj1" fmla="val 52344"/>
            </a:avLst>
          </a:prstGeom>
          <a:ln>
            <a:tailEnd type="oval"/>
          </a:ln>
        </p:spPr>
        <p:style>
          <a:lnRef idx="3">
            <a:schemeClr val="accent1"/>
          </a:lnRef>
          <a:fillRef idx="0">
            <a:schemeClr val="accent1"/>
          </a:fillRef>
          <a:effectRef idx="2">
            <a:schemeClr val="accent1"/>
          </a:effectRef>
          <a:fontRef idx="minor">
            <a:schemeClr val="tx1"/>
          </a:fontRef>
        </p:style>
      </p:cxnSp>
      <p:sp>
        <p:nvSpPr>
          <p:cNvPr id="39" name="Rectangle 38"/>
          <p:cNvSpPr/>
          <p:nvPr/>
        </p:nvSpPr>
        <p:spPr>
          <a:xfrm>
            <a:off x="5834062" y="5235577"/>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accent6"/>
                </a:solidFill>
              </a:rPr>
              <a:t>G4CrystalUnitCell</a:t>
            </a:r>
            <a:endParaRPr lang="en-US" dirty="0">
              <a:solidFill>
                <a:schemeClr val="accent6"/>
              </a:solidFill>
            </a:endParaRPr>
          </a:p>
        </p:txBody>
      </p:sp>
      <p:pic>
        <p:nvPicPr>
          <p:cNvPr id="20" name="Picture 19"/>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cxnSp>
        <p:nvCxnSpPr>
          <p:cNvPr id="36" name="Straight Arrow Connector 35"/>
          <p:cNvCxnSpPr>
            <a:stCxn id="39" idx="0"/>
            <a:endCxn id="8" idx="2"/>
          </p:cNvCxnSpPr>
          <p:nvPr/>
        </p:nvCxnSpPr>
        <p:spPr>
          <a:xfrm flipV="1">
            <a:off x="7358062" y="4914899"/>
            <a:ext cx="0" cy="320678"/>
          </a:xfrm>
          <a:prstGeom prst="straightConnector1">
            <a:avLst/>
          </a:prstGeom>
          <a:ln>
            <a:tailEnd type="oval"/>
          </a:ln>
        </p:spPr>
        <p:style>
          <a:lnRef idx="3">
            <a:schemeClr val="accent6"/>
          </a:lnRef>
          <a:fillRef idx="0">
            <a:schemeClr val="accent6"/>
          </a:fillRef>
          <a:effectRef idx="2">
            <a:schemeClr val="accent6"/>
          </a:effectRef>
          <a:fontRef idx="minor">
            <a:schemeClr val="tx1"/>
          </a:fontRef>
        </p:style>
      </p:cxnSp>
      <p:sp>
        <p:nvSpPr>
          <p:cNvPr id="21" name="Rectangle 20"/>
          <p:cNvSpPr/>
          <p:nvPr/>
        </p:nvSpPr>
        <p:spPr>
          <a:xfrm>
            <a:off x="-7938" y="342900"/>
            <a:ext cx="5842000" cy="6515100"/>
          </a:xfrm>
          <a:prstGeom prst="rect">
            <a:avLst/>
          </a:prstGeom>
          <a:solidFill>
            <a:schemeClr val="dk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p:cNvSpPr/>
          <p:nvPr/>
        </p:nvSpPr>
        <p:spPr>
          <a:xfrm>
            <a:off x="5834062" y="3797300"/>
            <a:ext cx="3302000" cy="3060700"/>
          </a:xfrm>
          <a:prstGeom prst="rect">
            <a:avLst/>
          </a:prstGeom>
          <a:solidFill>
            <a:schemeClr val="dk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nvSpPr>
        <p:spPr>
          <a:xfrm>
            <a:off x="5834062" y="355600"/>
            <a:ext cx="3309938" cy="1155700"/>
          </a:xfrm>
          <a:prstGeom prst="rect">
            <a:avLst/>
          </a:prstGeom>
          <a:solidFill>
            <a:schemeClr val="dk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ounded Rectangular Callout 26"/>
          <p:cNvSpPr/>
          <p:nvPr/>
        </p:nvSpPr>
        <p:spPr>
          <a:xfrm>
            <a:off x="2362200" y="571500"/>
            <a:ext cx="3187700" cy="2057400"/>
          </a:xfrm>
          <a:prstGeom prst="wedgeRoundRectCallout">
            <a:avLst>
              <a:gd name="adj1" fmla="val 61149"/>
              <a:gd name="adj2" fmla="val 1361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A set of extensions that contains data for processes related to a specific material, i.e. the density of electrons and nuclei or the continuous electric field for channeling process</a:t>
            </a:r>
            <a:endParaRPr lang="en-US" dirty="0"/>
          </a:p>
        </p:txBody>
      </p:sp>
    </p:spTree>
    <p:extLst>
      <p:ext uri="{BB962C8B-B14F-4D97-AF65-F5344CB8AC3E}">
        <p14:creationId xmlns:p14="http://schemas.microsoft.com/office/powerpoint/2010/main" val="9378556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029198" y="4051300"/>
            <a:ext cx="4114801" cy="19177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6" name="Elbow Connector 25"/>
          <p:cNvCxnSpPr>
            <a:stCxn id="8" idx="1"/>
            <a:endCxn id="5" idx="3"/>
          </p:cNvCxnSpPr>
          <p:nvPr/>
        </p:nvCxnSpPr>
        <p:spPr>
          <a:xfrm rot="10800000">
            <a:off x="3505200" y="2959101"/>
            <a:ext cx="2328862" cy="1727199"/>
          </a:xfrm>
          <a:prstGeom prst="bentConnector3">
            <a:avLst/>
          </a:prstGeom>
        </p:spPr>
        <p:style>
          <a:lnRef idx="3">
            <a:schemeClr val="accent6"/>
          </a:lnRef>
          <a:fillRef idx="0">
            <a:schemeClr val="accent6"/>
          </a:fillRef>
          <a:effectRef idx="2">
            <a:schemeClr val="accent6"/>
          </a:effectRef>
          <a:fontRef idx="minor">
            <a:schemeClr val="tx1"/>
          </a:fontRef>
        </p:style>
      </p:cxnSp>
      <p:sp>
        <p:nvSpPr>
          <p:cNvPr id="2" name="Title 1"/>
          <p:cNvSpPr>
            <a:spLocks noGrp="1"/>
          </p:cNvSpPr>
          <p:nvPr>
            <p:ph type="title"/>
          </p:nvPr>
        </p:nvSpPr>
        <p:spPr/>
        <p:txBody>
          <a:bodyPr/>
          <a:lstStyle/>
          <a:p>
            <a:r>
              <a:rPr lang="en-US" dirty="0" smtClean="0"/>
              <a:t>Design</a:t>
            </a:r>
            <a:endParaRPr lang="en-US" dirty="0"/>
          </a:p>
        </p:txBody>
      </p:sp>
      <p:sp>
        <p:nvSpPr>
          <p:cNvPr id="4" name="Rectangle 3"/>
          <p:cNvSpPr/>
          <p:nvPr/>
        </p:nvSpPr>
        <p:spPr>
          <a:xfrm>
            <a:off x="457200" y="1663700"/>
            <a:ext cx="30480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mtClean="0"/>
              <a:t>G4Material</a:t>
            </a:r>
            <a:endParaRPr lang="en-US"/>
          </a:p>
        </p:txBody>
      </p:sp>
      <p:sp>
        <p:nvSpPr>
          <p:cNvPr id="5" name="Rectangle 4"/>
          <p:cNvSpPr/>
          <p:nvPr/>
        </p:nvSpPr>
        <p:spPr>
          <a:xfrm>
            <a:off x="457200" y="2730500"/>
            <a:ext cx="30480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G4ExtendedMaterial</a:t>
            </a:r>
            <a:endParaRPr lang="en-US" dirty="0"/>
          </a:p>
        </p:txBody>
      </p:sp>
      <p:cxnSp>
        <p:nvCxnSpPr>
          <p:cNvPr id="7" name="Straight Arrow Connector 6"/>
          <p:cNvCxnSpPr>
            <a:stCxn id="5" idx="0"/>
            <a:endCxn id="4" idx="2"/>
          </p:cNvCxnSpPr>
          <p:nvPr/>
        </p:nvCxnSpPr>
        <p:spPr>
          <a:xfrm flipV="1">
            <a:off x="1981200" y="2120900"/>
            <a:ext cx="0" cy="609600"/>
          </a:xfrm>
          <a:prstGeom prst="straightConnector1">
            <a:avLst/>
          </a:prstGeom>
          <a:ln>
            <a:solidFill>
              <a:schemeClr val="dk1"/>
            </a:solidFill>
            <a:tailEnd type="triangle"/>
          </a:ln>
        </p:spPr>
        <p:style>
          <a:lnRef idx="3">
            <a:schemeClr val="dk1"/>
          </a:lnRef>
          <a:fillRef idx="0">
            <a:schemeClr val="dk1"/>
          </a:fillRef>
          <a:effectRef idx="2">
            <a:schemeClr val="dk1"/>
          </a:effectRef>
          <a:fontRef idx="minor">
            <a:schemeClr val="tx1"/>
          </a:fontRef>
        </p:style>
      </p:cxnSp>
      <p:sp>
        <p:nvSpPr>
          <p:cNvPr id="8" name="Rectangle 7"/>
          <p:cNvSpPr/>
          <p:nvPr/>
        </p:nvSpPr>
        <p:spPr>
          <a:xfrm>
            <a:off x="5834062" y="4457699"/>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G4CrystalExtension</a:t>
            </a:r>
          </a:p>
        </p:txBody>
      </p:sp>
      <p:sp>
        <p:nvSpPr>
          <p:cNvPr id="12" name="Rectangle 11"/>
          <p:cNvSpPr/>
          <p:nvPr/>
        </p:nvSpPr>
        <p:spPr>
          <a:xfrm>
            <a:off x="457200" y="5511800"/>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accent2"/>
                </a:solidFill>
              </a:rPr>
              <a:t>G4LogicalCrystalVolume</a:t>
            </a:r>
            <a:endParaRPr lang="en-US" dirty="0">
              <a:solidFill>
                <a:schemeClr val="accent2"/>
              </a:solidFill>
            </a:endParaRPr>
          </a:p>
        </p:txBody>
      </p:sp>
      <p:cxnSp>
        <p:nvCxnSpPr>
          <p:cNvPr id="16" name="Straight Arrow Connector 15"/>
          <p:cNvCxnSpPr>
            <a:stCxn id="5" idx="2"/>
            <a:endCxn id="12" idx="0"/>
          </p:cNvCxnSpPr>
          <p:nvPr/>
        </p:nvCxnSpPr>
        <p:spPr>
          <a:xfrm>
            <a:off x="1981200" y="3187700"/>
            <a:ext cx="0" cy="2324100"/>
          </a:xfrm>
          <a:prstGeom prst="straightConnector1">
            <a:avLst/>
          </a:prstGeom>
          <a:ln>
            <a:tailEnd type="diamond"/>
          </a:ln>
        </p:spPr>
        <p:style>
          <a:lnRef idx="3">
            <a:schemeClr val="accent2"/>
          </a:lnRef>
          <a:fillRef idx="0">
            <a:schemeClr val="accent2"/>
          </a:fillRef>
          <a:effectRef idx="2">
            <a:schemeClr val="accent2"/>
          </a:effectRef>
          <a:fontRef idx="minor">
            <a:schemeClr val="tx1"/>
          </a:fontRef>
        </p:style>
      </p:cxnSp>
      <p:sp>
        <p:nvSpPr>
          <p:cNvPr id="17" name="Rectangle 16"/>
          <p:cNvSpPr/>
          <p:nvPr/>
        </p:nvSpPr>
        <p:spPr>
          <a:xfrm>
            <a:off x="457200" y="6311900"/>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accent2"/>
                </a:solidFill>
              </a:rPr>
              <a:t>G4LogicalVolume</a:t>
            </a:r>
            <a:endParaRPr lang="en-US" dirty="0">
              <a:solidFill>
                <a:schemeClr val="accent2"/>
              </a:solidFill>
            </a:endParaRPr>
          </a:p>
        </p:txBody>
      </p:sp>
      <p:cxnSp>
        <p:nvCxnSpPr>
          <p:cNvPr id="18" name="Straight Arrow Connector 17"/>
          <p:cNvCxnSpPr>
            <a:stCxn id="12" idx="2"/>
            <a:endCxn id="17" idx="0"/>
          </p:cNvCxnSpPr>
          <p:nvPr/>
        </p:nvCxnSpPr>
        <p:spPr>
          <a:xfrm>
            <a:off x="1981200" y="5969000"/>
            <a:ext cx="0" cy="3429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Rectangle 23"/>
          <p:cNvSpPr/>
          <p:nvPr/>
        </p:nvSpPr>
        <p:spPr>
          <a:xfrm>
            <a:off x="5943600" y="1663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G4MaterialExtensionMap</a:t>
            </a:r>
            <a:endParaRPr lang="en-US" dirty="0">
              <a:solidFill>
                <a:schemeClr val="accent1"/>
              </a:solidFill>
            </a:endParaRPr>
          </a:p>
        </p:txBody>
      </p:sp>
      <p:sp>
        <p:nvSpPr>
          <p:cNvPr id="25" name="Rectangle 24"/>
          <p:cNvSpPr/>
          <p:nvPr/>
        </p:nvSpPr>
        <p:spPr>
          <a:xfrm>
            <a:off x="5943600" y="2425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G4MaterialExtension</a:t>
            </a:r>
            <a:endParaRPr lang="en-US" dirty="0">
              <a:solidFill>
                <a:schemeClr val="accent1"/>
              </a:solidFill>
            </a:endParaRPr>
          </a:p>
        </p:txBody>
      </p:sp>
      <p:cxnSp>
        <p:nvCxnSpPr>
          <p:cNvPr id="28" name="Straight Arrow Connector 27"/>
          <p:cNvCxnSpPr>
            <a:stCxn id="25" idx="0"/>
            <a:endCxn id="24" idx="2"/>
          </p:cNvCxnSpPr>
          <p:nvPr/>
        </p:nvCxnSpPr>
        <p:spPr>
          <a:xfrm flipV="1">
            <a:off x="7467600" y="2120900"/>
            <a:ext cx="0" cy="304800"/>
          </a:xfrm>
          <a:prstGeom prst="straightConnector1">
            <a:avLst/>
          </a:prstGeom>
          <a:ln>
            <a:tailEnd type="oval"/>
          </a:ln>
        </p:spPr>
        <p:style>
          <a:lnRef idx="3">
            <a:schemeClr val="accent1"/>
          </a:lnRef>
          <a:fillRef idx="0">
            <a:schemeClr val="accent1"/>
          </a:fillRef>
          <a:effectRef idx="2">
            <a:schemeClr val="accent1"/>
          </a:effectRef>
          <a:fontRef idx="minor">
            <a:schemeClr val="tx1"/>
          </a:fontRef>
        </p:style>
      </p:cxnSp>
      <p:sp>
        <p:nvSpPr>
          <p:cNvPr id="31" name="Rectangle 30"/>
          <p:cNvSpPr/>
          <p:nvPr/>
        </p:nvSpPr>
        <p:spPr>
          <a:xfrm>
            <a:off x="5943600" y="3187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G4ChannelingData</a:t>
            </a:r>
            <a:endParaRPr lang="en-US" dirty="0">
              <a:solidFill>
                <a:schemeClr val="accent1"/>
              </a:solidFill>
            </a:endParaRPr>
          </a:p>
        </p:txBody>
      </p:sp>
      <p:cxnSp>
        <p:nvCxnSpPr>
          <p:cNvPr id="32" name="Straight Arrow Connector 31"/>
          <p:cNvCxnSpPr>
            <a:stCxn id="31" idx="0"/>
            <a:endCxn id="25" idx="2"/>
          </p:cNvCxnSpPr>
          <p:nvPr/>
        </p:nvCxnSpPr>
        <p:spPr>
          <a:xfrm flipV="1">
            <a:off x="7467600" y="2882900"/>
            <a:ext cx="0" cy="304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Elbow Connector 36"/>
          <p:cNvCxnSpPr>
            <a:stCxn id="24" idx="1"/>
            <a:endCxn id="5" idx="3"/>
          </p:cNvCxnSpPr>
          <p:nvPr/>
        </p:nvCxnSpPr>
        <p:spPr>
          <a:xfrm rot="10800000" flipV="1">
            <a:off x="3505200" y="1892300"/>
            <a:ext cx="2438400" cy="1066800"/>
          </a:xfrm>
          <a:prstGeom prst="bentConnector3">
            <a:avLst>
              <a:gd name="adj1" fmla="val 52344"/>
            </a:avLst>
          </a:prstGeom>
          <a:ln>
            <a:tailEnd type="oval"/>
          </a:ln>
        </p:spPr>
        <p:style>
          <a:lnRef idx="3">
            <a:schemeClr val="accent1"/>
          </a:lnRef>
          <a:fillRef idx="0">
            <a:schemeClr val="accent1"/>
          </a:fillRef>
          <a:effectRef idx="2">
            <a:schemeClr val="accent1"/>
          </a:effectRef>
          <a:fontRef idx="minor">
            <a:schemeClr val="tx1"/>
          </a:fontRef>
        </p:style>
      </p:cxnSp>
      <p:sp>
        <p:nvSpPr>
          <p:cNvPr id="39" name="Rectangle 38"/>
          <p:cNvSpPr/>
          <p:nvPr/>
        </p:nvSpPr>
        <p:spPr>
          <a:xfrm>
            <a:off x="5834062" y="5235577"/>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accent6"/>
                </a:solidFill>
              </a:rPr>
              <a:t>G4CrystalUnitCell</a:t>
            </a:r>
            <a:endParaRPr lang="en-US" dirty="0">
              <a:solidFill>
                <a:schemeClr val="accent6"/>
              </a:solidFill>
            </a:endParaRPr>
          </a:p>
        </p:txBody>
      </p:sp>
      <p:pic>
        <p:nvPicPr>
          <p:cNvPr id="20" name="Picture 19"/>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cxnSp>
        <p:nvCxnSpPr>
          <p:cNvPr id="36" name="Straight Arrow Connector 35"/>
          <p:cNvCxnSpPr>
            <a:stCxn id="39" idx="0"/>
            <a:endCxn id="8" idx="2"/>
          </p:cNvCxnSpPr>
          <p:nvPr/>
        </p:nvCxnSpPr>
        <p:spPr>
          <a:xfrm flipV="1">
            <a:off x="7358062" y="4914899"/>
            <a:ext cx="0" cy="320678"/>
          </a:xfrm>
          <a:prstGeom prst="straightConnector1">
            <a:avLst/>
          </a:prstGeom>
          <a:ln>
            <a:tailEnd type="oval"/>
          </a:ln>
        </p:spPr>
        <p:style>
          <a:lnRef idx="3">
            <a:schemeClr val="accent6"/>
          </a:lnRef>
          <a:fillRef idx="0">
            <a:schemeClr val="accent6"/>
          </a:fillRef>
          <a:effectRef idx="2">
            <a:schemeClr val="accent6"/>
          </a:effectRef>
          <a:fontRef idx="minor">
            <a:schemeClr val="tx1"/>
          </a:fontRef>
        </p:style>
      </p:cxnSp>
      <p:sp>
        <p:nvSpPr>
          <p:cNvPr id="22" name="Rectangle 21"/>
          <p:cNvSpPr/>
          <p:nvPr/>
        </p:nvSpPr>
        <p:spPr>
          <a:xfrm>
            <a:off x="0" y="3690411"/>
            <a:ext cx="5029197" cy="3167589"/>
          </a:xfrm>
          <a:prstGeom prst="rect">
            <a:avLst/>
          </a:prstGeom>
          <a:solidFill>
            <a:schemeClr val="dk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nvSpPr>
        <p:spPr>
          <a:xfrm>
            <a:off x="5029198" y="5969000"/>
            <a:ext cx="4114802" cy="888999"/>
          </a:xfrm>
          <a:prstGeom prst="rect">
            <a:avLst/>
          </a:prstGeom>
          <a:solidFill>
            <a:schemeClr val="dk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p:cNvSpPr/>
          <p:nvPr/>
        </p:nvSpPr>
        <p:spPr>
          <a:xfrm>
            <a:off x="0" y="355599"/>
            <a:ext cx="9144000" cy="3695699"/>
          </a:xfrm>
          <a:prstGeom prst="rect">
            <a:avLst/>
          </a:prstGeom>
          <a:solidFill>
            <a:schemeClr val="dk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ounded Rectangular Callout 28"/>
          <p:cNvSpPr/>
          <p:nvPr/>
        </p:nvSpPr>
        <p:spPr>
          <a:xfrm>
            <a:off x="3857623" y="3003548"/>
            <a:ext cx="4540250" cy="1466851"/>
          </a:xfrm>
          <a:prstGeom prst="wedgeRoundRectCallout">
            <a:avLst>
              <a:gd name="adj1" fmla="val 18406"/>
              <a:gd name="adj2" fmla="val 10083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mtClean="0"/>
              <a:t>G4CrystalUnitCell </a:t>
            </a:r>
            <a:r>
              <a:rPr lang="en-US" dirty="0" smtClean="0"/>
              <a:t>contains physics properties information of the “ideal crystal” unit cell (space group, atom position, elasticity tensor)</a:t>
            </a:r>
            <a:r>
              <a:rPr lang="is-IS" dirty="0" smtClean="0"/>
              <a:t>)</a:t>
            </a:r>
            <a:endParaRPr lang="en-US" dirty="0"/>
          </a:p>
        </p:txBody>
      </p:sp>
    </p:spTree>
    <p:extLst>
      <p:ext uri="{BB962C8B-B14F-4D97-AF65-F5344CB8AC3E}">
        <p14:creationId xmlns:p14="http://schemas.microsoft.com/office/powerpoint/2010/main" val="7555538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340350"/>
            <a:ext cx="4013200" cy="151765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6" name="Elbow Connector 25"/>
          <p:cNvCxnSpPr>
            <a:stCxn id="8" idx="1"/>
            <a:endCxn id="5" idx="3"/>
          </p:cNvCxnSpPr>
          <p:nvPr/>
        </p:nvCxnSpPr>
        <p:spPr>
          <a:xfrm rot="10800000">
            <a:off x="3505200" y="2959101"/>
            <a:ext cx="2328862" cy="1727199"/>
          </a:xfrm>
          <a:prstGeom prst="bentConnector3">
            <a:avLst/>
          </a:prstGeom>
        </p:spPr>
        <p:style>
          <a:lnRef idx="3">
            <a:schemeClr val="accent6"/>
          </a:lnRef>
          <a:fillRef idx="0">
            <a:schemeClr val="accent6"/>
          </a:fillRef>
          <a:effectRef idx="2">
            <a:schemeClr val="accent6"/>
          </a:effectRef>
          <a:fontRef idx="minor">
            <a:schemeClr val="tx1"/>
          </a:fontRef>
        </p:style>
      </p:cxnSp>
      <p:sp>
        <p:nvSpPr>
          <p:cNvPr id="2" name="Title 1"/>
          <p:cNvSpPr>
            <a:spLocks noGrp="1"/>
          </p:cNvSpPr>
          <p:nvPr>
            <p:ph type="title"/>
          </p:nvPr>
        </p:nvSpPr>
        <p:spPr/>
        <p:txBody>
          <a:bodyPr/>
          <a:lstStyle/>
          <a:p>
            <a:r>
              <a:rPr lang="en-US" dirty="0" smtClean="0"/>
              <a:t>Design</a:t>
            </a:r>
            <a:endParaRPr lang="en-US" dirty="0"/>
          </a:p>
        </p:txBody>
      </p:sp>
      <p:sp>
        <p:nvSpPr>
          <p:cNvPr id="4" name="Rectangle 3"/>
          <p:cNvSpPr/>
          <p:nvPr/>
        </p:nvSpPr>
        <p:spPr>
          <a:xfrm>
            <a:off x="457200" y="1663700"/>
            <a:ext cx="30480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mtClean="0"/>
              <a:t>G4Material</a:t>
            </a:r>
            <a:endParaRPr lang="en-US"/>
          </a:p>
        </p:txBody>
      </p:sp>
      <p:sp>
        <p:nvSpPr>
          <p:cNvPr id="5" name="Rectangle 4"/>
          <p:cNvSpPr/>
          <p:nvPr/>
        </p:nvSpPr>
        <p:spPr>
          <a:xfrm>
            <a:off x="457200" y="2730500"/>
            <a:ext cx="30480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G4ExtendedMaterial</a:t>
            </a:r>
            <a:endParaRPr lang="en-US" dirty="0"/>
          </a:p>
        </p:txBody>
      </p:sp>
      <p:cxnSp>
        <p:nvCxnSpPr>
          <p:cNvPr id="7" name="Straight Arrow Connector 6"/>
          <p:cNvCxnSpPr>
            <a:stCxn id="5" idx="0"/>
            <a:endCxn id="4" idx="2"/>
          </p:cNvCxnSpPr>
          <p:nvPr/>
        </p:nvCxnSpPr>
        <p:spPr>
          <a:xfrm flipV="1">
            <a:off x="1981200" y="2120900"/>
            <a:ext cx="0" cy="609600"/>
          </a:xfrm>
          <a:prstGeom prst="straightConnector1">
            <a:avLst/>
          </a:prstGeom>
          <a:ln>
            <a:solidFill>
              <a:schemeClr val="dk1"/>
            </a:solidFill>
            <a:tailEnd type="triangle"/>
          </a:ln>
        </p:spPr>
        <p:style>
          <a:lnRef idx="3">
            <a:schemeClr val="dk1"/>
          </a:lnRef>
          <a:fillRef idx="0">
            <a:schemeClr val="dk1"/>
          </a:fillRef>
          <a:effectRef idx="2">
            <a:schemeClr val="dk1"/>
          </a:effectRef>
          <a:fontRef idx="minor">
            <a:schemeClr val="tx1"/>
          </a:fontRef>
        </p:style>
      </p:cxnSp>
      <p:sp>
        <p:nvSpPr>
          <p:cNvPr id="8" name="Rectangle 7"/>
          <p:cNvSpPr/>
          <p:nvPr/>
        </p:nvSpPr>
        <p:spPr>
          <a:xfrm>
            <a:off x="5834062" y="4457699"/>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G4CrystalExtension</a:t>
            </a:r>
          </a:p>
        </p:txBody>
      </p:sp>
      <p:sp>
        <p:nvSpPr>
          <p:cNvPr id="12" name="Rectangle 11"/>
          <p:cNvSpPr/>
          <p:nvPr/>
        </p:nvSpPr>
        <p:spPr>
          <a:xfrm>
            <a:off x="457200" y="5511800"/>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accent2"/>
                </a:solidFill>
              </a:rPr>
              <a:t>G4LogicalCrystalVolume</a:t>
            </a:r>
            <a:endParaRPr lang="en-US" dirty="0">
              <a:solidFill>
                <a:schemeClr val="accent2"/>
              </a:solidFill>
            </a:endParaRPr>
          </a:p>
        </p:txBody>
      </p:sp>
      <p:cxnSp>
        <p:nvCxnSpPr>
          <p:cNvPr id="16" name="Straight Arrow Connector 15"/>
          <p:cNvCxnSpPr>
            <a:stCxn id="5" idx="2"/>
            <a:endCxn id="12" idx="0"/>
          </p:cNvCxnSpPr>
          <p:nvPr/>
        </p:nvCxnSpPr>
        <p:spPr>
          <a:xfrm>
            <a:off x="1981200" y="3187700"/>
            <a:ext cx="0" cy="2324100"/>
          </a:xfrm>
          <a:prstGeom prst="straightConnector1">
            <a:avLst/>
          </a:prstGeom>
          <a:ln>
            <a:tailEnd type="diamond"/>
          </a:ln>
        </p:spPr>
        <p:style>
          <a:lnRef idx="3">
            <a:schemeClr val="accent2"/>
          </a:lnRef>
          <a:fillRef idx="0">
            <a:schemeClr val="accent2"/>
          </a:fillRef>
          <a:effectRef idx="2">
            <a:schemeClr val="accent2"/>
          </a:effectRef>
          <a:fontRef idx="minor">
            <a:schemeClr val="tx1"/>
          </a:fontRef>
        </p:style>
      </p:cxnSp>
      <p:sp>
        <p:nvSpPr>
          <p:cNvPr id="17" name="Rectangle 16"/>
          <p:cNvSpPr/>
          <p:nvPr/>
        </p:nvSpPr>
        <p:spPr>
          <a:xfrm>
            <a:off x="457200" y="6311900"/>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accent2"/>
                </a:solidFill>
              </a:rPr>
              <a:t>G4LogicalVolume</a:t>
            </a:r>
            <a:endParaRPr lang="en-US" dirty="0">
              <a:solidFill>
                <a:schemeClr val="accent2"/>
              </a:solidFill>
            </a:endParaRPr>
          </a:p>
        </p:txBody>
      </p:sp>
      <p:cxnSp>
        <p:nvCxnSpPr>
          <p:cNvPr id="18" name="Straight Arrow Connector 17"/>
          <p:cNvCxnSpPr>
            <a:stCxn id="12" idx="2"/>
            <a:endCxn id="17" idx="0"/>
          </p:cNvCxnSpPr>
          <p:nvPr/>
        </p:nvCxnSpPr>
        <p:spPr>
          <a:xfrm>
            <a:off x="1981200" y="5969000"/>
            <a:ext cx="0" cy="3429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Rectangle 23"/>
          <p:cNvSpPr/>
          <p:nvPr/>
        </p:nvSpPr>
        <p:spPr>
          <a:xfrm>
            <a:off x="5943600" y="1663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G4MaterialExtensionMap</a:t>
            </a:r>
            <a:endParaRPr lang="en-US" dirty="0">
              <a:solidFill>
                <a:schemeClr val="accent1"/>
              </a:solidFill>
            </a:endParaRPr>
          </a:p>
        </p:txBody>
      </p:sp>
      <p:sp>
        <p:nvSpPr>
          <p:cNvPr id="25" name="Rectangle 24"/>
          <p:cNvSpPr/>
          <p:nvPr/>
        </p:nvSpPr>
        <p:spPr>
          <a:xfrm>
            <a:off x="5943600" y="2425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G4MaterialExtension</a:t>
            </a:r>
            <a:endParaRPr lang="en-US" dirty="0">
              <a:solidFill>
                <a:schemeClr val="accent1"/>
              </a:solidFill>
            </a:endParaRPr>
          </a:p>
        </p:txBody>
      </p:sp>
      <p:cxnSp>
        <p:nvCxnSpPr>
          <p:cNvPr id="28" name="Straight Arrow Connector 27"/>
          <p:cNvCxnSpPr>
            <a:stCxn id="25" idx="0"/>
            <a:endCxn id="24" idx="2"/>
          </p:cNvCxnSpPr>
          <p:nvPr/>
        </p:nvCxnSpPr>
        <p:spPr>
          <a:xfrm flipV="1">
            <a:off x="7467600" y="2120900"/>
            <a:ext cx="0" cy="304800"/>
          </a:xfrm>
          <a:prstGeom prst="straightConnector1">
            <a:avLst/>
          </a:prstGeom>
          <a:ln>
            <a:tailEnd type="oval"/>
          </a:ln>
        </p:spPr>
        <p:style>
          <a:lnRef idx="3">
            <a:schemeClr val="accent1"/>
          </a:lnRef>
          <a:fillRef idx="0">
            <a:schemeClr val="accent1"/>
          </a:fillRef>
          <a:effectRef idx="2">
            <a:schemeClr val="accent1"/>
          </a:effectRef>
          <a:fontRef idx="minor">
            <a:schemeClr val="tx1"/>
          </a:fontRef>
        </p:style>
      </p:cxnSp>
      <p:sp>
        <p:nvSpPr>
          <p:cNvPr id="31" name="Rectangle 30"/>
          <p:cNvSpPr/>
          <p:nvPr/>
        </p:nvSpPr>
        <p:spPr>
          <a:xfrm>
            <a:off x="5943600" y="3187700"/>
            <a:ext cx="30480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accent1"/>
                </a:solidFill>
              </a:rPr>
              <a:t>G4ChannelingData</a:t>
            </a:r>
            <a:endParaRPr lang="en-US" dirty="0">
              <a:solidFill>
                <a:schemeClr val="accent1"/>
              </a:solidFill>
            </a:endParaRPr>
          </a:p>
        </p:txBody>
      </p:sp>
      <p:cxnSp>
        <p:nvCxnSpPr>
          <p:cNvPr id="32" name="Straight Arrow Connector 31"/>
          <p:cNvCxnSpPr>
            <a:stCxn id="31" idx="0"/>
            <a:endCxn id="25" idx="2"/>
          </p:cNvCxnSpPr>
          <p:nvPr/>
        </p:nvCxnSpPr>
        <p:spPr>
          <a:xfrm flipV="1">
            <a:off x="7467600" y="2882900"/>
            <a:ext cx="0" cy="304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Elbow Connector 36"/>
          <p:cNvCxnSpPr>
            <a:stCxn id="24" idx="1"/>
            <a:endCxn id="5" idx="3"/>
          </p:cNvCxnSpPr>
          <p:nvPr/>
        </p:nvCxnSpPr>
        <p:spPr>
          <a:xfrm rot="10800000" flipV="1">
            <a:off x="3505200" y="1892300"/>
            <a:ext cx="2438400" cy="1066800"/>
          </a:xfrm>
          <a:prstGeom prst="bentConnector3">
            <a:avLst>
              <a:gd name="adj1" fmla="val 52344"/>
            </a:avLst>
          </a:prstGeom>
          <a:ln>
            <a:tailEnd type="oval"/>
          </a:ln>
        </p:spPr>
        <p:style>
          <a:lnRef idx="3">
            <a:schemeClr val="accent1"/>
          </a:lnRef>
          <a:fillRef idx="0">
            <a:schemeClr val="accent1"/>
          </a:fillRef>
          <a:effectRef idx="2">
            <a:schemeClr val="accent1"/>
          </a:effectRef>
          <a:fontRef idx="minor">
            <a:schemeClr val="tx1"/>
          </a:fontRef>
        </p:style>
      </p:cxnSp>
      <p:sp>
        <p:nvSpPr>
          <p:cNvPr id="39" name="Rectangle 38"/>
          <p:cNvSpPr/>
          <p:nvPr/>
        </p:nvSpPr>
        <p:spPr>
          <a:xfrm>
            <a:off x="5834062" y="5235577"/>
            <a:ext cx="3048000"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accent6"/>
                </a:solidFill>
              </a:rPr>
              <a:t>G4CrystalUnitCell</a:t>
            </a:r>
            <a:endParaRPr lang="en-US" dirty="0">
              <a:solidFill>
                <a:schemeClr val="accent6"/>
              </a:solidFill>
            </a:endParaRPr>
          </a:p>
        </p:txBody>
      </p:sp>
      <p:pic>
        <p:nvPicPr>
          <p:cNvPr id="20" name="Picture 19"/>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cxnSp>
        <p:nvCxnSpPr>
          <p:cNvPr id="36" name="Straight Arrow Connector 35"/>
          <p:cNvCxnSpPr>
            <a:stCxn id="39" idx="0"/>
            <a:endCxn id="8" idx="2"/>
          </p:cNvCxnSpPr>
          <p:nvPr/>
        </p:nvCxnSpPr>
        <p:spPr>
          <a:xfrm flipV="1">
            <a:off x="7358062" y="4914899"/>
            <a:ext cx="0" cy="320678"/>
          </a:xfrm>
          <a:prstGeom prst="straightConnector1">
            <a:avLst/>
          </a:prstGeom>
          <a:ln>
            <a:tailEnd type="oval"/>
          </a:ln>
        </p:spPr>
        <p:style>
          <a:lnRef idx="3">
            <a:schemeClr val="accent6"/>
          </a:lnRef>
          <a:fillRef idx="0">
            <a:schemeClr val="accent6"/>
          </a:fillRef>
          <a:effectRef idx="2">
            <a:schemeClr val="accent6"/>
          </a:effectRef>
          <a:fontRef idx="minor">
            <a:schemeClr val="tx1"/>
          </a:fontRef>
        </p:style>
      </p:cxnSp>
      <p:sp>
        <p:nvSpPr>
          <p:cNvPr id="22" name="Rectangle 21"/>
          <p:cNvSpPr/>
          <p:nvPr/>
        </p:nvSpPr>
        <p:spPr>
          <a:xfrm>
            <a:off x="4013200" y="5340350"/>
            <a:ext cx="5130800" cy="1517650"/>
          </a:xfrm>
          <a:prstGeom prst="rect">
            <a:avLst/>
          </a:prstGeom>
          <a:solidFill>
            <a:schemeClr val="dk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p:cNvSpPr/>
          <p:nvPr/>
        </p:nvSpPr>
        <p:spPr>
          <a:xfrm>
            <a:off x="0" y="355600"/>
            <a:ext cx="9144000" cy="4984750"/>
          </a:xfrm>
          <a:prstGeom prst="rect">
            <a:avLst/>
          </a:prstGeom>
          <a:solidFill>
            <a:schemeClr val="dk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ounded Rectangular Callout 26"/>
          <p:cNvSpPr/>
          <p:nvPr/>
        </p:nvSpPr>
        <p:spPr>
          <a:xfrm>
            <a:off x="1784350" y="3568701"/>
            <a:ext cx="5124450" cy="1120773"/>
          </a:xfrm>
          <a:prstGeom prst="wedgeRoundRectCallout">
            <a:avLst>
              <a:gd name="adj1" fmla="val -29985"/>
              <a:gd name="adj2" fmla="val 9563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mtClean="0"/>
              <a:t>G4LogicalCrystalVolume contains </a:t>
            </a:r>
            <a:r>
              <a:rPr lang="en-US" dirty="0" smtClean="0"/>
              <a:t>the orientation of the crystal lattice with respect to the solid to which the crystal is attached </a:t>
            </a:r>
            <a:endParaRPr lang="en-US" dirty="0"/>
          </a:p>
        </p:txBody>
      </p:sp>
    </p:spTree>
    <p:extLst>
      <p:ext uri="{BB962C8B-B14F-4D97-AF65-F5344CB8AC3E}">
        <p14:creationId xmlns:p14="http://schemas.microsoft.com/office/powerpoint/2010/main" val="21242797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Detector Construction</a:t>
            </a:r>
          </a:p>
          <a:p>
            <a:pPr marL="0" indent="0">
              <a:buNone/>
            </a:pPr>
            <a:endParaRPr lang="en-US" sz="1400" dirty="0" smtClean="0">
              <a:latin typeface="Courier New" charset="0"/>
              <a:ea typeface="Courier New" charset="0"/>
              <a:cs typeface="Courier New" charset="0"/>
            </a:endParaRPr>
          </a:p>
          <a:p>
            <a:pPr marL="0" indent="0">
              <a:buNone/>
            </a:pPr>
            <a:r>
              <a:rPr lang="en-US" sz="1400" dirty="0" smtClean="0">
                <a:latin typeface="Courier New" charset="0"/>
                <a:ea typeface="Courier New" charset="0"/>
                <a:cs typeface="Courier New" charset="0"/>
              </a:rPr>
              <a:t>//** </a:t>
            </a:r>
            <a:r>
              <a:rPr lang="en-US" sz="1400" dirty="0">
                <a:latin typeface="Courier New" charset="0"/>
                <a:ea typeface="Courier New" charset="0"/>
                <a:cs typeface="Courier New" charset="0"/>
              </a:rPr>
              <a:t>Amorphous Definition </a:t>
            </a:r>
            <a:r>
              <a:rPr lang="en-US" sz="1400" dirty="0" smtClean="0">
                <a:latin typeface="Courier New" charset="0"/>
                <a:ea typeface="Courier New" charset="0"/>
                <a:cs typeface="Courier New" charset="0"/>
              </a:rPr>
              <a:t>**//</a:t>
            </a:r>
          </a:p>
          <a:p>
            <a:pPr marL="0" indent="0">
              <a:buNone/>
            </a:pPr>
            <a:r>
              <a:rPr lang="en-US" sz="1400" dirty="0" smtClean="0">
                <a:latin typeface="Courier New" charset="0"/>
                <a:ea typeface="Courier New" charset="0"/>
                <a:cs typeface="Courier New" charset="0"/>
              </a:rPr>
              <a:t>G4Material</a:t>
            </a:r>
            <a:r>
              <a:rPr lang="en-US" sz="1400" dirty="0">
                <a:latin typeface="Courier New" charset="0"/>
                <a:ea typeface="Courier New" charset="0"/>
                <a:cs typeface="Courier New" charset="0"/>
              </a:rPr>
              <a:t>* Si = G4NistManager::Instance()-&gt;</a:t>
            </a:r>
            <a:r>
              <a:rPr lang="en-US" sz="1400" dirty="0" err="1" smtClean="0">
                <a:latin typeface="Courier New" charset="0"/>
                <a:ea typeface="Courier New" charset="0"/>
                <a:cs typeface="Courier New" charset="0"/>
              </a:rPr>
              <a:t>FindOrBuildMaterial</a:t>
            </a:r>
            <a:r>
              <a:rPr lang="en-US" sz="1400" dirty="0">
                <a:latin typeface="Courier New" charset="0"/>
                <a:ea typeface="Courier New" charset="0"/>
                <a:cs typeface="Courier New" charset="0"/>
              </a:rPr>
              <a:t>("G4_Si");</a:t>
            </a:r>
            <a:endParaRPr lang="en-US" sz="1400" dirty="0" smtClean="0">
              <a:latin typeface="Courier New" charset="0"/>
              <a:ea typeface="Courier New" charset="0"/>
              <a:cs typeface="Courier New" charset="0"/>
            </a:endParaRPr>
          </a:p>
          <a:p>
            <a:pPr marL="0" indent="0">
              <a:buNone/>
            </a:pPr>
            <a:endParaRPr lang="en-US" sz="1400" dirty="0" smtClean="0">
              <a:latin typeface="Courier New" charset="0"/>
              <a:ea typeface="Courier New" charset="0"/>
              <a:cs typeface="Courier New" charset="0"/>
            </a:endParaRPr>
          </a:p>
          <a:p>
            <a:pPr marL="0" indent="0">
              <a:buNone/>
            </a:pPr>
            <a:r>
              <a:rPr lang="en-US" sz="1400" dirty="0" smtClean="0">
                <a:latin typeface="Courier New" charset="0"/>
                <a:ea typeface="Courier New" charset="0"/>
                <a:cs typeface="Courier New" charset="0"/>
              </a:rPr>
              <a:t>//** </a:t>
            </a:r>
            <a:r>
              <a:rPr lang="en-US" sz="1400" dirty="0">
                <a:latin typeface="Courier New" charset="0"/>
                <a:ea typeface="Courier New" charset="0"/>
                <a:cs typeface="Courier New" charset="0"/>
              </a:rPr>
              <a:t>Crystal Definition </a:t>
            </a:r>
            <a:r>
              <a:rPr lang="en-US" sz="1400" dirty="0" smtClean="0">
                <a:latin typeface="Courier New" charset="0"/>
                <a:ea typeface="Courier New" charset="0"/>
                <a:cs typeface="Courier New" charset="0"/>
              </a:rPr>
              <a:t>**//</a:t>
            </a:r>
            <a:endParaRPr lang="en-US" sz="1400" dirty="0">
              <a:latin typeface="Courier New" charset="0"/>
              <a:ea typeface="Courier New" charset="0"/>
              <a:cs typeface="Courier New" charset="0"/>
            </a:endParaRPr>
          </a:p>
          <a:p>
            <a:pPr marL="0" indent="0">
              <a:buNone/>
            </a:pPr>
            <a:r>
              <a:rPr lang="is-IS" sz="1400" dirty="0">
                <a:latin typeface="Courier New" charset="0"/>
                <a:ea typeface="Courier New" charset="0"/>
                <a:cs typeface="Courier New" charset="0"/>
              </a:rPr>
              <a:t>G4ExtendedMaterial* Crystal = new G4ExtendedMaterial("crystal.material",mat);</a:t>
            </a:r>
          </a:p>
          <a:p>
            <a:pPr marL="0" indent="0">
              <a:buNone/>
            </a:pPr>
            <a:endParaRPr lang="en-US" sz="1400" dirty="0">
              <a:latin typeface="Courier New" charset="0"/>
              <a:ea typeface="Courier New" charset="0"/>
              <a:cs typeface="Courier New" charset="0"/>
            </a:endParaRPr>
          </a:p>
          <a:p>
            <a:pPr marL="0" indent="0">
              <a:buNone/>
            </a:pPr>
            <a:r>
              <a:rPr lang="en-US" sz="1400" dirty="0">
                <a:latin typeface="Courier New" charset="0"/>
                <a:ea typeface="Courier New" charset="0"/>
                <a:cs typeface="Courier New" charset="0"/>
              </a:rPr>
              <a:t>//** </a:t>
            </a:r>
            <a:r>
              <a:rPr lang="en-US" sz="1400" dirty="0" smtClean="0">
                <a:latin typeface="Courier New" charset="0"/>
                <a:ea typeface="Courier New" charset="0"/>
                <a:cs typeface="Courier New" charset="0"/>
              </a:rPr>
              <a:t>Set Crystal Properties **//</a:t>
            </a:r>
            <a:r>
              <a:rPr lang="is-IS" sz="1400" dirty="0">
                <a:latin typeface="Courier New" charset="0"/>
                <a:ea typeface="Courier New" charset="0"/>
                <a:cs typeface="Courier New" charset="0"/>
              </a:rPr>
              <a:t/>
            </a:r>
            <a:br>
              <a:rPr lang="is-IS" sz="1400" dirty="0">
                <a:latin typeface="Courier New" charset="0"/>
                <a:ea typeface="Courier New" charset="0"/>
                <a:cs typeface="Courier New" charset="0"/>
              </a:rPr>
            </a:br>
            <a:r>
              <a:rPr lang="is-IS" sz="1400" dirty="0" smtClean="0">
                <a:latin typeface="Courier New" charset="0"/>
                <a:ea typeface="Courier New" charset="0"/>
                <a:cs typeface="Courier New" charset="0"/>
              </a:rPr>
              <a:t>Crystal-</a:t>
            </a:r>
            <a:r>
              <a:rPr lang="is-IS" sz="1400" dirty="0">
                <a:latin typeface="Courier New" charset="0"/>
                <a:ea typeface="Courier New" charset="0"/>
                <a:cs typeface="Courier New" charset="0"/>
              </a:rPr>
              <a:t>&gt;RegisterExtension</a:t>
            </a:r>
            <a:r>
              <a:rPr lang="is-IS" sz="1400" dirty="0" smtClean="0">
                <a:latin typeface="Courier New" charset="0"/>
                <a:ea typeface="Courier New" charset="0"/>
                <a:cs typeface="Courier New" charset="0"/>
              </a:rPr>
              <a:t>(</a:t>
            </a:r>
          </a:p>
          <a:p>
            <a:pPr marL="0" indent="0">
              <a:buNone/>
            </a:pPr>
            <a:r>
              <a:rPr lang="is-IS" sz="1400" dirty="0" smtClean="0">
                <a:latin typeface="Courier New" charset="0"/>
                <a:ea typeface="Courier New" charset="0"/>
                <a:cs typeface="Courier New" charset="0"/>
              </a:rPr>
              <a:t>	std</a:t>
            </a:r>
            <a:r>
              <a:rPr lang="is-IS" sz="1400" dirty="0">
                <a:latin typeface="Courier New" charset="0"/>
                <a:ea typeface="Courier New" charset="0"/>
                <a:cs typeface="Courier New" charset="0"/>
              </a:rPr>
              <a:t>::unique_ptr&lt;G4CrystalExtension&gt;(new </a:t>
            </a:r>
            <a:r>
              <a:rPr lang="is-IS" sz="1400" dirty="0" smtClean="0">
                <a:latin typeface="Courier New" charset="0"/>
                <a:ea typeface="Courier New" charset="0"/>
                <a:cs typeface="Courier New" charset="0"/>
              </a:rPr>
              <a:t>G4CrystalExtension(Crystal</a:t>
            </a:r>
            <a:r>
              <a:rPr lang="is-IS" sz="1400" dirty="0">
                <a:latin typeface="Courier New" charset="0"/>
                <a:ea typeface="Courier New" charset="0"/>
                <a:cs typeface="Courier New" charset="0"/>
              </a:rPr>
              <a:t>)));</a:t>
            </a:r>
          </a:p>
          <a:p>
            <a:pPr marL="0" indent="0">
              <a:buNone/>
            </a:pPr>
            <a:r>
              <a:rPr lang="is-IS" sz="1400" dirty="0" smtClean="0">
                <a:latin typeface="Courier New" charset="0"/>
                <a:ea typeface="Courier New" charset="0"/>
                <a:cs typeface="Courier New" charset="0"/>
              </a:rPr>
              <a:t>G4CrystalExtension</a:t>
            </a:r>
            <a:r>
              <a:rPr lang="is-IS" sz="1400" dirty="0">
                <a:latin typeface="Courier New" charset="0"/>
                <a:ea typeface="Courier New" charset="0"/>
                <a:cs typeface="Courier New" charset="0"/>
              </a:rPr>
              <a:t>* crystalExtension </a:t>
            </a:r>
            <a:r>
              <a:rPr lang="is-IS" sz="1400" dirty="0" smtClean="0">
                <a:latin typeface="Courier New" charset="0"/>
                <a:ea typeface="Courier New" charset="0"/>
                <a:cs typeface="Courier New" charset="0"/>
              </a:rPr>
              <a:t>= 	(</a:t>
            </a:r>
            <a:r>
              <a:rPr lang="is-IS" sz="1400" dirty="0">
                <a:latin typeface="Courier New" charset="0"/>
                <a:ea typeface="Courier New" charset="0"/>
                <a:cs typeface="Courier New" charset="0"/>
              </a:rPr>
              <a:t>G4CrystalExtension</a:t>
            </a:r>
            <a:r>
              <a:rPr lang="is-IS" sz="1400" dirty="0" smtClean="0">
                <a:latin typeface="Courier New" charset="0"/>
                <a:ea typeface="Courier New" charset="0"/>
                <a:cs typeface="Courier New" charset="0"/>
              </a:rPr>
              <a:t>*)Crystal&gt;RetrieveExtension</a:t>
            </a:r>
            <a:r>
              <a:rPr lang="is-IS" sz="1400" dirty="0">
                <a:latin typeface="Courier New" charset="0"/>
                <a:ea typeface="Courier New" charset="0"/>
                <a:cs typeface="Courier New" charset="0"/>
              </a:rPr>
              <a:t>("crystal");</a:t>
            </a:r>
          </a:p>
          <a:p>
            <a:pPr marL="0" indent="0">
              <a:buNone/>
            </a:pPr>
            <a:r>
              <a:rPr lang="is-IS" sz="1400" dirty="0" smtClean="0">
                <a:latin typeface="Courier New" charset="0"/>
                <a:ea typeface="Courier New" charset="0"/>
                <a:cs typeface="Courier New" charset="0"/>
              </a:rPr>
              <a:t>crystalExtension-</a:t>
            </a:r>
            <a:r>
              <a:rPr lang="is-IS" sz="1400" dirty="0">
                <a:latin typeface="Courier New" charset="0"/>
                <a:ea typeface="Courier New" charset="0"/>
                <a:cs typeface="Courier New" charset="0"/>
              </a:rPr>
              <a:t>&gt;SetUnitCell(new G4CrystalUnitCell(5.43 * CLHEP::angstrom,</a:t>
            </a:r>
          </a:p>
          <a:p>
            <a:pPr marL="0" indent="0">
              <a:buNone/>
            </a:pPr>
            <a:r>
              <a:rPr lang="is-IS" sz="1400" dirty="0">
                <a:latin typeface="Courier New" charset="0"/>
                <a:ea typeface="Courier New" charset="0"/>
                <a:cs typeface="Courier New" charset="0"/>
              </a:rPr>
              <a:t>                                                    </a:t>
            </a:r>
            <a:r>
              <a:rPr lang="is-IS" sz="1400" dirty="0" smtClean="0">
                <a:latin typeface="Courier New" charset="0"/>
                <a:ea typeface="Courier New" charset="0"/>
                <a:cs typeface="Courier New" charset="0"/>
              </a:rPr>
              <a:t>5.43 </a:t>
            </a:r>
            <a:r>
              <a:rPr lang="is-IS" sz="1400" dirty="0">
                <a:latin typeface="Courier New" charset="0"/>
                <a:ea typeface="Courier New" charset="0"/>
                <a:cs typeface="Courier New" charset="0"/>
              </a:rPr>
              <a:t>* CLHEP::angstrom,</a:t>
            </a:r>
          </a:p>
          <a:p>
            <a:pPr marL="0" indent="0">
              <a:buNone/>
            </a:pPr>
            <a:r>
              <a:rPr lang="is-IS" sz="1400" dirty="0">
                <a:latin typeface="Courier New" charset="0"/>
                <a:ea typeface="Courier New" charset="0"/>
                <a:cs typeface="Courier New" charset="0"/>
              </a:rPr>
              <a:t>                                                    5.43 * CLHEP::angstrom,</a:t>
            </a:r>
          </a:p>
          <a:p>
            <a:pPr marL="0" indent="0">
              <a:buNone/>
            </a:pPr>
            <a:r>
              <a:rPr lang="is-IS" sz="1400" dirty="0">
                <a:latin typeface="Courier New" charset="0"/>
                <a:ea typeface="Courier New" charset="0"/>
                <a:cs typeface="Courier New" charset="0"/>
              </a:rPr>
              <a:t>                                                    CLHEP::halfpi,</a:t>
            </a:r>
          </a:p>
          <a:p>
            <a:pPr marL="0" indent="0">
              <a:buNone/>
            </a:pPr>
            <a:r>
              <a:rPr lang="is-IS" sz="1400" dirty="0">
                <a:latin typeface="Courier New" charset="0"/>
                <a:ea typeface="Courier New" charset="0"/>
                <a:cs typeface="Courier New" charset="0"/>
              </a:rPr>
              <a:t>                                                    CLHEP::halfpi,</a:t>
            </a:r>
          </a:p>
          <a:p>
            <a:pPr marL="0" indent="0">
              <a:buNone/>
            </a:pPr>
            <a:r>
              <a:rPr lang="is-IS" sz="1400" dirty="0">
                <a:latin typeface="Courier New" charset="0"/>
                <a:ea typeface="Courier New" charset="0"/>
                <a:cs typeface="Courier New" charset="0"/>
              </a:rPr>
              <a:t>                                                    CLHEP::halfpi,</a:t>
            </a:r>
          </a:p>
          <a:p>
            <a:pPr marL="0" indent="0">
              <a:buNone/>
            </a:pPr>
            <a:r>
              <a:rPr lang="is-IS" sz="1400" dirty="0">
                <a:latin typeface="Courier New" charset="0"/>
                <a:ea typeface="Courier New" charset="0"/>
                <a:cs typeface="Courier New" charset="0"/>
              </a:rPr>
              <a:t>                                                    227));</a:t>
            </a:r>
          </a:p>
        </p:txBody>
      </p:sp>
      <p:sp>
        <p:nvSpPr>
          <p:cNvPr id="4" name="Slide Number Placeholder 3"/>
          <p:cNvSpPr>
            <a:spLocks noGrp="1"/>
          </p:cNvSpPr>
          <p:nvPr>
            <p:ph type="sldNum" sz="quarter" idx="12"/>
          </p:nvPr>
        </p:nvSpPr>
        <p:spPr/>
        <p:txBody>
          <a:bodyPr/>
          <a:lstStyle/>
          <a:p>
            <a:fld id="{07A47D37-6F8F-B044-A7CC-62244025ABF7}" type="slidenum">
              <a:rPr lang="en-US" smtClean="0"/>
              <a:pPr/>
              <a:t>17</a:t>
            </a:fld>
            <a:endParaRPr lang="en-US" dirty="0"/>
          </a:p>
        </p:txBody>
      </p:sp>
      <p:pic>
        <p:nvPicPr>
          <p:cNvPr id="5" name="Picture 4"/>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5143386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a:t>
            </a:r>
            <a:endParaRPr lang="en-US" dirty="0"/>
          </a:p>
        </p:txBody>
      </p:sp>
      <p:sp>
        <p:nvSpPr>
          <p:cNvPr id="3" name="Content Placeholder 2"/>
          <p:cNvSpPr>
            <a:spLocks noGrp="1"/>
          </p:cNvSpPr>
          <p:nvPr>
            <p:ph idx="1"/>
          </p:nvPr>
        </p:nvSpPr>
        <p:spPr/>
        <p:txBody>
          <a:bodyPr>
            <a:normAutofit/>
          </a:bodyPr>
          <a:lstStyle/>
          <a:p>
            <a:pPr marL="0" indent="0">
              <a:buNone/>
            </a:pPr>
            <a:r>
              <a:rPr lang="en-US" sz="2200" dirty="0"/>
              <a:t>Detector Construction</a:t>
            </a:r>
          </a:p>
          <a:p>
            <a:pPr marL="0" indent="0">
              <a:buNone/>
            </a:pPr>
            <a:endParaRPr lang="en-US" sz="1300" dirty="0" smtClean="0">
              <a:latin typeface="Courier New" charset="0"/>
              <a:ea typeface="Courier New" charset="0"/>
              <a:cs typeface="Courier New" charset="0"/>
            </a:endParaRPr>
          </a:p>
          <a:p>
            <a:pPr marL="0" indent="0">
              <a:buNone/>
            </a:pPr>
            <a:r>
              <a:rPr lang="en-US" sz="1300" dirty="0">
                <a:latin typeface="Courier New" charset="0"/>
                <a:ea typeface="Courier New" charset="0"/>
                <a:cs typeface="Courier New" charset="0"/>
              </a:rPr>
              <a:t>Crystal-&gt;</a:t>
            </a:r>
            <a:r>
              <a:rPr lang="en-US" sz="1300" dirty="0" err="1" smtClean="0">
                <a:latin typeface="Courier New" charset="0"/>
                <a:ea typeface="Courier New" charset="0"/>
                <a:cs typeface="Courier New" charset="0"/>
              </a:rPr>
              <a:t>RegisterExtension</a:t>
            </a:r>
            <a:r>
              <a:rPr lang="en-US" sz="1300" dirty="0" smtClean="0">
                <a:latin typeface="Courier New" charset="0"/>
                <a:ea typeface="Courier New" charset="0"/>
                <a:cs typeface="Courier New" charset="0"/>
              </a:rPr>
              <a:t>(</a:t>
            </a:r>
            <a:r>
              <a:rPr lang="en-US" sz="1300" dirty="0" err="1" smtClean="0">
                <a:latin typeface="Courier New" charset="0"/>
                <a:ea typeface="Courier New" charset="0"/>
                <a:cs typeface="Courier New" charset="0"/>
              </a:rPr>
              <a:t>std</a:t>
            </a:r>
            <a:r>
              <a:rPr lang="en-US" sz="1300" dirty="0">
                <a:latin typeface="Courier New" charset="0"/>
                <a:ea typeface="Courier New" charset="0"/>
                <a:cs typeface="Courier New" charset="0"/>
              </a:rPr>
              <a:t>::</a:t>
            </a:r>
            <a:r>
              <a:rPr lang="en-US" sz="1300" dirty="0" err="1">
                <a:latin typeface="Courier New" charset="0"/>
                <a:ea typeface="Courier New" charset="0"/>
                <a:cs typeface="Courier New" charset="0"/>
              </a:rPr>
              <a:t>unique_ptr</a:t>
            </a:r>
            <a:r>
              <a:rPr lang="en-US" sz="1300" dirty="0">
                <a:latin typeface="Courier New" charset="0"/>
                <a:ea typeface="Courier New" charset="0"/>
                <a:cs typeface="Courier New" charset="0"/>
              </a:rPr>
              <a:t>&lt;G4ChannelingMaterialData</a:t>
            </a:r>
            <a:r>
              <a:rPr lang="en-US" sz="1300" dirty="0" smtClean="0">
                <a:latin typeface="Courier New" charset="0"/>
                <a:ea typeface="Courier New" charset="0"/>
                <a:cs typeface="Courier New" charset="0"/>
              </a:rPr>
              <a:t>&gt;(</a:t>
            </a:r>
          </a:p>
          <a:p>
            <a:pPr marL="0" indent="0">
              <a:buNone/>
            </a:pPr>
            <a:r>
              <a:rPr lang="en-US" sz="1300" dirty="0">
                <a:latin typeface="Courier New" charset="0"/>
                <a:ea typeface="Courier New" charset="0"/>
                <a:cs typeface="Courier New" charset="0"/>
              </a:rPr>
              <a:t>	</a:t>
            </a:r>
            <a:r>
              <a:rPr lang="en-US" sz="1300" dirty="0" smtClean="0">
                <a:latin typeface="Courier New" charset="0"/>
                <a:ea typeface="Courier New" charset="0"/>
                <a:cs typeface="Courier New" charset="0"/>
              </a:rPr>
              <a:t>new G4ChannelingMaterialData</a:t>
            </a:r>
            <a:r>
              <a:rPr lang="en-US" sz="1300" dirty="0">
                <a:latin typeface="Courier New" charset="0"/>
                <a:ea typeface="Courier New" charset="0"/>
                <a:cs typeface="Courier New" charset="0"/>
              </a:rPr>
              <a:t>("channeling")));</a:t>
            </a:r>
          </a:p>
          <a:p>
            <a:pPr marL="0" indent="0">
              <a:buNone/>
            </a:pPr>
            <a:r>
              <a:rPr lang="en-US" sz="1300" dirty="0" smtClean="0">
                <a:latin typeface="Courier New" charset="0"/>
                <a:ea typeface="Courier New" charset="0"/>
                <a:cs typeface="Courier New" charset="0"/>
              </a:rPr>
              <a:t>G4ChannelingMaterialData</a:t>
            </a:r>
            <a:r>
              <a:rPr lang="en-US" sz="1300" dirty="0">
                <a:latin typeface="Courier New" charset="0"/>
                <a:ea typeface="Courier New" charset="0"/>
                <a:cs typeface="Courier New" charset="0"/>
              </a:rPr>
              <a:t>* </a:t>
            </a:r>
            <a:r>
              <a:rPr lang="en-US" sz="1300" dirty="0" err="1">
                <a:latin typeface="Courier New" charset="0"/>
                <a:ea typeface="Courier New" charset="0"/>
                <a:cs typeface="Courier New" charset="0"/>
              </a:rPr>
              <a:t>crystalChannelingData</a:t>
            </a:r>
            <a:r>
              <a:rPr lang="en-US" sz="1300" dirty="0">
                <a:latin typeface="Courier New" charset="0"/>
                <a:ea typeface="Courier New" charset="0"/>
                <a:cs typeface="Courier New" charset="0"/>
              </a:rPr>
              <a:t> = </a:t>
            </a:r>
            <a:r>
              <a:rPr lang="en-US" sz="1300" dirty="0" smtClean="0">
                <a:latin typeface="Courier New" charset="0"/>
                <a:ea typeface="Courier New" charset="0"/>
                <a:cs typeface="Courier New" charset="0"/>
              </a:rPr>
              <a:t>	(</a:t>
            </a:r>
            <a:r>
              <a:rPr lang="en-US" sz="1300" dirty="0">
                <a:latin typeface="Courier New" charset="0"/>
                <a:ea typeface="Courier New" charset="0"/>
                <a:cs typeface="Courier New" charset="0"/>
              </a:rPr>
              <a:t>G4ChannelingMaterialData*)Crystal-&gt;</a:t>
            </a:r>
            <a:r>
              <a:rPr lang="en-US" sz="1300" dirty="0" err="1">
                <a:latin typeface="Courier New" charset="0"/>
                <a:ea typeface="Courier New" charset="0"/>
                <a:cs typeface="Courier New" charset="0"/>
              </a:rPr>
              <a:t>RetrieveExtension</a:t>
            </a:r>
            <a:r>
              <a:rPr lang="en-US" sz="1300" dirty="0">
                <a:latin typeface="Courier New" charset="0"/>
                <a:ea typeface="Courier New" charset="0"/>
                <a:cs typeface="Courier New" charset="0"/>
              </a:rPr>
              <a:t>("channeling");</a:t>
            </a:r>
          </a:p>
          <a:p>
            <a:pPr marL="0" indent="0">
              <a:buNone/>
            </a:pPr>
            <a:r>
              <a:rPr lang="en-US" sz="1300" dirty="0" err="1" smtClean="0">
                <a:latin typeface="Courier New" charset="0"/>
                <a:ea typeface="Courier New" charset="0"/>
                <a:cs typeface="Courier New" charset="0"/>
              </a:rPr>
              <a:t>crystalChannelingData</a:t>
            </a:r>
            <a:r>
              <a:rPr lang="en-US" sz="1300" dirty="0" smtClean="0">
                <a:latin typeface="Courier New" charset="0"/>
                <a:ea typeface="Courier New" charset="0"/>
                <a:cs typeface="Courier New" charset="0"/>
              </a:rPr>
              <a:t>-</a:t>
            </a:r>
            <a:r>
              <a:rPr lang="en-US" sz="1300" dirty="0">
                <a:latin typeface="Courier New" charset="0"/>
                <a:ea typeface="Courier New" charset="0"/>
                <a:cs typeface="Courier New" charset="0"/>
              </a:rPr>
              <a:t>&gt;</a:t>
            </a:r>
            <a:r>
              <a:rPr lang="en-US" sz="1300" dirty="0" err="1" smtClean="0">
                <a:latin typeface="Courier New" charset="0"/>
                <a:ea typeface="Courier New" charset="0"/>
                <a:cs typeface="Courier New" charset="0"/>
              </a:rPr>
              <a:t>SetFilename</a:t>
            </a:r>
            <a:r>
              <a:rPr lang="en-US" sz="1300" dirty="0" smtClean="0">
                <a:latin typeface="Courier New" charset="0"/>
                <a:ea typeface="Courier New" charset="0"/>
                <a:cs typeface="Courier New" charset="0"/>
              </a:rPr>
              <a:t>(</a:t>
            </a:r>
            <a:r>
              <a:rPr lang="en-US" sz="1300" dirty="0">
                <a:latin typeface="Courier New" charset="0"/>
                <a:ea typeface="Courier New" charset="0"/>
                <a:cs typeface="Courier New" charset="0"/>
              </a:rPr>
              <a:t>"</a:t>
            </a:r>
            <a:r>
              <a:rPr lang="en-US" sz="1300" dirty="0" smtClean="0">
                <a:latin typeface="Courier New" charset="0"/>
                <a:ea typeface="Courier New" charset="0"/>
                <a:cs typeface="Courier New" charset="0"/>
              </a:rPr>
              <a:t>Si110");</a:t>
            </a:r>
            <a:endParaRPr lang="en-US" sz="1300" dirty="0">
              <a:latin typeface="Courier New" charset="0"/>
              <a:ea typeface="Courier New" charset="0"/>
              <a:cs typeface="Courier New" charset="0"/>
            </a:endParaRPr>
          </a:p>
        </p:txBody>
      </p:sp>
      <p:sp>
        <p:nvSpPr>
          <p:cNvPr id="4" name="Slide Number Placeholder 3"/>
          <p:cNvSpPr>
            <a:spLocks noGrp="1"/>
          </p:cNvSpPr>
          <p:nvPr>
            <p:ph type="sldNum" sz="quarter" idx="12"/>
          </p:nvPr>
        </p:nvSpPr>
        <p:spPr/>
        <p:txBody>
          <a:bodyPr/>
          <a:lstStyle/>
          <a:p>
            <a:fld id="{07A47D37-6F8F-B044-A7CC-62244025ABF7}" type="slidenum">
              <a:rPr lang="en-US" smtClean="0"/>
              <a:pPr/>
              <a:t>18</a:t>
            </a:fld>
            <a:endParaRPr lang="en-US" dirty="0"/>
          </a:p>
        </p:txBody>
      </p:sp>
      <p:pic>
        <p:nvPicPr>
          <p:cNvPr id="5" name="Picture 4"/>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8164139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Geant4 + Channeling</a:t>
            </a:r>
            <a:endParaRPr lang="en-US" sz="4400" dirty="0"/>
          </a:p>
        </p:txBody>
      </p:sp>
      <p:sp>
        <p:nvSpPr>
          <p:cNvPr id="3" name="Text Placeholder 2"/>
          <p:cNvSpPr>
            <a:spLocks noGrp="1"/>
          </p:cNvSpPr>
          <p:nvPr>
            <p:ph type="body" idx="1"/>
          </p:nvPr>
        </p:nvSpPr>
        <p:spPr/>
        <p:txBody>
          <a:bodyPr/>
          <a:lstStyle/>
          <a:p>
            <a:r>
              <a:rPr lang="en-US" dirty="0" smtClean="0"/>
              <a:t>Channeling in Bent Crystals</a:t>
            </a:r>
            <a:endParaRPr lang="en-US" dirty="0"/>
          </a:p>
        </p:txBody>
      </p:sp>
    </p:spTree>
    <p:extLst>
      <p:ext uri="{BB962C8B-B14F-4D97-AF65-F5344CB8AC3E}">
        <p14:creationId xmlns:p14="http://schemas.microsoft.com/office/powerpoint/2010/main" val="42937132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Geant4</a:t>
            </a:r>
            <a:endParaRPr lang="en-US" sz="4400" dirty="0"/>
          </a:p>
        </p:txBody>
      </p:sp>
      <p:sp>
        <p:nvSpPr>
          <p:cNvPr id="3" name="Text Placeholder 2"/>
          <p:cNvSpPr>
            <a:spLocks noGrp="1"/>
          </p:cNvSpPr>
          <p:nvPr>
            <p:ph type="body" idx="1"/>
          </p:nvPr>
        </p:nvSpPr>
        <p:spPr/>
        <p:txBody>
          <a:bodyPr/>
          <a:lstStyle/>
          <a:p>
            <a:r>
              <a:rPr lang="en-US" dirty="0" smtClean="0"/>
              <a:t>General introduction</a:t>
            </a:r>
            <a:endParaRPr lang="en-US" dirty="0"/>
          </a:p>
        </p:txBody>
      </p:sp>
    </p:spTree>
    <p:extLst>
      <p:ext uri="{BB962C8B-B14F-4D97-AF65-F5344CB8AC3E}">
        <p14:creationId xmlns:p14="http://schemas.microsoft.com/office/powerpoint/2010/main" val="9241475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Simulations Of Channeling</a:t>
            </a:r>
            <a:endParaRPr lang="en-US" dirty="0"/>
          </a:p>
        </p:txBody>
      </p:sp>
      <p:sp>
        <p:nvSpPr>
          <p:cNvPr id="5" name="Content Placeholder 4"/>
          <p:cNvSpPr>
            <a:spLocks noGrp="1"/>
          </p:cNvSpPr>
          <p:nvPr>
            <p:ph idx="1"/>
          </p:nvPr>
        </p:nvSpPr>
        <p:spPr/>
        <p:txBody>
          <a:bodyPr>
            <a:normAutofit lnSpcReduction="10000"/>
          </a:bodyPr>
          <a:lstStyle/>
          <a:p>
            <a:r>
              <a:rPr lang="en-US" dirty="0" smtClean="0"/>
              <a:t>Simulations of the orientational phenomena in crystals can be worked out via different methods:</a:t>
            </a:r>
          </a:p>
          <a:p>
            <a:pPr lvl="1"/>
            <a:r>
              <a:rPr lang="en-US" dirty="0" smtClean="0"/>
              <a:t>By solving the equation of motion, many approaches can be used,</a:t>
            </a:r>
            <a:r>
              <a:rPr lang="en-US" dirty="0"/>
              <a:t> depending on the particle </a:t>
            </a:r>
            <a:r>
              <a:rPr lang="en-US" dirty="0" smtClean="0"/>
              <a:t>kinetic energy.</a:t>
            </a:r>
          </a:p>
          <a:p>
            <a:pPr lvl="2"/>
            <a:r>
              <a:rPr lang="en-US" dirty="0" smtClean="0"/>
              <a:t>quantum mechanics</a:t>
            </a:r>
          </a:p>
          <a:p>
            <a:pPr lvl="2"/>
            <a:r>
              <a:rPr lang="en-US" dirty="0" smtClean="0"/>
              <a:t>molecular dynamics</a:t>
            </a:r>
          </a:p>
          <a:p>
            <a:pPr lvl="2"/>
            <a:r>
              <a:rPr lang="en-US" dirty="0" smtClean="0"/>
              <a:t>binary collisions</a:t>
            </a:r>
          </a:p>
          <a:p>
            <a:pPr lvl="2"/>
            <a:r>
              <a:rPr lang="en-US" dirty="0" smtClean="0"/>
              <a:t>continuous potential</a:t>
            </a:r>
          </a:p>
          <a:p>
            <a:pPr lvl="1"/>
            <a:endParaRPr lang="en-US" dirty="0"/>
          </a:p>
          <a:p>
            <a:pPr lvl="1"/>
            <a:r>
              <a:rPr lang="en-US" b="1" dirty="0" smtClean="0"/>
              <a:t>Implemented into Geant4 coherent  interactions between charged particles and crystals at high-energy (&gt; MeV)</a:t>
            </a:r>
          </a:p>
          <a:p>
            <a:pPr lvl="1"/>
            <a:endParaRPr lang="en-US" dirty="0" smtClean="0"/>
          </a:p>
          <a:p>
            <a:pPr lvl="1"/>
            <a:r>
              <a:rPr lang="en-US" dirty="0" smtClean="0"/>
              <a:t>It will be possible to modify the channeling process in order to add different models than </a:t>
            </a:r>
            <a:r>
              <a:rPr lang="en-US" dirty="0"/>
              <a:t>the continuous </a:t>
            </a:r>
            <a:r>
              <a:rPr lang="en-US" dirty="0" smtClean="0"/>
              <a:t>potential approximation.</a:t>
            </a:r>
          </a:p>
        </p:txBody>
      </p:sp>
      <p:pic>
        <p:nvPicPr>
          <p:cNvPr id="6" name="Picture 5"/>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0238044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Continuum potential approximation</a:t>
            </a:r>
            <a:endParaRPr lang="en-US" dirty="0"/>
          </a:p>
        </p:txBody>
      </p:sp>
      <p:sp>
        <p:nvSpPr>
          <p:cNvPr id="4" name="Content Placeholder 3"/>
          <p:cNvSpPr>
            <a:spLocks noGrp="1"/>
          </p:cNvSpPr>
          <p:nvPr>
            <p:ph sz="half" idx="1"/>
          </p:nvPr>
        </p:nvSpPr>
        <p:spPr/>
        <p:txBody>
          <a:bodyPr>
            <a:normAutofit fontScale="85000" lnSpcReduction="20000"/>
          </a:bodyPr>
          <a:lstStyle/>
          <a:p>
            <a:r>
              <a:rPr lang="en-US" dirty="0" smtClean="0"/>
              <a:t>Particle impinge on a crystal close to atomic planes or axes.</a:t>
            </a:r>
          </a:p>
          <a:p>
            <a:endParaRPr lang="en-US" dirty="0" smtClean="0"/>
          </a:p>
          <a:p>
            <a:r>
              <a:rPr lang="en-US" dirty="0" smtClean="0"/>
              <a:t>Particle “sees” aligned atoms as a unique axis.</a:t>
            </a:r>
          </a:p>
          <a:p>
            <a:endParaRPr lang="en-US" dirty="0" smtClean="0"/>
          </a:p>
          <a:p>
            <a:r>
              <a:rPr lang="en-US" dirty="0" smtClean="0"/>
              <a:t>Aligned axes form planes.</a:t>
            </a:r>
          </a:p>
          <a:p>
            <a:endParaRPr lang="en-US" dirty="0" smtClean="0"/>
          </a:p>
          <a:p>
            <a:r>
              <a:rPr lang="en-US" dirty="0" smtClean="0"/>
              <a:t>Particle interaction with atoms can be approximated through interaction with atomic planes or axes [1].</a:t>
            </a:r>
            <a:endParaRPr lang="en-US" dirty="0"/>
          </a:p>
        </p:txBody>
      </p:sp>
      <p:pic>
        <p:nvPicPr>
          <p:cNvPr id="9" name="Content Placeholder 8" descr="ch_approx.png"/>
          <p:cNvPicPr>
            <a:picLocks noGrp="1" noChangeAspect="1"/>
          </p:cNvPicPr>
          <p:nvPr>
            <p:ph sz="half" idx="2"/>
          </p:nvPr>
        </p:nvPicPr>
        <p:blipFill>
          <a:blip r:embed="rId2">
            <a:extLst>
              <a:ext uri="{28A0092B-C50C-407E-A947-70E740481C1C}">
                <a14:useLocalDpi xmlns:a14="http://schemas.microsoft.com/office/drawing/2010/main" val="0"/>
              </a:ext>
            </a:extLst>
          </a:blip>
          <a:srcRect l="4962" r="4962"/>
          <a:stretch>
            <a:fillRect/>
          </a:stretch>
        </p:blipFill>
        <p:spPr/>
      </p:pic>
      <p:sp>
        <p:nvSpPr>
          <p:cNvPr id="10" name="Rectangle 9"/>
          <p:cNvSpPr/>
          <p:nvPr/>
        </p:nvSpPr>
        <p:spPr>
          <a:xfrm>
            <a:off x="457200" y="6308766"/>
            <a:ext cx="7281303" cy="369332"/>
          </a:xfrm>
          <a:prstGeom prst="rect">
            <a:avLst/>
          </a:prstGeom>
        </p:spPr>
        <p:txBody>
          <a:bodyPr wrap="square">
            <a:spAutoFit/>
          </a:bodyPr>
          <a:lstStyle/>
          <a:p>
            <a:pPr algn="just"/>
            <a:r>
              <a:rPr lang="en-US" dirty="0" smtClean="0">
                <a:cs typeface="Times New Roman" pitchFamily="18" charset="0"/>
              </a:rPr>
              <a:t>J. </a:t>
            </a:r>
            <a:r>
              <a:rPr lang="en-US" dirty="0" err="1" smtClean="0">
                <a:cs typeface="Times New Roman" pitchFamily="18" charset="0"/>
              </a:rPr>
              <a:t>Lindhard</a:t>
            </a:r>
            <a:r>
              <a:rPr lang="en-US" dirty="0" smtClean="0">
                <a:cs typeface="Times New Roman" pitchFamily="18" charset="0"/>
              </a:rPr>
              <a:t>, </a:t>
            </a:r>
            <a:r>
              <a:rPr lang="en-US" dirty="0" err="1" smtClean="0">
                <a:cs typeface="Times New Roman" pitchFamily="18" charset="0"/>
              </a:rPr>
              <a:t>Danske</a:t>
            </a:r>
            <a:r>
              <a:rPr lang="en-US" dirty="0" smtClean="0">
                <a:cs typeface="Times New Roman" pitchFamily="18" charset="0"/>
              </a:rPr>
              <a:t> Vid. </a:t>
            </a:r>
            <a:r>
              <a:rPr lang="en-US" dirty="0" err="1" smtClean="0">
                <a:cs typeface="Times New Roman" pitchFamily="18" charset="0"/>
              </a:rPr>
              <a:t>Selsk</a:t>
            </a:r>
            <a:r>
              <a:rPr lang="en-US" dirty="0" smtClean="0">
                <a:cs typeface="Times New Roman" pitchFamily="18" charset="0"/>
              </a:rPr>
              <a:t>. Mat. </a:t>
            </a:r>
            <a:r>
              <a:rPr lang="en-US" dirty="0" err="1" smtClean="0">
                <a:cs typeface="Times New Roman" pitchFamily="18" charset="0"/>
              </a:rPr>
              <a:t>Fys</a:t>
            </a:r>
            <a:r>
              <a:rPr lang="en-US" dirty="0" smtClean="0">
                <a:cs typeface="Times New Roman" pitchFamily="18" charset="0"/>
              </a:rPr>
              <a:t>. </a:t>
            </a:r>
            <a:r>
              <a:rPr lang="en-US" dirty="0" err="1" smtClean="0">
                <a:cs typeface="Times New Roman" pitchFamily="18" charset="0"/>
              </a:rPr>
              <a:t>Medd</a:t>
            </a:r>
            <a:r>
              <a:rPr lang="en-US" dirty="0" smtClean="0">
                <a:cs typeface="Times New Roman" pitchFamily="18" charset="0"/>
              </a:rPr>
              <a:t>. 34, 14 (1965)</a:t>
            </a:r>
            <a:endParaRPr lang="en-US" dirty="0" smtClean="0"/>
          </a:p>
        </p:txBody>
      </p:sp>
      <p:pic>
        <p:nvPicPr>
          <p:cNvPr id="6" name="Picture 5"/>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27293447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Numerical integration</a:t>
            </a:r>
            <a:endParaRPr lang="en-US" dirty="0"/>
          </a:p>
        </p:txBody>
      </p:sp>
      <p:sp>
        <p:nvSpPr>
          <p:cNvPr id="3" name="Content Placeholder 2"/>
          <p:cNvSpPr>
            <a:spLocks noGrp="1"/>
          </p:cNvSpPr>
          <p:nvPr>
            <p:ph idx="1"/>
          </p:nvPr>
        </p:nvSpPr>
        <p:spPr>
          <a:xfrm>
            <a:off x="457200" y="1600200"/>
            <a:ext cx="8229600" cy="3962400"/>
          </a:xfrm>
        </p:spPr>
        <p:txBody>
          <a:bodyPr>
            <a:normAutofit fontScale="77500" lnSpcReduction="20000"/>
          </a:bodyPr>
          <a:lstStyle/>
          <a:p>
            <a:pPr algn="just"/>
            <a:r>
              <a:rPr lang="en-US" dirty="0" smtClean="0"/>
              <a:t>Integration of the equation of particle motion through Velocity-</a:t>
            </a:r>
            <a:r>
              <a:rPr lang="en-US" dirty="0" err="1" smtClean="0"/>
              <a:t>Verlet</a:t>
            </a:r>
            <a:r>
              <a:rPr lang="en-US" dirty="0" smtClean="0"/>
              <a:t> numerical method [</a:t>
            </a:r>
            <a:r>
              <a:rPr lang="en-US" dirty="0"/>
              <a:t>1</a:t>
            </a:r>
            <a:r>
              <a:rPr lang="en-US" dirty="0" smtClean="0"/>
              <a:t>] or 4</a:t>
            </a:r>
            <a:r>
              <a:rPr lang="en-US" baseline="30000" dirty="0" smtClean="0"/>
              <a:t>th</a:t>
            </a:r>
            <a:r>
              <a:rPr lang="en-US" dirty="0" smtClean="0"/>
              <a:t> order </a:t>
            </a:r>
            <a:r>
              <a:rPr lang="en-US" dirty="0" err="1" smtClean="0"/>
              <a:t>Runge-Kutta</a:t>
            </a:r>
            <a:r>
              <a:rPr lang="en-US" dirty="0" smtClean="0"/>
              <a:t> method.</a:t>
            </a:r>
          </a:p>
          <a:p>
            <a:pPr algn="just"/>
            <a:endParaRPr lang="en-US" dirty="0" smtClean="0"/>
          </a:p>
          <a:p>
            <a:pPr algn="just"/>
            <a:endParaRPr lang="en-US" dirty="0"/>
          </a:p>
          <a:p>
            <a:pPr algn="just"/>
            <a:endParaRPr lang="en-US" dirty="0" smtClean="0"/>
          </a:p>
          <a:p>
            <a:pPr algn="just"/>
            <a:r>
              <a:rPr lang="en-US" dirty="0" smtClean="0"/>
              <a:t>Electric field experienced by particles in the interaction with the oriented crystal is evaluated through continuum potential approximation [2].</a:t>
            </a:r>
          </a:p>
          <a:p>
            <a:pPr algn="just"/>
            <a:endParaRPr lang="en-US" dirty="0"/>
          </a:p>
          <a:p>
            <a:pPr algn="just"/>
            <a:r>
              <a:rPr lang="en-US" dirty="0" smtClean="0"/>
              <a:t>Data files are stored in the G4ChannelingMaterialData class, which is a derived class of the G4MaterialExtension class.</a:t>
            </a:r>
          </a:p>
          <a:p>
            <a:pPr algn="just"/>
            <a:endParaRPr lang="en-US" dirty="0" smtClean="0"/>
          </a:p>
          <a:p>
            <a:pPr algn="just"/>
            <a:r>
              <a:rPr lang="en-US" dirty="0" smtClean="0"/>
              <a:t>Possibility </a:t>
            </a:r>
            <a:r>
              <a:rPr lang="en-US" dirty="0"/>
              <a:t>to add crystal </a:t>
            </a:r>
            <a:r>
              <a:rPr lang="en-US" dirty="0" smtClean="0"/>
              <a:t>defects, undulating structures and radiation computation, etc… </a:t>
            </a:r>
            <a:r>
              <a:rPr lang="en-US" dirty="0"/>
              <a:t>to the simulation</a:t>
            </a:r>
            <a:r>
              <a:rPr lang="en-US" dirty="0" smtClean="0"/>
              <a:t>.</a:t>
            </a:r>
            <a:endParaRPr lang="en-US" dirty="0"/>
          </a:p>
        </p:txBody>
      </p:sp>
      <p:sp>
        <p:nvSpPr>
          <p:cNvPr id="4" name="Rectangle 3"/>
          <p:cNvSpPr/>
          <p:nvPr/>
        </p:nvSpPr>
        <p:spPr>
          <a:xfrm>
            <a:off x="495594" y="5802545"/>
            <a:ext cx="8191205" cy="646331"/>
          </a:xfrm>
          <a:prstGeom prst="rect">
            <a:avLst/>
          </a:prstGeom>
        </p:spPr>
        <p:txBody>
          <a:bodyPr wrap="square">
            <a:spAutoFit/>
          </a:bodyPr>
          <a:lstStyle/>
          <a:p>
            <a:pPr algn="just"/>
            <a:r>
              <a:rPr lang="de-DE" dirty="0" smtClean="0"/>
              <a:t>[1] L. </a:t>
            </a:r>
            <a:r>
              <a:rPr lang="de-DE" dirty="0" err="1" smtClean="0"/>
              <a:t>Verlet</a:t>
            </a:r>
            <a:r>
              <a:rPr lang="de-DE" dirty="0" smtClean="0"/>
              <a:t>, Phys. </a:t>
            </a:r>
            <a:r>
              <a:rPr lang="de-DE" dirty="0" err="1" smtClean="0"/>
              <a:t>Rev</a:t>
            </a:r>
            <a:r>
              <a:rPr lang="de-DE" dirty="0" smtClean="0"/>
              <a:t>. 159, 98 (1967); Phys. </a:t>
            </a:r>
            <a:r>
              <a:rPr lang="de-DE" dirty="0" err="1" smtClean="0"/>
              <a:t>Rev</a:t>
            </a:r>
            <a:r>
              <a:rPr lang="de-DE" dirty="0" smtClean="0"/>
              <a:t>. 165, 201 (1967)</a:t>
            </a:r>
          </a:p>
          <a:p>
            <a:pPr algn="just"/>
            <a:r>
              <a:rPr lang="en-US" dirty="0" smtClean="0">
                <a:cs typeface="Times New Roman" pitchFamily="18" charset="0"/>
              </a:rPr>
              <a:t>[2] J. </a:t>
            </a:r>
            <a:r>
              <a:rPr lang="en-US" dirty="0" err="1" smtClean="0">
                <a:cs typeface="Times New Roman" pitchFamily="18" charset="0"/>
              </a:rPr>
              <a:t>Lindhard</a:t>
            </a:r>
            <a:r>
              <a:rPr lang="en-US" dirty="0" smtClean="0">
                <a:cs typeface="Times New Roman" pitchFamily="18" charset="0"/>
              </a:rPr>
              <a:t>, </a:t>
            </a:r>
            <a:r>
              <a:rPr lang="en-US" dirty="0" err="1" smtClean="0">
                <a:cs typeface="Times New Roman" pitchFamily="18" charset="0"/>
              </a:rPr>
              <a:t>Danske</a:t>
            </a:r>
            <a:r>
              <a:rPr lang="en-US" dirty="0" smtClean="0">
                <a:cs typeface="Times New Roman" pitchFamily="18" charset="0"/>
              </a:rPr>
              <a:t> Vid. </a:t>
            </a:r>
            <a:r>
              <a:rPr lang="en-US" dirty="0" err="1" smtClean="0">
                <a:cs typeface="Times New Roman" pitchFamily="18" charset="0"/>
              </a:rPr>
              <a:t>Selsk</a:t>
            </a:r>
            <a:r>
              <a:rPr lang="en-US" dirty="0" smtClean="0">
                <a:cs typeface="Times New Roman" pitchFamily="18" charset="0"/>
              </a:rPr>
              <a:t>. Mat. </a:t>
            </a:r>
            <a:r>
              <a:rPr lang="en-US" dirty="0" err="1" smtClean="0">
                <a:cs typeface="Times New Roman" pitchFamily="18" charset="0"/>
              </a:rPr>
              <a:t>Fys</a:t>
            </a:r>
            <a:r>
              <a:rPr lang="en-US" dirty="0" smtClean="0">
                <a:cs typeface="Times New Roman" pitchFamily="18" charset="0"/>
              </a:rPr>
              <a:t>. </a:t>
            </a:r>
            <a:r>
              <a:rPr lang="en-US" dirty="0" err="1" smtClean="0">
                <a:cs typeface="Times New Roman" pitchFamily="18" charset="0"/>
              </a:rPr>
              <a:t>Medd</a:t>
            </a:r>
            <a:r>
              <a:rPr lang="en-US" dirty="0" smtClean="0">
                <a:cs typeface="Times New Roman" pitchFamily="18" charset="0"/>
              </a:rPr>
              <a:t>. 34, 14 (1965)</a:t>
            </a:r>
            <a:endParaRPr lang="en-US" dirty="0" smtClean="0"/>
          </a:p>
        </p:txBody>
      </p:sp>
      <p:pic>
        <p:nvPicPr>
          <p:cNvPr id="5" name="Picture 4"/>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pic>
        <p:nvPicPr>
          <p:cNvPr id="6" name="Picture 5"/>
          <p:cNvPicPr>
            <a:picLocks noChangeAspect="1"/>
          </p:cNvPicPr>
          <p:nvPr/>
        </p:nvPicPr>
        <p:blipFill>
          <a:blip r:embed="rId3"/>
          <a:stretch>
            <a:fillRect/>
          </a:stretch>
        </p:blipFill>
        <p:spPr>
          <a:xfrm>
            <a:off x="3333750" y="2176463"/>
            <a:ext cx="2476500" cy="779434"/>
          </a:xfrm>
          <a:prstGeom prst="rect">
            <a:avLst/>
          </a:prstGeom>
        </p:spPr>
      </p:pic>
    </p:spTree>
    <p:extLst>
      <p:ext uri="{BB962C8B-B14F-4D97-AF65-F5344CB8AC3E}">
        <p14:creationId xmlns:p14="http://schemas.microsoft.com/office/powerpoint/2010/main" val="9632728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Continuum potential data calculation</a:t>
            </a:r>
            <a:endParaRPr lang="en-US" dirty="0"/>
          </a:p>
        </p:txBody>
      </p:sp>
      <p:sp>
        <p:nvSpPr>
          <p:cNvPr id="6" name="Text Placeholder 5"/>
          <p:cNvSpPr>
            <a:spLocks noGrp="1"/>
          </p:cNvSpPr>
          <p:nvPr>
            <p:ph type="body" idx="1"/>
          </p:nvPr>
        </p:nvSpPr>
        <p:spPr/>
        <p:txBody>
          <a:bodyPr/>
          <a:lstStyle/>
          <a:p>
            <a:pPr algn="ctr"/>
            <a:r>
              <a:rPr lang="en-US" dirty="0" smtClean="0"/>
              <a:t>ECHARM</a:t>
            </a:r>
            <a:endParaRPr lang="en-US" dirty="0"/>
          </a:p>
        </p:txBody>
      </p:sp>
      <p:sp>
        <p:nvSpPr>
          <p:cNvPr id="7" name="Content Placeholder 6"/>
          <p:cNvSpPr>
            <a:spLocks noGrp="1"/>
          </p:cNvSpPr>
          <p:nvPr>
            <p:ph sz="half" idx="2"/>
          </p:nvPr>
        </p:nvSpPr>
        <p:spPr/>
        <p:txBody>
          <a:bodyPr>
            <a:normAutofit fontScale="70000" lnSpcReduction="20000"/>
          </a:bodyPr>
          <a:lstStyle/>
          <a:p>
            <a:r>
              <a:rPr lang="en-US" dirty="0" smtClean="0"/>
              <a:t>Calculation method based on the expansion of the electrical characteristics of crystals in Fourier series.</a:t>
            </a:r>
          </a:p>
          <a:p>
            <a:endParaRPr lang="en-US" dirty="0" smtClean="0"/>
          </a:p>
          <a:p>
            <a:endParaRPr lang="en-US" dirty="0"/>
          </a:p>
          <a:p>
            <a:endParaRPr lang="en-US" dirty="0" smtClean="0"/>
          </a:p>
          <a:p>
            <a:r>
              <a:rPr lang="en-US" dirty="0" smtClean="0"/>
              <a:t>Electrical characteristics are averaged over planes and axes.</a:t>
            </a:r>
          </a:p>
          <a:p>
            <a:endParaRPr lang="en-US" dirty="0" smtClean="0"/>
          </a:p>
          <a:p>
            <a:r>
              <a:rPr lang="en-US" dirty="0" smtClean="0"/>
              <a:t>Different approximation for atomic form factor.</a:t>
            </a:r>
          </a:p>
          <a:p>
            <a:endParaRPr lang="en-US" dirty="0" smtClean="0"/>
          </a:p>
          <a:p>
            <a:r>
              <a:rPr lang="en-US" dirty="0" smtClean="0"/>
              <a:t>Approximation for any planes or axes for cubic structure.</a:t>
            </a:r>
          </a:p>
        </p:txBody>
      </p:sp>
      <p:sp>
        <p:nvSpPr>
          <p:cNvPr id="8" name="Text Placeholder 7"/>
          <p:cNvSpPr>
            <a:spLocks noGrp="1"/>
          </p:cNvSpPr>
          <p:nvPr>
            <p:ph type="body" sz="quarter" idx="3"/>
          </p:nvPr>
        </p:nvSpPr>
        <p:spPr/>
        <p:txBody>
          <a:bodyPr/>
          <a:lstStyle/>
          <a:p>
            <a:pPr algn="ctr"/>
            <a:r>
              <a:rPr lang="en-US" dirty="0" smtClean="0"/>
              <a:t>Si (111) Planar Potential</a:t>
            </a:r>
            <a:endParaRPr lang="en-US" dirty="0"/>
          </a:p>
        </p:txBody>
      </p:sp>
      <p:sp>
        <p:nvSpPr>
          <p:cNvPr id="10" name="Rectangle 9"/>
          <p:cNvSpPr/>
          <p:nvPr/>
        </p:nvSpPr>
        <p:spPr>
          <a:xfrm>
            <a:off x="457200" y="6336377"/>
            <a:ext cx="7429500" cy="369332"/>
          </a:xfrm>
          <a:prstGeom prst="rect">
            <a:avLst/>
          </a:prstGeom>
        </p:spPr>
        <p:txBody>
          <a:bodyPr wrap="square">
            <a:spAutoFit/>
          </a:bodyPr>
          <a:lstStyle/>
          <a:p>
            <a:pPr algn="just"/>
            <a:r>
              <a:rPr lang="en-US" dirty="0" smtClean="0">
                <a:cs typeface="Times New Roman" pitchFamily="18" charset="0"/>
              </a:rPr>
              <a:t>E. Bagli, V. </a:t>
            </a:r>
            <a:r>
              <a:rPr lang="en-US" dirty="0" err="1" smtClean="0">
                <a:cs typeface="Times New Roman" pitchFamily="18" charset="0"/>
              </a:rPr>
              <a:t>Guidi</a:t>
            </a:r>
            <a:r>
              <a:rPr lang="en-US" dirty="0" smtClean="0">
                <a:cs typeface="Times New Roman" pitchFamily="18" charset="0"/>
              </a:rPr>
              <a:t>, V. </a:t>
            </a:r>
            <a:r>
              <a:rPr lang="en-US" dirty="0" err="1" smtClean="0">
                <a:cs typeface="Times New Roman" pitchFamily="18" charset="0"/>
              </a:rPr>
              <a:t>Maisheev</a:t>
            </a:r>
            <a:r>
              <a:rPr lang="en-US" dirty="0" smtClean="0">
                <a:cs typeface="Times New Roman" pitchFamily="18" charset="0"/>
              </a:rPr>
              <a:t>, Phys. Rev. E  81, 026708 (2010)</a:t>
            </a:r>
            <a:endParaRPr lang="en-US" dirty="0" smtClean="0"/>
          </a:p>
        </p:txBody>
      </p:sp>
      <p:pic>
        <p:nvPicPr>
          <p:cNvPr id="16" name="Content Placeholder 15"/>
          <p:cNvPicPr>
            <a:picLocks noGrp="1" noChangeAspect="1"/>
          </p:cNvPicPr>
          <p:nvPr>
            <p:ph sz="quarter" idx="4"/>
          </p:nvPr>
        </p:nvPicPr>
        <p:blipFill>
          <a:blip r:embed="rId2"/>
          <a:srcRect t="-680" b="-680"/>
          <a:stretch>
            <a:fillRect/>
          </a:stretch>
        </p:blipFill>
        <p:spPr/>
      </p:pic>
      <p:pic>
        <p:nvPicPr>
          <p:cNvPr id="15" name="Picture 14" descr="Copia di echarm_formul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14454"/>
            <a:ext cx="3876316" cy="607877"/>
          </a:xfrm>
          <a:prstGeom prst="rect">
            <a:avLst/>
          </a:prstGeom>
        </p:spPr>
      </p:pic>
      <p:pic>
        <p:nvPicPr>
          <p:cNvPr id="9" name="Picture 8"/>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6070728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Trajectory and modified </a:t>
            </a:r>
            <a:r>
              <a:rPr lang="en-US" dirty="0"/>
              <a:t>density</a:t>
            </a:r>
          </a:p>
        </p:txBody>
      </p:sp>
      <p:sp>
        <p:nvSpPr>
          <p:cNvPr id="27" name="Content Placeholder 26"/>
          <p:cNvSpPr>
            <a:spLocks noGrp="1"/>
          </p:cNvSpPr>
          <p:nvPr>
            <p:ph sz="half" idx="1"/>
          </p:nvPr>
        </p:nvSpPr>
        <p:spPr/>
        <p:txBody>
          <a:bodyPr>
            <a:normAutofit fontScale="92500" lnSpcReduction="10000"/>
          </a:bodyPr>
          <a:lstStyle/>
          <a:p>
            <a:r>
              <a:rPr lang="en-US" dirty="0" smtClean="0"/>
              <a:t>The particle trajectory is calculated for a each step and the modified particle direction is outputted.</a:t>
            </a:r>
            <a:endParaRPr lang="en-US" dirty="0"/>
          </a:p>
          <a:p>
            <a:endParaRPr lang="en-US" dirty="0"/>
          </a:p>
          <a:p>
            <a:r>
              <a:rPr lang="en-US" dirty="0"/>
              <a:t>At each step the path is integrated and a new value of electron and nuclei density ratio is stored and passed to the biased processes.</a:t>
            </a:r>
          </a:p>
          <a:p>
            <a:endParaRPr lang="en-US" dirty="0"/>
          </a:p>
        </p:txBody>
      </p:sp>
      <p:sp>
        <p:nvSpPr>
          <p:cNvPr id="15" name="Freeform 14"/>
          <p:cNvSpPr/>
          <p:nvPr/>
        </p:nvSpPr>
        <p:spPr>
          <a:xfrm>
            <a:off x="4962816"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495915"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6038081"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6571180"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7103979" y="2638990"/>
            <a:ext cx="1065898" cy="3642548"/>
          </a:xfrm>
          <a:custGeom>
            <a:avLst/>
            <a:gdLst>
              <a:gd name="connsiteX0" fmla="*/ 8165 w 1261232"/>
              <a:gd name="connsiteY0" fmla="*/ 4284133 h 4284133"/>
              <a:gd name="connsiteX1" fmla="*/ 185965 w 1261232"/>
              <a:gd name="connsiteY1" fmla="*/ 2116667 h 4284133"/>
              <a:gd name="connsiteX2" fmla="*/ 1261232 w 1261232"/>
              <a:gd name="connsiteY2" fmla="*/ 0 h 4284133"/>
            </a:gdLst>
            <a:ahLst/>
            <a:cxnLst>
              <a:cxn ang="0">
                <a:pos x="connsiteX0" y="connsiteY0"/>
              </a:cxn>
              <a:cxn ang="0">
                <a:pos x="connsiteX1" y="connsiteY1"/>
              </a:cxn>
              <a:cxn ang="0">
                <a:pos x="connsiteX2" y="connsiteY2"/>
              </a:cxn>
            </a:cxnLst>
            <a:rect l="l" t="t" r="r" b="b"/>
            <a:pathLst>
              <a:path w="1261232" h="4284133">
                <a:moveTo>
                  <a:pt x="8165" y="4284133"/>
                </a:moveTo>
                <a:cubicBezTo>
                  <a:pt x="-7357" y="3557411"/>
                  <a:pt x="-22879" y="2830689"/>
                  <a:pt x="185965" y="2116667"/>
                </a:cubicBezTo>
                <a:cubicBezTo>
                  <a:pt x="394809" y="1402645"/>
                  <a:pt x="1107421" y="156633"/>
                  <a:pt x="12612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flipV="1">
            <a:off x="6815813" y="2316163"/>
            <a:ext cx="821265" cy="144101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6212620" y="5198183"/>
            <a:ext cx="154313" cy="1083356"/>
          </a:xfrm>
          <a:prstGeom prst="line">
            <a:avLst/>
          </a:prstGeom>
          <a:ln>
            <a:headEnd type="none"/>
            <a:tailEnd type="none"/>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V="1">
            <a:off x="6366933" y="3757173"/>
            <a:ext cx="448880" cy="1441011"/>
          </a:xfrm>
          <a:prstGeom prst="line">
            <a:avLst/>
          </a:prstGeom>
          <a:ln>
            <a:headEnd type="none"/>
            <a:tailEnd type="none"/>
          </a:ln>
        </p:spPr>
        <p:style>
          <a:lnRef idx="3">
            <a:schemeClr val="accent2"/>
          </a:lnRef>
          <a:fillRef idx="0">
            <a:schemeClr val="accent2"/>
          </a:fillRef>
          <a:effectRef idx="2">
            <a:schemeClr val="accent2"/>
          </a:effectRef>
          <a:fontRef idx="minor">
            <a:schemeClr val="tx1"/>
          </a:fontRef>
        </p:style>
      </p:cxnSp>
      <p:sp>
        <p:nvSpPr>
          <p:cNvPr id="23" name="Freeform 22"/>
          <p:cNvSpPr/>
          <p:nvPr/>
        </p:nvSpPr>
        <p:spPr>
          <a:xfrm>
            <a:off x="6180380" y="2523067"/>
            <a:ext cx="1253353" cy="3742266"/>
          </a:xfrm>
          <a:custGeom>
            <a:avLst/>
            <a:gdLst>
              <a:gd name="connsiteX0" fmla="*/ 34153 w 1253353"/>
              <a:gd name="connsiteY0" fmla="*/ 3742266 h 3742266"/>
              <a:gd name="connsiteX1" fmla="*/ 288153 w 1253353"/>
              <a:gd name="connsiteY1" fmla="*/ 3335866 h 3742266"/>
              <a:gd name="connsiteX2" fmla="*/ 287 w 1253353"/>
              <a:gd name="connsiteY2" fmla="*/ 2895600 h 3742266"/>
              <a:gd name="connsiteX3" fmla="*/ 237353 w 1253353"/>
              <a:gd name="connsiteY3" fmla="*/ 2624666 h 3742266"/>
              <a:gd name="connsiteX4" fmla="*/ 389753 w 1253353"/>
              <a:gd name="connsiteY4" fmla="*/ 2319866 h 3742266"/>
              <a:gd name="connsiteX5" fmla="*/ 271220 w 1253353"/>
              <a:gd name="connsiteY5" fmla="*/ 1710266 h 3742266"/>
              <a:gd name="connsiteX6" fmla="*/ 643753 w 1253353"/>
              <a:gd name="connsiteY6" fmla="*/ 1337733 h 3742266"/>
              <a:gd name="connsiteX7" fmla="*/ 728420 w 1253353"/>
              <a:gd name="connsiteY7" fmla="*/ 711200 h 3742266"/>
              <a:gd name="connsiteX8" fmla="*/ 1117887 w 1253353"/>
              <a:gd name="connsiteY8" fmla="*/ 457200 h 3742266"/>
              <a:gd name="connsiteX9" fmla="*/ 1253353 w 1253353"/>
              <a:gd name="connsiteY9" fmla="*/ 0 h 374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3353" h="3742266">
                <a:moveTo>
                  <a:pt x="34153" y="3742266"/>
                </a:moveTo>
                <a:cubicBezTo>
                  <a:pt x="163975" y="3609621"/>
                  <a:pt x="293797" y="3476977"/>
                  <a:pt x="288153" y="3335866"/>
                </a:cubicBezTo>
                <a:cubicBezTo>
                  <a:pt x="282509" y="3194755"/>
                  <a:pt x="8754" y="3014133"/>
                  <a:pt x="287" y="2895600"/>
                </a:cubicBezTo>
                <a:cubicBezTo>
                  <a:pt x="-8180" y="2777067"/>
                  <a:pt x="172442" y="2720622"/>
                  <a:pt x="237353" y="2624666"/>
                </a:cubicBezTo>
                <a:cubicBezTo>
                  <a:pt x="302264" y="2528710"/>
                  <a:pt x="384109" y="2472266"/>
                  <a:pt x="389753" y="2319866"/>
                </a:cubicBezTo>
                <a:cubicBezTo>
                  <a:pt x="395397" y="2167466"/>
                  <a:pt x="228887" y="1873955"/>
                  <a:pt x="271220" y="1710266"/>
                </a:cubicBezTo>
                <a:cubicBezTo>
                  <a:pt x="313553" y="1546577"/>
                  <a:pt x="567553" y="1504244"/>
                  <a:pt x="643753" y="1337733"/>
                </a:cubicBezTo>
                <a:cubicBezTo>
                  <a:pt x="719953" y="1171222"/>
                  <a:pt x="649398" y="857955"/>
                  <a:pt x="728420" y="711200"/>
                </a:cubicBezTo>
                <a:cubicBezTo>
                  <a:pt x="807442" y="564445"/>
                  <a:pt x="1030398" y="575733"/>
                  <a:pt x="1117887" y="457200"/>
                </a:cubicBezTo>
                <a:cubicBezTo>
                  <a:pt x="1205376" y="338667"/>
                  <a:pt x="1230775" y="90311"/>
                  <a:pt x="1253353"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4" name="Rectangle 23"/>
          <p:cNvSpPr/>
          <p:nvPr/>
        </p:nvSpPr>
        <p:spPr>
          <a:xfrm rot="361168">
            <a:off x="5948005" y="4793176"/>
            <a:ext cx="777732" cy="1519368"/>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1301443">
            <a:off x="6232393" y="3573931"/>
            <a:ext cx="777732" cy="1200480"/>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1883213">
            <a:off x="6715113" y="2455472"/>
            <a:ext cx="777732" cy="1200480"/>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869054" y="6447622"/>
            <a:ext cx="2428769" cy="369332"/>
          </a:xfrm>
          <a:prstGeom prst="rect">
            <a:avLst/>
          </a:prstGeom>
          <a:noFill/>
        </p:spPr>
        <p:txBody>
          <a:bodyPr wrap="square" rtlCol="0">
            <a:spAutoFit/>
          </a:bodyPr>
          <a:lstStyle/>
          <a:p>
            <a:r>
              <a:rPr lang="en-US" dirty="0" smtClean="0"/>
              <a:t>Impact Position</a:t>
            </a:r>
            <a:endParaRPr lang="en-US" dirty="0"/>
          </a:p>
        </p:txBody>
      </p:sp>
      <p:cxnSp>
        <p:nvCxnSpPr>
          <p:cNvPr id="30" name="Straight Arrow Connector 29"/>
          <p:cNvCxnSpPr/>
          <p:nvPr/>
        </p:nvCxnSpPr>
        <p:spPr>
          <a:xfrm>
            <a:off x="4855295" y="6456876"/>
            <a:ext cx="1673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4855295" y="5001774"/>
            <a:ext cx="13759" cy="1455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6200000">
            <a:off x="3530129" y="5172525"/>
            <a:ext cx="2096851" cy="369332"/>
          </a:xfrm>
          <a:prstGeom prst="rect">
            <a:avLst/>
          </a:prstGeom>
          <a:noFill/>
        </p:spPr>
        <p:txBody>
          <a:bodyPr wrap="square" rtlCol="0">
            <a:spAutoFit/>
          </a:bodyPr>
          <a:lstStyle/>
          <a:p>
            <a:r>
              <a:rPr lang="en-US" dirty="0" smtClean="0"/>
              <a:t>Penetration Depth</a:t>
            </a:r>
            <a:endParaRPr lang="en-US" dirty="0"/>
          </a:p>
        </p:txBody>
      </p:sp>
      <p:pic>
        <p:nvPicPr>
          <p:cNvPr id="28" name="Picture 27"/>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9391233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Geant4 – Channeling + Other Processes</a:t>
            </a:r>
            <a:endParaRPr lang="en-US" dirty="0"/>
          </a:p>
        </p:txBody>
      </p:sp>
      <p:sp>
        <p:nvSpPr>
          <p:cNvPr id="5" name="Content Placeholder 4"/>
          <p:cNvSpPr>
            <a:spLocks noGrp="1"/>
          </p:cNvSpPr>
          <p:nvPr>
            <p:ph sz="half" idx="1"/>
          </p:nvPr>
        </p:nvSpPr>
        <p:spPr/>
        <p:txBody>
          <a:bodyPr>
            <a:normAutofit fontScale="85000" lnSpcReduction="10000"/>
          </a:bodyPr>
          <a:lstStyle/>
          <a:p>
            <a:r>
              <a:rPr lang="en-US" dirty="0" smtClean="0"/>
              <a:t>If other Geant4 processes are activated, they modify the transverse energy and can let the particle </a:t>
            </a:r>
            <a:r>
              <a:rPr lang="en-US" dirty="0" err="1" smtClean="0"/>
              <a:t>dechannel</a:t>
            </a:r>
            <a:r>
              <a:rPr lang="en-US" dirty="0" smtClean="0"/>
              <a:t>, e.g. single scattering on nuclei.</a:t>
            </a:r>
          </a:p>
          <a:p>
            <a:endParaRPr lang="en-US" dirty="0"/>
          </a:p>
          <a:p>
            <a:r>
              <a:rPr lang="en-US" dirty="0"/>
              <a:t>The G4ChannelingOptrChangeCrossSection class allow for modification of the cross-section of the other processes of Geat4.</a:t>
            </a:r>
          </a:p>
          <a:p>
            <a:endParaRPr lang="en-US" dirty="0"/>
          </a:p>
        </p:txBody>
      </p:sp>
      <p:cxnSp>
        <p:nvCxnSpPr>
          <p:cNvPr id="6" name="Straight Connector 5"/>
          <p:cNvCxnSpPr/>
          <p:nvPr/>
        </p:nvCxnSpPr>
        <p:spPr>
          <a:xfrm>
            <a:off x="5571067" y="1837267"/>
            <a:ext cx="0" cy="4334933"/>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6104467" y="1837267"/>
            <a:ext cx="0" cy="4334933"/>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6637867" y="1837267"/>
            <a:ext cx="0" cy="4334933"/>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7171267" y="1837267"/>
            <a:ext cx="0" cy="4334933"/>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7704667" y="1837267"/>
            <a:ext cx="0" cy="4334933"/>
          </a:xfrm>
          <a:prstGeom prst="line">
            <a:avLst/>
          </a:prstGeom>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5275898" y="6391656"/>
            <a:ext cx="2352040" cy="369332"/>
          </a:xfrm>
          <a:prstGeom prst="rect">
            <a:avLst/>
          </a:prstGeom>
          <a:noFill/>
        </p:spPr>
        <p:txBody>
          <a:bodyPr wrap="square" rtlCol="0">
            <a:spAutoFit/>
          </a:bodyPr>
          <a:lstStyle/>
          <a:p>
            <a:r>
              <a:rPr lang="en-US" dirty="0" smtClean="0"/>
              <a:t>Impact Position</a:t>
            </a:r>
            <a:endParaRPr lang="en-US" dirty="0"/>
          </a:p>
        </p:txBody>
      </p:sp>
      <p:cxnSp>
        <p:nvCxnSpPr>
          <p:cNvPr id="16" name="Straight Arrow Connector 15"/>
          <p:cNvCxnSpPr/>
          <p:nvPr/>
        </p:nvCxnSpPr>
        <p:spPr>
          <a:xfrm>
            <a:off x="5262139" y="6400910"/>
            <a:ext cx="1673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262139" y="4945808"/>
            <a:ext cx="13759" cy="1455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6200000">
            <a:off x="3936973" y="5116559"/>
            <a:ext cx="2096851" cy="369332"/>
          </a:xfrm>
          <a:prstGeom prst="rect">
            <a:avLst/>
          </a:prstGeom>
          <a:noFill/>
        </p:spPr>
        <p:txBody>
          <a:bodyPr wrap="square" rtlCol="0">
            <a:spAutoFit/>
          </a:bodyPr>
          <a:lstStyle/>
          <a:p>
            <a:r>
              <a:rPr lang="en-US" dirty="0" smtClean="0"/>
              <a:t>Penetration Depth</a:t>
            </a:r>
            <a:endParaRPr lang="en-US" dirty="0"/>
          </a:p>
        </p:txBody>
      </p:sp>
      <p:cxnSp>
        <p:nvCxnSpPr>
          <p:cNvPr id="19" name="Straight Arrow Connector 18"/>
          <p:cNvCxnSpPr/>
          <p:nvPr/>
        </p:nvCxnSpPr>
        <p:spPr>
          <a:xfrm flipV="1">
            <a:off x="5820412" y="4484904"/>
            <a:ext cx="0" cy="168729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flipV="1">
            <a:off x="5827301" y="1837267"/>
            <a:ext cx="1107902" cy="26476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2" name="Explosion 2 11"/>
          <p:cNvSpPr/>
          <p:nvPr/>
        </p:nvSpPr>
        <p:spPr>
          <a:xfrm>
            <a:off x="5275898" y="3972006"/>
            <a:ext cx="1245617" cy="1025797"/>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20515203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density</a:t>
            </a:r>
          </a:p>
        </p:txBody>
      </p:sp>
      <p:sp>
        <p:nvSpPr>
          <p:cNvPr id="4" name="Text Placeholder 3"/>
          <p:cNvSpPr>
            <a:spLocks noGrp="1"/>
          </p:cNvSpPr>
          <p:nvPr>
            <p:ph type="body" idx="1"/>
          </p:nvPr>
        </p:nvSpPr>
        <p:spPr/>
        <p:txBody>
          <a:bodyPr>
            <a:normAutofit fontScale="92500" lnSpcReduction="10000"/>
          </a:bodyPr>
          <a:lstStyle/>
          <a:p>
            <a:r>
              <a:rPr lang="en-US" dirty="0" smtClean="0"/>
              <a:t>Geant4 Mean Free Path Modification</a:t>
            </a:r>
            <a:endParaRPr lang="en-US" dirty="0"/>
          </a:p>
        </p:txBody>
      </p:sp>
      <p:sp>
        <p:nvSpPr>
          <p:cNvPr id="59" name="Text Placeholder 58"/>
          <p:cNvSpPr>
            <a:spLocks noGrp="1"/>
          </p:cNvSpPr>
          <p:nvPr>
            <p:ph type="body" sz="quarter" idx="3"/>
          </p:nvPr>
        </p:nvSpPr>
        <p:spPr/>
        <p:txBody>
          <a:bodyPr/>
          <a:lstStyle/>
          <a:p>
            <a:r>
              <a:rPr lang="en-US" dirty="0" smtClean="0"/>
              <a:t>Density Ratio</a:t>
            </a:r>
            <a:endParaRPr lang="en-US" dirty="0"/>
          </a:p>
        </p:txBody>
      </p:sp>
      <p:pic>
        <p:nvPicPr>
          <p:cNvPr id="29" name="Content Placeholder 4" descr="fig3.eps"/>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t="-5749" b="50007"/>
          <a:stretch/>
        </p:blipFill>
        <p:spPr>
          <a:xfrm>
            <a:off x="4754563" y="2438400"/>
            <a:ext cx="3932237" cy="3200400"/>
          </a:xfrm>
        </p:spPr>
      </p:pic>
      <p:cxnSp>
        <p:nvCxnSpPr>
          <p:cNvPr id="34" name="Straight Connector 33"/>
          <p:cNvCxnSpPr/>
          <p:nvPr/>
        </p:nvCxnSpPr>
        <p:spPr>
          <a:xfrm>
            <a:off x="7797800" y="2876550"/>
            <a:ext cx="63500" cy="251460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7179733" y="2876550"/>
            <a:ext cx="0" cy="2514600"/>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5019040" y="5928023"/>
            <a:ext cx="4124960" cy="646331"/>
          </a:xfrm>
          <a:prstGeom prst="rect">
            <a:avLst/>
          </a:prstGeom>
          <a:noFill/>
        </p:spPr>
        <p:txBody>
          <a:bodyPr wrap="square" rtlCol="0">
            <a:spAutoFit/>
          </a:bodyPr>
          <a:lstStyle/>
          <a:p>
            <a:r>
              <a:rPr lang="en-US" dirty="0" smtClean="0"/>
              <a:t>Depending on the trajectory of the particle, the density “seen” is different</a:t>
            </a:r>
            <a:endParaRPr lang="en-US" dirty="0"/>
          </a:p>
        </p:txBody>
      </p:sp>
      <p:sp>
        <p:nvSpPr>
          <p:cNvPr id="6" name="TextBox 5"/>
          <p:cNvSpPr txBox="1"/>
          <p:nvPr/>
        </p:nvSpPr>
        <p:spPr>
          <a:xfrm>
            <a:off x="508000" y="2691884"/>
            <a:ext cx="3525520" cy="369332"/>
          </a:xfrm>
          <a:prstGeom prst="rect">
            <a:avLst/>
          </a:prstGeom>
          <a:noFill/>
        </p:spPr>
        <p:txBody>
          <a:bodyPr wrap="square" rtlCol="0">
            <a:spAutoFit/>
          </a:bodyPr>
          <a:lstStyle/>
          <a:p>
            <a:r>
              <a:rPr lang="en-US" dirty="0" smtClean="0"/>
              <a:t>(@20 </a:t>
            </a:r>
            <a:r>
              <a:rPr lang="en-US" dirty="0" err="1" smtClean="0"/>
              <a:t>eV</a:t>
            </a:r>
            <a:r>
              <a:rPr lang="en-US" dirty="0"/>
              <a:t>)</a:t>
            </a:r>
            <a:r>
              <a:rPr lang="en-US" dirty="0" smtClean="0"/>
              <a:t> Density Ratio = 1.5</a:t>
            </a:r>
            <a:endParaRPr lang="en-US" dirty="0"/>
          </a:p>
        </p:txBody>
      </p:sp>
      <p:cxnSp>
        <p:nvCxnSpPr>
          <p:cNvPr id="8" name="Straight Arrow Connector 7"/>
          <p:cNvCxnSpPr/>
          <p:nvPr/>
        </p:nvCxnSpPr>
        <p:spPr>
          <a:xfrm flipV="1">
            <a:off x="802640" y="3200400"/>
            <a:ext cx="0" cy="1117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V="1">
            <a:off x="1788160" y="3484880"/>
            <a:ext cx="0" cy="83312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Right Arrow 10"/>
          <p:cNvSpPr/>
          <p:nvPr/>
        </p:nvSpPr>
        <p:spPr>
          <a:xfrm>
            <a:off x="1087120" y="3647440"/>
            <a:ext cx="508000" cy="406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58800" y="4500880"/>
            <a:ext cx="3525520" cy="369332"/>
          </a:xfrm>
          <a:prstGeom prst="rect">
            <a:avLst/>
          </a:prstGeom>
          <a:noFill/>
        </p:spPr>
        <p:txBody>
          <a:bodyPr wrap="square" rtlCol="0">
            <a:spAutoFit/>
          </a:bodyPr>
          <a:lstStyle/>
          <a:p>
            <a:r>
              <a:rPr lang="en-US" dirty="0" smtClean="0"/>
              <a:t>(@15 </a:t>
            </a:r>
            <a:r>
              <a:rPr lang="en-US" dirty="0" err="1" smtClean="0"/>
              <a:t>eV</a:t>
            </a:r>
            <a:r>
              <a:rPr lang="en-US" dirty="0"/>
              <a:t>)</a:t>
            </a:r>
            <a:r>
              <a:rPr lang="en-US" dirty="0" smtClean="0"/>
              <a:t> Density Ratio = 0.8</a:t>
            </a:r>
            <a:endParaRPr lang="en-US" dirty="0"/>
          </a:p>
        </p:txBody>
      </p:sp>
      <p:cxnSp>
        <p:nvCxnSpPr>
          <p:cNvPr id="23" name="Straight Arrow Connector 22"/>
          <p:cNvCxnSpPr/>
          <p:nvPr/>
        </p:nvCxnSpPr>
        <p:spPr>
          <a:xfrm flipV="1">
            <a:off x="853440" y="5349577"/>
            <a:ext cx="0" cy="1117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p:nvPr/>
        </p:nvCxnSpPr>
        <p:spPr>
          <a:xfrm flipV="1">
            <a:off x="1838960" y="5167213"/>
            <a:ext cx="0" cy="12999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5" name="Right Arrow 24"/>
          <p:cNvSpPr/>
          <p:nvPr/>
        </p:nvSpPr>
        <p:spPr>
          <a:xfrm>
            <a:off x="1137920" y="5638800"/>
            <a:ext cx="508000" cy="406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5883689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processes</a:t>
            </a:r>
            <a:endParaRPr lang="en-US" dirty="0"/>
          </a:p>
        </p:txBody>
      </p:sp>
      <p:sp>
        <p:nvSpPr>
          <p:cNvPr id="5" name="Text Placeholder 4"/>
          <p:cNvSpPr>
            <a:spLocks noGrp="1"/>
          </p:cNvSpPr>
          <p:nvPr>
            <p:ph type="body" idx="1"/>
          </p:nvPr>
        </p:nvSpPr>
        <p:spPr/>
        <p:txBody>
          <a:bodyPr/>
          <a:lstStyle/>
          <a:p>
            <a:r>
              <a:rPr lang="en-US" dirty="0" smtClean="0"/>
              <a:t>Discrete processes</a:t>
            </a:r>
            <a:endParaRPr lang="en-US" dirty="0"/>
          </a:p>
        </p:txBody>
      </p:sp>
      <p:sp>
        <p:nvSpPr>
          <p:cNvPr id="3" name="Content Placeholder 2"/>
          <p:cNvSpPr>
            <a:spLocks noGrp="1"/>
          </p:cNvSpPr>
          <p:nvPr>
            <p:ph sz="half" idx="2"/>
          </p:nvPr>
        </p:nvSpPr>
        <p:spPr/>
        <p:txBody>
          <a:bodyPr>
            <a:normAutofit/>
          </a:bodyPr>
          <a:lstStyle/>
          <a:p>
            <a:r>
              <a:rPr lang="en-US" dirty="0"/>
              <a:t>T</a:t>
            </a:r>
            <a:r>
              <a:rPr lang="en-US" dirty="0" smtClean="0"/>
              <a:t>he mean free path of the discrete processes is recomputed at each step using the modified density because it is directly proportional to the density </a:t>
            </a:r>
            <a:r>
              <a:rPr lang="en-US" dirty="0"/>
              <a:t>(</a:t>
            </a:r>
            <a:r>
              <a:rPr lang="en-US" dirty="0" err="1"/>
              <a:t>ρ</a:t>
            </a:r>
            <a:r>
              <a:rPr lang="en-US" dirty="0" smtClean="0"/>
              <a:t>) of the material.</a:t>
            </a:r>
          </a:p>
        </p:txBody>
      </p:sp>
      <p:sp>
        <p:nvSpPr>
          <p:cNvPr id="6" name="Text Placeholder 5"/>
          <p:cNvSpPr>
            <a:spLocks noGrp="1"/>
          </p:cNvSpPr>
          <p:nvPr>
            <p:ph type="body" sz="quarter" idx="3"/>
          </p:nvPr>
        </p:nvSpPr>
        <p:spPr/>
        <p:txBody>
          <a:bodyPr/>
          <a:lstStyle/>
          <a:p>
            <a:r>
              <a:rPr lang="en-US" dirty="0" smtClean="0"/>
              <a:t>Continuous processes</a:t>
            </a:r>
            <a:endParaRPr lang="en-US" dirty="0"/>
          </a:p>
        </p:txBody>
      </p:sp>
      <p:sp>
        <p:nvSpPr>
          <p:cNvPr id="4" name="Content Placeholder 3"/>
          <p:cNvSpPr>
            <a:spLocks noGrp="1"/>
          </p:cNvSpPr>
          <p:nvPr>
            <p:ph sz="quarter" idx="4"/>
          </p:nvPr>
        </p:nvSpPr>
        <p:spPr/>
        <p:txBody>
          <a:bodyPr/>
          <a:lstStyle/>
          <a:p>
            <a:r>
              <a:rPr lang="en-US" dirty="0" smtClean="0"/>
              <a:t>Material density (</a:t>
            </a:r>
            <a:r>
              <a:rPr lang="en-US" dirty="0" err="1" smtClean="0"/>
              <a:t>ρ</a:t>
            </a:r>
            <a:r>
              <a:rPr lang="en-US" dirty="0" smtClean="0"/>
              <a:t>) for the calculation of continuous energy loss (</a:t>
            </a:r>
            <a:r>
              <a:rPr lang="en-US" dirty="0" err="1" smtClean="0"/>
              <a:t>dE</a:t>
            </a:r>
            <a:r>
              <a:rPr lang="en-US" dirty="0" smtClean="0"/>
              <a:t>/dx) is modified at each step (dx=</a:t>
            </a:r>
            <a:r>
              <a:rPr lang="en-US" dirty="0" err="1" smtClean="0"/>
              <a:t>ρdz</a:t>
            </a:r>
            <a:r>
              <a:rPr lang="en-US" dirty="0" smtClean="0"/>
              <a:t>) to enable the reduction or the enhancement of the energy loss due to channeling.</a:t>
            </a:r>
            <a:endParaRPr lang="en-US" dirty="0"/>
          </a:p>
        </p:txBody>
      </p:sp>
      <p:pic>
        <p:nvPicPr>
          <p:cNvPr id="7" name="Picture 6"/>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6335938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density</a:t>
            </a:r>
            <a:endParaRPr lang="en-US" dirty="0"/>
          </a:p>
        </p:txBody>
      </p:sp>
      <p:sp>
        <p:nvSpPr>
          <p:cNvPr id="7" name="Content Placeholder 6"/>
          <p:cNvSpPr>
            <a:spLocks noGrp="1"/>
          </p:cNvSpPr>
          <p:nvPr>
            <p:ph sz="half" idx="1"/>
          </p:nvPr>
        </p:nvSpPr>
        <p:spPr/>
        <p:txBody>
          <a:bodyPr>
            <a:normAutofit/>
          </a:bodyPr>
          <a:lstStyle/>
          <a:p>
            <a:r>
              <a:rPr lang="en-US" sz="2600" dirty="0" smtClean="0"/>
              <a:t>For negative particles the ratio is always higher than unity. Thus, the particles interact more frequently with nuclei and electrons in a crystal under coherent effects than in an amorphous media with the same average atomic density.  </a:t>
            </a:r>
          </a:p>
        </p:txBody>
      </p:sp>
      <p:pic>
        <p:nvPicPr>
          <p:cNvPr id="5" name="Content Placeholder 4" descr="fig3.eps"/>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50021" b="-16541"/>
          <a:stretch/>
        </p:blipFill>
        <p:spPr>
          <a:xfrm>
            <a:off x="4648200" y="2468881"/>
            <a:ext cx="4038600" cy="3922394"/>
          </a:xfrm>
        </p:spPr>
      </p:pic>
      <p:pic>
        <p:nvPicPr>
          <p:cNvPr id="6" name="Picture 5"/>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34399279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Geant4 + channeling</a:t>
            </a:r>
          </a:p>
        </p:txBody>
      </p:sp>
      <p:sp>
        <p:nvSpPr>
          <p:cNvPr id="5" name="Subtitle 4"/>
          <p:cNvSpPr>
            <a:spLocks noGrp="1"/>
          </p:cNvSpPr>
          <p:nvPr>
            <p:ph type="body" idx="1"/>
          </p:nvPr>
        </p:nvSpPr>
        <p:spPr/>
        <p:txBody>
          <a:bodyPr/>
          <a:lstStyle/>
          <a:p>
            <a:r>
              <a:rPr lang="en-US" dirty="0" smtClean="0"/>
              <a:t>Comparison with published data</a:t>
            </a:r>
            <a:endParaRPr lang="en-US" dirty="0"/>
          </a:p>
        </p:txBody>
      </p:sp>
    </p:spTree>
    <p:extLst>
      <p:ext uri="{BB962C8B-B14F-4D97-AF65-F5344CB8AC3E}">
        <p14:creationId xmlns:p14="http://schemas.microsoft.com/office/powerpoint/2010/main" val="8331919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Geant4</a:t>
            </a:r>
            <a:endParaRPr lang="en-US" dirty="0"/>
          </a:p>
        </p:txBody>
      </p:sp>
      <p:sp>
        <p:nvSpPr>
          <p:cNvPr id="3" name="Text Placeholder 2"/>
          <p:cNvSpPr>
            <a:spLocks noGrp="1"/>
          </p:cNvSpPr>
          <p:nvPr>
            <p:ph type="body" idx="1"/>
          </p:nvPr>
        </p:nvSpPr>
        <p:spPr/>
        <p:txBody>
          <a:bodyPr/>
          <a:lstStyle/>
          <a:p>
            <a:r>
              <a:rPr lang="en-US" dirty="0"/>
              <a:t>General Info</a:t>
            </a:r>
          </a:p>
        </p:txBody>
      </p:sp>
      <p:sp>
        <p:nvSpPr>
          <p:cNvPr id="4" name="Content Placeholder 3"/>
          <p:cNvSpPr>
            <a:spLocks noGrp="1"/>
          </p:cNvSpPr>
          <p:nvPr>
            <p:ph sz="half" idx="2"/>
          </p:nvPr>
        </p:nvSpPr>
        <p:spPr/>
        <p:txBody>
          <a:bodyPr>
            <a:normAutofit fontScale="70000" lnSpcReduction="20000"/>
          </a:bodyPr>
          <a:lstStyle/>
          <a:p>
            <a:r>
              <a:rPr lang="en-US" dirty="0" smtClean="0"/>
              <a:t>Geant4</a:t>
            </a:r>
            <a:r>
              <a:rPr lang="en-US" dirty="0"/>
              <a:t> is a toolkit for the simulation of the passage of particles through </a:t>
            </a:r>
            <a:r>
              <a:rPr lang="en-US" dirty="0" smtClean="0"/>
              <a:t>matter.</a:t>
            </a:r>
          </a:p>
          <a:p>
            <a:endParaRPr lang="en-US" dirty="0"/>
          </a:p>
          <a:p>
            <a:r>
              <a:rPr lang="en-US" dirty="0" smtClean="0"/>
              <a:t>Its </a:t>
            </a:r>
            <a:r>
              <a:rPr lang="en-US" dirty="0"/>
              <a:t>areas of application include high energy, nuclear and accelerator physics, as well as studies in medical and space science</a:t>
            </a:r>
            <a:r>
              <a:rPr lang="en-US" dirty="0" smtClean="0"/>
              <a:t>.</a:t>
            </a:r>
            <a:endParaRPr lang="en-US" dirty="0"/>
          </a:p>
          <a:p>
            <a:endParaRPr lang="en-US" dirty="0"/>
          </a:p>
          <a:p>
            <a:r>
              <a:rPr lang="en-US" dirty="0" smtClean="0"/>
              <a:t>Examples of application are the simulation of the response of the ATLAS and CMS detectors at the CERN-LHC or the </a:t>
            </a:r>
            <a:r>
              <a:rPr lang="en-GB" dirty="0"/>
              <a:t>prediction of the distribution of dose deposited in the </a:t>
            </a:r>
            <a:r>
              <a:rPr lang="en-GB" dirty="0" smtClean="0"/>
              <a:t>tissue </a:t>
            </a:r>
            <a:r>
              <a:rPr lang="en-GB" dirty="0"/>
              <a:t>irradiated </a:t>
            </a:r>
            <a:r>
              <a:rPr lang="en-GB" dirty="0" smtClean="0"/>
              <a:t>during ion therapies.</a:t>
            </a:r>
            <a:endParaRPr lang="en-US" dirty="0" smtClean="0"/>
          </a:p>
        </p:txBody>
      </p:sp>
      <p:sp>
        <p:nvSpPr>
          <p:cNvPr id="12" name="Rectangle 11"/>
          <p:cNvSpPr/>
          <p:nvPr/>
        </p:nvSpPr>
        <p:spPr>
          <a:xfrm>
            <a:off x="721360" y="6211669"/>
            <a:ext cx="3403600" cy="646331"/>
          </a:xfrm>
          <a:prstGeom prst="rect">
            <a:avLst/>
          </a:prstGeom>
        </p:spPr>
        <p:txBody>
          <a:bodyPr wrap="square">
            <a:spAutoFit/>
          </a:bodyPr>
          <a:lstStyle/>
          <a:p>
            <a:r>
              <a:rPr lang="en-US" sz="1200" baseline="30000" dirty="0" smtClean="0"/>
              <a:t>1 </a:t>
            </a:r>
            <a:r>
              <a:rPr lang="en-US" sz="1200" dirty="0" smtClean="0"/>
              <a:t>S. </a:t>
            </a:r>
            <a:r>
              <a:rPr lang="en-US" sz="1200" dirty="0" err="1" smtClean="0"/>
              <a:t>Agostinelli</a:t>
            </a:r>
            <a:r>
              <a:rPr lang="en-US" sz="1200" dirty="0" smtClean="0"/>
              <a:t> et </a:t>
            </a:r>
            <a:r>
              <a:rPr lang="en-US" sz="1200" dirty="0"/>
              <a:t>al</a:t>
            </a:r>
            <a:r>
              <a:rPr lang="en-US" sz="1200" dirty="0" smtClean="0"/>
              <a:t>., NIMA, 506, 250 </a:t>
            </a:r>
            <a:r>
              <a:rPr lang="en-US" sz="1200" dirty="0"/>
              <a:t>(</a:t>
            </a:r>
            <a:r>
              <a:rPr lang="en-US" sz="1200" dirty="0" smtClean="0"/>
              <a:t>2003)</a:t>
            </a:r>
            <a:endParaRPr lang="en-US" sz="1200" dirty="0"/>
          </a:p>
          <a:p>
            <a:r>
              <a:rPr lang="en-US" sz="1200" baseline="30000" dirty="0"/>
              <a:t>2 </a:t>
            </a:r>
            <a:r>
              <a:rPr lang="en-US" sz="1200" dirty="0" smtClean="0"/>
              <a:t>J. Allison et </a:t>
            </a:r>
            <a:r>
              <a:rPr lang="en-US" sz="1200" dirty="0"/>
              <a:t>al., </a:t>
            </a:r>
            <a:r>
              <a:rPr lang="en-US" sz="1200" dirty="0" smtClean="0"/>
              <a:t>NIMA 835, 186 </a:t>
            </a:r>
            <a:r>
              <a:rPr lang="en-US" sz="1200" dirty="0"/>
              <a:t>(</a:t>
            </a:r>
            <a:r>
              <a:rPr lang="en-US" sz="1200" dirty="0" smtClean="0"/>
              <a:t>2016)</a:t>
            </a:r>
            <a:endParaRPr lang="en-US" sz="1200" dirty="0"/>
          </a:p>
          <a:p>
            <a:r>
              <a:rPr lang="en-US" sz="1200" baseline="30000" dirty="0" smtClean="0"/>
              <a:t>3 </a:t>
            </a:r>
            <a:r>
              <a:rPr lang="en-US" sz="1200" dirty="0" smtClean="0"/>
              <a:t>E. Bagli et al</a:t>
            </a:r>
            <a:r>
              <a:rPr lang="en-US" sz="1200" dirty="0"/>
              <a:t>., Eur. Phys. J. </a:t>
            </a:r>
            <a:r>
              <a:rPr lang="en-US" sz="1200" dirty="0" smtClean="0"/>
              <a:t>C 74, 2996 (2014)</a:t>
            </a:r>
            <a:endParaRPr lang="en-US" sz="1200" dirty="0"/>
          </a:p>
        </p:txBody>
      </p:sp>
      <p:sp>
        <p:nvSpPr>
          <p:cNvPr id="6" name="Content Placeholder 5"/>
          <p:cNvSpPr>
            <a:spLocks noGrp="1"/>
          </p:cNvSpPr>
          <p:nvPr>
            <p:ph sz="quarter" idx="4"/>
          </p:nvPr>
        </p:nvSpPr>
        <p:spPr/>
        <p:txBody>
          <a:bodyPr>
            <a:normAutofit fontScale="85000" lnSpcReduction="20000"/>
          </a:bodyPr>
          <a:lstStyle/>
          <a:p>
            <a:r>
              <a:rPr lang="en-US" dirty="0" smtClean="0"/>
              <a:t>Pros:</a:t>
            </a:r>
          </a:p>
          <a:p>
            <a:pPr lvl="1"/>
            <a:r>
              <a:rPr lang="en-US" dirty="0" smtClean="0"/>
              <a:t>Because </a:t>
            </a:r>
            <a:r>
              <a:rPr lang="en-US" dirty="0"/>
              <a:t>C++ &amp; Open Source:</a:t>
            </a:r>
          </a:p>
          <a:p>
            <a:pPr lvl="2"/>
            <a:r>
              <a:rPr lang="en-US" dirty="0"/>
              <a:t>no black box </a:t>
            </a:r>
          </a:p>
          <a:p>
            <a:pPr lvl="2"/>
            <a:r>
              <a:rPr lang="en-US" dirty="0"/>
              <a:t>(easily) extendable and </a:t>
            </a:r>
            <a:r>
              <a:rPr lang="en-US" dirty="0" smtClean="0"/>
              <a:t>customizable</a:t>
            </a:r>
          </a:p>
          <a:p>
            <a:pPr lvl="1"/>
            <a:r>
              <a:rPr lang="en-US" dirty="0" smtClean="0"/>
              <a:t>Can </a:t>
            </a:r>
            <a:r>
              <a:rPr lang="en-US" dirty="0"/>
              <a:t>handle complex </a:t>
            </a:r>
            <a:r>
              <a:rPr lang="en-US" dirty="0" smtClean="0"/>
              <a:t>geometries</a:t>
            </a:r>
          </a:p>
          <a:p>
            <a:pPr lvl="1"/>
            <a:r>
              <a:rPr lang="en-US" dirty="0" smtClean="0"/>
              <a:t>Regular </a:t>
            </a:r>
            <a:r>
              <a:rPr lang="en-US" dirty="0"/>
              <a:t>development, updates, bug fixes and </a:t>
            </a:r>
            <a:r>
              <a:rPr lang="en-US" dirty="0" smtClean="0"/>
              <a:t>validation</a:t>
            </a:r>
          </a:p>
          <a:p>
            <a:pPr lvl="1"/>
            <a:r>
              <a:rPr lang="en-US" dirty="0" smtClean="0"/>
              <a:t>Many </a:t>
            </a:r>
            <a:r>
              <a:rPr lang="en-US" dirty="0"/>
              <a:t>physics processes and particles already implemented</a:t>
            </a:r>
            <a:r>
              <a:rPr lang="en-US" dirty="0" smtClean="0"/>
              <a:t>.</a:t>
            </a:r>
          </a:p>
          <a:p>
            <a:pPr lvl="1"/>
            <a:endParaRPr lang="en-US" dirty="0" smtClean="0"/>
          </a:p>
          <a:p>
            <a:r>
              <a:rPr lang="en-US" dirty="0" smtClean="0"/>
              <a:t>Cons:</a:t>
            </a:r>
          </a:p>
          <a:p>
            <a:pPr lvl="1"/>
            <a:r>
              <a:rPr lang="en-US" dirty="0" smtClean="0"/>
              <a:t>Complicated to create an even simple application</a:t>
            </a:r>
          </a:p>
          <a:p>
            <a:pPr lvl="1"/>
            <a:r>
              <a:rPr lang="en-US" dirty="0" smtClean="0"/>
              <a:t>Slower for simple geometry with respect to stand-alone software.</a:t>
            </a:r>
          </a:p>
          <a:p>
            <a:pPr lvl="1"/>
            <a:endParaRPr lang="en-US" dirty="0"/>
          </a:p>
          <a:p>
            <a:endParaRPr lang="en-US" dirty="0"/>
          </a:p>
        </p:txBody>
      </p:sp>
      <p:sp>
        <p:nvSpPr>
          <p:cNvPr id="8" name="Text Placeholder 7"/>
          <p:cNvSpPr>
            <a:spLocks noGrp="1"/>
          </p:cNvSpPr>
          <p:nvPr>
            <p:ph type="body" sz="quarter" idx="3"/>
          </p:nvPr>
        </p:nvSpPr>
        <p:spPr/>
        <p:txBody>
          <a:bodyPr/>
          <a:lstStyle/>
          <a:p>
            <a:r>
              <a:rPr lang="en-US" dirty="0" smtClean="0"/>
              <a:t>Advantages &amp; Disadvantages</a:t>
            </a:r>
            <a:endParaRPr lang="en-US" dirty="0"/>
          </a:p>
        </p:txBody>
      </p:sp>
    </p:spTree>
    <p:extLst>
      <p:ext uri="{BB962C8B-B14F-4D97-AF65-F5344CB8AC3E}">
        <p14:creationId xmlns:p14="http://schemas.microsoft.com/office/powerpoint/2010/main" val="17498982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tretch>
            <a:fillRect/>
          </a:stretch>
        </p:blipFill>
        <p:spPr>
          <a:xfrm>
            <a:off x="241300" y="1231899"/>
            <a:ext cx="5712840" cy="5511801"/>
          </a:xfrm>
          <a:prstGeom prst="rect">
            <a:avLst/>
          </a:prstGeom>
        </p:spPr>
      </p:pic>
      <p:sp>
        <p:nvSpPr>
          <p:cNvPr id="2" name="Title 1"/>
          <p:cNvSpPr>
            <a:spLocks noGrp="1"/>
          </p:cNvSpPr>
          <p:nvPr>
            <p:ph type="title"/>
          </p:nvPr>
        </p:nvSpPr>
        <p:spPr/>
        <p:txBody>
          <a:bodyPr/>
          <a:lstStyle/>
          <a:p>
            <a:r>
              <a:rPr lang="en-US" dirty="0" smtClean="0"/>
              <a:t>Axial channeling</a:t>
            </a:r>
            <a:endParaRPr lang="en-US" baseline="30000" dirty="0"/>
          </a:p>
        </p:txBody>
      </p:sp>
      <p:sp>
        <p:nvSpPr>
          <p:cNvPr id="5" name="TextBox 4"/>
          <p:cNvSpPr txBox="1"/>
          <p:nvPr/>
        </p:nvSpPr>
        <p:spPr>
          <a:xfrm>
            <a:off x="6106160" y="2032000"/>
            <a:ext cx="2814320"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The experiment goal was to measure the deflection efficiency and the nuclear interaction rate for particle under axial channeling in a &lt;110&gt; and a &lt;111&gt; Si crystals.</a:t>
            </a:r>
          </a:p>
        </p:txBody>
      </p:sp>
      <p:pic>
        <p:nvPicPr>
          <p:cNvPr id="6" name="Picture 5"/>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157097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Axial channeling</a:t>
            </a:r>
          </a:p>
        </p:txBody>
      </p:sp>
      <p:grpSp>
        <p:nvGrpSpPr>
          <p:cNvPr id="51" name="Group 50"/>
          <p:cNvGrpSpPr/>
          <p:nvPr/>
        </p:nvGrpSpPr>
        <p:grpSpPr>
          <a:xfrm rot="16200000">
            <a:off x="274307" y="3369328"/>
            <a:ext cx="4290729" cy="1368517"/>
            <a:chOff x="764440" y="3902106"/>
            <a:chExt cx="4290729" cy="1368517"/>
          </a:xfrm>
        </p:grpSpPr>
        <p:cxnSp>
          <p:nvCxnSpPr>
            <p:cNvPr id="52" name="Straight Arrow Connector 51"/>
            <p:cNvCxnSpPr/>
            <p:nvPr/>
          </p:nvCxnSpPr>
          <p:spPr>
            <a:xfrm>
              <a:off x="764440" y="4586365"/>
              <a:ext cx="4290729"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nvGrpSpPr>
            <p:cNvPr id="53" name="Group 52"/>
            <p:cNvGrpSpPr/>
            <p:nvPr/>
          </p:nvGrpSpPr>
          <p:grpSpPr>
            <a:xfrm>
              <a:off x="2650882" y="4130167"/>
              <a:ext cx="912396" cy="912396"/>
              <a:chOff x="2650882" y="3797329"/>
              <a:chExt cx="912396" cy="912396"/>
            </a:xfrm>
          </p:grpSpPr>
          <p:sp>
            <p:nvSpPr>
              <p:cNvPr id="59" name="Oval 58"/>
              <p:cNvSpPr/>
              <p:nvPr/>
            </p:nvSpPr>
            <p:spPr>
              <a:xfrm>
                <a:off x="2650882" y="3797329"/>
                <a:ext cx="912396" cy="912396"/>
              </a:xfrm>
              <a:prstGeom prst="ellipse">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endParaRPr lang="en-US" sz="4000" dirty="0"/>
              </a:p>
            </p:txBody>
          </p:sp>
          <p:sp>
            <p:nvSpPr>
              <p:cNvPr id="60" name="Circular Arrow 59"/>
              <p:cNvSpPr/>
              <p:nvPr/>
            </p:nvSpPr>
            <p:spPr>
              <a:xfrm>
                <a:off x="2737190" y="3895905"/>
                <a:ext cx="702793" cy="690462"/>
              </a:xfrm>
              <a:prstGeom prst="circularArrow">
                <a:avLst>
                  <a:gd name="adj1" fmla="val 12500"/>
                  <a:gd name="adj2" fmla="val 1142319"/>
                  <a:gd name="adj3" fmla="val 20457681"/>
                  <a:gd name="adj4" fmla="val 3208486"/>
                  <a:gd name="adj5" fmla="val 1250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grpSp>
        <p:sp>
          <p:nvSpPr>
            <p:cNvPr id="54" name="Rectangle 53"/>
            <p:cNvSpPr/>
            <p:nvPr/>
          </p:nvSpPr>
          <p:spPr>
            <a:xfrm>
              <a:off x="933612" y="3902106"/>
              <a:ext cx="45719" cy="1368517"/>
            </a:xfrm>
            <a:prstGeom prst="rect">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a:endParaRPr lang="en-US" dirty="0"/>
            </a:p>
          </p:txBody>
        </p:sp>
        <p:sp>
          <p:nvSpPr>
            <p:cNvPr id="57" name="Rectangle 56"/>
            <p:cNvSpPr/>
            <p:nvPr/>
          </p:nvSpPr>
          <p:spPr>
            <a:xfrm>
              <a:off x="2429947" y="3902106"/>
              <a:ext cx="45719" cy="1368517"/>
            </a:xfrm>
            <a:prstGeom prst="rect">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a:endParaRPr lang="en-US" dirty="0"/>
            </a:p>
          </p:txBody>
        </p:sp>
        <p:sp>
          <p:nvSpPr>
            <p:cNvPr id="58" name="Rectangle 57"/>
            <p:cNvSpPr/>
            <p:nvPr/>
          </p:nvSpPr>
          <p:spPr>
            <a:xfrm>
              <a:off x="4572000" y="3902106"/>
              <a:ext cx="45719" cy="1368517"/>
            </a:xfrm>
            <a:prstGeom prst="rect">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a:endParaRPr lang="en-US" dirty="0"/>
            </a:p>
          </p:txBody>
        </p:sp>
      </p:grpSp>
      <p:grpSp>
        <p:nvGrpSpPr>
          <p:cNvPr id="25" name="Group 24"/>
          <p:cNvGrpSpPr/>
          <p:nvPr/>
        </p:nvGrpSpPr>
        <p:grpSpPr>
          <a:xfrm>
            <a:off x="4988529" y="3856311"/>
            <a:ext cx="912396" cy="912396"/>
            <a:chOff x="5001019" y="1935193"/>
            <a:chExt cx="912396" cy="912396"/>
          </a:xfrm>
        </p:grpSpPr>
        <p:sp>
          <p:nvSpPr>
            <p:cNvPr id="64" name="Oval 63"/>
            <p:cNvSpPr/>
            <p:nvPr/>
          </p:nvSpPr>
          <p:spPr>
            <a:xfrm rot="16200000">
              <a:off x="5001019" y="1935193"/>
              <a:ext cx="912396" cy="912396"/>
            </a:xfrm>
            <a:prstGeom prst="ellipse">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endParaRPr lang="en-US" sz="4000" dirty="0"/>
            </a:p>
          </p:txBody>
        </p:sp>
        <p:sp>
          <p:nvSpPr>
            <p:cNvPr id="65" name="Circular Arrow 64"/>
            <p:cNvSpPr/>
            <p:nvPr/>
          </p:nvSpPr>
          <p:spPr>
            <a:xfrm rot="16200000">
              <a:off x="5093430" y="2064654"/>
              <a:ext cx="702793" cy="690462"/>
            </a:xfrm>
            <a:prstGeom prst="circularArrow">
              <a:avLst>
                <a:gd name="adj1" fmla="val 12500"/>
                <a:gd name="adj2" fmla="val 1142319"/>
                <a:gd name="adj3" fmla="val 20457681"/>
                <a:gd name="adj4" fmla="val 3208486"/>
                <a:gd name="adj5" fmla="val 1250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grpSp>
      <p:sp>
        <p:nvSpPr>
          <p:cNvPr id="24" name="TextBox 23"/>
          <p:cNvSpPr txBox="1"/>
          <p:nvPr/>
        </p:nvSpPr>
        <p:spPr>
          <a:xfrm>
            <a:off x="6304168" y="3435345"/>
            <a:ext cx="2043965" cy="1754327"/>
          </a:xfrm>
          <a:prstGeom prst="rect">
            <a:avLst/>
          </a:prstGeom>
          <a:noFill/>
        </p:spPr>
        <p:txBody>
          <a:bodyPr wrap="square" rtlCol="0">
            <a:spAutoFit/>
          </a:bodyPr>
          <a:lstStyle/>
          <a:p>
            <a:pPr algn="ctr"/>
            <a:r>
              <a:rPr lang="en-US" dirty="0" smtClean="0"/>
              <a:t>Si &lt;110&gt; &amp; &lt;111&gt;</a:t>
            </a:r>
          </a:p>
          <a:p>
            <a:pPr algn="ctr"/>
            <a:r>
              <a:rPr lang="en-US" dirty="0" smtClean="0"/>
              <a:t>R = 35 m &amp; 32 m</a:t>
            </a:r>
          </a:p>
          <a:p>
            <a:pPr algn="ctr"/>
            <a:r>
              <a:rPr lang="en-US" dirty="0" smtClean="0"/>
              <a:t>L= 1.9 mm</a:t>
            </a:r>
          </a:p>
          <a:p>
            <a:pPr algn="ctr"/>
            <a:endParaRPr lang="en-US" dirty="0"/>
          </a:p>
          <a:p>
            <a:pPr algn="ctr"/>
            <a:r>
              <a:rPr lang="en-US" dirty="0" smtClean="0"/>
              <a:t>Goniometer</a:t>
            </a:r>
          </a:p>
          <a:p>
            <a:pPr algn="ctr"/>
            <a:r>
              <a:rPr lang="en-US" dirty="0" smtClean="0"/>
              <a:t>2 µrad resolution</a:t>
            </a:r>
            <a:endParaRPr lang="en-US" dirty="0"/>
          </a:p>
        </p:txBody>
      </p:sp>
      <p:sp>
        <p:nvSpPr>
          <p:cNvPr id="70" name="Rectangle 69"/>
          <p:cNvSpPr/>
          <p:nvPr/>
        </p:nvSpPr>
        <p:spPr>
          <a:xfrm rot="16200000">
            <a:off x="5470050" y="5373784"/>
            <a:ext cx="45719" cy="1368517"/>
          </a:xfrm>
          <a:prstGeom prst="rect">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a:endParaRPr lang="en-US" dirty="0"/>
          </a:p>
        </p:txBody>
      </p:sp>
      <p:sp>
        <p:nvSpPr>
          <p:cNvPr id="71" name="TextBox 70"/>
          <p:cNvSpPr txBox="1"/>
          <p:nvPr/>
        </p:nvSpPr>
        <p:spPr>
          <a:xfrm>
            <a:off x="6304168" y="5882664"/>
            <a:ext cx="2043965" cy="369332"/>
          </a:xfrm>
          <a:prstGeom prst="rect">
            <a:avLst/>
          </a:prstGeom>
          <a:noFill/>
        </p:spPr>
        <p:txBody>
          <a:bodyPr wrap="square" rtlCol="0">
            <a:spAutoFit/>
          </a:bodyPr>
          <a:lstStyle/>
          <a:p>
            <a:pPr algn="ctr"/>
            <a:r>
              <a:rPr lang="en-US" dirty="0" smtClean="0"/>
              <a:t>Strip detector x-z</a:t>
            </a:r>
            <a:endParaRPr lang="en-US" dirty="0"/>
          </a:p>
        </p:txBody>
      </p:sp>
      <p:cxnSp>
        <p:nvCxnSpPr>
          <p:cNvPr id="2048" name="Straight Arrow Connector 2047"/>
          <p:cNvCxnSpPr/>
          <p:nvPr/>
        </p:nvCxnSpPr>
        <p:spPr>
          <a:xfrm>
            <a:off x="490494" y="6052070"/>
            <a:ext cx="702792" cy="1"/>
          </a:xfrm>
          <a:prstGeom prst="straightConnector1">
            <a:avLst/>
          </a:prstGeom>
          <a:ln w="76200" cmpd="sng">
            <a:tailEnd type="arrow"/>
          </a:ln>
          <a:effectLst/>
        </p:spPr>
        <p:style>
          <a:lnRef idx="3">
            <a:schemeClr val="accent1"/>
          </a:lnRef>
          <a:fillRef idx="0">
            <a:schemeClr val="accent1"/>
          </a:fillRef>
          <a:effectRef idx="2">
            <a:schemeClr val="accent1"/>
          </a:effectRef>
          <a:fontRef idx="minor">
            <a:schemeClr val="tx1"/>
          </a:fontRef>
        </p:style>
      </p:cxnSp>
      <p:cxnSp>
        <p:nvCxnSpPr>
          <p:cNvPr id="74" name="Straight Arrow Connector 73"/>
          <p:cNvCxnSpPr/>
          <p:nvPr/>
        </p:nvCxnSpPr>
        <p:spPr>
          <a:xfrm flipV="1">
            <a:off x="494938" y="5343962"/>
            <a:ext cx="0" cy="708109"/>
          </a:xfrm>
          <a:prstGeom prst="straightConnector1">
            <a:avLst/>
          </a:prstGeom>
          <a:ln w="76200" cmpd="sng">
            <a:tailEnd type="arrow"/>
          </a:ln>
          <a:effectLst/>
        </p:spPr>
        <p:style>
          <a:lnRef idx="3">
            <a:schemeClr val="accent1"/>
          </a:lnRef>
          <a:fillRef idx="0">
            <a:schemeClr val="accent1"/>
          </a:fillRef>
          <a:effectRef idx="2">
            <a:schemeClr val="accent1"/>
          </a:effectRef>
          <a:fontRef idx="minor">
            <a:schemeClr val="tx1"/>
          </a:fontRef>
        </p:style>
      </p:cxnSp>
      <p:sp>
        <p:nvSpPr>
          <p:cNvPr id="2056" name="Oval 2055"/>
          <p:cNvSpPr/>
          <p:nvPr/>
        </p:nvSpPr>
        <p:spPr>
          <a:xfrm>
            <a:off x="362894" y="5919956"/>
            <a:ext cx="264228" cy="264228"/>
          </a:xfrm>
          <a:prstGeom prst="ellipse">
            <a:avLst/>
          </a:prstGeom>
          <a:ln w="762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Oval 82"/>
          <p:cNvSpPr/>
          <p:nvPr/>
        </p:nvSpPr>
        <p:spPr>
          <a:xfrm>
            <a:off x="439024" y="5998715"/>
            <a:ext cx="111828" cy="111828"/>
          </a:xfrm>
          <a:prstGeom prst="ellipse">
            <a:avLst/>
          </a:prstGeom>
          <a:solidFill>
            <a:schemeClr val="bg1"/>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60" name="TextBox 2059"/>
          <p:cNvSpPr txBox="1"/>
          <p:nvPr/>
        </p:nvSpPr>
        <p:spPr>
          <a:xfrm>
            <a:off x="879949" y="6111979"/>
            <a:ext cx="313337" cy="369332"/>
          </a:xfrm>
          <a:prstGeom prst="rect">
            <a:avLst/>
          </a:prstGeom>
          <a:noFill/>
        </p:spPr>
        <p:txBody>
          <a:bodyPr wrap="square" rtlCol="0">
            <a:spAutoFit/>
          </a:bodyPr>
          <a:lstStyle/>
          <a:p>
            <a:r>
              <a:rPr lang="en-US" dirty="0" smtClean="0"/>
              <a:t>x</a:t>
            </a:r>
            <a:endParaRPr lang="en-US" dirty="0"/>
          </a:p>
        </p:txBody>
      </p:sp>
      <p:sp>
        <p:nvSpPr>
          <p:cNvPr id="85" name="TextBox 84"/>
          <p:cNvSpPr txBox="1"/>
          <p:nvPr/>
        </p:nvSpPr>
        <p:spPr>
          <a:xfrm>
            <a:off x="49557" y="5336781"/>
            <a:ext cx="313337" cy="369332"/>
          </a:xfrm>
          <a:prstGeom prst="rect">
            <a:avLst/>
          </a:prstGeom>
          <a:noFill/>
        </p:spPr>
        <p:txBody>
          <a:bodyPr wrap="square" rtlCol="0">
            <a:spAutoFit/>
          </a:bodyPr>
          <a:lstStyle/>
          <a:p>
            <a:r>
              <a:rPr lang="en-US" dirty="0"/>
              <a:t>y</a:t>
            </a:r>
          </a:p>
        </p:txBody>
      </p:sp>
      <p:sp>
        <p:nvSpPr>
          <p:cNvPr id="86" name="TextBox 85"/>
          <p:cNvSpPr txBox="1"/>
          <p:nvPr/>
        </p:nvSpPr>
        <p:spPr>
          <a:xfrm>
            <a:off x="49557" y="6111979"/>
            <a:ext cx="313337" cy="369332"/>
          </a:xfrm>
          <a:prstGeom prst="rect">
            <a:avLst/>
          </a:prstGeom>
          <a:noFill/>
        </p:spPr>
        <p:txBody>
          <a:bodyPr wrap="square" rtlCol="0">
            <a:spAutoFit/>
          </a:bodyPr>
          <a:lstStyle/>
          <a:p>
            <a:r>
              <a:rPr lang="en-US" dirty="0" smtClean="0"/>
              <a:t>z</a:t>
            </a:r>
            <a:endParaRPr lang="en-US" dirty="0"/>
          </a:p>
        </p:txBody>
      </p:sp>
      <p:cxnSp>
        <p:nvCxnSpPr>
          <p:cNvPr id="87" name="Straight Arrow Connector 86"/>
          <p:cNvCxnSpPr/>
          <p:nvPr/>
        </p:nvCxnSpPr>
        <p:spPr>
          <a:xfrm flipV="1">
            <a:off x="5444727" y="2182743"/>
            <a:ext cx="0" cy="76151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9" name="TextBox 88"/>
          <p:cNvSpPr txBox="1"/>
          <p:nvPr/>
        </p:nvSpPr>
        <p:spPr>
          <a:xfrm>
            <a:off x="6177168" y="2436874"/>
            <a:ext cx="2170965" cy="369332"/>
          </a:xfrm>
          <a:prstGeom prst="rect">
            <a:avLst/>
          </a:prstGeom>
          <a:noFill/>
        </p:spPr>
        <p:txBody>
          <a:bodyPr wrap="square" rtlCol="0">
            <a:spAutoFit/>
          </a:bodyPr>
          <a:lstStyle/>
          <a:p>
            <a:pPr algn="ctr"/>
            <a:r>
              <a:rPr lang="en-US" dirty="0" smtClean="0"/>
              <a:t>400 GeV/c protons</a:t>
            </a:r>
            <a:endParaRPr lang="en-US" baseline="30000" dirty="0" smtClean="0"/>
          </a:p>
        </p:txBody>
      </p:sp>
      <p:pic>
        <p:nvPicPr>
          <p:cNvPr id="26" name="Picture 25"/>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7412194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Axial channeling</a:t>
            </a:r>
          </a:p>
        </p:txBody>
      </p:sp>
      <p:sp>
        <p:nvSpPr>
          <p:cNvPr id="5" name="Text Placeholder 4"/>
          <p:cNvSpPr>
            <a:spLocks noGrp="1"/>
          </p:cNvSpPr>
          <p:nvPr>
            <p:ph type="body" idx="1"/>
          </p:nvPr>
        </p:nvSpPr>
        <p:spPr/>
        <p:txBody>
          <a:bodyPr/>
          <a:lstStyle/>
          <a:p>
            <a:r>
              <a:rPr lang="en-US" dirty="0" smtClean="0"/>
              <a:t>&lt;111&gt; and &lt;110&gt; axes</a:t>
            </a:r>
            <a:endParaRPr 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2447925"/>
            <a:ext cx="3932238" cy="3932238"/>
          </a:xfrm>
        </p:spPr>
      </p:pic>
      <p:sp>
        <p:nvSpPr>
          <p:cNvPr id="7" name="Text Placeholder 6"/>
          <p:cNvSpPr>
            <a:spLocks noGrp="1"/>
          </p:cNvSpPr>
          <p:nvPr>
            <p:ph type="body" sz="quarter" idx="3"/>
          </p:nvPr>
        </p:nvSpPr>
        <p:spPr/>
        <p:txBody>
          <a:bodyPr/>
          <a:lstStyle/>
          <a:p>
            <a:r>
              <a:rPr lang="en-US" dirty="0" smtClean="0"/>
              <a:t>UA9 Experiment</a:t>
            </a:r>
            <a:endParaRPr lang="en-US" dirty="0"/>
          </a:p>
        </p:txBody>
      </p:sp>
      <p:sp>
        <p:nvSpPr>
          <p:cNvPr id="11" name="Content Placeholder 10"/>
          <p:cNvSpPr>
            <a:spLocks noGrp="1"/>
          </p:cNvSpPr>
          <p:nvPr>
            <p:ph sz="quarter" idx="4"/>
          </p:nvPr>
        </p:nvSpPr>
        <p:spPr/>
        <p:txBody>
          <a:bodyPr>
            <a:normAutofit fontScale="85000" lnSpcReduction="20000"/>
          </a:bodyPr>
          <a:lstStyle/>
          <a:p>
            <a:r>
              <a:rPr lang="en-US" dirty="0" smtClean="0"/>
              <a:t>Experiment with 2 mm Si crystals with 400 GeV/c protons.</a:t>
            </a:r>
          </a:p>
          <a:p>
            <a:endParaRPr lang="en-US" dirty="0"/>
          </a:p>
          <a:p>
            <a:r>
              <a:rPr lang="en-US" dirty="0" smtClean="0"/>
              <a:t>Crystals oriented for axial channeling &lt;111&gt; (top) and &lt;110&gt; (bottom)</a:t>
            </a:r>
          </a:p>
          <a:p>
            <a:endParaRPr lang="en-US" dirty="0"/>
          </a:p>
          <a:p>
            <a:r>
              <a:rPr lang="en-US" dirty="0" smtClean="0"/>
              <a:t>Full beam line and channeling effect simulated.</a:t>
            </a:r>
          </a:p>
          <a:p>
            <a:endParaRPr lang="en-US" dirty="0"/>
          </a:p>
          <a:p>
            <a:r>
              <a:rPr lang="en-US" dirty="0" smtClean="0"/>
              <a:t>Agreement between experimental data (left) and Geant4 (right)</a:t>
            </a:r>
            <a:endParaRPr lang="is-IS" dirty="0"/>
          </a:p>
          <a:p>
            <a:endParaRPr lang="en-US" dirty="0"/>
          </a:p>
        </p:txBody>
      </p:sp>
      <p:sp>
        <p:nvSpPr>
          <p:cNvPr id="12" name="Rectangle 11"/>
          <p:cNvSpPr/>
          <p:nvPr/>
        </p:nvSpPr>
        <p:spPr>
          <a:xfrm>
            <a:off x="457200" y="6389688"/>
            <a:ext cx="6997700" cy="307777"/>
          </a:xfrm>
          <a:prstGeom prst="rect">
            <a:avLst/>
          </a:prstGeom>
        </p:spPr>
        <p:txBody>
          <a:bodyPr wrap="square">
            <a:spAutoFit/>
          </a:bodyPr>
          <a:lstStyle/>
          <a:p>
            <a:r>
              <a:rPr lang="is-IS" sz="1400" b="1" dirty="0"/>
              <a:t>W. Scandale, Phys.Lett. </a:t>
            </a:r>
            <a:r>
              <a:rPr lang="is-IS" sz="1400" b="1" dirty="0" smtClean="0"/>
              <a:t>B 760 </a:t>
            </a:r>
            <a:r>
              <a:rPr lang="is-IS" sz="1400" b="1" dirty="0"/>
              <a:t>(2016) 826-831</a:t>
            </a:r>
            <a:endParaRPr lang="en-US" sz="1400" b="1" dirty="0"/>
          </a:p>
        </p:txBody>
      </p:sp>
      <p:pic>
        <p:nvPicPr>
          <p:cNvPr id="8" name="Picture 7"/>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7387894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Axial channeling</a:t>
            </a:r>
          </a:p>
        </p:txBody>
      </p:sp>
      <p:sp>
        <p:nvSpPr>
          <p:cNvPr id="9" name="Text Placeholder 8"/>
          <p:cNvSpPr>
            <a:spLocks noGrp="1"/>
          </p:cNvSpPr>
          <p:nvPr>
            <p:ph type="body" idx="1"/>
          </p:nvPr>
        </p:nvSpPr>
        <p:spPr/>
        <p:txBody>
          <a:bodyPr/>
          <a:lstStyle/>
          <a:p>
            <a:r>
              <a:rPr lang="en-US" dirty="0" smtClean="0"/>
              <a:t>[111]</a:t>
            </a:r>
            <a:endParaRPr lang="en-US" dirty="0"/>
          </a:p>
        </p:txBody>
      </p:sp>
      <p:pic>
        <p:nvPicPr>
          <p:cNvPr id="13" name="Content Placeholder 12"/>
          <p:cNvPicPr>
            <a:picLocks noGrp="1" noChangeAspect="1"/>
          </p:cNvPicPr>
          <p:nvPr>
            <p:ph sz="half" idx="2"/>
          </p:nvPr>
        </p:nvPicPr>
        <p:blipFill>
          <a:blip r:embed="rId2"/>
          <a:stretch>
            <a:fillRect/>
          </a:stretch>
        </p:blipFill>
        <p:spPr>
          <a:xfrm>
            <a:off x="457200" y="2635174"/>
            <a:ext cx="3932238" cy="3557739"/>
          </a:xfrm>
          <a:prstGeom prst="rect">
            <a:avLst/>
          </a:prstGeom>
        </p:spPr>
      </p:pic>
      <p:sp>
        <p:nvSpPr>
          <p:cNvPr id="11" name="Text Placeholder 10"/>
          <p:cNvSpPr>
            <a:spLocks noGrp="1"/>
          </p:cNvSpPr>
          <p:nvPr>
            <p:ph type="body" sz="quarter" idx="3"/>
          </p:nvPr>
        </p:nvSpPr>
        <p:spPr/>
        <p:txBody>
          <a:bodyPr/>
          <a:lstStyle/>
          <a:p>
            <a:r>
              <a:rPr lang="en-US" dirty="0" smtClean="0"/>
              <a:t>[110]</a:t>
            </a:r>
            <a:endParaRPr lang="en-US" dirty="0"/>
          </a:p>
        </p:txBody>
      </p:sp>
      <p:pic>
        <p:nvPicPr>
          <p:cNvPr id="14" name="Content Placeholder 13"/>
          <p:cNvPicPr>
            <a:picLocks noGrp="1" noChangeAspect="1"/>
          </p:cNvPicPr>
          <p:nvPr>
            <p:ph sz="quarter" idx="4"/>
          </p:nvPr>
        </p:nvPicPr>
        <p:blipFill>
          <a:blip r:embed="rId3"/>
          <a:stretch>
            <a:fillRect/>
          </a:stretch>
        </p:blipFill>
        <p:spPr>
          <a:xfrm>
            <a:off x="4833088" y="2438400"/>
            <a:ext cx="3775186" cy="3951288"/>
          </a:xfrm>
          <a:prstGeom prst="rect">
            <a:avLst/>
          </a:prstGeom>
        </p:spPr>
      </p:pic>
      <p:sp>
        <p:nvSpPr>
          <p:cNvPr id="7" name="Rectangle 6"/>
          <p:cNvSpPr/>
          <p:nvPr/>
        </p:nvSpPr>
        <p:spPr>
          <a:xfrm>
            <a:off x="457200" y="6389688"/>
            <a:ext cx="6997700" cy="307777"/>
          </a:xfrm>
          <a:prstGeom prst="rect">
            <a:avLst/>
          </a:prstGeom>
        </p:spPr>
        <p:txBody>
          <a:bodyPr wrap="square">
            <a:spAutoFit/>
          </a:bodyPr>
          <a:lstStyle/>
          <a:p>
            <a:r>
              <a:rPr lang="is-IS" sz="1400" b="1" dirty="0"/>
              <a:t>W. Scandale, Phys.Lett. </a:t>
            </a:r>
            <a:r>
              <a:rPr lang="is-IS" sz="1400" b="1" dirty="0" smtClean="0"/>
              <a:t>B 760 </a:t>
            </a:r>
            <a:r>
              <a:rPr lang="is-IS" sz="1400" b="1" dirty="0"/>
              <a:t>(2016) 826-831</a:t>
            </a:r>
            <a:endParaRPr lang="en-US" sz="1400" b="1" dirty="0"/>
          </a:p>
        </p:txBody>
      </p:sp>
    </p:spTree>
    <p:extLst>
      <p:ext uri="{BB962C8B-B14F-4D97-AF65-F5344CB8AC3E}">
        <p14:creationId xmlns:p14="http://schemas.microsoft.com/office/powerpoint/2010/main" val="21463194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Axial channeling</a:t>
            </a:r>
          </a:p>
        </p:txBody>
      </p:sp>
      <p:pic>
        <p:nvPicPr>
          <p:cNvPr id="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1600200"/>
            <a:ext cx="4876800" cy="4876800"/>
          </a:xfrm>
        </p:spPr>
      </p:pic>
      <p:sp>
        <p:nvSpPr>
          <p:cNvPr id="5" name="TextBox 4"/>
          <p:cNvSpPr txBox="1"/>
          <p:nvPr/>
        </p:nvSpPr>
        <p:spPr>
          <a:xfrm>
            <a:off x="6769100" y="6153834"/>
            <a:ext cx="23749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Red - Geant4</a:t>
            </a:r>
          </a:p>
          <a:p>
            <a:r>
              <a:rPr lang="en-US" dirty="0" smtClean="0"/>
              <a:t>Blue - Experiment</a:t>
            </a:r>
            <a:endParaRPr lang="en-US" dirty="0"/>
          </a:p>
        </p:txBody>
      </p:sp>
      <p:sp>
        <p:nvSpPr>
          <p:cNvPr id="6" name="Rectangle 5"/>
          <p:cNvSpPr/>
          <p:nvPr/>
        </p:nvSpPr>
        <p:spPr>
          <a:xfrm>
            <a:off x="457200" y="6389688"/>
            <a:ext cx="6997700" cy="307777"/>
          </a:xfrm>
          <a:prstGeom prst="rect">
            <a:avLst/>
          </a:prstGeom>
        </p:spPr>
        <p:txBody>
          <a:bodyPr wrap="square">
            <a:spAutoFit/>
          </a:bodyPr>
          <a:lstStyle/>
          <a:p>
            <a:r>
              <a:rPr lang="is-IS" sz="1400" b="1" dirty="0"/>
              <a:t>W. Scandale, Phys.Lett. </a:t>
            </a:r>
            <a:r>
              <a:rPr lang="is-IS" sz="1400" b="1" dirty="0" smtClean="0"/>
              <a:t>B 760 </a:t>
            </a:r>
            <a:r>
              <a:rPr lang="is-IS" sz="1400" b="1" dirty="0"/>
              <a:t>(2016) 826-831</a:t>
            </a:r>
            <a:endParaRPr lang="en-US" sz="1400" b="1" dirty="0"/>
          </a:p>
        </p:txBody>
      </p:sp>
      <p:sp>
        <p:nvSpPr>
          <p:cNvPr id="7" name="TextBox 6"/>
          <p:cNvSpPr txBox="1"/>
          <p:nvPr/>
        </p:nvSpPr>
        <p:spPr>
          <a:xfrm>
            <a:off x="2730500" y="1600200"/>
            <a:ext cx="1892300" cy="461665"/>
          </a:xfrm>
          <a:prstGeom prst="rect">
            <a:avLst/>
          </a:prstGeom>
          <a:noFill/>
        </p:spPr>
        <p:txBody>
          <a:bodyPr wrap="square" rtlCol="0">
            <a:spAutoFit/>
          </a:bodyPr>
          <a:lstStyle/>
          <a:p>
            <a:pPr algn="ctr"/>
            <a:r>
              <a:rPr lang="en-US" sz="2400" smtClean="0"/>
              <a:t>&lt;111&gt;</a:t>
            </a:r>
            <a:endParaRPr lang="en-US" sz="2400"/>
          </a:p>
        </p:txBody>
      </p:sp>
      <p:sp>
        <p:nvSpPr>
          <p:cNvPr id="8" name="TextBox 7"/>
          <p:cNvSpPr txBox="1"/>
          <p:nvPr/>
        </p:nvSpPr>
        <p:spPr>
          <a:xfrm>
            <a:off x="4743450" y="1600200"/>
            <a:ext cx="1892300" cy="461665"/>
          </a:xfrm>
          <a:prstGeom prst="rect">
            <a:avLst/>
          </a:prstGeom>
          <a:noFill/>
        </p:spPr>
        <p:txBody>
          <a:bodyPr wrap="square" rtlCol="0">
            <a:spAutoFit/>
          </a:bodyPr>
          <a:lstStyle/>
          <a:p>
            <a:pPr algn="ctr"/>
            <a:r>
              <a:rPr lang="en-US" sz="2400" dirty="0" smtClean="0"/>
              <a:t>&lt;110&gt;</a:t>
            </a:r>
            <a:endParaRPr lang="en-US" sz="2400" dirty="0"/>
          </a:p>
        </p:txBody>
      </p:sp>
      <p:sp>
        <p:nvSpPr>
          <p:cNvPr id="9" name="TextBox 8"/>
          <p:cNvSpPr txBox="1"/>
          <p:nvPr/>
        </p:nvSpPr>
        <p:spPr>
          <a:xfrm rot="5400000">
            <a:off x="6064249" y="2777183"/>
            <a:ext cx="1892300" cy="461665"/>
          </a:xfrm>
          <a:prstGeom prst="rect">
            <a:avLst/>
          </a:prstGeom>
          <a:noFill/>
        </p:spPr>
        <p:txBody>
          <a:bodyPr wrap="square" rtlCol="0">
            <a:spAutoFit/>
          </a:bodyPr>
          <a:lstStyle/>
          <a:p>
            <a:pPr algn="ctr"/>
            <a:r>
              <a:rPr lang="en-US" sz="2400" smtClean="0"/>
              <a:t>Horizontal</a:t>
            </a:r>
            <a:endParaRPr lang="en-US" sz="2400" dirty="0"/>
          </a:p>
        </p:txBody>
      </p:sp>
      <p:sp>
        <p:nvSpPr>
          <p:cNvPr id="10" name="TextBox 9"/>
          <p:cNvSpPr txBox="1"/>
          <p:nvPr/>
        </p:nvSpPr>
        <p:spPr>
          <a:xfrm rot="5400000">
            <a:off x="6064249" y="4669484"/>
            <a:ext cx="1892300" cy="461665"/>
          </a:xfrm>
          <a:prstGeom prst="rect">
            <a:avLst/>
          </a:prstGeom>
          <a:noFill/>
        </p:spPr>
        <p:txBody>
          <a:bodyPr wrap="square" rtlCol="0">
            <a:spAutoFit/>
          </a:bodyPr>
          <a:lstStyle/>
          <a:p>
            <a:pPr algn="ctr"/>
            <a:r>
              <a:rPr lang="en-US" sz="2400" dirty="0" smtClean="0"/>
              <a:t>Vertical</a:t>
            </a:r>
            <a:endParaRPr lang="en-US" sz="2400" dirty="0"/>
          </a:p>
        </p:txBody>
      </p:sp>
    </p:spTree>
    <p:extLst>
      <p:ext uri="{BB962C8B-B14F-4D97-AF65-F5344CB8AC3E}">
        <p14:creationId xmlns:p14="http://schemas.microsoft.com/office/powerpoint/2010/main" val="15824475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Electron/Positron channeling</a:t>
            </a:r>
            <a:endParaRPr lang="en-US" baseline="30000" dirty="0"/>
          </a:p>
        </p:txBody>
      </p:sp>
      <p:sp>
        <p:nvSpPr>
          <p:cNvPr id="5" name="TextBox 4"/>
          <p:cNvSpPr txBox="1"/>
          <p:nvPr/>
        </p:nvSpPr>
        <p:spPr>
          <a:xfrm>
            <a:off x="5730240" y="2032000"/>
            <a:ext cx="3190240"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The experiment goal was to measure the deflection efficiency difference between electrons and positrons under the same experimental condition and to show that the nuclear dechanneling length is the same in the </a:t>
            </a:r>
            <a:r>
              <a:rPr lang="en-US" smtClean="0"/>
              <a:t>two cases</a:t>
            </a:r>
            <a:endParaRPr lang="en-US" dirty="0" smtClean="0"/>
          </a:p>
        </p:txBody>
      </p:sp>
      <p:pic>
        <p:nvPicPr>
          <p:cNvPr id="6" name="Picture 5"/>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pic>
        <p:nvPicPr>
          <p:cNvPr id="8" name="Content Placeholder 7"/>
          <p:cNvPicPr>
            <a:picLocks noGrp="1" noChangeAspect="1"/>
          </p:cNvPicPr>
          <p:nvPr>
            <p:ph idx="1"/>
          </p:nvPr>
        </p:nvPicPr>
        <p:blipFill>
          <a:blip r:embed="rId3"/>
          <a:stretch>
            <a:fillRect/>
          </a:stretch>
        </p:blipFill>
        <p:spPr>
          <a:xfrm>
            <a:off x="1060867" y="1524000"/>
            <a:ext cx="3678989" cy="4876800"/>
          </a:xfrm>
          <a:prstGeom prst="rect">
            <a:avLst/>
          </a:prstGeom>
          <a:ln w="15875">
            <a:solidFill>
              <a:schemeClr val="tx1"/>
            </a:solidFill>
          </a:ln>
          <a:effectLst>
            <a:softEdge rad="0"/>
          </a:effectLst>
        </p:spPr>
      </p:pic>
    </p:spTree>
    <p:extLst>
      <p:ext uri="{BB962C8B-B14F-4D97-AF65-F5344CB8AC3E}">
        <p14:creationId xmlns:p14="http://schemas.microsoft.com/office/powerpoint/2010/main" val="17782416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Electron/Positron channeling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1600200"/>
            <a:ext cx="4876800" cy="4876800"/>
          </a:xfrm>
          <a:prstGeom prst="rect">
            <a:avLst/>
          </a:prstGeom>
        </p:spPr>
      </p:pic>
      <p:sp>
        <p:nvSpPr>
          <p:cNvPr id="6" name="TextBox 5"/>
          <p:cNvSpPr txBox="1"/>
          <p:nvPr/>
        </p:nvSpPr>
        <p:spPr>
          <a:xfrm>
            <a:off x="6769100" y="5934670"/>
            <a:ext cx="23749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Red - Positrons</a:t>
            </a:r>
          </a:p>
          <a:p>
            <a:r>
              <a:rPr lang="en-US" dirty="0" smtClean="0"/>
              <a:t>Blue </a:t>
            </a:r>
            <a:r>
              <a:rPr lang="en-US" dirty="0"/>
              <a:t>-</a:t>
            </a:r>
            <a:r>
              <a:rPr lang="en-US" dirty="0" smtClean="0"/>
              <a:t> Electrons</a:t>
            </a:r>
          </a:p>
          <a:p>
            <a:r>
              <a:rPr lang="en-US" dirty="0" smtClean="0"/>
              <a:t>Black - Geant4</a:t>
            </a:r>
            <a:endParaRPr lang="en-US" dirty="0"/>
          </a:p>
        </p:txBody>
      </p:sp>
    </p:spTree>
    <p:extLst>
      <p:ext uri="{BB962C8B-B14F-4D97-AF65-F5344CB8AC3E}">
        <p14:creationId xmlns:p14="http://schemas.microsoft.com/office/powerpoint/2010/main" val="12846282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Electron/Positron channeling</a:t>
            </a:r>
            <a:endParaRPr lang="en-US" dirty="0"/>
          </a:p>
        </p:txBody>
      </p:sp>
      <p:pic>
        <p:nvPicPr>
          <p:cNvPr id="7" name="Content Placeholder 6"/>
          <p:cNvPicPr>
            <a:picLocks noGrp="1" noChangeAspect="1"/>
          </p:cNvPicPr>
          <p:nvPr>
            <p:ph idx="1"/>
          </p:nvPr>
        </p:nvPicPr>
        <p:blipFill>
          <a:blip r:embed="rId2"/>
          <a:stretch>
            <a:fillRect/>
          </a:stretch>
        </p:blipFill>
        <p:spPr>
          <a:xfrm>
            <a:off x="2133600" y="1600200"/>
            <a:ext cx="4876800" cy="4876800"/>
          </a:xfrm>
          <a:prstGeom prst="rect">
            <a:avLst/>
          </a:prstGeom>
        </p:spPr>
      </p:pic>
      <p:sp>
        <p:nvSpPr>
          <p:cNvPr id="6" name="TextBox 5"/>
          <p:cNvSpPr txBox="1"/>
          <p:nvPr/>
        </p:nvSpPr>
        <p:spPr>
          <a:xfrm>
            <a:off x="6769100" y="5934670"/>
            <a:ext cx="23749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Red - Positrons</a:t>
            </a:r>
          </a:p>
          <a:p>
            <a:r>
              <a:rPr lang="en-US" dirty="0" smtClean="0"/>
              <a:t>Blue </a:t>
            </a:r>
            <a:r>
              <a:rPr lang="en-US" dirty="0"/>
              <a:t>-</a:t>
            </a:r>
            <a:r>
              <a:rPr lang="en-US" dirty="0" smtClean="0"/>
              <a:t> Electrons</a:t>
            </a:r>
          </a:p>
          <a:p>
            <a:r>
              <a:rPr lang="en-US" dirty="0" smtClean="0"/>
              <a:t>Black - Fit</a:t>
            </a:r>
            <a:endParaRPr lang="en-US" dirty="0"/>
          </a:p>
        </p:txBody>
      </p:sp>
      <p:sp>
        <p:nvSpPr>
          <p:cNvPr id="8" name="TextBox 7"/>
          <p:cNvSpPr txBox="1"/>
          <p:nvPr/>
        </p:nvSpPr>
        <p:spPr>
          <a:xfrm>
            <a:off x="0" y="5657671"/>
            <a:ext cx="237490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AutoNum type="arabicPeriod"/>
            </a:pPr>
            <a:r>
              <a:rPr lang="en-US" dirty="0" smtClean="0"/>
              <a:t>Nuclear </a:t>
            </a:r>
            <a:r>
              <a:rPr lang="en-US" dirty="0" err="1" smtClean="0"/>
              <a:t>Dech</a:t>
            </a:r>
            <a:r>
              <a:rPr lang="en-US" dirty="0" smtClean="0"/>
              <a:t>.</a:t>
            </a:r>
          </a:p>
          <a:p>
            <a:pPr marL="342900" indent="-342900">
              <a:buAutoNum type="arabicPeriod"/>
            </a:pPr>
            <a:r>
              <a:rPr lang="en-US" dirty="0" smtClean="0"/>
              <a:t>Electron </a:t>
            </a:r>
            <a:r>
              <a:rPr lang="en-US" dirty="0" err="1" smtClean="0"/>
              <a:t>Dech</a:t>
            </a:r>
            <a:r>
              <a:rPr lang="en-US" dirty="0"/>
              <a:t>.</a:t>
            </a:r>
            <a:endParaRPr lang="en-US" dirty="0" smtClean="0"/>
          </a:p>
          <a:p>
            <a:pPr marL="342900" indent="-342900">
              <a:buAutoNum type="arabicPeriod" startAt="3"/>
            </a:pPr>
            <a:r>
              <a:rPr lang="en-US" dirty="0" smtClean="0"/>
              <a:t>Amorphous</a:t>
            </a:r>
            <a:endParaRPr lang="en-US" dirty="0"/>
          </a:p>
          <a:p>
            <a:pPr marL="342900" indent="-342900">
              <a:buAutoNum type="arabicPeriod" startAt="3"/>
            </a:pPr>
            <a:r>
              <a:rPr lang="en-US" dirty="0" smtClean="0"/>
              <a:t>Channeling</a:t>
            </a:r>
            <a:endParaRPr lang="en-US" dirty="0"/>
          </a:p>
        </p:txBody>
      </p:sp>
    </p:spTree>
    <p:extLst>
      <p:ext uri="{BB962C8B-B14F-4D97-AF65-F5344CB8AC3E}">
        <p14:creationId xmlns:p14="http://schemas.microsoft.com/office/powerpoint/2010/main" val="126481770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Electron/Positron channeling</a:t>
            </a:r>
          </a:p>
        </p:txBody>
      </p:sp>
      <p:pic>
        <p:nvPicPr>
          <p:cNvPr id="4" name="Content Placeholder 3"/>
          <p:cNvPicPr>
            <a:picLocks noGrp="1" noChangeAspect="1"/>
          </p:cNvPicPr>
          <p:nvPr>
            <p:ph idx="1"/>
          </p:nvPr>
        </p:nvPicPr>
        <p:blipFill>
          <a:blip r:embed="rId2"/>
          <a:stretch>
            <a:fillRect/>
          </a:stretch>
        </p:blipFill>
        <p:spPr>
          <a:xfrm>
            <a:off x="2197100" y="2051050"/>
            <a:ext cx="4749800" cy="3975100"/>
          </a:xfrm>
          <a:prstGeom prst="rect">
            <a:avLst/>
          </a:prstGeom>
        </p:spPr>
      </p:pic>
    </p:spTree>
    <p:extLst>
      <p:ext uri="{BB962C8B-B14F-4D97-AF65-F5344CB8AC3E}">
        <p14:creationId xmlns:p14="http://schemas.microsoft.com/office/powerpoint/2010/main" val="15578104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Electron/Positrons channeling</a:t>
            </a:r>
          </a:p>
        </p:txBody>
      </p:sp>
      <p:pic>
        <p:nvPicPr>
          <p:cNvPr id="4" name="ou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346402"/>
            <a:ext cx="8229600" cy="3429000"/>
          </a:xfrm>
        </p:spPr>
      </p:pic>
    </p:spTree>
    <p:extLst>
      <p:ext uri="{BB962C8B-B14F-4D97-AF65-F5344CB8AC3E}">
        <p14:creationId xmlns:p14="http://schemas.microsoft.com/office/powerpoint/2010/main" val="3721812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Geant4 &amp; Experiments</a:t>
            </a:r>
            <a:endParaRPr lang="en-US" dirty="0"/>
          </a:p>
        </p:txBody>
      </p:sp>
      <p:sp>
        <p:nvSpPr>
          <p:cNvPr id="8" name="Content Placeholder 7"/>
          <p:cNvSpPr>
            <a:spLocks noGrp="1"/>
          </p:cNvSpPr>
          <p:nvPr>
            <p:ph idx="1"/>
          </p:nvPr>
        </p:nvSpPr>
        <p:spPr/>
        <p:txBody>
          <a:bodyPr/>
          <a:lstStyle/>
          <a:p>
            <a:r>
              <a:rPr lang="en-US" dirty="0" smtClean="0"/>
              <a:t>Many (all?) </a:t>
            </a:r>
            <a:r>
              <a:rPr lang="en-US" dirty="0"/>
              <a:t>experiments have a (</a:t>
            </a:r>
            <a:r>
              <a:rPr lang="en-US" dirty="0" smtClean="0"/>
              <a:t>more or </a:t>
            </a:r>
            <a:r>
              <a:rPr lang="en-US" dirty="0"/>
              <a:t>less detailed) full-scale Monte Carlo </a:t>
            </a:r>
            <a:r>
              <a:rPr lang="en-US" dirty="0" smtClean="0"/>
              <a:t>simulation</a:t>
            </a:r>
          </a:p>
          <a:p>
            <a:pPr lvl="1"/>
            <a:r>
              <a:rPr lang="en-US" dirty="0" smtClean="0"/>
              <a:t>Design phase</a:t>
            </a:r>
          </a:p>
          <a:p>
            <a:pPr lvl="1"/>
            <a:r>
              <a:rPr lang="en-US" dirty="0" smtClean="0"/>
              <a:t>Evaluation </a:t>
            </a:r>
            <a:r>
              <a:rPr lang="en-US" dirty="0"/>
              <a:t>of </a:t>
            </a:r>
            <a:r>
              <a:rPr lang="en-US" dirty="0" smtClean="0"/>
              <a:t>background</a:t>
            </a:r>
          </a:p>
          <a:p>
            <a:pPr lvl="1"/>
            <a:r>
              <a:rPr lang="en-US" dirty="0" smtClean="0"/>
              <a:t>Optimization </a:t>
            </a:r>
            <a:r>
              <a:rPr lang="en-US" dirty="0"/>
              <a:t>of setup to maximize scientific </a:t>
            </a:r>
            <a:r>
              <a:rPr lang="en-US" dirty="0" smtClean="0"/>
              <a:t>yield</a:t>
            </a:r>
          </a:p>
          <a:p>
            <a:pPr lvl="2"/>
            <a:r>
              <a:rPr lang="en-US" dirty="0" smtClean="0"/>
              <a:t>Minimize </a:t>
            </a:r>
            <a:r>
              <a:rPr lang="en-US" dirty="0"/>
              <a:t>background, maximize signal efficiency</a:t>
            </a:r>
          </a:p>
          <a:p>
            <a:endParaRPr lang="en-US" dirty="0" smtClean="0"/>
          </a:p>
          <a:p>
            <a:r>
              <a:rPr lang="en-US" dirty="0" smtClean="0"/>
              <a:t>Running/analysis phase</a:t>
            </a:r>
          </a:p>
          <a:p>
            <a:pPr lvl="1"/>
            <a:r>
              <a:rPr lang="en-US" dirty="0" smtClean="0"/>
              <a:t>Support </a:t>
            </a:r>
            <a:r>
              <a:rPr lang="en-US" dirty="0"/>
              <a:t>of data analysis (e.g. provide efficiency </a:t>
            </a:r>
            <a:r>
              <a:rPr lang="en-US" dirty="0" smtClean="0"/>
              <a:t>for signal</a:t>
            </a:r>
            <a:r>
              <a:rPr lang="en-US" dirty="0"/>
              <a:t>, background, coincidences, tagging, </a:t>
            </a:r>
            <a:r>
              <a:rPr lang="en-US" dirty="0" smtClean="0"/>
              <a:t>…).</a:t>
            </a:r>
          </a:p>
          <a:p>
            <a:pPr lvl="2"/>
            <a:r>
              <a:rPr lang="en-US" dirty="0" smtClean="0"/>
              <a:t>often</a:t>
            </a:r>
            <a:r>
              <a:rPr lang="en-US" dirty="0"/>
              <a:t>, Monte Carlo is the only way to convert </a:t>
            </a:r>
            <a:r>
              <a:rPr lang="en-US" dirty="0" smtClean="0"/>
              <a:t>relative rates </a:t>
            </a:r>
            <a:r>
              <a:rPr lang="en-US" dirty="0"/>
              <a:t>(events/day) in absolute yields</a:t>
            </a:r>
          </a:p>
        </p:txBody>
      </p:sp>
    </p:spTree>
    <p:extLst>
      <p:ext uri="{BB962C8B-B14F-4D97-AF65-F5344CB8AC3E}">
        <p14:creationId xmlns:p14="http://schemas.microsoft.com/office/powerpoint/2010/main" val="11948691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Summary</a:t>
            </a:r>
            <a:endParaRPr lang="en-US" dirty="0"/>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14624539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With the GECO project a user will be able to use a crystal structure in Geant4. Therefore, it will be possible to add physical processes related to crystals (e.g. coherent radiation).</a:t>
            </a:r>
          </a:p>
          <a:p>
            <a:endParaRPr lang="en-US" dirty="0" smtClean="0"/>
          </a:p>
          <a:p>
            <a:r>
              <a:rPr lang="en-US" dirty="0" smtClean="0"/>
              <a:t>The current implementation of the channeling process relies on the integration of particle trajectories and allows the user to simulate planar and axial orientational phenomena.</a:t>
            </a:r>
          </a:p>
          <a:p>
            <a:endParaRPr lang="en-US" dirty="0"/>
          </a:p>
          <a:p>
            <a:r>
              <a:rPr lang="en-US" dirty="0" smtClean="0"/>
              <a:t>The distribution of the particle deflection angles after the interaction with bent crystals were simulated and compared with experimental data.</a:t>
            </a:r>
          </a:p>
          <a:p>
            <a:pPr lvl="1"/>
            <a:endParaRPr lang="en-US" dirty="0" smtClean="0"/>
          </a:p>
          <a:p>
            <a:r>
              <a:rPr lang="en-US" dirty="0"/>
              <a:t>The code for the support of crystal structures </a:t>
            </a:r>
            <a:r>
              <a:rPr lang="en-US" dirty="0" smtClean="0"/>
              <a:t>has been released </a:t>
            </a:r>
            <a:r>
              <a:rPr lang="en-US" dirty="0"/>
              <a:t>with the next Geant4 beta in </a:t>
            </a:r>
            <a:r>
              <a:rPr lang="en-US" dirty="0" smtClean="0"/>
              <a:t>December</a:t>
            </a:r>
            <a:r>
              <a:rPr lang="en-US" dirty="0"/>
              <a:t>.</a:t>
            </a:r>
          </a:p>
        </p:txBody>
      </p:sp>
      <p:pic>
        <p:nvPicPr>
          <p:cNvPr id="4" name="Picture 3"/>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400816090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the attention</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Geant4 References</a:t>
            </a:r>
            <a:endParaRPr lang="en-US" b="1" i="1" dirty="0"/>
          </a:p>
          <a:p>
            <a:pPr lvl="1"/>
            <a:r>
              <a:rPr lang="en-US" b="1" i="1" dirty="0"/>
              <a:t>Recent developments in Geant4</a:t>
            </a:r>
            <a:r>
              <a:rPr lang="en-US" b="1" dirty="0"/>
              <a:t/>
            </a:r>
            <a:br>
              <a:rPr lang="en-US" b="1" dirty="0"/>
            </a:br>
            <a:r>
              <a:rPr lang="en-US" b="1" dirty="0" err="1"/>
              <a:t>Nucl</a:t>
            </a:r>
            <a:r>
              <a:rPr lang="en-US" b="1" dirty="0"/>
              <a:t>. Inst. and Methods Phys. Res. A, 835 </a:t>
            </a:r>
            <a:r>
              <a:rPr lang="en-US" b="1" dirty="0" smtClean="0"/>
              <a:t>186-225 (2016)</a:t>
            </a:r>
            <a:endParaRPr lang="en-US" b="1" i="1" dirty="0"/>
          </a:p>
          <a:p>
            <a:pPr lvl="1"/>
            <a:r>
              <a:rPr lang="en-US" i="1" dirty="0"/>
              <a:t>Geant4 - a simulation toolkit</a:t>
            </a:r>
            <a:r>
              <a:rPr lang="en-US" dirty="0"/>
              <a:t/>
            </a:r>
            <a:br>
              <a:rPr lang="en-US" dirty="0"/>
            </a:br>
            <a:r>
              <a:rPr lang="en-US" dirty="0" err="1"/>
              <a:t>Nucl</a:t>
            </a:r>
            <a:r>
              <a:rPr lang="en-US" dirty="0"/>
              <a:t>. Inst. and Methods Phys. Res. A, 506 </a:t>
            </a:r>
            <a:r>
              <a:rPr lang="en-US" dirty="0" smtClean="0"/>
              <a:t>250-303</a:t>
            </a:r>
            <a:endParaRPr lang="en-US" i="1" dirty="0"/>
          </a:p>
          <a:p>
            <a:pPr lvl="1"/>
            <a:r>
              <a:rPr lang="en-US" i="1" dirty="0"/>
              <a:t>Geant4 developments and applications</a:t>
            </a:r>
            <a:r>
              <a:rPr lang="en-US" dirty="0"/>
              <a:t/>
            </a:r>
            <a:br>
              <a:rPr lang="en-US" dirty="0"/>
            </a:br>
            <a:r>
              <a:rPr lang="en-US" dirty="0"/>
              <a:t>Transaction on Nuclear Science 53, </a:t>
            </a:r>
            <a:r>
              <a:rPr lang="en-US" dirty="0" smtClean="0"/>
              <a:t>270-278</a:t>
            </a:r>
            <a:endParaRPr lang="en-US" dirty="0"/>
          </a:p>
          <a:p>
            <a:pPr lvl="1"/>
            <a:r>
              <a:rPr lang="en-US" dirty="0" smtClean="0"/>
              <a:t>http://</a:t>
            </a:r>
            <a:r>
              <a:rPr lang="en-US" dirty="0"/>
              <a:t>geant4.cern.ch</a:t>
            </a:r>
          </a:p>
          <a:p>
            <a:endParaRPr lang="en-US" dirty="0" smtClean="0"/>
          </a:p>
          <a:p>
            <a:r>
              <a:rPr lang="en-US" b="1" dirty="0" smtClean="0"/>
              <a:t>Geant4 Channeling</a:t>
            </a:r>
          </a:p>
          <a:p>
            <a:pPr lvl="1"/>
            <a:r>
              <a:rPr lang="en-US" i="1" dirty="0" smtClean="0"/>
              <a:t>A </a:t>
            </a:r>
            <a:r>
              <a:rPr lang="en-US" i="1" dirty="0"/>
              <a:t>model for the interaction of high-energy particles in straight and bent crystals implemented in </a:t>
            </a:r>
            <a:r>
              <a:rPr lang="en-US" i="1" dirty="0" smtClean="0"/>
              <a:t>Geant4</a:t>
            </a:r>
            <a:r>
              <a:rPr lang="en-US" dirty="0" smtClean="0"/>
              <a:t>, EPJC 74</a:t>
            </a:r>
            <a:r>
              <a:rPr lang="en-US" dirty="0"/>
              <a:t>, 2996 (2014</a:t>
            </a:r>
            <a:r>
              <a:rPr lang="en-US" dirty="0" smtClean="0"/>
              <a:t>)</a:t>
            </a:r>
          </a:p>
          <a:p>
            <a:pPr lvl="1"/>
            <a:endParaRPr lang="en-US" dirty="0"/>
          </a:p>
          <a:p>
            <a:r>
              <a:rPr lang="en-US" b="1" dirty="0" smtClean="0"/>
              <a:t>Geant4 Crystal</a:t>
            </a:r>
          </a:p>
          <a:p>
            <a:pPr lvl="1"/>
            <a:r>
              <a:rPr lang="en-US" i="1" dirty="0" smtClean="0"/>
              <a:t>Implementation of crystal structures into Geant4</a:t>
            </a:r>
            <a:r>
              <a:rPr lang="en-US" dirty="0" smtClean="0"/>
              <a:t>, To be published</a:t>
            </a:r>
          </a:p>
          <a:p>
            <a:pPr lvl="1"/>
            <a:r>
              <a:rPr lang="en-US" b="1" dirty="0" smtClean="0"/>
              <a:t>Geant4.10.3 release (December 2016)</a:t>
            </a:r>
            <a:endParaRPr lang="en-US" b="1" dirty="0"/>
          </a:p>
          <a:p>
            <a:pPr lvl="1"/>
            <a:endParaRPr lang="en-US" dirty="0"/>
          </a:p>
        </p:txBody>
      </p:sp>
    </p:spTree>
    <p:extLst>
      <p:ext uri="{BB962C8B-B14F-4D97-AF65-F5344CB8AC3E}">
        <p14:creationId xmlns:p14="http://schemas.microsoft.com/office/powerpoint/2010/main" val="13113186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experimental setup creation</a:t>
            </a:r>
            <a:endParaRPr lang="en-US" dirty="0"/>
          </a:p>
        </p:txBody>
      </p:sp>
      <p:sp>
        <p:nvSpPr>
          <p:cNvPr id="8" name="Rectangle 7"/>
          <p:cNvSpPr/>
          <p:nvPr/>
        </p:nvSpPr>
        <p:spPr>
          <a:xfrm rot="16200000">
            <a:off x="1809942" y="2673350"/>
            <a:ext cx="2286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MATERIAL</a:t>
            </a:r>
            <a:endParaRPr lang="en-US" dirty="0"/>
          </a:p>
        </p:txBody>
      </p:sp>
      <p:pic>
        <p:nvPicPr>
          <p:cNvPr id="9" name="Picture 8"/>
          <p:cNvPicPr>
            <a:picLocks noChangeAspect="1"/>
          </p:cNvPicPr>
          <p:nvPr/>
        </p:nvPicPr>
        <p:blipFill>
          <a:blip r:embed="rId2"/>
          <a:stretch>
            <a:fillRect/>
          </a:stretch>
        </p:blipFill>
        <p:spPr>
          <a:xfrm>
            <a:off x="756226" y="1873249"/>
            <a:ext cx="1943100" cy="1943100"/>
          </a:xfrm>
          <a:prstGeom prst="rect">
            <a:avLst/>
          </a:prstGeom>
        </p:spPr>
      </p:pic>
      <p:pic>
        <p:nvPicPr>
          <p:cNvPr id="41" name="Picture 40"/>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6015432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experimental setup creation</a:t>
            </a:r>
            <a:endParaRPr lang="en-US" dirty="0"/>
          </a:p>
        </p:txBody>
      </p:sp>
      <p:sp>
        <p:nvSpPr>
          <p:cNvPr id="8" name="Rectangle 7"/>
          <p:cNvSpPr/>
          <p:nvPr/>
        </p:nvSpPr>
        <p:spPr>
          <a:xfrm rot="16200000">
            <a:off x="1809942" y="2673350"/>
            <a:ext cx="2286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MATERIAL</a:t>
            </a:r>
            <a:endParaRPr lang="en-US" dirty="0"/>
          </a:p>
        </p:txBody>
      </p:sp>
      <p:pic>
        <p:nvPicPr>
          <p:cNvPr id="9" name="Picture 8"/>
          <p:cNvPicPr>
            <a:picLocks noChangeAspect="1"/>
          </p:cNvPicPr>
          <p:nvPr/>
        </p:nvPicPr>
        <p:blipFill>
          <a:blip r:embed="rId2"/>
          <a:stretch>
            <a:fillRect/>
          </a:stretch>
        </p:blipFill>
        <p:spPr>
          <a:xfrm>
            <a:off x="756226" y="1873249"/>
            <a:ext cx="1943100" cy="1943100"/>
          </a:xfrm>
          <a:prstGeom prst="rect">
            <a:avLst/>
          </a:prstGeom>
        </p:spPr>
      </p:pic>
      <p:sp>
        <p:nvSpPr>
          <p:cNvPr id="5" name="Rectangle 4"/>
          <p:cNvSpPr/>
          <p:nvPr/>
        </p:nvSpPr>
        <p:spPr>
          <a:xfrm>
            <a:off x="203201" y="3441698"/>
            <a:ext cx="2117628" cy="5461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mtClean="0"/>
              <a:t>AMORPHOUS !</a:t>
            </a:r>
            <a:endParaRPr lang="en-US"/>
          </a:p>
        </p:txBody>
      </p:sp>
      <p:pic>
        <p:nvPicPr>
          <p:cNvPr id="6" name="Picture 5"/>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601597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experimental setup creation</a:t>
            </a:r>
            <a:endParaRPr lang="en-US" dirty="0"/>
          </a:p>
        </p:txBody>
      </p:sp>
      <p:pic>
        <p:nvPicPr>
          <p:cNvPr id="7" name="Picture 6"/>
          <p:cNvPicPr>
            <a:picLocks noChangeAspect="1"/>
          </p:cNvPicPr>
          <p:nvPr/>
        </p:nvPicPr>
        <p:blipFill>
          <a:blip r:embed="rId2"/>
          <a:stretch>
            <a:fillRect/>
          </a:stretch>
        </p:blipFill>
        <p:spPr>
          <a:xfrm>
            <a:off x="6895716" y="1381125"/>
            <a:ext cx="1474736" cy="2927350"/>
          </a:xfrm>
          <a:prstGeom prst="rect">
            <a:avLst/>
          </a:prstGeom>
        </p:spPr>
      </p:pic>
      <p:sp>
        <p:nvSpPr>
          <p:cNvPr id="4" name="Rectangle 3"/>
          <p:cNvSpPr/>
          <p:nvPr/>
        </p:nvSpPr>
        <p:spPr>
          <a:xfrm rot="16200000">
            <a:off x="5156200" y="2673350"/>
            <a:ext cx="2286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SOLID</a:t>
            </a:r>
            <a:endParaRPr lang="en-US" dirty="0"/>
          </a:p>
        </p:txBody>
      </p:sp>
      <p:sp>
        <p:nvSpPr>
          <p:cNvPr id="8" name="Rectangle 7"/>
          <p:cNvSpPr/>
          <p:nvPr/>
        </p:nvSpPr>
        <p:spPr>
          <a:xfrm rot="16200000">
            <a:off x="1809942" y="2673350"/>
            <a:ext cx="2286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MATERIAL</a:t>
            </a:r>
            <a:endParaRPr lang="en-US" dirty="0"/>
          </a:p>
        </p:txBody>
      </p:sp>
      <p:pic>
        <p:nvPicPr>
          <p:cNvPr id="9" name="Picture 8"/>
          <p:cNvPicPr>
            <a:picLocks noChangeAspect="1"/>
          </p:cNvPicPr>
          <p:nvPr/>
        </p:nvPicPr>
        <p:blipFill>
          <a:blip r:embed="rId3"/>
          <a:stretch>
            <a:fillRect/>
          </a:stretch>
        </p:blipFill>
        <p:spPr>
          <a:xfrm>
            <a:off x="756226" y="1873249"/>
            <a:ext cx="1943100" cy="1943100"/>
          </a:xfrm>
          <a:prstGeom prst="rect">
            <a:avLst/>
          </a:prstGeom>
        </p:spPr>
      </p:pic>
      <p:sp>
        <p:nvSpPr>
          <p:cNvPr id="14" name="Rectangle 13"/>
          <p:cNvSpPr/>
          <p:nvPr/>
        </p:nvSpPr>
        <p:spPr>
          <a:xfrm>
            <a:off x="203201" y="3441698"/>
            <a:ext cx="2117628" cy="5461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mtClean="0"/>
              <a:t>AMORPHOUS !</a:t>
            </a:r>
            <a:endParaRPr lang="en-US"/>
          </a:p>
        </p:txBody>
      </p:sp>
      <p:pic>
        <p:nvPicPr>
          <p:cNvPr id="15" name="Picture 14"/>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5679644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experimental setup creation</a:t>
            </a:r>
            <a:endParaRPr lang="en-US" dirty="0"/>
          </a:p>
        </p:txBody>
      </p:sp>
      <p:sp>
        <p:nvSpPr>
          <p:cNvPr id="6" name="Rectangle 5"/>
          <p:cNvSpPr/>
          <p:nvPr/>
        </p:nvSpPr>
        <p:spPr>
          <a:xfrm>
            <a:off x="3549458" y="3282949"/>
            <a:ext cx="2153226" cy="704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LOGICAL VOLUME</a:t>
            </a:r>
            <a:endParaRPr lang="en-US" dirty="0"/>
          </a:p>
        </p:txBody>
      </p:sp>
      <p:pic>
        <p:nvPicPr>
          <p:cNvPr id="7" name="Picture 6"/>
          <p:cNvPicPr>
            <a:picLocks noChangeAspect="1"/>
          </p:cNvPicPr>
          <p:nvPr/>
        </p:nvPicPr>
        <p:blipFill>
          <a:blip r:embed="rId2"/>
          <a:stretch>
            <a:fillRect/>
          </a:stretch>
        </p:blipFill>
        <p:spPr>
          <a:xfrm>
            <a:off x="6895716" y="1381125"/>
            <a:ext cx="1474736" cy="2927350"/>
          </a:xfrm>
          <a:prstGeom prst="rect">
            <a:avLst/>
          </a:prstGeom>
        </p:spPr>
      </p:pic>
      <p:sp>
        <p:nvSpPr>
          <p:cNvPr id="4" name="Rectangle 3"/>
          <p:cNvSpPr/>
          <p:nvPr/>
        </p:nvSpPr>
        <p:spPr>
          <a:xfrm rot="16200000">
            <a:off x="5156200" y="2673350"/>
            <a:ext cx="2286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SOLID</a:t>
            </a:r>
            <a:endParaRPr lang="en-US" dirty="0"/>
          </a:p>
        </p:txBody>
      </p:sp>
      <p:sp>
        <p:nvSpPr>
          <p:cNvPr id="8" name="Rectangle 7"/>
          <p:cNvSpPr/>
          <p:nvPr/>
        </p:nvSpPr>
        <p:spPr>
          <a:xfrm rot="16200000">
            <a:off x="1809942" y="2673350"/>
            <a:ext cx="2286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MATERIAL</a:t>
            </a:r>
            <a:endParaRPr lang="en-US" dirty="0"/>
          </a:p>
        </p:txBody>
      </p:sp>
      <p:pic>
        <p:nvPicPr>
          <p:cNvPr id="9" name="Picture 8"/>
          <p:cNvPicPr>
            <a:picLocks noChangeAspect="1"/>
          </p:cNvPicPr>
          <p:nvPr/>
        </p:nvPicPr>
        <p:blipFill>
          <a:blip r:embed="rId3"/>
          <a:stretch>
            <a:fillRect/>
          </a:stretch>
        </p:blipFill>
        <p:spPr>
          <a:xfrm>
            <a:off x="756226" y="1873249"/>
            <a:ext cx="1943100" cy="1943100"/>
          </a:xfrm>
          <a:prstGeom prst="rect">
            <a:avLst/>
          </a:prstGeom>
        </p:spPr>
      </p:pic>
      <p:cxnSp>
        <p:nvCxnSpPr>
          <p:cNvPr id="11" name="Elbow Connector 10"/>
          <p:cNvCxnSpPr>
            <a:stCxn id="8" idx="2"/>
            <a:endCxn id="6" idx="0"/>
          </p:cNvCxnSpPr>
          <p:nvPr/>
        </p:nvCxnSpPr>
        <p:spPr>
          <a:xfrm>
            <a:off x="3124392" y="2844800"/>
            <a:ext cx="1501679" cy="43814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3" name="Elbow Connector 12"/>
          <p:cNvCxnSpPr>
            <a:stCxn id="4" idx="0"/>
            <a:endCxn id="6" idx="0"/>
          </p:cNvCxnSpPr>
          <p:nvPr/>
        </p:nvCxnSpPr>
        <p:spPr>
          <a:xfrm rot="10800000" flipV="1">
            <a:off x="4626072" y="2844799"/>
            <a:ext cx="1501679" cy="43814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203201" y="3441698"/>
            <a:ext cx="2117628" cy="5461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mtClean="0"/>
              <a:t>AMORPHOUS !</a:t>
            </a:r>
            <a:endParaRPr lang="en-US"/>
          </a:p>
        </p:txBody>
      </p:sp>
      <p:pic>
        <p:nvPicPr>
          <p:cNvPr id="15" name="Picture 14"/>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17563076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Geant4 experimental setup creation</a:t>
            </a:r>
            <a:endParaRPr lang="en-US" dirty="0"/>
          </a:p>
        </p:txBody>
      </p:sp>
      <p:sp>
        <p:nvSpPr>
          <p:cNvPr id="6" name="Rectangle 5"/>
          <p:cNvSpPr/>
          <p:nvPr/>
        </p:nvSpPr>
        <p:spPr>
          <a:xfrm>
            <a:off x="3549458" y="3282949"/>
            <a:ext cx="2153226" cy="704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LOGICAL VOLUME</a:t>
            </a:r>
            <a:endParaRPr lang="en-US" dirty="0"/>
          </a:p>
        </p:txBody>
      </p:sp>
      <p:pic>
        <p:nvPicPr>
          <p:cNvPr id="7" name="Picture 6"/>
          <p:cNvPicPr>
            <a:picLocks noChangeAspect="1"/>
          </p:cNvPicPr>
          <p:nvPr/>
        </p:nvPicPr>
        <p:blipFill>
          <a:blip r:embed="rId2"/>
          <a:stretch>
            <a:fillRect/>
          </a:stretch>
        </p:blipFill>
        <p:spPr>
          <a:xfrm>
            <a:off x="6895716" y="1381125"/>
            <a:ext cx="1474736" cy="2927350"/>
          </a:xfrm>
          <a:prstGeom prst="rect">
            <a:avLst/>
          </a:prstGeom>
        </p:spPr>
      </p:pic>
      <p:sp>
        <p:nvSpPr>
          <p:cNvPr id="4" name="Rectangle 3"/>
          <p:cNvSpPr/>
          <p:nvPr/>
        </p:nvSpPr>
        <p:spPr>
          <a:xfrm rot="16200000">
            <a:off x="5156200" y="2673350"/>
            <a:ext cx="2286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SOLID</a:t>
            </a:r>
            <a:endParaRPr lang="en-US" dirty="0"/>
          </a:p>
        </p:txBody>
      </p:sp>
      <p:sp>
        <p:nvSpPr>
          <p:cNvPr id="8" name="Rectangle 7"/>
          <p:cNvSpPr/>
          <p:nvPr/>
        </p:nvSpPr>
        <p:spPr>
          <a:xfrm rot="16200000">
            <a:off x="1809942" y="2673350"/>
            <a:ext cx="2286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MATERIAL</a:t>
            </a:r>
            <a:endParaRPr lang="en-US" dirty="0"/>
          </a:p>
        </p:txBody>
      </p:sp>
      <p:pic>
        <p:nvPicPr>
          <p:cNvPr id="9" name="Picture 8"/>
          <p:cNvPicPr>
            <a:picLocks noChangeAspect="1"/>
          </p:cNvPicPr>
          <p:nvPr/>
        </p:nvPicPr>
        <p:blipFill>
          <a:blip r:embed="rId3"/>
          <a:stretch>
            <a:fillRect/>
          </a:stretch>
        </p:blipFill>
        <p:spPr>
          <a:xfrm>
            <a:off x="756226" y="1873249"/>
            <a:ext cx="1943100" cy="1943100"/>
          </a:xfrm>
          <a:prstGeom prst="rect">
            <a:avLst/>
          </a:prstGeom>
        </p:spPr>
      </p:pic>
      <p:cxnSp>
        <p:nvCxnSpPr>
          <p:cNvPr id="11" name="Elbow Connector 10"/>
          <p:cNvCxnSpPr>
            <a:stCxn id="8" idx="2"/>
            <a:endCxn id="6" idx="0"/>
          </p:cNvCxnSpPr>
          <p:nvPr/>
        </p:nvCxnSpPr>
        <p:spPr>
          <a:xfrm>
            <a:off x="3124392" y="2844800"/>
            <a:ext cx="1501679" cy="43814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3" name="Elbow Connector 12"/>
          <p:cNvCxnSpPr>
            <a:stCxn id="4" idx="0"/>
            <a:endCxn id="6" idx="0"/>
          </p:cNvCxnSpPr>
          <p:nvPr/>
        </p:nvCxnSpPr>
        <p:spPr>
          <a:xfrm rot="10800000" flipV="1">
            <a:off x="4626072" y="2844799"/>
            <a:ext cx="1501679" cy="43814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16" name="Rectangle 15"/>
          <p:cNvSpPr/>
          <p:nvPr/>
        </p:nvSpPr>
        <p:spPr>
          <a:xfrm rot="16200000" flipV="1">
            <a:off x="1884603" y="5243564"/>
            <a:ext cx="2136676" cy="888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PHYSICAL VOLUME</a:t>
            </a:r>
            <a:endParaRPr lang="en-US" dirty="0"/>
          </a:p>
        </p:txBody>
      </p:sp>
      <p:cxnSp>
        <p:nvCxnSpPr>
          <p:cNvPr id="30" name="Straight Arrow Connector 29"/>
          <p:cNvCxnSpPr>
            <a:stCxn id="6" idx="2"/>
            <a:endCxn id="33" idx="0"/>
          </p:cNvCxnSpPr>
          <p:nvPr/>
        </p:nvCxnSpPr>
        <p:spPr>
          <a:xfrm>
            <a:off x="4626071" y="3987800"/>
            <a:ext cx="0" cy="5651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3" name="Picture 32"/>
          <p:cNvPicPr>
            <a:picLocks noChangeAspect="1"/>
          </p:cNvPicPr>
          <p:nvPr/>
        </p:nvPicPr>
        <p:blipFill>
          <a:blip r:embed="rId4"/>
          <a:stretch>
            <a:fillRect/>
          </a:stretch>
        </p:blipFill>
        <p:spPr>
          <a:xfrm>
            <a:off x="3495771" y="4552946"/>
            <a:ext cx="2260600" cy="2260600"/>
          </a:xfrm>
          <a:prstGeom prst="rect">
            <a:avLst/>
          </a:prstGeom>
        </p:spPr>
      </p:pic>
      <p:sp>
        <p:nvSpPr>
          <p:cNvPr id="14" name="Rectangle 13"/>
          <p:cNvSpPr/>
          <p:nvPr/>
        </p:nvSpPr>
        <p:spPr>
          <a:xfrm>
            <a:off x="203201" y="3441698"/>
            <a:ext cx="2117628" cy="54610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mtClean="0"/>
              <a:t>AMORPHOUS !</a:t>
            </a:r>
            <a:endParaRPr lang="en-US"/>
          </a:p>
        </p:txBody>
      </p:sp>
      <p:pic>
        <p:nvPicPr>
          <p:cNvPr id="15" name="Picture 14"/>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175" y="348189"/>
            <a:ext cx="927249" cy="696378"/>
          </a:xfrm>
          <a:prstGeom prst="rect">
            <a:avLst/>
          </a:prstGeom>
        </p:spPr>
      </p:pic>
    </p:spTree>
    <p:extLst>
      <p:ext uri="{BB962C8B-B14F-4D97-AF65-F5344CB8AC3E}">
        <p14:creationId xmlns:p14="http://schemas.microsoft.com/office/powerpoint/2010/main" val="94731981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9923</TotalTime>
  <Words>1696</Words>
  <Application>Microsoft Macintosh PowerPoint</Application>
  <PresentationFormat>Présentation à l'écran (4:3)</PresentationFormat>
  <Paragraphs>309</Paragraphs>
  <Slides>42</Slides>
  <Notes>5</Notes>
  <HiddenSlides>0</HiddenSlides>
  <MMClips>1</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Clarity</vt:lpstr>
      <vt:lpstr>Implementation of crystal effects in GEANT4</vt:lpstr>
      <vt:lpstr>Geant4</vt:lpstr>
      <vt:lpstr>Geant4</vt:lpstr>
      <vt:lpstr>Geant4 &amp; Experiments</vt:lpstr>
      <vt:lpstr>Geant4 experimental setup creation</vt:lpstr>
      <vt:lpstr>Geant4 experimental setup creation</vt:lpstr>
      <vt:lpstr>Geant4 experimental setup creation</vt:lpstr>
      <vt:lpstr>Geant4 experimental setup creation</vt:lpstr>
      <vt:lpstr>Geant4 experimental setup creation</vt:lpstr>
      <vt:lpstr>Geant4 + Crystals</vt:lpstr>
      <vt:lpstr>How</vt:lpstr>
      <vt:lpstr>How</vt:lpstr>
      <vt:lpstr>Design</vt:lpstr>
      <vt:lpstr>Design</vt:lpstr>
      <vt:lpstr>Design</vt:lpstr>
      <vt:lpstr>Design</vt:lpstr>
      <vt:lpstr>Code</vt:lpstr>
      <vt:lpstr>Code</vt:lpstr>
      <vt:lpstr>Geant4 + Channeling</vt:lpstr>
      <vt:lpstr>Simulations Of Channeling</vt:lpstr>
      <vt:lpstr>Continuum potential approximation</vt:lpstr>
      <vt:lpstr>Numerical integration</vt:lpstr>
      <vt:lpstr>Continuum potential data calculation</vt:lpstr>
      <vt:lpstr>Trajectory and modified density</vt:lpstr>
      <vt:lpstr>Geant4 – Channeling + Other Processes</vt:lpstr>
      <vt:lpstr>Modified density</vt:lpstr>
      <vt:lpstr>Geant4 processes</vt:lpstr>
      <vt:lpstr>Modified density</vt:lpstr>
      <vt:lpstr>Geant4 + channeling</vt:lpstr>
      <vt:lpstr>Axial channeling</vt:lpstr>
      <vt:lpstr>Axial channeling</vt:lpstr>
      <vt:lpstr>Axial channeling</vt:lpstr>
      <vt:lpstr>Axial channeling</vt:lpstr>
      <vt:lpstr>Axial channeling</vt:lpstr>
      <vt:lpstr>Electron/Positron channeling</vt:lpstr>
      <vt:lpstr>Electron/Positron channeling</vt:lpstr>
      <vt:lpstr>Electron/Positron channeling</vt:lpstr>
      <vt:lpstr>Electron/Positron channeling</vt:lpstr>
      <vt:lpstr>Electron/Positrons channeling</vt:lpstr>
      <vt:lpstr>Summary</vt:lpstr>
      <vt:lpstr>Conclusions</vt:lpstr>
      <vt:lpstr>Thank you for the attention</vt:lpstr>
    </vt:vector>
  </TitlesOfParts>
  <Company>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Enrico Bagli</dc:creator>
  <cp:lastModifiedBy>Mathilde</cp:lastModifiedBy>
  <cp:revision>829</cp:revision>
  <cp:lastPrinted>2016-09-29T08:45:20Z</cp:lastPrinted>
  <dcterms:created xsi:type="dcterms:W3CDTF">2013-06-13T22:05:26Z</dcterms:created>
  <dcterms:modified xsi:type="dcterms:W3CDTF">2017-01-31T15:46:34Z</dcterms:modified>
</cp:coreProperties>
</file>