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0" r:id="rId2"/>
    <p:sldId id="257" r:id="rId3"/>
    <p:sldId id="332" r:id="rId4"/>
    <p:sldId id="259" r:id="rId5"/>
    <p:sldId id="315" r:id="rId6"/>
    <p:sldId id="333" r:id="rId7"/>
    <p:sldId id="301" r:id="rId8"/>
    <p:sldId id="345" r:id="rId9"/>
    <p:sldId id="351" r:id="rId10"/>
    <p:sldId id="347" r:id="rId11"/>
    <p:sldId id="346" r:id="rId12"/>
    <p:sldId id="348" r:id="rId13"/>
    <p:sldId id="349" r:id="rId14"/>
    <p:sldId id="350" r:id="rId15"/>
    <p:sldId id="300" r:id="rId16"/>
    <p:sldId id="308" r:id="rId17"/>
    <p:sldId id="309" r:id="rId18"/>
    <p:sldId id="310" r:id="rId19"/>
    <p:sldId id="311" r:id="rId20"/>
    <p:sldId id="302" r:id="rId21"/>
    <p:sldId id="312" r:id="rId22"/>
    <p:sldId id="313" r:id="rId23"/>
    <p:sldId id="314" r:id="rId24"/>
    <p:sldId id="303" r:id="rId25"/>
    <p:sldId id="268" r:id="rId26"/>
    <p:sldId id="270" r:id="rId27"/>
    <p:sldId id="336" r:id="rId28"/>
    <p:sldId id="276" r:id="rId29"/>
    <p:sldId id="277" r:id="rId30"/>
    <p:sldId id="324" r:id="rId31"/>
    <p:sldId id="278" r:id="rId32"/>
    <p:sldId id="284" r:id="rId33"/>
    <p:sldId id="353" r:id="rId34"/>
    <p:sldId id="354" r:id="rId35"/>
    <p:sldId id="339" r:id="rId36"/>
    <p:sldId id="340" r:id="rId37"/>
    <p:sldId id="344" r:id="rId38"/>
    <p:sldId id="282" r:id="rId39"/>
    <p:sldId id="342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4CD9"/>
    <a:srgbClr val="C59EE2"/>
    <a:srgbClr val="F2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5ACA3-37FA-466F-A695-D75547C6737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6E358-3B68-44EC-B443-DB0F6F54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P</a:t>
            </a:r>
            <a:r>
              <a:rPr lang="en-US" sz="1200" baseline="-25000" dirty="0" err="1" smtClean="0"/>
              <a:t>beam</a:t>
            </a:r>
            <a:r>
              <a:rPr lang="en-US" sz="1200" dirty="0" smtClean="0"/>
              <a:t> &gt;</a:t>
            </a:r>
            <a:r>
              <a:rPr lang="en-US" sz="1200" baseline="0" dirty="0" smtClean="0"/>
              <a:t> M</a:t>
            </a:r>
            <a:r>
              <a:rPr lang="en-US" sz="1200" dirty="0" smtClean="0"/>
              <a:t> P</a:t>
            </a:r>
            <a:r>
              <a:rPr lang="en-US" sz="1200" baseline="-25000" dirty="0" smtClean="0"/>
              <a:t>RF</a:t>
            </a:r>
            <a:r>
              <a:rPr lang="en-US" sz="1200" baseline="0" dirty="0" smtClean="0"/>
              <a:t>; M=multiplication factor ideally &gt;1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E358-3B68-44EC-B443-DB0F6F54C4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62D8-691F-410C-B7C6-45777AE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1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ED7B-9399-46D0-B0FE-0390CDE694B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C45C-BB25-4D17-B0E2-8CAD6D9EE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331" y="3332815"/>
            <a:ext cx="3465284" cy="305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3550"/>
            <a:ext cx="7772400" cy="1470025"/>
          </a:xfrm>
        </p:spPr>
        <p:txBody>
          <a:bodyPr/>
          <a:lstStyle/>
          <a:p>
            <a:r>
              <a:rPr lang="en-US" dirty="0"/>
              <a:t>Operation and Monitoring in CW SRF </a:t>
            </a:r>
            <a:r>
              <a:rPr lang="en-US" dirty="0" err="1"/>
              <a:t>Recirculators</a:t>
            </a:r>
            <a:r>
              <a:rPr lang="en-US" dirty="0"/>
              <a:t> and ERLs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25" y="4491825"/>
            <a:ext cx="6400800" cy="1752600"/>
          </a:xfrm>
        </p:spPr>
        <p:txBody>
          <a:bodyPr/>
          <a:lstStyle/>
          <a:p>
            <a:r>
              <a:rPr lang="en-US" i="1" dirty="0" smtClean="0"/>
              <a:t>David Douglas</a:t>
            </a:r>
          </a:p>
          <a:p>
            <a:r>
              <a:rPr lang="en-US" dirty="0" smtClean="0"/>
              <a:t>Jefferson Lab</a:t>
            </a:r>
          </a:p>
        </p:txBody>
      </p:sp>
      <p:pic>
        <p:nvPicPr>
          <p:cNvPr id="4" name="Picture 14" descr="ACC_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" y="4577396"/>
            <a:ext cx="24239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39" y="455863"/>
            <a:ext cx="61722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JLab</a:t>
            </a:r>
            <a:r>
              <a:rPr lang="en-US" dirty="0" smtClean="0"/>
              <a:t> ERL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basic monitoring systems have changed little over the 20 years we’ve run the ERLs</a:t>
            </a:r>
          </a:p>
          <a:p>
            <a:r>
              <a:rPr lang="en-US" dirty="0" smtClean="0"/>
              <a:t>Sketch of what we have – </a:t>
            </a:r>
          </a:p>
          <a:p>
            <a:pPr lvl="1"/>
            <a:r>
              <a:rPr lang="en-US" dirty="0" smtClean="0"/>
              <a:t>not a proposed solution (definitely NOT!)</a:t>
            </a:r>
          </a:p>
          <a:p>
            <a:pPr lvl="1"/>
            <a:r>
              <a:rPr lang="en-US" dirty="0" smtClean="0"/>
              <a:t>just shows what we used for lessons learned</a:t>
            </a:r>
          </a:p>
          <a:p>
            <a:r>
              <a:rPr lang="en-US" dirty="0" smtClean="0"/>
              <a:t>This is as much a cautionary tale as anything else…</a:t>
            </a:r>
          </a:p>
        </p:txBody>
      </p:sp>
    </p:spTree>
    <p:extLst>
      <p:ext uri="{BB962C8B-B14F-4D97-AF65-F5344CB8AC3E}">
        <p14:creationId xmlns:p14="http://schemas.microsoft.com/office/powerpoint/2010/main" val="4796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29"/>
            <a:ext cx="9144000" cy="6446743"/>
          </a:xfrm>
        </p:spPr>
      </p:pic>
    </p:spTree>
    <p:extLst>
      <p:ext uri="{BB962C8B-B14F-4D97-AF65-F5344CB8AC3E}">
        <p14:creationId xmlns:p14="http://schemas.microsoft.com/office/powerpoint/2010/main" val="3217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4" descr="IR_cle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00" y="0"/>
            <a:ext cx="7775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Diagnostic Inventory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191768"/>
            <a:ext cx="357835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34 BPMs</a:t>
            </a:r>
          </a:p>
          <a:p>
            <a:r>
              <a:rPr lang="en-US" sz="2400" dirty="0" smtClean="0"/>
              <a:t>4 BCMs</a:t>
            </a:r>
          </a:p>
          <a:p>
            <a:r>
              <a:rPr lang="en-US" sz="2400" dirty="0" smtClean="0"/>
              <a:t>1 </a:t>
            </a:r>
            <a:r>
              <a:rPr lang="en-US" sz="2400" dirty="0"/>
              <a:t>U</a:t>
            </a:r>
            <a:r>
              <a:rPr lang="en-US" sz="2400" dirty="0" smtClean="0"/>
              <a:t>nser monitor</a:t>
            </a:r>
          </a:p>
          <a:p>
            <a:r>
              <a:rPr lang="en-US" sz="2400" dirty="0"/>
              <a:t>2</a:t>
            </a:r>
            <a:r>
              <a:rPr lang="en-US" sz="2400" dirty="0" smtClean="0"/>
              <a:t> bunch length monitors (MP interferometer, THZ </a:t>
            </a:r>
            <a:r>
              <a:rPr lang="en-US" sz="2400" dirty="0" err="1" smtClean="0"/>
              <a:t>spectometer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20+ BLMs (PMT)</a:t>
            </a:r>
          </a:p>
          <a:p>
            <a:r>
              <a:rPr lang="en-US" sz="2400" dirty="0" smtClean="0"/>
              <a:t>Halo monitor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139952" y="475488"/>
            <a:ext cx="7004304" cy="6120384"/>
            <a:chOff x="1164336" y="487680"/>
            <a:chExt cx="7004304" cy="6120384"/>
          </a:xfrm>
        </p:grpSpPr>
        <p:sp>
          <p:nvSpPr>
            <p:cNvPr id="13" name="Oval 12"/>
            <p:cNvSpPr/>
            <p:nvPr/>
          </p:nvSpPr>
          <p:spPr>
            <a:xfrm>
              <a:off x="6412992" y="118262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26480" y="156667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38928" y="2444496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52672" y="3572256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24912" y="460248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62784" y="501091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859280" y="5321808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50848" y="566928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64336" y="624840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02080" y="646176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25696" y="423062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61616" y="612648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556" y="5437081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58351" y="5966326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724400" y="377342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741920" y="48768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01840" y="72542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54368" y="106070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796784" y="118872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45680" y="156667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95872" y="2279904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63056" y="2627376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11952" y="3066288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93792" y="354787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45291" y="5264730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442026" y="5092379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638761" y="4920028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35496" y="4747677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28966" y="4402975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032231" y="4575326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851821" y="560943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41008" y="1237488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997952" y="621792"/>
              <a:ext cx="170688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121664" y="396240"/>
            <a:ext cx="7004304" cy="6205728"/>
            <a:chOff x="1511808" y="420624"/>
            <a:chExt cx="7004304" cy="6205728"/>
          </a:xfrm>
        </p:grpSpPr>
        <p:grpSp>
          <p:nvGrpSpPr>
            <p:cNvPr id="121" name="Group 120"/>
            <p:cNvGrpSpPr/>
            <p:nvPr/>
          </p:nvGrpSpPr>
          <p:grpSpPr>
            <a:xfrm>
              <a:off x="1511808" y="420624"/>
              <a:ext cx="7004304" cy="6205728"/>
              <a:chOff x="1463040" y="384048"/>
              <a:chExt cx="7004304" cy="620572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1463040" y="469392"/>
                <a:ext cx="7004304" cy="6120384"/>
                <a:chOff x="1164336" y="487680"/>
                <a:chExt cx="7004304" cy="6120384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412992" y="1182624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26480" y="156667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138928" y="2444496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852672" y="3572256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724912" y="460248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462784" y="501091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859280" y="5321808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450848" y="566928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64336" y="624840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402080" y="646176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25696" y="4230624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261616" y="612648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048556" y="5437081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724400" y="3773424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741920" y="48768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101840" y="725424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754368" y="1060704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796784" y="118872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345680" y="156667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608064" y="219456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211824" y="2578608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711952" y="3066288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193792" y="354787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245291" y="5264730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442026" y="5092379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638761" y="4920028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835496" y="4747677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851821" y="560943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541008" y="1237488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97952" y="621792"/>
                  <a:ext cx="170688" cy="146304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Oval 115"/>
              <p:cNvSpPr/>
              <p:nvPr/>
            </p:nvSpPr>
            <p:spPr>
              <a:xfrm>
                <a:off x="6973824" y="841248"/>
                <a:ext cx="170688" cy="1463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114032" y="384048"/>
                <a:ext cx="170688" cy="1463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236208" y="2810256"/>
                <a:ext cx="170688" cy="14630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6711696" y="2407920"/>
              <a:ext cx="170688" cy="1463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827520" y="2328672"/>
              <a:ext cx="170688" cy="1463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36320" y="390144"/>
            <a:ext cx="7168896" cy="6291072"/>
            <a:chOff x="1036320" y="390144"/>
            <a:chExt cx="7168896" cy="6291072"/>
          </a:xfrm>
        </p:grpSpPr>
        <p:sp>
          <p:nvSpPr>
            <p:cNvPr id="123" name="Oval 122"/>
            <p:cNvSpPr/>
            <p:nvPr/>
          </p:nvSpPr>
          <p:spPr>
            <a:xfrm>
              <a:off x="1036320" y="6486144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639056" y="3724656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096256" y="3523488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7918704" y="603504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997952" y="390144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723632" y="469392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207008" y="6156960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456944" y="6345936"/>
              <a:ext cx="207264" cy="195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ontent Placeholder 2"/>
          <p:cNvSpPr txBox="1">
            <a:spLocks/>
          </p:cNvSpPr>
          <p:nvPr/>
        </p:nvSpPr>
        <p:spPr>
          <a:xfrm>
            <a:off x="2962656" y="1191768"/>
            <a:ext cx="35783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34 Viewers</a:t>
            </a:r>
          </a:p>
          <a:p>
            <a:r>
              <a:rPr lang="en-US" sz="2400" dirty="0" smtClean="0"/>
              <a:t>8 SLMs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5224272" y="3584448"/>
            <a:ext cx="3578352" cy="30172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</a:t>
            </a:r>
            <a:r>
              <a:rPr lang="en-US" sz="2400" dirty="0" smtClean="0"/>
              <a:t>rcs serve as energy spectrometers </a:t>
            </a:r>
            <a:endParaRPr lang="en-US" sz="2400" dirty="0"/>
          </a:p>
          <a:p>
            <a:r>
              <a:rPr lang="en-US" sz="2400" dirty="0"/>
              <a:t>v</a:t>
            </a:r>
            <a:r>
              <a:rPr lang="en-US" sz="2400" dirty="0" smtClean="0"/>
              <a:t>iewers, SLMs give both position and profile data</a:t>
            </a:r>
          </a:p>
          <a:p>
            <a:r>
              <a:rPr lang="en-US" sz="2400" dirty="0" smtClean="0"/>
              <a:t>BLMs used for both tuning (loss reduction, halo control) and machine protection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535936" y="963168"/>
            <a:ext cx="4291584" cy="3998976"/>
            <a:chOff x="2535936" y="963168"/>
            <a:chExt cx="4291584" cy="3998976"/>
          </a:xfrm>
        </p:grpSpPr>
        <p:sp>
          <p:nvSpPr>
            <p:cNvPr id="136" name="Rectangle 135"/>
            <p:cNvSpPr/>
            <p:nvPr/>
          </p:nvSpPr>
          <p:spPr>
            <a:xfrm rot="1200000">
              <a:off x="6522720" y="963168"/>
              <a:ext cx="304800" cy="1950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2700000">
              <a:off x="2481072" y="4712208"/>
              <a:ext cx="304800" cy="1950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700000">
              <a:off x="6412992" y="1280160"/>
              <a:ext cx="304800" cy="1950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2700000">
              <a:off x="5602224" y="3029712"/>
              <a:ext cx="304800" cy="1950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Isosceles Triangle 140"/>
          <p:cNvSpPr/>
          <p:nvPr/>
        </p:nvSpPr>
        <p:spPr>
          <a:xfrm>
            <a:off x="1731264" y="5181600"/>
            <a:ext cx="329184" cy="365760"/>
          </a:xfrm>
          <a:prstGeom prst="triangle">
            <a:avLst/>
          </a:prstGeom>
          <a:solidFill>
            <a:srgbClr val="C59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un 142"/>
          <p:cNvSpPr/>
          <p:nvPr/>
        </p:nvSpPr>
        <p:spPr>
          <a:xfrm>
            <a:off x="5506472" y="2950516"/>
            <a:ext cx="499872" cy="390144"/>
          </a:xfrm>
          <a:prstGeom prst="sun">
            <a:avLst/>
          </a:prstGeom>
          <a:solidFill>
            <a:srgbClr val="FA4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un 143"/>
          <p:cNvSpPr/>
          <p:nvPr/>
        </p:nvSpPr>
        <p:spPr>
          <a:xfrm>
            <a:off x="4858512" y="3505200"/>
            <a:ext cx="499872" cy="390144"/>
          </a:xfrm>
          <a:prstGeom prst="sun">
            <a:avLst/>
          </a:prstGeom>
          <a:solidFill>
            <a:srgbClr val="FA4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2035480" y="2736503"/>
            <a:ext cx="5073040" cy="1384995"/>
          </a:xfrm>
          <a:prstGeom prst="rect">
            <a:avLst/>
          </a:prstGeom>
          <a:solidFill>
            <a:srgbClr val="FA4CD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Basically… </a:t>
            </a:r>
            <a:r>
              <a:rPr lang="en-US" sz="2800" i="1" dirty="0" smtClean="0"/>
              <a:t>we avoid bare beam pipe: if it’s not holding magnets or RF, it has a diagnostic.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910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1" grpId="1" animBg="1"/>
      <p:bldP spid="143" grpId="0" animBg="1"/>
      <p:bldP spid="143" grpId="1" animBg="1"/>
      <p:bldP spid="144" grpId="0" animBg="1"/>
      <p:bldP spid="144" grpId="1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546"/>
            <a:ext cx="8229600" cy="52256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These are implemented in a system with a phase advance of ~6 to 7 oscillations from the injection point to the dump.</a:t>
            </a:r>
          </a:p>
          <a:p>
            <a:pPr lvl="1"/>
            <a:r>
              <a:rPr lang="en-US" dirty="0" smtClean="0"/>
              <a:t>4+ BPMs/</a:t>
            </a:r>
            <a:r>
              <a:rPr lang="en-US" dirty="0" err="1" smtClean="0"/>
              <a:t>betatron</a:t>
            </a:r>
            <a:r>
              <a:rPr lang="en-US" dirty="0" smtClean="0"/>
              <a:t> wavelength</a:t>
            </a:r>
          </a:p>
          <a:p>
            <a:r>
              <a:rPr lang="en-US" dirty="0" smtClean="0"/>
              <a:t>Extensive suite of diagnostics and controls </a:t>
            </a:r>
          </a:p>
          <a:p>
            <a:pPr lvl="1"/>
            <a:r>
              <a:rPr lang="en-US" dirty="0" smtClean="0"/>
              <a:t>accesses separate information about the beam and the machine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operational flexibility, working point agility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ultiple bunch charges/timing, energies, currents…</a:t>
            </a:r>
          </a:p>
          <a:p>
            <a:r>
              <a:rPr lang="en-US" dirty="0" smtClean="0"/>
              <a:t>Analog Monitoring System (AMS) gives access to RF control signals, BLMs, </a:t>
            </a:r>
            <a:r>
              <a:rPr lang="en-US" dirty="0" err="1" smtClean="0"/>
              <a:t>etc</a:t>
            </a:r>
            <a:r>
              <a:rPr lang="en-US" dirty="0" smtClean="0"/>
              <a:t> with moderate (~10 MHz) bandwidth</a:t>
            </a:r>
          </a:p>
          <a:p>
            <a:pPr lvl="1"/>
            <a:r>
              <a:rPr lang="en-US" dirty="0" smtClean="0"/>
              <a:t>monitor RF transients, tune on beam loss with high power pulsed beam, etc.</a:t>
            </a:r>
          </a:p>
          <a:p>
            <a:r>
              <a:rPr lang="en-US" dirty="0" smtClean="0"/>
              <a:t>HOM loads instrumented &amp; can directly observe onset of BBU</a:t>
            </a:r>
          </a:p>
        </p:txBody>
      </p:sp>
    </p:spTree>
    <p:extLst>
      <p:ext uri="{BB962C8B-B14F-4D97-AF65-F5344CB8AC3E}">
        <p14:creationId xmlns:p14="http://schemas.microsoft.com/office/powerpoint/2010/main" val="179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Lessons Learned (</a:t>
            </a:r>
            <a:r>
              <a:rPr lang="en-US" sz="3600" i="1" dirty="0" smtClean="0"/>
              <a:t>often the hard way…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ERLs are time-of-flight spectrometers</a:t>
            </a:r>
          </a:p>
          <a:p>
            <a:r>
              <a:rPr lang="en-US" dirty="0" smtClean="0"/>
              <a:t>RF drive </a:t>
            </a:r>
            <a:r>
              <a:rPr lang="en-US" dirty="0" smtClean="0">
                <a:sym typeface="Wingdings" panose="05000000000000000000" pitchFamily="2" charset="2"/>
              </a:rPr>
              <a:t></a:t>
            </a:r>
            <a:r>
              <a:rPr lang="en-US" dirty="0" smtClean="0"/>
              <a:t> more than energy recovery</a:t>
            </a:r>
          </a:p>
          <a:p>
            <a:r>
              <a:rPr lang="en-US" dirty="0" smtClean="0"/>
              <a:t>ERLs operate away from equilibrium</a:t>
            </a:r>
          </a:p>
          <a:p>
            <a:r>
              <a:rPr lang="en-US" dirty="0" smtClean="0"/>
              <a:t>Multi-pass transport is hard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Lessons Learned #1: </a:t>
            </a:r>
            <a:r>
              <a:rPr lang="en-US" sz="3600" i="1" dirty="0"/>
              <a:t>ERLs are time-of-flight spectrometers, not </a:t>
            </a:r>
            <a:r>
              <a:rPr lang="en-US" sz="3600" i="1" dirty="0" smtClean="0"/>
              <a:t>transport </a:t>
            </a:r>
            <a:r>
              <a:rPr lang="en-US" sz="3600" i="1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5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Exist solely to </a:t>
            </a:r>
            <a:r>
              <a:rPr lang="en-US" dirty="0"/>
              <a:t>create conspiracies between phase and energy</a:t>
            </a:r>
          </a:p>
          <a:p>
            <a:pPr lvl="1"/>
            <a:r>
              <a:rPr lang="en-US" dirty="0"/>
              <a:t>no closed orbit; may not be betatron </a:t>
            </a:r>
            <a:r>
              <a:rPr lang="en-US" dirty="0" smtClean="0"/>
              <a:t>stable/have </a:t>
            </a:r>
            <a:r>
              <a:rPr lang="en-US" dirty="0"/>
              <a:t>“matched” beam </a:t>
            </a:r>
            <a:r>
              <a:rPr lang="en-US" dirty="0" smtClean="0"/>
              <a:t>envelopes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beam </a:t>
            </a:r>
            <a:r>
              <a:rPr lang="en-US" dirty="0"/>
              <a:t>and lattice are different (mismatch often advantageous)</a:t>
            </a:r>
          </a:p>
          <a:p>
            <a:pPr lvl="1"/>
            <a:r>
              <a:rPr lang="en-US" dirty="0"/>
              <a:t>longitudinal match constrains system architecture</a:t>
            </a:r>
          </a:p>
          <a:p>
            <a:r>
              <a:rPr lang="en-US" dirty="0" smtClean="0"/>
              <a:t>need full suite of </a:t>
            </a:r>
            <a:r>
              <a:rPr lang="en-US" i="1" dirty="0" smtClean="0"/>
              <a:t>longitudinal</a:t>
            </a:r>
            <a:r>
              <a:rPr lang="en-US" dirty="0" smtClean="0"/>
              <a:t> diagnostics for both machine (lattice) and beam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hase transfer function system (R</a:t>
            </a:r>
            <a:r>
              <a:rPr lang="en-US" baseline="-25000" dirty="0" smtClean="0"/>
              <a:t>55</a:t>
            </a:r>
            <a:r>
              <a:rPr lang="en-US" dirty="0" smtClean="0"/>
              <a:t>, T</a:t>
            </a:r>
            <a:r>
              <a:rPr lang="en-US" baseline="-25000" dirty="0" smtClean="0"/>
              <a:t>555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unch length monitoring/noninvasive energy, energy spread (SPM)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tomography to capture/correct nonlinear phase space distortion</a:t>
            </a:r>
            <a:r>
              <a:rPr lang="en-US" dirty="0" smtClean="0"/>
              <a:t>)</a:t>
            </a:r>
          </a:p>
          <a:p>
            <a:r>
              <a:rPr lang="en-US" dirty="0"/>
              <a:t>spectrometer-grade components</a:t>
            </a:r>
          </a:p>
          <a:p>
            <a:pPr lvl="1"/>
            <a:r>
              <a:rPr lang="en-US" dirty="0"/>
              <a:t>perturbations at high energy anti-damp during recovery </a:t>
            </a:r>
          </a:p>
          <a:p>
            <a:r>
              <a:rPr lang="en-US" dirty="0"/>
              <a:t>aberration management critical: nonlinear modeling/diagnosis/control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ERL performance sensitive to longitudinal dynamics</a:t>
            </a:r>
          </a:p>
          <a:p>
            <a:r>
              <a:rPr lang="en-US" sz="2200" dirty="0" smtClean="0"/>
              <a:t>Can switch between quite different operational modes with only minor parametric changes</a:t>
            </a:r>
          </a:p>
          <a:p>
            <a:pPr lvl="1"/>
            <a:r>
              <a:rPr lang="en-US" sz="2000" dirty="0" smtClean="0"/>
              <a:t>e.g. cross-phasing of linac cavities/modules: change single phase </a:t>
            </a:r>
            <a:r>
              <a:rPr lang="en-US" sz="2000" dirty="0" err="1" smtClean="0"/>
              <a:t>setpoint</a:t>
            </a:r>
            <a:r>
              <a:rPr lang="en-US" sz="2000" dirty="0" smtClean="0"/>
              <a:t> and go from short bunch to small </a:t>
            </a:r>
            <a:r>
              <a:rPr lang="en-US" sz="2000" dirty="0" err="1" smtClean="0"/>
              <a:t>dp</a:t>
            </a:r>
            <a:r>
              <a:rPr lang="en-US" sz="2000" dirty="0" smtClean="0"/>
              <a:t>/p</a:t>
            </a:r>
          </a:p>
          <a:p>
            <a:r>
              <a:rPr lang="en-US" sz="2200" dirty="0" smtClean="0"/>
              <a:t>Allows management/control/improvement of beam quality (and degradation) in presence of collective effects, coherent phenomena, ...</a:t>
            </a:r>
          </a:p>
          <a:p>
            <a:pPr lvl="1"/>
            <a:r>
              <a:rPr lang="en-US" sz="2000" dirty="0" smtClean="0"/>
              <a:t>Examples:</a:t>
            </a:r>
          </a:p>
          <a:p>
            <a:pPr lvl="2"/>
            <a:r>
              <a:rPr lang="en-US" sz="1600" dirty="0" smtClean="0"/>
              <a:t>LSC management, bunch length compression during acceleration/transport; energy compression during energy recovery</a:t>
            </a:r>
          </a:p>
          <a:p>
            <a:pPr lvl="2"/>
            <a:r>
              <a:rPr lang="en-US" sz="1600" dirty="0" smtClean="0"/>
              <a:t>UV bunch compression w/o chicane</a:t>
            </a:r>
          </a:p>
          <a:p>
            <a:pPr lvl="2"/>
            <a:r>
              <a:rPr lang="en-US" sz="1600" dirty="0" smtClean="0"/>
              <a:t>RF curvature correction w/o harmonic RF</a:t>
            </a:r>
          </a:p>
          <a:p>
            <a:pPr lvl="2"/>
            <a:r>
              <a:rPr lang="en-US" sz="1600" dirty="0" smtClean="0"/>
              <a:t>Bunch length compression with positive compaction (M</a:t>
            </a:r>
            <a:r>
              <a:rPr lang="en-US" sz="1600" baseline="-25000" dirty="0" smtClean="0"/>
              <a:t>56</a:t>
            </a:r>
            <a:r>
              <a:rPr lang="en-US" sz="1600" dirty="0" smtClean="0"/>
              <a:t>&gt;0)</a:t>
            </a:r>
          </a:p>
          <a:p>
            <a:pPr lvl="2"/>
            <a:r>
              <a:rPr lang="en-US" sz="1600" dirty="0" smtClean="0"/>
              <a:t>Suppression of RF curvature effects </a:t>
            </a:r>
            <a:r>
              <a:rPr lang="en-US" sz="1600" dirty="0" smtClean="0">
                <a:sym typeface="Wingdings" pitchFamily="2" charset="2"/>
              </a:rPr>
              <a:t> reduction in </a:t>
            </a:r>
            <a:r>
              <a:rPr lang="en-US" sz="1600" dirty="0" err="1" smtClean="0">
                <a:sym typeface="Wingdings" pitchFamily="2" charset="2"/>
              </a:rPr>
              <a:t>dp</a:t>
            </a:r>
            <a:r>
              <a:rPr lang="en-US" sz="1600" dirty="0" smtClean="0">
                <a:sym typeface="Wingdings" pitchFamily="2" charset="2"/>
              </a:rPr>
              <a:t>/p (cf. to on-crest/in trough operation)</a:t>
            </a:r>
          </a:p>
          <a:p>
            <a:pPr lvl="3"/>
            <a:r>
              <a:rPr lang="en-US" sz="1200" dirty="0" smtClean="0">
                <a:sym typeface="Wingdings" pitchFamily="2" charset="2"/>
              </a:rPr>
              <a:t>Can run with longer bunch/mitigate LSC effects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Enhancement/suppression of LSC/CSR/</a:t>
            </a:r>
            <a:r>
              <a:rPr lang="en-US" sz="1600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600" dirty="0" err="1" smtClean="0">
                <a:sym typeface="Wingdings" pitchFamily="2" charset="2"/>
              </a:rPr>
              <a:t>BI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Influence of Longitudinal Match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45" y="2824599"/>
            <a:ext cx="9144000" cy="3626423"/>
            <a:chOff x="5245" y="2824599"/>
            <a:chExt cx="9144000" cy="3626423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5" y="2824599"/>
              <a:ext cx="9144000" cy="3626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371600" y="4599709"/>
              <a:ext cx="1454727" cy="13855"/>
            </a:xfrm>
            <a:prstGeom prst="straightConnector1">
              <a:avLst/>
            </a:prstGeom>
            <a:ln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8981" y="4599708"/>
              <a:ext cx="92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low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66901" y="4623955"/>
              <a:ext cx="92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high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145426" y="4421950"/>
              <a:ext cx="1454727" cy="13855"/>
            </a:xfrm>
            <a:prstGeom prst="straightConnector1">
              <a:avLst/>
            </a:prstGeom>
            <a:ln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32807" y="4421949"/>
              <a:ext cx="92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low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0727" y="4446196"/>
              <a:ext cx="928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high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" y="3431245"/>
            <a:ext cx="8747760" cy="2827020"/>
            <a:chOff x="4500529" y="3371194"/>
            <a:chExt cx="8747760" cy="2827020"/>
          </a:xfrm>
        </p:grpSpPr>
        <p:grpSp>
          <p:nvGrpSpPr>
            <p:cNvPr id="14" name="Group 13"/>
            <p:cNvGrpSpPr/>
            <p:nvPr/>
          </p:nvGrpSpPr>
          <p:grpSpPr>
            <a:xfrm>
              <a:off x="4500529" y="3371194"/>
              <a:ext cx="8747760" cy="2827020"/>
              <a:chOff x="243840" y="3733800"/>
              <a:chExt cx="8747760" cy="28270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3840" y="3733800"/>
                <a:ext cx="8747760" cy="2827020"/>
                <a:chOff x="228600" y="3505200"/>
                <a:chExt cx="8747760" cy="2827020"/>
              </a:xfrm>
            </p:grpSpPr>
            <p:pic>
              <p:nvPicPr>
                <p:cNvPr id="5" name="Picture 4" descr="crest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28600" y="3505200"/>
                  <a:ext cx="4404360" cy="2827020"/>
                </a:xfrm>
                <a:prstGeom prst="rect">
                  <a:avLst/>
                </a:prstGeom>
              </p:spPr>
            </p:pic>
            <p:pic>
              <p:nvPicPr>
                <p:cNvPr id="6" name="Picture 5" descr="cross-phased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72000" y="3505200"/>
                  <a:ext cx="4404360" cy="282702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278525" y="3857293"/>
                <a:ext cx="1245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 (</a:t>
                </a:r>
                <a:r>
                  <a:rPr lang="en-US" dirty="0" err="1" smtClean="0"/>
                  <a:t>MeV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88318" y="6143291"/>
                <a:ext cx="1245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 (</a:t>
                </a:r>
                <a:r>
                  <a:rPr lang="en-US" dirty="0" err="1" smtClean="0"/>
                  <a:t>nsec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08787" y="3852037"/>
                <a:ext cx="1245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 (</a:t>
                </a:r>
                <a:r>
                  <a:rPr lang="en-US" dirty="0" err="1" smtClean="0"/>
                  <a:t>MeV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598983" y="5785941"/>
              <a:ext cx="1245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(</a:t>
              </a:r>
              <a:r>
                <a:rPr lang="en-US" dirty="0" err="1" smtClean="0"/>
                <a:t>nsec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6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24000" y="687388"/>
            <a:ext cx="6218238" cy="5484812"/>
            <a:chOff x="1524000" y="686726"/>
            <a:chExt cx="6217920" cy="5485474"/>
          </a:xfrm>
        </p:grpSpPr>
        <p:pic>
          <p:nvPicPr>
            <p:cNvPr id="4149" name="Picture 53" descr="UV_clea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876" y="1525921"/>
              <a:ext cx="4846320" cy="4359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Picture 54" descr="IR_clea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686726"/>
              <a:ext cx="6217920" cy="5485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" name="TextBox 55"/>
            <p:cNvSpPr txBox="1">
              <a:spLocks noChangeArrowheads="1"/>
            </p:cNvSpPr>
            <p:nvPr/>
          </p:nvSpPr>
          <p:spPr bwMode="auto">
            <a:xfrm>
              <a:off x="5738975" y="733519"/>
              <a:ext cx="788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DC Gun</a:t>
              </a:r>
            </a:p>
          </p:txBody>
        </p:sp>
        <p:sp>
          <p:nvSpPr>
            <p:cNvPr id="4152" name="TextBox 56"/>
            <p:cNvSpPr txBox="1">
              <a:spLocks noChangeArrowheads="1"/>
            </p:cNvSpPr>
            <p:nvPr/>
          </p:nvSpPr>
          <p:spPr bwMode="auto">
            <a:xfrm rot="-2454168">
              <a:off x="3974275" y="2853499"/>
              <a:ext cx="9541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SRF </a:t>
              </a:r>
              <a:r>
                <a:rPr lang="en-US" sz="1400" dirty="0" err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Linac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53" name="TextBox 58"/>
            <p:cNvSpPr txBox="1">
              <a:spLocks noChangeArrowheads="1"/>
            </p:cNvSpPr>
            <p:nvPr/>
          </p:nvSpPr>
          <p:spPr bwMode="auto">
            <a:xfrm>
              <a:off x="3043237" y="4649126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Dump</a:t>
              </a:r>
            </a:p>
          </p:txBody>
        </p:sp>
        <p:sp>
          <p:nvSpPr>
            <p:cNvPr id="4154" name="TextBox 59"/>
            <p:cNvSpPr txBox="1">
              <a:spLocks noChangeArrowheads="1"/>
            </p:cNvSpPr>
            <p:nvPr/>
          </p:nvSpPr>
          <p:spPr bwMode="auto">
            <a:xfrm rot="-2540506">
              <a:off x="5467711" y="2373062"/>
              <a:ext cx="1021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IR Wiggler</a:t>
              </a:r>
            </a:p>
          </p:txBody>
        </p:sp>
        <p:sp>
          <p:nvSpPr>
            <p:cNvPr id="4155" name="TextBox 60"/>
            <p:cNvSpPr txBox="1">
              <a:spLocks noChangeArrowheads="1"/>
            </p:cNvSpPr>
            <p:nvPr/>
          </p:nvSpPr>
          <p:spPr bwMode="auto">
            <a:xfrm rot="-2540506">
              <a:off x="3874103" y="3437768"/>
              <a:ext cx="163859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Bunching Chicane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751075" y="1288461"/>
              <a:ext cx="4635263" cy="4412195"/>
            </a:xfrm>
            <a:custGeom>
              <a:avLst/>
              <a:gdLst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4635611 w 4635611"/>
                <a:gd name="connsiteY3" fmla="*/ 326004 h 4412974"/>
                <a:gd name="connsiteX4" fmla="*/ 4500439 w 4635611"/>
                <a:gd name="connsiteY4" fmla="*/ 0 h 4412974"/>
                <a:gd name="connsiteX5" fmla="*/ 842839 w 4635611"/>
                <a:gd name="connsiteY5" fmla="*/ 3077155 h 4412974"/>
                <a:gd name="connsiteX6" fmla="*/ 866692 w 4635611"/>
                <a:gd name="connsiteY6" fmla="*/ 3506526 h 4412974"/>
                <a:gd name="connsiteX7" fmla="*/ 818985 w 4635611"/>
                <a:gd name="connsiteY7" fmla="*/ 3633746 h 4412974"/>
                <a:gd name="connsiteX8" fmla="*/ 0 w 4635611"/>
                <a:gd name="connsiteY8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635611 w 4635611"/>
                <a:gd name="connsiteY4" fmla="*/ 326004 h 4412974"/>
                <a:gd name="connsiteX5" fmla="*/ 4500439 w 4635611"/>
                <a:gd name="connsiteY5" fmla="*/ 0 h 4412974"/>
                <a:gd name="connsiteX6" fmla="*/ 842839 w 4635611"/>
                <a:gd name="connsiteY6" fmla="*/ 3077155 h 4412974"/>
                <a:gd name="connsiteX7" fmla="*/ 866692 w 4635611"/>
                <a:gd name="connsiteY7" fmla="*/ 3506526 h 4412974"/>
                <a:gd name="connsiteX8" fmla="*/ 818985 w 4635611"/>
                <a:gd name="connsiteY8" fmla="*/ 3633746 h 4412974"/>
                <a:gd name="connsiteX9" fmla="*/ 0 w 4635611"/>
                <a:gd name="connsiteY9" fmla="*/ 4253948 h 4412974"/>
                <a:gd name="connsiteX0" fmla="*/ 0 w 4635611"/>
                <a:gd name="connsiteY0" fmla="*/ 4253948 h 4412974"/>
                <a:gd name="connsiteX1" fmla="*/ 0 w 4635611"/>
                <a:gd name="connsiteY1" fmla="*/ 4412974 h 4412974"/>
                <a:gd name="connsiteX2" fmla="*/ 238539 w 4635611"/>
                <a:gd name="connsiteY2" fmla="*/ 4381169 h 4412974"/>
                <a:gd name="connsiteX3" fmla="*/ 3649649 w 4635611"/>
                <a:gd name="connsiteY3" fmla="*/ 1378889 h 4412974"/>
                <a:gd name="connsiteX4" fmla="*/ 4335449 w 4635611"/>
                <a:gd name="connsiteY4" fmla="*/ 769289 h 4412974"/>
                <a:gd name="connsiteX5" fmla="*/ 4635611 w 4635611"/>
                <a:gd name="connsiteY5" fmla="*/ 326004 h 4412974"/>
                <a:gd name="connsiteX6" fmla="*/ 4500439 w 4635611"/>
                <a:gd name="connsiteY6" fmla="*/ 0 h 4412974"/>
                <a:gd name="connsiteX7" fmla="*/ 842839 w 4635611"/>
                <a:gd name="connsiteY7" fmla="*/ 3077155 h 4412974"/>
                <a:gd name="connsiteX8" fmla="*/ 866692 w 4635611"/>
                <a:gd name="connsiteY8" fmla="*/ 3506526 h 4412974"/>
                <a:gd name="connsiteX9" fmla="*/ 818985 w 4635611"/>
                <a:gd name="connsiteY9" fmla="*/ 3633746 h 4412974"/>
                <a:gd name="connsiteX10" fmla="*/ 0 w 4635611"/>
                <a:gd name="connsiteY10" fmla="*/ 4253948 h 44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611" h="4412974">
                  <a:moveTo>
                    <a:pt x="0" y="4253948"/>
                  </a:moveTo>
                  <a:lnTo>
                    <a:pt x="0" y="4412974"/>
                  </a:lnTo>
                  <a:lnTo>
                    <a:pt x="238539" y="4381169"/>
                  </a:lnTo>
                  <a:lnTo>
                    <a:pt x="3649649" y="1378889"/>
                  </a:lnTo>
                  <a:lnTo>
                    <a:pt x="4335449" y="769289"/>
                  </a:lnTo>
                  <a:lnTo>
                    <a:pt x="4635611" y="326004"/>
                  </a:lnTo>
                  <a:lnTo>
                    <a:pt x="4500439" y="0"/>
                  </a:lnTo>
                  <a:lnTo>
                    <a:pt x="842839" y="3077155"/>
                  </a:lnTo>
                  <a:lnTo>
                    <a:pt x="866692" y="3506526"/>
                  </a:lnTo>
                  <a:lnTo>
                    <a:pt x="818985" y="3633746"/>
                  </a:lnTo>
                  <a:lnTo>
                    <a:pt x="0" y="4253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Longitudinal Matching Scenario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6962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Requirements on phase space: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high peak current (short bunch) at FEL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bunch length compression at wiggler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using quads and sextupoles to adjust compactions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“small” energy spread at dump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energy compress while energy recovering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“short” RF wavelength/long bunch,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large exhaust </a:t>
            </a:r>
            <a:r>
              <a:rPr lang="en-US" sz="1400" smtClean="0">
                <a:latin typeface="Symbol" pitchFamily="18" charset="2"/>
              </a:rPr>
              <a:t>d</a:t>
            </a:r>
            <a:r>
              <a:rPr lang="en-US" sz="1400" smtClean="0"/>
              <a:t>p/p (~10%)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Þ"/>
            </a:pPr>
            <a:r>
              <a:rPr lang="en-US" sz="1400" smtClean="0"/>
              <a:t>get slope, curvature</a:t>
            </a:r>
            <a:r>
              <a:rPr lang="en-US" sz="1400" i="1" smtClean="0"/>
              <a:t>, and </a:t>
            </a:r>
            <a:r>
              <a:rPr lang="en-US" sz="1400" smtClean="0"/>
              <a:t>torsion right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sz="1400" smtClean="0"/>
              <a:t>	(quads, sextupoles, octupoles)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91138" y="4360863"/>
            <a:ext cx="1419225" cy="1243012"/>
            <a:chOff x="3148" y="2448"/>
            <a:chExt cx="894" cy="78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6" y="2448"/>
              <a:ext cx="826" cy="783"/>
              <a:chOff x="1768" y="1555"/>
              <a:chExt cx="826" cy="783"/>
            </a:xfrm>
          </p:grpSpPr>
          <p:sp>
            <p:nvSpPr>
              <p:cNvPr id="4144" name="Line 7"/>
              <p:cNvSpPr>
                <a:spLocks noChangeShapeType="1"/>
              </p:cNvSpPr>
              <p:nvPr/>
            </p:nvSpPr>
            <p:spPr bwMode="auto">
              <a:xfrm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8"/>
              <p:cNvSpPr>
                <a:spLocks noChangeShapeType="1"/>
              </p:cNvSpPr>
              <p:nvPr/>
            </p:nvSpPr>
            <p:spPr bwMode="auto">
              <a:xfrm rot="5400000" flipH="1" flipV="1">
                <a:off x="2128" y="161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Oval 9"/>
              <p:cNvSpPr>
                <a:spLocks noChangeArrowheads="1"/>
              </p:cNvSpPr>
              <p:nvPr/>
            </p:nvSpPr>
            <p:spPr bwMode="auto">
              <a:xfrm rot="-5475630">
                <a:off x="2007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7" name="Text Box 10"/>
              <p:cNvSpPr txBox="1">
                <a:spLocks noChangeArrowheads="1"/>
              </p:cNvSpPr>
              <p:nvPr/>
            </p:nvSpPr>
            <p:spPr bwMode="auto">
              <a:xfrm>
                <a:off x="1971" y="1555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8" name="Text Box 11"/>
              <p:cNvSpPr txBox="1">
                <a:spLocks noChangeArrowheads="1"/>
              </p:cNvSpPr>
              <p:nvPr/>
            </p:nvSpPr>
            <p:spPr bwMode="auto">
              <a:xfrm>
                <a:off x="2403" y="1961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43" name="Freeform 12"/>
            <p:cNvSpPr>
              <a:spLocks/>
            </p:cNvSpPr>
            <p:nvPr/>
          </p:nvSpPr>
          <p:spPr bwMode="auto">
            <a:xfrm>
              <a:off x="3148" y="2482"/>
              <a:ext cx="308" cy="302"/>
            </a:xfrm>
            <a:custGeom>
              <a:avLst/>
              <a:gdLst>
                <a:gd name="T0" fmla="*/ 308 w 308"/>
                <a:gd name="T1" fmla="*/ 302 h 302"/>
                <a:gd name="T2" fmla="*/ 108 w 308"/>
                <a:gd name="T3" fmla="*/ 241 h 302"/>
                <a:gd name="T4" fmla="*/ 34 w 308"/>
                <a:gd name="T5" fmla="*/ 143 h 302"/>
                <a:gd name="T6" fmla="*/ 0 w 308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302"/>
                <a:gd name="T14" fmla="*/ 308 w 30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302">
                  <a:moveTo>
                    <a:pt x="308" y="302"/>
                  </a:moveTo>
                  <a:cubicBezTo>
                    <a:pt x="274" y="292"/>
                    <a:pt x="153" y="268"/>
                    <a:pt x="108" y="241"/>
                  </a:cubicBezTo>
                  <a:cubicBezTo>
                    <a:pt x="63" y="214"/>
                    <a:pt x="52" y="183"/>
                    <a:pt x="34" y="143"/>
                  </a:cubicBezTo>
                  <a:cubicBezTo>
                    <a:pt x="16" y="103"/>
                    <a:pt x="7" y="3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340475" y="3421063"/>
            <a:ext cx="1384300" cy="1511300"/>
            <a:chOff x="4032" y="1824"/>
            <a:chExt cx="872" cy="952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080" y="1968"/>
              <a:ext cx="824" cy="808"/>
              <a:chOff x="929" y="1560"/>
              <a:chExt cx="824" cy="808"/>
            </a:xfrm>
          </p:grpSpPr>
          <p:sp>
            <p:nvSpPr>
              <p:cNvPr id="4137" name="Line 15"/>
              <p:cNvSpPr>
                <a:spLocks noChangeShapeType="1"/>
              </p:cNvSpPr>
              <p:nvPr/>
            </p:nvSpPr>
            <p:spPr bwMode="auto">
              <a:xfrm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 rot="5400000" flipH="1" flipV="1">
                <a:off x="1289" y="164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Oval 17"/>
              <p:cNvSpPr>
                <a:spLocks noChangeArrowheads="1"/>
              </p:cNvSpPr>
              <p:nvPr/>
            </p:nvSpPr>
            <p:spPr bwMode="auto">
              <a:xfrm rot="-5448019">
                <a:off x="929" y="1982"/>
                <a:ext cx="726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40" name="Text Box 18"/>
              <p:cNvSpPr txBox="1">
                <a:spLocks noChangeArrowheads="1"/>
              </p:cNvSpPr>
              <p:nvPr/>
            </p:nvSpPr>
            <p:spPr bwMode="auto">
              <a:xfrm>
                <a:off x="1132" y="156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41" name="Text Box 19"/>
              <p:cNvSpPr txBox="1">
                <a:spLocks noChangeArrowheads="1"/>
              </p:cNvSpPr>
              <p:nvPr/>
            </p:nvSpPr>
            <p:spPr bwMode="auto">
              <a:xfrm>
                <a:off x="1562" y="196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36" name="Freeform 20"/>
            <p:cNvSpPr>
              <a:spLocks/>
            </p:cNvSpPr>
            <p:nvPr/>
          </p:nvSpPr>
          <p:spPr bwMode="auto">
            <a:xfrm>
              <a:off x="4032" y="1824"/>
              <a:ext cx="284" cy="512"/>
            </a:xfrm>
            <a:custGeom>
              <a:avLst/>
              <a:gdLst>
                <a:gd name="T0" fmla="*/ 284 w 284"/>
                <a:gd name="T1" fmla="*/ 512 h 512"/>
                <a:gd name="T2" fmla="*/ 105 w 284"/>
                <a:gd name="T3" fmla="*/ 383 h 512"/>
                <a:gd name="T4" fmla="*/ 24 w 284"/>
                <a:gd name="T5" fmla="*/ 237 h 512"/>
                <a:gd name="T6" fmla="*/ 0 w 284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512"/>
                <a:gd name="T14" fmla="*/ 284 w 284"/>
                <a:gd name="T15" fmla="*/ 512 h 5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512">
                  <a:moveTo>
                    <a:pt x="284" y="512"/>
                  </a:moveTo>
                  <a:cubicBezTo>
                    <a:pt x="254" y="492"/>
                    <a:pt x="148" y="429"/>
                    <a:pt x="105" y="383"/>
                  </a:cubicBezTo>
                  <a:cubicBezTo>
                    <a:pt x="62" y="337"/>
                    <a:pt x="41" y="301"/>
                    <a:pt x="24" y="237"/>
                  </a:cubicBezTo>
                  <a:cubicBezTo>
                    <a:pt x="7" y="173"/>
                    <a:pt x="5" y="49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87688" y="4819650"/>
            <a:ext cx="1955800" cy="1228725"/>
            <a:chOff x="1728" y="2976"/>
            <a:chExt cx="1232" cy="774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105" y="2976"/>
              <a:ext cx="855" cy="774"/>
              <a:chOff x="1508" y="2507"/>
              <a:chExt cx="855" cy="774"/>
            </a:xfrm>
          </p:grpSpPr>
          <p:sp>
            <p:nvSpPr>
              <p:cNvPr id="4130" name="Line 23"/>
              <p:cNvSpPr>
                <a:spLocks noChangeShapeType="1"/>
              </p:cNvSpPr>
              <p:nvPr/>
            </p:nvSpPr>
            <p:spPr bwMode="auto">
              <a:xfrm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1908" y="2561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25"/>
              <p:cNvSpPr>
                <a:spLocks noChangeArrowheads="1"/>
              </p:cNvSpPr>
              <p:nvPr/>
            </p:nvSpPr>
            <p:spPr bwMode="auto">
              <a:xfrm rot="10301" flipV="1">
                <a:off x="1508" y="2906"/>
                <a:ext cx="772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33" name="Text Box 26"/>
              <p:cNvSpPr txBox="1">
                <a:spLocks noChangeArrowheads="1"/>
              </p:cNvSpPr>
              <p:nvPr/>
            </p:nvSpPr>
            <p:spPr bwMode="auto">
              <a:xfrm>
                <a:off x="1760" y="250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34" name="Text Box 27"/>
              <p:cNvSpPr txBox="1">
                <a:spLocks noChangeArrowheads="1"/>
              </p:cNvSpPr>
              <p:nvPr/>
            </p:nvSpPr>
            <p:spPr bwMode="auto">
              <a:xfrm>
                <a:off x="2172" y="290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9" name="Freeform 28"/>
            <p:cNvSpPr>
              <a:spLocks/>
            </p:cNvSpPr>
            <p:nvPr/>
          </p:nvSpPr>
          <p:spPr bwMode="auto">
            <a:xfrm>
              <a:off x="1728" y="3072"/>
              <a:ext cx="642" cy="241"/>
            </a:xfrm>
            <a:custGeom>
              <a:avLst/>
              <a:gdLst>
                <a:gd name="T0" fmla="*/ 9983868 w 498"/>
                <a:gd name="T1" fmla="*/ 2 h 304"/>
                <a:gd name="T2" fmla="*/ 7259268 w 498"/>
                <a:gd name="T3" fmla="*/ 2 h 304"/>
                <a:gd name="T4" fmla="*/ 5572278 w 498"/>
                <a:gd name="T5" fmla="*/ 2 h 304"/>
                <a:gd name="T6" fmla="*/ 3620437 w 498"/>
                <a:gd name="T7" fmla="*/ 2 h 304"/>
                <a:gd name="T8" fmla="*/ 0 w 49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304"/>
                <a:gd name="T17" fmla="*/ 498 w 49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304">
                  <a:moveTo>
                    <a:pt x="498" y="304"/>
                  </a:moveTo>
                  <a:cubicBezTo>
                    <a:pt x="476" y="285"/>
                    <a:pt x="399" y="220"/>
                    <a:pt x="362" y="188"/>
                  </a:cubicBezTo>
                  <a:cubicBezTo>
                    <a:pt x="325" y="156"/>
                    <a:pt x="308" y="136"/>
                    <a:pt x="278" y="110"/>
                  </a:cubicBezTo>
                  <a:cubicBezTo>
                    <a:pt x="248" y="84"/>
                    <a:pt x="227" y="50"/>
                    <a:pt x="181" y="32"/>
                  </a:cubicBezTo>
                  <a:cubicBezTo>
                    <a:pt x="135" y="14"/>
                    <a:pt x="38" y="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67425" y="2001838"/>
            <a:ext cx="2586038" cy="1228725"/>
            <a:chOff x="3566" y="2802"/>
            <a:chExt cx="1629" cy="77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4230" y="2802"/>
              <a:ext cx="965" cy="774"/>
              <a:chOff x="3567" y="2729"/>
              <a:chExt cx="965" cy="774"/>
            </a:xfrm>
          </p:grpSpPr>
          <p:sp>
            <p:nvSpPr>
              <p:cNvPr id="4123" name="Line 31"/>
              <p:cNvSpPr>
                <a:spLocks noChangeShapeType="1"/>
              </p:cNvSpPr>
              <p:nvPr/>
            </p:nvSpPr>
            <p:spPr bwMode="auto">
              <a:xfrm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32"/>
              <p:cNvSpPr>
                <a:spLocks noChangeShapeType="1"/>
              </p:cNvSpPr>
              <p:nvPr/>
            </p:nvSpPr>
            <p:spPr bwMode="auto">
              <a:xfrm rot="5400000" flipH="1" flipV="1">
                <a:off x="4048" y="2783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Oval 33"/>
              <p:cNvSpPr>
                <a:spLocks noChangeArrowheads="1"/>
              </p:cNvSpPr>
              <p:nvPr/>
            </p:nvSpPr>
            <p:spPr bwMode="auto">
              <a:xfrm rot="19150592" flipV="1">
                <a:off x="3567" y="3128"/>
                <a:ext cx="965" cy="2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26" name="Text Box 34"/>
              <p:cNvSpPr txBox="1">
                <a:spLocks noChangeArrowheads="1"/>
              </p:cNvSpPr>
              <p:nvPr/>
            </p:nvSpPr>
            <p:spPr bwMode="auto">
              <a:xfrm>
                <a:off x="3900" y="272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7" name="Text Box 35"/>
              <p:cNvSpPr txBox="1">
                <a:spLocks noChangeArrowheads="1"/>
              </p:cNvSpPr>
              <p:nvPr/>
            </p:nvSpPr>
            <p:spPr bwMode="auto">
              <a:xfrm>
                <a:off x="4312" y="312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22" name="Freeform 36"/>
            <p:cNvSpPr>
              <a:spLocks/>
            </p:cNvSpPr>
            <p:nvPr/>
          </p:nvSpPr>
          <p:spPr bwMode="auto">
            <a:xfrm>
              <a:off x="3566" y="2867"/>
              <a:ext cx="854" cy="460"/>
            </a:xfrm>
            <a:custGeom>
              <a:avLst/>
              <a:gdLst>
                <a:gd name="T0" fmla="*/ 854 w 854"/>
                <a:gd name="T1" fmla="*/ 460 h 460"/>
                <a:gd name="T2" fmla="*/ 602 w 854"/>
                <a:gd name="T3" fmla="*/ 401 h 460"/>
                <a:gd name="T4" fmla="*/ 343 w 854"/>
                <a:gd name="T5" fmla="*/ 259 h 460"/>
                <a:gd name="T6" fmla="*/ 175 w 854"/>
                <a:gd name="T7" fmla="*/ 168 h 460"/>
                <a:gd name="T8" fmla="*/ 0 w 854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4"/>
                <a:gd name="T16" fmla="*/ 0 h 460"/>
                <a:gd name="T17" fmla="*/ 854 w 854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4" h="460">
                  <a:moveTo>
                    <a:pt x="854" y="460"/>
                  </a:moveTo>
                  <a:cubicBezTo>
                    <a:pt x="812" y="449"/>
                    <a:pt x="687" y="435"/>
                    <a:pt x="602" y="401"/>
                  </a:cubicBezTo>
                  <a:cubicBezTo>
                    <a:pt x="517" y="367"/>
                    <a:pt x="414" y="298"/>
                    <a:pt x="343" y="259"/>
                  </a:cubicBezTo>
                  <a:cubicBezTo>
                    <a:pt x="272" y="220"/>
                    <a:pt x="232" y="211"/>
                    <a:pt x="175" y="168"/>
                  </a:cubicBezTo>
                  <a:cubicBezTo>
                    <a:pt x="118" y="125"/>
                    <a:pt x="36" y="3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408113" y="3429000"/>
            <a:ext cx="1641475" cy="1257300"/>
            <a:chOff x="816" y="2160"/>
            <a:chExt cx="1034" cy="792"/>
          </a:xfrm>
        </p:grpSpPr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816" y="2160"/>
              <a:ext cx="835" cy="792"/>
              <a:chOff x="2671" y="1550"/>
              <a:chExt cx="835" cy="792"/>
            </a:xfrm>
          </p:grpSpPr>
          <p:sp>
            <p:nvSpPr>
              <p:cNvPr id="4116" name="Line 39"/>
              <p:cNvSpPr>
                <a:spLocks noChangeShapeType="1"/>
              </p:cNvSpPr>
              <p:nvPr/>
            </p:nvSpPr>
            <p:spPr bwMode="auto">
              <a:xfrm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40"/>
              <p:cNvSpPr>
                <a:spLocks noChangeShapeType="1"/>
              </p:cNvSpPr>
              <p:nvPr/>
            </p:nvSpPr>
            <p:spPr bwMode="auto">
              <a:xfrm rot="5400000" flipH="1" flipV="1">
                <a:off x="3031" y="162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Oval 41"/>
              <p:cNvSpPr>
                <a:spLocks noChangeArrowheads="1"/>
              </p:cNvSpPr>
              <p:nvPr/>
            </p:nvSpPr>
            <p:spPr bwMode="auto">
              <a:xfrm rot="-2292887">
                <a:off x="2911" y="1959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9" name="Text Box 42"/>
              <p:cNvSpPr txBox="1">
                <a:spLocks noChangeArrowheads="1"/>
              </p:cNvSpPr>
              <p:nvPr/>
            </p:nvSpPr>
            <p:spPr bwMode="auto">
              <a:xfrm>
                <a:off x="2874" y="155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20" name="Text Box 43"/>
              <p:cNvSpPr txBox="1">
                <a:spLocks noChangeArrowheads="1"/>
              </p:cNvSpPr>
              <p:nvPr/>
            </p:nvSpPr>
            <p:spPr bwMode="auto">
              <a:xfrm>
                <a:off x="3315" y="195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15" name="Freeform 44"/>
            <p:cNvSpPr>
              <a:spLocks/>
            </p:cNvSpPr>
            <p:nvPr/>
          </p:nvSpPr>
          <p:spPr bwMode="auto">
            <a:xfrm>
              <a:off x="1233" y="2677"/>
              <a:ext cx="617" cy="214"/>
            </a:xfrm>
            <a:custGeom>
              <a:avLst/>
              <a:gdLst>
                <a:gd name="T0" fmla="*/ 0 w 617"/>
                <a:gd name="T1" fmla="*/ 0 h 214"/>
                <a:gd name="T2" fmla="*/ 63 w 617"/>
                <a:gd name="T3" fmla="*/ 155 h 214"/>
                <a:gd name="T4" fmla="*/ 159 w 617"/>
                <a:gd name="T5" fmla="*/ 203 h 214"/>
                <a:gd name="T6" fmla="*/ 617 w 617"/>
                <a:gd name="T7" fmla="*/ 89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7"/>
                <a:gd name="T13" fmla="*/ 0 h 214"/>
                <a:gd name="T14" fmla="*/ 617 w 617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" h="214">
                  <a:moveTo>
                    <a:pt x="0" y="0"/>
                  </a:moveTo>
                  <a:cubicBezTo>
                    <a:pt x="11" y="25"/>
                    <a:pt x="36" y="121"/>
                    <a:pt x="63" y="155"/>
                  </a:cubicBezTo>
                  <a:cubicBezTo>
                    <a:pt x="90" y="189"/>
                    <a:pt x="67" y="214"/>
                    <a:pt x="159" y="203"/>
                  </a:cubicBezTo>
                  <a:cubicBezTo>
                    <a:pt x="251" y="192"/>
                    <a:pt x="522" y="113"/>
                    <a:pt x="617" y="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4797425" y="1036638"/>
            <a:ext cx="1339850" cy="1228725"/>
            <a:chOff x="3120" y="720"/>
            <a:chExt cx="844" cy="774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120" y="720"/>
              <a:ext cx="844" cy="774"/>
              <a:chOff x="3624" y="1590"/>
              <a:chExt cx="844" cy="774"/>
            </a:xfrm>
          </p:grpSpPr>
          <p:sp>
            <p:nvSpPr>
              <p:cNvPr id="4109" name="Line 47"/>
              <p:cNvSpPr>
                <a:spLocks noChangeShapeType="1"/>
              </p:cNvSpPr>
              <p:nvPr/>
            </p:nvSpPr>
            <p:spPr bwMode="auto">
              <a:xfrm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48"/>
              <p:cNvSpPr>
                <a:spLocks noChangeShapeType="1"/>
              </p:cNvSpPr>
              <p:nvPr/>
            </p:nvSpPr>
            <p:spPr bwMode="auto">
              <a:xfrm rot="5400000" flipH="1" flipV="1">
                <a:off x="3984" y="164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Oval 49"/>
              <p:cNvSpPr>
                <a:spLocks noChangeArrowheads="1"/>
              </p:cNvSpPr>
              <p:nvPr/>
            </p:nvSpPr>
            <p:spPr bwMode="auto">
              <a:xfrm>
                <a:off x="3862" y="1980"/>
                <a:ext cx="242" cy="4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12" name="Text Box 50"/>
              <p:cNvSpPr txBox="1">
                <a:spLocks noChangeArrowheads="1"/>
              </p:cNvSpPr>
              <p:nvPr/>
            </p:nvSpPr>
            <p:spPr bwMode="auto">
              <a:xfrm>
                <a:off x="3827" y="1590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4113" name="Text Box 51"/>
              <p:cNvSpPr txBox="1">
                <a:spLocks noChangeArrowheads="1"/>
              </p:cNvSpPr>
              <p:nvPr/>
            </p:nvSpPr>
            <p:spPr bwMode="auto">
              <a:xfrm>
                <a:off x="4277" y="1978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Symbol" pitchFamily="18" charset="2"/>
                  </a:rPr>
                  <a:t>f</a:t>
                </a:r>
                <a:endParaRPr lang="en-US" sz="2400">
                  <a:latin typeface="Symbol" pitchFamily="18" charset="2"/>
                </a:endParaRPr>
              </a:p>
            </p:txBody>
          </p:sp>
        </p:grpSp>
        <p:sp>
          <p:nvSpPr>
            <p:cNvPr id="4108" name="Freeform 52"/>
            <p:cNvSpPr>
              <a:spLocks/>
            </p:cNvSpPr>
            <p:nvPr/>
          </p:nvSpPr>
          <p:spPr bwMode="auto">
            <a:xfrm>
              <a:off x="3552" y="1248"/>
              <a:ext cx="203" cy="101"/>
            </a:xfrm>
            <a:custGeom>
              <a:avLst/>
              <a:gdLst>
                <a:gd name="T0" fmla="*/ 0 w 48"/>
                <a:gd name="T1" fmla="*/ 0 h 192"/>
                <a:gd name="T2" fmla="*/ 203 w 48"/>
                <a:gd name="T3" fmla="*/ 486512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0"/>
                  </a:moveTo>
                  <a:cubicBezTo>
                    <a:pt x="0" y="0"/>
                    <a:pt x="24" y="96"/>
                    <a:pt x="4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717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600" dirty="0" smtClean="0"/>
              <a:t>JLab FEL bunch compression and diagnostics</a:t>
            </a:r>
            <a:endParaRPr lang="en-US" sz="2600" dirty="0"/>
          </a:p>
        </p:txBody>
      </p:sp>
      <p:pic>
        <p:nvPicPr>
          <p:cNvPr id="27" name="Picture 26" descr="#4 ARC1 sextupoles-2000G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04" y="3429000"/>
            <a:ext cx="3125305" cy="2944896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123845" y="4583693"/>
            <a:ext cx="1229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10730 G</a:t>
            </a:r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 flipH="1">
            <a:off x="4241955" y="4796210"/>
            <a:ext cx="26059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122824" y="3658474"/>
            <a:ext cx="1260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12730 G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128676" y="5420435"/>
            <a:ext cx="125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8730 G</a:t>
            </a: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H="1">
            <a:off x="4174901" y="5228450"/>
            <a:ext cx="537861" cy="40497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 flipH="1" flipV="1">
            <a:off x="4270302" y="3922361"/>
            <a:ext cx="769874" cy="44294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#5 ARC1 quads -40G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122784" cy="294252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293" y="4566520"/>
            <a:ext cx="1509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700 G</a:t>
            </a: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 flipH="1">
            <a:off x="951911" y="4808803"/>
            <a:ext cx="512919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690907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740 G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423105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660 G</a:t>
            </a: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956489" y="5416952"/>
            <a:ext cx="730184" cy="238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 flipV="1">
            <a:off x="966409" y="3915110"/>
            <a:ext cx="720263" cy="2716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9889" y="823348"/>
            <a:ext cx="8524222" cy="25858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JLab IR/UV Upgrade FEL operates with bunch compression ratio of </a:t>
            </a:r>
            <a:r>
              <a:rPr lang="en-US" sz="1400" u="sng" dirty="0" smtClean="0">
                <a:solidFill>
                  <a:srgbClr val="FF0000"/>
                </a:solidFill>
              </a:rPr>
              <a:t>90-135 </a:t>
            </a:r>
            <a:r>
              <a:rPr lang="en-US" sz="1400" dirty="0" smtClean="0">
                <a:solidFill>
                  <a:srgbClr val="000000"/>
                </a:solidFill>
              </a:rPr>
              <a:t>(cathode to wiggler); 17-25 (LINAC entrance to wiggler).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To achieve this compression ratio </a:t>
            </a:r>
            <a:r>
              <a:rPr lang="en-US" sz="1400" u="sng" dirty="0" smtClean="0">
                <a:solidFill>
                  <a:srgbClr val="FF0000"/>
                </a:solidFill>
              </a:rPr>
              <a:t>nonlinear compression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is used – compensating for LINAC RF curvature (up to 2</a:t>
            </a:r>
            <a:r>
              <a:rPr lang="en-US" sz="1400" baseline="30000" dirty="0" smtClean="0">
                <a:solidFill>
                  <a:srgbClr val="000000"/>
                </a:solidFill>
              </a:rPr>
              <a:t>nd</a:t>
            </a:r>
            <a:r>
              <a:rPr lang="en-US" sz="1400" dirty="0" smtClean="0">
                <a:solidFill>
                  <a:srgbClr val="000000"/>
                </a:solidFill>
              </a:rPr>
              <a:t> order during acceleration and 3</a:t>
            </a:r>
            <a:r>
              <a:rPr lang="en-US" sz="1400" baseline="30000" dirty="0" smtClean="0">
                <a:solidFill>
                  <a:srgbClr val="000000"/>
                </a:solidFill>
              </a:rPr>
              <a:t>rd</a:t>
            </a:r>
            <a:r>
              <a:rPr lang="en-US" sz="1400" dirty="0" smtClean="0">
                <a:solidFill>
                  <a:srgbClr val="000000"/>
                </a:solidFill>
              </a:rPr>
              <a:t> order during recovery).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The RF curvature compensation is made </a:t>
            </a:r>
            <a:r>
              <a:rPr lang="en-US" sz="1400" u="sng" dirty="0" smtClean="0">
                <a:solidFill>
                  <a:srgbClr val="FF0000"/>
                </a:solidFill>
              </a:rPr>
              <a:t>with </a:t>
            </a:r>
            <a:r>
              <a:rPr lang="en-US" sz="1400" u="sng" dirty="0" err="1" smtClean="0">
                <a:solidFill>
                  <a:srgbClr val="FF0000"/>
                </a:solidFill>
              </a:rPr>
              <a:t>multipoles</a:t>
            </a:r>
            <a:r>
              <a:rPr lang="en-US" sz="1400" u="sng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installed in dispersive locations of 180° Bates bend with separate function magnets - no harmonic RF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chemeClr val="tx1"/>
                </a:solidFill>
              </a:rPr>
              <a:t>Operationally longitudinal match relies on: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en-US" sz="1300" dirty="0" smtClean="0">
                <a:solidFill>
                  <a:schemeClr val="tx1"/>
                </a:solidFill>
              </a:rPr>
              <a:t>. Bunch length measurements at full compression (Martin-</a:t>
            </a:r>
            <a:r>
              <a:rPr lang="en-US" sz="1300" dirty="0" err="1" smtClean="0">
                <a:solidFill>
                  <a:schemeClr val="tx1"/>
                </a:solidFill>
              </a:rPr>
              <a:t>Puplett</a:t>
            </a:r>
            <a:r>
              <a:rPr lang="en-US" sz="1300" dirty="0" smtClean="0">
                <a:solidFill>
                  <a:schemeClr val="tx1"/>
                </a:solidFill>
              </a:rPr>
              <a:t> Interferometer)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b. Longitudinal transfer function measurements </a:t>
            </a:r>
            <a:r>
              <a:rPr lang="en-US" sz="1300" dirty="0" smtClean="0">
                <a:solidFill>
                  <a:srgbClr val="000000"/>
                </a:solidFill>
              </a:rPr>
              <a:t>R</a:t>
            </a:r>
            <a:r>
              <a:rPr lang="en-US" sz="1300" baseline="-25000" dirty="0" smtClean="0">
                <a:solidFill>
                  <a:srgbClr val="000000"/>
                </a:solidFill>
              </a:rPr>
              <a:t>55</a:t>
            </a:r>
            <a:r>
              <a:rPr lang="en-US" sz="1300" dirty="0" smtClean="0">
                <a:solidFill>
                  <a:srgbClr val="000000"/>
                </a:solidFill>
              </a:rPr>
              <a:t>, T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</a:t>
            </a:r>
            <a:r>
              <a:rPr lang="en-US" sz="1300" dirty="0" smtClean="0">
                <a:solidFill>
                  <a:srgbClr val="000000"/>
                </a:solidFill>
              </a:rPr>
              <a:t>, U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5555</a:t>
            </a: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	c. Energy spread measurements in injector and exit of the LINAC</a:t>
            </a:r>
          </a:p>
        </p:txBody>
      </p:sp>
      <p:pic>
        <p:nvPicPr>
          <p:cNvPr id="18" name="Picture 17" descr="CTR spectr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613" y="3448843"/>
            <a:ext cx="2893388" cy="2104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874" y="5575933"/>
            <a:ext cx="27743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/>
                <a:cs typeface="Arial"/>
              </a:rPr>
              <a:t>Martin-</a:t>
            </a:r>
            <a:r>
              <a:rPr lang="en-US" sz="1300" dirty="0" err="1" smtClean="0">
                <a:latin typeface="Arial"/>
                <a:cs typeface="Arial"/>
              </a:rPr>
              <a:t>Puplett</a:t>
            </a:r>
            <a:r>
              <a:rPr lang="en-US" sz="1300" dirty="0" smtClean="0">
                <a:latin typeface="Arial"/>
                <a:cs typeface="Arial"/>
              </a:rPr>
              <a:t> Interferometer data</a:t>
            </a:r>
          </a:p>
          <a:p>
            <a:r>
              <a:rPr lang="en-US" sz="1300" dirty="0" smtClean="0">
                <a:latin typeface="Arial"/>
                <a:cs typeface="Arial"/>
              </a:rPr>
              <a:t>in frequency domain – give upper limit on the RMS bunch length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6477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Courtesy </a:t>
            </a:r>
            <a:r>
              <a:rPr lang="en-US" dirty="0" err="1" smtClean="0"/>
              <a:t>Pavel</a:t>
            </a:r>
            <a:r>
              <a:rPr lang="en-US" dirty="0" smtClean="0"/>
              <a:t> Evtushenko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234950"/>
            <a:ext cx="6677025" cy="828675"/>
          </a:xfrm>
        </p:spPr>
        <p:txBody>
          <a:bodyPr/>
          <a:lstStyle/>
          <a:p>
            <a:pPr eaLnBrk="1" hangingPunct="1"/>
            <a:r>
              <a:rPr lang="en-US" sz="3600" smtClean="0"/>
              <a:t>JLab IR Demo Dump</a:t>
            </a:r>
          </a:p>
        </p:txBody>
      </p:sp>
      <p:pic>
        <p:nvPicPr>
          <p:cNvPr id="26627" name="Picture 3" descr="50kw 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084263"/>
            <a:ext cx="456088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50kw af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438" y="3046413"/>
            <a:ext cx="456088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02175" y="1081088"/>
            <a:ext cx="4346575" cy="186372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core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beam off center, </a:t>
            </a:r>
            <a:b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even though BLMs showed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edges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were centered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(high energy tail)</a:t>
            </a:r>
          </a:p>
        </p:txBody>
      </p:sp>
    </p:spTree>
    <p:extLst>
      <p:ext uri="{BB962C8B-B14F-4D97-AF65-F5344CB8AC3E}">
        <p14:creationId xmlns:p14="http://schemas.microsoft.com/office/powerpoint/2010/main" val="24981516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8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886"/>
            <a:ext cx="8229600" cy="497227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State of the Art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i="1" dirty="0" smtClean="0"/>
              <a:t>Fundamental Limitations</a:t>
            </a:r>
          </a:p>
          <a:p>
            <a:r>
              <a:rPr lang="en-US" i="1" dirty="0" err="1" smtClean="0"/>
              <a:t>JLab</a:t>
            </a:r>
            <a:r>
              <a:rPr lang="en-US" i="1" dirty="0" smtClean="0"/>
              <a:t> ERL monitoring systems</a:t>
            </a:r>
          </a:p>
          <a:p>
            <a:r>
              <a:rPr lang="en-US" i="1" dirty="0" smtClean="0"/>
              <a:t>Operational Lessons Learned/Diagnostic Requirements</a:t>
            </a:r>
            <a:endParaRPr lang="en-US" dirty="0" smtClean="0"/>
          </a:p>
          <a:p>
            <a:pPr lvl="1"/>
            <a:r>
              <a:rPr lang="en-US" dirty="0" smtClean="0"/>
              <a:t>longitudinal dynamics</a:t>
            </a:r>
          </a:p>
          <a:p>
            <a:pPr lvl="1"/>
            <a:r>
              <a:rPr lang="en-US" dirty="0" smtClean="0"/>
              <a:t>RF drive</a:t>
            </a:r>
          </a:p>
          <a:p>
            <a:pPr lvl="1"/>
            <a:r>
              <a:rPr lang="en-US" dirty="0" smtClean="0"/>
              <a:t>ERLs as non-equilibrium systems</a:t>
            </a:r>
          </a:p>
          <a:p>
            <a:pPr lvl="1"/>
            <a:r>
              <a:rPr lang="en-US" dirty="0" smtClean="0"/>
              <a:t>multi-beam transport</a:t>
            </a:r>
          </a:p>
          <a:p>
            <a:r>
              <a:rPr lang="en-US" i="1" dirty="0" smtClean="0"/>
              <a:t>Implications/Recommendations</a:t>
            </a:r>
          </a:p>
          <a:p>
            <a:r>
              <a:rPr lang="en-US" i="1" dirty="0" smtClean="0"/>
              <a:t>Acknowledgments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8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#2: </a:t>
            </a:r>
            <a:r>
              <a:rPr lang="en-US" i="1" dirty="0" smtClean="0"/>
              <a:t>RF Drive Involves More Than Recovering The Beam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 to RF drive and control signals very important</a:t>
            </a:r>
          </a:p>
          <a:p>
            <a:pPr lvl="1"/>
            <a:r>
              <a:rPr lang="en-US" dirty="0" smtClean="0"/>
              <a:t>Analog Monitoring System (AMS) allows measurement of transients with high bandwidth</a:t>
            </a:r>
          </a:p>
          <a:p>
            <a:pPr lvl="1"/>
            <a:r>
              <a:rPr lang="en-US" dirty="0" smtClean="0"/>
              <a:t>provided insight/correction of stability control issues</a:t>
            </a:r>
          </a:p>
          <a:p>
            <a:pPr lvl="2"/>
            <a:r>
              <a:rPr lang="en-US" dirty="0" smtClean="0"/>
              <a:t>6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/7 mode instability/“bad lasing mode”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eam off/on, FEL off/on transient monitoring &amp; control</a:t>
            </a:r>
          </a:p>
          <a:p>
            <a:r>
              <a:rPr lang="en-US" dirty="0"/>
              <a:t>Transient management + longitudinal match defines power requirements</a:t>
            </a:r>
          </a:p>
          <a:p>
            <a:pPr lvl="1"/>
            <a:r>
              <a:rPr lang="en-US" dirty="0"/>
              <a:t>high </a:t>
            </a:r>
            <a:r>
              <a:rPr lang="en-US" dirty="0" err="1"/>
              <a:t>Q</a:t>
            </a:r>
            <a:r>
              <a:rPr lang="en-US" baseline="-25000" dirty="0" err="1"/>
              <a:t>ext</a:t>
            </a:r>
            <a:r>
              <a:rPr lang="en-US" dirty="0"/>
              <a:t> can require more power than low </a:t>
            </a:r>
            <a:r>
              <a:rPr lang="en-US" dirty="0" err="1"/>
              <a:t>Q</a:t>
            </a:r>
            <a:r>
              <a:rPr lang="en-US" baseline="-25000" dirty="0" err="1"/>
              <a:t>ext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5" y="936625"/>
            <a:ext cx="5394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RF Transient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Beam off/on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transient beam loading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cavities detune</a:t>
            </a:r>
          </a:p>
          <a:p>
            <a:r>
              <a:rPr lang="en-US" sz="2400" dirty="0" smtClean="0"/>
              <a:t>FEL off/on 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energy transients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 reinjection phase transient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transient beam loading</a:t>
            </a:r>
          </a:p>
          <a:p>
            <a:pPr lvl="1">
              <a:buFont typeface="Symbol"/>
              <a:buChar char="Þ"/>
            </a:pPr>
            <a:r>
              <a:rPr lang="en-US" sz="2000" dirty="0" smtClean="0"/>
              <a:t>cavities detune</a:t>
            </a:r>
          </a:p>
          <a:p>
            <a:r>
              <a:rPr lang="en-US" sz="2400" dirty="0" smtClean="0"/>
              <a:t>Need adequate RF control &amp; power to avoid tripping</a:t>
            </a:r>
          </a:p>
          <a:p>
            <a:pPr lvl="1"/>
            <a:r>
              <a:rPr lang="en-US" sz="2000" dirty="0" smtClean="0"/>
              <a:t>Specs/methods depend on details of cavity design and operational modes</a:t>
            </a:r>
            <a:endParaRPr lang="en-US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277813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277813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277813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277813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59" y="284805"/>
            <a:ext cx="4339590" cy="31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59" y="3435675"/>
            <a:ext cx="4339590" cy="31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3428679"/>
            <a:ext cx="4339590" cy="31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9" y="277813"/>
            <a:ext cx="4339590" cy="31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8166" y="6223379"/>
            <a:ext cx="324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charts courtesy Tom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PREDICTED AND MEASURED FORWARD POWER/RF DRIVE PHASE IN AN ERL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180299" y="1030147"/>
            <a:ext cx="296370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The solid lines indicate the predicted values based  on:</a:t>
            </a:r>
          </a:p>
          <a:p>
            <a:pPr marL="293688" lvl="1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sz="16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 = 2 x 10</a:t>
            </a:r>
            <a:r>
              <a:rPr lang="en-US" sz="16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93688" lvl="1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  E = 5.6 MV/m.</a:t>
            </a:r>
          </a:p>
          <a:p>
            <a:pPr marL="293688"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l-GR" sz="1600" b="1" i="1" dirty="0" smtClean="0">
                <a:solidFill>
                  <a:srgbClr val="000000"/>
                </a:solidFill>
                <a:latin typeface="Times New Roman" pitchFamily="18" charset="0"/>
              </a:rPr>
              <a:t>Δ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</a:rPr>
              <a:t>f = 10 Hz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Test Process: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Tune the cavity with no current.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Disable the mechanical tuners.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Ramp the current up and record the forward power and phase.</a:t>
            </a:r>
          </a:p>
          <a:p>
            <a:pPr marL="458788" lvl="1" indent="-231775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Repeat with Tuners enabled.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39338"/>
            <a:ext cx="5943600" cy="40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30147"/>
            <a:ext cx="5935663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Lessons Learned #3: </a:t>
            </a:r>
            <a:r>
              <a:rPr lang="en-US" sz="3600" i="1" dirty="0" smtClean="0"/>
              <a:t>ERLs Are </a:t>
            </a:r>
            <a:r>
              <a:rPr lang="en-US" sz="3600" i="1" dirty="0" err="1" smtClean="0"/>
              <a:t>Nonequilibrium</a:t>
            </a:r>
            <a:r>
              <a:rPr lang="en-US" sz="3600" i="1" dirty="0" smtClean="0"/>
              <a:t> Systems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49987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and lattice are different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under simple linear transport beams </a:t>
            </a:r>
            <a:r>
              <a:rPr lang="en-US" dirty="0"/>
              <a:t>have complex </a:t>
            </a:r>
            <a:r>
              <a:rPr lang="en-US" dirty="0" smtClean="0"/>
              <a:t>structure/do </a:t>
            </a:r>
            <a:r>
              <a:rPr lang="en-US" dirty="0"/>
              <a:t>not occur in </a:t>
            </a:r>
            <a:r>
              <a:rPr lang="en-US" dirty="0" smtClean="0"/>
              <a:t>regular distributions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eam does not come to equilibrium</a:t>
            </a:r>
            <a:endParaRPr lang="en-US" dirty="0"/>
          </a:p>
          <a:p>
            <a:pPr lvl="1"/>
            <a:r>
              <a:rPr lang="en-US" dirty="0"/>
              <a:t>“N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” is not a meaningful measure of where electrons might go when running high </a:t>
            </a:r>
            <a:r>
              <a:rPr lang="en-US" dirty="0" smtClean="0"/>
              <a:t>power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eam evolves under influence of both lattice and collective effects</a:t>
            </a:r>
          </a:p>
          <a:p>
            <a:r>
              <a:rPr lang="en-US" dirty="0" smtClean="0"/>
              <a:t>Beam </a:t>
            </a:r>
            <a:r>
              <a:rPr lang="en-US" dirty="0"/>
              <a:t>loss in CW ERLs is not like in storage rings, its equivalent to loss in a storage ring injector chain </a:t>
            </a:r>
          </a:p>
          <a:p>
            <a:pPr lvl="1"/>
            <a:r>
              <a:rPr lang="en-US" dirty="0"/>
              <a:t>high power ⇒ 99.999% capture efficiency/losses </a:t>
            </a:r>
            <a:r>
              <a:rPr lang="en-US" dirty="0" smtClean="0"/>
              <a:t>&lt;&lt; </a:t>
            </a:r>
            <a:r>
              <a:rPr lang="en-US" dirty="0"/>
              <a:t>0.001</a:t>
            </a:r>
            <a:r>
              <a:rPr lang="en-US" dirty="0" smtClean="0"/>
              <a:t>% (~few W/m)</a:t>
            </a:r>
            <a:endParaRPr lang="en-US" dirty="0"/>
          </a:p>
          <a:p>
            <a:pPr lvl="1"/>
            <a:r>
              <a:rPr lang="en-US" dirty="0"/>
              <a:t>halo ⇒ major operational impediment </a:t>
            </a:r>
          </a:p>
          <a:p>
            <a:r>
              <a:rPr lang="en-US" dirty="0" smtClean="0"/>
              <a:t>Need to diagnose beam and lattice individually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quality preservation: performance is source-limited – “as good as it gets…” (</a:t>
            </a:r>
            <a:r>
              <a:rPr lang="en-US" dirty="0" err="1"/>
              <a:t>Liouville</a:t>
            </a:r>
            <a:r>
              <a:rPr lang="en-US" dirty="0"/>
              <a:t>) =&gt; conservative design </a:t>
            </a:r>
          </a:p>
          <a:p>
            <a:pPr lvl="1"/>
            <a:r>
              <a:rPr lang="en-US" dirty="0"/>
              <a:t>“bad” things at high energy (power extraction, beam-beam, beam-target, SR,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…) adiabatically anti-damp to limit performance at back </a:t>
            </a:r>
            <a:r>
              <a:rPr lang="en-US" dirty="0" smtClean="0"/>
              <a:t>end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large dynamic range (LDR) diagnostics</a:t>
            </a:r>
          </a:p>
          <a:p>
            <a:pPr lvl="2"/>
            <a:r>
              <a:rPr lang="en-US" dirty="0" smtClean="0"/>
              <a:t>1:10</a:t>
            </a:r>
            <a:r>
              <a:rPr lang="en-US" baseline="30000" dirty="0" smtClean="0"/>
              <a:t>5</a:t>
            </a:r>
            <a:r>
              <a:rPr lang="en-US" dirty="0" smtClean="0"/>
              <a:t>, 1:10</a:t>
            </a:r>
            <a:r>
              <a:rPr lang="en-US" baseline="30000" dirty="0" smtClean="0"/>
              <a:t>6</a:t>
            </a:r>
            <a:r>
              <a:rPr lang="en-US" dirty="0" smtClean="0"/>
              <a:t> dynamic range to quantitatively control loss to the W/m level</a:t>
            </a:r>
          </a:p>
          <a:p>
            <a:pPr lvl="2"/>
            <a:r>
              <a:rPr lang="en-US" dirty="0" smtClean="0"/>
              <a:t>Beam loss accounting/machine protection </a:t>
            </a:r>
            <a:r>
              <a:rPr lang="en-US" dirty="0" smtClean="0">
                <a:sym typeface="Wingdings" panose="05000000000000000000" pitchFamily="2" charset="2"/>
              </a:rPr>
              <a:t> sensitive and fast 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Halo – a dominant CW performance 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008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“Real beams do not occur in distributions named after dead mathematicians” (P. O’Shea).</a:t>
            </a:r>
          </a:p>
          <a:p>
            <a:pPr lvl="1"/>
            <a:r>
              <a:rPr lang="en-US" sz="1800" dirty="0" smtClean="0"/>
              <a:t>typically multi-component (transversely and longitudinally)</a:t>
            </a:r>
          </a:p>
          <a:p>
            <a:pPr lvl="1"/>
            <a:r>
              <a:rPr lang="en-US" sz="1800" dirty="0" smtClean="0"/>
              <a:t>Makes </a:t>
            </a:r>
            <a:r>
              <a:rPr lang="en-US" sz="1800" dirty="0" err="1" smtClean="0"/>
              <a:t>betatron</a:t>
            </a:r>
            <a:r>
              <a:rPr lang="en-US" sz="1800" dirty="0" smtClean="0"/>
              <a:t> matching tricky (match phase space volumes to phase space volumes, not beam spots to beam spots)</a:t>
            </a:r>
            <a:endParaRPr lang="en-US" sz="2000" dirty="0" smtClean="0"/>
          </a:p>
          <a:p>
            <a:pPr lvl="0"/>
            <a:r>
              <a:rPr lang="en-US" sz="2400" dirty="0" smtClean="0"/>
              <a:t>“Halo” = large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, low intensity component(s) of beam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24818"/>
            <a:ext cx="4038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mismatched to core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large amplitudes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tightly focused (but with large divergence)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“stuff” that’s too dim to see with standard diagnostics (down by ~3+ orders of magnitude in density), but has enough power to burn things up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“N</a:t>
            </a:r>
            <a:r>
              <a:rPr lang="en-US" sz="2600" dirty="0" smtClean="0">
                <a:latin typeface="Symbol" pitchFamily="18" charset="2"/>
              </a:rPr>
              <a:t>s</a:t>
            </a:r>
            <a:r>
              <a:rPr lang="en-US" sz="2600" dirty="0" smtClean="0"/>
              <a:t>” not a good measure of required aperture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igur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90900"/>
            <a:ext cx="4429125" cy="3162300"/>
          </a:xfrm>
          <a:prstGeom prst="rect">
            <a:avLst/>
          </a:prstGeom>
        </p:spPr>
      </p:pic>
      <p:pic>
        <p:nvPicPr>
          <p:cNvPr id="64514" name="Picture 2" descr="http://www.jlab.org/%7Edouglas/ms1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285750"/>
            <a:ext cx="8391525" cy="62865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828800" y="2667000"/>
            <a:ext cx="5333999" cy="762000"/>
            <a:chOff x="1828800" y="2667000"/>
            <a:chExt cx="5333999" cy="762000"/>
          </a:xfrm>
        </p:grpSpPr>
        <p:sp>
          <p:nvSpPr>
            <p:cNvPr id="8" name="Left-Right Arrow 7"/>
            <p:cNvSpPr/>
            <p:nvPr/>
          </p:nvSpPr>
          <p:spPr>
            <a:xfrm>
              <a:off x="1828800" y="2667000"/>
              <a:ext cx="5333999" cy="762000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1130" y="2855224"/>
              <a:ext cx="925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50 mm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06186" y="1213884"/>
            <a:ext cx="981744" cy="1382594"/>
            <a:chOff x="4306186" y="1213884"/>
            <a:chExt cx="981744" cy="1382594"/>
          </a:xfrm>
        </p:grpSpPr>
        <p:grpSp>
          <p:nvGrpSpPr>
            <p:cNvPr id="14" name="Group 13"/>
            <p:cNvGrpSpPr/>
            <p:nvPr/>
          </p:nvGrpSpPr>
          <p:grpSpPr>
            <a:xfrm>
              <a:off x="4306186" y="1213884"/>
              <a:ext cx="981744" cy="1382594"/>
              <a:chOff x="4306186" y="1213884"/>
              <a:chExt cx="981744" cy="138259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423149" y="1956398"/>
                <a:ext cx="640080" cy="6400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4306186" y="1213884"/>
                <a:ext cx="861238" cy="762000"/>
              </a:xfrm>
              <a:prstGeom prst="left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62900" y="1402108"/>
                <a:ext cx="9250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6 mm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83768" y="2074786"/>
              <a:ext cx="529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r>
                <a:rPr lang="en-US" sz="2000" dirty="0" smtClean="0">
                  <a:latin typeface="Symbol" pitchFamily="18" charset="2"/>
                </a:rPr>
                <a:t>s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3425" y="331076"/>
            <a:ext cx="2049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Calibration: see losses from “10 mm-</a:t>
            </a:r>
            <a:r>
              <a:rPr lang="en-US" b="1" dirty="0" err="1" smtClean="0">
                <a:solidFill>
                  <a:schemeClr val="bg1"/>
                </a:solidFill>
              </a:rPr>
              <a:t>mrad</a:t>
            </a:r>
            <a:r>
              <a:rPr lang="en-US" b="1" dirty="0" smtClean="0">
                <a:solidFill>
                  <a:schemeClr val="bg1"/>
                </a:solidFill>
              </a:rPr>
              <a:t>” beam… at points with 5600 mm-</a:t>
            </a:r>
            <a:r>
              <a:rPr lang="en-US" b="1" dirty="0" err="1" smtClean="0">
                <a:solidFill>
                  <a:schemeClr val="bg1"/>
                </a:solidFill>
              </a:rPr>
              <a:t>mrad</a:t>
            </a:r>
            <a:r>
              <a:rPr lang="en-US" b="1" dirty="0" smtClean="0">
                <a:solidFill>
                  <a:schemeClr val="bg1"/>
                </a:solidFill>
              </a:rPr>
              <a:t> acceptance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Halo Experience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Sources of halo:</a:t>
            </a:r>
          </a:p>
          <a:p>
            <a:pPr lvl="1">
              <a:buNone/>
            </a:pPr>
            <a:r>
              <a:rPr lang="en-US" sz="2600" dirty="0"/>
              <a:t>d</a:t>
            </a:r>
            <a:r>
              <a:rPr lang="en-US" sz="2600" dirty="0" smtClean="0"/>
              <a:t>ark current (primary source of background) 	field emission</a:t>
            </a:r>
          </a:p>
          <a:p>
            <a:pPr lvl="1">
              <a:buNone/>
            </a:pPr>
            <a:r>
              <a:rPr lang="en-US" sz="2600" dirty="0" smtClean="0"/>
              <a:t>dynamics of bunch formation		</a:t>
            </a:r>
            <a:r>
              <a:rPr lang="en-US" sz="2600" dirty="0"/>
              <a:t> </a:t>
            </a:r>
            <a:r>
              <a:rPr lang="en-US" sz="2600" dirty="0" smtClean="0"/>
              <a:t>	stray </a:t>
            </a:r>
            <a:r>
              <a:rPr lang="en-US" sz="2600" dirty="0"/>
              <a:t>light on </a:t>
            </a:r>
            <a:r>
              <a:rPr lang="en-US" sz="2600" dirty="0" smtClean="0"/>
              <a:t>cathode</a:t>
            </a:r>
          </a:p>
          <a:p>
            <a:pPr lvl="1">
              <a:buNone/>
            </a:pPr>
            <a:r>
              <a:rPr lang="en-US" sz="2600" dirty="0" smtClean="0"/>
              <a:t>IBS, beam/gas scattering			... </a:t>
            </a:r>
          </a:p>
          <a:p>
            <a:r>
              <a:rPr lang="en-US" sz="2800" dirty="0" smtClean="0"/>
              <a:t>We’ve seen</a:t>
            </a:r>
          </a:p>
          <a:p>
            <a:pPr lvl="1"/>
            <a:r>
              <a:rPr lang="en-US" sz="2600" dirty="0" smtClean="0"/>
              <a:t>Halo on beam in injector</a:t>
            </a:r>
          </a:p>
          <a:p>
            <a:pPr lvl="1"/>
            <a:r>
              <a:rPr lang="en-US" sz="2600" dirty="0" smtClean="0"/>
              <a:t>CW </a:t>
            </a:r>
            <a:r>
              <a:rPr lang="en-US" sz="2600" dirty="0" err="1" smtClean="0"/>
              <a:t>beamlets</a:t>
            </a:r>
            <a:r>
              <a:rPr lang="en-US" sz="2600" dirty="0" smtClean="0"/>
              <a:t> at ~40-50 </a:t>
            </a:r>
            <a:r>
              <a:rPr lang="en-US" sz="2600" dirty="0" err="1" smtClean="0"/>
              <a:t>MeV</a:t>
            </a:r>
            <a:r>
              <a:rPr lang="en-US" sz="2600" dirty="0" smtClean="0"/>
              <a:t>, 110 </a:t>
            </a:r>
            <a:r>
              <a:rPr lang="en-US" sz="2600" dirty="0" err="1" smtClean="0"/>
              <a:t>MeV</a:t>
            </a:r>
            <a:r>
              <a:rPr lang="en-US" sz="2600" dirty="0" smtClean="0"/>
              <a:t>, ... (drive laser shutter closed)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oss at aperture constraints, </a:t>
            </a:r>
          </a:p>
          <a:p>
            <a:pPr lvl="1"/>
            <a:r>
              <a:rPr lang="en-US" sz="2600" dirty="0"/>
              <a:t>h</a:t>
            </a:r>
            <a:r>
              <a:rPr lang="en-US" sz="2600" dirty="0" smtClean="0"/>
              <a:t>igh radiation background around machine (RF on, beam off)</a:t>
            </a:r>
          </a:p>
          <a:p>
            <a:r>
              <a:rPr lang="en-US" sz="2800" dirty="0" smtClean="0"/>
              <a:t>Can map out halo patterns:</a:t>
            </a:r>
          </a:p>
          <a:p>
            <a:pPr lvl="1"/>
            <a:r>
              <a:rPr lang="en-US" sz="2600" dirty="0" smtClean="0"/>
              <a:t>Beam and lattice are different: </a:t>
            </a:r>
          </a:p>
          <a:p>
            <a:pPr lvl="2"/>
            <a:r>
              <a:rPr lang="en-US" sz="2600" dirty="0" smtClean="0"/>
              <a:t>lattice defines what happens to beam</a:t>
            </a:r>
          </a:p>
          <a:p>
            <a:pPr marL="914400" lvl="2" indent="0">
              <a:buNone/>
            </a:pPr>
            <a:r>
              <a:rPr lang="en-US" sz="2600" dirty="0" smtClean="0"/>
              <a:t>beam doesn’t a priori match lattice</a:t>
            </a:r>
          </a:p>
          <a:p>
            <a:pPr lvl="1"/>
            <a:r>
              <a:rPr lang="en-US" sz="2600" dirty="0" smtClean="0"/>
              <a:t>Halo almost always mismatched</a:t>
            </a:r>
          </a:p>
          <a:p>
            <a:pPr lvl="1"/>
            <a:r>
              <a:rPr lang="en-US" sz="2600" dirty="0" smtClean="0"/>
              <a:t>Assess where “big amplitude” stuff goes (e.g. by mapping out envelope of all correctors)</a:t>
            </a:r>
          </a:p>
          <a:p>
            <a:pPr lvl="2"/>
            <a:r>
              <a:rPr lang="en-US" sz="2600" dirty="0" smtClean="0"/>
              <a:t>matches surveys/observed loss, guides locating BLMs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" y="1283208"/>
            <a:ext cx="8132064" cy="499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Halo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2362"/>
            <a:ext cx="8382000" cy="54811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control halo – to some extent</a:t>
            </a:r>
          </a:p>
          <a:p>
            <a:pPr lvl="1"/>
            <a:r>
              <a:rPr lang="en-US" dirty="0" smtClean="0"/>
              <a:t>Use mismatch to adjust halo envelopes at aperture constraints</a:t>
            </a:r>
          </a:p>
          <a:p>
            <a:pPr lvl="2"/>
            <a:r>
              <a:rPr lang="en-US" dirty="0" smtClean="0"/>
              <a:t>Find quad where halo large, core beam small; </a:t>
            </a:r>
          </a:p>
          <a:p>
            <a:pPr lvl="2"/>
            <a:r>
              <a:rPr lang="en-US" dirty="0" smtClean="0"/>
              <a:t>adjust “halo” knob, reduce halo size at aperture (vary phase advance); </a:t>
            </a:r>
          </a:p>
          <a:p>
            <a:pPr lvl="2"/>
            <a:r>
              <a:rPr lang="en-US" dirty="0" smtClean="0"/>
              <a:t>use BLMs as diagnostic</a:t>
            </a:r>
            <a:endParaRPr lang="en-US" sz="1500" i="1" dirty="0" smtClean="0"/>
          </a:p>
          <a:p>
            <a:pPr>
              <a:buNone/>
            </a:pPr>
            <a:r>
              <a:rPr lang="en-US" i="1" dirty="0" smtClean="0"/>
              <a:t>			Need to have flexible transport system design and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		diagnostics showing where losses occur…</a:t>
            </a:r>
          </a:p>
          <a:p>
            <a:r>
              <a:rPr lang="en-US" dirty="0" smtClean="0"/>
              <a:t>Method becomes problematic when </a:t>
            </a:r>
          </a:p>
          <a:p>
            <a:pPr lvl="1"/>
            <a:r>
              <a:rPr lang="en-US" dirty="0" smtClean="0"/>
              <a:t>aperture is constrained over significant phase advance</a:t>
            </a:r>
          </a:p>
          <a:p>
            <a:pPr lvl="2"/>
            <a:r>
              <a:rPr lang="en-US" dirty="0" smtClean="0"/>
              <a:t>halo envelopes </a:t>
            </a:r>
            <a:r>
              <a:rPr lang="en-US" i="1" dirty="0" smtClean="0"/>
              <a:t>mismatched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 </a:t>
            </a:r>
            <a:r>
              <a:rPr lang="en-US" dirty="0" smtClean="0"/>
              <a:t>ring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ultiple beams share common transport</a:t>
            </a:r>
          </a:p>
          <a:p>
            <a:pPr lvl="2"/>
            <a:r>
              <a:rPr lang="en-US" dirty="0" smtClean="0"/>
              <a:t>Halo evolves along beam line </a:t>
            </a:r>
            <a:r>
              <a:rPr lang="en-US" dirty="0" smtClean="0">
                <a:sym typeface="Symbol"/>
              </a:rPr>
              <a:t> different passes have different halo dynamics</a:t>
            </a:r>
            <a:endParaRPr lang="en-US" dirty="0" smtClean="0"/>
          </a:p>
          <a:p>
            <a:r>
              <a:rPr lang="en-US" dirty="0" smtClean="0"/>
              <a:t>“Quantitative/deterministic” control – will need large (10</a:t>
            </a:r>
            <a:r>
              <a:rPr lang="en-US" baseline="30000" dirty="0" smtClean="0"/>
              <a:t>6</a:t>
            </a:r>
            <a:r>
              <a:rPr lang="en-US" dirty="0" smtClean="0"/>
              <a:t>) dynamic range </a:t>
            </a:r>
            <a:r>
              <a:rPr lang="en-US" dirty="0" err="1" smtClean="0"/>
              <a:t>multipass</a:t>
            </a:r>
            <a:r>
              <a:rPr lang="en-US" dirty="0" smtClean="0"/>
              <a:t> diagnostics, tomography, …</a:t>
            </a:r>
          </a:p>
          <a:p>
            <a:pPr lvl="1"/>
            <a:r>
              <a:rPr lang="en-US" dirty="0" smtClean="0"/>
              <a:t>Evtushenko </a:t>
            </a:r>
            <a:r>
              <a:rPr lang="en-US" dirty="0" smtClean="0">
                <a:sym typeface="Wingdings" panose="05000000000000000000" pitchFamily="2" charset="2"/>
              </a:rPr>
              <a:t>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 range in “</a:t>
            </a:r>
            <a:r>
              <a:rPr lang="en-US" dirty="0" err="1" smtClean="0"/>
              <a:t>DarkLight</a:t>
            </a:r>
            <a:r>
              <a:rPr lang="en-US" dirty="0" smtClean="0"/>
              <a:t>” run; 10</a:t>
            </a:r>
            <a:r>
              <a:rPr lang="en-US" baseline="30000" dirty="0" smtClean="0"/>
              <a:t>6</a:t>
            </a:r>
            <a:r>
              <a:rPr lang="en-US" dirty="0" smtClean="0"/>
              <a:t> in </a:t>
            </a:r>
            <a:r>
              <a:rPr lang="en-US" dirty="0" err="1" smtClean="0"/>
              <a:t>develoment</a:t>
            </a:r>
            <a:endParaRPr lang="en-US" i="1" dirty="0"/>
          </a:p>
          <a:p>
            <a:pPr lvl="1"/>
            <a:endParaRPr lang="en-US" i="1" dirty="0" smtClean="0"/>
          </a:p>
          <a:p>
            <a:pPr marL="0" indent="0" algn="r">
              <a:buNone/>
            </a:pPr>
            <a:r>
              <a:rPr lang="en-US" i="1" dirty="0" smtClean="0"/>
              <a:t>“You can’t collimate electrons, you can only make ‘</a:t>
            </a:r>
            <a:r>
              <a:rPr lang="en-US" i="1" dirty="0" err="1" smtClean="0"/>
              <a:t>em</a:t>
            </a:r>
            <a:r>
              <a:rPr lang="en-US" i="1" dirty="0" smtClean="0"/>
              <a:t> mad…” (G. Neil)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arkLight target 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821182"/>
            <a:ext cx="6400800" cy="5215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43684"/>
            <a:ext cx="4572000" cy="59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011" y="299729"/>
            <a:ext cx="6925978" cy="644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“The Beam Remembers”: Field Quality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ERLs: time-of-flight </a:t>
            </a:r>
            <a:r>
              <a:rPr lang="en-US" sz="2400" dirty="0"/>
              <a:t>spectrometers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 smtClean="0"/>
              <a:t> differential B errors a problem:</a:t>
            </a:r>
            <a:endParaRPr lang="en-US" sz="2400" dirty="0" smtClean="0">
              <a:latin typeface="Symbol" pitchFamily="18" charset="2"/>
            </a:endParaRPr>
          </a:p>
          <a:p>
            <a:pPr>
              <a:lnSpc>
                <a:spcPct val="110000"/>
              </a:lnSpc>
              <a:buNone/>
            </a:pPr>
            <a:endParaRPr lang="en-US" sz="12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>
                <a:latin typeface="Symbol" pitchFamily="18" charset="2"/>
              </a:rPr>
              <a:t>	</a:t>
            </a:r>
            <a:r>
              <a:rPr lang="en-US" sz="2400" dirty="0" smtClean="0">
                <a:latin typeface="Symbol" pitchFamily="18" charset="2"/>
              </a:rPr>
              <a:t>	D</a:t>
            </a:r>
            <a:r>
              <a:rPr lang="en-US" sz="2400" dirty="0" smtClean="0"/>
              <a:t>B </a:t>
            </a: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x’= </a:t>
            </a:r>
            <a:r>
              <a:rPr lang="en-US" sz="2400" dirty="0" err="1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err="1" smtClean="0">
                <a:sym typeface="Symbol" pitchFamily="18" charset="2"/>
              </a:rPr>
              <a:t>Bl</a:t>
            </a:r>
            <a:r>
              <a:rPr lang="en-US" sz="2400" dirty="0" smtClean="0">
                <a:sym typeface="Symbol" pitchFamily="18" charset="2"/>
              </a:rPr>
              <a:t>/B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r = (D</a:t>
            </a:r>
            <a:r>
              <a:rPr lang="en-US" sz="2400" dirty="0" smtClean="0">
                <a:sym typeface="Symbol" pitchFamily="18" charset="2"/>
              </a:rPr>
              <a:t>B/B) </a:t>
            </a:r>
            <a:r>
              <a:rPr lang="en-US" sz="2400" dirty="0" err="1" smtClean="0">
                <a:latin typeface="Symbol" pitchFamily="18" charset="2"/>
                <a:sym typeface="Symbol" pitchFamily="18" charset="2"/>
              </a:rPr>
              <a:t>q</a:t>
            </a:r>
            <a:r>
              <a:rPr lang="en-US" sz="2400" baseline="-25000" dirty="0" err="1" smtClean="0">
                <a:sym typeface="Symbol" pitchFamily="18" charset="2"/>
              </a:rPr>
              <a:t>dipole</a:t>
            </a:r>
            <a:endParaRPr lang="en-US" sz="2400" dirty="0" smtClean="0">
              <a:latin typeface="Symbol" pitchFamily="18" charset="2"/>
              <a:sym typeface="Symbol" pitchFamily="18" charset="2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latin typeface="Symbol" pitchFamily="18" charset="2"/>
                <a:sym typeface="Symbol" pitchFamily="18" charset="2"/>
              </a:rPr>
              <a:t>		d</a:t>
            </a:r>
            <a:r>
              <a:rPr lang="en-US" sz="2400" dirty="0" smtClean="0">
                <a:sym typeface="Symbol" pitchFamily="18" charset="2"/>
              </a:rPr>
              <a:t>x’ 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l = M</a:t>
            </a:r>
            <a:r>
              <a:rPr lang="en-US" sz="2400" baseline="-25000" dirty="0" smtClean="0">
                <a:sym typeface="Symbol" pitchFamily="18" charset="2"/>
              </a:rPr>
              <a:t>52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x’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latin typeface="Symbol" pitchFamily="18" charset="2"/>
                <a:sym typeface="Symbol" pitchFamily="18" charset="2"/>
              </a:rPr>
              <a:t>		d</a:t>
            </a:r>
            <a:r>
              <a:rPr lang="en-US" sz="2400" dirty="0" smtClean="0">
                <a:sym typeface="Symbol" pitchFamily="18" charset="2"/>
              </a:rPr>
              <a:t>l   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dump</a:t>
            </a:r>
            <a:r>
              <a:rPr lang="en-US" sz="2400" dirty="0" smtClean="0"/>
              <a:t> 	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linac</a:t>
            </a:r>
            <a:r>
              <a:rPr lang="en-US" sz="2400" dirty="0" smtClean="0"/>
              <a:t> sin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 (2</a:t>
            </a:r>
            <a:r>
              <a:rPr lang="en-US" sz="2400" dirty="0" smtClean="0">
                <a:latin typeface="Symbol" pitchFamily="18" charset="2"/>
              </a:rPr>
              <a:t>p d</a:t>
            </a:r>
            <a:r>
              <a:rPr lang="en-US" sz="2400" dirty="0" smtClean="0"/>
              <a:t>l/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RF</a:t>
            </a:r>
            <a:r>
              <a:rPr lang="en-US" sz="2400" dirty="0" smtClean="0"/>
              <a:t>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2400" dirty="0" smtClean="0"/>
              <a:t>				=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linac</a:t>
            </a:r>
            <a:r>
              <a:rPr lang="en-US" sz="2400" dirty="0" smtClean="0"/>
              <a:t> sin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 (2</a:t>
            </a:r>
            <a:r>
              <a:rPr lang="en-US" sz="2400" dirty="0" smtClean="0">
                <a:latin typeface="Symbol" pitchFamily="18" charset="2"/>
              </a:rPr>
              <a:t>p M</a:t>
            </a:r>
            <a:r>
              <a:rPr lang="en-US" sz="2400" baseline="-25000" dirty="0" smtClean="0">
                <a:latin typeface="Symbol" pitchFamily="18" charset="2"/>
              </a:rPr>
              <a:t>52</a:t>
            </a:r>
            <a:r>
              <a:rPr lang="en-US" sz="2400" dirty="0" smtClean="0">
                <a:latin typeface="Symbol" pitchFamily="18" charset="2"/>
              </a:rPr>
              <a:t>(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B/B</a:t>
            </a:r>
            <a:r>
              <a:rPr lang="en-US" sz="2400" dirty="0" smtClean="0">
                <a:latin typeface="Symbol" pitchFamily="18" charset="2"/>
              </a:rPr>
              <a:t>)</a:t>
            </a:r>
            <a:r>
              <a:rPr lang="en-US" sz="2400" dirty="0" err="1" smtClean="0">
                <a:latin typeface="Symbol" pitchFamily="18" charset="2"/>
                <a:sym typeface="Symbol" pitchFamily="18" charset="2"/>
              </a:rPr>
              <a:t>q</a:t>
            </a:r>
            <a:r>
              <a:rPr lang="en-US" sz="2400" baseline="-25000" dirty="0" err="1" smtClean="0">
                <a:sym typeface="Symbol" pitchFamily="18" charset="2"/>
              </a:rPr>
              <a:t>dipole</a:t>
            </a:r>
            <a:r>
              <a:rPr lang="en-US" sz="2400" dirty="0" smtClean="0"/>
              <a:t>/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RF</a:t>
            </a:r>
            <a:r>
              <a:rPr lang="en-US" sz="2400" dirty="0" smtClean="0"/>
              <a:t>)</a:t>
            </a:r>
            <a:endParaRPr lang="en-US" sz="500" dirty="0" smtClean="0"/>
          </a:p>
          <a:p>
            <a:pPr marL="400050" lvl="1" indent="0">
              <a:lnSpc>
                <a:spcPct val="110000"/>
              </a:lnSpc>
              <a:buNone/>
            </a:pPr>
            <a:endParaRPr lang="en-US" sz="1200" i="1" dirty="0" smtClean="0"/>
          </a:p>
          <a:p>
            <a:pPr marL="400050" lvl="1" indent="0">
              <a:lnSpc>
                <a:spcPct val="110000"/>
              </a:lnSpc>
              <a:buNone/>
            </a:pPr>
            <a:r>
              <a:rPr lang="en-US" sz="2400" i="1" dirty="0" smtClean="0"/>
              <a:t>Tolerance </a:t>
            </a:r>
            <a:r>
              <a:rPr lang="en-US" sz="2400" i="1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i="1" dirty="0" smtClean="0">
                <a:sym typeface="Symbol" pitchFamily="18" charset="2"/>
              </a:rPr>
              <a:t>B/B needed for specific acceptance </a:t>
            </a:r>
            <a:r>
              <a:rPr lang="en-US" sz="2400" i="1" dirty="0" err="1" smtClean="0">
                <a:latin typeface="Symbol" pitchFamily="18" charset="2"/>
              </a:rPr>
              <a:t>D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dump</a:t>
            </a:r>
            <a:r>
              <a:rPr lang="en-US" sz="2400" i="1" dirty="0" smtClean="0"/>
              <a:t>  tighter for higher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linac</a:t>
            </a:r>
            <a:r>
              <a:rPr lang="en-US" sz="2400" i="1" dirty="0" smtClean="0"/>
              <a:t>, shorter </a:t>
            </a:r>
            <a:r>
              <a:rPr lang="en-US" sz="2400" i="1" dirty="0" err="1" smtClean="0">
                <a:latin typeface="Symbol" pitchFamily="18" charset="2"/>
              </a:rPr>
              <a:t>l</a:t>
            </a:r>
            <a:r>
              <a:rPr lang="en-US" sz="2400" i="1" baseline="-25000" dirty="0" err="1" smtClean="0"/>
              <a:t>RF</a:t>
            </a:r>
            <a:r>
              <a:rPr lang="en-US" sz="2400" i="1" dirty="0" smtClean="0"/>
              <a:t>, larger dispersion (M</a:t>
            </a:r>
            <a:r>
              <a:rPr lang="en-US" sz="2400" i="1" baseline="-25000" dirty="0" smtClean="0"/>
              <a:t>52</a:t>
            </a:r>
            <a:r>
              <a:rPr lang="en-US" sz="2400" i="1" dirty="0" smtClean="0"/>
              <a:t> = M</a:t>
            </a:r>
            <a:r>
              <a:rPr lang="en-US" sz="2400" i="1" baseline="-25000" dirty="0" smtClean="0"/>
              <a:t>22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16</a:t>
            </a:r>
            <a:r>
              <a:rPr lang="en-US" sz="2400" i="1" dirty="0" smtClean="0"/>
              <a:t> – M</a:t>
            </a:r>
            <a:r>
              <a:rPr lang="en-US" sz="2400" i="1" baseline="-25000" dirty="0" smtClean="0"/>
              <a:t>12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26</a:t>
            </a:r>
            <a:r>
              <a:rPr lang="en-US" sz="2400" i="1" dirty="0" smtClean="0"/>
              <a:t>)</a:t>
            </a:r>
          </a:p>
          <a:p>
            <a:pPr marL="400050" lvl="1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JLab</a:t>
            </a:r>
            <a:r>
              <a:rPr lang="en-US" sz="2000" dirty="0" smtClean="0"/>
              <a:t> numbers:     </a:t>
            </a:r>
            <a:r>
              <a:rPr lang="en-US" sz="2200" dirty="0" err="1" smtClean="0">
                <a:latin typeface="Symbol" pitchFamily="18" charset="2"/>
              </a:rPr>
              <a:t>D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dump</a:t>
            </a:r>
            <a:r>
              <a:rPr lang="en-US" sz="2200" dirty="0" smtClean="0"/>
              <a:t> </a:t>
            </a:r>
            <a:r>
              <a:rPr lang="en-US" sz="2200" dirty="0"/>
              <a:t>~ 3400 MeV * </a:t>
            </a:r>
            <a:r>
              <a:rPr lang="en-US" sz="2200" dirty="0">
                <a:latin typeface="Symbol" pitchFamily="18" charset="2"/>
              </a:rPr>
              <a:t>(</a:t>
            </a:r>
            <a:r>
              <a:rPr lang="en-US" sz="22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200" dirty="0">
                <a:sym typeface="Symbol" pitchFamily="18" charset="2"/>
              </a:rPr>
              <a:t>B/B</a:t>
            </a:r>
            <a:r>
              <a:rPr lang="en-US" sz="2200" dirty="0">
                <a:latin typeface="Symbol" pitchFamily="18" charset="2"/>
              </a:rPr>
              <a:t>) </a:t>
            </a:r>
            <a:endParaRPr lang="en-US" sz="2200" dirty="0" smtClean="0">
              <a:latin typeface="Symbol" pitchFamily="18" charset="2"/>
            </a:endParaRPr>
          </a:p>
          <a:p>
            <a:pPr marL="914400" lvl="2" indent="0">
              <a:buNone/>
            </a:pPr>
            <a:r>
              <a:rPr lang="en-US" sz="1800" dirty="0" smtClean="0">
                <a:latin typeface="Symbol" pitchFamily="18" charset="2"/>
              </a:rPr>
              <a:t>   		(</a:t>
            </a:r>
            <a:r>
              <a:rPr lang="en-US" sz="1800" i="1" dirty="0"/>
              <a:t>observed!  </a:t>
            </a:r>
            <a:r>
              <a:rPr lang="en-US" sz="1800" i="1" dirty="0" smtClean="0">
                <a:latin typeface="Symbol" pitchFamily="18" charset="2"/>
              </a:rPr>
              <a:t>D</a:t>
            </a:r>
            <a:r>
              <a:rPr lang="en-US" sz="1800" i="1" dirty="0" smtClean="0"/>
              <a:t>B/B ~ 10</a:t>
            </a:r>
            <a:r>
              <a:rPr lang="en-US" sz="1800" i="1" baseline="30000" dirty="0" smtClean="0"/>
              <a:t>-4</a:t>
            </a:r>
            <a:r>
              <a:rPr lang="en-US" sz="1800" i="1" dirty="0" smtClean="0"/>
              <a:t>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i="1" dirty="0" smtClean="0"/>
              <a:t> </a:t>
            </a:r>
            <a:r>
              <a:rPr lang="en-US" sz="1800" i="1" dirty="0"/>
              <a:t>few 100s of keV at </a:t>
            </a:r>
            <a:r>
              <a:rPr lang="en-US" sz="1800" i="1" dirty="0" smtClean="0"/>
              <a:t>FEL dump)</a:t>
            </a:r>
            <a:endParaRPr lang="en-US" sz="1200" dirty="0" smtClean="0"/>
          </a:p>
          <a:p>
            <a:pPr>
              <a:buNone/>
            </a:pPr>
            <a:endParaRPr lang="en-US" sz="1200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2400" dirty="0">
                <a:latin typeface="Symbol" pitchFamily="18" charset="2"/>
              </a:rPr>
              <a:t>	</a:t>
            </a:r>
            <a:r>
              <a:rPr lang="en-US" sz="2400" dirty="0" smtClean="0">
                <a:latin typeface="Symbol" pitchFamily="18" charset="2"/>
              </a:rPr>
              <a:t>	D</a:t>
            </a:r>
            <a:r>
              <a:rPr lang="en-US" sz="2400" dirty="0" smtClean="0"/>
              <a:t>B </a:t>
            </a: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x’=</a:t>
            </a:r>
            <a:r>
              <a:rPr lang="en-US" sz="2400" dirty="0" err="1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err="1" smtClean="0">
                <a:sym typeface="Symbol" pitchFamily="18" charset="2"/>
              </a:rPr>
              <a:t>Bl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en-US" sz="2400" dirty="0" err="1" smtClean="0">
                <a:sym typeface="Symbol" pitchFamily="18" charset="2"/>
              </a:rPr>
              <a:t>B</a:t>
            </a:r>
            <a:r>
              <a:rPr lang="en-US" sz="2400" dirty="0" err="1" smtClean="0">
                <a:latin typeface="Symbol" pitchFamily="18" charset="2"/>
                <a:sym typeface="Symbol" pitchFamily="18" charset="2"/>
              </a:rPr>
              <a:t>r~D</a:t>
            </a:r>
            <a:r>
              <a:rPr lang="en-US" sz="2400" dirty="0" err="1" smtClean="0">
                <a:sym typeface="Symbol" pitchFamily="18" charset="2"/>
              </a:rPr>
              <a:t>Bl</a:t>
            </a:r>
            <a:r>
              <a:rPr lang="en-US" sz="2400" dirty="0">
                <a:sym typeface="Symbol" pitchFamily="18" charset="2"/>
              </a:rPr>
              <a:t>/(33.3564 kg-m/</a:t>
            </a:r>
            <a:r>
              <a:rPr lang="en-US" sz="2400" dirty="0" err="1">
                <a:sym typeface="Symbol" pitchFamily="18" charset="2"/>
              </a:rPr>
              <a:t>GeV</a:t>
            </a:r>
            <a:r>
              <a:rPr lang="en-US" sz="2400" dirty="0">
                <a:sym typeface="Symbol" pitchFamily="18" charset="2"/>
              </a:rPr>
              <a:t> * </a:t>
            </a:r>
            <a:r>
              <a:rPr lang="en-US" sz="2400" dirty="0" err="1">
                <a:sym typeface="Symbol" pitchFamily="18" charset="2"/>
              </a:rPr>
              <a:t>E</a:t>
            </a:r>
            <a:r>
              <a:rPr lang="en-US" sz="2400" baseline="-25000" dirty="0" err="1">
                <a:sym typeface="Symbol" pitchFamily="18" charset="2"/>
              </a:rPr>
              <a:t>linac</a:t>
            </a:r>
            <a:r>
              <a:rPr lang="en-US" sz="2400" dirty="0" smtClean="0">
                <a:sym typeface="Symbol" pitchFamily="18" charset="2"/>
              </a:rPr>
              <a:t>) 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>
                <a:sym typeface="Symbol" pitchFamily="18" charset="2"/>
              </a:rPr>
              <a:t>l=M</a:t>
            </a:r>
            <a:r>
              <a:rPr lang="en-US" sz="2400" baseline="-25000" dirty="0" smtClean="0">
                <a:sym typeface="Symbol" pitchFamily="18" charset="2"/>
              </a:rPr>
              <a:t>52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x’</a:t>
            </a:r>
            <a:endParaRPr lang="en-US" sz="2400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Symbol" pitchFamily="18" charset="2"/>
                <a:sym typeface="Symbol" pitchFamily="18" charset="2"/>
              </a:rPr>
              <a:t>	d</a:t>
            </a:r>
            <a:r>
              <a:rPr lang="en-US" sz="2400" dirty="0" smtClean="0">
                <a:sym typeface="Symbol" pitchFamily="18" charset="2"/>
              </a:rPr>
              <a:t>l </a:t>
            </a:r>
            <a:r>
              <a:rPr lang="en-US" sz="2400" dirty="0">
                <a:sym typeface="Symbol" pitchFamily="18" charset="2"/>
              </a:rPr>
              <a:t>  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dump</a:t>
            </a:r>
            <a:r>
              <a:rPr lang="en-US" sz="2400" dirty="0" smtClean="0"/>
              <a:t> </a:t>
            </a:r>
            <a:r>
              <a:rPr lang="en-US" sz="2400" dirty="0"/>
              <a:t>= sin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baseline="-25000" dirty="0"/>
              <a:t>0</a:t>
            </a:r>
            <a:r>
              <a:rPr lang="en-US" sz="2400" dirty="0"/>
              <a:t> (2</a:t>
            </a:r>
            <a:r>
              <a:rPr lang="en-US" sz="2400" dirty="0">
                <a:latin typeface="Symbol" pitchFamily="18" charset="2"/>
              </a:rPr>
              <a:t>p M</a:t>
            </a:r>
            <a:r>
              <a:rPr lang="en-US" sz="2400" baseline="-25000" dirty="0">
                <a:latin typeface="Symbol" pitchFamily="18" charset="2"/>
              </a:rPr>
              <a:t>52</a:t>
            </a:r>
            <a:r>
              <a:rPr lang="en-US" sz="2400" dirty="0">
                <a:latin typeface="Symbol" pitchFamily="18" charset="2"/>
              </a:rPr>
              <a:t>(</a:t>
            </a:r>
            <a:r>
              <a:rPr lang="en-US" sz="2400" dirty="0" err="1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err="1">
                <a:sym typeface="Symbol" pitchFamily="18" charset="2"/>
              </a:rPr>
              <a:t>Bl</a:t>
            </a:r>
            <a:r>
              <a:rPr lang="en-US" sz="2400" dirty="0">
                <a:sym typeface="Symbol" pitchFamily="18" charset="2"/>
              </a:rPr>
              <a:t>/33.3564 kg-m</a:t>
            </a:r>
            <a:r>
              <a:rPr lang="en-US" sz="2400" dirty="0">
                <a:latin typeface="Symbol" pitchFamily="18" charset="2"/>
              </a:rPr>
              <a:t>)</a:t>
            </a:r>
            <a:r>
              <a:rPr lang="en-US" sz="2400" dirty="0"/>
              <a:t>/</a:t>
            </a:r>
            <a:r>
              <a:rPr lang="en-US" sz="2400" dirty="0" err="1">
                <a:latin typeface="Symbol" pitchFamily="18" charset="2"/>
              </a:rPr>
              <a:t>l</a:t>
            </a:r>
            <a:r>
              <a:rPr lang="en-US" sz="2400" baseline="-25000" dirty="0" err="1"/>
              <a:t>RF</a:t>
            </a:r>
            <a:r>
              <a:rPr lang="en-US" sz="2400" dirty="0"/>
              <a:t>) </a:t>
            </a:r>
          </a:p>
          <a:p>
            <a:pPr marL="400050" lvl="1" indent="0">
              <a:buNone/>
            </a:pPr>
            <a:endParaRPr lang="en-US" sz="1200" i="1" dirty="0" smtClean="0"/>
          </a:p>
          <a:p>
            <a:pPr marL="400050" lvl="1" indent="0">
              <a:buNone/>
            </a:pPr>
            <a:r>
              <a:rPr lang="en-US" sz="2400" i="1" dirty="0" smtClean="0"/>
              <a:t>Tolerable </a:t>
            </a:r>
            <a:r>
              <a:rPr lang="en-US" sz="2400" i="1" dirty="0"/>
              <a:t>absolute “error integral” </a:t>
            </a:r>
            <a:r>
              <a:rPr lang="en-US" sz="2400" i="1" dirty="0" err="1">
                <a:latin typeface="Symbol" pitchFamily="18" charset="2"/>
                <a:sym typeface="Symbol" pitchFamily="18" charset="2"/>
              </a:rPr>
              <a:t>D</a:t>
            </a:r>
            <a:r>
              <a:rPr lang="en-US" sz="2400" i="1" dirty="0" err="1">
                <a:sym typeface="Symbol" pitchFamily="18" charset="2"/>
              </a:rPr>
              <a:t>Bl</a:t>
            </a:r>
            <a:r>
              <a:rPr lang="en-US" sz="2400" i="1" dirty="0">
                <a:sym typeface="Symbol" pitchFamily="18" charset="2"/>
              </a:rPr>
              <a:t> is set by dump acceptance; is </a:t>
            </a:r>
            <a:r>
              <a:rPr lang="en-US" sz="2400" dirty="0">
                <a:sym typeface="Symbol" pitchFamily="18" charset="2"/>
              </a:rPr>
              <a:t>independent</a:t>
            </a:r>
            <a:r>
              <a:rPr lang="en-US" sz="2400" i="1" dirty="0">
                <a:sym typeface="Symbol" pitchFamily="18" charset="2"/>
              </a:rPr>
              <a:t> of </a:t>
            </a:r>
            <a:r>
              <a:rPr lang="en-US" sz="2400" i="1" dirty="0" err="1">
                <a:sym typeface="Symbol" pitchFamily="18" charset="2"/>
              </a:rPr>
              <a:t>linac</a:t>
            </a:r>
            <a:r>
              <a:rPr lang="en-US" sz="2400" i="1" dirty="0">
                <a:sym typeface="Symbol" pitchFamily="18" charset="2"/>
              </a:rPr>
              <a:t> length/energy </a:t>
            </a:r>
            <a:r>
              <a:rPr lang="en-US" sz="2400" i="1" dirty="0" smtClean="0">
                <a:sym typeface="Symbol" pitchFamily="18" charset="2"/>
              </a:rPr>
              <a:t>gain; </a:t>
            </a:r>
            <a:r>
              <a:rPr lang="en-US" sz="2400" i="1" dirty="0">
                <a:sym typeface="Symbol" pitchFamily="18" charset="2"/>
              </a:rPr>
              <a:t>t</a:t>
            </a:r>
            <a:r>
              <a:rPr lang="en-US" sz="2400" i="1" dirty="0" smtClean="0"/>
              <a:t>olerable </a:t>
            </a:r>
            <a:r>
              <a:rPr lang="en-US" sz="2400" i="1" dirty="0"/>
              <a:t>relative field error </a:t>
            </a:r>
            <a:r>
              <a:rPr lang="en-US" sz="2400" dirty="0"/>
              <a:t>falls</a:t>
            </a:r>
            <a:r>
              <a:rPr lang="en-US" sz="2400" i="1" dirty="0"/>
              <a:t> as energy (required field) goes </a:t>
            </a:r>
            <a:r>
              <a:rPr lang="en-US" sz="2400" i="1" dirty="0" smtClean="0"/>
              <a:t>up</a:t>
            </a:r>
            <a:endParaRPr lang="en-US" sz="2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0" y="3023278"/>
            <a:ext cx="694213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011" y="299729"/>
            <a:ext cx="6925978" cy="6445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Dealing With Field Quality…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Palliative measures: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make better magnets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use lower energy </a:t>
            </a:r>
            <a:r>
              <a:rPr lang="en-US" sz="2200" dirty="0" err="1" smtClean="0"/>
              <a:t>linac</a:t>
            </a:r>
            <a:endParaRPr lang="en-US" sz="2200" dirty="0" smtClean="0"/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reduce M</a:t>
            </a:r>
            <a:r>
              <a:rPr lang="en-US" sz="2200" baseline="-25000" dirty="0" smtClean="0"/>
              <a:t>52</a:t>
            </a:r>
            <a:r>
              <a:rPr lang="en-US" sz="2200" dirty="0" smtClean="0"/>
              <a:t> (smaller dispersion, stronger focusing)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provide means of compensation (diagnostics &amp; correction knobs)</a:t>
            </a:r>
            <a:endParaRPr lang="en-US" sz="2200" baseline="-25000" dirty="0" smtClean="0"/>
          </a:p>
        </p:txBody>
      </p:sp>
      <p:pic>
        <p:nvPicPr>
          <p:cNvPr id="4" name="Content Placeholder 11" descr="mag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761630"/>
            <a:ext cx="4857750" cy="1951038"/>
          </a:xfrm>
          <a:prstGeom prst="rect">
            <a:avLst/>
          </a:prstGeom>
        </p:spPr>
      </p:pic>
      <p:pic>
        <p:nvPicPr>
          <p:cNvPr id="5" name="Content Placeholder 12" descr="magcom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18792" y="3658834"/>
            <a:ext cx="4038600" cy="201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of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systems are out there?</a:t>
            </a:r>
          </a:p>
          <a:p>
            <a:r>
              <a:rPr lang="en-US" dirty="0" smtClean="0"/>
              <a:t>What performance was achieved?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High Power/High Brightness/CW </a:t>
            </a:r>
            <a:r>
              <a:rPr lang="en-US" sz="3200" dirty="0" smtClean="0">
                <a:sym typeface="Wingdings" panose="05000000000000000000" pitchFamily="2" charset="2"/>
              </a:rPr>
              <a:t></a:t>
            </a:r>
            <a:r>
              <a:rPr lang="en-US" sz="3200" dirty="0" smtClean="0"/>
              <a:t> Unanticipated Phenomena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4998720"/>
          </a:xfrm>
        </p:spPr>
        <p:txBody>
          <a:bodyPr>
            <a:noAutofit/>
          </a:bodyPr>
          <a:lstStyle/>
          <a:p>
            <a:r>
              <a:rPr lang="en-US" sz="2000" dirty="0"/>
              <a:t>CW operation </a:t>
            </a:r>
            <a:r>
              <a:rPr lang="en-US" sz="2000" dirty="0" smtClean="0"/>
              <a:t>“</a:t>
            </a:r>
            <a:r>
              <a:rPr lang="en-US" sz="2000" dirty="0"/>
              <a:t>different”</a:t>
            </a:r>
          </a:p>
          <a:p>
            <a:pPr lvl="1"/>
            <a:r>
              <a:rPr lang="en-US" sz="1600" dirty="0"/>
              <a:t>h</a:t>
            </a:r>
            <a:r>
              <a:rPr lang="en-US" sz="1600" dirty="0" smtClean="0"/>
              <a:t>igh </a:t>
            </a:r>
            <a:r>
              <a:rPr lang="en-US" sz="1600" dirty="0"/>
              <a:t>power beam ⇒ power-flow management (i.e., “don’t lose beam or excite wakes”…)</a:t>
            </a:r>
          </a:p>
          <a:p>
            <a:pPr lvl="2"/>
            <a:r>
              <a:rPr lang="en-US" sz="1400" dirty="0" smtClean="0"/>
              <a:t>halo </a:t>
            </a:r>
            <a:r>
              <a:rPr lang="en-US" sz="1400" dirty="0"/>
              <a:t>&amp; collective effects</a:t>
            </a:r>
            <a:r>
              <a:rPr lang="en-US" sz="1400" dirty="0" smtClean="0"/>
              <a:t>… more challenging as charge/current increase</a:t>
            </a:r>
          </a:p>
          <a:p>
            <a:pPr lvl="1"/>
            <a:r>
              <a:rPr lang="en-US" sz="1600" dirty="0" smtClean="0"/>
              <a:t>transition </a:t>
            </a:r>
            <a:r>
              <a:rPr lang="en-US" sz="1600" dirty="0"/>
              <a:t>to/from CW and in/out of various operational modes couples to RF, environmental impedances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ower goes to unanticipated </a:t>
            </a:r>
            <a:r>
              <a:rPr lang="en-US" sz="1600" dirty="0"/>
              <a:t>places via </a:t>
            </a:r>
            <a:r>
              <a:rPr lang="en-US" sz="1600" dirty="0" smtClean="0"/>
              <a:t>multiple mechanisms (CSR, RF heating…)</a:t>
            </a:r>
            <a:endParaRPr lang="en-US" sz="1600" dirty="0"/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ncounter significant </a:t>
            </a:r>
            <a:r>
              <a:rPr lang="en-US" sz="1600" dirty="0"/>
              <a:t>machine/personnel protection issues when running high beam </a:t>
            </a:r>
            <a:r>
              <a:rPr lang="en-US" sz="1600" dirty="0" smtClean="0"/>
              <a:t>powers</a:t>
            </a:r>
          </a:p>
          <a:p>
            <a:r>
              <a:rPr lang="en-US" sz="2000" dirty="0" smtClean="0"/>
              <a:t>Beam </a:t>
            </a:r>
            <a:r>
              <a:rPr lang="en-US" sz="2000" dirty="0"/>
              <a:t>loss in CW ERLs is not like in storage rings, its equivalent to loss in a storage ring injector chain </a:t>
            </a:r>
            <a:r>
              <a:rPr lang="en-US" sz="2000" dirty="0" smtClean="0"/>
              <a:t>– </a:t>
            </a:r>
            <a:r>
              <a:rPr lang="en-US" sz="2000" i="1" dirty="0" smtClean="0"/>
              <a:t>a CW injector chain</a:t>
            </a:r>
            <a:endParaRPr lang="en-US" sz="2000" i="1" dirty="0"/>
          </a:p>
          <a:p>
            <a:r>
              <a:rPr lang="en-US" sz="2000" dirty="0" smtClean="0"/>
              <a:t>Collective </a:t>
            </a:r>
            <a:r>
              <a:rPr lang="en-US" sz="2000" dirty="0"/>
              <a:t>effects  in  an inherently high-brightness system</a:t>
            </a:r>
          </a:p>
          <a:p>
            <a:pPr lvl="1"/>
            <a:r>
              <a:rPr lang="en-US" sz="1600" dirty="0" smtClean="0"/>
              <a:t>BBU (everyone’s favorite…)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esistive wall heating (in a linac?) was operational impediment in FEL; F heating of beamline elements</a:t>
            </a:r>
          </a:p>
          <a:p>
            <a:pPr lvl="1"/>
            <a:r>
              <a:rPr lang="en-US" sz="1600" dirty="0" smtClean="0"/>
              <a:t>ion accumulation, residual gas scatting, IBS,…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urprising amounts of power end up in surprising places; bunch distorts in unexpected ways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e.g</a:t>
            </a:r>
            <a:r>
              <a:rPr lang="en-US" sz="1400" dirty="0" smtClean="0"/>
              <a:t> CSR,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BI</a:t>
            </a:r>
            <a:r>
              <a:rPr lang="en-US" sz="1400" dirty="0" smtClean="0"/>
              <a:t>)</a:t>
            </a:r>
            <a:endParaRPr lang="en-US" sz="1600" dirty="0"/>
          </a:p>
        </p:txBody>
      </p:sp>
      <p:pic>
        <p:nvPicPr>
          <p:cNvPr id="4" name="Picture 3" descr="C:\Users\tennant\Desktop\CSR uBI arxiv\FIGURES\LE\t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67193"/>
            <a:ext cx="4572000" cy="352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152400"/>
            <a:ext cx="7630511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Collective Effects: Inherent in </a:t>
            </a:r>
            <a:br>
              <a:rPr lang="en-US" sz="3600" dirty="0" smtClean="0"/>
            </a:br>
            <a:r>
              <a:rPr lang="en-US" sz="3600" dirty="0" smtClean="0"/>
              <a:t>		High-brightness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000" dirty="0" smtClean="0"/>
              <a:t>Collective contributions to halo</a:t>
            </a:r>
          </a:p>
          <a:p>
            <a:pPr marL="914400" lvl="1" indent="-514350"/>
            <a:r>
              <a:rPr lang="en-US" sz="1800" dirty="0" smtClean="0"/>
              <a:t>dynamics of beam formation, </a:t>
            </a:r>
            <a:r>
              <a:rPr lang="en-US" sz="1800" dirty="0" err="1" smtClean="0"/>
              <a:t>Touschek</a:t>
            </a:r>
            <a:r>
              <a:rPr lang="en-US" sz="1800" dirty="0" smtClean="0"/>
              <a:t>/</a:t>
            </a:r>
            <a:r>
              <a:rPr lang="en-US" sz="1800" dirty="0" err="1" smtClean="0"/>
              <a:t>intrabeam</a:t>
            </a:r>
            <a:r>
              <a:rPr lang="en-US" sz="1800" dirty="0" smtClean="0"/>
              <a:t> scattering, …</a:t>
            </a:r>
          </a:p>
          <a:p>
            <a:pPr marL="914400" lvl="1" indent="-514350">
              <a:buNone/>
            </a:pPr>
            <a:r>
              <a:rPr lang="en-US" sz="1800" dirty="0" smtClean="0"/>
              <a:t>	          </a:t>
            </a:r>
            <a:r>
              <a:rPr lang="en-US" sz="1800" i="1" dirty="0" smtClean="0"/>
              <a:t>[you can’t collimate electrons, you can only make ‘</a:t>
            </a:r>
            <a:r>
              <a:rPr lang="en-US" sz="1800" i="1" dirty="0" err="1" smtClean="0"/>
              <a:t>em</a:t>
            </a:r>
            <a:r>
              <a:rPr lang="en-US" sz="1800" i="1" dirty="0" smtClean="0"/>
              <a:t> mad…], </a:t>
            </a:r>
          </a:p>
          <a:p>
            <a:pPr marL="514350" indent="-514350"/>
            <a:r>
              <a:rPr lang="en-US" sz="2000" dirty="0" smtClean="0"/>
              <a:t>wakes, impedances, interaction of beam with itself &amp;/or environment </a:t>
            </a:r>
          </a:p>
          <a:p>
            <a:pPr marL="914400" lvl="1" indent="-514350"/>
            <a:r>
              <a:rPr lang="en-US" sz="1800" dirty="0" smtClean="0"/>
              <a:t>BBU, CSR, LSC, </a:t>
            </a:r>
            <a:r>
              <a:rPr lang="en-US" sz="1800" dirty="0" err="1" smtClean="0">
                <a:latin typeface="Symbol" pitchFamily="18" charset="2"/>
              </a:rPr>
              <a:t>m</a:t>
            </a:r>
            <a:r>
              <a:rPr lang="en-US" sz="1800" dirty="0" err="1" smtClean="0"/>
              <a:t>BI</a:t>
            </a:r>
            <a:r>
              <a:rPr lang="en-US" sz="1800" dirty="0" smtClean="0"/>
              <a:t>…</a:t>
            </a:r>
          </a:p>
          <a:p>
            <a:pPr marL="514350" indent="-514350"/>
            <a:r>
              <a:rPr lang="en-US" sz="2000" dirty="0" smtClean="0"/>
              <a:t>Space charge -&gt;100+ </a:t>
            </a:r>
            <a:r>
              <a:rPr lang="en-US" sz="2000" dirty="0" err="1" smtClean="0"/>
              <a:t>MeV</a:t>
            </a:r>
            <a:r>
              <a:rPr lang="en-US" sz="2000" dirty="0" smtClean="0"/>
              <a:t>; “injector stretches from cathode to FEL”… and back to dump…</a:t>
            </a:r>
          </a:p>
          <a:p>
            <a:pPr marL="914400" lvl="1" indent="-514350"/>
            <a:r>
              <a:rPr lang="en-US" sz="1800" dirty="0" smtClean="0"/>
              <a:t>losses can be worse at lower charge than at higher (e.g. 30 </a:t>
            </a:r>
            <a:r>
              <a:rPr lang="en-US" sz="1800" dirty="0" err="1" smtClean="0"/>
              <a:t>pC</a:t>
            </a:r>
            <a:r>
              <a:rPr lang="en-US" sz="1800" dirty="0" smtClean="0"/>
              <a:t> worse at dump than 135 pc due to loss of space charge focusing)</a:t>
            </a:r>
          </a:p>
          <a:p>
            <a:pPr marL="914400" lvl="1" indent="-514350"/>
            <a:r>
              <a:rPr lang="en-US" sz="1800" dirty="0" smtClean="0"/>
              <a:t>dominates dynamics/performance down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marL="514350" indent="-514350"/>
            <a:r>
              <a:rPr lang="en-US" sz="2000" dirty="0" smtClean="0"/>
              <a:t>THz, resistive wall, RF heating… all performance issues in IR Upgrade</a:t>
            </a:r>
          </a:p>
          <a:p>
            <a:pPr marL="514350" indent="-514350"/>
            <a:r>
              <a:rPr lang="en-US" sz="2000" dirty="0" smtClean="0"/>
              <a:t>Simple tools  were vital to disentangling sources of operational challenges </a:t>
            </a:r>
          </a:p>
          <a:p>
            <a:pPr marL="914400" lvl="1" indent="-514350"/>
            <a:r>
              <a:rPr lang="en-US" sz="1600" dirty="0" smtClean="0"/>
              <a:t>FLIR camera</a:t>
            </a:r>
          </a:p>
          <a:p>
            <a:pPr marL="914400" lvl="1" indent="-514350"/>
            <a:r>
              <a:rPr lang="en-US" sz="1600" dirty="0" smtClean="0"/>
              <a:t>“Instrumented” HOM loads, Analog Monitoring System, archivers, …</a:t>
            </a:r>
          </a:p>
        </p:txBody>
      </p:sp>
      <p:pic>
        <p:nvPicPr>
          <p:cNvPr id="5" name="Picture 7" descr="ocm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11" y="1286154"/>
            <a:ext cx="28575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ocmmsfl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11" y="3570567"/>
            <a:ext cx="31623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wigg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96" y="1057178"/>
            <a:ext cx="219392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igglerfli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5" y="3978178"/>
            <a:ext cx="28495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1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Lessons Learned #4: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Multipass</a:t>
            </a:r>
            <a:r>
              <a:rPr lang="en-US" sz="3600" dirty="0" smtClean="0"/>
              <a:t> </a:t>
            </a:r>
            <a:r>
              <a:rPr lang="en-US" sz="3600" dirty="0"/>
              <a:t>Transport </a:t>
            </a:r>
            <a:r>
              <a:rPr lang="en-US" sz="3600" dirty="0" smtClean="0"/>
              <a:t>Challenges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772"/>
            <a:ext cx="8229600" cy="517109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hardest part of running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ERLs: getting the recovery pass through the linac </a:t>
            </a:r>
            <a:r>
              <a:rPr lang="en-US" sz="2400" dirty="0" smtClean="0">
                <a:sym typeface="Symbol"/>
              </a:rPr>
              <a:t> c</a:t>
            </a:r>
            <a:r>
              <a:rPr lang="en-US" sz="2400" dirty="0" smtClean="0"/>
              <a:t>ommon transport (two+ passes in one beam line) can be tricky (and risky). </a:t>
            </a:r>
          </a:p>
          <a:p>
            <a:pPr lvl="1"/>
            <a:r>
              <a:rPr lang="en-US" sz="2000" dirty="0" smtClean="0"/>
              <a:t>Done in CEBAF and </a:t>
            </a:r>
            <a:r>
              <a:rPr lang="en-US" sz="2000" dirty="0" err="1" smtClean="0"/>
              <a:t>microtrons</a:t>
            </a:r>
            <a:r>
              <a:rPr lang="en-US" sz="2000" dirty="0" smtClean="0"/>
              <a:t> – but at very low charge/current</a:t>
            </a:r>
          </a:p>
          <a:p>
            <a:pPr lvl="1"/>
            <a:r>
              <a:rPr lang="en-US" sz="2000" dirty="0" smtClean="0"/>
              <a:t>Done at MIT/Bates (3 pass – one up, one coast, one down), IR Demo (same scheme), and CEBAF-ER</a:t>
            </a:r>
          </a:p>
          <a:p>
            <a:pPr lvl="1"/>
            <a:r>
              <a:rPr lang="en-US" sz="2000" dirty="0" smtClean="0"/>
              <a:t>Limits flexibility and control; forces tighter specs (expensive); worse sensitivity</a:t>
            </a:r>
          </a:p>
          <a:p>
            <a:r>
              <a:rPr lang="en-US" sz="2300" dirty="0" err="1" smtClean="0"/>
              <a:t>Multibeam</a:t>
            </a:r>
            <a:r>
              <a:rPr lang="en-US" sz="2300" dirty="0" smtClean="0"/>
              <a:t> transport </a:t>
            </a:r>
            <a:r>
              <a:rPr lang="en-US" sz="2300" dirty="0" smtClean="0">
                <a:sym typeface="Wingdings" panose="05000000000000000000" pitchFamily="2" charset="2"/>
              </a:rPr>
              <a:t> error correction challenges (</a:t>
            </a:r>
            <a:r>
              <a:rPr lang="en-US" sz="2300" dirty="0" err="1" smtClean="0">
                <a:sym typeface="Wingdings" panose="05000000000000000000" pitchFamily="2" charset="2"/>
              </a:rPr>
              <a:t>multipass</a:t>
            </a:r>
            <a:r>
              <a:rPr lang="en-US" sz="2300" dirty="0" smtClean="0">
                <a:sym typeface="Wingdings" panose="05000000000000000000" pitchFamily="2" charset="2"/>
              </a:rPr>
              <a:t> coupling)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Completely local correction of errors effective – but may not be possible (diagnostic precision, density of control variables)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Nonlocal correction requires </a:t>
            </a:r>
            <a:r>
              <a:rPr lang="en-US" sz="1900" dirty="0" err="1" smtClean="0">
                <a:sym typeface="Wingdings" panose="05000000000000000000" pitchFamily="2" charset="2"/>
              </a:rPr>
              <a:t>multibeam</a:t>
            </a:r>
            <a:r>
              <a:rPr lang="en-US" sz="1900" dirty="0" smtClean="0">
                <a:sym typeface="Wingdings" panose="05000000000000000000" pitchFamily="2" charset="2"/>
              </a:rPr>
              <a:t> optimization</a:t>
            </a:r>
            <a:endParaRPr lang="en-US" sz="1900" dirty="0" smtClean="0"/>
          </a:p>
          <a:p>
            <a:r>
              <a:rPr lang="en-US" sz="2400" dirty="0" smtClean="0"/>
              <a:t>Notionally easier to use asymmetric gains in </a:t>
            </a:r>
            <a:r>
              <a:rPr lang="en-US" sz="2400" dirty="0" err="1" smtClean="0"/>
              <a:t>linacs</a:t>
            </a:r>
            <a:r>
              <a:rPr lang="en-US" sz="2400" dirty="0" smtClean="0"/>
              <a:t> &amp; have separate transport of each pass on each end (GERBAL)</a:t>
            </a:r>
          </a:p>
          <a:p>
            <a:pPr lvl="1"/>
            <a:r>
              <a:rPr lang="en-US" sz="2000" dirty="0" smtClean="0"/>
              <a:t>Better control of beam envelopes in </a:t>
            </a:r>
            <a:r>
              <a:rPr lang="en-US" sz="2000" dirty="0" err="1" smtClean="0"/>
              <a:t>multipass</a:t>
            </a:r>
            <a:r>
              <a:rPr lang="en-US" sz="2000" dirty="0" smtClean="0"/>
              <a:t> operation </a:t>
            </a:r>
          </a:p>
          <a:p>
            <a:pPr lvl="2"/>
            <a:r>
              <a:rPr lang="en-US" sz="1600" dirty="0" smtClean="0"/>
              <a:t>“short” </a:t>
            </a:r>
            <a:r>
              <a:rPr lang="en-US" sz="1600" dirty="0" err="1" smtClean="0"/>
              <a:t>linac</a:t>
            </a:r>
            <a:r>
              <a:rPr lang="en-US" sz="1600" dirty="0" smtClean="0"/>
              <a:t> =&gt; “</a:t>
            </a:r>
            <a:r>
              <a:rPr lang="en-US" sz="1600" dirty="0" err="1" smtClean="0"/>
              <a:t>preaccelerator</a:t>
            </a:r>
            <a:r>
              <a:rPr lang="en-US" sz="1600" dirty="0" smtClean="0"/>
              <a:t>” to “long” </a:t>
            </a:r>
            <a:r>
              <a:rPr lang="en-US" sz="1600" dirty="0" err="1" smtClean="0"/>
              <a:t>linac</a:t>
            </a:r>
            <a:endParaRPr lang="en-US" sz="1600" dirty="0" smtClean="0"/>
          </a:p>
          <a:p>
            <a:pPr lvl="1"/>
            <a:r>
              <a:rPr lang="en-US" sz="2000" dirty="0" smtClean="0"/>
              <a:t>More “knobs”</a:t>
            </a:r>
          </a:p>
          <a:p>
            <a:pPr lvl="1"/>
            <a:r>
              <a:rPr lang="en-US" sz="2000" dirty="0" smtClean="0"/>
              <a:t>Can deal with slight mismatches of energy pass-to-pass (reduced aperture requirements) </a:t>
            </a:r>
          </a:p>
          <a:p>
            <a:pPr lvl="1"/>
            <a:r>
              <a:rPr lang="en-US" sz="2000" dirty="0" smtClean="0"/>
              <a:t>Relaxed energy gain matching on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(if S/R acceptance adequate)</a:t>
            </a:r>
          </a:p>
          <a:p>
            <a:pPr lvl="1"/>
            <a:r>
              <a:rPr lang="en-US" sz="2000" dirty="0" smtClean="0"/>
              <a:t>Separates each pass for feedback stabilization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" y="4123563"/>
            <a:ext cx="79629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1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Lessons Learned #4: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Multipass</a:t>
            </a:r>
            <a:r>
              <a:rPr lang="en-US" sz="3600" dirty="0" smtClean="0"/>
              <a:t> </a:t>
            </a:r>
            <a:r>
              <a:rPr lang="en-US" sz="3600" dirty="0"/>
              <a:t>Transport </a:t>
            </a:r>
            <a:r>
              <a:rPr lang="en-US" sz="3600" dirty="0" smtClean="0"/>
              <a:t>Challenges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772"/>
            <a:ext cx="8229600" cy="517109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hardest part of running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ERLs: getting </a:t>
            </a:r>
            <a:r>
              <a:rPr lang="en-US" sz="2400" dirty="0" smtClean="0"/>
              <a:t>recovery </a:t>
            </a:r>
            <a:r>
              <a:rPr lang="en-US" sz="2400" dirty="0" smtClean="0"/>
              <a:t>pass through the linac </a:t>
            </a:r>
            <a:r>
              <a:rPr lang="en-US" sz="2400" dirty="0" smtClean="0">
                <a:sym typeface="Symbol"/>
              </a:rPr>
              <a:t> c</a:t>
            </a:r>
            <a:r>
              <a:rPr lang="en-US" sz="2400" dirty="0" smtClean="0"/>
              <a:t>ommon transport (two+ passes in one beam line) can be </a:t>
            </a:r>
            <a:r>
              <a:rPr lang="en-US" sz="2400" dirty="0" err="1" smtClean="0"/>
              <a:t>challengin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lvl="1"/>
            <a:r>
              <a:rPr lang="en-US" sz="2000" dirty="0" smtClean="0"/>
              <a:t>Done in CEBAF and </a:t>
            </a:r>
            <a:r>
              <a:rPr lang="en-US" sz="2000" dirty="0" err="1" smtClean="0"/>
              <a:t>microtrons</a:t>
            </a:r>
            <a:r>
              <a:rPr lang="en-US" sz="2000" dirty="0" smtClean="0"/>
              <a:t> – but </a:t>
            </a:r>
            <a:r>
              <a:rPr lang="en-US" sz="2000" dirty="0" smtClean="0"/>
              <a:t>at </a:t>
            </a:r>
            <a:r>
              <a:rPr lang="en-US" sz="2000" dirty="0" smtClean="0"/>
              <a:t>very low charge/current</a:t>
            </a:r>
          </a:p>
          <a:p>
            <a:pPr lvl="1"/>
            <a:r>
              <a:rPr lang="en-US" sz="2000" dirty="0" smtClean="0"/>
              <a:t>Done </a:t>
            </a:r>
            <a:r>
              <a:rPr lang="en-US" sz="2000" dirty="0" smtClean="0"/>
              <a:t>pulsed at </a:t>
            </a:r>
            <a:r>
              <a:rPr lang="en-US" sz="2000" dirty="0" smtClean="0"/>
              <a:t>MIT/Bates (3 pass – one up, one coast, one down), </a:t>
            </a:r>
            <a:r>
              <a:rPr lang="en-US" sz="2000" dirty="0" smtClean="0"/>
              <a:t>pulsed IR </a:t>
            </a:r>
            <a:r>
              <a:rPr lang="en-US" sz="2000" dirty="0" smtClean="0"/>
              <a:t>Demo (same scheme), and </a:t>
            </a:r>
            <a:r>
              <a:rPr lang="en-US" sz="2000" dirty="0" smtClean="0"/>
              <a:t>CW in CEBAF-ER (low current)</a:t>
            </a:r>
            <a:endParaRPr lang="en-US" sz="2000" dirty="0" smtClean="0"/>
          </a:p>
          <a:p>
            <a:pPr lvl="1"/>
            <a:r>
              <a:rPr lang="en-US" sz="2000" dirty="0" smtClean="0"/>
              <a:t>Limits flexibility and control; forces tighter </a:t>
            </a:r>
            <a:r>
              <a:rPr lang="en-US" sz="2000" dirty="0" smtClean="0"/>
              <a:t>specs </a:t>
            </a:r>
            <a:r>
              <a:rPr lang="en-US" sz="2000" dirty="0" smtClean="0">
                <a:sym typeface="Wingdings" panose="05000000000000000000" pitchFamily="2" charset="2"/>
              </a:rPr>
              <a:t></a:t>
            </a:r>
            <a:r>
              <a:rPr lang="en-US" sz="2000" dirty="0" smtClean="0"/>
              <a:t> error sensitivity</a:t>
            </a:r>
          </a:p>
          <a:p>
            <a:r>
              <a:rPr lang="en-US" sz="2400" dirty="0" smtClean="0"/>
              <a:t>ER@CEBAF will test on large scale but at low current</a:t>
            </a:r>
          </a:p>
          <a:p>
            <a:r>
              <a:rPr lang="en-US" sz="2400" dirty="0" err="1" smtClean="0"/>
              <a:t>C</a:t>
            </a:r>
            <a:r>
              <a:rPr 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sz="2400" dirty="0" smtClean="0"/>
              <a:t> will test at higher current on smaller scale (comparable to PERLE)</a:t>
            </a:r>
            <a:endParaRPr lang="en-US" sz="2400" dirty="0" smtClean="0"/>
          </a:p>
          <a:p>
            <a:r>
              <a:rPr lang="en-US" sz="2300" dirty="0" err="1" smtClean="0"/>
              <a:t>Multibeam</a:t>
            </a:r>
            <a:r>
              <a:rPr lang="en-US" sz="2300" dirty="0" smtClean="0"/>
              <a:t> transport </a:t>
            </a:r>
            <a:r>
              <a:rPr lang="en-US" sz="2300" dirty="0" smtClean="0">
                <a:sym typeface="Wingdings" panose="05000000000000000000" pitchFamily="2" charset="2"/>
              </a:rPr>
              <a:t> error correction challenges (</a:t>
            </a:r>
            <a:r>
              <a:rPr lang="en-US" sz="2300" dirty="0" err="1" smtClean="0">
                <a:sym typeface="Wingdings" panose="05000000000000000000" pitchFamily="2" charset="2"/>
              </a:rPr>
              <a:t>multipass</a:t>
            </a:r>
            <a:r>
              <a:rPr lang="en-US" sz="2300" dirty="0" smtClean="0">
                <a:sym typeface="Wingdings" panose="05000000000000000000" pitchFamily="2" charset="2"/>
              </a:rPr>
              <a:t> coupling)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Completely local correction of errors effective – but may not be possible (diagnostic precision, density of control variables)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Nonlocal correction requires </a:t>
            </a:r>
            <a:r>
              <a:rPr lang="en-US" sz="1900" dirty="0" err="1" smtClean="0">
                <a:sym typeface="Wingdings" panose="05000000000000000000" pitchFamily="2" charset="2"/>
              </a:rPr>
              <a:t>multibeam</a:t>
            </a:r>
            <a:r>
              <a:rPr lang="en-US" sz="1900" dirty="0" smtClean="0">
                <a:sym typeface="Wingdings" panose="05000000000000000000" pitchFamily="2" charset="2"/>
              </a:rPr>
              <a:t> </a:t>
            </a:r>
            <a:r>
              <a:rPr lang="en-US" sz="1900" dirty="0" smtClean="0">
                <a:sym typeface="Wingdings" panose="05000000000000000000" pitchFamily="2" charset="2"/>
              </a:rPr>
              <a:t>optimization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Beam profiles challenging if beams coaxial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1221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10"/>
            <a:ext cx="8229600" cy="91829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Alternative Topology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37"/>
            <a:ext cx="8229600" cy="51710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Notionally </a:t>
            </a:r>
            <a:r>
              <a:rPr lang="en-US" sz="2400" dirty="0" smtClean="0"/>
              <a:t>easier to use asymmetric gains in </a:t>
            </a:r>
            <a:r>
              <a:rPr lang="en-US" sz="2400" dirty="0" err="1" smtClean="0"/>
              <a:t>linacs</a:t>
            </a:r>
            <a:r>
              <a:rPr lang="en-US" sz="2400" dirty="0" smtClean="0"/>
              <a:t> &amp; have separate transport of each pass on each end (GERBAL)</a:t>
            </a:r>
          </a:p>
          <a:p>
            <a:pPr lvl="1"/>
            <a:r>
              <a:rPr lang="en-US" sz="2000" dirty="0" smtClean="0"/>
              <a:t>Better control of beam envelopes in </a:t>
            </a:r>
            <a:r>
              <a:rPr lang="en-US" sz="2000" dirty="0" err="1" smtClean="0"/>
              <a:t>multipass</a:t>
            </a:r>
            <a:r>
              <a:rPr lang="en-US" sz="2000" dirty="0" smtClean="0"/>
              <a:t> operation </a:t>
            </a:r>
          </a:p>
          <a:p>
            <a:pPr lvl="2"/>
            <a:r>
              <a:rPr lang="en-US" sz="1600" dirty="0" smtClean="0"/>
              <a:t>“short” </a:t>
            </a:r>
            <a:r>
              <a:rPr lang="en-US" sz="1600" dirty="0" err="1" smtClean="0"/>
              <a:t>linac</a:t>
            </a:r>
            <a:r>
              <a:rPr lang="en-US" sz="1600" dirty="0" smtClean="0"/>
              <a:t> =&gt; “</a:t>
            </a:r>
            <a:r>
              <a:rPr lang="en-US" sz="1600" dirty="0" err="1" smtClean="0"/>
              <a:t>preaccelerator</a:t>
            </a:r>
            <a:r>
              <a:rPr lang="en-US" sz="1600" dirty="0" smtClean="0"/>
              <a:t>” to “long” </a:t>
            </a:r>
            <a:r>
              <a:rPr lang="en-US" sz="1600" dirty="0" err="1" smtClean="0"/>
              <a:t>linac</a:t>
            </a:r>
            <a:endParaRPr lang="en-US" sz="1600" dirty="0" smtClean="0"/>
          </a:p>
          <a:p>
            <a:pPr lvl="1"/>
            <a:r>
              <a:rPr lang="en-US" sz="2000" dirty="0" smtClean="0"/>
              <a:t>More “knobs”</a:t>
            </a:r>
          </a:p>
          <a:p>
            <a:pPr lvl="1"/>
            <a:r>
              <a:rPr lang="en-US" sz="2000" dirty="0" smtClean="0"/>
              <a:t>Can deal with slight mismatches of energy pass-to-pass (reduced aperture requirements) </a:t>
            </a:r>
          </a:p>
          <a:p>
            <a:pPr lvl="1"/>
            <a:r>
              <a:rPr lang="en-US" sz="2000" dirty="0" smtClean="0"/>
              <a:t>Relaxed energy gain matching on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(if S/R acceptance adequate)</a:t>
            </a:r>
          </a:p>
          <a:p>
            <a:pPr lvl="1"/>
            <a:r>
              <a:rPr lang="en-US" sz="2000" dirty="0" smtClean="0"/>
              <a:t>Separates each pass for feedback stabilization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248149"/>
            <a:ext cx="79629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825500"/>
            <a:ext cx="72548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94100"/>
            <a:ext cx="8737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85888"/>
            <a:ext cx="87360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38913" y="206375"/>
            <a:ext cx="8193024" cy="1074738"/>
          </a:xfrm>
        </p:spPr>
        <p:txBody>
          <a:bodyPr/>
          <a:lstStyle/>
          <a:p>
            <a:r>
              <a:rPr lang="en-US" altLang="en-US" sz="3200" dirty="0" err="1" smtClean="0"/>
              <a:t>Multipass</a:t>
            </a:r>
            <a:r>
              <a:rPr lang="en-US" altLang="en-US" sz="3200" dirty="0" smtClean="0"/>
              <a:t> Control During Common Transport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609599" y="1253833"/>
            <a:ext cx="5690993" cy="4827740"/>
          </a:xfrm>
        </p:spPr>
        <p:txBody>
          <a:bodyPr>
            <a:normAutofit/>
          </a:bodyPr>
          <a:lstStyle/>
          <a:p>
            <a:r>
              <a:rPr lang="en-US" altLang="en-US" sz="2000" dirty="0" err="1"/>
              <a:t>M</a:t>
            </a:r>
            <a:r>
              <a:rPr lang="en-US" altLang="en-US" sz="2000" dirty="0" err="1" smtClean="0"/>
              <a:t>ultipass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orbit monitoring conceptually simple, more involved in practice</a:t>
            </a:r>
          </a:p>
          <a:p>
            <a:pPr lvl="1"/>
            <a:r>
              <a:rPr lang="en-US" altLang="en-US" sz="1600" dirty="0"/>
              <a:t>e</a:t>
            </a:r>
            <a:r>
              <a:rPr lang="en-US" altLang="en-US" sz="1600" dirty="0" smtClean="0"/>
              <a:t>.g. can look at transients from an ion clearing gap </a:t>
            </a:r>
            <a:endParaRPr lang="en-US" altLang="en-US" sz="2000" dirty="0" smtClean="0"/>
          </a:p>
          <a:p>
            <a:r>
              <a:rPr lang="en-US" altLang="en-US" sz="2000" dirty="0" err="1"/>
              <a:t>M</a:t>
            </a:r>
            <a:r>
              <a:rPr lang="en-US" altLang="en-US" sz="2000" dirty="0" err="1" smtClean="0"/>
              <a:t>ultipass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beam property measurements challenging</a:t>
            </a:r>
          </a:p>
          <a:p>
            <a:pPr lvl="1"/>
            <a:r>
              <a:rPr lang="en-US" altLang="en-US" sz="2000" dirty="0" smtClean="0"/>
              <a:t>Quad scans </a:t>
            </a:r>
            <a:r>
              <a:rPr lang="en-US" altLang="en-US" sz="2000" dirty="0" smtClean="0">
                <a:sym typeface="Wingdings" panose="05000000000000000000" pitchFamily="2" charset="2"/>
              </a:rPr>
              <a:t> changes incoming beam properties for higher passes (Tennant)</a:t>
            </a:r>
          </a:p>
          <a:p>
            <a:pPr lvl="1"/>
            <a:r>
              <a:rPr lang="en-US" altLang="en-US" sz="2000" dirty="0" smtClean="0">
                <a:sym typeface="Wingdings" panose="05000000000000000000" pitchFamily="2" charset="2"/>
              </a:rPr>
              <a:t>Multi-monitor  monitor calibration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lvl="1"/>
            <a:endParaRPr lang="en-US" alt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2053" name="Picture 14" descr="ACC_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92" y="1019719"/>
            <a:ext cx="267811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5" y="3810659"/>
            <a:ext cx="8686800" cy="30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linacvie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552520"/>
            <a:ext cx="36957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Implications and Recommendations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02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163653" y="290513"/>
            <a:ext cx="6816694" cy="6445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Implications for Diagnostics &amp; Controls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9091"/>
            <a:ext cx="7772400" cy="5251981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US" sz="1800" i="1" dirty="0" smtClean="0"/>
              <a:t>What does this experience imply about diagnostic requirements and how to run these machines (a topic for a very long discussion…)? </a:t>
            </a:r>
          </a:p>
          <a:p>
            <a:pPr>
              <a:buFontTx/>
              <a:buNone/>
              <a:defRPr/>
            </a:pPr>
            <a:endParaRPr lang="en-US" sz="1200" i="1" dirty="0" smtClean="0"/>
          </a:p>
          <a:p>
            <a:pPr>
              <a:defRPr/>
            </a:pPr>
            <a:r>
              <a:rPr lang="en-US" sz="1800" dirty="0" smtClean="0"/>
              <a:t>Lots of longitudinal/time of flight/bunch length/energy diagnostics</a:t>
            </a:r>
          </a:p>
          <a:p>
            <a:pPr lvl="1">
              <a:defRPr/>
            </a:pPr>
            <a:r>
              <a:rPr lang="en-US" sz="1600" dirty="0" smtClean="0"/>
              <a:t>longitudinal matching, correction of field errors</a:t>
            </a:r>
          </a:p>
          <a:p>
            <a:pPr>
              <a:defRPr/>
            </a:pPr>
            <a:r>
              <a:rPr lang="en-US" sz="1800" dirty="0" smtClean="0"/>
              <a:t>Measure positions and properties  of multiple beams in common transport in an operationally noninvasive manner</a:t>
            </a:r>
          </a:p>
          <a:p>
            <a:pPr lvl="1">
              <a:defRPr/>
            </a:pPr>
            <a:r>
              <a:rPr lang="en-US" sz="1600" dirty="0" smtClean="0"/>
              <a:t>beams out of phase: signals cancel in some diagnostics </a:t>
            </a:r>
          </a:p>
          <a:p>
            <a:pPr lvl="1">
              <a:defRPr/>
            </a:pPr>
            <a:r>
              <a:rPr lang="en-US" sz="1600" dirty="0" smtClean="0"/>
              <a:t>BPM every ¼ betatron wavelength</a:t>
            </a:r>
          </a:p>
          <a:p>
            <a:pPr lvl="1">
              <a:defRPr/>
            </a:pPr>
            <a:r>
              <a:rPr lang="en-US" sz="1600" dirty="0" smtClean="0"/>
              <a:t>“no empty vacuum chamber: if it’s not a magnet or cavity, make it a diagnostic…”</a:t>
            </a:r>
          </a:p>
          <a:p>
            <a:pPr>
              <a:defRPr/>
            </a:pPr>
            <a:r>
              <a:rPr lang="en-US" sz="1800" dirty="0" smtClean="0"/>
              <a:t>Must diagnose </a:t>
            </a:r>
            <a:r>
              <a:rPr lang="en-US" sz="1800" b="1" i="1" dirty="0" smtClean="0"/>
              <a:t>lattice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beam</a:t>
            </a:r>
            <a:r>
              <a:rPr lang="en-US" sz="1800" dirty="0" smtClean="0"/>
              <a:t> separately</a:t>
            </a:r>
          </a:p>
          <a:p>
            <a:pPr>
              <a:defRPr/>
            </a:pPr>
            <a:r>
              <a:rPr lang="en-US" sz="1800" dirty="0" smtClean="0"/>
              <a:t>Large dynamic range (LDR) diagnostics to characterize high power beam &amp; control halo</a:t>
            </a:r>
          </a:p>
          <a:p>
            <a:pPr>
              <a:defRPr/>
            </a:pPr>
            <a:r>
              <a:rPr lang="en-US" sz="1800" i="1" dirty="0" smtClean="0"/>
              <a:t>Fast</a:t>
            </a:r>
            <a:r>
              <a:rPr lang="en-US" sz="1800" dirty="0" smtClean="0"/>
              <a:t> machine protection at high power</a:t>
            </a:r>
          </a:p>
          <a:p>
            <a:pPr>
              <a:defRPr/>
            </a:pPr>
            <a:r>
              <a:rPr lang="en-US" sz="1800" dirty="0" smtClean="0"/>
              <a:t>Provide regular operational access to RF dynamics &amp; drive parameters, vacuum levels, … to “bootstrap” performance </a:t>
            </a:r>
          </a:p>
          <a:p>
            <a:pPr>
              <a:defRPr/>
            </a:pPr>
            <a:r>
              <a:rPr lang="en-US" sz="1800" dirty="0" smtClean="0"/>
              <a:t>ERLs are non-local; performance is coupled in many dimensions </a:t>
            </a:r>
            <a:r>
              <a:rPr lang="en-US" sz="1800" dirty="0" smtClean="0">
                <a:sym typeface="Symbol"/>
              </a:rPr>
              <a:t> commissioning/operation are </a:t>
            </a:r>
            <a:r>
              <a:rPr lang="en-US" sz="1800" b="1" i="1" dirty="0" smtClean="0">
                <a:sym typeface="Symbol"/>
              </a:rPr>
              <a:t>iterative</a:t>
            </a:r>
            <a:r>
              <a:rPr lang="en-US" sz="1800" dirty="0">
                <a:sym typeface="Symbol"/>
              </a:rPr>
              <a:t>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Begin with the end in mind:  </a:t>
            </a:r>
          </a:p>
          <a:p>
            <a:pPr lvl="1"/>
            <a:r>
              <a:rPr lang="en-US" dirty="0"/>
              <a:t>Coordinate </a:t>
            </a:r>
            <a:r>
              <a:rPr lang="en-US" dirty="0" smtClean="0"/>
              <a:t>commissioning, operational plans/processes/procedures </a:t>
            </a:r>
            <a:r>
              <a:rPr lang="en-US" dirty="0"/>
              <a:t>with system design/engineering</a:t>
            </a:r>
          </a:p>
          <a:p>
            <a:pPr marL="914400" lvl="2" indent="0">
              <a:buNone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dirty="0" smtClean="0"/>
              <a:t>drive </a:t>
            </a:r>
            <a:r>
              <a:rPr lang="en-US" dirty="0"/>
              <a:t>diagnostic/controls/correction system definition/design</a:t>
            </a:r>
          </a:p>
          <a:p>
            <a:r>
              <a:rPr lang="en-US" dirty="0" smtClean="0"/>
              <a:t>Drive laser (if any) stabilization, synchronization and control</a:t>
            </a:r>
          </a:p>
          <a:p>
            <a:r>
              <a:rPr lang="en-US" dirty="0" smtClean="0"/>
              <a:t>Costing optimum can be counterintuitive but is quantitative</a:t>
            </a:r>
          </a:p>
          <a:p>
            <a:pPr lvl="1"/>
            <a:r>
              <a:rPr lang="en-US" dirty="0" smtClean="0"/>
              <a:t>T. Powers/ILC cost workbook</a:t>
            </a:r>
          </a:p>
          <a:p>
            <a:r>
              <a:rPr lang="en-US" dirty="0" smtClean="0"/>
              <a:t>Beware ISR effects on longitudinal emittance (esp. at higher energy)</a:t>
            </a:r>
          </a:p>
          <a:p>
            <a:pPr lvl="1"/>
            <a:r>
              <a:rPr lang="en-US" dirty="0" smtClean="0"/>
              <a:t>Bunch lengthening (M</a:t>
            </a:r>
            <a:r>
              <a:rPr lang="en-US" baseline="-25000" dirty="0" smtClean="0"/>
              <a:t>56</a:t>
            </a:r>
            <a:r>
              <a:rPr lang="en-US" baseline="30000" dirty="0" smtClean="0"/>
              <a:t>emission-&gt;reinjection</a:t>
            </a:r>
            <a:r>
              <a:rPr lang="en-US" dirty="0" smtClean="0"/>
              <a:t> not zero everywhere) + 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dp</a:t>
            </a:r>
            <a:r>
              <a:rPr lang="en-US" baseline="-25000" dirty="0" smtClean="0"/>
              <a:t>/p</a:t>
            </a:r>
            <a:r>
              <a:rPr lang="en-US" dirty="0" smtClean="0"/>
              <a:t> =&gt; entertainment (as with magnetic field quality)…</a:t>
            </a:r>
          </a:p>
          <a:p>
            <a:r>
              <a:rPr lang="en-US" dirty="0" smtClean="0"/>
              <a:t>High power FELs from ‘80s on serve as cautionary tale: use caution during scale-up</a:t>
            </a:r>
          </a:p>
        </p:txBody>
      </p:sp>
    </p:spTree>
    <p:extLst>
      <p:ext uri="{BB962C8B-B14F-4D97-AF65-F5344CB8AC3E}">
        <p14:creationId xmlns:p14="http://schemas.microsoft.com/office/powerpoint/2010/main" val="2065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648" y="1317221"/>
            <a:ext cx="9144000" cy="4976398"/>
            <a:chOff x="13648" y="1317221"/>
            <a:chExt cx="9144000" cy="4976398"/>
          </a:xfrm>
        </p:grpSpPr>
        <p:grpSp>
          <p:nvGrpSpPr>
            <p:cNvPr id="6" name="Group 5"/>
            <p:cNvGrpSpPr/>
            <p:nvPr/>
          </p:nvGrpSpPr>
          <p:grpSpPr>
            <a:xfrm>
              <a:off x="13648" y="1317221"/>
              <a:ext cx="9144000" cy="4976398"/>
              <a:chOff x="31532" y="2693611"/>
              <a:chExt cx="9144000" cy="4927127"/>
            </a:xfrm>
          </p:grpSpPr>
          <p:pic>
            <p:nvPicPr>
              <p:cNvPr id="10" name="Picture 9" descr="ERL Landscape Dragons-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532" y="2693611"/>
                <a:ext cx="9144000" cy="492712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714898" y="7282897"/>
                <a:ext cx="17499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 Current (</a:t>
                </a:r>
                <a:r>
                  <a:rPr lang="en-US" sz="1200" dirty="0" err="1" smtClean="0">
                    <a:latin typeface="Times New Roman" pitchFamily="18" charset="0"/>
                    <a:cs typeface="Times New Roman" pitchFamily="18" charset="0"/>
                  </a:rPr>
                  <a:t>mA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420934" y="4397073"/>
              <a:ext cx="92930" cy="94261"/>
            </a:xfrm>
            <a:prstGeom prst="ellipse">
              <a:avLst/>
            </a:prstGeom>
            <a:solidFill>
              <a:srgbClr val="009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553204" y="4262558"/>
              <a:ext cx="92930" cy="94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7841" y="4031313"/>
              <a:ext cx="9388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JLEIC cooler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6893" y="4019438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94312" y="4356819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6087" y="4069844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24637" y="4435008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0205" y="3309199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6255" y="2952589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51386" y="4360996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56231" y="4277744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56340" y="2176782"/>
            <a:ext cx="938824" cy="361131"/>
            <a:chOff x="756340" y="2176782"/>
            <a:chExt cx="938824" cy="361131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71703" y="2443652"/>
              <a:ext cx="92930" cy="94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340" y="2176782"/>
              <a:ext cx="9388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ER@CEBAF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54486" y="6139784"/>
            <a:ext cx="286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(cartography by C. Tennant)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60825" y="3886201"/>
            <a:ext cx="938824" cy="323737"/>
            <a:chOff x="5625246" y="3612774"/>
            <a:chExt cx="938824" cy="323737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040599" y="3612774"/>
              <a:ext cx="87818" cy="890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25246" y="3690290"/>
              <a:ext cx="9388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000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endParaRPr lang="en-US" sz="1000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92154" y="2922953"/>
            <a:ext cx="1297332" cy="479881"/>
            <a:chOff x="566340" y="2058032"/>
            <a:chExt cx="1297332" cy="479881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171703" y="2443652"/>
              <a:ext cx="92930" cy="94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340" y="2058032"/>
              <a:ext cx="12973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otional EUV systems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50179" y="3027853"/>
            <a:ext cx="1297332" cy="479881"/>
            <a:chOff x="566340" y="2058032"/>
            <a:chExt cx="1297332" cy="479881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171703" y="2443652"/>
              <a:ext cx="92930" cy="94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340" y="2058032"/>
              <a:ext cx="129733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CERN ERL-TF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06166" y="3156858"/>
            <a:ext cx="938824" cy="505038"/>
            <a:chOff x="5883852" y="3536573"/>
            <a:chExt cx="938824" cy="505038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006246" y="3536573"/>
              <a:ext cx="195152" cy="1979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3852" y="3733834"/>
              <a:ext cx="938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PERLE</a:t>
              </a:r>
              <a:endParaRPr lang="en-US" sz="1000" b="1" i="1" dirty="0">
                <a:solidFill>
                  <a:srgbClr val="FF99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"/>
            <a:ext cx="8229600" cy="88467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is PERLE in the ERL Landscape? </a:t>
            </a:r>
            <a:endParaRPr lang="en-US" sz="36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289229" y="4160688"/>
            <a:ext cx="30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b="1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57200" y="637782"/>
            <a:ext cx="8229600" cy="910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Which are CW SRF ERLs with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beam</a:t>
            </a:r>
            <a:r>
              <a:rPr lang="en-US" sz="3600" dirty="0" smtClean="0"/>
              <a:t> &gt; P</a:t>
            </a:r>
            <a:r>
              <a:rPr lang="en-US" sz="3600" baseline="-25000" dirty="0" smtClean="0"/>
              <a:t>RF</a:t>
            </a:r>
            <a:r>
              <a:rPr lang="en-US" sz="36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95" y="1829372"/>
            <a:ext cx="695324" cy="2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864864" y="1787445"/>
            <a:ext cx="58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LHeC</a:t>
            </a:r>
            <a:endParaRPr lang="en-US" sz="1000" i="1" dirty="0"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56746" y="4811061"/>
            <a:ext cx="2379665" cy="338554"/>
            <a:chOff x="6200325" y="3531794"/>
            <a:chExt cx="1467557" cy="338554"/>
          </a:xfrm>
        </p:grpSpPr>
        <p:sp>
          <p:nvSpPr>
            <p:cNvPr id="55" name="Oval 54"/>
            <p:cNvSpPr>
              <a:spLocks/>
            </p:cNvSpPr>
            <p:nvPr/>
          </p:nvSpPr>
          <p:spPr>
            <a:xfrm>
              <a:off x="6200325" y="3612773"/>
              <a:ext cx="87818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07998" y="3531794"/>
              <a:ext cx="1359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egacy/ decommissioned</a:t>
              </a:r>
              <a:endParaRPr lang="en-US" sz="1600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6746" y="5073189"/>
            <a:ext cx="2379665" cy="338554"/>
            <a:chOff x="6200325" y="3531794"/>
            <a:chExt cx="1467557" cy="338554"/>
          </a:xfrm>
        </p:grpSpPr>
        <p:sp>
          <p:nvSpPr>
            <p:cNvPr id="58" name="Oval 57"/>
            <p:cNvSpPr>
              <a:spLocks/>
            </p:cNvSpPr>
            <p:nvPr/>
          </p:nvSpPr>
          <p:spPr>
            <a:xfrm>
              <a:off x="6200325" y="3612773"/>
              <a:ext cx="87818" cy="14630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07998" y="3531794"/>
              <a:ext cx="1359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operating</a:t>
              </a:r>
              <a:endParaRPr lang="en-US" sz="1600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6746" y="5335317"/>
            <a:ext cx="2379665" cy="338554"/>
            <a:chOff x="6200325" y="3531794"/>
            <a:chExt cx="1467557" cy="338554"/>
          </a:xfrm>
        </p:grpSpPr>
        <p:sp>
          <p:nvSpPr>
            <p:cNvPr id="61" name="Oval 60"/>
            <p:cNvSpPr>
              <a:spLocks/>
            </p:cNvSpPr>
            <p:nvPr/>
          </p:nvSpPr>
          <p:spPr>
            <a:xfrm>
              <a:off x="6200325" y="3612773"/>
              <a:ext cx="87818" cy="146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07998" y="3531794"/>
              <a:ext cx="1359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roposed/in construction</a:t>
              </a:r>
              <a:endParaRPr lang="en-US" sz="1600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6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45" grpId="0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648"/>
            <a:ext cx="8229600" cy="4959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Many thanks  to the organizers for the opportunity to participate in this discussion!</a:t>
            </a:r>
          </a:p>
          <a:p>
            <a:pPr>
              <a:buNone/>
            </a:pPr>
            <a:r>
              <a:rPr lang="en-US" dirty="0" smtClean="0"/>
              <a:t>Many colleagues have contributed to the work on which this talk is based; specific information, ideas, and/or slides were provided by </a:t>
            </a:r>
          </a:p>
          <a:p>
            <a:pPr lvl="1"/>
            <a:r>
              <a:rPr lang="en-US" dirty="0" err="1" smtClean="0"/>
              <a:t>Pavel</a:t>
            </a:r>
            <a:r>
              <a:rPr lang="en-US" dirty="0" smtClean="0"/>
              <a:t> Evtushenko			</a:t>
            </a:r>
            <a:r>
              <a:rPr lang="en-US" b="1" dirty="0" smtClean="0"/>
              <a:t>–</a:t>
            </a:r>
            <a:r>
              <a:rPr lang="en-US" dirty="0" smtClean="0"/>
              <a:t> George Neil </a:t>
            </a:r>
          </a:p>
          <a:p>
            <a:pPr lvl="1"/>
            <a:r>
              <a:rPr lang="en-US" dirty="0" smtClean="0"/>
              <a:t>Chris Tennant			</a:t>
            </a:r>
            <a:r>
              <a:rPr lang="en-US" b="1" dirty="0" smtClean="0"/>
              <a:t>–</a:t>
            </a:r>
            <a:r>
              <a:rPr lang="en-US" dirty="0" smtClean="0"/>
              <a:t> Steve Benson</a:t>
            </a:r>
          </a:p>
          <a:p>
            <a:pPr lvl="1"/>
            <a:r>
              <a:rPr lang="en-US" dirty="0" smtClean="0"/>
              <a:t>Tom Powers			</a:t>
            </a:r>
            <a:r>
              <a:rPr lang="en-US" b="1" dirty="0" smtClean="0"/>
              <a:t>–</a:t>
            </a:r>
            <a:r>
              <a:rPr lang="en-US" dirty="0" smtClean="0"/>
              <a:t> Jim Boyce</a:t>
            </a:r>
          </a:p>
          <a:p>
            <a:pPr lvl="1"/>
            <a:r>
              <a:rPr lang="en-US" dirty="0" smtClean="0"/>
              <a:t>Bob Legg 				</a:t>
            </a:r>
            <a:r>
              <a:rPr lang="en-US" b="1" dirty="0" smtClean="0"/>
              <a:t>–</a:t>
            </a:r>
            <a:r>
              <a:rPr lang="en-US" dirty="0" smtClean="0"/>
              <a:t> Gwyn Williams</a:t>
            </a:r>
          </a:p>
          <a:p>
            <a:pPr lvl="1"/>
            <a:r>
              <a:rPr lang="en-US" dirty="0" smtClean="0"/>
              <a:t>Carlos Hernandez-Garcia		</a:t>
            </a:r>
            <a:r>
              <a:rPr lang="en-US" b="1" dirty="0" smtClean="0"/>
              <a:t>–</a:t>
            </a:r>
            <a:r>
              <a:rPr lang="en-US" dirty="0" smtClean="0"/>
              <a:t> Fay Hannon</a:t>
            </a:r>
          </a:p>
          <a:p>
            <a:pPr lvl="1"/>
            <a:r>
              <a:rPr lang="en-US" dirty="0" err="1" smtClean="0"/>
              <a:t>Shukui</a:t>
            </a:r>
            <a:r>
              <a:rPr lang="en-US" dirty="0" smtClean="0"/>
              <a:t> Zhang			</a:t>
            </a:r>
            <a:r>
              <a:rPr lang="en-US" b="1" dirty="0" smtClean="0"/>
              <a:t>– </a:t>
            </a:r>
            <a:r>
              <a:rPr lang="en-US" dirty="0" smtClean="0"/>
              <a:t>Kevin Jordan </a:t>
            </a:r>
          </a:p>
          <a:p>
            <a:pPr lvl="1"/>
            <a:r>
              <a:rPr lang="en-US" dirty="0" smtClean="0"/>
              <a:t>Geoff </a:t>
            </a:r>
            <a:r>
              <a:rPr lang="en-US" dirty="0" err="1" smtClean="0"/>
              <a:t>Krafft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1700" dirty="0" smtClean="0"/>
              <a:t>Notice: Authored by Jefferson Science Associates, LLC under U.S. DOE Contract No. DE-AC05-06OR23177 and by the Southeastern Universities Research Association, Inc. under U.S. DOE Contract No. DE-AC05-84ER40150. The U.S. Government retains a non-exclusive, paid-up, irrevocable, world-wide license to publish or reproduce this manuscript for U.S. Government purposes.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ERL Operational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IR Demo, Upgrade, UV Demo: 15+ years operation,  ~(few) 1000 </a:t>
            </a:r>
            <a:r>
              <a:rPr lang="en-US" dirty="0" err="1" smtClean="0"/>
              <a:t>hrs</a:t>
            </a:r>
            <a:r>
              <a:rPr lang="en-US" dirty="0" smtClean="0"/>
              <a:t>/year typical</a:t>
            </a:r>
          </a:p>
          <a:p>
            <a:pPr lvl="1"/>
            <a:r>
              <a:rPr lang="en-US" dirty="0" smtClean="0"/>
              <a:t>1-2 shift/day, 5 days/week, 6 months/year </a:t>
            </a:r>
          </a:p>
          <a:p>
            <a:r>
              <a:rPr lang="en-US" dirty="0" smtClean="0"/>
              <a:t>CW operation with </a:t>
            </a:r>
          </a:p>
          <a:p>
            <a:pPr lvl="1"/>
            <a:r>
              <a:rPr lang="en-US" dirty="0" smtClean="0"/>
              <a:t>energies from 20-165 MeV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urrents up to ~9 mA</a:t>
            </a:r>
          </a:p>
          <a:p>
            <a:pPr lvl="1"/>
            <a:r>
              <a:rPr lang="en-US" dirty="0" smtClean="0"/>
              <a:t>(full energy beam power) &gt; 1 MW &gt; (linac RF drive) ~1/8</a:t>
            </a:r>
            <a:r>
              <a:rPr lang="en-US" baseline="30000" dirty="0" smtClean="0"/>
              <a:t>th</a:t>
            </a:r>
            <a:r>
              <a:rPr lang="en-US" dirty="0" smtClean="0"/>
              <a:t> MW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FEL R&amp;D (primary)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power optics testing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anomaterials</a:t>
            </a:r>
          </a:p>
          <a:p>
            <a:pPr lvl="1"/>
            <a:r>
              <a:rPr lang="en-US" dirty="0" smtClean="0"/>
              <a:t>THz &amp; other basic/applied science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uclear/high-energy physics/internal-target based dark matter search</a:t>
            </a:r>
          </a:p>
        </p:txBody>
      </p:sp>
    </p:spTree>
    <p:extLst>
      <p:ext uri="{BB962C8B-B14F-4D97-AF65-F5344CB8AC3E}">
        <p14:creationId xmlns:p14="http://schemas.microsoft.com/office/powerpoint/2010/main" val="34628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Constraints </a:t>
            </a:r>
            <a:r>
              <a:rPr lang="en-US" sz="4000" dirty="0"/>
              <a:t>F</a:t>
            </a:r>
            <a:r>
              <a:rPr lang="en-US" sz="4000" dirty="0" smtClean="0"/>
              <a:t>rom System Architecture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fundamental limits?</a:t>
            </a:r>
          </a:p>
          <a:p>
            <a:r>
              <a:rPr lang="en-US" dirty="0" smtClean="0"/>
              <a:t>How do these structure operation?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Constraining Features of ERL Architecture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96"/>
            <a:ext cx="8229600" cy="5071872"/>
          </a:xfrm>
        </p:spPr>
        <p:txBody>
          <a:bodyPr>
            <a:noAutofit/>
          </a:bodyPr>
          <a:lstStyle/>
          <a:p>
            <a:r>
              <a:rPr lang="en-US" sz="2400" dirty="0" smtClean="0"/>
              <a:t>Motivation for ERL architecture: </a:t>
            </a:r>
            <a:r>
              <a:rPr lang="en-US" sz="2400" i="1" dirty="0" smtClean="0"/>
              <a:t>save money on </a:t>
            </a:r>
            <a:r>
              <a:rPr lang="en-US" sz="2400" b="1" i="1" dirty="0" smtClean="0"/>
              <a:t>RF drive</a:t>
            </a:r>
            <a:r>
              <a:rPr lang="en-US" sz="2400" i="1" dirty="0" smtClean="0"/>
              <a:t> while </a:t>
            </a:r>
            <a:r>
              <a:rPr lang="en-US" sz="2400" b="1" i="1" dirty="0" smtClean="0"/>
              <a:t>delivering bright high power beams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deal ERLs have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beam</a:t>
            </a:r>
            <a:r>
              <a:rPr lang="en-US" sz="2000" dirty="0" smtClean="0"/>
              <a:t> &gt;&gt; P</a:t>
            </a:r>
            <a:r>
              <a:rPr lang="en-US" sz="2000" baseline="-25000" dirty="0" smtClean="0"/>
              <a:t>RF</a:t>
            </a:r>
            <a:r>
              <a:rPr lang="en-US" sz="2000" dirty="0" smtClean="0"/>
              <a:t>; involve very high CW beam powers</a:t>
            </a:r>
          </a:p>
          <a:p>
            <a:pPr lvl="1"/>
            <a:r>
              <a:rPr lang="en-US" sz="2000" dirty="0" smtClean="0"/>
              <a:t>RF dynamics </a:t>
            </a:r>
            <a:r>
              <a:rPr lang="en-US" sz="2000" dirty="0" smtClean="0">
                <a:sym typeface="Wingdings" panose="05000000000000000000" pitchFamily="2" charset="2"/>
              </a:rPr>
              <a:t> </a:t>
            </a:r>
            <a:r>
              <a:rPr lang="en-US" sz="2000" dirty="0" smtClean="0"/>
              <a:t>significant cost/performance impact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eam quality preservation and control of paramount importance</a:t>
            </a:r>
          </a:p>
          <a:p>
            <a:r>
              <a:rPr lang="en-US" sz="2400" dirty="0" smtClean="0"/>
              <a:t>ERLs are basically just </a:t>
            </a:r>
            <a:r>
              <a:rPr lang="en-US" sz="2400" b="1" i="1" dirty="0" smtClean="0"/>
              <a:t>time-of-flight spectrometers</a:t>
            </a:r>
          </a:p>
          <a:p>
            <a:pPr lvl="1"/>
            <a:r>
              <a:rPr lang="en-US" sz="2000" dirty="0" smtClean="0"/>
              <a:t>they exist to create specific conspiracies between time and energy</a:t>
            </a:r>
          </a:p>
          <a:p>
            <a:pPr lvl="1"/>
            <a:r>
              <a:rPr lang="en-US" sz="2000" dirty="0" smtClean="0"/>
              <a:t>Must control longitudinal motion (“longitudinal match”) with care</a:t>
            </a:r>
          </a:p>
          <a:p>
            <a:r>
              <a:rPr lang="en-US" sz="2400" dirty="0" smtClean="0"/>
              <a:t>ERLs are </a:t>
            </a:r>
            <a:r>
              <a:rPr lang="en-US" sz="2400" b="1" i="1" dirty="0" smtClean="0"/>
              <a:t>non-equilibrium systems</a:t>
            </a:r>
          </a:p>
          <a:p>
            <a:pPr lvl="1"/>
            <a:r>
              <a:rPr lang="en-US" sz="2000" dirty="0" smtClean="0"/>
              <a:t>ERLs look like rings, behave like injector chains </a:t>
            </a:r>
          </a:p>
          <a:p>
            <a:pPr lvl="2"/>
            <a:r>
              <a:rPr lang="en-US" sz="1800" dirty="0" smtClean="0"/>
              <a:t>high power beam </a:t>
            </a:r>
            <a:r>
              <a:rPr lang="en-US" sz="1800" dirty="0" smtClean="0">
                <a:sym typeface="Symbol"/>
              </a:rPr>
              <a:t></a:t>
            </a:r>
            <a:r>
              <a:rPr lang="en-US" sz="1800" dirty="0" smtClean="0"/>
              <a:t> “injection efficiency” (99.999+%) critical</a:t>
            </a:r>
          </a:p>
          <a:p>
            <a:pPr lvl="1"/>
            <a:r>
              <a:rPr lang="en-US" sz="2000" dirty="0"/>
              <a:t>beam is not </a:t>
            </a:r>
            <a:r>
              <a:rPr lang="en-US" sz="2000" dirty="0" smtClean="0"/>
              <a:t>Gaussian, </a:t>
            </a:r>
            <a:r>
              <a:rPr lang="en-US" sz="2000" dirty="0"/>
              <a:t>beam </a:t>
            </a:r>
            <a:r>
              <a:rPr lang="en-US" sz="2000" dirty="0" smtClean="0"/>
              <a:t>and machine are </a:t>
            </a:r>
            <a:r>
              <a:rPr lang="en-US" sz="2000" i="1" dirty="0" smtClean="0"/>
              <a:t>different</a:t>
            </a:r>
            <a:r>
              <a:rPr lang="en-US" sz="2000" dirty="0" smtClean="0"/>
              <a:t> </a:t>
            </a:r>
          </a:p>
          <a:p>
            <a:pPr lvl="2"/>
            <a:r>
              <a:rPr lang="en-US" sz="1800" dirty="0" smtClean="0"/>
              <a:t>beam and lattice can evolve independently, be mismatched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70986" y="4567047"/>
            <a:ext cx="1402326" cy="1600200"/>
            <a:chOff x="7570986" y="4567047"/>
            <a:chExt cx="1402326" cy="1600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986" y="4567047"/>
              <a:ext cx="1402326" cy="1600200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7705344" y="4767072"/>
              <a:ext cx="1146048" cy="1219200"/>
            </a:xfrm>
            <a:prstGeom prst="donut">
              <a:avLst>
                <a:gd name="adj" fmla="val 1221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900000">
              <a:off x="8211280" y="4799044"/>
              <a:ext cx="134112" cy="114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672"/>
            <a:ext cx="6626352" cy="500449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equilibrium </a:t>
            </a:r>
            <a:r>
              <a:rPr lang="en-US" sz="2000" dirty="0">
                <a:sym typeface="Symbol"/>
              </a:rPr>
              <a:t> stability a </a:t>
            </a:r>
            <a:r>
              <a:rPr lang="en-US" sz="2000" dirty="0" smtClean="0">
                <a:sym typeface="Symbol"/>
              </a:rPr>
              <a:t>challenge</a:t>
            </a:r>
          </a:p>
          <a:p>
            <a:pPr lvl="2"/>
            <a:r>
              <a:rPr lang="en-US" sz="1800" dirty="0" smtClean="0">
                <a:sym typeface="Symbol"/>
              </a:rPr>
              <a:t>CEBAF parity-quality beam  sets benchmark </a:t>
            </a:r>
          </a:p>
          <a:p>
            <a:pPr lvl="1"/>
            <a:r>
              <a:rPr lang="en-US" sz="2000" dirty="0" smtClean="0"/>
              <a:t>high </a:t>
            </a:r>
            <a:r>
              <a:rPr lang="en-US" sz="2000" dirty="0"/>
              <a:t>beam </a:t>
            </a:r>
            <a:r>
              <a:rPr lang="en-US" sz="2000" dirty="0" smtClean="0"/>
              <a:t>power/absence of </a:t>
            </a:r>
            <a:r>
              <a:rPr lang="en-US" sz="2000" dirty="0" err="1" smtClean="0"/>
              <a:t>equilbrium</a:t>
            </a:r>
            <a:r>
              <a:rPr lang="en-US" sz="2000" dirty="0" smtClean="0"/>
              <a:t>  </a:t>
            </a:r>
            <a:r>
              <a:rPr lang="en-US" sz="2000" dirty="0">
                <a:sym typeface="Symbol"/>
              </a:rPr>
              <a:t></a:t>
            </a:r>
            <a:r>
              <a:rPr lang="en-US" sz="2000" dirty="0"/>
              <a:t> CW </a:t>
            </a:r>
            <a:r>
              <a:rPr lang="en-US" sz="2000" dirty="0" smtClean="0"/>
              <a:t>is a </a:t>
            </a:r>
            <a:r>
              <a:rPr lang="en-US" sz="2000" dirty="0"/>
              <a:t>game-changer</a:t>
            </a:r>
          </a:p>
          <a:p>
            <a:pPr lvl="2"/>
            <a:r>
              <a:rPr lang="en-US" sz="1800" dirty="0"/>
              <a:t>beam loss monitoring/suppression</a:t>
            </a:r>
            <a:r>
              <a:rPr lang="en-US" sz="1600" dirty="0"/>
              <a:t> </a:t>
            </a:r>
            <a:endParaRPr lang="en-US" sz="1800" dirty="0" smtClean="0"/>
          </a:p>
          <a:p>
            <a:pPr lvl="1"/>
            <a:r>
              <a:rPr lang="en-US" sz="2000" dirty="0" smtClean="0"/>
              <a:t>beam quality generation and preservation: “What happens in Vegas doesn’t </a:t>
            </a:r>
            <a:r>
              <a:rPr lang="en-US" sz="2000" i="1" dirty="0" smtClean="0"/>
              <a:t>stay</a:t>
            </a:r>
            <a:r>
              <a:rPr lang="en-US" sz="2000" dirty="0" smtClean="0"/>
              <a:t> in Vegas…” (</a:t>
            </a:r>
            <a:r>
              <a:rPr lang="en-US" sz="2000" dirty="0" err="1" smtClean="0"/>
              <a:t>Liouville</a:t>
            </a:r>
            <a:r>
              <a:rPr lang="en-US" sz="2000" dirty="0"/>
              <a:t>: the beam </a:t>
            </a:r>
            <a:r>
              <a:rPr lang="en-US" sz="2000" dirty="0" smtClean="0"/>
              <a:t>remembers…)</a:t>
            </a:r>
            <a:endParaRPr lang="en-US" sz="2000" dirty="0"/>
          </a:p>
          <a:p>
            <a:pPr lvl="2"/>
            <a:r>
              <a:rPr lang="en-US" sz="1800" dirty="0"/>
              <a:t>beam </a:t>
            </a:r>
            <a:r>
              <a:rPr lang="en-US" sz="1800" dirty="0" smtClean="0"/>
              <a:t>quality declines from cathode onward* ; </a:t>
            </a:r>
            <a:r>
              <a:rPr lang="en-US" sz="1800" dirty="0"/>
              <a:t>“best” injected beam not necessarily “best” delivered </a:t>
            </a:r>
            <a:r>
              <a:rPr lang="en-US" sz="1800" dirty="0" smtClean="0"/>
              <a:t>beam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01" y="1179576"/>
            <a:ext cx="1318846" cy="1600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1104" y="3962401"/>
            <a:ext cx="8180832" cy="252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6175" lvl="2" indent="0">
              <a:buFont typeface="Arial" panose="020B0604020202020204" pitchFamily="34" charset="0"/>
              <a:buNone/>
            </a:pPr>
            <a:r>
              <a:rPr lang="en-US" sz="1200" dirty="0" smtClean="0"/>
              <a:t>*unless emittance compensation implemented; can be applied at high  energy for,  e.g. CSR management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f beam degrades at full energy </a:t>
            </a:r>
            <a:r>
              <a:rPr lang="en-US" sz="1800" dirty="0" smtClean="0">
                <a:sym typeface="Symbol"/>
              </a:rPr>
              <a:t></a:t>
            </a:r>
            <a:r>
              <a:rPr lang="en-US" sz="1800" dirty="0" smtClean="0"/>
              <a:t> anti-damping makes things  worse during recovery </a:t>
            </a:r>
          </a:p>
          <a:p>
            <a:r>
              <a:rPr lang="en-US" sz="2400" dirty="0" err="1" smtClean="0"/>
              <a:t>Recirculator</a:t>
            </a:r>
            <a:r>
              <a:rPr lang="en-US" sz="2400" dirty="0" smtClean="0"/>
              <a:t>/ERL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b="1" i="1" dirty="0" smtClean="0"/>
              <a:t>multiple beams/common transport</a:t>
            </a:r>
            <a:r>
              <a:rPr lang="en-US" sz="2400" dirty="0" smtClean="0"/>
              <a:t> (at least in linac!)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reates challenges for monitoring &amp; control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36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 - </a:t>
            </a:r>
            <a:r>
              <a:rPr lang="en-US" sz="4000" dirty="0" err="1" smtClean="0"/>
              <a:t>JLab</a:t>
            </a:r>
            <a:r>
              <a:rPr lang="en-US" sz="4000" dirty="0" smtClean="0"/>
              <a:t> ERL Diagnostics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tools have the </a:t>
            </a:r>
            <a:r>
              <a:rPr lang="en-US" dirty="0" err="1" smtClean="0"/>
              <a:t>JLab</a:t>
            </a:r>
            <a:r>
              <a:rPr lang="en-US" dirty="0" smtClean="0"/>
              <a:t> ERLs used?</a:t>
            </a:r>
          </a:p>
          <a:p>
            <a:r>
              <a:rPr lang="en-US" dirty="0" smtClean="0"/>
              <a:t>How were they implemented?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2795</Words>
  <Application>Microsoft Office PowerPoint</Application>
  <PresentationFormat>On-screen Show (4:3)</PresentationFormat>
  <Paragraphs>435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Office Theme</vt:lpstr>
      <vt:lpstr>Operation and Monitoring in CW SRF Recirculators and ERLs</vt:lpstr>
      <vt:lpstr>Outline</vt:lpstr>
      <vt:lpstr>State of Art</vt:lpstr>
      <vt:lpstr>Where is PERLE in the ERL Landscape? </vt:lpstr>
      <vt:lpstr>JLab ERL Operational History</vt:lpstr>
      <vt:lpstr>Constraints From System Architecture</vt:lpstr>
      <vt:lpstr>Constraining Features of ERL Architecture</vt:lpstr>
      <vt:lpstr>PowerPoint Presentation</vt:lpstr>
      <vt:lpstr>Overview - JLab ERL Diagnostics </vt:lpstr>
      <vt:lpstr>Overview of JLab ERL Monitoring</vt:lpstr>
      <vt:lpstr>PowerPoint Presentation</vt:lpstr>
      <vt:lpstr>Diagnostic Inventory</vt:lpstr>
      <vt:lpstr>PowerPoint Presentation</vt:lpstr>
      <vt:lpstr>Lessons Learned (often the hard way…)</vt:lpstr>
      <vt:lpstr>Lessons Learned #1: ERLs are time-of-flight spectrometers, not transport systems</vt:lpstr>
      <vt:lpstr>Influence of Longitudinal Match</vt:lpstr>
      <vt:lpstr>Longitudinal Matching Scenario</vt:lpstr>
      <vt:lpstr>JLab FEL bunch compression and diagnostics</vt:lpstr>
      <vt:lpstr>JLab IR Demo Dump</vt:lpstr>
      <vt:lpstr>Lessons Learned #2: RF Drive Involves More Than Recovering The Beam</vt:lpstr>
      <vt:lpstr>RF Transient Effects</vt:lpstr>
      <vt:lpstr>PowerPoint Presentation</vt:lpstr>
      <vt:lpstr>PREDICTED AND MEASURED FORWARD POWER/RF DRIVE PHASE IN AN ERL</vt:lpstr>
      <vt:lpstr>Lessons Learned #3: ERLs Are Nonequilibrium Systems</vt:lpstr>
      <vt:lpstr>Halo – a dominant CW performance issue</vt:lpstr>
      <vt:lpstr>Halo Experience</vt:lpstr>
      <vt:lpstr>Halo Management</vt:lpstr>
      <vt:lpstr>“The Beam Remembers”: Field Quality</vt:lpstr>
      <vt:lpstr>Dealing With Field Quality…</vt:lpstr>
      <vt:lpstr>High Power/High Brightness/CW  Unanticipated Phenomena </vt:lpstr>
      <vt:lpstr>Collective Effects: Inherent in    High-brightness Systems</vt:lpstr>
      <vt:lpstr>Lessons Learned #4:  Multipass Transport Challenges </vt:lpstr>
      <vt:lpstr>Lessons Learned #4:  Multipass Transport Challenges </vt:lpstr>
      <vt:lpstr>Alternative Topology</vt:lpstr>
      <vt:lpstr>PowerPoint Presentation</vt:lpstr>
      <vt:lpstr>Multipass Control During Common Transport</vt:lpstr>
      <vt:lpstr>Implications and Recommendations</vt:lpstr>
      <vt:lpstr>Implications for Diagnostics &amp; Controls</vt:lpstr>
      <vt:lpstr>Recommendations</vt:lpstr>
      <vt:lpstr>Acknowledgments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and Monitoring in CW SRF Recirculators and ERLs</dc:title>
  <dc:creator>David Douglas</dc:creator>
  <cp:lastModifiedBy>traveluser</cp:lastModifiedBy>
  <cp:revision>89</cp:revision>
  <dcterms:created xsi:type="dcterms:W3CDTF">2017-02-09T14:56:15Z</dcterms:created>
  <dcterms:modified xsi:type="dcterms:W3CDTF">2017-02-23T06:18:52Z</dcterms:modified>
</cp:coreProperties>
</file>