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523" r:id="rId3"/>
    <p:sldId id="550" r:id="rId4"/>
    <p:sldId id="525" r:id="rId5"/>
    <p:sldId id="524" r:id="rId6"/>
    <p:sldId id="551" r:id="rId7"/>
    <p:sldId id="398" r:id="rId8"/>
    <p:sldId id="522" r:id="rId9"/>
    <p:sldId id="527" r:id="rId10"/>
    <p:sldId id="535" r:id="rId11"/>
    <p:sldId id="552" r:id="rId12"/>
    <p:sldId id="553" r:id="rId13"/>
    <p:sldId id="554" r:id="rId14"/>
    <p:sldId id="555" r:id="rId15"/>
    <p:sldId id="548" r:id="rId16"/>
    <p:sldId id="549" r:id="rId17"/>
    <p:sldId id="544" r:id="rId18"/>
    <p:sldId id="545" r:id="rId19"/>
    <p:sldId id="556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3300"/>
    <a:srgbClr val="FF9933"/>
    <a:srgbClr val="FF6600"/>
    <a:srgbClr val="E2AC00"/>
    <a:srgbClr val="990033"/>
    <a:srgbClr val="5F2987"/>
    <a:srgbClr val="669900"/>
    <a:srgbClr val="FFFF99"/>
    <a:srgbClr val="4EB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9" autoAdjust="0"/>
    <p:restoredTop sz="94576" autoAdjust="0"/>
  </p:normalViewPr>
  <p:slideViewPr>
    <p:cSldViewPr>
      <p:cViewPr varScale="1">
        <p:scale>
          <a:sx n="103" d="100"/>
          <a:sy n="103" d="100"/>
        </p:scale>
        <p:origin x="-8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09B3-F2F1-47D3-8F8F-6085AA0DBBE9}" type="datetimeFigureOut">
              <a:rPr lang="fr-FR" smtClean="0"/>
              <a:pPr/>
              <a:t>24/02/2017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375F-34B1-4B58-8C62-B160D33A96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29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8172400" y="6500834"/>
            <a:ext cx="899624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 </a:t>
            </a:r>
            <a:fld id="{827C2CF4-5274-451A-B5B2-DDFF816FA3BB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-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835696" y="620688"/>
            <a:ext cx="6786516" cy="0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 descr="IPN_gif64trans_L200px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112" y="32048"/>
            <a:ext cx="1252403" cy="73265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611560" y="6530999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1600" b="1" i="1" kern="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S. Bousson, </a:t>
            </a:r>
            <a:r>
              <a:rPr lang="en-US" sz="1600" b="1" i="1" kern="0" dirty="0" err="1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Perle</a:t>
            </a:r>
            <a:r>
              <a:rPr lang="en-US" sz="1600" b="1" i="1" kern="0" baseline="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 Workshop</a:t>
            </a:r>
            <a:r>
              <a:rPr lang="en-US" sz="1600" b="1" i="1" kern="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1" i="1" kern="0" dirty="0" err="1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Orsay</a:t>
            </a:r>
            <a:r>
              <a:rPr lang="en-US" sz="1600" b="1" i="1" kern="0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, 24th Feb. 2017 </a:t>
            </a:r>
            <a:endParaRPr lang="en-US" sz="1600" b="1" i="1" kern="0" dirty="0" smtClean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email"/>
          <a:srcRect l="17662" t="11792" r="18084" b="21997"/>
          <a:stretch>
            <a:fillRect/>
          </a:stretch>
        </p:blipFill>
        <p:spPr>
          <a:xfrm>
            <a:off x="25168" y="11068"/>
            <a:ext cx="672909" cy="432000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pic>
        <p:nvPicPr>
          <p:cNvPr id="14" name="Image 13" descr="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25167" y="431154"/>
            <a:ext cx="816585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 3" descr="POWERPOINTfond_suite (2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18"/>
          <p:cNvSpPr txBox="1">
            <a:spLocks noChangeArrowheads="1"/>
          </p:cNvSpPr>
          <p:nvPr/>
        </p:nvSpPr>
        <p:spPr bwMode="auto">
          <a:xfrm>
            <a:off x="611560" y="1628800"/>
            <a:ext cx="79208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54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Cryomodules</a:t>
            </a:r>
            <a:r>
              <a:rPr lang="en-US" sz="5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Challenges for PERLE</a:t>
            </a:r>
            <a:endParaRPr lang="en-US" sz="54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8" name="Image 7" descr="IPN_gif64trans_L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7064" y="4572672"/>
            <a:ext cx="1723268" cy="1008113"/>
          </a:xfrm>
          <a:prstGeom prst="rect">
            <a:avLst/>
          </a:prstGeom>
        </p:spPr>
      </p:pic>
      <p:sp>
        <p:nvSpPr>
          <p:cNvPr id="11" name="Espace réservé du texte 23"/>
          <p:cNvSpPr txBox="1">
            <a:spLocks/>
          </p:cNvSpPr>
          <p:nvPr/>
        </p:nvSpPr>
        <p:spPr>
          <a:xfrm>
            <a:off x="251520" y="6165304"/>
            <a:ext cx="8712968" cy="664986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kern="0" dirty="0" smtClean="0">
                <a:latin typeface="Calibri" pitchFamily="34" charset="0"/>
                <a:cs typeface="Calibri" pitchFamily="34" charset="0"/>
              </a:rPr>
              <a:t>PERLE Workshop, </a:t>
            </a:r>
            <a:r>
              <a:rPr lang="en-US" kern="0" dirty="0" err="1" smtClean="0">
                <a:latin typeface="Calibri" pitchFamily="34" charset="0"/>
                <a:cs typeface="Calibri" pitchFamily="34" charset="0"/>
              </a:rPr>
              <a:t>Orsay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, 24</a:t>
            </a:r>
            <a:r>
              <a:rPr lang="en-US" kern="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 January 2017 </a:t>
            </a:r>
            <a:endParaRPr lang="en-US" kern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2700338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 t="10599"/>
          <a:stretch>
            <a:fillRect/>
          </a:stretch>
        </p:blipFill>
        <p:spPr bwMode="auto">
          <a:xfrm>
            <a:off x="4906172" y="4644679"/>
            <a:ext cx="1466028" cy="9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texte 23"/>
          <p:cNvSpPr txBox="1">
            <a:spLocks/>
          </p:cNvSpPr>
          <p:nvPr/>
        </p:nvSpPr>
        <p:spPr>
          <a:xfrm>
            <a:off x="899592" y="3501008"/>
            <a:ext cx="7128792" cy="792087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36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Sebastien </a:t>
            </a:r>
            <a:r>
              <a:rPr lang="en-US" sz="3600" kern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Bousson</a:t>
            </a:r>
            <a:endParaRPr lang="en-US" sz="2800" kern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er 12"/>
          <p:cNvGrpSpPr/>
          <p:nvPr/>
        </p:nvGrpSpPr>
        <p:grpSpPr>
          <a:xfrm>
            <a:off x="3347864" y="258762"/>
            <a:ext cx="2237001" cy="1370037"/>
            <a:chOff x="2393773" y="2515809"/>
            <a:chExt cx="4343271" cy="2660009"/>
          </a:xfrm>
        </p:grpSpPr>
        <p:pic>
          <p:nvPicPr>
            <p:cNvPr id="14" name="Picture 7" descr="alessia_2g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93773" y="2515809"/>
              <a:ext cx="4343271" cy="266000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1514" y="2920278"/>
              <a:ext cx="1559966" cy="776635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836712"/>
            <a:ext cx="8784976" cy="494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3. Assembly and maintenance constraints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The cavity string is prepared and sealed in a clean room</a:t>
            </a:r>
          </a:p>
          <a:p>
            <a:pPr marL="720725" lvl="1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Reduce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as much as possible the amount of material inside clean room for improved contamination control</a:t>
            </a:r>
          </a:p>
          <a:p>
            <a:pPr marL="720725" lvl="1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Optimize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number of assembly operations inside the clean room</a:t>
            </a: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Design a cryomodule which can be “easily” assembled and maintained</a:t>
            </a:r>
          </a:p>
          <a:p>
            <a:pPr marL="7207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Optimize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parts and components access</a:t>
            </a:r>
          </a:p>
          <a:p>
            <a:pPr marL="7207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During all assembly steps, maintain or control/monitor alignment</a:t>
            </a:r>
          </a:p>
          <a:p>
            <a:pPr marL="720725" lvl="2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4. Cost constraint !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7207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Obvious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: optimize the cryomodule component cost but also the required amount of manpower to assemble</a:t>
            </a:r>
          </a:p>
          <a:p>
            <a:pPr marL="7207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Also think about the cost of assembly tooling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720725" lvl="2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547664" y="0"/>
            <a:ext cx="734481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Generic constraints </a:t>
            </a: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for cryomodule design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2700338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13285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Specific challenges of ERLs </a:t>
            </a:r>
            <a:r>
              <a:rPr lang="en-US" sz="44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cryomodules</a:t>
            </a:r>
            <a:endParaRPr lang="en-US" sz="44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7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836712"/>
            <a:ext cx="8640960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High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cryo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loads generated by the CW and high current operation mode</a:t>
            </a:r>
          </a:p>
          <a:p>
            <a:pPr>
              <a:spcAft>
                <a:spcPts val="300"/>
              </a:spcAft>
            </a:pPr>
            <a:endParaRPr lang="en-US" sz="10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173038" indent="-1635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 large number of significant dynamic heat loads in an operation mode where dynamic loads are  &gt;&gt; static loads</a:t>
            </a: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Cavity</a:t>
            </a: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HOM load </a:t>
            </a: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CW input couplers</a:t>
            </a:r>
          </a:p>
          <a:p>
            <a:pPr marL="263525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173038" indent="-1635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Design question/optimization points to find for cryostat/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cryoplant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cryo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load</a:t>
            </a:r>
            <a:endParaRPr lang="en-US" sz="2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T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hermal shield temperature optimum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H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ow to efficiently extract HOM power, at what T° 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ryo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load varies a lot between RF on/off :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cryoplant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flexibility is required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Cavity optimum operating temperature: cost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cavity performances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helium bath stability</a:t>
            </a: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How to cool the cavities (series/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parralel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) in order to insure “magnetic hygiene” (really an issue for high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Qo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@ 802 MHz ?)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547664" y="0"/>
            <a:ext cx="734481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Specific constraints in ERLs </a:t>
            </a:r>
            <a:r>
              <a:rPr lang="en-US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7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836712"/>
            <a:ext cx="8856984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635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Design question/optimization points to find for cryostat: vibrations management</a:t>
            </a:r>
            <a:endParaRPr lang="en-US" sz="2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How to insure low mechanical vibrations levels – what is the source ?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H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ow to damp vibrations to ease cavity control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173038" indent="-1635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Design question/optimization points to find for cryostat: 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magnetic shielding (required for high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Qo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, required cavities submitted to les than a few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mG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What magnetic material, at what temperature ?</a:t>
            </a: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How many layers of magnetic shield ?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Active shielding could help ?</a:t>
            </a:r>
          </a:p>
          <a:p>
            <a:pPr marL="360363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Very few worldwide experience of magnetic shielding requirements for high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Qo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at frequencies in the 500 – 800 MHz range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0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Design question/optimization points to find for cryostat: 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cavity alignment</a:t>
            </a:r>
            <a:endParaRPr lang="en-US" sz="2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How to insure alignment in the range 0.5 mm ? Does the spec could be even smaller ?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547664" y="0"/>
            <a:ext cx="734481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Specific constraints in ERLs </a:t>
            </a:r>
            <a:r>
              <a:rPr lang="en-US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cryomodules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491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2700338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13285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Local expertise in </a:t>
            </a:r>
            <a:r>
              <a:rPr lang="en-US" sz="44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</a:t>
            </a: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design and technological platforms for SRF</a:t>
            </a:r>
            <a:endParaRPr lang="en-US" sz="44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64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7"/>
          <a:stretch/>
        </p:blipFill>
        <p:spPr bwMode="auto">
          <a:xfrm>
            <a:off x="235348" y="1100304"/>
            <a:ext cx="8801148" cy="56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403648" y="0"/>
            <a:ext cx="766834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</a:t>
            </a:r>
            <a:r>
              <a:rPr lang="en-US" sz="3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recent design experience @ </a:t>
            </a:r>
            <a:r>
              <a:rPr lang="en-US" sz="3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Orsay</a:t>
            </a:r>
            <a:endParaRPr lang="en-US" sz="30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24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403648" y="0"/>
            <a:ext cx="766834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</a:t>
            </a:r>
            <a:r>
              <a:rPr lang="en-US" sz="3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recent design experience @ </a:t>
            </a:r>
            <a:r>
              <a:rPr lang="en-US" sz="3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Orsay</a:t>
            </a:r>
            <a:endParaRPr lang="en-US" sz="30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957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"/>
          <a:stretch/>
        </p:blipFill>
        <p:spPr bwMode="auto">
          <a:xfrm>
            <a:off x="107504" y="980728"/>
            <a:ext cx="8964488" cy="541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362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52519" y="1976293"/>
            <a:ext cx="3383910" cy="263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-34243" y="6032353"/>
            <a:ext cx="20055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Calibri" pitchFamily="34" charset="0"/>
              </a:rPr>
              <a:t>Cavity Surface </a:t>
            </a:r>
          </a:p>
          <a:p>
            <a:pPr algn="ctr"/>
            <a:r>
              <a:rPr lang="en-US" sz="1400" i="1" dirty="0" smtClean="0">
                <a:latin typeface="Calibri" pitchFamily="34" charset="0"/>
              </a:rPr>
              <a:t>treatment</a:t>
            </a:r>
          </a:p>
          <a:p>
            <a:pPr algn="ctr"/>
            <a:r>
              <a:rPr lang="en-US" sz="1400" i="1" dirty="0" smtClean="0">
                <a:latin typeface="Calibri" pitchFamily="34" charset="0"/>
              </a:rPr>
              <a:t>laboratory</a:t>
            </a:r>
            <a:endParaRPr lang="en-US" sz="1400" i="1" dirty="0">
              <a:latin typeface="Calibri" pitchFamily="34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2267744" y="1948685"/>
            <a:ext cx="18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Calibri" pitchFamily="34" charset="0"/>
              </a:rPr>
              <a:t>Clean room   ISO 4</a:t>
            </a:r>
            <a:endParaRPr lang="en-US" sz="1400" i="1" dirty="0">
              <a:latin typeface="Calibri" pitchFamily="34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1741383" y="5957314"/>
            <a:ext cx="2254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Calibri" pitchFamily="34" charset="0"/>
              </a:rPr>
              <a:t>Recovery and compression </a:t>
            </a:r>
          </a:p>
          <a:p>
            <a:pPr algn="ctr"/>
            <a:r>
              <a:rPr lang="en-US" sz="1400" i="1" dirty="0">
                <a:latin typeface="Calibri" pitchFamily="34" charset="0"/>
              </a:rPr>
              <a:t>o</a:t>
            </a:r>
            <a:r>
              <a:rPr lang="en-US" sz="1400" i="1" dirty="0" smtClean="0">
                <a:latin typeface="Calibri" pitchFamily="34" charset="0"/>
              </a:rPr>
              <a:t>f </a:t>
            </a:r>
            <a:r>
              <a:rPr lang="en-US" sz="1400" i="1" dirty="0" smtClean="0">
                <a:latin typeface="Calibri" pitchFamily="34" charset="0"/>
              </a:rPr>
              <a:t>helium </a:t>
            </a:r>
            <a:r>
              <a:rPr lang="en-US" sz="1400" i="1" dirty="0" smtClean="0">
                <a:latin typeface="Calibri" pitchFamily="34" charset="0"/>
              </a:rPr>
              <a:t>gas</a:t>
            </a:r>
            <a:endParaRPr lang="en-US" sz="1400" i="1" dirty="0">
              <a:latin typeface="Calibri" pitchFamily="34" charset="0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7368716" y="4403197"/>
            <a:ext cx="1619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 dirty="0" smtClean="0">
                <a:latin typeface="Calibri" pitchFamily="34" charset="0"/>
              </a:rPr>
              <a:t>Helium pumping system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850457" y="2077257"/>
            <a:ext cx="2352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Calibri" pitchFamily="34" charset="0"/>
              </a:rPr>
              <a:t>Cryogenic Test Hall</a:t>
            </a:r>
            <a:endParaRPr lang="en-US" sz="1400" i="1" dirty="0">
              <a:latin typeface="Calibri" pitchFamily="34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710338" y="2391130"/>
            <a:ext cx="21749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 err="1" smtClean="0">
                <a:latin typeface="Calibri" panose="020F0502020204030204" pitchFamily="34" charset="0"/>
              </a:rPr>
              <a:t>Cryomodule</a:t>
            </a:r>
            <a:r>
              <a:rPr lang="en-US" sz="1400" i="1" dirty="0" smtClean="0">
                <a:latin typeface="Calibri" panose="020F0502020204030204" pitchFamily="34" charset="0"/>
              </a:rPr>
              <a:t> assembly Halls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pic>
        <p:nvPicPr>
          <p:cNvPr id="18" name="Picture 4" descr="D:\TRAVAIL\SUPRATECH\LIQUEFACTEUR\PHOTOS_SUPRATECH_LIQUE\cad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71275" y="4664807"/>
            <a:ext cx="1745997" cy="131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D:\TRAVAIL\SUPRATECH\SALLE_MACHINE\PHOTOS\DSCF0003.JPG"/>
          <p:cNvPicPr>
            <a:picLocks noChangeAspect="1" noChangeArrowheads="1"/>
          </p:cNvPicPr>
          <p:nvPr/>
        </p:nvPicPr>
        <p:blipFill>
          <a:blip r:embed="rId5" cstate="print"/>
          <a:srcRect l="6934" t="12657"/>
          <a:stretch>
            <a:fillRect/>
          </a:stretch>
        </p:blipFill>
        <p:spPr bwMode="auto">
          <a:xfrm>
            <a:off x="7596336" y="2972011"/>
            <a:ext cx="1164011" cy="14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694929"/>
            <a:ext cx="1717793" cy="12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8" descr="Salle blanche opérationnelle sept 2007 - 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26417"/>
            <a:ext cx="2066179" cy="120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995936" y="5977189"/>
            <a:ext cx="2031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Cooling water production</a:t>
            </a:r>
          </a:p>
          <a:p>
            <a:r>
              <a:rPr lang="en-US" sz="1400" i="1" dirty="0" smtClean="0">
                <a:latin typeface="Calibri" panose="020F0502020204030204" pitchFamily="34" charset="0"/>
              </a:rPr>
              <a:t>400 kW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5" y="3829565"/>
            <a:ext cx="1645278" cy="21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35" y="728688"/>
            <a:ext cx="1831848" cy="137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18" y="950582"/>
            <a:ext cx="1848229" cy="138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Connecteur droit 25"/>
          <p:cNvCxnSpPr/>
          <p:nvPr/>
        </p:nvCxnSpPr>
        <p:spPr>
          <a:xfrm>
            <a:off x="3300833" y="1934840"/>
            <a:ext cx="567312" cy="88811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25" idx="2"/>
          </p:cNvCxnSpPr>
          <p:nvPr/>
        </p:nvCxnSpPr>
        <p:spPr>
          <a:xfrm flipH="1">
            <a:off x="5580112" y="2336754"/>
            <a:ext cx="2289021" cy="80421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741383" y="3236907"/>
            <a:ext cx="1975889" cy="119228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stCxn id="18" idx="0"/>
          </p:cNvCxnSpPr>
          <p:nvPr/>
        </p:nvCxnSpPr>
        <p:spPr>
          <a:xfrm flipV="1">
            <a:off x="2844273" y="4149081"/>
            <a:ext cx="1151663" cy="51572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endCxn id="19" idx="1"/>
          </p:cNvCxnSpPr>
          <p:nvPr/>
        </p:nvCxnSpPr>
        <p:spPr>
          <a:xfrm>
            <a:off x="5940152" y="3700599"/>
            <a:ext cx="1656184" cy="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endCxn id="24" idx="2"/>
          </p:cNvCxnSpPr>
          <p:nvPr/>
        </p:nvCxnSpPr>
        <p:spPr>
          <a:xfrm flipV="1">
            <a:off x="5436096" y="2102574"/>
            <a:ext cx="394163" cy="79499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0" idx="0"/>
          </p:cNvCxnSpPr>
          <p:nvPr/>
        </p:nvCxnSpPr>
        <p:spPr>
          <a:xfrm flipV="1">
            <a:off x="4926841" y="3497896"/>
            <a:ext cx="365239" cy="119703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34" idx="0"/>
          </p:cNvCxnSpPr>
          <p:nvPr/>
        </p:nvCxnSpPr>
        <p:spPr>
          <a:xfrm flipH="1" flipV="1">
            <a:off x="6113748" y="3953952"/>
            <a:ext cx="1385772" cy="99134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247614" y="14365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SRF Technological platform @ </a:t>
            </a:r>
            <a:r>
              <a:rPr lang="en-US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Orsay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4" name="Picture 2" descr="D:\Projets\SPARE\modulateur SPARE\FAT\SAT\photo sat\21 12 2015\P103099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4" b="11052"/>
          <a:stretch/>
        </p:blipFill>
        <p:spPr bwMode="auto">
          <a:xfrm>
            <a:off x="6113747" y="4945294"/>
            <a:ext cx="2771545" cy="142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6427434" y="6401685"/>
            <a:ext cx="2613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2.8 MW, 352 MHz Klystron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pic>
        <p:nvPicPr>
          <p:cNvPr id="54" name="Picture 2" descr="E:\Photos diverses\Sept 2015 - Four ESS\IMG_00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8825" y="1553273"/>
            <a:ext cx="1875170" cy="1406377"/>
          </a:xfrm>
          <a:prstGeom prst="rect">
            <a:avLst/>
          </a:prstGeom>
          <a:noFill/>
        </p:spPr>
      </p:pic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199309" y="3033581"/>
            <a:ext cx="18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Calibri" pitchFamily="34" charset="0"/>
              </a:rPr>
              <a:t>Vacuum furnace (cavity H </a:t>
            </a:r>
            <a:r>
              <a:rPr lang="en-US" sz="1400" i="1" dirty="0" err="1" smtClean="0">
                <a:latin typeface="Calibri" pitchFamily="34" charset="0"/>
              </a:rPr>
              <a:t>degaz</a:t>
            </a:r>
            <a:r>
              <a:rPr lang="en-US" sz="1400" i="1" dirty="0" smtClean="0">
                <a:latin typeface="Calibri" pitchFamily="34" charset="0"/>
              </a:rPr>
              <a:t>)</a:t>
            </a:r>
            <a:endParaRPr lang="en-US" sz="1400" i="1" dirty="0">
              <a:latin typeface="Calibri" pitchFamily="34" charset="0"/>
            </a:endParaRPr>
          </a:p>
        </p:txBody>
      </p:sp>
      <p:cxnSp>
        <p:nvCxnSpPr>
          <p:cNvPr id="57" name="Connecteur droit 56"/>
          <p:cNvCxnSpPr>
            <a:stCxn id="54" idx="3"/>
          </p:cNvCxnSpPr>
          <p:nvPr/>
        </p:nvCxnSpPr>
        <p:spPr>
          <a:xfrm>
            <a:off x="2083995" y="2256462"/>
            <a:ext cx="1633277" cy="92645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44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620708" cy="196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 descr="manip_complete_dessus_bouteilles"/>
          <p:cNvPicPr>
            <a:picLocks noChangeAspect="1" noChangeArrowheads="1"/>
          </p:cNvPicPr>
          <p:nvPr/>
        </p:nvPicPr>
        <p:blipFill>
          <a:blip r:embed="rId3" cstate="print">
            <a:lum bright="20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94" y="1105144"/>
            <a:ext cx="2523437" cy="195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1556" l="10000" r="99333">
                        <a14:foregroundMark x1="82542" y1="63556" x2="89125" y2="63056"/>
                        <a14:foregroundMark x1="87958" y1="68444" x2="95292" y2="78222"/>
                        <a14:foregroundMark x1="94917" y1="79556" x2="80417" y2="79000"/>
                        <a14:foregroundMark x1="66500" y1="75167" x2="55917" y2="76722"/>
                        <a14:foregroundMark x1="55917" y1="62000" x2="67500" y2="62000"/>
                        <a14:foregroundMark x1="63833" y1="64833" x2="64208" y2="70278"/>
                        <a14:foregroundMark x1="60542" y1="66667" x2="56667" y2="66667"/>
                        <a14:foregroundMark x1="53792" y1="80056" x2="36000" y2="80056"/>
                        <a14:foregroundMark x1="45083" y1="80333" x2="45083" y2="80333"/>
                        <a14:foregroundMark x1="45083" y1="80333" x2="57625" y2="80056"/>
                        <a14:foregroundMark x1="66125" y1="75167" x2="66125" y2="75167"/>
                        <a14:foregroundMark x1="42958" y1="86500" x2="99167" y2="85444"/>
                        <a14:foregroundMark x1="89875" y1="62556" x2="98750" y2="62556"/>
                        <a14:foregroundMark x1="60167" y1="68722" x2="57250" y2="67167"/>
                        <a14:foregroundMark x1="46625" y1="43500" x2="41042" y2="41444"/>
                        <a14:foregroundMark x1="58224" y1="63122" x2="61655" y2="63392"/>
                        <a14:backgroundMark x1="22805" y1="47779" x2="11907" y2="49664"/>
                        <a14:backgroundMark x1="93239" y1="48048" x2="90918" y2="32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03" y="1700117"/>
            <a:ext cx="4117458" cy="308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661119" y="3090276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latin typeface="+mn-lt"/>
              </a:rPr>
              <a:t>Helium</a:t>
            </a:r>
            <a:r>
              <a:rPr lang="fr-FR" sz="1400" i="1" dirty="0" smtClean="0">
                <a:latin typeface="+mn-lt"/>
              </a:rPr>
              <a:t> </a:t>
            </a:r>
            <a:r>
              <a:rPr lang="fr-FR" sz="1400" i="1" dirty="0" err="1" smtClean="0">
                <a:latin typeface="+mn-lt"/>
              </a:rPr>
              <a:t>liquefier</a:t>
            </a:r>
            <a:endParaRPr lang="fr-FR" sz="1400" i="1" dirty="0">
              <a:latin typeface="+mn-lt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160841" y="3090275"/>
            <a:ext cx="2912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err="1" smtClean="0">
                <a:latin typeface="+mn-lt"/>
              </a:rPr>
              <a:t>Cryo</a:t>
            </a:r>
            <a:r>
              <a:rPr lang="fr-FR" sz="1400" i="1" dirty="0" smtClean="0">
                <a:latin typeface="+mn-lt"/>
              </a:rPr>
              <a:t> T° </a:t>
            </a:r>
            <a:r>
              <a:rPr lang="fr-FR" sz="1400" i="1" dirty="0" err="1" smtClean="0">
                <a:latin typeface="+mn-lt"/>
              </a:rPr>
              <a:t>sensor</a:t>
            </a:r>
            <a:r>
              <a:rPr lang="fr-FR" sz="1400" i="1" dirty="0" smtClean="0">
                <a:latin typeface="+mn-lt"/>
              </a:rPr>
              <a:t> calibration station</a:t>
            </a:r>
            <a:endParaRPr lang="fr-FR" sz="1400" i="1" dirty="0">
              <a:latin typeface="+mn-lt"/>
            </a:endParaRPr>
          </a:p>
        </p:txBody>
      </p:sp>
      <p:pic>
        <p:nvPicPr>
          <p:cNvPr id="41" name="Picture 3" descr="P:\MPU-RDA\Spiral2\Photos_Zone_Tests\2013-09-12 11.14.25.jpg"/>
          <p:cNvPicPr>
            <a:picLocks noChangeAspect="1" noChangeArrowheads="1"/>
          </p:cNvPicPr>
          <p:nvPr/>
        </p:nvPicPr>
        <p:blipFill>
          <a:blip r:embed="rId6" cstate="print"/>
          <a:srcRect l="4411" r="2940"/>
          <a:stretch>
            <a:fillRect/>
          </a:stretch>
        </p:blipFill>
        <p:spPr bwMode="auto">
          <a:xfrm>
            <a:off x="6228182" y="4221088"/>
            <a:ext cx="2523437" cy="217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/>
          <a:srcRect l="11409" r="4726"/>
          <a:stretch>
            <a:fillRect/>
          </a:stretch>
        </p:blipFill>
        <p:spPr bwMode="auto">
          <a:xfrm>
            <a:off x="548344" y="4209132"/>
            <a:ext cx="2420225" cy="218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ZoneTexte 42"/>
          <p:cNvSpPr txBox="1"/>
          <p:nvPr/>
        </p:nvSpPr>
        <p:spPr>
          <a:xfrm>
            <a:off x="3707904" y="5157192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n-lt"/>
              </a:rPr>
              <a:t>2</a:t>
            </a:r>
            <a:r>
              <a:rPr lang="fr-FR" sz="1400" baseline="30000" dirty="0" smtClean="0">
                <a:latin typeface="+mn-lt"/>
              </a:rPr>
              <a:t>nd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cryogenic</a:t>
            </a:r>
            <a:r>
              <a:rPr lang="fr-FR" sz="1400" dirty="0" smtClean="0">
                <a:latin typeface="+mn-lt"/>
              </a:rPr>
              <a:t> test </a:t>
            </a:r>
            <a:r>
              <a:rPr lang="fr-FR" sz="1400" dirty="0" err="1" smtClean="0">
                <a:latin typeface="+mn-lt"/>
              </a:rPr>
              <a:t>facility</a:t>
            </a:r>
            <a:r>
              <a:rPr lang="fr-FR" sz="1400" dirty="0" smtClean="0">
                <a:latin typeface="+mn-lt"/>
              </a:rPr>
              <a:t> « </a:t>
            </a:r>
            <a:r>
              <a:rPr lang="fr-FR" sz="1400" dirty="0" err="1" smtClean="0">
                <a:latin typeface="+mn-lt"/>
              </a:rPr>
              <a:t>cryodrome</a:t>
            </a:r>
            <a:r>
              <a:rPr lang="fr-FR" sz="1400" dirty="0" smtClean="0">
                <a:latin typeface="+mn-lt"/>
              </a:rPr>
              <a:t> »</a:t>
            </a:r>
          </a:p>
          <a:p>
            <a:pPr algn="ctr"/>
            <a:r>
              <a:rPr lang="fr-FR" sz="1400" dirty="0" smtClean="0">
                <a:latin typeface="+mn-lt"/>
              </a:rPr>
              <a:t>(vertical cryostats)</a:t>
            </a:r>
            <a:endParaRPr lang="fr-FR" sz="1400" dirty="0">
              <a:latin typeface="+mn-lt"/>
            </a:endParaRPr>
          </a:p>
        </p:txBody>
      </p:sp>
      <p:cxnSp>
        <p:nvCxnSpPr>
          <p:cNvPr id="44" name="Connecteur droit avec flèche 43"/>
          <p:cNvCxnSpPr>
            <a:stCxn id="43" idx="3"/>
          </p:cNvCxnSpPr>
          <p:nvPr/>
        </p:nvCxnSpPr>
        <p:spPr>
          <a:xfrm flipV="1">
            <a:off x="5364088" y="5418802"/>
            <a:ext cx="648072" cy="215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43" idx="1"/>
          </p:cNvCxnSpPr>
          <p:nvPr/>
        </p:nvCxnSpPr>
        <p:spPr>
          <a:xfrm flipH="1" flipV="1">
            <a:off x="3160260" y="5418802"/>
            <a:ext cx="547644" cy="215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4535996" y="2204864"/>
            <a:ext cx="1651165" cy="145394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3209440" y="2268591"/>
            <a:ext cx="1722600" cy="79285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3059832" y="3933056"/>
            <a:ext cx="504056" cy="108012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3707904" y="3933057"/>
            <a:ext cx="2376264" cy="108012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368152" y="14365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SRF Technological platform @ </a:t>
            </a:r>
            <a:r>
              <a:rPr lang="en-US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Orsay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040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368152" y="14365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SRF Technological platform @ </a:t>
            </a:r>
            <a:r>
              <a:rPr lang="en-US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Orsay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0" y="1484784"/>
            <a:ext cx="5735604" cy="3442971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79512" y="836712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>
              <a:spcAft>
                <a:spcPts val="300"/>
              </a:spcAft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Power coupler facility @ LAL (control, preparation, assembly,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conditionning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673" y="5229200"/>
            <a:ext cx="1292661" cy="934617"/>
          </a:xfrm>
          <a:prstGeom prst="rect">
            <a:avLst/>
          </a:prstGeom>
        </p:spPr>
      </p:pic>
      <p:pic>
        <p:nvPicPr>
          <p:cNvPr id="22" name="Imag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147002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09411"/>
            <a:ext cx="13382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153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691680" y="1"/>
            <a:ext cx="712879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SRF: key technology for ERLs 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980728"/>
            <a:ext cx="86409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When you have 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Continuous wave operation, or long pulse mode / high duty cycle</a:t>
            </a: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Accelerate high beam currents (from a few mA to several tens of mA)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Then SRF is the technology of choice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to take benefit from the very low surface resistance and allow efficient and cost-effective CW operation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46578"/>
            <a:ext cx="4896544" cy="11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8312" y="5085184"/>
            <a:ext cx="3707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802 MHz cavity for </a:t>
            </a:r>
            <a:r>
              <a:rPr lang="en-US" sz="16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Perle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designed by </a:t>
            </a:r>
            <a:r>
              <a:rPr lang="en-US" sz="1600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JLab</a:t>
            </a:r>
            <a:endParaRPr lang="fr-FR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691680" y="1"/>
            <a:ext cx="712879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Some key </a:t>
            </a: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challenges of SRF for</a:t>
            </a: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ERLs 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836712"/>
            <a:ext cx="8640960" cy="881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SC Cavities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CW operation at high gradients and low cryogenic losses: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High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Qo</a:t>
            </a: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Reliable operation with very low trip rate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Very low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microphonics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levels :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require a careful mechanical cavity design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HOM control: avoid trapped modes and perform HOM damping: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cavity design optimized for sufficient cell to cell coupling and for efficient HOM power extraction</a:t>
            </a:r>
          </a:p>
          <a:p>
            <a:pPr>
              <a:spcAft>
                <a:spcPts val="300"/>
              </a:spcAft>
            </a:pPr>
            <a:endParaRPr lang="en-US" sz="1000" b="1" dirty="0" smtClean="0">
              <a:solidFill>
                <a:srgbClr val="5F2987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RF power system and control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Cost optimization for RF control, power sources and input couplers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Active and fast cavity frequency RF controls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Energy stability: </a:t>
            </a:r>
            <a:r>
              <a:rPr lang="en-US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require a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very good RF cavity field stabilization 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endParaRPr lang="en-US" sz="10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Cryostat and cryogenics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Effective cryogenic system for high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cryo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-loads (CW operation)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High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Qo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-&gt; cryostat design optimized for magnetic shielding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Low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microphonics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level -&gt; cryostat carefully designed for vibration damping </a:t>
            </a:r>
            <a:endParaRPr lang="en-US" sz="20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Then SRF is the technology of choice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to take benefit from the very low surface resistance and allow efficient and cost-effective CW operation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551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512" y="836712"/>
            <a:ext cx="8640960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The main functions of a cryomodule 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Give the cryogenic environment for the cold mass, i.e. the cavity and/or magnet (only cavity in the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PERLE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case): perform the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cryofluids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distribution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Helium (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LHe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) and/or Nitrogen (LN)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Handle the liquid and vapor phase of the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cryofluids</a:t>
            </a: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11779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Cavity operating temperature: 4K (atm. Pressure) or 2K (~30 mbar)</a:t>
            </a:r>
          </a:p>
          <a:p>
            <a:pPr marL="11779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Thermal shield could be actively cooled by cold He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gaz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or LN</a:t>
            </a:r>
          </a:p>
          <a:p>
            <a:pPr marL="1177925" lvl="2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Power coupler might required an active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cooling</a:t>
            </a:r>
          </a:p>
          <a:p>
            <a:pPr marL="896938" lvl="1" indent="-1682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Vacuum</a:t>
            </a: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Perform the thermal insulation against all heat transfer from room temperature to the cold mass: 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limit losses by conduction, convection or radiation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Supporting and positioning of the components: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Structural support for the cold mass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Precise alignment of the cavities with respect to the beam axis and keep the alignment over the thermal cycles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Provide magnetic shielding to the cavities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Constraints for cryomodule design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795" y="764704"/>
            <a:ext cx="6582554" cy="557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159209" y="5877272"/>
            <a:ext cx="2366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Courtesy</a:t>
            </a:r>
            <a:r>
              <a:rPr lang="fr-FR" sz="16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V. Parma (CERN)</a:t>
            </a:r>
            <a:endParaRPr lang="fr-FR" sz="1600" b="1" i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5496" y="5075892"/>
            <a:ext cx="1768369" cy="1710100"/>
            <a:chOff x="35496" y="5075892"/>
            <a:chExt cx="1768369" cy="1710100"/>
          </a:xfrm>
        </p:grpSpPr>
        <p:sp>
          <p:nvSpPr>
            <p:cNvPr id="7" name="Hexagone 6"/>
            <p:cNvSpPr/>
            <p:nvPr/>
          </p:nvSpPr>
          <p:spPr>
            <a:xfrm>
              <a:off x="35496" y="5445224"/>
              <a:ext cx="1728192" cy="1340768"/>
            </a:xfrm>
            <a:prstGeom prst="hexagon">
              <a:avLst/>
            </a:prstGeom>
            <a:solidFill>
              <a:srgbClr val="99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>
                  <a:latin typeface="Calibri" pitchFamily="34" charset="0"/>
                  <a:cs typeface="Calibri" pitchFamily="34" charset="0"/>
                </a:rPr>
                <a:t>Licensing</a:t>
              </a:r>
              <a:endParaRPr lang="fr-FR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5496" y="5075892"/>
              <a:ext cx="1768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And </a:t>
              </a:r>
              <a:r>
                <a:rPr lang="fr-FR" b="1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don’t</a:t>
              </a:r>
              <a:r>
                <a:rPr lang="fr-FR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fr-FR" b="1" dirty="0" err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forget</a:t>
              </a:r>
              <a:endParaRPr lang="fr-F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691680" y="1"/>
            <a:ext cx="712879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</a:t>
            </a: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requirements for </a:t>
            </a:r>
            <a:r>
              <a:rPr lang="en-US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Perle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836712"/>
            <a:ext cx="8640960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Several </a:t>
            </a:r>
            <a:r>
              <a:rPr lang="en-US" sz="2000" b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cryomodule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requirements could be listed for PERLE, and some of them are very challenging. They are of two types:</a:t>
            </a:r>
          </a:p>
          <a:p>
            <a:pPr>
              <a:spcAft>
                <a:spcPts val="300"/>
              </a:spcAft>
            </a:pPr>
            <a:endParaRPr lang="en-US" sz="10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1. The classical challenges imposed by SRF: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Limit as much as possible heat transfer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Take into account all mechanical constraints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Design allowing an easy assembly procedure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… and as usual, optimize for cost !</a:t>
            </a: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2. The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aditionnal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constraints coming from the cavities operated in the ERL mode and CW/high current operation mode:</a:t>
            </a:r>
            <a:endParaRPr lang="en-US" sz="20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High CW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cryo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loads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Low level of vibration, and damping of them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Excellent magnetic shielding (high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Qo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720725"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Accurate cavity alignment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857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2700338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132856"/>
            <a:ext cx="7992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en-US" sz="44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The classical challenges </a:t>
            </a:r>
            <a:r>
              <a:rPr lang="en-US" sz="4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 designing SRF </a:t>
            </a:r>
            <a:r>
              <a:rPr lang="en-US" sz="44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cryomodules</a:t>
            </a:r>
            <a:endParaRPr lang="en-US" sz="44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547664" y="0"/>
            <a:ext cx="734481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Generic constraints </a:t>
            </a: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for cryomodule design </a:t>
            </a:r>
          </a:p>
        </p:txBody>
      </p:sp>
      <p:pic>
        <p:nvPicPr>
          <p:cNvPr id="7170" name="Picture 2" descr="http://www.vtaide.com/png/images/conduc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486150" cy="1962150"/>
          </a:xfrm>
          <a:prstGeom prst="rect">
            <a:avLst/>
          </a:prstGeom>
          <a:noFill/>
        </p:spPr>
      </p:pic>
      <p:pic>
        <p:nvPicPr>
          <p:cNvPr id="7172" name="Picture 4" descr="http://www.vtaide.com/png/images/convec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80928"/>
            <a:ext cx="1685925" cy="1962150"/>
          </a:xfrm>
          <a:prstGeom prst="rect">
            <a:avLst/>
          </a:prstGeom>
          <a:noFill/>
        </p:spPr>
      </p:pic>
      <p:pic>
        <p:nvPicPr>
          <p:cNvPr id="7174" name="Picture 6" descr="http://www.vtaide.com/png/images/radiati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780928"/>
            <a:ext cx="1771650" cy="19621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07504" y="836712"/>
            <a:ext cx="8784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1. Limit as much as possible heat transfer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Cold mass (spoke cavities) needs to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operate at 2K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1 W dissipated @ 2K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costs </a:t>
            </a:r>
            <a:r>
              <a:rPr lang="en-US" sz="20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~700 W of electrical power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to maintain @ 2K !</a:t>
            </a: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-&gt; optimization of running cost for the accelerator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The 3 heat transfer mechanisms: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07504" y="4815086"/>
            <a:ext cx="4104456" cy="1632377"/>
            <a:chOff x="107504" y="4815086"/>
            <a:chExt cx="4104456" cy="1632377"/>
          </a:xfrm>
        </p:grpSpPr>
        <p:sp>
          <p:nvSpPr>
            <p:cNvPr id="9" name="Flèche vers le bas 8"/>
            <p:cNvSpPr/>
            <p:nvPr/>
          </p:nvSpPr>
          <p:spPr>
            <a:xfrm>
              <a:off x="1907704" y="4815086"/>
              <a:ext cx="360040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07504" y="5247134"/>
              <a:ext cx="41044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Use of material exhibiting poor thermal conductivity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Use small sections for the interface rods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Use thermal intercepts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399434" y="4815086"/>
            <a:ext cx="1440160" cy="1150387"/>
            <a:chOff x="4399434" y="4815086"/>
            <a:chExt cx="1440160" cy="1150387"/>
          </a:xfrm>
        </p:grpSpPr>
        <p:sp>
          <p:nvSpPr>
            <p:cNvPr id="10" name="Flèche vers le bas 9"/>
            <p:cNvSpPr/>
            <p:nvPr/>
          </p:nvSpPr>
          <p:spPr>
            <a:xfrm>
              <a:off x="5004048" y="4815086"/>
              <a:ext cx="360040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399434" y="5319142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Operate in vacuum !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012160" y="4815086"/>
            <a:ext cx="3059832" cy="1614443"/>
            <a:chOff x="6012160" y="4815086"/>
            <a:chExt cx="3059832" cy="1614443"/>
          </a:xfrm>
        </p:grpSpPr>
        <p:sp>
          <p:nvSpPr>
            <p:cNvPr id="11" name="Flèche vers le bas 10"/>
            <p:cNvSpPr/>
            <p:nvPr/>
          </p:nvSpPr>
          <p:spPr>
            <a:xfrm>
              <a:off x="7452320" y="4815086"/>
              <a:ext cx="360040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012160" y="5229200"/>
              <a:ext cx="30598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Use thermal shields at intermediate temperature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Use low emissivity materials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Use multi-layer insulation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552119" y="0"/>
            <a:ext cx="181821" cy="402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836712"/>
            <a:ext cx="8784976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5F2987"/>
                </a:solidFill>
                <a:latin typeface="Calibri" pitchFamily="34" charset="0"/>
                <a:cs typeface="Calibri" pitchFamily="34" charset="0"/>
              </a:rPr>
              <a:t>2. Mechanical constraints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Isolation vacuum: 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	The cryomodule external vessel has to sustain external pressure</a:t>
            </a:r>
            <a:endParaRPr lang="en-US" sz="200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Thermal gradients: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	Thermal contractions induces mechanical constraints</a:t>
            </a:r>
          </a:p>
          <a:p>
            <a:pPr marL="263525"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Gravity: component mass</a:t>
            </a:r>
          </a:p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	A fully equipped cavity can weight &gt; 250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Kgs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263525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67544" y="3559161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99592" y="3501008"/>
            <a:ext cx="777686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>
              <a:spcAft>
                <a:spcPts val="30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They all have an impact on the alignment and component stability</a:t>
            </a:r>
          </a:p>
          <a:p>
            <a:pPr marL="263525">
              <a:spcAft>
                <a:spcPts val="300"/>
              </a:spcAft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4176464" cy="18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3513" y="6093296"/>
            <a:ext cx="41685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Temperature</a:t>
            </a:r>
            <a:r>
              <a:rPr lang="fr-FR" sz="1600" b="1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b="1" i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map</a:t>
            </a:r>
            <a:r>
              <a:rPr lang="fr-FR" sz="1600" b="1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in the ESS </a:t>
            </a:r>
            <a:r>
              <a:rPr lang="fr-FR" sz="1600" b="1" i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spoke</a:t>
            </a:r>
            <a:r>
              <a:rPr lang="fr-FR" sz="1600" b="1" i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cryomodule</a:t>
            </a:r>
          </a:p>
          <a:p>
            <a:r>
              <a:rPr lang="fr-FR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(P. Duchesne, IPNO)</a:t>
            </a:r>
            <a:endParaRPr lang="fr-FR" sz="1400" b="1" i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716016" y="4005064"/>
            <a:ext cx="4427984" cy="2258382"/>
            <a:chOff x="4716016" y="4005064"/>
            <a:chExt cx="4427984" cy="2258382"/>
          </a:xfrm>
        </p:grpSpPr>
        <p:sp>
          <p:nvSpPr>
            <p:cNvPr id="10" name="Flèche vers le bas 9"/>
            <p:cNvSpPr/>
            <p:nvPr/>
          </p:nvSpPr>
          <p:spPr>
            <a:xfrm>
              <a:off x="6804248" y="4005064"/>
              <a:ext cx="360040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716016" y="4509120"/>
              <a:ext cx="44279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Use material with low thermal contraction coefficient  (</a:t>
              </a:r>
              <a:r>
                <a:rPr lang="en-US" b="1" dirty="0" smtClean="0">
                  <a:solidFill>
                    <a:srgbClr val="0033CC"/>
                  </a:solidFill>
                  <a:latin typeface="Calibri" pitchFamily="34" charset="0"/>
                  <a:cs typeface="Calibri" pitchFamily="34" charset="0"/>
                </a:rPr>
                <a:t>ex: TiA6V, composite materials)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Use geometrical “tricks” to add flexibility </a:t>
              </a:r>
              <a:r>
                <a:rPr lang="en-US" b="1" dirty="0" smtClean="0">
                  <a:solidFill>
                    <a:srgbClr val="0033CC"/>
                  </a:solidFill>
                  <a:latin typeface="Calibri" pitchFamily="34" charset="0"/>
                  <a:cs typeface="Calibri" pitchFamily="34" charset="0"/>
                </a:rPr>
                <a:t>(bellows, bended tubes,…)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 Use of materials with high elastic limit to sustain the forces</a:t>
              </a:r>
            </a:p>
          </p:txBody>
        </p:sp>
      </p:grp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547664" y="0"/>
            <a:ext cx="734481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Generic constraints </a:t>
            </a: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for cryomodule design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17417</TotalTime>
  <Words>1212</Words>
  <Application>Microsoft Office PowerPoint</Application>
  <PresentationFormat>Affichage à l'écran (4:3)</PresentationFormat>
  <Paragraphs>159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bousson</dc:creator>
  <cp:lastModifiedBy>BOUSSON Sebastien</cp:lastModifiedBy>
  <cp:revision>335</cp:revision>
  <dcterms:created xsi:type="dcterms:W3CDTF">2010-09-15T22:47:19Z</dcterms:created>
  <dcterms:modified xsi:type="dcterms:W3CDTF">2017-02-24T06:50:40Z</dcterms:modified>
</cp:coreProperties>
</file>