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6" r:id="rId1"/>
    <p:sldMasterId id="2147483692" r:id="rId2"/>
    <p:sldMasterId id="2147483756" r:id="rId3"/>
  </p:sldMasterIdLst>
  <p:notesMasterIdLst>
    <p:notesMasterId r:id="rId25"/>
  </p:notesMasterIdLst>
  <p:handoutMasterIdLst>
    <p:handoutMasterId r:id="rId26"/>
  </p:handoutMasterIdLst>
  <p:sldIdLst>
    <p:sldId id="632" r:id="rId4"/>
    <p:sldId id="458" r:id="rId5"/>
    <p:sldId id="648" r:id="rId6"/>
    <p:sldId id="646" r:id="rId7"/>
    <p:sldId id="705" r:id="rId8"/>
    <p:sldId id="695" r:id="rId9"/>
    <p:sldId id="697" r:id="rId10"/>
    <p:sldId id="675" r:id="rId11"/>
    <p:sldId id="647" r:id="rId12"/>
    <p:sldId id="696" r:id="rId13"/>
    <p:sldId id="698" r:id="rId14"/>
    <p:sldId id="702" r:id="rId15"/>
    <p:sldId id="701" r:id="rId16"/>
    <p:sldId id="700" r:id="rId17"/>
    <p:sldId id="677" r:id="rId18"/>
    <p:sldId id="595" r:id="rId19"/>
    <p:sldId id="555" r:id="rId20"/>
    <p:sldId id="672" r:id="rId21"/>
    <p:sldId id="599" r:id="rId22"/>
    <p:sldId id="704" r:id="rId23"/>
    <p:sldId id="703" r:id="rId24"/>
  </p:sldIdLst>
  <p:sldSz cx="9144000" cy="6858000" type="screen4x3"/>
  <p:notesSz cx="9232900" cy="69342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6CC"/>
    <a:srgbClr val="0099CC"/>
    <a:srgbClr val="FFFF00"/>
    <a:srgbClr val="FF0000"/>
    <a:srgbClr val="3366CC"/>
    <a:srgbClr val="006699"/>
    <a:srgbClr val="336699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27"/>
    <p:restoredTop sz="95853" autoAdjust="0"/>
  </p:normalViewPr>
  <p:slideViewPr>
    <p:cSldViewPr snapToGrid="0" snapToObjects="1">
      <p:cViewPr varScale="1">
        <p:scale>
          <a:sx n="88" d="100"/>
          <a:sy n="88" d="100"/>
        </p:scale>
        <p:origin x="200" y="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05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0813" y="0"/>
            <a:ext cx="4000500" cy="3460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150E14E8-6ECA-2341-A86B-7A93F2669098}" type="datetimeFigureOut">
              <a:rPr lang="en-US" altLang="en-US"/>
              <a:pPr>
                <a:defRPr/>
              </a:pPr>
              <a:t>2/23/17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86538"/>
            <a:ext cx="40005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0813" y="6586538"/>
            <a:ext cx="4000500" cy="3460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B6347165-1963-AF4C-976C-A8CBA4B9F7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231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0500" cy="34607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29225" y="0"/>
            <a:ext cx="4002088" cy="346075"/>
          </a:xfrm>
          <a:prstGeom prst="rect">
            <a:avLst/>
          </a:prstGeom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3EBDFD56-8304-F04C-B507-3B6B0466F45E}" type="datetimeFigureOut">
              <a:rPr lang="en-US" altLang="en-US"/>
              <a:pPr>
                <a:defRPr/>
              </a:pPr>
              <a:t>2/23/17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82900" y="520700"/>
            <a:ext cx="3467100" cy="2600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925" y="3294063"/>
            <a:ext cx="7385050" cy="3119437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86538"/>
            <a:ext cx="4000500" cy="34607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29225" y="6586538"/>
            <a:ext cx="4002088" cy="346075"/>
          </a:xfrm>
          <a:prstGeom prst="rect">
            <a:avLst/>
          </a:prstGeom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8C3317C2-94F7-5E44-8B2D-AF110E69D5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381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ＭＳ Ｐゴシック" charset="-128"/>
              </a:rPr>
              <a:t>Red Interior Page Design 1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5E41540-191D-494B-B6A0-925205C38386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748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7313"/>
            <a:ext cx="91440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3505200" y="6550025"/>
            <a:ext cx="2133600" cy="1905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fld id="{E014B625-3816-5F4C-AA79-92697C9FD5E3}" type="slidenum">
              <a:rPr lang="en-US" altLang="en-US" sz="1000" smtClean="0">
                <a:solidFill>
                  <a:schemeClr val="bg1"/>
                </a:solidFill>
                <a:latin typeface="Minion Pro" charset="0"/>
              </a:rPr>
              <a:pPr algn="ctr" eaLnBrk="1" hangingPunct="1">
                <a:defRPr/>
              </a:pPr>
              <a:t>‹#›</a:t>
            </a:fld>
            <a:endParaRPr lang="en-US" altLang="en-US" sz="1000" smtClean="0">
              <a:solidFill>
                <a:schemeClr val="bg1"/>
              </a:solidFill>
              <a:latin typeface="Minion Pro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4486275" y="6572250"/>
            <a:ext cx="180975" cy="209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025"/>
            <a:ext cx="2133600" cy="1905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fld id="{B737D1B3-E939-0E4D-BDB1-DE4054DB72D8}" type="slidenum">
              <a:rPr lang="en-US" altLang="en-US" sz="1000" smtClean="0">
                <a:solidFill>
                  <a:schemeClr val="bg1"/>
                </a:solidFill>
                <a:latin typeface="Minion Pro" charset="0"/>
              </a:rPr>
              <a:pPr algn="ctr" eaLnBrk="1" hangingPunct="1">
                <a:defRPr/>
              </a:pPr>
              <a:t>‹#›</a:t>
            </a:fld>
            <a:endParaRPr lang="en-US" altLang="en-US" sz="1000" smtClean="0">
              <a:solidFill>
                <a:schemeClr val="bg1"/>
              </a:solidFill>
              <a:latin typeface="Minion Pro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4486275" y="6572250"/>
            <a:ext cx="180975" cy="209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519863"/>
            <a:ext cx="6629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 eaLnBrk="1">
              <a:lnSpc>
                <a:spcPts val="1200"/>
              </a:lnSpc>
              <a:defRPr/>
            </a:pPr>
            <a:r>
              <a:rPr lang="en-US" altLang="en-US" sz="1200" smtClean="0">
                <a:solidFill>
                  <a:srgbClr val="FFFFFF"/>
                </a:solidFill>
              </a:rPr>
              <a:t>IPAC</a:t>
            </a:r>
            <a:r>
              <a:rPr lang="ja-JP" altLang="en-US" sz="1200" smtClean="0">
                <a:solidFill>
                  <a:srgbClr val="FFFFFF"/>
                </a:solidFill>
              </a:rPr>
              <a:t>’</a:t>
            </a:r>
            <a:r>
              <a:rPr lang="en-US" altLang="ja-JP" sz="1200" smtClean="0">
                <a:solidFill>
                  <a:srgbClr val="FFFFFF"/>
                </a:solidFill>
              </a:rPr>
              <a:t>15, Richmond, May 5, 2015                                           </a:t>
            </a:r>
            <a:r>
              <a:rPr lang="en-US" altLang="ja-JP" sz="1200" smtClean="0">
                <a:solidFill>
                  <a:schemeClr val="bg1"/>
                </a:solidFill>
              </a:rPr>
              <a:t> </a:t>
            </a:r>
            <a:fld id="{8E4E3587-6C45-014B-BECD-9F40721194DE}" type="slidenum">
              <a:rPr lang="en-US" altLang="ja-JP" sz="1200" smtClean="0">
                <a:solidFill>
                  <a:schemeClr val="bg1"/>
                </a:solidFill>
                <a:latin typeface="Calibri" charset="0"/>
              </a:rPr>
              <a:pPr algn="ctr" defTabSz="914400" eaLnBrk="1">
                <a:lnSpc>
                  <a:spcPts val="1200"/>
                </a:lnSpc>
                <a:defRPr/>
              </a:pPr>
              <a:t>‹#›</a:t>
            </a:fld>
            <a:endParaRPr lang="en-US" altLang="en-US" sz="1200" smtClean="0">
              <a:solidFill>
                <a:schemeClr val="bg1"/>
              </a:solidFill>
            </a:endParaRPr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7313"/>
            <a:ext cx="91440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3505200" y="6550025"/>
            <a:ext cx="2133600" cy="1905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fld id="{699C7999-001D-DF4B-A985-E62385921F35}" type="slidenum">
              <a:rPr lang="en-US" altLang="en-US" sz="1000" smtClean="0">
                <a:solidFill>
                  <a:schemeClr val="bg1"/>
                </a:solidFill>
                <a:latin typeface="Minion Pro" charset="0"/>
              </a:rPr>
              <a:pPr algn="ctr" eaLnBrk="1" hangingPunct="1">
                <a:defRPr/>
              </a:pPr>
              <a:t>‹#›</a:t>
            </a:fld>
            <a:endParaRPr lang="en-US" altLang="en-US" sz="1000" smtClean="0">
              <a:solidFill>
                <a:schemeClr val="bg1"/>
              </a:solidFill>
              <a:latin typeface="Minion Pro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4486275" y="6572250"/>
            <a:ext cx="180975" cy="209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 userDrawn="1"/>
        </p:nvSpPr>
        <p:spPr bwMode="auto">
          <a:xfrm>
            <a:off x="2273300" y="6553200"/>
            <a:ext cx="55753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>
              <a:lnSpc>
                <a:spcPts val="1200"/>
              </a:lnSpc>
              <a:defRPr/>
            </a:pPr>
            <a:r>
              <a:rPr lang="en-US" altLang="en-US" sz="1200" dirty="0" smtClean="0">
                <a:solidFill>
                  <a:srgbClr val="FFFFFF"/>
                </a:solidFill>
              </a:rPr>
              <a:t>PERLE kickoff, Feb. 23,24 2017           </a:t>
            </a:r>
            <a:r>
              <a:rPr lang="en-US" altLang="en-US" sz="1200" dirty="0" smtClean="0">
                <a:solidFill>
                  <a:schemeClr val="bg1"/>
                </a:solidFill>
              </a:rPr>
              <a:t> </a:t>
            </a:r>
            <a:fld id="{9EBD2F40-23B5-F14B-9F09-FFE0A138AE5F}" type="slidenum">
              <a:rPr lang="en-US" altLang="en-US" sz="1200" smtClean="0">
                <a:solidFill>
                  <a:schemeClr val="bg1"/>
                </a:solidFill>
                <a:latin typeface="Calibri" charset="0"/>
              </a:rPr>
              <a:pPr defTabSz="914400" eaLnBrk="1">
                <a:lnSpc>
                  <a:spcPts val="1200"/>
                </a:lnSpc>
                <a:defRPr/>
              </a:pPr>
              <a:t>‹#›</a:t>
            </a:fld>
            <a:endParaRPr lang="en-US" altLang="en-US" sz="1200" dirty="0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592" y="923366"/>
            <a:ext cx="8453718" cy="5202798"/>
          </a:xfrm>
          <a:prstGeom prst="rect">
            <a:avLst/>
          </a:prstGeom>
        </p:spPr>
        <p:txBody>
          <a:bodyPr/>
          <a:lstStyle>
            <a:lvl1pPr marL="342900" indent="-342900">
              <a:buSzPct val="85000"/>
              <a:buFontTx/>
              <a:buBlip>
                <a:blip r:embed="rId3"/>
              </a:buBlip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679"/>
            <a:ext cx="3008313" cy="11087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55878"/>
            <a:ext cx="5111750" cy="5584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64664"/>
            <a:ext cx="3008313" cy="44760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AAC Review, Feb. 17-18, 2016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CB27A-7BD5-C449-B95C-673CCB0043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645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0301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8102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6974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AAC Review, Feb. 17-18, 2016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98A35-2E9D-F64C-B3B8-8E9608D6E9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987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45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JLEIC 4th Collaboration Meeting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A8495-3509-0049-984A-DCC550E484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367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JLEIC 4th Collaboration Meeting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88AE5-D6B6-E744-8B9C-5368FFABE3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692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JLEIC 4th Collaboration Meeting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082C6-FE5D-0348-9FEA-77A8BD13A4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224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55" y="921729"/>
            <a:ext cx="4040188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255" y="1684769"/>
            <a:ext cx="4040188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3080" y="921729"/>
            <a:ext cx="4041775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3080" y="1684769"/>
            <a:ext cx="4041775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JLEIC 4th Collaboration Meeting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839EC-FE91-504B-9236-B2B9915DEE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6139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JLEIC 4th Collaboration Meeting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ED304-2E86-324A-9441-5CE43F86CA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43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JLEIC 4th Collaboration Meeting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7DDB1-2FDF-5743-888E-652065EA4F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41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679"/>
            <a:ext cx="3008313" cy="11087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55878"/>
            <a:ext cx="5111750" cy="5584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64664"/>
            <a:ext cx="3008313" cy="44760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JLEIC 4th Collaboration Meeting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8FC27-35EC-D84F-8D92-4643FC97B0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153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0" y="392113"/>
            <a:ext cx="9144000" cy="46037"/>
          </a:xfrm>
          <a:prstGeom prst="round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04800"/>
          </a:xfrm>
        </p:spPr>
        <p:txBody>
          <a:bodyPr>
            <a:noAutofit/>
          </a:bodyPr>
          <a:lstStyle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>
              <a:defRPr/>
            </a:pPr>
            <a:fld id="{26038DB8-2830-F14C-8F95-B6703B8CB9F1}" type="datetime1">
              <a:rPr lang="en-US" altLang="en-US"/>
              <a:pPr>
                <a:defRPr/>
              </a:pPr>
              <a:t>2/23/17</a:t>
            </a:fld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r" eaLnBrk="1" hangingPunct="1">
              <a:defRPr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1">
                <a:solidFill>
                  <a:srgbClr val="FFC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1F5954AB-1022-FB4A-A5D2-6C23B29D40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0678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0301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8102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6974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JLEIC 4th Collaboration Meeting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5A41D-A91F-DD4A-B4C1-905D4EEA82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977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40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AAC Review, Feb. 17-18, 2016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3E3AD-2656-B749-8CD0-33BDEA3A57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10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AAC Review, Feb. 17-18, 2016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9FF07-2BA5-D04F-9577-D0E75534D0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675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AAC Review, Feb. 17-18, 2016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721BA-5D9B-0742-AE3D-13E74F644B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48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55" y="921729"/>
            <a:ext cx="4040188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255" y="1684769"/>
            <a:ext cx="4040188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3080" y="921729"/>
            <a:ext cx="4041775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3080" y="1684769"/>
            <a:ext cx="4041775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AAC Review, Feb. 17-18, 2016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BAAE2-4DAE-CA46-8B8E-DF33E6A94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542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AAC Review, Feb. 17-18, 2016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6DA4F-46E0-A049-BC25-2D16E7BF41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114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AAC Review, Feb. 17-18, 2016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7D2A0-D401-F14C-B33B-C7B498A00E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63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11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11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1588"/>
            <a:ext cx="8229600" cy="70167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869950"/>
            <a:ext cx="8991600" cy="5334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031875" indent="-227013" algn="l" defTabSz="457200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16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371600" indent="-223838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1711325" indent="-2222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182563" y="50800"/>
            <a:ext cx="8705850" cy="6080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2563" y="877888"/>
            <a:ext cx="8705850" cy="5248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222375" y="6456363"/>
            <a:ext cx="410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AAC Review, Feb. 17-18, 2016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24475" y="64563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AF08A7A-38CA-9D47-9079-82089A9A4F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F79646"/>
        </a:buClr>
        <a:buFont typeface="Arial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4343CA"/>
        </a:buClr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660066"/>
        </a:buClr>
        <a:buFont typeface="Arial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Font typeface="Arial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4pPr>
      <a:lvl5pPr marL="20558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8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182563" y="50800"/>
            <a:ext cx="8705850" cy="6080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2563" y="877888"/>
            <a:ext cx="8705850" cy="5248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222375" y="6456363"/>
            <a:ext cx="410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r>
              <a:rPr lang="en-US"/>
              <a:t>JLEIC 4th Collaboration Meeting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24475" y="64563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pPr>
              <a:defRPr/>
            </a:pPr>
            <a:fld id="{97FFD094-E944-1741-B17F-C397661518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3366FF"/>
        </a:buClr>
        <a:buFont typeface="Wingdings" charset="2"/>
        <a:buChar char="§"/>
        <a:defRPr sz="2600" kern="12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4343CA"/>
        </a:buClr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660066"/>
        </a:buClr>
        <a:buFont typeface="Arial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Font typeface="Arial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4pPr>
      <a:lvl5pPr marL="2055813" indent="-2270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800" kern="12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6" Type="http://schemas.openxmlformats.org/officeDocument/2006/relationships/image" Target="../media/image31.JPG"/><Relationship Id="rId7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8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jpeg"/><Relationship Id="rId12" Type="http://schemas.openxmlformats.org/officeDocument/2006/relationships/image" Target="../media/image18.jpeg"/><Relationship Id="rId13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emf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jpeg"/><Relationship Id="rId7" Type="http://schemas.openxmlformats.org/officeDocument/2006/relationships/image" Target="../media/image23.emf"/><Relationship Id="rId8" Type="http://schemas.openxmlformats.org/officeDocument/2006/relationships/image" Target="../media/image24.png"/><Relationship Id="rId9" Type="http://schemas.openxmlformats.org/officeDocument/2006/relationships/image" Target="../media/image25.jpeg"/><Relationship Id="rId10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17.jpeg"/><Relationship Id="rId6" Type="http://schemas.openxmlformats.org/officeDocument/2006/relationships/image" Target="../media/image15.png"/><Relationship Id="rId7" Type="http://schemas.openxmlformats.org/officeDocument/2006/relationships/image" Target="../media/image9.png"/><Relationship Id="rId8" Type="http://schemas.openxmlformats.org/officeDocument/2006/relationships/image" Target="../media/image36.jpe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6925"/>
            <a:ext cx="91440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1"/>
          <p:cNvSpPr>
            <a:spLocks noGrp="1"/>
          </p:cNvSpPr>
          <p:nvPr>
            <p:ph type="ctrTitle"/>
          </p:nvPr>
        </p:nvSpPr>
        <p:spPr>
          <a:xfrm>
            <a:off x="0" y="571500"/>
            <a:ext cx="9144000" cy="788988"/>
          </a:xfrm>
        </p:spPr>
        <p:txBody>
          <a:bodyPr/>
          <a:lstStyle/>
          <a:p>
            <a:pPr eaLnBrk="1" hangingPunct="1"/>
            <a:r>
              <a:rPr lang="en-US" altLang="en-US" sz="2800" b="1" dirty="0" smtClean="0">
                <a:latin typeface="Arial" charset="0"/>
                <a:cs typeface="Arial" charset="0"/>
              </a:rPr>
              <a:t>800 MHz </a:t>
            </a:r>
            <a:r>
              <a:rPr lang="en-US" altLang="en-US" sz="2800" b="1" dirty="0">
                <a:latin typeface="Arial" charset="0"/>
                <a:cs typeface="Arial" charset="0"/>
              </a:rPr>
              <a:t>SRF </a:t>
            </a:r>
            <a:r>
              <a:rPr lang="en-US" altLang="en-US" sz="2800" b="1" dirty="0" smtClean="0">
                <a:latin typeface="Arial" charset="0"/>
                <a:cs typeface="Arial" charset="0"/>
              </a:rPr>
              <a:t>Cavity status</a:t>
            </a:r>
            <a:endParaRPr lang="en-US" altLang="en-US" sz="2800" b="1" dirty="0">
              <a:latin typeface="Arial" charset="0"/>
              <a:cs typeface="Arial" charset="0"/>
            </a:endParaRP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481013" y="6546850"/>
            <a:ext cx="8313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366FF"/>
              </a:buClr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4343CA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660066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rgbClr val="FFFFFF"/>
                </a:solidFill>
              </a:rPr>
              <a:t>* Authored by Jefferson Science Associates, LLC under U.S. DOE Contract No. DE-AC05-06OR23177</a:t>
            </a:r>
          </a:p>
        </p:txBody>
      </p:sp>
      <p:pic>
        <p:nvPicPr>
          <p:cNvPr id="25605" name="Picture 5" descr="Screen Shot 2015-09-30 at 3.18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6925"/>
            <a:ext cx="1417638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841375" y="428625"/>
            <a:ext cx="184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5607" name="Subtitle 2"/>
          <p:cNvSpPr>
            <a:spLocks noGrp="1"/>
          </p:cNvSpPr>
          <p:nvPr>
            <p:ph type="subTitle" idx="1"/>
          </p:nvPr>
        </p:nvSpPr>
        <p:spPr>
          <a:xfrm>
            <a:off x="650875" y="1187450"/>
            <a:ext cx="7842250" cy="1752600"/>
          </a:xfrm>
        </p:spPr>
        <p:txBody>
          <a:bodyPr/>
          <a:lstStyle/>
          <a:p>
            <a:pPr eaLnBrk="1" hangingPunct="1"/>
            <a:r>
              <a:rPr lang="hr-HR" alt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R. </a:t>
            </a:r>
            <a:r>
              <a:rPr lang="hr-HR" altLang="en-US" sz="2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Rimmer</a:t>
            </a:r>
            <a:r>
              <a:rPr lang="hr-HR" altLang="en-U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hr-HR" alt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J. </a:t>
            </a:r>
            <a:r>
              <a:rPr lang="hr-HR" altLang="en-U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Henry,</a:t>
            </a:r>
            <a:r>
              <a:rPr lang="en-US" altLang="en-U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hr-HR" altLang="en-U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</a:t>
            </a:r>
            <a:r>
              <a:rPr lang="hr-HR" alt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. </a:t>
            </a:r>
            <a:r>
              <a:rPr lang="hr-HR" altLang="en-US" sz="2400" dirty="0" err="1">
                <a:solidFill>
                  <a:schemeClr val="tx1"/>
                </a:solidFill>
                <a:latin typeface="Arial" charset="0"/>
                <a:cs typeface="Arial" charset="0"/>
              </a:rPr>
              <a:t>Marhauser</a:t>
            </a:r>
            <a:r>
              <a:rPr lang="hr-HR" alt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, L. </a:t>
            </a:r>
            <a:r>
              <a:rPr lang="hr-HR" altLang="en-US" sz="2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Turlington</a:t>
            </a:r>
            <a:endParaRPr lang="en-US" altLang="en-US" sz="24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1978"/>
          </a:xfrm>
          <a:solidFill>
            <a:schemeClr val="bg1"/>
          </a:solidFill>
        </p:spPr>
        <p:txBody>
          <a:bodyPr/>
          <a:lstStyle/>
          <a:p>
            <a:r>
              <a:rPr lang="en-US" altLang="en-US" dirty="0" smtClean="0">
                <a:latin typeface="Arial" charset="0"/>
                <a:ea typeface="Arial" charset="0"/>
                <a:cs typeface="Arial" charset="0"/>
                <a:sym typeface="Symbol" charset="2"/>
              </a:rPr>
              <a:t>800 </a:t>
            </a:r>
            <a:r>
              <a:rPr lang="en-US" altLang="en-US" dirty="0">
                <a:latin typeface="Arial" charset="0"/>
                <a:ea typeface="Arial" charset="0"/>
                <a:cs typeface="Arial" charset="0"/>
                <a:sym typeface="Symbol" charset="2"/>
              </a:rPr>
              <a:t>MHz cavity status and </a:t>
            </a:r>
            <a:r>
              <a:rPr lang="en-US" altLang="en-US" dirty="0" smtClean="0">
                <a:latin typeface="Arial" charset="0"/>
                <a:ea typeface="Arial" charset="0"/>
                <a:cs typeface="Arial" charset="0"/>
                <a:sym typeface="Symbol" charset="2"/>
              </a:rPr>
              <a:t>plans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307975" y="803113"/>
            <a:ext cx="8378825" cy="5486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031875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371600" indent="-2238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711325" indent="-2222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3"/>
              </a:buBlip>
            </a:pPr>
            <a:r>
              <a:rPr lang="en-US" altLang="en-US" sz="2400" dirty="0" smtClean="0"/>
              <a:t>Cell shape design complete (F. </a:t>
            </a:r>
            <a:r>
              <a:rPr lang="en-US" altLang="en-US" sz="2400" dirty="0" err="1" smtClean="0"/>
              <a:t>Marhauser</a:t>
            </a:r>
            <a:r>
              <a:rPr lang="en-US" altLang="en-US" sz="2400" dirty="0" smtClean="0"/>
              <a:t> talk)</a:t>
            </a:r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3"/>
              </a:buBlip>
            </a:pPr>
            <a:r>
              <a:rPr lang="en-US" altLang="en-US" sz="2400" dirty="0" smtClean="0"/>
              <a:t>Preliminary port locations proposed</a:t>
            </a:r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3"/>
              </a:buBlip>
            </a:pPr>
            <a:r>
              <a:rPr lang="en-US" altLang="en-US" sz="2400" dirty="0" smtClean="0"/>
              <a:t>Die set designed and out for bids</a:t>
            </a:r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3"/>
              </a:buBlip>
            </a:pPr>
            <a:r>
              <a:rPr lang="en-US" altLang="en-US" sz="2400" dirty="0" smtClean="0"/>
              <a:t>Blank size determined by scaling from JLEIC cavity</a:t>
            </a:r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3"/>
              </a:buBlip>
            </a:pPr>
            <a:endParaRPr lang="en-US" altLang="en-US" sz="1200" dirty="0"/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3"/>
              </a:buBlip>
            </a:pPr>
            <a:r>
              <a:rPr lang="en-US" altLang="en-US" sz="2400" dirty="0" smtClean="0"/>
              <a:t>To do:</a:t>
            </a:r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3"/>
              </a:buBlip>
            </a:pPr>
            <a:r>
              <a:rPr lang="en-US" altLang="en-US" sz="2400" dirty="0" smtClean="0"/>
              <a:t>Develop bill of materials for CERN</a:t>
            </a:r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3"/>
              </a:buBlip>
            </a:pPr>
            <a:r>
              <a:rPr lang="en-US" altLang="en-US" sz="2400" dirty="0" smtClean="0"/>
              <a:t>Test dies with Aluminum or copper disks</a:t>
            </a:r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3"/>
              </a:buBlip>
            </a:pPr>
            <a:r>
              <a:rPr lang="en-US" altLang="en-US" sz="2400" dirty="0" smtClean="0"/>
              <a:t>Fabricate 1 or more Cu 1-cells for coating at CERN</a:t>
            </a:r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3"/>
              </a:buBlip>
            </a:pPr>
            <a:r>
              <a:rPr lang="en-US" altLang="en-US" sz="2400" dirty="0" smtClean="0"/>
              <a:t>1-cell </a:t>
            </a:r>
            <a:r>
              <a:rPr lang="en-US" altLang="en-US" sz="2400" dirty="0" err="1" smtClean="0"/>
              <a:t>Nb</a:t>
            </a:r>
            <a:r>
              <a:rPr lang="en-US" altLang="en-US" sz="2400" dirty="0" smtClean="0"/>
              <a:t> prototype (with or without ports?)</a:t>
            </a:r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3"/>
              </a:buBlip>
            </a:pPr>
            <a:r>
              <a:rPr lang="en-US" altLang="en-US" sz="2400" dirty="0" smtClean="0"/>
              <a:t>5-cell </a:t>
            </a:r>
            <a:r>
              <a:rPr lang="en-US" altLang="en-US" sz="2400" dirty="0" err="1" smtClean="0"/>
              <a:t>Nb</a:t>
            </a:r>
            <a:r>
              <a:rPr lang="en-US" altLang="en-US" sz="2400" dirty="0" smtClean="0"/>
              <a:t> prototype with ports</a:t>
            </a:r>
          </a:p>
          <a:p>
            <a:pPr marL="0" indent="0" defTabSz="914400" eaLnBrk="1" hangingPunct="1">
              <a:spcBef>
                <a:spcPct val="5000"/>
              </a:spcBef>
              <a:buNone/>
            </a:pPr>
            <a:endParaRPr lang="en-US" altLang="en-US" sz="1200" dirty="0"/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3"/>
              </a:buBlip>
            </a:pPr>
            <a:r>
              <a:rPr lang="en-US" altLang="en-US" sz="2400" dirty="0" smtClean="0"/>
              <a:t>Optional:</a:t>
            </a:r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3"/>
              </a:buBlip>
            </a:pPr>
            <a:r>
              <a:rPr lang="en-US" altLang="en-US" sz="2400" dirty="0" smtClean="0"/>
              <a:t>Integration into SNS type </a:t>
            </a:r>
            <a:r>
              <a:rPr lang="en-US" altLang="en-US" sz="2400" dirty="0" err="1" smtClean="0"/>
              <a:t>cryomodule</a:t>
            </a:r>
            <a:endParaRPr lang="en-US" altLang="en-US" sz="2400" dirty="0" smtClean="0"/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3"/>
              </a:buBlip>
            </a:pPr>
            <a:r>
              <a:rPr lang="en-US" altLang="en-US" sz="2400" dirty="0" smtClean="0"/>
              <a:t>Cost estimate for PERLE requirements</a:t>
            </a:r>
          </a:p>
        </p:txBody>
      </p:sp>
    </p:spTree>
    <p:extLst>
      <p:ext uri="{BB962C8B-B14F-4D97-AF65-F5344CB8AC3E}">
        <p14:creationId xmlns:p14="http://schemas.microsoft.com/office/powerpoint/2010/main" val="149249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LT_dies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98" b="5161"/>
          <a:stretch/>
        </p:blipFill>
        <p:spPr>
          <a:xfrm>
            <a:off x="3943476" y="1157121"/>
            <a:ext cx="4824604" cy="2378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716693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802.58 MHz die set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910" y="861610"/>
            <a:ext cx="869879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Out for bid</a:t>
            </a:r>
            <a:r>
              <a:rPr lang="is-IS" sz="2400" dirty="0" smtClean="0"/>
              <a:t>…</a:t>
            </a:r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20" name="Picture 19" descr="LT_co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3" y="4490720"/>
            <a:ext cx="2760826" cy="1554480"/>
          </a:xfrm>
          <a:prstGeom prst="rect">
            <a:avLst/>
          </a:prstGeom>
        </p:spPr>
      </p:pic>
      <p:pic>
        <p:nvPicPr>
          <p:cNvPr id="22" name="Picture 21" descr="LT_ma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80" y="3983660"/>
            <a:ext cx="4253632" cy="2325699"/>
          </a:xfrm>
          <a:prstGeom prst="rect">
            <a:avLst/>
          </a:prstGeom>
        </p:spPr>
      </p:pic>
      <p:pic>
        <p:nvPicPr>
          <p:cNvPr id="23" name="Picture 22" descr="LT_shape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0" y="1402321"/>
            <a:ext cx="3919169" cy="25102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406389" y="3430555"/>
            <a:ext cx="1673054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Cup profile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5724389" y="3450875"/>
            <a:ext cx="1963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Forming dies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1040629" y="5970555"/>
            <a:ext cx="215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Coining fixture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5192662" y="5970555"/>
            <a:ext cx="266506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Machining fixtures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484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716693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Plan forward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910" y="861610"/>
            <a:ext cx="869879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Fabricate dies. </a:t>
            </a:r>
            <a:r>
              <a:rPr lang="en-US" sz="2400" dirty="0" smtClean="0">
                <a:solidFill>
                  <a:srgbClr val="FF0000"/>
                </a:solidFill>
              </a:rPr>
              <a:t>Q2 FY17</a:t>
            </a:r>
          </a:p>
          <a:p>
            <a:r>
              <a:rPr lang="en-US" sz="2400" dirty="0" smtClean="0"/>
              <a:t>Test dies with Al or Cu disks, check dimensions etc.</a:t>
            </a:r>
          </a:p>
          <a:p>
            <a:r>
              <a:rPr lang="en-US" sz="2400" dirty="0" smtClean="0"/>
              <a:t>Fabricate one or more copper 1-cell cavities. </a:t>
            </a:r>
            <a:r>
              <a:rPr lang="en-US" sz="2400" dirty="0" smtClean="0">
                <a:solidFill>
                  <a:srgbClr val="FF0000"/>
                </a:solidFill>
              </a:rPr>
              <a:t>Q3 FY17</a:t>
            </a:r>
          </a:p>
          <a:p>
            <a:r>
              <a:rPr lang="en-US" sz="2400" dirty="0" smtClean="0"/>
              <a:t>	Check tuning procedure and </a:t>
            </a:r>
            <a:r>
              <a:rPr lang="en-US" sz="2400" dirty="0"/>
              <a:t>u</a:t>
            </a:r>
            <a:r>
              <a:rPr lang="en-US" sz="2400" dirty="0" smtClean="0"/>
              <a:t>seful for CERN coating tests</a:t>
            </a:r>
          </a:p>
          <a:p>
            <a:r>
              <a:rPr lang="en-US" sz="2400" dirty="0" smtClean="0"/>
              <a:t>	Can add ports for development of HOM couplers</a:t>
            </a:r>
          </a:p>
          <a:p>
            <a:r>
              <a:rPr lang="en-US" sz="2400" dirty="0" smtClean="0"/>
              <a:t>Fabricate one bare </a:t>
            </a:r>
            <a:r>
              <a:rPr lang="en-US" sz="2400" dirty="0" err="1" smtClean="0"/>
              <a:t>Nb</a:t>
            </a:r>
            <a:r>
              <a:rPr lang="en-US" sz="2400" dirty="0" smtClean="0"/>
              <a:t> single cell. </a:t>
            </a:r>
            <a:r>
              <a:rPr lang="en-US" sz="2400" dirty="0" smtClean="0">
                <a:solidFill>
                  <a:srgbClr val="FF0000"/>
                </a:solidFill>
              </a:rPr>
              <a:t>Q3 FY17</a:t>
            </a:r>
          </a:p>
          <a:p>
            <a:r>
              <a:rPr lang="en-US" sz="2400" dirty="0" smtClean="0"/>
              <a:t>	Validate frequency, </a:t>
            </a:r>
            <a:r>
              <a:rPr lang="en-US" sz="2400" dirty="0" err="1" smtClean="0"/>
              <a:t>Qo</a:t>
            </a:r>
            <a:r>
              <a:rPr lang="en-US" sz="2400" dirty="0" smtClean="0"/>
              <a:t> and gradient</a:t>
            </a:r>
          </a:p>
          <a:p>
            <a:r>
              <a:rPr lang="en-US" sz="2400" dirty="0" smtClean="0"/>
              <a:t>	Option to make one large grain single cell</a:t>
            </a:r>
          </a:p>
          <a:p>
            <a:r>
              <a:rPr lang="en-US" sz="2400" dirty="0" smtClean="0"/>
              <a:t>Fabricate bare 5-cell cavity (no He vessel) with ports. </a:t>
            </a:r>
            <a:r>
              <a:rPr lang="en-US" sz="2400" dirty="0" smtClean="0">
                <a:solidFill>
                  <a:srgbClr val="FF0000"/>
                </a:solidFill>
              </a:rPr>
              <a:t>Q4 FY17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7" name="Picture 6" descr="JL0044429 801.58 SINGLE CELL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8684"/>
            <a:ext cx="1668629" cy="1271026"/>
          </a:xfrm>
          <a:prstGeom prst="rect">
            <a:avLst/>
          </a:prstGeom>
        </p:spPr>
      </p:pic>
      <p:pic>
        <p:nvPicPr>
          <p:cNvPr id="8" name="Picture 7" descr="JL0044429 801.58 SINGLE CELL 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47" y="4429255"/>
            <a:ext cx="1570565" cy="1361359"/>
          </a:xfrm>
          <a:prstGeom prst="rect">
            <a:avLst/>
          </a:prstGeom>
        </p:spPr>
      </p:pic>
      <p:pic>
        <p:nvPicPr>
          <p:cNvPr id="9" name="Picture 8" descr="JL0044429 801.58 SINGLE CELL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05" y="4505481"/>
            <a:ext cx="1525971" cy="1151297"/>
          </a:xfrm>
          <a:prstGeom prst="rect">
            <a:avLst/>
          </a:prstGeom>
        </p:spPr>
      </p:pic>
      <p:pic>
        <p:nvPicPr>
          <p:cNvPr id="10" name="Picture 9" descr="JL0044429 801.58 SINGLE CELL 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65" y="4399288"/>
            <a:ext cx="1399125" cy="1234609"/>
          </a:xfrm>
          <a:prstGeom prst="rect">
            <a:avLst/>
          </a:prstGeom>
        </p:spPr>
      </p:pic>
      <p:pic>
        <p:nvPicPr>
          <p:cNvPr id="11" name="Picture 10" descr="JL0038468 801.58 5 CELL 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2" y="4429255"/>
            <a:ext cx="1928375" cy="1318395"/>
          </a:xfrm>
          <a:prstGeom prst="rect">
            <a:avLst/>
          </a:prstGeom>
        </p:spPr>
      </p:pic>
      <p:pic>
        <p:nvPicPr>
          <p:cNvPr id="12" name="Picture 11" descr="JL0044432 801.58 2 CELL 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387" y="4601961"/>
            <a:ext cx="1601830" cy="10928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149888" y="5633897"/>
            <a:ext cx="466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152974" y="5633897"/>
            <a:ext cx="466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893430" y="5633897"/>
            <a:ext cx="466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63390" y="5633897"/>
            <a:ext cx="595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✔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3403467" y="5633897"/>
            <a:ext cx="595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✔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6230034" y="5633897"/>
            <a:ext cx="595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✔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126339"/>
            <a:ext cx="2001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✔ = in plan, </a:t>
            </a:r>
            <a:r>
              <a:rPr lang="en-US" sz="1400" b="1" dirty="0" smtClean="0"/>
              <a:t>?</a:t>
            </a:r>
            <a:r>
              <a:rPr lang="en-US" sz="1400" dirty="0" smtClean="0"/>
              <a:t> = option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3257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HEC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95" y="2589975"/>
            <a:ext cx="6762361" cy="3835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716693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SNS like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cryomodule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24666" y="6333772"/>
            <a:ext cx="2133600" cy="365125"/>
          </a:xfrm>
        </p:spPr>
        <p:txBody>
          <a:bodyPr/>
          <a:lstStyle/>
          <a:p>
            <a:pPr>
              <a:defRPr/>
            </a:pPr>
            <a:fld id="{1F5954AB-1022-FB4A-A5D2-6C23B29D40FF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6910" y="861610"/>
            <a:ext cx="8488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Cavity fits well in SNS type (805 MHz) </a:t>
            </a:r>
            <a:r>
              <a:rPr lang="en-US" sz="2400" dirty="0" err="1" smtClean="0"/>
              <a:t>cryomodule</a:t>
            </a:r>
            <a:endParaRPr lang="en-US" sz="2400" dirty="0" smtClean="0"/>
          </a:p>
          <a:p>
            <a:r>
              <a:rPr lang="en-US" sz="2400" dirty="0" smtClean="0"/>
              <a:t>Cost and fabrication processes well understood</a:t>
            </a:r>
          </a:p>
          <a:p>
            <a:r>
              <a:rPr lang="en-US" sz="2400" dirty="0" smtClean="0"/>
              <a:t>Some updates for pressure code have been made by ORNL</a:t>
            </a:r>
          </a:p>
          <a:p>
            <a:r>
              <a:rPr lang="en-US" sz="2400" dirty="0" smtClean="0"/>
              <a:t>Plans to build </a:t>
            </a:r>
            <a:r>
              <a:rPr lang="en-US" sz="2400" dirty="0" smtClean="0"/>
              <a:t>new </a:t>
            </a:r>
            <a:r>
              <a:rPr lang="en-US" sz="2400" dirty="0" smtClean="0"/>
              <a:t>modules for SNS </a:t>
            </a:r>
            <a:r>
              <a:rPr lang="en-US" sz="2400" dirty="0" smtClean="0"/>
              <a:t>Power Upgrade </a:t>
            </a:r>
            <a:endParaRPr lang="en-US" sz="2400" dirty="0" smtClean="0"/>
          </a:p>
          <a:p>
            <a:r>
              <a:rPr lang="en-US" sz="2400" dirty="0" smtClean="0"/>
              <a:t>Fresh cost estimate in hand, can be adapted to PERLE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050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JL0038468 801.58 5 CELL HEVES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852" y="892526"/>
            <a:ext cx="4023148" cy="2084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716693"/>
          </a:xfrm>
          <a:solidFill>
            <a:schemeClr val="bg1"/>
          </a:solidFill>
        </p:spPr>
        <p:txBody>
          <a:bodyPr/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SNS-like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cryomodule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13378" y="6309892"/>
            <a:ext cx="2133600" cy="365125"/>
          </a:xfrm>
        </p:spPr>
        <p:txBody>
          <a:bodyPr/>
          <a:lstStyle/>
          <a:p>
            <a:pPr>
              <a:defRPr/>
            </a:pPr>
            <a:fld id="{1F5954AB-1022-FB4A-A5D2-6C23B29D40FF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1424" y="892526"/>
            <a:ext cx="78094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Some detail changes needed:</a:t>
            </a: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US" sz="2400" dirty="0" smtClean="0"/>
              <a:t>Helium vessel bellows</a:t>
            </a: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US" sz="2400" dirty="0" smtClean="0"/>
              <a:t>Cavity interconnects</a:t>
            </a: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US" sz="2400" dirty="0" smtClean="0"/>
              <a:t>FPC (SNS version is smaller)</a:t>
            </a: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US" sz="2400" dirty="0" smtClean="0"/>
              <a:t>Tuner interference with HOM loads</a:t>
            </a:r>
          </a:p>
        </p:txBody>
      </p:sp>
      <p:pic>
        <p:nvPicPr>
          <p:cNvPr id="5" name="Picture 4" descr="LHEC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4" y="2976954"/>
            <a:ext cx="3418407" cy="3187502"/>
          </a:xfrm>
          <a:prstGeom prst="rect">
            <a:avLst/>
          </a:prstGeom>
        </p:spPr>
      </p:pic>
      <p:pic>
        <p:nvPicPr>
          <p:cNvPr id="7" name="Picture 6" descr="LHEC 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998" y="2960247"/>
            <a:ext cx="2033720" cy="3177911"/>
          </a:xfrm>
          <a:prstGeom prst="rect">
            <a:avLst/>
          </a:prstGeom>
        </p:spPr>
      </p:pic>
      <p:pic>
        <p:nvPicPr>
          <p:cNvPr id="8" name="Picture 7" descr="tuner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56" y="3309984"/>
            <a:ext cx="3032044" cy="244758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71571" y="3853785"/>
            <a:ext cx="8056429" cy="2573605"/>
            <a:chOff x="71571" y="3853785"/>
            <a:chExt cx="8056429" cy="2573605"/>
          </a:xfrm>
        </p:grpSpPr>
        <p:grpSp>
          <p:nvGrpSpPr>
            <p:cNvPr id="27" name="Group 26"/>
            <p:cNvGrpSpPr/>
            <p:nvPr/>
          </p:nvGrpSpPr>
          <p:grpSpPr>
            <a:xfrm>
              <a:off x="4427672" y="3853785"/>
              <a:ext cx="3700328" cy="2573605"/>
              <a:chOff x="4427672" y="3853785"/>
              <a:chExt cx="3700328" cy="2573605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4427672" y="4139527"/>
                <a:ext cx="812800" cy="862356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795911" y="3853785"/>
                <a:ext cx="1332089" cy="1418126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>
                <a:stCxn id="10" idx="3"/>
              </p:cNvCxnSpPr>
              <p:nvPr/>
            </p:nvCxnSpPr>
            <p:spPr>
              <a:xfrm flipH="1">
                <a:off x="6683022" y="5064231"/>
                <a:ext cx="307969" cy="99382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4974947" y="5001883"/>
                <a:ext cx="1571726" cy="108871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6165728" y="6058058"/>
                <a:ext cx="14029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smtClean="0"/>
                  <a:t>interference</a:t>
                </a:r>
                <a:endParaRPr lang="en-US" sz="180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71571" y="3853785"/>
              <a:ext cx="3652879" cy="2469039"/>
              <a:chOff x="71571" y="3853785"/>
              <a:chExt cx="3652879" cy="2469039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2911650" y="3853785"/>
                <a:ext cx="812800" cy="78594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71571" y="3853785"/>
                <a:ext cx="812800" cy="862356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547716" y="4716141"/>
                <a:ext cx="1263544" cy="122791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907420" y="5953492"/>
                <a:ext cx="14029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interference</a:t>
                </a:r>
                <a:endParaRPr lang="en-US" sz="1800" dirty="0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 flipH="1">
                <a:off x="1981112" y="4570705"/>
                <a:ext cx="1159670" cy="138278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825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4" descr="ScreenShot769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35683" r="22939" b="-163"/>
          <a:stretch>
            <a:fillRect/>
          </a:stretch>
        </p:blipFill>
        <p:spPr bwMode="auto">
          <a:xfrm>
            <a:off x="6227763" y="4054475"/>
            <a:ext cx="26384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879600"/>
            <a:ext cx="7450138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276225" y="871538"/>
            <a:ext cx="87757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rgbClr val="F79646"/>
              </a:buClr>
              <a:buFont typeface="Arial" charset="0"/>
              <a:buChar char="•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4343CA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660066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2400">
                <a:solidFill>
                  <a:srgbClr val="000000"/>
                </a:solidFill>
                <a:ea typeface="MS PGothic" charset="-128"/>
                <a:cs typeface="MS PGothic" charset="-128"/>
              </a:rPr>
              <a:t>Take the best features of previous JLab designs</a:t>
            </a:r>
          </a:p>
          <a:p>
            <a:pPr>
              <a:spcBef>
                <a:spcPct val="0"/>
              </a:spcBef>
              <a:buClrTx/>
            </a:pPr>
            <a:r>
              <a:rPr lang="en-US" altLang="en-US" sz="2400">
                <a:solidFill>
                  <a:srgbClr val="000000"/>
                </a:solidFill>
                <a:ea typeface="MS PGothic" charset="-128"/>
                <a:cs typeface="MS PGothic" charset="-128"/>
              </a:rPr>
              <a:t>Modular approach to hold various different cavities</a:t>
            </a:r>
          </a:p>
          <a:p>
            <a:pPr>
              <a:spcBef>
                <a:spcPct val="0"/>
              </a:spcBef>
              <a:buClrTx/>
            </a:pPr>
            <a:r>
              <a:rPr lang="en-US" altLang="en-US" sz="2400">
                <a:solidFill>
                  <a:srgbClr val="000000"/>
                </a:solidFill>
                <a:ea typeface="MS PGothic" charset="-128"/>
                <a:cs typeface="MS PGothic" charset="-128"/>
              </a:rPr>
              <a:t>Design suitable for industrial production</a:t>
            </a:r>
          </a:p>
          <a:p>
            <a:pPr>
              <a:spcBef>
                <a:spcPct val="0"/>
              </a:spcBef>
              <a:buClrTx/>
            </a:pPr>
            <a:r>
              <a:rPr lang="en-US" altLang="en-US" sz="2400">
                <a:solidFill>
                  <a:srgbClr val="000000"/>
                </a:solidFill>
                <a:ea typeface="MS PGothic" charset="-128"/>
                <a:cs typeface="MS PGothic" charset="-128"/>
              </a:rPr>
              <a:t>Simple concepts, low parts count to reduce costs</a:t>
            </a:r>
          </a:p>
        </p:txBody>
      </p:sp>
      <p:sp>
        <p:nvSpPr>
          <p:cNvPr id="84996" name="Title 1"/>
          <p:cNvSpPr txBox="1">
            <a:spLocks/>
          </p:cNvSpPr>
          <p:nvPr/>
        </p:nvSpPr>
        <p:spPr bwMode="auto">
          <a:xfrm>
            <a:off x="457200" y="144463"/>
            <a:ext cx="822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79646"/>
              </a:buClr>
              <a:buFont typeface="Arial" charset="0"/>
              <a:buChar char="•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4343CA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660066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 err="1" smtClean="0">
                <a:solidFill>
                  <a:srgbClr val="000000"/>
                </a:solidFill>
                <a:ea typeface="MS PGothic" charset="-128"/>
                <a:cs typeface="MS PGothic" charset="-128"/>
              </a:rPr>
              <a:t>Jlab</a:t>
            </a:r>
            <a:r>
              <a:rPr lang="en-US" altLang="en-US" sz="2800" dirty="0" smtClean="0">
                <a:solidFill>
                  <a:srgbClr val="000000"/>
                </a:solidFill>
                <a:ea typeface="MS PGothic" charset="-128"/>
                <a:cs typeface="MS PGothic" charset="-128"/>
              </a:rPr>
              <a:t> Modular </a:t>
            </a:r>
            <a:r>
              <a:rPr lang="en-US" altLang="en-US" sz="2800" dirty="0">
                <a:solidFill>
                  <a:srgbClr val="000000"/>
                </a:solidFill>
                <a:ea typeface="MS PGothic" charset="-128"/>
                <a:cs typeface="MS PGothic" charset="-128"/>
              </a:rPr>
              <a:t>Cryostat</a:t>
            </a:r>
          </a:p>
        </p:txBody>
      </p:sp>
      <p:pic>
        <p:nvPicPr>
          <p:cNvPr id="84997" name="Picture 1" descr="odu spoke 476.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3" b="-3763"/>
          <a:stretch>
            <a:fillRect/>
          </a:stretch>
        </p:blipFill>
        <p:spPr bwMode="auto">
          <a:xfrm>
            <a:off x="39688" y="4054475"/>
            <a:ext cx="3541712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TextBox 4"/>
          <p:cNvSpPr txBox="1">
            <a:spLocks noChangeArrowheads="1"/>
          </p:cNvSpPr>
          <p:nvPr/>
        </p:nvSpPr>
        <p:spPr bwMode="auto">
          <a:xfrm>
            <a:off x="457200" y="6065838"/>
            <a:ext cx="2327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79646"/>
              </a:buClr>
              <a:buFont typeface="Arial" charset="0"/>
              <a:buChar char="•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4343CA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660066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charset="0"/>
                <a:ea typeface="MS PGothic" charset="-128"/>
                <a:cs typeface="MS PGothic" charset="-128"/>
              </a:rPr>
              <a:t>476.3  MHz Crab cavity</a:t>
            </a:r>
          </a:p>
        </p:txBody>
      </p:sp>
      <p:sp>
        <p:nvSpPr>
          <p:cNvPr id="84999" name="TextBox 6"/>
          <p:cNvSpPr txBox="1">
            <a:spLocks noChangeArrowheads="1"/>
          </p:cNvSpPr>
          <p:nvPr/>
        </p:nvSpPr>
        <p:spPr bwMode="auto">
          <a:xfrm>
            <a:off x="3638550" y="6067425"/>
            <a:ext cx="243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79646"/>
              </a:buClr>
              <a:buFont typeface="Arial" charset="0"/>
              <a:buChar char="•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4343CA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660066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charset="0"/>
                <a:ea typeface="MS PGothic" charset="-128"/>
                <a:cs typeface="MS PGothic" charset="-128"/>
              </a:rPr>
              <a:t>On-cell damper concept</a:t>
            </a:r>
          </a:p>
        </p:txBody>
      </p:sp>
      <p:sp>
        <p:nvSpPr>
          <p:cNvPr id="85000" name="TextBox 9"/>
          <p:cNvSpPr txBox="1">
            <a:spLocks noChangeArrowheads="1"/>
          </p:cNvSpPr>
          <p:nvPr/>
        </p:nvSpPr>
        <p:spPr bwMode="auto">
          <a:xfrm>
            <a:off x="3398838" y="3578225"/>
            <a:ext cx="2746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79646"/>
              </a:buClr>
              <a:buFont typeface="Arial" charset="0"/>
              <a:buChar char="•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4343CA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660066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charset="0"/>
                <a:ea typeface="MS PGothic" charset="-128"/>
                <a:cs typeface="MS PGothic" charset="-128"/>
              </a:rPr>
              <a:t>Cooler ERL, 5-cell cavities</a:t>
            </a:r>
          </a:p>
        </p:txBody>
      </p:sp>
      <p:sp>
        <p:nvSpPr>
          <p:cNvPr id="85001" name="TextBox 13"/>
          <p:cNvSpPr txBox="1">
            <a:spLocks noChangeArrowheads="1"/>
          </p:cNvSpPr>
          <p:nvPr/>
        </p:nvSpPr>
        <p:spPr bwMode="auto">
          <a:xfrm>
            <a:off x="6521450" y="6056313"/>
            <a:ext cx="2290763" cy="36988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79646"/>
              </a:buClr>
              <a:buFont typeface="Arial" charset="0"/>
              <a:buChar char="•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4343CA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660066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Symbol" charset="2"/>
                <a:ea typeface="MS PGothic" charset="-128"/>
                <a:cs typeface="MS PGothic" charset="-128"/>
              </a:rPr>
              <a:t>b</a:t>
            </a:r>
            <a:r>
              <a:rPr lang="en-US" altLang="en-US" sz="1800">
                <a:latin typeface="Calibri" charset="0"/>
                <a:ea typeface="MS PGothic" charset="-128"/>
                <a:cs typeface="MS PGothic" charset="-128"/>
              </a:rPr>
              <a:t>=0.6  650 MHz cavity</a:t>
            </a:r>
          </a:p>
        </p:txBody>
      </p:sp>
      <p:pic>
        <p:nvPicPr>
          <p:cNvPr id="85002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3989388"/>
            <a:ext cx="2728912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Content Placeholder 1"/>
          <p:cNvSpPr>
            <a:spLocks noGrp="1"/>
          </p:cNvSpPr>
          <p:nvPr>
            <p:ph idx="4294967295"/>
          </p:nvPr>
        </p:nvSpPr>
        <p:spPr>
          <a:xfrm>
            <a:off x="382588" y="812800"/>
            <a:ext cx="8378825" cy="5486400"/>
          </a:xfrm>
        </p:spPr>
        <p:txBody>
          <a:bodyPr/>
          <a:lstStyle/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2"/>
              </a:buBlip>
            </a:pPr>
            <a:r>
              <a:rPr lang="en-US" altLang="en-US" sz="2800" dirty="0" smtClean="0"/>
              <a:t>JLEIC 952.6 MHz RF </a:t>
            </a:r>
            <a:r>
              <a:rPr lang="en-US" altLang="en-US" sz="2800" dirty="0"/>
              <a:t>cavity </a:t>
            </a:r>
            <a:r>
              <a:rPr lang="en-US" altLang="en-US" sz="2800" dirty="0" smtClean="0"/>
              <a:t>is progressing</a:t>
            </a:r>
            <a:endParaRPr lang="en-US" altLang="en-US" sz="2800" dirty="0"/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2"/>
              </a:buBlip>
            </a:pPr>
            <a:r>
              <a:rPr lang="en-US" altLang="en-US" sz="2800" dirty="0" smtClean="0"/>
              <a:t>802.58 MHz cavity is following a step behind</a:t>
            </a:r>
            <a:endParaRPr lang="en-US" altLang="en-US" sz="2000" dirty="0">
              <a:ea typeface="ＭＳ Ｐゴシック" charset="-128"/>
            </a:endParaRPr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2"/>
              </a:buBlip>
            </a:pPr>
            <a:r>
              <a:rPr lang="en-US" altLang="en-US" sz="2800" dirty="0" smtClean="0"/>
              <a:t>Optimized cell shape is done</a:t>
            </a:r>
            <a:endParaRPr lang="en-US" altLang="en-US" sz="2800" dirty="0"/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2"/>
              </a:buBlip>
            </a:pPr>
            <a:r>
              <a:rPr lang="en-US" altLang="en-US" sz="2800" dirty="0" smtClean="0"/>
              <a:t>HOM damping analysis in progress</a:t>
            </a:r>
            <a:endParaRPr lang="en-US" altLang="en-US" sz="2800" dirty="0"/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2"/>
              </a:buBlip>
            </a:pPr>
            <a:r>
              <a:rPr lang="en-US" altLang="en-US" sz="2800" dirty="0" smtClean="0"/>
              <a:t>802.58 MHz dies designed, out for bids</a:t>
            </a:r>
            <a:endParaRPr lang="en-US" altLang="en-US" sz="2800" dirty="0"/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2"/>
              </a:buBlip>
            </a:pPr>
            <a:r>
              <a:rPr lang="en-US" altLang="en-US" sz="2800" dirty="0" smtClean="0"/>
              <a:t>Insertion into SNS-type </a:t>
            </a:r>
            <a:r>
              <a:rPr lang="en-US" altLang="en-US" sz="2800" dirty="0" err="1" smtClean="0"/>
              <a:t>cryomodule</a:t>
            </a:r>
            <a:r>
              <a:rPr lang="en-US" altLang="en-US" sz="2800" dirty="0" smtClean="0"/>
              <a:t> looks straightforward</a:t>
            </a:r>
          </a:p>
          <a:p>
            <a:pPr lvl="1" indent="-342900" defTabSz="914400" eaLnBrk="1" hangingPunct="1">
              <a:spcBef>
                <a:spcPct val="5000"/>
              </a:spcBef>
            </a:pPr>
            <a:r>
              <a:rPr lang="en-US" altLang="en-US" sz="2400" dirty="0" smtClean="0">
                <a:ea typeface="ＭＳ Ｐゴシック" charset="-128"/>
              </a:rPr>
              <a:t>Minor changes needed</a:t>
            </a:r>
            <a:endParaRPr lang="en-US" altLang="en-US" sz="2400" dirty="0">
              <a:ea typeface="ＭＳ Ｐゴシック" charset="-128"/>
            </a:endParaRPr>
          </a:p>
          <a:p>
            <a:pPr lvl="1" indent="-342900" defTabSz="914400" eaLnBrk="1" hangingPunct="1">
              <a:spcBef>
                <a:spcPct val="5000"/>
              </a:spcBef>
            </a:pPr>
            <a:r>
              <a:rPr lang="en-US" altLang="en-US" sz="2400" dirty="0" smtClean="0"/>
              <a:t>Tooling in hand, costs well understood</a:t>
            </a:r>
            <a:endParaRPr lang="en-US" altLang="en-US" sz="2400" dirty="0"/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2"/>
              </a:buBlip>
            </a:pPr>
            <a:r>
              <a:rPr lang="en-US" altLang="en-US" sz="2800" dirty="0"/>
              <a:t>Damped cavities may work for other projects</a:t>
            </a:r>
          </a:p>
          <a:p>
            <a:pPr marL="692150" lvl="1" indent="-344488" defTabSz="914400" eaLnBrk="1" hangingPunct="1">
              <a:spcBef>
                <a:spcPct val="5000"/>
              </a:spcBef>
            </a:pPr>
            <a:r>
              <a:rPr lang="en-US" altLang="en-US" sz="2400" dirty="0"/>
              <a:t>e.g. </a:t>
            </a:r>
            <a:r>
              <a:rPr lang="en-US" altLang="en-US" sz="2400" dirty="0" smtClean="0"/>
              <a:t>FCC-</a:t>
            </a:r>
            <a:r>
              <a:rPr lang="en-US" altLang="en-US" sz="2400" dirty="0" err="1" smtClean="0"/>
              <a:t>hh</a:t>
            </a:r>
            <a:endParaRPr lang="en-US" altLang="en-US" dirty="0"/>
          </a:p>
          <a:p>
            <a:pPr marL="692150" lvl="1" indent="-344488" defTabSz="914400" eaLnBrk="1" hangingPunct="1">
              <a:spcBef>
                <a:spcPct val="5000"/>
              </a:spcBef>
              <a:buFont typeface="Courier New" charset="0"/>
              <a:buChar char="o"/>
            </a:pPr>
            <a:endParaRPr lang="en-US" altLang="en-US" dirty="0">
              <a:ea typeface="ＭＳ Ｐゴシック" charset="-128"/>
            </a:endParaRPr>
          </a:p>
          <a:p>
            <a:pPr marL="344488" indent="-344488" defTabSz="914400" eaLnBrk="1" hangingPunct="1">
              <a:spcBef>
                <a:spcPct val="5000"/>
              </a:spcBef>
              <a:buFont typeface="Courier New" charset="0"/>
              <a:buChar char="o"/>
            </a:pPr>
            <a:endParaRPr lang="en-US" altLang="en-US" dirty="0"/>
          </a:p>
        </p:txBody>
      </p:sp>
      <p:sp>
        <p:nvSpPr>
          <p:cNvPr id="40962" name="Title 2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6985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 idx="4294967295"/>
          </p:nvPr>
        </p:nvSpPr>
        <p:spPr>
          <a:xfrm>
            <a:off x="0" y="3086100"/>
            <a:ext cx="9136063" cy="6858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 Backup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0" dirty="0">
                <a:latin typeface="Arial" charset="0"/>
                <a:cs typeface="Arial" charset="0"/>
              </a:rPr>
              <a:t>Baseline: strong cooling</a:t>
            </a:r>
          </a:p>
        </p:txBody>
      </p:sp>
      <p:pic>
        <p:nvPicPr>
          <p:cNvPr id="87042" name="Picture 52" descr="Screen Shot 2016-11-16 at 1.56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852488"/>
            <a:ext cx="65532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Box 53"/>
          <p:cNvSpPr txBox="1">
            <a:spLocks noChangeArrowheads="1"/>
          </p:cNvSpPr>
          <p:nvPr/>
        </p:nvSpPr>
        <p:spPr bwMode="auto">
          <a:xfrm>
            <a:off x="0" y="2589213"/>
            <a:ext cx="2938463" cy="12001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u="sng">
                <a:latin typeface="Calibri" charset="0"/>
              </a:rPr>
              <a:t>Enabling technologies </a:t>
            </a:r>
            <a:r>
              <a:rPr lang="en-US" altLang="en-US" sz="1800">
                <a:latin typeface="Calibri" charset="0"/>
              </a:rPr>
              <a:t>:</a:t>
            </a:r>
          </a:p>
          <a:p>
            <a:r>
              <a:rPr lang="en-US" altLang="en-US" sz="1800">
                <a:latin typeface="Calibri" charset="0"/>
              </a:rPr>
              <a:t>Fast kickers, risetime &lt;1 nsec</a:t>
            </a:r>
          </a:p>
          <a:p>
            <a:r>
              <a:rPr lang="en-US" altLang="en-US" sz="1800">
                <a:latin typeface="Calibri" charset="0"/>
              </a:rPr>
              <a:t>Magnetized source ~75mA</a:t>
            </a:r>
          </a:p>
          <a:p>
            <a:endParaRPr lang="en-US" altLang="en-US" sz="1800">
              <a:latin typeface="Calibri" charset="0"/>
            </a:endParaRPr>
          </a:p>
        </p:txBody>
      </p:sp>
      <p:pic>
        <p:nvPicPr>
          <p:cNvPr id="8704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0663"/>
            <a:ext cx="26098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Group 2"/>
          <p:cNvGraphicFramePr>
            <a:graphicFrameLocks noGrp="1"/>
          </p:cNvGraphicFramePr>
          <p:nvPr/>
        </p:nvGraphicFramePr>
        <p:xfrm>
          <a:off x="3271838" y="3408363"/>
          <a:ext cx="3511550" cy="3048000"/>
        </p:xfrm>
        <a:graphic>
          <a:graphicData uri="http://schemas.openxmlformats.org/drawingml/2006/table">
            <a:tbl>
              <a:tblPr/>
              <a:tblGrid>
                <a:gridCol w="1971128"/>
                <a:gridCol w="595743"/>
                <a:gridCol w="944679"/>
              </a:tblGrid>
              <a:tr h="257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Electron energy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MeV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up to 55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57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Bunch charge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nC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3.2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57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Turns in circulator ring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turn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~20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57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Current in CCR/ERL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1.5/0.075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57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Bunch repetition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MHz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476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57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Cooling section length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60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57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RMS Bunch length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cm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57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Energy spread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57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Cooling solenoid field 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57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Cooling section length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2x30</a:t>
                      </a:r>
                    </a:p>
                  </a:txBody>
                  <a:tcPr marL="91428" marR="914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4763" y="1717675"/>
            <a:ext cx="2571751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  <a:cs typeface="Garamond (Body)"/>
              </a:rPr>
              <a:t>ERL cooler +</a:t>
            </a:r>
          </a:p>
          <a:p>
            <a:pPr>
              <a:defRPr/>
            </a:pPr>
            <a:r>
              <a:rPr lang="en-US" sz="1600" b="1" dirty="0">
                <a:latin typeface="+mn-lt"/>
                <a:cs typeface="Garamond (Body)"/>
              </a:rPr>
              <a:t>Multi-turn circulator 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511175" y="3175"/>
            <a:ext cx="8229600" cy="709613"/>
          </a:xfrm>
        </p:spPr>
        <p:txBody>
          <a:bodyPr/>
          <a:lstStyle/>
          <a:p>
            <a:pPr eaLnBrk="1" hangingPunct="1"/>
            <a:r>
              <a:rPr lang="en-US" altLang="en-US" sz="2800" b="0" dirty="0">
                <a:latin typeface="Arial" charset="0"/>
                <a:ea typeface="Trajan Pro" charset="0"/>
                <a:cs typeface="Trajan Pro" charset="0"/>
              </a:rPr>
              <a:t>952.6 MHz cavity prototype</a:t>
            </a:r>
          </a:p>
        </p:txBody>
      </p:sp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306388" y="831850"/>
            <a:ext cx="8434387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2400"/>
              <a:t>Preliminary engineering analysis is complete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2400"/>
              <a:t>Cell and beam tube dies (110mm) have been fabricated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2400"/>
              <a:t>Test blanks have been pressed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2400" b="1"/>
              <a:t>End group design </a:t>
            </a:r>
            <a:r>
              <a:rPr lang="en-US" altLang="en-US" sz="2400"/>
              <a:t>will be chosen based on simulations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2400"/>
              <a:t>		Impedance requirements (Q spec)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2400"/>
              <a:t>		HOM power (i-ring, e-ring, ERL)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sz="2400"/>
              <a:t>Will produce single-cell first (possibly using ingot material)</a:t>
            </a:r>
          </a:p>
        </p:txBody>
      </p:sp>
      <p:pic>
        <p:nvPicPr>
          <p:cNvPr id="3789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3924300"/>
            <a:ext cx="293052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943350"/>
            <a:ext cx="25431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3" name="Group 5"/>
          <p:cNvGrpSpPr>
            <a:grpSpLocks noChangeAspect="1"/>
          </p:cNvGrpSpPr>
          <p:nvPr/>
        </p:nvGrpSpPr>
        <p:grpSpPr bwMode="auto">
          <a:xfrm>
            <a:off x="177800" y="5202238"/>
            <a:ext cx="2846388" cy="1077912"/>
            <a:chOff x="230344" y="8349524"/>
            <a:chExt cx="5943600" cy="2251495"/>
          </a:xfrm>
        </p:grpSpPr>
        <p:pic>
          <p:nvPicPr>
            <p:cNvPr id="37900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344" y="8349524"/>
              <a:ext cx="5943600" cy="225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1" name="TextBox 7"/>
            <p:cNvSpPr txBox="1">
              <a:spLocks noChangeArrowheads="1"/>
            </p:cNvSpPr>
            <p:nvPr/>
          </p:nvSpPr>
          <p:spPr bwMode="auto">
            <a:xfrm>
              <a:off x="2510289" y="8388039"/>
              <a:ext cx="1535430" cy="290195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Times New Roman" charset="0"/>
                  <a:ea typeface="ＭＳ 明朝" charset="-128"/>
                </a:rPr>
                <a:t>σ</a:t>
              </a:r>
              <a:r>
                <a:rPr lang="en-US" altLang="en-US" sz="1100" baseline="-25000">
                  <a:solidFill>
                    <a:srgbClr val="000000"/>
                  </a:solidFill>
                  <a:ea typeface="ＭＳ 明朝" charset="-128"/>
                </a:rPr>
                <a:t>e,max</a:t>
              </a:r>
              <a:r>
                <a:rPr lang="en-US" altLang="en-US" sz="1100">
                  <a:solidFill>
                    <a:srgbClr val="000000"/>
                  </a:solidFill>
                  <a:ea typeface="ＭＳ 明朝" charset="-128"/>
                </a:rPr>
                <a:t> = 15.2 MPa</a:t>
              </a:r>
              <a:endParaRPr lang="en-US" altLang="en-US" sz="1200">
                <a:latin typeface="Times New Roman" charset="0"/>
                <a:ea typeface="ＭＳ 明朝" charset="-128"/>
              </a:endParaRPr>
            </a:p>
          </p:txBody>
        </p:sp>
      </p:grpSp>
      <p:pic>
        <p:nvPicPr>
          <p:cNvPr id="3789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3924300"/>
            <a:ext cx="2701925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5202238"/>
            <a:ext cx="27130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Box 1"/>
          <p:cNvSpPr txBox="1">
            <a:spLocks noChangeArrowheads="1"/>
          </p:cNvSpPr>
          <p:nvPr/>
        </p:nvSpPr>
        <p:spPr bwMode="auto">
          <a:xfrm>
            <a:off x="2143125" y="5921375"/>
            <a:ext cx="968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F. Fors</a:t>
            </a:r>
          </a:p>
        </p:txBody>
      </p:sp>
      <p:sp>
        <p:nvSpPr>
          <p:cNvPr id="37897" name="TextBox 11"/>
          <p:cNvSpPr txBox="1">
            <a:spLocks noChangeArrowheads="1"/>
          </p:cNvSpPr>
          <p:nvPr/>
        </p:nvSpPr>
        <p:spPr bwMode="auto">
          <a:xfrm>
            <a:off x="177800" y="3743325"/>
            <a:ext cx="1139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J. Henry</a:t>
            </a:r>
          </a:p>
        </p:txBody>
      </p:sp>
      <p:sp>
        <p:nvSpPr>
          <p:cNvPr id="37898" name="TextBox 12"/>
          <p:cNvSpPr txBox="1">
            <a:spLocks noChangeArrowheads="1"/>
          </p:cNvSpPr>
          <p:nvPr/>
        </p:nvSpPr>
        <p:spPr bwMode="auto">
          <a:xfrm>
            <a:off x="3190875" y="3943350"/>
            <a:ext cx="159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L. Turlington</a:t>
            </a:r>
          </a:p>
        </p:txBody>
      </p:sp>
      <p:sp>
        <p:nvSpPr>
          <p:cNvPr id="37899" name="TextBox 14"/>
          <p:cNvSpPr txBox="1">
            <a:spLocks noChangeArrowheads="1"/>
          </p:cNvSpPr>
          <p:nvPr/>
        </p:nvSpPr>
        <p:spPr bwMode="auto">
          <a:xfrm>
            <a:off x="7110413" y="4872038"/>
            <a:ext cx="968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F. Fors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ontent Placeholder 1"/>
          <p:cNvSpPr>
            <a:spLocks noGrp="1"/>
          </p:cNvSpPr>
          <p:nvPr>
            <p:ph idx="4294967295"/>
          </p:nvPr>
        </p:nvSpPr>
        <p:spPr>
          <a:xfrm>
            <a:off x="382588" y="998538"/>
            <a:ext cx="8378825" cy="5486400"/>
          </a:xfrm>
        </p:spPr>
        <p:txBody>
          <a:bodyPr/>
          <a:lstStyle/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2"/>
              </a:buBlip>
            </a:pPr>
            <a:r>
              <a:rPr lang="en-US" altLang="en-US" sz="2400" dirty="0" err="1" smtClean="0"/>
              <a:t>LHeC</a:t>
            </a:r>
            <a:r>
              <a:rPr lang="en-US" altLang="en-US" sz="2400" dirty="0" smtClean="0"/>
              <a:t> (PERLE) cavity development context</a:t>
            </a:r>
            <a:endParaRPr lang="en-US" altLang="en-US" sz="2400" dirty="0"/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2"/>
              </a:buBlip>
            </a:pPr>
            <a:r>
              <a:rPr lang="en-US" altLang="en-US" sz="2400" dirty="0" smtClean="0"/>
              <a:t>Requirements</a:t>
            </a:r>
            <a:endParaRPr lang="en-US" altLang="en-US" sz="2400" dirty="0"/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2"/>
              </a:buBlip>
            </a:pPr>
            <a:r>
              <a:rPr lang="en-US" altLang="en-US" sz="2400" dirty="0" smtClean="0">
                <a:sym typeface="Symbol" charset="2"/>
              </a:rPr>
              <a:t>Design philosophy</a:t>
            </a:r>
            <a:endParaRPr lang="en-US" altLang="en-US" sz="2400" dirty="0">
              <a:sym typeface="Symbol" charset="2"/>
            </a:endParaRPr>
          </a:p>
          <a:p>
            <a:pPr marL="692151" lvl="1" indent="-344488" defTabSz="914400" eaLnBrk="1" hangingPunct="1">
              <a:spcBef>
                <a:spcPct val="5000"/>
              </a:spcBef>
              <a:buFont typeface="Arial" charset="0"/>
              <a:buBlip>
                <a:blip r:embed="rId2"/>
              </a:buBlip>
            </a:pPr>
            <a:r>
              <a:rPr lang="en-US" altLang="en-US" sz="2200" dirty="0" smtClean="0"/>
              <a:t>Cell shape optimization (see Frank </a:t>
            </a:r>
            <a:r>
              <a:rPr lang="en-US" altLang="en-US" sz="2200" dirty="0" err="1" smtClean="0"/>
              <a:t>Marhauser’s</a:t>
            </a:r>
            <a:r>
              <a:rPr lang="en-US" altLang="en-US" sz="2200" dirty="0" smtClean="0"/>
              <a:t> talk)</a:t>
            </a:r>
            <a:endParaRPr lang="en-US" altLang="en-US" sz="2200" dirty="0">
              <a:sym typeface="Symbol" charset="2"/>
            </a:endParaRPr>
          </a:p>
          <a:p>
            <a:pPr marL="692151" lvl="1" indent="-344488" defTabSz="914400" eaLnBrk="1" hangingPunct="1">
              <a:spcBef>
                <a:spcPct val="5000"/>
              </a:spcBef>
              <a:buBlip>
                <a:blip r:embed="rId2"/>
              </a:buBlip>
            </a:pPr>
            <a:r>
              <a:rPr lang="en-US" altLang="en-US" sz="2200" dirty="0" smtClean="0"/>
              <a:t>HOM damping (see </a:t>
            </a:r>
            <a:r>
              <a:rPr lang="en-US" altLang="en-US" sz="2200" dirty="0"/>
              <a:t>Frank </a:t>
            </a:r>
            <a:r>
              <a:rPr lang="en-US" altLang="en-US" sz="2200" dirty="0" err="1"/>
              <a:t>Marhauser’s</a:t>
            </a:r>
            <a:r>
              <a:rPr lang="en-US" altLang="en-US" sz="2200" dirty="0"/>
              <a:t> </a:t>
            </a:r>
            <a:r>
              <a:rPr lang="en-US" altLang="en-US" sz="2200" dirty="0" smtClean="0"/>
              <a:t>talk)</a:t>
            </a:r>
            <a:endParaRPr lang="en-US" altLang="en-US" sz="2200" dirty="0"/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2"/>
              </a:buBlip>
            </a:pPr>
            <a:r>
              <a:rPr lang="en-US" altLang="en-US" sz="2400" dirty="0" smtClean="0"/>
              <a:t>952.6 </a:t>
            </a:r>
            <a:r>
              <a:rPr lang="en-US" altLang="en-US" sz="2400" dirty="0"/>
              <a:t>MHz prototype cavity </a:t>
            </a:r>
            <a:r>
              <a:rPr lang="en-US" altLang="en-US" sz="2400" dirty="0" smtClean="0"/>
              <a:t>status</a:t>
            </a:r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2"/>
              </a:buBlip>
            </a:pPr>
            <a:r>
              <a:rPr lang="en-US" altLang="en-US" sz="2400" dirty="0" smtClean="0"/>
              <a:t>800 MHz cavity status and plans</a:t>
            </a:r>
            <a:endParaRPr lang="en-US" altLang="en-US" sz="2400" dirty="0"/>
          </a:p>
          <a:p>
            <a:pPr marL="344488" indent="-344488" defTabSz="914400" eaLnBrk="1" hangingPunct="1">
              <a:spcBef>
                <a:spcPct val="5000"/>
              </a:spcBef>
              <a:buBlip>
                <a:blip r:embed="rId2"/>
              </a:buBlip>
            </a:pPr>
            <a:r>
              <a:rPr lang="en-US" altLang="en-US" sz="2400" dirty="0" smtClean="0"/>
              <a:t>SNS-like Cryostat update</a:t>
            </a:r>
          </a:p>
          <a:p>
            <a:pPr marL="344488" indent="-344488" defTabSz="914400" eaLnBrk="1" hangingPunct="1">
              <a:spcBef>
                <a:spcPct val="5000"/>
              </a:spcBef>
              <a:buBlip>
                <a:blip r:embed="rId2"/>
              </a:buBlip>
            </a:pPr>
            <a:r>
              <a:rPr lang="en-US" altLang="en-US" sz="2400" dirty="0" smtClean="0"/>
              <a:t>Conclusions</a:t>
            </a:r>
          </a:p>
          <a:p>
            <a:pPr marL="344488" indent="-344488" defTabSz="914400" eaLnBrk="1" hangingPunct="1">
              <a:spcBef>
                <a:spcPct val="5000"/>
              </a:spcBef>
              <a:buBlip>
                <a:blip r:embed="rId2"/>
              </a:buBlip>
            </a:pPr>
            <a:r>
              <a:rPr lang="en-US" altLang="en-US" sz="2400" dirty="0" smtClean="0">
                <a:sym typeface="Symbol" charset="2"/>
              </a:rPr>
              <a:t>“strong” bunched-beam electron cooling</a:t>
            </a:r>
          </a:p>
          <a:p>
            <a:pPr marL="344488" indent="-344488" defTabSz="914400" eaLnBrk="1" hangingPunct="1">
              <a:spcBef>
                <a:spcPct val="5000"/>
              </a:spcBef>
              <a:buBlip>
                <a:blip r:embed="rId2"/>
              </a:buBlip>
            </a:pPr>
            <a:r>
              <a:rPr lang="en-US" altLang="en-US" sz="2400" dirty="0" smtClean="0"/>
              <a:t>Modular Cryostat update</a:t>
            </a:r>
          </a:p>
        </p:txBody>
      </p:sp>
      <p:sp>
        <p:nvSpPr>
          <p:cNvPr id="26626" name="Title 2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698500"/>
          </a:xfrm>
        </p:spPr>
        <p:txBody>
          <a:bodyPr/>
          <a:lstStyle/>
          <a:p>
            <a:pPr eaLnBrk="1" hangingPunct="1"/>
            <a:r>
              <a:rPr lang="en-US" altLang="en-US" sz="3600"/>
              <a:t>Outline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457200" y="20320"/>
            <a:ext cx="8229600" cy="539750"/>
          </a:xfrm>
        </p:spPr>
        <p:txBody>
          <a:bodyPr/>
          <a:lstStyle/>
          <a:p>
            <a:pPr eaLnBrk="1" hangingPunct="1"/>
            <a:r>
              <a:rPr lang="en-US" sz="2800" b="0" dirty="0">
                <a:latin typeface="Arial" charset="0"/>
                <a:ea typeface="ＭＳ Ｐゴシック" charset="0"/>
                <a:cs typeface="ＭＳ Ｐゴシック" charset="0"/>
              </a:rPr>
              <a:t>JLab high-current cavities</a:t>
            </a:r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>
          <a:xfrm>
            <a:off x="0" y="814388"/>
            <a:ext cx="9144000" cy="55499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Two 1.5 GHz, one 750 MHz  prototypes built and tested</a:t>
            </a:r>
          </a:p>
          <a:p>
            <a:pPr lvl="1" eaLnBrk="1" hangingPunct="1"/>
            <a:r>
              <a:rPr lang="en-US" sz="2000" dirty="0">
                <a:latin typeface="Calibri" charset="0"/>
                <a:ea typeface="ＭＳ Ｐゴシック" charset="0"/>
              </a:rPr>
              <a:t>Results exceed requirements for 4</a:t>
            </a:r>
            <a:r>
              <a:rPr lang="en-US" sz="2000" baseline="30000" dirty="0">
                <a:latin typeface="Calibri" charset="0"/>
                <a:ea typeface="ＭＳ Ｐゴシック" charset="0"/>
              </a:rPr>
              <a:t>th</a:t>
            </a:r>
            <a:r>
              <a:rPr lang="en-US" sz="2000" dirty="0">
                <a:latin typeface="Calibri" charset="0"/>
                <a:ea typeface="ＭＳ Ｐゴシック" charset="0"/>
              </a:rPr>
              <a:t> gen. light source</a:t>
            </a:r>
          </a:p>
          <a:p>
            <a:pPr lvl="1" eaLnBrk="1" hangingPunct="1"/>
            <a:r>
              <a:rPr lang="en-US" sz="2000" dirty="0">
                <a:latin typeface="Calibri" charset="0"/>
                <a:ea typeface="ＭＳ Ｐゴシック" charset="0"/>
              </a:rPr>
              <a:t>High power RF window demonstrated to &gt; 60 kW CW</a:t>
            </a:r>
          </a:p>
          <a:p>
            <a:pPr eaLnBrk="1" hangingPunct="1">
              <a:buFontTx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8851" name="Picture 3" descr="HCC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2024063"/>
            <a:ext cx="2262187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5" descr="HCC_pai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4241800"/>
            <a:ext cx="2668588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6" descr="BBU_thres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4473575"/>
            <a:ext cx="274955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854" name="Group 11"/>
          <p:cNvGrpSpPr>
            <a:grpSpLocks/>
          </p:cNvGrpSpPr>
          <p:nvPr/>
        </p:nvGrpSpPr>
        <p:grpSpPr bwMode="auto">
          <a:xfrm>
            <a:off x="5367338" y="2006600"/>
            <a:ext cx="3517900" cy="2400300"/>
            <a:chOff x="5367276" y="2005921"/>
            <a:chExt cx="3517961" cy="2400902"/>
          </a:xfrm>
        </p:grpSpPr>
        <p:pic>
          <p:nvPicPr>
            <p:cNvPr id="78865" name="Picture 4" descr="HCC_tes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7276" y="2005921"/>
              <a:ext cx="3517961" cy="2400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5-Point Star 8"/>
            <p:cNvSpPr/>
            <p:nvPr/>
          </p:nvSpPr>
          <p:spPr bwMode="auto">
            <a:xfrm>
              <a:off x="7350097" y="2920550"/>
              <a:ext cx="255592" cy="196899"/>
            </a:xfrm>
            <a:prstGeom prst="star5">
              <a:avLst/>
            </a:prstGeom>
            <a:solidFill>
              <a:srgbClr val="FF3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0000"/>
                </a:solidFill>
                <a:latin typeface="Times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</p:grpSp>
      <p:pic>
        <p:nvPicPr>
          <p:cNvPr id="78855" name="Picture 9" descr="window_test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3810000"/>
            <a:ext cx="1408112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4" descr="survey_Bob-Mode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10588" r="30910" b="14117"/>
          <a:stretch>
            <a:fillRect/>
          </a:stretch>
        </p:blipFill>
        <p:spPr bwMode="auto">
          <a:xfrm>
            <a:off x="2836863" y="2073275"/>
            <a:ext cx="2166937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5" descr="P717001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4473575"/>
            <a:ext cx="2462212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8" name="TextBox 12"/>
          <p:cNvSpPr txBox="1">
            <a:spLocks noChangeArrowheads="1"/>
          </p:cNvSpPr>
          <p:nvPr/>
        </p:nvSpPr>
        <p:spPr bwMode="auto">
          <a:xfrm>
            <a:off x="6378575" y="5842000"/>
            <a:ext cx="2492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BBU simulations for 1.5 GHz ERL</a:t>
            </a:r>
          </a:p>
        </p:txBody>
      </p:sp>
      <p:sp>
        <p:nvSpPr>
          <p:cNvPr id="78859" name="TextBox 13"/>
          <p:cNvSpPr txBox="1">
            <a:spLocks noChangeArrowheads="1"/>
          </p:cNvSpPr>
          <p:nvPr/>
        </p:nvSpPr>
        <p:spPr bwMode="auto">
          <a:xfrm>
            <a:off x="5821363" y="3760788"/>
            <a:ext cx="1646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1.5 GHz ERL cavities</a:t>
            </a:r>
          </a:p>
        </p:txBody>
      </p:sp>
      <p:sp>
        <p:nvSpPr>
          <p:cNvPr id="78860" name="TextBox 14"/>
          <p:cNvSpPr txBox="1">
            <a:spLocks noChangeArrowheads="1"/>
          </p:cNvSpPr>
          <p:nvPr/>
        </p:nvSpPr>
        <p:spPr bwMode="auto">
          <a:xfrm>
            <a:off x="3228975" y="3721100"/>
            <a:ext cx="1493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Shape optimization</a:t>
            </a:r>
          </a:p>
        </p:txBody>
      </p:sp>
      <p:sp>
        <p:nvSpPr>
          <p:cNvPr id="78861" name="TextBox 15"/>
          <p:cNvSpPr txBox="1">
            <a:spLocks noChangeArrowheads="1"/>
          </p:cNvSpPr>
          <p:nvPr/>
        </p:nvSpPr>
        <p:spPr bwMode="auto">
          <a:xfrm>
            <a:off x="949325" y="3444875"/>
            <a:ext cx="1520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1.5 GHz ERL cavity</a:t>
            </a:r>
          </a:p>
        </p:txBody>
      </p:sp>
      <p:sp>
        <p:nvSpPr>
          <p:cNvPr id="78862" name="TextBox 16"/>
          <p:cNvSpPr txBox="1">
            <a:spLocks noChangeArrowheads="1"/>
          </p:cNvSpPr>
          <p:nvPr/>
        </p:nvSpPr>
        <p:spPr bwMode="auto">
          <a:xfrm>
            <a:off x="4546600" y="6040438"/>
            <a:ext cx="15732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</a:rPr>
              <a:t>750 MHz ERL cavity</a:t>
            </a:r>
          </a:p>
        </p:txBody>
      </p:sp>
      <p:sp>
        <p:nvSpPr>
          <p:cNvPr id="78863" name="TextBox 17"/>
          <p:cNvSpPr txBox="1">
            <a:spLocks noChangeArrowheads="1"/>
          </p:cNvSpPr>
          <p:nvPr/>
        </p:nvSpPr>
        <p:spPr bwMode="auto">
          <a:xfrm>
            <a:off x="274638" y="4760913"/>
            <a:ext cx="1312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1.5 GHz window</a:t>
            </a:r>
          </a:p>
        </p:txBody>
      </p:sp>
      <p:sp>
        <p:nvSpPr>
          <p:cNvPr id="78864" name="TextBox 18"/>
          <p:cNvSpPr txBox="1">
            <a:spLocks noChangeArrowheads="1"/>
          </p:cNvSpPr>
          <p:nvPr/>
        </p:nvSpPr>
        <p:spPr bwMode="auto">
          <a:xfrm>
            <a:off x="1914525" y="6178550"/>
            <a:ext cx="1271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Module concept</a:t>
            </a:r>
          </a:p>
        </p:txBody>
      </p:sp>
    </p:spTree>
    <p:extLst>
      <p:ext uri="{BB962C8B-B14F-4D97-AF65-F5344CB8AC3E}">
        <p14:creationId xmlns:p14="http://schemas.microsoft.com/office/powerpoint/2010/main" val="386982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3" descr="700MH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1" y="1899919"/>
            <a:ext cx="7877500" cy="452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z="2800" b="0" dirty="0" smtClean="0">
                <a:latin typeface="Arial"/>
                <a:ea typeface="ＭＳ Ｐゴシック" charset="0"/>
                <a:cs typeface="Arial"/>
              </a:rPr>
              <a:t>JLab high </a:t>
            </a:r>
            <a:r>
              <a:rPr lang="en-US" sz="2800" b="0" dirty="0">
                <a:latin typeface="Arial"/>
                <a:ea typeface="ＭＳ Ｐゴシック" charset="0"/>
                <a:cs typeface="Arial"/>
              </a:rPr>
              <a:t>current </a:t>
            </a:r>
            <a:r>
              <a:rPr lang="en-US" sz="2800" b="0" dirty="0" err="1">
                <a:latin typeface="Arial"/>
                <a:ea typeface="ＭＳ Ｐゴシック" charset="0"/>
                <a:cs typeface="Arial"/>
              </a:rPr>
              <a:t>cryomodule</a:t>
            </a:r>
            <a:r>
              <a:rPr lang="en-US" sz="2800" b="0" dirty="0">
                <a:latin typeface="Arial"/>
                <a:ea typeface="ＭＳ Ｐゴシック" charset="0"/>
                <a:cs typeface="Arial"/>
              </a:rPr>
              <a:t> 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839200" cy="5181600"/>
          </a:xfrm>
        </p:spPr>
        <p:txBody>
          <a:bodyPr/>
          <a:lstStyle/>
          <a:p>
            <a:r>
              <a:rPr lang="en-US" sz="2400" dirty="0">
                <a:latin typeface="Arial"/>
                <a:ea typeface="ＭＳ Ｐゴシック" charset="0"/>
                <a:cs typeface="Arial"/>
              </a:rPr>
              <a:t>JLab </a:t>
            </a:r>
            <a:r>
              <a:rPr lang="en-US" sz="2400" dirty="0" smtClean="0">
                <a:latin typeface="Arial"/>
                <a:ea typeface="ＭＳ Ｐゴシック" charset="0"/>
                <a:cs typeface="Arial"/>
              </a:rPr>
              <a:t>750 </a:t>
            </a:r>
            <a:r>
              <a:rPr lang="en-US" sz="2400" dirty="0">
                <a:latin typeface="Arial"/>
                <a:ea typeface="ＭＳ Ｐゴシック" charset="0"/>
                <a:cs typeface="Arial"/>
              </a:rPr>
              <a:t>MHz ERL module (based on modified SNS layout)</a:t>
            </a:r>
          </a:p>
          <a:p>
            <a:r>
              <a:rPr lang="en-US" sz="2400" dirty="0">
                <a:latin typeface="Arial"/>
                <a:ea typeface="ＭＳ Ｐゴシック" charset="0"/>
                <a:cs typeface="Arial"/>
              </a:rPr>
              <a:t>Very large apertures (halo!) Very high BBU threshold</a:t>
            </a:r>
          </a:p>
          <a:p>
            <a:r>
              <a:rPr lang="en-US" sz="2400" dirty="0" smtClean="0">
                <a:latin typeface="Arial"/>
                <a:ea typeface="ＭＳ Ｐゴシック" charset="0"/>
                <a:cs typeface="Arial"/>
              </a:rPr>
              <a:t>Waveguide HOM dampers with high power loads</a:t>
            </a:r>
            <a:endParaRPr lang="en-US" sz="2400" dirty="0"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497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5154613"/>
            <a:ext cx="35941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9613"/>
          </a:xfrm>
          <a:solidFill>
            <a:srgbClr val="FFFFFF"/>
          </a:solidFill>
        </p:spPr>
        <p:txBody>
          <a:bodyPr/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LHeC</a:t>
            </a:r>
            <a:r>
              <a:rPr lang="en-US" dirty="0" smtClean="0">
                <a:latin typeface="+mn-lt"/>
              </a:rPr>
              <a:t> cavity design context:</a:t>
            </a:r>
            <a:endParaRPr lang="en-US" dirty="0">
              <a:latin typeface="+mn-lt"/>
            </a:endParaRPr>
          </a:p>
        </p:txBody>
      </p:sp>
      <p:sp>
        <p:nvSpPr>
          <p:cNvPr id="2969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EAC4E4-F43B-524B-873B-D09B86124E83}" type="slidenum">
              <a:rPr lang="en-US" altLang="en-US" sz="3600">
                <a:solidFill>
                  <a:srgbClr val="FFC000"/>
                </a:solidFill>
                <a:latin typeface="Times New Roman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3600">
              <a:solidFill>
                <a:srgbClr val="FFC000"/>
              </a:solidFill>
              <a:latin typeface="Times New Roman" charset="0"/>
            </a:endParaRPr>
          </a:p>
        </p:txBody>
      </p:sp>
      <p:sp>
        <p:nvSpPr>
          <p:cNvPr id="29700" name="Shape 135"/>
          <p:cNvSpPr>
            <a:spLocks/>
          </p:cNvSpPr>
          <p:nvPr/>
        </p:nvSpPr>
        <p:spPr bwMode="auto">
          <a:xfrm>
            <a:off x="5821363" y="3084513"/>
            <a:ext cx="101600" cy="236537"/>
          </a:xfrm>
          <a:custGeom>
            <a:avLst/>
            <a:gdLst>
              <a:gd name="T0" fmla="*/ 119093750 w 21600"/>
              <a:gd name="T1" fmla="*/ 2147483646 h 21600"/>
              <a:gd name="T2" fmla="*/ 119093750 w 21600"/>
              <a:gd name="T3" fmla="*/ 2147483646 h 21600"/>
              <a:gd name="T4" fmla="*/ 119093750 w 21600"/>
              <a:gd name="T5" fmla="*/ 2147483646 h 21600"/>
              <a:gd name="T6" fmla="*/ 119093750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grpSp>
        <p:nvGrpSpPr>
          <p:cNvPr id="29701" name="Group 8"/>
          <p:cNvGrpSpPr>
            <a:grpSpLocks noChangeAspect="1"/>
          </p:cNvGrpSpPr>
          <p:nvPr/>
        </p:nvGrpSpPr>
        <p:grpSpPr bwMode="auto">
          <a:xfrm>
            <a:off x="5581650" y="1195388"/>
            <a:ext cx="3057525" cy="1330325"/>
            <a:chOff x="8153098" y="2218598"/>
            <a:chExt cx="4728158" cy="2057115"/>
          </a:xfrm>
        </p:grpSpPr>
        <p:grpSp>
          <p:nvGrpSpPr>
            <p:cNvPr id="29717" name="Group 350"/>
            <p:cNvGrpSpPr>
              <a:grpSpLocks/>
            </p:cNvGrpSpPr>
            <p:nvPr/>
          </p:nvGrpSpPr>
          <p:grpSpPr bwMode="auto">
            <a:xfrm>
              <a:off x="8153098" y="2218598"/>
              <a:ext cx="2647344" cy="2057115"/>
              <a:chOff x="-90" y="379778"/>
              <a:chExt cx="2647340" cy="2057111"/>
            </a:xfrm>
          </p:grpSpPr>
          <p:grpSp>
            <p:nvGrpSpPr>
              <p:cNvPr id="29719" name="Group 348"/>
              <p:cNvGrpSpPr>
                <a:grpSpLocks/>
              </p:cNvGrpSpPr>
              <p:nvPr/>
            </p:nvGrpSpPr>
            <p:grpSpPr bwMode="auto">
              <a:xfrm>
                <a:off x="-91" y="386512"/>
                <a:ext cx="1492383" cy="2050379"/>
                <a:chOff x="-90" y="286543"/>
                <a:chExt cx="1492381" cy="2050378"/>
              </a:xfrm>
            </p:grpSpPr>
            <p:pic>
              <p:nvPicPr>
                <p:cNvPr id="17" name="Screen shot 2011-12-07 at 10.36.44 PM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621547" y="286543"/>
                  <a:ext cx="870745" cy="2050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72" extrusionOk="0">
                      <a:moveTo>
                        <a:pt x="16353" y="0"/>
                      </a:moveTo>
                      <a:cubicBezTo>
                        <a:pt x="14695" y="1"/>
                        <a:pt x="13041" y="132"/>
                        <a:pt x="11745" y="394"/>
                      </a:cubicBezTo>
                      <a:cubicBezTo>
                        <a:pt x="8602" y="1030"/>
                        <a:pt x="6787" y="1819"/>
                        <a:pt x="4942" y="3353"/>
                      </a:cubicBezTo>
                      <a:cubicBezTo>
                        <a:pt x="4184" y="3983"/>
                        <a:pt x="3278" y="4899"/>
                        <a:pt x="3229" y="5094"/>
                      </a:cubicBezTo>
                      <a:cubicBezTo>
                        <a:pt x="3166" y="5346"/>
                        <a:pt x="2406" y="6255"/>
                        <a:pt x="2195" y="6328"/>
                      </a:cubicBezTo>
                      <a:cubicBezTo>
                        <a:pt x="1788" y="6468"/>
                        <a:pt x="1618" y="6256"/>
                        <a:pt x="1496" y="5439"/>
                      </a:cubicBezTo>
                      <a:cubicBezTo>
                        <a:pt x="1432" y="5007"/>
                        <a:pt x="1297" y="4483"/>
                        <a:pt x="1201" y="4275"/>
                      </a:cubicBezTo>
                      <a:cubicBezTo>
                        <a:pt x="1105" y="4066"/>
                        <a:pt x="996" y="3763"/>
                        <a:pt x="955" y="3603"/>
                      </a:cubicBezTo>
                      <a:cubicBezTo>
                        <a:pt x="914" y="3443"/>
                        <a:pt x="714" y="3117"/>
                        <a:pt x="512" y="2877"/>
                      </a:cubicBezTo>
                      <a:cubicBezTo>
                        <a:pt x="310" y="2637"/>
                        <a:pt x="87" y="2342"/>
                        <a:pt x="10" y="2222"/>
                      </a:cubicBezTo>
                      <a:cubicBezTo>
                        <a:pt x="8" y="2219"/>
                        <a:pt x="2" y="2216"/>
                        <a:pt x="0" y="2213"/>
                      </a:cubicBezTo>
                      <a:lnTo>
                        <a:pt x="0" y="13434"/>
                      </a:lnTo>
                      <a:cubicBezTo>
                        <a:pt x="60" y="13498"/>
                        <a:pt x="100" y="13603"/>
                        <a:pt x="118" y="13790"/>
                      </a:cubicBezTo>
                      <a:cubicBezTo>
                        <a:pt x="199" y="14637"/>
                        <a:pt x="537" y="15902"/>
                        <a:pt x="807" y="16397"/>
                      </a:cubicBezTo>
                      <a:cubicBezTo>
                        <a:pt x="958" y="16672"/>
                        <a:pt x="1099" y="16984"/>
                        <a:pt x="1122" y="17089"/>
                      </a:cubicBezTo>
                      <a:cubicBezTo>
                        <a:pt x="1189" y="17393"/>
                        <a:pt x="2231" y="18401"/>
                        <a:pt x="3013" y="18917"/>
                      </a:cubicBezTo>
                      <a:cubicBezTo>
                        <a:pt x="5812" y="20765"/>
                        <a:pt x="11083" y="21600"/>
                        <a:pt x="15890" y="20958"/>
                      </a:cubicBezTo>
                      <a:cubicBezTo>
                        <a:pt x="17673" y="20720"/>
                        <a:pt x="19456" y="20275"/>
                        <a:pt x="20596" y="19782"/>
                      </a:cubicBezTo>
                      <a:cubicBezTo>
                        <a:pt x="20825" y="19683"/>
                        <a:pt x="21229" y="19430"/>
                        <a:pt x="21600" y="19208"/>
                      </a:cubicBezTo>
                      <a:lnTo>
                        <a:pt x="21600" y="533"/>
                      </a:lnTo>
                      <a:cubicBezTo>
                        <a:pt x="21384" y="485"/>
                        <a:pt x="21202" y="439"/>
                        <a:pt x="20960" y="390"/>
                      </a:cubicBezTo>
                      <a:cubicBezTo>
                        <a:pt x="19668" y="129"/>
                        <a:pt x="18010" y="0"/>
                        <a:pt x="16353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" name="Screen shot 2011-12-07 at 10.36.44 PM.png"/>
                <p:cNvPicPr>
                  <a:picLocks noChangeAspect="1"/>
                </p:cNvPicPr>
                <p:nvPr/>
              </p:nvPicPr>
              <p:blipFill>
                <a:blip r:embed="rId5" cstate="print">
                  <a:alphaModFix amt="93454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-91" y="594605"/>
                  <a:ext cx="748598" cy="12946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4" h="21589" extrusionOk="0">
                      <a:moveTo>
                        <a:pt x="13425" y="0"/>
                      </a:moveTo>
                      <a:cubicBezTo>
                        <a:pt x="11836" y="7"/>
                        <a:pt x="11158" y="68"/>
                        <a:pt x="9626" y="364"/>
                      </a:cubicBezTo>
                      <a:cubicBezTo>
                        <a:pt x="8601" y="562"/>
                        <a:pt x="7507" y="828"/>
                        <a:pt x="7189" y="953"/>
                      </a:cubicBezTo>
                      <a:cubicBezTo>
                        <a:pt x="6871" y="1078"/>
                        <a:pt x="6231" y="1330"/>
                        <a:pt x="5758" y="1509"/>
                      </a:cubicBezTo>
                      <a:cubicBezTo>
                        <a:pt x="4712" y="1906"/>
                        <a:pt x="3664" y="2810"/>
                        <a:pt x="3664" y="3316"/>
                      </a:cubicBezTo>
                      <a:cubicBezTo>
                        <a:pt x="3664" y="3637"/>
                        <a:pt x="4269" y="4516"/>
                        <a:pt x="5232" y="5599"/>
                      </a:cubicBezTo>
                      <a:cubicBezTo>
                        <a:pt x="5633" y="6050"/>
                        <a:pt x="5432" y="6155"/>
                        <a:pt x="4191" y="6155"/>
                      </a:cubicBezTo>
                      <a:cubicBezTo>
                        <a:pt x="3409" y="6155"/>
                        <a:pt x="2925" y="6227"/>
                        <a:pt x="2428" y="6420"/>
                      </a:cubicBezTo>
                      <a:cubicBezTo>
                        <a:pt x="991" y="6979"/>
                        <a:pt x="58" y="8199"/>
                        <a:pt x="3" y="9378"/>
                      </a:cubicBezTo>
                      <a:cubicBezTo>
                        <a:pt x="-16" y="9771"/>
                        <a:pt x="65" y="10158"/>
                        <a:pt x="254" y="10517"/>
                      </a:cubicBezTo>
                      <a:cubicBezTo>
                        <a:pt x="605" y="11181"/>
                        <a:pt x="1990" y="12032"/>
                        <a:pt x="2726" y="12032"/>
                      </a:cubicBezTo>
                      <a:cubicBezTo>
                        <a:pt x="3405" y="12032"/>
                        <a:pt x="4172" y="12465"/>
                        <a:pt x="4877" y="13257"/>
                      </a:cubicBezTo>
                      <a:cubicBezTo>
                        <a:pt x="5479" y="13932"/>
                        <a:pt x="6492" y="14436"/>
                        <a:pt x="7727" y="14673"/>
                      </a:cubicBezTo>
                      <a:cubicBezTo>
                        <a:pt x="8888" y="14895"/>
                        <a:pt x="14465" y="15433"/>
                        <a:pt x="15599" y="15434"/>
                      </a:cubicBezTo>
                      <a:cubicBezTo>
                        <a:pt x="17182" y="15435"/>
                        <a:pt x="17293" y="15496"/>
                        <a:pt x="18620" y="17082"/>
                      </a:cubicBezTo>
                      <a:cubicBezTo>
                        <a:pt x="18755" y="17243"/>
                        <a:pt x="19066" y="17850"/>
                        <a:pt x="19318" y="18432"/>
                      </a:cubicBezTo>
                      <a:cubicBezTo>
                        <a:pt x="19570" y="19014"/>
                        <a:pt x="20003" y="19745"/>
                        <a:pt x="20280" y="20060"/>
                      </a:cubicBezTo>
                      <a:cubicBezTo>
                        <a:pt x="20556" y="20375"/>
                        <a:pt x="20823" y="20733"/>
                        <a:pt x="20863" y="20854"/>
                      </a:cubicBezTo>
                      <a:cubicBezTo>
                        <a:pt x="20891" y="20938"/>
                        <a:pt x="21295" y="21308"/>
                        <a:pt x="21584" y="21589"/>
                      </a:cubicBezTo>
                      <a:lnTo>
                        <a:pt x="21584" y="3733"/>
                      </a:lnTo>
                      <a:cubicBezTo>
                        <a:pt x="21109" y="4275"/>
                        <a:pt x="20633" y="4768"/>
                        <a:pt x="20531" y="4805"/>
                      </a:cubicBezTo>
                      <a:cubicBezTo>
                        <a:pt x="20339" y="4873"/>
                        <a:pt x="19402" y="3837"/>
                        <a:pt x="19490" y="3653"/>
                      </a:cubicBezTo>
                      <a:cubicBezTo>
                        <a:pt x="19513" y="3604"/>
                        <a:pt x="19213" y="3203"/>
                        <a:pt x="18826" y="2760"/>
                      </a:cubicBezTo>
                      <a:cubicBezTo>
                        <a:pt x="18439" y="2316"/>
                        <a:pt x="18156" y="1930"/>
                        <a:pt x="18197" y="1906"/>
                      </a:cubicBezTo>
                      <a:cubicBezTo>
                        <a:pt x="18238" y="1882"/>
                        <a:pt x="18037" y="1572"/>
                        <a:pt x="17739" y="1218"/>
                      </a:cubicBezTo>
                      <a:cubicBezTo>
                        <a:pt x="16929" y="255"/>
                        <a:pt x="15970" y="-11"/>
                        <a:pt x="13425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9723" name="Shape 347"/>
                <p:cNvSpPr>
                  <a:spLocks/>
                </p:cNvSpPr>
                <p:nvPr/>
              </p:nvSpPr>
              <p:spPr bwMode="auto">
                <a:xfrm>
                  <a:off x="559272" y="502824"/>
                  <a:ext cx="159558" cy="375038"/>
                </a:xfrm>
                <a:custGeom>
                  <a:avLst/>
                  <a:gdLst>
                    <a:gd name="T0" fmla="*/ 32157556 w 21600"/>
                    <a:gd name="T1" fmla="*/ 981544141 h 21600"/>
                    <a:gd name="T2" fmla="*/ 32157556 w 21600"/>
                    <a:gd name="T3" fmla="*/ 981544141 h 21600"/>
                    <a:gd name="T4" fmla="*/ 32157556 w 21600"/>
                    <a:gd name="T5" fmla="*/ 981544141 h 21600"/>
                    <a:gd name="T6" fmla="*/ 32157556 w 21600"/>
                    <a:gd name="T7" fmla="*/ 981544141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50800" tIns="50800" rIns="50800" bIns="50800" anchor="ctr"/>
                <a:lstStyle/>
                <a:p>
                  <a:endParaRPr lang="en-US"/>
                </a:p>
              </p:txBody>
            </p:sp>
          </p:grpSp>
          <p:pic>
            <p:nvPicPr>
              <p:cNvPr id="16" name="Screen shot 2011-12-07 at 10.36.44 PM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12142" y="379778"/>
                <a:ext cx="1435109" cy="2043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591" extrusionOk="0">
                    <a:moveTo>
                      <a:pt x="1540" y="0"/>
                    </a:moveTo>
                    <a:cubicBezTo>
                      <a:pt x="1026" y="4"/>
                      <a:pt x="506" y="50"/>
                      <a:pt x="0" y="134"/>
                    </a:cubicBezTo>
                    <a:lnTo>
                      <a:pt x="0" y="21591"/>
                    </a:lnTo>
                    <a:cubicBezTo>
                      <a:pt x="1747" y="21431"/>
                      <a:pt x="3295" y="20760"/>
                      <a:pt x="4300" y="19654"/>
                    </a:cubicBezTo>
                    <a:cubicBezTo>
                      <a:pt x="4490" y="19445"/>
                      <a:pt x="4838" y="18971"/>
                      <a:pt x="5073" y="18602"/>
                    </a:cubicBezTo>
                    <a:cubicBezTo>
                      <a:pt x="5308" y="18233"/>
                      <a:pt x="5612" y="17771"/>
                      <a:pt x="5745" y="17575"/>
                    </a:cubicBezTo>
                    <a:cubicBezTo>
                      <a:pt x="5878" y="17378"/>
                      <a:pt x="5983" y="17193"/>
                      <a:pt x="5983" y="17164"/>
                    </a:cubicBezTo>
                    <a:cubicBezTo>
                      <a:pt x="5982" y="17134"/>
                      <a:pt x="6131" y="16910"/>
                      <a:pt x="6310" y="16665"/>
                    </a:cubicBezTo>
                    <a:cubicBezTo>
                      <a:pt x="6488" y="16420"/>
                      <a:pt x="6642" y="16177"/>
                      <a:pt x="6655" y="16128"/>
                    </a:cubicBezTo>
                    <a:cubicBezTo>
                      <a:pt x="6684" y="16013"/>
                      <a:pt x="7171" y="15604"/>
                      <a:pt x="7434" y="15474"/>
                    </a:cubicBezTo>
                    <a:cubicBezTo>
                      <a:pt x="7827" y="15279"/>
                      <a:pt x="10564" y="15407"/>
                      <a:pt x="11020" y="15642"/>
                    </a:cubicBezTo>
                    <a:cubicBezTo>
                      <a:pt x="11187" y="15728"/>
                      <a:pt x="11191" y="15797"/>
                      <a:pt x="11079" y="16619"/>
                    </a:cubicBezTo>
                    <a:cubicBezTo>
                      <a:pt x="10875" y="18118"/>
                      <a:pt x="10875" y="18113"/>
                      <a:pt x="11162" y="18262"/>
                    </a:cubicBezTo>
                    <a:cubicBezTo>
                      <a:pt x="11328" y="18348"/>
                      <a:pt x="11801" y="18431"/>
                      <a:pt x="12524" y="18501"/>
                    </a:cubicBezTo>
                    <a:cubicBezTo>
                      <a:pt x="13872" y="18633"/>
                      <a:pt x="14554" y="18641"/>
                      <a:pt x="14689" y="18522"/>
                    </a:cubicBezTo>
                    <a:cubicBezTo>
                      <a:pt x="14745" y="18473"/>
                      <a:pt x="14866" y="17964"/>
                      <a:pt x="14963" y="17394"/>
                    </a:cubicBezTo>
                    <a:cubicBezTo>
                      <a:pt x="15139" y="16353"/>
                      <a:pt x="15287" y="16040"/>
                      <a:pt x="15593" y="16040"/>
                    </a:cubicBezTo>
                    <a:cubicBezTo>
                      <a:pt x="15684" y="16040"/>
                      <a:pt x="16053" y="15919"/>
                      <a:pt x="16414" y="15772"/>
                    </a:cubicBezTo>
                    <a:cubicBezTo>
                      <a:pt x="17325" y="15399"/>
                      <a:pt x="17367" y="15380"/>
                      <a:pt x="17728" y="15198"/>
                    </a:cubicBezTo>
                    <a:cubicBezTo>
                      <a:pt x="18226" y="14946"/>
                      <a:pt x="18760" y="14845"/>
                      <a:pt x="19280" y="14904"/>
                    </a:cubicBezTo>
                    <a:cubicBezTo>
                      <a:pt x="19531" y="14933"/>
                      <a:pt x="19945" y="14960"/>
                      <a:pt x="20202" y="14963"/>
                    </a:cubicBezTo>
                    <a:lnTo>
                      <a:pt x="20672" y="14967"/>
                    </a:lnTo>
                    <a:lnTo>
                      <a:pt x="20981" y="14057"/>
                    </a:lnTo>
                    <a:cubicBezTo>
                      <a:pt x="21310" y="13093"/>
                      <a:pt x="21600" y="11061"/>
                      <a:pt x="21475" y="10590"/>
                    </a:cubicBezTo>
                    <a:cubicBezTo>
                      <a:pt x="21413" y="10361"/>
                      <a:pt x="21376" y="10339"/>
                      <a:pt x="20939" y="10297"/>
                    </a:cubicBezTo>
                    <a:cubicBezTo>
                      <a:pt x="20681" y="10272"/>
                      <a:pt x="20284" y="10255"/>
                      <a:pt x="20059" y="10255"/>
                    </a:cubicBezTo>
                    <a:cubicBezTo>
                      <a:pt x="19673" y="10255"/>
                      <a:pt x="19583" y="10206"/>
                      <a:pt x="18376" y="9370"/>
                    </a:cubicBezTo>
                    <a:lnTo>
                      <a:pt x="17098" y="8485"/>
                    </a:lnTo>
                    <a:lnTo>
                      <a:pt x="16200" y="8439"/>
                    </a:lnTo>
                    <a:cubicBezTo>
                      <a:pt x="15705" y="8414"/>
                      <a:pt x="15256" y="8377"/>
                      <a:pt x="15206" y="8355"/>
                    </a:cubicBezTo>
                    <a:cubicBezTo>
                      <a:pt x="15157" y="8334"/>
                      <a:pt x="15146" y="7998"/>
                      <a:pt x="15183" y="7609"/>
                    </a:cubicBezTo>
                    <a:lnTo>
                      <a:pt x="15248" y="6901"/>
                    </a:lnTo>
                    <a:lnTo>
                      <a:pt x="14974" y="6825"/>
                    </a:lnTo>
                    <a:cubicBezTo>
                      <a:pt x="14651" y="6739"/>
                      <a:pt x="14306" y="6732"/>
                      <a:pt x="14136" y="6808"/>
                    </a:cubicBezTo>
                    <a:cubicBezTo>
                      <a:pt x="14069" y="6838"/>
                      <a:pt x="13970" y="7116"/>
                      <a:pt x="13916" y="7425"/>
                    </a:cubicBezTo>
                    <a:cubicBezTo>
                      <a:pt x="13861" y="7733"/>
                      <a:pt x="13752" y="8031"/>
                      <a:pt x="13672" y="8087"/>
                    </a:cubicBezTo>
                    <a:cubicBezTo>
                      <a:pt x="13551" y="8173"/>
                      <a:pt x="13353" y="8178"/>
                      <a:pt x="12423" y="8112"/>
                    </a:cubicBezTo>
                    <a:cubicBezTo>
                      <a:pt x="9603" y="7911"/>
                      <a:pt x="9160" y="7828"/>
                      <a:pt x="8748" y="7416"/>
                    </a:cubicBezTo>
                    <a:cubicBezTo>
                      <a:pt x="8450" y="7119"/>
                      <a:pt x="8148" y="6143"/>
                      <a:pt x="7820" y="4431"/>
                    </a:cubicBezTo>
                    <a:cubicBezTo>
                      <a:pt x="7467" y="2589"/>
                      <a:pt x="6354" y="1236"/>
                      <a:pt x="4615" y="528"/>
                    </a:cubicBezTo>
                    <a:cubicBezTo>
                      <a:pt x="3723" y="165"/>
                      <a:pt x="2644" y="-9"/>
                      <a:pt x="1540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9718" name="Rectangle 11"/>
            <p:cNvSpPr>
              <a:spLocks noChangeArrowheads="1"/>
            </p:cNvSpPr>
            <p:nvPr/>
          </p:nvSpPr>
          <p:spPr bwMode="auto">
            <a:xfrm>
              <a:off x="10800441" y="2685044"/>
              <a:ext cx="2080815" cy="1577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22300">
                <a:spcBef>
                  <a:spcPct val="20000"/>
                </a:spcBef>
                <a:buFont typeface="Arial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 defTabSz="6223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622300">
                <a:spcBef>
                  <a:spcPct val="20000"/>
                </a:spcBef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6223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6223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6223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6223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6223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6223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r>
                <a:rPr lang="en-GB" altLang="en-US" sz="1800">
                  <a:solidFill>
                    <a:srgbClr val="002060"/>
                  </a:solidFill>
                </a:rPr>
                <a:t>400MHz, </a:t>
              </a:r>
            </a:p>
            <a:p>
              <a:pPr algn="ctr" eaLnBrk="1" hangingPunct="1"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r>
                <a:rPr lang="en-GB" altLang="en-US" sz="1800">
                  <a:solidFill>
                    <a:srgbClr val="002060"/>
                  </a:solidFill>
                </a:rPr>
                <a:t>1 cell, Nb/Cu</a:t>
              </a:r>
            </a:p>
          </p:txBody>
        </p:sp>
      </p:grpSp>
      <p:grpSp>
        <p:nvGrpSpPr>
          <p:cNvPr id="20" name="Group 19"/>
          <p:cNvGrpSpPr>
            <a:grpSpLocks noChangeAspect="1"/>
          </p:cNvGrpSpPr>
          <p:nvPr/>
        </p:nvGrpSpPr>
        <p:grpSpPr bwMode="auto">
          <a:xfrm>
            <a:off x="5357813" y="2665413"/>
            <a:ext cx="3487737" cy="1752600"/>
            <a:chOff x="7759375" y="5022475"/>
            <a:chExt cx="5151579" cy="2588514"/>
          </a:xfrm>
        </p:grpSpPr>
        <p:pic>
          <p:nvPicPr>
            <p:cNvPr id="29715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5469" y="5022475"/>
              <a:ext cx="4601182" cy="2127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6" name="Rectangle 22"/>
            <p:cNvSpPr>
              <a:spLocks noChangeArrowheads="1"/>
            </p:cNvSpPr>
            <p:nvPr/>
          </p:nvSpPr>
          <p:spPr bwMode="auto">
            <a:xfrm>
              <a:off x="7759375" y="7065386"/>
              <a:ext cx="5151579" cy="545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22300">
                <a:spcBef>
                  <a:spcPct val="20000"/>
                </a:spcBef>
                <a:buFont typeface="Arial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 defTabSz="6223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622300">
                <a:spcBef>
                  <a:spcPct val="20000"/>
                </a:spcBef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6223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6223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6223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6223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6223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6223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r>
                <a:rPr lang="en-GB" altLang="en-US" sz="1800">
                  <a:solidFill>
                    <a:srgbClr val="002060"/>
                  </a:solidFill>
                </a:rPr>
                <a:t>400/800 MHz, multi-cells, Nb/Cu</a:t>
              </a:r>
            </a:p>
          </p:txBody>
        </p:sp>
      </p:grpSp>
      <p:pic>
        <p:nvPicPr>
          <p:cNvPr id="29703" name="tabl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1325563"/>
            <a:ext cx="457676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5776913" y="876300"/>
            <a:ext cx="2862262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charset="0"/>
                <a:cs typeface="ＭＳ Ｐゴシック" charset="0"/>
              </a:rPr>
              <a:t>O. Brunner,</a:t>
            </a:r>
            <a:r>
              <a:rPr lang="en-US" sz="1400" dirty="0">
                <a:solidFill>
                  <a:srgbClr val="002060"/>
                </a:solidFill>
                <a:latin typeface="Calibri"/>
                <a:ea typeface="ＭＳ Ｐゴシック" charset="0"/>
                <a:cs typeface="Calibri"/>
              </a:rPr>
              <a:t> FCC Week 2016</a:t>
            </a:r>
            <a:r>
              <a:rPr lang="en-US" sz="1400" dirty="0">
                <a:ea typeface="ＭＳ Ｐゴシック" charset="0"/>
                <a:cs typeface="ＭＳ Ｐゴシック" charset="0"/>
              </a:rPr>
              <a:t>, Rome</a:t>
            </a:r>
            <a:endParaRPr lang="en-US" sz="1400" dirty="0">
              <a:solidFill>
                <a:srgbClr val="002060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29705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4133850"/>
            <a:ext cx="182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3073400"/>
            <a:ext cx="1211262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3009900"/>
            <a:ext cx="15621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TextBox 24"/>
          <p:cNvSpPr txBox="1">
            <a:spLocks noChangeArrowheads="1"/>
          </p:cNvSpPr>
          <p:nvPr/>
        </p:nvSpPr>
        <p:spPr bwMode="auto">
          <a:xfrm>
            <a:off x="298450" y="6003925"/>
            <a:ext cx="4621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Jlab cavities with coax and on-cell dampers</a:t>
            </a:r>
          </a:p>
        </p:txBody>
      </p:sp>
      <p:sp>
        <p:nvSpPr>
          <p:cNvPr id="29709" name="TextBox 25"/>
          <p:cNvSpPr txBox="1">
            <a:spLocks noChangeArrowheads="1"/>
          </p:cNvSpPr>
          <p:nvPr/>
        </p:nvSpPr>
        <p:spPr bwMode="auto">
          <a:xfrm>
            <a:off x="2746375" y="4352925"/>
            <a:ext cx="1300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952.6 MHz</a:t>
            </a:r>
          </a:p>
        </p:txBody>
      </p:sp>
      <p:pic>
        <p:nvPicPr>
          <p:cNvPr id="29710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4418013"/>
            <a:ext cx="26924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1" name="Rectangle 22"/>
          <p:cNvSpPr>
            <a:spLocks noChangeArrowheads="1"/>
          </p:cNvSpPr>
          <p:nvPr/>
        </p:nvSpPr>
        <p:spPr bwMode="auto">
          <a:xfrm>
            <a:off x="4773613" y="5756275"/>
            <a:ext cx="2435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2230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 defTabSz="6223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622300">
              <a:spcBef>
                <a:spcPct val="20000"/>
              </a:spcBef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6223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6223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622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622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622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622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GB" altLang="en-US" sz="1800">
                <a:solidFill>
                  <a:srgbClr val="002060"/>
                </a:solidFill>
              </a:rPr>
              <a:t>650 MHz CEPC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120063" y="5567363"/>
            <a:ext cx="722312" cy="306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charset="0"/>
                <a:cs typeface="ＭＳ Ｐゴシック" charset="0"/>
              </a:rPr>
              <a:t>J.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charset="0"/>
                <a:cs typeface="ＭＳ Ｐゴシック" charset="0"/>
              </a:rPr>
              <a:t>Zhai</a:t>
            </a:r>
            <a:endParaRPr lang="en-US" sz="1400" dirty="0">
              <a:solidFill>
                <a:srgbClr val="00206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9713" name="TextBox 3"/>
          <p:cNvSpPr txBox="1">
            <a:spLocks noChangeArrowheads="1"/>
          </p:cNvSpPr>
          <p:nvPr/>
        </p:nvSpPr>
        <p:spPr bwMode="auto">
          <a:xfrm>
            <a:off x="134938" y="862013"/>
            <a:ext cx="55002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 smtClean="0"/>
              <a:t>FCC and EIC cavities for low </a:t>
            </a:r>
            <a:r>
              <a:rPr lang="en-US" altLang="en-US" sz="2000" dirty="0"/>
              <a:t>and high energy</a:t>
            </a:r>
          </a:p>
        </p:txBody>
      </p:sp>
      <p:pic>
        <p:nvPicPr>
          <p:cNvPr id="29714" name="图片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4456113"/>
            <a:ext cx="1822450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4"/>
          <p:cNvSpPr txBox="1">
            <a:spLocks noChangeArrowheads="1"/>
          </p:cNvSpPr>
          <p:nvPr/>
        </p:nvSpPr>
        <p:spPr bwMode="auto">
          <a:xfrm>
            <a:off x="0" y="25400"/>
            <a:ext cx="91392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/>
              <a:t>JLEIC “Strong</a:t>
            </a:r>
            <a:r>
              <a:rPr lang="en-US" altLang="en-US" sz="2800" dirty="0"/>
              <a:t>” bunched-beam cooling</a:t>
            </a:r>
          </a:p>
        </p:txBody>
      </p:sp>
      <p:sp>
        <p:nvSpPr>
          <p:cNvPr id="36866" name="Content Placeholder 1"/>
          <p:cNvSpPr>
            <a:spLocks/>
          </p:cNvSpPr>
          <p:nvPr/>
        </p:nvSpPr>
        <p:spPr bwMode="auto">
          <a:xfrm>
            <a:off x="152400" y="846138"/>
            <a:ext cx="8839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Blip>
                <a:blip r:embed="rId3"/>
              </a:buBlip>
            </a:pPr>
            <a:r>
              <a:rPr lang="en-US" altLang="en-US" sz="1800" dirty="0"/>
              <a:t>Electrons circulate 10 to 30 turns in </a:t>
            </a:r>
            <a:r>
              <a:rPr lang="en-US" altLang="en-US" sz="1800" b="1" dirty="0">
                <a:solidFill>
                  <a:schemeClr val="hlink"/>
                </a:solidFill>
              </a:rPr>
              <a:t>circulator ring</a:t>
            </a:r>
            <a:r>
              <a:rPr lang="en-US" altLang="en-US" sz="1800" dirty="0"/>
              <a:t>, fed by an </a:t>
            </a:r>
            <a:r>
              <a:rPr lang="en-US" altLang="en-US" sz="1800" b="1" dirty="0" smtClean="0">
                <a:solidFill>
                  <a:schemeClr val="hlink"/>
                </a:solidFill>
              </a:rPr>
              <a:t>ERL 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current?</a:t>
            </a:r>
            <a:endParaRPr lang="en-US" altLang="en-US" sz="1800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Blip>
                <a:blip r:embed="rId3"/>
              </a:buBlip>
            </a:pPr>
            <a:r>
              <a:rPr lang="en-US" altLang="en-US" sz="1800" dirty="0"/>
              <a:t>Beam current and bunch repetition frequency reduced by a factor of 10 to 30</a:t>
            </a:r>
          </a:p>
          <a:p>
            <a:pPr eaLnBrk="1" hangingPunct="1">
              <a:buFont typeface="Arial" charset="0"/>
              <a:buBlip>
                <a:blip r:embed="rId3"/>
              </a:buBlip>
            </a:pPr>
            <a:r>
              <a:rPr lang="en-US" altLang="en-US" sz="1800" b="1" dirty="0">
                <a:solidFill>
                  <a:schemeClr val="hlink"/>
                </a:solidFill>
              </a:rPr>
              <a:t>Fast kickers (FK)</a:t>
            </a:r>
            <a:r>
              <a:rPr lang="en-US" altLang="en-US" sz="1800" dirty="0"/>
              <a:t> needed with rise and fall-off times of a fraction of a ns</a:t>
            </a:r>
          </a:p>
        </p:txBody>
      </p:sp>
      <p:grpSp>
        <p:nvGrpSpPr>
          <p:cNvPr id="36867" name="Group 15"/>
          <p:cNvGrpSpPr>
            <a:grpSpLocks noChangeAspect="1"/>
          </p:cNvGrpSpPr>
          <p:nvPr/>
        </p:nvGrpSpPr>
        <p:grpSpPr bwMode="auto">
          <a:xfrm>
            <a:off x="520700" y="1806575"/>
            <a:ext cx="7675563" cy="2430463"/>
            <a:chOff x="430961" y="2400300"/>
            <a:chExt cx="8406652" cy="2662242"/>
          </a:xfrm>
        </p:grpSpPr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>
              <a:off x="1364648" y="2828067"/>
              <a:ext cx="7472965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2200965" y="4537397"/>
              <a:ext cx="1114512" cy="0"/>
            </a:xfrm>
            <a:prstGeom prst="line">
              <a:avLst/>
            </a:prstGeom>
            <a:noFill/>
            <a:ln w="25400">
              <a:solidFill>
                <a:srgbClr val="00009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sp>
          <p:nvSpPr>
            <p:cNvPr id="12" name="Rounded Rectangle 11"/>
            <p:cNvSpPr>
              <a:spLocks noChangeArrowheads="1"/>
            </p:cNvSpPr>
            <p:nvPr/>
          </p:nvSpPr>
          <p:spPr bwMode="auto">
            <a:xfrm>
              <a:off x="1625454" y="4446975"/>
              <a:ext cx="575512" cy="1878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>
                <a:solidFill>
                  <a:schemeClr val="lt1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13" name="Rounded Rectangle 12"/>
            <p:cNvSpPr>
              <a:spLocks noChangeArrowheads="1"/>
            </p:cNvSpPr>
            <p:nvPr/>
          </p:nvSpPr>
          <p:spPr bwMode="auto">
            <a:xfrm>
              <a:off x="2593913" y="4448713"/>
              <a:ext cx="504225" cy="186062"/>
            </a:xfrm>
            <a:prstGeom prst="roundRect">
              <a:avLst>
                <a:gd name="adj" fmla="val 16667"/>
              </a:avLst>
            </a:prstGeom>
            <a:solidFill>
              <a:srgbClr val="E46C0A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>
                <a:solidFill>
                  <a:schemeClr val="lt1"/>
                </a:solidFill>
                <a:latin typeface="Arial" pitchFamily="34" charset="0"/>
                <a:ea typeface="+mn-ea"/>
              </a:endParaRPr>
            </a:p>
          </p:txBody>
        </p:sp>
        <p:cxnSp>
          <p:nvCxnSpPr>
            <p:cNvPr id="14" name="Straight Connector 13"/>
            <p:cNvCxnSpPr>
              <a:cxnSpLocks noChangeShapeType="1"/>
            </p:cNvCxnSpPr>
            <p:nvPr/>
          </p:nvCxnSpPr>
          <p:spPr bwMode="auto">
            <a:xfrm flipV="1">
              <a:off x="3859692" y="4062679"/>
              <a:ext cx="4073793" cy="0"/>
            </a:xfrm>
            <a:prstGeom prst="line">
              <a:avLst/>
            </a:prstGeom>
            <a:noFill/>
            <a:ln w="25400">
              <a:solidFill>
                <a:srgbClr val="00009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cxnSp>
          <p:nvCxnSpPr>
            <p:cNvPr id="18" name="Straight Connector 17"/>
            <p:cNvCxnSpPr>
              <a:cxnSpLocks noChangeShapeType="1"/>
              <a:endCxn id="39" idx="0"/>
            </p:cNvCxnSpPr>
            <p:nvPr/>
          </p:nvCxnSpPr>
          <p:spPr bwMode="auto">
            <a:xfrm flipH="1" flipV="1">
              <a:off x="2366143" y="4062679"/>
              <a:ext cx="1524846" cy="0"/>
            </a:xfrm>
            <a:prstGeom prst="line">
              <a:avLst/>
            </a:prstGeom>
            <a:noFill/>
            <a:ln w="25400">
              <a:solidFill>
                <a:srgbClr val="00009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2268776" y="4457408"/>
              <a:ext cx="60854" cy="140850"/>
            </a:xfrm>
            <a:prstGeom prst="ellipse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>
                <a:solidFill>
                  <a:schemeClr val="lt1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2472204" y="4457408"/>
              <a:ext cx="59116" cy="140850"/>
            </a:xfrm>
            <a:prstGeom prst="ellipse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>
                <a:solidFill>
                  <a:schemeClr val="lt1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3132913" y="4459146"/>
              <a:ext cx="60855" cy="139111"/>
            </a:xfrm>
            <a:prstGeom prst="ellipse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>
                <a:solidFill>
                  <a:schemeClr val="lt1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2972952" y="3993124"/>
              <a:ext cx="60855" cy="139111"/>
            </a:xfrm>
            <a:prstGeom prst="ellipse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>
                <a:solidFill>
                  <a:schemeClr val="lt1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25" name="Trapezoid 24"/>
            <p:cNvSpPr>
              <a:spLocks/>
            </p:cNvSpPr>
            <p:nvPr/>
          </p:nvSpPr>
          <p:spPr bwMode="auto">
            <a:xfrm>
              <a:off x="3226803" y="4480013"/>
              <a:ext cx="102584" cy="99117"/>
            </a:xfrm>
            <a:custGeom>
              <a:avLst/>
              <a:gdLst>
                <a:gd name="T0" fmla="*/ 0 w 101600"/>
                <a:gd name="T1" fmla="*/ 100012 h 100012"/>
                <a:gd name="T2" fmla="*/ 25003 w 101600"/>
                <a:gd name="T3" fmla="*/ 0 h 100012"/>
                <a:gd name="T4" fmla="*/ 76597 w 101600"/>
                <a:gd name="T5" fmla="*/ 0 h 100012"/>
                <a:gd name="T6" fmla="*/ 101600 w 101600"/>
                <a:gd name="T7" fmla="*/ 100012 h 100012"/>
                <a:gd name="T8" fmla="*/ 0 w 101600"/>
                <a:gd name="T9" fmla="*/ 100012 h 100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600" h="100012">
                  <a:moveTo>
                    <a:pt x="0" y="100012"/>
                  </a:moveTo>
                  <a:lnTo>
                    <a:pt x="25003" y="0"/>
                  </a:lnTo>
                  <a:lnTo>
                    <a:pt x="76597" y="0"/>
                  </a:lnTo>
                  <a:lnTo>
                    <a:pt x="101600" y="100012"/>
                  </a:lnTo>
                  <a:lnTo>
                    <a:pt x="0" y="100012"/>
                  </a:lnTo>
                  <a:close/>
                </a:path>
              </a:pathLst>
            </a:cu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r" eaLnBrk="1" hangingPunct="1">
                <a:defRPr/>
              </a:pPr>
              <a:endParaRPr lang="en-US" sz="2800"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6" name="Straight Connector 25"/>
            <p:cNvCxnSpPr>
              <a:cxnSpLocks noChangeShapeType="1"/>
              <a:stCxn id="25" idx="3"/>
              <a:endCxn id="24" idx="1"/>
            </p:cNvCxnSpPr>
            <p:nvPr/>
          </p:nvCxnSpPr>
          <p:spPr bwMode="auto">
            <a:xfrm flipV="1">
              <a:off x="3315478" y="4318297"/>
              <a:ext cx="154744" cy="210405"/>
            </a:xfrm>
            <a:prstGeom prst="line">
              <a:avLst/>
            </a:prstGeom>
            <a:noFill/>
            <a:ln w="25400">
              <a:solidFill>
                <a:srgbClr val="00009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sp>
          <p:nvSpPr>
            <p:cNvPr id="28" name="Rounded Rectangle 27"/>
            <p:cNvSpPr>
              <a:spLocks noChangeArrowheads="1"/>
            </p:cNvSpPr>
            <p:nvPr/>
          </p:nvSpPr>
          <p:spPr bwMode="auto">
            <a:xfrm>
              <a:off x="3833612" y="2756773"/>
              <a:ext cx="1234482" cy="13215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>
                <a:solidFill>
                  <a:schemeClr val="lt1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30" name="Rounded Rectangle 29"/>
            <p:cNvSpPr>
              <a:spLocks noChangeArrowheads="1"/>
            </p:cNvSpPr>
            <p:nvPr/>
          </p:nvSpPr>
          <p:spPr bwMode="auto">
            <a:xfrm>
              <a:off x="5142859" y="2760251"/>
              <a:ext cx="1234482" cy="12172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>
                <a:solidFill>
                  <a:schemeClr val="lt1"/>
                </a:solidFill>
                <a:latin typeface="Arial" pitchFamily="34" charset="0"/>
                <a:ea typeface="+mn-ea"/>
              </a:endParaRPr>
            </a:p>
          </p:txBody>
        </p:sp>
        <p:cxnSp>
          <p:nvCxnSpPr>
            <p:cNvPr id="31" name="Straight Connector 30"/>
            <p:cNvCxnSpPr>
              <a:cxnSpLocks noChangeShapeType="1"/>
              <a:stCxn id="32" idx="3"/>
            </p:cNvCxnSpPr>
            <p:nvPr/>
          </p:nvCxnSpPr>
          <p:spPr bwMode="auto">
            <a:xfrm>
              <a:off x="6500790" y="2826329"/>
              <a:ext cx="445109" cy="153022"/>
            </a:xfrm>
            <a:prstGeom prst="line">
              <a:avLst/>
            </a:prstGeom>
            <a:noFill/>
            <a:ln w="25400">
              <a:solidFill>
                <a:srgbClr val="00009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sp>
          <p:nvSpPr>
            <p:cNvPr id="32" name="Trapezoid 31"/>
            <p:cNvSpPr>
              <a:spLocks/>
            </p:cNvSpPr>
            <p:nvPr/>
          </p:nvSpPr>
          <p:spPr bwMode="auto">
            <a:xfrm rot="10800000">
              <a:off x="6445151" y="2760251"/>
              <a:ext cx="73026" cy="121722"/>
            </a:xfrm>
            <a:custGeom>
              <a:avLst/>
              <a:gdLst>
                <a:gd name="T0" fmla="*/ 0 w 10000"/>
                <a:gd name="T1" fmla="*/ 917 h 10000"/>
                <a:gd name="T2" fmla="*/ 88 w 10000"/>
                <a:gd name="T3" fmla="*/ 0 h 10000"/>
                <a:gd name="T4" fmla="*/ 256 w 10000"/>
                <a:gd name="T5" fmla="*/ 0 h 10000"/>
                <a:gd name="T6" fmla="*/ 336 w 10000"/>
                <a:gd name="T7" fmla="*/ 917 h 10000"/>
                <a:gd name="T8" fmla="*/ 0 w 10000"/>
                <a:gd name="T9" fmla="*/ 917 h 1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00" h="10000">
                  <a:moveTo>
                    <a:pt x="0" y="10000"/>
                  </a:moveTo>
                  <a:lnTo>
                    <a:pt x="2609" y="0"/>
                  </a:lnTo>
                  <a:lnTo>
                    <a:pt x="7609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</a:path>
              </a:pathLst>
            </a:cu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r" eaLnBrk="1" hangingPunct="1">
                <a:defRPr/>
              </a:pPr>
              <a:endParaRPr lang="en-US" sz="2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Trapezoid 32"/>
            <p:cNvSpPr>
              <a:spLocks/>
            </p:cNvSpPr>
            <p:nvPr/>
          </p:nvSpPr>
          <p:spPr bwMode="auto">
            <a:xfrm rot="10800000" flipV="1">
              <a:off x="6918080" y="2918489"/>
              <a:ext cx="73026" cy="119984"/>
            </a:xfrm>
            <a:custGeom>
              <a:avLst/>
              <a:gdLst>
                <a:gd name="T0" fmla="*/ 0 w 10000"/>
                <a:gd name="T1" fmla="*/ 917 h 10000"/>
                <a:gd name="T2" fmla="*/ 88 w 10000"/>
                <a:gd name="T3" fmla="*/ 0 h 10000"/>
                <a:gd name="T4" fmla="*/ 256 w 10000"/>
                <a:gd name="T5" fmla="*/ 0 h 10000"/>
                <a:gd name="T6" fmla="*/ 336 w 10000"/>
                <a:gd name="T7" fmla="*/ 917 h 10000"/>
                <a:gd name="T8" fmla="*/ 0 w 10000"/>
                <a:gd name="T9" fmla="*/ 917 h 1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00" h="10000">
                  <a:moveTo>
                    <a:pt x="0" y="10000"/>
                  </a:moveTo>
                  <a:lnTo>
                    <a:pt x="2609" y="0"/>
                  </a:lnTo>
                  <a:lnTo>
                    <a:pt x="7609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</a:path>
              </a:pathLst>
            </a:cu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r" eaLnBrk="1" hangingPunct="1">
                <a:defRPr/>
              </a:pPr>
              <a:endParaRPr lang="en-US" sz="2800"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4" name="Straight Connector 33"/>
            <p:cNvCxnSpPr>
              <a:cxnSpLocks noChangeShapeType="1"/>
            </p:cNvCxnSpPr>
            <p:nvPr/>
          </p:nvCxnSpPr>
          <p:spPr bwMode="auto">
            <a:xfrm flipH="1" flipV="1">
              <a:off x="6984151" y="2974134"/>
              <a:ext cx="1060612" cy="0"/>
            </a:xfrm>
            <a:prstGeom prst="line">
              <a:avLst/>
            </a:prstGeom>
            <a:noFill/>
            <a:ln w="25400">
              <a:solidFill>
                <a:srgbClr val="00009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cxnSp>
          <p:nvCxnSpPr>
            <p:cNvPr id="35" name="Straight Connector 34"/>
            <p:cNvCxnSpPr>
              <a:cxnSpLocks noChangeShapeType="1"/>
              <a:stCxn id="36" idx="3"/>
            </p:cNvCxnSpPr>
            <p:nvPr/>
          </p:nvCxnSpPr>
          <p:spPr bwMode="auto">
            <a:xfrm flipH="1">
              <a:off x="3291136" y="2819373"/>
              <a:ext cx="445109" cy="154761"/>
            </a:xfrm>
            <a:prstGeom prst="line">
              <a:avLst/>
            </a:prstGeom>
            <a:noFill/>
            <a:ln w="25400">
              <a:solidFill>
                <a:srgbClr val="00009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sp>
          <p:nvSpPr>
            <p:cNvPr id="36" name="Trapezoid 35"/>
            <p:cNvSpPr>
              <a:spLocks/>
            </p:cNvSpPr>
            <p:nvPr/>
          </p:nvSpPr>
          <p:spPr bwMode="auto">
            <a:xfrm rot="10800000" flipH="1">
              <a:off x="3703209" y="2763729"/>
              <a:ext cx="73026" cy="119983"/>
            </a:xfrm>
            <a:custGeom>
              <a:avLst/>
              <a:gdLst>
                <a:gd name="T0" fmla="*/ 0 w 10000"/>
                <a:gd name="T1" fmla="*/ 893 h 10000"/>
                <a:gd name="T2" fmla="*/ 88 w 10000"/>
                <a:gd name="T3" fmla="*/ 0 h 10000"/>
                <a:gd name="T4" fmla="*/ 256 w 10000"/>
                <a:gd name="T5" fmla="*/ 0 h 10000"/>
                <a:gd name="T6" fmla="*/ 336 w 10000"/>
                <a:gd name="T7" fmla="*/ 893 h 10000"/>
                <a:gd name="T8" fmla="*/ 0 w 10000"/>
                <a:gd name="T9" fmla="*/ 893 h 1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00" h="10000">
                  <a:moveTo>
                    <a:pt x="0" y="10000"/>
                  </a:moveTo>
                  <a:lnTo>
                    <a:pt x="2609" y="0"/>
                  </a:lnTo>
                  <a:lnTo>
                    <a:pt x="7609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</a:path>
              </a:pathLst>
            </a:cu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r" eaLnBrk="1" hangingPunct="1">
                <a:defRPr/>
              </a:pPr>
              <a:endParaRPr lang="en-US" sz="2800"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2206182" y="2981089"/>
              <a:ext cx="1060612" cy="0"/>
            </a:xfrm>
            <a:prstGeom prst="line">
              <a:avLst/>
            </a:prstGeom>
            <a:noFill/>
            <a:ln w="25400">
              <a:solidFill>
                <a:srgbClr val="00009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sp>
          <p:nvSpPr>
            <p:cNvPr id="39" name="Block Arc 38"/>
            <p:cNvSpPr>
              <a:spLocks/>
            </p:cNvSpPr>
            <p:nvPr/>
          </p:nvSpPr>
          <p:spPr bwMode="auto">
            <a:xfrm rot="-5400000">
              <a:off x="1812299" y="2802929"/>
              <a:ext cx="1248523" cy="1437912"/>
            </a:xfrm>
            <a:custGeom>
              <a:avLst/>
              <a:gdLst>
                <a:gd name="T0" fmla="*/ 33 w 1249362"/>
                <a:gd name="T1" fmla="*/ 711768 h 1438275"/>
                <a:gd name="T2" fmla="*/ 286408 w 1249362"/>
                <a:gd name="T3" fmla="*/ 114564 h 1438275"/>
                <a:gd name="T4" fmla="*/ 978794 w 1249362"/>
                <a:gd name="T5" fmla="*/ 126706 h 1438275"/>
                <a:gd name="T6" fmla="*/ 1249295 w 1249362"/>
                <a:gd name="T7" fmla="*/ 729647 h 1438275"/>
                <a:gd name="T8" fmla="*/ 1068099 w 1249362"/>
                <a:gd name="T9" fmla="*/ 726598 h 1438275"/>
                <a:gd name="T10" fmla="*/ 884988 w 1249362"/>
                <a:gd name="T11" fmla="*/ 283642 h 1438275"/>
                <a:gd name="T12" fmla="*/ 375644 w 1249362"/>
                <a:gd name="T13" fmla="*/ 274050 h 1438275"/>
                <a:gd name="T14" fmla="*/ 181241 w 1249362"/>
                <a:gd name="T15" fmla="*/ 713905 h 1438275"/>
                <a:gd name="T16" fmla="*/ 33 w 1249362"/>
                <a:gd name="T17" fmla="*/ 711768 h 14382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49362" h="1438275">
                  <a:moveTo>
                    <a:pt x="33" y="711768"/>
                  </a:moveTo>
                  <a:cubicBezTo>
                    <a:pt x="2186" y="469928"/>
                    <a:pt x="109790" y="245531"/>
                    <a:pt x="286408" y="114564"/>
                  </a:cubicBezTo>
                  <a:cubicBezTo>
                    <a:pt x="498213" y="-42495"/>
                    <a:pt x="771243" y="-37707"/>
                    <a:pt x="978794" y="126706"/>
                  </a:cubicBezTo>
                  <a:cubicBezTo>
                    <a:pt x="1150842" y="262995"/>
                    <a:pt x="1252348" y="489248"/>
                    <a:pt x="1249295" y="729647"/>
                  </a:cubicBezTo>
                  <a:lnTo>
                    <a:pt x="1068099" y="726598"/>
                  </a:lnTo>
                  <a:cubicBezTo>
                    <a:pt x="1070100" y="551606"/>
                    <a:pt x="1001795" y="386371"/>
                    <a:pt x="884988" y="283642"/>
                  </a:cubicBezTo>
                  <a:cubicBezTo>
                    <a:pt x="733806" y="150681"/>
                    <a:pt x="530156" y="146845"/>
                    <a:pt x="375644" y="274050"/>
                  </a:cubicBezTo>
                  <a:cubicBezTo>
                    <a:pt x="255298" y="373126"/>
                    <a:pt x="182655" y="537488"/>
                    <a:pt x="181241" y="713905"/>
                  </a:cubicBezTo>
                  <a:lnTo>
                    <a:pt x="33" y="711768"/>
                  </a:lnTo>
                  <a:close/>
                </a:path>
              </a:pathLst>
            </a:cu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r" eaLnBrk="1" hangingPunct="1">
                <a:defRPr/>
              </a:pPr>
              <a:endParaRPr lang="en-US" sz="2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 rot="-1200000">
              <a:off x="3465006" y="2833284"/>
              <a:ext cx="60854" cy="140850"/>
            </a:xfrm>
            <a:prstGeom prst="ellipse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>
                <a:solidFill>
                  <a:schemeClr val="lt1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 rot="1200000" flipH="1">
              <a:off x="6705957" y="2829807"/>
              <a:ext cx="59116" cy="142589"/>
            </a:xfrm>
            <a:prstGeom prst="ellipse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>
                <a:solidFill>
                  <a:schemeClr val="lt1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36905" name="TextBox 43"/>
            <p:cNvSpPr txBox="1">
              <a:spLocks noChangeArrowheads="1"/>
            </p:cNvSpPr>
            <p:nvPr/>
          </p:nvSpPr>
          <p:spPr bwMode="auto">
            <a:xfrm>
              <a:off x="430961" y="4110539"/>
              <a:ext cx="1849530" cy="362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/>
                <a:t>Magnetized Gun</a:t>
              </a:r>
            </a:p>
          </p:txBody>
        </p:sp>
        <p:sp>
          <p:nvSpPr>
            <p:cNvPr id="36906" name="TextBox 44"/>
            <p:cNvSpPr txBox="1">
              <a:spLocks noChangeArrowheads="1"/>
            </p:cNvSpPr>
            <p:nvPr/>
          </p:nvSpPr>
          <p:spPr bwMode="auto">
            <a:xfrm>
              <a:off x="2516243" y="4635500"/>
              <a:ext cx="1017532" cy="362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/>
                <a:t>Booster</a:t>
              </a:r>
            </a:p>
          </p:txBody>
        </p:sp>
        <p:sp>
          <p:nvSpPr>
            <p:cNvPr id="36907" name="TextBox 45"/>
            <p:cNvSpPr txBox="1">
              <a:spLocks noChangeArrowheads="1"/>
            </p:cNvSpPr>
            <p:nvPr/>
          </p:nvSpPr>
          <p:spPr bwMode="auto">
            <a:xfrm>
              <a:off x="4254500" y="4446588"/>
              <a:ext cx="1782763" cy="615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/>
                <a:t>50 MeV Linac Cryomodule</a:t>
              </a:r>
            </a:p>
          </p:txBody>
        </p:sp>
        <p:cxnSp>
          <p:nvCxnSpPr>
            <p:cNvPr id="48" name="Straight Connector 47"/>
            <p:cNvCxnSpPr>
              <a:cxnSpLocks noChangeShapeType="1"/>
              <a:stCxn id="49" idx="0"/>
              <a:endCxn id="67" idx="3"/>
            </p:cNvCxnSpPr>
            <p:nvPr/>
          </p:nvCxnSpPr>
          <p:spPr bwMode="auto">
            <a:xfrm flipH="1" flipV="1">
              <a:off x="6945899" y="4313080"/>
              <a:ext cx="231248" cy="246922"/>
            </a:xfrm>
            <a:prstGeom prst="line">
              <a:avLst/>
            </a:prstGeom>
            <a:noFill/>
            <a:ln w="25400">
              <a:solidFill>
                <a:srgbClr val="00009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 rot="-2656970">
              <a:off x="7191056" y="4518269"/>
              <a:ext cx="175610" cy="290395"/>
            </a:xfrm>
            <a:prstGeom prst="rect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>
                <a:solidFill>
                  <a:schemeClr val="lt1"/>
                </a:solidFill>
                <a:latin typeface="Arial" pitchFamily="34" charset="0"/>
                <a:ea typeface="+mn-ea"/>
              </a:endParaRPr>
            </a:p>
          </p:txBody>
        </p:sp>
        <p:cxnSp>
          <p:nvCxnSpPr>
            <p:cNvPr id="52" name="Straight Arrow Connector 51"/>
            <p:cNvCxnSpPr>
              <a:cxnSpLocks noChangeShapeType="1"/>
            </p:cNvCxnSpPr>
            <p:nvPr/>
          </p:nvCxnSpPr>
          <p:spPr bwMode="auto">
            <a:xfrm flipH="1">
              <a:off x="1801063" y="2826329"/>
              <a:ext cx="201690" cy="347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sp>
          <p:nvSpPr>
            <p:cNvPr id="36911" name="TextBox 52"/>
            <p:cNvSpPr txBox="1">
              <a:spLocks noChangeArrowheads="1"/>
            </p:cNvSpPr>
            <p:nvPr/>
          </p:nvSpPr>
          <p:spPr bwMode="auto">
            <a:xfrm>
              <a:off x="1454147" y="2400300"/>
              <a:ext cx="1087441" cy="337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/>
                <a:t>Ion Beam</a:t>
              </a:r>
            </a:p>
          </p:txBody>
        </p:sp>
        <p:sp>
          <p:nvSpPr>
            <p:cNvPr id="54" name="Block Arc 53"/>
            <p:cNvSpPr>
              <a:spLocks/>
            </p:cNvSpPr>
            <p:nvPr/>
          </p:nvSpPr>
          <p:spPr bwMode="auto">
            <a:xfrm rot="5400000" flipH="1">
              <a:off x="7297921" y="2789019"/>
              <a:ext cx="1250263" cy="1439650"/>
            </a:xfrm>
            <a:custGeom>
              <a:avLst/>
              <a:gdLst>
                <a:gd name="T0" fmla="*/ 33 w 1249362"/>
                <a:gd name="T1" fmla="*/ 711768 h 1438275"/>
                <a:gd name="T2" fmla="*/ 286408 w 1249362"/>
                <a:gd name="T3" fmla="*/ 114564 h 1438275"/>
                <a:gd name="T4" fmla="*/ 978794 w 1249362"/>
                <a:gd name="T5" fmla="*/ 126706 h 1438275"/>
                <a:gd name="T6" fmla="*/ 1249295 w 1249362"/>
                <a:gd name="T7" fmla="*/ 729647 h 1438275"/>
                <a:gd name="T8" fmla="*/ 1068099 w 1249362"/>
                <a:gd name="T9" fmla="*/ 726598 h 1438275"/>
                <a:gd name="T10" fmla="*/ 884988 w 1249362"/>
                <a:gd name="T11" fmla="*/ 283642 h 1438275"/>
                <a:gd name="T12" fmla="*/ 375644 w 1249362"/>
                <a:gd name="T13" fmla="*/ 274050 h 1438275"/>
                <a:gd name="T14" fmla="*/ 181241 w 1249362"/>
                <a:gd name="T15" fmla="*/ 713905 h 1438275"/>
                <a:gd name="T16" fmla="*/ 33 w 1249362"/>
                <a:gd name="T17" fmla="*/ 711768 h 14382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49362" h="1438275">
                  <a:moveTo>
                    <a:pt x="33" y="711768"/>
                  </a:moveTo>
                  <a:cubicBezTo>
                    <a:pt x="2186" y="469928"/>
                    <a:pt x="109790" y="245531"/>
                    <a:pt x="286408" y="114564"/>
                  </a:cubicBezTo>
                  <a:cubicBezTo>
                    <a:pt x="498213" y="-42495"/>
                    <a:pt x="771243" y="-37707"/>
                    <a:pt x="978794" y="126706"/>
                  </a:cubicBezTo>
                  <a:cubicBezTo>
                    <a:pt x="1150842" y="262995"/>
                    <a:pt x="1252348" y="489248"/>
                    <a:pt x="1249295" y="729647"/>
                  </a:cubicBezTo>
                  <a:lnTo>
                    <a:pt x="1068099" y="726598"/>
                  </a:lnTo>
                  <a:cubicBezTo>
                    <a:pt x="1070100" y="551606"/>
                    <a:pt x="1001795" y="386371"/>
                    <a:pt x="884988" y="283642"/>
                  </a:cubicBezTo>
                  <a:cubicBezTo>
                    <a:pt x="733806" y="150681"/>
                    <a:pt x="530156" y="146845"/>
                    <a:pt x="375644" y="274050"/>
                  </a:cubicBezTo>
                  <a:cubicBezTo>
                    <a:pt x="255298" y="373126"/>
                    <a:pt x="182655" y="537488"/>
                    <a:pt x="181241" y="713905"/>
                  </a:cubicBezTo>
                  <a:lnTo>
                    <a:pt x="33" y="711768"/>
                  </a:lnTo>
                  <a:close/>
                </a:path>
              </a:pathLst>
            </a:cu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r" eaLnBrk="1" hangingPunct="1">
                <a:defRPr/>
              </a:pPr>
              <a:endParaRPr lang="en-US" sz="2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913" name="TextBox 54"/>
            <p:cNvSpPr txBox="1">
              <a:spLocks noChangeArrowheads="1"/>
            </p:cNvSpPr>
            <p:nvPr/>
          </p:nvSpPr>
          <p:spPr bwMode="auto">
            <a:xfrm>
              <a:off x="3514725" y="2924175"/>
              <a:ext cx="3190875" cy="362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/>
                <a:t>1 T Cooling  Solenoid</a:t>
              </a:r>
            </a:p>
          </p:txBody>
        </p:sp>
        <p:sp>
          <p:nvSpPr>
            <p:cNvPr id="36914" name="TextBox 55"/>
            <p:cNvSpPr txBox="1">
              <a:spLocks noChangeArrowheads="1"/>
            </p:cNvSpPr>
            <p:nvPr/>
          </p:nvSpPr>
          <p:spPr bwMode="auto">
            <a:xfrm>
              <a:off x="5918931" y="4658377"/>
              <a:ext cx="1427021" cy="362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/>
                <a:t>Beam dump</a:t>
              </a:r>
            </a:p>
          </p:txBody>
        </p:sp>
        <p:cxnSp>
          <p:nvCxnSpPr>
            <p:cNvPr id="2" name="Straight Connector 25"/>
            <p:cNvCxnSpPr>
              <a:cxnSpLocks noChangeShapeType="1"/>
            </p:cNvCxnSpPr>
            <p:nvPr/>
          </p:nvCxnSpPr>
          <p:spPr bwMode="auto">
            <a:xfrm>
              <a:off x="2733010" y="4055724"/>
              <a:ext cx="363390" cy="255617"/>
            </a:xfrm>
            <a:prstGeom prst="line">
              <a:avLst/>
            </a:prstGeom>
            <a:noFill/>
            <a:ln w="25400">
              <a:solidFill>
                <a:srgbClr val="00009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sp>
          <p:nvSpPr>
            <p:cNvPr id="3" name="Trapezoid 24"/>
            <p:cNvSpPr>
              <a:spLocks/>
            </p:cNvSpPr>
            <p:nvPr/>
          </p:nvSpPr>
          <p:spPr bwMode="auto">
            <a:xfrm flipV="1">
              <a:off x="2668678" y="4013990"/>
              <a:ext cx="100845" cy="100856"/>
            </a:xfrm>
            <a:custGeom>
              <a:avLst/>
              <a:gdLst>
                <a:gd name="T0" fmla="*/ 0 w 101600"/>
                <a:gd name="T1" fmla="*/ 100013 h 100013"/>
                <a:gd name="T2" fmla="*/ 25003 w 101600"/>
                <a:gd name="T3" fmla="*/ 0 h 100013"/>
                <a:gd name="T4" fmla="*/ 76597 w 101600"/>
                <a:gd name="T5" fmla="*/ 0 h 100013"/>
                <a:gd name="T6" fmla="*/ 101600 w 101600"/>
                <a:gd name="T7" fmla="*/ 100013 h 100013"/>
                <a:gd name="T8" fmla="*/ 0 w 101600"/>
                <a:gd name="T9" fmla="*/ 100013 h 1000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600" h="100013">
                  <a:moveTo>
                    <a:pt x="0" y="100013"/>
                  </a:moveTo>
                  <a:lnTo>
                    <a:pt x="25003" y="0"/>
                  </a:lnTo>
                  <a:lnTo>
                    <a:pt x="76597" y="0"/>
                  </a:lnTo>
                  <a:lnTo>
                    <a:pt x="101600" y="100013"/>
                  </a:lnTo>
                  <a:lnTo>
                    <a:pt x="0" y="100013"/>
                  </a:lnTo>
                  <a:close/>
                </a:path>
              </a:pathLst>
            </a:cu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r" eaLnBrk="1" hangingPunct="1">
                <a:defRPr/>
              </a:pPr>
              <a:endParaRPr lang="en-US" sz="2800"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4" name="Straight Connector 47"/>
            <p:cNvCxnSpPr>
              <a:cxnSpLocks noChangeShapeType="1"/>
            </p:cNvCxnSpPr>
            <p:nvPr/>
          </p:nvCxnSpPr>
          <p:spPr bwMode="auto">
            <a:xfrm flipH="1">
              <a:off x="7250172" y="4062679"/>
              <a:ext cx="365129" cy="255617"/>
            </a:xfrm>
            <a:prstGeom prst="line">
              <a:avLst/>
            </a:prstGeom>
            <a:noFill/>
            <a:ln w="25400">
              <a:solidFill>
                <a:srgbClr val="00009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sp>
          <p:nvSpPr>
            <p:cNvPr id="5" name="Trapezoid 24"/>
            <p:cNvSpPr>
              <a:spLocks/>
            </p:cNvSpPr>
            <p:nvPr/>
          </p:nvSpPr>
          <p:spPr bwMode="auto">
            <a:xfrm flipV="1">
              <a:off x="7564879" y="4010513"/>
              <a:ext cx="100845" cy="99117"/>
            </a:xfrm>
            <a:custGeom>
              <a:avLst/>
              <a:gdLst>
                <a:gd name="T0" fmla="*/ 0 w 101600"/>
                <a:gd name="T1" fmla="*/ 100013 h 100013"/>
                <a:gd name="T2" fmla="*/ 25003 w 101600"/>
                <a:gd name="T3" fmla="*/ 0 h 100013"/>
                <a:gd name="T4" fmla="*/ 76597 w 101600"/>
                <a:gd name="T5" fmla="*/ 0 h 100013"/>
                <a:gd name="T6" fmla="*/ 101600 w 101600"/>
                <a:gd name="T7" fmla="*/ 100013 h 100013"/>
                <a:gd name="T8" fmla="*/ 0 w 101600"/>
                <a:gd name="T9" fmla="*/ 100013 h 1000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600" h="100013">
                  <a:moveTo>
                    <a:pt x="0" y="100013"/>
                  </a:moveTo>
                  <a:lnTo>
                    <a:pt x="25003" y="0"/>
                  </a:lnTo>
                  <a:lnTo>
                    <a:pt x="76597" y="0"/>
                  </a:lnTo>
                  <a:lnTo>
                    <a:pt x="101600" y="100013"/>
                  </a:lnTo>
                  <a:lnTo>
                    <a:pt x="0" y="100013"/>
                  </a:lnTo>
                  <a:close/>
                </a:path>
              </a:pathLst>
            </a:cu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r" eaLnBrk="1" hangingPunct="1">
                <a:defRPr/>
              </a:pPr>
              <a:endParaRPr lang="en-US" sz="2800"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6" name="Straight Connector 13"/>
            <p:cNvCxnSpPr>
              <a:cxnSpLocks noChangeShapeType="1"/>
            </p:cNvCxnSpPr>
            <p:nvPr/>
          </p:nvCxnSpPr>
          <p:spPr bwMode="auto">
            <a:xfrm flipV="1">
              <a:off x="3096400" y="4323513"/>
              <a:ext cx="4153772" cy="0"/>
            </a:xfrm>
            <a:prstGeom prst="line">
              <a:avLst/>
            </a:prstGeom>
            <a:noFill/>
            <a:ln w="25400">
              <a:solidFill>
                <a:srgbClr val="00009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sp>
          <p:nvSpPr>
            <p:cNvPr id="7" name="Trapezoid 23"/>
            <p:cNvSpPr>
              <a:spLocks/>
            </p:cNvSpPr>
            <p:nvPr/>
          </p:nvSpPr>
          <p:spPr bwMode="auto">
            <a:xfrm>
              <a:off x="7191056" y="4262652"/>
              <a:ext cx="104322" cy="100856"/>
            </a:xfrm>
            <a:custGeom>
              <a:avLst/>
              <a:gdLst>
                <a:gd name="T0" fmla="*/ 0 w 103188"/>
                <a:gd name="T1" fmla="*/ 101600 h 101600"/>
                <a:gd name="T2" fmla="*/ 25400 w 103188"/>
                <a:gd name="T3" fmla="*/ 0 h 101600"/>
                <a:gd name="T4" fmla="*/ 77788 w 103188"/>
                <a:gd name="T5" fmla="*/ 0 h 101600"/>
                <a:gd name="T6" fmla="*/ 103188 w 103188"/>
                <a:gd name="T7" fmla="*/ 101600 h 101600"/>
                <a:gd name="T8" fmla="*/ 0 w 103188"/>
                <a:gd name="T9" fmla="*/ 101600 h 10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188" h="101600">
                  <a:moveTo>
                    <a:pt x="0" y="101600"/>
                  </a:moveTo>
                  <a:lnTo>
                    <a:pt x="25400" y="0"/>
                  </a:lnTo>
                  <a:lnTo>
                    <a:pt x="77788" y="0"/>
                  </a:lnTo>
                  <a:lnTo>
                    <a:pt x="103188" y="101600"/>
                  </a:lnTo>
                  <a:lnTo>
                    <a:pt x="0" y="101600"/>
                  </a:lnTo>
                  <a:close/>
                </a:path>
              </a:pathLst>
            </a:cu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r" eaLnBrk="1" hangingPunct="1">
                <a:defRPr/>
              </a:pPr>
              <a:endParaRPr lang="en-US" sz="2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Trapezoid 23"/>
            <p:cNvSpPr>
              <a:spLocks/>
            </p:cNvSpPr>
            <p:nvPr/>
          </p:nvSpPr>
          <p:spPr bwMode="auto">
            <a:xfrm>
              <a:off x="3052932" y="4267868"/>
              <a:ext cx="102584" cy="100856"/>
            </a:xfrm>
            <a:custGeom>
              <a:avLst/>
              <a:gdLst>
                <a:gd name="T0" fmla="*/ 0 w 103188"/>
                <a:gd name="T1" fmla="*/ 101600 h 101600"/>
                <a:gd name="T2" fmla="*/ 25400 w 103188"/>
                <a:gd name="T3" fmla="*/ 0 h 101600"/>
                <a:gd name="T4" fmla="*/ 77788 w 103188"/>
                <a:gd name="T5" fmla="*/ 0 h 101600"/>
                <a:gd name="T6" fmla="*/ 103188 w 103188"/>
                <a:gd name="T7" fmla="*/ 101600 h 101600"/>
                <a:gd name="T8" fmla="*/ 0 w 103188"/>
                <a:gd name="T9" fmla="*/ 101600 h 10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188" h="101600">
                  <a:moveTo>
                    <a:pt x="0" y="101600"/>
                  </a:moveTo>
                  <a:lnTo>
                    <a:pt x="25400" y="0"/>
                  </a:lnTo>
                  <a:lnTo>
                    <a:pt x="77788" y="0"/>
                  </a:lnTo>
                  <a:lnTo>
                    <a:pt x="103188" y="101600"/>
                  </a:lnTo>
                  <a:lnTo>
                    <a:pt x="0" y="101600"/>
                  </a:lnTo>
                  <a:close/>
                </a:path>
              </a:pathLst>
            </a:cu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r" eaLnBrk="1" hangingPunct="1">
                <a:defRPr/>
              </a:pPr>
              <a:endParaRPr lang="en-US" sz="2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Oval 21"/>
            <p:cNvSpPr>
              <a:spLocks noChangeArrowheads="1"/>
            </p:cNvSpPr>
            <p:nvPr/>
          </p:nvSpPr>
          <p:spPr bwMode="auto">
            <a:xfrm>
              <a:off x="3837090" y="3994863"/>
              <a:ext cx="60854" cy="139111"/>
            </a:xfrm>
            <a:prstGeom prst="ellipse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>
                <a:solidFill>
                  <a:schemeClr val="lt1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29" name="Oval 22"/>
            <p:cNvSpPr>
              <a:spLocks noChangeArrowheads="1"/>
            </p:cNvSpPr>
            <p:nvPr/>
          </p:nvSpPr>
          <p:spPr bwMode="auto">
            <a:xfrm>
              <a:off x="4701227" y="3994863"/>
              <a:ext cx="59116" cy="139111"/>
            </a:xfrm>
            <a:prstGeom prst="ellipse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>
                <a:solidFill>
                  <a:schemeClr val="lt1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44" name="Oval 21"/>
            <p:cNvSpPr>
              <a:spLocks noChangeArrowheads="1"/>
            </p:cNvSpPr>
            <p:nvPr/>
          </p:nvSpPr>
          <p:spPr bwMode="auto">
            <a:xfrm>
              <a:off x="6427764" y="3994863"/>
              <a:ext cx="60854" cy="139111"/>
            </a:xfrm>
            <a:prstGeom prst="ellipse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>
                <a:solidFill>
                  <a:schemeClr val="lt1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45" name="Oval 22"/>
            <p:cNvSpPr>
              <a:spLocks noChangeArrowheads="1"/>
            </p:cNvSpPr>
            <p:nvPr/>
          </p:nvSpPr>
          <p:spPr bwMode="auto">
            <a:xfrm>
              <a:off x="5563626" y="3994863"/>
              <a:ext cx="60855" cy="139111"/>
            </a:xfrm>
            <a:prstGeom prst="ellipse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>
                <a:solidFill>
                  <a:schemeClr val="lt1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46" name="Oval 26"/>
            <p:cNvSpPr>
              <a:spLocks noChangeArrowheads="1"/>
            </p:cNvSpPr>
            <p:nvPr/>
          </p:nvSpPr>
          <p:spPr bwMode="auto">
            <a:xfrm>
              <a:off x="7293641" y="3994863"/>
              <a:ext cx="59116" cy="139111"/>
            </a:xfrm>
            <a:prstGeom prst="ellipse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>
                <a:solidFill>
                  <a:schemeClr val="lt1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36927" name="TextBox 50"/>
            <p:cNvSpPr txBox="1">
              <a:spLocks noChangeArrowheads="1"/>
            </p:cNvSpPr>
            <p:nvPr/>
          </p:nvSpPr>
          <p:spPr bwMode="auto">
            <a:xfrm>
              <a:off x="2456451" y="3627438"/>
              <a:ext cx="504237" cy="362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chemeClr val="hlink"/>
                  </a:solidFill>
                </a:rPr>
                <a:t>FK</a:t>
              </a:r>
            </a:p>
          </p:txBody>
        </p:sp>
        <p:sp>
          <p:nvSpPr>
            <p:cNvPr id="36928" name="TextBox 50"/>
            <p:cNvSpPr txBox="1">
              <a:spLocks noChangeArrowheads="1"/>
            </p:cNvSpPr>
            <p:nvPr/>
          </p:nvSpPr>
          <p:spPr bwMode="auto">
            <a:xfrm>
              <a:off x="7345952" y="3629025"/>
              <a:ext cx="504237" cy="362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chemeClr val="hlink"/>
                  </a:solidFill>
                </a:rPr>
                <a:t>FK</a:t>
              </a:r>
            </a:p>
          </p:txBody>
        </p:sp>
        <p:sp>
          <p:nvSpPr>
            <p:cNvPr id="36929" name="TextBox 50"/>
            <p:cNvSpPr txBox="1">
              <a:spLocks noChangeArrowheads="1"/>
            </p:cNvSpPr>
            <p:nvPr/>
          </p:nvSpPr>
          <p:spPr bwMode="auto">
            <a:xfrm>
              <a:off x="4371629" y="3671887"/>
              <a:ext cx="1673570" cy="362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chemeClr val="hlink"/>
                  </a:solidFill>
                </a:rPr>
                <a:t>Circulator ring</a:t>
              </a:r>
            </a:p>
          </p:txBody>
        </p:sp>
        <p:sp>
          <p:nvSpPr>
            <p:cNvPr id="17" name="Rounded Rectangle 16"/>
            <p:cNvSpPr>
              <a:spLocks noChangeArrowheads="1"/>
            </p:cNvSpPr>
            <p:nvPr/>
          </p:nvSpPr>
          <p:spPr bwMode="auto">
            <a:xfrm>
              <a:off x="3821441" y="4217441"/>
              <a:ext cx="2748897" cy="187800"/>
            </a:xfrm>
            <a:prstGeom prst="roundRect">
              <a:avLst>
                <a:gd name="adj" fmla="val 16667"/>
              </a:avLst>
            </a:prstGeom>
            <a:solidFill>
              <a:srgbClr val="E46C0A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>
                <a:solidFill>
                  <a:schemeClr val="lt1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24" name="Trapezoid 23"/>
            <p:cNvSpPr>
              <a:spLocks/>
            </p:cNvSpPr>
            <p:nvPr/>
          </p:nvSpPr>
          <p:spPr bwMode="auto">
            <a:xfrm flipV="1">
              <a:off x="3458052" y="4267868"/>
              <a:ext cx="102583" cy="100856"/>
            </a:xfrm>
            <a:custGeom>
              <a:avLst/>
              <a:gdLst>
                <a:gd name="T0" fmla="*/ 0 w 103187"/>
                <a:gd name="T1" fmla="*/ 101600 h 101600"/>
                <a:gd name="T2" fmla="*/ 25400 w 103187"/>
                <a:gd name="T3" fmla="*/ 0 h 101600"/>
                <a:gd name="T4" fmla="*/ 77787 w 103187"/>
                <a:gd name="T5" fmla="*/ 0 h 101600"/>
                <a:gd name="T6" fmla="*/ 103187 w 103187"/>
                <a:gd name="T7" fmla="*/ 101600 h 101600"/>
                <a:gd name="T8" fmla="*/ 0 w 103187"/>
                <a:gd name="T9" fmla="*/ 101600 h 10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187" h="101600">
                  <a:moveTo>
                    <a:pt x="0" y="101600"/>
                  </a:moveTo>
                  <a:lnTo>
                    <a:pt x="25400" y="0"/>
                  </a:lnTo>
                  <a:lnTo>
                    <a:pt x="77787" y="0"/>
                  </a:lnTo>
                  <a:lnTo>
                    <a:pt x="103187" y="101600"/>
                  </a:lnTo>
                  <a:lnTo>
                    <a:pt x="0" y="101600"/>
                  </a:lnTo>
                  <a:close/>
                </a:path>
              </a:pathLst>
            </a:cu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r" eaLnBrk="1" hangingPunct="1">
                <a:defRPr/>
              </a:pPr>
              <a:endParaRPr lang="en-US" sz="2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3275487" y="4248741"/>
              <a:ext cx="59116" cy="139111"/>
            </a:xfrm>
            <a:prstGeom prst="ellipse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>
                <a:solidFill>
                  <a:schemeClr val="lt1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3635400" y="4250480"/>
              <a:ext cx="60854" cy="139111"/>
            </a:xfrm>
            <a:prstGeom prst="ellipse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>
                <a:solidFill>
                  <a:schemeClr val="lt1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7078041" y="4248741"/>
              <a:ext cx="60854" cy="139111"/>
            </a:xfrm>
            <a:prstGeom prst="ellipse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>
                <a:solidFill>
                  <a:schemeClr val="lt1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6697263" y="4250480"/>
              <a:ext cx="60855" cy="139111"/>
            </a:xfrm>
            <a:prstGeom prst="ellipse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>
                <a:solidFill>
                  <a:schemeClr val="lt1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67" name="Trapezoid 66"/>
            <p:cNvSpPr>
              <a:spLocks/>
            </p:cNvSpPr>
            <p:nvPr/>
          </p:nvSpPr>
          <p:spPr bwMode="auto">
            <a:xfrm flipV="1">
              <a:off x="6855486" y="4262652"/>
              <a:ext cx="102583" cy="100856"/>
            </a:xfrm>
            <a:custGeom>
              <a:avLst/>
              <a:gdLst>
                <a:gd name="T0" fmla="*/ 0 w 103187"/>
                <a:gd name="T1" fmla="*/ 101600 h 101600"/>
                <a:gd name="T2" fmla="*/ 25400 w 103187"/>
                <a:gd name="T3" fmla="*/ 0 h 101600"/>
                <a:gd name="T4" fmla="*/ 77787 w 103187"/>
                <a:gd name="T5" fmla="*/ 0 h 101600"/>
                <a:gd name="T6" fmla="*/ 103187 w 103187"/>
                <a:gd name="T7" fmla="*/ 101600 h 101600"/>
                <a:gd name="T8" fmla="*/ 0 w 103187"/>
                <a:gd name="T9" fmla="*/ 101600 h 10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187" h="101600">
                  <a:moveTo>
                    <a:pt x="0" y="101600"/>
                  </a:moveTo>
                  <a:lnTo>
                    <a:pt x="25400" y="0"/>
                  </a:lnTo>
                  <a:lnTo>
                    <a:pt x="77787" y="0"/>
                  </a:lnTo>
                  <a:lnTo>
                    <a:pt x="103187" y="101600"/>
                  </a:lnTo>
                  <a:lnTo>
                    <a:pt x="0" y="101600"/>
                  </a:lnTo>
                  <a:close/>
                </a:path>
              </a:pathLst>
            </a:cu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r" eaLnBrk="1" hangingPunct="1">
                <a:defRPr/>
              </a:pPr>
              <a:endParaRPr lang="en-US" sz="2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Trapezoid 36"/>
            <p:cNvSpPr>
              <a:spLocks/>
            </p:cNvSpPr>
            <p:nvPr/>
          </p:nvSpPr>
          <p:spPr bwMode="auto">
            <a:xfrm rot="10800000" flipH="1" flipV="1">
              <a:off x="3230280" y="2920229"/>
              <a:ext cx="74765" cy="119983"/>
            </a:xfrm>
            <a:custGeom>
              <a:avLst/>
              <a:gdLst>
                <a:gd name="T0" fmla="*/ 0 w 10000"/>
                <a:gd name="T1" fmla="*/ 893 h 10000"/>
                <a:gd name="T2" fmla="*/ 90 w 10000"/>
                <a:gd name="T3" fmla="*/ 0 h 10000"/>
                <a:gd name="T4" fmla="*/ 261 w 10000"/>
                <a:gd name="T5" fmla="*/ 0 h 10000"/>
                <a:gd name="T6" fmla="*/ 351 w 10000"/>
                <a:gd name="T7" fmla="*/ 893 h 10000"/>
                <a:gd name="T8" fmla="*/ 0 w 10000"/>
                <a:gd name="T9" fmla="*/ 893 h 1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00" h="10000">
                  <a:moveTo>
                    <a:pt x="0" y="10000"/>
                  </a:moveTo>
                  <a:lnTo>
                    <a:pt x="2553" y="0"/>
                  </a:lnTo>
                  <a:lnTo>
                    <a:pt x="7447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</a:path>
              </a:pathLst>
            </a:cu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r" eaLnBrk="1" hangingPunct="1">
                <a:defRPr/>
              </a:pPr>
              <a:endParaRPr lang="en-US" sz="2800"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6868" name="Group 125"/>
          <p:cNvGrpSpPr>
            <a:grpSpLocks noChangeAspect="1"/>
          </p:cNvGrpSpPr>
          <p:nvPr/>
        </p:nvGrpSpPr>
        <p:grpSpPr bwMode="auto">
          <a:xfrm>
            <a:off x="92075" y="4986338"/>
            <a:ext cx="3479800" cy="1270000"/>
            <a:chOff x="217433" y="2186902"/>
            <a:chExt cx="8560808" cy="3123474"/>
          </a:xfrm>
        </p:grpSpPr>
        <p:pic>
          <p:nvPicPr>
            <p:cNvPr id="36879" name="Picture 1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433" y="2186902"/>
              <a:ext cx="1650368" cy="3123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0" name="Picture 1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3097" y="2504903"/>
              <a:ext cx="6775144" cy="2805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69" name="Picture 143" descr="Untitled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4314825"/>
            <a:ext cx="152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CRYOMODULE ASSY_17sep14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5" t="10750" r="7330" b="47987"/>
          <a:stretch>
            <a:fillRect/>
          </a:stretch>
        </p:blipFill>
        <p:spPr bwMode="auto">
          <a:xfrm>
            <a:off x="3670300" y="4752975"/>
            <a:ext cx="54864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3535363"/>
            <a:ext cx="169227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ight Arrow 71"/>
          <p:cNvSpPr/>
          <p:nvPr/>
        </p:nvSpPr>
        <p:spPr>
          <a:xfrm rot="17137675">
            <a:off x="1625600" y="4532313"/>
            <a:ext cx="1347787" cy="287338"/>
          </a:xfrm>
          <a:prstGeom prst="rightArrow">
            <a:avLst>
              <a:gd name="adj1" fmla="val 44734"/>
              <a:gd name="adj2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Right Arrow 72"/>
          <p:cNvSpPr/>
          <p:nvPr/>
        </p:nvSpPr>
        <p:spPr>
          <a:xfrm rot="16200000">
            <a:off x="4204494" y="4609307"/>
            <a:ext cx="1184275" cy="287337"/>
          </a:xfrm>
          <a:prstGeom prst="rightArrow">
            <a:avLst>
              <a:gd name="adj1" fmla="val 44734"/>
              <a:gd name="adj2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Right Arrow 73"/>
          <p:cNvSpPr/>
          <p:nvPr/>
        </p:nvSpPr>
        <p:spPr>
          <a:xfrm rot="14930940">
            <a:off x="6920706" y="3606007"/>
            <a:ext cx="688975" cy="287338"/>
          </a:xfrm>
          <a:prstGeom prst="rightArrow">
            <a:avLst>
              <a:gd name="adj1" fmla="val 44734"/>
              <a:gd name="adj2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966075" y="3481388"/>
            <a:ext cx="1146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</a:rPr>
              <a:t>Harmonic kicker system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</a:rPr>
              <a:t>(Y. Huang)</a:t>
            </a:r>
          </a:p>
        </p:txBody>
      </p:sp>
      <p:pic>
        <p:nvPicPr>
          <p:cNvPr id="36876" name="Picture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8875"/>
            <a:ext cx="146843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Right Arrow 77"/>
          <p:cNvSpPr/>
          <p:nvPr/>
        </p:nvSpPr>
        <p:spPr>
          <a:xfrm rot="19016872">
            <a:off x="1474788" y="3967163"/>
            <a:ext cx="488950" cy="287337"/>
          </a:xfrm>
          <a:prstGeom prst="rightArrow">
            <a:avLst>
              <a:gd name="adj1" fmla="val 44734"/>
              <a:gd name="adj2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6878" name="Picture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4389438"/>
            <a:ext cx="998538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>
          <a:xfrm>
            <a:off x="4624316" y="4129975"/>
            <a:ext cx="2100189" cy="139622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1978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Cavity parameters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954AB-1022-FB4A-A5D2-6C23B29D40FF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382587" y="869950"/>
            <a:ext cx="8378825" cy="5486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031875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371600" indent="-2238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711325" indent="-2222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3"/>
              </a:buBlip>
            </a:pPr>
            <a:r>
              <a:rPr lang="en-US" altLang="en-US" sz="2400" dirty="0" smtClean="0">
                <a:solidFill>
                  <a:srgbClr val="000000"/>
                </a:solidFill>
              </a:rPr>
              <a:t>Table of parameters from PERLE CDR</a:t>
            </a:r>
          </a:p>
        </p:txBody>
      </p:sp>
      <p:pic>
        <p:nvPicPr>
          <p:cNvPr id="6" name="Picture 5" descr="tab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1338580"/>
            <a:ext cx="4898136" cy="473049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988560" y="3261360"/>
            <a:ext cx="701040" cy="223520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998720" y="3911600"/>
            <a:ext cx="701040" cy="975360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988560" y="5252720"/>
            <a:ext cx="701040" cy="826516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2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44" y="3361038"/>
            <a:ext cx="4332416" cy="307932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1978"/>
          </a:xfrm>
          <a:solidFill>
            <a:schemeClr val="bg1"/>
          </a:solidFill>
        </p:spPr>
        <p:txBody>
          <a:bodyPr/>
          <a:lstStyle/>
          <a:p>
            <a:r>
              <a:rPr lang="en-US" altLang="en-US" dirty="0">
                <a:latin typeface="Arial" charset="0"/>
                <a:ea typeface="Arial" charset="0"/>
                <a:cs typeface="Arial" charset="0"/>
                <a:sym typeface="Symbol" charset="2"/>
              </a:rPr>
              <a:t>Design </a:t>
            </a:r>
            <a:r>
              <a:rPr lang="en-US" altLang="en-US" dirty="0" smtClean="0">
                <a:latin typeface="Arial" charset="0"/>
                <a:ea typeface="Arial" charset="0"/>
                <a:cs typeface="Arial" charset="0"/>
                <a:sym typeface="Symbol" charset="2"/>
              </a:rPr>
              <a:t>philosophy: cell shape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954AB-1022-FB4A-A5D2-6C23B29D40FF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230187" y="798830"/>
            <a:ext cx="8378825" cy="5486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031875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371600" indent="-2238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711325" indent="-2222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spcBef>
                <a:spcPct val="5000"/>
              </a:spcBef>
              <a:buNone/>
            </a:pPr>
            <a:r>
              <a:rPr lang="en-US" altLang="en-US" sz="2400" dirty="0" smtClean="0"/>
              <a:t>Closely follow JLEIC 952.6 MHz cavity design (based on previous 750 MHz high current ERL 5-cell).</a:t>
            </a:r>
          </a:p>
          <a:p>
            <a:pPr marL="692151" lvl="1" indent="-344488" defTabSz="914400" eaLnBrk="1" hangingPunct="1">
              <a:spcBef>
                <a:spcPct val="5000"/>
              </a:spcBef>
              <a:buFont typeface="Arial" charset="0"/>
              <a:buBlip>
                <a:blip r:embed="rId4"/>
              </a:buBlip>
            </a:pPr>
            <a:r>
              <a:rPr lang="en-US" altLang="en-US" sz="2400" dirty="0" smtClean="0"/>
              <a:t>Optimize for HOM spectrum in the cell (avoid RF lines)</a:t>
            </a:r>
          </a:p>
          <a:p>
            <a:pPr marL="692151" lvl="1" indent="-344488" defTabSz="914400" eaLnBrk="1" hangingPunct="1">
              <a:spcBef>
                <a:spcPct val="5000"/>
              </a:spcBef>
              <a:buFont typeface="Arial" charset="0"/>
              <a:buBlip>
                <a:blip r:embed="rId4"/>
              </a:buBlip>
            </a:pPr>
            <a:r>
              <a:rPr lang="en-US" altLang="en-US" sz="2400" dirty="0" smtClean="0"/>
              <a:t>Strong cell to cell coupling</a:t>
            </a:r>
          </a:p>
          <a:p>
            <a:pPr marL="692151" lvl="1" indent="-344488" defTabSz="914400" eaLnBrk="1" hangingPunct="1">
              <a:spcBef>
                <a:spcPct val="5000"/>
              </a:spcBef>
              <a:buFont typeface="Arial" charset="0"/>
              <a:buBlip>
                <a:blip r:embed="rId4"/>
              </a:buBlip>
            </a:pPr>
            <a:r>
              <a:rPr lang="en-US" altLang="en-US" sz="2400" dirty="0" smtClean="0"/>
              <a:t>Good efficiency</a:t>
            </a:r>
          </a:p>
          <a:p>
            <a:pPr marL="692151" lvl="1" indent="-344488" defTabSz="914400" eaLnBrk="1" hangingPunct="1">
              <a:spcBef>
                <a:spcPct val="5000"/>
              </a:spcBef>
              <a:buFont typeface="Arial" charset="0"/>
              <a:buBlip>
                <a:blip r:embed="rId4"/>
              </a:buBlip>
            </a:pPr>
            <a:r>
              <a:rPr lang="en-US" altLang="en-US" sz="2400" dirty="0" smtClean="0"/>
              <a:t>Acceptable surface fields</a:t>
            </a:r>
          </a:p>
          <a:p>
            <a:pPr marL="692151" lvl="1" indent="-344488" defTabSz="914400" eaLnBrk="1" hangingPunct="1">
              <a:spcBef>
                <a:spcPct val="5000"/>
              </a:spcBef>
              <a:buFont typeface="Arial" charset="0"/>
              <a:buBlip>
                <a:blip r:embed="rId4"/>
              </a:buBlip>
            </a:pPr>
            <a:r>
              <a:rPr lang="en-US" altLang="en-US" sz="2400" dirty="0" smtClean="0"/>
              <a:t>Low </a:t>
            </a:r>
            <a:r>
              <a:rPr lang="en-US" altLang="en-US" sz="2400" dirty="0" err="1" smtClean="0"/>
              <a:t>multipacting</a:t>
            </a:r>
            <a:r>
              <a:rPr lang="en-US" altLang="en-US" sz="2400" dirty="0" smtClean="0"/>
              <a:t> impact energy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82684" y="3697162"/>
            <a:ext cx="4089315" cy="2743200"/>
            <a:chOff x="172336" y="2210855"/>
            <a:chExt cx="2928872" cy="1964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42" t="4292" r="-809" b="9176"/>
            <a:stretch/>
          </p:blipFill>
          <p:spPr bwMode="auto">
            <a:xfrm>
              <a:off x="403728" y="2210855"/>
              <a:ext cx="2697480" cy="1783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/>
            <p:cNvSpPr/>
            <p:nvPr/>
          </p:nvSpPr>
          <p:spPr>
            <a:xfrm>
              <a:off x="1969518" y="3572940"/>
              <a:ext cx="462783" cy="602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72336" y="2970275"/>
              <a:ext cx="462783" cy="602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661" y="4317848"/>
            <a:ext cx="1858060" cy="439622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86550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ama mod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4010018"/>
            <a:ext cx="4071878" cy="2074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1978"/>
          </a:xfrm>
          <a:solidFill>
            <a:schemeClr val="bg1"/>
          </a:solidFill>
        </p:spPr>
        <p:txBody>
          <a:bodyPr/>
          <a:lstStyle/>
          <a:p>
            <a:r>
              <a:rPr lang="en-US" altLang="en-US" dirty="0">
                <a:latin typeface="Arial" charset="0"/>
                <a:ea typeface="Arial" charset="0"/>
                <a:cs typeface="Arial" charset="0"/>
                <a:sym typeface="Symbol" charset="2"/>
              </a:rPr>
              <a:t>Design </a:t>
            </a:r>
            <a:r>
              <a:rPr lang="en-US" altLang="en-US" dirty="0" smtClean="0">
                <a:latin typeface="Arial" charset="0"/>
                <a:ea typeface="Arial" charset="0"/>
                <a:cs typeface="Arial" charset="0"/>
                <a:sym typeface="Symbol" charset="2"/>
              </a:rPr>
              <a:t>philosophy: HOM damping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954AB-1022-FB4A-A5D2-6C23B29D40FF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382587" y="869950"/>
            <a:ext cx="8558213" cy="5486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031875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371600" indent="-2238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711325" indent="-2222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spcBef>
                <a:spcPct val="5000"/>
              </a:spcBef>
              <a:buNone/>
            </a:pPr>
            <a:r>
              <a:rPr lang="en-US" altLang="en-US" sz="2400" dirty="0" smtClean="0"/>
              <a:t>Evaluate scaled LHC type coupler and HOM dampers (Rama’s model)</a:t>
            </a:r>
          </a:p>
          <a:p>
            <a:pPr marL="692151" lvl="1" indent="-344488" defTabSz="914400" eaLnBrk="1" hangingPunct="1">
              <a:spcBef>
                <a:spcPct val="5000"/>
              </a:spcBef>
              <a:buBlip>
                <a:blip r:embed="rId4"/>
              </a:buBlip>
            </a:pPr>
            <a:r>
              <a:rPr lang="en-US" altLang="en-US" sz="2400" dirty="0" smtClean="0"/>
              <a:t>LHC power coupler is well proven but may be overkill</a:t>
            </a:r>
          </a:p>
          <a:p>
            <a:pPr marL="692151" lvl="1" indent="-344488" defTabSz="914400" eaLnBrk="1" hangingPunct="1">
              <a:spcBef>
                <a:spcPct val="5000"/>
              </a:spcBef>
              <a:buBlip>
                <a:blip r:embed="rId4"/>
              </a:buBlip>
            </a:pPr>
            <a:r>
              <a:rPr lang="en-US" altLang="en-US" sz="2400" dirty="0" smtClean="0"/>
              <a:t>JLab FEL waveguide dampers may be overkill*</a:t>
            </a:r>
          </a:p>
          <a:p>
            <a:pPr marL="692151" lvl="1" indent="-344488" defTabSz="914400" eaLnBrk="1" hangingPunct="1">
              <a:spcBef>
                <a:spcPct val="5000"/>
              </a:spcBef>
              <a:buBlip>
                <a:blip r:embed="rId4"/>
              </a:buBlip>
            </a:pPr>
            <a:r>
              <a:rPr lang="en-US" altLang="en-US" sz="2400" dirty="0" smtClean="0"/>
              <a:t>LHC HOM dampers are somewhat narrow band (tuned)</a:t>
            </a:r>
          </a:p>
          <a:p>
            <a:pPr marL="692151" lvl="1" indent="-344488" defTabSz="914400" eaLnBrk="1" hangingPunct="1">
              <a:spcBef>
                <a:spcPct val="5000"/>
              </a:spcBef>
              <a:buBlip>
                <a:blip r:embed="rId4"/>
              </a:buBlip>
            </a:pPr>
            <a:r>
              <a:rPr lang="en-US" altLang="en-US" sz="2400" dirty="0" smtClean="0"/>
              <a:t>High power capability (~1 kW), active cooling</a:t>
            </a:r>
          </a:p>
          <a:p>
            <a:pPr marL="692151" lvl="1" indent="-344488" defTabSz="914400" eaLnBrk="1" hangingPunct="1">
              <a:spcBef>
                <a:spcPct val="5000"/>
              </a:spcBef>
              <a:buBlip>
                <a:blip r:embed="rId4"/>
              </a:buBlip>
            </a:pPr>
            <a:r>
              <a:rPr lang="en-US" altLang="en-US" sz="2400" dirty="0" smtClean="0"/>
              <a:t>Demountable</a:t>
            </a:r>
          </a:p>
          <a:p>
            <a:pPr marL="692151" lvl="1" indent="-344488" defTabSz="914400" eaLnBrk="1" hangingPunct="1">
              <a:spcBef>
                <a:spcPct val="5000"/>
              </a:spcBef>
              <a:buBlip>
                <a:blip r:embed="rId4"/>
              </a:buBlip>
            </a:pPr>
            <a:r>
              <a:rPr lang="en-US" altLang="en-US" sz="2400" dirty="0" smtClean="0"/>
              <a:t>Evaluate scaled TESLA couplers in the same location</a:t>
            </a:r>
          </a:p>
          <a:p>
            <a:pPr marL="347663" lvl="1" indent="0" defTabSz="914400" eaLnBrk="1" hangingPunct="1">
              <a:spcBef>
                <a:spcPct val="5000"/>
              </a:spcBef>
              <a:buNone/>
            </a:pPr>
            <a:r>
              <a:rPr lang="en-US" altLang="en-US" sz="2400" dirty="0" smtClean="0">
                <a:solidFill>
                  <a:srgbClr val="FF0000"/>
                </a:solidFill>
              </a:rPr>
              <a:t>See Frank’s talk</a:t>
            </a:r>
          </a:p>
        </p:txBody>
      </p:sp>
      <p:pic>
        <p:nvPicPr>
          <p:cNvPr id="5" name="Picture 4" descr="JL0038468 801.58 5 CELL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484" y="4018048"/>
            <a:ext cx="3357964" cy="2295779"/>
          </a:xfrm>
          <a:prstGeom prst="rect">
            <a:avLst/>
          </a:prstGeom>
        </p:spPr>
      </p:pic>
      <p:pic>
        <p:nvPicPr>
          <p:cNvPr id="6" name="Picture 5" descr="JL0038468 801.58 5 CELL HEVES 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38" y="4313192"/>
            <a:ext cx="1923214" cy="18956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0645" y="5482830"/>
            <a:ext cx="165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Rama’s model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5665484" y="5482830"/>
            <a:ext cx="1429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5-cell model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198040"/>
            <a:ext cx="2648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 Or not, depending on filling pattern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634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0" dirty="0" err="1" smtClean="0">
                <a:latin typeface="Arial" charset="0"/>
                <a:cs typeface="Arial" charset="0"/>
              </a:rPr>
              <a:t>Jlab</a:t>
            </a:r>
            <a:r>
              <a:rPr lang="en-US" altLang="en-US" sz="2800" b="0" dirty="0" smtClean="0">
                <a:latin typeface="Arial" charset="0"/>
                <a:cs typeface="Arial" charset="0"/>
              </a:rPr>
              <a:t> 952.6 </a:t>
            </a:r>
            <a:r>
              <a:rPr lang="en-US" altLang="en-US" sz="2800" b="0" dirty="0">
                <a:latin typeface="Arial" charset="0"/>
                <a:cs typeface="Arial" charset="0"/>
              </a:rPr>
              <a:t>MHz cavity current status</a:t>
            </a:r>
          </a:p>
        </p:txBody>
      </p:sp>
      <p:pic>
        <p:nvPicPr>
          <p:cNvPr id="839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1" r="22272"/>
          <a:stretch>
            <a:fillRect/>
          </a:stretch>
        </p:blipFill>
        <p:spPr bwMode="auto">
          <a:xfrm>
            <a:off x="2489200" y="3313113"/>
            <a:ext cx="1919288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5" b="22272"/>
          <a:stretch>
            <a:fillRect/>
          </a:stretch>
        </p:blipFill>
        <p:spPr bwMode="auto">
          <a:xfrm>
            <a:off x="182563" y="3195638"/>
            <a:ext cx="17399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1" r="24631"/>
          <a:stretch>
            <a:fillRect/>
          </a:stretch>
        </p:blipFill>
        <p:spPr bwMode="auto">
          <a:xfrm>
            <a:off x="4919663" y="3444875"/>
            <a:ext cx="2286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TextBox 1"/>
          <p:cNvSpPr txBox="1">
            <a:spLocks noChangeArrowheads="1"/>
          </p:cNvSpPr>
          <p:nvPr/>
        </p:nvSpPr>
        <p:spPr bwMode="auto">
          <a:xfrm>
            <a:off x="931863" y="4435475"/>
            <a:ext cx="8347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ea typeface="MS PGothic" charset="-128"/>
                <a:cs typeface="MS PGothic" charset="-128"/>
              </a:rPr>
              <a:t>1) 3WG.        2) 3 x coax dampers.          3) enlarged beam pipes (ref)	4) on-cell dampers</a:t>
            </a:r>
          </a:p>
        </p:txBody>
      </p:sp>
      <p:pic>
        <p:nvPicPr>
          <p:cNvPr id="83974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3392488"/>
            <a:ext cx="146843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5" name="TextBox 1"/>
          <p:cNvSpPr txBox="1">
            <a:spLocks noChangeArrowheads="1"/>
          </p:cNvSpPr>
          <p:nvPr/>
        </p:nvSpPr>
        <p:spPr bwMode="auto">
          <a:xfrm>
            <a:off x="3749675" y="5270500"/>
            <a:ext cx="30749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>
                <a:ea typeface="MS PGothic" charset="-128"/>
                <a:cs typeface="MS PGothic" charset="-128"/>
              </a:rPr>
              <a:t>Cooler needs </a:t>
            </a:r>
            <a:r>
              <a:rPr lang="en-US" altLang="en-US" sz="1600" b="1">
                <a:ea typeface="MS PGothic" charset="-128"/>
                <a:cs typeface="MS PGothic" charset="-128"/>
              </a:rPr>
              <a:t>5-cells </a:t>
            </a:r>
            <a:r>
              <a:rPr lang="en-US" altLang="en-US" sz="1600">
                <a:ea typeface="MS PGothic" charset="-128"/>
                <a:cs typeface="MS PGothic" charset="-128"/>
              </a:rPr>
              <a:t>in the ERL, 1-cells in the injector.</a:t>
            </a:r>
          </a:p>
          <a:p>
            <a:pPr algn="ctr"/>
            <a:r>
              <a:rPr lang="en-US" altLang="en-US" sz="1600">
                <a:ea typeface="MS PGothic" charset="-128"/>
                <a:cs typeface="MS PGothic" charset="-128"/>
              </a:rPr>
              <a:t> Ion ring might use </a:t>
            </a:r>
            <a:r>
              <a:rPr lang="en-US" altLang="en-US" sz="1600" b="1">
                <a:ea typeface="MS PGothic" charset="-128"/>
                <a:cs typeface="MS PGothic" charset="-128"/>
              </a:rPr>
              <a:t>2-cells</a:t>
            </a:r>
          </a:p>
        </p:txBody>
      </p:sp>
      <p:pic>
        <p:nvPicPr>
          <p:cNvPr id="83976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5270500"/>
            <a:ext cx="1976438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7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r="4546"/>
          <a:stretch>
            <a:fillRect/>
          </a:stretch>
        </p:blipFill>
        <p:spPr bwMode="auto">
          <a:xfrm>
            <a:off x="100013" y="5270500"/>
            <a:ext cx="36496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8" name="Picture 5" descr="IMG_917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8" y="1828800"/>
            <a:ext cx="18430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>
            <a:off x="3238500" y="5422900"/>
            <a:ext cx="754063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/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6580188" y="5956300"/>
            <a:ext cx="48895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/>
        </p:spPr>
      </p:cxnSp>
      <p:sp>
        <p:nvSpPr>
          <p:cNvPr id="83981" name="Content Placeholder 2"/>
          <p:cNvSpPr txBox="1">
            <a:spLocks/>
          </p:cNvSpPr>
          <p:nvPr/>
        </p:nvSpPr>
        <p:spPr bwMode="auto">
          <a:xfrm>
            <a:off x="182563" y="820738"/>
            <a:ext cx="870585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Blip>
                <a:blip r:embed="rId9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3013" indent="-2270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0213" indent="-2270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7413" indent="-2270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4613" indent="-2270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79646"/>
              </a:buClr>
              <a:buFont typeface="Arial" charset="0"/>
              <a:buChar char="•"/>
            </a:pPr>
            <a:r>
              <a:rPr lang="en-US" altLang="en-US" sz="2600" dirty="0">
                <a:solidFill>
                  <a:srgbClr val="000000"/>
                </a:solidFill>
                <a:ea typeface="MS PGothic" charset="-128"/>
                <a:cs typeface="MS PGothic" charset="-128"/>
              </a:rPr>
              <a:t>New 952.6 MHz high-current cavity shape developed</a:t>
            </a:r>
          </a:p>
          <a:p>
            <a:pPr eaLnBrk="1" hangingPunct="1">
              <a:buClr>
                <a:srgbClr val="F79646"/>
              </a:buClr>
              <a:buFont typeface="Arial" charset="0"/>
              <a:buChar char="•"/>
            </a:pPr>
            <a:r>
              <a:rPr lang="en-US" altLang="en-US" sz="2600" dirty="0">
                <a:solidFill>
                  <a:srgbClr val="000000"/>
                </a:solidFill>
                <a:ea typeface="MS PGothic" charset="-128"/>
                <a:cs typeface="MS PGothic" charset="-128"/>
              </a:rPr>
              <a:t>1-cell prototype in </a:t>
            </a:r>
            <a:r>
              <a:rPr lang="en-US" altLang="en-US" sz="2600" dirty="0" smtClean="0">
                <a:solidFill>
                  <a:srgbClr val="000000"/>
                </a:solidFill>
                <a:ea typeface="MS PGothic" charset="-128"/>
                <a:cs typeface="MS PGothic" charset="-128"/>
              </a:rPr>
              <a:t>progress</a:t>
            </a:r>
            <a:endParaRPr lang="en-US" altLang="en-US" sz="2600" dirty="0">
              <a:solidFill>
                <a:srgbClr val="000000"/>
              </a:solidFill>
              <a:ea typeface="MS PGothic" charset="-128"/>
              <a:cs typeface="MS PGothic" charset="-128"/>
            </a:endParaRPr>
          </a:p>
          <a:p>
            <a:pPr eaLnBrk="1" hangingPunct="1">
              <a:buClr>
                <a:srgbClr val="F79646"/>
              </a:buClr>
              <a:buFont typeface="Arial" charset="0"/>
              <a:buChar char="•"/>
            </a:pPr>
            <a:r>
              <a:rPr lang="en-US" altLang="en-US" sz="2600" dirty="0">
                <a:solidFill>
                  <a:srgbClr val="000000"/>
                </a:solidFill>
                <a:ea typeface="MS PGothic" charset="-128"/>
                <a:cs typeface="MS PGothic" charset="-128"/>
              </a:rPr>
              <a:t>HOM damping schemes under evaluation</a:t>
            </a:r>
          </a:p>
          <a:p>
            <a:pPr eaLnBrk="1" hangingPunct="1">
              <a:buClr>
                <a:srgbClr val="F79646"/>
              </a:buClr>
              <a:buFont typeface="Arial" charset="0"/>
              <a:buChar char="•"/>
            </a:pPr>
            <a:r>
              <a:rPr lang="en-US" altLang="en-US" sz="2600" dirty="0">
                <a:solidFill>
                  <a:srgbClr val="000000"/>
                </a:solidFill>
                <a:ea typeface="MS PGothic" charset="-128"/>
                <a:cs typeface="MS PGothic" charset="-128"/>
              </a:rPr>
              <a:t>Full RF system parameter tables defined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167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sz="3200" dirty="0" smtClean="0">
                <a:latin typeface="+mn-lt"/>
              </a:rPr>
              <a:t>First 952.6 MHz test pressings</a:t>
            </a:r>
            <a:endParaRPr lang="en-US" sz="3200" dirty="0">
              <a:latin typeface="+mn-lt"/>
            </a:endParaRPr>
          </a:p>
        </p:txBody>
      </p:sp>
      <p:pic>
        <p:nvPicPr>
          <p:cNvPr id="39939" name="Picture 4" descr="IMG_91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3700463"/>
            <a:ext cx="34417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IMG_91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3700463"/>
            <a:ext cx="34417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7" descr="IMG_914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920750"/>
            <a:ext cx="34544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8" descr="IMG_915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920750"/>
            <a:ext cx="34417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JLabPowerpointMai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JLabPowerPointMain-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AAC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6256</TotalTime>
  <Words>983</Words>
  <Application>Microsoft Macintosh PowerPoint</Application>
  <PresentationFormat>On-screen Show (4:3)</PresentationFormat>
  <Paragraphs>216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ＭＳ Ｐゴシック</vt:lpstr>
      <vt:lpstr>ＭＳ 明朝</vt:lpstr>
      <vt:lpstr>Times</vt:lpstr>
      <vt:lpstr>Arial</vt:lpstr>
      <vt:lpstr>Calibri</vt:lpstr>
      <vt:lpstr>Courier New</vt:lpstr>
      <vt:lpstr>Garamond (Body)</vt:lpstr>
      <vt:lpstr>Minion Pro</vt:lpstr>
      <vt:lpstr>MS PGothic</vt:lpstr>
      <vt:lpstr>Symbol</vt:lpstr>
      <vt:lpstr>Times New Roman</vt:lpstr>
      <vt:lpstr>Trajan Pro</vt:lpstr>
      <vt:lpstr>Wingdings</vt:lpstr>
      <vt:lpstr>2_JLabPowerpointMain</vt:lpstr>
      <vt:lpstr>JLabPowerPointMain-3</vt:lpstr>
      <vt:lpstr>AAC Theme</vt:lpstr>
      <vt:lpstr>800 MHz SRF Cavity status</vt:lpstr>
      <vt:lpstr>Outline</vt:lpstr>
      <vt:lpstr>LHeC cavity design context:</vt:lpstr>
      <vt:lpstr>PowerPoint Presentation</vt:lpstr>
      <vt:lpstr>Cavity parameters</vt:lpstr>
      <vt:lpstr>Design philosophy: cell shape</vt:lpstr>
      <vt:lpstr>Design philosophy: HOM damping</vt:lpstr>
      <vt:lpstr>Jlab 952.6 MHz cavity current status</vt:lpstr>
      <vt:lpstr>First 952.6 MHz test pressings</vt:lpstr>
      <vt:lpstr>800 MHz cavity status and plans</vt:lpstr>
      <vt:lpstr>802.58 MHz die set</vt:lpstr>
      <vt:lpstr>Plan forward</vt:lpstr>
      <vt:lpstr>SNS like cryomodule</vt:lpstr>
      <vt:lpstr>SNS-like cryomodule</vt:lpstr>
      <vt:lpstr>PowerPoint Presentation</vt:lpstr>
      <vt:lpstr>Conclusions</vt:lpstr>
      <vt:lpstr> Backup    </vt:lpstr>
      <vt:lpstr>Baseline: strong cooling</vt:lpstr>
      <vt:lpstr>952.6 MHz cavity prototype</vt:lpstr>
      <vt:lpstr>JLab high-current cavities</vt:lpstr>
      <vt:lpstr>JLab high current cryomodule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CW SRF Cavities for JLEIC</dc:title>
  <dc:creator>Microsoft Office User</dc:creator>
  <cp:lastModifiedBy>Microsoft Office User</cp:lastModifiedBy>
  <cp:revision>30</cp:revision>
  <cp:lastPrinted>2017-01-20T05:07:27Z</cp:lastPrinted>
  <dcterms:created xsi:type="dcterms:W3CDTF">2017-02-16T15:47:30Z</dcterms:created>
  <dcterms:modified xsi:type="dcterms:W3CDTF">2017-02-23T10:06:12Z</dcterms:modified>
</cp:coreProperties>
</file>