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6"/>
  </p:notesMasterIdLst>
  <p:sldIdLst>
    <p:sldId id="256" r:id="rId2"/>
    <p:sldId id="281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3" r:id="rId22"/>
    <p:sldId id="279" r:id="rId23"/>
    <p:sldId id="282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F44AB-972A-4125-99A0-0E06B61DC96C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F16F6-1FCF-44DD-9F43-87169DB33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60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1554-30A2-4200-B83F-6255FD46FA4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39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6D67B-C1D9-4CA3-8181-CF5FF8B44AA0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664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A8B25-483A-45E0-8B5C-1FF5C83E58DD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9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3B4A5-0EA7-4B24-9338-8C01969AD15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22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supprimer</a:t>
            </a:r>
            <a:r>
              <a:rPr lang="fr-FR" baseline="0" dirty="0" smtClean="0"/>
              <a:t>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16F6-1FCF-44DD-9F43-87169DB33D0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67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supprimer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16F6-1FCF-44DD-9F43-87169DB33D0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72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9029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61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6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3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2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8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3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94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51" y="1187939"/>
            <a:ext cx="4422329" cy="5150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187939"/>
            <a:ext cx="4391794" cy="5150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3951" y="177194"/>
            <a:ext cx="8951283" cy="752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1" y="1189562"/>
            <a:ext cx="4422329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51" y="1925844"/>
            <a:ext cx="4422329" cy="403469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189562"/>
            <a:ext cx="439179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25844"/>
            <a:ext cx="4391794" cy="403469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3951" y="177194"/>
            <a:ext cx="8951283" cy="752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00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2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7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41476"/>
            <a:ext cx="9144001" cy="3165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474988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51" y="177194"/>
            <a:ext cx="8951283" cy="752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1" y="1185783"/>
            <a:ext cx="8951283" cy="46833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51" y="6596185"/>
            <a:ext cx="1854203" cy="22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596185"/>
            <a:ext cx="3617103" cy="22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1215" y="6596185"/>
            <a:ext cx="984019" cy="22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D61975-5C17-4D37-911B-C1750BDCB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wmf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Photon beam generation at PERLE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u="sng" dirty="0" smtClean="0"/>
              <a:t>Outline:</a:t>
            </a:r>
          </a:p>
          <a:p>
            <a:r>
              <a:rPr lang="en-US" dirty="0" smtClean="0"/>
              <a:t>Introduction on Compton scattering</a:t>
            </a:r>
          </a:p>
          <a:p>
            <a:r>
              <a:rPr lang="en-US" dirty="0" smtClean="0"/>
              <a:t>Expectations for the </a:t>
            </a:r>
            <a:r>
              <a:rPr lang="en-US" dirty="0" smtClean="0"/>
              <a:t>PERLE </a:t>
            </a:r>
            <a:r>
              <a:rPr lang="en-US" dirty="0" smtClean="0"/>
              <a:t>facility</a:t>
            </a:r>
          </a:p>
          <a:p>
            <a:r>
              <a:rPr lang="en-US" dirty="0" smtClean="0"/>
              <a:t>Optical/laser system for high average laser power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Besides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In </a:t>
            </a:r>
            <a:r>
              <a:rPr lang="fr-FR" dirty="0" err="1"/>
              <a:t>metrology</a:t>
            </a:r>
            <a:r>
              <a:rPr lang="fr-FR" dirty="0"/>
              <a:t> </a:t>
            </a:r>
            <a:r>
              <a:rPr lang="fr-FR" dirty="0" err="1"/>
              <a:t>experiments</a:t>
            </a:r>
            <a:r>
              <a:rPr lang="fr-FR" dirty="0"/>
              <a:t> :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ADE-355F-4FD8-82EC-32A83B3DF775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4" name="Groupe 18"/>
          <p:cNvGrpSpPr/>
          <p:nvPr/>
        </p:nvGrpSpPr>
        <p:grpSpPr>
          <a:xfrm>
            <a:off x="1" y="1481560"/>
            <a:ext cx="5810490" cy="2882970"/>
            <a:chOff x="1" y="1481560"/>
            <a:chExt cx="5810490" cy="2882970"/>
          </a:xfrm>
        </p:grpSpPr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144" y="1870850"/>
              <a:ext cx="3585760" cy="2493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5428527" y="153943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" y="1481560"/>
              <a:ext cx="5810490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The hyper stable </a:t>
              </a:r>
              <a:r>
                <a:rPr lang="fr-FR" sz="1600" b="1" dirty="0" err="1" smtClean="0"/>
                <a:t>small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cavity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is</a:t>
              </a:r>
              <a:r>
                <a:rPr lang="fr-FR" sz="1600" b="1" dirty="0" smtClean="0"/>
                <a:t> ‘hyper’ </a:t>
              </a:r>
              <a:r>
                <a:rPr lang="fr-FR" sz="1600" b="1" dirty="0" err="1" smtClean="0"/>
                <a:t>temperature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stabilised</a:t>
              </a:r>
              <a:endParaRPr lang="fr-FR" sz="1600" b="1" dirty="0"/>
            </a:p>
          </p:txBody>
        </p:sp>
      </p:grpSp>
      <p:grpSp>
        <p:nvGrpSpPr>
          <p:cNvPr id="5" name="Groupe 19"/>
          <p:cNvGrpSpPr/>
          <p:nvPr/>
        </p:nvGrpSpPr>
        <p:grpSpPr>
          <a:xfrm>
            <a:off x="0" y="4597079"/>
            <a:ext cx="4008940" cy="2117142"/>
            <a:chOff x="0" y="4597079"/>
            <a:chExt cx="4008940" cy="2117142"/>
          </a:xfrm>
        </p:grpSpPr>
        <p:pic>
          <p:nvPicPr>
            <p:cNvPr id="747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440" y="5028296"/>
              <a:ext cx="3619500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0" y="4597079"/>
              <a:ext cx="3518704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Put on an hyper </a:t>
              </a:r>
              <a:r>
                <a:rPr lang="fr-FR" sz="1600" b="1" dirty="0" err="1" smtClean="0"/>
                <a:t>stabilised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optical</a:t>
              </a:r>
              <a:r>
                <a:rPr lang="fr-FR" sz="1600" b="1" dirty="0" smtClean="0"/>
                <a:t> table</a:t>
              </a:r>
              <a:endParaRPr lang="fr-FR" sz="1600" b="1" dirty="0"/>
            </a:p>
          </p:txBody>
        </p:sp>
      </p:grpSp>
      <p:grpSp>
        <p:nvGrpSpPr>
          <p:cNvPr id="6" name="Groupe 20"/>
          <p:cNvGrpSpPr/>
          <p:nvPr/>
        </p:nvGrpSpPr>
        <p:grpSpPr>
          <a:xfrm>
            <a:off x="5972537" y="1450694"/>
            <a:ext cx="3624805" cy="3404885"/>
            <a:chOff x="5972537" y="1450694"/>
            <a:chExt cx="3624805" cy="3404885"/>
          </a:xfrm>
        </p:grpSpPr>
        <p:pic>
          <p:nvPicPr>
            <p:cNvPr id="7475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72537" y="1820755"/>
              <a:ext cx="3171463" cy="303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6078638" y="1450694"/>
              <a:ext cx="3518704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err="1" smtClean="0"/>
                <a:t>Into</a:t>
              </a:r>
              <a:r>
                <a:rPr lang="fr-FR" sz="1600" b="1" dirty="0" smtClean="0"/>
                <a:t> an hyper </a:t>
              </a:r>
              <a:r>
                <a:rPr lang="fr-FR" sz="1600" b="1" dirty="0" err="1" smtClean="0"/>
                <a:t>isolated</a:t>
              </a:r>
              <a:r>
                <a:rPr lang="fr-FR" sz="1600" b="1" dirty="0" smtClean="0"/>
                <a:t> room</a:t>
              </a:r>
              <a:endParaRPr lang="fr-FR" sz="1600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307712" y="4776952"/>
            <a:ext cx="467424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And an hyper stable LOW POWER  </a:t>
            </a:r>
            <a:r>
              <a:rPr lang="fr-FR" sz="1600" b="1" dirty="0" err="1" smtClean="0"/>
              <a:t>cw</a:t>
            </a:r>
            <a:r>
              <a:rPr lang="fr-FR" sz="1600" b="1" dirty="0" smtClean="0"/>
              <a:t> laser </a:t>
            </a:r>
            <a:r>
              <a:rPr lang="fr-FR" sz="1600" b="1" dirty="0" err="1" smtClean="0"/>
              <a:t>is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used</a:t>
            </a:r>
            <a:r>
              <a:rPr lang="fr-FR" sz="1600" b="1" dirty="0" smtClean="0"/>
              <a:t>, </a:t>
            </a:r>
            <a:r>
              <a:rPr lang="fr-FR" sz="1600" b="1" dirty="0" err="1" smtClean="0"/>
              <a:t>linewidth</a:t>
            </a:r>
            <a:r>
              <a:rPr lang="fr-FR" sz="1600" b="1" dirty="0" smtClean="0"/>
              <a:t> 1kHz</a:t>
            </a:r>
            <a:endParaRPr lang="fr-FR" sz="1600" b="1" dirty="0"/>
          </a:p>
        </p:txBody>
      </p:sp>
      <p:pic>
        <p:nvPicPr>
          <p:cNvPr id="74759" name="Picture 7" descr="Mephis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625296"/>
            <a:ext cx="1544782" cy="14160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2000" y="53125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/>
              <a:t>http://www.innolight.de/index.php?id=mephisto</a:t>
            </a:r>
            <a:endParaRPr lang="fr-FR" sz="1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3948"/>
            <a:ext cx="1318229" cy="43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1296356" y="64886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M. </a:t>
            </a:r>
            <a:r>
              <a:rPr lang="fr-FR" dirty="0" err="1" smtClean="0"/>
              <a:t>Oxborrow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31548" y="2482183"/>
            <a:ext cx="6831229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b="1" dirty="0" smtClean="0"/>
              <a:t>For </a:t>
            </a:r>
            <a:r>
              <a:rPr lang="fr-FR" sz="3600" b="1" dirty="0" smtClean="0">
                <a:latin typeface="Symbol" pitchFamily="18" charset="2"/>
              </a:rPr>
              <a:t>g </a:t>
            </a:r>
            <a:r>
              <a:rPr lang="fr-FR" sz="3600" b="1" dirty="0" smtClean="0"/>
              <a:t>Compton machines</a:t>
            </a:r>
          </a:p>
          <a:p>
            <a:pPr>
              <a:buFont typeface="Wingdings" pitchFamily="2" charset="2"/>
              <a:buChar char="ü"/>
            </a:pPr>
            <a:r>
              <a:rPr lang="fr-FR" sz="3600" b="1" dirty="0" smtClean="0"/>
              <a:t>‘</a:t>
            </a:r>
            <a:r>
              <a:rPr lang="fr-FR" sz="3600" b="1" dirty="0" err="1" smtClean="0"/>
              <a:t>Geant</a:t>
            </a:r>
            <a:r>
              <a:rPr lang="fr-FR" sz="3600" b="1" dirty="0" smtClean="0"/>
              <a:t>’ </a:t>
            </a:r>
            <a:r>
              <a:rPr lang="fr-FR" sz="3600" b="1" dirty="0" err="1" smtClean="0"/>
              <a:t>mechanical</a:t>
            </a:r>
            <a:r>
              <a:rPr lang="fr-FR" sz="3600" b="1" dirty="0" smtClean="0"/>
              <a:t> structure</a:t>
            </a:r>
          </a:p>
          <a:p>
            <a:pPr>
              <a:buFont typeface="Wingdings" pitchFamily="2" charset="2"/>
              <a:buChar char="ü"/>
            </a:pPr>
            <a:r>
              <a:rPr lang="fr-FR" sz="3600" b="1" dirty="0" err="1" smtClean="0"/>
              <a:t>Noisy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accelerator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environment</a:t>
            </a:r>
            <a:endParaRPr lang="fr-FR" sz="3600" b="1" dirty="0" smtClean="0"/>
          </a:p>
          <a:p>
            <a:pPr>
              <a:buFont typeface="Wingdings" pitchFamily="2" charset="2"/>
              <a:buChar char="ü"/>
            </a:pPr>
            <a:r>
              <a:rPr lang="fr-FR" sz="3600" b="1" dirty="0" err="1" smtClean="0"/>
              <a:t>Pulsed</a:t>
            </a:r>
            <a:r>
              <a:rPr lang="fr-FR" sz="3600" b="1" dirty="0" smtClean="0"/>
              <a:t> laser </a:t>
            </a:r>
            <a:r>
              <a:rPr lang="fr-FR" sz="3600" b="1" dirty="0" err="1" smtClean="0"/>
              <a:t>beam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regime</a:t>
            </a:r>
            <a:r>
              <a:rPr lang="fr-FR" sz="3600" b="1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fr-FR" sz="3600" b="1" dirty="0">
                <a:sym typeface="Euclid Math One"/>
              </a:rPr>
              <a:t>&gt;</a:t>
            </a:r>
            <a:r>
              <a:rPr lang="fr-FR" sz="3600" b="1" dirty="0" smtClean="0">
                <a:sym typeface="Euclid Math One"/>
              </a:rPr>
              <a:t> 1kHz </a:t>
            </a:r>
            <a:r>
              <a:rPr lang="fr-FR" sz="3600" b="1" dirty="0" err="1" smtClean="0">
                <a:sym typeface="Euclid Math One"/>
              </a:rPr>
              <a:t>linewidth</a:t>
            </a:r>
            <a:r>
              <a:rPr lang="fr-FR" sz="3600" b="1" dirty="0" smtClean="0">
                <a:sym typeface="Euclid Math One"/>
              </a:rPr>
              <a:t> </a:t>
            </a:r>
            <a:r>
              <a:rPr lang="fr-FR" sz="3600" b="1" dirty="0" err="1" smtClean="0">
                <a:sym typeface="Euclid Math One"/>
              </a:rPr>
              <a:t>oscillator</a:t>
            </a:r>
            <a:endParaRPr lang="fr-FR" sz="3600" b="1" dirty="0" smtClean="0">
              <a:sym typeface="Euclid Math One"/>
            </a:endParaRPr>
          </a:p>
          <a:p>
            <a:pPr lvl="1">
              <a:buFont typeface="Wingdings" pitchFamily="2" charset="2"/>
              <a:buChar char="ü"/>
            </a:pPr>
            <a:r>
              <a:rPr lang="fr-FR" sz="3600" b="1" dirty="0" smtClean="0">
                <a:sym typeface="Euclid Math One"/>
              </a:rPr>
              <a:t>‘</a:t>
            </a:r>
            <a:r>
              <a:rPr lang="fr-FR" sz="3600" b="1" dirty="0" err="1" smtClean="0">
                <a:sym typeface="Euclid Math One"/>
              </a:rPr>
              <a:t>Huge</a:t>
            </a:r>
            <a:r>
              <a:rPr lang="fr-FR" sz="3600" b="1" dirty="0" smtClean="0">
                <a:sym typeface="Euclid Math One"/>
              </a:rPr>
              <a:t>’ </a:t>
            </a:r>
            <a:r>
              <a:rPr lang="fr-FR" sz="3600" b="1" dirty="0" err="1" smtClean="0">
                <a:sym typeface="Euclid Math One"/>
              </a:rPr>
              <a:t>average</a:t>
            </a:r>
            <a:r>
              <a:rPr lang="fr-FR" sz="3600" b="1" dirty="0" smtClean="0">
                <a:sym typeface="Euclid Math One"/>
              </a:rPr>
              <a:t> &amp; </a:t>
            </a:r>
            <a:r>
              <a:rPr lang="fr-FR" sz="3600" b="1" dirty="0" err="1" smtClean="0">
                <a:sym typeface="Euclid Math One"/>
              </a:rPr>
              <a:t>peak</a:t>
            </a:r>
            <a:r>
              <a:rPr lang="fr-FR" sz="3600" b="1" dirty="0" smtClean="0">
                <a:sym typeface="Euclid Math One"/>
              </a:rPr>
              <a:t> power !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4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Stack</a:t>
            </a:r>
            <a:r>
              <a:rPr lang="fr-FR" dirty="0"/>
              <a:t> power in </a:t>
            </a:r>
            <a:r>
              <a:rPr lang="fr-FR" dirty="0" err="1"/>
              <a:t>pulsed</a:t>
            </a:r>
            <a:r>
              <a:rPr lang="fr-FR" dirty="0"/>
              <a:t> </a:t>
            </a:r>
            <a:r>
              <a:rPr lang="fr-FR" dirty="0" err="1" smtClean="0"/>
              <a:t>regime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ADE-355F-4FD8-82EC-32A83B3DF77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79712" y="1244297"/>
            <a:ext cx="5586273" cy="12311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b="1" dirty="0" smtClean="0"/>
              <a:t>State of the art (</a:t>
            </a:r>
            <a:r>
              <a:rPr lang="fr-FR" sz="2000" b="1" dirty="0" err="1" smtClean="0"/>
              <a:t>Garching</a:t>
            </a:r>
            <a:r>
              <a:rPr lang="fr-FR" sz="2000" b="1" dirty="0" smtClean="0"/>
              <a:t> MPI): </a:t>
            </a:r>
            <a:br>
              <a:rPr lang="fr-FR" sz="2000" b="1" dirty="0" smtClean="0"/>
            </a:br>
            <a:r>
              <a:rPr lang="fr-FR" sz="2000" b="1" dirty="0" smtClean="0"/>
              <a:t> ~670kW, 10ps pulses, 1040nm @</a:t>
            </a:r>
            <a:r>
              <a:rPr lang="fr-FR" sz="2000" b="1" dirty="0"/>
              <a:t>2</a:t>
            </a:r>
            <a:r>
              <a:rPr lang="fr-FR" sz="2000" b="1" dirty="0" smtClean="0"/>
              <a:t>50MHz (F~5600)</a:t>
            </a:r>
          </a:p>
          <a:p>
            <a:r>
              <a:rPr lang="fr-FR" sz="1600" b="1" dirty="0" smtClean="0"/>
              <a:t>OL39(2014)2595</a:t>
            </a:r>
          </a:p>
          <a:p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590431" y="5301208"/>
            <a:ext cx="5963138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ym typeface="Wingdings" pitchFamily="2" charset="2"/>
              </a:rPr>
              <a:t>Issues</a:t>
            </a:r>
          </a:p>
          <a:p>
            <a:pPr marL="342900" indent="-342900">
              <a:buFont typeface="Wingdings"/>
              <a:buChar char="è"/>
            </a:pPr>
            <a:r>
              <a:rPr lang="fr-FR" sz="2000" b="1" dirty="0" smtClean="0">
                <a:sym typeface="Wingdings" pitchFamily="2" charset="2"/>
              </a:rPr>
              <a:t>control of thermal </a:t>
            </a:r>
            <a:r>
              <a:rPr lang="fr-FR" sz="2000" b="1" dirty="0" err="1" smtClean="0">
                <a:sym typeface="Wingdings" pitchFamily="2" charset="2"/>
              </a:rPr>
              <a:t>lensing</a:t>
            </a:r>
            <a:r>
              <a:rPr lang="fr-FR" sz="2000" b="1" dirty="0" smtClean="0">
                <a:sym typeface="Wingdings" pitchFamily="2" charset="2"/>
              </a:rPr>
              <a:t> an </a:t>
            </a:r>
            <a:r>
              <a:rPr lang="fr-FR" sz="2000" b="1" dirty="0" err="1" smtClean="0">
                <a:sym typeface="Wingdings" pitchFamily="2" charset="2"/>
              </a:rPr>
              <a:t>thermoelastic</a:t>
            </a:r>
            <a:r>
              <a:rPr lang="fr-FR" sz="2000" b="1" dirty="0">
                <a:sym typeface="Wingdings" pitchFamily="2" charset="2"/>
              </a:rPr>
              <a:t> </a:t>
            </a:r>
            <a:r>
              <a:rPr lang="fr-FR" sz="2000" b="1" dirty="0" err="1" smtClean="0">
                <a:sym typeface="Wingdings" pitchFamily="2" charset="2"/>
              </a:rPr>
              <a:t>effects</a:t>
            </a:r>
            <a:endParaRPr lang="fr-FR" sz="2000" b="1" dirty="0" smtClean="0">
              <a:sym typeface="Wingdings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fr-FR" sz="2000" b="1" dirty="0" smtClean="0">
                <a:sym typeface="Wingdings" pitchFamily="2" charset="2"/>
              </a:rPr>
              <a:t>Damage </a:t>
            </a:r>
            <a:r>
              <a:rPr lang="fr-FR" sz="2000" b="1" dirty="0" err="1" smtClean="0">
                <a:sym typeface="Wingdings" pitchFamily="2" charset="2"/>
              </a:rPr>
              <a:t>threshold</a:t>
            </a:r>
            <a:r>
              <a:rPr lang="fr-FR" sz="2000" b="1" dirty="0" smtClean="0">
                <a:sym typeface="Wingdings" pitchFamily="2" charset="2"/>
              </a:rPr>
              <a:t> of </a:t>
            </a:r>
            <a:r>
              <a:rPr lang="fr-FR" sz="2000" b="1" dirty="0" err="1" smtClean="0">
                <a:sym typeface="Wingdings" pitchFamily="2" charset="2"/>
              </a:rPr>
              <a:t>mirror</a:t>
            </a:r>
            <a:r>
              <a:rPr lang="fr-FR" sz="2000" b="1" dirty="0" smtClean="0">
                <a:sym typeface="Wingdings" pitchFamily="2" charset="2"/>
              </a:rPr>
              <a:t> </a:t>
            </a:r>
            <a:r>
              <a:rPr lang="fr-FR" sz="2000" b="1" dirty="0" err="1" smtClean="0">
                <a:sym typeface="Wingdings" pitchFamily="2" charset="2"/>
              </a:rPr>
              <a:t>coatings</a:t>
            </a:r>
            <a:endParaRPr lang="fr-F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2" y="2697839"/>
            <a:ext cx="45597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18" y="2552080"/>
            <a:ext cx="4058022" cy="259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9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76256" y="3645024"/>
            <a:ext cx="171553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b="1" dirty="0" smtClean="0"/>
              <a:t>CELIA/KEK/LMA/LAL</a:t>
            </a:r>
            <a:endParaRPr lang="fr-FR" sz="1400" b="1" dirty="0"/>
          </a:p>
        </p:txBody>
      </p:sp>
      <p:pic>
        <p:nvPicPr>
          <p:cNvPr id="5" name="Picture 2" descr="laser tube et cavi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9544" y="2076480"/>
            <a:ext cx="4104456" cy="171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 flipH="1">
            <a:off x="4548554" y="1268760"/>
            <a:ext cx="0" cy="510899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160506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277314"/>
            <a:ext cx="3539255" cy="2655742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612572" y="4388911"/>
            <a:ext cx="329866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b="1" dirty="0" err="1" smtClean="0"/>
              <a:t>Ti:sapph</a:t>
            </a:r>
            <a:r>
              <a:rPr lang="fr-FR" b="1" dirty="0" smtClean="0"/>
              <a:t> </a:t>
            </a:r>
            <a:r>
              <a:rPr lang="fr-FR" b="1" dirty="0" err="1" smtClean="0"/>
              <a:t>oscillator</a:t>
            </a:r>
            <a:endParaRPr lang="fr-FR" b="1" dirty="0" smtClean="0"/>
          </a:p>
          <a:p>
            <a:pPr>
              <a:buFont typeface="Courier New" pitchFamily="49" charset="0"/>
              <a:buChar char="o"/>
            </a:pPr>
            <a:r>
              <a:rPr lang="fr-FR" b="1" dirty="0" err="1" smtClean="0"/>
              <a:t>Picosecond</a:t>
            </a:r>
            <a:r>
              <a:rPr lang="fr-FR" b="1" dirty="0" smtClean="0"/>
              <a:t> pulses @ ~75MHz</a:t>
            </a:r>
          </a:p>
          <a:p>
            <a:pPr lvl="1">
              <a:buFont typeface="Courier New" pitchFamily="49" charset="0"/>
              <a:buChar char="o"/>
            </a:pPr>
            <a:r>
              <a:rPr lang="fr-FR" b="1" dirty="0" smtClean="0"/>
              <a:t>Stable lock ,finesse~30000</a:t>
            </a:r>
          </a:p>
          <a:p>
            <a:pPr lvl="1"/>
            <a:r>
              <a:rPr lang="fr-FR" b="1" dirty="0" smtClean="0"/>
              <a:t>(</a:t>
            </a:r>
            <a:r>
              <a:rPr lang="fr-FR" b="1" dirty="0" smtClean="0">
                <a:sym typeface="Wingdings" pitchFamily="2" charset="2"/>
              </a:rPr>
              <a:t>BW feedback~100kHz)</a:t>
            </a:r>
            <a:endParaRPr lang="fr-FR" b="1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467544" y="1290246"/>
            <a:ext cx="144283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b="1" dirty="0" smtClean="0"/>
              <a:t>2-</a:t>
            </a:r>
            <a:r>
              <a:rPr lang="fr-FR" sz="1600" b="1" dirty="0" err="1" smtClean="0"/>
              <a:t>mirror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cavity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652120" y="1340768"/>
            <a:ext cx="243829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b="1" dirty="0" smtClean="0"/>
              <a:t>Non </a:t>
            </a:r>
            <a:r>
              <a:rPr lang="fr-FR" sz="1600" b="1" dirty="0" err="1" smtClean="0"/>
              <a:t>planar</a:t>
            </a:r>
            <a:r>
              <a:rPr lang="fr-FR" sz="1600" b="1" dirty="0" smtClean="0"/>
              <a:t> 4-mirror </a:t>
            </a:r>
            <a:r>
              <a:rPr lang="fr-FR" sz="1600" b="1" dirty="0" err="1" smtClean="0"/>
              <a:t>cavity</a:t>
            </a:r>
            <a:endParaRPr lang="fr-FR" sz="1600" b="1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5076056" y="4221744"/>
            <a:ext cx="329866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b="1" dirty="0" smtClean="0"/>
              <a:t>Yb </a:t>
            </a:r>
            <a:r>
              <a:rPr lang="fr-FR" b="1" dirty="0" err="1" smtClean="0"/>
              <a:t>fiber</a:t>
            </a:r>
            <a:r>
              <a:rPr lang="fr-FR" b="1" dirty="0" smtClean="0"/>
              <a:t> </a:t>
            </a:r>
            <a:r>
              <a:rPr lang="fr-FR" b="1" dirty="0" err="1" smtClean="0"/>
              <a:t>oscillator</a:t>
            </a:r>
            <a:endParaRPr lang="fr-FR" b="1" dirty="0" smtClean="0"/>
          </a:p>
          <a:p>
            <a:pPr>
              <a:buFont typeface="Courier New" pitchFamily="49" charset="0"/>
              <a:buChar char="o"/>
            </a:pPr>
            <a:r>
              <a:rPr lang="fr-FR" b="1" dirty="0" smtClean="0"/>
              <a:t>100fs pulses @ ~200MHz</a:t>
            </a:r>
          </a:p>
          <a:p>
            <a:pPr lvl="1">
              <a:buFont typeface="Courier New" pitchFamily="49" charset="0"/>
              <a:buChar char="o"/>
            </a:pPr>
            <a:r>
              <a:rPr lang="fr-FR" b="1" dirty="0" smtClean="0"/>
              <a:t>Stable lock, finesse~30000</a:t>
            </a:r>
          </a:p>
          <a:p>
            <a:pPr lvl="1"/>
            <a:r>
              <a:rPr lang="fr-FR" b="1" dirty="0" smtClean="0"/>
              <a:t>(</a:t>
            </a:r>
            <a:r>
              <a:rPr lang="fr-FR" b="1" dirty="0" smtClean="0">
                <a:sym typeface="Wingdings" pitchFamily="2" charset="2"/>
              </a:rPr>
              <a:t>BW feedback~10MHz)</a:t>
            </a:r>
            <a:endParaRPr lang="fr-FR" b="1" dirty="0" smtClean="0"/>
          </a:p>
          <a:p>
            <a:pPr>
              <a:buFont typeface="Courier New" pitchFamily="49" charset="0"/>
              <a:buChar char="o"/>
            </a:pPr>
            <a:r>
              <a:rPr lang="fr-FR" b="1" dirty="0" smtClean="0"/>
              <a:t>Yb </a:t>
            </a:r>
            <a:r>
              <a:rPr lang="fr-FR" b="1" dirty="0" err="1" smtClean="0"/>
              <a:t>fiber</a:t>
            </a:r>
            <a:r>
              <a:rPr lang="fr-FR" b="1" dirty="0" smtClean="0"/>
              <a:t> system amplifier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Highest</a:t>
            </a:r>
            <a:r>
              <a:rPr lang="fr-FR" dirty="0"/>
              <a:t>  </a:t>
            </a:r>
            <a:r>
              <a:rPr lang="fr-FR" dirty="0" err="1"/>
              <a:t>cavity</a:t>
            </a:r>
            <a:r>
              <a:rPr lang="fr-FR" dirty="0"/>
              <a:t> gain/finesse in </a:t>
            </a:r>
            <a:r>
              <a:rPr lang="fr-FR" dirty="0" err="1"/>
              <a:t>pulsed</a:t>
            </a:r>
            <a:r>
              <a:rPr lang="fr-FR" dirty="0"/>
              <a:t> </a:t>
            </a:r>
            <a:r>
              <a:rPr lang="fr-FR" dirty="0" err="1"/>
              <a:t>regime</a:t>
            </a:r>
            <a:r>
              <a:rPr lang="fr-FR" dirty="0"/>
              <a:t> 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131840" y="3625279"/>
            <a:ext cx="874983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b="1" dirty="0" smtClean="0"/>
              <a:t>LAL, LMA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220072" y="5792975"/>
            <a:ext cx="27928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b="1" dirty="0" err="1" smtClean="0"/>
              <a:t>Installed</a:t>
            </a:r>
            <a:r>
              <a:rPr lang="fr-FR" sz="1600" b="1" dirty="0" smtClean="0"/>
              <a:t> /</a:t>
            </a:r>
            <a:r>
              <a:rPr lang="fr-FR" sz="1600" b="1" dirty="0" err="1" smtClean="0"/>
              <a:t>tested</a:t>
            </a:r>
            <a:r>
              <a:rPr lang="fr-FR" sz="1600" b="1" dirty="0" smtClean="0"/>
              <a:t> at ATF/KEK</a:t>
            </a:r>
          </a:p>
          <a:p>
            <a:r>
              <a:rPr lang="fr-FR" sz="1600" b="1" dirty="0" smtClean="0"/>
              <a:t>(Compton e+ </a:t>
            </a:r>
            <a:r>
              <a:rPr lang="fr-FR" sz="1600" b="1" dirty="0" err="1" smtClean="0"/>
              <a:t>polarized</a:t>
            </a:r>
            <a:r>
              <a:rPr lang="fr-FR" sz="1600" b="1" dirty="0" smtClean="0"/>
              <a:t> source)</a:t>
            </a:r>
            <a:endParaRPr lang="fr-FR" sz="160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MY\Desktop\図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041" y="3510054"/>
            <a:ext cx="4517455" cy="3015290"/>
          </a:xfrm>
          <a:prstGeom prst="rect">
            <a:avLst/>
          </a:prstGeom>
          <a:noFill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34" y="764704"/>
            <a:ext cx="4030050" cy="262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/楕円 4"/>
          <p:cNvSpPr/>
          <p:nvPr/>
        </p:nvSpPr>
        <p:spPr>
          <a:xfrm>
            <a:off x="360040" y="980728"/>
            <a:ext cx="1403648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512" y="404664"/>
            <a:ext cx="4392488" cy="269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/>
          <p:cNvCxnSpPr/>
          <p:nvPr/>
        </p:nvCxnSpPr>
        <p:spPr>
          <a:xfrm rot="10800000" flipV="1">
            <a:off x="6300192" y="1988840"/>
            <a:ext cx="1800200" cy="7920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5" idx="6"/>
            <a:endCxn id="51204" idx="1"/>
          </p:cNvCxnSpPr>
          <p:nvPr/>
        </p:nvCxnSpPr>
        <p:spPr>
          <a:xfrm>
            <a:off x="1763688" y="1664804"/>
            <a:ext cx="2987824" cy="87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6948264" y="2204864"/>
            <a:ext cx="72008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~17 m</a:t>
            </a:r>
            <a:endParaRPr lang="ja-JP" alt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rot="10800000">
            <a:off x="4644008" y="2492896"/>
            <a:ext cx="1656184" cy="28803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148064" y="2473151"/>
            <a:ext cx="72008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~4.5m</a:t>
            </a:r>
            <a:endParaRPr lang="ja-JP" alt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>
            <a:off x="6228184" y="2492896"/>
            <a:ext cx="360040" cy="144016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108520" y="3645024"/>
            <a:ext cx="9361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Vibration and sound isolation for external cavity </a:t>
            </a:r>
            <a:endParaRPr lang="ja-JP" altLang="en-US" sz="1600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5220072" y="3977680"/>
            <a:ext cx="792088" cy="247565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5292080" y="5229200"/>
            <a:ext cx="72008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~15 m</a:t>
            </a:r>
            <a:endParaRPr lang="ja-JP" alt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0" y="4293096"/>
            <a:ext cx="4283968" cy="2304256"/>
            <a:chOff x="395536" y="1628800"/>
            <a:chExt cx="8446673" cy="4291675"/>
          </a:xfrm>
        </p:grpSpPr>
        <p:pic>
          <p:nvPicPr>
            <p:cNvPr id="25" name="図 12" descr="30mCavit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1628800"/>
              <a:ext cx="8446673" cy="4291675"/>
            </a:xfrm>
            <a:prstGeom prst="rect">
              <a:avLst/>
            </a:prstGeom>
          </p:spPr>
        </p:pic>
        <p:cxnSp>
          <p:nvCxnSpPr>
            <p:cNvPr id="28" name="直線矢印コネクタ 15"/>
            <p:cNvCxnSpPr/>
            <p:nvPr/>
          </p:nvCxnSpPr>
          <p:spPr>
            <a:xfrm flipV="1">
              <a:off x="899592" y="2708920"/>
              <a:ext cx="7128792" cy="14401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16"/>
            <p:cNvSpPr/>
            <p:nvPr/>
          </p:nvSpPr>
          <p:spPr>
            <a:xfrm>
              <a:off x="3923928" y="2780928"/>
              <a:ext cx="10150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~15</a:t>
              </a:r>
              <a:r>
                <a:rPr lang="ja-JP" altLang="en-US" dirty="0" err="1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ｍ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30" name="正方形/長方形 12"/>
          <p:cNvSpPr/>
          <p:nvPr/>
        </p:nvSpPr>
        <p:spPr>
          <a:xfrm>
            <a:off x="1492884" y="6183871"/>
            <a:ext cx="6158233" cy="369332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800" i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Ozawa-san, University of Tokyo, </a:t>
            </a:r>
            <a:r>
              <a:rPr lang="en-US" altLang="ja-JP" i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Japan. UFO2013/</a:t>
            </a:r>
            <a:r>
              <a:rPr lang="en-US" altLang="ja-JP" i="1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Davos</a:t>
            </a:r>
            <a:r>
              <a:rPr lang="en-US" altLang="ja-JP" i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lang="en-US" altLang="ja-JP" sz="1800" i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0" y="4221088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4-mirrors </a:t>
            </a:r>
            <a:r>
              <a:rPr lang="en-US" altLang="ja-JP" sz="18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bow-tie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cavity</a:t>
            </a:r>
          </a:p>
          <a:p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(</a:t>
            </a:r>
            <a:r>
              <a:rPr lang="en-US" altLang="ja-JP" sz="18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30m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cavity length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 10MHz rep rate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ja-JP" altLang="en-US" sz="1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3951" y="177193"/>
            <a:ext cx="8951283" cy="860561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sz="3200" dirty="0"/>
              <a:t>Very long monolithic cavity setup (Finesse~300) for harmonic </a:t>
            </a:r>
            <a:r>
              <a:rPr lang="en-US" sz="3200" dirty="0" smtClean="0"/>
              <a:t>generation</a:t>
            </a:r>
            <a:endParaRPr lang="fr-FR" sz="32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8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842257"/>
            <a:ext cx="7632848" cy="2523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4-mirror cavity of 7.5 m round-trip length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 inch mirror diameter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HR coatings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40 MHz </a:t>
            </a:r>
            <a:r>
              <a:rPr lang="en-US" sz="2800" dirty="0" err="1" smtClean="0"/>
              <a:t>Yb</a:t>
            </a:r>
            <a:r>
              <a:rPr lang="en-US" sz="2800" dirty="0" smtClean="0"/>
              <a:t> doped oscillator and fiber amplifier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2" descr="C:\Users\$zomer\Desktop\Lhec\ERL_Facility_CDR\ERL_Facility_CDR\cav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418811"/>
            <a:ext cx="61341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5724128" y="5301208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228184" y="5003884"/>
            <a:ext cx="60144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~2m</a:t>
            </a:r>
            <a:endParaRPr lang="en-US" b="1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Cavity for the </a:t>
            </a:r>
            <a:r>
              <a:rPr lang="en-US" dirty="0" smtClean="0"/>
              <a:t>PERLE Facility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6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ssiers\Articoli\Conferenze\IPAC11\figure\R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5573317" cy="37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cteur droit avec flèche 28"/>
          <p:cNvCxnSpPr/>
          <p:nvPr/>
        </p:nvCxnSpPr>
        <p:spPr>
          <a:xfrm>
            <a:off x="5669423" y="1700808"/>
            <a:ext cx="0" cy="35910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251520" y="1706953"/>
            <a:ext cx="5088312" cy="73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53975" y="5662972"/>
            <a:ext cx="9036050" cy="663575"/>
            <a:chOff x="0" y="6194425"/>
            <a:chExt cx="9036050" cy="663575"/>
          </a:xfrm>
        </p:grpSpPr>
        <p:pic>
          <p:nvPicPr>
            <p:cNvPr id="36" name="Picture 97" descr="l-coul-5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75388"/>
              <a:ext cx="1008063" cy="58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13" descr="Sole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913" y="6340475"/>
              <a:ext cx="1081087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2677319" y="6188869"/>
              <a:ext cx="619125" cy="719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9" name="Picture 115" descr="Thal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56550" y="6308725"/>
              <a:ext cx="1079500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17" descr="C2RMF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838" y="6240463"/>
              <a:ext cx="720725" cy="61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1" descr="image_previe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67400" y="6194425"/>
              <a:ext cx="647700" cy="663575"/>
            </a:xfrm>
            <a:prstGeom prst="rect">
              <a:avLst/>
            </a:prstGeom>
            <a:noFill/>
          </p:spPr>
        </p:pic>
        <p:pic>
          <p:nvPicPr>
            <p:cNvPr id="42" name="Picture 22" descr="logo_Neel_f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87900" y="6335713"/>
              <a:ext cx="790575" cy="522287"/>
            </a:xfrm>
            <a:prstGeom prst="rect">
              <a:avLst/>
            </a:prstGeom>
            <a:noFill/>
          </p:spPr>
        </p:pic>
        <p:pic>
          <p:nvPicPr>
            <p:cNvPr id="43" name="Picture 23" descr="inser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59563" y="6381750"/>
              <a:ext cx="1150937" cy="396875"/>
            </a:xfrm>
            <a:prstGeom prst="rect">
              <a:avLst/>
            </a:prstGeom>
            <a:noFill/>
          </p:spPr>
        </p:pic>
      </p:grpSp>
      <p:cxnSp>
        <p:nvCxnSpPr>
          <p:cNvPr id="49" name="Connecteur droit avec flèche 48"/>
          <p:cNvCxnSpPr/>
          <p:nvPr/>
        </p:nvCxnSpPr>
        <p:spPr>
          <a:xfrm flipH="1">
            <a:off x="5364088" y="3284984"/>
            <a:ext cx="1152128" cy="61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6127264" y="2017824"/>
            <a:ext cx="2969846" cy="24929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Optical </a:t>
            </a:r>
            <a:r>
              <a:rPr lang="fr-FR" sz="2400" b="1" dirty="0" err="1" smtClean="0">
                <a:solidFill>
                  <a:schemeClr val="tx1"/>
                </a:solidFill>
              </a:rPr>
              <a:t>resonator</a:t>
            </a:r>
            <a:r>
              <a:rPr lang="fr-FR" sz="2400" b="1" dirty="0" smtClean="0">
                <a:solidFill>
                  <a:schemeClr val="tx1"/>
                </a:solidFill>
              </a:rPr>
              <a:t> 37MHz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tx1"/>
                </a:solidFill>
              </a:rPr>
              <a:t>GOAL:</a:t>
            </a:r>
          </a:p>
          <a:p>
            <a:pPr lvl="1"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tx1"/>
                </a:solidFill>
              </a:rPr>
              <a:t>10-20ps</a:t>
            </a:r>
          </a:p>
          <a:p>
            <a:pPr lvl="1"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tx1"/>
                </a:solidFill>
              </a:rPr>
              <a:t>&gt;150W incident power</a:t>
            </a:r>
          </a:p>
          <a:p>
            <a:pPr lvl="1">
              <a:buFont typeface="Wingdings" pitchFamily="2" charset="2"/>
              <a:buChar char="ü"/>
            </a:pPr>
            <a:r>
              <a:rPr lang="fr-FR" b="1" dirty="0" err="1" smtClean="0">
                <a:solidFill>
                  <a:schemeClr val="tx1"/>
                </a:solidFill>
              </a:rPr>
              <a:t>Cavity</a:t>
            </a:r>
            <a:r>
              <a:rPr lang="fr-FR" b="1" dirty="0" smtClean="0">
                <a:solidFill>
                  <a:schemeClr val="tx1"/>
                </a:solidFill>
              </a:rPr>
              <a:t> finesse~30000</a:t>
            </a:r>
          </a:p>
          <a:p>
            <a:pPr lvl="1"/>
            <a:r>
              <a:rPr lang="fr-FR" b="1" dirty="0" smtClean="0">
                <a:solidFill>
                  <a:schemeClr val="tx1"/>
                </a:solidFill>
                <a:sym typeface="Wingdings" pitchFamily="2" charset="2"/>
              </a:rPr>
              <a:t>goal : 1MW </a:t>
            </a:r>
            <a:r>
              <a:rPr lang="fr-FR" b="1" dirty="0" err="1" smtClean="0">
                <a:solidFill>
                  <a:schemeClr val="tx1"/>
                </a:solidFill>
                <a:sym typeface="Wingdings" pitchFamily="2" charset="2"/>
              </a:rPr>
              <a:t>average</a:t>
            </a:r>
            <a:r>
              <a:rPr lang="fr-FR" b="1" dirty="0" smtClean="0">
                <a:solidFill>
                  <a:schemeClr val="tx1"/>
                </a:solidFill>
                <a:sym typeface="Wingdings" pitchFamily="2" charset="2"/>
              </a:rPr>
              <a:t> power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$zomer\Desktop\Logo upsud.jpg"/>
          <p:cNvPicPr>
            <a:picLocks noChangeAspect="1" noChangeArrowheads="1"/>
          </p:cNvPicPr>
          <p:nvPr/>
        </p:nvPicPr>
        <p:blipFill>
          <a:blip r:embed="rId11" cstate="print"/>
          <a:srcRect b="37696"/>
          <a:stretch>
            <a:fillRect/>
          </a:stretch>
        </p:blipFill>
        <p:spPr bwMode="auto">
          <a:xfrm>
            <a:off x="7615451" y="719012"/>
            <a:ext cx="1528549" cy="887104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Compact X ray </a:t>
            </a:r>
            <a:r>
              <a:rPr lang="en-US" dirty="0" smtClean="0"/>
              <a:t>source </a:t>
            </a:r>
            <a:r>
              <a:rPr lang="en-US" dirty="0" err="1" smtClean="0"/>
              <a:t>ThomX</a:t>
            </a:r>
            <a:r>
              <a:rPr lang="en-US" dirty="0" smtClean="0"/>
              <a:t> </a:t>
            </a:r>
            <a:r>
              <a:rPr lang="en-US" dirty="0"/>
              <a:t>machine</a:t>
            </a:r>
            <a:br>
              <a:rPr lang="en-US" dirty="0"/>
            </a:br>
            <a:r>
              <a:rPr lang="en-US" dirty="0"/>
              <a:t>Under construction at </a:t>
            </a:r>
            <a:r>
              <a:rPr lang="en-US" dirty="0" err="1"/>
              <a:t>Orsay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51" y="714946"/>
            <a:ext cx="1604106" cy="8911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27425" y="140348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~10m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97206" y="349635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~7m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7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ZoneTexte 62"/>
          <p:cNvSpPr txBox="1"/>
          <p:nvPr/>
        </p:nvSpPr>
        <p:spPr>
          <a:xfrm>
            <a:off x="683568" y="836712"/>
            <a:ext cx="219874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fr-FR" sz="1600" b="1" dirty="0" err="1" smtClean="0"/>
              <a:t>Mechanical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stability</a:t>
            </a:r>
            <a:endParaRPr lang="fr-FR" sz="1600" b="1" dirty="0" smtClean="0"/>
          </a:p>
          <a:p>
            <a:pPr lvl="1">
              <a:buNone/>
            </a:pP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1600" b="1" dirty="0" smtClean="0">
                <a:solidFill>
                  <a:srgbClr val="FF0000"/>
                </a:solidFill>
              </a:rPr>
              <a:t>4-mirror </a:t>
            </a:r>
            <a:r>
              <a:rPr lang="fr-FR" sz="1600" b="1" dirty="0" err="1" smtClean="0">
                <a:solidFill>
                  <a:srgbClr val="FF0000"/>
                </a:solidFill>
              </a:rPr>
              <a:t>cavity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fr-FR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fr-FR" sz="1600" b="1" dirty="0" smtClean="0">
                <a:solidFill>
                  <a:srgbClr val="FF0000"/>
                </a:solidFill>
              </a:rPr>
              <a:t>8 m round-trip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5339109" y="836712"/>
            <a:ext cx="3481363" cy="5217237"/>
            <a:chOff x="5339109" y="1016732"/>
            <a:chExt cx="3481363" cy="5217237"/>
          </a:xfrm>
        </p:grpSpPr>
        <p:pic>
          <p:nvPicPr>
            <p:cNvPr id="64" name="Imag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92" r="17133"/>
            <a:stretch>
              <a:fillRect/>
            </a:stretch>
          </p:blipFill>
          <p:spPr bwMode="auto">
            <a:xfrm>
              <a:off x="5932809" y="1143000"/>
              <a:ext cx="2887663" cy="494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7"/>
            <p:cNvSpPr>
              <a:spLocks noChangeArrowheads="1"/>
            </p:cNvSpPr>
            <p:nvPr/>
          </p:nvSpPr>
          <p:spPr bwMode="auto">
            <a:xfrm>
              <a:off x="6239197" y="3573463"/>
              <a:ext cx="179387" cy="179387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Text Box 8"/>
            <p:cNvSpPr txBox="1">
              <a:spLocks noChangeArrowheads="1"/>
            </p:cNvSpPr>
            <p:nvPr/>
          </p:nvSpPr>
          <p:spPr bwMode="auto">
            <a:xfrm>
              <a:off x="6996442" y="3465513"/>
              <a:ext cx="1535998" cy="369332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dirty="0" smtClean="0"/>
                <a:t>Interaction point</a:t>
              </a:r>
              <a:endParaRPr lang="fr-FR" dirty="0"/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5860578" y="5361526"/>
              <a:ext cx="757237" cy="7207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109" y="5121188"/>
              <a:ext cx="1209405" cy="1112781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750517" y="1016732"/>
              <a:ext cx="1209405" cy="1112781"/>
            </a:xfrm>
            <a:prstGeom prst="rect">
              <a:avLst/>
            </a:prstGeom>
          </p:spPr>
        </p:pic>
        <p:cxnSp>
          <p:nvCxnSpPr>
            <p:cNvPr id="74" name="Connecteur droit 73"/>
            <p:cNvCxnSpPr/>
            <p:nvPr/>
          </p:nvCxnSpPr>
          <p:spPr bwMode="auto">
            <a:xfrm flipV="1">
              <a:off x="6059189" y="1340768"/>
              <a:ext cx="184140" cy="7200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 bwMode="auto">
            <a:xfrm flipV="1">
              <a:off x="6059189" y="5730120"/>
              <a:ext cx="184140" cy="833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 bwMode="auto">
            <a:xfrm>
              <a:off x="6418584" y="1340768"/>
              <a:ext cx="199231" cy="7200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 bwMode="auto">
            <a:xfrm>
              <a:off x="5599586" y="5721888"/>
              <a:ext cx="207575" cy="7200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 bwMode="auto">
            <a:xfrm>
              <a:off x="6140384" y="1412776"/>
              <a:ext cx="24132" cy="4345116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 bwMode="auto">
            <a:xfrm flipH="1">
              <a:off x="6164516" y="1376772"/>
              <a:ext cx="339825" cy="438112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 bwMode="auto">
            <a:xfrm flipH="1">
              <a:off x="5750517" y="1412776"/>
              <a:ext cx="413999" cy="4345116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 bwMode="auto">
            <a:xfrm flipH="1">
              <a:off x="5750517" y="1376772"/>
              <a:ext cx="753824" cy="4395036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3" name="Connecteur droit avec flèche 22"/>
          <p:cNvCxnSpPr/>
          <p:nvPr/>
        </p:nvCxnSpPr>
        <p:spPr>
          <a:xfrm flipH="1">
            <a:off x="5292080" y="1196752"/>
            <a:ext cx="360040" cy="432048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220072" y="2708920"/>
            <a:ext cx="4860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2m</a:t>
            </a:r>
            <a:endParaRPr lang="fr-FR" b="1" dirty="0"/>
          </a:p>
        </p:txBody>
      </p:sp>
      <p:pic>
        <p:nvPicPr>
          <p:cNvPr id="7170" name="Picture 2" descr="C:\Users\$zomer\Desktop\ThomX 05052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" y="1887768"/>
            <a:ext cx="4710216" cy="45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ThomX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5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2325231" y="1365346"/>
            <a:ext cx="4493539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fr-FR" dirty="0">
                <a:solidFill>
                  <a:prstClr val="black"/>
                </a:solidFill>
                <a:latin typeface="Arial"/>
                <a:cs typeface="Arial"/>
              </a:rPr>
              <a:t>Configuration for </a:t>
            </a:r>
            <a:r>
              <a:rPr lang="fr-FR" dirty="0" smtClean="0">
                <a:solidFill>
                  <a:prstClr val="black"/>
                </a:solidFill>
                <a:latin typeface="Arial"/>
                <a:cs typeface="Arial"/>
              </a:rPr>
              <a:t>PERLE </a:t>
            </a:r>
            <a:r>
              <a:rPr lang="fr-FR" dirty="0">
                <a:solidFill>
                  <a:prstClr val="black"/>
                </a:solidFill>
                <a:latin typeface="Arial"/>
                <a:cs typeface="Arial"/>
              </a:rPr>
              <a:t>gamma source : </a:t>
            </a:r>
            <a:br>
              <a:rPr lang="fr-FR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fr-FR" dirty="0">
                <a:solidFill>
                  <a:prstClr val="black"/>
                </a:solidFill>
                <a:latin typeface="Arial"/>
                <a:cs typeface="Arial"/>
              </a:rPr>
              <a:t>~</a:t>
            </a:r>
            <a:r>
              <a:rPr lang="fr-FR" dirty="0" err="1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fr-FR" dirty="0">
                <a:solidFill>
                  <a:prstClr val="black"/>
                </a:solidFill>
                <a:latin typeface="Arial"/>
                <a:cs typeface="Arial"/>
              </a:rPr>
              <a:t> as </a:t>
            </a:r>
            <a:r>
              <a:rPr lang="fr-FR" dirty="0" err="1">
                <a:solidFill>
                  <a:prstClr val="black"/>
                </a:solidFill>
                <a:latin typeface="Arial"/>
                <a:cs typeface="Arial"/>
              </a:rPr>
              <a:t>ThomX</a:t>
            </a:r>
            <a:r>
              <a:rPr lang="fr-FR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fr-FR" dirty="0" err="1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r>
              <a:rPr lang="fr-FR" dirty="0">
                <a:solidFill>
                  <a:prstClr val="black"/>
                </a:solidFill>
                <a:latin typeface="Arial"/>
                <a:cs typeface="Arial"/>
              </a:rPr>
              <a:t> (CELIA, LAL)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R&amp;D going on at LAL and CELIA Labs.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485107" y="2725573"/>
            <a:ext cx="8173786" cy="3243809"/>
            <a:chOff x="805594" y="2561455"/>
            <a:chExt cx="8173786" cy="3243809"/>
          </a:xfrm>
        </p:grpSpPr>
        <p:sp>
          <p:nvSpPr>
            <p:cNvPr id="7" name="Abgerundetes Rechteck 4"/>
            <p:cNvSpPr/>
            <p:nvPr/>
          </p:nvSpPr>
          <p:spPr>
            <a:xfrm>
              <a:off x="805594" y="2561456"/>
              <a:ext cx="1836616" cy="91439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>
                  <a:solidFill>
                    <a:prstClr val="white"/>
                  </a:solidFill>
                  <a:latin typeface="Arial"/>
                  <a:cs typeface="Arial"/>
                </a:rPr>
                <a:t>p</a:t>
              </a:r>
              <a:r>
                <a:rPr lang="fr-FR" sz="1600" dirty="0">
                  <a:solidFill>
                    <a:prstClr val="white"/>
                  </a:solidFill>
                  <a:latin typeface="Arial"/>
                  <a:cs typeface="Arial"/>
                </a:rPr>
                <a:t>s master </a:t>
              </a:r>
              <a:r>
                <a:rPr lang="fr-FR" sz="1600" dirty="0" err="1">
                  <a:solidFill>
                    <a:prstClr val="white"/>
                  </a:solidFill>
                  <a:latin typeface="Arial"/>
                  <a:cs typeface="Arial"/>
                </a:rPr>
                <a:t>Oscillator</a:t>
              </a:r>
              <a:endParaRPr lang="de-DE" sz="16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8" name="Abgerundetes Rechteck 5"/>
            <p:cNvSpPr/>
            <p:nvPr/>
          </p:nvSpPr>
          <p:spPr>
            <a:xfrm>
              <a:off x="4612683" y="2561456"/>
              <a:ext cx="1557919" cy="914399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r-FR" sz="1600" dirty="0" err="1">
                  <a:solidFill>
                    <a:prstClr val="white"/>
                  </a:solidFill>
                  <a:latin typeface="Arial"/>
                  <a:cs typeface="Arial"/>
                </a:rPr>
                <a:t>Fiber</a:t>
              </a:r>
              <a:r>
                <a:rPr lang="fr-FR" sz="1600" dirty="0">
                  <a:solidFill>
                    <a:prstClr val="white"/>
                  </a:solidFill>
                  <a:latin typeface="Arial"/>
                  <a:cs typeface="Arial"/>
                </a:rPr>
                <a:t> </a:t>
              </a:r>
              <a:r>
                <a:rPr lang="fr-FR" sz="1600" dirty="0" err="1">
                  <a:solidFill>
                    <a:prstClr val="white"/>
                  </a:solidFill>
                  <a:latin typeface="Arial"/>
                  <a:cs typeface="Arial"/>
                </a:rPr>
                <a:t>amplifiers</a:t>
              </a:r>
              <a:endParaRPr lang="de-DE" sz="16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cxnSp>
          <p:nvCxnSpPr>
            <p:cNvPr id="10" name="Gewinkelte Verbindung 31"/>
            <p:cNvCxnSpPr>
              <a:stCxn id="27" idx="1"/>
              <a:endCxn id="7" idx="3"/>
            </p:cNvCxnSpPr>
            <p:nvPr/>
          </p:nvCxnSpPr>
          <p:spPr>
            <a:xfrm rot="10800000" flipV="1">
              <a:off x="2642210" y="3018654"/>
              <a:ext cx="154280" cy="1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6"/>
            <p:cNvSpPr/>
            <p:nvPr/>
          </p:nvSpPr>
          <p:spPr>
            <a:xfrm>
              <a:off x="6314618" y="3663281"/>
              <a:ext cx="1584176" cy="91439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de-DE" sz="1600" dirty="0">
                  <a:solidFill>
                    <a:prstClr val="white"/>
                  </a:solidFill>
                  <a:latin typeface="Arial"/>
                  <a:cs typeface="Arial"/>
                </a:rPr>
                <a:t>Frequency doubling</a:t>
              </a:r>
            </a:p>
          </p:txBody>
        </p:sp>
        <p:cxnSp>
          <p:nvCxnSpPr>
            <p:cNvPr id="14" name="Gewinkelte Verbindung 31"/>
            <p:cNvCxnSpPr>
              <a:stCxn id="8" idx="1"/>
              <a:endCxn id="27" idx="3"/>
            </p:cNvCxnSpPr>
            <p:nvPr/>
          </p:nvCxnSpPr>
          <p:spPr>
            <a:xfrm rot="10800000">
              <a:off x="4442411" y="3018656"/>
              <a:ext cx="170273" cy="1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winkelte Verbindung 31"/>
            <p:cNvCxnSpPr>
              <a:stCxn id="30" idx="1"/>
              <a:endCxn id="8" idx="3"/>
            </p:cNvCxnSpPr>
            <p:nvPr/>
          </p:nvCxnSpPr>
          <p:spPr>
            <a:xfrm rot="10800000" flipV="1">
              <a:off x="6170602" y="3018654"/>
              <a:ext cx="142312" cy="1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winkelte Verbindung 31"/>
            <p:cNvCxnSpPr>
              <a:stCxn id="12" idx="0"/>
              <a:endCxn id="30" idx="2"/>
            </p:cNvCxnSpPr>
            <p:nvPr/>
          </p:nvCxnSpPr>
          <p:spPr>
            <a:xfrm rot="16200000" flipV="1">
              <a:off x="7012567" y="3569142"/>
              <a:ext cx="187426" cy="852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bgerundetes Rechteck 76"/>
            <p:cNvSpPr/>
            <p:nvPr/>
          </p:nvSpPr>
          <p:spPr>
            <a:xfrm>
              <a:off x="1004314" y="3857600"/>
              <a:ext cx="1421872" cy="912841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de-DE" sz="1600" dirty="0">
                  <a:solidFill>
                    <a:prstClr val="white"/>
                  </a:solidFill>
                  <a:latin typeface="Arial"/>
                  <a:cs typeface="Arial"/>
                </a:rPr>
                <a:t>Feedback loop</a:t>
              </a:r>
            </a:p>
          </p:txBody>
        </p:sp>
        <p:sp>
          <p:nvSpPr>
            <p:cNvPr id="27" name="Abgerundetes Rechteck 10"/>
            <p:cNvSpPr/>
            <p:nvPr/>
          </p:nvSpPr>
          <p:spPr>
            <a:xfrm>
              <a:off x="2796490" y="2561455"/>
              <a:ext cx="1645920" cy="9144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de-DE" sz="1600" dirty="0">
                  <a:solidFill>
                    <a:prstClr val="white"/>
                  </a:solidFill>
                  <a:latin typeface="Arial"/>
                  <a:cs typeface="Arial"/>
                </a:rPr>
                <a:t>Stretcher</a:t>
              </a:r>
              <a:endParaRPr lang="de-DE" sz="14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30" name="Abgerundetes Rechteck 10"/>
            <p:cNvSpPr/>
            <p:nvPr/>
          </p:nvSpPr>
          <p:spPr>
            <a:xfrm>
              <a:off x="6312914" y="2561455"/>
              <a:ext cx="1585880" cy="9144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de-DE" sz="1600" dirty="0">
                  <a:solidFill>
                    <a:prstClr val="white"/>
                  </a:solidFill>
                  <a:latin typeface="Arial"/>
                  <a:cs typeface="Arial"/>
                </a:rPr>
                <a:t>Compressor</a:t>
              </a:r>
              <a:endParaRPr lang="de-DE" sz="14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074258" y="4433664"/>
              <a:ext cx="1800200" cy="1371600"/>
              <a:chOff x="1835696" y="3789040"/>
              <a:chExt cx="1800200" cy="1371600"/>
            </a:xfrm>
          </p:grpSpPr>
          <p:sp>
            <p:nvSpPr>
              <p:cNvPr id="53" name="Arc 52"/>
              <p:cNvSpPr>
                <a:spLocks noChangeAspect="1"/>
              </p:cNvSpPr>
              <p:nvPr/>
            </p:nvSpPr>
            <p:spPr>
              <a:xfrm>
                <a:off x="2267744" y="3789040"/>
                <a:ext cx="1368152" cy="1371600"/>
              </a:xfrm>
              <a:prstGeom prst="arc">
                <a:avLst>
                  <a:gd name="adj1" fmla="val 18861051"/>
                  <a:gd name="adj2" fmla="val 2454588"/>
                </a:avLst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fr-FR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5" name="Arc 54"/>
              <p:cNvSpPr>
                <a:spLocks noChangeAspect="1"/>
              </p:cNvSpPr>
              <p:nvPr/>
            </p:nvSpPr>
            <p:spPr>
              <a:xfrm flipH="1">
                <a:off x="1835696" y="3789040"/>
                <a:ext cx="1368152" cy="1371600"/>
              </a:xfrm>
              <a:prstGeom prst="arc">
                <a:avLst>
                  <a:gd name="adj1" fmla="val 18861051"/>
                  <a:gd name="adj2" fmla="val 2454588"/>
                </a:avLst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fr-FR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57" name="Gewinkelte Verbindung 31"/>
            <p:cNvCxnSpPr>
              <a:endCxn id="12" idx="2"/>
            </p:cNvCxnSpPr>
            <p:nvPr/>
          </p:nvCxnSpPr>
          <p:spPr>
            <a:xfrm flipV="1">
              <a:off x="4874458" y="4577680"/>
              <a:ext cx="2232248" cy="504056"/>
            </a:xfrm>
            <a:prstGeom prst="bent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winkelte Verbindung 31"/>
            <p:cNvCxnSpPr>
              <a:stCxn id="23" idx="2"/>
            </p:cNvCxnSpPr>
            <p:nvPr/>
          </p:nvCxnSpPr>
          <p:spPr>
            <a:xfrm rot="16200000" flipH="1">
              <a:off x="2252440" y="4233251"/>
              <a:ext cx="311294" cy="1385674"/>
            </a:xfrm>
            <a:prstGeom prst="bentConnector2">
              <a:avLst/>
            </a:prstGeom>
            <a:ln w="38100">
              <a:solidFill>
                <a:srgbClr val="E46C0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winkelte Verbindung 31"/>
            <p:cNvCxnSpPr>
              <a:stCxn id="7" idx="2"/>
              <a:endCxn id="23" idx="0"/>
            </p:cNvCxnSpPr>
            <p:nvPr/>
          </p:nvCxnSpPr>
          <p:spPr>
            <a:xfrm rot="5400000">
              <a:off x="1528704" y="3662401"/>
              <a:ext cx="381745" cy="86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E46C0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218274" y="4743401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fr-FR" dirty="0">
                  <a:solidFill>
                    <a:prstClr val="black"/>
                  </a:solidFill>
                  <a:latin typeface="Arial"/>
                  <a:cs typeface="Arial"/>
                </a:rPr>
                <a:t>Fabry </a:t>
              </a:r>
              <a:r>
                <a:rPr lang="fr-FR" dirty="0" err="1">
                  <a:solidFill>
                    <a:prstClr val="black"/>
                  </a:solidFill>
                  <a:latin typeface="Arial"/>
                  <a:cs typeface="Arial"/>
                </a:rPr>
                <a:t>Perot</a:t>
              </a:r>
              <a:r>
                <a:rPr lang="fr-FR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fr-FR" dirty="0" err="1">
                  <a:solidFill>
                    <a:prstClr val="black"/>
                  </a:solidFill>
                  <a:latin typeface="Arial"/>
                  <a:cs typeface="Arial"/>
                </a:rPr>
                <a:t>Cavity</a:t>
              </a:r>
              <a:endParaRPr lang="fr-FR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96406" y="2595935"/>
              <a:ext cx="10829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fr-FR" dirty="0">
                  <a:solidFill>
                    <a:prstClr val="black"/>
                  </a:solidFill>
                  <a:latin typeface="Arial"/>
                  <a:cs typeface="Arial"/>
                </a:rPr>
                <a:t>150 W</a:t>
              </a:r>
            </a:p>
            <a:p>
              <a:pPr defTabSz="914400"/>
              <a:r>
                <a:rPr lang="fr-FR" dirty="0">
                  <a:solidFill>
                    <a:prstClr val="black"/>
                  </a:solidFill>
                  <a:latin typeface="Arial"/>
                  <a:cs typeface="Arial"/>
                </a:rPr>
                <a:t>10 </a:t>
              </a:r>
              <a:r>
                <a:rPr lang="fr-FR" dirty="0" err="1">
                  <a:solidFill>
                    <a:prstClr val="black"/>
                  </a:solidFill>
                  <a:latin typeface="Arial"/>
                  <a:cs typeface="Arial"/>
                </a:rPr>
                <a:t>ps</a:t>
              </a:r>
              <a:endParaRPr lang="fr-FR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defTabSz="914400"/>
              <a:r>
                <a:rPr lang="fr-FR" dirty="0">
                  <a:solidFill>
                    <a:prstClr val="black"/>
                  </a:solidFill>
                  <a:latin typeface="Arial"/>
                  <a:cs typeface="Arial"/>
                </a:rPr>
                <a:t>1030 nm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250722" y="4671393"/>
              <a:ext cx="8904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fr-FR" dirty="0">
                  <a:solidFill>
                    <a:prstClr val="black"/>
                  </a:solidFill>
                  <a:latin typeface="Arial"/>
                  <a:cs typeface="Arial"/>
                </a:rPr>
                <a:t>70 W</a:t>
              </a:r>
            </a:p>
            <a:p>
              <a:pPr defTabSz="914400"/>
              <a:r>
                <a:rPr lang="fr-FR" dirty="0">
                  <a:solidFill>
                    <a:prstClr val="black"/>
                  </a:solidFill>
                  <a:latin typeface="Arial"/>
                  <a:cs typeface="Arial"/>
                </a:rPr>
                <a:t>7 </a:t>
              </a:r>
              <a:r>
                <a:rPr lang="fr-FR" dirty="0" err="1">
                  <a:solidFill>
                    <a:prstClr val="black"/>
                  </a:solidFill>
                  <a:latin typeface="Arial"/>
                  <a:cs typeface="Arial"/>
                </a:rPr>
                <a:t>ps</a:t>
              </a:r>
              <a:endParaRPr lang="fr-FR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defTabSz="914400"/>
              <a:r>
                <a:rPr lang="fr-FR" dirty="0">
                  <a:solidFill>
                    <a:prstClr val="black"/>
                  </a:solidFill>
                  <a:latin typeface="Arial"/>
                  <a:cs typeface="Arial"/>
                </a:rPr>
                <a:t>515nm</a:t>
              </a: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290282" y="4311353"/>
              <a:ext cx="216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Arial"/>
                  <a:cs typeface="Arial"/>
                </a:rPr>
                <a:t>Gain(MAX) </a:t>
              </a: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~10000</a:t>
              </a:r>
            </a:p>
          </p:txBody>
        </p:sp>
      </p:grp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laser beam: Configuration 1</a:t>
            </a:r>
            <a:br>
              <a:rPr lang="en-US" dirty="0"/>
            </a:br>
            <a:r>
              <a:rPr lang="en-US" dirty="0"/>
              <a:t>‘higher’ finesse / ‘lower’ input </a:t>
            </a:r>
            <a:r>
              <a:rPr lang="en-US" dirty="0" smtClean="0"/>
              <a:t>power</a:t>
            </a:r>
            <a:endParaRPr lang="fr-FR" dirty="0"/>
          </a:p>
        </p:txBody>
      </p:sp>
      <p:sp>
        <p:nvSpPr>
          <p:cNvPr id="29" name="ZoneTexte 37"/>
          <p:cNvSpPr txBox="1"/>
          <p:nvPr/>
        </p:nvSpPr>
        <p:spPr>
          <a:xfrm>
            <a:off x="6519499" y="5906260"/>
            <a:ext cx="2491388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Arial"/>
                <a:cs typeface="Arial"/>
              </a:rPr>
              <a:t>E. Cormier (CELIA)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laser beam: Configuration 2 </a:t>
            </a:r>
            <a:br>
              <a:rPr lang="en-US" dirty="0"/>
            </a:br>
            <a:r>
              <a:rPr lang="en-US" dirty="0"/>
              <a:t>‘Lower’ finesse / ’higher’ input power</a:t>
            </a:r>
            <a:br>
              <a:rPr lang="en-US" dirty="0"/>
            </a:br>
            <a:endParaRPr lang="fr-FR" dirty="0"/>
          </a:p>
        </p:txBody>
      </p:sp>
      <p:sp>
        <p:nvSpPr>
          <p:cNvPr id="40" name="ZoneTexte 37"/>
          <p:cNvSpPr txBox="1"/>
          <p:nvPr/>
        </p:nvSpPr>
        <p:spPr>
          <a:xfrm>
            <a:off x="6519499" y="5906260"/>
            <a:ext cx="2491388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Arial"/>
                <a:cs typeface="Arial"/>
              </a:rPr>
              <a:t>E. Cormier (CELIA)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61839" y="1232211"/>
            <a:ext cx="8820323" cy="5221487"/>
            <a:chOff x="161839" y="1408673"/>
            <a:chExt cx="8820323" cy="5221487"/>
          </a:xfrm>
        </p:grpSpPr>
        <p:grpSp>
          <p:nvGrpSpPr>
            <p:cNvPr id="2" name="Group 1"/>
            <p:cNvGrpSpPr/>
            <p:nvPr/>
          </p:nvGrpSpPr>
          <p:grpSpPr>
            <a:xfrm>
              <a:off x="161839" y="1408673"/>
              <a:ext cx="8820323" cy="5221487"/>
              <a:chOff x="935184" y="722360"/>
              <a:chExt cx="9181041" cy="5514952"/>
            </a:xfrm>
          </p:grpSpPr>
          <p:sp>
            <p:nvSpPr>
              <p:cNvPr id="7" name="Abgerundetes Rechteck 4"/>
              <p:cNvSpPr/>
              <p:nvPr/>
            </p:nvSpPr>
            <p:spPr>
              <a:xfrm>
                <a:off x="935184" y="1700809"/>
                <a:ext cx="1836616" cy="91439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600" dirty="0">
                    <a:solidFill>
                      <a:prstClr val="white"/>
                    </a:solidFill>
                    <a:latin typeface="Arial"/>
                    <a:cs typeface="Arial"/>
                  </a:rPr>
                  <a:t>p</a:t>
                </a:r>
                <a:r>
                  <a:rPr lang="fr-FR" sz="1600" dirty="0">
                    <a:solidFill>
                      <a:prstClr val="white"/>
                    </a:solidFill>
                    <a:latin typeface="Arial"/>
                    <a:cs typeface="Arial"/>
                  </a:rPr>
                  <a:t>s master </a:t>
                </a:r>
                <a:r>
                  <a:rPr lang="fr-FR" sz="1600" dirty="0" err="1">
                    <a:solidFill>
                      <a:prstClr val="white"/>
                    </a:solidFill>
                    <a:latin typeface="Arial"/>
                    <a:cs typeface="Arial"/>
                  </a:rPr>
                  <a:t>Oscillator</a:t>
                </a:r>
                <a:endParaRPr lang="de-DE" sz="1600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" name="Gewinkelte Verbindung 31"/>
              <p:cNvCxnSpPr>
                <a:stCxn id="27" idx="1"/>
                <a:endCxn id="7" idx="3"/>
              </p:cNvCxnSpPr>
              <p:nvPr/>
            </p:nvCxnSpPr>
            <p:spPr>
              <a:xfrm rot="10800000" flipV="1">
                <a:off x="2771800" y="2158007"/>
                <a:ext cx="154280" cy="1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Abgerundetes Rechteck 6"/>
              <p:cNvSpPr/>
              <p:nvPr/>
            </p:nvSpPr>
            <p:spPr>
              <a:xfrm>
                <a:off x="7187063" y="4095329"/>
                <a:ext cx="1584176" cy="91439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600" dirty="0">
                    <a:solidFill>
                      <a:prstClr val="white"/>
                    </a:solidFill>
                    <a:latin typeface="Arial"/>
                    <a:cs typeface="Arial"/>
                  </a:rPr>
                  <a:t>Frequency doubling</a:t>
                </a:r>
              </a:p>
            </p:txBody>
          </p:sp>
          <p:cxnSp>
            <p:nvCxnSpPr>
              <p:cNvPr id="15" name="Gewinkelte Verbindung 31"/>
              <p:cNvCxnSpPr>
                <a:endCxn id="33" idx="3"/>
              </p:cNvCxnSpPr>
              <p:nvPr/>
            </p:nvCxnSpPr>
            <p:spPr>
              <a:xfrm rot="10800000" flipV="1">
                <a:off x="5913896" y="1179560"/>
                <a:ext cx="242281" cy="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winkelte Verbindung 31"/>
              <p:cNvCxnSpPr>
                <a:stCxn id="12" idx="0"/>
                <a:endCxn id="30" idx="2"/>
              </p:cNvCxnSpPr>
              <p:nvPr/>
            </p:nvCxnSpPr>
            <p:spPr>
              <a:xfrm rot="5400000" flipH="1" flipV="1">
                <a:off x="7448150" y="3095905"/>
                <a:ext cx="1530425" cy="468424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bgerundetes Rechteck 76"/>
              <p:cNvSpPr/>
              <p:nvPr/>
            </p:nvSpPr>
            <p:spPr>
              <a:xfrm>
                <a:off x="1133904" y="4289648"/>
                <a:ext cx="1421872" cy="912841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600" dirty="0">
                    <a:solidFill>
                      <a:prstClr val="white"/>
                    </a:solidFill>
                    <a:latin typeface="Arial"/>
                    <a:cs typeface="Arial"/>
                  </a:rPr>
                  <a:t>Feedback loop</a:t>
                </a:r>
              </a:p>
            </p:txBody>
          </p:sp>
          <p:sp>
            <p:nvSpPr>
              <p:cNvPr id="27" name="Abgerundetes Rechteck 10"/>
              <p:cNvSpPr/>
              <p:nvPr/>
            </p:nvSpPr>
            <p:spPr>
              <a:xfrm>
                <a:off x="2926080" y="1700808"/>
                <a:ext cx="1141864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600" dirty="0">
                    <a:solidFill>
                      <a:prstClr val="white"/>
                    </a:solidFill>
                    <a:latin typeface="Arial"/>
                    <a:cs typeface="Arial"/>
                  </a:rPr>
                  <a:t>Stretcher</a:t>
                </a:r>
                <a:endParaRPr lang="de-DE" sz="1400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" name="Abgerundetes Rechteck 10"/>
              <p:cNvSpPr/>
              <p:nvPr/>
            </p:nvSpPr>
            <p:spPr>
              <a:xfrm>
                <a:off x="7645569" y="1650504"/>
                <a:ext cx="1604012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600" dirty="0">
                    <a:solidFill>
                      <a:prstClr val="white"/>
                    </a:solidFill>
                    <a:latin typeface="Arial"/>
                    <a:cs typeface="Arial"/>
                  </a:rPr>
                  <a:t>Compressor</a:t>
                </a:r>
                <a:endParaRPr lang="de-DE" sz="1400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3203848" y="4865712"/>
                <a:ext cx="1800200" cy="1371600"/>
                <a:chOff x="1835696" y="3789040"/>
                <a:chExt cx="1800200" cy="1371600"/>
              </a:xfrm>
            </p:grpSpPr>
            <p:sp>
              <p:nvSpPr>
                <p:cNvPr id="53" name="Arc 52"/>
                <p:cNvSpPr>
                  <a:spLocks noChangeAspect="1"/>
                </p:cNvSpPr>
                <p:nvPr/>
              </p:nvSpPr>
              <p:spPr>
                <a:xfrm>
                  <a:off x="2267744" y="3789040"/>
                  <a:ext cx="1368152" cy="1371600"/>
                </a:xfrm>
                <a:prstGeom prst="arc">
                  <a:avLst>
                    <a:gd name="adj1" fmla="val 18861051"/>
                    <a:gd name="adj2" fmla="val 2454588"/>
                  </a:avLst>
                </a:prstGeom>
                <a:ln w="381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fr-FR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5" name="Arc 54"/>
                <p:cNvSpPr>
                  <a:spLocks noChangeAspect="1"/>
                </p:cNvSpPr>
                <p:nvPr/>
              </p:nvSpPr>
              <p:spPr>
                <a:xfrm flipH="1">
                  <a:off x="1835696" y="3789040"/>
                  <a:ext cx="1368152" cy="1371600"/>
                </a:xfrm>
                <a:prstGeom prst="arc">
                  <a:avLst>
                    <a:gd name="adj1" fmla="val 18861051"/>
                    <a:gd name="adj2" fmla="val 2454588"/>
                  </a:avLst>
                </a:prstGeom>
                <a:ln w="381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fr-FR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</p:grpSp>
          <p:cxnSp>
            <p:nvCxnSpPr>
              <p:cNvPr id="57" name="Gewinkelte Verbindung 31"/>
              <p:cNvCxnSpPr>
                <a:endCxn id="12" idx="2"/>
              </p:cNvCxnSpPr>
              <p:nvPr/>
            </p:nvCxnSpPr>
            <p:spPr>
              <a:xfrm flipV="1">
                <a:off x="5004048" y="5009728"/>
                <a:ext cx="2975103" cy="507504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winkelte Verbindung 31"/>
              <p:cNvCxnSpPr>
                <a:stCxn id="23" idx="2"/>
              </p:cNvCxnSpPr>
              <p:nvPr/>
            </p:nvCxnSpPr>
            <p:spPr>
              <a:xfrm rot="16200000" flipH="1">
                <a:off x="2382030" y="4665299"/>
                <a:ext cx="311294" cy="1385674"/>
              </a:xfrm>
              <a:prstGeom prst="bentConnector2">
                <a:avLst/>
              </a:prstGeom>
              <a:ln w="38100">
                <a:solidFill>
                  <a:srgbClr val="E46C0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winkelte Verbindung 31"/>
              <p:cNvCxnSpPr>
                <a:stCxn id="7" idx="2"/>
                <a:endCxn id="23" idx="0"/>
              </p:cNvCxnSpPr>
              <p:nvPr/>
            </p:nvCxnSpPr>
            <p:spPr>
              <a:xfrm rot="5400000">
                <a:off x="1011946" y="3448102"/>
                <a:ext cx="1674440" cy="8652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E46C0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3347864" y="5175449"/>
                <a:ext cx="1440160" cy="103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fr-FR" dirty="0">
                    <a:solidFill>
                      <a:prstClr val="black"/>
                    </a:solidFill>
                    <a:latin typeface="Arial"/>
                    <a:cs typeface="Arial"/>
                  </a:rPr>
                  <a:t>Fabry </a:t>
                </a:r>
                <a:r>
                  <a:rPr lang="fr-FR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Perot</a:t>
                </a:r>
                <a:r>
                  <a:rPr lang="fr-FR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fr-FR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Cavity</a:t>
                </a:r>
                <a:endParaRPr lang="fr-FR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873273" y="4037303"/>
                <a:ext cx="1242952" cy="1030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fr-FR" dirty="0">
                    <a:solidFill>
                      <a:prstClr val="black"/>
                    </a:solidFill>
                    <a:latin typeface="Arial"/>
                    <a:cs typeface="Arial"/>
                  </a:rPr>
                  <a:t>N x 70 W</a:t>
                </a:r>
              </a:p>
              <a:p>
                <a:pPr defTabSz="914400"/>
                <a:r>
                  <a:rPr lang="fr-FR" dirty="0">
                    <a:solidFill>
                      <a:prstClr val="black"/>
                    </a:solidFill>
                    <a:latin typeface="Arial"/>
                    <a:cs typeface="Arial"/>
                  </a:rPr>
                  <a:t>7 </a:t>
                </a:r>
                <a:r>
                  <a:rPr lang="fr-FR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ps</a:t>
                </a:r>
                <a:endParaRPr lang="fr-FR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defTabSz="914400"/>
                <a:r>
                  <a:rPr lang="fr-FR" dirty="0">
                    <a:solidFill>
                      <a:prstClr val="black"/>
                    </a:solidFill>
                    <a:latin typeface="Arial"/>
                    <a:cs typeface="Arial"/>
                  </a:rPr>
                  <a:t>515nm</a:t>
                </a:r>
              </a:p>
            </p:txBody>
          </p:sp>
          <p:sp>
            <p:nvSpPr>
              <p:cNvPr id="32" name="Abgerundetes Rechteck 5"/>
              <p:cNvSpPr/>
              <p:nvPr/>
            </p:nvSpPr>
            <p:spPr>
              <a:xfrm>
                <a:off x="4355976" y="3098620"/>
                <a:ext cx="1557919" cy="914399"/>
              </a:xfrm>
              <a:prstGeom prst="round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sz="1600" dirty="0" err="1">
                    <a:solidFill>
                      <a:prstClr val="white"/>
                    </a:solidFill>
                    <a:latin typeface="Arial"/>
                    <a:cs typeface="Arial"/>
                  </a:rPr>
                  <a:t>Fiber</a:t>
                </a:r>
                <a:r>
                  <a:rPr lang="fr-FR" sz="1600" dirty="0">
                    <a:solidFill>
                      <a:prstClr val="white"/>
                    </a:solidFill>
                    <a:latin typeface="Arial"/>
                    <a:cs typeface="Arial"/>
                  </a:rPr>
                  <a:t> </a:t>
                </a:r>
                <a:r>
                  <a:rPr lang="fr-FR" sz="1600" dirty="0" err="1">
                    <a:solidFill>
                      <a:prstClr val="white"/>
                    </a:solidFill>
                    <a:latin typeface="Arial"/>
                    <a:cs typeface="Arial"/>
                  </a:rPr>
                  <a:t>amplifiers</a:t>
                </a:r>
                <a:endParaRPr lang="de-DE" sz="1600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Abgerundetes Rechteck 5"/>
              <p:cNvSpPr/>
              <p:nvPr/>
            </p:nvSpPr>
            <p:spPr>
              <a:xfrm>
                <a:off x="4355976" y="722360"/>
                <a:ext cx="1557919" cy="914399"/>
              </a:xfrm>
              <a:prstGeom prst="round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sz="1600" dirty="0" err="1">
                    <a:solidFill>
                      <a:prstClr val="white"/>
                    </a:solidFill>
                    <a:latin typeface="Arial"/>
                    <a:cs typeface="Arial"/>
                  </a:rPr>
                  <a:t>Fiber</a:t>
                </a:r>
                <a:r>
                  <a:rPr lang="fr-FR" sz="1600" dirty="0">
                    <a:solidFill>
                      <a:prstClr val="white"/>
                    </a:solidFill>
                    <a:latin typeface="Arial"/>
                    <a:cs typeface="Arial"/>
                  </a:rPr>
                  <a:t> </a:t>
                </a:r>
                <a:r>
                  <a:rPr lang="fr-FR" sz="1600" dirty="0" err="1">
                    <a:solidFill>
                      <a:prstClr val="white"/>
                    </a:solidFill>
                    <a:latin typeface="Arial"/>
                    <a:cs typeface="Arial"/>
                  </a:rPr>
                  <a:t>amplifiers</a:t>
                </a:r>
                <a:endParaRPr lang="de-DE" sz="1600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36" name="Gewinkelte Verbindung 31"/>
              <p:cNvCxnSpPr>
                <a:stCxn id="32" idx="1"/>
                <a:endCxn id="27" idx="3"/>
              </p:cNvCxnSpPr>
              <p:nvPr/>
            </p:nvCxnSpPr>
            <p:spPr>
              <a:xfrm rot="10800000">
                <a:off x="4067945" y="2158008"/>
                <a:ext cx="288032" cy="1397812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winkelte Verbindung 31"/>
              <p:cNvCxnSpPr>
                <a:endCxn id="32" idx="3"/>
              </p:cNvCxnSpPr>
              <p:nvPr/>
            </p:nvCxnSpPr>
            <p:spPr>
              <a:xfrm rot="10800000" flipV="1">
                <a:off x="5913896" y="3555817"/>
                <a:ext cx="458305" cy="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bgerundetes Rechteck 5"/>
              <p:cNvSpPr/>
              <p:nvPr/>
            </p:nvSpPr>
            <p:spPr>
              <a:xfrm>
                <a:off x="6110425" y="722360"/>
                <a:ext cx="1323540" cy="3312367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sz="1600" dirty="0" err="1">
                    <a:solidFill>
                      <a:prstClr val="white"/>
                    </a:solidFill>
                    <a:latin typeface="Arial"/>
                    <a:cs typeface="Arial"/>
                  </a:rPr>
                  <a:t>Coherent</a:t>
                </a:r>
                <a:r>
                  <a:rPr lang="fr-FR" sz="1600" dirty="0">
                    <a:solidFill>
                      <a:prstClr val="white"/>
                    </a:solidFill>
                    <a:latin typeface="Arial"/>
                    <a:cs typeface="Arial"/>
                  </a:rPr>
                  <a:t>  combiner</a:t>
                </a:r>
              </a:p>
            </p:txBody>
          </p:sp>
          <p:cxnSp>
            <p:nvCxnSpPr>
              <p:cNvPr id="47" name="Gewinkelte Verbindung 31"/>
              <p:cNvCxnSpPr/>
              <p:nvPr/>
            </p:nvCxnSpPr>
            <p:spPr>
              <a:xfrm rot="10800000" flipV="1">
                <a:off x="4211960" y="1802477"/>
                <a:ext cx="242281" cy="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winkelte Verbindung 31"/>
              <p:cNvCxnSpPr/>
              <p:nvPr/>
            </p:nvCxnSpPr>
            <p:spPr>
              <a:xfrm rot="10800000" flipV="1">
                <a:off x="4211960" y="2154046"/>
                <a:ext cx="242281" cy="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winkelte Verbindung 31"/>
              <p:cNvCxnSpPr/>
              <p:nvPr/>
            </p:nvCxnSpPr>
            <p:spPr>
              <a:xfrm rot="10800000" flipV="1">
                <a:off x="4211960" y="2522556"/>
                <a:ext cx="242281" cy="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winkelte Verbindung 31"/>
              <p:cNvCxnSpPr/>
              <p:nvPr/>
            </p:nvCxnSpPr>
            <p:spPr>
              <a:xfrm rot="10800000" flipV="1">
                <a:off x="4211960" y="2954602"/>
                <a:ext cx="242281" cy="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winkelte Verbindung 31"/>
              <p:cNvCxnSpPr/>
              <p:nvPr/>
            </p:nvCxnSpPr>
            <p:spPr>
              <a:xfrm rot="10800000" flipV="1">
                <a:off x="5868144" y="1802477"/>
                <a:ext cx="242281" cy="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winkelte Verbindung 31"/>
              <p:cNvCxnSpPr/>
              <p:nvPr/>
            </p:nvCxnSpPr>
            <p:spPr>
              <a:xfrm rot="10800000" flipV="1">
                <a:off x="5868144" y="2162518"/>
                <a:ext cx="242281" cy="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winkelte Verbindung 31"/>
              <p:cNvCxnSpPr/>
              <p:nvPr/>
            </p:nvCxnSpPr>
            <p:spPr>
              <a:xfrm rot="10800000" flipV="1">
                <a:off x="5868144" y="2522556"/>
                <a:ext cx="242281" cy="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winkelte Verbindung 31"/>
              <p:cNvCxnSpPr/>
              <p:nvPr/>
            </p:nvCxnSpPr>
            <p:spPr>
              <a:xfrm rot="10800000" flipV="1">
                <a:off x="5868144" y="2954602"/>
                <a:ext cx="242281" cy="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932040" y="1815180"/>
                <a:ext cx="385190" cy="1030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fr-FR" dirty="0">
                    <a:solidFill>
                      <a:prstClr val="black"/>
                    </a:solidFill>
                    <a:latin typeface="Arial"/>
                    <a:ea typeface="Wingdings"/>
                    <a:cs typeface="Arial"/>
                    <a:sym typeface="Wingdings"/>
                  </a:rPr>
                  <a:t></a:t>
                </a:r>
                <a:endParaRPr lang="fr-FR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defTabSz="914400"/>
                <a:r>
                  <a:rPr lang="fr-FR" dirty="0">
                    <a:solidFill>
                      <a:prstClr val="black"/>
                    </a:solidFill>
                    <a:latin typeface="Arial"/>
                    <a:ea typeface="Wingdings"/>
                    <a:cs typeface="Arial"/>
                    <a:sym typeface="Wingdings"/>
                  </a:rPr>
                  <a:t>N</a:t>
                </a:r>
                <a:endParaRPr lang="fr-FR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defTabSz="914400"/>
                <a:r>
                  <a:rPr lang="fr-FR" dirty="0">
                    <a:solidFill>
                      <a:prstClr val="black"/>
                    </a:solidFill>
                    <a:latin typeface="Arial"/>
                    <a:ea typeface="Wingdings"/>
                    <a:cs typeface="Arial"/>
                    <a:sym typeface="Wingdings"/>
                  </a:rPr>
                  <a:t></a:t>
                </a:r>
                <a:endParaRPr lang="fr-FR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63" name="Gewinkelte Verbindung 31"/>
              <p:cNvCxnSpPr>
                <a:stCxn id="30" idx="1"/>
                <a:endCxn id="31" idx="3"/>
              </p:cNvCxnSpPr>
              <p:nvPr/>
            </p:nvCxnSpPr>
            <p:spPr>
              <a:xfrm rot="10800000" flipV="1">
                <a:off x="7433966" y="2107704"/>
                <a:ext cx="211604" cy="270840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3491880" y="4581128"/>
                <a:ext cx="2254558" cy="390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Gain(MAX) &lt;10000</a:t>
                </a:r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11" name="Connecteur en angle 10"/>
            <p:cNvCxnSpPr>
              <a:stCxn id="33" idx="1"/>
              <a:endCxn id="27" idx="3"/>
            </p:cNvCxnSpPr>
            <p:nvPr/>
          </p:nvCxnSpPr>
          <p:spPr>
            <a:xfrm rot="10800000" flipV="1">
              <a:off x="3171516" y="1841544"/>
              <a:ext cx="276715" cy="926382"/>
            </a:xfrm>
            <a:prstGeom prst="bentConnector3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0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$zomer\Desktop\Lhec\ERL_Facility_CDR\ERL_Facility_CDR\face_pa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" y="1328552"/>
            <a:ext cx="3635928" cy="27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$zomer\Desktop\Lhec\ERL_Facility_CDR\ERL_Facility_CDR\image14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5551"/>
            <a:ext cx="46672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$zomer\Desktop\Lhec\ERL_Facility_CDR\ERL_Facility_CDR\radi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9322"/>
            <a:ext cx="4755381" cy="246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1115616" y="6223538"/>
            <a:ext cx="288032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>
            <a:stCxn id="6" idx="2"/>
            <a:endCxn id="3" idx="0"/>
          </p:cNvCxnSpPr>
          <p:nvPr/>
        </p:nvCxnSpPr>
        <p:spPr>
          <a:xfrm flipH="1">
            <a:off x="1259632" y="4229471"/>
            <a:ext cx="326150" cy="19940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31368" y="3860139"/>
            <a:ext cx="250882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Intensity spot size 30 µm</a:t>
            </a:r>
            <a:endParaRPr lang="en-US" dirty="0"/>
          </a:p>
        </p:txBody>
      </p:sp>
      <p:cxnSp>
        <p:nvCxnSpPr>
          <p:cNvPr id="10" name="Connecteur droit avec flèche 9"/>
          <p:cNvCxnSpPr>
            <a:stCxn id="6" idx="0"/>
          </p:cNvCxnSpPr>
          <p:nvPr/>
        </p:nvCxnSpPr>
        <p:spPr>
          <a:xfrm flipV="1">
            <a:off x="1585782" y="2711116"/>
            <a:ext cx="684176" cy="11490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283968" y="3341855"/>
            <a:ext cx="1527982" cy="3693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Gamma beam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067944" y="2045711"/>
            <a:ext cx="1052724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Incident</a:t>
            </a:r>
            <a:br>
              <a:rPr lang="en-US" sz="2000" b="1" dirty="0" smtClean="0"/>
            </a:br>
            <a:r>
              <a:rPr lang="en-US" sz="2000" b="1" dirty="0" smtClean="0"/>
              <a:t>laser</a:t>
            </a:r>
            <a:endParaRPr lang="en-US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870276" y="693420"/>
            <a:ext cx="1289969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 concave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mirrors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2656" y="693420"/>
            <a:ext cx="963854" cy="707886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 plane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mirrors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44775" y="4869160"/>
            <a:ext cx="1752339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Could be</a:t>
            </a:r>
          </a:p>
          <a:p>
            <a:pPr algn="ctr"/>
            <a:r>
              <a:rPr lang="en-US" sz="2800" b="1" dirty="0" smtClean="0"/>
              <a:t> optimized</a:t>
            </a:r>
            <a:endParaRPr lang="en-US" sz="2800" b="1" dirty="0"/>
          </a:p>
        </p:txBody>
      </p:sp>
      <p:sp>
        <p:nvSpPr>
          <p:cNvPr id="8" name="Flèche droite 7"/>
          <p:cNvSpPr/>
          <p:nvPr/>
        </p:nvSpPr>
        <p:spPr>
          <a:xfrm>
            <a:off x="5004048" y="5157192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implementation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4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810000" y="1757680"/>
            <a:ext cx="5334000" cy="480568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432560" y="2722880"/>
            <a:ext cx="2377440" cy="24384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1645920"/>
            <a:ext cx="1422400" cy="491744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Applications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23‐26 October 2016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LA3NET Novel Accelerators Workshop - Paris -  K. Dupraz - CNRS / LAL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C3F-CDF0-4F25-91FF-CCC7721A829C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114" y="2216258"/>
            <a:ext cx="5191630" cy="412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3128" y="3169403"/>
            <a:ext cx="2324745" cy="174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2356"/>
            <a:ext cx="1394847" cy="139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970997"/>
            <a:ext cx="1394847" cy="139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69436"/>
            <a:ext cx="1394847" cy="139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7" name="Picture 11" descr="C:\Users\$dupraz\Desktop\soutenance\X-ray_applications_bi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5" y="632597"/>
            <a:ext cx="9118831" cy="85524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6337548"/>
            <a:ext cx="16626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latin typeface="Arial" pitchFamily="34" charset="0"/>
                <a:cs typeface="Arial" pitchFamily="34" charset="0"/>
              </a:rPr>
              <a:t>http://en.wikipedia.org/wiki/X-ray</a:t>
            </a:r>
            <a:endParaRPr lang="en-US" sz="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9457" y="4884255"/>
            <a:ext cx="22705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http://en.wikipedia.org/wiki/Radiation_therapy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66827" y="6298581"/>
            <a:ext cx="51221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http://www.tunl.duke.edu/documents/public/higs2_prospectus_31aug2012.pdf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1743559"/>
            <a:ext cx="14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Imaging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1894534" y="2745611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Radiotherapy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5613039" y="175389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Physics</a:t>
            </a:r>
            <a:endParaRPr lang="en-US" dirty="0"/>
          </a:p>
        </p:txBody>
      </p:sp>
      <p:sp>
        <p:nvSpPr>
          <p:cNvPr id="30" name="Forme libre 29"/>
          <p:cNvSpPr/>
          <p:nvPr/>
        </p:nvSpPr>
        <p:spPr>
          <a:xfrm>
            <a:off x="1441342" y="1464589"/>
            <a:ext cx="4641743" cy="503695"/>
          </a:xfrm>
          <a:custGeom>
            <a:avLst/>
            <a:gdLst>
              <a:gd name="connsiteX0" fmla="*/ 4641743 w 4641743"/>
              <a:gd name="connsiteY0" fmla="*/ 0 h 510152"/>
              <a:gd name="connsiteX1" fmla="*/ 2967926 w 4641743"/>
              <a:gd name="connsiteY1" fmla="*/ 426203 h 510152"/>
              <a:gd name="connsiteX2" fmla="*/ 0 w 4641743"/>
              <a:gd name="connsiteY2" fmla="*/ 503695 h 510152"/>
              <a:gd name="connsiteX0" fmla="*/ 4641743 w 4641743"/>
              <a:gd name="connsiteY0" fmla="*/ 0 h 506923"/>
              <a:gd name="connsiteX1" fmla="*/ 2100021 w 4641743"/>
              <a:gd name="connsiteY1" fmla="*/ 309966 h 506923"/>
              <a:gd name="connsiteX2" fmla="*/ 0 w 4641743"/>
              <a:gd name="connsiteY2" fmla="*/ 503695 h 506923"/>
              <a:gd name="connsiteX0" fmla="*/ 4641743 w 4641743"/>
              <a:gd name="connsiteY0" fmla="*/ 0 h 503695"/>
              <a:gd name="connsiteX1" fmla="*/ 2100021 w 4641743"/>
              <a:gd name="connsiteY1" fmla="*/ 309966 h 503695"/>
              <a:gd name="connsiteX2" fmla="*/ 728421 w 4641743"/>
              <a:gd name="connsiteY2" fmla="*/ 426204 h 503695"/>
              <a:gd name="connsiteX3" fmla="*/ 0 w 4641743"/>
              <a:gd name="connsiteY3" fmla="*/ 503695 h 50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1743" h="503695">
                <a:moveTo>
                  <a:pt x="4641743" y="0"/>
                </a:moveTo>
                <a:cubicBezTo>
                  <a:pt x="4191646" y="171127"/>
                  <a:pt x="2873645" y="226017"/>
                  <a:pt x="2100021" y="309966"/>
                </a:cubicBezTo>
                <a:lnTo>
                  <a:pt x="728421" y="426204"/>
                </a:lnTo>
                <a:cubicBezTo>
                  <a:pt x="378417" y="458492"/>
                  <a:pt x="121404" y="498529"/>
                  <a:pt x="0" y="503695"/>
                </a:cubicBezTo>
              </a:path>
            </a:pathLst>
          </a:cu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rme libre 32"/>
          <p:cNvSpPr/>
          <p:nvPr/>
        </p:nvSpPr>
        <p:spPr>
          <a:xfrm>
            <a:off x="2677419" y="1432845"/>
            <a:ext cx="4075718" cy="1334292"/>
          </a:xfrm>
          <a:custGeom>
            <a:avLst/>
            <a:gdLst>
              <a:gd name="connsiteX0" fmla="*/ 4200041 w 4274949"/>
              <a:gd name="connsiteY0" fmla="*/ 0 h 991891"/>
              <a:gd name="connsiteX1" fmla="*/ 3742841 w 4274949"/>
              <a:gd name="connsiteY1" fmla="*/ 224725 h 991891"/>
              <a:gd name="connsiteX2" fmla="*/ 1007390 w 4274949"/>
              <a:gd name="connsiteY2" fmla="*/ 557939 h 991891"/>
              <a:gd name="connsiteX3" fmla="*/ 0 w 4274949"/>
              <a:gd name="connsiteY3" fmla="*/ 991891 h 991891"/>
              <a:gd name="connsiteX0" fmla="*/ 4370522 w 4407976"/>
              <a:gd name="connsiteY0" fmla="*/ 0 h 1084881"/>
              <a:gd name="connsiteX1" fmla="*/ 3742841 w 4407976"/>
              <a:gd name="connsiteY1" fmla="*/ 317715 h 1084881"/>
              <a:gd name="connsiteX2" fmla="*/ 1007390 w 4407976"/>
              <a:gd name="connsiteY2" fmla="*/ 650929 h 1084881"/>
              <a:gd name="connsiteX3" fmla="*/ 0 w 4407976"/>
              <a:gd name="connsiteY3" fmla="*/ 1084881 h 1084881"/>
              <a:gd name="connsiteX0" fmla="*/ 4370522 w 4370522"/>
              <a:gd name="connsiteY0" fmla="*/ 0 h 1084881"/>
              <a:gd name="connsiteX1" fmla="*/ 3742841 w 4370522"/>
              <a:gd name="connsiteY1" fmla="*/ 317715 h 1084881"/>
              <a:gd name="connsiteX2" fmla="*/ 1007390 w 4370522"/>
              <a:gd name="connsiteY2" fmla="*/ 650929 h 1084881"/>
              <a:gd name="connsiteX3" fmla="*/ 0 w 4370522"/>
              <a:gd name="connsiteY3" fmla="*/ 1084881 h 1084881"/>
              <a:gd name="connsiteX0" fmla="*/ 4370522 w 4370522"/>
              <a:gd name="connsiteY0" fmla="*/ 0 h 1084881"/>
              <a:gd name="connsiteX1" fmla="*/ 3742841 w 4370522"/>
              <a:gd name="connsiteY1" fmla="*/ 317715 h 1084881"/>
              <a:gd name="connsiteX2" fmla="*/ 1007390 w 4370522"/>
              <a:gd name="connsiteY2" fmla="*/ 565689 h 1084881"/>
              <a:gd name="connsiteX3" fmla="*/ 0 w 4370522"/>
              <a:gd name="connsiteY3" fmla="*/ 1084881 h 1084881"/>
              <a:gd name="connsiteX0" fmla="*/ 4370522 w 4370522"/>
              <a:gd name="connsiteY0" fmla="*/ 0 h 1084881"/>
              <a:gd name="connsiteX1" fmla="*/ 3727343 w 4370522"/>
              <a:gd name="connsiteY1" fmla="*/ 247973 h 1084881"/>
              <a:gd name="connsiteX2" fmla="*/ 1007390 w 4370522"/>
              <a:gd name="connsiteY2" fmla="*/ 565689 h 1084881"/>
              <a:gd name="connsiteX3" fmla="*/ 0 w 4370522"/>
              <a:gd name="connsiteY3" fmla="*/ 1084881 h 1084881"/>
              <a:gd name="connsiteX0" fmla="*/ 4451802 w 4451802"/>
              <a:gd name="connsiteY0" fmla="*/ 0 h 1349041"/>
              <a:gd name="connsiteX1" fmla="*/ 3808623 w 4451802"/>
              <a:gd name="connsiteY1" fmla="*/ 247973 h 1349041"/>
              <a:gd name="connsiteX2" fmla="*/ 1088670 w 4451802"/>
              <a:gd name="connsiteY2" fmla="*/ 565689 h 1349041"/>
              <a:gd name="connsiteX3" fmla="*/ 0 w 4451802"/>
              <a:gd name="connsiteY3" fmla="*/ 1349041 h 1349041"/>
              <a:gd name="connsiteX0" fmla="*/ 4451802 w 4451802"/>
              <a:gd name="connsiteY0" fmla="*/ 0 h 1349041"/>
              <a:gd name="connsiteX1" fmla="*/ 3373546 w 4451802"/>
              <a:gd name="connsiteY1" fmla="*/ 292218 h 1349041"/>
              <a:gd name="connsiteX2" fmla="*/ 1088670 w 4451802"/>
              <a:gd name="connsiteY2" fmla="*/ 565689 h 1349041"/>
              <a:gd name="connsiteX3" fmla="*/ 0 w 4451802"/>
              <a:gd name="connsiteY3" fmla="*/ 1349041 h 1349041"/>
              <a:gd name="connsiteX0" fmla="*/ 4075718 w 4075718"/>
              <a:gd name="connsiteY0" fmla="*/ 0 h 1334292"/>
              <a:gd name="connsiteX1" fmla="*/ 3373546 w 4075718"/>
              <a:gd name="connsiteY1" fmla="*/ 277469 h 1334292"/>
              <a:gd name="connsiteX2" fmla="*/ 1088670 w 4075718"/>
              <a:gd name="connsiteY2" fmla="*/ 550940 h 1334292"/>
              <a:gd name="connsiteX3" fmla="*/ 0 w 4075718"/>
              <a:gd name="connsiteY3" fmla="*/ 1334292 h 133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718" h="1334292">
                <a:moveTo>
                  <a:pt x="4075718" y="0"/>
                </a:moveTo>
                <a:cubicBezTo>
                  <a:pt x="4035681" y="151108"/>
                  <a:pt x="3871387" y="185646"/>
                  <a:pt x="3373546" y="277469"/>
                </a:cubicBezTo>
                <a:cubicBezTo>
                  <a:pt x="2875705" y="369292"/>
                  <a:pt x="1723440" y="367429"/>
                  <a:pt x="1088670" y="550940"/>
                </a:cubicBezTo>
                <a:cubicBezTo>
                  <a:pt x="453900" y="734451"/>
                  <a:pt x="191791" y="1181246"/>
                  <a:pt x="0" y="1334292"/>
                </a:cubicBezTo>
              </a:path>
            </a:pathLst>
          </a:cu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e libre 35"/>
          <p:cNvSpPr/>
          <p:nvPr/>
        </p:nvSpPr>
        <p:spPr>
          <a:xfrm>
            <a:off x="6687519" y="1456841"/>
            <a:ext cx="1611823" cy="371959"/>
          </a:xfrm>
          <a:custGeom>
            <a:avLst/>
            <a:gdLst>
              <a:gd name="connsiteX0" fmla="*/ 1611823 w 1611823"/>
              <a:gd name="connsiteY0" fmla="*/ 0 h 371959"/>
              <a:gd name="connsiteX1" fmla="*/ 1294108 w 1611823"/>
              <a:gd name="connsiteY1" fmla="*/ 216976 h 371959"/>
              <a:gd name="connsiteX2" fmla="*/ 0 w 1611823"/>
              <a:gd name="connsiteY2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1823" h="371959">
                <a:moveTo>
                  <a:pt x="1611823" y="0"/>
                </a:moveTo>
                <a:cubicBezTo>
                  <a:pt x="1587284" y="77491"/>
                  <a:pt x="1562745" y="154983"/>
                  <a:pt x="1294108" y="216976"/>
                </a:cubicBezTo>
                <a:cubicBezTo>
                  <a:pt x="1025471" y="278969"/>
                  <a:pt x="512735" y="325464"/>
                  <a:pt x="0" y="371959"/>
                </a:cubicBezTo>
              </a:path>
            </a:pathLst>
          </a:cu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82812" y="1066415"/>
            <a:ext cx="441837" cy="162232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910050" y="880080"/>
            <a:ext cx="1193469" cy="162232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591843" y="72816"/>
            <a:ext cx="169364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ELI-NP-GS</a:t>
            </a:r>
          </a:p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(@LAL)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435990" y="429584"/>
            <a:ext cx="169364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ThomX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sym typeface="Euclid Symbol"/>
              </a:rPr>
              <a:t>@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LAL)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8040735" y="1002001"/>
            <a:ext cx="1072785" cy="41020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PERLE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9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181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5" grpId="0"/>
      <p:bldP spid="3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PERLE offers the opportunity to provide gamma ray facility </a:t>
            </a:r>
          </a:p>
          <a:p>
            <a:pPr lvl="1"/>
            <a:r>
              <a:rPr lang="en-US" dirty="0" smtClean="0"/>
              <a:t>Very high flux expected (at least 2 orders of magnitude above expected upgrades of existing facilities)</a:t>
            </a:r>
          </a:p>
          <a:p>
            <a:pPr lvl="1"/>
            <a:r>
              <a:rPr lang="en-US" dirty="0" smtClean="0"/>
              <a:t>Spectral density above existing facilities</a:t>
            </a:r>
          </a:p>
          <a:p>
            <a:r>
              <a:rPr lang="en-US" dirty="0" err="1" smtClean="0"/>
              <a:t>Fabry</a:t>
            </a:r>
            <a:r>
              <a:rPr lang="en-US" dirty="0" smtClean="0"/>
              <a:t>-Perot cavities are suitable to produce this high gamma ray flux</a:t>
            </a:r>
          </a:p>
          <a:p>
            <a:pPr lvl="1"/>
            <a:r>
              <a:rPr lang="en-US" dirty="0" smtClean="0"/>
              <a:t>670kW average power demonstrated (@1040nm…)</a:t>
            </a:r>
          </a:p>
          <a:p>
            <a:pPr lvl="1"/>
            <a:r>
              <a:rPr lang="en-US" dirty="0" smtClean="0"/>
              <a:t>Technology tested on accelerators (e.g. ATF/KEK)</a:t>
            </a:r>
          </a:p>
          <a:p>
            <a:pPr lvl="1"/>
            <a:r>
              <a:rPr lang="en-US" dirty="0" smtClean="0"/>
              <a:t>Various projects are under-way to push the technology at its limits (</a:t>
            </a:r>
            <a:r>
              <a:rPr lang="en-US" dirty="0" smtClean="0">
                <a:sym typeface="Wingdings" panose="05000000000000000000" pitchFamily="2" charset="2"/>
              </a:rPr>
              <a:t>1MW stacked power)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High average power </a:t>
            </a:r>
            <a:r>
              <a:rPr lang="en-US" dirty="0" err="1" smtClean="0">
                <a:sym typeface="Wingdings" panose="05000000000000000000" pitchFamily="2" charset="2"/>
              </a:rPr>
              <a:t>Yb</a:t>
            </a:r>
            <a:r>
              <a:rPr lang="en-US" dirty="0" smtClean="0">
                <a:sym typeface="Wingdings" panose="05000000000000000000" pitchFamily="2" charset="2"/>
              </a:rPr>
              <a:t> doped fiber mature technology &amp; related  techniques mitigate the risks</a:t>
            </a:r>
          </a:p>
          <a:p>
            <a:pPr lvl="1"/>
            <a:r>
              <a:rPr lang="en-US" dirty="0" smtClean="0"/>
              <a:t>Higher/lower cavity finesse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lower/higher input laser average power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2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3533" t="8331" r="5906" b="5355"/>
          <a:stretch>
            <a:fillRect/>
          </a:stretch>
        </p:blipFill>
        <p:spPr bwMode="auto">
          <a:xfrm>
            <a:off x="5868144" y="2132856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156176" y="260648"/>
            <a:ext cx="27308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High </a:t>
            </a:r>
            <a:r>
              <a:rPr lang="fr-FR" b="1" dirty="0" err="1" smtClean="0"/>
              <a:t>frequency</a:t>
            </a:r>
            <a:r>
              <a:rPr lang="fr-FR" b="1" dirty="0" smtClean="0"/>
              <a:t> </a:t>
            </a:r>
            <a:r>
              <a:rPr lang="fr-FR" b="1" dirty="0" err="1" smtClean="0"/>
              <a:t>cw</a:t>
            </a:r>
            <a:r>
              <a:rPr lang="fr-FR" b="1" dirty="0" smtClean="0"/>
              <a:t> e-</a:t>
            </a:r>
            <a:r>
              <a:rPr lang="fr-FR" b="1" dirty="0" err="1" smtClean="0"/>
              <a:t>beam</a:t>
            </a:r>
            <a:endParaRPr lang="fr-FR" b="1" dirty="0" smtClean="0"/>
          </a:p>
          <a:p>
            <a:pPr algn="ctr"/>
            <a:r>
              <a:rPr lang="fr-FR" b="1" dirty="0" smtClean="0"/>
              <a:t>(</a:t>
            </a:r>
            <a:r>
              <a:rPr lang="fr-FR" b="1" dirty="0">
                <a:sym typeface="Euclid Math Two"/>
              </a:rPr>
              <a:t>&gt;</a:t>
            </a:r>
            <a:r>
              <a:rPr lang="fr-FR" b="1" dirty="0" smtClean="0">
                <a:sym typeface="Euclid Math Two"/>
              </a:rPr>
              <a:t>1</a:t>
            </a:r>
            <a:r>
              <a:rPr lang="fr-FR" b="1" dirty="0" smtClean="0"/>
              <a:t>0MHz)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60648"/>
            <a:ext cx="247074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/>
              <a:t>Low</a:t>
            </a:r>
            <a:r>
              <a:rPr lang="fr-FR" b="1" dirty="0" smtClean="0"/>
              <a:t> </a:t>
            </a:r>
            <a:r>
              <a:rPr lang="fr-FR" b="1" dirty="0" err="1" smtClean="0"/>
              <a:t>frequency</a:t>
            </a:r>
            <a:r>
              <a:rPr lang="fr-FR" b="1" dirty="0" smtClean="0"/>
              <a:t> e-</a:t>
            </a:r>
            <a:r>
              <a:rPr lang="fr-FR" b="1" dirty="0" err="1" smtClean="0"/>
              <a:t>bunch</a:t>
            </a:r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 smtClean="0"/>
              <a:t>trains (</a:t>
            </a:r>
            <a:r>
              <a:rPr lang="fr-FR" b="1" dirty="0">
                <a:sym typeface="Euclid Math Two"/>
              </a:rPr>
              <a:t>~</a:t>
            </a:r>
            <a:r>
              <a:rPr lang="fr-FR" b="1" dirty="0" smtClean="0">
                <a:sym typeface="Euclid Math Two"/>
              </a:rPr>
              <a:t>100Hz</a:t>
            </a:r>
            <a:r>
              <a:rPr lang="fr-FR" b="1" dirty="0" smtClean="0"/>
              <a:t>) &amp; </a:t>
            </a:r>
            <a:r>
              <a:rPr lang="fr-FR" b="1" dirty="0" err="1" smtClean="0"/>
              <a:t>low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nb </a:t>
            </a:r>
            <a:r>
              <a:rPr lang="fr-FR" b="1" dirty="0" err="1" smtClean="0"/>
              <a:t>bunch</a:t>
            </a:r>
            <a:r>
              <a:rPr lang="fr-FR" b="1" dirty="0" smtClean="0"/>
              <a:t>/train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00192" y="4509120"/>
            <a:ext cx="26468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b="1" dirty="0" smtClean="0"/>
              <a:t>Large </a:t>
            </a:r>
            <a:r>
              <a:rPr lang="fr-FR" b="1" dirty="0" err="1" smtClean="0"/>
              <a:t>average</a:t>
            </a:r>
            <a:r>
              <a:rPr lang="fr-FR" b="1" dirty="0" smtClean="0"/>
              <a:t> power 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‘</a:t>
            </a:r>
            <a:r>
              <a:rPr lang="fr-FR" b="1" dirty="0" err="1" smtClean="0"/>
              <a:t>reasonable</a:t>
            </a:r>
            <a:r>
              <a:rPr lang="fr-FR" b="1" dirty="0" smtClean="0"/>
              <a:t>’ </a:t>
            </a:r>
            <a:r>
              <a:rPr lang="fr-FR" b="1" dirty="0" err="1" smtClean="0"/>
              <a:t>peak</a:t>
            </a:r>
            <a:r>
              <a:rPr lang="fr-FR" b="1" dirty="0" smtClean="0"/>
              <a:t> power</a:t>
            </a:r>
          </a:p>
          <a:p>
            <a:r>
              <a:rPr lang="fr-FR" b="1" dirty="0" smtClean="0">
                <a:sym typeface="Wingdings" pitchFamily="2" charset="2"/>
              </a:rPr>
              <a:t>Fabry-</a:t>
            </a:r>
            <a:r>
              <a:rPr lang="fr-FR" b="1" dirty="0" err="1" smtClean="0">
                <a:sym typeface="Wingdings" pitchFamily="2" charset="2"/>
              </a:rPr>
              <a:t>Perot</a:t>
            </a: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b="1" dirty="0" err="1" smtClean="0">
                <a:sym typeface="Wingdings" pitchFamily="2" charset="2"/>
              </a:rPr>
              <a:t>cavity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771800" y="260648"/>
            <a:ext cx="286700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‘</a:t>
            </a:r>
            <a:r>
              <a:rPr lang="fr-FR" b="1" dirty="0" err="1" smtClean="0"/>
              <a:t>Low</a:t>
            </a:r>
            <a:r>
              <a:rPr lang="fr-FR" b="1" dirty="0" smtClean="0"/>
              <a:t>’ </a:t>
            </a:r>
            <a:r>
              <a:rPr lang="fr-FR" b="1" dirty="0" err="1" smtClean="0"/>
              <a:t>frequency</a:t>
            </a:r>
            <a:r>
              <a:rPr lang="fr-FR" b="1" dirty="0" smtClean="0"/>
              <a:t> </a:t>
            </a:r>
            <a:r>
              <a:rPr lang="fr-FR" b="1" dirty="0" err="1" smtClean="0"/>
              <a:t>cw</a:t>
            </a:r>
            <a:r>
              <a:rPr lang="fr-FR" b="1" dirty="0" smtClean="0"/>
              <a:t> e-</a:t>
            </a:r>
            <a:r>
              <a:rPr lang="fr-FR" b="1" dirty="0" err="1" smtClean="0"/>
              <a:t>beam</a:t>
            </a:r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 smtClean="0"/>
              <a:t>(</a:t>
            </a:r>
            <a:r>
              <a:rPr lang="fr-FR" b="1" dirty="0">
                <a:sym typeface="Euclid Math Two"/>
              </a:rPr>
              <a:t>&lt;</a:t>
            </a:r>
            <a:r>
              <a:rPr lang="fr-FR" b="1" dirty="0" smtClean="0">
                <a:sym typeface="Euclid Math Two"/>
              </a:rPr>
              <a:t>1MHz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412776"/>
            <a:ext cx="16962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/>
              <a:t>e.g</a:t>
            </a:r>
            <a:r>
              <a:rPr lang="fr-FR" b="1" dirty="0" smtClean="0"/>
              <a:t> ELI-NP </a:t>
            </a:r>
            <a:r>
              <a:rPr lang="fr-FR" b="1" dirty="0" smtClean="0">
                <a:latin typeface="Symbol" pitchFamily="18" charset="2"/>
              </a:rPr>
              <a:t>g </a:t>
            </a:r>
            <a:r>
              <a:rPr lang="fr-FR" b="1" dirty="0" smtClean="0"/>
              <a:t>ray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47864" y="980728"/>
            <a:ext cx="1682320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>
                <a:latin typeface="+mj-lt"/>
              </a:rPr>
              <a:t>e.g</a:t>
            </a:r>
            <a:r>
              <a:rPr lang="fr-FR" b="1" dirty="0" smtClean="0">
                <a:latin typeface="+mj-lt"/>
              </a:rPr>
              <a:t>. </a:t>
            </a:r>
            <a:r>
              <a:rPr lang="fr-FR" b="1" dirty="0" err="1" smtClean="0">
                <a:latin typeface="Symbol" pitchFamily="18" charset="2"/>
              </a:rPr>
              <a:t>gg</a:t>
            </a:r>
            <a:r>
              <a:rPr lang="fr-FR" b="1" dirty="0" smtClean="0">
                <a:latin typeface="Symbol" pitchFamily="18" charset="2"/>
              </a:rPr>
              <a:t> </a:t>
            </a:r>
            <a:r>
              <a:rPr lang="fr-FR" b="1" dirty="0" err="1" smtClean="0"/>
              <a:t>colliders</a:t>
            </a:r>
            <a:r>
              <a:rPr lang="fr-FR" b="1" dirty="0" smtClean="0"/>
              <a:t> </a:t>
            </a:r>
          </a:p>
          <a:p>
            <a:r>
              <a:rPr lang="fr-FR" sz="1600" dirty="0" err="1" smtClean="0"/>
              <a:t>arXiv</a:t>
            </a:r>
            <a:r>
              <a:rPr lang="fr-FR" sz="1600" dirty="0" smtClean="0"/>
              <a:t>:1208.2827</a:t>
            </a:r>
            <a:endParaRPr lang="fr-FR" sz="1600" dirty="0"/>
          </a:p>
        </p:txBody>
      </p:sp>
      <p:pic>
        <p:nvPicPr>
          <p:cNvPr id="61443" name="Picture 3" descr="C:\Users\$zomer\Desktop\sapphire2.JPG"/>
          <p:cNvPicPr>
            <a:picLocks noChangeAspect="1" noChangeArrowheads="1"/>
          </p:cNvPicPr>
          <p:nvPr/>
        </p:nvPicPr>
        <p:blipFill>
          <a:blip r:embed="rId3" cstate="print"/>
          <a:srcRect r="2519" b="8956"/>
          <a:stretch>
            <a:fillRect/>
          </a:stretch>
        </p:blipFill>
        <p:spPr bwMode="auto">
          <a:xfrm>
            <a:off x="2915816" y="1772816"/>
            <a:ext cx="2995533" cy="1872208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131840" y="3717032"/>
            <a:ext cx="226741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b="1" dirty="0" smtClean="0"/>
              <a:t>Large </a:t>
            </a:r>
            <a:r>
              <a:rPr lang="fr-FR" b="1" dirty="0" err="1" smtClean="0"/>
              <a:t>average</a:t>
            </a:r>
            <a:r>
              <a:rPr lang="fr-FR" b="1" dirty="0" smtClean="0"/>
              <a:t> power</a:t>
            </a:r>
            <a:br>
              <a:rPr lang="fr-FR" b="1" dirty="0" smtClean="0"/>
            </a:br>
            <a:r>
              <a:rPr lang="fr-FR" b="1" dirty="0" smtClean="0"/>
              <a:t>  1MW 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Large </a:t>
            </a:r>
            <a:r>
              <a:rPr lang="fr-FR" b="1" dirty="0" err="1" smtClean="0"/>
              <a:t>peak</a:t>
            </a:r>
            <a:r>
              <a:rPr lang="fr-FR" b="1" dirty="0" smtClean="0"/>
              <a:t> power</a:t>
            </a:r>
            <a:br>
              <a:rPr lang="fr-FR" b="1" dirty="0" smtClean="0"/>
            </a:br>
            <a:r>
              <a:rPr lang="fr-FR" b="1" dirty="0" smtClean="0"/>
              <a:t>1 TW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44208" y="980728"/>
            <a:ext cx="236475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>
                <a:latin typeface="+mj-lt"/>
              </a:rPr>
              <a:t>e.g</a:t>
            </a:r>
            <a:r>
              <a:rPr lang="fr-FR" b="1" dirty="0" smtClean="0">
                <a:latin typeface="+mj-lt"/>
              </a:rPr>
              <a:t>. compact X ray</a:t>
            </a:r>
            <a:br>
              <a:rPr lang="fr-FR" b="1" dirty="0" smtClean="0">
                <a:latin typeface="+mj-lt"/>
              </a:rPr>
            </a:br>
            <a:r>
              <a:rPr lang="fr-FR" b="1" dirty="0" smtClean="0">
                <a:latin typeface="+mj-lt"/>
              </a:rPr>
              <a:t>Compton machine</a:t>
            </a:r>
            <a:r>
              <a:rPr lang="fr-FR" b="1" dirty="0" smtClean="0"/>
              <a:t>s</a:t>
            </a:r>
          </a:p>
          <a:p>
            <a:r>
              <a:rPr lang="fr-FR" sz="1400" dirty="0" smtClean="0"/>
              <a:t>Huang&amp;Ruth PRL80(1998)977</a:t>
            </a:r>
          </a:p>
          <a:p>
            <a:r>
              <a:rPr lang="fr-FR" sz="1400" dirty="0" smtClean="0"/>
              <a:t>(</a:t>
            </a:r>
            <a:r>
              <a:rPr lang="fr-FR" sz="1400" dirty="0" err="1" smtClean="0"/>
              <a:t>Lyncean</a:t>
            </a:r>
            <a:r>
              <a:rPr lang="fr-FR" sz="1400" dirty="0" smtClean="0"/>
              <a:t> Co.)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29201"/>
            <a:ext cx="302036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20" y="4653136"/>
            <a:ext cx="2434580" cy="2166335"/>
          </a:xfrm>
          <a:prstGeom prst="rect">
            <a:avLst/>
          </a:prstGeom>
        </p:spPr>
      </p:pic>
      <p:pic>
        <p:nvPicPr>
          <p:cNvPr id="17" name="Picture 3" descr="C:\Users\martens\Documents\sauvegarde\Work\group\NLIGHT2015\NLIGHT2015\images\alsyom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381328"/>
            <a:ext cx="1014262" cy="2177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4" descr="C:\Users\martens\Documents\sauvegarde\Work\group\NLIGHT2015\NLIGHT2015\images\seiv.pn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4" y="6669360"/>
            <a:ext cx="709042" cy="1886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 cstate="print"/>
          <a:srcRect t="13120" b="14154"/>
          <a:stretch>
            <a:fillRect/>
          </a:stretch>
        </p:blipFill>
        <p:spPr bwMode="auto">
          <a:xfrm>
            <a:off x="0" y="1844824"/>
            <a:ext cx="2979812" cy="122413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79512" y="2996952"/>
            <a:ext cx="2099229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b="1" dirty="0" smtClean="0"/>
              <a:t>‘</a:t>
            </a:r>
            <a:r>
              <a:rPr lang="fr-FR" b="1" dirty="0" err="1" smtClean="0"/>
              <a:t>reasonable</a:t>
            </a:r>
            <a:r>
              <a:rPr lang="fr-FR" b="1" dirty="0" smtClean="0"/>
              <a:t>’ laser</a:t>
            </a:r>
            <a:br>
              <a:rPr lang="fr-FR" b="1" dirty="0" smtClean="0"/>
            </a:br>
            <a:r>
              <a:rPr lang="fr-FR" b="1" dirty="0" err="1" smtClean="0"/>
              <a:t>average</a:t>
            </a:r>
            <a:r>
              <a:rPr lang="fr-FR" b="1" dirty="0" smtClean="0"/>
              <a:t> power 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‘Large’ </a:t>
            </a:r>
            <a:r>
              <a:rPr lang="fr-FR" b="1" dirty="0" err="1" smtClean="0"/>
              <a:t>peak</a:t>
            </a:r>
            <a:r>
              <a:rPr lang="fr-FR" b="1" dirty="0" smtClean="0"/>
              <a:t> power</a:t>
            </a:r>
          </a:p>
          <a:p>
            <a:r>
              <a:rPr lang="fr-FR" b="1" dirty="0" smtClean="0">
                <a:sym typeface="Wingdings" pitchFamily="2" charset="2"/>
              </a:rPr>
              <a:t>laser pulse </a:t>
            </a:r>
            <a:br>
              <a:rPr lang="fr-FR" b="1" dirty="0" smtClean="0">
                <a:sym typeface="Wingdings" pitchFamily="2" charset="2"/>
              </a:rPr>
            </a:br>
            <a:r>
              <a:rPr lang="fr-FR" b="1" dirty="0" smtClean="0">
                <a:sym typeface="Wingdings" pitchFamily="2" charset="2"/>
              </a:rPr>
              <a:t>     </a:t>
            </a:r>
            <a:r>
              <a:rPr lang="fr-FR" b="1" dirty="0" err="1" smtClean="0">
                <a:sym typeface="Wingdings" pitchFamily="2" charset="2"/>
              </a:rPr>
              <a:t>recirculator</a:t>
            </a:r>
            <a:endParaRPr lang="fr-FR" b="1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5013176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http://www.izest.polytechnique.edu</a:t>
            </a:r>
          </a:p>
        </p:txBody>
      </p:sp>
      <p:pic>
        <p:nvPicPr>
          <p:cNvPr id="21" name="Picture 6" descr="160506_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5426888"/>
            <a:ext cx="1872208" cy="1404844"/>
          </a:xfrm>
          <a:prstGeom prst="rect">
            <a:avLst/>
          </a:prstGeom>
          <a:noFill/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2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10" grpId="0" animBg="1"/>
      <p:bldP spid="12" grpId="0" animBg="1"/>
      <p:bldP spid="1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Applications of Compton </a:t>
            </a:r>
            <a:r>
              <a:rPr lang="fr-FR" sz="3200" dirty="0" err="1" smtClean="0"/>
              <a:t>scattering</a:t>
            </a:r>
            <a:r>
              <a:rPr lang="fr-FR" sz="3200" dirty="0" smtClean="0"/>
              <a:t>: e- + h</a:t>
            </a:r>
            <a:r>
              <a:rPr lang="el-GR" sz="3200" dirty="0" smtClean="0"/>
              <a:t>ν</a:t>
            </a:r>
            <a:r>
              <a:rPr lang="fr-FR" sz="3200" dirty="0" smtClean="0"/>
              <a:t> </a:t>
            </a:r>
            <a:r>
              <a:rPr lang="fr-FR" sz="3200" dirty="0" smtClean="0">
                <a:sym typeface="Wingdings" panose="05000000000000000000" pitchFamily="2" charset="2"/>
              </a:rPr>
              <a:t>→</a:t>
            </a:r>
            <a:r>
              <a:rPr lang="fr-FR" sz="3200" dirty="0" smtClean="0"/>
              <a:t> e- </a:t>
            </a:r>
            <a:r>
              <a:rPr lang="fr-FR" sz="3200" dirty="0" smtClean="0">
                <a:sym typeface="Wingdings" panose="05000000000000000000" pitchFamily="2" charset="2"/>
              </a:rPr>
              <a:t>+ X/</a:t>
            </a:r>
            <a:r>
              <a:rPr lang="el-GR" sz="3200" dirty="0" smtClean="0"/>
              <a:t>γ</a:t>
            </a:r>
            <a:endParaRPr lang="fr-FR" sz="3200" dirty="0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 dirty="0"/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4AEF-E5B3-429E-BEAA-27BB67FF523D}" type="slidenum">
              <a:rPr lang="fr-FR" smtClean="0"/>
              <a:pPr/>
              <a:t>23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20811" y="794491"/>
            <a:ext cx="9023187" cy="4217012"/>
            <a:chOff x="727338" y="1043284"/>
            <a:chExt cx="8416662" cy="3882349"/>
          </a:xfrm>
        </p:grpSpPr>
        <p:pic>
          <p:nvPicPr>
            <p:cNvPr id="4098" name="Picture 2" descr="C:\Users\martens\Documents\sauvegardeDisqueLHCb\Work\conferences\NPNSNP14\talk\plotThreshold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43" y="1052736"/>
              <a:ext cx="8367757" cy="387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2885594" y="1043284"/>
              <a:ext cx="4723169" cy="34002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Compton </a:t>
              </a:r>
              <a:r>
                <a:rPr lang="fr-FR" dirty="0">
                  <a:solidFill>
                    <a:schemeClr val="accent3">
                      <a:lumMod val="75000"/>
                    </a:schemeClr>
                  </a:solidFill>
                  <a:sym typeface="Wingdings" panose="05000000000000000000" pitchFamily="2" charset="2"/>
                </a:rPr>
                <a:t>X/</a:t>
              </a:r>
              <a:r>
                <a:rPr lang="el-GR" dirty="0">
                  <a:solidFill>
                    <a:schemeClr val="accent3">
                      <a:lumMod val="75000"/>
                    </a:schemeClr>
                  </a:solidFill>
                </a:rPr>
                <a:t>γ </a:t>
              </a:r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dirty="0" err="1" smtClean="0"/>
                <a:t>energy</a:t>
              </a:r>
              <a:r>
                <a:rPr lang="fr-FR" dirty="0" smtClean="0"/>
                <a:t> </a:t>
              </a:r>
              <a:r>
                <a:rPr lang="fr-FR" dirty="0" err="1" smtClean="0"/>
                <a:t>threshold</a:t>
              </a:r>
              <a:r>
                <a:rPr lang="fr-FR" dirty="0" smtClean="0"/>
                <a:t> for </a:t>
              </a:r>
              <a:r>
                <a:rPr lang="el-GR" dirty="0" smtClean="0"/>
                <a:t>λ</a:t>
              </a:r>
              <a:r>
                <a:rPr lang="fr-FR" baseline="-25000" dirty="0" smtClean="0"/>
                <a:t>laser</a:t>
              </a:r>
              <a:r>
                <a:rPr lang="fr-FR" dirty="0" smtClean="0"/>
                <a:t> = 1µm</a:t>
              </a:r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 rot="16200000">
              <a:off x="179511" y="1960442"/>
              <a:ext cx="1440159" cy="3445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</a:t>
              </a:r>
              <a:r>
                <a:rPr lang="fr-FR" baseline="-25000" dirty="0" smtClean="0"/>
                <a:t>X/</a:t>
              </a:r>
              <a:r>
                <a:rPr lang="el-GR" baseline="-25000" dirty="0" smtClean="0"/>
                <a:t>γ</a:t>
              </a:r>
              <a:r>
                <a:rPr lang="fr-FR" dirty="0"/>
                <a:t> </a:t>
              </a:r>
              <a:r>
                <a:rPr lang="fr-FR" dirty="0" smtClean="0"/>
                <a:t>[MeV]</a:t>
              </a:r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524328" y="4437112"/>
              <a:ext cx="12241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E</a:t>
              </a:r>
              <a:r>
                <a:rPr lang="fr-FR" baseline="-25000" dirty="0" err="1" smtClean="0"/>
                <a:t>e</a:t>
              </a:r>
              <a:r>
                <a:rPr lang="fr-FR" baseline="-25000" dirty="0" smtClean="0"/>
                <a:t>-</a:t>
              </a:r>
              <a:r>
                <a:rPr lang="fr-FR" dirty="0" smtClean="0"/>
                <a:t> [MeV]</a:t>
              </a:r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129448" y="5019318"/>
            <a:ext cx="257845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u="sng" dirty="0" smtClean="0">
                <a:solidFill>
                  <a:schemeClr val="accent1"/>
                </a:solidFill>
              </a:rPr>
              <a:t>~10-1MeV</a:t>
            </a:r>
          </a:p>
          <a:p>
            <a:r>
              <a:rPr lang="en-US" sz="1600" b="1" i="1" u="sng" dirty="0" smtClean="0">
                <a:solidFill>
                  <a:schemeClr val="accent1"/>
                </a:solidFill>
              </a:rPr>
              <a:t>Low </a:t>
            </a:r>
            <a:r>
              <a:rPr lang="en-US" sz="1600" b="1" i="1" u="sng" dirty="0">
                <a:solidFill>
                  <a:schemeClr val="accent1"/>
                </a:solidFill>
              </a:rPr>
              <a:t>energy applications</a:t>
            </a:r>
            <a:endParaRPr lang="en-US" sz="1600" b="1" i="1" dirty="0">
              <a:solidFill>
                <a:schemeClr val="accent1"/>
              </a:solidFill>
            </a:endParaRPr>
          </a:p>
          <a:p>
            <a:r>
              <a:rPr lang="en-US" sz="1400" b="1" dirty="0" smtClean="0">
                <a:solidFill>
                  <a:schemeClr val="accent1"/>
                </a:solidFill>
              </a:rPr>
              <a:t>Radiography &amp; Radiotherapy</a:t>
            </a:r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b="1" dirty="0" smtClean="0">
                <a:solidFill>
                  <a:schemeClr val="accent1"/>
                </a:solidFill>
              </a:rPr>
              <a:t>Museology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…</a:t>
            </a:r>
          </a:p>
          <a:p>
            <a:endParaRPr lang="en-US" sz="1400" b="1" dirty="0">
              <a:solidFill>
                <a:srgbClr val="1A1EC0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174265" y="5007486"/>
            <a:ext cx="25379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u="sng" dirty="0" smtClean="0">
                <a:solidFill>
                  <a:schemeClr val="accent2">
                    <a:lumMod val="75000"/>
                  </a:schemeClr>
                </a:solidFill>
              </a:rPr>
              <a:t>&gt;100MeV</a:t>
            </a:r>
            <a:endParaRPr lang="fr-FR" sz="16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600" b="1" i="1" u="sng" dirty="0" smtClean="0">
                <a:solidFill>
                  <a:schemeClr val="accent2">
                    <a:lumMod val="75000"/>
                  </a:schemeClr>
                </a:solidFill>
              </a:rPr>
              <a:t>High </a:t>
            </a:r>
            <a:r>
              <a:rPr lang="fr-FR" sz="1600" b="1" i="1" u="sng" dirty="0" err="1">
                <a:solidFill>
                  <a:schemeClr val="accent2">
                    <a:lumMod val="75000"/>
                  </a:schemeClr>
                </a:solidFill>
              </a:rPr>
              <a:t>energy</a:t>
            </a:r>
            <a:r>
              <a:rPr lang="fr-FR" sz="1600" b="1" i="1" u="sng" dirty="0">
                <a:solidFill>
                  <a:schemeClr val="accent2">
                    <a:lumMod val="75000"/>
                  </a:schemeClr>
                </a:solidFill>
              </a:rPr>
              <a:t> applications</a:t>
            </a:r>
            <a:r>
              <a:rPr lang="fr-FR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Compton </a:t>
            </a:r>
            <a:r>
              <a:rPr lang="fr-FR" sz="1400" b="1" dirty="0" err="1" smtClean="0">
                <a:solidFill>
                  <a:schemeClr val="accent2">
                    <a:lumMod val="75000"/>
                  </a:schemeClr>
                </a:solidFill>
              </a:rPr>
              <a:t>polarimeter</a:t>
            </a:r>
            <a:endParaRPr lang="fr-FR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gg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collider</a:t>
            </a:r>
          </a:p>
          <a:p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Polarised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positron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source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…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3707904" y="5019318"/>
            <a:ext cx="22653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u="sng" dirty="0" smtClean="0">
                <a:solidFill>
                  <a:schemeClr val="accent3">
                    <a:lumMod val="75000"/>
                  </a:schemeClr>
                </a:solidFill>
              </a:rPr>
              <a:t>~1MeV-100MeV</a:t>
            </a:r>
            <a:endParaRPr lang="fr-FR" sz="1600" b="1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b="1" i="1" u="sng" dirty="0" err="1">
                <a:solidFill>
                  <a:schemeClr val="accent3">
                    <a:lumMod val="75000"/>
                  </a:schemeClr>
                </a:solidFill>
              </a:rPr>
              <a:t>Nuclear</a:t>
            </a:r>
            <a:r>
              <a:rPr lang="fr-FR" sz="1600" b="1" i="1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b="1" i="1" u="sng" dirty="0" err="1" smtClean="0">
                <a:solidFill>
                  <a:schemeClr val="accent3">
                    <a:lumMod val="75000"/>
                  </a:schemeClr>
                </a:solidFill>
              </a:rPr>
              <a:t>physics</a:t>
            </a:r>
            <a:r>
              <a:rPr lang="fr-FR" sz="1400" b="1" i="1" u="sng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1400" b="1" i="1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400" b="1" dirty="0" err="1" smtClean="0">
                <a:solidFill>
                  <a:schemeClr val="accent3">
                    <a:lumMod val="75000"/>
                  </a:schemeClr>
                </a:solidFill>
              </a:rPr>
              <a:t>Nuclear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accent3">
                    <a:lumMod val="75000"/>
                  </a:schemeClr>
                </a:solidFill>
              </a:rPr>
              <a:t>fluorescence </a:t>
            </a:r>
            <a:endParaRPr lang="fr-FR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400" b="1" dirty="0" err="1" smtClean="0">
                <a:solidFill>
                  <a:schemeClr val="accent3">
                    <a:lumMod val="75000"/>
                  </a:schemeClr>
                </a:solidFill>
              </a:rPr>
              <a:t>Nuclear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b="1" dirty="0" err="1">
                <a:solidFill>
                  <a:schemeClr val="accent3">
                    <a:lumMod val="75000"/>
                  </a:schemeClr>
                </a:solidFill>
              </a:rPr>
              <a:t>survey</a:t>
            </a:r>
            <a:endParaRPr lang="fr-FR" sz="1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400" b="1" dirty="0" err="1">
                <a:solidFill>
                  <a:schemeClr val="accent3">
                    <a:lumMod val="75000"/>
                  </a:schemeClr>
                </a:solidFill>
              </a:rPr>
              <a:t>Nuclear</a:t>
            </a:r>
            <a:r>
              <a:rPr lang="fr-FR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b="1" dirty="0" err="1">
                <a:solidFill>
                  <a:schemeClr val="accent3">
                    <a:lumMod val="75000"/>
                  </a:schemeClr>
                </a:solidFill>
              </a:rPr>
              <a:t>waste</a:t>
            </a:r>
            <a:r>
              <a:rPr lang="fr-FR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management</a:t>
            </a:r>
          </a:p>
          <a:p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fr-FR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102" name="Groupe 4101"/>
          <p:cNvGrpSpPr/>
          <p:nvPr/>
        </p:nvGrpSpPr>
        <p:grpSpPr>
          <a:xfrm>
            <a:off x="1338222" y="4072001"/>
            <a:ext cx="2507116" cy="0"/>
            <a:chOff x="1338222" y="4072001"/>
            <a:chExt cx="2507116" cy="0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1835696" y="4072001"/>
              <a:ext cx="1584176" cy="0"/>
            </a:xfrm>
            <a:prstGeom prst="line">
              <a:avLst/>
            </a:prstGeom>
            <a:ln w="76200" cap="sq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1338222" y="4072001"/>
              <a:ext cx="497474" cy="0"/>
            </a:xfrm>
            <a:prstGeom prst="line">
              <a:avLst/>
            </a:prstGeom>
            <a:ln w="76200" cap="sq"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347864" y="4072001"/>
              <a:ext cx="497474" cy="0"/>
            </a:xfrm>
            <a:prstGeom prst="line">
              <a:avLst/>
            </a:prstGeom>
            <a:ln w="76200" cap="sq"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3596601" y="4072000"/>
            <a:ext cx="2585371" cy="149088"/>
            <a:chOff x="1338222" y="4072001"/>
            <a:chExt cx="2507116" cy="0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1835696" y="4072001"/>
              <a:ext cx="1584176" cy="0"/>
            </a:xfrm>
            <a:prstGeom prst="line">
              <a:avLst/>
            </a:prstGeom>
            <a:ln w="76200" cap="sq">
              <a:solidFill>
                <a:schemeClr val="accent3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1338222" y="4072001"/>
              <a:ext cx="497474" cy="0"/>
            </a:xfrm>
            <a:prstGeom prst="line">
              <a:avLst/>
            </a:prstGeom>
            <a:ln w="76200" cap="sq">
              <a:solidFill>
                <a:schemeClr val="accent3"/>
              </a:soli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347864" y="4072001"/>
              <a:ext cx="497474" cy="0"/>
            </a:xfrm>
            <a:prstGeom prst="line">
              <a:avLst/>
            </a:prstGeom>
            <a:ln w="76200" cap="sq">
              <a:solidFill>
                <a:schemeClr val="accent3"/>
              </a:soli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6077871" y="4075312"/>
            <a:ext cx="2585371" cy="149088"/>
            <a:chOff x="1338222" y="4072001"/>
            <a:chExt cx="2507116" cy="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1835696" y="4072001"/>
              <a:ext cx="1584176" cy="0"/>
            </a:xfrm>
            <a:prstGeom prst="line">
              <a:avLst/>
            </a:prstGeom>
            <a:ln w="76200" cap="sq">
              <a:solidFill>
                <a:schemeClr val="accent2">
                  <a:lumMod val="7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1338222" y="4072001"/>
              <a:ext cx="497474" cy="0"/>
            </a:xfrm>
            <a:prstGeom prst="line">
              <a:avLst/>
            </a:prstGeom>
            <a:ln w="76200" cap="sq">
              <a:solidFill>
                <a:schemeClr val="accent2">
                  <a:lumMod val="75000"/>
                </a:schemeClr>
              </a:soli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3347864" y="4072001"/>
              <a:ext cx="497474" cy="0"/>
            </a:xfrm>
            <a:prstGeom prst="line">
              <a:avLst/>
            </a:prstGeom>
            <a:ln w="76200" cap="sq">
              <a:solidFill>
                <a:schemeClr val="accent2">
                  <a:lumMod val="75000"/>
                </a:schemeClr>
              </a:soli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4" name="Étoile à 5 branches 4103"/>
          <p:cNvSpPr/>
          <p:nvPr/>
        </p:nvSpPr>
        <p:spPr>
          <a:xfrm>
            <a:off x="6265112" y="1990572"/>
            <a:ext cx="526119" cy="441405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6156176" y="1340768"/>
            <a:ext cx="2160240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Posipol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 R&amp;D (CELIA/KEK/LAL)</a:t>
            </a:r>
          </a:p>
        </p:txBody>
      </p:sp>
      <p:sp>
        <p:nvSpPr>
          <p:cNvPr id="52" name="Étoile à 5 branches 51"/>
          <p:cNvSpPr/>
          <p:nvPr/>
        </p:nvSpPr>
        <p:spPr>
          <a:xfrm>
            <a:off x="4881718" y="2446802"/>
            <a:ext cx="526119" cy="441405"/>
          </a:xfrm>
          <a:prstGeom prst="star5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Étoile à 5 branches 52"/>
          <p:cNvSpPr/>
          <p:nvPr/>
        </p:nvSpPr>
        <p:spPr>
          <a:xfrm>
            <a:off x="5765342" y="2152282"/>
            <a:ext cx="526119" cy="441405"/>
          </a:xfrm>
          <a:prstGeom prst="star5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toile à 5 branches 53"/>
          <p:cNvSpPr/>
          <p:nvPr/>
        </p:nvSpPr>
        <p:spPr>
          <a:xfrm>
            <a:off x="2555776" y="3222082"/>
            <a:ext cx="526119" cy="441405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3993732" y="1778112"/>
            <a:ext cx="1693643" cy="646331"/>
          </a:xfrm>
          <a:prstGeom prst="rect">
            <a:avLst/>
          </a:prstGeom>
          <a:solidFill>
            <a:schemeClr val="bg1">
              <a:alpha val="48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ELI-NP-GS</a:t>
            </a:r>
          </a:p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(@LAL)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475656" y="2492896"/>
            <a:ext cx="1693643" cy="646331"/>
          </a:xfrm>
          <a:prstGeom prst="rect">
            <a:avLst/>
          </a:prstGeom>
          <a:solidFill>
            <a:schemeClr val="bg1">
              <a:alpha val="48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1"/>
                </a:solidFill>
              </a:rPr>
              <a:t>ThomX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(</a:t>
            </a:r>
            <a:r>
              <a:rPr lang="fr-FR" dirty="0">
                <a:solidFill>
                  <a:schemeClr val="accent1"/>
                </a:solidFill>
                <a:sym typeface="Euclid Symbol"/>
              </a:rPr>
              <a:t>@</a:t>
            </a:r>
            <a:r>
              <a:rPr lang="fr-FR" dirty="0" smtClean="0">
                <a:solidFill>
                  <a:schemeClr val="accent1"/>
                </a:solidFill>
              </a:rPr>
              <a:t>LAL)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364088" y="2636912"/>
            <a:ext cx="136815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PERLE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8"/>
          <a:stretch/>
        </p:blipFill>
        <p:spPr bwMode="auto">
          <a:xfrm>
            <a:off x="0" y="3429000"/>
            <a:ext cx="4455866" cy="310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3" descr="IMG_52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6918" y="0"/>
            <a:ext cx="489708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K:\Bibliothèque\Documents\My Notes\Labo\Seillac 2010\photos\000_4349.jpg"/>
          <p:cNvPicPr>
            <a:picLocks noChangeAspect="1" noChangeArrowheads="1"/>
          </p:cNvPicPr>
          <p:nvPr/>
        </p:nvPicPr>
        <p:blipFill>
          <a:blip r:embed="rId5" cstate="print"/>
          <a:srcRect t="14420" r="1112"/>
          <a:stretch>
            <a:fillRect/>
          </a:stretch>
        </p:blipFill>
        <p:spPr bwMode="auto">
          <a:xfrm>
            <a:off x="0" y="0"/>
            <a:ext cx="483779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804248" y="3284984"/>
            <a:ext cx="23807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LAL/CELIA/LMA/KEK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11960" y="3090446"/>
            <a:ext cx="14895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e+ </a:t>
            </a:r>
            <a:r>
              <a:rPr lang="fr-FR" sz="2000" b="1" dirty="0" err="1" smtClean="0">
                <a:solidFill>
                  <a:schemeClr val="bg1"/>
                </a:solidFill>
              </a:rPr>
              <a:t>polarised</a:t>
            </a:r>
            <a:endParaRPr lang="fr-FR" sz="2000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R&amp;D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Flèche courbée vers le bas 4"/>
          <p:cNvSpPr/>
          <p:nvPr/>
        </p:nvSpPr>
        <p:spPr>
          <a:xfrm flipV="1">
            <a:off x="4644008" y="1338034"/>
            <a:ext cx="2160240" cy="648072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13117" r="47187" b="40843"/>
          <a:stretch/>
        </p:blipFill>
        <p:spPr bwMode="auto">
          <a:xfrm>
            <a:off x="4643910" y="3695063"/>
            <a:ext cx="4320578" cy="290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Some of the </a:t>
            </a:r>
            <a:r>
              <a:rPr lang="en-US" dirty="0" smtClean="0"/>
              <a:t>ATF/KEK 4-mirror cavities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PERLE Workshop - </a:t>
            </a:r>
            <a:r>
              <a:rPr lang="en-US" dirty="0" err="1" smtClean="0"/>
              <a:t>Orsay</a:t>
            </a:r>
            <a:r>
              <a:rPr lang="en-US" dirty="0" smtClean="0"/>
              <a:t> (France) -  K. Dupraz - CNRS / LAL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24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06531" y="3705081"/>
            <a:ext cx="185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J. </a:t>
            </a:r>
            <a:r>
              <a:rPr lang="fr-FR" sz="2000" b="1" dirty="0" err="1" smtClean="0"/>
              <a:t>Urakawa</a:t>
            </a:r>
            <a:r>
              <a:rPr lang="fr-FR" sz="2000" b="1" dirty="0" smtClean="0"/>
              <a:t> KEK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5914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Ellipse 97"/>
          <p:cNvSpPr>
            <a:spLocks noChangeAspect="1"/>
          </p:cNvSpPr>
          <p:nvPr/>
        </p:nvSpPr>
        <p:spPr>
          <a:xfrm>
            <a:off x="3396822" y="5209607"/>
            <a:ext cx="541374" cy="54137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Ellipse 101"/>
          <p:cNvSpPr>
            <a:spLocks noChangeAspect="1"/>
          </p:cNvSpPr>
          <p:nvPr/>
        </p:nvSpPr>
        <p:spPr>
          <a:xfrm>
            <a:off x="5012882" y="4060005"/>
            <a:ext cx="541374" cy="541374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Ellipse 100"/>
          <p:cNvSpPr/>
          <p:nvPr/>
        </p:nvSpPr>
        <p:spPr>
          <a:xfrm>
            <a:off x="3025885" y="2645721"/>
            <a:ext cx="536895" cy="536895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Ellipse 98"/>
          <p:cNvSpPr/>
          <p:nvPr/>
        </p:nvSpPr>
        <p:spPr>
          <a:xfrm>
            <a:off x="2279264" y="2654109"/>
            <a:ext cx="619387" cy="536895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826" name="Picture 2" descr="C:\Users\$dupraz\Desktop\soutenance\Compton_scheme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3040" y="3178872"/>
            <a:ext cx="5569407" cy="301614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Compton Scattering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C3F-CDF0-4F25-91FF-CCC7721A829C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35" name="Image 3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6752" y="1478296"/>
            <a:ext cx="2644140" cy="628650"/>
          </a:xfrm>
          <a:prstGeom prst="rect">
            <a:avLst/>
          </a:prstGeom>
        </p:spPr>
      </p:pic>
      <p:grpSp>
        <p:nvGrpSpPr>
          <p:cNvPr id="24" name="Groupe 34"/>
          <p:cNvGrpSpPr/>
          <p:nvPr/>
        </p:nvGrpSpPr>
        <p:grpSpPr>
          <a:xfrm>
            <a:off x="263895" y="922555"/>
            <a:ext cx="2510678" cy="1231664"/>
            <a:chOff x="679328" y="2816967"/>
            <a:chExt cx="2510678" cy="1231664"/>
          </a:xfrm>
        </p:grpSpPr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2555955" y="3395170"/>
              <a:ext cx="634051" cy="65346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cteur droit avec flèche 25"/>
            <p:cNvCxnSpPr>
              <a:stCxn id="25" idx="1"/>
              <a:endCxn id="27" idx="2"/>
            </p:cNvCxnSpPr>
            <p:nvPr/>
          </p:nvCxnSpPr>
          <p:spPr>
            <a:xfrm flipH="1" flipV="1">
              <a:off x="1893763" y="3155521"/>
              <a:ext cx="755047" cy="33534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679328" y="2816967"/>
              <a:ext cx="2428870" cy="338554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Cross-section ≈ physics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6" name="Image 7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89242" y="2367486"/>
            <a:ext cx="2998402" cy="697366"/>
          </a:xfrm>
          <a:prstGeom prst="rect">
            <a:avLst/>
          </a:prstGeom>
        </p:spPr>
      </p:pic>
      <p:grpSp>
        <p:nvGrpSpPr>
          <p:cNvPr id="41" name="Groupe 40"/>
          <p:cNvGrpSpPr/>
          <p:nvPr/>
        </p:nvGrpSpPr>
        <p:grpSpPr>
          <a:xfrm>
            <a:off x="2750076" y="1401901"/>
            <a:ext cx="3113241" cy="767166"/>
            <a:chOff x="2797255" y="1899068"/>
            <a:chExt cx="3113241" cy="767166"/>
          </a:xfrm>
        </p:grpSpPr>
        <p:grpSp>
          <p:nvGrpSpPr>
            <p:cNvPr id="29" name="Groupe 43"/>
            <p:cNvGrpSpPr/>
            <p:nvPr/>
          </p:nvGrpSpPr>
          <p:grpSpPr>
            <a:xfrm>
              <a:off x="2797255" y="1899068"/>
              <a:ext cx="769330" cy="767166"/>
              <a:chOff x="2666011" y="1875295"/>
              <a:chExt cx="769330" cy="767166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2666011" y="1875295"/>
                <a:ext cx="431687" cy="7671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Connecteur droit avec flèche 32"/>
              <p:cNvCxnSpPr>
                <a:stCxn id="31" idx="6"/>
                <a:endCxn id="40" idx="1"/>
              </p:cNvCxnSpPr>
              <p:nvPr/>
            </p:nvCxnSpPr>
            <p:spPr>
              <a:xfrm flipV="1">
                <a:off x="3097698" y="2243489"/>
                <a:ext cx="337643" cy="1538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ZoneTexte 39"/>
            <p:cNvSpPr txBox="1"/>
            <p:nvPr/>
          </p:nvSpPr>
          <p:spPr>
            <a:xfrm>
              <a:off x="3566585" y="2097985"/>
              <a:ext cx="2343911" cy="33855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luminosity ≈ geometry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e 42"/>
          <p:cNvGrpSpPr>
            <a:grpSpLocks noChangeAspect="1"/>
          </p:cNvGrpSpPr>
          <p:nvPr/>
        </p:nvGrpSpPr>
        <p:grpSpPr>
          <a:xfrm>
            <a:off x="5567080" y="1205007"/>
            <a:ext cx="3282875" cy="3851855"/>
            <a:chOff x="4950640" y="3449253"/>
            <a:chExt cx="2664691" cy="3126525"/>
          </a:xfrm>
        </p:grpSpPr>
        <p:pic>
          <p:nvPicPr>
            <p:cNvPr id="60" name="Picture 18" descr="theta"/>
            <p:cNvPicPr>
              <a:picLocks noChangeAspect="1" noChangeArrowheads="1"/>
            </p:cNvPicPr>
            <p:nvPr/>
          </p:nvPicPr>
          <p:blipFill>
            <a:blip r:embed="rId9" cstate="print"/>
            <a:srcRect l="8616" b="5704"/>
            <a:stretch>
              <a:fillRect/>
            </a:stretch>
          </p:blipFill>
          <p:spPr bwMode="auto">
            <a:xfrm>
              <a:off x="5398469" y="3756035"/>
              <a:ext cx="2216862" cy="2470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5917621" y="6175668"/>
              <a:ext cx="12630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mrad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 rot="16200000">
              <a:off x="4604712" y="4761613"/>
              <a:ext cx="10919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baseline="-25000" dirty="0" err="1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keV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446572" y="3449253"/>
              <a:ext cx="2092271" cy="52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latin typeface="+mj-lt"/>
                  <a:cs typeface="Times New Roman" pitchFamily="18" charset="0"/>
                </a:rPr>
                <a:t>γ</a:t>
              </a:r>
              <a:r>
                <a:rPr lang="en-US" dirty="0" smtClean="0">
                  <a:latin typeface="+mj-lt"/>
                </a:rPr>
                <a:t> = 98 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</a:t>
              </a:r>
              <a:r>
                <a:rPr lang="en-US" dirty="0" err="1" smtClean="0">
                  <a:latin typeface="+mj-lt"/>
                </a:rPr>
                <a:t>E</a:t>
              </a:r>
              <a:r>
                <a:rPr lang="en-US" baseline="-25000" dirty="0" err="1" smtClean="0">
                  <a:latin typeface="+mj-lt"/>
                </a:rPr>
                <a:t>e</a:t>
              </a:r>
              <a:r>
                <a:rPr lang="en-US" dirty="0" smtClean="0">
                  <a:latin typeface="+mj-lt"/>
                </a:rPr>
                <a:t> = 50 </a:t>
              </a:r>
              <a:r>
                <a:rPr lang="en-US" dirty="0" err="1" smtClean="0">
                  <a:latin typeface="+mj-lt"/>
                </a:rPr>
                <a:t>MeV</a:t>
              </a:r>
              <a:r>
                <a:rPr lang="en-US" dirty="0" smtClean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96" name="Forme libre 95"/>
          <p:cNvSpPr>
            <a:spLocks noChangeAspect="1"/>
          </p:cNvSpPr>
          <p:nvPr/>
        </p:nvSpPr>
        <p:spPr>
          <a:xfrm>
            <a:off x="6353267" y="1818341"/>
            <a:ext cx="2219878" cy="2637536"/>
          </a:xfrm>
          <a:custGeom>
            <a:avLst/>
            <a:gdLst>
              <a:gd name="connsiteX0" fmla="*/ 1183640 w 1915160"/>
              <a:gd name="connsiteY0" fmla="*/ 0 h 2722880"/>
              <a:gd name="connsiteX1" fmla="*/ 0 w 1915160"/>
              <a:gd name="connsiteY1" fmla="*/ 0 h 2722880"/>
              <a:gd name="connsiteX2" fmla="*/ 0 w 1915160"/>
              <a:gd name="connsiteY2" fmla="*/ 2722880 h 2722880"/>
              <a:gd name="connsiteX3" fmla="*/ 1915160 w 1915160"/>
              <a:gd name="connsiteY3" fmla="*/ 2722880 h 2722880"/>
              <a:gd name="connsiteX4" fmla="*/ 1915160 w 1915160"/>
              <a:gd name="connsiteY4" fmla="*/ 579120 h 2722880"/>
              <a:gd name="connsiteX5" fmla="*/ 1173480 w 1915160"/>
              <a:gd name="connsiteY5" fmla="*/ 579120 h 2722880"/>
              <a:gd name="connsiteX6" fmla="*/ 1183640 w 1915160"/>
              <a:gd name="connsiteY6" fmla="*/ 0 h 27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160" h="2722880">
                <a:moveTo>
                  <a:pt x="1183640" y="0"/>
                </a:moveTo>
                <a:lnTo>
                  <a:pt x="0" y="0"/>
                </a:lnTo>
                <a:lnTo>
                  <a:pt x="0" y="2722880"/>
                </a:lnTo>
                <a:lnTo>
                  <a:pt x="1915160" y="2722880"/>
                </a:lnTo>
                <a:lnTo>
                  <a:pt x="1915160" y="579120"/>
                </a:lnTo>
                <a:lnTo>
                  <a:pt x="1173480" y="579120"/>
                </a:lnTo>
                <a:lnTo>
                  <a:pt x="118364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riangle isocèle 57"/>
          <p:cNvSpPr>
            <a:spLocks/>
          </p:cNvSpPr>
          <p:nvPr/>
        </p:nvSpPr>
        <p:spPr>
          <a:xfrm rot="16200000">
            <a:off x="3601720" y="4105031"/>
            <a:ext cx="425890" cy="205315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angle isocèle 56"/>
          <p:cNvSpPr/>
          <p:nvPr/>
        </p:nvSpPr>
        <p:spPr>
          <a:xfrm rot="16200000">
            <a:off x="3677945" y="4105031"/>
            <a:ext cx="273444" cy="205315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riangle isocèle 63"/>
          <p:cNvSpPr/>
          <p:nvPr/>
        </p:nvSpPr>
        <p:spPr>
          <a:xfrm rot="16200000">
            <a:off x="3755982" y="4105031"/>
            <a:ext cx="117365" cy="20531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4739819" y="4918684"/>
            <a:ext cx="203884" cy="42585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>
            <a:spLocks noChangeAspect="1"/>
          </p:cNvSpPr>
          <p:nvPr/>
        </p:nvSpPr>
        <p:spPr>
          <a:xfrm>
            <a:off x="4778850" y="4994422"/>
            <a:ext cx="134033" cy="274374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>
            <a:spLocks noChangeAspect="1"/>
          </p:cNvSpPr>
          <p:nvPr/>
        </p:nvSpPr>
        <p:spPr>
          <a:xfrm>
            <a:off x="4819353" y="5073019"/>
            <a:ext cx="57243" cy="11718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0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316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 animBg="1"/>
      <p:bldP spid="101" grpId="0" animBg="1"/>
      <p:bldP spid="99" grpId="0" animBg="1"/>
      <p:bldP spid="96" grpId="0" animBg="1"/>
      <p:bldP spid="58" grpId="0" animBg="1"/>
      <p:bldP spid="58" grpId="1" animBg="1"/>
      <p:bldP spid="57" grpId="0" animBg="1"/>
      <p:bldP spid="57" grpId="1" animBg="1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e 72"/>
          <p:cNvGrpSpPr/>
          <p:nvPr/>
        </p:nvGrpSpPr>
        <p:grpSpPr>
          <a:xfrm>
            <a:off x="1891554" y="3690395"/>
            <a:ext cx="5360893" cy="2597402"/>
            <a:chOff x="0" y="3690395"/>
            <a:chExt cx="5360893" cy="2597402"/>
          </a:xfrm>
        </p:grpSpPr>
        <p:pic>
          <p:nvPicPr>
            <p:cNvPr id="199682" name="Picture 2" descr="C:\Users\$dupraz\Desktop\soutenance\gammacol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690395"/>
              <a:ext cx="5360893" cy="2597402"/>
            </a:xfrm>
            <a:prstGeom prst="rect">
              <a:avLst/>
            </a:prstGeom>
            <a:noFill/>
          </p:spPr>
        </p:pic>
        <p:cxnSp>
          <p:nvCxnSpPr>
            <p:cNvPr id="63" name="Connecteur droit avec flèche 62"/>
            <p:cNvCxnSpPr/>
            <p:nvPr/>
          </p:nvCxnSpPr>
          <p:spPr>
            <a:xfrm>
              <a:off x="1739154" y="4052046"/>
              <a:ext cx="2501152" cy="22411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1730188" y="5719481"/>
              <a:ext cx="2859744" cy="24204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 flipV="1">
              <a:off x="1730188" y="5262282"/>
              <a:ext cx="2752165" cy="806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>
              <a:off x="1739154" y="4715437"/>
              <a:ext cx="2635622" cy="627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llipse 60"/>
          <p:cNvSpPr/>
          <p:nvPr/>
        </p:nvSpPr>
        <p:spPr>
          <a:xfrm>
            <a:off x="2590800" y="1510419"/>
            <a:ext cx="457200" cy="53788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>
                  <a:lumMod val="95000"/>
                  <a:alpha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1801906" y="1577654"/>
            <a:ext cx="690282" cy="448235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1999130" y="1263889"/>
            <a:ext cx="493059" cy="313764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941293" y="1317677"/>
            <a:ext cx="609600" cy="5109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2590800" y="1510419"/>
            <a:ext cx="457200" cy="537882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e 19"/>
          <p:cNvGrpSpPr/>
          <p:nvPr/>
        </p:nvGrpSpPr>
        <p:grpSpPr>
          <a:xfrm>
            <a:off x="744188" y="2005344"/>
            <a:ext cx="2055278" cy="1794736"/>
            <a:chOff x="899639" y="2331213"/>
            <a:chExt cx="2029082" cy="1460120"/>
          </a:xfrm>
        </p:grpSpPr>
        <p:sp>
          <p:nvSpPr>
            <p:cNvPr id="33" name="Ellipse 32"/>
            <p:cNvSpPr/>
            <p:nvPr/>
          </p:nvSpPr>
          <p:spPr>
            <a:xfrm>
              <a:off x="1318766" y="2717616"/>
              <a:ext cx="1226229" cy="64473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avec flèche 37"/>
            <p:cNvCxnSpPr>
              <a:stCxn id="33" idx="5"/>
            </p:cNvCxnSpPr>
            <p:nvPr/>
          </p:nvCxnSpPr>
          <p:spPr>
            <a:xfrm>
              <a:off x="2365418" y="3267930"/>
              <a:ext cx="563303" cy="52340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899639" y="2331213"/>
              <a:ext cx="2029082" cy="369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Angular acceptance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7266933" y="1494337"/>
            <a:ext cx="1379221" cy="1839360"/>
            <a:chOff x="7401598" y="1771064"/>
            <a:chExt cx="1361642" cy="1496435"/>
          </a:xfrm>
        </p:grpSpPr>
        <p:sp>
          <p:nvSpPr>
            <p:cNvPr id="36" name="Ellipse 35"/>
            <p:cNvSpPr/>
            <p:nvPr/>
          </p:nvSpPr>
          <p:spPr>
            <a:xfrm>
              <a:off x="7401598" y="2556640"/>
              <a:ext cx="1361642" cy="71085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521642" y="1771064"/>
              <a:ext cx="1111202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Nonlinear</a:t>
              </a:r>
            </a:p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effects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8" name="Connecteur droit 47"/>
            <p:cNvCxnSpPr>
              <a:stCxn id="36" idx="0"/>
              <a:endCxn id="46" idx="2"/>
            </p:cNvCxnSpPr>
            <p:nvPr/>
          </p:nvCxnSpPr>
          <p:spPr>
            <a:xfrm flipH="1" flipV="1">
              <a:off x="8077243" y="2417396"/>
              <a:ext cx="5176" cy="13924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4869175" y="1494337"/>
            <a:ext cx="2303780" cy="1890161"/>
            <a:chOff x="5009927" y="1776291"/>
            <a:chExt cx="2274418" cy="1537763"/>
          </a:xfrm>
        </p:grpSpPr>
        <p:sp>
          <p:nvSpPr>
            <p:cNvPr id="35" name="Ellipse 34"/>
            <p:cNvSpPr/>
            <p:nvPr/>
          </p:nvSpPr>
          <p:spPr>
            <a:xfrm>
              <a:off x="5009927" y="2537070"/>
              <a:ext cx="2274418" cy="77698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519579" y="1776291"/>
              <a:ext cx="1257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Laser beam</a:t>
              </a:r>
            </a:p>
            <a:p>
              <a:pPr algn="ctr"/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parameters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45" name="Connecteur droit 44"/>
            <p:cNvCxnSpPr>
              <a:stCxn id="35" idx="0"/>
              <a:endCxn id="43" idx="2"/>
            </p:cNvCxnSpPr>
            <p:nvPr/>
          </p:nvCxnSpPr>
          <p:spPr>
            <a:xfrm flipV="1">
              <a:off x="6147136" y="2422622"/>
              <a:ext cx="1173" cy="114448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2644135" y="1493918"/>
            <a:ext cx="2120901" cy="1849930"/>
            <a:chOff x="2790323" y="1770271"/>
            <a:chExt cx="2093868" cy="1505037"/>
          </a:xfrm>
        </p:grpSpPr>
        <p:sp>
          <p:nvSpPr>
            <p:cNvPr id="34" name="Ellipse 33"/>
            <p:cNvSpPr/>
            <p:nvPr/>
          </p:nvSpPr>
          <p:spPr>
            <a:xfrm>
              <a:off x="2790323" y="2514855"/>
              <a:ext cx="2093868" cy="76045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3296012" y="1770271"/>
              <a:ext cx="1545102" cy="646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Electron beam</a:t>
              </a:r>
            </a:p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parameters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2" name="Connecteur droit 41"/>
            <p:cNvCxnSpPr>
              <a:endCxn id="34" idx="0"/>
            </p:cNvCxnSpPr>
            <p:nvPr/>
          </p:nvCxnSpPr>
          <p:spPr>
            <a:xfrm flipH="1">
              <a:off x="3837257" y="2320384"/>
              <a:ext cx="0" cy="19447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Compton Scattering properties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C3F-CDF0-4F25-91FF-CCC7721A829C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81660" y="1296759"/>
            <a:ext cx="2804164" cy="652190"/>
          </a:xfrm>
          <a:prstGeom prst="rect">
            <a:avLst/>
          </a:prstGeom>
        </p:spPr>
      </p:pic>
      <p:pic>
        <p:nvPicPr>
          <p:cNvPr id="31" name="Image 3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85411" y="2561537"/>
            <a:ext cx="8318503" cy="6015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063947" y="6259130"/>
            <a:ext cx="50161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Gambiccini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, P.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Cardarelli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et al. technical design meeting collimation and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characterisation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system review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6530" y="3256593"/>
            <a:ext cx="22319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V. Petrillo et al., NIM A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693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(2012) 109–116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3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5456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7989" y="1232456"/>
            <a:ext cx="179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Incident </a:t>
            </a:r>
          </a:p>
          <a:p>
            <a:pPr defTabSz="914400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electron beam</a:t>
            </a:r>
          </a:p>
        </p:txBody>
      </p:sp>
      <p:pic>
        <p:nvPicPr>
          <p:cNvPr id="3" name="Picture 2" descr="Screen Shot 2015-05-19 at 08.41.0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/>
          <a:stretch/>
        </p:blipFill>
        <p:spPr>
          <a:xfrm>
            <a:off x="2501393" y="849555"/>
            <a:ext cx="3493358" cy="16054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7651" y="833983"/>
            <a:ext cx="145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Incident</a:t>
            </a:r>
          </a:p>
          <a:p>
            <a:pPr defTabSz="914400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laser beam</a:t>
            </a:r>
          </a:p>
        </p:txBody>
      </p:sp>
      <p:cxnSp>
        <p:nvCxnSpPr>
          <p:cNvPr id="14" name="Straight Arrow Connector 13"/>
          <p:cNvCxnSpPr>
            <a:stCxn id="8" idx="0"/>
            <a:endCxn id="15" idx="1"/>
          </p:cNvCxnSpPr>
          <p:nvPr/>
        </p:nvCxnSpPr>
        <p:spPr>
          <a:xfrm flipV="1">
            <a:off x="1737779" y="1772246"/>
            <a:ext cx="1618340" cy="27577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V="1">
            <a:off x="3248534" y="1325740"/>
            <a:ext cx="734633" cy="523114"/>
          </a:xfrm>
          <a:prstGeom prst="ellipse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>
            <a:stCxn id="9" idx="0"/>
            <a:endCxn id="22" idx="5"/>
          </p:cNvCxnSpPr>
          <p:nvPr/>
        </p:nvCxnSpPr>
        <p:spPr>
          <a:xfrm flipH="1" flipV="1">
            <a:off x="4754255" y="1168650"/>
            <a:ext cx="2444240" cy="67450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488475" y="885102"/>
            <a:ext cx="311381" cy="332197"/>
          </a:xfrm>
          <a:prstGeom prst="ellipse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ZoneTexte 37"/>
          <p:cNvSpPr txBox="1"/>
          <p:nvPr/>
        </p:nvSpPr>
        <p:spPr>
          <a:xfrm>
            <a:off x="7666506" y="5745840"/>
            <a:ext cx="1337482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A. Valloni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8" name="Connecteur droit avec flèche 17"/>
          <p:cNvCxnSpPr>
            <a:stCxn id="17" idx="0"/>
            <a:endCxn id="20" idx="4"/>
          </p:cNvCxnSpPr>
          <p:nvPr/>
        </p:nvCxnSpPr>
        <p:spPr>
          <a:xfrm flipV="1">
            <a:off x="4234528" y="2265183"/>
            <a:ext cx="362435" cy="200202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4426846" y="1957353"/>
            <a:ext cx="340233" cy="30783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Gamma beams at the </a:t>
            </a:r>
            <a:r>
              <a:rPr lang="en-US" dirty="0" smtClean="0"/>
              <a:t>PERLE Facility</a:t>
            </a:r>
            <a:endParaRPr lang="fr-FR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125901"/>
              </p:ext>
            </p:extLst>
          </p:nvPr>
        </p:nvGraphicFramePr>
        <p:xfrm>
          <a:off x="5366589" y="1843152"/>
          <a:ext cx="3663813" cy="23774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03592"/>
                <a:gridCol w="2360221"/>
              </a:tblGrid>
              <a:tr h="252028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LASER BEAM PARAMETERS </a:t>
                      </a:r>
                      <a:endParaRPr lang="en-GB" sz="16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Wavelength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515 nm - 1030 nm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Average Power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300kW  - 600</a:t>
                      </a:r>
                      <a:r>
                        <a:rPr lang="en-GB" sz="1400" baseline="0" dirty="0" smtClean="0">
                          <a:latin typeface="+mn-lt"/>
                          <a:cs typeface="Arial"/>
                        </a:rPr>
                        <a:t> kW</a:t>
                      </a:r>
                    </a:p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(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can be increased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R&amp;D</a:t>
                      </a:r>
                      <a:r>
                        <a:rPr lang="en-GB" sz="1400" dirty="0" smtClean="0">
                          <a:latin typeface="+mn-lt"/>
                          <a:cs typeface="Arial"/>
                        </a:rPr>
                        <a:t>)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Pulse</a:t>
                      </a:r>
                      <a:r>
                        <a:rPr lang="en-GB" sz="1400" baseline="0" dirty="0" smtClean="0">
                          <a:latin typeface="+mn-lt"/>
                          <a:cs typeface="Arial"/>
                        </a:rPr>
                        <a:t> length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3 </a:t>
                      </a:r>
                      <a:r>
                        <a:rPr lang="en-GB" sz="1400" dirty="0" err="1" smtClean="0">
                          <a:latin typeface="+mn-lt"/>
                          <a:cs typeface="Arial"/>
                        </a:rPr>
                        <a:t>ps</a:t>
                      </a:r>
                      <a:r>
                        <a:rPr lang="en-GB" sz="1400" dirty="0" smtClean="0">
                          <a:latin typeface="+mn-lt"/>
                          <a:cs typeface="Arial"/>
                        </a:rPr>
                        <a:t> (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can be reduced</a:t>
                      </a:r>
                      <a:r>
                        <a:rPr lang="en-GB" sz="1400" dirty="0" smtClean="0">
                          <a:latin typeface="+mn-lt"/>
                          <a:cs typeface="Arial"/>
                        </a:rPr>
                        <a:t>)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Pulse energy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7.5mJ - 15</a:t>
                      </a:r>
                      <a:r>
                        <a:rPr lang="en-GB" sz="14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aseline="0" dirty="0" err="1" smtClean="0">
                          <a:latin typeface="+mn-lt"/>
                          <a:cs typeface="Arial"/>
                        </a:rPr>
                        <a:t>mJ</a:t>
                      </a:r>
                      <a:r>
                        <a:rPr lang="en-GB" sz="1400" baseline="0" dirty="0" smtClean="0">
                          <a:latin typeface="+mn-lt"/>
                          <a:cs typeface="Arial"/>
                        </a:rPr>
                        <a:t> 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Spot size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30 µm (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can be reduced</a:t>
                      </a:r>
                      <a:r>
                        <a:rPr lang="en-GB" sz="1400" dirty="0" smtClean="0">
                          <a:latin typeface="+mn-lt"/>
                          <a:cs typeface="Arial"/>
                        </a:rPr>
                        <a:t>)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/>
                        </a:rPr>
                        <a:t>Bandwidth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0.02</a:t>
                      </a:r>
                      <a:r>
                        <a:rPr lang="en-GB" sz="1400" baseline="0" dirty="0" smtClean="0">
                          <a:latin typeface="+mn-lt"/>
                          <a:cs typeface="Arial"/>
                        </a:rPr>
                        <a:t> %</a:t>
                      </a:r>
                      <a:endParaRPr lang="en-GB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40650"/>
              </p:ext>
            </p:extLst>
          </p:nvPr>
        </p:nvGraphicFramePr>
        <p:xfrm>
          <a:off x="134295" y="2048024"/>
          <a:ext cx="3206968" cy="2164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39001"/>
                <a:gridCol w="967967"/>
              </a:tblGrid>
              <a:tr h="295274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ELECTRON BEAM PARAMETERS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52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Energy 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900 MeV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2952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Charge 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320 </a:t>
                      </a:r>
                      <a:r>
                        <a:rPr lang="en-GB" sz="1400" dirty="0" err="1" smtClean="0">
                          <a:latin typeface="+mn-lt"/>
                          <a:cs typeface="Arial"/>
                        </a:rPr>
                        <a:t>pC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295274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+mn-lt"/>
                          <a:cs typeface="Arial"/>
                        </a:rPr>
                        <a:t>Bunch Spacing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+mn-lt"/>
                          <a:cs typeface="Arial"/>
                        </a:rPr>
                        <a:t>25 ns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2952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Spot size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30 um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2952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Norm.</a:t>
                      </a:r>
                      <a:r>
                        <a:rPr lang="en-GB" sz="1400" baseline="0" dirty="0" smtClean="0">
                          <a:latin typeface="+mn-lt"/>
                          <a:cs typeface="Arial"/>
                        </a:rPr>
                        <a:t> Trans. </a:t>
                      </a:r>
                      <a:r>
                        <a:rPr lang="en-GB" sz="1400" baseline="0" dirty="0" err="1" smtClean="0">
                          <a:latin typeface="+mn-lt"/>
                          <a:cs typeface="Arial"/>
                        </a:rPr>
                        <a:t>Emittance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5 um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2952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Energy Spread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Arial"/>
                        </a:rPr>
                        <a:t>0.1</a:t>
                      </a:r>
                      <a:r>
                        <a:rPr lang="en-GB" sz="1400" baseline="0" dirty="0" smtClean="0">
                          <a:latin typeface="+mn-lt"/>
                          <a:cs typeface="Arial"/>
                        </a:rPr>
                        <a:t> %</a:t>
                      </a:r>
                      <a:endParaRPr lang="en-GB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18760"/>
              </p:ext>
            </p:extLst>
          </p:nvPr>
        </p:nvGraphicFramePr>
        <p:xfrm>
          <a:off x="971600" y="4267212"/>
          <a:ext cx="6525856" cy="229030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06375"/>
                <a:gridCol w="3619481"/>
              </a:tblGrid>
              <a:tr h="279456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GAMMA BEAM PARAMETERS (for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λ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=515nm)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583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Energy </a:t>
                      </a:r>
                      <a:endParaRPr lang="en-GB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30 MeV</a:t>
                      </a:r>
                      <a:endParaRPr lang="en-GB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583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Spectral</a:t>
                      </a:r>
                      <a:r>
                        <a:rPr lang="en-GB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density</a:t>
                      </a:r>
                      <a:endParaRPr lang="en-GB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9*10</a:t>
                      </a:r>
                      <a:r>
                        <a:rPr lang="en-GB" sz="14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GB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/s/</a:t>
                      </a:r>
                      <a:r>
                        <a:rPr lang="en-GB" sz="140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eV</a:t>
                      </a:r>
                      <a:endParaRPr lang="en-GB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583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Bandwidth</a:t>
                      </a:r>
                      <a:endParaRPr lang="en-GB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&lt; 5%</a:t>
                      </a:r>
                      <a:endParaRPr lang="en-GB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583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Flux within FWHM </a:t>
                      </a:r>
                      <a:r>
                        <a:rPr lang="en-GB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bdw</a:t>
                      </a:r>
                      <a:endParaRPr lang="en-GB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7*10</a:t>
                      </a:r>
                      <a:r>
                        <a:rPr lang="en-GB" sz="14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/s (total flux 9*10^12)</a:t>
                      </a:r>
                      <a:endParaRPr lang="en-GB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5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GB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/e</a:t>
                      </a:r>
                      <a:r>
                        <a:rPr lang="en-GB" sz="14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within FWHM </a:t>
                      </a:r>
                      <a:r>
                        <a:rPr lang="en-GB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bdw</a:t>
                      </a:r>
                      <a:endParaRPr lang="en-GB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4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-6 </a:t>
                      </a:r>
                      <a:endParaRPr lang="en-GB" sz="1400" b="0" baseline="300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583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Peak Brilliance</a:t>
                      </a:r>
                      <a:endParaRPr lang="en-GB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3*10</a:t>
                      </a:r>
                      <a:r>
                        <a:rPr lang="en-GB" sz="14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en-GB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/s*mm</a:t>
                      </a:r>
                      <a:r>
                        <a:rPr lang="en-GB" sz="14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400" dirty="0" smtClean="0">
                          <a:latin typeface="+mn-lt"/>
                          <a:cs typeface="Times New Roman" panose="02020603050405020304" pitchFamily="18" charset="0"/>
                        </a:rPr>
                        <a:t>*mrad</a:t>
                      </a:r>
                      <a:r>
                        <a:rPr lang="en-GB" sz="14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GB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0.1%bdw</a:t>
                      </a:r>
                      <a:endParaRPr lang="en-GB" sz="1400" b="0" baseline="300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1975-5C17-4D37-911B-C1750BDCBCA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9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Optical systems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25771"/>
              </p:ext>
            </p:extLst>
          </p:nvPr>
        </p:nvGraphicFramePr>
        <p:xfrm>
          <a:off x="2761780" y="1725323"/>
          <a:ext cx="4090024" cy="27736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29803"/>
                <a:gridCol w="2360221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LASER BEAM PARAMETERS </a:t>
                      </a:r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Wavelength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515 nm - 1030 nm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Average Power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300kW  - 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600</a:t>
                      </a:r>
                      <a:r>
                        <a:rPr lang="en-GB" sz="24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kW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Pulse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 length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lang="en-GB" sz="18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ps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Pulse energy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7.5mJ - </a:t>
                      </a:r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800" b="1" baseline="0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mJ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Spot size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30 um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Bandwidth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0.02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Repetition Rate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40 MHz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èche gauche 5"/>
          <p:cNvSpPr/>
          <p:nvPr/>
        </p:nvSpPr>
        <p:spPr>
          <a:xfrm rot="10800000">
            <a:off x="1609652" y="2301387"/>
            <a:ext cx="1152128" cy="1800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lipse 2"/>
          <p:cNvSpPr/>
          <p:nvPr/>
        </p:nvSpPr>
        <p:spPr>
          <a:xfrm>
            <a:off x="4273948" y="4173595"/>
            <a:ext cx="115212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vers le bas 7"/>
          <p:cNvSpPr/>
          <p:nvPr/>
        </p:nvSpPr>
        <p:spPr>
          <a:xfrm>
            <a:off x="4778004" y="4605643"/>
            <a:ext cx="21602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513450" y="5090535"/>
            <a:ext cx="277672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Optical resonator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2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</a:t>
            </a:r>
            <a:r>
              <a:rPr lang="en-US" dirty="0" smtClean="0"/>
              <a:t>cavity: Principle </a:t>
            </a:r>
            <a:r>
              <a:rPr lang="en-US" dirty="0"/>
              <a:t>with </a:t>
            </a:r>
            <a:r>
              <a:rPr lang="en-US" dirty="0" smtClean="0"/>
              <a:t>continuous wave</a:t>
            </a:r>
            <a:endParaRPr lang="fr-FR" dirty="0"/>
          </a:p>
        </p:txBody>
      </p:sp>
      <p:sp>
        <p:nvSpPr>
          <p:cNvPr id="1536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180-49C0-4B9F-9E94-E5FD0D21932A}" type="slidenum">
              <a:rPr lang="fr-FR" smtClean="0"/>
              <a:pPr/>
              <a:t>7</a:t>
            </a:fld>
            <a:endParaRPr lang="fr-FR" smtClean="0"/>
          </a:p>
        </p:txBody>
      </p:sp>
      <p:pic>
        <p:nvPicPr>
          <p:cNvPr id="15363" name="Picture 2" descr="cavity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30" y="1700213"/>
            <a:ext cx="5791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g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359" y="1625605"/>
            <a:ext cx="30464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1989138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e beam</a:t>
            </a:r>
            <a:endParaRPr lang="fr-FR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2050715" y="4866634"/>
            <a:ext cx="5042571" cy="588963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/>
              <a:t>When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en-GB" sz="2800" b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GB" sz="2800" b="1" baseline="-25000">
                <a:solidFill>
                  <a:srgbClr val="FF0000"/>
                </a:solidFill>
                <a:latin typeface="Times New Roman" pitchFamily="18" charset="0"/>
              </a:rPr>
              <a:t>Laser</a:t>
            </a:r>
            <a:r>
              <a:rPr lang="en-GB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</a:t>
            </a:r>
            <a:r>
              <a:rPr lang="en-GB" sz="28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GB" sz="2800" b="1">
                <a:solidFill>
                  <a:srgbClr val="FF0000"/>
                </a:solidFill>
                <a:sym typeface="Symbol" pitchFamily="18" charset="2"/>
              </a:rPr>
              <a:t>c/2L</a:t>
            </a:r>
            <a:r>
              <a:rPr lang="en-GB" sz="28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32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</a:t>
            </a:r>
            <a:r>
              <a:rPr lang="en-GB" sz="28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800" b="1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GB" sz="2800" b="1">
                <a:solidFill>
                  <a:srgbClr val="FF0000"/>
                </a:solidFill>
                <a:cs typeface="Times New Roman" pitchFamily="18" charset="0"/>
              </a:rPr>
              <a:t>é</a:t>
            </a:r>
            <a:r>
              <a:rPr lang="en-GB" sz="2800" b="1">
                <a:solidFill>
                  <a:srgbClr val="FF0000"/>
                </a:solidFill>
                <a:sym typeface="Symbol" pitchFamily="18" charset="2"/>
              </a:rPr>
              <a:t>sonance</a:t>
            </a:r>
            <a:endParaRPr lang="fr-FR" sz="28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533400" y="5828940"/>
            <a:ext cx="8077200" cy="4001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en-GB" sz="2000" b="1" dirty="0"/>
              <a:t>But: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latin typeface="Symbol" pitchFamily="18" charset="2"/>
              </a:rPr>
              <a:t>Dn</a:t>
            </a:r>
            <a:r>
              <a:rPr lang="en-GB" sz="2000" b="1" dirty="0">
                <a:latin typeface="Comic Sans MS" pitchFamily="66" charset="0"/>
              </a:rPr>
              <a:t>/</a:t>
            </a:r>
            <a:r>
              <a:rPr lang="en-GB" sz="2000" b="1" dirty="0" err="1">
                <a:latin typeface="Symbol" pitchFamily="18" charset="2"/>
              </a:rPr>
              <a:t>n</a:t>
            </a:r>
            <a:r>
              <a:rPr lang="en-GB" sz="2000" b="1" baseline="-25000" dirty="0" err="1">
                <a:latin typeface="Comic Sans MS" pitchFamily="66" charset="0"/>
              </a:rPr>
              <a:t>Laser</a:t>
            </a:r>
            <a:r>
              <a:rPr lang="en-GB" sz="2000" b="1" baseline="-25000" dirty="0">
                <a:latin typeface="Comic Sans MS" pitchFamily="66" charset="0"/>
              </a:rPr>
              <a:t> </a:t>
            </a:r>
            <a:r>
              <a:rPr lang="en-GB" sz="2000" b="1" dirty="0">
                <a:latin typeface="Comic Sans MS" pitchFamily="66" charset="0"/>
              </a:rPr>
              <a:t>= 10</a:t>
            </a:r>
            <a:r>
              <a:rPr lang="en-GB" sz="2000" b="1" baseline="30000" dirty="0">
                <a:latin typeface="Comic Sans MS" pitchFamily="66" charset="0"/>
              </a:rPr>
              <a:t>-11</a:t>
            </a:r>
            <a:r>
              <a:rPr lang="en-GB" sz="2000" b="1" dirty="0">
                <a:solidFill>
                  <a:srgbClr val="009999"/>
                </a:solidFill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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STRONG &amp; ROBUST </a:t>
            </a:r>
            <a:r>
              <a:rPr lang="en-GB" sz="2000" b="1" dirty="0">
                <a:solidFill>
                  <a:srgbClr val="009999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laser/cavit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y feedback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 flipH="1" flipV="1">
            <a:off x="7071747" y="1389468"/>
            <a:ext cx="507224" cy="388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2" name="Oval 11"/>
          <p:cNvSpPr>
            <a:spLocks noChangeArrowheads="1"/>
          </p:cNvSpPr>
          <p:nvPr/>
        </p:nvSpPr>
        <p:spPr bwMode="auto">
          <a:xfrm>
            <a:off x="7731371" y="1549405"/>
            <a:ext cx="1066800" cy="990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2916238" y="3259138"/>
            <a:ext cx="819150" cy="27463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isolateur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4754563" y="3167063"/>
            <a:ext cx="700087" cy="27463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LASER</a:t>
            </a: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4787900" y="3500438"/>
            <a:ext cx="6604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~1W</a:t>
            </a: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468313" y="2924175"/>
            <a:ext cx="660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~1W</a:t>
            </a:r>
          </a:p>
        </p:txBody>
      </p:sp>
      <p:sp>
        <p:nvSpPr>
          <p:cNvPr id="15378" name="Text Box 17"/>
          <p:cNvSpPr txBox="1">
            <a:spLocks noChangeArrowheads="1"/>
          </p:cNvSpPr>
          <p:nvPr/>
        </p:nvSpPr>
        <p:spPr bwMode="auto">
          <a:xfrm>
            <a:off x="2555875" y="1844675"/>
            <a:ext cx="914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~10kW</a:t>
            </a:r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2195513" y="2555875"/>
            <a:ext cx="6477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Flèche à angle droit 3"/>
          <p:cNvSpPr/>
          <p:nvPr/>
        </p:nvSpPr>
        <p:spPr>
          <a:xfrm>
            <a:off x="7141308" y="4562480"/>
            <a:ext cx="681892" cy="695569"/>
          </a:xfrm>
          <a:prstGeom prst="bentUpArrow">
            <a:avLst>
              <a:gd name="adj1" fmla="val 30899"/>
              <a:gd name="adj2" fmla="val 34270"/>
              <a:gd name="adj3" fmla="val 3069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0566" y="92780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Gain=1/(1-R)</a:t>
            </a:r>
            <a:r>
              <a:rPr lang="en-GB" sz="2400" dirty="0" smtClean="0">
                <a:solidFill>
                  <a:schemeClr val="tx1"/>
                </a:solidFill>
                <a:sym typeface="Symbol" pitchFamily="18" charset="2"/>
              </a:rPr>
              <a:t></a:t>
            </a:r>
            <a:r>
              <a:rPr lang="en-GB" sz="2400" dirty="0" smtClean="0">
                <a:solidFill>
                  <a:schemeClr val="tx1"/>
                </a:solidFill>
              </a:rPr>
              <a:t>10000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0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Pulsed</a:t>
            </a:r>
            <a:r>
              <a:rPr lang="fr-FR" dirty="0"/>
              <a:t> laser/</a:t>
            </a:r>
            <a:r>
              <a:rPr lang="fr-FR" dirty="0" err="1"/>
              <a:t>cavity</a:t>
            </a:r>
            <a:r>
              <a:rPr lang="fr-FR" dirty="0"/>
              <a:t> feedback technique </a:t>
            </a:r>
          </a:p>
        </p:txBody>
      </p:sp>
      <p:sp>
        <p:nvSpPr>
          <p:cNvPr id="174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33A2-05FF-42B4-B2F5-C705121D36EB}" type="slidenum">
              <a:rPr lang="fr-FR" smtClean="0"/>
              <a:pPr/>
              <a:t>8</a:t>
            </a:fld>
            <a:endParaRPr lang="fr-FR" smtClean="0"/>
          </a:p>
        </p:txBody>
      </p:sp>
      <p:pic>
        <p:nvPicPr>
          <p:cNvPr id="17411" name="Picture 2" descr="tomas-udem-pu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536700"/>
            <a:ext cx="43497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932363" y="5354513"/>
            <a:ext cx="398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T. </a:t>
            </a:r>
            <a:r>
              <a:rPr lang="fr-FR" dirty="0" err="1"/>
              <a:t>Udem</a:t>
            </a:r>
            <a:r>
              <a:rPr lang="fr-FR" dirty="0"/>
              <a:t> et al. Nature 416 (2002) 233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00025" y="1890713"/>
            <a:ext cx="3765550" cy="65087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Specificity </a:t>
            </a:r>
            <a:r>
              <a:rPr lang="en-US">
                <a:sym typeface="Wingdings" pitchFamily="2" charset="2"/>
              </a:rPr>
              <a:t></a:t>
            </a:r>
            <a:r>
              <a:rPr lang="en-US"/>
              <a:t> properties of passive </a:t>
            </a:r>
            <a:br>
              <a:rPr lang="en-US"/>
            </a:br>
            <a:r>
              <a:rPr lang="en-US"/>
              <a:t>mode locked laser beams</a:t>
            </a:r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3695700" y="2400300"/>
            <a:ext cx="812800" cy="381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3683000" y="2425700"/>
            <a:ext cx="850900" cy="16764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3825" y="3821111"/>
            <a:ext cx="4397375" cy="2862261"/>
            <a:chOff x="78" y="2407"/>
            <a:chExt cx="2770" cy="1803"/>
          </a:xfrm>
        </p:grpSpPr>
        <p:sp>
          <p:nvSpPr>
            <p:cNvPr id="17421" name="AutoShape 9"/>
            <p:cNvSpPr>
              <a:spLocks noChangeArrowheads="1"/>
            </p:cNvSpPr>
            <p:nvPr/>
          </p:nvSpPr>
          <p:spPr bwMode="auto">
            <a:xfrm>
              <a:off x="2320" y="2528"/>
              <a:ext cx="528" cy="576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22" name="Text Box 10"/>
            <p:cNvSpPr txBox="1">
              <a:spLocks noChangeArrowheads="1"/>
            </p:cNvSpPr>
            <p:nvPr/>
          </p:nvSpPr>
          <p:spPr bwMode="auto">
            <a:xfrm>
              <a:off x="78" y="2407"/>
              <a:ext cx="2343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 err="1"/>
                <a:t>Frequency</a:t>
              </a:r>
              <a:r>
                <a:rPr lang="fr-FR" dirty="0"/>
                <a:t> </a:t>
              </a:r>
              <a:r>
                <a:rPr lang="fr-FR" dirty="0" err="1"/>
                <a:t>comb</a:t>
              </a:r>
              <a:r>
                <a:rPr lang="fr-FR" dirty="0"/>
                <a:t> </a:t>
              </a:r>
              <a:r>
                <a:rPr lang="fr-FR" dirty="0">
                  <a:sym typeface="Wingdings" pitchFamily="2" charset="2"/>
                </a:rPr>
                <a:t> all the </a:t>
              </a:r>
              <a:r>
                <a:rPr lang="fr-FR" dirty="0" err="1">
                  <a:sym typeface="Wingdings" pitchFamily="2" charset="2"/>
                </a:rPr>
                <a:t>comb</a:t>
              </a:r>
              <a:r>
                <a:rPr lang="fr-FR" dirty="0">
                  <a:sym typeface="Wingdings" pitchFamily="2" charset="2"/>
                </a:rPr>
                <a:t/>
              </a:r>
              <a:br>
                <a:rPr lang="fr-FR" dirty="0">
                  <a:sym typeface="Wingdings" pitchFamily="2" charset="2"/>
                </a:rPr>
              </a:br>
              <a:r>
                <a:rPr lang="fr-FR" dirty="0">
                  <a:sym typeface="Wingdings" pitchFamily="2" charset="2"/>
                </a:rPr>
                <a:t>must </a:t>
              </a:r>
              <a:r>
                <a:rPr lang="fr-FR" dirty="0" err="1">
                  <a:sym typeface="Wingdings" pitchFamily="2" charset="2"/>
                </a:rPr>
                <a:t>be</a:t>
              </a:r>
              <a:r>
                <a:rPr lang="fr-FR" dirty="0">
                  <a:sym typeface="Wingdings" pitchFamily="2" charset="2"/>
                </a:rPr>
                <a:t> </a:t>
              </a:r>
              <a:r>
                <a:rPr lang="fr-FR" dirty="0" err="1">
                  <a:sym typeface="Wingdings" pitchFamily="2" charset="2"/>
                </a:rPr>
                <a:t>locked</a:t>
              </a:r>
              <a:r>
                <a:rPr lang="fr-FR" dirty="0">
                  <a:sym typeface="Wingdings" pitchFamily="2" charset="2"/>
                </a:rPr>
                <a:t> to the </a:t>
              </a:r>
              <a:r>
                <a:rPr lang="fr-FR" dirty="0" err="1">
                  <a:sym typeface="Wingdings" pitchFamily="2" charset="2"/>
                </a:rPr>
                <a:t>cavity</a:t>
              </a:r>
              <a:endParaRPr lang="fr-FR" dirty="0"/>
            </a:p>
            <a:p>
              <a:r>
                <a:rPr lang="fr-FR" dirty="0">
                  <a:solidFill>
                    <a:srgbClr val="FF0000"/>
                  </a:solidFill>
                  <a:sym typeface="Wingdings" pitchFamily="2" charset="2"/>
                </a:rPr>
                <a:t></a:t>
              </a:r>
              <a:r>
                <a:rPr lang="fr-FR" dirty="0">
                  <a:solidFill>
                    <a:srgbClr val="FF0000"/>
                  </a:solidFill>
                </a:rPr>
                <a:t> Feedback </a:t>
              </a:r>
              <a:r>
                <a:rPr lang="fr-FR" dirty="0" err="1">
                  <a:solidFill>
                    <a:srgbClr val="FF0000"/>
                  </a:solidFill>
                </a:rPr>
                <a:t>with</a:t>
              </a:r>
              <a:r>
                <a:rPr lang="fr-FR" dirty="0">
                  <a:solidFill>
                    <a:srgbClr val="FF0000"/>
                  </a:solidFill>
                </a:rPr>
                <a:t>  </a:t>
              </a:r>
              <a:r>
                <a:rPr lang="fr-FR" dirty="0" smtClean="0">
                  <a:solidFill>
                    <a:srgbClr val="FF0000"/>
                  </a:solidFill>
                </a:rPr>
                <a:t>2 </a:t>
              </a:r>
              <a:r>
                <a:rPr lang="fr-FR" dirty="0" err="1">
                  <a:solidFill>
                    <a:srgbClr val="FF0000"/>
                  </a:solidFill>
                </a:rPr>
                <a:t>degrees</a:t>
              </a:r>
              <a:r>
                <a:rPr lang="fr-FR" dirty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rgbClr val="FF0000"/>
                  </a:solidFill>
                </a:rPr>
                <a:t/>
              </a:r>
              <a:br>
                <a:rPr lang="fr-FR" dirty="0" smtClean="0">
                  <a:solidFill>
                    <a:srgbClr val="FF0000"/>
                  </a:solidFill>
                </a:rPr>
              </a:br>
              <a:r>
                <a:rPr lang="fr-FR" dirty="0" smtClean="0">
                  <a:solidFill>
                    <a:srgbClr val="FF0000"/>
                  </a:solidFill>
                </a:rPr>
                <a:t>of </a:t>
              </a:r>
              <a:r>
                <a:rPr lang="fr-FR" dirty="0" err="1">
                  <a:solidFill>
                    <a:srgbClr val="FF0000"/>
                  </a:solidFill>
                </a:rPr>
                <a:t>freedom</a:t>
              </a:r>
              <a:r>
                <a:rPr lang="fr-FR" dirty="0">
                  <a:solidFill>
                    <a:srgbClr val="FF0000"/>
                  </a:solidFill>
                </a:rPr>
                <a:t> :</a:t>
              </a:r>
            </a:p>
            <a:p>
              <a:pPr algn="ctr"/>
              <a:r>
                <a:rPr lang="fr-FR" b="1" dirty="0">
                  <a:solidFill>
                    <a:srgbClr val="FF0000"/>
                  </a:solidFill>
                  <a:sym typeface="Wingdings" pitchFamily="2" charset="2"/>
                </a:rPr>
                <a:t>    control of the </a:t>
              </a:r>
              <a:br>
                <a:rPr lang="fr-FR" b="1" dirty="0">
                  <a:solidFill>
                    <a:srgbClr val="FF0000"/>
                  </a:solidFill>
                  <a:sym typeface="Wingdings" pitchFamily="2" charset="2"/>
                </a:rPr>
              </a:br>
              <a:r>
                <a:rPr lang="fr-FR" b="1" dirty="0">
                  <a:solidFill>
                    <a:srgbClr val="FF0000"/>
                  </a:solidFill>
                  <a:sym typeface="Wingdings" pitchFamily="2" charset="2"/>
                </a:rPr>
                <a:t>    </a:t>
              </a:r>
              <a:r>
                <a:rPr lang="fr-FR" b="1" dirty="0" smtClean="0">
                  <a:solidFill>
                    <a:srgbClr val="FF0000"/>
                  </a:solidFill>
                </a:rPr>
                <a:t>Dilatation</a:t>
              </a:r>
              <a:r>
                <a:rPr lang="fr-FR" b="1" dirty="0" smtClean="0">
                  <a:solidFill>
                    <a:srgbClr val="002060"/>
                  </a:solidFill>
                </a:rPr>
                <a:t> (</a:t>
              </a:r>
              <a:r>
                <a:rPr lang="fr-FR" b="1" dirty="0" err="1" smtClean="0">
                  <a:solidFill>
                    <a:srgbClr val="002060"/>
                  </a:solidFill>
                </a:rPr>
                <a:t>rep</a:t>
              </a:r>
              <a:r>
                <a:rPr lang="fr-FR" b="1" dirty="0" smtClean="0">
                  <a:solidFill>
                    <a:srgbClr val="002060"/>
                  </a:solidFill>
                </a:rPr>
                <a:t>. Rate) </a:t>
              </a:r>
              <a:r>
                <a:rPr lang="fr-FR" b="1" dirty="0" smtClean="0">
                  <a:solidFill>
                    <a:srgbClr val="FF0000"/>
                  </a:solidFill>
                </a:rPr>
                <a:t/>
              </a:r>
              <a:br>
                <a:rPr lang="fr-FR" b="1" dirty="0" smtClean="0">
                  <a:solidFill>
                    <a:srgbClr val="FF0000"/>
                  </a:solidFill>
                </a:rPr>
              </a:br>
              <a:r>
                <a:rPr lang="fr-FR" b="1" dirty="0" smtClean="0">
                  <a:solidFill>
                    <a:srgbClr val="FF0000"/>
                  </a:solidFill>
                </a:rPr>
                <a:t>&amp;</a:t>
              </a:r>
              <a:br>
                <a:rPr lang="fr-FR" b="1" dirty="0" smtClean="0">
                  <a:solidFill>
                    <a:srgbClr val="FF0000"/>
                  </a:solidFill>
                </a:rPr>
              </a:b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>
                  <a:solidFill>
                    <a:srgbClr val="FF0000"/>
                  </a:solidFill>
                </a:rPr>
                <a:t>T</a:t>
              </a:r>
              <a:r>
                <a:rPr lang="fr-FR" b="1" dirty="0" smtClean="0">
                  <a:solidFill>
                    <a:srgbClr val="FF0000"/>
                  </a:solidFill>
                </a:rPr>
                <a:t>ranslation</a:t>
              </a:r>
              <a:r>
                <a:rPr lang="fr-FR" dirty="0" smtClean="0"/>
                <a:t> </a:t>
              </a:r>
              <a:r>
                <a:rPr lang="fr-FR" b="1" dirty="0" smtClean="0">
                  <a:solidFill>
                    <a:srgbClr val="002060"/>
                  </a:solidFill>
                </a:rPr>
                <a:t>(CEP)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(</a:t>
              </a:r>
              <a:r>
                <a:rPr lang="en-GB" b="1" i="1" dirty="0" smtClean="0">
                  <a:solidFill>
                    <a:srgbClr val="FF0000"/>
                  </a:solidFill>
                </a:rPr>
                <a:t>well known metrological </a:t>
              </a:r>
              <a:r>
                <a:rPr lang="en-GB" b="1" i="1" dirty="0" err="1" smtClean="0">
                  <a:solidFill>
                    <a:srgbClr val="FF0000"/>
                  </a:solidFill>
                </a:rPr>
                <a:t>technics</a:t>
              </a:r>
              <a:r>
                <a:rPr lang="en-GB" b="1" dirty="0" smtClean="0">
                  <a:solidFill>
                    <a:srgbClr val="FF0000"/>
                  </a:solidFill>
                </a:rPr>
                <a:t>)</a:t>
              </a:r>
              <a:endParaRPr lang="fr-FR" b="1" dirty="0">
                <a:solidFill>
                  <a:srgbClr val="002060"/>
                </a:solidFill>
              </a:endParaRPr>
            </a:p>
            <a:p>
              <a:endParaRPr lang="fr-FR" dirty="0"/>
            </a:p>
          </p:txBody>
        </p:sp>
      </p:grp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7558211" y="3657532"/>
            <a:ext cx="154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dirty="0" smtClean="0">
                <a:solidFill>
                  <a:srgbClr val="CC0066"/>
                </a:solidFill>
              </a:rPr>
              <a:t>ω</a:t>
            </a:r>
            <a:r>
              <a:rPr lang="fr-FR" sz="2000" b="1" baseline="-25000" dirty="0" smtClean="0">
                <a:solidFill>
                  <a:srgbClr val="CC0066"/>
                </a:solidFill>
              </a:rPr>
              <a:t>n</a:t>
            </a:r>
            <a:r>
              <a:rPr lang="fr-FR" sz="2000" b="1" dirty="0">
                <a:solidFill>
                  <a:srgbClr val="CC0066"/>
                </a:solidFill>
              </a:rPr>
              <a:t>=</a:t>
            </a:r>
            <a:r>
              <a:rPr lang="fr-FR" sz="2000" b="1" dirty="0"/>
              <a:t> </a:t>
            </a:r>
            <a:r>
              <a:rPr lang="fr-FR" sz="2000" b="1" dirty="0" smtClean="0"/>
              <a:t>n</a:t>
            </a:r>
            <a:r>
              <a:rPr lang="el-GR" sz="2000" b="1" dirty="0" smtClean="0">
                <a:solidFill>
                  <a:srgbClr val="CC0066"/>
                </a:solidFill>
              </a:rPr>
              <a:t>ω</a:t>
            </a:r>
            <a:r>
              <a:rPr lang="fr-FR" sz="2000" b="1" baseline="-25000" dirty="0" smtClean="0">
                <a:solidFill>
                  <a:srgbClr val="CC0066"/>
                </a:solidFill>
              </a:rPr>
              <a:t>r</a:t>
            </a:r>
            <a:r>
              <a:rPr lang="fr-FR" sz="2000" b="1" dirty="0" smtClean="0">
                <a:solidFill>
                  <a:srgbClr val="CC0066"/>
                </a:solidFill>
              </a:rPr>
              <a:t>+</a:t>
            </a:r>
            <a:r>
              <a:rPr lang="el-GR" sz="2000" b="1" dirty="0" smtClean="0">
                <a:solidFill>
                  <a:srgbClr val="CC0066"/>
                </a:solidFill>
              </a:rPr>
              <a:t> ω</a:t>
            </a:r>
            <a:r>
              <a:rPr lang="fr-FR" sz="2000" b="1" baseline="-25000" dirty="0" smtClean="0">
                <a:solidFill>
                  <a:srgbClr val="CC0066"/>
                </a:solidFill>
              </a:rPr>
              <a:t>0</a:t>
            </a:r>
            <a:endParaRPr lang="fr-FR" sz="2000" b="1" baseline="-25000" dirty="0">
              <a:solidFill>
                <a:srgbClr val="CC0066"/>
              </a:solidFill>
            </a:endParaRPr>
          </a:p>
          <a:p>
            <a:pPr algn="ctr"/>
            <a:r>
              <a:rPr lang="fr-FR" sz="2000" b="1" dirty="0" smtClean="0"/>
              <a:t>n~ 10</a:t>
            </a:r>
            <a:r>
              <a:rPr lang="fr-FR" sz="2000" b="1" baseline="30000" dirty="0" smtClean="0"/>
              <a:t>6</a:t>
            </a:r>
            <a:endParaRPr lang="fr-FR" sz="2000" b="1" dirty="0" smtClean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5435600" y="2133600"/>
            <a:ext cx="1223963" cy="0"/>
          </a:xfrm>
          <a:prstGeom prst="line">
            <a:avLst/>
          </a:prstGeom>
          <a:noFill/>
          <a:ln w="28575">
            <a:solidFill>
              <a:srgbClr val="CC0066"/>
            </a:solidFill>
            <a:prstDash val="dash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5559425" y="1427163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C0066"/>
                </a:solidFill>
              </a:rPr>
              <a:t>T=2</a:t>
            </a:r>
            <a:r>
              <a:rPr lang="el-GR" b="1" dirty="0" smtClean="0">
                <a:solidFill>
                  <a:srgbClr val="CC0066"/>
                </a:solidFill>
              </a:rPr>
              <a:t>π</a:t>
            </a:r>
            <a:r>
              <a:rPr lang="fr-FR" b="1" dirty="0" smtClean="0">
                <a:solidFill>
                  <a:srgbClr val="CC0066"/>
                </a:solidFill>
              </a:rPr>
              <a:t>/</a:t>
            </a:r>
            <a:r>
              <a:rPr lang="el-GR" sz="2400" b="1" dirty="0" smtClean="0">
                <a:solidFill>
                  <a:srgbClr val="CC0066"/>
                </a:solidFill>
              </a:rPr>
              <a:t>ω</a:t>
            </a:r>
            <a:r>
              <a:rPr lang="fr-FR" sz="2400" b="1" baseline="-25000" dirty="0" smtClean="0">
                <a:solidFill>
                  <a:srgbClr val="CC0066"/>
                </a:solidFill>
              </a:rPr>
              <a:t>r</a:t>
            </a:r>
            <a:endParaRPr lang="fr-FR" sz="2400" b="1" baseline="-25000" dirty="0">
              <a:solidFill>
                <a:srgbClr val="CC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5032" y="170581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latin typeface="Symbol" pitchFamily="18" charset="2"/>
              </a:rPr>
              <a:t>Df</a:t>
            </a:r>
            <a:r>
              <a:rPr lang="fr-FR" b="1" baseline="-25000" dirty="0" err="1" smtClean="0"/>
              <a:t>ce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0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Illustration of one issue : the laser </a:t>
            </a:r>
            <a:r>
              <a:rPr lang="fr-FR" dirty="0" err="1"/>
              <a:t>cavity</a:t>
            </a:r>
            <a:r>
              <a:rPr lang="fr-FR" dirty="0"/>
              <a:t> feedback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ADE-355F-4FD8-82EC-32A83B3DF77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836712"/>
            <a:ext cx="3780074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b="1" i="1" dirty="0" smtClean="0">
                <a:latin typeface="+mj-lt"/>
              </a:rPr>
              <a:t>PERLE </a:t>
            </a:r>
            <a:r>
              <a:rPr lang="fr-FR" sz="2400" b="1" i="1" dirty="0" smtClean="0">
                <a:latin typeface="+mj-lt"/>
              </a:rPr>
              <a:t>Facility</a:t>
            </a:r>
            <a:endParaRPr lang="fr-FR" sz="2400" b="1" dirty="0" smtClean="0">
              <a:latin typeface="+mj-lt"/>
            </a:endParaRPr>
          </a:p>
          <a:p>
            <a:r>
              <a:rPr lang="fr-FR" sz="2400" b="1" dirty="0" err="1" smtClean="0"/>
              <a:t>Cavity</a:t>
            </a:r>
            <a:r>
              <a:rPr lang="fr-FR" sz="2400" b="1" dirty="0" smtClean="0"/>
              <a:t> finesse : F~10</a:t>
            </a:r>
            <a:r>
              <a:rPr lang="fr-FR" sz="2400" b="1" baseline="30000" dirty="0" smtClean="0"/>
              <a:t>4</a:t>
            </a:r>
            <a:r>
              <a:rPr lang="fr-FR" sz="2400" b="1" dirty="0" smtClean="0"/>
              <a:t> × </a:t>
            </a:r>
            <a:r>
              <a:rPr lang="fr-FR" sz="3200" b="1" dirty="0" smtClean="0">
                <a:latin typeface="Symbol" pitchFamily="18" charset="2"/>
              </a:rPr>
              <a:t>p</a:t>
            </a:r>
            <a:endParaRPr lang="fr-FR" sz="2400" b="1" dirty="0" smtClean="0">
              <a:latin typeface="Symbol" pitchFamily="18" charset="2"/>
            </a:endParaRPr>
          </a:p>
          <a:p>
            <a:r>
              <a:rPr lang="fr-FR" sz="2400" b="1" dirty="0" smtClean="0"/>
              <a:t>Optical </a:t>
            </a:r>
            <a:r>
              <a:rPr lang="fr-FR" sz="2400" b="1" dirty="0" err="1" smtClean="0"/>
              <a:t>path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length</a:t>
            </a:r>
            <a:r>
              <a:rPr lang="fr-FR" sz="2400" b="1" dirty="0" smtClean="0"/>
              <a:t> : L~7.5m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4085863" y="1203758"/>
            <a:ext cx="972274" cy="28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50734" y="787068"/>
            <a:ext cx="286649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err="1" smtClean="0"/>
              <a:t>Cavity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resonance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 </a:t>
            </a:r>
            <a:r>
              <a:rPr lang="fr-FR" sz="2400" b="1" dirty="0" err="1" smtClean="0"/>
              <a:t>frequency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linewidth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err="1" smtClean="0">
                <a:latin typeface="Symbol" pitchFamily="18" charset="2"/>
              </a:rPr>
              <a:t>Dn</a:t>
            </a:r>
            <a:r>
              <a:rPr lang="fr-FR" sz="2400" b="1" dirty="0" smtClean="0"/>
              <a:t>=c/(LF)~1.3 kHz 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14125" y="2199186"/>
            <a:ext cx="449507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dirty="0" err="1" smtClean="0">
                <a:latin typeface="Symbol" pitchFamily="18" charset="2"/>
              </a:rPr>
              <a:t>Dn</a:t>
            </a:r>
            <a:r>
              <a:rPr lang="fr-FR" sz="3200" b="1" dirty="0" smtClean="0">
                <a:latin typeface="Symbol" pitchFamily="18" charset="2"/>
              </a:rPr>
              <a:t>/n=l/</a:t>
            </a:r>
            <a:r>
              <a:rPr lang="fr-FR" sz="3200" b="1" dirty="0" smtClean="0">
                <a:latin typeface="+mn-lt"/>
              </a:rPr>
              <a:t>(LF)=~10</a:t>
            </a:r>
            <a:r>
              <a:rPr lang="fr-FR" sz="3200" b="1" baseline="30000" dirty="0" smtClean="0">
                <a:latin typeface="+mn-lt"/>
              </a:rPr>
              <a:t>-12</a:t>
            </a:r>
            <a:endParaRPr lang="fr-FR" sz="3200" b="1" dirty="0" smtClean="0">
              <a:latin typeface="+mn-lt"/>
            </a:endParaRPr>
          </a:p>
          <a:p>
            <a:r>
              <a:rPr lang="fr-FR" sz="2400" b="1" dirty="0" err="1" smtClean="0"/>
              <a:t>Same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numbers</a:t>
            </a:r>
            <a:r>
              <a:rPr lang="fr-FR" sz="2400" b="1" dirty="0" smtClean="0"/>
              <a:t> as in </a:t>
            </a:r>
            <a:r>
              <a:rPr lang="fr-FR" sz="2400" b="1" dirty="0" err="1" smtClean="0"/>
              <a:t>metrology</a:t>
            </a:r>
            <a:r>
              <a:rPr lang="fr-FR" sz="2400" b="1" dirty="0" smtClean="0"/>
              <a:t> !!!</a:t>
            </a:r>
            <a:endParaRPr lang="fr-FR" sz="2400" dirty="0"/>
          </a:p>
        </p:txBody>
      </p:sp>
      <p:grpSp>
        <p:nvGrpSpPr>
          <p:cNvPr id="7" name="Groupe 13"/>
          <p:cNvGrpSpPr/>
          <p:nvPr/>
        </p:nvGrpSpPr>
        <p:grpSpPr>
          <a:xfrm>
            <a:off x="0" y="2905248"/>
            <a:ext cx="7311273" cy="3952752"/>
            <a:chOff x="0" y="2905248"/>
            <a:chExt cx="7311273" cy="3952752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16" y="3379637"/>
              <a:ext cx="7276557" cy="3458955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4710896" y="4365104"/>
              <a:ext cx="2165360" cy="6814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Virage 10"/>
            <p:cNvSpPr/>
            <p:nvPr/>
          </p:nvSpPr>
          <p:spPr>
            <a:xfrm rot="16200000" flipH="1">
              <a:off x="3935394" y="2720053"/>
              <a:ext cx="451411" cy="821801"/>
            </a:xfrm>
            <a:prstGeom prst="bentArrow">
              <a:avLst>
                <a:gd name="adj1" fmla="val 25000"/>
                <a:gd name="adj2" fmla="val 28623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537860"/>
              <a:ext cx="972273" cy="320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891242" y="6550223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M. </a:t>
              </a:r>
              <a:r>
                <a:rPr lang="fr-FR" sz="1400" dirty="0" err="1" smtClean="0"/>
                <a:t>Oxborrow</a:t>
              </a:r>
              <a:endParaRPr lang="fr-FR" sz="140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7092280" y="4581128"/>
            <a:ext cx="201401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Linewidth 1.3kHz</a:t>
            </a:r>
          </a:p>
          <a:p>
            <a:r>
              <a:rPr lang="en-US" sz="2000" b="1" dirty="0" smtClean="0">
                <a:sym typeface="Wingdings" panose="05000000000000000000" pitchFamily="2" charset="2"/>
              </a:rPr>
              <a:t>F=10</a:t>
            </a:r>
            <a:r>
              <a:rPr lang="en-US" sz="2000" b="1" baseline="30000" dirty="0" smtClean="0">
                <a:sym typeface="Wingdings" panose="05000000000000000000" pitchFamily="2" charset="2"/>
              </a:rPr>
              <a:t>6</a:t>
            </a:r>
            <a:r>
              <a:rPr lang="en-US" sz="2000" b="1" dirty="0" smtClean="0">
                <a:sym typeface="Wingdings" panose="05000000000000000000" pitchFamily="2" charset="2"/>
              </a:rPr>
              <a:t>…</a:t>
            </a:r>
            <a:endParaRPr lang="en-US" sz="20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6660232" y="4935071"/>
            <a:ext cx="504056" cy="60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54749"/>
            <a:ext cx="2602135" cy="1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>
          <a:xfrm>
            <a:off x="7164288" y="1916832"/>
            <a:ext cx="1296144" cy="2736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23-24 February 2017</a:t>
            </a:r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PERLE Workshop - Orsay (France) -  K. Dupraz - CNRS / LAL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5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4.6|9|8.9|27.5|1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squaren, Gray, cdot]{SIunits}&#10;\pagestyle{empty}&#10;\begin{document}&#10;&#10;$\langle\frac{\mathrm{d}N}{\mathrm{d}t}\rangle = \sigma_{_T}\mathcal{L}$&#10;&#10;\end{document}"/>
  <p:tag name="IGUANATEXSIZE" val="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squaren, Gray, cdot]{SIunits}&#10;\usepackage{times}&#10;\pagestyle{empty}&#10;\begin{document}&#10;&#10;$E_\gamma \simeq E_L \frac{4\gamma^2}{1+\gamma^2\delta^2+\frac{\phi^2}{4}}$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45.8|13.2|4.1|9.5|8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squaren, Gray, cdot]{SIunits}&#10;\usepackage{times}&#10;\pagestyle{empty}&#10;\begin{document}&#10;&#10;$E_\gamma \simeq E_L \frac{4\gamma^2}{1+\gamma^2\delta^2+\frac{\phi^2}{4}}$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squaren, Gray, cdot]{SIunits}&#10;\pagestyle{empty}&#10;\begin{document}&#10;&#10;$\frac{\sigma\!_{_{E_\gamma}}}{E_\gamma} = \sqrt{\left(\frac{\gamma^2\delta_{max}^2}{2}\right)^2&#10;+\left(2\frac{\Delta\gamma}{\gamma}\right)^2&#10;+ \left(2\frac{\epsilon_n^2}{\sigma_e^2}\right)^2&#10;+\left(\frac{\sigma\!_{_{E_L}}}{E_L}\right)^2&#10;+\left(\frac{M^2\lambda}{2\pi w_0}\right)^4&#10;+ \left(\frac{a_{0p}^2/3}{1+a_{0p}^2/2}\right)^2}$&#10;&#10;\end{document}"/>
  <p:tag name="IGUANATEXSIZE" val="20"/>
</p:tagLst>
</file>

<file path=ppt/theme/theme1.xml><?xml version="1.0" encoding="utf-8"?>
<a:theme xmlns:a="http://schemas.openxmlformats.org/drawingml/2006/main" name="Rétrospectiv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LIA_COSMA_workshop_2017</Template>
  <TotalTime>1856</TotalTime>
  <Words>1493</Words>
  <Application>Microsoft Office PowerPoint</Application>
  <PresentationFormat>Affichage à l'écran (4:3)</PresentationFormat>
  <Paragraphs>373</Paragraphs>
  <Slides>24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8" baseType="lpstr">
      <vt:lpstr>Arial Unicode MS</vt:lpstr>
      <vt:lpstr>Arial</vt:lpstr>
      <vt:lpstr>Arial Narrow</vt:lpstr>
      <vt:lpstr>Calibri</vt:lpstr>
      <vt:lpstr>Calibri Light</vt:lpstr>
      <vt:lpstr>Comic Sans MS</vt:lpstr>
      <vt:lpstr>Courier New</vt:lpstr>
      <vt:lpstr>Euclid Math One</vt:lpstr>
      <vt:lpstr>Euclid Math Two</vt:lpstr>
      <vt:lpstr>Euclid Symbol</vt:lpstr>
      <vt:lpstr>Symbol</vt:lpstr>
      <vt:lpstr>Times New Roman</vt:lpstr>
      <vt:lpstr>Wingdings</vt:lpstr>
      <vt:lpstr>Rétrospective</vt:lpstr>
      <vt:lpstr>Photon beam generation at PERLE</vt:lpstr>
      <vt:lpstr>Applications</vt:lpstr>
      <vt:lpstr>Compton Scattering</vt:lpstr>
      <vt:lpstr>Compton Scattering properties</vt:lpstr>
      <vt:lpstr>Gamma beams at the PERLE Facility</vt:lpstr>
      <vt:lpstr>Optical systems</vt:lpstr>
      <vt:lpstr>Fabry-Perot cavity: Principle with continuous wave</vt:lpstr>
      <vt:lpstr>Pulsed laser/cavity feedback technique </vt:lpstr>
      <vt:lpstr>Illustration of one issue : the laser cavity feedback </vt:lpstr>
      <vt:lpstr>Besides  In metrology experiments : </vt:lpstr>
      <vt:lpstr>Stack power in pulsed regime</vt:lpstr>
      <vt:lpstr>Highest  cavity gain/finesse in pulsed regime </vt:lpstr>
      <vt:lpstr>Very long monolithic cavity setup (Finesse~300) for harmonic generation</vt:lpstr>
      <vt:lpstr>Cavity for the PERLE Facility</vt:lpstr>
      <vt:lpstr>Compact X ray source ThomX machine Under construction at Orsay </vt:lpstr>
      <vt:lpstr>ThomX</vt:lpstr>
      <vt:lpstr>Input laser beam: Configuration 1 ‘higher’ finesse / ‘lower’ input power</vt:lpstr>
      <vt:lpstr>Input laser beam: Configuration 2  ‘Lower’ finesse / ’higher’ input power </vt:lpstr>
      <vt:lpstr>Possible implementation</vt:lpstr>
      <vt:lpstr>Summary</vt:lpstr>
      <vt:lpstr>Thank you !</vt:lpstr>
      <vt:lpstr>Présentation PowerPoint</vt:lpstr>
      <vt:lpstr>Applications of Compton scattering: e- + hν → e- + X/γ</vt:lpstr>
      <vt:lpstr>Some of the ATF/KEK 4-mirror cavities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Photon beam generation at PERLE</dc:title>
  <dc:creator>Kevin Dupraz</dc:creator>
  <cp:lastModifiedBy>Kevin Dupraz</cp:lastModifiedBy>
  <cp:revision>49</cp:revision>
  <dcterms:created xsi:type="dcterms:W3CDTF">2017-02-18T10:41:19Z</dcterms:created>
  <dcterms:modified xsi:type="dcterms:W3CDTF">2017-02-23T09:17:29Z</dcterms:modified>
</cp:coreProperties>
</file>