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
  </p:notesMasterIdLst>
  <p:sldIdLst>
    <p:sldId id="256" r:id="rId2"/>
    <p:sldId id="257" r:id="rId3"/>
    <p:sldId id="259" r:id="rId4"/>
    <p:sldId id="260" r:id="rId5"/>
    <p:sldId id="258" r:id="rId6"/>
    <p:sldId id="265" r:id="rId7"/>
    <p:sldId id="266" r:id="rId8"/>
    <p:sldId id="267" r:id="rId9"/>
    <p:sldId id="264" r:id="rId10"/>
    <p:sldId id="261" r:id="rId11"/>
    <p:sldId id="263"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0817" autoAdjust="0"/>
  </p:normalViewPr>
  <p:slideViewPr>
    <p:cSldViewPr snapToGrid="0">
      <p:cViewPr varScale="1">
        <p:scale>
          <a:sx n="81" d="100"/>
          <a:sy n="81" d="100"/>
        </p:scale>
        <p:origin x="14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38E2C-20BB-4FD2-AD61-9769F11739FD}" type="datetimeFigureOut">
              <a:rPr lang="fr-FR" smtClean="0"/>
              <a:t>19/03/2017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635C0-2580-47CB-9766-49BBFC7CB836}" type="slidenum">
              <a:rPr lang="fr-FR" smtClean="0"/>
              <a:t>‹N°›</a:t>
            </a:fld>
            <a:endParaRPr lang="fr-FR"/>
          </a:p>
        </p:txBody>
      </p:sp>
    </p:spTree>
    <p:extLst>
      <p:ext uri="{BB962C8B-B14F-4D97-AF65-F5344CB8AC3E}">
        <p14:creationId xmlns:p14="http://schemas.microsoft.com/office/powerpoint/2010/main" val="302571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Ladies and gentlemen,</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will now present to you results of the studies made to design the whole safety system and the results of the radiological assessment of the exploitation of ThomX.</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C5635C0-2580-47CB-9766-49BBFC7CB836}" type="slidenum">
              <a:rPr lang="fr-FR" smtClean="0"/>
              <a:t>1</a:t>
            </a:fld>
            <a:endParaRPr lang="fr-FR"/>
          </a:p>
        </p:txBody>
      </p:sp>
    </p:spTree>
    <p:extLst>
      <p:ext uri="{BB962C8B-B14F-4D97-AF65-F5344CB8AC3E}">
        <p14:creationId xmlns:p14="http://schemas.microsoft.com/office/powerpoint/2010/main" val="575785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To ensure the safety of the workers in the circulation area and in the hutches when accelerators are stopped, a radiation monitoring system will survey continuously the various area of the IGLEX plant. Composed with gamma and neutron detectors interlocked with the safety system, accelerators will be stopped if radiation levels outside the hutches are superior to pre-defined levels: 7,5 µ</a:t>
            </a:r>
            <a:r>
              <a:rPr lang="en-GB" sz="1200" kern="1200" dirty="0" err="1">
                <a:solidFill>
                  <a:schemeClr val="tx1"/>
                </a:solidFill>
                <a:effectLst/>
                <a:latin typeface="+mn-lt"/>
                <a:ea typeface="+mn-ea"/>
                <a:cs typeface="+mn-cs"/>
              </a:rPr>
              <a:t>Sv</a:t>
            </a:r>
            <a:r>
              <a:rPr lang="en-GB" sz="1200" kern="1200" dirty="0">
                <a:solidFill>
                  <a:schemeClr val="tx1"/>
                </a:solidFill>
                <a:effectLst/>
                <a:latin typeface="+mn-lt"/>
                <a:ea typeface="+mn-ea"/>
                <a:cs typeface="+mn-cs"/>
              </a:rPr>
              <a:t>/h in the circulation area, 0,5 µ</a:t>
            </a:r>
            <a:r>
              <a:rPr lang="en-GB" sz="1200" kern="1200" dirty="0" err="1">
                <a:solidFill>
                  <a:schemeClr val="tx1"/>
                </a:solidFill>
                <a:effectLst/>
                <a:latin typeface="+mn-lt"/>
                <a:ea typeface="+mn-ea"/>
                <a:cs typeface="+mn-cs"/>
              </a:rPr>
              <a:t>sV</a:t>
            </a:r>
            <a:r>
              <a:rPr lang="en-GB" sz="1200" kern="1200" dirty="0">
                <a:solidFill>
                  <a:schemeClr val="tx1"/>
                </a:solidFill>
                <a:effectLst/>
                <a:latin typeface="+mn-lt"/>
                <a:ea typeface="+mn-ea"/>
                <a:cs typeface="+mn-cs"/>
              </a:rPr>
              <a:t>/h in non-classified areas.</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C5635C0-2580-47CB-9766-49BBFC7CB836}" type="slidenum">
              <a:rPr lang="fr-FR" smtClean="0"/>
              <a:t>10</a:t>
            </a:fld>
            <a:endParaRPr lang="fr-FR"/>
          </a:p>
        </p:txBody>
      </p:sp>
    </p:spTree>
    <p:extLst>
      <p:ext uri="{BB962C8B-B14F-4D97-AF65-F5344CB8AC3E}">
        <p14:creationId xmlns:p14="http://schemas.microsoft.com/office/powerpoint/2010/main" val="101265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A complete interlock system has been designed to prevent people to be present in hutches when beam will be produced. Two safety automation system will be used for both machine and will continuously monitor the state of the whole interlocks.</a:t>
            </a:r>
            <a:endParaRPr lang="fr-FR"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Here is a simplified diagram describing the global logic of the system.</a:t>
            </a:r>
            <a:endParaRPr lang="fr-FR"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During normal operation, all common accesses (basements, crane, large panels…) need to be closed and locked. The door between D2 Hall and the Igloo may be opened to allow access to authorized workers but during a limited time.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there is any non-conformity, the interlock system prevents beam injection acting on several parts to reduce risks of failure.</a:t>
            </a:r>
            <a:endParaRPr lang="fr-FR"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case of fire or low-level O2 detection (SF6 failure), signals of emergency exit are spread and safety system prevents beam production.</a:t>
            </a:r>
            <a:endParaRPr lang="fr-FR"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Next step of verifications is done when the common interlocks are OK. Specific interlocks of each machine are monitored: locked accesses, </a:t>
            </a:r>
            <a:r>
              <a:rPr lang="en-GB" sz="1200" kern="1200" dirty="0" err="1">
                <a:solidFill>
                  <a:schemeClr val="tx1"/>
                </a:solidFill>
                <a:effectLst/>
                <a:latin typeface="+mn-lt"/>
                <a:ea typeface="+mn-ea"/>
                <a:cs typeface="+mn-cs"/>
              </a:rPr>
              <a:t>roundsmen</a:t>
            </a:r>
            <a:r>
              <a:rPr lang="en-GB" sz="1200" kern="1200" dirty="0">
                <a:solidFill>
                  <a:schemeClr val="tx1"/>
                </a:solidFill>
                <a:effectLst/>
                <a:latin typeface="+mn-lt"/>
                <a:ea typeface="+mn-ea"/>
                <a:cs typeface="+mn-cs"/>
              </a:rPr>
              <a:t> validated and no emergency shutdown buttons pushed. If there is any non-conformity, the safety system acts on several parts to stop or prevent beam production.</a:t>
            </a:r>
            <a:endParaRPr lang="fr-FR"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all is OK, accelerators can provide beam. Then, the radiation monitoring system can stop the beam if radiation levels outside the hutches are higher than defined values.</a:t>
            </a:r>
            <a:endParaRPr lang="fr-FR"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the X-hutch, X-rays beam can be delivered to the </a:t>
            </a:r>
            <a:r>
              <a:rPr lang="en-GB" sz="1200" kern="1200" dirty="0" err="1">
                <a:solidFill>
                  <a:schemeClr val="tx1"/>
                </a:solidFill>
                <a:effectLst/>
                <a:latin typeface="+mn-lt"/>
                <a:ea typeface="+mn-ea"/>
                <a:cs typeface="+mn-cs"/>
              </a:rPr>
              <a:t>manip</a:t>
            </a:r>
            <a:r>
              <a:rPr lang="en-GB" sz="1200" kern="1200" dirty="0">
                <a:solidFill>
                  <a:schemeClr val="tx1"/>
                </a:solidFill>
                <a:effectLst/>
                <a:latin typeface="+mn-lt"/>
                <a:ea typeface="+mn-ea"/>
                <a:cs typeface="+mn-cs"/>
              </a:rPr>
              <a:t> room if all the accesses are locked, </a:t>
            </a:r>
            <a:r>
              <a:rPr lang="en-GB" sz="1200" kern="1200" dirty="0" err="1">
                <a:solidFill>
                  <a:schemeClr val="tx1"/>
                </a:solidFill>
                <a:effectLst/>
                <a:latin typeface="+mn-lt"/>
                <a:ea typeface="+mn-ea"/>
                <a:cs typeface="+mn-cs"/>
              </a:rPr>
              <a:t>roundsman</a:t>
            </a:r>
            <a:r>
              <a:rPr lang="en-GB" sz="1200" kern="1200" dirty="0">
                <a:solidFill>
                  <a:schemeClr val="tx1"/>
                </a:solidFill>
                <a:effectLst/>
                <a:latin typeface="+mn-lt"/>
                <a:ea typeface="+mn-ea"/>
                <a:cs typeface="+mn-cs"/>
              </a:rPr>
              <a:t> validated and no emergency shutdown buttons pushed. </a:t>
            </a:r>
            <a:r>
              <a:rPr lang="en-GB" sz="1200" kern="1200" dirty="0">
                <a:solidFill>
                  <a:schemeClr val="tx1"/>
                </a:solidFill>
                <a:effectLst/>
                <a:latin typeface="+mn-lt"/>
                <a:ea typeface="+mn-ea"/>
                <a:cs typeface="+mn-cs"/>
              </a:rPr>
              <a:t>If one thing is missing, shutter goes down and cannot be controlled to prevent presence of beam in the </a:t>
            </a:r>
            <a:r>
              <a:rPr lang="en-GB" sz="1200" kern="1200" dirty="0" err="1">
                <a:solidFill>
                  <a:schemeClr val="tx1"/>
                </a:solidFill>
                <a:effectLst/>
                <a:latin typeface="+mn-lt"/>
                <a:ea typeface="+mn-ea"/>
                <a:cs typeface="+mn-cs"/>
              </a:rPr>
              <a:t>manip</a:t>
            </a:r>
            <a:r>
              <a:rPr lang="en-GB" sz="1200" kern="1200" dirty="0">
                <a:solidFill>
                  <a:schemeClr val="tx1"/>
                </a:solidFill>
                <a:effectLst/>
                <a:latin typeface="+mn-lt"/>
                <a:ea typeface="+mn-ea"/>
                <a:cs typeface="+mn-cs"/>
              </a:rPr>
              <a:t> room.</a:t>
            </a:r>
            <a:r>
              <a:rPr lang="fr-F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If all is OK, the X-shutter can be controlled. </a:t>
            </a:r>
          </a:p>
          <a:p>
            <a:r>
              <a:rPr lang="en-GB" sz="1200" kern="1200" dirty="0">
                <a:solidFill>
                  <a:schemeClr val="tx1"/>
                </a:solidFill>
                <a:effectLst/>
                <a:latin typeface="+mn-lt"/>
                <a:ea typeface="+mn-ea"/>
                <a:cs typeface="+mn-cs"/>
              </a:rPr>
              <a:t>The access to the </a:t>
            </a:r>
            <a:r>
              <a:rPr lang="en-GB" sz="1200" kern="1200" dirty="0" err="1">
                <a:solidFill>
                  <a:schemeClr val="tx1"/>
                </a:solidFill>
                <a:effectLst/>
                <a:latin typeface="+mn-lt"/>
                <a:ea typeface="+mn-ea"/>
                <a:cs typeface="+mn-cs"/>
              </a:rPr>
              <a:t>manip</a:t>
            </a:r>
            <a:r>
              <a:rPr lang="en-GB" sz="1200" kern="1200" dirty="0">
                <a:solidFill>
                  <a:schemeClr val="tx1"/>
                </a:solidFill>
                <a:effectLst/>
                <a:latin typeface="+mn-lt"/>
                <a:ea typeface="+mn-ea"/>
                <a:cs typeface="+mn-cs"/>
              </a:rPr>
              <a:t> room is only possible if the shutter is down and if the gamma detector located inside the room does not measure radiation level higher than pre-defined values. If one thing is missing, then interlock system acts on several parts of the accelerator to stop electron beam.</a:t>
            </a:r>
            <a:endParaRPr lang="fr-FR"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Finally, two modes have been defined for the access to accelerator casemates: normal mode and exclusive mode. The latter one consists on access allowed with </a:t>
            </a:r>
            <a:r>
              <a:rPr lang="en-GB" sz="1200" kern="1200" dirty="0" err="1">
                <a:solidFill>
                  <a:schemeClr val="tx1"/>
                </a:solidFill>
                <a:effectLst/>
                <a:latin typeface="+mn-lt"/>
                <a:ea typeface="+mn-ea"/>
                <a:cs typeface="+mn-cs"/>
              </a:rPr>
              <a:t>roundsmen</a:t>
            </a:r>
            <a:r>
              <a:rPr lang="en-GB" sz="1200" kern="1200" dirty="0">
                <a:solidFill>
                  <a:schemeClr val="tx1"/>
                </a:solidFill>
                <a:effectLst/>
                <a:latin typeface="+mn-lt"/>
                <a:ea typeface="+mn-ea"/>
                <a:cs typeface="+mn-cs"/>
              </a:rPr>
              <a:t> always validated. In this case, the operator must take a Controlled Access key and can open the door only if RF sources are off and radiation levels in the bunker are below a predefined value. If another person opens the door without taking another C.A. key, or if the door is not closed after a limited time by the first operator, then interlocks system disabled </a:t>
            </a:r>
            <a:r>
              <a:rPr lang="en-GB" sz="1200" kern="1200" dirty="0" err="1">
                <a:solidFill>
                  <a:schemeClr val="tx1"/>
                </a:solidFill>
                <a:effectLst/>
                <a:latin typeface="+mn-lt"/>
                <a:ea typeface="+mn-ea"/>
                <a:cs typeface="+mn-cs"/>
              </a:rPr>
              <a:t>roundsmen</a:t>
            </a:r>
            <a:r>
              <a:rPr lang="en-GB" sz="1200" kern="1200" dirty="0">
                <a:solidFill>
                  <a:schemeClr val="tx1"/>
                </a:solidFill>
                <a:effectLst/>
                <a:latin typeface="+mn-lt"/>
                <a:ea typeface="+mn-ea"/>
                <a:cs typeface="+mn-cs"/>
              </a:rPr>
              <a:t> and acts in order to prevent beam production. </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attention.</a:t>
            </a:r>
          </a:p>
        </p:txBody>
      </p:sp>
      <p:sp>
        <p:nvSpPr>
          <p:cNvPr id="4" name="Espace réservé du numéro de diapositive 3"/>
          <p:cNvSpPr>
            <a:spLocks noGrp="1"/>
          </p:cNvSpPr>
          <p:nvPr>
            <p:ph type="sldNum" sz="quarter" idx="10"/>
          </p:nvPr>
        </p:nvSpPr>
        <p:spPr/>
        <p:txBody>
          <a:bodyPr/>
          <a:lstStyle/>
          <a:p>
            <a:fld id="{EC5635C0-2580-47CB-9766-49BBFC7CB836}" type="slidenum">
              <a:rPr lang="fr-FR" smtClean="0"/>
              <a:t>11</a:t>
            </a:fld>
            <a:endParaRPr lang="fr-FR"/>
          </a:p>
        </p:txBody>
      </p:sp>
    </p:spTree>
    <p:extLst>
      <p:ext uri="{BB962C8B-B14F-4D97-AF65-F5344CB8AC3E}">
        <p14:creationId xmlns:p14="http://schemas.microsoft.com/office/powerpoint/2010/main" val="249804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The building called Igloo will shelter two accelerators that will be run independently. They will produce ionising radiations during their exploitation. As they are in the same building, concrete hutches have been built for each machine in order to reduce radiological impact on persons who will work in the common area when accelerators are running.</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C5635C0-2580-47CB-9766-49BBFC7CB836}" type="slidenum">
              <a:rPr lang="fr-FR" smtClean="0"/>
              <a:t>2</a:t>
            </a:fld>
            <a:endParaRPr lang="fr-FR"/>
          </a:p>
        </p:txBody>
      </p:sp>
    </p:spTree>
    <p:extLst>
      <p:ext uri="{BB962C8B-B14F-4D97-AF65-F5344CB8AC3E}">
        <p14:creationId xmlns:p14="http://schemas.microsoft.com/office/powerpoint/2010/main" val="120371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The radiation protection objectives are very simple: workers could be present in the circulation area, situated between the two hutches, when one accelerator or both are on. Following French regulations, the common area will be classified as a “Monitored Area”, where the ambient dose rate must be inferior to 7.5 µ</a:t>
            </a:r>
            <a:r>
              <a:rPr lang="en-GB" sz="1200" kern="1200" dirty="0" err="1">
                <a:solidFill>
                  <a:schemeClr val="tx1"/>
                </a:solidFill>
                <a:effectLst/>
                <a:latin typeface="+mn-lt"/>
                <a:ea typeface="+mn-ea"/>
                <a:cs typeface="+mn-cs"/>
              </a:rPr>
              <a:t>Sv</a:t>
            </a:r>
            <a:r>
              <a:rPr lang="en-GB" sz="1200" kern="1200" dirty="0">
                <a:solidFill>
                  <a:schemeClr val="tx1"/>
                </a:solidFill>
                <a:effectLst/>
                <a:latin typeface="+mn-lt"/>
                <a:ea typeface="+mn-ea"/>
                <a:cs typeface="+mn-cs"/>
              </a:rPr>
              <a:t> per hour.</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EC5635C0-2580-47CB-9766-49BBFC7CB836}" type="slidenum">
              <a:rPr lang="fr-FR" smtClean="0"/>
              <a:t>3</a:t>
            </a:fld>
            <a:endParaRPr lang="fr-FR"/>
          </a:p>
        </p:txBody>
      </p:sp>
    </p:spTree>
    <p:extLst>
      <p:ext uri="{BB962C8B-B14F-4D97-AF65-F5344CB8AC3E}">
        <p14:creationId xmlns:p14="http://schemas.microsoft.com/office/powerpoint/2010/main" val="267344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When both accelerators are off, only the ThomX Hutch will be classified as a Monitored Area due to radiations coming from the activated parts (especially from scraper and septum). Then, if one or both accelerators are on, the circulation area will be classified as a Monitored Area. ThomX hutch and underground corridors will be considered as Prohibited Area if it is running. Following the source used, </a:t>
            </a:r>
            <a:r>
              <a:rPr lang="en-GB" sz="1200" kern="1200" dirty="0" err="1">
                <a:solidFill>
                  <a:schemeClr val="tx1"/>
                </a:solidFill>
                <a:effectLst/>
                <a:latin typeface="+mn-lt"/>
                <a:ea typeface="+mn-ea"/>
                <a:cs typeface="+mn-cs"/>
              </a:rPr>
              <a:t>Andromede</a:t>
            </a:r>
            <a:r>
              <a:rPr lang="en-GB" sz="1200" kern="1200" dirty="0">
                <a:solidFill>
                  <a:schemeClr val="tx1"/>
                </a:solidFill>
                <a:effectLst/>
                <a:latin typeface="+mn-lt"/>
                <a:ea typeface="+mn-ea"/>
                <a:cs typeface="+mn-cs"/>
              </a:rPr>
              <a:t> hutch will be classified as Monitored Area or not classified. In the D1 Hall, when ThomX is on, the area between the X-hutch and the ventilation hole will be classified as a Prohibited Area. In the same time, area near the RF source will be considered as a Prohibited area. A beam-shutter has been designed in order to stop the whole Inverse Compton X-rays produced and to reduce radiations coming from the accelerator. Thus, when the beam-shutter is off, the X-hutch </a:t>
            </a:r>
            <a:r>
              <a:rPr lang="en-GB" sz="1200" kern="1200" dirty="0" err="1">
                <a:solidFill>
                  <a:schemeClr val="tx1"/>
                </a:solidFill>
                <a:effectLst/>
                <a:latin typeface="+mn-lt"/>
                <a:ea typeface="+mn-ea"/>
                <a:cs typeface="+mn-cs"/>
              </a:rPr>
              <a:t>manip</a:t>
            </a:r>
            <a:r>
              <a:rPr lang="en-GB" sz="1200" kern="1200" dirty="0">
                <a:solidFill>
                  <a:schemeClr val="tx1"/>
                </a:solidFill>
                <a:effectLst/>
                <a:latin typeface="+mn-lt"/>
                <a:ea typeface="+mn-ea"/>
                <a:cs typeface="+mn-cs"/>
              </a:rPr>
              <a:t> room will be classified as a Prohibited Area. When the shutter is on, workers could freely enter the room.</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C5635C0-2580-47CB-9766-49BBFC7CB836}" type="slidenum">
              <a:rPr lang="fr-FR" smtClean="0"/>
              <a:t>4</a:t>
            </a:fld>
            <a:endParaRPr lang="fr-FR"/>
          </a:p>
        </p:txBody>
      </p:sp>
    </p:spTree>
    <p:extLst>
      <p:ext uri="{BB962C8B-B14F-4D97-AF65-F5344CB8AC3E}">
        <p14:creationId xmlns:p14="http://schemas.microsoft.com/office/powerpoint/2010/main" val="69495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The shielding design was realized following a global methodology based on the use of Monte-Carlo code. A first draft of each hutch was designed following minimal requirements needed to reach radiation protection objectives. Then, technical limitations, as the maximum ground load for example, and budget constraints, lead to an optimization of the shielding. This task is realized by using an iterative way with numerical simulations in order to identify where shields could be reduced or where they need to be added.</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EC5635C0-2580-47CB-9766-49BBFC7CB836}" type="slidenum">
              <a:rPr lang="fr-FR" smtClean="0"/>
              <a:t>5</a:t>
            </a:fld>
            <a:endParaRPr lang="fr-FR"/>
          </a:p>
        </p:txBody>
      </p:sp>
    </p:spTree>
    <p:extLst>
      <p:ext uri="{BB962C8B-B14F-4D97-AF65-F5344CB8AC3E}">
        <p14:creationId xmlns:p14="http://schemas.microsoft.com/office/powerpoint/2010/main" val="30499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Here are some examples of building structure optimization made. Width of the North maze walls were easily reduced. In particular, the width of the wall number 3 needs to be reduced to increase the width of the corridor leading to the control command room. So, barite concrete is used and a local shielding has been designed for the LINAC beam-dump.</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D98901E-D18E-4E3C-88B3-8D670C7528E1}" type="slidenum">
              <a:rPr lang="fr-FR" smtClean="0"/>
              <a:t>6</a:t>
            </a:fld>
            <a:endParaRPr lang="fr-FR"/>
          </a:p>
        </p:txBody>
      </p:sp>
    </p:spTree>
    <p:extLst>
      <p:ext uri="{BB962C8B-B14F-4D97-AF65-F5344CB8AC3E}">
        <p14:creationId xmlns:p14="http://schemas.microsoft.com/office/powerpoint/2010/main" val="3960477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new wall was designed to reduce dose rate coming from the loss of the scraper. A first wall of 25 cm of concrete is added along the main wall and a block of barite concrete too is added, centred on the scraper axe, with a width of 60 cm. </a:t>
            </a:r>
            <a:r>
              <a:rPr lang="en-GB" sz="1200" kern="1200" dirty="0">
                <a:solidFill>
                  <a:schemeClr val="tx1"/>
                </a:solidFill>
                <a:effectLst/>
                <a:latin typeface="+mn-lt"/>
                <a:ea typeface="+mn-ea"/>
                <a:cs typeface="+mn-cs"/>
              </a:rPr>
              <a:t>A local shielding has been designed too for three purposes: reducing the volume of concrete, collimating the photons produced and reducing workers’ exposition to delayed radiation when accelerator is off.</a:t>
            </a:r>
            <a:endParaRPr lang="fr-FR" dirty="0"/>
          </a:p>
        </p:txBody>
      </p:sp>
      <p:sp>
        <p:nvSpPr>
          <p:cNvPr id="4" name="Espace réservé du numéro de diapositive 3"/>
          <p:cNvSpPr>
            <a:spLocks noGrp="1"/>
          </p:cNvSpPr>
          <p:nvPr>
            <p:ph type="sldNum" sz="quarter" idx="10"/>
          </p:nvPr>
        </p:nvSpPr>
        <p:spPr/>
        <p:txBody>
          <a:bodyPr/>
          <a:lstStyle/>
          <a:p>
            <a:fld id="{FD98901E-D18E-4E3C-88B3-8D670C7528E1}" type="slidenum">
              <a:rPr lang="fr-FR" smtClean="0"/>
              <a:t>7</a:t>
            </a:fld>
            <a:endParaRPr lang="fr-FR"/>
          </a:p>
        </p:txBody>
      </p:sp>
    </p:spTree>
    <p:extLst>
      <p:ext uri="{BB962C8B-B14F-4D97-AF65-F5344CB8AC3E}">
        <p14:creationId xmlns:p14="http://schemas.microsoft.com/office/powerpoint/2010/main" val="315846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main volume reduction was obtained with the width of the roof. In return of a prohibited access to the roof when accelerator operates, 45 cm wide has been removed from the roof. A step-by-step method has been applied to demonstrate the radiological efficiency of the shield.</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D98901E-D18E-4E3C-88B3-8D670C7528E1}" type="slidenum">
              <a:rPr lang="fr-FR" smtClean="0"/>
              <a:t>8</a:t>
            </a:fld>
            <a:endParaRPr lang="fr-FR"/>
          </a:p>
        </p:txBody>
      </p:sp>
    </p:spTree>
    <p:extLst>
      <p:ext uri="{BB962C8B-B14F-4D97-AF65-F5344CB8AC3E}">
        <p14:creationId xmlns:p14="http://schemas.microsoft.com/office/powerpoint/2010/main" val="1628095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Finally, almost 350 tons of concrete had been removed thanks to the numerical simulations, and the final costs, including shielding added, are lower than expected.</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D98901E-D18E-4E3C-88B3-8D670C7528E1}" type="slidenum">
              <a:rPr lang="fr-FR" smtClean="0"/>
              <a:t>9</a:t>
            </a:fld>
            <a:endParaRPr lang="fr-FR"/>
          </a:p>
        </p:txBody>
      </p:sp>
    </p:spTree>
    <p:extLst>
      <p:ext uri="{BB962C8B-B14F-4D97-AF65-F5344CB8AC3E}">
        <p14:creationId xmlns:p14="http://schemas.microsoft.com/office/powerpoint/2010/main" val="1081958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fr-FR" dirty="0"/>
              <a:t>Modifiez le style du titre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AD03C66A-D5F8-4C00-B5F9-D3F8577EF068}" type="datetime1">
              <a:rPr lang="fr-FR" smtClean="0"/>
              <a:t>19/03/2017</a:t>
            </a:fld>
            <a:endParaRPr lang="fr-FR"/>
          </a:p>
        </p:txBody>
      </p:sp>
      <p:sp>
        <p:nvSpPr>
          <p:cNvPr id="5" name="Footer Placeholder 4"/>
          <p:cNvSpPr>
            <a:spLocks noGrp="1"/>
          </p:cNvSpPr>
          <p:nvPr>
            <p:ph type="ftr" sz="quarter" idx="11"/>
          </p:nvPr>
        </p:nvSpPr>
        <p:spPr>
          <a:xfrm>
            <a:off x="5332412" y="5883275"/>
            <a:ext cx="4324044" cy="365125"/>
          </a:xfrm>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36" y="5563320"/>
            <a:ext cx="1207546" cy="1125955"/>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5656" y="-8466"/>
            <a:ext cx="1191693" cy="1191693"/>
          </a:xfrm>
          <a:prstGeom prst="rect">
            <a:avLst/>
          </a:prstGeom>
        </p:spPr>
      </p:pic>
      <p:pic>
        <p:nvPicPr>
          <p:cNvPr id="10"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401" y="4575340"/>
            <a:ext cx="1506816" cy="883999"/>
          </a:xfrm>
          <a:prstGeom prst="rect">
            <a:avLst/>
          </a:prstGeom>
        </p:spPr>
      </p:pic>
      <p:pic>
        <p:nvPicPr>
          <p:cNvPr id="14" name="Imag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456" y="3711647"/>
            <a:ext cx="1318706" cy="762078"/>
          </a:xfrm>
          <a:prstGeom prst="rect">
            <a:avLst/>
          </a:prstGeom>
        </p:spPr>
      </p:pic>
    </p:spTree>
    <p:extLst>
      <p:ext uri="{BB962C8B-B14F-4D97-AF65-F5344CB8AC3E}">
        <p14:creationId xmlns:p14="http://schemas.microsoft.com/office/powerpoint/2010/main" val="238387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68915A1-4D3A-4A4E-B2D5-BE376BE8B8D6}" type="datetime1">
              <a:rPr lang="fr-FR" smtClean="0"/>
              <a:t>19/03/2017</a:t>
            </a:fld>
            <a:endParaRPr lang="fr-FR"/>
          </a:p>
        </p:txBody>
      </p:sp>
      <p:sp>
        <p:nvSpPr>
          <p:cNvPr id="6" name="Footer Placeholder 5"/>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7" name="Slide Number Placeholder 6"/>
          <p:cNvSpPr>
            <a:spLocks noGrp="1"/>
          </p:cNvSpPr>
          <p:nvPr>
            <p:ph type="sldNum" sz="quarter" idx="12"/>
          </p:nvPr>
        </p:nvSpPr>
        <p:spPr/>
        <p:txBody>
          <a:bodyPr/>
          <a:lstStyle/>
          <a:p>
            <a:fld id="{31C32E4E-95CA-4422-B2E0-BE08C67F3719}" type="slidenum">
              <a:rPr lang="fr-FR" smtClean="0"/>
              <a:t>‹N°›</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38628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BAD4004-FD4C-43B3-BD6C-A611815A5940}" type="datetime1">
              <a:rPr lang="fr-FR" smtClean="0"/>
              <a:t>19/03/2017</a:t>
            </a:fld>
            <a:endParaRPr lang="fr-FR"/>
          </a:p>
        </p:txBody>
      </p:sp>
      <p:sp>
        <p:nvSpPr>
          <p:cNvPr id="6" name="Footer Placeholder 5"/>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7" name="Slide Number Placeholder 6"/>
          <p:cNvSpPr>
            <a:spLocks noGrp="1"/>
          </p:cNvSpPr>
          <p:nvPr>
            <p:ph type="sldNum" sz="quarter" idx="12"/>
          </p:nvPr>
        </p:nvSpPr>
        <p:spPr/>
        <p:txBody>
          <a:bodyPr/>
          <a:lstStyle/>
          <a:p>
            <a:fld id="{31C32E4E-95CA-4422-B2E0-BE08C67F3719}" type="slidenum">
              <a:rPr lang="fr-FR" smtClean="0"/>
              <a:t>‹N°›</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2278369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7F81F96-2861-42F1-9B59-66ECB3BCB9A7}"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3270669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68CA6C09-FAEE-4445-9DCF-CE72094E6F1F}"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2648432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F78CABB-6B74-426D-AEA1-0D4D2C66F354}"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3428801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76B28306-5E99-4195-A5C9-ADBF6F852154}"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183799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E7BD768-9CDC-4423-BCDA-25FECA1F32E6}"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4281287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2EE4EFB-3687-4A3A-BC7B-DA4CE90B4E15}"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3759260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84983BA-ED51-484F-865E-F54C2CCCD16B}"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304798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608641" y="273629"/>
            <a:ext cx="10968959" cy="1143480"/>
          </a:xfrm>
        </p:spPr>
        <p:txBody>
          <a:bodyPr/>
          <a:lstStyle/>
          <a:p>
            <a:r>
              <a:rPr lang="fr-FR"/>
              <a:t>Modifiez le style du titre</a:t>
            </a:r>
          </a:p>
        </p:txBody>
      </p:sp>
      <p:sp>
        <p:nvSpPr>
          <p:cNvPr id="3" name="Espace réservé du contenu 2"/>
          <p:cNvSpPr>
            <a:spLocks noGrp="1"/>
          </p:cNvSpPr>
          <p:nvPr>
            <p:ph sz="half" idx="1"/>
          </p:nvPr>
        </p:nvSpPr>
        <p:spPr>
          <a:xfrm>
            <a:off x="608641" y="1604329"/>
            <a:ext cx="10725120" cy="191828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8641" y="3660864"/>
            <a:ext cx="10725120" cy="19197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idx="10"/>
          </p:nvPr>
        </p:nvSpPr>
        <p:spPr>
          <a:xfrm>
            <a:off x="608641" y="6247376"/>
            <a:ext cx="2837760" cy="470930"/>
          </a:xfrm>
        </p:spPr>
        <p:txBody>
          <a:bodyPr/>
          <a:lstStyle>
            <a:lvl1pPr>
              <a:defRPr/>
            </a:lvl1pPr>
          </a:lstStyle>
          <a:p>
            <a:fld id="{B63D6D5C-34B6-41F8-B556-DE679C26BF72}" type="datetime1">
              <a:rPr lang="fr-FR" smtClean="0"/>
              <a:t>19/03/2017</a:t>
            </a:fld>
            <a:endParaRPr lang="fr-FR"/>
          </a:p>
        </p:txBody>
      </p:sp>
      <p:sp>
        <p:nvSpPr>
          <p:cNvPr id="6" name="Espace réservé du pied de page 5"/>
          <p:cNvSpPr>
            <a:spLocks noGrp="1"/>
          </p:cNvSpPr>
          <p:nvPr>
            <p:ph type="ftr" idx="11"/>
          </p:nvPr>
        </p:nvSpPr>
        <p:spPr>
          <a:xfrm>
            <a:off x="608641" y="6247376"/>
            <a:ext cx="7422720" cy="470930"/>
          </a:xfrm>
        </p:spPr>
        <p:txBody>
          <a:bodyPr/>
          <a:lstStyle>
            <a:lvl1pPr>
              <a:defRPr/>
            </a:lvl1pPr>
          </a:lstStyle>
          <a:p>
            <a:r>
              <a:rPr lang="fr-FR"/>
              <a:t>Harold BZYL - Jean-Michel HORODYNSKI - Pierre ROBERT - Safety and Radiation Protection for ThomX - MAC - 03/20/2017</a:t>
            </a:r>
          </a:p>
        </p:txBody>
      </p:sp>
      <p:sp>
        <p:nvSpPr>
          <p:cNvPr id="7" name="Espace réservé du numéro de diapositive 6"/>
          <p:cNvSpPr>
            <a:spLocks noGrp="1"/>
          </p:cNvSpPr>
          <p:nvPr>
            <p:ph type="sldNum" idx="12"/>
          </p:nvPr>
        </p:nvSpPr>
        <p:spPr>
          <a:xfrm>
            <a:off x="8741761" y="6247376"/>
            <a:ext cx="1706879" cy="470930"/>
          </a:xfrm>
        </p:spPr>
        <p:txBody>
          <a:bodyPr/>
          <a:lstStyle>
            <a:lvl1pPr>
              <a:defRPr/>
            </a:lvl1pPr>
          </a:lstStyle>
          <a:p>
            <a:fld id="{31C32E4E-95CA-4422-B2E0-BE08C67F3719}" type="slidenum">
              <a:rPr lang="fr-FR" smtClean="0"/>
              <a:t>‹N°›</a:t>
            </a:fld>
            <a:endParaRPr lang="fr-FR"/>
          </a:p>
        </p:txBody>
      </p:sp>
    </p:spTree>
    <p:extLst>
      <p:ext uri="{BB962C8B-B14F-4D97-AF65-F5344CB8AC3E}">
        <p14:creationId xmlns:p14="http://schemas.microsoft.com/office/powerpoint/2010/main" val="264846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ide de chez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073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61BDC4C-787E-4868-97D8-0122829F39A9}"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a:xfrm>
            <a:off x="10951856" y="5867131"/>
            <a:ext cx="551167" cy="365125"/>
          </a:xfrm>
        </p:spPr>
        <p:txBody>
          <a:bodyPr/>
          <a:lstStyle/>
          <a:p>
            <a:fld id="{31C32E4E-95CA-4422-B2E0-BE08C67F3719}" type="slidenum">
              <a:rPr lang="fr-FR" smtClean="0"/>
              <a:t>‹N°›</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30274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94A6654F-5876-463F-90E6-0292184C6991}" type="datetime1">
              <a:rPr lang="fr-FR" smtClean="0"/>
              <a:t>19/03/2017</a:t>
            </a:fld>
            <a:endParaRPr lang="fr-FR"/>
          </a:p>
        </p:txBody>
      </p:sp>
      <p:sp>
        <p:nvSpPr>
          <p:cNvPr id="5" name="Footer Placeholder 4"/>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12"/>
          </p:nvPr>
        </p:nvSpPr>
        <p:spPr/>
        <p:txBody>
          <a:bodyPr/>
          <a:lstStyle/>
          <a:p>
            <a:fld id="{31C32E4E-95CA-4422-B2E0-BE08C67F3719}" type="slidenum">
              <a:rPr lang="fr-FR" smtClean="0"/>
              <a:t>‹N°›</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186718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fr-FR"/>
              <a:t>Modifiez le style du titre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C74FFFD-9E33-419C-A762-68319DD7B3D3}" type="datetime1">
              <a:rPr lang="fr-FR" smtClean="0"/>
              <a:t>19/03/2017</a:t>
            </a:fld>
            <a:endParaRPr lang="fr-FR"/>
          </a:p>
        </p:txBody>
      </p:sp>
      <p:sp>
        <p:nvSpPr>
          <p:cNvPr id="6" name="Footer Placeholder 5"/>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7" name="Slide Number Placeholder 6"/>
          <p:cNvSpPr>
            <a:spLocks noGrp="1"/>
          </p:cNvSpPr>
          <p:nvPr>
            <p:ph type="sldNum" sz="quarter" idx="12"/>
          </p:nvPr>
        </p:nvSpPr>
        <p:spPr/>
        <p:txBody>
          <a:bodyPr/>
          <a:lstStyle/>
          <a:p>
            <a:fld id="{31C32E4E-95CA-4422-B2E0-BE08C67F3719}" type="slidenum">
              <a:rPr lang="fr-FR" smtClean="0"/>
              <a:t>‹N°›</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121413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72F4A79-461B-443A-8EDA-4642B3DC8022}" type="datetime1">
              <a:rPr lang="fr-FR" smtClean="0"/>
              <a:t>19/03/2017</a:t>
            </a:fld>
            <a:endParaRPr lang="fr-FR"/>
          </a:p>
        </p:txBody>
      </p:sp>
      <p:sp>
        <p:nvSpPr>
          <p:cNvPr id="8" name="Footer Placeholder 7"/>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9" name="Slide Number Placeholder 8"/>
          <p:cNvSpPr>
            <a:spLocks noGrp="1"/>
          </p:cNvSpPr>
          <p:nvPr>
            <p:ph type="sldNum" sz="quarter" idx="12"/>
          </p:nvPr>
        </p:nvSpPr>
        <p:spPr/>
        <p:txBody>
          <a:bodyPr/>
          <a:lstStyle/>
          <a:p>
            <a:fld id="{31C32E4E-95CA-4422-B2E0-BE08C67F3719}" type="slidenum">
              <a:rPr lang="fr-FR" smtClean="0"/>
              <a:t>‹N°›</a:t>
            </a:fld>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27033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05FA581-8C26-4BE8-86C2-11E3B41FDA62}" type="datetime1">
              <a:rPr lang="fr-FR" smtClean="0"/>
              <a:t>19/03/2017</a:t>
            </a:fld>
            <a:endParaRPr lang="fr-FR"/>
          </a:p>
        </p:txBody>
      </p:sp>
      <p:sp>
        <p:nvSpPr>
          <p:cNvPr id="4" name="Footer Placeholder 3"/>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5" name="Slide Number Placeholder 4"/>
          <p:cNvSpPr>
            <a:spLocks noGrp="1"/>
          </p:cNvSpPr>
          <p:nvPr>
            <p:ph type="sldNum" sz="quarter" idx="12"/>
          </p:nvPr>
        </p:nvSpPr>
        <p:spPr/>
        <p:txBody>
          <a:bodyPr/>
          <a:lstStyle/>
          <a:p>
            <a:fld id="{31C32E4E-95CA-4422-B2E0-BE08C67F3719}" type="slidenum">
              <a:rPr lang="fr-FR" smtClean="0"/>
              <a:t>‹N°›</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1003321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64881D-4553-4CAA-A1F0-8F1F198C7321}" type="datetime1">
              <a:rPr lang="fr-FR" smtClean="0"/>
              <a:t>19/03/2017</a:t>
            </a:fld>
            <a:endParaRPr lang="fr-FR"/>
          </a:p>
        </p:txBody>
      </p:sp>
      <p:sp>
        <p:nvSpPr>
          <p:cNvPr id="3" name="Footer Placeholder 2"/>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4" name="Slide Number Placeholder 3"/>
          <p:cNvSpPr>
            <a:spLocks noGrp="1"/>
          </p:cNvSpPr>
          <p:nvPr>
            <p:ph type="sldNum" sz="quarter" idx="12"/>
          </p:nvPr>
        </p:nvSpPr>
        <p:spPr/>
        <p:txBody>
          <a:bodyPr/>
          <a:lstStyle/>
          <a:p>
            <a:fld id="{31C32E4E-95CA-4422-B2E0-BE08C67F3719}" type="slidenum">
              <a:rPr lang="fr-FR" smtClean="0"/>
              <a:t>‹N°›</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318467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EAEC2F6-87C5-409C-93DF-01D81E7EE0C4}" type="datetime1">
              <a:rPr lang="fr-FR" smtClean="0"/>
              <a:t>19/03/2017</a:t>
            </a:fld>
            <a:endParaRPr lang="fr-FR"/>
          </a:p>
        </p:txBody>
      </p:sp>
      <p:sp>
        <p:nvSpPr>
          <p:cNvPr id="6" name="Footer Placeholder 5"/>
          <p:cNvSpPr>
            <a:spLocks noGrp="1"/>
          </p:cNvSpPr>
          <p:nvPr>
            <p:ph type="ftr" sz="quarter" idx="11"/>
          </p:nvPr>
        </p:nvSpPr>
        <p:spPr/>
        <p:txBody>
          <a:bodyPr/>
          <a:lstStyle/>
          <a:p>
            <a:r>
              <a:rPr lang="fr-FR"/>
              <a:t>Harold BZYL - Jean-Michel HORODYNSKI - Pierre ROBERT - Safety and Radiation Protection for ThomX - MAC - 03/20/2017</a:t>
            </a:r>
          </a:p>
        </p:txBody>
      </p:sp>
      <p:sp>
        <p:nvSpPr>
          <p:cNvPr id="7" name="Slide Number Placeholder 6"/>
          <p:cNvSpPr>
            <a:spLocks noGrp="1"/>
          </p:cNvSpPr>
          <p:nvPr>
            <p:ph type="sldNum" sz="quarter" idx="12"/>
          </p:nvPr>
        </p:nvSpPr>
        <p:spPr/>
        <p:txBody>
          <a:bodyPr/>
          <a:lstStyle/>
          <a:p>
            <a:fld id="{31C32E4E-95CA-4422-B2E0-BE08C67F3719}" type="slidenum">
              <a:rPr lang="fr-FR" smtClean="0"/>
              <a:t>‹N°›</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spTree>
    <p:extLst>
      <p:ext uri="{BB962C8B-B14F-4D97-AF65-F5344CB8AC3E}">
        <p14:creationId xmlns:p14="http://schemas.microsoft.com/office/powerpoint/2010/main" val="57544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A9D6673-38C3-437E-8CE5-C1930D894308}" type="datetime1">
              <a:rPr lang="fr-FR" smtClean="0"/>
              <a:t>19/03/2017</a:t>
            </a:fld>
            <a:endParaRPr lang="fr-F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fr-FR"/>
              <a:t>Harold BZYL - Jean-Michel HORODYNSKI - Pierre ROBERT - Safety and Radiation Protection for ThomX - MAC - 03/20/2017</a:t>
            </a: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1C32E4E-95CA-4422-B2E0-BE08C67F3719}" type="slidenum">
              <a:rPr lang="fr-FR" smtClean="0"/>
              <a:t>‹N°›</a:t>
            </a:fld>
            <a:endParaRPr lang="fr-FR"/>
          </a:p>
        </p:txBody>
      </p:sp>
      <p:pic>
        <p:nvPicPr>
          <p:cNvPr id="14" name="Image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pic>
        <p:nvPicPr>
          <p:cNvPr id="15" name="Image 1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503023" y="49032"/>
            <a:ext cx="636768" cy="636768"/>
          </a:xfrm>
          <a:prstGeom prst="rect">
            <a:avLst/>
          </a:prstGeom>
        </p:spPr>
      </p:pic>
      <p:pic>
        <p:nvPicPr>
          <p:cNvPr id="16" name="Image 1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pic>
        <p:nvPicPr>
          <p:cNvPr id="17" name="Image 16"/>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170680" y="6263485"/>
            <a:ext cx="971551" cy="569977"/>
          </a:xfrm>
          <a:prstGeom prst="rect">
            <a:avLst/>
          </a:prstGeom>
        </p:spPr>
      </p:pic>
      <p:pic>
        <p:nvPicPr>
          <p:cNvPr id="18" name="Image 17"/>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330788" y="6248626"/>
            <a:ext cx="983677" cy="568466"/>
          </a:xfrm>
          <a:prstGeom prst="rect">
            <a:avLst/>
          </a:prstGeom>
        </p:spPr>
      </p:pic>
    </p:spTree>
    <p:extLst>
      <p:ext uri="{BB962C8B-B14F-4D97-AF65-F5344CB8AC3E}">
        <p14:creationId xmlns:p14="http://schemas.microsoft.com/office/powerpoint/2010/main" val="3578657798"/>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hf sldNum="0"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Safety</a:t>
            </a:r>
            <a:r>
              <a:rPr lang="fr-FR" dirty="0"/>
              <a:t> and Radiation Protection for ThomX</a:t>
            </a:r>
          </a:p>
        </p:txBody>
      </p:sp>
      <p:sp>
        <p:nvSpPr>
          <p:cNvPr id="3" name="Sous-titre 2"/>
          <p:cNvSpPr>
            <a:spLocks noGrp="1"/>
          </p:cNvSpPr>
          <p:nvPr>
            <p:ph type="subTitle" idx="1"/>
          </p:nvPr>
        </p:nvSpPr>
        <p:spPr/>
        <p:txBody>
          <a:bodyPr/>
          <a:lstStyle/>
          <a:p>
            <a:r>
              <a:rPr lang="fr-FR" dirty="0"/>
              <a:t>M.A.C. – 03/20/2017- LAL</a:t>
            </a:r>
          </a:p>
        </p:txBody>
      </p:sp>
    </p:spTree>
    <p:extLst>
      <p:ext uri="{BB962C8B-B14F-4D97-AF65-F5344CB8AC3E}">
        <p14:creationId xmlns:p14="http://schemas.microsoft.com/office/powerpoint/2010/main" val="3634280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Radiation Monitoring System</a:t>
            </a:r>
          </a:p>
        </p:txBody>
      </p:sp>
      <p:pic>
        <p:nvPicPr>
          <p:cNvPr id="9" name="Espace réservé du contenu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73074" y="1166327"/>
            <a:ext cx="6736182" cy="4217434"/>
          </a:xfrm>
        </p:spPr>
      </p:pic>
      <p:sp>
        <p:nvSpPr>
          <p:cNvPr id="7" name="Espace réservé du texte 6"/>
          <p:cNvSpPr>
            <a:spLocks noGrp="1"/>
          </p:cNvSpPr>
          <p:nvPr>
            <p:ph type="body" sz="half" idx="2"/>
          </p:nvPr>
        </p:nvSpPr>
        <p:spPr/>
        <p:txBody>
          <a:bodyPr/>
          <a:lstStyle/>
          <a:p>
            <a:r>
              <a:rPr lang="fr-FR" dirty="0"/>
              <a:t>Gamma and neutron detectors </a:t>
            </a:r>
            <a:r>
              <a:rPr lang="fr-FR" dirty="0" err="1"/>
              <a:t>provide</a:t>
            </a:r>
            <a:r>
              <a:rPr lang="fr-FR" dirty="0"/>
              <a:t> a </a:t>
            </a:r>
            <a:r>
              <a:rPr lang="fr-FR" dirty="0" err="1"/>
              <a:t>continuous</a:t>
            </a:r>
            <a:r>
              <a:rPr lang="fr-FR" dirty="0"/>
              <a:t> radiation monitoring of</a:t>
            </a:r>
          </a:p>
          <a:p>
            <a:pPr marL="285750" indent="-285750">
              <a:buFont typeface="Arial" panose="020B0604020202020204" pitchFamily="34" charset="0"/>
              <a:buChar char="•"/>
            </a:pPr>
            <a:r>
              <a:rPr lang="fr-FR" dirty="0"/>
              <a:t>Areas </a:t>
            </a:r>
            <a:r>
              <a:rPr lang="fr-FR" dirty="0" err="1"/>
              <a:t>outside</a:t>
            </a:r>
            <a:r>
              <a:rPr lang="fr-FR" dirty="0"/>
              <a:t> the </a:t>
            </a:r>
            <a:r>
              <a:rPr lang="fr-FR" dirty="0" err="1"/>
              <a:t>Hutches</a:t>
            </a:r>
            <a:endParaRPr lang="fr-FR" dirty="0"/>
          </a:p>
          <a:p>
            <a:pPr marL="285750" indent="-285750">
              <a:buFont typeface="Arial" panose="020B0604020202020204" pitchFamily="34" charset="0"/>
              <a:buChar char="•"/>
            </a:pPr>
            <a:r>
              <a:rPr lang="fr-FR" dirty="0"/>
              <a:t>Inside the </a:t>
            </a:r>
            <a:r>
              <a:rPr lang="fr-FR" dirty="0" err="1"/>
              <a:t>hutches</a:t>
            </a:r>
            <a:r>
              <a:rPr lang="fr-FR" dirty="0"/>
              <a:t> </a:t>
            </a:r>
            <a:r>
              <a:rPr lang="fr-FR" dirty="0" err="1"/>
              <a:t>when</a:t>
            </a:r>
            <a:r>
              <a:rPr lang="fr-FR" dirty="0"/>
              <a:t> </a:t>
            </a:r>
            <a:r>
              <a:rPr lang="fr-FR" dirty="0" err="1"/>
              <a:t>beams</a:t>
            </a:r>
            <a:r>
              <a:rPr lang="fr-FR" dirty="0"/>
              <a:t> are </a:t>
            </a:r>
            <a:r>
              <a:rPr lang="fr-FR" dirty="0" err="1"/>
              <a:t>stopped</a:t>
            </a:r>
            <a:endParaRPr lang="fr-FR" dirty="0"/>
          </a:p>
        </p:txBody>
      </p:sp>
      <p:sp>
        <p:nvSpPr>
          <p:cNvPr id="4" name="Espace réservé du pied de page 3"/>
          <p:cNvSpPr>
            <a:spLocks noGrp="1"/>
          </p:cNvSpPr>
          <p:nvPr>
            <p:ph type="ftr" sz="quarter" idx="11"/>
          </p:nvPr>
        </p:nvSpPr>
        <p:spPr/>
        <p:txBody>
          <a:bodyPr/>
          <a:lstStyle/>
          <a:p>
            <a:r>
              <a:rPr lang="fr-FR"/>
              <a:t>Harold BZYL - Jean-Michel HORODYNSKI - Pierre ROBERT - Safety and Radiation Protection for ThomX - MAC - 03/20/2017</a:t>
            </a:r>
          </a:p>
        </p:txBody>
      </p:sp>
    </p:spTree>
    <p:extLst>
      <p:ext uri="{BB962C8B-B14F-4D97-AF65-F5344CB8AC3E}">
        <p14:creationId xmlns:p14="http://schemas.microsoft.com/office/powerpoint/2010/main" val="384309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à coins arrondis 168"/>
          <p:cNvSpPr/>
          <p:nvPr/>
        </p:nvSpPr>
        <p:spPr>
          <a:xfrm>
            <a:off x="7601839" y="3425021"/>
            <a:ext cx="3749953" cy="2298449"/>
          </a:xfrm>
          <a:prstGeom prst="roundRect">
            <a:avLst/>
          </a:prstGeom>
          <a:solidFill>
            <a:srgbClr val="CFC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8" name="Rectangle à coins arrondis 237"/>
          <p:cNvSpPr/>
          <p:nvPr/>
        </p:nvSpPr>
        <p:spPr>
          <a:xfrm>
            <a:off x="2579617" y="3841079"/>
            <a:ext cx="4602127" cy="2979851"/>
          </a:xfrm>
          <a:prstGeom prst="roundRect">
            <a:avLst/>
          </a:prstGeom>
          <a:solidFill>
            <a:srgbClr val="CFC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7" name="Connecteur en angle 226"/>
          <p:cNvCxnSpPr>
            <a:stCxn id="118" idx="0"/>
            <a:endCxn id="36" idx="1"/>
          </p:cNvCxnSpPr>
          <p:nvPr/>
        </p:nvCxnSpPr>
        <p:spPr>
          <a:xfrm rot="16200000" flipH="1">
            <a:off x="4671166" y="-141250"/>
            <a:ext cx="179909" cy="1024971"/>
          </a:xfrm>
          <a:prstGeom prst="bentConnector4">
            <a:avLst>
              <a:gd name="adj1" fmla="val -127064"/>
              <a:gd name="adj2" fmla="val 7703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Connecteur droit 308"/>
          <p:cNvCxnSpPr>
            <a:stCxn id="23" idx="2"/>
            <a:endCxn id="27" idx="0"/>
          </p:cNvCxnSpPr>
          <p:nvPr/>
        </p:nvCxnSpPr>
        <p:spPr>
          <a:xfrm>
            <a:off x="2679481" y="2319204"/>
            <a:ext cx="8744" cy="1142327"/>
          </a:xfrm>
          <a:prstGeom prst="line">
            <a:avLst/>
          </a:prstGeom>
          <a:noFill/>
          <a:ln w="28575" cap="rnd" cmpd="sng" algn="ctr">
            <a:solidFill>
              <a:srgbClr val="00B050"/>
            </a:solidFill>
            <a:prstDash val="solid"/>
            <a:headEnd type="none" w="med" len="med"/>
            <a:tailEnd type="none" w="med" len="med"/>
          </a:ln>
          <a:effectLst/>
        </p:spPr>
      </p:cxnSp>
      <p:cxnSp>
        <p:nvCxnSpPr>
          <p:cNvPr id="120" name="Connecteur en angle 119"/>
          <p:cNvCxnSpPr>
            <a:stCxn id="51" idx="3"/>
            <a:endCxn id="221" idx="0"/>
          </p:cNvCxnSpPr>
          <p:nvPr/>
        </p:nvCxnSpPr>
        <p:spPr>
          <a:xfrm>
            <a:off x="5839588" y="5694072"/>
            <a:ext cx="384180" cy="418178"/>
          </a:xfrm>
          <a:prstGeom prst="bentConnector2">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1" name="Connecteur droit 260"/>
          <p:cNvCxnSpPr>
            <a:stCxn id="49" idx="2"/>
            <a:endCxn id="51" idx="0"/>
          </p:cNvCxnSpPr>
          <p:nvPr/>
        </p:nvCxnSpPr>
        <p:spPr>
          <a:xfrm>
            <a:off x="5045781" y="4535657"/>
            <a:ext cx="1719" cy="97839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7" name="Connecteur en angle 246"/>
          <p:cNvCxnSpPr>
            <a:stCxn id="51" idx="1"/>
            <a:endCxn id="56" idx="0"/>
          </p:cNvCxnSpPr>
          <p:nvPr/>
        </p:nvCxnSpPr>
        <p:spPr>
          <a:xfrm rot="10800000" flipV="1">
            <a:off x="3429064" y="5694072"/>
            <a:ext cx="826349" cy="419410"/>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5" name="Flèche vers le bas 214"/>
          <p:cNvSpPr/>
          <p:nvPr/>
        </p:nvSpPr>
        <p:spPr>
          <a:xfrm>
            <a:off x="610714" y="4945728"/>
            <a:ext cx="353081" cy="18587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16" name="Flèche vers le bas 215"/>
          <p:cNvSpPr/>
          <p:nvPr/>
        </p:nvSpPr>
        <p:spPr>
          <a:xfrm>
            <a:off x="1233993" y="4945680"/>
            <a:ext cx="353081" cy="1858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214" name="Connecteur en angle 213"/>
          <p:cNvCxnSpPr>
            <a:stCxn id="27" idx="1"/>
            <a:endCxn id="32" idx="0"/>
          </p:cNvCxnSpPr>
          <p:nvPr/>
        </p:nvCxnSpPr>
        <p:spPr>
          <a:xfrm rot="10800000" flipV="1">
            <a:off x="1112505" y="3641551"/>
            <a:ext cx="783632" cy="1037160"/>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Connecteur en angle 190"/>
          <p:cNvCxnSpPr>
            <a:stCxn id="118" idx="2"/>
            <a:endCxn id="19" idx="3"/>
          </p:cNvCxnSpPr>
          <p:nvPr/>
        </p:nvCxnSpPr>
        <p:spPr>
          <a:xfrm rot="5400000">
            <a:off x="3516927" y="307523"/>
            <a:ext cx="571946" cy="891472"/>
          </a:xfrm>
          <a:prstGeom prst="bentConnector2">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200" idx="0"/>
            <a:endCxn id="71" idx="0"/>
          </p:cNvCxnSpPr>
          <p:nvPr/>
        </p:nvCxnSpPr>
        <p:spPr>
          <a:xfrm>
            <a:off x="11188776" y="474096"/>
            <a:ext cx="26850" cy="2416271"/>
          </a:xfrm>
          <a:prstGeom prst="line">
            <a:avLst/>
          </a:prstGeom>
          <a:noFill/>
          <a:ln w="28575" cap="rnd" cmpd="sng" algn="ctr">
            <a:solidFill>
              <a:srgbClr val="00B050"/>
            </a:solidFill>
            <a:prstDash val="solid"/>
            <a:headEnd type="none" w="med" len="med"/>
            <a:tailEnd type="none" w="med" len="med"/>
          </a:ln>
          <a:effectLst/>
        </p:spPr>
      </p:cxnSp>
      <p:cxnSp>
        <p:nvCxnSpPr>
          <p:cNvPr id="13" name="Connecteur droit 12"/>
          <p:cNvCxnSpPr>
            <a:stCxn id="40" idx="2"/>
            <a:endCxn id="42" idx="0"/>
          </p:cNvCxnSpPr>
          <p:nvPr/>
        </p:nvCxnSpPr>
        <p:spPr>
          <a:xfrm>
            <a:off x="7917726" y="868190"/>
            <a:ext cx="13455" cy="2048693"/>
          </a:xfrm>
          <a:prstGeom prst="line">
            <a:avLst/>
          </a:prstGeom>
          <a:noFill/>
          <a:ln w="28575" cap="rnd" cmpd="sng" algn="ctr">
            <a:solidFill>
              <a:srgbClr val="00B050"/>
            </a:solidFill>
            <a:prstDash val="solid"/>
            <a:headEnd type="none" w="med" len="med"/>
            <a:tailEnd type="none" w="med" len="med"/>
          </a:ln>
          <a:effectLst/>
        </p:spPr>
      </p:cxnSp>
      <p:cxnSp>
        <p:nvCxnSpPr>
          <p:cNvPr id="14" name="Connecteur droit 13"/>
          <p:cNvCxnSpPr>
            <a:stCxn id="45" idx="2"/>
            <a:endCxn id="33" idx="0"/>
          </p:cNvCxnSpPr>
          <p:nvPr/>
        </p:nvCxnSpPr>
        <p:spPr>
          <a:xfrm>
            <a:off x="8467443" y="4125694"/>
            <a:ext cx="8331" cy="928018"/>
          </a:xfrm>
          <a:prstGeom prst="line">
            <a:avLst/>
          </a:prstGeom>
          <a:noFill/>
          <a:ln w="22225" cap="rnd" cmpd="sng" algn="ctr">
            <a:solidFill>
              <a:srgbClr val="00B050"/>
            </a:solidFill>
            <a:prstDash val="solid"/>
            <a:headEnd type="none" w="med" len="med"/>
            <a:tailEnd type="none" w="med" len="med"/>
          </a:ln>
          <a:effectLst/>
        </p:spPr>
      </p:cxnSp>
      <p:cxnSp>
        <p:nvCxnSpPr>
          <p:cNvPr id="15" name="Connecteur droit 14"/>
          <p:cNvCxnSpPr/>
          <p:nvPr/>
        </p:nvCxnSpPr>
        <p:spPr>
          <a:xfrm flipH="1">
            <a:off x="2693954" y="134782"/>
            <a:ext cx="16344" cy="1429872"/>
          </a:xfrm>
          <a:prstGeom prst="line">
            <a:avLst/>
          </a:prstGeom>
          <a:noFill/>
          <a:ln w="28575" cap="rnd" cmpd="sng" algn="ctr">
            <a:solidFill>
              <a:srgbClr val="00B050"/>
            </a:solidFill>
            <a:prstDash val="solid"/>
            <a:headEnd type="none" w="med" len="med"/>
            <a:tailEnd type="none" w="med" len="med"/>
          </a:ln>
          <a:effectLst/>
        </p:spPr>
      </p:cxnSp>
      <p:sp>
        <p:nvSpPr>
          <p:cNvPr id="17" name="Rectangle 16"/>
          <p:cNvSpPr/>
          <p:nvPr/>
        </p:nvSpPr>
        <p:spPr>
          <a:xfrm>
            <a:off x="2060669" y="317402"/>
            <a:ext cx="1296144" cy="188622"/>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50" kern="0" dirty="0">
                <a:solidFill>
                  <a:prstClr val="black"/>
                </a:solidFill>
              </a:rPr>
              <a:t>OVERHEAD CRANE</a:t>
            </a:r>
          </a:p>
        </p:txBody>
      </p:sp>
      <p:sp>
        <p:nvSpPr>
          <p:cNvPr id="18" name="Rectangle 17"/>
          <p:cNvSpPr/>
          <p:nvPr/>
        </p:nvSpPr>
        <p:spPr>
          <a:xfrm>
            <a:off x="2062432" y="534296"/>
            <a:ext cx="1278935" cy="332102"/>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LARGE SLIDING PANELS</a:t>
            </a:r>
          </a:p>
        </p:txBody>
      </p:sp>
      <p:sp>
        <p:nvSpPr>
          <p:cNvPr id="19" name="Rectangle 18"/>
          <p:cNvSpPr/>
          <p:nvPr/>
        </p:nvSpPr>
        <p:spPr>
          <a:xfrm>
            <a:off x="2061020" y="915057"/>
            <a:ext cx="1296144" cy="248349"/>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EMERGENCY EXIT</a:t>
            </a:r>
          </a:p>
        </p:txBody>
      </p:sp>
      <p:sp>
        <p:nvSpPr>
          <p:cNvPr id="20" name="Rectangle 19"/>
          <p:cNvSpPr/>
          <p:nvPr/>
        </p:nvSpPr>
        <p:spPr>
          <a:xfrm>
            <a:off x="2061020" y="1239206"/>
            <a:ext cx="1296144" cy="222134"/>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D2 HALL/IGLOO</a:t>
            </a:r>
          </a:p>
        </p:txBody>
      </p:sp>
      <p:grpSp>
        <p:nvGrpSpPr>
          <p:cNvPr id="224" name="Groupe 223"/>
          <p:cNvGrpSpPr/>
          <p:nvPr/>
        </p:nvGrpSpPr>
        <p:grpSpPr>
          <a:xfrm>
            <a:off x="1899194" y="1565996"/>
            <a:ext cx="1584176" cy="360040"/>
            <a:chOff x="1899194" y="1565996"/>
            <a:chExt cx="1584176" cy="360040"/>
          </a:xfrm>
        </p:grpSpPr>
        <p:sp>
          <p:nvSpPr>
            <p:cNvPr id="21" name="Organigramme : Décision 20"/>
            <p:cNvSpPr/>
            <p:nvPr/>
          </p:nvSpPr>
          <p:spPr>
            <a:xfrm>
              <a:off x="1899194" y="1565996"/>
              <a:ext cx="1584176" cy="360040"/>
            </a:xfrm>
            <a:prstGeom prst="flowChartDecision">
              <a:avLst/>
            </a:prstGeom>
            <a:solidFill>
              <a:sysClr val="window" lastClr="FFFFFF"/>
            </a:solidFill>
            <a:ln w="12700" cap="flat" cmpd="thickThin" algn="ctr">
              <a:solidFill>
                <a:sysClr val="windowText" lastClr="000000"/>
              </a:solidFill>
              <a:prstDash val="solid"/>
            </a:ln>
            <a:effectLst/>
          </p:spPr>
          <p:txBody>
            <a:bodyPr rtlCol="0" anchor="ctr"/>
            <a:lstStyle/>
            <a:p>
              <a:pPr algn="ctr">
                <a:defRPr/>
              </a:pPr>
              <a:endParaRPr lang="fr-FR" kern="0">
                <a:solidFill>
                  <a:prstClr val="white"/>
                </a:solidFill>
              </a:endParaRPr>
            </a:p>
          </p:txBody>
        </p:sp>
        <p:sp>
          <p:nvSpPr>
            <p:cNvPr id="22" name="Rectangle 21"/>
            <p:cNvSpPr/>
            <p:nvPr/>
          </p:nvSpPr>
          <p:spPr>
            <a:xfrm>
              <a:off x="2229608" y="1590697"/>
              <a:ext cx="921342" cy="276999"/>
            </a:xfrm>
            <a:prstGeom prst="rect">
              <a:avLst/>
            </a:prstGeom>
          </p:spPr>
          <p:txBody>
            <a:bodyPr wrap="none">
              <a:spAutoFit/>
            </a:bodyPr>
            <a:lstStyle/>
            <a:p>
              <a:pPr>
                <a:defRPr/>
              </a:pPr>
              <a:r>
                <a:rPr lang="fr-FR" sz="1200" dirty="0" err="1"/>
                <a:t>conformity</a:t>
              </a:r>
              <a:r>
                <a:rPr lang="fr-FR" sz="1200" dirty="0"/>
                <a:t> </a:t>
              </a:r>
              <a:endParaRPr lang="fr-FR" kern="0" dirty="0">
                <a:solidFill>
                  <a:prstClr val="black"/>
                </a:solidFill>
              </a:endParaRPr>
            </a:p>
          </p:txBody>
        </p:sp>
      </p:grpSp>
      <p:sp>
        <p:nvSpPr>
          <p:cNvPr id="23" name="Rectangle 22"/>
          <p:cNvSpPr/>
          <p:nvPr/>
        </p:nvSpPr>
        <p:spPr>
          <a:xfrm>
            <a:off x="2031409" y="2129683"/>
            <a:ext cx="1296144" cy="189521"/>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a:solidFill>
                  <a:prstClr val="black"/>
                </a:solidFill>
              </a:rPr>
              <a:t>ACCESSES</a:t>
            </a:r>
          </a:p>
        </p:txBody>
      </p:sp>
      <p:sp>
        <p:nvSpPr>
          <p:cNvPr id="24" name="Rectangle 23"/>
          <p:cNvSpPr/>
          <p:nvPr/>
        </p:nvSpPr>
        <p:spPr>
          <a:xfrm>
            <a:off x="2023791" y="2408450"/>
            <a:ext cx="1296144" cy="367853"/>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dirty="0"/>
              <a:t>EMERGENCY SHUTDOWNS </a:t>
            </a:r>
            <a:endParaRPr lang="fr-FR" sz="1200" kern="0" dirty="0">
              <a:solidFill>
                <a:prstClr val="black"/>
              </a:solidFill>
            </a:endParaRPr>
          </a:p>
        </p:txBody>
      </p:sp>
      <p:sp>
        <p:nvSpPr>
          <p:cNvPr id="25" name="Rectangle 24"/>
          <p:cNvSpPr/>
          <p:nvPr/>
        </p:nvSpPr>
        <p:spPr>
          <a:xfrm>
            <a:off x="2024525" y="2831979"/>
            <a:ext cx="1301980" cy="190286"/>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dirty="0"/>
              <a:t>ROUNDSMAN</a:t>
            </a:r>
            <a:endParaRPr lang="fr-FR" sz="1200" kern="0" dirty="0">
              <a:solidFill>
                <a:prstClr val="black"/>
              </a:solidFill>
            </a:endParaRPr>
          </a:p>
        </p:txBody>
      </p:sp>
      <p:sp>
        <p:nvSpPr>
          <p:cNvPr id="26" name="Rectangle 25"/>
          <p:cNvSpPr/>
          <p:nvPr/>
        </p:nvSpPr>
        <p:spPr>
          <a:xfrm>
            <a:off x="2024525" y="3130413"/>
            <a:ext cx="1316842" cy="215739"/>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LOCKED KEYS</a:t>
            </a:r>
          </a:p>
        </p:txBody>
      </p:sp>
      <p:grpSp>
        <p:nvGrpSpPr>
          <p:cNvPr id="237" name="Groupe 236"/>
          <p:cNvGrpSpPr/>
          <p:nvPr/>
        </p:nvGrpSpPr>
        <p:grpSpPr>
          <a:xfrm>
            <a:off x="1896137" y="3461531"/>
            <a:ext cx="1584176" cy="360040"/>
            <a:chOff x="1896137" y="3461531"/>
            <a:chExt cx="1584176" cy="360040"/>
          </a:xfrm>
        </p:grpSpPr>
        <p:sp>
          <p:nvSpPr>
            <p:cNvPr id="27" name="Organigramme : Décision 26"/>
            <p:cNvSpPr/>
            <p:nvPr/>
          </p:nvSpPr>
          <p:spPr>
            <a:xfrm>
              <a:off x="1896137" y="3461531"/>
              <a:ext cx="1584176" cy="360040"/>
            </a:xfrm>
            <a:prstGeom prst="flowChartDecision">
              <a:avLst/>
            </a:prstGeom>
            <a:solidFill>
              <a:sysClr val="window" lastClr="FFFFFF"/>
            </a:solidFill>
            <a:ln w="12700" cap="flat" cmpd="thickThin" algn="ctr">
              <a:solidFill>
                <a:sysClr val="windowText" lastClr="000000"/>
              </a:solidFill>
              <a:prstDash val="solid"/>
            </a:ln>
            <a:effectLst/>
          </p:spPr>
          <p:txBody>
            <a:bodyPr rtlCol="0" anchor="ctr"/>
            <a:lstStyle/>
            <a:p>
              <a:pPr algn="ctr">
                <a:defRPr/>
              </a:pPr>
              <a:endParaRPr lang="fr-FR" kern="0">
                <a:solidFill>
                  <a:prstClr val="white"/>
                </a:solidFill>
              </a:endParaRPr>
            </a:p>
          </p:txBody>
        </p:sp>
        <p:sp>
          <p:nvSpPr>
            <p:cNvPr id="28" name="Rectangle 27"/>
            <p:cNvSpPr/>
            <p:nvPr/>
          </p:nvSpPr>
          <p:spPr>
            <a:xfrm>
              <a:off x="2241376" y="3498362"/>
              <a:ext cx="907621" cy="276999"/>
            </a:xfrm>
            <a:prstGeom prst="rect">
              <a:avLst/>
            </a:prstGeom>
          </p:spPr>
          <p:txBody>
            <a:bodyPr wrap="none">
              <a:spAutoFit/>
            </a:bodyPr>
            <a:lstStyle/>
            <a:p>
              <a:pPr>
                <a:defRPr/>
              </a:pPr>
              <a:r>
                <a:rPr lang="fr-FR" sz="1200" kern="0" dirty="0" err="1">
                  <a:solidFill>
                    <a:prstClr val="black"/>
                  </a:solidFill>
                </a:rPr>
                <a:t>conformity</a:t>
              </a:r>
              <a:r>
                <a:rPr lang="fr-FR" sz="1200" kern="0" dirty="0">
                  <a:solidFill>
                    <a:prstClr val="black"/>
                  </a:solidFill>
                </a:rPr>
                <a:t> </a:t>
              </a:r>
              <a:endParaRPr lang="fr-FR" kern="0" dirty="0">
                <a:solidFill>
                  <a:prstClr val="black"/>
                </a:solidFill>
              </a:endParaRPr>
            </a:p>
          </p:txBody>
        </p:sp>
      </p:grpSp>
      <p:sp>
        <p:nvSpPr>
          <p:cNvPr id="29" name="Rectangle 28"/>
          <p:cNvSpPr/>
          <p:nvPr/>
        </p:nvSpPr>
        <p:spPr>
          <a:xfrm>
            <a:off x="1597102" y="1530401"/>
            <a:ext cx="375424" cy="246221"/>
          </a:xfrm>
          <a:prstGeom prst="rect">
            <a:avLst/>
          </a:prstGeom>
        </p:spPr>
        <p:txBody>
          <a:bodyPr wrap="none">
            <a:spAutoFit/>
          </a:bodyPr>
          <a:lstStyle/>
          <a:p>
            <a:pPr>
              <a:defRPr/>
            </a:pPr>
            <a:r>
              <a:rPr lang="fr-FR" sz="1000" b="1" kern="0" dirty="0">
                <a:solidFill>
                  <a:prstClr val="black"/>
                </a:solidFill>
              </a:rPr>
              <a:t>YES</a:t>
            </a:r>
          </a:p>
        </p:txBody>
      </p:sp>
      <p:sp>
        <p:nvSpPr>
          <p:cNvPr id="30" name="Rectangle 29"/>
          <p:cNvSpPr/>
          <p:nvPr/>
        </p:nvSpPr>
        <p:spPr>
          <a:xfrm>
            <a:off x="464433" y="3841079"/>
            <a:ext cx="1288780" cy="225325"/>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SOUND MESSAGE</a:t>
            </a:r>
          </a:p>
        </p:txBody>
      </p:sp>
      <p:sp>
        <p:nvSpPr>
          <p:cNvPr id="31" name="Rectangle 30"/>
          <p:cNvSpPr/>
          <p:nvPr/>
        </p:nvSpPr>
        <p:spPr>
          <a:xfrm>
            <a:off x="464433" y="4165258"/>
            <a:ext cx="1296144" cy="241794"/>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00" kern="0" dirty="0">
                <a:solidFill>
                  <a:prstClr val="black"/>
                </a:solidFill>
              </a:rPr>
              <a:t>AUDIBLE WARNING </a:t>
            </a:r>
          </a:p>
        </p:txBody>
      </p:sp>
      <p:sp>
        <p:nvSpPr>
          <p:cNvPr id="32" name="Rectangle 31"/>
          <p:cNvSpPr/>
          <p:nvPr/>
        </p:nvSpPr>
        <p:spPr>
          <a:xfrm>
            <a:off x="464433" y="4678711"/>
            <a:ext cx="1296144" cy="363135"/>
          </a:xfrm>
          <a:prstGeom prst="rect">
            <a:avLst/>
          </a:prstGeom>
          <a:solidFill>
            <a:srgbClr val="92D05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b="1" kern="0" dirty="0">
                <a:solidFill>
                  <a:prstClr val="black"/>
                </a:solidFill>
              </a:rPr>
              <a:t>ENABLE INJECTIONS</a:t>
            </a:r>
          </a:p>
        </p:txBody>
      </p:sp>
      <p:grpSp>
        <p:nvGrpSpPr>
          <p:cNvPr id="249" name="Groupe 248"/>
          <p:cNvGrpSpPr/>
          <p:nvPr/>
        </p:nvGrpSpPr>
        <p:grpSpPr>
          <a:xfrm>
            <a:off x="7683686" y="5053712"/>
            <a:ext cx="1584176" cy="360040"/>
            <a:chOff x="7133258" y="5708319"/>
            <a:chExt cx="1584176" cy="360040"/>
          </a:xfrm>
        </p:grpSpPr>
        <p:sp>
          <p:nvSpPr>
            <p:cNvPr id="33" name="Organigramme : Décision 32"/>
            <p:cNvSpPr/>
            <p:nvPr/>
          </p:nvSpPr>
          <p:spPr>
            <a:xfrm>
              <a:off x="7133258" y="5708319"/>
              <a:ext cx="1584176" cy="360040"/>
            </a:xfrm>
            <a:prstGeom prst="flowChartDecision">
              <a:avLst/>
            </a:prstGeom>
            <a:solidFill>
              <a:sysClr val="window" lastClr="FFFFFF"/>
            </a:solidFill>
            <a:ln w="12700" cap="flat" cmpd="thickThin" algn="ctr">
              <a:solidFill>
                <a:sysClr val="windowText" lastClr="000000"/>
              </a:solidFill>
              <a:prstDash val="solid"/>
            </a:ln>
            <a:effectLst/>
          </p:spPr>
          <p:txBody>
            <a:bodyPr rtlCol="0" anchor="ctr"/>
            <a:lstStyle/>
            <a:p>
              <a:pPr algn="ctr">
                <a:defRPr/>
              </a:pPr>
              <a:endParaRPr lang="fr-FR" kern="0">
                <a:solidFill>
                  <a:prstClr val="white"/>
                </a:solidFill>
              </a:endParaRPr>
            </a:p>
          </p:txBody>
        </p:sp>
        <p:sp>
          <p:nvSpPr>
            <p:cNvPr id="34" name="Rectangle 33"/>
            <p:cNvSpPr/>
            <p:nvPr/>
          </p:nvSpPr>
          <p:spPr>
            <a:xfrm>
              <a:off x="7463203" y="5739374"/>
              <a:ext cx="907621" cy="276999"/>
            </a:xfrm>
            <a:prstGeom prst="rect">
              <a:avLst/>
            </a:prstGeom>
            <a:noFill/>
          </p:spPr>
          <p:txBody>
            <a:bodyPr wrap="none">
              <a:spAutoFit/>
            </a:bodyPr>
            <a:lstStyle/>
            <a:p>
              <a:pPr>
                <a:defRPr/>
              </a:pPr>
              <a:r>
                <a:rPr lang="fr-FR" sz="1200" kern="0" dirty="0" err="1">
                  <a:solidFill>
                    <a:prstClr val="black"/>
                  </a:solidFill>
                </a:rPr>
                <a:t>conformity</a:t>
              </a:r>
              <a:r>
                <a:rPr lang="fr-FR" sz="1200" kern="0" dirty="0">
                  <a:solidFill>
                    <a:prstClr val="black"/>
                  </a:solidFill>
                </a:rPr>
                <a:t> </a:t>
              </a:r>
              <a:endParaRPr lang="fr-FR" kern="0" dirty="0">
                <a:solidFill>
                  <a:prstClr val="black"/>
                </a:solidFill>
              </a:endParaRPr>
            </a:p>
          </p:txBody>
        </p:sp>
      </p:grpSp>
      <p:sp>
        <p:nvSpPr>
          <p:cNvPr id="36" name="Rectangle 35"/>
          <p:cNvSpPr/>
          <p:nvPr/>
        </p:nvSpPr>
        <p:spPr>
          <a:xfrm>
            <a:off x="5273607" y="337089"/>
            <a:ext cx="1599285" cy="24820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25400" cap="rnd" cmpd="sng" algn="ctr">
            <a:solidFill>
              <a:srgbClr val="FF0000"/>
            </a:solidFill>
            <a:prstDash val="solid"/>
          </a:ln>
          <a:effectLst>
            <a:outerShdw blurRad="45000" dist="25000" dir="5400000" rotWithShape="0">
              <a:srgbClr val="000000">
                <a:alpha val="38000"/>
              </a:srgbClr>
            </a:outerShdw>
          </a:effectLst>
        </p:spPr>
        <p:txBody>
          <a:bodyPr rtlCol="0" anchor="ctr"/>
          <a:lstStyle/>
          <a:p>
            <a:pPr algn="ctr">
              <a:defRPr/>
            </a:pPr>
            <a:r>
              <a:rPr lang="fr-FR" sz="1000" b="1" kern="0" dirty="0">
                <a:solidFill>
                  <a:prstClr val="black"/>
                </a:solidFill>
              </a:rPr>
              <a:t>EXTRACTION POWER</a:t>
            </a:r>
          </a:p>
        </p:txBody>
      </p:sp>
      <p:sp>
        <p:nvSpPr>
          <p:cNvPr id="37" name="Rectangle 36"/>
          <p:cNvSpPr/>
          <p:nvPr/>
        </p:nvSpPr>
        <p:spPr>
          <a:xfrm>
            <a:off x="5273607" y="874402"/>
            <a:ext cx="1599285" cy="59906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25400" cap="rnd" cmpd="sng" algn="ctr">
            <a:solidFill>
              <a:srgbClr val="FF0000"/>
            </a:solidFill>
            <a:prstDash val="solid"/>
          </a:ln>
          <a:effectLst>
            <a:outerShdw blurRad="45000" dist="25000" dir="5400000" rotWithShape="0">
              <a:srgbClr val="000000">
                <a:alpha val="38000"/>
              </a:srgbClr>
            </a:outerShdw>
          </a:effectLst>
        </p:spPr>
        <p:txBody>
          <a:bodyPr rtlCol="0" anchor="ctr"/>
          <a:lstStyle/>
          <a:p>
            <a:pPr algn="ctr">
              <a:defRPr/>
            </a:pPr>
            <a:r>
              <a:rPr lang="fr-FR" sz="1000" b="1" kern="0" dirty="0">
                <a:solidFill>
                  <a:prstClr val="black"/>
                </a:solidFill>
              </a:rPr>
              <a:t>MODULATOR TRIGGERING</a:t>
            </a:r>
          </a:p>
          <a:p>
            <a:pPr algn="ctr">
              <a:defRPr/>
            </a:pPr>
            <a:r>
              <a:rPr lang="fr-FR" sz="1000" b="1" kern="0" dirty="0">
                <a:solidFill>
                  <a:prstClr val="black"/>
                </a:solidFill>
              </a:rPr>
              <a:t>PREMAPLIFIER POWER</a:t>
            </a:r>
          </a:p>
          <a:p>
            <a:pPr algn="ctr">
              <a:defRPr/>
            </a:pPr>
            <a:r>
              <a:rPr lang="fr-FR" sz="1000" b="1" kern="0" dirty="0">
                <a:solidFill>
                  <a:prstClr val="black"/>
                </a:solidFill>
              </a:rPr>
              <a:t>RF SWITCH</a:t>
            </a:r>
          </a:p>
        </p:txBody>
      </p:sp>
      <p:sp>
        <p:nvSpPr>
          <p:cNvPr id="38" name="Rectangle 37"/>
          <p:cNvSpPr/>
          <p:nvPr/>
        </p:nvSpPr>
        <p:spPr>
          <a:xfrm>
            <a:off x="3694414" y="510828"/>
            <a:ext cx="1108444" cy="204894"/>
          </a:xfrm>
          <a:prstGeom prst="rect">
            <a:avLst/>
          </a:prstGeom>
          <a:solidFill>
            <a:srgbClr val="FF00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50" b="1" kern="0" dirty="0">
                <a:solidFill>
                  <a:prstClr val="white"/>
                </a:solidFill>
              </a:rPr>
              <a:t>O2</a:t>
            </a:r>
            <a:r>
              <a:rPr lang="fr-FR" sz="1100" b="1" kern="0" dirty="0">
                <a:solidFill>
                  <a:prstClr val="white"/>
                </a:solidFill>
              </a:rPr>
              <a:t> </a:t>
            </a:r>
            <a:r>
              <a:rPr lang="fr-FR" sz="1050" b="1" kern="0" dirty="0">
                <a:solidFill>
                  <a:prstClr val="white"/>
                </a:solidFill>
              </a:rPr>
              <a:t>DETECTION</a:t>
            </a:r>
          </a:p>
        </p:txBody>
      </p:sp>
      <p:sp>
        <p:nvSpPr>
          <p:cNvPr id="40" name="Rectangle 39"/>
          <p:cNvSpPr/>
          <p:nvPr/>
        </p:nvSpPr>
        <p:spPr>
          <a:xfrm>
            <a:off x="7199758" y="480045"/>
            <a:ext cx="1435935" cy="388145"/>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C.A. KEY UNLOCKED</a:t>
            </a:r>
          </a:p>
          <a:p>
            <a:pPr algn="ctr">
              <a:defRPr/>
            </a:pPr>
            <a:r>
              <a:rPr lang="fr-FR" sz="800" kern="0" dirty="0">
                <a:solidFill>
                  <a:prstClr val="black"/>
                </a:solidFill>
              </a:rPr>
              <a:t>(</a:t>
            </a:r>
            <a:r>
              <a:rPr lang="fr-FR" sz="800" dirty="0"/>
              <a:t>self-holding </a:t>
            </a:r>
            <a:r>
              <a:rPr lang="fr-FR" sz="800" dirty="0" err="1"/>
              <a:t>roundsman</a:t>
            </a:r>
            <a:r>
              <a:rPr lang="fr-FR" sz="900" kern="0" dirty="0">
                <a:solidFill>
                  <a:prstClr val="black"/>
                </a:solidFill>
              </a:rPr>
              <a:t>)</a:t>
            </a:r>
          </a:p>
        </p:txBody>
      </p:sp>
      <p:grpSp>
        <p:nvGrpSpPr>
          <p:cNvPr id="244" name="Groupe 243"/>
          <p:cNvGrpSpPr/>
          <p:nvPr/>
        </p:nvGrpSpPr>
        <p:grpSpPr>
          <a:xfrm>
            <a:off x="7149071" y="2890367"/>
            <a:ext cx="1584176" cy="360040"/>
            <a:chOff x="7115867" y="2410133"/>
            <a:chExt cx="1584176" cy="360040"/>
          </a:xfrm>
        </p:grpSpPr>
        <p:sp>
          <p:nvSpPr>
            <p:cNvPr id="41" name="Organigramme : Décision 40"/>
            <p:cNvSpPr/>
            <p:nvPr/>
          </p:nvSpPr>
          <p:spPr>
            <a:xfrm>
              <a:off x="7115867" y="2410133"/>
              <a:ext cx="1584176" cy="360040"/>
            </a:xfrm>
            <a:prstGeom prst="flowChartDecision">
              <a:avLst/>
            </a:prstGeom>
            <a:solidFill>
              <a:sysClr val="window" lastClr="FFFFFF"/>
            </a:solidFill>
            <a:ln w="12700" cap="flat" cmpd="thickThin" algn="ctr">
              <a:solidFill>
                <a:sysClr val="windowText" lastClr="000000"/>
              </a:solidFill>
              <a:prstDash val="solid"/>
            </a:ln>
            <a:effectLst/>
          </p:spPr>
          <p:txBody>
            <a:bodyPr rtlCol="0" anchor="ctr"/>
            <a:lstStyle/>
            <a:p>
              <a:pPr algn="ctr">
                <a:defRPr/>
              </a:pPr>
              <a:endParaRPr lang="fr-FR" kern="0">
                <a:solidFill>
                  <a:prstClr val="white"/>
                </a:solidFill>
              </a:endParaRPr>
            </a:p>
          </p:txBody>
        </p:sp>
        <p:sp>
          <p:nvSpPr>
            <p:cNvPr id="42" name="Rectangle 41"/>
            <p:cNvSpPr/>
            <p:nvPr/>
          </p:nvSpPr>
          <p:spPr>
            <a:xfrm>
              <a:off x="7444166" y="2436649"/>
              <a:ext cx="907621" cy="276999"/>
            </a:xfrm>
            <a:prstGeom prst="rect">
              <a:avLst/>
            </a:prstGeom>
          </p:spPr>
          <p:txBody>
            <a:bodyPr wrap="none">
              <a:spAutoFit/>
            </a:bodyPr>
            <a:lstStyle/>
            <a:p>
              <a:pPr>
                <a:defRPr/>
              </a:pPr>
              <a:r>
                <a:rPr lang="fr-FR" sz="1200" kern="0" dirty="0" err="1">
                  <a:solidFill>
                    <a:prstClr val="black"/>
                  </a:solidFill>
                </a:rPr>
                <a:t>conformity</a:t>
              </a:r>
              <a:r>
                <a:rPr lang="fr-FR" sz="1200" kern="0" dirty="0">
                  <a:solidFill>
                    <a:prstClr val="black"/>
                  </a:solidFill>
                </a:rPr>
                <a:t> </a:t>
              </a:r>
              <a:endParaRPr lang="fr-FR" kern="0" dirty="0">
                <a:solidFill>
                  <a:prstClr val="black"/>
                </a:solidFill>
              </a:endParaRPr>
            </a:p>
          </p:txBody>
        </p:sp>
      </p:grpSp>
      <p:sp>
        <p:nvSpPr>
          <p:cNvPr id="44" name="Rectangle 43"/>
          <p:cNvSpPr/>
          <p:nvPr/>
        </p:nvSpPr>
        <p:spPr>
          <a:xfrm>
            <a:off x="7789021" y="4212445"/>
            <a:ext cx="1356843" cy="195988"/>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UNLOCKED KEY</a:t>
            </a:r>
          </a:p>
        </p:txBody>
      </p:sp>
      <p:sp>
        <p:nvSpPr>
          <p:cNvPr id="45" name="Rectangle 44"/>
          <p:cNvSpPr/>
          <p:nvPr/>
        </p:nvSpPr>
        <p:spPr>
          <a:xfrm>
            <a:off x="7789021" y="3910606"/>
            <a:ext cx="1356843" cy="215088"/>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SHUTTER CLOSED</a:t>
            </a:r>
          </a:p>
        </p:txBody>
      </p:sp>
      <p:sp>
        <p:nvSpPr>
          <p:cNvPr id="46" name="Rectangle 45"/>
          <p:cNvSpPr/>
          <p:nvPr/>
        </p:nvSpPr>
        <p:spPr>
          <a:xfrm>
            <a:off x="7789021" y="4489995"/>
            <a:ext cx="1356843" cy="367436"/>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r>
              <a:rPr lang="fr-FR" sz="900" kern="0" dirty="0">
                <a:solidFill>
                  <a:prstClr val="black"/>
                </a:solidFill>
              </a:rPr>
              <a:t>INSIDE UNIT RADIATION DETECTION</a:t>
            </a:r>
          </a:p>
        </p:txBody>
      </p:sp>
      <p:sp>
        <p:nvSpPr>
          <p:cNvPr id="47" name="Rectangle 46"/>
          <p:cNvSpPr/>
          <p:nvPr/>
        </p:nvSpPr>
        <p:spPr>
          <a:xfrm>
            <a:off x="4397731" y="4562974"/>
            <a:ext cx="1296144" cy="177837"/>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dirty="0"/>
              <a:t>ROUNDSMAN</a:t>
            </a:r>
            <a:endParaRPr lang="fr-FR" sz="1100" kern="0" dirty="0">
              <a:solidFill>
                <a:prstClr val="black"/>
              </a:solidFill>
            </a:endParaRPr>
          </a:p>
        </p:txBody>
      </p:sp>
      <p:sp>
        <p:nvSpPr>
          <p:cNvPr id="49" name="Rectangle 48"/>
          <p:cNvSpPr/>
          <p:nvPr/>
        </p:nvSpPr>
        <p:spPr>
          <a:xfrm>
            <a:off x="4399983" y="4330869"/>
            <a:ext cx="1291595" cy="204788"/>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a:solidFill>
                  <a:prstClr val="black"/>
                </a:solidFill>
              </a:rPr>
              <a:t>ACCESSES</a:t>
            </a:r>
          </a:p>
        </p:txBody>
      </p:sp>
      <p:sp>
        <p:nvSpPr>
          <p:cNvPr id="50" name="Rectangle 49"/>
          <p:cNvSpPr/>
          <p:nvPr/>
        </p:nvSpPr>
        <p:spPr>
          <a:xfrm>
            <a:off x="4394514" y="5118879"/>
            <a:ext cx="1296144" cy="199203"/>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LOCKED KEY</a:t>
            </a:r>
          </a:p>
        </p:txBody>
      </p:sp>
      <p:grpSp>
        <p:nvGrpSpPr>
          <p:cNvPr id="243" name="Groupe 242"/>
          <p:cNvGrpSpPr/>
          <p:nvPr/>
        </p:nvGrpSpPr>
        <p:grpSpPr>
          <a:xfrm>
            <a:off x="4255412" y="5514052"/>
            <a:ext cx="1584176" cy="360040"/>
            <a:chOff x="3534606" y="5361471"/>
            <a:chExt cx="1584176" cy="360040"/>
          </a:xfrm>
        </p:grpSpPr>
        <p:sp>
          <p:nvSpPr>
            <p:cNvPr id="51" name="Organigramme : Décision 50"/>
            <p:cNvSpPr/>
            <p:nvPr/>
          </p:nvSpPr>
          <p:spPr>
            <a:xfrm>
              <a:off x="3534606" y="5361471"/>
              <a:ext cx="1584176" cy="360040"/>
            </a:xfrm>
            <a:prstGeom prst="flowChartDecision">
              <a:avLst/>
            </a:prstGeom>
            <a:solidFill>
              <a:sysClr val="window" lastClr="FFFFFF"/>
            </a:solidFill>
            <a:ln w="12700" cap="flat" cmpd="thickThin" algn="ctr">
              <a:solidFill>
                <a:sysClr val="windowText" lastClr="000000"/>
              </a:solidFill>
              <a:prstDash val="solid"/>
            </a:ln>
            <a:effectLst/>
          </p:spPr>
          <p:txBody>
            <a:bodyPr rtlCol="0" anchor="ctr"/>
            <a:lstStyle/>
            <a:p>
              <a:pPr algn="ctr">
                <a:defRPr/>
              </a:pPr>
              <a:endParaRPr lang="fr-FR" kern="0">
                <a:solidFill>
                  <a:prstClr val="white"/>
                </a:solidFill>
              </a:endParaRPr>
            </a:p>
          </p:txBody>
        </p:sp>
        <p:sp>
          <p:nvSpPr>
            <p:cNvPr id="52" name="Rectangle 51"/>
            <p:cNvSpPr/>
            <p:nvPr/>
          </p:nvSpPr>
          <p:spPr>
            <a:xfrm>
              <a:off x="3881685" y="5384141"/>
              <a:ext cx="907621" cy="276999"/>
            </a:xfrm>
            <a:prstGeom prst="rect">
              <a:avLst/>
            </a:prstGeom>
          </p:spPr>
          <p:txBody>
            <a:bodyPr wrap="none">
              <a:spAutoFit/>
            </a:bodyPr>
            <a:lstStyle/>
            <a:p>
              <a:pPr>
                <a:defRPr/>
              </a:pPr>
              <a:r>
                <a:rPr lang="fr-FR" sz="1200" kern="0" dirty="0" err="1">
                  <a:solidFill>
                    <a:prstClr val="black"/>
                  </a:solidFill>
                </a:rPr>
                <a:t>conformity</a:t>
              </a:r>
              <a:r>
                <a:rPr lang="fr-FR" sz="1200" kern="0" dirty="0">
                  <a:solidFill>
                    <a:prstClr val="black"/>
                  </a:solidFill>
                </a:rPr>
                <a:t> </a:t>
              </a:r>
              <a:endParaRPr lang="fr-FR" kern="0" dirty="0">
                <a:solidFill>
                  <a:prstClr val="black"/>
                </a:solidFill>
              </a:endParaRPr>
            </a:p>
          </p:txBody>
        </p:sp>
      </p:grpSp>
      <p:sp>
        <p:nvSpPr>
          <p:cNvPr id="53" name="Rectangle 52"/>
          <p:cNvSpPr/>
          <p:nvPr/>
        </p:nvSpPr>
        <p:spPr>
          <a:xfrm>
            <a:off x="3759886" y="5443038"/>
            <a:ext cx="375424" cy="246221"/>
          </a:xfrm>
          <a:prstGeom prst="rect">
            <a:avLst/>
          </a:prstGeom>
        </p:spPr>
        <p:txBody>
          <a:bodyPr wrap="none">
            <a:spAutoFit/>
          </a:bodyPr>
          <a:lstStyle/>
          <a:p>
            <a:pPr>
              <a:defRPr/>
            </a:pPr>
            <a:r>
              <a:rPr lang="fr-FR" sz="1000" b="1" kern="0" dirty="0">
                <a:solidFill>
                  <a:prstClr val="black"/>
                </a:solidFill>
              </a:rPr>
              <a:t>YES</a:t>
            </a:r>
          </a:p>
        </p:txBody>
      </p:sp>
      <p:sp>
        <p:nvSpPr>
          <p:cNvPr id="55" name="Rectangle 54"/>
          <p:cNvSpPr/>
          <p:nvPr/>
        </p:nvSpPr>
        <p:spPr>
          <a:xfrm>
            <a:off x="2780991" y="5771278"/>
            <a:ext cx="1296144" cy="191340"/>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00" kern="0" dirty="0">
                <a:solidFill>
                  <a:prstClr val="black"/>
                </a:solidFill>
              </a:rPr>
              <a:t>AUDIBLE WARNING </a:t>
            </a:r>
          </a:p>
        </p:txBody>
      </p:sp>
      <p:sp>
        <p:nvSpPr>
          <p:cNvPr id="56" name="Rectangle 55"/>
          <p:cNvSpPr/>
          <p:nvPr/>
        </p:nvSpPr>
        <p:spPr>
          <a:xfrm>
            <a:off x="2780991" y="6113482"/>
            <a:ext cx="1296144" cy="636259"/>
          </a:xfrm>
          <a:prstGeom prst="rect">
            <a:avLst/>
          </a:prstGeom>
          <a:solidFill>
            <a:srgbClr val="92D05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50" b="1" kern="0" dirty="0">
                <a:solidFill>
                  <a:prstClr val="black"/>
                </a:solidFill>
              </a:rPr>
              <a:t>SHUTTER CONTROL</a:t>
            </a:r>
            <a:br>
              <a:rPr lang="fr-FR" sz="1050" b="1" kern="0" dirty="0">
                <a:solidFill>
                  <a:prstClr val="black"/>
                </a:solidFill>
              </a:rPr>
            </a:br>
            <a:r>
              <a:rPr lang="fr-FR" sz="1050" b="1" kern="0" dirty="0">
                <a:solidFill>
                  <a:prstClr val="black"/>
                </a:solidFill>
              </a:rPr>
              <a:t>ENABLE</a:t>
            </a:r>
          </a:p>
        </p:txBody>
      </p:sp>
      <p:sp>
        <p:nvSpPr>
          <p:cNvPr id="57" name="Rectangle 56"/>
          <p:cNvSpPr/>
          <p:nvPr/>
        </p:nvSpPr>
        <p:spPr>
          <a:xfrm>
            <a:off x="5860281" y="5731383"/>
            <a:ext cx="356188" cy="246221"/>
          </a:xfrm>
          <a:prstGeom prst="rect">
            <a:avLst/>
          </a:prstGeom>
        </p:spPr>
        <p:txBody>
          <a:bodyPr wrap="none">
            <a:spAutoFit/>
          </a:bodyPr>
          <a:lstStyle/>
          <a:p>
            <a:pPr>
              <a:defRPr/>
            </a:pPr>
            <a:r>
              <a:rPr lang="fr-FR" sz="1000" b="1" kern="0" dirty="0">
                <a:solidFill>
                  <a:prstClr val="black"/>
                </a:solidFill>
              </a:rPr>
              <a:t>NO</a:t>
            </a:r>
          </a:p>
        </p:txBody>
      </p:sp>
      <p:sp>
        <p:nvSpPr>
          <p:cNvPr id="58" name="Rectangle 57"/>
          <p:cNvSpPr/>
          <p:nvPr/>
        </p:nvSpPr>
        <p:spPr>
          <a:xfrm>
            <a:off x="5273608" y="2000231"/>
            <a:ext cx="1599283" cy="44609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25400" cap="rnd" cmpd="sng" algn="ctr">
            <a:solidFill>
              <a:srgbClr val="FF0000"/>
            </a:solidFill>
            <a:prstDash val="solid"/>
          </a:ln>
          <a:effectLst>
            <a:outerShdw blurRad="45000" dist="25000" dir="5400000" rotWithShape="0">
              <a:srgbClr val="000000">
                <a:alpha val="38000"/>
              </a:srgbClr>
            </a:outerShdw>
          </a:effectLst>
        </p:spPr>
        <p:txBody>
          <a:bodyPr rtlCol="0" anchor="ctr"/>
          <a:lstStyle/>
          <a:p>
            <a:pPr lvl="0" algn="ctr">
              <a:defRPr/>
            </a:pPr>
            <a:r>
              <a:rPr lang="fr-FR" sz="1000" b="1" kern="0" dirty="0">
                <a:solidFill>
                  <a:prstClr val="black"/>
                </a:solidFill>
              </a:rPr>
              <a:t>EXTRACTION POWER</a:t>
            </a:r>
          </a:p>
          <a:p>
            <a:pPr lvl="0" algn="ctr">
              <a:defRPr/>
            </a:pPr>
            <a:r>
              <a:rPr lang="fr-FR" sz="1000" b="1" kern="0" dirty="0">
                <a:solidFill>
                  <a:prstClr val="black"/>
                </a:solidFill>
              </a:rPr>
              <a:t>DRIVE MOTOR POWER</a:t>
            </a:r>
          </a:p>
        </p:txBody>
      </p:sp>
      <p:sp>
        <p:nvSpPr>
          <p:cNvPr id="59" name="Rectangle 58"/>
          <p:cNvSpPr/>
          <p:nvPr/>
        </p:nvSpPr>
        <p:spPr>
          <a:xfrm>
            <a:off x="5273780" y="2758837"/>
            <a:ext cx="1599111" cy="1016524"/>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25400" cap="rnd" cmpd="sng" algn="ctr">
            <a:solidFill>
              <a:srgbClr val="FF0000"/>
            </a:solidFill>
            <a:prstDash val="solid"/>
          </a:ln>
          <a:effectLst>
            <a:outerShdw blurRad="45000" dist="25000" dir="5400000" rotWithShape="0">
              <a:srgbClr val="000000">
                <a:alpha val="38000"/>
              </a:srgbClr>
            </a:outerShdw>
          </a:effectLst>
        </p:spPr>
        <p:txBody>
          <a:bodyPr rtlCol="0" anchor="ctr"/>
          <a:lstStyle/>
          <a:p>
            <a:pPr algn="ctr">
              <a:defRPr/>
            </a:pPr>
            <a:r>
              <a:rPr lang="fr-FR" sz="900" b="1" kern="0" dirty="0">
                <a:solidFill>
                  <a:prstClr val="black"/>
                </a:solidFill>
              </a:rPr>
              <a:t>MODULATOR TRIGGERING</a:t>
            </a:r>
          </a:p>
          <a:p>
            <a:pPr algn="ctr">
              <a:defRPr/>
            </a:pPr>
            <a:r>
              <a:rPr lang="fr-FR" sz="900" b="1" kern="0" dirty="0">
                <a:solidFill>
                  <a:prstClr val="black"/>
                </a:solidFill>
              </a:rPr>
              <a:t>MODULATOR HT POWER</a:t>
            </a:r>
          </a:p>
          <a:p>
            <a:pPr algn="ctr">
              <a:defRPr/>
            </a:pPr>
            <a:r>
              <a:rPr lang="fr-FR" sz="900" b="1" kern="0" dirty="0">
                <a:solidFill>
                  <a:prstClr val="black"/>
                </a:solidFill>
              </a:rPr>
              <a:t>PREAMPLIFIER POWER</a:t>
            </a:r>
          </a:p>
          <a:p>
            <a:pPr algn="ctr">
              <a:defRPr/>
            </a:pPr>
            <a:r>
              <a:rPr lang="fr-FR" sz="900" b="1" kern="0" dirty="0">
                <a:solidFill>
                  <a:prstClr val="black"/>
                </a:solidFill>
              </a:rPr>
              <a:t>RF SWITCH and RF POWER</a:t>
            </a:r>
          </a:p>
          <a:p>
            <a:pPr algn="ctr">
              <a:defRPr/>
            </a:pPr>
            <a:r>
              <a:rPr lang="fr-FR" sz="900" b="1" kern="0" dirty="0">
                <a:solidFill>
                  <a:prstClr val="black"/>
                </a:solidFill>
              </a:rPr>
              <a:t>PHOTOCATHODE SHUTTER</a:t>
            </a:r>
          </a:p>
        </p:txBody>
      </p:sp>
      <p:cxnSp>
        <p:nvCxnSpPr>
          <p:cNvPr id="60" name="Connecteur en angle 59"/>
          <p:cNvCxnSpPr>
            <a:stCxn id="48" idx="3"/>
          </p:cNvCxnSpPr>
          <p:nvPr/>
        </p:nvCxnSpPr>
        <p:spPr>
          <a:xfrm flipV="1">
            <a:off x="5693875" y="3775361"/>
            <a:ext cx="151461" cy="1141277"/>
          </a:xfrm>
          <a:prstGeom prst="bentConnector2">
            <a:avLst/>
          </a:prstGeom>
          <a:noFill/>
          <a:ln w="28575" cap="rnd" cmpd="sng" algn="ctr">
            <a:solidFill>
              <a:srgbClr val="FF0000"/>
            </a:solidFill>
            <a:prstDash val="solid"/>
            <a:tailEnd type="triangle"/>
          </a:ln>
          <a:effectLst/>
        </p:spPr>
      </p:cxnSp>
      <p:cxnSp>
        <p:nvCxnSpPr>
          <p:cNvPr id="61" name="Connecteur en angle 60"/>
          <p:cNvCxnSpPr>
            <a:stCxn id="27" idx="3"/>
            <a:endCxn id="58" idx="1"/>
          </p:cNvCxnSpPr>
          <p:nvPr/>
        </p:nvCxnSpPr>
        <p:spPr>
          <a:xfrm flipV="1">
            <a:off x="3480313" y="2223281"/>
            <a:ext cx="1793295" cy="1418270"/>
          </a:xfrm>
          <a:prstGeom prst="bentConnector3">
            <a:avLst>
              <a:gd name="adj1" fmla="val 87493"/>
            </a:avLst>
          </a:prstGeom>
          <a:noFill/>
          <a:ln w="28575" cap="rnd" cmpd="sng" algn="ctr">
            <a:solidFill>
              <a:srgbClr val="FF0000"/>
            </a:solidFill>
            <a:prstDash val="solid"/>
            <a:tailEnd type="triangle"/>
          </a:ln>
          <a:effectLst/>
        </p:spPr>
      </p:cxnSp>
      <p:cxnSp>
        <p:nvCxnSpPr>
          <p:cNvPr id="63" name="Connecteur en angle 62"/>
          <p:cNvCxnSpPr>
            <a:endCxn id="36" idx="1"/>
          </p:cNvCxnSpPr>
          <p:nvPr/>
        </p:nvCxnSpPr>
        <p:spPr>
          <a:xfrm flipV="1">
            <a:off x="3489239" y="461190"/>
            <a:ext cx="1784368" cy="1289830"/>
          </a:xfrm>
          <a:prstGeom prst="bentConnector3">
            <a:avLst>
              <a:gd name="adj1" fmla="val 87178"/>
            </a:avLst>
          </a:prstGeom>
          <a:noFill/>
          <a:ln w="28575" cap="rnd" cmpd="sng" algn="ctr">
            <a:solidFill>
              <a:srgbClr val="FF0000"/>
            </a:solidFill>
            <a:prstDash val="solid"/>
            <a:tailEnd type="triangle"/>
          </a:ln>
          <a:effectLst/>
        </p:spPr>
      </p:cxnSp>
      <p:sp>
        <p:nvSpPr>
          <p:cNvPr id="65" name="Rectangle 64"/>
          <p:cNvSpPr/>
          <p:nvPr/>
        </p:nvSpPr>
        <p:spPr>
          <a:xfrm>
            <a:off x="3614441" y="3389080"/>
            <a:ext cx="356188" cy="246221"/>
          </a:xfrm>
          <a:prstGeom prst="rect">
            <a:avLst/>
          </a:prstGeom>
        </p:spPr>
        <p:txBody>
          <a:bodyPr wrap="none">
            <a:spAutoFit/>
          </a:bodyPr>
          <a:lstStyle/>
          <a:p>
            <a:pPr>
              <a:defRPr/>
            </a:pPr>
            <a:r>
              <a:rPr lang="fr-FR" sz="1000" b="1" kern="0" dirty="0">
                <a:solidFill>
                  <a:prstClr val="black"/>
                </a:solidFill>
              </a:rPr>
              <a:t>NO</a:t>
            </a:r>
          </a:p>
        </p:txBody>
      </p:sp>
      <p:sp>
        <p:nvSpPr>
          <p:cNvPr id="66" name="Rectangle 65"/>
          <p:cNvSpPr/>
          <p:nvPr/>
        </p:nvSpPr>
        <p:spPr>
          <a:xfrm>
            <a:off x="3436347" y="1504118"/>
            <a:ext cx="356188" cy="246221"/>
          </a:xfrm>
          <a:prstGeom prst="rect">
            <a:avLst/>
          </a:prstGeom>
        </p:spPr>
        <p:txBody>
          <a:bodyPr wrap="none">
            <a:spAutoFit/>
          </a:bodyPr>
          <a:lstStyle/>
          <a:p>
            <a:pPr>
              <a:defRPr/>
            </a:pPr>
            <a:r>
              <a:rPr lang="fr-FR" sz="1000" b="1" kern="0" dirty="0">
                <a:solidFill>
                  <a:prstClr val="black"/>
                </a:solidFill>
              </a:rPr>
              <a:t>NO</a:t>
            </a:r>
          </a:p>
        </p:txBody>
      </p:sp>
      <p:cxnSp>
        <p:nvCxnSpPr>
          <p:cNvPr id="68" name="Connecteur en angle 67"/>
          <p:cNvCxnSpPr>
            <a:stCxn id="41" idx="1"/>
            <a:endCxn id="58" idx="3"/>
          </p:cNvCxnSpPr>
          <p:nvPr/>
        </p:nvCxnSpPr>
        <p:spPr>
          <a:xfrm rot="10800000">
            <a:off x="6872891" y="2223281"/>
            <a:ext cx="276180" cy="847106"/>
          </a:xfrm>
          <a:prstGeom prst="bentConnector3">
            <a:avLst>
              <a:gd name="adj1" fmla="val 50000"/>
            </a:avLst>
          </a:prstGeom>
          <a:noFill/>
          <a:ln w="28575" cap="rnd" cmpd="sng" algn="ctr">
            <a:solidFill>
              <a:srgbClr val="FF0000"/>
            </a:solidFill>
            <a:prstDash val="solid"/>
            <a:tailEnd type="triangle"/>
          </a:ln>
          <a:effectLst/>
        </p:spPr>
      </p:cxnSp>
      <p:sp>
        <p:nvSpPr>
          <p:cNvPr id="70" name="Rectangle 69"/>
          <p:cNvSpPr/>
          <p:nvPr/>
        </p:nvSpPr>
        <p:spPr>
          <a:xfrm>
            <a:off x="10368063" y="1401982"/>
            <a:ext cx="1653607" cy="599063"/>
          </a:xfrm>
          <a:prstGeom prst="rect">
            <a:avLst/>
          </a:prstGeom>
          <a:solidFill>
            <a:srgbClr val="FFFF00"/>
          </a:solidFill>
          <a:ln w="3175" cap="rnd" cmpd="sng" algn="ctr">
            <a:solidFill>
              <a:schemeClr val="tx1"/>
            </a:solidFill>
            <a:prstDash val="solid"/>
          </a:ln>
          <a:effectLst>
            <a:outerShdw blurRad="45000" dist="25000" dir="5400000" rotWithShape="0">
              <a:srgbClr val="000000">
                <a:alpha val="38000"/>
              </a:srgbClr>
            </a:outerShdw>
          </a:effectLst>
        </p:spPr>
        <p:txBody>
          <a:bodyPr rtlCol="0" anchor="ctr"/>
          <a:lstStyle/>
          <a:p>
            <a:pPr algn="ctr">
              <a:defRPr/>
            </a:pPr>
            <a:r>
              <a:rPr lang="fr-FR" sz="1050" kern="0" dirty="0">
                <a:solidFill>
                  <a:prstClr val="black"/>
                </a:solidFill>
              </a:rPr>
              <a:t>MODULATOR TRIGGERING</a:t>
            </a:r>
          </a:p>
          <a:p>
            <a:pPr algn="ctr">
              <a:defRPr/>
            </a:pPr>
            <a:r>
              <a:rPr lang="fr-FR" sz="1050" kern="0" dirty="0">
                <a:solidFill>
                  <a:prstClr val="black"/>
                </a:solidFill>
              </a:rPr>
              <a:t>PREAMPLIFIER</a:t>
            </a:r>
          </a:p>
          <a:p>
            <a:pPr algn="ctr">
              <a:defRPr/>
            </a:pPr>
            <a:r>
              <a:rPr lang="fr-FR" sz="1050" kern="0" dirty="0">
                <a:solidFill>
                  <a:prstClr val="black"/>
                </a:solidFill>
              </a:rPr>
              <a:t>RF SWITCH</a:t>
            </a:r>
          </a:p>
        </p:txBody>
      </p:sp>
      <p:grpSp>
        <p:nvGrpSpPr>
          <p:cNvPr id="246" name="Groupe 245"/>
          <p:cNvGrpSpPr/>
          <p:nvPr/>
        </p:nvGrpSpPr>
        <p:grpSpPr>
          <a:xfrm>
            <a:off x="10423538" y="2890367"/>
            <a:ext cx="1584176" cy="360040"/>
            <a:chOff x="10253733" y="2409307"/>
            <a:chExt cx="1584176" cy="360040"/>
          </a:xfrm>
        </p:grpSpPr>
        <p:sp>
          <p:nvSpPr>
            <p:cNvPr id="71" name="Organigramme : Décision 70"/>
            <p:cNvSpPr/>
            <p:nvPr/>
          </p:nvSpPr>
          <p:spPr>
            <a:xfrm>
              <a:off x="10253733" y="2409307"/>
              <a:ext cx="1584176" cy="360040"/>
            </a:xfrm>
            <a:prstGeom prst="flowChartDecision">
              <a:avLst/>
            </a:prstGeom>
            <a:solidFill>
              <a:sysClr val="window" lastClr="FFFFFF"/>
            </a:solidFill>
            <a:ln w="12700" cap="flat" cmpd="thickThin" algn="ctr">
              <a:solidFill>
                <a:sysClr val="windowText" lastClr="000000"/>
              </a:solidFill>
              <a:prstDash val="solid"/>
            </a:ln>
            <a:effectLst/>
          </p:spPr>
          <p:txBody>
            <a:bodyPr rtlCol="0" anchor="ctr"/>
            <a:lstStyle/>
            <a:p>
              <a:pPr algn="ctr">
                <a:defRPr/>
              </a:pPr>
              <a:endParaRPr lang="fr-FR" kern="0">
                <a:solidFill>
                  <a:prstClr val="white"/>
                </a:solidFill>
              </a:endParaRPr>
            </a:p>
          </p:txBody>
        </p:sp>
        <p:sp>
          <p:nvSpPr>
            <p:cNvPr id="72" name="Rectangle 71"/>
            <p:cNvSpPr/>
            <p:nvPr/>
          </p:nvSpPr>
          <p:spPr>
            <a:xfrm>
              <a:off x="10616098" y="2430834"/>
              <a:ext cx="907621" cy="276999"/>
            </a:xfrm>
            <a:prstGeom prst="rect">
              <a:avLst/>
            </a:prstGeom>
          </p:spPr>
          <p:txBody>
            <a:bodyPr wrap="none">
              <a:spAutoFit/>
            </a:bodyPr>
            <a:lstStyle/>
            <a:p>
              <a:pPr>
                <a:defRPr/>
              </a:pPr>
              <a:r>
                <a:rPr lang="fr-FR" sz="1200" kern="0" dirty="0" err="1">
                  <a:solidFill>
                    <a:prstClr val="black"/>
                  </a:solidFill>
                </a:rPr>
                <a:t>conformity</a:t>
              </a:r>
              <a:r>
                <a:rPr lang="fr-FR" sz="1200" kern="0" dirty="0">
                  <a:solidFill>
                    <a:prstClr val="black"/>
                  </a:solidFill>
                </a:rPr>
                <a:t> </a:t>
              </a:r>
              <a:endParaRPr lang="fr-FR" kern="0" dirty="0">
                <a:solidFill>
                  <a:prstClr val="black"/>
                </a:solidFill>
              </a:endParaRPr>
            </a:p>
          </p:txBody>
        </p:sp>
      </p:grpSp>
      <p:sp>
        <p:nvSpPr>
          <p:cNvPr id="82" name="Rectangle 81"/>
          <p:cNvSpPr/>
          <p:nvPr/>
        </p:nvSpPr>
        <p:spPr>
          <a:xfrm>
            <a:off x="5510316" y="86406"/>
            <a:ext cx="1050288" cy="276999"/>
          </a:xfrm>
          <a:prstGeom prst="rect">
            <a:avLst/>
          </a:prstGeom>
        </p:spPr>
        <p:txBody>
          <a:bodyPr wrap="none">
            <a:spAutoFit/>
          </a:bodyPr>
          <a:lstStyle/>
          <a:p>
            <a:pPr>
              <a:defRPr/>
            </a:pPr>
            <a:r>
              <a:rPr lang="fr-FR" sz="1200" b="1" kern="0" dirty="0">
                <a:solidFill>
                  <a:prstClr val="black"/>
                </a:solidFill>
              </a:rPr>
              <a:t>ANDROMEDE</a:t>
            </a:r>
          </a:p>
        </p:txBody>
      </p:sp>
      <p:sp>
        <p:nvSpPr>
          <p:cNvPr id="83" name="Rectangle 82"/>
          <p:cNvSpPr/>
          <p:nvPr/>
        </p:nvSpPr>
        <p:spPr>
          <a:xfrm>
            <a:off x="5489012" y="1723232"/>
            <a:ext cx="1177424" cy="276999"/>
          </a:xfrm>
          <a:prstGeom prst="rect">
            <a:avLst/>
          </a:prstGeom>
        </p:spPr>
        <p:txBody>
          <a:bodyPr wrap="square">
            <a:spAutoFit/>
          </a:bodyPr>
          <a:lstStyle/>
          <a:p>
            <a:pPr>
              <a:defRPr/>
            </a:pPr>
            <a:r>
              <a:rPr lang="fr-FR" sz="1200" b="1" kern="0" dirty="0">
                <a:solidFill>
                  <a:prstClr val="black"/>
                </a:solidFill>
              </a:rPr>
              <a:t>ANDROMEDE</a:t>
            </a:r>
          </a:p>
        </p:txBody>
      </p:sp>
      <p:sp>
        <p:nvSpPr>
          <p:cNvPr id="84" name="Rectangle 83"/>
          <p:cNvSpPr/>
          <p:nvPr/>
        </p:nvSpPr>
        <p:spPr>
          <a:xfrm>
            <a:off x="7038495" y="17692"/>
            <a:ext cx="1747061" cy="430887"/>
          </a:xfrm>
          <a:prstGeom prst="rect">
            <a:avLst/>
          </a:prstGeom>
        </p:spPr>
        <p:txBody>
          <a:bodyPr wrap="square">
            <a:spAutoFit/>
          </a:bodyPr>
          <a:lstStyle/>
          <a:p>
            <a:pPr algn="ctr">
              <a:defRPr/>
            </a:pPr>
            <a:r>
              <a:rPr lang="fr-FR" sz="1100" b="1" kern="0" dirty="0">
                <a:solidFill>
                  <a:prstClr val="black"/>
                </a:solidFill>
              </a:rPr>
              <a:t>ACCESS to ANDROMEDE CASEMATE</a:t>
            </a:r>
          </a:p>
        </p:txBody>
      </p:sp>
      <p:sp>
        <p:nvSpPr>
          <p:cNvPr id="85" name="Rectangle 84"/>
          <p:cNvSpPr/>
          <p:nvPr/>
        </p:nvSpPr>
        <p:spPr>
          <a:xfrm>
            <a:off x="10440963" y="-702"/>
            <a:ext cx="1513556" cy="461665"/>
          </a:xfrm>
          <a:prstGeom prst="rect">
            <a:avLst/>
          </a:prstGeom>
        </p:spPr>
        <p:txBody>
          <a:bodyPr wrap="none">
            <a:spAutoFit/>
          </a:bodyPr>
          <a:lstStyle/>
          <a:p>
            <a:pPr algn="ctr">
              <a:defRPr/>
            </a:pPr>
            <a:r>
              <a:rPr lang="fr-FR" sz="1200" b="1" kern="0" dirty="0">
                <a:solidFill>
                  <a:prstClr val="black"/>
                </a:solidFill>
              </a:rPr>
              <a:t>ACCESSES to THOMX</a:t>
            </a:r>
          </a:p>
          <a:p>
            <a:pPr algn="ctr">
              <a:defRPr/>
            </a:pPr>
            <a:r>
              <a:rPr lang="fr-FR" sz="1200" b="1" kern="0" dirty="0">
                <a:solidFill>
                  <a:prstClr val="black"/>
                </a:solidFill>
              </a:rPr>
              <a:t>CASEMATE</a:t>
            </a:r>
          </a:p>
        </p:txBody>
      </p:sp>
      <p:sp>
        <p:nvSpPr>
          <p:cNvPr id="86" name="Rectangle 85"/>
          <p:cNvSpPr/>
          <p:nvPr/>
        </p:nvSpPr>
        <p:spPr>
          <a:xfrm>
            <a:off x="5666612" y="625215"/>
            <a:ext cx="683200" cy="276999"/>
          </a:xfrm>
          <a:prstGeom prst="rect">
            <a:avLst/>
          </a:prstGeom>
        </p:spPr>
        <p:txBody>
          <a:bodyPr wrap="none">
            <a:spAutoFit/>
          </a:bodyPr>
          <a:lstStyle/>
          <a:p>
            <a:pPr>
              <a:defRPr/>
            </a:pPr>
            <a:r>
              <a:rPr lang="fr-FR" sz="1200" b="1" kern="0" dirty="0">
                <a:solidFill>
                  <a:prstClr val="black"/>
                </a:solidFill>
              </a:rPr>
              <a:t>THOMX</a:t>
            </a:r>
          </a:p>
        </p:txBody>
      </p:sp>
      <p:sp>
        <p:nvSpPr>
          <p:cNvPr id="87" name="Rectangle 86"/>
          <p:cNvSpPr/>
          <p:nvPr/>
        </p:nvSpPr>
        <p:spPr>
          <a:xfrm>
            <a:off x="5673549" y="2526997"/>
            <a:ext cx="683200" cy="276999"/>
          </a:xfrm>
          <a:prstGeom prst="rect">
            <a:avLst/>
          </a:prstGeom>
        </p:spPr>
        <p:txBody>
          <a:bodyPr wrap="none">
            <a:spAutoFit/>
          </a:bodyPr>
          <a:lstStyle/>
          <a:p>
            <a:pPr>
              <a:defRPr/>
            </a:pPr>
            <a:r>
              <a:rPr lang="fr-FR" sz="1200" b="1" kern="0" dirty="0">
                <a:solidFill>
                  <a:prstClr val="black"/>
                </a:solidFill>
              </a:rPr>
              <a:t>THOMX</a:t>
            </a:r>
          </a:p>
        </p:txBody>
      </p:sp>
      <p:sp>
        <p:nvSpPr>
          <p:cNvPr id="88" name="Rectangle 87"/>
          <p:cNvSpPr/>
          <p:nvPr/>
        </p:nvSpPr>
        <p:spPr>
          <a:xfrm>
            <a:off x="7828004" y="3436693"/>
            <a:ext cx="1295547" cy="461665"/>
          </a:xfrm>
          <a:prstGeom prst="rect">
            <a:avLst/>
          </a:prstGeom>
        </p:spPr>
        <p:txBody>
          <a:bodyPr wrap="none">
            <a:spAutoFit/>
          </a:bodyPr>
          <a:lstStyle/>
          <a:p>
            <a:pPr algn="ctr">
              <a:defRPr/>
            </a:pPr>
            <a:r>
              <a:rPr lang="fr-FR" sz="1200" b="1" kern="0" dirty="0">
                <a:solidFill>
                  <a:prstClr val="black"/>
                </a:solidFill>
              </a:rPr>
              <a:t>X-HUTCH</a:t>
            </a:r>
          </a:p>
          <a:p>
            <a:pPr algn="ctr">
              <a:defRPr/>
            </a:pPr>
            <a:r>
              <a:rPr lang="fr-FR" sz="1200" b="1" kern="0" dirty="0">
                <a:solidFill>
                  <a:prstClr val="black"/>
                </a:solidFill>
              </a:rPr>
              <a:t>MANIP ACCESSES</a:t>
            </a:r>
          </a:p>
        </p:txBody>
      </p:sp>
      <p:sp>
        <p:nvSpPr>
          <p:cNvPr id="89" name="Rectangle 88"/>
          <p:cNvSpPr/>
          <p:nvPr/>
        </p:nvSpPr>
        <p:spPr>
          <a:xfrm>
            <a:off x="3624630" y="3818007"/>
            <a:ext cx="1258678" cy="461665"/>
          </a:xfrm>
          <a:prstGeom prst="rect">
            <a:avLst/>
          </a:prstGeom>
        </p:spPr>
        <p:txBody>
          <a:bodyPr wrap="none">
            <a:spAutoFit/>
          </a:bodyPr>
          <a:lstStyle/>
          <a:p>
            <a:pPr algn="ctr">
              <a:defRPr/>
            </a:pPr>
            <a:r>
              <a:rPr lang="fr-FR" sz="1200" b="1" kern="0" dirty="0">
                <a:solidFill>
                  <a:prstClr val="black"/>
                </a:solidFill>
              </a:rPr>
              <a:t>X-BEAM in</a:t>
            </a:r>
          </a:p>
          <a:p>
            <a:pPr algn="ctr">
              <a:defRPr/>
            </a:pPr>
            <a:r>
              <a:rPr lang="fr-FR" sz="1200" b="1" kern="0" dirty="0">
                <a:solidFill>
                  <a:prstClr val="black"/>
                </a:solidFill>
              </a:rPr>
              <a:t>X-HUTCH MANIP</a:t>
            </a:r>
          </a:p>
        </p:txBody>
      </p:sp>
      <p:sp>
        <p:nvSpPr>
          <p:cNvPr id="90" name="Rectangle 89"/>
          <p:cNvSpPr/>
          <p:nvPr/>
        </p:nvSpPr>
        <p:spPr>
          <a:xfrm>
            <a:off x="7199758" y="1403554"/>
            <a:ext cx="1448117" cy="607037"/>
          </a:xfrm>
          <a:prstGeom prst="rect">
            <a:avLst/>
          </a:prstGeom>
          <a:solidFill>
            <a:srgbClr val="FFFF00"/>
          </a:solidFill>
          <a:ln w="3175" cap="rnd" cmpd="sng" algn="ctr">
            <a:solidFill>
              <a:schemeClr val="tx1"/>
            </a:solidFill>
            <a:prstDash val="solid"/>
          </a:ln>
          <a:effectLst>
            <a:outerShdw blurRad="45000" dist="25000" dir="5400000" rotWithShape="0">
              <a:srgbClr val="000000">
                <a:alpha val="38000"/>
              </a:srgbClr>
            </a:outerShdw>
          </a:effectLst>
        </p:spPr>
        <p:txBody>
          <a:bodyPr rtlCol="0" anchor="ctr"/>
          <a:lstStyle/>
          <a:p>
            <a:pPr algn="ctr">
              <a:defRPr/>
            </a:pPr>
            <a:r>
              <a:rPr lang="fr-FR" sz="1000" kern="0" dirty="0">
                <a:solidFill>
                  <a:prstClr val="black"/>
                </a:solidFill>
              </a:rPr>
              <a:t>EXTRACTION and/or</a:t>
            </a:r>
          </a:p>
          <a:p>
            <a:pPr algn="ctr">
              <a:defRPr/>
            </a:pPr>
            <a:r>
              <a:rPr lang="fr-FR" sz="1000" kern="0" dirty="0">
                <a:solidFill>
                  <a:prstClr val="black"/>
                </a:solidFill>
              </a:rPr>
              <a:t>DRIVE MOTOR POWER</a:t>
            </a:r>
          </a:p>
        </p:txBody>
      </p:sp>
      <p:cxnSp>
        <p:nvCxnSpPr>
          <p:cNvPr id="92" name="Connecteur en angle 91"/>
          <p:cNvCxnSpPr/>
          <p:nvPr/>
        </p:nvCxnSpPr>
        <p:spPr>
          <a:xfrm flipH="1">
            <a:off x="6073336" y="3116411"/>
            <a:ext cx="5934378" cy="704974"/>
          </a:xfrm>
          <a:prstGeom prst="bentConnector4">
            <a:avLst>
              <a:gd name="adj1" fmla="val -1770"/>
              <a:gd name="adj2" fmla="val 349877"/>
            </a:avLst>
          </a:prstGeom>
          <a:noFill/>
          <a:ln w="28575" cap="rnd" cmpd="sng" algn="ctr">
            <a:solidFill>
              <a:srgbClr val="FF0000"/>
            </a:solidFill>
            <a:prstDash val="solid"/>
            <a:tailEnd type="triangle"/>
          </a:ln>
          <a:effectLst/>
        </p:spPr>
      </p:cxnSp>
      <p:sp>
        <p:nvSpPr>
          <p:cNvPr id="93" name="Rectangle 92"/>
          <p:cNvSpPr/>
          <p:nvPr/>
        </p:nvSpPr>
        <p:spPr>
          <a:xfrm>
            <a:off x="11840360" y="2839247"/>
            <a:ext cx="356188" cy="246221"/>
          </a:xfrm>
          <a:prstGeom prst="rect">
            <a:avLst/>
          </a:prstGeom>
        </p:spPr>
        <p:txBody>
          <a:bodyPr wrap="none">
            <a:spAutoFit/>
          </a:bodyPr>
          <a:lstStyle/>
          <a:p>
            <a:pPr>
              <a:defRPr/>
            </a:pPr>
            <a:r>
              <a:rPr lang="fr-FR" sz="1000" b="1" kern="0" dirty="0">
                <a:solidFill>
                  <a:prstClr val="black"/>
                </a:solidFill>
              </a:rPr>
              <a:t>NO</a:t>
            </a:r>
          </a:p>
        </p:txBody>
      </p:sp>
      <p:sp>
        <p:nvSpPr>
          <p:cNvPr id="96" name="Rectangle 95"/>
          <p:cNvSpPr/>
          <p:nvPr/>
        </p:nvSpPr>
        <p:spPr>
          <a:xfrm>
            <a:off x="8999925" y="2829371"/>
            <a:ext cx="1123356" cy="485857"/>
          </a:xfrm>
          <a:prstGeom prst="rect">
            <a:avLst/>
          </a:prstGeom>
          <a:solidFill>
            <a:srgbClr val="92D05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400" b="1" kern="0" dirty="0">
                <a:solidFill>
                  <a:prstClr val="black"/>
                </a:solidFill>
              </a:rPr>
              <a:t>ACCESS</a:t>
            </a:r>
          </a:p>
          <a:p>
            <a:pPr algn="ctr">
              <a:defRPr/>
            </a:pPr>
            <a:r>
              <a:rPr lang="fr-FR" sz="1400" b="1" kern="0" dirty="0">
                <a:solidFill>
                  <a:prstClr val="black"/>
                </a:solidFill>
              </a:rPr>
              <a:t>ALLOWED</a:t>
            </a:r>
          </a:p>
        </p:txBody>
      </p:sp>
      <p:sp>
        <p:nvSpPr>
          <p:cNvPr id="102" name="Rectangle 101"/>
          <p:cNvSpPr/>
          <p:nvPr/>
        </p:nvSpPr>
        <p:spPr>
          <a:xfrm>
            <a:off x="7074239" y="2798120"/>
            <a:ext cx="356188" cy="246221"/>
          </a:xfrm>
          <a:prstGeom prst="rect">
            <a:avLst/>
          </a:prstGeom>
        </p:spPr>
        <p:txBody>
          <a:bodyPr wrap="none">
            <a:spAutoFit/>
          </a:bodyPr>
          <a:lstStyle/>
          <a:p>
            <a:pPr>
              <a:defRPr/>
            </a:pPr>
            <a:r>
              <a:rPr lang="fr-FR" sz="1000" b="1" kern="0" dirty="0">
                <a:solidFill>
                  <a:prstClr val="black"/>
                </a:solidFill>
              </a:rPr>
              <a:t>NO</a:t>
            </a:r>
          </a:p>
        </p:txBody>
      </p:sp>
      <p:sp>
        <p:nvSpPr>
          <p:cNvPr id="108" name="Rectangle 107"/>
          <p:cNvSpPr/>
          <p:nvPr/>
        </p:nvSpPr>
        <p:spPr>
          <a:xfrm>
            <a:off x="1433453" y="3399819"/>
            <a:ext cx="375424" cy="246221"/>
          </a:xfrm>
          <a:prstGeom prst="rect">
            <a:avLst/>
          </a:prstGeom>
        </p:spPr>
        <p:txBody>
          <a:bodyPr wrap="none">
            <a:spAutoFit/>
          </a:bodyPr>
          <a:lstStyle/>
          <a:p>
            <a:pPr>
              <a:defRPr/>
            </a:pPr>
            <a:r>
              <a:rPr lang="fr-FR" sz="1000" b="1" kern="0" dirty="0">
                <a:solidFill>
                  <a:prstClr val="black"/>
                </a:solidFill>
              </a:rPr>
              <a:t>YES</a:t>
            </a:r>
          </a:p>
        </p:txBody>
      </p:sp>
      <p:sp>
        <p:nvSpPr>
          <p:cNvPr id="109" name="Rectangle 108"/>
          <p:cNvSpPr/>
          <p:nvPr/>
        </p:nvSpPr>
        <p:spPr>
          <a:xfrm>
            <a:off x="9297982" y="4992744"/>
            <a:ext cx="375424" cy="246221"/>
          </a:xfrm>
          <a:prstGeom prst="rect">
            <a:avLst/>
          </a:prstGeom>
        </p:spPr>
        <p:txBody>
          <a:bodyPr wrap="none">
            <a:spAutoFit/>
          </a:bodyPr>
          <a:lstStyle/>
          <a:p>
            <a:pPr>
              <a:defRPr/>
            </a:pPr>
            <a:r>
              <a:rPr lang="fr-FR" sz="1000" b="1" kern="0" dirty="0">
                <a:solidFill>
                  <a:prstClr val="black"/>
                </a:solidFill>
              </a:rPr>
              <a:t>YES</a:t>
            </a:r>
          </a:p>
        </p:txBody>
      </p:sp>
      <p:sp>
        <p:nvSpPr>
          <p:cNvPr id="110" name="Rectangle 109"/>
          <p:cNvSpPr/>
          <p:nvPr/>
        </p:nvSpPr>
        <p:spPr>
          <a:xfrm>
            <a:off x="8478715" y="2798120"/>
            <a:ext cx="375424" cy="246221"/>
          </a:xfrm>
          <a:prstGeom prst="rect">
            <a:avLst/>
          </a:prstGeom>
        </p:spPr>
        <p:txBody>
          <a:bodyPr wrap="none">
            <a:spAutoFit/>
          </a:bodyPr>
          <a:lstStyle/>
          <a:p>
            <a:pPr>
              <a:defRPr/>
            </a:pPr>
            <a:r>
              <a:rPr lang="fr-FR" sz="1000" b="1" kern="0" dirty="0">
                <a:solidFill>
                  <a:prstClr val="black"/>
                </a:solidFill>
              </a:rPr>
              <a:t>YES</a:t>
            </a:r>
          </a:p>
        </p:txBody>
      </p:sp>
      <p:sp>
        <p:nvSpPr>
          <p:cNvPr id="118" name="Rectangle 117"/>
          <p:cNvSpPr/>
          <p:nvPr/>
        </p:nvSpPr>
        <p:spPr>
          <a:xfrm>
            <a:off x="3694414" y="281281"/>
            <a:ext cx="1108444" cy="186005"/>
          </a:xfrm>
          <a:prstGeom prst="rect">
            <a:avLst/>
          </a:prstGeom>
          <a:solidFill>
            <a:srgbClr val="FF00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b="1" kern="0" dirty="0">
                <a:solidFill>
                  <a:prstClr val="white"/>
                </a:solidFill>
              </a:rPr>
              <a:t>AFD/MT</a:t>
            </a:r>
          </a:p>
        </p:txBody>
      </p:sp>
      <p:sp>
        <p:nvSpPr>
          <p:cNvPr id="122" name="Rectangle 121"/>
          <p:cNvSpPr/>
          <p:nvPr/>
        </p:nvSpPr>
        <p:spPr>
          <a:xfrm>
            <a:off x="3680335" y="1241426"/>
            <a:ext cx="1106254" cy="217672"/>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a:solidFill>
                  <a:prstClr val="black"/>
                </a:solidFill>
              </a:rPr>
              <a:t>DWELL TIME</a:t>
            </a:r>
          </a:p>
        </p:txBody>
      </p:sp>
      <p:cxnSp>
        <p:nvCxnSpPr>
          <p:cNvPr id="136" name="Connecteur droit avec flèche 135"/>
          <p:cNvCxnSpPr>
            <a:stCxn id="122" idx="1"/>
            <a:endCxn id="20" idx="3"/>
          </p:cNvCxnSpPr>
          <p:nvPr/>
        </p:nvCxnSpPr>
        <p:spPr>
          <a:xfrm flipH="1">
            <a:off x="3357164" y="1350262"/>
            <a:ext cx="323171" cy="11"/>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3" name="Connecteur en angle 152"/>
          <p:cNvCxnSpPr>
            <a:stCxn id="21" idx="3"/>
            <a:endCxn id="37" idx="1"/>
          </p:cNvCxnSpPr>
          <p:nvPr/>
        </p:nvCxnSpPr>
        <p:spPr>
          <a:xfrm flipV="1">
            <a:off x="3483370" y="1173934"/>
            <a:ext cx="1790237" cy="572082"/>
          </a:xfrm>
          <a:prstGeom prst="bentConnector3">
            <a:avLst>
              <a:gd name="adj1" fmla="val 8705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Connecteur en angle 162"/>
          <p:cNvCxnSpPr>
            <a:stCxn id="157" idx="3"/>
            <a:endCxn id="24" idx="1"/>
          </p:cNvCxnSpPr>
          <p:nvPr/>
        </p:nvCxnSpPr>
        <p:spPr>
          <a:xfrm flipV="1">
            <a:off x="1599921" y="2592377"/>
            <a:ext cx="423870" cy="122105"/>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5" name="Connecteur en angle 164"/>
          <p:cNvCxnSpPr>
            <a:stCxn id="157" idx="3"/>
            <a:endCxn id="25" idx="1"/>
          </p:cNvCxnSpPr>
          <p:nvPr/>
        </p:nvCxnSpPr>
        <p:spPr>
          <a:xfrm>
            <a:off x="1599921" y="2714482"/>
            <a:ext cx="424604" cy="212640"/>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8" name="Connecteur droit avec flèche 167"/>
          <p:cNvCxnSpPr>
            <a:stCxn id="158" idx="3"/>
            <a:endCxn id="23" idx="1"/>
          </p:cNvCxnSpPr>
          <p:nvPr/>
        </p:nvCxnSpPr>
        <p:spPr>
          <a:xfrm flipV="1">
            <a:off x="1599920" y="2224444"/>
            <a:ext cx="431489" cy="3682"/>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0" name="Connecteur droit avec flèche 169"/>
          <p:cNvCxnSpPr>
            <a:stCxn id="159" idx="3"/>
            <a:endCxn id="26" idx="1"/>
          </p:cNvCxnSpPr>
          <p:nvPr/>
        </p:nvCxnSpPr>
        <p:spPr>
          <a:xfrm>
            <a:off x="1611432" y="3238011"/>
            <a:ext cx="413093" cy="272"/>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5" name="Connecteur en angle 194"/>
          <p:cNvCxnSpPr>
            <a:stCxn id="181" idx="3"/>
            <a:endCxn id="17" idx="1"/>
          </p:cNvCxnSpPr>
          <p:nvPr/>
        </p:nvCxnSpPr>
        <p:spPr>
          <a:xfrm flipV="1">
            <a:off x="1603370" y="411713"/>
            <a:ext cx="457299" cy="455062"/>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7" name="Connecteur en angle 196"/>
          <p:cNvCxnSpPr>
            <a:stCxn id="181" idx="3"/>
            <a:endCxn id="19" idx="1"/>
          </p:cNvCxnSpPr>
          <p:nvPr/>
        </p:nvCxnSpPr>
        <p:spPr>
          <a:xfrm>
            <a:off x="1603370" y="866775"/>
            <a:ext cx="457650" cy="172457"/>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a:xfrm rot="16200000" flipH="1">
            <a:off x="338162" y="6197990"/>
            <a:ext cx="902811" cy="246221"/>
          </a:xfrm>
          <a:prstGeom prst="rect">
            <a:avLst/>
          </a:prstGeom>
        </p:spPr>
        <p:txBody>
          <a:bodyPr wrap="none">
            <a:spAutoFit/>
          </a:bodyPr>
          <a:lstStyle/>
          <a:p>
            <a:pPr>
              <a:defRPr/>
            </a:pPr>
            <a:r>
              <a:rPr lang="fr-FR" sz="1000" b="1" kern="0" dirty="0">
                <a:solidFill>
                  <a:prstClr val="white"/>
                </a:solidFill>
              </a:rPr>
              <a:t>ANDROMEDE</a:t>
            </a:r>
          </a:p>
        </p:txBody>
      </p:sp>
      <p:sp>
        <p:nvSpPr>
          <p:cNvPr id="219" name="Rectangle 218"/>
          <p:cNvSpPr/>
          <p:nvPr/>
        </p:nvSpPr>
        <p:spPr>
          <a:xfrm rot="16200000" flipH="1">
            <a:off x="1115732" y="6350275"/>
            <a:ext cx="598241" cy="246221"/>
          </a:xfrm>
          <a:prstGeom prst="rect">
            <a:avLst/>
          </a:prstGeom>
        </p:spPr>
        <p:txBody>
          <a:bodyPr wrap="none">
            <a:spAutoFit/>
          </a:bodyPr>
          <a:lstStyle/>
          <a:p>
            <a:pPr>
              <a:defRPr/>
            </a:pPr>
            <a:r>
              <a:rPr lang="fr-FR" sz="1000" b="1" kern="0" dirty="0">
                <a:solidFill>
                  <a:prstClr val="white"/>
                </a:solidFill>
              </a:rPr>
              <a:t>THOMX</a:t>
            </a:r>
          </a:p>
        </p:txBody>
      </p:sp>
      <p:sp>
        <p:nvSpPr>
          <p:cNvPr id="225" name="Rectangle 224"/>
          <p:cNvSpPr/>
          <p:nvPr/>
        </p:nvSpPr>
        <p:spPr>
          <a:xfrm>
            <a:off x="3703215" y="2133820"/>
            <a:ext cx="1118907" cy="580662"/>
          </a:xfrm>
          <a:prstGeom prst="rect">
            <a:avLst/>
          </a:prstGeom>
          <a:solidFill>
            <a:srgbClr val="FF00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b="1" kern="0" dirty="0">
                <a:solidFill>
                  <a:prstClr val="white"/>
                </a:solidFill>
              </a:rPr>
              <a:t>EMERGENCY EVACUATION SYSTEM</a:t>
            </a:r>
          </a:p>
        </p:txBody>
      </p:sp>
      <p:cxnSp>
        <p:nvCxnSpPr>
          <p:cNvPr id="231" name="Connecteur en angle 230"/>
          <p:cNvCxnSpPr>
            <a:stCxn id="225" idx="1"/>
            <a:endCxn id="23" idx="3"/>
          </p:cNvCxnSpPr>
          <p:nvPr/>
        </p:nvCxnSpPr>
        <p:spPr>
          <a:xfrm rot="10800000">
            <a:off x="3327553" y="2224445"/>
            <a:ext cx="375662" cy="199707"/>
          </a:xfrm>
          <a:prstGeom prst="bentConnector3">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3" name="Connecteur en angle 232"/>
          <p:cNvCxnSpPr>
            <a:stCxn id="225" idx="1"/>
            <a:endCxn id="24" idx="3"/>
          </p:cNvCxnSpPr>
          <p:nvPr/>
        </p:nvCxnSpPr>
        <p:spPr>
          <a:xfrm rot="10800000" flipV="1">
            <a:off x="3319935" y="2424151"/>
            <a:ext cx="383280" cy="168226"/>
          </a:xfrm>
          <a:prstGeom prst="bentConnector3">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1" name="Rectangle 240"/>
          <p:cNvSpPr/>
          <p:nvPr/>
        </p:nvSpPr>
        <p:spPr>
          <a:xfrm>
            <a:off x="576520" y="1680553"/>
            <a:ext cx="958916" cy="461665"/>
          </a:xfrm>
          <a:prstGeom prst="rect">
            <a:avLst/>
          </a:prstGeom>
        </p:spPr>
        <p:txBody>
          <a:bodyPr wrap="none">
            <a:spAutoFit/>
          </a:bodyPr>
          <a:lstStyle/>
          <a:p>
            <a:pPr algn="ctr">
              <a:defRPr/>
            </a:pPr>
            <a:r>
              <a:rPr lang="fr-FR" sz="1200" b="1" dirty="0"/>
              <a:t>BEAMS in</a:t>
            </a:r>
          </a:p>
          <a:p>
            <a:pPr algn="ctr">
              <a:defRPr/>
            </a:pPr>
            <a:r>
              <a:rPr lang="fr-FR" sz="1200" b="1" kern="0" dirty="0">
                <a:solidFill>
                  <a:prstClr val="black"/>
                </a:solidFill>
              </a:rPr>
              <a:t>CASEMATES</a:t>
            </a:r>
          </a:p>
        </p:txBody>
      </p:sp>
      <p:cxnSp>
        <p:nvCxnSpPr>
          <p:cNvPr id="251" name="Connecteur en angle 250"/>
          <p:cNvCxnSpPr>
            <a:stCxn id="206" idx="3"/>
            <a:endCxn id="47" idx="1"/>
          </p:cNvCxnSpPr>
          <p:nvPr/>
        </p:nvCxnSpPr>
        <p:spPr>
          <a:xfrm flipV="1">
            <a:off x="4189469" y="4651893"/>
            <a:ext cx="208262" cy="172190"/>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3" name="Connecteur en angle 252"/>
          <p:cNvCxnSpPr>
            <a:stCxn id="206" idx="3"/>
            <a:endCxn id="48" idx="1"/>
          </p:cNvCxnSpPr>
          <p:nvPr/>
        </p:nvCxnSpPr>
        <p:spPr>
          <a:xfrm>
            <a:off x="4189469" y="4824083"/>
            <a:ext cx="208262" cy="92555"/>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5" name="Connecteur droit avec flèche 254"/>
          <p:cNvCxnSpPr>
            <a:stCxn id="205" idx="3"/>
            <a:endCxn id="49" idx="1"/>
          </p:cNvCxnSpPr>
          <p:nvPr/>
        </p:nvCxnSpPr>
        <p:spPr>
          <a:xfrm flipV="1">
            <a:off x="4185137" y="4433263"/>
            <a:ext cx="214846" cy="5601"/>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7" name="Connecteur droit avec flèche 256"/>
          <p:cNvCxnSpPr>
            <a:stCxn id="211" idx="3"/>
            <a:endCxn id="50" idx="1"/>
          </p:cNvCxnSpPr>
          <p:nvPr/>
        </p:nvCxnSpPr>
        <p:spPr>
          <a:xfrm flipV="1">
            <a:off x="4189469" y="5218481"/>
            <a:ext cx="205045" cy="3508"/>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9" name="Rectangle 268"/>
          <p:cNvSpPr/>
          <p:nvPr/>
        </p:nvSpPr>
        <p:spPr>
          <a:xfrm>
            <a:off x="464433" y="5191828"/>
            <a:ext cx="1296144" cy="343175"/>
          </a:xfrm>
          <a:prstGeom prst="rect">
            <a:avLst/>
          </a:prstGeom>
          <a:solidFill>
            <a:srgbClr val="FF00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50" b="1" kern="0" dirty="0">
                <a:solidFill>
                  <a:prstClr val="white"/>
                </a:solidFill>
              </a:rPr>
              <a:t>RADIATION DETECTION IGLEX</a:t>
            </a:r>
          </a:p>
        </p:txBody>
      </p:sp>
      <p:cxnSp>
        <p:nvCxnSpPr>
          <p:cNvPr id="264" name="Connecteur en angle 263"/>
          <p:cNvCxnSpPr>
            <a:stCxn id="27" idx="3"/>
            <a:endCxn id="59" idx="1"/>
          </p:cNvCxnSpPr>
          <p:nvPr/>
        </p:nvCxnSpPr>
        <p:spPr>
          <a:xfrm flipV="1">
            <a:off x="3480313" y="3267099"/>
            <a:ext cx="1793467" cy="374452"/>
          </a:xfrm>
          <a:prstGeom prst="bentConnector3">
            <a:avLst>
              <a:gd name="adj1" fmla="val 87489"/>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953418" y="5631116"/>
            <a:ext cx="971359" cy="487902"/>
          </a:xfrm>
          <a:prstGeom prst="rect">
            <a:avLst/>
          </a:prstGeom>
          <a:solidFill>
            <a:srgbClr val="FF00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50" b="1" kern="0" dirty="0">
                <a:solidFill>
                  <a:prstClr val="white"/>
                </a:solidFill>
              </a:rPr>
              <a:t>RADIATION DETECTION</a:t>
            </a:r>
          </a:p>
          <a:p>
            <a:pPr algn="ctr">
              <a:defRPr/>
            </a:pPr>
            <a:r>
              <a:rPr lang="fr-FR" sz="1050" b="1" kern="0" dirty="0">
                <a:solidFill>
                  <a:prstClr val="white"/>
                </a:solidFill>
              </a:rPr>
              <a:t>X-HUTCH</a:t>
            </a:r>
          </a:p>
        </p:txBody>
      </p:sp>
      <p:cxnSp>
        <p:nvCxnSpPr>
          <p:cNvPr id="150" name="Connecteur en angle 149"/>
          <p:cNvCxnSpPr>
            <a:stCxn id="33" idx="1"/>
            <a:endCxn id="59" idx="3"/>
          </p:cNvCxnSpPr>
          <p:nvPr/>
        </p:nvCxnSpPr>
        <p:spPr>
          <a:xfrm rot="10800000">
            <a:off x="6872892" y="3267100"/>
            <a:ext cx="810795" cy="1966633"/>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8982527" y="1395371"/>
            <a:ext cx="1128619" cy="596188"/>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err="1">
                <a:solidFill>
                  <a:prstClr val="black"/>
                </a:solidFill>
              </a:rPr>
              <a:t>Functional</a:t>
            </a:r>
            <a:endParaRPr lang="fr-FR" sz="1200" kern="0" dirty="0">
              <a:solidFill>
                <a:prstClr val="black"/>
              </a:solidFill>
            </a:endParaRPr>
          </a:p>
          <a:p>
            <a:pPr algn="ctr">
              <a:defRPr/>
            </a:pPr>
            <a:r>
              <a:rPr lang="fr-FR" sz="1200" kern="0" dirty="0">
                <a:solidFill>
                  <a:prstClr val="black"/>
                </a:solidFill>
              </a:rPr>
              <a:t>Validation</a:t>
            </a:r>
          </a:p>
        </p:txBody>
      </p:sp>
      <p:sp>
        <p:nvSpPr>
          <p:cNvPr id="290" name="Rectangle 289"/>
          <p:cNvSpPr/>
          <p:nvPr/>
        </p:nvSpPr>
        <p:spPr>
          <a:xfrm>
            <a:off x="8966755" y="467997"/>
            <a:ext cx="1108444" cy="815447"/>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50" kern="0" dirty="0">
                <a:solidFill>
                  <a:prstClr val="black"/>
                </a:solidFill>
              </a:rPr>
              <a:t>INTERLOCKING</a:t>
            </a:r>
          </a:p>
          <a:p>
            <a:pPr algn="ctr">
              <a:defRPr/>
            </a:pPr>
            <a:r>
              <a:rPr lang="fr-FR" sz="1050" kern="0" dirty="0">
                <a:solidFill>
                  <a:prstClr val="black"/>
                </a:solidFill>
              </a:rPr>
              <a:t>DEVICES</a:t>
            </a:r>
          </a:p>
          <a:p>
            <a:pPr algn="ctr">
              <a:defRPr/>
            </a:pPr>
            <a:r>
              <a:rPr lang="fr-FR" sz="1050" kern="0" dirty="0">
                <a:solidFill>
                  <a:prstClr val="black"/>
                </a:solidFill>
              </a:rPr>
              <a:t>ACCORDING TO</a:t>
            </a:r>
          </a:p>
          <a:p>
            <a:pPr algn="ctr">
              <a:defRPr/>
            </a:pPr>
            <a:r>
              <a:rPr lang="fr-FR" sz="1050" kern="0" dirty="0">
                <a:solidFill>
                  <a:prstClr val="black"/>
                </a:solidFill>
              </a:rPr>
              <a:t>ACCESS MODE</a:t>
            </a:r>
            <a:endParaRPr lang="fr-FR" sz="1000" kern="0" dirty="0">
              <a:solidFill>
                <a:prstClr val="black"/>
              </a:solidFill>
            </a:endParaRPr>
          </a:p>
        </p:txBody>
      </p:sp>
      <p:sp>
        <p:nvSpPr>
          <p:cNvPr id="315" name="Rectangle 314"/>
          <p:cNvSpPr/>
          <p:nvPr/>
        </p:nvSpPr>
        <p:spPr>
          <a:xfrm>
            <a:off x="7343541" y="4969556"/>
            <a:ext cx="356188" cy="246221"/>
          </a:xfrm>
          <a:prstGeom prst="rect">
            <a:avLst/>
          </a:prstGeom>
        </p:spPr>
        <p:txBody>
          <a:bodyPr wrap="none">
            <a:spAutoFit/>
          </a:bodyPr>
          <a:lstStyle/>
          <a:p>
            <a:pPr>
              <a:defRPr/>
            </a:pPr>
            <a:r>
              <a:rPr lang="fr-FR" sz="1000" b="1" kern="0" dirty="0">
                <a:solidFill>
                  <a:prstClr val="black"/>
                </a:solidFill>
              </a:rPr>
              <a:t>NO</a:t>
            </a:r>
          </a:p>
        </p:txBody>
      </p:sp>
      <p:sp>
        <p:nvSpPr>
          <p:cNvPr id="320" name="Rectangle 319"/>
          <p:cNvSpPr/>
          <p:nvPr/>
        </p:nvSpPr>
        <p:spPr>
          <a:xfrm>
            <a:off x="8976015" y="2086240"/>
            <a:ext cx="1108444" cy="350447"/>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900" kern="0" dirty="0">
                <a:solidFill>
                  <a:prstClr val="black"/>
                </a:solidFill>
              </a:rPr>
              <a:t>DOSE RATE</a:t>
            </a:r>
          </a:p>
          <a:p>
            <a:pPr algn="ctr">
              <a:defRPr/>
            </a:pPr>
            <a:r>
              <a:rPr lang="fr-FR" sz="900" kern="0" dirty="0">
                <a:solidFill>
                  <a:prstClr val="black"/>
                </a:solidFill>
              </a:rPr>
              <a:t>MEASUREMENTS</a:t>
            </a:r>
          </a:p>
        </p:txBody>
      </p:sp>
      <p:sp>
        <p:nvSpPr>
          <p:cNvPr id="321" name="Rectangle 320"/>
          <p:cNvSpPr/>
          <p:nvPr/>
        </p:nvSpPr>
        <p:spPr>
          <a:xfrm>
            <a:off x="7457523" y="6454490"/>
            <a:ext cx="5049794" cy="400110"/>
          </a:xfrm>
          <a:prstGeom prst="rect">
            <a:avLst/>
          </a:prstGeom>
        </p:spPr>
        <p:txBody>
          <a:bodyPr wrap="square">
            <a:spAutoFit/>
          </a:bodyPr>
          <a:lstStyle/>
          <a:p>
            <a:pPr algn="ctr">
              <a:defRPr/>
            </a:pPr>
            <a:r>
              <a:rPr lang="fr-FR" sz="2000" b="1" kern="0" dirty="0" err="1">
                <a:solidFill>
                  <a:prstClr val="black"/>
                </a:solidFill>
              </a:rPr>
              <a:t>Safety</a:t>
            </a:r>
            <a:r>
              <a:rPr lang="fr-FR" sz="2000" b="1" kern="0" dirty="0">
                <a:solidFill>
                  <a:prstClr val="black"/>
                </a:solidFill>
              </a:rPr>
              <a:t> IGLEX - </a:t>
            </a:r>
            <a:r>
              <a:rPr lang="fr-FR" sz="2000" b="1" kern="0" dirty="0" err="1">
                <a:solidFill>
                  <a:prstClr val="black"/>
                </a:solidFill>
              </a:rPr>
              <a:t>simplified</a:t>
            </a:r>
            <a:r>
              <a:rPr lang="fr-FR" sz="2000" b="1" kern="0" dirty="0">
                <a:solidFill>
                  <a:prstClr val="black"/>
                </a:solidFill>
              </a:rPr>
              <a:t> </a:t>
            </a:r>
            <a:r>
              <a:rPr lang="fr-FR" sz="2000" b="1" kern="0" dirty="0" err="1">
                <a:solidFill>
                  <a:prstClr val="black"/>
                </a:solidFill>
              </a:rPr>
              <a:t>logic</a:t>
            </a:r>
            <a:r>
              <a:rPr lang="fr-FR" sz="2000" b="1" kern="0" dirty="0">
                <a:solidFill>
                  <a:prstClr val="black"/>
                </a:solidFill>
              </a:rPr>
              <a:t> </a:t>
            </a:r>
            <a:r>
              <a:rPr lang="fr-FR" sz="2000" b="1" kern="0" dirty="0" err="1">
                <a:solidFill>
                  <a:prstClr val="black"/>
                </a:solidFill>
              </a:rPr>
              <a:t>diagram</a:t>
            </a:r>
            <a:r>
              <a:rPr lang="fr-FR" sz="2000" b="1" kern="0" dirty="0">
                <a:solidFill>
                  <a:prstClr val="black"/>
                </a:solidFill>
              </a:rPr>
              <a:t> </a:t>
            </a:r>
          </a:p>
        </p:txBody>
      </p:sp>
      <p:sp>
        <p:nvSpPr>
          <p:cNvPr id="138" name="Rectangle 137"/>
          <p:cNvSpPr/>
          <p:nvPr/>
        </p:nvSpPr>
        <p:spPr>
          <a:xfrm>
            <a:off x="2061020" y="89887"/>
            <a:ext cx="1296144" cy="187369"/>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BASEMENTS</a:t>
            </a:r>
          </a:p>
        </p:txBody>
      </p:sp>
      <p:cxnSp>
        <p:nvCxnSpPr>
          <p:cNvPr id="228" name="Connecteur en angle 227"/>
          <p:cNvCxnSpPr>
            <a:stCxn id="181" idx="3"/>
            <a:endCxn id="138" idx="1"/>
          </p:cNvCxnSpPr>
          <p:nvPr/>
        </p:nvCxnSpPr>
        <p:spPr>
          <a:xfrm flipV="1">
            <a:off x="1603370" y="183572"/>
            <a:ext cx="457650" cy="683203"/>
          </a:xfrm>
          <a:prstGeom prst="bentConnector3">
            <a:avLst>
              <a:gd name="adj1" fmla="val 50000"/>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2" name="Connecteur droit avec flèche 261"/>
          <p:cNvCxnSpPr>
            <a:stCxn id="289" idx="1"/>
            <a:endCxn id="90" idx="3"/>
          </p:cNvCxnSpPr>
          <p:nvPr/>
        </p:nvCxnSpPr>
        <p:spPr>
          <a:xfrm flipH="1">
            <a:off x="8647875" y="1693465"/>
            <a:ext cx="334652" cy="13608"/>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7" name="Connecteur droit avec flèche 266"/>
          <p:cNvCxnSpPr>
            <a:stCxn id="320" idx="1"/>
            <a:endCxn id="146" idx="3"/>
          </p:cNvCxnSpPr>
          <p:nvPr/>
        </p:nvCxnSpPr>
        <p:spPr>
          <a:xfrm flipH="1">
            <a:off x="8644751" y="2261464"/>
            <a:ext cx="331264" cy="2245"/>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2" name="Connecteur droit avec flèche 271"/>
          <p:cNvCxnSpPr>
            <a:stCxn id="289" idx="3"/>
            <a:endCxn id="70" idx="1"/>
          </p:cNvCxnSpPr>
          <p:nvPr/>
        </p:nvCxnSpPr>
        <p:spPr>
          <a:xfrm>
            <a:off x="10111146" y="1693465"/>
            <a:ext cx="256917" cy="8049"/>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0" name="Rectangle 159"/>
          <p:cNvSpPr/>
          <p:nvPr/>
        </p:nvSpPr>
        <p:spPr>
          <a:xfrm>
            <a:off x="7198386" y="924279"/>
            <a:ext cx="1437306" cy="372284"/>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a:solidFill>
                  <a:prstClr val="black"/>
                </a:solidFill>
              </a:rPr>
              <a:t>ECR MODE</a:t>
            </a:r>
          </a:p>
          <a:p>
            <a:pPr algn="ctr">
              <a:defRPr/>
            </a:pPr>
            <a:r>
              <a:rPr lang="fr-FR" sz="1200" kern="0" dirty="0">
                <a:solidFill>
                  <a:prstClr val="black"/>
                </a:solidFill>
              </a:rPr>
              <a:t>LMIS MODE</a:t>
            </a:r>
          </a:p>
        </p:txBody>
      </p:sp>
      <p:cxnSp>
        <p:nvCxnSpPr>
          <p:cNvPr id="245" name="Connecteur en angle 244"/>
          <p:cNvCxnSpPr>
            <a:stCxn id="290" idx="1"/>
            <a:endCxn id="40" idx="3"/>
          </p:cNvCxnSpPr>
          <p:nvPr/>
        </p:nvCxnSpPr>
        <p:spPr>
          <a:xfrm rot="10800000">
            <a:off x="8635693" y="674119"/>
            <a:ext cx="331062" cy="201603"/>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8" name="Connecteur en angle 247"/>
          <p:cNvCxnSpPr>
            <a:stCxn id="290" idx="1"/>
            <a:endCxn id="160" idx="3"/>
          </p:cNvCxnSpPr>
          <p:nvPr/>
        </p:nvCxnSpPr>
        <p:spPr>
          <a:xfrm rot="10800000" flipV="1">
            <a:off x="8635693" y="875721"/>
            <a:ext cx="331063" cy="234700"/>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5" name="Connecteur en angle 284"/>
          <p:cNvCxnSpPr>
            <a:stCxn id="290" idx="3"/>
            <a:endCxn id="200" idx="1"/>
          </p:cNvCxnSpPr>
          <p:nvPr/>
        </p:nvCxnSpPr>
        <p:spPr>
          <a:xfrm flipV="1">
            <a:off x="10075199" y="668169"/>
            <a:ext cx="280683" cy="207552"/>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7" name="Connecteur en angle 286"/>
          <p:cNvCxnSpPr>
            <a:stCxn id="290" idx="3"/>
            <a:endCxn id="201" idx="1"/>
          </p:cNvCxnSpPr>
          <p:nvPr/>
        </p:nvCxnSpPr>
        <p:spPr>
          <a:xfrm>
            <a:off x="10075199" y="875721"/>
            <a:ext cx="280683" cy="229502"/>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10355882" y="474096"/>
            <a:ext cx="1665788" cy="388145"/>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lvl="0" algn="ctr">
              <a:defRPr/>
            </a:pPr>
            <a:r>
              <a:rPr lang="fr-FR" sz="1200" kern="0" dirty="0">
                <a:solidFill>
                  <a:prstClr val="black"/>
                </a:solidFill>
              </a:rPr>
              <a:t>C.A. KEYS UNLOCKED</a:t>
            </a:r>
          </a:p>
          <a:p>
            <a:pPr lvl="0" algn="ctr">
              <a:defRPr/>
            </a:pPr>
            <a:r>
              <a:rPr lang="fr-FR" sz="1100" kern="0" dirty="0">
                <a:solidFill>
                  <a:prstClr val="black"/>
                </a:solidFill>
              </a:rPr>
              <a:t>(</a:t>
            </a:r>
            <a:r>
              <a:rPr lang="fr-FR" sz="1100" dirty="0">
                <a:solidFill>
                  <a:prstClr val="black"/>
                </a:solidFill>
              </a:rPr>
              <a:t>self-holding </a:t>
            </a:r>
            <a:r>
              <a:rPr lang="fr-FR" sz="1100" dirty="0" err="1">
                <a:solidFill>
                  <a:prstClr val="black"/>
                </a:solidFill>
              </a:rPr>
              <a:t>roundsman</a:t>
            </a:r>
            <a:r>
              <a:rPr lang="fr-FR" sz="1100" kern="0" dirty="0">
                <a:solidFill>
                  <a:prstClr val="black"/>
                </a:solidFill>
              </a:rPr>
              <a:t>)</a:t>
            </a:r>
          </a:p>
        </p:txBody>
      </p:sp>
      <p:sp>
        <p:nvSpPr>
          <p:cNvPr id="201" name="Rectangle 200"/>
          <p:cNvSpPr/>
          <p:nvPr/>
        </p:nvSpPr>
        <p:spPr>
          <a:xfrm>
            <a:off x="10355882" y="918329"/>
            <a:ext cx="1665788" cy="373787"/>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a:solidFill>
                  <a:prstClr val="black"/>
                </a:solidFill>
              </a:rPr>
              <a:t>C.A./NORMAL MODE</a:t>
            </a:r>
          </a:p>
          <a:p>
            <a:pPr algn="ctr">
              <a:defRPr/>
            </a:pPr>
            <a:r>
              <a:rPr lang="fr-FR" sz="1200" kern="0" dirty="0">
                <a:solidFill>
                  <a:prstClr val="black"/>
                </a:solidFill>
              </a:rPr>
              <a:t>EXCLUSIVE MODE</a:t>
            </a:r>
          </a:p>
        </p:txBody>
      </p:sp>
      <p:cxnSp>
        <p:nvCxnSpPr>
          <p:cNvPr id="213" name="Connecteur en angle 212"/>
          <p:cNvCxnSpPr>
            <a:stCxn id="181" idx="3"/>
            <a:endCxn id="18" idx="1"/>
          </p:cNvCxnSpPr>
          <p:nvPr/>
        </p:nvCxnSpPr>
        <p:spPr>
          <a:xfrm flipV="1">
            <a:off x="1603370" y="700347"/>
            <a:ext cx="459062" cy="166428"/>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7" name="Connecteur en angle 216"/>
          <p:cNvCxnSpPr>
            <a:stCxn id="181" idx="3"/>
            <a:endCxn id="20" idx="1"/>
          </p:cNvCxnSpPr>
          <p:nvPr/>
        </p:nvCxnSpPr>
        <p:spPr>
          <a:xfrm>
            <a:off x="1603370" y="866775"/>
            <a:ext cx="457650" cy="483498"/>
          </a:xfrm>
          <a:prstGeom prst="bentConnector3">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6" name="Connecteur en angle 305"/>
          <p:cNvCxnSpPr>
            <a:stCxn id="21" idx="1"/>
            <a:endCxn id="23" idx="0"/>
          </p:cNvCxnSpPr>
          <p:nvPr/>
        </p:nvCxnSpPr>
        <p:spPr>
          <a:xfrm rot="10800000" flipH="1" flipV="1">
            <a:off x="1899193" y="1746015"/>
            <a:ext cx="780287" cy="383667"/>
          </a:xfrm>
          <a:prstGeom prst="bentConnector4">
            <a:avLst>
              <a:gd name="adj1" fmla="val -29297"/>
              <a:gd name="adj2" fmla="val 67254"/>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9" name="Connecteur en angle 238"/>
          <p:cNvCxnSpPr>
            <a:stCxn id="225" idx="0"/>
            <a:endCxn id="58" idx="1"/>
          </p:cNvCxnSpPr>
          <p:nvPr/>
        </p:nvCxnSpPr>
        <p:spPr>
          <a:xfrm rot="16200000" flipH="1">
            <a:off x="4723407" y="1673081"/>
            <a:ext cx="89461" cy="1010939"/>
          </a:xfrm>
          <a:prstGeom prst="bentConnector4">
            <a:avLst>
              <a:gd name="adj1" fmla="val -255530"/>
              <a:gd name="adj2" fmla="val 78557"/>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1" name="Rectangle 170"/>
          <p:cNvSpPr/>
          <p:nvPr/>
        </p:nvSpPr>
        <p:spPr>
          <a:xfrm>
            <a:off x="757100" y="34476"/>
            <a:ext cx="550151" cy="276999"/>
          </a:xfrm>
          <a:prstGeom prst="rect">
            <a:avLst/>
          </a:prstGeom>
        </p:spPr>
        <p:txBody>
          <a:bodyPr wrap="none">
            <a:spAutoFit/>
          </a:bodyPr>
          <a:lstStyle/>
          <a:p>
            <a:pPr>
              <a:defRPr/>
            </a:pPr>
            <a:r>
              <a:rPr lang="fr-FR" sz="1200" b="1" kern="0" dirty="0">
                <a:solidFill>
                  <a:prstClr val="black"/>
                </a:solidFill>
              </a:rPr>
              <a:t>IGLEX</a:t>
            </a:r>
          </a:p>
        </p:txBody>
      </p:sp>
      <p:sp>
        <p:nvSpPr>
          <p:cNvPr id="48" name="Rectangle 47"/>
          <p:cNvSpPr/>
          <p:nvPr/>
        </p:nvSpPr>
        <p:spPr>
          <a:xfrm>
            <a:off x="4397731" y="4765215"/>
            <a:ext cx="1296144" cy="302845"/>
          </a:xfrm>
          <a:prstGeom prst="rect">
            <a:avLst/>
          </a:prstGeom>
          <a:solidFill>
            <a:srgbClr val="FFFF0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100" dirty="0"/>
              <a:t>EMERGENCY SHUTDOWNS </a:t>
            </a:r>
            <a:endParaRPr lang="fr-FR" sz="1100" kern="0" dirty="0">
              <a:solidFill>
                <a:prstClr val="black"/>
              </a:solidFill>
            </a:endParaRPr>
          </a:p>
        </p:txBody>
      </p:sp>
      <p:sp>
        <p:nvSpPr>
          <p:cNvPr id="205" name="Rectangle 204"/>
          <p:cNvSpPr/>
          <p:nvPr/>
        </p:nvSpPr>
        <p:spPr>
          <a:xfrm>
            <a:off x="2654241" y="4330869"/>
            <a:ext cx="1530896" cy="215989"/>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00" kern="0" dirty="0">
                <a:solidFill>
                  <a:prstClr val="black"/>
                </a:solidFill>
              </a:rPr>
              <a:t>INTERLOCKING</a:t>
            </a:r>
          </a:p>
        </p:txBody>
      </p:sp>
      <p:sp>
        <p:nvSpPr>
          <p:cNvPr id="206" name="Rectangle 205"/>
          <p:cNvSpPr/>
          <p:nvPr/>
        </p:nvSpPr>
        <p:spPr>
          <a:xfrm>
            <a:off x="2654241" y="4580108"/>
            <a:ext cx="1535228" cy="487950"/>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err="1">
                <a:solidFill>
                  <a:prstClr val="black"/>
                </a:solidFill>
              </a:rPr>
              <a:t>Functional</a:t>
            </a:r>
            <a:endParaRPr lang="fr-FR" sz="1200" kern="0" dirty="0">
              <a:solidFill>
                <a:prstClr val="black"/>
              </a:solidFill>
            </a:endParaRPr>
          </a:p>
          <a:p>
            <a:pPr algn="ctr">
              <a:defRPr/>
            </a:pPr>
            <a:r>
              <a:rPr lang="fr-FR" sz="1200" kern="0" dirty="0">
                <a:solidFill>
                  <a:prstClr val="black"/>
                </a:solidFill>
              </a:rPr>
              <a:t>Validation</a:t>
            </a:r>
          </a:p>
        </p:txBody>
      </p:sp>
      <p:sp>
        <p:nvSpPr>
          <p:cNvPr id="211" name="Rectangle 210"/>
          <p:cNvSpPr/>
          <p:nvPr/>
        </p:nvSpPr>
        <p:spPr>
          <a:xfrm>
            <a:off x="2654241" y="5118880"/>
            <a:ext cx="1535228" cy="206218"/>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900" kern="0" dirty="0">
                <a:solidFill>
                  <a:prstClr val="black"/>
                </a:solidFill>
              </a:rPr>
              <a:t>LOCAL CONTROL BOARD</a:t>
            </a:r>
          </a:p>
        </p:txBody>
      </p:sp>
      <p:sp>
        <p:nvSpPr>
          <p:cNvPr id="157" name="Rectangle 156"/>
          <p:cNvSpPr/>
          <p:nvPr/>
        </p:nvSpPr>
        <p:spPr>
          <a:xfrm>
            <a:off x="464433" y="2406699"/>
            <a:ext cx="1135488" cy="615566"/>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err="1">
                <a:solidFill>
                  <a:prstClr val="black"/>
                </a:solidFill>
              </a:rPr>
              <a:t>Functional</a:t>
            </a:r>
            <a:endParaRPr lang="fr-FR" sz="1200" kern="0" dirty="0">
              <a:solidFill>
                <a:prstClr val="black"/>
              </a:solidFill>
            </a:endParaRPr>
          </a:p>
          <a:p>
            <a:pPr algn="ctr">
              <a:defRPr/>
            </a:pPr>
            <a:r>
              <a:rPr lang="fr-FR" sz="1200" kern="0" dirty="0">
                <a:solidFill>
                  <a:prstClr val="black"/>
                </a:solidFill>
              </a:rPr>
              <a:t>Validation</a:t>
            </a:r>
          </a:p>
        </p:txBody>
      </p:sp>
      <p:sp>
        <p:nvSpPr>
          <p:cNvPr id="158" name="Rectangle 157"/>
          <p:cNvSpPr/>
          <p:nvPr/>
        </p:nvSpPr>
        <p:spPr>
          <a:xfrm>
            <a:off x="464433" y="2125566"/>
            <a:ext cx="1135487" cy="205119"/>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00" kern="0" dirty="0">
                <a:solidFill>
                  <a:prstClr val="black"/>
                </a:solidFill>
              </a:rPr>
              <a:t>INTERLOCKING</a:t>
            </a:r>
          </a:p>
        </p:txBody>
      </p:sp>
      <p:sp>
        <p:nvSpPr>
          <p:cNvPr id="159" name="Rectangle 158"/>
          <p:cNvSpPr/>
          <p:nvPr/>
        </p:nvSpPr>
        <p:spPr>
          <a:xfrm>
            <a:off x="474753" y="3077460"/>
            <a:ext cx="1136679" cy="321101"/>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900" kern="0" dirty="0">
                <a:solidFill>
                  <a:prstClr val="black"/>
                </a:solidFill>
              </a:rPr>
              <a:t>LOCAL CONTROL BOARD</a:t>
            </a:r>
          </a:p>
        </p:txBody>
      </p:sp>
      <p:sp>
        <p:nvSpPr>
          <p:cNvPr id="181" name="Rectangle 180"/>
          <p:cNvSpPr/>
          <p:nvPr/>
        </p:nvSpPr>
        <p:spPr>
          <a:xfrm>
            <a:off x="494926" y="278286"/>
            <a:ext cx="1108444" cy="1176977"/>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50" kern="0" dirty="0">
                <a:solidFill>
                  <a:prstClr val="black"/>
                </a:solidFill>
              </a:rPr>
              <a:t>ACCESSES</a:t>
            </a:r>
          </a:p>
          <a:p>
            <a:pPr algn="ctr">
              <a:defRPr/>
            </a:pPr>
            <a:r>
              <a:rPr lang="fr-FR" sz="1050" kern="0" dirty="0">
                <a:solidFill>
                  <a:prstClr val="black"/>
                </a:solidFill>
              </a:rPr>
              <a:t>INTERLOCKING</a:t>
            </a:r>
          </a:p>
          <a:p>
            <a:pPr algn="ctr">
              <a:defRPr/>
            </a:pPr>
            <a:r>
              <a:rPr lang="fr-FR" sz="1050" kern="0" dirty="0">
                <a:solidFill>
                  <a:prstClr val="black"/>
                </a:solidFill>
              </a:rPr>
              <a:t>DEVICES</a:t>
            </a:r>
            <a:endParaRPr lang="fr-FR" sz="1000" kern="0" dirty="0">
              <a:solidFill>
                <a:prstClr val="black"/>
              </a:solidFill>
            </a:endParaRPr>
          </a:p>
        </p:txBody>
      </p:sp>
      <p:sp>
        <p:nvSpPr>
          <p:cNvPr id="146" name="Rectangle 145"/>
          <p:cNvSpPr/>
          <p:nvPr/>
        </p:nvSpPr>
        <p:spPr>
          <a:xfrm>
            <a:off x="7198386" y="2081087"/>
            <a:ext cx="1446365" cy="365243"/>
          </a:xfrm>
          <a:prstGeom prst="rect">
            <a:avLst/>
          </a:prstGeom>
          <a:solidFill>
            <a:srgbClr val="FFFF00"/>
          </a:solidFill>
          <a:ln w="3175" cap="rnd" cmpd="sng" algn="ctr">
            <a:solidFill>
              <a:schemeClr val="tx1"/>
            </a:solidFill>
            <a:prstDash val="solid"/>
          </a:ln>
          <a:effectLst>
            <a:outerShdw blurRad="45000" dist="25000" dir="5400000" rotWithShape="0">
              <a:srgbClr val="000000">
                <a:alpha val="38000"/>
              </a:srgbClr>
            </a:outerShdw>
          </a:effectLst>
        </p:spPr>
        <p:txBody>
          <a:bodyPr rtlCol="0" anchor="ctr"/>
          <a:lstStyle/>
          <a:p>
            <a:pPr algn="ctr">
              <a:defRPr/>
            </a:pPr>
            <a:r>
              <a:rPr lang="fr-FR" sz="900" kern="0" dirty="0">
                <a:solidFill>
                  <a:prstClr val="black"/>
                </a:solidFill>
              </a:rPr>
              <a:t>INSIDE UNIT RADIATION DETECTION</a:t>
            </a:r>
          </a:p>
        </p:txBody>
      </p:sp>
      <p:sp>
        <p:nvSpPr>
          <p:cNvPr id="154" name="Rectangle 153"/>
          <p:cNvSpPr/>
          <p:nvPr/>
        </p:nvSpPr>
        <p:spPr>
          <a:xfrm>
            <a:off x="10363556" y="2079813"/>
            <a:ext cx="1658114" cy="366518"/>
          </a:xfrm>
          <a:prstGeom prst="rect">
            <a:avLst/>
          </a:prstGeom>
          <a:solidFill>
            <a:srgbClr val="FFFF00"/>
          </a:solidFill>
          <a:ln w="3175" cap="rnd" cmpd="sng" algn="ctr">
            <a:solidFill>
              <a:schemeClr val="tx1"/>
            </a:solidFill>
            <a:prstDash val="solid"/>
          </a:ln>
          <a:effectLst>
            <a:outerShdw blurRad="45000" dist="25000" dir="5400000" rotWithShape="0">
              <a:srgbClr val="000000">
                <a:alpha val="38000"/>
              </a:srgbClr>
            </a:outerShdw>
          </a:effectLst>
        </p:spPr>
        <p:txBody>
          <a:bodyPr rtlCol="0" anchor="ctr"/>
          <a:lstStyle/>
          <a:p>
            <a:pPr algn="ctr">
              <a:defRPr/>
            </a:pPr>
            <a:r>
              <a:rPr lang="fr-FR" sz="1100" kern="0" dirty="0">
                <a:solidFill>
                  <a:prstClr val="black"/>
                </a:solidFill>
              </a:rPr>
              <a:t>INSIDE UNIT RADIATION DETECTION</a:t>
            </a:r>
          </a:p>
        </p:txBody>
      </p:sp>
      <p:cxnSp>
        <p:nvCxnSpPr>
          <p:cNvPr id="155" name="Connecteur droit avec flèche 154"/>
          <p:cNvCxnSpPr>
            <a:stCxn id="320" idx="3"/>
            <a:endCxn id="154" idx="1"/>
          </p:cNvCxnSpPr>
          <p:nvPr/>
        </p:nvCxnSpPr>
        <p:spPr>
          <a:xfrm>
            <a:off x="10084459" y="2261464"/>
            <a:ext cx="279097" cy="1608"/>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5552895" y="6112250"/>
            <a:ext cx="1341745" cy="637491"/>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6200000" scaled="1"/>
            <a:tileRect/>
          </a:gradFill>
          <a:ln w="28575" cap="rnd" cmpd="sng" algn="ctr">
            <a:solidFill>
              <a:srgbClr val="FF0000"/>
            </a:solidFill>
            <a:prstDash val="solid"/>
          </a:ln>
          <a:effectLst>
            <a:outerShdw blurRad="45000" dist="25000" dir="5400000" rotWithShape="0">
              <a:srgbClr val="000000">
                <a:alpha val="38000"/>
              </a:srgbClr>
            </a:outerShdw>
          </a:effectLst>
        </p:spPr>
        <p:txBody>
          <a:bodyPr rtlCol="0" anchor="ctr"/>
          <a:lstStyle/>
          <a:p>
            <a:pPr algn="ctr">
              <a:defRPr/>
            </a:pPr>
            <a:r>
              <a:rPr lang="fr-FR" sz="1050" b="1" kern="0" dirty="0">
                <a:solidFill>
                  <a:prstClr val="black"/>
                </a:solidFill>
              </a:rPr>
              <a:t>SHUTTER CONTROL DISABLED</a:t>
            </a:r>
          </a:p>
        </p:txBody>
      </p:sp>
      <p:sp>
        <p:nvSpPr>
          <p:cNvPr id="147" name="Rectangle 146"/>
          <p:cNvSpPr/>
          <p:nvPr/>
        </p:nvSpPr>
        <p:spPr>
          <a:xfrm>
            <a:off x="9825920" y="4984940"/>
            <a:ext cx="1123356" cy="485857"/>
          </a:xfrm>
          <a:prstGeom prst="rect">
            <a:avLst/>
          </a:prstGeom>
          <a:solidFill>
            <a:srgbClr val="92D05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400" b="1" kern="0" dirty="0">
                <a:solidFill>
                  <a:prstClr val="black"/>
                </a:solidFill>
              </a:rPr>
              <a:t>ACCESS</a:t>
            </a:r>
          </a:p>
          <a:p>
            <a:pPr algn="ctr">
              <a:defRPr/>
            </a:pPr>
            <a:r>
              <a:rPr lang="fr-FR" sz="1400" b="1" kern="0" dirty="0">
                <a:solidFill>
                  <a:prstClr val="black"/>
                </a:solidFill>
              </a:rPr>
              <a:t>ALLOWED</a:t>
            </a:r>
          </a:p>
        </p:txBody>
      </p:sp>
      <p:sp>
        <p:nvSpPr>
          <p:cNvPr id="148" name="Rectangle 147"/>
          <p:cNvSpPr/>
          <p:nvPr/>
        </p:nvSpPr>
        <p:spPr>
          <a:xfrm>
            <a:off x="10209193" y="2794630"/>
            <a:ext cx="375424" cy="246221"/>
          </a:xfrm>
          <a:prstGeom prst="rect">
            <a:avLst/>
          </a:prstGeom>
        </p:spPr>
        <p:txBody>
          <a:bodyPr wrap="none">
            <a:spAutoFit/>
          </a:bodyPr>
          <a:lstStyle/>
          <a:p>
            <a:pPr>
              <a:defRPr/>
            </a:pPr>
            <a:r>
              <a:rPr lang="fr-FR" sz="1000" b="1" kern="0" dirty="0">
                <a:solidFill>
                  <a:prstClr val="black"/>
                </a:solidFill>
              </a:rPr>
              <a:t>YES</a:t>
            </a:r>
          </a:p>
        </p:txBody>
      </p:sp>
      <p:cxnSp>
        <p:nvCxnSpPr>
          <p:cNvPr id="5" name="Connecteur droit avec flèche 4"/>
          <p:cNvCxnSpPr>
            <a:stCxn id="41" idx="3"/>
            <a:endCxn id="96" idx="1"/>
          </p:cNvCxnSpPr>
          <p:nvPr/>
        </p:nvCxnSpPr>
        <p:spPr>
          <a:xfrm>
            <a:off x="8733247" y="3070387"/>
            <a:ext cx="266678" cy="191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a:stCxn id="71" idx="1"/>
            <a:endCxn id="96" idx="3"/>
          </p:cNvCxnSpPr>
          <p:nvPr/>
        </p:nvCxnSpPr>
        <p:spPr>
          <a:xfrm flipH="1">
            <a:off x="10123281" y="3070387"/>
            <a:ext cx="300257" cy="191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9530237" y="4208287"/>
            <a:ext cx="1545776" cy="198765"/>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900" kern="0" dirty="0">
                <a:solidFill>
                  <a:prstClr val="black"/>
                </a:solidFill>
              </a:rPr>
              <a:t>LOCAL CONTROL BOARD</a:t>
            </a:r>
          </a:p>
        </p:txBody>
      </p:sp>
      <p:sp>
        <p:nvSpPr>
          <p:cNvPr id="173" name="Rectangle 172"/>
          <p:cNvSpPr/>
          <p:nvPr/>
        </p:nvSpPr>
        <p:spPr>
          <a:xfrm>
            <a:off x="9531582" y="3910303"/>
            <a:ext cx="1545776" cy="198765"/>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200" kern="0" dirty="0" err="1">
                <a:solidFill>
                  <a:prstClr val="black"/>
                </a:solidFill>
              </a:rPr>
              <a:t>Functional</a:t>
            </a:r>
            <a:r>
              <a:rPr lang="fr-FR" sz="1200" kern="0" dirty="0">
                <a:solidFill>
                  <a:prstClr val="black"/>
                </a:solidFill>
              </a:rPr>
              <a:t> Validation</a:t>
            </a:r>
          </a:p>
        </p:txBody>
      </p:sp>
      <p:sp>
        <p:nvSpPr>
          <p:cNvPr id="175" name="Rectangle 174"/>
          <p:cNvSpPr/>
          <p:nvPr/>
        </p:nvSpPr>
        <p:spPr>
          <a:xfrm>
            <a:off x="9530237" y="4487528"/>
            <a:ext cx="1545776" cy="367700"/>
          </a:xfrm>
          <a:prstGeom prst="rect">
            <a:avLst/>
          </a:prstGeom>
          <a:solidFill>
            <a:srgbClr val="00B0F0"/>
          </a:solidFill>
          <a:ln w="12700" cap="rnd" cmpd="sng" algn="ctr">
            <a:solidFill>
              <a:sysClr val="windowText" lastClr="000000"/>
            </a:solidFill>
            <a:prstDash val="solid"/>
          </a:ln>
          <a:effectLst>
            <a:outerShdw blurRad="45000" dist="25000" dir="5400000" rotWithShape="0">
              <a:srgbClr val="000000">
                <a:alpha val="38000"/>
              </a:srgbClr>
            </a:outerShdw>
          </a:effectLst>
        </p:spPr>
        <p:txBody>
          <a:bodyPr rtlCol="0" anchor="ctr"/>
          <a:lstStyle/>
          <a:p>
            <a:pPr algn="ctr">
              <a:defRPr/>
            </a:pPr>
            <a:r>
              <a:rPr lang="fr-FR" sz="1000" kern="0" dirty="0">
                <a:solidFill>
                  <a:prstClr val="black"/>
                </a:solidFill>
              </a:rPr>
              <a:t>DOSE RATE</a:t>
            </a:r>
          </a:p>
          <a:p>
            <a:pPr algn="ctr">
              <a:defRPr/>
            </a:pPr>
            <a:r>
              <a:rPr lang="fr-FR" sz="1000" kern="0" dirty="0">
                <a:solidFill>
                  <a:prstClr val="black"/>
                </a:solidFill>
              </a:rPr>
              <a:t>MEASUREMENTS</a:t>
            </a:r>
          </a:p>
        </p:txBody>
      </p:sp>
      <p:cxnSp>
        <p:nvCxnSpPr>
          <p:cNvPr id="259" name="Connecteur droit avec flèche 258"/>
          <p:cNvCxnSpPr>
            <a:stCxn id="45" idx="3"/>
            <a:endCxn id="173" idx="1"/>
          </p:cNvCxnSpPr>
          <p:nvPr/>
        </p:nvCxnSpPr>
        <p:spPr>
          <a:xfrm flipV="1">
            <a:off x="9145864" y="4009686"/>
            <a:ext cx="385718" cy="8464"/>
          </a:xfrm>
          <a:prstGeom prst="straightConnector1">
            <a:avLst/>
          </a:prstGeom>
          <a:ln w="28575">
            <a:solidFill>
              <a:srgbClr val="00B05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3" name="Connecteur droit avec flèche 262"/>
          <p:cNvCxnSpPr>
            <a:stCxn id="44" idx="3"/>
            <a:endCxn id="172" idx="1"/>
          </p:cNvCxnSpPr>
          <p:nvPr/>
        </p:nvCxnSpPr>
        <p:spPr>
          <a:xfrm flipV="1">
            <a:off x="9145864" y="4307670"/>
            <a:ext cx="384373" cy="2769"/>
          </a:xfrm>
          <a:prstGeom prst="straightConnector1">
            <a:avLst/>
          </a:prstGeom>
          <a:ln w="28575">
            <a:solidFill>
              <a:srgbClr val="00B05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6" name="Connecteur droit avec flèche 265"/>
          <p:cNvCxnSpPr>
            <a:stCxn id="175" idx="1"/>
            <a:endCxn id="46" idx="3"/>
          </p:cNvCxnSpPr>
          <p:nvPr/>
        </p:nvCxnSpPr>
        <p:spPr>
          <a:xfrm flipH="1">
            <a:off x="9145864" y="4671378"/>
            <a:ext cx="384373" cy="2335"/>
          </a:xfrm>
          <a:prstGeom prst="straightConnector1">
            <a:avLst/>
          </a:prstGeom>
          <a:ln w="28575">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0" name="Connecteur droit avec flèche 269"/>
          <p:cNvCxnSpPr>
            <a:stCxn id="33" idx="3"/>
            <a:endCxn id="147" idx="1"/>
          </p:cNvCxnSpPr>
          <p:nvPr/>
        </p:nvCxnSpPr>
        <p:spPr>
          <a:xfrm flipV="1">
            <a:off x="9267862" y="5227869"/>
            <a:ext cx="558058" cy="58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477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1"/>
                                        </p:tgtEl>
                                        <p:attrNameLst>
                                          <p:attrName>style.visibility</p:attrName>
                                        </p:attrNameLst>
                                      </p:cBhvr>
                                      <p:to>
                                        <p:strVal val="visible"/>
                                      </p:to>
                                    </p:set>
                                    <p:animEffect transition="in" filter="fade">
                                      <p:cBhvr>
                                        <p:cTn id="11" dur="500"/>
                                        <p:tgtEl>
                                          <p:spTgt spid="18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8"/>
                                        </p:tgtEl>
                                        <p:attrNameLst>
                                          <p:attrName>style.visibility</p:attrName>
                                        </p:attrNameLst>
                                      </p:cBhvr>
                                      <p:to>
                                        <p:strVal val="visible"/>
                                      </p:to>
                                    </p:set>
                                    <p:animEffect transition="in" filter="fade">
                                      <p:cBhvr>
                                        <p:cTn id="16" dur="500"/>
                                        <p:tgtEl>
                                          <p:spTgt spid="2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500"/>
                                        <p:tgtEl>
                                          <p:spTgt spid="1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fade">
                                      <p:cBhvr>
                                        <p:cTn id="24" dur="500"/>
                                        <p:tgtEl>
                                          <p:spTgt spid="19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3"/>
                                        </p:tgtEl>
                                        <p:attrNameLst>
                                          <p:attrName>style.visibility</p:attrName>
                                        </p:attrNameLst>
                                      </p:cBhvr>
                                      <p:to>
                                        <p:strVal val="visible"/>
                                      </p:to>
                                    </p:set>
                                    <p:animEffect transition="in" filter="fade">
                                      <p:cBhvr>
                                        <p:cTn id="32" dur="500"/>
                                        <p:tgtEl>
                                          <p:spTgt spid="2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7"/>
                                        </p:tgtEl>
                                        <p:attrNameLst>
                                          <p:attrName>style.visibility</p:attrName>
                                        </p:attrNameLst>
                                      </p:cBhvr>
                                      <p:to>
                                        <p:strVal val="visible"/>
                                      </p:to>
                                    </p:set>
                                    <p:animEffect transition="in" filter="fade">
                                      <p:cBhvr>
                                        <p:cTn id="40" dur="500"/>
                                        <p:tgtEl>
                                          <p:spTgt spid="1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7"/>
                                        </p:tgtEl>
                                        <p:attrNameLst>
                                          <p:attrName>style.visibility</p:attrName>
                                        </p:attrNameLst>
                                      </p:cBhvr>
                                      <p:to>
                                        <p:strVal val="visible"/>
                                      </p:to>
                                    </p:set>
                                    <p:animEffect transition="in" filter="fade">
                                      <p:cBhvr>
                                        <p:cTn id="48" dur="500"/>
                                        <p:tgtEl>
                                          <p:spTgt spid="2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fade">
                                      <p:cBhvr>
                                        <p:cTn id="56" dur="500"/>
                                        <p:tgtEl>
                                          <p:spTgt spid="122"/>
                                        </p:tgtEl>
                                      </p:cBhvr>
                                    </p:animEffect>
                                  </p:childTnLst>
                                </p:cTn>
                              </p:par>
                              <p:par>
                                <p:cTn id="57" presetID="10" presetClass="entr" presetSubtype="0" fill="hold" nodeType="with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fade">
                                      <p:cBhvr>
                                        <p:cTn id="59" dur="500"/>
                                        <p:tgtEl>
                                          <p:spTgt spid="13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0" presetClass="entr" presetSubtype="0" fill="hold" nodeType="withEffect">
                                  <p:stCondLst>
                                    <p:cond delay="0"/>
                                  </p:stCondLst>
                                  <p:childTnLst>
                                    <p:set>
                                      <p:cBhvr>
                                        <p:cTn id="66" dur="1" fill="hold">
                                          <p:stCondLst>
                                            <p:cond delay="0"/>
                                          </p:stCondLst>
                                        </p:cTn>
                                        <p:tgtEl>
                                          <p:spTgt spid="224"/>
                                        </p:tgtEl>
                                        <p:attrNameLst>
                                          <p:attrName>style.visibility</p:attrName>
                                        </p:attrNameLst>
                                      </p:cBhvr>
                                      <p:to>
                                        <p:strVal val="visible"/>
                                      </p:to>
                                    </p:set>
                                    <p:animEffect transition="in" filter="fade">
                                      <p:cBhvr>
                                        <p:cTn id="67" dur="500"/>
                                        <p:tgtEl>
                                          <p:spTgt spid="2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10" presetClass="entr" presetSubtype="0" fill="hold" nodeType="withEffect">
                                  <p:stCondLst>
                                    <p:cond delay="0"/>
                                  </p:stCondLst>
                                  <p:childTnLst>
                                    <p:set>
                                      <p:cBhvr>
                                        <p:cTn id="77" dur="1" fill="hold">
                                          <p:stCondLst>
                                            <p:cond delay="0"/>
                                          </p:stCondLst>
                                        </p:cTn>
                                        <p:tgtEl>
                                          <p:spTgt spid="153"/>
                                        </p:tgtEl>
                                        <p:attrNameLst>
                                          <p:attrName>style.visibility</p:attrName>
                                        </p:attrNameLst>
                                      </p:cBhvr>
                                      <p:to>
                                        <p:strVal val="visible"/>
                                      </p:to>
                                    </p:set>
                                    <p:animEffect transition="in" filter="fade">
                                      <p:cBhvr>
                                        <p:cTn id="78" dur="500"/>
                                        <p:tgtEl>
                                          <p:spTgt spid="15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fade">
                                      <p:cBhvr>
                                        <p:cTn id="87" dur="500"/>
                                        <p:tgtEl>
                                          <p:spTgt spid="8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8"/>
                                        </p:tgtEl>
                                        <p:attrNameLst>
                                          <p:attrName>style.visibility</p:attrName>
                                        </p:attrNameLst>
                                      </p:cBhvr>
                                      <p:to>
                                        <p:strVal val="visible"/>
                                      </p:to>
                                    </p:set>
                                    <p:animEffect transition="in" filter="fade">
                                      <p:cBhvr>
                                        <p:cTn id="98" dur="500"/>
                                        <p:tgtEl>
                                          <p:spTgt spid="118"/>
                                        </p:tgtEl>
                                      </p:cBhvr>
                                    </p:animEffect>
                                  </p:childTnLst>
                                </p:cTn>
                              </p:par>
                              <p:par>
                                <p:cTn id="99" presetID="10" presetClass="entr" presetSubtype="0" fill="hold" nodeType="withEffect">
                                  <p:stCondLst>
                                    <p:cond delay="0"/>
                                  </p:stCondLst>
                                  <p:childTnLst>
                                    <p:set>
                                      <p:cBhvr>
                                        <p:cTn id="100" dur="1" fill="hold">
                                          <p:stCondLst>
                                            <p:cond delay="0"/>
                                          </p:stCondLst>
                                        </p:cTn>
                                        <p:tgtEl>
                                          <p:spTgt spid="227"/>
                                        </p:tgtEl>
                                        <p:attrNameLst>
                                          <p:attrName>style.visibility</p:attrName>
                                        </p:attrNameLst>
                                      </p:cBhvr>
                                      <p:to>
                                        <p:strVal val="visible"/>
                                      </p:to>
                                    </p:set>
                                    <p:animEffect transition="in" filter="fade">
                                      <p:cBhvr>
                                        <p:cTn id="101" dur="500"/>
                                        <p:tgtEl>
                                          <p:spTgt spid="22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91"/>
                                        </p:tgtEl>
                                        <p:attrNameLst>
                                          <p:attrName>style.visibility</p:attrName>
                                        </p:attrNameLst>
                                      </p:cBhvr>
                                      <p:to>
                                        <p:strVal val="visible"/>
                                      </p:to>
                                    </p:set>
                                    <p:animEffect transition="in" filter="fade">
                                      <p:cBhvr>
                                        <p:cTn id="106" dur="500"/>
                                        <p:tgtEl>
                                          <p:spTgt spid="19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par>
                                <p:cTn id="112" presetID="10" presetClass="entr" presetSubtype="0" fill="hold" nodeType="withEffect">
                                  <p:stCondLst>
                                    <p:cond delay="0"/>
                                  </p:stCondLst>
                                  <p:childTnLst>
                                    <p:set>
                                      <p:cBhvr>
                                        <p:cTn id="113" dur="1" fill="hold">
                                          <p:stCondLst>
                                            <p:cond delay="0"/>
                                          </p:stCondLst>
                                        </p:cTn>
                                        <p:tgtEl>
                                          <p:spTgt spid="306"/>
                                        </p:tgtEl>
                                        <p:attrNameLst>
                                          <p:attrName>style.visibility</p:attrName>
                                        </p:attrNameLst>
                                      </p:cBhvr>
                                      <p:to>
                                        <p:strVal val="visible"/>
                                      </p:to>
                                    </p:set>
                                    <p:animEffect transition="in" filter="fade">
                                      <p:cBhvr>
                                        <p:cTn id="114" dur="500"/>
                                        <p:tgtEl>
                                          <p:spTgt spid="306"/>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4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58"/>
                                        </p:tgtEl>
                                        <p:attrNameLst>
                                          <p:attrName>style.visibility</p:attrName>
                                        </p:attrNameLst>
                                      </p:cBhvr>
                                      <p:to>
                                        <p:strVal val="visible"/>
                                      </p:to>
                                    </p:set>
                                    <p:animEffect transition="in" filter="fade">
                                      <p:cBhvr>
                                        <p:cTn id="123" dur="500"/>
                                        <p:tgtEl>
                                          <p:spTgt spid="158"/>
                                        </p:tgtEl>
                                      </p:cBhvr>
                                    </p:animEffect>
                                  </p:childTnLst>
                                </p:cTn>
                              </p:par>
                              <p:par>
                                <p:cTn id="124" presetID="10" presetClass="entr" presetSubtype="0" fill="hold" nodeType="withEffect">
                                  <p:stCondLst>
                                    <p:cond delay="0"/>
                                  </p:stCondLst>
                                  <p:childTnLst>
                                    <p:set>
                                      <p:cBhvr>
                                        <p:cTn id="125" dur="1" fill="hold">
                                          <p:stCondLst>
                                            <p:cond delay="0"/>
                                          </p:stCondLst>
                                        </p:cTn>
                                        <p:tgtEl>
                                          <p:spTgt spid="168"/>
                                        </p:tgtEl>
                                        <p:attrNameLst>
                                          <p:attrName>style.visibility</p:attrName>
                                        </p:attrNameLst>
                                      </p:cBhvr>
                                      <p:to>
                                        <p:strVal val="visible"/>
                                      </p:to>
                                    </p:set>
                                    <p:animEffect transition="in" filter="fade">
                                      <p:cBhvr>
                                        <p:cTn id="126" dur="500"/>
                                        <p:tgtEl>
                                          <p:spTgt spid="168"/>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57"/>
                                        </p:tgtEl>
                                        <p:attrNameLst>
                                          <p:attrName>style.visibility</p:attrName>
                                        </p:attrNameLst>
                                      </p:cBhvr>
                                      <p:to>
                                        <p:strVal val="visible"/>
                                      </p:to>
                                    </p:set>
                                    <p:animEffect transition="in" filter="fade">
                                      <p:cBhvr>
                                        <p:cTn id="136" dur="500"/>
                                        <p:tgtEl>
                                          <p:spTgt spid="157"/>
                                        </p:tgtEl>
                                      </p:cBhvr>
                                    </p:animEffect>
                                  </p:childTnLst>
                                </p:cTn>
                              </p:par>
                              <p:par>
                                <p:cTn id="137" presetID="10" presetClass="entr" presetSubtype="0" fill="hold" nodeType="withEffect">
                                  <p:stCondLst>
                                    <p:cond delay="0"/>
                                  </p:stCondLst>
                                  <p:childTnLst>
                                    <p:set>
                                      <p:cBhvr>
                                        <p:cTn id="138" dur="1" fill="hold">
                                          <p:stCondLst>
                                            <p:cond delay="0"/>
                                          </p:stCondLst>
                                        </p:cTn>
                                        <p:tgtEl>
                                          <p:spTgt spid="163"/>
                                        </p:tgtEl>
                                        <p:attrNameLst>
                                          <p:attrName>style.visibility</p:attrName>
                                        </p:attrNameLst>
                                      </p:cBhvr>
                                      <p:to>
                                        <p:strVal val="visible"/>
                                      </p:to>
                                    </p:set>
                                    <p:animEffect transition="in" filter="fade">
                                      <p:cBhvr>
                                        <p:cTn id="139" dur="500"/>
                                        <p:tgtEl>
                                          <p:spTgt spid="16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500"/>
                                        <p:tgtEl>
                                          <p:spTgt spid="24"/>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65"/>
                                        </p:tgtEl>
                                        <p:attrNameLst>
                                          <p:attrName>style.visibility</p:attrName>
                                        </p:attrNameLst>
                                      </p:cBhvr>
                                      <p:to>
                                        <p:strVal val="visible"/>
                                      </p:to>
                                    </p:set>
                                    <p:animEffect transition="in" filter="fade">
                                      <p:cBhvr>
                                        <p:cTn id="147" dur="500"/>
                                        <p:tgtEl>
                                          <p:spTgt spid="165"/>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25"/>
                                        </p:tgtEl>
                                        <p:attrNameLst>
                                          <p:attrName>style.visibility</p:attrName>
                                        </p:attrNameLst>
                                      </p:cBhvr>
                                      <p:to>
                                        <p:strVal val="visible"/>
                                      </p:to>
                                    </p:set>
                                    <p:animEffect transition="in" filter="fade">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159"/>
                                        </p:tgtEl>
                                        <p:attrNameLst>
                                          <p:attrName>style.visibility</p:attrName>
                                        </p:attrNameLst>
                                      </p:cBhvr>
                                      <p:to>
                                        <p:strVal val="visible"/>
                                      </p:to>
                                    </p:set>
                                    <p:animEffect transition="in" filter="fade">
                                      <p:cBhvr>
                                        <p:cTn id="157" dur="500"/>
                                        <p:tgtEl>
                                          <p:spTgt spid="159"/>
                                        </p:tgtEl>
                                      </p:cBhvr>
                                    </p:animEffect>
                                  </p:childTnLst>
                                </p:cTn>
                              </p:par>
                              <p:par>
                                <p:cTn id="158" presetID="10" presetClass="entr" presetSubtype="0" fill="hold" nodeType="withEffect">
                                  <p:stCondLst>
                                    <p:cond delay="0"/>
                                  </p:stCondLst>
                                  <p:childTnLst>
                                    <p:set>
                                      <p:cBhvr>
                                        <p:cTn id="159" dur="1" fill="hold">
                                          <p:stCondLst>
                                            <p:cond delay="0"/>
                                          </p:stCondLst>
                                        </p:cTn>
                                        <p:tgtEl>
                                          <p:spTgt spid="170"/>
                                        </p:tgtEl>
                                        <p:attrNameLst>
                                          <p:attrName>style.visibility</p:attrName>
                                        </p:attrNameLst>
                                      </p:cBhvr>
                                      <p:to>
                                        <p:strVal val="visible"/>
                                      </p:to>
                                    </p:set>
                                    <p:animEffect transition="in" filter="fade">
                                      <p:cBhvr>
                                        <p:cTn id="160" dur="500"/>
                                        <p:tgtEl>
                                          <p:spTgt spid="17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fade">
                                      <p:cBhvr>
                                        <p:cTn id="163" dur="500"/>
                                        <p:tgtEl>
                                          <p:spTgt spid="26"/>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309"/>
                                        </p:tgtEl>
                                        <p:attrNameLst>
                                          <p:attrName>style.visibility</p:attrName>
                                        </p:attrNameLst>
                                      </p:cBhvr>
                                      <p:to>
                                        <p:strVal val="visible"/>
                                      </p:to>
                                    </p:set>
                                    <p:animEffect transition="in" filter="fade">
                                      <p:cBhvr>
                                        <p:cTn id="168" dur="500"/>
                                        <p:tgtEl>
                                          <p:spTgt spid="309"/>
                                        </p:tgtEl>
                                      </p:cBhvr>
                                    </p:animEffect>
                                  </p:childTnLst>
                                </p:cTn>
                              </p:par>
                              <p:par>
                                <p:cTn id="169" presetID="10" presetClass="entr" presetSubtype="0" fill="hold" nodeType="withEffect">
                                  <p:stCondLst>
                                    <p:cond delay="0"/>
                                  </p:stCondLst>
                                  <p:childTnLst>
                                    <p:set>
                                      <p:cBhvr>
                                        <p:cTn id="170" dur="1" fill="hold">
                                          <p:stCondLst>
                                            <p:cond delay="0"/>
                                          </p:stCondLst>
                                        </p:cTn>
                                        <p:tgtEl>
                                          <p:spTgt spid="237"/>
                                        </p:tgtEl>
                                        <p:attrNameLst>
                                          <p:attrName>style.visibility</p:attrName>
                                        </p:attrNameLst>
                                      </p:cBhvr>
                                      <p:to>
                                        <p:strVal val="visible"/>
                                      </p:to>
                                    </p:set>
                                    <p:animEffect transition="in" filter="fade">
                                      <p:cBhvr>
                                        <p:cTn id="171" dur="500"/>
                                        <p:tgtEl>
                                          <p:spTgt spid="237"/>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5"/>
                                        </p:tgtEl>
                                        <p:attrNameLst>
                                          <p:attrName>style.visibility</p:attrName>
                                        </p:attrNameLst>
                                      </p:cBhvr>
                                      <p:to>
                                        <p:strVal val="visible"/>
                                      </p:to>
                                    </p:set>
                                    <p:animEffect transition="in" filter="fade">
                                      <p:cBhvr>
                                        <p:cTn id="176" dur="500"/>
                                        <p:tgtEl>
                                          <p:spTgt spid="65"/>
                                        </p:tgtEl>
                                      </p:cBhvr>
                                    </p:animEffect>
                                  </p:childTnLst>
                                </p:cTn>
                              </p:par>
                              <p:par>
                                <p:cTn id="177" presetID="10" presetClass="entr" presetSubtype="0" fill="hold" nodeType="withEffect">
                                  <p:stCondLst>
                                    <p:cond delay="0"/>
                                  </p:stCondLst>
                                  <p:childTnLst>
                                    <p:set>
                                      <p:cBhvr>
                                        <p:cTn id="178" dur="1" fill="hold">
                                          <p:stCondLst>
                                            <p:cond delay="0"/>
                                          </p:stCondLst>
                                        </p:cTn>
                                        <p:tgtEl>
                                          <p:spTgt spid="61"/>
                                        </p:tgtEl>
                                        <p:attrNameLst>
                                          <p:attrName>style.visibility</p:attrName>
                                        </p:attrNameLst>
                                      </p:cBhvr>
                                      <p:to>
                                        <p:strVal val="visible"/>
                                      </p:to>
                                    </p:set>
                                    <p:animEffect transition="in" filter="fade">
                                      <p:cBhvr>
                                        <p:cTn id="179" dur="500"/>
                                        <p:tgtEl>
                                          <p:spTgt spid="61"/>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83"/>
                                        </p:tgtEl>
                                        <p:attrNameLst>
                                          <p:attrName>style.visibility</p:attrName>
                                        </p:attrNameLst>
                                      </p:cBhvr>
                                      <p:to>
                                        <p:strVal val="visible"/>
                                      </p:to>
                                    </p:set>
                                    <p:animEffect transition="in" filter="fade">
                                      <p:cBhvr>
                                        <p:cTn id="182" dur="500"/>
                                        <p:tgtEl>
                                          <p:spTgt spid="83"/>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58"/>
                                        </p:tgtEl>
                                        <p:attrNameLst>
                                          <p:attrName>style.visibility</p:attrName>
                                        </p:attrNameLst>
                                      </p:cBhvr>
                                      <p:to>
                                        <p:strVal val="visible"/>
                                      </p:to>
                                    </p:set>
                                    <p:animEffect transition="in" filter="fade">
                                      <p:cBhvr>
                                        <p:cTn id="185" dur="500"/>
                                        <p:tgtEl>
                                          <p:spTgt spid="58"/>
                                        </p:tgtEl>
                                      </p:cBhvr>
                                    </p:animEffect>
                                  </p:childTnLst>
                                </p:cTn>
                              </p:par>
                              <p:par>
                                <p:cTn id="186" presetID="10" presetClass="entr" presetSubtype="0" fill="hold" nodeType="withEffect">
                                  <p:stCondLst>
                                    <p:cond delay="0"/>
                                  </p:stCondLst>
                                  <p:childTnLst>
                                    <p:set>
                                      <p:cBhvr>
                                        <p:cTn id="187" dur="1" fill="hold">
                                          <p:stCondLst>
                                            <p:cond delay="0"/>
                                          </p:stCondLst>
                                        </p:cTn>
                                        <p:tgtEl>
                                          <p:spTgt spid="264"/>
                                        </p:tgtEl>
                                        <p:attrNameLst>
                                          <p:attrName>style.visibility</p:attrName>
                                        </p:attrNameLst>
                                      </p:cBhvr>
                                      <p:to>
                                        <p:strVal val="visible"/>
                                      </p:to>
                                    </p:set>
                                    <p:animEffect transition="in" filter="fade">
                                      <p:cBhvr>
                                        <p:cTn id="188" dur="500"/>
                                        <p:tgtEl>
                                          <p:spTgt spid="264"/>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87"/>
                                        </p:tgtEl>
                                        <p:attrNameLst>
                                          <p:attrName>style.visibility</p:attrName>
                                        </p:attrNameLst>
                                      </p:cBhvr>
                                      <p:to>
                                        <p:strVal val="visible"/>
                                      </p:to>
                                    </p:set>
                                    <p:animEffect transition="in" filter="fade">
                                      <p:cBhvr>
                                        <p:cTn id="191" dur="500"/>
                                        <p:tgtEl>
                                          <p:spTgt spid="87"/>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59"/>
                                        </p:tgtEl>
                                        <p:attrNameLst>
                                          <p:attrName>style.visibility</p:attrName>
                                        </p:attrNameLst>
                                      </p:cBhvr>
                                      <p:to>
                                        <p:strVal val="visible"/>
                                      </p:to>
                                    </p:set>
                                    <p:animEffect transition="in" filter="fade">
                                      <p:cBhvr>
                                        <p:cTn id="194" dur="500"/>
                                        <p:tgtEl>
                                          <p:spTgt spid="59"/>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225"/>
                                        </p:tgtEl>
                                        <p:attrNameLst>
                                          <p:attrName>style.visibility</p:attrName>
                                        </p:attrNameLst>
                                      </p:cBhvr>
                                      <p:to>
                                        <p:strVal val="visible"/>
                                      </p:to>
                                    </p:set>
                                    <p:animEffect transition="in" filter="fade">
                                      <p:cBhvr>
                                        <p:cTn id="199" dur="500"/>
                                        <p:tgtEl>
                                          <p:spTgt spid="225"/>
                                        </p:tgtEl>
                                      </p:cBhvr>
                                    </p:animEffect>
                                  </p:childTnLst>
                                </p:cTn>
                              </p:par>
                              <p:par>
                                <p:cTn id="200" presetID="10" presetClass="entr" presetSubtype="0" fill="hold" nodeType="withEffect">
                                  <p:stCondLst>
                                    <p:cond delay="0"/>
                                  </p:stCondLst>
                                  <p:childTnLst>
                                    <p:set>
                                      <p:cBhvr>
                                        <p:cTn id="201" dur="1" fill="hold">
                                          <p:stCondLst>
                                            <p:cond delay="0"/>
                                          </p:stCondLst>
                                        </p:cTn>
                                        <p:tgtEl>
                                          <p:spTgt spid="231"/>
                                        </p:tgtEl>
                                        <p:attrNameLst>
                                          <p:attrName>style.visibility</p:attrName>
                                        </p:attrNameLst>
                                      </p:cBhvr>
                                      <p:to>
                                        <p:strVal val="visible"/>
                                      </p:to>
                                    </p:set>
                                    <p:animEffect transition="in" filter="fade">
                                      <p:cBhvr>
                                        <p:cTn id="202" dur="500"/>
                                        <p:tgtEl>
                                          <p:spTgt spid="231"/>
                                        </p:tgtEl>
                                      </p:cBhvr>
                                    </p:animEffect>
                                  </p:childTnLst>
                                </p:cTn>
                              </p:par>
                              <p:par>
                                <p:cTn id="203" presetID="10" presetClass="entr" presetSubtype="0" fill="hold" nodeType="withEffect">
                                  <p:stCondLst>
                                    <p:cond delay="0"/>
                                  </p:stCondLst>
                                  <p:childTnLst>
                                    <p:set>
                                      <p:cBhvr>
                                        <p:cTn id="204" dur="1" fill="hold">
                                          <p:stCondLst>
                                            <p:cond delay="0"/>
                                          </p:stCondLst>
                                        </p:cTn>
                                        <p:tgtEl>
                                          <p:spTgt spid="233"/>
                                        </p:tgtEl>
                                        <p:attrNameLst>
                                          <p:attrName>style.visibility</p:attrName>
                                        </p:attrNameLst>
                                      </p:cBhvr>
                                      <p:to>
                                        <p:strVal val="visible"/>
                                      </p:to>
                                    </p:set>
                                    <p:animEffect transition="in" filter="fade">
                                      <p:cBhvr>
                                        <p:cTn id="205" dur="500"/>
                                        <p:tgtEl>
                                          <p:spTgt spid="233"/>
                                        </p:tgtEl>
                                      </p:cBhvr>
                                    </p:animEffect>
                                  </p:childTnLst>
                                </p:cTn>
                              </p:par>
                              <p:par>
                                <p:cTn id="206" presetID="10" presetClass="entr" presetSubtype="0" fill="hold" nodeType="withEffect">
                                  <p:stCondLst>
                                    <p:cond delay="0"/>
                                  </p:stCondLst>
                                  <p:childTnLst>
                                    <p:set>
                                      <p:cBhvr>
                                        <p:cTn id="207" dur="1" fill="hold">
                                          <p:stCondLst>
                                            <p:cond delay="0"/>
                                          </p:stCondLst>
                                        </p:cTn>
                                        <p:tgtEl>
                                          <p:spTgt spid="239"/>
                                        </p:tgtEl>
                                        <p:attrNameLst>
                                          <p:attrName>style.visibility</p:attrName>
                                        </p:attrNameLst>
                                      </p:cBhvr>
                                      <p:to>
                                        <p:strVal val="visible"/>
                                      </p:to>
                                    </p:set>
                                    <p:animEffect transition="in" filter="fade">
                                      <p:cBhvr>
                                        <p:cTn id="208" dur="500"/>
                                        <p:tgtEl>
                                          <p:spTgt spid="239"/>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108"/>
                                        </p:tgtEl>
                                        <p:attrNameLst>
                                          <p:attrName>style.visibility</p:attrName>
                                        </p:attrNameLst>
                                      </p:cBhvr>
                                      <p:to>
                                        <p:strVal val="visible"/>
                                      </p:to>
                                    </p:set>
                                    <p:animEffect transition="in" filter="fade">
                                      <p:cBhvr>
                                        <p:cTn id="213" dur="500"/>
                                        <p:tgtEl>
                                          <p:spTgt spid="108"/>
                                        </p:tgtEl>
                                      </p:cBhvr>
                                    </p:animEffect>
                                  </p:childTnLst>
                                </p:cTn>
                              </p:par>
                              <p:par>
                                <p:cTn id="214" presetID="10" presetClass="entr" presetSubtype="0" fill="hold" nodeType="withEffect">
                                  <p:stCondLst>
                                    <p:cond delay="0"/>
                                  </p:stCondLst>
                                  <p:childTnLst>
                                    <p:set>
                                      <p:cBhvr>
                                        <p:cTn id="215" dur="1" fill="hold">
                                          <p:stCondLst>
                                            <p:cond delay="0"/>
                                          </p:stCondLst>
                                        </p:cTn>
                                        <p:tgtEl>
                                          <p:spTgt spid="214"/>
                                        </p:tgtEl>
                                        <p:attrNameLst>
                                          <p:attrName>style.visibility</p:attrName>
                                        </p:attrNameLst>
                                      </p:cBhvr>
                                      <p:to>
                                        <p:strVal val="visible"/>
                                      </p:to>
                                    </p:set>
                                    <p:animEffect transition="in" filter="fade">
                                      <p:cBhvr>
                                        <p:cTn id="216" dur="500"/>
                                        <p:tgtEl>
                                          <p:spTgt spid="214"/>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30"/>
                                        </p:tgtEl>
                                        <p:attrNameLst>
                                          <p:attrName>style.visibility</p:attrName>
                                        </p:attrNameLst>
                                      </p:cBhvr>
                                      <p:to>
                                        <p:strVal val="visible"/>
                                      </p:to>
                                    </p:set>
                                    <p:animEffect transition="in" filter="fade">
                                      <p:cBhvr>
                                        <p:cTn id="221" dur="500"/>
                                        <p:tgtEl>
                                          <p:spTgt spid="30"/>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31"/>
                                        </p:tgtEl>
                                        <p:attrNameLst>
                                          <p:attrName>style.visibility</p:attrName>
                                        </p:attrNameLst>
                                      </p:cBhvr>
                                      <p:to>
                                        <p:strVal val="visible"/>
                                      </p:to>
                                    </p:set>
                                    <p:animEffect transition="in" filter="fade">
                                      <p:cBhvr>
                                        <p:cTn id="226" dur="500"/>
                                        <p:tgtEl>
                                          <p:spTgt spid="31"/>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32"/>
                                        </p:tgtEl>
                                        <p:attrNameLst>
                                          <p:attrName>style.visibility</p:attrName>
                                        </p:attrNameLst>
                                      </p:cBhvr>
                                      <p:to>
                                        <p:strVal val="visible"/>
                                      </p:to>
                                    </p:set>
                                    <p:animEffect transition="in" filter="fade">
                                      <p:cBhvr>
                                        <p:cTn id="231" dur="500"/>
                                        <p:tgtEl>
                                          <p:spTgt spid="32"/>
                                        </p:tgtEl>
                                      </p:cBhvr>
                                    </p:animEffect>
                                  </p:childTnLst>
                                </p:cTn>
                              </p:par>
                            </p:childTnLst>
                          </p:cTn>
                        </p:par>
                      </p:childTnLst>
                    </p:cTn>
                  </p:par>
                  <p:par>
                    <p:cTn id="232" fill="hold">
                      <p:stCondLst>
                        <p:cond delay="indefinite"/>
                      </p:stCondLst>
                      <p:childTnLst>
                        <p:par>
                          <p:cTn id="233" fill="hold">
                            <p:stCondLst>
                              <p:cond delay="0"/>
                            </p:stCondLst>
                            <p:childTnLst>
                              <p:par>
                                <p:cTn id="234" presetID="2" presetClass="entr" presetSubtype="4" fill="hold" grpId="0" nodeType="clickEffect">
                                  <p:stCondLst>
                                    <p:cond delay="0"/>
                                  </p:stCondLst>
                                  <p:childTnLst>
                                    <p:set>
                                      <p:cBhvr>
                                        <p:cTn id="235" dur="1" fill="hold">
                                          <p:stCondLst>
                                            <p:cond delay="0"/>
                                          </p:stCondLst>
                                        </p:cTn>
                                        <p:tgtEl>
                                          <p:spTgt spid="215"/>
                                        </p:tgtEl>
                                        <p:attrNameLst>
                                          <p:attrName>style.visibility</p:attrName>
                                        </p:attrNameLst>
                                      </p:cBhvr>
                                      <p:to>
                                        <p:strVal val="visible"/>
                                      </p:to>
                                    </p:set>
                                    <p:anim calcmode="lin" valueType="num">
                                      <p:cBhvr additive="base">
                                        <p:cTn id="236" dur="500" fill="hold"/>
                                        <p:tgtEl>
                                          <p:spTgt spid="215"/>
                                        </p:tgtEl>
                                        <p:attrNameLst>
                                          <p:attrName>ppt_x</p:attrName>
                                        </p:attrNameLst>
                                      </p:cBhvr>
                                      <p:tavLst>
                                        <p:tav tm="0">
                                          <p:val>
                                            <p:strVal val="#ppt_x"/>
                                          </p:val>
                                        </p:tav>
                                        <p:tav tm="100000">
                                          <p:val>
                                            <p:strVal val="#ppt_x"/>
                                          </p:val>
                                        </p:tav>
                                      </p:tavLst>
                                    </p:anim>
                                    <p:anim calcmode="lin" valueType="num">
                                      <p:cBhvr additive="base">
                                        <p:cTn id="237" dur="500" fill="hold"/>
                                        <p:tgtEl>
                                          <p:spTgt spid="215"/>
                                        </p:tgtEl>
                                        <p:attrNameLst>
                                          <p:attrName>ppt_y</p:attrName>
                                        </p:attrNameLst>
                                      </p:cBhvr>
                                      <p:tavLst>
                                        <p:tav tm="0">
                                          <p:val>
                                            <p:strVal val="1+#ppt_h/2"/>
                                          </p:val>
                                        </p:tav>
                                        <p:tav tm="100000">
                                          <p:val>
                                            <p:strVal val="#ppt_y"/>
                                          </p:val>
                                        </p:tav>
                                      </p:tavLst>
                                    </p:anim>
                                  </p:childTnLst>
                                </p:cTn>
                              </p:par>
                              <p:par>
                                <p:cTn id="238" presetID="2" presetClass="entr" presetSubtype="4" fill="hold" grpId="0" nodeType="withEffect">
                                  <p:stCondLst>
                                    <p:cond delay="0"/>
                                  </p:stCondLst>
                                  <p:childTnLst>
                                    <p:set>
                                      <p:cBhvr>
                                        <p:cTn id="239" dur="1" fill="hold">
                                          <p:stCondLst>
                                            <p:cond delay="0"/>
                                          </p:stCondLst>
                                        </p:cTn>
                                        <p:tgtEl>
                                          <p:spTgt spid="216"/>
                                        </p:tgtEl>
                                        <p:attrNameLst>
                                          <p:attrName>style.visibility</p:attrName>
                                        </p:attrNameLst>
                                      </p:cBhvr>
                                      <p:to>
                                        <p:strVal val="visible"/>
                                      </p:to>
                                    </p:set>
                                    <p:anim calcmode="lin" valueType="num">
                                      <p:cBhvr additive="base">
                                        <p:cTn id="240" dur="500" fill="hold"/>
                                        <p:tgtEl>
                                          <p:spTgt spid="216"/>
                                        </p:tgtEl>
                                        <p:attrNameLst>
                                          <p:attrName>ppt_x</p:attrName>
                                        </p:attrNameLst>
                                      </p:cBhvr>
                                      <p:tavLst>
                                        <p:tav tm="0">
                                          <p:val>
                                            <p:strVal val="#ppt_x"/>
                                          </p:val>
                                        </p:tav>
                                        <p:tav tm="100000">
                                          <p:val>
                                            <p:strVal val="#ppt_x"/>
                                          </p:val>
                                        </p:tav>
                                      </p:tavLst>
                                    </p:anim>
                                    <p:anim calcmode="lin" valueType="num">
                                      <p:cBhvr additive="base">
                                        <p:cTn id="241" dur="500" fill="hold"/>
                                        <p:tgtEl>
                                          <p:spTgt spid="216"/>
                                        </p:tgtEl>
                                        <p:attrNameLst>
                                          <p:attrName>ppt_y</p:attrName>
                                        </p:attrNameLst>
                                      </p:cBhvr>
                                      <p:tavLst>
                                        <p:tav tm="0">
                                          <p:val>
                                            <p:strVal val="1+#ppt_h/2"/>
                                          </p:val>
                                        </p:tav>
                                        <p:tav tm="100000">
                                          <p:val>
                                            <p:strVal val="#ppt_y"/>
                                          </p:val>
                                        </p:tav>
                                      </p:tavLst>
                                    </p:anim>
                                  </p:childTnLst>
                                </p:cTn>
                              </p:par>
                              <p:par>
                                <p:cTn id="242" presetID="1" presetClass="entr" presetSubtype="0" fill="hold" grpId="0" nodeType="withEffect">
                                  <p:stCondLst>
                                    <p:cond delay="0"/>
                                  </p:stCondLst>
                                  <p:childTnLst>
                                    <p:set>
                                      <p:cBhvr>
                                        <p:cTn id="243" dur="1" fill="hold">
                                          <p:stCondLst>
                                            <p:cond delay="0"/>
                                          </p:stCondLst>
                                        </p:cTn>
                                        <p:tgtEl>
                                          <p:spTgt spid="218"/>
                                        </p:tgtEl>
                                        <p:attrNameLst>
                                          <p:attrName>style.visibility</p:attrName>
                                        </p:attrNameLst>
                                      </p:cBhvr>
                                      <p:to>
                                        <p:strVal val="visible"/>
                                      </p:to>
                                    </p:set>
                                  </p:childTnLst>
                                </p:cTn>
                              </p:par>
                              <p:par>
                                <p:cTn id="244" presetID="1" presetClass="entr" presetSubtype="0" fill="hold" grpId="0" nodeType="withEffect">
                                  <p:stCondLst>
                                    <p:cond delay="0"/>
                                  </p:stCondLst>
                                  <p:childTnLst>
                                    <p:set>
                                      <p:cBhvr>
                                        <p:cTn id="245" dur="1" fill="hold">
                                          <p:stCondLst>
                                            <p:cond delay="0"/>
                                          </p:stCondLst>
                                        </p:cTn>
                                        <p:tgtEl>
                                          <p:spTgt spid="219"/>
                                        </p:tgtEl>
                                        <p:attrNameLst>
                                          <p:attrName>style.visibility</p:attrName>
                                        </p:attrNameLst>
                                      </p:cBhvr>
                                      <p:to>
                                        <p:strVal val="visible"/>
                                      </p:to>
                                    </p:set>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grpId="0" nodeType="clickEffect">
                                  <p:stCondLst>
                                    <p:cond delay="0"/>
                                  </p:stCondLst>
                                  <p:childTnLst>
                                    <p:set>
                                      <p:cBhvr>
                                        <p:cTn id="249" dur="1" fill="hold">
                                          <p:stCondLst>
                                            <p:cond delay="0"/>
                                          </p:stCondLst>
                                        </p:cTn>
                                        <p:tgtEl>
                                          <p:spTgt spid="269"/>
                                        </p:tgtEl>
                                        <p:attrNameLst>
                                          <p:attrName>style.visibility</p:attrName>
                                        </p:attrNameLst>
                                      </p:cBhvr>
                                      <p:to>
                                        <p:strVal val="visible"/>
                                      </p:to>
                                    </p:set>
                                    <p:animEffect transition="in" filter="fade">
                                      <p:cBhvr>
                                        <p:cTn id="250" dur="500"/>
                                        <p:tgtEl>
                                          <p:spTgt spid="269"/>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12"/>
                                        </p:tgtEl>
                                        <p:attrNameLst>
                                          <p:attrName>style.visibility</p:attrName>
                                        </p:attrNameLst>
                                      </p:cBhvr>
                                      <p:to>
                                        <p:strVal val="visible"/>
                                      </p:to>
                                    </p:set>
                                    <p:animEffect transition="in" filter="fade">
                                      <p:cBhvr>
                                        <p:cTn id="253" dur="500"/>
                                        <p:tgtEl>
                                          <p:spTgt spid="212"/>
                                        </p:tgtEl>
                                      </p:cBhvr>
                                    </p:animEffect>
                                  </p:childTnLst>
                                </p:cTn>
                              </p:par>
                            </p:childTnLst>
                          </p:cTn>
                        </p:par>
                      </p:childTnLst>
                    </p:cTn>
                  </p:par>
                  <p:par>
                    <p:cTn id="254" fill="hold">
                      <p:stCondLst>
                        <p:cond delay="indefinite"/>
                      </p:stCondLst>
                      <p:childTnLst>
                        <p:par>
                          <p:cTn id="255" fill="hold">
                            <p:stCondLst>
                              <p:cond delay="0"/>
                            </p:stCondLst>
                            <p:childTnLst>
                              <p:par>
                                <p:cTn id="256" presetID="1" presetClass="entr" presetSubtype="0" fill="hold" grpId="0" nodeType="clickEffect">
                                  <p:stCondLst>
                                    <p:cond delay="0"/>
                                  </p:stCondLst>
                                  <p:childTnLst>
                                    <p:set>
                                      <p:cBhvr>
                                        <p:cTn id="257" dur="1" fill="hold">
                                          <p:stCondLst>
                                            <p:cond delay="0"/>
                                          </p:stCondLst>
                                        </p:cTn>
                                        <p:tgtEl>
                                          <p:spTgt spid="89"/>
                                        </p:tgtEl>
                                        <p:attrNameLst>
                                          <p:attrName>style.visibility</p:attrName>
                                        </p:attrNameLst>
                                      </p:cBhvr>
                                      <p:to>
                                        <p:strVal val="visible"/>
                                      </p:to>
                                    </p:set>
                                  </p:childTnLst>
                                </p:cTn>
                              </p:par>
                              <p:par>
                                <p:cTn id="258" presetID="1" presetClass="entr" presetSubtype="0" fill="hold" grpId="0" nodeType="withEffect">
                                  <p:stCondLst>
                                    <p:cond delay="0"/>
                                  </p:stCondLst>
                                  <p:childTnLst>
                                    <p:set>
                                      <p:cBhvr>
                                        <p:cTn id="259" dur="1" fill="hold">
                                          <p:stCondLst>
                                            <p:cond delay="0"/>
                                          </p:stCondLst>
                                        </p:cTn>
                                        <p:tgtEl>
                                          <p:spTgt spid="238"/>
                                        </p:tgtEl>
                                        <p:attrNameLst>
                                          <p:attrName>style.visibility</p:attrName>
                                        </p:attrNameLst>
                                      </p:cBhvr>
                                      <p:to>
                                        <p:strVal val="visible"/>
                                      </p:to>
                                    </p:set>
                                  </p:childTnLst>
                                </p:cTn>
                              </p:par>
                            </p:childTnLst>
                          </p:cTn>
                        </p:par>
                      </p:childTnLst>
                    </p:cTn>
                  </p:par>
                  <p:par>
                    <p:cTn id="260" fill="hold">
                      <p:stCondLst>
                        <p:cond delay="indefinite"/>
                      </p:stCondLst>
                      <p:childTnLst>
                        <p:par>
                          <p:cTn id="261" fill="hold">
                            <p:stCondLst>
                              <p:cond delay="0"/>
                            </p:stCondLst>
                            <p:childTnLst>
                              <p:par>
                                <p:cTn id="262" presetID="10" presetClass="entr" presetSubtype="0" fill="hold" grpId="0" nodeType="clickEffect">
                                  <p:stCondLst>
                                    <p:cond delay="0"/>
                                  </p:stCondLst>
                                  <p:childTnLst>
                                    <p:set>
                                      <p:cBhvr>
                                        <p:cTn id="263" dur="1" fill="hold">
                                          <p:stCondLst>
                                            <p:cond delay="0"/>
                                          </p:stCondLst>
                                        </p:cTn>
                                        <p:tgtEl>
                                          <p:spTgt spid="205"/>
                                        </p:tgtEl>
                                        <p:attrNameLst>
                                          <p:attrName>style.visibility</p:attrName>
                                        </p:attrNameLst>
                                      </p:cBhvr>
                                      <p:to>
                                        <p:strVal val="visible"/>
                                      </p:to>
                                    </p:set>
                                    <p:animEffect transition="in" filter="fade">
                                      <p:cBhvr>
                                        <p:cTn id="264" dur="500"/>
                                        <p:tgtEl>
                                          <p:spTgt spid="205"/>
                                        </p:tgtEl>
                                      </p:cBhvr>
                                    </p:animEffect>
                                  </p:childTnLst>
                                </p:cTn>
                              </p:par>
                              <p:par>
                                <p:cTn id="265" presetID="10" presetClass="entr" presetSubtype="0" fill="hold" nodeType="withEffect">
                                  <p:stCondLst>
                                    <p:cond delay="0"/>
                                  </p:stCondLst>
                                  <p:childTnLst>
                                    <p:set>
                                      <p:cBhvr>
                                        <p:cTn id="266" dur="1" fill="hold">
                                          <p:stCondLst>
                                            <p:cond delay="0"/>
                                          </p:stCondLst>
                                        </p:cTn>
                                        <p:tgtEl>
                                          <p:spTgt spid="255"/>
                                        </p:tgtEl>
                                        <p:attrNameLst>
                                          <p:attrName>style.visibility</p:attrName>
                                        </p:attrNameLst>
                                      </p:cBhvr>
                                      <p:to>
                                        <p:strVal val="visible"/>
                                      </p:to>
                                    </p:set>
                                    <p:animEffect transition="in" filter="fade">
                                      <p:cBhvr>
                                        <p:cTn id="267" dur="500"/>
                                        <p:tgtEl>
                                          <p:spTgt spid="255"/>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grpId="0" nodeType="clickEffect">
                                  <p:stCondLst>
                                    <p:cond delay="0"/>
                                  </p:stCondLst>
                                  <p:childTnLst>
                                    <p:set>
                                      <p:cBhvr>
                                        <p:cTn id="271" dur="1" fill="hold">
                                          <p:stCondLst>
                                            <p:cond delay="0"/>
                                          </p:stCondLst>
                                        </p:cTn>
                                        <p:tgtEl>
                                          <p:spTgt spid="49"/>
                                        </p:tgtEl>
                                        <p:attrNameLst>
                                          <p:attrName>style.visibility</p:attrName>
                                        </p:attrNameLst>
                                      </p:cBhvr>
                                      <p:to>
                                        <p:strVal val="visible"/>
                                      </p:to>
                                    </p:set>
                                    <p:animEffect transition="in" filter="fade">
                                      <p:cBhvr>
                                        <p:cTn id="272" dur="500"/>
                                        <p:tgtEl>
                                          <p:spTgt spid="49"/>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grpId="0" nodeType="clickEffect">
                                  <p:stCondLst>
                                    <p:cond delay="0"/>
                                  </p:stCondLst>
                                  <p:childTnLst>
                                    <p:set>
                                      <p:cBhvr>
                                        <p:cTn id="276" dur="1" fill="hold">
                                          <p:stCondLst>
                                            <p:cond delay="0"/>
                                          </p:stCondLst>
                                        </p:cTn>
                                        <p:tgtEl>
                                          <p:spTgt spid="206"/>
                                        </p:tgtEl>
                                        <p:attrNameLst>
                                          <p:attrName>style.visibility</p:attrName>
                                        </p:attrNameLst>
                                      </p:cBhvr>
                                      <p:to>
                                        <p:strVal val="visible"/>
                                      </p:to>
                                    </p:set>
                                    <p:animEffect transition="in" filter="fade">
                                      <p:cBhvr>
                                        <p:cTn id="277" dur="500"/>
                                        <p:tgtEl>
                                          <p:spTgt spid="206"/>
                                        </p:tgtEl>
                                      </p:cBhvr>
                                    </p:animEffect>
                                  </p:childTnLst>
                                </p:cTn>
                              </p:par>
                              <p:par>
                                <p:cTn id="278" presetID="10" presetClass="entr" presetSubtype="0" fill="hold" nodeType="withEffect">
                                  <p:stCondLst>
                                    <p:cond delay="0"/>
                                  </p:stCondLst>
                                  <p:childTnLst>
                                    <p:set>
                                      <p:cBhvr>
                                        <p:cTn id="279" dur="1" fill="hold">
                                          <p:stCondLst>
                                            <p:cond delay="0"/>
                                          </p:stCondLst>
                                        </p:cTn>
                                        <p:tgtEl>
                                          <p:spTgt spid="251"/>
                                        </p:tgtEl>
                                        <p:attrNameLst>
                                          <p:attrName>style.visibility</p:attrName>
                                        </p:attrNameLst>
                                      </p:cBhvr>
                                      <p:to>
                                        <p:strVal val="visible"/>
                                      </p:to>
                                    </p:set>
                                    <p:animEffect transition="in" filter="fade">
                                      <p:cBhvr>
                                        <p:cTn id="280" dur="500"/>
                                        <p:tgtEl>
                                          <p:spTgt spid="251"/>
                                        </p:tgtEl>
                                      </p:cBhvr>
                                    </p:animEffect>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grpId="0" nodeType="clickEffect">
                                  <p:stCondLst>
                                    <p:cond delay="0"/>
                                  </p:stCondLst>
                                  <p:childTnLst>
                                    <p:set>
                                      <p:cBhvr>
                                        <p:cTn id="284" dur="1" fill="hold">
                                          <p:stCondLst>
                                            <p:cond delay="0"/>
                                          </p:stCondLst>
                                        </p:cTn>
                                        <p:tgtEl>
                                          <p:spTgt spid="47"/>
                                        </p:tgtEl>
                                        <p:attrNameLst>
                                          <p:attrName>style.visibility</p:attrName>
                                        </p:attrNameLst>
                                      </p:cBhvr>
                                      <p:to>
                                        <p:strVal val="visible"/>
                                      </p:to>
                                    </p:set>
                                    <p:animEffect transition="in" filter="fade">
                                      <p:cBhvr>
                                        <p:cTn id="285" dur="500"/>
                                        <p:tgtEl>
                                          <p:spTgt spid="47"/>
                                        </p:tgtEl>
                                      </p:cBhvr>
                                    </p:animEffect>
                                  </p:childTnLst>
                                </p:cTn>
                              </p:par>
                            </p:childTnLst>
                          </p:cTn>
                        </p:par>
                      </p:childTnLst>
                    </p:cTn>
                  </p:par>
                  <p:par>
                    <p:cTn id="286" fill="hold">
                      <p:stCondLst>
                        <p:cond delay="indefinite"/>
                      </p:stCondLst>
                      <p:childTnLst>
                        <p:par>
                          <p:cTn id="287" fill="hold">
                            <p:stCondLst>
                              <p:cond delay="0"/>
                            </p:stCondLst>
                            <p:childTnLst>
                              <p:par>
                                <p:cTn id="288" presetID="10" presetClass="entr" presetSubtype="0" fill="hold" nodeType="clickEffect">
                                  <p:stCondLst>
                                    <p:cond delay="0"/>
                                  </p:stCondLst>
                                  <p:childTnLst>
                                    <p:set>
                                      <p:cBhvr>
                                        <p:cTn id="289" dur="1" fill="hold">
                                          <p:stCondLst>
                                            <p:cond delay="0"/>
                                          </p:stCondLst>
                                        </p:cTn>
                                        <p:tgtEl>
                                          <p:spTgt spid="253"/>
                                        </p:tgtEl>
                                        <p:attrNameLst>
                                          <p:attrName>style.visibility</p:attrName>
                                        </p:attrNameLst>
                                      </p:cBhvr>
                                      <p:to>
                                        <p:strVal val="visible"/>
                                      </p:to>
                                    </p:set>
                                    <p:animEffect transition="in" filter="fade">
                                      <p:cBhvr>
                                        <p:cTn id="290" dur="500"/>
                                        <p:tgtEl>
                                          <p:spTgt spid="253"/>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48"/>
                                        </p:tgtEl>
                                        <p:attrNameLst>
                                          <p:attrName>style.visibility</p:attrName>
                                        </p:attrNameLst>
                                      </p:cBhvr>
                                      <p:to>
                                        <p:strVal val="visible"/>
                                      </p:to>
                                    </p:set>
                                    <p:animEffect transition="in" filter="fade">
                                      <p:cBhvr>
                                        <p:cTn id="293" dur="500"/>
                                        <p:tgtEl>
                                          <p:spTgt spid="48"/>
                                        </p:tgtEl>
                                      </p:cBhvr>
                                    </p:animEffect>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grpId="0" nodeType="clickEffect">
                                  <p:stCondLst>
                                    <p:cond delay="0"/>
                                  </p:stCondLst>
                                  <p:childTnLst>
                                    <p:set>
                                      <p:cBhvr>
                                        <p:cTn id="297" dur="1" fill="hold">
                                          <p:stCondLst>
                                            <p:cond delay="0"/>
                                          </p:stCondLst>
                                        </p:cTn>
                                        <p:tgtEl>
                                          <p:spTgt spid="211"/>
                                        </p:tgtEl>
                                        <p:attrNameLst>
                                          <p:attrName>style.visibility</p:attrName>
                                        </p:attrNameLst>
                                      </p:cBhvr>
                                      <p:to>
                                        <p:strVal val="visible"/>
                                      </p:to>
                                    </p:set>
                                    <p:animEffect transition="in" filter="fade">
                                      <p:cBhvr>
                                        <p:cTn id="298" dur="500"/>
                                        <p:tgtEl>
                                          <p:spTgt spid="211"/>
                                        </p:tgtEl>
                                      </p:cBhvr>
                                    </p:animEffect>
                                  </p:childTnLst>
                                </p:cTn>
                              </p:par>
                              <p:par>
                                <p:cTn id="299" presetID="10" presetClass="entr" presetSubtype="0" fill="hold" nodeType="withEffect">
                                  <p:stCondLst>
                                    <p:cond delay="0"/>
                                  </p:stCondLst>
                                  <p:childTnLst>
                                    <p:set>
                                      <p:cBhvr>
                                        <p:cTn id="300" dur="1" fill="hold">
                                          <p:stCondLst>
                                            <p:cond delay="0"/>
                                          </p:stCondLst>
                                        </p:cTn>
                                        <p:tgtEl>
                                          <p:spTgt spid="257"/>
                                        </p:tgtEl>
                                        <p:attrNameLst>
                                          <p:attrName>style.visibility</p:attrName>
                                        </p:attrNameLst>
                                      </p:cBhvr>
                                      <p:to>
                                        <p:strVal val="visible"/>
                                      </p:to>
                                    </p:set>
                                    <p:animEffect transition="in" filter="fade">
                                      <p:cBhvr>
                                        <p:cTn id="301" dur="500"/>
                                        <p:tgtEl>
                                          <p:spTgt spid="257"/>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50"/>
                                        </p:tgtEl>
                                        <p:attrNameLst>
                                          <p:attrName>style.visibility</p:attrName>
                                        </p:attrNameLst>
                                      </p:cBhvr>
                                      <p:to>
                                        <p:strVal val="visible"/>
                                      </p:to>
                                    </p:set>
                                    <p:animEffect transition="in" filter="fade">
                                      <p:cBhvr>
                                        <p:cTn id="306" dur="500"/>
                                        <p:tgtEl>
                                          <p:spTgt spid="50"/>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nodeType="clickEffect">
                                  <p:stCondLst>
                                    <p:cond delay="0"/>
                                  </p:stCondLst>
                                  <p:childTnLst>
                                    <p:set>
                                      <p:cBhvr>
                                        <p:cTn id="310" dur="1" fill="hold">
                                          <p:stCondLst>
                                            <p:cond delay="0"/>
                                          </p:stCondLst>
                                        </p:cTn>
                                        <p:tgtEl>
                                          <p:spTgt spid="261"/>
                                        </p:tgtEl>
                                        <p:attrNameLst>
                                          <p:attrName>style.visibility</p:attrName>
                                        </p:attrNameLst>
                                      </p:cBhvr>
                                      <p:to>
                                        <p:strVal val="visible"/>
                                      </p:to>
                                    </p:set>
                                    <p:animEffect transition="in" filter="fade">
                                      <p:cBhvr>
                                        <p:cTn id="311" dur="500"/>
                                        <p:tgtEl>
                                          <p:spTgt spid="261"/>
                                        </p:tgtEl>
                                      </p:cBhvr>
                                    </p:animEffect>
                                  </p:childTnLst>
                                </p:cTn>
                              </p:par>
                              <p:par>
                                <p:cTn id="312" presetID="10" presetClass="entr" presetSubtype="0" fill="hold" nodeType="withEffect">
                                  <p:stCondLst>
                                    <p:cond delay="0"/>
                                  </p:stCondLst>
                                  <p:childTnLst>
                                    <p:set>
                                      <p:cBhvr>
                                        <p:cTn id="313" dur="1" fill="hold">
                                          <p:stCondLst>
                                            <p:cond delay="0"/>
                                          </p:stCondLst>
                                        </p:cTn>
                                        <p:tgtEl>
                                          <p:spTgt spid="243"/>
                                        </p:tgtEl>
                                        <p:attrNameLst>
                                          <p:attrName>style.visibility</p:attrName>
                                        </p:attrNameLst>
                                      </p:cBhvr>
                                      <p:to>
                                        <p:strVal val="visible"/>
                                      </p:to>
                                    </p:set>
                                    <p:animEffect transition="in" filter="fade">
                                      <p:cBhvr>
                                        <p:cTn id="314" dur="500"/>
                                        <p:tgtEl>
                                          <p:spTgt spid="243"/>
                                        </p:tgtEl>
                                      </p:cBhvr>
                                    </p:animEffect>
                                  </p:childTnLst>
                                </p:cTn>
                              </p:par>
                            </p:childTnLst>
                          </p:cTn>
                        </p:par>
                      </p:childTnLst>
                    </p:cTn>
                  </p:par>
                  <p:par>
                    <p:cTn id="315" fill="hold">
                      <p:stCondLst>
                        <p:cond delay="indefinite"/>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57"/>
                                        </p:tgtEl>
                                        <p:attrNameLst>
                                          <p:attrName>style.visibility</p:attrName>
                                        </p:attrNameLst>
                                      </p:cBhvr>
                                      <p:to>
                                        <p:strVal val="visible"/>
                                      </p:to>
                                    </p:set>
                                    <p:animEffect transition="in" filter="fade">
                                      <p:cBhvr>
                                        <p:cTn id="319" dur="500"/>
                                        <p:tgtEl>
                                          <p:spTgt spid="57"/>
                                        </p:tgtEl>
                                      </p:cBhvr>
                                    </p:animEffect>
                                  </p:childTnLst>
                                </p:cTn>
                              </p:par>
                              <p:par>
                                <p:cTn id="320" presetID="10" presetClass="entr" presetSubtype="0" fill="hold" nodeType="withEffect">
                                  <p:stCondLst>
                                    <p:cond delay="0"/>
                                  </p:stCondLst>
                                  <p:childTnLst>
                                    <p:set>
                                      <p:cBhvr>
                                        <p:cTn id="321" dur="1" fill="hold">
                                          <p:stCondLst>
                                            <p:cond delay="0"/>
                                          </p:stCondLst>
                                        </p:cTn>
                                        <p:tgtEl>
                                          <p:spTgt spid="120"/>
                                        </p:tgtEl>
                                        <p:attrNameLst>
                                          <p:attrName>style.visibility</p:attrName>
                                        </p:attrNameLst>
                                      </p:cBhvr>
                                      <p:to>
                                        <p:strVal val="visible"/>
                                      </p:to>
                                    </p:set>
                                    <p:animEffect transition="in" filter="fade">
                                      <p:cBhvr>
                                        <p:cTn id="322" dur="500"/>
                                        <p:tgtEl>
                                          <p:spTgt spid="120"/>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21"/>
                                        </p:tgtEl>
                                        <p:attrNameLst>
                                          <p:attrName>style.visibility</p:attrName>
                                        </p:attrNameLst>
                                      </p:cBhvr>
                                      <p:to>
                                        <p:strVal val="visible"/>
                                      </p:to>
                                    </p:set>
                                    <p:animEffect transition="in" filter="fade">
                                      <p:cBhvr>
                                        <p:cTn id="325" dur="500"/>
                                        <p:tgtEl>
                                          <p:spTgt spid="221"/>
                                        </p:tgtEl>
                                      </p:cBhvr>
                                    </p:animEffect>
                                  </p:childTnLst>
                                </p:cTn>
                              </p:par>
                            </p:childTnLst>
                          </p:cTn>
                        </p:par>
                      </p:childTnLst>
                    </p:cTn>
                  </p:par>
                  <p:par>
                    <p:cTn id="326" fill="hold">
                      <p:stCondLst>
                        <p:cond delay="indefinite"/>
                      </p:stCondLst>
                      <p:childTnLst>
                        <p:par>
                          <p:cTn id="327" fill="hold">
                            <p:stCondLst>
                              <p:cond delay="0"/>
                            </p:stCondLst>
                            <p:childTnLst>
                              <p:par>
                                <p:cTn id="328" presetID="10" presetClass="entr" presetSubtype="0" fill="hold" nodeType="clickEffect">
                                  <p:stCondLst>
                                    <p:cond delay="0"/>
                                  </p:stCondLst>
                                  <p:childTnLst>
                                    <p:set>
                                      <p:cBhvr>
                                        <p:cTn id="329" dur="1" fill="hold">
                                          <p:stCondLst>
                                            <p:cond delay="0"/>
                                          </p:stCondLst>
                                        </p:cTn>
                                        <p:tgtEl>
                                          <p:spTgt spid="60"/>
                                        </p:tgtEl>
                                        <p:attrNameLst>
                                          <p:attrName>style.visibility</p:attrName>
                                        </p:attrNameLst>
                                      </p:cBhvr>
                                      <p:to>
                                        <p:strVal val="visible"/>
                                      </p:to>
                                    </p:set>
                                    <p:animEffect transition="in" filter="fade">
                                      <p:cBhvr>
                                        <p:cTn id="330" dur="500"/>
                                        <p:tgtEl>
                                          <p:spTgt spid="60"/>
                                        </p:tgtEl>
                                      </p:cBhvr>
                                    </p:animEffect>
                                  </p:childTnLst>
                                </p:cTn>
                              </p:par>
                            </p:childTnLst>
                          </p:cTn>
                        </p:par>
                      </p:childTnLst>
                    </p:cTn>
                  </p:par>
                  <p:par>
                    <p:cTn id="331" fill="hold">
                      <p:stCondLst>
                        <p:cond delay="indefinite"/>
                      </p:stCondLst>
                      <p:childTnLst>
                        <p:par>
                          <p:cTn id="332" fill="hold">
                            <p:stCondLst>
                              <p:cond delay="0"/>
                            </p:stCondLst>
                            <p:childTnLst>
                              <p:par>
                                <p:cTn id="333" presetID="10" presetClass="entr" presetSubtype="0" fill="hold" grpId="0" nodeType="clickEffect">
                                  <p:stCondLst>
                                    <p:cond delay="0"/>
                                  </p:stCondLst>
                                  <p:childTnLst>
                                    <p:set>
                                      <p:cBhvr>
                                        <p:cTn id="334" dur="1" fill="hold">
                                          <p:stCondLst>
                                            <p:cond delay="0"/>
                                          </p:stCondLst>
                                        </p:cTn>
                                        <p:tgtEl>
                                          <p:spTgt spid="53"/>
                                        </p:tgtEl>
                                        <p:attrNameLst>
                                          <p:attrName>style.visibility</p:attrName>
                                        </p:attrNameLst>
                                      </p:cBhvr>
                                      <p:to>
                                        <p:strVal val="visible"/>
                                      </p:to>
                                    </p:set>
                                    <p:animEffect transition="in" filter="fade">
                                      <p:cBhvr>
                                        <p:cTn id="335" dur="500"/>
                                        <p:tgtEl>
                                          <p:spTgt spid="53"/>
                                        </p:tgtEl>
                                      </p:cBhvr>
                                    </p:animEffect>
                                  </p:childTnLst>
                                </p:cTn>
                              </p:par>
                              <p:par>
                                <p:cTn id="336" presetID="10" presetClass="entr" presetSubtype="0" fill="hold" nodeType="withEffect">
                                  <p:stCondLst>
                                    <p:cond delay="0"/>
                                  </p:stCondLst>
                                  <p:childTnLst>
                                    <p:set>
                                      <p:cBhvr>
                                        <p:cTn id="337" dur="1" fill="hold">
                                          <p:stCondLst>
                                            <p:cond delay="0"/>
                                          </p:stCondLst>
                                        </p:cTn>
                                        <p:tgtEl>
                                          <p:spTgt spid="247"/>
                                        </p:tgtEl>
                                        <p:attrNameLst>
                                          <p:attrName>style.visibility</p:attrName>
                                        </p:attrNameLst>
                                      </p:cBhvr>
                                      <p:to>
                                        <p:strVal val="visible"/>
                                      </p:to>
                                    </p:set>
                                    <p:animEffect transition="in" filter="fade">
                                      <p:cBhvr>
                                        <p:cTn id="338" dur="500"/>
                                        <p:tgtEl>
                                          <p:spTgt spid="247"/>
                                        </p:tgtEl>
                                      </p:cBhvr>
                                    </p:animEffect>
                                  </p:childTnLst>
                                </p:cTn>
                              </p:par>
                              <p:par>
                                <p:cTn id="339" presetID="10" presetClass="entr" presetSubtype="0" fill="hold" grpId="0" nodeType="withEffect">
                                  <p:stCondLst>
                                    <p:cond delay="0"/>
                                  </p:stCondLst>
                                  <p:childTnLst>
                                    <p:set>
                                      <p:cBhvr>
                                        <p:cTn id="340" dur="1" fill="hold">
                                          <p:stCondLst>
                                            <p:cond delay="0"/>
                                          </p:stCondLst>
                                        </p:cTn>
                                        <p:tgtEl>
                                          <p:spTgt spid="55"/>
                                        </p:tgtEl>
                                        <p:attrNameLst>
                                          <p:attrName>style.visibility</p:attrName>
                                        </p:attrNameLst>
                                      </p:cBhvr>
                                      <p:to>
                                        <p:strVal val="visible"/>
                                      </p:to>
                                    </p:set>
                                    <p:animEffect transition="in" filter="fade">
                                      <p:cBhvr>
                                        <p:cTn id="341" dur="500"/>
                                        <p:tgtEl>
                                          <p:spTgt spid="55"/>
                                        </p:tgtEl>
                                      </p:cBhvr>
                                    </p:animEffect>
                                  </p:childTnLst>
                                </p:cTn>
                              </p:par>
                            </p:childTnLst>
                          </p:cTn>
                        </p:par>
                      </p:childTnLst>
                    </p:cTn>
                  </p:par>
                  <p:par>
                    <p:cTn id="342" fill="hold">
                      <p:stCondLst>
                        <p:cond delay="indefinite"/>
                      </p:stCondLst>
                      <p:childTnLst>
                        <p:par>
                          <p:cTn id="343" fill="hold">
                            <p:stCondLst>
                              <p:cond delay="0"/>
                            </p:stCondLst>
                            <p:childTnLst>
                              <p:par>
                                <p:cTn id="344" presetID="10" presetClass="entr" presetSubtype="0" fill="hold" grpId="0" nodeType="clickEffect">
                                  <p:stCondLst>
                                    <p:cond delay="0"/>
                                  </p:stCondLst>
                                  <p:childTnLst>
                                    <p:set>
                                      <p:cBhvr>
                                        <p:cTn id="345" dur="1" fill="hold">
                                          <p:stCondLst>
                                            <p:cond delay="0"/>
                                          </p:stCondLst>
                                        </p:cTn>
                                        <p:tgtEl>
                                          <p:spTgt spid="56"/>
                                        </p:tgtEl>
                                        <p:attrNameLst>
                                          <p:attrName>style.visibility</p:attrName>
                                        </p:attrNameLst>
                                      </p:cBhvr>
                                      <p:to>
                                        <p:strVal val="visible"/>
                                      </p:to>
                                    </p:set>
                                    <p:animEffect transition="in" filter="fade">
                                      <p:cBhvr>
                                        <p:cTn id="346" dur="500"/>
                                        <p:tgtEl>
                                          <p:spTgt spid="56"/>
                                        </p:tgtEl>
                                      </p:cBhvr>
                                    </p:animEffect>
                                  </p:childTnLst>
                                </p:cTn>
                              </p:par>
                            </p:childTnLst>
                          </p:cTn>
                        </p:par>
                      </p:childTnLst>
                    </p:cTn>
                  </p:par>
                  <p:par>
                    <p:cTn id="347" fill="hold">
                      <p:stCondLst>
                        <p:cond delay="indefinite"/>
                      </p:stCondLst>
                      <p:childTnLst>
                        <p:par>
                          <p:cTn id="348" fill="hold">
                            <p:stCondLst>
                              <p:cond delay="0"/>
                            </p:stCondLst>
                            <p:childTnLst>
                              <p:par>
                                <p:cTn id="349" presetID="1" presetClass="entr" presetSubtype="0" fill="hold" grpId="0" nodeType="clickEffect">
                                  <p:stCondLst>
                                    <p:cond delay="0"/>
                                  </p:stCondLst>
                                  <p:childTnLst>
                                    <p:set>
                                      <p:cBhvr>
                                        <p:cTn id="350" dur="1" fill="hold">
                                          <p:stCondLst>
                                            <p:cond delay="0"/>
                                          </p:stCondLst>
                                        </p:cTn>
                                        <p:tgtEl>
                                          <p:spTgt spid="88"/>
                                        </p:tgtEl>
                                        <p:attrNameLst>
                                          <p:attrName>style.visibility</p:attrName>
                                        </p:attrNameLst>
                                      </p:cBhvr>
                                      <p:to>
                                        <p:strVal val="visible"/>
                                      </p:to>
                                    </p:set>
                                  </p:childTnLst>
                                </p:cTn>
                              </p:par>
                              <p:par>
                                <p:cTn id="351" presetID="1" presetClass="entr" presetSubtype="0" fill="hold" grpId="0" nodeType="withEffect">
                                  <p:stCondLst>
                                    <p:cond delay="0"/>
                                  </p:stCondLst>
                                  <p:childTnLst>
                                    <p:set>
                                      <p:cBhvr>
                                        <p:cTn id="352" dur="1" fill="hold">
                                          <p:stCondLst>
                                            <p:cond delay="0"/>
                                          </p:stCondLst>
                                        </p:cTn>
                                        <p:tgtEl>
                                          <p:spTgt spid="169"/>
                                        </p:tgtEl>
                                        <p:attrNameLst>
                                          <p:attrName>style.visibility</p:attrName>
                                        </p:attrNameLst>
                                      </p:cBhvr>
                                      <p:to>
                                        <p:strVal val="visible"/>
                                      </p:to>
                                    </p:set>
                                  </p:childTnLst>
                                </p:cTn>
                              </p:par>
                            </p:childTnLst>
                          </p:cTn>
                        </p:par>
                      </p:childTnLst>
                    </p:cTn>
                  </p:par>
                  <p:par>
                    <p:cTn id="353" fill="hold">
                      <p:stCondLst>
                        <p:cond delay="indefinite"/>
                      </p:stCondLst>
                      <p:childTnLst>
                        <p:par>
                          <p:cTn id="354" fill="hold">
                            <p:stCondLst>
                              <p:cond delay="0"/>
                            </p:stCondLst>
                            <p:childTnLst>
                              <p:par>
                                <p:cTn id="355" presetID="10" presetClass="entr" presetSubtype="0" fill="hold" grpId="0" nodeType="clickEffect">
                                  <p:stCondLst>
                                    <p:cond delay="0"/>
                                  </p:stCondLst>
                                  <p:childTnLst>
                                    <p:set>
                                      <p:cBhvr>
                                        <p:cTn id="356" dur="1" fill="hold">
                                          <p:stCondLst>
                                            <p:cond delay="0"/>
                                          </p:stCondLst>
                                        </p:cTn>
                                        <p:tgtEl>
                                          <p:spTgt spid="173"/>
                                        </p:tgtEl>
                                        <p:attrNameLst>
                                          <p:attrName>style.visibility</p:attrName>
                                        </p:attrNameLst>
                                      </p:cBhvr>
                                      <p:to>
                                        <p:strVal val="visible"/>
                                      </p:to>
                                    </p:set>
                                    <p:animEffect transition="in" filter="fade">
                                      <p:cBhvr>
                                        <p:cTn id="357" dur="500"/>
                                        <p:tgtEl>
                                          <p:spTgt spid="173"/>
                                        </p:tgtEl>
                                      </p:cBhvr>
                                    </p:animEffect>
                                  </p:childTnLst>
                                </p:cTn>
                              </p:par>
                              <p:par>
                                <p:cTn id="358" presetID="10" presetClass="entr" presetSubtype="0" fill="hold" nodeType="withEffect">
                                  <p:stCondLst>
                                    <p:cond delay="0"/>
                                  </p:stCondLst>
                                  <p:childTnLst>
                                    <p:set>
                                      <p:cBhvr>
                                        <p:cTn id="359" dur="1" fill="hold">
                                          <p:stCondLst>
                                            <p:cond delay="0"/>
                                          </p:stCondLst>
                                        </p:cTn>
                                        <p:tgtEl>
                                          <p:spTgt spid="259"/>
                                        </p:tgtEl>
                                        <p:attrNameLst>
                                          <p:attrName>style.visibility</p:attrName>
                                        </p:attrNameLst>
                                      </p:cBhvr>
                                      <p:to>
                                        <p:strVal val="visible"/>
                                      </p:to>
                                    </p:set>
                                    <p:animEffect transition="in" filter="fade">
                                      <p:cBhvr>
                                        <p:cTn id="360" dur="500"/>
                                        <p:tgtEl>
                                          <p:spTgt spid="259"/>
                                        </p:tgtEl>
                                      </p:cBhvr>
                                    </p:animEffect>
                                  </p:childTnLst>
                                </p:cTn>
                              </p:par>
                            </p:childTnLst>
                          </p:cTn>
                        </p:par>
                      </p:childTnLst>
                    </p:cTn>
                  </p:par>
                  <p:par>
                    <p:cTn id="361" fill="hold">
                      <p:stCondLst>
                        <p:cond delay="indefinite"/>
                      </p:stCondLst>
                      <p:childTnLst>
                        <p:par>
                          <p:cTn id="362" fill="hold">
                            <p:stCondLst>
                              <p:cond delay="0"/>
                            </p:stCondLst>
                            <p:childTnLst>
                              <p:par>
                                <p:cTn id="363" presetID="10" presetClass="entr" presetSubtype="0" fill="hold" grpId="0" nodeType="clickEffect">
                                  <p:stCondLst>
                                    <p:cond delay="0"/>
                                  </p:stCondLst>
                                  <p:childTnLst>
                                    <p:set>
                                      <p:cBhvr>
                                        <p:cTn id="364" dur="1" fill="hold">
                                          <p:stCondLst>
                                            <p:cond delay="0"/>
                                          </p:stCondLst>
                                        </p:cTn>
                                        <p:tgtEl>
                                          <p:spTgt spid="45"/>
                                        </p:tgtEl>
                                        <p:attrNameLst>
                                          <p:attrName>style.visibility</p:attrName>
                                        </p:attrNameLst>
                                      </p:cBhvr>
                                      <p:to>
                                        <p:strVal val="visible"/>
                                      </p:to>
                                    </p:set>
                                    <p:animEffect transition="in" filter="fade">
                                      <p:cBhvr>
                                        <p:cTn id="365" dur="500"/>
                                        <p:tgtEl>
                                          <p:spTgt spid="45"/>
                                        </p:tgtEl>
                                      </p:cBhvr>
                                    </p:animEffect>
                                  </p:childTnLst>
                                </p:cTn>
                              </p:par>
                            </p:childTnLst>
                          </p:cTn>
                        </p:par>
                      </p:childTnLst>
                    </p:cTn>
                  </p:par>
                  <p:par>
                    <p:cTn id="366" fill="hold">
                      <p:stCondLst>
                        <p:cond delay="indefinite"/>
                      </p:stCondLst>
                      <p:childTnLst>
                        <p:par>
                          <p:cTn id="367" fill="hold">
                            <p:stCondLst>
                              <p:cond delay="0"/>
                            </p:stCondLst>
                            <p:childTnLst>
                              <p:par>
                                <p:cTn id="368" presetID="10" presetClass="entr" presetSubtype="0" fill="hold" grpId="0" nodeType="clickEffect">
                                  <p:stCondLst>
                                    <p:cond delay="0"/>
                                  </p:stCondLst>
                                  <p:childTnLst>
                                    <p:set>
                                      <p:cBhvr>
                                        <p:cTn id="369" dur="1" fill="hold">
                                          <p:stCondLst>
                                            <p:cond delay="0"/>
                                          </p:stCondLst>
                                        </p:cTn>
                                        <p:tgtEl>
                                          <p:spTgt spid="172"/>
                                        </p:tgtEl>
                                        <p:attrNameLst>
                                          <p:attrName>style.visibility</p:attrName>
                                        </p:attrNameLst>
                                      </p:cBhvr>
                                      <p:to>
                                        <p:strVal val="visible"/>
                                      </p:to>
                                    </p:set>
                                    <p:animEffect transition="in" filter="fade">
                                      <p:cBhvr>
                                        <p:cTn id="370" dur="500"/>
                                        <p:tgtEl>
                                          <p:spTgt spid="172"/>
                                        </p:tgtEl>
                                      </p:cBhvr>
                                    </p:animEffect>
                                  </p:childTnLst>
                                </p:cTn>
                              </p:par>
                              <p:par>
                                <p:cTn id="371" presetID="10" presetClass="entr" presetSubtype="0" fill="hold" nodeType="withEffect">
                                  <p:stCondLst>
                                    <p:cond delay="0"/>
                                  </p:stCondLst>
                                  <p:childTnLst>
                                    <p:set>
                                      <p:cBhvr>
                                        <p:cTn id="372" dur="1" fill="hold">
                                          <p:stCondLst>
                                            <p:cond delay="0"/>
                                          </p:stCondLst>
                                        </p:cTn>
                                        <p:tgtEl>
                                          <p:spTgt spid="263"/>
                                        </p:tgtEl>
                                        <p:attrNameLst>
                                          <p:attrName>style.visibility</p:attrName>
                                        </p:attrNameLst>
                                      </p:cBhvr>
                                      <p:to>
                                        <p:strVal val="visible"/>
                                      </p:to>
                                    </p:set>
                                    <p:animEffect transition="in" filter="fade">
                                      <p:cBhvr>
                                        <p:cTn id="373" dur="500"/>
                                        <p:tgtEl>
                                          <p:spTgt spid="263"/>
                                        </p:tgtEl>
                                      </p:cBhvr>
                                    </p:animEffect>
                                  </p:childTnLst>
                                </p:cTn>
                              </p:par>
                            </p:childTnLst>
                          </p:cTn>
                        </p:par>
                      </p:childTnLst>
                    </p:cTn>
                  </p:par>
                  <p:par>
                    <p:cTn id="374" fill="hold">
                      <p:stCondLst>
                        <p:cond delay="indefinite"/>
                      </p:stCondLst>
                      <p:childTnLst>
                        <p:par>
                          <p:cTn id="375" fill="hold">
                            <p:stCondLst>
                              <p:cond delay="0"/>
                            </p:stCondLst>
                            <p:childTnLst>
                              <p:par>
                                <p:cTn id="376" presetID="10" presetClass="entr" presetSubtype="0" fill="hold" grpId="0" nodeType="clickEffect">
                                  <p:stCondLst>
                                    <p:cond delay="0"/>
                                  </p:stCondLst>
                                  <p:childTnLst>
                                    <p:set>
                                      <p:cBhvr>
                                        <p:cTn id="377" dur="1" fill="hold">
                                          <p:stCondLst>
                                            <p:cond delay="0"/>
                                          </p:stCondLst>
                                        </p:cTn>
                                        <p:tgtEl>
                                          <p:spTgt spid="44"/>
                                        </p:tgtEl>
                                        <p:attrNameLst>
                                          <p:attrName>style.visibility</p:attrName>
                                        </p:attrNameLst>
                                      </p:cBhvr>
                                      <p:to>
                                        <p:strVal val="visible"/>
                                      </p:to>
                                    </p:set>
                                    <p:animEffect transition="in" filter="fade">
                                      <p:cBhvr>
                                        <p:cTn id="378" dur="500"/>
                                        <p:tgtEl>
                                          <p:spTgt spid="44"/>
                                        </p:tgtEl>
                                      </p:cBhvr>
                                    </p:animEffect>
                                  </p:childTnLst>
                                </p:cTn>
                              </p:par>
                            </p:childTnLst>
                          </p:cTn>
                        </p:par>
                      </p:childTnLst>
                    </p:cTn>
                  </p:par>
                  <p:par>
                    <p:cTn id="379" fill="hold">
                      <p:stCondLst>
                        <p:cond delay="indefinite"/>
                      </p:stCondLst>
                      <p:childTnLst>
                        <p:par>
                          <p:cTn id="380" fill="hold">
                            <p:stCondLst>
                              <p:cond delay="0"/>
                            </p:stCondLst>
                            <p:childTnLst>
                              <p:par>
                                <p:cTn id="381" presetID="10" presetClass="entr" presetSubtype="0" fill="hold" grpId="0" nodeType="clickEffect">
                                  <p:stCondLst>
                                    <p:cond delay="0"/>
                                  </p:stCondLst>
                                  <p:childTnLst>
                                    <p:set>
                                      <p:cBhvr>
                                        <p:cTn id="382" dur="1" fill="hold">
                                          <p:stCondLst>
                                            <p:cond delay="0"/>
                                          </p:stCondLst>
                                        </p:cTn>
                                        <p:tgtEl>
                                          <p:spTgt spid="175"/>
                                        </p:tgtEl>
                                        <p:attrNameLst>
                                          <p:attrName>style.visibility</p:attrName>
                                        </p:attrNameLst>
                                      </p:cBhvr>
                                      <p:to>
                                        <p:strVal val="visible"/>
                                      </p:to>
                                    </p:set>
                                    <p:animEffect transition="in" filter="fade">
                                      <p:cBhvr>
                                        <p:cTn id="383" dur="500"/>
                                        <p:tgtEl>
                                          <p:spTgt spid="175"/>
                                        </p:tgtEl>
                                      </p:cBhvr>
                                    </p:animEffect>
                                  </p:childTnLst>
                                </p:cTn>
                              </p:par>
                              <p:par>
                                <p:cTn id="384" presetID="10" presetClass="entr" presetSubtype="0" fill="hold" nodeType="withEffect">
                                  <p:stCondLst>
                                    <p:cond delay="0"/>
                                  </p:stCondLst>
                                  <p:childTnLst>
                                    <p:set>
                                      <p:cBhvr>
                                        <p:cTn id="385" dur="1" fill="hold">
                                          <p:stCondLst>
                                            <p:cond delay="0"/>
                                          </p:stCondLst>
                                        </p:cTn>
                                        <p:tgtEl>
                                          <p:spTgt spid="266"/>
                                        </p:tgtEl>
                                        <p:attrNameLst>
                                          <p:attrName>style.visibility</p:attrName>
                                        </p:attrNameLst>
                                      </p:cBhvr>
                                      <p:to>
                                        <p:strVal val="visible"/>
                                      </p:to>
                                    </p:set>
                                    <p:animEffect transition="in" filter="fade">
                                      <p:cBhvr>
                                        <p:cTn id="386" dur="500"/>
                                        <p:tgtEl>
                                          <p:spTgt spid="266"/>
                                        </p:tgtEl>
                                      </p:cBhvr>
                                    </p:animEffect>
                                  </p:childTnLst>
                                </p:cTn>
                              </p:par>
                            </p:childTnLst>
                          </p:cTn>
                        </p:par>
                      </p:childTnLst>
                    </p:cTn>
                  </p:par>
                  <p:par>
                    <p:cTn id="387" fill="hold">
                      <p:stCondLst>
                        <p:cond delay="indefinite"/>
                      </p:stCondLst>
                      <p:childTnLst>
                        <p:par>
                          <p:cTn id="388" fill="hold">
                            <p:stCondLst>
                              <p:cond delay="0"/>
                            </p:stCondLst>
                            <p:childTnLst>
                              <p:par>
                                <p:cTn id="389" presetID="10" presetClass="entr" presetSubtype="0" fill="hold" grpId="0" nodeType="clickEffect">
                                  <p:stCondLst>
                                    <p:cond delay="0"/>
                                  </p:stCondLst>
                                  <p:childTnLst>
                                    <p:set>
                                      <p:cBhvr>
                                        <p:cTn id="390" dur="1" fill="hold">
                                          <p:stCondLst>
                                            <p:cond delay="0"/>
                                          </p:stCondLst>
                                        </p:cTn>
                                        <p:tgtEl>
                                          <p:spTgt spid="46"/>
                                        </p:tgtEl>
                                        <p:attrNameLst>
                                          <p:attrName>style.visibility</p:attrName>
                                        </p:attrNameLst>
                                      </p:cBhvr>
                                      <p:to>
                                        <p:strVal val="visible"/>
                                      </p:to>
                                    </p:set>
                                    <p:animEffect transition="in" filter="fade">
                                      <p:cBhvr>
                                        <p:cTn id="391" dur="500"/>
                                        <p:tgtEl>
                                          <p:spTgt spid="46"/>
                                        </p:tgtEl>
                                      </p:cBhvr>
                                    </p:animEffect>
                                  </p:childTnLst>
                                </p:cTn>
                              </p:par>
                            </p:childTnLst>
                          </p:cTn>
                        </p:par>
                      </p:childTnLst>
                    </p:cTn>
                  </p:par>
                  <p:par>
                    <p:cTn id="392" fill="hold">
                      <p:stCondLst>
                        <p:cond delay="indefinite"/>
                      </p:stCondLst>
                      <p:childTnLst>
                        <p:par>
                          <p:cTn id="393" fill="hold">
                            <p:stCondLst>
                              <p:cond delay="0"/>
                            </p:stCondLst>
                            <p:childTnLst>
                              <p:par>
                                <p:cTn id="394" presetID="10" presetClass="entr" presetSubtype="0" fill="hold" nodeType="clickEffect">
                                  <p:stCondLst>
                                    <p:cond delay="0"/>
                                  </p:stCondLst>
                                  <p:childTnLst>
                                    <p:set>
                                      <p:cBhvr>
                                        <p:cTn id="395" dur="1" fill="hold">
                                          <p:stCondLst>
                                            <p:cond delay="0"/>
                                          </p:stCondLst>
                                        </p:cTn>
                                        <p:tgtEl>
                                          <p:spTgt spid="14"/>
                                        </p:tgtEl>
                                        <p:attrNameLst>
                                          <p:attrName>style.visibility</p:attrName>
                                        </p:attrNameLst>
                                      </p:cBhvr>
                                      <p:to>
                                        <p:strVal val="visible"/>
                                      </p:to>
                                    </p:set>
                                    <p:animEffect transition="in" filter="fade">
                                      <p:cBhvr>
                                        <p:cTn id="396" dur="500"/>
                                        <p:tgtEl>
                                          <p:spTgt spid="14"/>
                                        </p:tgtEl>
                                      </p:cBhvr>
                                    </p:animEffect>
                                  </p:childTnLst>
                                </p:cTn>
                              </p:par>
                              <p:par>
                                <p:cTn id="397" presetID="10" presetClass="entr" presetSubtype="0" fill="hold" nodeType="withEffect">
                                  <p:stCondLst>
                                    <p:cond delay="0"/>
                                  </p:stCondLst>
                                  <p:childTnLst>
                                    <p:set>
                                      <p:cBhvr>
                                        <p:cTn id="398" dur="1" fill="hold">
                                          <p:stCondLst>
                                            <p:cond delay="0"/>
                                          </p:stCondLst>
                                        </p:cTn>
                                        <p:tgtEl>
                                          <p:spTgt spid="249"/>
                                        </p:tgtEl>
                                        <p:attrNameLst>
                                          <p:attrName>style.visibility</p:attrName>
                                        </p:attrNameLst>
                                      </p:cBhvr>
                                      <p:to>
                                        <p:strVal val="visible"/>
                                      </p:to>
                                    </p:set>
                                    <p:animEffect transition="in" filter="fade">
                                      <p:cBhvr>
                                        <p:cTn id="399" dur="500"/>
                                        <p:tgtEl>
                                          <p:spTgt spid="249"/>
                                        </p:tgtEl>
                                      </p:cBhvr>
                                    </p:animEffect>
                                  </p:childTnLst>
                                </p:cTn>
                              </p:par>
                            </p:childTnLst>
                          </p:cTn>
                        </p:par>
                      </p:childTnLst>
                    </p:cTn>
                  </p:par>
                  <p:par>
                    <p:cTn id="400" fill="hold">
                      <p:stCondLst>
                        <p:cond delay="indefinite"/>
                      </p:stCondLst>
                      <p:childTnLst>
                        <p:par>
                          <p:cTn id="401" fill="hold">
                            <p:stCondLst>
                              <p:cond delay="0"/>
                            </p:stCondLst>
                            <p:childTnLst>
                              <p:par>
                                <p:cTn id="402" presetID="10" presetClass="entr" presetSubtype="0" fill="hold" grpId="0" nodeType="clickEffect">
                                  <p:stCondLst>
                                    <p:cond delay="0"/>
                                  </p:stCondLst>
                                  <p:childTnLst>
                                    <p:set>
                                      <p:cBhvr>
                                        <p:cTn id="403" dur="1" fill="hold">
                                          <p:stCondLst>
                                            <p:cond delay="0"/>
                                          </p:stCondLst>
                                        </p:cTn>
                                        <p:tgtEl>
                                          <p:spTgt spid="315"/>
                                        </p:tgtEl>
                                        <p:attrNameLst>
                                          <p:attrName>style.visibility</p:attrName>
                                        </p:attrNameLst>
                                      </p:cBhvr>
                                      <p:to>
                                        <p:strVal val="visible"/>
                                      </p:to>
                                    </p:set>
                                    <p:animEffect transition="in" filter="fade">
                                      <p:cBhvr>
                                        <p:cTn id="404" dur="500"/>
                                        <p:tgtEl>
                                          <p:spTgt spid="315"/>
                                        </p:tgtEl>
                                      </p:cBhvr>
                                    </p:animEffect>
                                  </p:childTnLst>
                                </p:cTn>
                              </p:par>
                              <p:par>
                                <p:cTn id="405" presetID="10" presetClass="entr" presetSubtype="0" fill="hold" nodeType="withEffect">
                                  <p:stCondLst>
                                    <p:cond delay="0"/>
                                  </p:stCondLst>
                                  <p:childTnLst>
                                    <p:set>
                                      <p:cBhvr>
                                        <p:cTn id="406" dur="1" fill="hold">
                                          <p:stCondLst>
                                            <p:cond delay="0"/>
                                          </p:stCondLst>
                                        </p:cTn>
                                        <p:tgtEl>
                                          <p:spTgt spid="150"/>
                                        </p:tgtEl>
                                        <p:attrNameLst>
                                          <p:attrName>style.visibility</p:attrName>
                                        </p:attrNameLst>
                                      </p:cBhvr>
                                      <p:to>
                                        <p:strVal val="visible"/>
                                      </p:to>
                                    </p:set>
                                    <p:animEffect transition="in" filter="fade">
                                      <p:cBhvr>
                                        <p:cTn id="407" dur="500"/>
                                        <p:tgtEl>
                                          <p:spTgt spid="150"/>
                                        </p:tgtEl>
                                      </p:cBhvr>
                                    </p:animEffect>
                                  </p:childTnLst>
                                </p:cTn>
                              </p:par>
                            </p:childTnLst>
                          </p:cTn>
                        </p:par>
                      </p:childTnLst>
                    </p:cTn>
                  </p:par>
                  <p:par>
                    <p:cTn id="408" fill="hold">
                      <p:stCondLst>
                        <p:cond delay="indefinite"/>
                      </p:stCondLst>
                      <p:childTnLst>
                        <p:par>
                          <p:cTn id="409" fill="hold">
                            <p:stCondLst>
                              <p:cond delay="0"/>
                            </p:stCondLst>
                            <p:childTnLst>
                              <p:par>
                                <p:cTn id="410" presetID="10" presetClass="entr" presetSubtype="0" fill="hold" grpId="0" nodeType="clickEffect">
                                  <p:stCondLst>
                                    <p:cond delay="0"/>
                                  </p:stCondLst>
                                  <p:childTnLst>
                                    <p:set>
                                      <p:cBhvr>
                                        <p:cTn id="411" dur="1" fill="hold">
                                          <p:stCondLst>
                                            <p:cond delay="0"/>
                                          </p:stCondLst>
                                        </p:cTn>
                                        <p:tgtEl>
                                          <p:spTgt spid="109"/>
                                        </p:tgtEl>
                                        <p:attrNameLst>
                                          <p:attrName>style.visibility</p:attrName>
                                        </p:attrNameLst>
                                      </p:cBhvr>
                                      <p:to>
                                        <p:strVal val="visible"/>
                                      </p:to>
                                    </p:set>
                                    <p:animEffect transition="in" filter="fade">
                                      <p:cBhvr>
                                        <p:cTn id="412" dur="500"/>
                                        <p:tgtEl>
                                          <p:spTgt spid="109"/>
                                        </p:tgtEl>
                                      </p:cBhvr>
                                    </p:animEffect>
                                  </p:childTnLst>
                                </p:cTn>
                              </p:par>
                              <p:par>
                                <p:cTn id="413" presetID="10" presetClass="entr" presetSubtype="0" fill="hold" nodeType="withEffect">
                                  <p:stCondLst>
                                    <p:cond delay="0"/>
                                  </p:stCondLst>
                                  <p:childTnLst>
                                    <p:set>
                                      <p:cBhvr>
                                        <p:cTn id="414" dur="1" fill="hold">
                                          <p:stCondLst>
                                            <p:cond delay="0"/>
                                          </p:stCondLst>
                                        </p:cTn>
                                        <p:tgtEl>
                                          <p:spTgt spid="270"/>
                                        </p:tgtEl>
                                        <p:attrNameLst>
                                          <p:attrName>style.visibility</p:attrName>
                                        </p:attrNameLst>
                                      </p:cBhvr>
                                      <p:to>
                                        <p:strVal val="visible"/>
                                      </p:to>
                                    </p:set>
                                    <p:animEffect transition="in" filter="fade">
                                      <p:cBhvr>
                                        <p:cTn id="415" dur="500"/>
                                        <p:tgtEl>
                                          <p:spTgt spid="270"/>
                                        </p:tgtEl>
                                      </p:cBhvr>
                                    </p:animEffect>
                                  </p:childTnLst>
                                </p:cTn>
                              </p:par>
                              <p:par>
                                <p:cTn id="416" presetID="10" presetClass="entr" presetSubtype="0" fill="hold" grpId="0" nodeType="withEffect">
                                  <p:stCondLst>
                                    <p:cond delay="0"/>
                                  </p:stCondLst>
                                  <p:childTnLst>
                                    <p:set>
                                      <p:cBhvr>
                                        <p:cTn id="417" dur="1" fill="hold">
                                          <p:stCondLst>
                                            <p:cond delay="0"/>
                                          </p:stCondLst>
                                        </p:cTn>
                                        <p:tgtEl>
                                          <p:spTgt spid="147"/>
                                        </p:tgtEl>
                                        <p:attrNameLst>
                                          <p:attrName>style.visibility</p:attrName>
                                        </p:attrNameLst>
                                      </p:cBhvr>
                                      <p:to>
                                        <p:strVal val="visible"/>
                                      </p:to>
                                    </p:set>
                                    <p:animEffect transition="in" filter="fade">
                                      <p:cBhvr>
                                        <p:cTn id="418" dur="500"/>
                                        <p:tgtEl>
                                          <p:spTgt spid="147"/>
                                        </p:tgtEl>
                                      </p:cBhvr>
                                    </p:animEffect>
                                  </p:childTnLst>
                                </p:cTn>
                              </p:par>
                            </p:childTnLst>
                          </p:cTn>
                        </p:par>
                      </p:childTnLst>
                    </p:cTn>
                  </p:par>
                  <p:par>
                    <p:cTn id="419" fill="hold">
                      <p:stCondLst>
                        <p:cond delay="indefinite"/>
                      </p:stCondLst>
                      <p:childTnLst>
                        <p:par>
                          <p:cTn id="420" fill="hold">
                            <p:stCondLst>
                              <p:cond delay="0"/>
                            </p:stCondLst>
                            <p:childTnLst>
                              <p:par>
                                <p:cTn id="421" presetID="1" presetClass="entr" presetSubtype="0" fill="hold" grpId="0" nodeType="clickEffect">
                                  <p:stCondLst>
                                    <p:cond delay="0"/>
                                  </p:stCondLst>
                                  <p:childTnLst>
                                    <p:set>
                                      <p:cBhvr>
                                        <p:cTn id="422" dur="1" fill="hold">
                                          <p:stCondLst>
                                            <p:cond delay="0"/>
                                          </p:stCondLst>
                                        </p:cTn>
                                        <p:tgtEl>
                                          <p:spTgt spid="84"/>
                                        </p:tgtEl>
                                        <p:attrNameLst>
                                          <p:attrName>style.visibility</p:attrName>
                                        </p:attrNameLst>
                                      </p:cBhvr>
                                      <p:to>
                                        <p:strVal val="visible"/>
                                      </p:to>
                                    </p:set>
                                  </p:childTnLst>
                                </p:cTn>
                              </p:par>
                              <p:par>
                                <p:cTn id="423" presetID="1" presetClass="entr" presetSubtype="0" fill="hold" grpId="0" nodeType="withEffect">
                                  <p:stCondLst>
                                    <p:cond delay="0"/>
                                  </p:stCondLst>
                                  <p:childTnLst>
                                    <p:set>
                                      <p:cBhvr>
                                        <p:cTn id="424" dur="1" fill="hold">
                                          <p:stCondLst>
                                            <p:cond delay="0"/>
                                          </p:stCondLst>
                                        </p:cTn>
                                        <p:tgtEl>
                                          <p:spTgt spid="85"/>
                                        </p:tgtEl>
                                        <p:attrNameLst>
                                          <p:attrName>style.visibility</p:attrName>
                                        </p:attrNameLst>
                                      </p:cBhvr>
                                      <p:to>
                                        <p:strVal val="visible"/>
                                      </p:to>
                                    </p:set>
                                  </p:childTnLst>
                                </p:cTn>
                              </p:par>
                            </p:childTnLst>
                          </p:cTn>
                        </p:par>
                      </p:childTnLst>
                    </p:cTn>
                  </p:par>
                  <p:par>
                    <p:cTn id="425" fill="hold">
                      <p:stCondLst>
                        <p:cond delay="indefinite"/>
                      </p:stCondLst>
                      <p:childTnLst>
                        <p:par>
                          <p:cTn id="426" fill="hold">
                            <p:stCondLst>
                              <p:cond delay="0"/>
                            </p:stCondLst>
                            <p:childTnLst>
                              <p:par>
                                <p:cTn id="427" presetID="10" presetClass="entr" presetSubtype="0" fill="hold" grpId="0" nodeType="clickEffect">
                                  <p:stCondLst>
                                    <p:cond delay="0"/>
                                  </p:stCondLst>
                                  <p:childTnLst>
                                    <p:set>
                                      <p:cBhvr>
                                        <p:cTn id="428" dur="1" fill="hold">
                                          <p:stCondLst>
                                            <p:cond delay="0"/>
                                          </p:stCondLst>
                                        </p:cTn>
                                        <p:tgtEl>
                                          <p:spTgt spid="290"/>
                                        </p:tgtEl>
                                        <p:attrNameLst>
                                          <p:attrName>style.visibility</p:attrName>
                                        </p:attrNameLst>
                                      </p:cBhvr>
                                      <p:to>
                                        <p:strVal val="visible"/>
                                      </p:to>
                                    </p:set>
                                    <p:animEffect transition="in" filter="fade">
                                      <p:cBhvr>
                                        <p:cTn id="429" dur="500"/>
                                        <p:tgtEl>
                                          <p:spTgt spid="290"/>
                                        </p:tgtEl>
                                      </p:cBhvr>
                                    </p:animEffect>
                                  </p:childTnLst>
                                </p:cTn>
                              </p:par>
                              <p:par>
                                <p:cTn id="430" presetID="10" presetClass="entr" presetSubtype="0" fill="hold" nodeType="withEffect">
                                  <p:stCondLst>
                                    <p:cond delay="0"/>
                                  </p:stCondLst>
                                  <p:childTnLst>
                                    <p:set>
                                      <p:cBhvr>
                                        <p:cTn id="431" dur="1" fill="hold">
                                          <p:stCondLst>
                                            <p:cond delay="0"/>
                                          </p:stCondLst>
                                        </p:cTn>
                                        <p:tgtEl>
                                          <p:spTgt spid="245"/>
                                        </p:tgtEl>
                                        <p:attrNameLst>
                                          <p:attrName>style.visibility</p:attrName>
                                        </p:attrNameLst>
                                      </p:cBhvr>
                                      <p:to>
                                        <p:strVal val="visible"/>
                                      </p:to>
                                    </p:set>
                                    <p:animEffect transition="in" filter="fade">
                                      <p:cBhvr>
                                        <p:cTn id="432" dur="500"/>
                                        <p:tgtEl>
                                          <p:spTgt spid="245"/>
                                        </p:tgtEl>
                                      </p:cBhvr>
                                    </p:animEffect>
                                  </p:childTnLst>
                                </p:cTn>
                              </p:par>
                              <p:par>
                                <p:cTn id="433" presetID="10" presetClass="entr" presetSubtype="0" fill="hold" nodeType="withEffect">
                                  <p:stCondLst>
                                    <p:cond delay="0"/>
                                  </p:stCondLst>
                                  <p:childTnLst>
                                    <p:set>
                                      <p:cBhvr>
                                        <p:cTn id="434" dur="1" fill="hold">
                                          <p:stCondLst>
                                            <p:cond delay="0"/>
                                          </p:stCondLst>
                                        </p:cTn>
                                        <p:tgtEl>
                                          <p:spTgt spid="285"/>
                                        </p:tgtEl>
                                        <p:attrNameLst>
                                          <p:attrName>style.visibility</p:attrName>
                                        </p:attrNameLst>
                                      </p:cBhvr>
                                      <p:to>
                                        <p:strVal val="visible"/>
                                      </p:to>
                                    </p:set>
                                    <p:animEffect transition="in" filter="fade">
                                      <p:cBhvr>
                                        <p:cTn id="435" dur="500"/>
                                        <p:tgtEl>
                                          <p:spTgt spid="285"/>
                                        </p:tgtEl>
                                      </p:cBhvr>
                                    </p:animEffect>
                                  </p:childTnLst>
                                </p:cTn>
                              </p:par>
                            </p:childTnLst>
                          </p:cTn>
                        </p:par>
                      </p:childTnLst>
                    </p:cTn>
                  </p:par>
                  <p:par>
                    <p:cTn id="436" fill="hold">
                      <p:stCondLst>
                        <p:cond delay="indefinite"/>
                      </p:stCondLst>
                      <p:childTnLst>
                        <p:par>
                          <p:cTn id="437" fill="hold">
                            <p:stCondLst>
                              <p:cond delay="0"/>
                            </p:stCondLst>
                            <p:childTnLst>
                              <p:par>
                                <p:cTn id="438" presetID="10" presetClass="entr" presetSubtype="0" fill="hold" grpId="0" nodeType="clickEffect">
                                  <p:stCondLst>
                                    <p:cond delay="0"/>
                                  </p:stCondLst>
                                  <p:childTnLst>
                                    <p:set>
                                      <p:cBhvr>
                                        <p:cTn id="439" dur="1" fill="hold">
                                          <p:stCondLst>
                                            <p:cond delay="0"/>
                                          </p:stCondLst>
                                        </p:cTn>
                                        <p:tgtEl>
                                          <p:spTgt spid="40"/>
                                        </p:tgtEl>
                                        <p:attrNameLst>
                                          <p:attrName>style.visibility</p:attrName>
                                        </p:attrNameLst>
                                      </p:cBhvr>
                                      <p:to>
                                        <p:strVal val="visible"/>
                                      </p:to>
                                    </p:set>
                                    <p:animEffect transition="in" filter="fade">
                                      <p:cBhvr>
                                        <p:cTn id="440" dur="500"/>
                                        <p:tgtEl>
                                          <p:spTgt spid="40"/>
                                        </p:tgtEl>
                                      </p:cBhvr>
                                    </p:animEffect>
                                  </p:childTnLst>
                                </p:cTn>
                              </p:par>
                              <p:par>
                                <p:cTn id="441" presetID="10" presetClass="entr" presetSubtype="0" fill="hold" grpId="0" nodeType="withEffect">
                                  <p:stCondLst>
                                    <p:cond delay="0"/>
                                  </p:stCondLst>
                                  <p:childTnLst>
                                    <p:set>
                                      <p:cBhvr>
                                        <p:cTn id="442" dur="1" fill="hold">
                                          <p:stCondLst>
                                            <p:cond delay="0"/>
                                          </p:stCondLst>
                                        </p:cTn>
                                        <p:tgtEl>
                                          <p:spTgt spid="200"/>
                                        </p:tgtEl>
                                        <p:attrNameLst>
                                          <p:attrName>style.visibility</p:attrName>
                                        </p:attrNameLst>
                                      </p:cBhvr>
                                      <p:to>
                                        <p:strVal val="visible"/>
                                      </p:to>
                                    </p:set>
                                    <p:animEffect transition="in" filter="fade">
                                      <p:cBhvr>
                                        <p:cTn id="443" dur="500"/>
                                        <p:tgtEl>
                                          <p:spTgt spid="200"/>
                                        </p:tgtEl>
                                      </p:cBhvr>
                                    </p:animEffect>
                                  </p:childTnLst>
                                </p:cTn>
                              </p:par>
                            </p:childTnLst>
                          </p:cTn>
                        </p:par>
                      </p:childTnLst>
                    </p:cTn>
                  </p:par>
                  <p:par>
                    <p:cTn id="444" fill="hold">
                      <p:stCondLst>
                        <p:cond delay="indefinite"/>
                      </p:stCondLst>
                      <p:childTnLst>
                        <p:par>
                          <p:cTn id="445" fill="hold">
                            <p:stCondLst>
                              <p:cond delay="0"/>
                            </p:stCondLst>
                            <p:childTnLst>
                              <p:par>
                                <p:cTn id="446" presetID="10" presetClass="entr" presetSubtype="0" fill="hold" nodeType="clickEffect">
                                  <p:stCondLst>
                                    <p:cond delay="0"/>
                                  </p:stCondLst>
                                  <p:childTnLst>
                                    <p:set>
                                      <p:cBhvr>
                                        <p:cTn id="447" dur="1" fill="hold">
                                          <p:stCondLst>
                                            <p:cond delay="0"/>
                                          </p:stCondLst>
                                        </p:cTn>
                                        <p:tgtEl>
                                          <p:spTgt spid="248"/>
                                        </p:tgtEl>
                                        <p:attrNameLst>
                                          <p:attrName>style.visibility</p:attrName>
                                        </p:attrNameLst>
                                      </p:cBhvr>
                                      <p:to>
                                        <p:strVal val="visible"/>
                                      </p:to>
                                    </p:set>
                                    <p:animEffect transition="in" filter="fade">
                                      <p:cBhvr>
                                        <p:cTn id="448" dur="500"/>
                                        <p:tgtEl>
                                          <p:spTgt spid="248"/>
                                        </p:tgtEl>
                                      </p:cBhvr>
                                    </p:animEffect>
                                  </p:childTnLst>
                                </p:cTn>
                              </p:par>
                              <p:par>
                                <p:cTn id="449" presetID="10" presetClass="entr" presetSubtype="0" fill="hold" grpId="0" nodeType="withEffect">
                                  <p:stCondLst>
                                    <p:cond delay="0"/>
                                  </p:stCondLst>
                                  <p:childTnLst>
                                    <p:set>
                                      <p:cBhvr>
                                        <p:cTn id="450" dur="1" fill="hold">
                                          <p:stCondLst>
                                            <p:cond delay="0"/>
                                          </p:stCondLst>
                                        </p:cTn>
                                        <p:tgtEl>
                                          <p:spTgt spid="160"/>
                                        </p:tgtEl>
                                        <p:attrNameLst>
                                          <p:attrName>style.visibility</p:attrName>
                                        </p:attrNameLst>
                                      </p:cBhvr>
                                      <p:to>
                                        <p:strVal val="visible"/>
                                      </p:to>
                                    </p:set>
                                    <p:animEffect transition="in" filter="fade">
                                      <p:cBhvr>
                                        <p:cTn id="451" dur="500"/>
                                        <p:tgtEl>
                                          <p:spTgt spid="160"/>
                                        </p:tgtEl>
                                      </p:cBhvr>
                                    </p:animEffect>
                                  </p:childTnLst>
                                </p:cTn>
                              </p:par>
                              <p:par>
                                <p:cTn id="452" presetID="10" presetClass="entr" presetSubtype="0" fill="hold" nodeType="withEffect">
                                  <p:stCondLst>
                                    <p:cond delay="0"/>
                                  </p:stCondLst>
                                  <p:childTnLst>
                                    <p:set>
                                      <p:cBhvr>
                                        <p:cTn id="453" dur="1" fill="hold">
                                          <p:stCondLst>
                                            <p:cond delay="0"/>
                                          </p:stCondLst>
                                        </p:cTn>
                                        <p:tgtEl>
                                          <p:spTgt spid="287"/>
                                        </p:tgtEl>
                                        <p:attrNameLst>
                                          <p:attrName>style.visibility</p:attrName>
                                        </p:attrNameLst>
                                      </p:cBhvr>
                                      <p:to>
                                        <p:strVal val="visible"/>
                                      </p:to>
                                    </p:set>
                                    <p:animEffect transition="in" filter="fade">
                                      <p:cBhvr>
                                        <p:cTn id="454" dur="500"/>
                                        <p:tgtEl>
                                          <p:spTgt spid="287"/>
                                        </p:tgtEl>
                                      </p:cBhvr>
                                    </p:animEffect>
                                  </p:childTnLst>
                                </p:cTn>
                              </p:par>
                              <p:par>
                                <p:cTn id="455" presetID="10" presetClass="entr" presetSubtype="0" fill="hold" grpId="0" nodeType="withEffect">
                                  <p:stCondLst>
                                    <p:cond delay="0"/>
                                  </p:stCondLst>
                                  <p:childTnLst>
                                    <p:set>
                                      <p:cBhvr>
                                        <p:cTn id="456" dur="1" fill="hold">
                                          <p:stCondLst>
                                            <p:cond delay="0"/>
                                          </p:stCondLst>
                                        </p:cTn>
                                        <p:tgtEl>
                                          <p:spTgt spid="201"/>
                                        </p:tgtEl>
                                        <p:attrNameLst>
                                          <p:attrName>style.visibility</p:attrName>
                                        </p:attrNameLst>
                                      </p:cBhvr>
                                      <p:to>
                                        <p:strVal val="visible"/>
                                      </p:to>
                                    </p:set>
                                    <p:animEffect transition="in" filter="fade">
                                      <p:cBhvr>
                                        <p:cTn id="457" dur="500"/>
                                        <p:tgtEl>
                                          <p:spTgt spid="201"/>
                                        </p:tgtEl>
                                      </p:cBhvr>
                                    </p:animEffect>
                                  </p:childTnLst>
                                </p:cTn>
                              </p:par>
                            </p:childTnLst>
                          </p:cTn>
                        </p:par>
                      </p:childTnLst>
                    </p:cTn>
                  </p:par>
                  <p:par>
                    <p:cTn id="458" fill="hold">
                      <p:stCondLst>
                        <p:cond delay="indefinite"/>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289"/>
                                        </p:tgtEl>
                                        <p:attrNameLst>
                                          <p:attrName>style.visibility</p:attrName>
                                        </p:attrNameLst>
                                      </p:cBhvr>
                                      <p:to>
                                        <p:strVal val="visible"/>
                                      </p:to>
                                    </p:set>
                                    <p:animEffect transition="in" filter="fade">
                                      <p:cBhvr>
                                        <p:cTn id="462" dur="500"/>
                                        <p:tgtEl>
                                          <p:spTgt spid="289"/>
                                        </p:tgtEl>
                                      </p:cBhvr>
                                    </p:animEffect>
                                  </p:childTnLst>
                                </p:cTn>
                              </p:par>
                              <p:par>
                                <p:cTn id="463" presetID="10" presetClass="entr" presetSubtype="0" fill="hold" nodeType="withEffect">
                                  <p:stCondLst>
                                    <p:cond delay="0"/>
                                  </p:stCondLst>
                                  <p:childTnLst>
                                    <p:set>
                                      <p:cBhvr>
                                        <p:cTn id="464" dur="1" fill="hold">
                                          <p:stCondLst>
                                            <p:cond delay="0"/>
                                          </p:stCondLst>
                                        </p:cTn>
                                        <p:tgtEl>
                                          <p:spTgt spid="262"/>
                                        </p:tgtEl>
                                        <p:attrNameLst>
                                          <p:attrName>style.visibility</p:attrName>
                                        </p:attrNameLst>
                                      </p:cBhvr>
                                      <p:to>
                                        <p:strVal val="visible"/>
                                      </p:to>
                                    </p:set>
                                    <p:animEffect transition="in" filter="fade">
                                      <p:cBhvr>
                                        <p:cTn id="465" dur="500"/>
                                        <p:tgtEl>
                                          <p:spTgt spid="262"/>
                                        </p:tgtEl>
                                      </p:cBhvr>
                                    </p:animEffect>
                                  </p:childTnLst>
                                </p:cTn>
                              </p:par>
                              <p:par>
                                <p:cTn id="466" presetID="10" presetClass="entr" presetSubtype="0" fill="hold" nodeType="withEffect">
                                  <p:stCondLst>
                                    <p:cond delay="0"/>
                                  </p:stCondLst>
                                  <p:childTnLst>
                                    <p:set>
                                      <p:cBhvr>
                                        <p:cTn id="467" dur="1" fill="hold">
                                          <p:stCondLst>
                                            <p:cond delay="0"/>
                                          </p:stCondLst>
                                        </p:cTn>
                                        <p:tgtEl>
                                          <p:spTgt spid="272"/>
                                        </p:tgtEl>
                                        <p:attrNameLst>
                                          <p:attrName>style.visibility</p:attrName>
                                        </p:attrNameLst>
                                      </p:cBhvr>
                                      <p:to>
                                        <p:strVal val="visible"/>
                                      </p:to>
                                    </p:set>
                                    <p:animEffect transition="in" filter="fade">
                                      <p:cBhvr>
                                        <p:cTn id="468" dur="500"/>
                                        <p:tgtEl>
                                          <p:spTgt spid="272"/>
                                        </p:tgtEl>
                                      </p:cBhvr>
                                    </p:animEffect>
                                  </p:childTnLst>
                                </p:cTn>
                              </p:par>
                            </p:childTnLst>
                          </p:cTn>
                        </p:par>
                      </p:childTnLst>
                    </p:cTn>
                  </p:par>
                  <p:par>
                    <p:cTn id="469" fill="hold">
                      <p:stCondLst>
                        <p:cond delay="indefinite"/>
                      </p:stCondLst>
                      <p:childTnLst>
                        <p:par>
                          <p:cTn id="470" fill="hold">
                            <p:stCondLst>
                              <p:cond delay="0"/>
                            </p:stCondLst>
                            <p:childTnLst>
                              <p:par>
                                <p:cTn id="471" presetID="10" presetClass="entr" presetSubtype="0" fill="hold" grpId="0" nodeType="clickEffect">
                                  <p:stCondLst>
                                    <p:cond delay="0"/>
                                  </p:stCondLst>
                                  <p:childTnLst>
                                    <p:set>
                                      <p:cBhvr>
                                        <p:cTn id="472" dur="1" fill="hold">
                                          <p:stCondLst>
                                            <p:cond delay="0"/>
                                          </p:stCondLst>
                                        </p:cTn>
                                        <p:tgtEl>
                                          <p:spTgt spid="90"/>
                                        </p:tgtEl>
                                        <p:attrNameLst>
                                          <p:attrName>style.visibility</p:attrName>
                                        </p:attrNameLst>
                                      </p:cBhvr>
                                      <p:to>
                                        <p:strVal val="visible"/>
                                      </p:to>
                                    </p:set>
                                    <p:animEffect transition="in" filter="fade">
                                      <p:cBhvr>
                                        <p:cTn id="473" dur="500"/>
                                        <p:tgtEl>
                                          <p:spTgt spid="90"/>
                                        </p:tgtEl>
                                      </p:cBhvr>
                                    </p:animEffect>
                                  </p:childTnLst>
                                </p:cTn>
                              </p:par>
                              <p:par>
                                <p:cTn id="474" presetID="10" presetClass="entr" presetSubtype="0" fill="hold" grpId="0" nodeType="withEffect">
                                  <p:stCondLst>
                                    <p:cond delay="0"/>
                                  </p:stCondLst>
                                  <p:childTnLst>
                                    <p:set>
                                      <p:cBhvr>
                                        <p:cTn id="475" dur="1" fill="hold">
                                          <p:stCondLst>
                                            <p:cond delay="0"/>
                                          </p:stCondLst>
                                        </p:cTn>
                                        <p:tgtEl>
                                          <p:spTgt spid="70"/>
                                        </p:tgtEl>
                                        <p:attrNameLst>
                                          <p:attrName>style.visibility</p:attrName>
                                        </p:attrNameLst>
                                      </p:cBhvr>
                                      <p:to>
                                        <p:strVal val="visible"/>
                                      </p:to>
                                    </p:set>
                                    <p:animEffect transition="in" filter="fade">
                                      <p:cBhvr>
                                        <p:cTn id="476" dur="500"/>
                                        <p:tgtEl>
                                          <p:spTgt spid="70"/>
                                        </p:tgtEl>
                                      </p:cBhvr>
                                    </p:animEffect>
                                  </p:childTnLst>
                                </p:cTn>
                              </p:par>
                            </p:childTnLst>
                          </p:cTn>
                        </p:par>
                      </p:childTnLst>
                    </p:cTn>
                  </p:par>
                  <p:par>
                    <p:cTn id="477" fill="hold">
                      <p:stCondLst>
                        <p:cond delay="indefinite"/>
                      </p:stCondLst>
                      <p:childTnLst>
                        <p:par>
                          <p:cTn id="478" fill="hold">
                            <p:stCondLst>
                              <p:cond delay="0"/>
                            </p:stCondLst>
                            <p:childTnLst>
                              <p:par>
                                <p:cTn id="479" presetID="10" presetClass="entr" presetSubtype="0" fill="hold" grpId="0" nodeType="clickEffect">
                                  <p:stCondLst>
                                    <p:cond delay="0"/>
                                  </p:stCondLst>
                                  <p:childTnLst>
                                    <p:set>
                                      <p:cBhvr>
                                        <p:cTn id="480" dur="1" fill="hold">
                                          <p:stCondLst>
                                            <p:cond delay="0"/>
                                          </p:stCondLst>
                                        </p:cTn>
                                        <p:tgtEl>
                                          <p:spTgt spid="320"/>
                                        </p:tgtEl>
                                        <p:attrNameLst>
                                          <p:attrName>style.visibility</p:attrName>
                                        </p:attrNameLst>
                                      </p:cBhvr>
                                      <p:to>
                                        <p:strVal val="visible"/>
                                      </p:to>
                                    </p:set>
                                    <p:animEffect transition="in" filter="fade">
                                      <p:cBhvr>
                                        <p:cTn id="481" dur="500"/>
                                        <p:tgtEl>
                                          <p:spTgt spid="320"/>
                                        </p:tgtEl>
                                      </p:cBhvr>
                                    </p:animEffect>
                                  </p:childTnLst>
                                </p:cTn>
                              </p:par>
                              <p:par>
                                <p:cTn id="482" presetID="10" presetClass="entr" presetSubtype="0" fill="hold" nodeType="withEffect">
                                  <p:stCondLst>
                                    <p:cond delay="0"/>
                                  </p:stCondLst>
                                  <p:childTnLst>
                                    <p:set>
                                      <p:cBhvr>
                                        <p:cTn id="483" dur="1" fill="hold">
                                          <p:stCondLst>
                                            <p:cond delay="0"/>
                                          </p:stCondLst>
                                        </p:cTn>
                                        <p:tgtEl>
                                          <p:spTgt spid="267"/>
                                        </p:tgtEl>
                                        <p:attrNameLst>
                                          <p:attrName>style.visibility</p:attrName>
                                        </p:attrNameLst>
                                      </p:cBhvr>
                                      <p:to>
                                        <p:strVal val="visible"/>
                                      </p:to>
                                    </p:set>
                                    <p:animEffect transition="in" filter="fade">
                                      <p:cBhvr>
                                        <p:cTn id="484" dur="500"/>
                                        <p:tgtEl>
                                          <p:spTgt spid="267"/>
                                        </p:tgtEl>
                                      </p:cBhvr>
                                    </p:animEffect>
                                  </p:childTnLst>
                                </p:cTn>
                              </p:par>
                              <p:par>
                                <p:cTn id="485" presetID="10" presetClass="entr" presetSubtype="0" fill="hold" nodeType="withEffect">
                                  <p:stCondLst>
                                    <p:cond delay="0"/>
                                  </p:stCondLst>
                                  <p:childTnLst>
                                    <p:set>
                                      <p:cBhvr>
                                        <p:cTn id="486" dur="1" fill="hold">
                                          <p:stCondLst>
                                            <p:cond delay="0"/>
                                          </p:stCondLst>
                                        </p:cTn>
                                        <p:tgtEl>
                                          <p:spTgt spid="155"/>
                                        </p:tgtEl>
                                        <p:attrNameLst>
                                          <p:attrName>style.visibility</p:attrName>
                                        </p:attrNameLst>
                                      </p:cBhvr>
                                      <p:to>
                                        <p:strVal val="visible"/>
                                      </p:to>
                                    </p:set>
                                    <p:animEffect transition="in" filter="fade">
                                      <p:cBhvr>
                                        <p:cTn id="487" dur="500"/>
                                        <p:tgtEl>
                                          <p:spTgt spid="155"/>
                                        </p:tgtEl>
                                      </p:cBhvr>
                                    </p:animEffect>
                                  </p:childTnLst>
                                </p:cTn>
                              </p:par>
                            </p:childTnLst>
                          </p:cTn>
                        </p:par>
                      </p:childTnLst>
                    </p:cTn>
                  </p:par>
                  <p:par>
                    <p:cTn id="488" fill="hold">
                      <p:stCondLst>
                        <p:cond delay="indefinite"/>
                      </p:stCondLst>
                      <p:childTnLst>
                        <p:par>
                          <p:cTn id="489" fill="hold">
                            <p:stCondLst>
                              <p:cond delay="0"/>
                            </p:stCondLst>
                            <p:childTnLst>
                              <p:par>
                                <p:cTn id="490" presetID="10" presetClass="entr" presetSubtype="0" fill="hold" grpId="0" nodeType="clickEffect">
                                  <p:stCondLst>
                                    <p:cond delay="0"/>
                                  </p:stCondLst>
                                  <p:childTnLst>
                                    <p:set>
                                      <p:cBhvr>
                                        <p:cTn id="491" dur="1" fill="hold">
                                          <p:stCondLst>
                                            <p:cond delay="0"/>
                                          </p:stCondLst>
                                        </p:cTn>
                                        <p:tgtEl>
                                          <p:spTgt spid="146"/>
                                        </p:tgtEl>
                                        <p:attrNameLst>
                                          <p:attrName>style.visibility</p:attrName>
                                        </p:attrNameLst>
                                      </p:cBhvr>
                                      <p:to>
                                        <p:strVal val="visible"/>
                                      </p:to>
                                    </p:set>
                                    <p:animEffect transition="in" filter="fade">
                                      <p:cBhvr>
                                        <p:cTn id="492" dur="500"/>
                                        <p:tgtEl>
                                          <p:spTgt spid="146"/>
                                        </p:tgtEl>
                                      </p:cBhvr>
                                    </p:animEffect>
                                  </p:childTnLst>
                                </p:cTn>
                              </p:par>
                              <p:par>
                                <p:cTn id="493" presetID="10" presetClass="entr" presetSubtype="0" fill="hold" grpId="0" nodeType="withEffect">
                                  <p:stCondLst>
                                    <p:cond delay="0"/>
                                  </p:stCondLst>
                                  <p:childTnLst>
                                    <p:set>
                                      <p:cBhvr>
                                        <p:cTn id="494" dur="1" fill="hold">
                                          <p:stCondLst>
                                            <p:cond delay="0"/>
                                          </p:stCondLst>
                                        </p:cTn>
                                        <p:tgtEl>
                                          <p:spTgt spid="154"/>
                                        </p:tgtEl>
                                        <p:attrNameLst>
                                          <p:attrName>style.visibility</p:attrName>
                                        </p:attrNameLst>
                                      </p:cBhvr>
                                      <p:to>
                                        <p:strVal val="visible"/>
                                      </p:to>
                                    </p:set>
                                    <p:animEffect transition="in" filter="fade">
                                      <p:cBhvr>
                                        <p:cTn id="495" dur="500"/>
                                        <p:tgtEl>
                                          <p:spTgt spid="154"/>
                                        </p:tgtEl>
                                      </p:cBhvr>
                                    </p:animEffect>
                                  </p:childTnLst>
                                </p:cTn>
                              </p:par>
                            </p:childTnLst>
                          </p:cTn>
                        </p:par>
                      </p:childTnLst>
                    </p:cTn>
                  </p:par>
                  <p:par>
                    <p:cTn id="496" fill="hold">
                      <p:stCondLst>
                        <p:cond delay="indefinite"/>
                      </p:stCondLst>
                      <p:childTnLst>
                        <p:par>
                          <p:cTn id="497" fill="hold">
                            <p:stCondLst>
                              <p:cond delay="0"/>
                            </p:stCondLst>
                            <p:childTnLst>
                              <p:par>
                                <p:cTn id="498" presetID="10" presetClass="entr" presetSubtype="0" fill="hold" nodeType="clickEffect">
                                  <p:stCondLst>
                                    <p:cond delay="0"/>
                                  </p:stCondLst>
                                  <p:childTnLst>
                                    <p:set>
                                      <p:cBhvr>
                                        <p:cTn id="499" dur="1" fill="hold">
                                          <p:stCondLst>
                                            <p:cond delay="0"/>
                                          </p:stCondLst>
                                        </p:cTn>
                                        <p:tgtEl>
                                          <p:spTgt spid="13"/>
                                        </p:tgtEl>
                                        <p:attrNameLst>
                                          <p:attrName>style.visibility</p:attrName>
                                        </p:attrNameLst>
                                      </p:cBhvr>
                                      <p:to>
                                        <p:strVal val="visible"/>
                                      </p:to>
                                    </p:set>
                                    <p:animEffect transition="in" filter="fade">
                                      <p:cBhvr>
                                        <p:cTn id="500" dur="500"/>
                                        <p:tgtEl>
                                          <p:spTgt spid="13"/>
                                        </p:tgtEl>
                                      </p:cBhvr>
                                    </p:animEffect>
                                  </p:childTnLst>
                                </p:cTn>
                              </p:par>
                              <p:par>
                                <p:cTn id="501" presetID="10" presetClass="entr" presetSubtype="0" fill="hold" nodeType="withEffect">
                                  <p:stCondLst>
                                    <p:cond delay="0"/>
                                  </p:stCondLst>
                                  <p:childTnLst>
                                    <p:set>
                                      <p:cBhvr>
                                        <p:cTn id="502" dur="1" fill="hold">
                                          <p:stCondLst>
                                            <p:cond delay="0"/>
                                          </p:stCondLst>
                                        </p:cTn>
                                        <p:tgtEl>
                                          <p:spTgt spid="12"/>
                                        </p:tgtEl>
                                        <p:attrNameLst>
                                          <p:attrName>style.visibility</p:attrName>
                                        </p:attrNameLst>
                                      </p:cBhvr>
                                      <p:to>
                                        <p:strVal val="visible"/>
                                      </p:to>
                                    </p:set>
                                    <p:animEffect transition="in" filter="fade">
                                      <p:cBhvr>
                                        <p:cTn id="503" dur="500"/>
                                        <p:tgtEl>
                                          <p:spTgt spid="12"/>
                                        </p:tgtEl>
                                      </p:cBhvr>
                                    </p:animEffect>
                                  </p:childTnLst>
                                </p:cTn>
                              </p:par>
                              <p:par>
                                <p:cTn id="504" presetID="10" presetClass="entr" presetSubtype="0" fill="hold" nodeType="withEffect">
                                  <p:stCondLst>
                                    <p:cond delay="0"/>
                                  </p:stCondLst>
                                  <p:childTnLst>
                                    <p:set>
                                      <p:cBhvr>
                                        <p:cTn id="505" dur="1" fill="hold">
                                          <p:stCondLst>
                                            <p:cond delay="0"/>
                                          </p:stCondLst>
                                        </p:cTn>
                                        <p:tgtEl>
                                          <p:spTgt spid="246"/>
                                        </p:tgtEl>
                                        <p:attrNameLst>
                                          <p:attrName>style.visibility</p:attrName>
                                        </p:attrNameLst>
                                      </p:cBhvr>
                                      <p:to>
                                        <p:strVal val="visible"/>
                                      </p:to>
                                    </p:set>
                                    <p:animEffect transition="in" filter="fade">
                                      <p:cBhvr>
                                        <p:cTn id="506" dur="500"/>
                                        <p:tgtEl>
                                          <p:spTgt spid="246"/>
                                        </p:tgtEl>
                                      </p:cBhvr>
                                    </p:animEffect>
                                  </p:childTnLst>
                                </p:cTn>
                              </p:par>
                              <p:par>
                                <p:cTn id="507" presetID="10" presetClass="entr" presetSubtype="0" fill="hold" nodeType="withEffect">
                                  <p:stCondLst>
                                    <p:cond delay="0"/>
                                  </p:stCondLst>
                                  <p:childTnLst>
                                    <p:set>
                                      <p:cBhvr>
                                        <p:cTn id="508" dur="1" fill="hold">
                                          <p:stCondLst>
                                            <p:cond delay="0"/>
                                          </p:stCondLst>
                                        </p:cTn>
                                        <p:tgtEl>
                                          <p:spTgt spid="244"/>
                                        </p:tgtEl>
                                        <p:attrNameLst>
                                          <p:attrName>style.visibility</p:attrName>
                                        </p:attrNameLst>
                                      </p:cBhvr>
                                      <p:to>
                                        <p:strVal val="visible"/>
                                      </p:to>
                                    </p:set>
                                    <p:animEffect transition="in" filter="fade">
                                      <p:cBhvr>
                                        <p:cTn id="509" dur="500"/>
                                        <p:tgtEl>
                                          <p:spTgt spid="244"/>
                                        </p:tgtEl>
                                      </p:cBhvr>
                                    </p:animEffect>
                                  </p:childTnLst>
                                </p:cTn>
                              </p:par>
                            </p:childTnLst>
                          </p:cTn>
                        </p:par>
                      </p:childTnLst>
                    </p:cTn>
                  </p:par>
                  <p:par>
                    <p:cTn id="510" fill="hold">
                      <p:stCondLst>
                        <p:cond delay="indefinite"/>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102"/>
                                        </p:tgtEl>
                                        <p:attrNameLst>
                                          <p:attrName>style.visibility</p:attrName>
                                        </p:attrNameLst>
                                      </p:cBhvr>
                                      <p:to>
                                        <p:strVal val="visible"/>
                                      </p:to>
                                    </p:set>
                                    <p:animEffect transition="in" filter="fade">
                                      <p:cBhvr>
                                        <p:cTn id="514" dur="500"/>
                                        <p:tgtEl>
                                          <p:spTgt spid="102"/>
                                        </p:tgtEl>
                                      </p:cBhvr>
                                    </p:animEffect>
                                  </p:childTnLst>
                                </p:cTn>
                              </p:par>
                              <p:par>
                                <p:cTn id="515" presetID="10" presetClass="entr" presetSubtype="0" fill="hold" nodeType="withEffect">
                                  <p:stCondLst>
                                    <p:cond delay="0"/>
                                  </p:stCondLst>
                                  <p:childTnLst>
                                    <p:set>
                                      <p:cBhvr>
                                        <p:cTn id="516" dur="1" fill="hold">
                                          <p:stCondLst>
                                            <p:cond delay="0"/>
                                          </p:stCondLst>
                                        </p:cTn>
                                        <p:tgtEl>
                                          <p:spTgt spid="68"/>
                                        </p:tgtEl>
                                        <p:attrNameLst>
                                          <p:attrName>style.visibility</p:attrName>
                                        </p:attrNameLst>
                                      </p:cBhvr>
                                      <p:to>
                                        <p:strVal val="visible"/>
                                      </p:to>
                                    </p:set>
                                    <p:animEffect transition="in" filter="fade">
                                      <p:cBhvr>
                                        <p:cTn id="517" dur="500"/>
                                        <p:tgtEl>
                                          <p:spTgt spid="68"/>
                                        </p:tgtEl>
                                      </p:cBhvr>
                                    </p:animEffect>
                                  </p:childTnLst>
                                </p:cTn>
                              </p:par>
                              <p:par>
                                <p:cTn id="518" presetID="10" presetClass="entr" presetSubtype="0" fill="hold" grpId="0" nodeType="withEffect">
                                  <p:stCondLst>
                                    <p:cond delay="0"/>
                                  </p:stCondLst>
                                  <p:childTnLst>
                                    <p:set>
                                      <p:cBhvr>
                                        <p:cTn id="519" dur="1" fill="hold">
                                          <p:stCondLst>
                                            <p:cond delay="0"/>
                                          </p:stCondLst>
                                        </p:cTn>
                                        <p:tgtEl>
                                          <p:spTgt spid="93"/>
                                        </p:tgtEl>
                                        <p:attrNameLst>
                                          <p:attrName>style.visibility</p:attrName>
                                        </p:attrNameLst>
                                      </p:cBhvr>
                                      <p:to>
                                        <p:strVal val="visible"/>
                                      </p:to>
                                    </p:set>
                                    <p:animEffect transition="in" filter="fade">
                                      <p:cBhvr>
                                        <p:cTn id="520" dur="500"/>
                                        <p:tgtEl>
                                          <p:spTgt spid="93"/>
                                        </p:tgtEl>
                                      </p:cBhvr>
                                    </p:animEffect>
                                  </p:childTnLst>
                                </p:cTn>
                              </p:par>
                              <p:par>
                                <p:cTn id="521" presetID="10" presetClass="entr" presetSubtype="0" fill="hold" nodeType="withEffect">
                                  <p:stCondLst>
                                    <p:cond delay="0"/>
                                  </p:stCondLst>
                                  <p:childTnLst>
                                    <p:set>
                                      <p:cBhvr>
                                        <p:cTn id="522" dur="1" fill="hold">
                                          <p:stCondLst>
                                            <p:cond delay="0"/>
                                          </p:stCondLst>
                                        </p:cTn>
                                        <p:tgtEl>
                                          <p:spTgt spid="92"/>
                                        </p:tgtEl>
                                        <p:attrNameLst>
                                          <p:attrName>style.visibility</p:attrName>
                                        </p:attrNameLst>
                                      </p:cBhvr>
                                      <p:to>
                                        <p:strVal val="visible"/>
                                      </p:to>
                                    </p:set>
                                    <p:animEffect transition="in" filter="fade">
                                      <p:cBhvr>
                                        <p:cTn id="523" dur="500"/>
                                        <p:tgtEl>
                                          <p:spTgt spid="92"/>
                                        </p:tgtEl>
                                      </p:cBhvr>
                                    </p:animEffect>
                                  </p:childTnLst>
                                </p:cTn>
                              </p:par>
                            </p:childTnLst>
                          </p:cTn>
                        </p:par>
                      </p:childTnLst>
                    </p:cTn>
                  </p:par>
                  <p:par>
                    <p:cTn id="524" fill="hold">
                      <p:stCondLst>
                        <p:cond delay="indefinite"/>
                      </p:stCondLst>
                      <p:childTnLst>
                        <p:par>
                          <p:cTn id="525" fill="hold">
                            <p:stCondLst>
                              <p:cond delay="0"/>
                            </p:stCondLst>
                            <p:childTnLst>
                              <p:par>
                                <p:cTn id="526" presetID="10" presetClass="entr" presetSubtype="0" fill="hold" grpId="0" nodeType="clickEffect">
                                  <p:stCondLst>
                                    <p:cond delay="0"/>
                                  </p:stCondLst>
                                  <p:childTnLst>
                                    <p:set>
                                      <p:cBhvr>
                                        <p:cTn id="527" dur="1" fill="hold">
                                          <p:stCondLst>
                                            <p:cond delay="0"/>
                                          </p:stCondLst>
                                        </p:cTn>
                                        <p:tgtEl>
                                          <p:spTgt spid="148"/>
                                        </p:tgtEl>
                                        <p:attrNameLst>
                                          <p:attrName>style.visibility</p:attrName>
                                        </p:attrNameLst>
                                      </p:cBhvr>
                                      <p:to>
                                        <p:strVal val="visible"/>
                                      </p:to>
                                    </p:set>
                                    <p:animEffect transition="in" filter="fade">
                                      <p:cBhvr>
                                        <p:cTn id="528" dur="500"/>
                                        <p:tgtEl>
                                          <p:spTgt spid="148"/>
                                        </p:tgtEl>
                                      </p:cBhvr>
                                    </p:animEffect>
                                  </p:childTnLst>
                                </p:cTn>
                              </p:par>
                              <p:par>
                                <p:cTn id="529" presetID="10" presetClass="entr" presetSubtype="0" fill="hold" grpId="0" nodeType="withEffect">
                                  <p:stCondLst>
                                    <p:cond delay="0"/>
                                  </p:stCondLst>
                                  <p:childTnLst>
                                    <p:set>
                                      <p:cBhvr>
                                        <p:cTn id="530" dur="1" fill="hold">
                                          <p:stCondLst>
                                            <p:cond delay="0"/>
                                          </p:stCondLst>
                                        </p:cTn>
                                        <p:tgtEl>
                                          <p:spTgt spid="110"/>
                                        </p:tgtEl>
                                        <p:attrNameLst>
                                          <p:attrName>style.visibility</p:attrName>
                                        </p:attrNameLst>
                                      </p:cBhvr>
                                      <p:to>
                                        <p:strVal val="visible"/>
                                      </p:to>
                                    </p:set>
                                    <p:animEffect transition="in" filter="fade">
                                      <p:cBhvr>
                                        <p:cTn id="531" dur="500"/>
                                        <p:tgtEl>
                                          <p:spTgt spid="110"/>
                                        </p:tgtEl>
                                      </p:cBhvr>
                                    </p:animEffect>
                                  </p:childTnLst>
                                </p:cTn>
                              </p:par>
                              <p:par>
                                <p:cTn id="532" presetID="10" presetClass="entr" presetSubtype="0" fill="hold" nodeType="withEffect">
                                  <p:stCondLst>
                                    <p:cond delay="0"/>
                                  </p:stCondLst>
                                  <p:childTnLst>
                                    <p:set>
                                      <p:cBhvr>
                                        <p:cTn id="533" dur="1" fill="hold">
                                          <p:stCondLst>
                                            <p:cond delay="0"/>
                                          </p:stCondLst>
                                        </p:cTn>
                                        <p:tgtEl>
                                          <p:spTgt spid="5"/>
                                        </p:tgtEl>
                                        <p:attrNameLst>
                                          <p:attrName>style.visibility</p:attrName>
                                        </p:attrNameLst>
                                      </p:cBhvr>
                                      <p:to>
                                        <p:strVal val="visible"/>
                                      </p:to>
                                    </p:set>
                                    <p:animEffect transition="in" filter="fade">
                                      <p:cBhvr>
                                        <p:cTn id="534" dur="500"/>
                                        <p:tgtEl>
                                          <p:spTgt spid="5"/>
                                        </p:tgtEl>
                                      </p:cBhvr>
                                    </p:animEffect>
                                  </p:childTnLst>
                                </p:cTn>
                              </p:par>
                              <p:par>
                                <p:cTn id="535" presetID="10" presetClass="entr" presetSubtype="0" fill="hold" nodeType="withEffect">
                                  <p:stCondLst>
                                    <p:cond delay="0"/>
                                  </p:stCondLst>
                                  <p:childTnLst>
                                    <p:set>
                                      <p:cBhvr>
                                        <p:cTn id="536" dur="1" fill="hold">
                                          <p:stCondLst>
                                            <p:cond delay="0"/>
                                          </p:stCondLst>
                                        </p:cTn>
                                        <p:tgtEl>
                                          <p:spTgt spid="7"/>
                                        </p:tgtEl>
                                        <p:attrNameLst>
                                          <p:attrName>style.visibility</p:attrName>
                                        </p:attrNameLst>
                                      </p:cBhvr>
                                      <p:to>
                                        <p:strVal val="visible"/>
                                      </p:to>
                                    </p:set>
                                    <p:animEffect transition="in" filter="fade">
                                      <p:cBhvr>
                                        <p:cTn id="537" dur="500"/>
                                        <p:tgtEl>
                                          <p:spTgt spid="7"/>
                                        </p:tgtEl>
                                      </p:cBhvr>
                                    </p:animEffect>
                                  </p:childTnLst>
                                </p:cTn>
                              </p:par>
                              <p:par>
                                <p:cTn id="538" presetID="10" presetClass="entr" presetSubtype="0" fill="hold" grpId="0" nodeType="withEffect">
                                  <p:stCondLst>
                                    <p:cond delay="0"/>
                                  </p:stCondLst>
                                  <p:childTnLst>
                                    <p:set>
                                      <p:cBhvr>
                                        <p:cTn id="539" dur="1" fill="hold">
                                          <p:stCondLst>
                                            <p:cond delay="0"/>
                                          </p:stCondLst>
                                        </p:cTn>
                                        <p:tgtEl>
                                          <p:spTgt spid="96"/>
                                        </p:tgtEl>
                                        <p:attrNameLst>
                                          <p:attrName>style.visibility</p:attrName>
                                        </p:attrNameLst>
                                      </p:cBhvr>
                                      <p:to>
                                        <p:strVal val="visible"/>
                                      </p:to>
                                    </p:set>
                                    <p:animEffect transition="in" filter="fade">
                                      <p:cBhvr>
                                        <p:cTn id="54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238" grpId="0" animBg="1"/>
      <p:bldP spid="215" grpId="0" animBg="1"/>
      <p:bldP spid="216" grpId="0" animBg="1"/>
      <p:bldP spid="17" grpId="0" animBg="1"/>
      <p:bldP spid="18" grpId="0" animBg="1"/>
      <p:bldP spid="19" grpId="0" animBg="1"/>
      <p:bldP spid="20" grpId="0" animBg="1"/>
      <p:bldP spid="23" grpId="0" animBg="1"/>
      <p:bldP spid="24" grpId="0" animBg="1"/>
      <p:bldP spid="25" grpId="0" animBg="1"/>
      <p:bldP spid="26" grpId="0" animBg="1"/>
      <p:bldP spid="29" grpId="0"/>
      <p:bldP spid="30" grpId="0" animBg="1"/>
      <p:bldP spid="31" grpId="0" animBg="1"/>
      <p:bldP spid="32" grpId="0" animBg="1"/>
      <p:bldP spid="36" grpId="0" animBg="1"/>
      <p:bldP spid="37" grpId="0" animBg="1"/>
      <p:bldP spid="38" grpId="0" animBg="1"/>
      <p:bldP spid="40" grpId="0" animBg="1"/>
      <p:bldP spid="44" grpId="0" animBg="1"/>
      <p:bldP spid="45" grpId="0" animBg="1"/>
      <p:bldP spid="46" grpId="0" animBg="1"/>
      <p:bldP spid="47" grpId="0" animBg="1"/>
      <p:bldP spid="49" grpId="0" animBg="1"/>
      <p:bldP spid="50" grpId="0" animBg="1"/>
      <p:bldP spid="53" grpId="0"/>
      <p:bldP spid="55" grpId="0" animBg="1"/>
      <p:bldP spid="56" grpId="0" animBg="1"/>
      <p:bldP spid="57" grpId="0"/>
      <p:bldP spid="58" grpId="0" animBg="1"/>
      <p:bldP spid="59" grpId="0" animBg="1"/>
      <p:bldP spid="65" grpId="0"/>
      <p:bldP spid="66" grpId="0"/>
      <p:bldP spid="70" grpId="0" animBg="1"/>
      <p:bldP spid="82" grpId="0"/>
      <p:bldP spid="83" grpId="0"/>
      <p:bldP spid="84" grpId="0"/>
      <p:bldP spid="85" grpId="0"/>
      <p:bldP spid="86" grpId="0"/>
      <p:bldP spid="87" grpId="0"/>
      <p:bldP spid="88" grpId="0"/>
      <p:bldP spid="89" grpId="0"/>
      <p:bldP spid="90" grpId="0" animBg="1"/>
      <p:bldP spid="93" grpId="0"/>
      <p:bldP spid="96" grpId="0" animBg="1"/>
      <p:bldP spid="102" grpId="0"/>
      <p:bldP spid="108" grpId="0"/>
      <p:bldP spid="109" grpId="0"/>
      <p:bldP spid="110" grpId="0"/>
      <p:bldP spid="118" grpId="0" animBg="1"/>
      <p:bldP spid="122" grpId="0" animBg="1"/>
      <p:bldP spid="218" grpId="0"/>
      <p:bldP spid="219" grpId="0"/>
      <p:bldP spid="225" grpId="0" animBg="1"/>
      <p:bldP spid="241" grpId="0"/>
      <p:bldP spid="269" grpId="0" animBg="1"/>
      <p:bldP spid="212" grpId="0" animBg="1"/>
      <p:bldP spid="289" grpId="0" animBg="1"/>
      <p:bldP spid="290" grpId="0" animBg="1"/>
      <p:bldP spid="315" grpId="0"/>
      <p:bldP spid="320" grpId="0" animBg="1"/>
      <p:bldP spid="138" grpId="0" animBg="1"/>
      <p:bldP spid="160" grpId="0" animBg="1"/>
      <p:bldP spid="200" grpId="0" animBg="1"/>
      <p:bldP spid="201" grpId="0" animBg="1"/>
      <p:bldP spid="171" grpId="0"/>
      <p:bldP spid="48" grpId="0" animBg="1"/>
      <p:bldP spid="205" grpId="0" animBg="1"/>
      <p:bldP spid="206" grpId="0" animBg="1"/>
      <p:bldP spid="211" grpId="0" animBg="1"/>
      <p:bldP spid="157" grpId="0" animBg="1"/>
      <p:bldP spid="158" grpId="0" animBg="1"/>
      <p:bldP spid="159" grpId="0" animBg="1"/>
      <p:bldP spid="181" grpId="0" animBg="1"/>
      <p:bldP spid="146" grpId="0" animBg="1"/>
      <p:bldP spid="154" grpId="0" animBg="1"/>
      <p:bldP spid="221" grpId="0" animBg="1"/>
      <p:bldP spid="147" grpId="0" animBg="1"/>
      <p:bldP spid="148" grpId="0"/>
      <p:bldP spid="172" grpId="0" animBg="1"/>
      <p:bldP spid="173" grpId="0" animBg="1"/>
      <p:bldP spid="17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a:t>IGLEX</a:t>
            </a:r>
            <a:br>
              <a:rPr lang="fr-FR" dirty="0"/>
            </a:br>
            <a:r>
              <a:rPr lang="fr-FR" dirty="0" err="1"/>
              <a:t>Multidisciplinary</a:t>
            </a:r>
            <a:r>
              <a:rPr lang="fr-FR" dirty="0"/>
              <a:t> Center for Technologies and </a:t>
            </a:r>
            <a:r>
              <a:rPr lang="fr-FR" dirty="0" err="1"/>
              <a:t>Applied</a:t>
            </a:r>
            <a:r>
              <a:rPr lang="fr-FR" dirty="0"/>
              <a:t> Sciences</a:t>
            </a:r>
          </a:p>
        </p:txBody>
      </p:sp>
      <p:sp>
        <p:nvSpPr>
          <p:cNvPr id="7" name="Espace réservé du texte 6"/>
          <p:cNvSpPr>
            <a:spLocks noGrp="1"/>
          </p:cNvSpPr>
          <p:nvPr>
            <p:ph type="body" sz="half" idx="2"/>
          </p:nvPr>
        </p:nvSpPr>
        <p:spPr/>
        <p:txBody>
          <a:bodyPr>
            <a:normAutofit fontScale="92500" lnSpcReduction="20000"/>
          </a:bodyPr>
          <a:lstStyle/>
          <a:p>
            <a:pPr marL="285750" indent="-285750" algn="l">
              <a:buFont typeface="Arial" panose="020B0604020202020204" pitchFamily="34" charset="0"/>
              <a:buChar char="•"/>
            </a:pPr>
            <a:r>
              <a:rPr lang="fr-FR" dirty="0" err="1"/>
              <a:t>Two</a:t>
            </a:r>
            <a:r>
              <a:rPr lang="fr-FR" dirty="0"/>
              <a:t> </a:t>
            </a:r>
            <a:r>
              <a:rPr lang="fr-FR" dirty="0" err="1"/>
              <a:t>accelerators</a:t>
            </a:r>
            <a:r>
              <a:rPr lang="fr-FR" dirty="0"/>
              <a:t> in the </a:t>
            </a:r>
            <a:r>
              <a:rPr lang="fr-FR" dirty="0" err="1"/>
              <a:t>same</a:t>
            </a:r>
            <a:r>
              <a:rPr lang="fr-FR" dirty="0"/>
              <a:t> building: </a:t>
            </a:r>
            <a:r>
              <a:rPr lang="fr-FR" dirty="0" err="1"/>
              <a:t>need</a:t>
            </a:r>
            <a:r>
              <a:rPr lang="fr-FR" dirty="0"/>
              <a:t> to </a:t>
            </a:r>
            <a:r>
              <a:rPr lang="fr-FR" dirty="0" err="1"/>
              <a:t>be</a:t>
            </a:r>
            <a:r>
              <a:rPr lang="fr-FR" dirty="0"/>
              <a:t> </a:t>
            </a:r>
            <a:r>
              <a:rPr lang="fr-FR" dirty="0" err="1"/>
              <a:t>operated</a:t>
            </a:r>
            <a:r>
              <a:rPr lang="fr-FR" dirty="0"/>
              <a:t> </a:t>
            </a:r>
            <a:r>
              <a:rPr lang="fr-FR" dirty="0" err="1"/>
              <a:t>independantly</a:t>
            </a:r>
            <a:endParaRPr lang="fr-FR" dirty="0"/>
          </a:p>
          <a:p>
            <a:pPr marL="285750" indent="-285750" algn="l">
              <a:buFont typeface="Arial" panose="020B0604020202020204" pitchFamily="34" charset="0"/>
              <a:buChar char="•"/>
            </a:pPr>
            <a:r>
              <a:rPr lang="fr-FR" dirty="0"/>
              <a:t>A </a:t>
            </a:r>
            <a:r>
              <a:rPr lang="fr-FR" dirty="0" err="1"/>
              <a:t>common</a:t>
            </a:r>
            <a:r>
              <a:rPr lang="fr-FR" dirty="0"/>
              <a:t> area </a:t>
            </a:r>
            <a:r>
              <a:rPr lang="fr-FR" dirty="0" err="1"/>
              <a:t>between</a:t>
            </a:r>
            <a:r>
              <a:rPr lang="fr-FR" dirty="0"/>
              <a:t> </a:t>
            </a:r>
            <a:r>
              <a:rPr lang="fr-FR" dirty="0" err="1"/>
              <a:t>both</a:t>
            </a:r>
            <a:r>
              <a:rPr lang="fr-FR" dirty="0"/>
              <a:t> </a:t>
            </a:r>
            <a:r>
              <a:rPr lang="fr-FR" dirty="0" err="1"/>
              <a:t>devices</a:t>
            </a:r>
            <a:r>
              <a:rPr lang="fr-FR" dirty="0"/>
              <a:t> </a:t>
            </a:r>
            <a:r>
              <a:rPr lang="fr-FR" dirty="0" err="1"/>
              <a:t>called</a:t>
            </a:r>
            <a:r>
              <a:rPr lang="fr-FR" dirty="0"/>
              <a:t> « circulation area », </a:t>
            </a:r>
            <a:r>
              <a:rPr lang="fr-FR" dirty="0" err="1"/>
              <a:t>where</a:t>
            </a:r>
            <a:r>
              <a:rPr lang="fr-FR" dirty="0"/>
              <a:t> </a:t>
            </a:r>
            <a:r>
              <a:rPr lang="fr-FR" dirty="0" err="1"/>
              <a:t>presence</a:t>
            </a:r>
            <a:r>
              <a:rPr lang="fr-FR" dirty="0"/>
              <a:t> of </a:t>
            </a:r>
            <a:r>
              <a:rPr lang="fr-FR" dirty="0" err="1"/>
              <a:t>workers</a:t>
            </a:r>
            <a:r>
              <a:rPr lang="fr-FR" dirty="0"/>
              <a:t> </a:t>
            </a:r>
            <a:r>
              <a:rPr lang="fr-FR" dirty="0" err="1"/>
              <a:t>is</a:t>
            </a:r>
            <a:r>
              <a:rPr lang="fr-FR" dirty="0"/>
              <a:t> possible. </a:t>
            </a:r>
          </a:p>
          <a:p>
            <a:pPr marL="285750" indent="-285750" algn="l">
              <a:buFont typeface="Arial" panose="020B0604020202020204" pitchFamily="34" charset="0"/>
              <a:buChar char="•"/>
            </a:pPr>
            <a:r>
              <a:rPr lang="fr-FR" dirty="0" err="1"/>
              <a:t>Two</a:t>
            </a:r>
            <a:r>
              <a:rPr lang="fr-FR" dirty="0"/>
              <a:t> bunkers </a:t>
            </a:r>
            <a:r>
              <a:rPr lang="fr-FR" dirty="0" err="1"/>
              <a:t>need</a:t>
            </a:r>
            <a:r>
              <a:rPr lang="fr-FR" dirty="0"/>
              <a:t> to </a:t>
            </a:r>
            <a:r>
              <a:rPr lang="fr-FR" dirty="0" err="1"/>
              <a:t>be</a:t>
            </a:r>
            <a:r>
              <a:rPr lang="fr-FR" dirty="0"/>
              <a:t> </a:t>
            </a:r>
            <a:r>
              <a:rPr lang="fr-FR" dirty="0" err="1"/>
              <a:t>designed</a:t>
            </a:r>
            <a:r>
              <a:rPr lang="fr-FR" dirty="0"/>
              <a:t>, one for </a:t>
            </a:r>
            <a:r>
              <a:rPr lang="fr-FR" dirty="0" err="1"/>
              <a:t>each</a:t>
            </a:r>
            <a:r>
              <a:rPr lang="fr-FR" dirty="0"/>
              <a:t> machine.</a:t>
            </a:r>
          </a:p>
          <a:p>
            <a:endParaRPr lang="fr-FR" dirty="0"/>
          </a:p>
        </p:txBody>
      </p:sp>
      <p:sp>
        <p:nvSpPr>
          <p:cNvPr id="4" name="Espace réservé du pied de page 3"/>
          <p:cNvSpPr>
            <a:spLocks noGrp="1"/>
          </p:cNvSpPr>
          <p:nvPr>
            <p:ph type="ftr" sz="quarter" idx="11"/>
          </p:nvPr>
        </p:nvSpPr>
        <p:spPr/>
        <p:txBody>
          <a:bodyPr/>
          <a:lstStyle/>
          <a:p>
            <a:r>
              <a:rPr lang="fr-FR"/>
              <a:t>Harold BZYL - Jean-Michel HORODYNSKI - Pierre ROBERT - Safety and Radiation Protection for ThomX - MAC - 03/20/2017</a:t>
            </a:r>
          </a:p>
        </p:txBody>
      </p:sp>
      <p:pic>
        <p:nvPicPr>
          <p:cNvPr id="12" name="Espace réservé du contenu 11"/>
          <p:cNvPicPr>
            <a:picLocks noGrp="1" noChangeAspect="1"/>
          </p:cNvPicPr>
          <p:nvPr>
            <p:ph idx="1"/>
          </p:nvPr>
        </p:nvPicPr>
        <p:blipFill>
          <a:blip r:embed="rId3"/>
          <a:stretch>
            <a:fillRect/>
          </a:stretch>
        </p:blipFill>
        <p:spPr>
          <a:xfrm>
            <a:off x="5262561" y="801099"/>
            <a:ext cx="6577503" cy="4637186"/>
          </a:xfrm>
          <a:prstGeom prst="rect">
            <a:avLst/>
          </a:prstGeom>
        </p:spPr>
      </p:pic>
      <p:sp>
        <p:nvSpPr>
          <p:cNvPr id="13" name="ZoneTexte 12"/>
          <p:cNvSpPr txBox="1"/>
          <p:nvPr/>
        </p:nvSpPr>
        <p:spPr>
          <a:xfrm>
            <a:off x="5420412" y="3044858"/>
            <a:ext cx="1247457" cy="307777"/>
          </a:xfrm>
          <a:prstGeom prst="rect">
            <a:avLst/>
          </a:prstGeom>
          <a:noFill/>
        </p:spPr>
        <p:txBody>
          <a:bodyPr wrap="none" rtlCol="0">
            <a:spAutoFit/>
          </a:bodyPr>
          <a:lstStyle/>
          <a:p>
            <a:r>
              <a:rPr lang="fr-FR" sz="1400" dirty="0"/>
              <a:t>ANDROMEDE</a:t>
            </a:r>
            <a:endParaRPr lang="fr-FR" dirty="0"/>
          </a:p>
        </p:txBody>
      </p:sp>
      <p:sp>
        <p:nvSpPr>
          <p:cNvPr id="14" name="ZoneTexte 13"/>
          <p:cNvSpPr txBox="1"/>
          <p:nvPr/>
        </p:nvSpPr>
        <p:spPr>
          <a:xfrm>
            <a:off x="7592396" y="3701534"/>
            <a:ext cx="958917" cy="369332"/>
          </a:xfrm>
          <a:prstGeom prst="rect">
            <a:avLst/>
          </a:prstGeom>
          <a:noFill/>
        </p:spPr>
        <p:txBody>
          <a:bodyPr wrap="none" rtlCol="0">
            <a:spAutoFit/>
          </a:bodyPr>
          <a:lstStyle/>
          <a:p>
            <a:r>
              <a:rPr lang="fr-FR" dirty="0"/>
              <a:t>THOMX</a:t>
            </a:r>
          </a:p>
        </p:txBody>
      </p:sp>
      <p:sp>
        <p:nvSpPr>
          <p:cNvPr id="15" name="ZoneTexte 14"/>
          <p:cNvSpPr txBox="1"/>
          <p:nvPr/>
        </p:nvSpPr>
        <p:spPr>
          <a:xfrm>
            <a:off x="8551313" y="4331190"/>
            <a:ext cx="944489" cy="369332"/>
          </a:xfrm>
          <a:prstGeom prst="rect">
            <a:avLst/>
          </a:prstGeom>
          <a:noFill/>
        </p:spPr>
        <p:txBody>
          <a:bodyPr wrap="none" rtlCol="0">
            <a:spAutoFit/>
          </a:bodyPr>
          <a:lstStyle/>
          <a:p>
            <a:r>
              <a:rPr lang="fr-FR" dirty="0"/>
              <a:t>X </a:t>
            </a:r>
            <a:r>
              <a:rPr lang="fr-FR" dirty="0" err="1"/>
              <a:t>Hutch</a:t>
            </a:r>
            <a:endParaRPr lang="fr-FR" dirty="0"/>
          </a:p>
        </p:txBody>
      </p:sp>
      <p:sp>
        <p:nvSpPr>
          <p:cNvPr id="16" name="ZoneTexte 15"/>
          <p:cNvSpPr txBox="1"/>
          <p:nvPr/>
        </p:nvSpPr>
        <p:spPr>
          <a:xfrm>
            <a:off x="6535894" y="2875580"/>
            <a:ext cx="1217000" cy="646331"/>
          </a:xfrm>
          <a:prstGeom prst="rect">
            <a:avLst/>
          </a:prstGeom>
          <a:noFill/>
        </p:spPr>
        <p:txBody>
          <a:bodyPr wrap="none" rtlCol="0">
            <a:spAutoFit/>
          </a:bodyPr>
          <a:lstStyle/>
          <a:p>
            <a:r>
              <a:rPr lang="fr-FR" dirty="0"/>
              <a:t>Circulation</a:t>
            </a:r>
          </a:p>
          <a:p>
            <a:pPr algn="ctr"/>
            <a:r>
              <a:rPr lang="fr-FR" dirty="0"/>
              <a:t>Area</a:t>
            </a:r>
          </a:p>
        </p:txBody>
      </p:sp>
    </p:spTree>
    <p:extLst>
      <p:ext uri="{BB962C8B-B14F-4D97-AF65-F5344CB8AC3E}">
        <p14:creationId xmlns:p14="http://schemas.microsoft.com/office/powerpoint/2010/main" val="4259074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Radiation Protection Zoning</a:t>
            </a:r>
          </a:p>
        </p:txBody>
      </p:sp>
      <p:pic>
        <p:nvPicPr>
          <p:cNvPr id="9" name="Espace réservé du contenu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7593" y="2667000"/>
            <a:ext cx="4992151" cy="3124200"/>
          </a:xfrm>
        </p:spPr>
      </p:pic>
      <p:sp>
        <p:nvSpPr>
          <p:cNvPr id="5" name="Espace réservé du pied de page 4"/>
          <p:cNvSpPr>
            <a:spLocks noGrp="1"/>
          </p:cNvSpPr>
          <p:nvPr>
            <p:ph type="ftr" sz="quarter" idx="11"/>
          </p:nvPr>
        </p:nvSpPr>
        <p:spPr/>
        <p:txBody>
          <a:bodyPr/>
          <a:lstStyle/>
          <a:p>
            <a:r>
              <a:rPr lang="fr-FR"/>
              <a:t>Harold BZYL - Jean-Michel HORODYNSKI - Pierre ROBERT - Safety and Radiation Protection for ThomX - MAC - 03/20/2017</a:t>
            </a:r>
          </a:p>
        </p:txBody>
      </p:sp>
    </p:spTree>
    <p:extLst>
      <p:ext uri="{BB962C8B-B14F-4D97-AF65-F5344CB8AC3E}">
        <p14:creationId xmlns:p14="http://schemas.microsoft.com/office/powerpoint/2010/main" val="20534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91683" y="2305429"/>
            <a:ext cx="2416628" cy="2098620"/>
          </a:xfrm>
        </p:spPr>
        <p:txBody>
          <a:bodyPr>
            <a:normAutofit/>
          </a:bodyPr>
          <a:lstStyle/>
          <a:p>
            <a:r>
              <a:rPr lang="fr-FR" dirty="0"/>
              <a:t>Radiation Protection Zoning</a:t>
            </a:r>
          </a:p>
        </p:txBody>
      </p:sp>
      <p:pic>
        <p:nvPicPr>
          <p:cNvPr id="9" name="Espace réservé du contenu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6930" y="786491"/>
            <a:ext cx="8204125" cy="5136496"/>
          </a:xfrm>
        </p:spPr>
      </p:pic>
      <p:sp>
        <p:nvSpPr>
          <p:cNvPr id="5" name="Espace réservé du pied de page 4"/>
          <p:cNvSpPr>
            <a:spLocks noGrp="1"/>
          </p:cNvSpPr>
          <p:nvPr>
            <p:ph type="ftr" sz="quarter" idx="11"/>
          </p:nvPr>
        </p:nvSpPr>
        <p:spPr/>
        <p:txBody>
          <a:bodyPr/>
          <a:lstStyle/>
          <a:p>
            <a:r>
              <a:rPr lang="fr-FR"/>
              <a:t>Harold BZYL - Jean-Michel HORODYNSKI - Pierre ROBERT - Safety and Radiation Protection for ThomX - MAC - 03/20/2017</a:t>
            </a:r>
          </a:p>
        </p:txBody>
      </p:sp>
    </p:spTree>
    <p:extLst>
      <p:ext uri="{BB962C8B-B14F-4D97-AF65-F5344CB8AC3E}">
        <p14:creationId xmlns:p14="http://schemas.microsoft.com/office/powerpoint/2010/main" val="202350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ThomX</a:t>
            </a:r>
            <a:br>
              <a:rPr lang="fr-FR" dirty="0"/>
            </a:br>
            <a:r>
              <a:rPr lang="fr-FR" dirty="0" err="1"/>
              <a:t>Shielding</a:t>
            </a:r>
            <a:r>
              <a:rPr lang="fr-FR" dirty="0"/>
              <a:t> </a:t>
            </a:r>
            <a:r>
              <a:rPr lang="en-GB" dirty="0"/>
              <a:t>Design</a:t>
            </a:r>
            <a:r>
              <a:rPr lang="fr-FR" dirty="0"/>
              <a:t> – </a:t>
            </a:r>
            <a:r>
              <a:rPr lang="fr-FR" dirty="0" err="1"/>
              <a:t>Methods</a:t>
            </a:r>
            <a:r>
              <a:rPr lang="fr-FR" dirty="0"/>
              <a:t> and Tools</a:t>
            </a:r>
          </a:p>
        </p:txBody>
      </p:sp>
      <p:sp>
        <p:nvSpPr>
          <p:cNvPr id="7" name="Espace réservé du texte 6"/>
          <p:cNvSpPr>
            <a:spLocks noGrp="1"/>
          </p:cNvSpPr>
          <p:nvPr>
            <p:ph type="body" sz="half" idx="2"/>
          </p:nvPr>
        </p:nvSpPr>
        <p:spPr/>
        <p:txBody>
          <a:bodyPr>
            <a:normAutofit fontScale="77500" lnSpcReduction="20000"/>
          </a:bodyPr>
          <a:lstStyle/>
          <a:p>
            <a:pPr algn="l"/>
            <a:r>
              <a:rPr lang="fr-FR" dirty="0" err="1"/>
              <a:t>Step</a:t>
            </a:r>
            <a:r>
              <a:rPr lang="fr-FR" dirty="0"/>
              <a:t>-by-</a:t>
            </a:r>
            <a:r>
              <a:rPr lang="fr-FR" dirty="0" err="1"/>
              <a:t>step</a:t>
            </a:r>
            <a:r>
              <a:rPr lang="fr-FR" dirty="0"/>
              <a:t> </a:t>
            </a:r>
            <a:r>
              <a:rPr lang="fr-FR" dirty="0" err="1"/>
              <a:t>methods</a:t>
            </a:r>
            <a:r>
              <a:rPr lang="fr-FR" dirty="0"/>
              <a:t> have been </a:t>
            </a:r>
            <a:r>
              <a:rPr lang="fr-FR" dirty="0" err="1"/>
              <a:t>followed</a:t>
            </a:r>
            <a:r>
              <a:rPr lang="fr-FR" dirty="0"/>
              <a:t> </a:t>
            </a:r>
            <a:r>
              <a:rPr lang="fr-FR" dirty="0" err="1"/>
              <a:t>using</a:t>
            </a:r>
            <a:r>
              <a:rPr lang="fr-FR" dirty="0"/>
              <a:t> FLUKA code:</a:t>
            </a:r>
          </a:p>
          <a:p>
            <a:pPr marL="285750" indent="-285750" algn="l">
              <a:buFont typeface="Arial" panose="020B0604020202020204" pitchFamily="34" charset="0"/>
              <a:buChar char="•"/>
            </a:pPr>
            <a:r>
              <a:rPr lang="fr-FR" dirty="0" err="1"/>
              <a:t>Empirical</a:t>
            </a:r>
            <a:r>
              <a:rPr lang="fr-FR" dirty="0"/>
              <a:t> </a:t>
            </a:r>
            <a:r>
              <a:rPr lang="fr-FR" dirty="0" err="1"/>
              <a:t>assessment</a:t>
            </a:r>
            <a:r>
              <a:rPr lang="fr-FR" dirty="0"/>
              <a:t> of minimum </a:t>
            </a:r>
            <a:r>
              <a:rPr lang="fr-FR" dirty="0" err="1"/>
              <a:t>specifications</a:t>
            </a:r>
            <a:endParaRPr lang="fr-FR" dirty="0"/>
          </a:p>
          <a:p>
            <a:pPr marL="285750" indent="-285750" algn="l">
              <a:buFont typeface="Arial" panose="020B0604020202020204" pitchFamily="34" charset="0"/>
              <a:buChar char="•"/>
            </a:pPr>
            <a:r>
              <a:rPr lang="fr-FR" dirty="0"/>
              <a:t>First design of the </a:t>
            </a:r>
            <a:r>
              <a:rPr lang="fr-FR" dirty="0" err="1"/>
              <a:t>hutch</a:t>
            </a:r>
            <a:endParaRPr lang="fr-FR" dirty="0"/>
          </a:p>
          <a:p>
            <a:pPr marL="285750" indent="-285750" algn="l">
              <a:buFont typeface="Arial" panose="020B0604020202020204" pitchFamily="34" charset="0"/>
              <a:buChar char="•"/>
            </a:pPr>
            <a:r>
              <a:rPr lang="fr-FR" dirty="0"/>
              <a:t>Running </a:t>
            </a:r>
            <a:r>
              <a:rPr lang="fr-FR" dirty="0" err="1"/>
              <a:t>numerical</a:t>
            </a:r>
            <a:r>
              <a:rPr lang="fr-FR" dirty="0"/>
              <a:t> simulations </a:t>
            </a:r>
            <a:r>
              <a:rPr lang="fr-FR" dirty="0" err="1"/>
              <a:t>until</a:t>
            </a:r>
            <a:r>
              <a:rPr lang="fr-FR" dirty="0"/>
              <a:t> compliance </a:t>
            </a:r>
            <a:r>
              <a:rPr lang="fr-FR" dirty="0" err="1"/>
              <a:t>with</a:t>
            </a:r>
            <a:r>
              <a:rPr lang="fr-FR" dirty="0"/>
              <a:t> radiation </a:t>
            </a:r>
            <a:r>
              <a:rPr lang="fr-FR" dirty="0" err="1"/>
              <a:t>safety</a:t>
            </a:r>
            <a:r>
              <a:rPr lang="fr-FR" dirty="0"/>
              <a:t> objectives and </a:t>
            </a:r>
            <a:r>
              <a:rPr lang="fr-FR" dirty="0" err="1"/>
              <a:t>technical</a:t>
            </a:r>
            <a:r>
              <a:rPr lang="fr-FR" dirty="0"/>
              <a:t>/</a:t>
            </a:r>
            <a:r>
              <a:rPr lang="fr-FR" dirty="0" err="1"/>
              <a:t>financial</a:t>
            </a:r>
            <a:r>
              <a:rPr lang="fr-FR" dirty="0"/>
              <a:t> </a:t>
            </a:r>
            <a:r>
              <a:rPr lang="fr-FR" dirty="0" err="1"/>
              <a:t>requirements</a:t>
            </a:r>
            <a:endParaRPr lang="fr-FR" dirty="0"/>
          </a:p>
          <a:p>
            <a:endParaRPr lang="fr-FR" dirty="0"/>
          </a:p>
        </p:txBody>
      </p:sp>
      <p:sp>
        <p:nvSpPr>
          <p:cNvPr id="4" name="Espace réservé du pied de page 3"/>
          <p:cNvSpPr>
            <a:spLocks noGrp="1"/>
          </p:cNvSpPr>
          <p:nvPr>
            <p:ph type="ftr" sz="quarter" idx="11"/>
          </p:nvPr>
        </p:nvSpPr>
        <p:spPr/>
        <p:txBody>
          <a:bodyPr/>
          <a:lstStyle/>
          <a:p>
            <a:r>
              <a:rPr lang="fr-FR" dirty="0"/>
              <a:t>Harold BZYL - Jean-Michel HORODYNSKI - Pierre ROBERT - </a:t>
            </a:r>
            <a:r>
              <a:rPr lang="fr-FR" dirty="0" err="1"/>
              <a:t>Safety</a:t>
            </a:r>
            <a:r>
              <a:rPr lang="fr-FR" dirty="0"/>
              <a:t> and Radiation Protection for ThomX - MAC - 03/20/2017</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3023" y="6232256"/>
            <a:ext cx="642065" cy="601206"/>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0680" y="6263485"/>
            <a:ext cx="971551" cy="569977"/>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0788" y="6248626"/>
            <a:ext cx="983677" cy="568466"/>
          </a:xfrm>
          <a:prstGeom prst="rect">
            <a:avLst/>
          </a:prstGeom>
        </p:spPr>
      </p:pic>
      <p:pic>
        <p:nvPicPr>
          <p:cNvPr id="11" name="Espace réservé pour une image  8"/>
          <p:cNvPicPr>
            <a:picLocks noGrp="1" noChangeAspect="1"/>
          </p:cNvPicPr>
          <p:nvPr>
            <p:ph idx="1"/>
          </p:nvPr>
        </p:nvPicPr>
        <p:blipFill rotWithShape="1">
          <a:blip r:embed="rId6">
            <a:extLst>
              <a:ext uri="{28A0092B-C50C-407E-A947-70E740481C1C}">
                <a14:useLocalDpi xmlns:a14="http://schemas.microsoft.com/office/drawing/2010/main" val="0"/>
              </a:ext>
            </a:extLst>
          </a:blip>
          <a:srcRect l="6801" r="3269"/>
          <a:stretch/>
        </p:blipFill>
        <p:spPr>
          <a:xfrm>
            <a:off x="6114367" y="314047"/>
            <a:ext cx="4296354" cy="5751790"/>
          </a:xfr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5408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ThomX</a:t>
            </a:r>
            <a:br>
              <a:rPr lang="fr-FR" dirty="0"/>
            </a:br>
            <a:r>
              <a:rPr lang="fr-FR" dirty="0" err="1"/>
              <a:t>Optimization</a:t>
            </a:r>
            <a:r>
              <a:rPr lang="fr-FR" dirty="0"/>
              <a:t> of the </a:t>
            </a:r>
            <a:r>
              <a:rPr lang="fr-FR" dirty="0" err="1"/>
              <a:t>Hutch</a:t>
            </a:r>
            <a:r>
              <a:rPr lang="fr-FR" dirty="0"/>
              <a:t> </a:t>
            </a:r>
            <a:r>
              <a:rPr lang="fr-FR" dirty="0" err="1"/>
              <a:t>walls</a:t>
            </a:r>
            <a:endParaRPr lang="fr-FR" dirty="0"/>
          </a:p>
        </p:txBody>
      </p:sp>
      <p:graphicFrame>
        <p:nvGraphicFramePr>
          <p:cNvPr id="17" name="Espace réservé du contenu 16"/>
          <p:cNvGraphicFramePr>
            <a:graphicFrameLocks noGrp="1"/>
          </p:cNvGraphicFramePr>
          <p:nvPr>
            <p:ph sz="half" idx="1"/>
            <p:extLst/>
          </p:nvPr>
        </p:nvGraphicFramePr>
        <p:xfrm>
          <a:off x="1484311" y="2987040"/>
          <a:ext cx="4814570" cy="2123440"/>
        </p:xfrm>
        <a:graphic>
          <a:graphicData uri="http://schemas.openxmlformats.org/drawingml/2006/table">
            <a:tbl>
              <a:tblPr firstRow="1" bandRow="1">
                <a:tableStyleId>{5C22544A-7EE6-4342-B048-85BDC9FD1C3A}</a:tableStyleId>
              </a:tblPr>
              <a:tblGrid>
                <a:gridCol w="2407285">
                  <a:extLst>
                    <a:ext uri="{9D8B030D-6E8A-4147-A177-3AD203B41FA5}">
                      <a16:colId xmlns:a16="http://schemas.microsoft.com/office/drawing/2014/main" val="520199435"/>
                    </a:ext>
                  </a:extLst>
                </a:gridCol>
                <a:gridCol w="2407285">
                  <a:extLst>
                    <a:ext uri="{9D8B030D-6E8A-4147-A177-3AD203B41FA5}">
                      <a16:colId xmlns:a16="http://schemas.microsoft.com/office/drawing/2014/main" val="2927587820"/>
                    </a:ext>
                  </a:extLst>
                </a:gridCol>
              </a:tblGrid>
              <a:tr h="370840">
                <a:tc>
                  <a:txBody>
                    <a:bodyPr/>
                    <a:lstStyle/>
                    <a:p>
                      <a:pPr algn="ctr"/>
                      <a:r>
                        <a:rPr lang="fr-FR" dirty="0"/>
                        <a:t>Wall</a:t>
                      </a:r>
                    </a:p>
                  </a:txBody>
                  <a:tcPr anchor="ctr"/>
                </a:tc>
                <a:tc>
                  <a:txBody>
                    <a:bodyPr/>
                    <a:lstStyle/>
                    <a:p>
                      <a:pPr algn="ctr"/>
                      <a:r>
                        <a:rPr lang="fr-FR" dirty="0"/>
                        <a:t>Changes</a:t>
                      </a:r>
                    </a:p>
                  </a:txBody>
                  <a:tcPr anchor="ctr"/>
                </a:tc>
                <a:extLst>
                  <a:ext uri="{0D108BD9-81ED-4DB2-BD59-A6C34878D82A}">
                    <a16:rowId xmlns:a16="http://schemas.microsoft.com/office/drawing/2014/main" val="4093995398"/>
                  </a:ext>
                </a:extLst>
              </a:tr>
              <a:tr h="370840">
                <a:tc>
                  <a:txBody>
                    <a:bodyPr/>
                    <a:lstStyle/>
                    <a:p>
                      <a:pPr algn="ctr"/>
                      <a:r>
                        <a:rPr lang="fr-FR" dirty="0"/>
                        <a:t>1</a:t>
                      </a:r>
                    </a:p>
                  </a:txBody>
                  <a:tcPr anchor="ctr"/>
                </a:tc>
                <a:tc>
                  <a:txBody>
                    <a:bodyPr/>
                    <a:lstStyle/>
                    <a:p>
                      <a:pPr algn="ctr"/>
                      <a:r>
                        <a:rPr lang="fr-FR" dirty="0" err="1"/>
                        <a:t>Length</a:t>
                      </a:r>
                      <a:r>
                        <a:rPr lang="fr-FR" baseline="0" dirty="0"/>
                        <a:t>: + 45 cm</a:t>
                      </a:r>
                      <a:endParaRPr lang="fr-FR" dirty="0"/>
                    </a:p>
                  </a:txBody>
                  <a:tcPr anchor="ctr"/>
                </a:tc>
                <a:extLst>
                  <a:ext uri="{0D108BD9-81ED-4DB2-BD59-A6C34878D82A}">
                    <a16:rowId xmlns:a16="http://schemas.microsoft.com/office/drawing/2014/main" val="3937110582"/>
                  </a:ext>
                </a:extLst>
              </a:tr>
              <a:tr h="370840">
                <a:tc>
                  <a:txBody>
                    <a:bodyPr/>
                    <a:lstStyle/>
                    <a:p>
                      <a:pPr algn="ctr"/>
                      <a:r>
                        <a:rPr lang="fr-FR" dirty="0"/>
                        <a:t>2</a:t>
                      </a:r>
                    </a:p>
                  </a:txBody>
                  <a:tcPr anchor="ctr"/>
                </a:tc>
                <a:tc>
                  <a:txBody>
                    <a:bodyPr/>
                    <a:lstStyle/>
                    <a:p>
                      <a:pPr algn="ctr"/>
                      <a:r>
                        <a:rPr lang="fr-FR" dirty="0" err="1"/>
                        <a:t>Width</a:t>
                      </a:r>
                      <a:r>
                        <a:rPr lang="fr-FR" dirty="0"/>
                        <a:t>: -50 cm</a:t>
                      </a:r>
                    </a:p>
                  </a:txBody>
                  <a:tcPr anchor="ctr"/>
                </a:tc>
                <a:extLst>
                  <a:ext uri="{0D108BD9-81ED-4DB2-BD59-A6C34878D82A}">
                    <a16:rowId xmlns:a16="http://schemas.microsoft.com/office/drawing/2014/main" val="892277878"/>
                  </a:ext>
                </a:extLst>
              </a:tr>
              <a:tr h="370840">
                <a:tc>
                  <a:txBody>
                    <a:bodyPr/>
                    <a:lstStyle/>
                    <a:p>
                      <a:pPr algn="ctr"/>
                      <a:r>
                        <a:rPr lang="fr-FR" dirty="0"/>
                        <a:t>3</a:t>
                      </a:r>
                    </a:p>
                  </a:txBody>
                  <a:tcPr anchor="ctr"/>
                </a:tc>
                <a:tc>
                  <a:txBody>
                    <a:bodyPr/>
                    <a:lstStyle/>
                    <a:p>
                      <a:pPr algn="ctr"/>
                      <a:r>
                        <a:rPr lang="fr-FR" dirty="0" err="1"/>
                        <a:t>Width</a:t>
                      </a:r>
                      <a:r>
                        <a:rPr lang="fr-FR" dirty="0"/>
                        <a:t>:</a:t>
                      </a:r>
                      <a:r>
                        <a:rPr lang="fr-FR" baseline="0" dirty="0"/>
                        <a:t> -70 cm + baryte </a:t>
                      </a:r>
                      <a:r>
                        <a:rPr lang="fr-FR" baseline="0" dirty="0" err="1"/>
                        <a:t>concrete</a:t>
                      </a:r>
                      <a:endParaRPr lang="fr-FR" dirty="0"/>
                    </a:p>
                  </a:txBody>
                  <a:tcPr anchor="ctr"/>
                </a:tc>
                <a:extLst>
                  <a:ext uri="{0D108BD9-81ED-4DB2-BD59-A6C34878D82A}">
                    <a16:rowId xmlns:a16="http://schemas.microsoft.com/office/drawing/2014/main" val="1571036212"/>
                  </a:ext>
                </a:extLst>
              </a:tr>
              <a:tr h="370840">
                <a:tc>
                  <a:txBody>
                    <a:bodyPr/>
                    <a:lstStyle/>
                    <a:p>
                      <a:pPr algn="ctr"/>
                      <a:r>
                        <a:rPr lang="fr-FR" dirty="0"/>
                        <a:t>4</a:t>
                      </a:r>
                    </a:p>
                  </a:txBody>
                  <a:tcPr anchor="ctr"/>
                </a:tc>
                <a:tc>
                  <a:txBody>
                    <a:bodyPr/>
                    <a:lstStyle/>
                    <a:p>
                      <a:pPr algn="ctr"/>
                      <a:r>
                        <a:rPr lang="fr-FR" dirty="0" err="1"/>
                        <a:t>Length</a:t>
                      </a:r>
                      <a:r>
                        <a:rPr lang="fr-FR" dirty="0"/>
                        <a:t>: -120 cm</a:t>
                      </a:r>
                    </a:p>
                  </a:txBody>
                  <a:tcPr anchor="ctr"/>
                </a:tc>
                <a:extLst>
                  <a:ext uri="{0D108BD9-81ED-4DB2-BD59-A6C34878D82A}">
                    <a16:rowId xmlns:a16="http://schemas.microsoft.com/office/drawing/2014/main" val="2704608277"/>
                  </a:ext>
                </a:extLst>
              </a:tr>
            </a:tbl>
          </a:graphicData>
        </a:graphic>
      </p:graphicFrame>
      <p:pic>
        <p:nvPicPr>
          <p:cNvPr id="7" name="Espace réservé du contenu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07175" y="2986120"/>
            <a:ext cx="4895850" cy="2485959"/>
          </a:xfrm>
        </p:spPr>
      </p:pic>
      <p:sp>
        <p:nvSpPr>
          <p:cNvPr id="5" name="Espace réservé du pied de page 4"/>
          <p:cNvSpPr>
            <a:spLocks noGrp="1"/>
          </p:cNvSpPr>
          <p:nvPr>
            <p:ph type="ftr" sz="quarter" idx="11"/>
          </p:nvPr>
        </p:nvSpPr>
        <p:spPr/>
        <p:txBody>
          <a:bodyPr/>
          <a:lstStyle/>
          <a:p>
            <a:r>
              <a:rPr lang="fr-FR" dirty="0"/>
              <a:t>Harold BZYL - Jean-Michel HORODYNSKI - Pierre ROBERT - </a:t>
            </a:r>
            <a:r>
              <a:rPr lang="fr-FR" dirty="0" err="1"/>
              <a:t>Safety</a:t>
            </a:r>
            <a:r>
              <a:rPr lang="fr-FR" dirty="0"/>
              <a:t> and Radiation Protection for ThomX - MAC - 03/20/2017</a:t>
            </a:r>
          </a:p>
        </p:txBody>
      </p:sp>
      <p:sp>
        <p:nvSpPr>
          <p:cNvPr id="6" name="Espace réservé du numéro de diapositive 5"/>
          <p:cNvSpPr>
            <a:spLocks noGrp="1"/>
          </p:cNvSpPr>
          <p:nvPr>
            <p:ph type="sldNum" sz="quarter" idx="12"/>
          </p:nvPr>
        </p:nvSpPr>
        <p:spPr/>
        <p:txBody>
          <a:bodyPr/>
          <a:lstStyle/>
          <a:p>
            <a:fld id="{F19F2591-31C0-4B72-8E82-F72FEB7978B6}" type="slidenum">
              <a:rPr lang="fr-FR" smtClean="0"/>
              <a:t>6</a:t>
            </a:fld>
            <a:endParaRPr lang="fr-FR"/>
          </a:p>
        </p:txBody>
      </p:sp>
      <p:sp>
        <p:nvSpPr>
          <p:cNvPr id="8" name="ZoneTexte 7"/>
          <p:cNvSpPr txBox="1"/>
          <p:nvPr/>
        </p:nvSpPr>
        <p:spPr>
          <a:xfrm>
            <a:off x="7942645" y="3483864"/>
            <a:ext cx="288862" cy="369332"/>
          </a:xfrm>
          <a:prstGeom prst="rect">
            <a:avLst/>
          </a:prstGeom>
          <a:noFill/>
        </p:spPr>
        <p:txBody>
          <a:bodyPr wrap="none" rtlCol="0">
            <a:spAutoFit/>
          </a:bodyPr>
          <a:lstStyle/>
          <a:p>
            <a:r>
              <a:rPr lang="fr-FR" dirty="0"/>
              <a:t>1</a:t>
            </a:r>
          </a:p>
        </p:txBody>
      </p:sp>
      <p:sp>
        <p:nvSpPr>
          <p:cNvPr id="9" name="ZoneTexte 8"/>
          <p:cNvSpPr txBox="1"/>
          <p:nvPr/>
        </p:nvSpPr>
        <p:spPr>
          <a:xfrm>
            <a:off x="7095744" y="4297680"/>
            <a:ext cx="303288" cy="369332"/>
          </a:xfrm>
          <a:prstGeom prst="rect">
            <a:avLst/>
          </a:prstGeom>
          <a:noFill/>
        </p:spPr>
        <p:txBody>
          <a:bodyPr wrap="none" rtlCol="0">
            <a:spAutoFit/>
          </a:bodyPr>
          <a:lstStyle/>
          <a:p>
            <a:r>
              <a:rPr lang="fr-FR" dirty="0"/>
              <a:t>2</a:t>
            </a:r>
          </a:p>
        </p:txBody>
      </p:sp>
      <p:sp>
        <p:nvSpPr>
          <p:cNvPr id="10" name="ZoneTexte 9"/>
          <p:cNvSpPr txBox="1"/>
          <p:nvPr/>
        </p:nvSpPr>
        <p:spPr>
          <a:xfrm>
            <a:off x="8567928" y="4667012"/>
            <a:ext cx="288862" cy="369332"/>
          </a:xfrm>
          <a:prstGeom prst="rect">
            <a:avLst/>
          </a:prstGeom>
          <a:noFill/>
        </p:spPr>
        <p:txBody>
          <a:bodyPr wrap="none" rtlCol="0">
            <a:spAutoFit/>
          </a:bodyPr>
          <a:lstStyle/>
          <a:p>
            <a:r>
              <a:rPr lang="fr-FR" dirty="0"/>
              <a:t>3</a:t>
            </a:r>
          </a:p>
        </p:txBody>
      </p:sp>
      <p:sp>
        <p:nvSpPr>
          <p:cNvPr id="11" name="ZoneTexte 10"/>
          <p:cNvSpPr txBox="1"/>
          <p:nvPr/>
        </p:nvSpPr>
        <p:spPr>
          <a:xfrm>
            <a:off x="7587857" y="4379976"/>
            <a:ext cx="303288" cy="369332"/>
          </a:xfrm>
          <a:prstGeom prst="rect">
            <a:avLst/>
          </a:prstGeom>
          <a:noFill/>
        </p:spPr>
        <p:txBody>
          <a:bodyPr wrap="none" rtlCol="0">
            <a:spAutoFit/>
          </a:bodyPr>
          <a:lstStyle/>
          <a:p>
            <a:r>
              <a:rPr lang="fr-FR" dirty="0"/>
              <a:t>4</a:t>
            </a:r>
          </a:p>
        </p:txBody>
      </p:sp>
      <p:cxnSp>
        <p:nvCxnSpPr>
          <p:cNvPr id="13" name="Connecteur droit avec flèche 12"/>
          <p:cNvCxnSpPr/>
          <p:nvPr/>
        </p:nvCxnSpPr>
        <p:spPr>
          <a:xfrm flipH="1">
            <a:off x="7519190" y="4053508"/>
            <a:ext cx="251876" cy="109256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90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ThomX</a:t>
            </a:r>
            <a:br>
              <a:rPr lang="fr-FR" dirty="0"/>
            </a:br>
            <a:r>
              <a:rPr lang="fr-FR" dirty="0" err="1"/>
              <a:t>Optimization</a:t>
            </a:r>
            <a:r>
              <a:rPr lang="fr-FR" dirty="0"/>
              <a:t> of the </a:t>
            </a:r>
            <a:r>
              <a:rPr lang="fr-FR" dirty="0" err="1"/>
              <a:t>Hutch</a:t>
            </a:r>
            <a:r>
              <a:rPr lang="fr-FR" dirty="0"/>
              <a:t> </a:t>
            </a:r>
            <a:r>
              <a:rPr lang="fr-FR" dirty="0" err="1"/>
              <a:t>walls</a:t>
            </a:r>
            <a:r>
              <a:rPr lang="fr-FR" dirty="0"/>
              <a:t>– Scraper </a:t>
            </a:r>
            <a:r>
              <a:rPr lang="fr-FR" dirty="0" err="1"/>
              <a:t>shielding</a:t>
            </a:r>
            <a:endParaRPr lang="fr-FR" dirty="0"/>
          </a:p>
        </p:txBody>
      </p:sp>
      <p:sp>
        <p:nvSpPr>
          <p:cNvPr id="3" name="Espace réservé du contenu 2"/>
          <p:cNvSpPr>
            <a:spLocks noGrp="1"/>
          </p:cNvSpPr>
          <p:nvPr>
            <p:ph sz="half" idx="1"/>
          </p:nvPr>
        </p:nvSpPr>
        <p:spPr/>
        <p:txBody>
          <a:bodyPr>
            <a:normAutofit fontScale="92500" lnSpcReduction="20000"/>
          </a:bodyPr>
          <a:lstStyle/>
          <a:p>
            <a:r>
              <a:rPr lang="fr-FR" dirty="0"/>
              <a:t>Wall</a:t>
            </a:r>
            <a:r>
              <a:rPr lang="fr-FR"/>
              <a:t> of 1,5 m of regular concrete: Rate dose above the objective</a:t>
            </a:r>
            <a:endParaRPr lang="fr-FR" dirty="0"/>
          </a:p>
          <a:p>
            <a:pPr lvl="1"/>
            <a:r>
              <a:rPr lang="fr-FR"/>
              <a:t>Modelling a new wall of baryte concrete</a:t>
            </a:r>
            <a:endParaRPr lang="fr-FR" dirty="0"/>
          </a:p>
          <a:p>
            <a:pPr lvl="1"/>
            <a:r>
              <a:rPr lang="fr-FR"/>
              <a:t>Optimization in order to reduce total volume</a:t>
            </a:r>
            <a:endParaRPr lang="fr-FR" dirty="0"/>
          </a:p>
          <a:p>
            <a:r>
              <a:rPr lang="fr-FR"/>
              <a:t>Modelling </a:t>
            </a:r>
            <a:r>
              <a:rPr lang="fr-FR" dirty="0"/>
              <a:t>a local </a:t>
            </a:r>
            <a:r>
              <a:rPr lang="fr-FR" dirty="0" err="1"/>
              <a:t>shielding</a:t>
            </a:r>
            <a:endParaRPr lang="fr-FR" dirty="0"/>
          </a:p>
          <a:p>
            <a:pPr lvl="1"/>
            <a:r>
              <a:rPr lang="fr-FR" dirty="0"/>
              <a:t>Lead </a:t>
            </a:r>
            <a:r>
              <a:rPr lang="fr-FR" dirty="0" err="1"/>
              <a:t>with</a:t>
            </a:r>
            <a:r>
              <a:rPr lang="fr-FR" dirty="0"/>
              <a:t> </a:t>
            </a:r>
            <a:r>
              <a:rPr lang="fr-FR" dirty="0" err="1"/>
              <a:t>Tantalum</a:t>
            </a:r>
            <a:endParaRPr lang="fr-FR" dirty="0"/>
          </a:p>
          <a:p>
            <a:pPr lvl="1"/>
            <a:r>
              <a:rPr lang="fr-FR" dirty="0" err="1"/>
              <a:t>Three</a:t>
            </a:r>
            <a:r>
              <a:rPr lang="fr-FR" dirty="0"/>
              <a:t> </a:t>
            </a:r>
            <a:r>
              <a:rPr lang="fr-FR" dirty="0" err="1"/>
              <a:t>purposes</a:t>
            </a:r>
            <a:r>
              <a:rPr lang="fr-FR" dirty="0"/>
              <a:t>:</a:t>
            </a:r>
          </a:p>
          <a:p>
            <a:pPr lvl="2"/>
            <a:r>
              <a:rPr lang="fr-FR" dirty="0" err="1"/>
              <a:t>Reduction</a:t>
            </a:r>
            <a:r>
              <a:rPr lang="fr-FR" dirty="0"/>
              <a:t> of the volume of </a:t>
            </a:r>
            <a:r>
              <a:rPr lang="fr-FR" dirty="0" err="1"/>
              <a:t>concrete</a:t>
            </a:r>
            <a:r>
              <a:rPr lang="fr-FR" dirty="0"/>
              <a:t> </a:t>
            </a:r>
            <a:r>
              <a:rPr lang="fr-FR" dirty="0" err="1"/>
              <a:t>added</a:t>
            </a:r>
            <a:endParaRPr lang="fr-FR" dirty="0"/>
          </a:p>
          <a:p>
            <a:pPr lvl="2"/>
            <a:r>
              <a:rPr lang="fr-FR" dirty="0"/>
              <a:t>Photons </a:t>
            </a:r>
            <a:r>
              <a:rPr lang="fr-FR" dirty="0" err="1"/>
              <a:t>produced</a:t>
            </a:r>
            <a:r>
              <a:rPr lang="fr-FR" dirty="0"/>
              <a:t> are </a:t>
            </a:r>
            <a:r>
              <a:rPr lang="fr-FR" dirty="0" err="1"/>
              <a:t>collimated</a:t>
            </a:r>
            <a:r>
              <a:rPr lang="fr-FR" dirty="0"/>
              <a:t> by the lead pipe</a:t>
            </a:r>
          </a:p>
          <a:p>
            <a:pPr lvl="2"/>
            <a:r>
              <a:rPr lang="fr-FR" dirty="0"/>
              <a:t> Dose rate </a:t>
            </a:r>
            <a:r>
              <a:rPr lang="fr-FR" dirty="0" err="1"/>
              <a:t>reduced</a:t>
            </a:r>
            <a:r>
              <a:rPr lang="fr-FR" dirty="0"/>
              <a:t> </a:t>
            </a:r>
            <a:r>
              <a:rPr lang="fr-FR" dirty="0" err="1"/>
              <a:t>when</a:t>
            </a:r>
            <a:r>
              <a:rPr lang="fr-FR" dirty="0"/>
              <a:t> </a:t>
            </a:r>
            <a:r>
              <a:rPr lang="fr-FR" dirty="0" err="1"/>
              <a:t>accelerator</a:t>
            </a:r>
            <a:r>
              <a:rPr lang="fr-FR" dirty="0"/>
              <a:t> </a:t>
            </a:r>
            <a:r>
              <a:rPr lang="fr-FR" dirty="0" err="1"/>
              <a:t>is</a:t>
            </a:r>
            <a:r>
              <a:rPr lang="fr-FR" dirty="0"/>
              <a:t> off (</a:t>
            </a:r>
            <a:r>
              <a:rPr lang="fr-FR" dirty="0" err="1"/>
              <a:t>shielding</a:t>
            </a:r>
            <a:r>
              <a:rPr lang="fr-FR" dirty="0"/>
              <a:t> </a:t>
            </a:r>
            <a:r>
              <a:rPr lang="fr-FR" dirty="0" err="1"/>
              <a:t>against</a:t>
            </a:r>
            <a:r>
              <a:rPr lang="fr-FR" dirty="0"/>
              <a:t> </a:t>
            </a:r>
            <a:r>
              <a:rPr lang="fr-FR" dirty="0" err="1"/>
              <a:t>delayed</a:t>
            </a:r>
            <a:r>
              <a:rPr lang="fr-FR" dirty="0"/>
              <a:t> radiation)</a:t>
            </a:r>
          </a:p>
        </p:txBody>
      </p:sp>
      <p:pic>
        <p:nvPicPr>
          <p:cNvPr id="7" name="Espace réservé du contenu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07175" y="2934343"/>
            <a:ext cx="4895850" cy="2589514"/>
          </a:xfrm>
        </p:spPr>
      </p:pic>
      <p:sp>
        <p:nvSpPr>
          <p:cNvPr id="5" name="Espace réservé du pied de page 4"/>
          <p:cNvSpPr>
            <a:spLocks noGrp="1"/>
          </p:cNvSpPr>
          <p:nvPr>
            <p:ph type="ftr" sz="quarter" idx="11"/>
          </p:nvPr>
        </p:nvSpPr>
        <p:spPr/>
        <p:txBody>
          <a:bodyPr/>
          <a:lstStyle/>
          <a:p>
            <a:r>
              <a:rPr lang="fr-FR" dirty="0"/>
              <a:t>Harold BZYL - Jean-Michel HORODYNSKI - Pierre ROBERT - </a:t>
            </a:r>
            <a:r>
              <a:rPr lang="fr-FR" dirty="0" err="1"/>
              <a:t>Safety</a:t>
            </a:r>
            <a:r>
              <a:rPr lang="fr-FR" dirty="0"/>
              <a:t> and Radiation Protection for ThomX - MAC - 03/20/2017</a:t>
            </a:r>
          </a:p>
        </p:txBody>
      </p:sp>
      <p:sp>
        <p:nvSpPr>
          <p:cNvPr id="6" name="Espace réservé du numéro de diapositive 5"/>
          <p:cNvSpPr>
            <a:spLocks noGrp="1"/>
          </p:cNvSpPr>
          <p:nvPr>
            <p:ph type="sldNum" sz="quarter" idx="12"/>
          </p:nvPr>
        </p:nvSpPr>
        <p:spPr/>
        <p:txBody>
          <a:bodyPr/>
          <a:lstStyle/>
          <a:p>
            <a:fld id="{F19F2591-31C0-4B72-8E82-F72FEB7978B6}" type="slidenum">
              <a:rPr lang="fr-FR" smtClean="0"/>
              <a:t>7</a:t>
            </a:fld>
            <a:endParaRPr lang="fr-FR"/>
          </a:p>
        </p:txBody>
      </p:sp>
    </p:spTree>
    <p:extLst>
      <p:ext uri="{BB962C8B-B14F-4D97-AF65-F5344CB8AC3E}">
        <p14:creationId xmlns:p14="http://schemas.microsoft.com/office/powerpoint/2010/main" val="104431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ThomX</a:t>
            </a:r>
            <a:br>
              <a:rPr lang="fr-FR" dirty="0"/>
            </a:br>
            <a:r>
              <a:rPr lang="fr-FR" dirty="0" err="1"/>
              <a:t>Optimization</a:t>
            </a:r>
            <a:r>
              <a:rPr lang="fr-FR" dirty="0"/>
              <a:t> of the </a:t>
            </a:r>
            <a:r>
              <a:rPr lang="fr-FR" dirty="0" err="1"/>
              <a:t>Hutch</a:t>
            </a:r>
            <a:r>
              <a:rPr lang="fr-FR" dirty="0"/>
              <a:t> </a:t>
            </a:r>
            <a:r>
              <a:rPr lang="fr-FR" dirty="0" err="1"/>
              <a:t>walls</a:t>
            </a:r>
            <a:r>
              <a:rPr lang="fr-FR" dirty="0"/>
              <a:t> - Roof</a:t>
            </a:r>
          </a:p>
        </p:txBody>
      </p:sp>
      <p:sp>
        <p:nvSpPr>
          <p:cNvPr id="3" name="Espace réservé du contenu 2"/>
          <p:cNvSpPr>
            <a:spLocks noGrp="1"/>
          </p:cNvSpPr>
          <p:nvPr>
            <p:ph sz="half" idx="1"/>
          </p:nvPr>
        </p:nvSpPr>
        <p:spPr/>
        <p:txBody>
          <a:bodyPr/>
          <a:lstStyle/>
          <a:p>
            <a:r>
              <a:rPr lang="fr-FR" dirty="0"/>
              <a:t>Initial </a:t>
            </a:r>
            <a:r>
              <a:rPr lang="fr-FR" dirty="0" err="1"/>
              <a:t>width</a:t>
            </a:r>
            <a:r>
              <a:rPr lang="fr-FR" dirty="0"/>
              <a:t> of the roof </a:t>
            </a:r>
            <a:r>
              <a:rPr lang="fr-FR" dirty="0" err="1"/>
              <a:t>was</a:t>
            </a:r>
            <a:r>
              <a:rPr lang="fr-FR" dirty="0"/>
              <a:t> </a:t>
            </a:r>
            <a:r>
              <a:rPr lang="fr-FR" dirty="0" err="1"/>
              <a:t>defined</a:t>
            </a:r>
            <a:r>
              <a:rPr lang="fr-FR" dirty="0"/>
              <a:t> to </a:t>
            </a:r>
            <a:r>
              <a:rPr lang="fr-FR" dirty="0" err="1"/>
              <a:t>entirely</a:t>
            </a:r>
            <a:r>
              <a:rPr lang="fr-FR" dirty="0"/>
              <a:t> stop prompt radiations: 1 </a:t>
            </a:r>
            <a:r>
              <a:rPr lang="fr-FR" dirty="0" err="1"/>
              <a:t>meter</a:t>
            </a:r>
            <a:r>
              <a:rPr lang="fr-FR" dirty="0"/>
              <a:t> of </a:t>
            </a:r>
            <a:r>
              <a:rPr lang="fr-FR" dirty="0" err="1"/>
              <a:t>regular</a:t>
            </a:r>
            <a:r>
              <a:rPr lang="fr-FR" dirty="0"/>
              <a:t> </a:t>
            </a:r>
            <a:r>
              <a:rPr lang="fr-FR" dirty="0" err="1"/>
              <a:t>concrete</a:t>
            </a:r>
            <a:endParaRPr lang="fr-FR" dirty="0"/>
          </a:p>
          <a:p>
            <a:r>
              <a:rPr lang="fr-FR" dirty="0"/>
              <a:t>The area over the roof </a:t>
            </a:r>
            <a:r>
              <a:rPr lang="fr-FR" dirty="0" err="1"/>
              <a:t>will</a:t>
            </a:r>
            <a:r>
              <a:rPr lang="fr-FR" dirty="0"/>
              <a:t> </a:t>
            </a:r>
            <a:r>
              <a:rPr lang="fr-FR" dirty="0" err="1"/>
              <a:t>be</a:t>
            </a:r>
            <a:r>
              <a:rPr lang="fr-FR" dirty="0"/>
              <a:t> </a:t>
            </a:r>
            <a:r>
              <a:rPr lang="fr-FR" dirty="0" err="1"/>
              <a:t>prohibited</a:t>
            </a:r>
            <a:r>
              <a:rPr lang="fr-FR" dirty="0"/>
              <a:t> </a:t>
            </a:r>
            <a:r>
              <a:rPr lang="fr-FR" dirty="0" err="1"/>
              <a:t>during</a:t>
            </a:r>
            <a:r>
              <a:rPr lang="fr-FR" dirty="0"/>
              <a:t> </a:t>
            </a:r>
            <a:r>
              <a:rPr lang="fr-FR" dirty="0" err="1"/>
              <a:t>accelerator</a:t>
            </a:r>
            <a:r>
              <a:rPr lang="fr-FR" dirty="0"/>
              <a:t> running =&gt; </a:t>
            </a:r>
            <a:r>
              <a:rPr lang="fr-FR" dirty="0" err="1"/>
              <a:t>width</a:t>
            </a:r>
            <a:r>
              <a:rPr lang="fr-FR" dirty="0"/>
              <a:t> and </a:t>
            </a:r>
            <a:r>
              <a:rPr lang="fr-FR" dirty="0" err="1"/>
              <a:t>weight</a:t>
            </a:r>
            <a:r>
              <a:rPr lang="fr-FR" dirty="0"/>
              <a:t> or the roof </a:t>
            </a:r>
            <a:r>
              <a:rPr lang="fr-FR" dirty="0" err="1"/>
              <a:t>can</a:t>
            </a:r>
            <a:r>
              <a:rPr lang="fr-FR" dirty="0"/>
              <a:t> </a:t>
            </a:r>
            <a:r>
              <a:rPr lang="fr-FR" dirty="0" err="1"/>
              <a:t>be</a:t>
            </a:r>
            <a:r>
              <a:rPr lang="fr-FR" dirty="0"/>
              <a:t> </a:t>
            </a:r>
            <a:r>
              <a:rPr lang="fr-FR" dirty="0" err="1"/>
              <a:t>reduced</a:t>
            </a:r>
            <a:r>
              <a:rPr lang="fr-FR" dirty="0"/>
              <a:t> to 55 cm.</a:t>
            </a:r>
          </a:p>
          <a:p>
            <a:r>
              <a:rPr lang="fr-FR" dirty="0" err="1"/>
              <a:t>Classical</a:t>
            </a:r>
            <a:r>
              <a:rPr lang="fr-FR" dirty="0"/>
              <a:t> </a:t>
            </a:r>
            <a:r>
              <a:rPr lang="fr-FR" dirty="0" err="1"/>
              <a:t>step</a:t>
            </a:r>
            <a:r>
              <a:rPr lang="fr-FR" dirty="0"/>
              <a:t>-by-</a:t>
            </a:r>
            <a:r>
              <a:rPr lang="fr-FR" dirty="0" err="1"/>
              <a:t>step</a:t>
            </a:r>
            <a:r>
              <a:rPr lang="fr-FR" dirty="0"/>
              <a:t> </a:t>
            </a:r>
            <a:r>
              <a:rPr lang="fr-FR" dirty="0" err="1"/>
              <a:t>method</a:t>
            </a:r>
            <a:r>
              <a:rPr lang="fr-FR" dirty="0"/>
              <a:t> to </a:t>
            </a:r>
            <a:r>
              <a:rPr lang="fr-FR" dirty="0" err="1"/>
              <a:t>find</a:t>
            </a:r>
            <a:r>
              <a:rPr lang="fr-FR" dirty="0"/>
              <a:t> the best compromise </a:t>
            </a:r>
            <a:r>
              <a:rPr lang="fr-FR" dirty="0" err="1"/>
              <a:t>between</a:t>
            </a:r>
            <a:r>
              <a:rPr lang="fr-FR" dirty="0"/>
              <a:t> radiation protection and </a:t>
            </a:r>
            <a:r>
              <a:rPr lang="fr-FR" dirty="0" err="1"/>
              <a:t>technical</a:t>
            </a:r>
            <a:r>
              <a:rPr lang="fr-FR" dirty="0"/>
              <a:t> limitation</a:t>
            </a:r>
          </a:p>
        </p:txBody>
      </p:sp>
      <p:pic>
        <p:nvPicPr>
          <p:cNvPr id="7" name="Espace réservé du contenu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62825" y="2202168"/>
            <a:ext cx="3589031" cy="3589031"/>
          </a:xfrm>
        </p:spPr>
      </p:pic>
      <p:sp>
        <p:nvSpPr>
          <p:cNvPr id="5" name="Espace réservé du pied de page 4"/>
          <p:cNvSpPr>
            <a:spLocks noGrp="1"/>
          </p:cNvSpPr>
          <p:nvPr>
            <p:ph type="ftr" sz="quarter" idx="11"/>
          </p:nvPr>
        </p:nvSpPr>
        <p:spPr/>
        <p:txBody>
          <a:bodyPr/>
          <a:lstStyle/>
          <a:p>
            <a:r>
              <a:rPr lang="fr-FR" dirty="0"/>
              <a:t>Harold BZYL - Jean-Michel HORODYNSKI - Pierre ROBERT - </a:t>
            </a:r>
            <a:r>
              <a:rPr lang="fr-FR" dirty="0" err="1"/>
              <a:t>Safety</a:t>
            </a:r>
            <a:r>
              <a:rPr lang="fr-FR" dirty="0"/>
              <a:t> and Radiation Protection for ThomX - MAC - 03/20/2017</a:t>
            </a:r>
          </a:p>
        </p:txBody>
      </p:sp>
      <p:sp>
        <p:nvSpPr>
          <p:cNvPr id="6" name="Espace réservé du numéro de diapositive 5"/>
          <p:cNvSpPr>
            <a:spLocks noGrp="1"/>
          </p:cNvSpPr>
          <p:nvPr>
            <p:ph type="sldNum" sz="quarter" idx="12"/>
          </p:nvPr>
        </p:nvSpPr>
        <p:spPr/>
        <p:txBody>
          <a:bodyPr/>
          <a:lstStyle/>
          <a:p>
            <a:fld id="{F19F2591-31C0-4B72-8E82-F72FEB7978B6}" type="slidenum">
              <a:rPr lang="fr-FR" smtClean="0"/>
              <a:t>8</a:t>
            </a:fld>
            <a:endParaRPr lang="fr-FR"/>
          </a:p>
        </p:txBody>
      </p:sp>
    </p:spTree>
    <p:extLst>
      <p:ext uri="{BB962C8B-B14F-4D97-AF65-F5344CB8AC3E}">
        <p14:creationId xmlns:p14="http://schemas.microsoft.com/office/powerpoint/2010/main" val="893176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ThomX</a:t>
            </a:r>
            <a:br>
              <a:rPr lang="fr-FR" dirty="0"/>
            </a:br>
            <a:r>
              <a:rPr lang="fr-FR" dirty="0"/>
              <a:t>Final design and </a:t>
            </a:r>
            <a:r>
              <a:rPr lang="fr-FR" dirty="0" err="1"/>
              <a:t>results</a:t>
            </a:r>
            <a:endParaRPr lang="fr-FR" dirty="0"/>
          </a:p>
        </p:txBody>
      </p:sp>
      <p:graphicFrame>
        <p:nvGraphicFramePr>
          <p:cNvPr id="8" name="Espace réservé du contenu 7"/>
          <p:cNvGraphicFramePr>
            <a:graphicFrameLocks noGrp="1"/>
          </p:cNvGraphicFramePr>
          <p:nvPr>
            <p:ph sz="half" idx="1"/>
            <p:extLst>
              <p:ext uri="{D42A27DB-BD31-4B8C-83A1-F6EECF244321}">
                <p14:modId xmlns:p14="http://schemas.microsoft.com/office/powerpoint/2010/main" val="885487893"/>
              </p:ext>
            </p:extLst>
          </p:nvPr>
        </p:nvGraphicFramePr>
        <p:xfrm>
          <a:off x="1484311" y="2235420"/>
          <a:ext cx="5199292" cy="3726703"/>
        </p:xfrm>
        <a:graphic>
          <a:graphicData uri="http://schemas.openxmlformats.org/drawingml/2006/table">
            <a:tbl>
              <a:tblPr firstRow="1" bandRow="1">
                <a:tableStyleId>{5C22544A-7EE6-4342-B048-85BDC9FD1C3A}</a:tableStyleId>
              </a:tblPr>
              <a:tblGrid>
                <a:gridCol w="1299823">
                  <a:extLst>
                    <a:ext uri="{9D8B030D-6E8A-4147-A177-3AD203B41FA5}">
                      <a16:colId xmlns:a16="http://schemas.microsoft.com/office/drawing/2014/main" val="3876960263"/>
                    </a:ext>
                  </a:extLst>
                </a:gridCol>
                <a:gridCol w="1299823">
                  <a:extLst>
                    <a:ext uri="{9D8B030D-6E8A-4147-A177-3AD203B41FA5}">
                      <a16:colId xmlns:a16="http://schemas.microsoft.com/office/drawing/2014/main" val="2344654551"/>
                    </a:ext>
                  </a:extLst>
                </a:gridCol>
                <a:gridCol w="1299823">
                  <a:extLst>
                    <a:ext uri="{9D8B030D-6E8A-4147-A177-3AD203B41FA5}">
                      <a16:colId xmlns:a16="http://schemas.microsoft.com/office/drawing/2014/main" val="1059517787"/>
                    </a:ext>
                  </a:extLst>
                </a:gridCol>
                <a:gridCol w="1299823">
                  <a:extLst>
                    <a:ext uri="{9D8B030D-6E8A-4147-A177-3AD203B41FA5}">
                      <a16:colId xmlns:a16="http://schemas.microsoft.com/office/drawing/2014/main" val="4114663441"/>
                    </a:ext>
                  </a:extLst>
                </a:gridCol>
              </a:tblGrid>
              <a:tr h="888117">
                <a:tc>
                  <a:txBody>
                    <a:bodyPr/>
                    <a:lstStyle/>
                    <a:p>
                      <a:pPr algn="ctr"/>
                      <a:endParaRPr lang="fr-FR" dirty="0"/>
                    </a:p>
                  </a:txBody>
                  <a:tcPr anchor="ctr"/>
                </a:tc>
                <a:tc>
                  <a:txBody>
                    <a:bodyPr/>
                    <a:lstStyle/>
                    <a:p>
                      <a:pPr algn="ctr"/>
                      <a:r>
                        <a:rPr lang="fr-FR" dirty="0" err="1"/>
                        <a:t>Weight</a:t>
                      </a:r>
                      <a:r>
                        <a:rPr lang="fr-FR" dirty="0"/>
                        <a:t> </a:t>
                      </a:r>
                      <a:r>
                        <a:rPr lang="fr-FR" dirty="0" err="1"/>
                        <a:t>removed</a:t>
                      </a:r>
                      <a:r>
                        <a:rPr lang="fr-FR" dirty="0"/>
                        <a:t> (t)</a:t>
                      </a:r>
                    </a:p>
                  </a:txBody>
                  <a:tcPr anchor="ctr"/>
                </a:tc>
                <a:tc>
                  <a:txBody>
                    <a:bodyPr/>
                    <a:lstStyle/>
                    <a:p>
                      <a:pPr algn="ctr"/>
                      <a:r>
                        <a:rPr lang="fr-FR" dirty="0"/>
                        <a:t>Money </a:t>
                      </a:r>
                      <a:r>
                        <a:rPr lang="fr-FR" dirty="0" err="1"/>
                        <a:t>saved</a:t>
                      </a:r>
                      <a:r>
                        <a:rPr lang="fr-FR" dirty="0"/>
                        <a:t> (k€)</a:t>
                      </a:r>
                    </a:p>
                  </a:txBody>
                  <a:tcPr anchor="ctr"/>
                </a:tc>
                <a:tc>
                  <a:txBody>
                    <a:bodyPr/>
                    <a:lstStyle/>
                    <a:p>
                      <a:pPr algn="ctr"/>
                      <a:r>
                        <a:rPr lang="fr-FR" dirty="0" err="1"/>
                        <a:t>Costs</a:t>
                      </a:r>
                      <a:r>
                        <a:rPr lang="fr-FR" dirty="0"/>
                        <a:t> (k€)</a:t>
                      </a:r>
                    </a:p>
                  </a:txBody>
                  <a:tcPr anchor="ctr"/>
                </a:tc>
                <a:extLst>
                  <a:ext uri="{0D108BD9-81ED-4DB2-BD59-A6C34878D82A}">
                    <a16:rowId xmlns:a16="http://schemas.microsoft.com/office/drawing/2014/main" val="2455793934"/>
                  </a:ext>
                </a:extLst>
              </a:tr>
              <a:tr h="983503">
                <a:tc>
                  <a:txBody>
                    <a:bodyPr/>
                    <a:lstStyle/>
                    <a:p>
                      <a:pPr algn="ctr"/>
                      <a:r>
                        <a:rPr lang="fr-FR" dirty="0" err="1"/>
                        <a:t>Optimization</a:t>
                      </a:r>
                      <a:r>
                        <a:rPr lang="fr-FR" baseline="0" dirty="0"/>
                        <a:t> of the </a:t>
                      </a:r>
                      <a:r>
                        <a:rPr lang="fr-FR" baseline="0" dirty="0" err="1"/>
                        <a:t>Hutch</a:t>
                      </a:r>
                      <a:r>
                        <a:rPr lang="fr-FR" baseline="0" dirty="0"/>
                        <a:t> </a:t>
                      </a:r>
                      <a:r>
                        <a:rPr lang="fr-FR" baseline="0" dirty="0" err="1"/>
                        <a:t>walls</a:t>
                      </a:r>
                      <a:endParaRPr lang="fr-FR" dirty="0"/>
                    </a:p>
                  </a:txBody>
                  <a:tcPr anchor="ctr"/>
                </a:tc>
                <a:tc>
                  <a:txBody>
                    <a:bodyPr/>
                    <a:lstStyle/>
                    <a:p>
                      <a:pPr algn="ctr"/>
                      <a:r>
                        <a:rPr lang="fr-FR" dirty="0"/>
                        <a:t>350</a:t>
                      </a:r>
                    </a:p>
                  </a:txBody>
                  <a:tcPr anchor="ctr"/>
                </a:tc>
                <a:tc>
                  <a:txBody>
                    <a:bodyPr/>
                    <a:lstStyle/>
                    <a:p>
                      <a:pPr algn="ctr"/>
                      <a:r>
                        <a:rPr lang="fr-FR" dirty="0"/>
                        <a:t>152</a:t>
                      </a:r>
                    </a:p>
                  </a:txBody>
                  <a:tcPr anchor="ctr"/>
                </a:tc>
                <a:tc>
                  <a:txBody>
                    <a:bodyPr/>
                    <a:lstStyle/>
                    <a:p>
                      <a:pPr algn="ctr"/>
                      <a:endParaRPr lang="fr-FR" dirty="0"/>
                    </a:p>
                  </a:txBody>
                  <a:tcPr anchor="ctr"/>
                </a:tc>
                <a:extLst>
                  <a:ext uri="{0D108BD9-81ED-4DB2-BD59-A6C34878D82A}">
                    <a16:rowId xmlns:a16="http://schemas.microsoft.com/office/drawing/2014/main" val="2988722888"/>
                  </a:ext>
                </a:extLst>
              </a:tr>
              <a:tr h="888117">
                <a:tc>
                  <a:txBody>
                    <a:bodyPr/>
                    <a:lstStyle/>
                    <a:p>
                      <a:pPr algn="ctr"/>
                      <a:r>
                        <a:rPr lang="fr-FR" dirty="0"/>
                        <a:t>Local </a:t>
                      </a:r>
                      <a:r>
                        <a:rPr lang="fr-FR" dirty="0" err="1"/>
                        <a:t>shielding</a:t>
                      </a:r>
                      <a:r>
                        <a:rPr lang="fr-FR" dirty="0"/>
                        <a:t> </a:t>
                      </a:r>
                      <a:r>
                        <a:rPr lang="fr-FR" dirty="0" err="1"/>
                        <a:t>added</a:t>
                      </a:r>
                      <a:r>
                        <a:rPr lang="fr-FR" dirty="0"/>
                        <a:t> </a:t>
                      </a:r>
                    </a:p>
                  </a:txBody>
                  <a:tcPr anchor="ctr"/>
                </a:tc>
                <a:tc>
                  <a:txBody>
                    <a:bodyPr/>
                    <a:lstStyle/>
                    <a:p>
                      <a:pPr algn="ctr"/>
                      <a:endParaRPr lang="fr-FR" dirty="0"/>
                    </a:p>
                  </a:txBody>
                  <a:tcPr anchor="ctr"/>
                </a:tc>
                <a:tc>
                  <a:txBody>
                    <a:bodyPr/>
                    <a:lstStyle/>
                    <a:p>
                      <a:endParaRPr lang="fr-FR"/>
                    </a:p>
                  </a:txBody>
                  <a:tcPr anchor="ctr"/>
                </a:tc>
                <a:tc>
                  <a:txBody>
                    <a:bodyPr/>
                    <a:lstStyle/>
                    <a:p>
                      <a:pPr algn="ctr"/>
                      <a:r>
                        <a:rPr lang="fr-FR" dirty="0"/>
                        <a:t>20-30</a:t>
                      </a:r>
                    </a:p>
                  </a:txBody>
                  <a:tcPr anchor="ctr"/>
                </a:tc>
                <a:extLst>
                  <a:ext uri="{0D108BD9-81ED-4DB2-BD59-A6C34878D82A}">
                    <a16:rowId xmlns:a16="http://schemas.microsoft.com/office/drawing/2014/main" val="2911689014"/>
                  </a:ext>
                </a:extLst>
              </a:tr>
              <a:tr h="888117">
                <a:tc>
                  <a:txBody>
                    <a:bodyPr/>
                    <a:lstStyle/>
                    <a:p>
                      <a:pPr algn="ctr"/>
                      <a:r>
                        <a:rPr lang="fr-FR" dirty="0"/>
                        <a:t>Baryte </a:t>
                      </a:r>
                      <a:r>
                        <a:rPr lang="fr-FR" dirty="0" err="1"/>
                        <a:t>walls</a:t>
                      </a:r>
                      <a:r>
                        <a:rPr lang="fr-FR" dirty="0"/>
                        <a:t> for scraper</a:t>
                      </a:r>
                    </a:p>
                  </a:txBody>
                  <a:tcPr anchor="ctr"/>
                </a:tc>
                <a:tc>
                  <a:txBody>
                    <a:bodyPr/>
                    <a:lstStyle/>
                    <a:p>
                      <a:pPr algn="ctr"/>
                      <a:endParaRPr lang="fr-FR" dirty="0"/>
                    </a:p>
                  </a:txBody>
                  <a:tcPr anchor="ctr"/>
                </a:tc>
                <a:tc>
                  <a:txBody>
                    <a:bodyPr/>
                    <a:lstStyle/>
                    <a:p>
                      <a:endParaRPr lang="fr-FR" dirty="0"/>
                    </a:p>
                  </a:txBody>
                  <a:tcPr anchor="ctr"/>
                </a:tc>
                <a:tc>
                  <a:txBody>
                    <a:bodyPr/>
                    <a:lstStyle/>
                    <a:p>
                      <a:pPr algn="ctr"/>
                      <a:r>
                        <a:rPr lang="fr-FR" dirty="0"/>
                        <a:t>66</a:t>
                      </a:r>
                    </a:p>
                  </a:txBody>
                  <a:tcPr anchor="ctr"/>
                </a:tc>
                <a:extLst>
                  <a:ext uri="{0D108BD9-81ED-4DB2-BD59-A6C34878D82A}">
                    <a16:rowId xmlns:a16="http://schemas.microsoft.com/office/drawing/2014/main" val="3825257950"/>
                  </a:ext>
                </a:extLst>
              </a:tr>
            </a:tbl>
          </a:graphicData>
        </a:graphic>
      </p:graphicFrame>
      <p:pic>
        <p:nvPicPr>
          <p:cNvPr id="7" name="Espace réservé du contenu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19975" y="2426633"/>
            <a:ext cx="3531881" cy="3182617"/>
          </a:xfrm>
        </p:spPr>
      </p:pic>
      <p:sp>
        <p:nvSpPr>
          <p:cNvPr id="5" name="Espace réservé du pied de page 4"/>
          <p:cNvSpPr>
            <a:spLocks noGrp="1"/>
          </p:cNvSpPr>
          <p:nvPr>
            <p:ph type="ftr" sz="quarter" idx="11"/>
          </p:nvPr>
        </p:nvSpPr>
        <p:spPr/>
        <p:txBody>
          <a:bodyPr/>
          <a:lstStyle/>
          <a:p>
            <a:r>
              <a:rPr lang="fr-FR" dirty="0"/>
              <a:t>Harold BZYL - Jean-Michel HORODYNSKI - Pierre ROBERT - </a:t>
            </a:r>
            <a:r>
              <a:rPr lang="fr-FR" dirty="0" err="1"/>
              <a:t>Safety</a:t>
            </a:r>
            <a:r>
              <a:rPr lang="fr-FR" dirty="0"/>
              <a:t> and Radiation Protection for ThomX - MAC - 03/20/2017</a:t>
            </a:r>
          </a:p>
        </p:txBody>
      </p:sp>
      <p:sp>
        <p:nvSpPr>
          <p:cNvPr id="6" name="Espace réservé du numéro de diapositive 5"/>
          <p:cNvSpPr>
            <a:spLocks noGrp="1"/>
          </p:cNvSpPr>
          <p:nvPr>
            <p:ph type="sldNum" sz="quarter" idx="12"/>
          </p:nvPr>
        </p:nvSpPr>
        <p:spPr/>
        <p:txBody>
          <a:bodyPr/>
          <a:lstStyle/>
          <a:p>
            <a:fld id="{F19F2591-31C0-4B72-8E82-F72FEB7978B6}" type="slidenum">
              <a:rPr lang="fr-FR" smtClean="0"/>
              <a:t>9</a:t>
            </a:fld>
            <a:endParaRPr lang="fr-F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975" y="2388167"/>
            <a:ext cx="3531881" cy="557666"/>
          </a:xfrm>
          <a:prstGeom prst="rect">
            <a:avLst/>
          </a:prstGeom>
        </p:spPr>
      </p:pic>
    </p:spTree>
    <p:extLst>
      <p:ext uri="{BB962C8B-B14F-4D97-AF65-F5344CB8AC3E}">
        <p14:creationId xmlns:p14="http://schemas.microsoft.com/office/powerpoint/2010/main" val="3263519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iRSD">
  <a:themeElements>
    <a:clrScheme name="Parallaxe">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ThèmeiRSD" id="{D465A81F-D4BC-41CB-9CF5-98D9832B028E}" vid="{F59E2C64-D287-45E3-AAE2-422E0560F3B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ThèmeiRSD</Template>
  <TotalTime>1314</TotalTime>
  <Words>1923</Words>
  <Application>Microsoft Office PowerPoint</Application>
  <PresentationFormat>Grand écran</PresentationFormat>
  <Paragraphs>234</Paragraphs>
  <Slides>11</Slides>
  <Notes>11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Calibri</vt:lpstr>
      <vt:lpstr>Corbel</vt:lpstr>
      <vt:lpstr>ThèmeiRSD</vt:lpstr>
      <vt:lpstr>Safety and Radiation Protection for ThomX</vt:lpstr>
      <vt:lpstr>IGLEX Multidisciplinary Center for Technologies and Applied Sciences</vt:lpstr>
      <vt:lpstr>Radiation Protection Zoning</vt:lpstr>
      <vt:lpstr>Radiation Protection Zoning</vt:lpstr>
      <vt:lpstr>ThomX Shielding Design – Methods and Tools</vt:lpstr>
      <vt:lpstr>ThomX Optimization of the Hutch walls</vt:lpstr>
      <vt:lpstr>ThomX Optimization of the Hutch walls– Scraper shielding</vt:lpstr>
      <vt:lpstr>ThomX Optimization of the Hutch walls - Roof</vt:lpstr>
      <vt:lpstr>ThomX Final design and results</vt:lpstr>
      <vt:lpstr>Radiation Monitoring System</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Radiation Protection for ThomX</dc:title>
  <dc:creator>Jean-Michel Horodynski</dc:creator>
  <cp:lastModifiedBy>Jean-Michel Horodynski</cp:lastModifiedBy>
  <cp:revision>21</cp:revision>
  <dcterms:created xsi:type="dcterms:W3CDTF">2017-03-17T08:58:26Z</dcterms:created>
  <dcterms:modified xsi:type="dcterms:W3CDTF">2017-03-19T19:40:10Z</dcterms:modified>
</cp:coreProperties>
</file>