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69" r:id="rId4"/>
    <p:sldId id="291" r:id="rId5"/>
    <p:sldId id="262" r:id="rId6"/>
    <p:sldId id="268" r:id="rId7"/>
    <p:sldId id="263" r:id="rId8"/>
    <p:sldId id="273" r:id="rId9"/>
    <p:sldId id="264" r:id="rId10"/>
    <p:sldId id="270" r:id="rId11"/>
    <p:sldId id="271" r:id="rId12"/>
    <p:sldId id="288" r:id="rId13"/>
    <p:sldId id="274" r:id="rId14"/>
    <p:sldId id="277" r:id="rId15"/>
    <p:sldId id="290" r:id="rId16"/>
    <p:sldId id="278" r:id="rId17"/>
    <p:sldId id="280" r:id="rId18"/>
    <p:sldId id="289" r:id="rId19"/>
    <p:sldId id="284" r:id="rId20"/>
    <p:sldId id="279" r:id="rId21"/>
    <p:sldId id="285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46DFF"/>
    <a:srgbClr val="4014FF"/>
    <a:srgbClr val="438CFF"/>
    <a:srgbClr val="1F29FD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6" autoAdjust="0"/>
    <p:restoredTop sz="98018" autoAdjust="0"/>
  </p:normalViewPr>
  <p:slideViewPr>
    <p:cSldViewPr snapToGrid="0">
      <p:cViewPr varScale="1">
        <p:scale>
          <a:sx n="88" d="100"/>
          <a:sy n="88" d="100"/>
        </p:scale>
        <p:origin x="-1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7040351-FA85-F443-ACB3-64FCFD327C2B}" type="datetimeFigureOut">
              <a:rPr lang="fr-FR"/>
              <a:pPr>
                <a:defRPr/>
              </a:pPr>
              <a:t>20/03/17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02D660-8F7E-ED4B-8EF7-283B8E0E6C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1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B9D2D135-B6CD-4242-9823-16AE706E7BEC}" type="datetimeFigureOut">
              <a:rPr lang="fr-FR"/>
              <a:pPr>
                <a:defRPr/>
              </a:pPr>
              <a:t>20/03/17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FE81133-B64F-FC4F-88B6-9A3EFF71E1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03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5" y="5854702"/>
            <a:ext cx="60102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7150" y="6427788"/>
            <a:ext cx="5919788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500" smtClean="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sz="500" i="1" smtClean="0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sz="500" smtClean="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5953" y="-7939"/>
            <a:ext cx="647701" cy="5697539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560219" y="3681413"/>
            <a:ext cx="3574256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019925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6891338" y="-7939"/>
            <a:ext cx="2255044" cy="6865939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7203281" y="-7939"/>
            <a:ext cx="1943100" cy="6865939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6700838" y="3048000"/>
            <a:ext cx="2445544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7005638" y="-7939"/>
            <a:ext cx="2140744" cy="6865939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8180787" y="-7939"/>
            <a:ext cx="965597" cy="6865939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8205790" y="-7939"/>
            <a:ext cx="953691" cy="6865939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7796215" y="3589338"/>
            <a:ext cx="1365647" cy="326866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16681" y="-1333499"/>
            <a:ext cx="5157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230981" y="-1181099"/>
            <a:ext cx="5157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2" y="3390901"/>
            <a:ext cx="24145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520" y="1537253"/>
            <a:ext cx="5997749" cy="2000272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520" y="4526425"/>
            <a:ext cx="5997749" cy="98480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8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F7FC-24D5-F340-A677-A0F3FAEF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873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93F0-01A8-044B-8865-F8F501719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1931990"/>
            <a:ext cx="6449180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8610-278D-1A4E-B4B9-28382AF8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4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441B-5EB8-FE40-9248-93D913AB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33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4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rgbClr val="FF6F00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5EB4-F968-8F49-983E-2C26310D2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1BF8-E5D2-4245-8696-A6882D335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34" y="609601"/>
            <a:ext cx="5296492" cy="525145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8FE6-C763-6744-8817-0DE4C9B7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557213" indent="-214313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857250" indent="-17145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543050" indent="-17145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3651-B2E1-A249-B4E5-448B504B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135" y="2700868"/>
            <a:ext cx="6449180" cy="1826581"/>
          </a:xfrm>
        </p:spPr>
        <p:txBody>
          <a:bodyPr anchor="b"/>
          <a:lstStyle>
            <a:lvl1pPr algn="l">
              <a:defRPr sz="3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0487-764D-DA45-9979-B8C3ED1ED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44" y="1451291"/>
            <a:ext cx="3140035" cy="80339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44" y="2306518"/>
            <a:ext cx="3140035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284" y="1438335"/>
            <a:ext cx="3140031" cy="82931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7283" y="2319477"/>
            <a:ext cx="3140030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FB6B-7BEF-A54F-AB9B-8CCDB2F0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134" y="609601"/>
            <a:ext cx="6449180" cy="699155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06944" y="1451291"/>
            <a:ext cx="3140035" cy="803395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06944" y="2306518"/>
            <a:ext cx="3140035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284" y="1438335"/>
            <a:ext cx="3140031" cy="82931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7283" y="2319477"/>
            <a:ext cx="3140030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0D1-C45E-2044-97F3-903978BB9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1"/>
            <a:ext cx="6449180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6CC0-3A63-A44F-8979-316ECB8CE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E9E6-391E-734F-945E-6645E994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1498605"/>
            <a:ext cx="2891649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6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5" y="2777070"/>
            <a:ext cx="2891649" cy="25844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9083-3ADE-7D4D-82A3-1A5C885D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9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3" y="5367339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9674-7D1A-304F-985D-1B0BC9412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560219" y="3681413"/>
            <a:ext cx="3574256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9925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891338" y="-7939"/>
            <a:ext cx="2255044" cy="6865939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03281" y="-7939"/>
            <a:ext cx="1943100" cy="6865939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00838" y="3048000"/>
            <a:ext cx="2445544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05638" y="-7939"/>
            <a:ext cx="2140744" cy="6865939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80787" y="-7939"/>
            <a:ext cx="965597" cy="6865939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205790" y="-7939"/>
            <a:ext cx="953691" cy="6865939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7796215" y="3598864"/>
            <a:ext cx="1365647" cy="326866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5953" y="4025900"/>
            <a:ext cx="3429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9" y="609602"/>
            <a:ext cx="6448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2" y="1392238"/>
            <a:ext cx="64484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1979" y="6494465"/>
            <a:ext cx="420290" cy="30797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i="1">
                <a:solidFill>
                  <a:srgbClr val="FF6F00"/>
                </a:solidFill>
              </a:defRPr>
            </a:lvl1pPr>
          </a:lstStyle>
          <a:p>
            <a:pPr>
              <a:defRPr/>
            </a:pPr>
            <a:fld id="{BCD2A99E-916C-264C-8B70-86DA073A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496491" y="6518276"/>
            <a:ext cx="198834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800" i="1" dirty="0" err="1" smtClean="0">
                <a:solidFill>
                  <a:srgbClr val="FF6F00"/>
                </a:solidFill>
              </a:rPr>
              <a:t>Linac</a:t>
            </a:r>
            <a:r>
              <a:rPr lang="fr-FR" sz="800" i="1" dirty="0" smtClean="0">
                <a:solidFill>
                  <a:srgbClr val="FF6F00"/>
                </a:solidFill>
              </a:rPr>
              <a:t> </a:t>
            </a:r>
            <a:r>
              <a:rPr lang="fr-FR" sz="800" i="1" dirty="0" err="1" smtClean="0">
                <a:solidFill>
                  <a:srgbClr val="FF6F00"/>
                </a:solidFill>
              </a:rPr>
              <a:t>beam</a:t>
            </a:r>
            <a:r>
              <a:rPr lang="fr-FR" sz="800" i="1" dirty="0" smtClean="0">
                <a:solidFill>
                  <a:srgbClr val="FF6F00"/>
                </a:solidFill>
              </a:rPr>
              <a:t> </a:t>
            </a:r>
            <a:r>
              <a:rPr lang="fr-FR" sz="800" i="1" dirty="0" err="1" smtClean="0">
                <a:solidFill>
                  <a:srgbClr val="FF6F00"/>
                </a:solidFill>
              </a:rPr>
              <a:t>dynamics</a:t>
            </a:r>
            <a:endParaRPr lang="fr-FR" sz="800" i="1" dirty="0" smtClean="0">
              <a:solidFill>
                <a:srgbClr val="FF6F00"/>
              </a:solidFill>
            </a:endParaRP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3207546" y="6511925"/>
            <a:ext cx="2612231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fr-FR" sz="700" i="1" dirty="0" smtClean="0"/>
              <a:t>Christelle Bruni (LAL) </a:t>
            </a:r>
            <a:r>
              <a:rPr lang="fr-FR" sz="700" i="1" dirty="0" smtClean="0"/>
              <a:t>– </a:t>
            </a:r>
            <a:r>
              <a:rPr lang="fr-FR" sz="700" i="1" dirty="0" smtClean="0"/>
              <a:t>THOMX MAC, 20/03/17</a:t>
            </a:r>
            <a:endParaRPr lang="fr-FR" sz="700" i="1" dirty="0" smtClean="0"/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793" y="5902325"/>
            <a:ext cx="1670447" cy="89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 3" charset="0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" charset="0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 3" charset="0"/>
        <a:buChar char=""/>
        <a:defRPr sz="1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" charset="0"/>
        <a:buChar char="Ø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Trebuchet MS" charset="0"/>
        <a:buChar char="—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>
          <a:xfrm>
            <a:off x="727368" y="295303"/>
            <a:ext cx="5997178" cy="200025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rebuchet MS" charset="0"/>
                <a:ea typeface="MS PGothic" charset="0"/>
              </a:rPr>
              <a:t>Linac</a:t>
            </a:r>
            <a:r>
              <a:rPr lang="fr-FR" dirty="0" smtClean="0">
                <a:latin typeface="Trebuchet MS" charset="0"/>
                <a:ea typeface="MS PGothic" charset="0"/>
              </a:rPr>
              <a:t> </a:t>
            </a:r>
            <a:r>
              <a:rPr lang="fr-FR" dirty="0">
                <a:latin typeface="Trebuchet MS" charset="0"/>
                <a:ea typeface="MS PGothic" charset="0"/>
              </a:rPr>
              <a:t>b</a:t>
            </a:r>
            <a:r>
              <a:rPr lang="fr-FR" dirty="0" smtClean="0">
                <a:latin typeface="Trebuchet MS" charset="0"/>
                <a:ea typeface="MS PGothic" charset="0"/>
              </a:rPr>
              <a:t>eam dynamics</a:t>
            </a:r>
            <a:endParaRPr lang="fr-FR" dirty="0">
              <a:latin typeface="Trebuchet MS" charset="0"/>
              <a:ea typeface="MS PGothic" charset="0"/>
            </a:endParaRPr>
          </a:p>
        </p:txBody>
      </p:sp>
      <p:sp>
        <p:nvSpPr>
          <p:cNvPr id="20482" name="Sous-titre 1"/>
          <p:cNvSpPr>
            <a:spLocks noGrp="1"/>
          </p:cNvSpPr>
          <p:nvPr>
            <p:ph type="subTitle" idx="1"/>
          </p:nvPr>
        </p:nvSpPr>
        <p:spPr>
          <a:xfrm>
            <a:off x="635000" y="2525601"/>
            <a:ext cx="6223000" cy="298620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rebuchet MS" charset="0"/>
                <a:ea typeface="MS PGothic" charset="0"/>
              </a:rPr>
              <a:t>Linac dynamics : C. Bruni, S. Chancé, L. Garolfi, 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Rf input :P. Lepercq, M. Elkhaldi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Magnetic field input : C. Vallerand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Laser input : V. Soskov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TL beam dynamics : A. Loulergue, A. Gamelin, C. </a:t>
            </a:r>
            <a:r>
              <a:rPr lang="fr-FR" dirty="0">
                <a:latin typeface="Trebuchet MS" charset="0"/>
                <a:ea typeface="MS PGothic" charset="0"/>
              </a:rPr>
              <a:t>Bruni, S. </a:t>
            </a:r>
            <a:r>
              <a:rPr lang="fr-FR" dirty="0" err="1">
                <a:latin typeface="Trebuchet MS" charset="0"/>
                <a:ea typeface="MS PGothic" charset="0"/>
              </a:rPr>
              <a:t>Chancé</a:t>
            </a:r>
            <a:endParaRPr lang="fr-FR" dirty="0" smtClean="0">
              <a:latin typeface="Trebuchet MS" charset="0"/>
              <a:ea typeface="MS PGothic" charset="0"/>
            </a:endParaRPr>
          </a:p>
          <a:p>
            <a:r>
              <a:rPr lang="fr-FR" dirty="0" smtClean="0">
                <a:latin typeface="Trebuchet MS" charset="0"/>
                <a:ea typeface="MS PGothic" charset="0"/>
              </a:rPr>
              <a:t>Mecanics : A. </a:t>
            </a:r>
            <a:r>
              <a:rPr lang="fr-FR" dirty="0" err="1" smtClean="0">
                <a:latin typeface="Trebuchet MS" charset="0"/>
                <a:ea typeface="MS PGothic" charset="0"/>
              </a:rPr>
              <a:t>Gonnin</a:t>
            </a:r>
            <a:r>
              <a:rPr lang="fr-FR" dirty="0" smtClean="0">
                <a:latin typeface="Trebuchet MS" charset="0"/>
                <a:ea typeface="MS PGothic" charset="0"/>
              </a:rPr>
              <a:t>, D. Auguste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Laser </a:t>
            </a:r>
            <a:r>
              <a:rPr lang="fr-FR" dirty="0" err="1" smtClean="0"/>
              <a:t>illuminating</a:t>
            </a:r>
            <a:r>
              <a:rPr lang="fr-FR" dirty="0" smtClean="0"/>
              <a:t> the cathode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2" y="1392240"/>
            <a:ext cx="5157788" cy="847982"/>
          </a:xfrm>
        </p:spPr>
        <p:txBody>
          <a:bodyPr/>
          <a:lstStyle/>
          <a:p>
            <a:r>
              <a:rPr lang="fr-FR" dirty="0" err="1"/>
              <a:t>Directly</a:t>
            </a:r>
            <a:r>
              <a:rPr lang="fr-FR" dirty="0"/>
              <a:t> diode-</a:t>
            </a:r>
            <a:r>
              <a:rPr lang="fr-FR" dirty="0" err="1"/>
              <a:t>pumped</a:t>
            </a:r>
            <a:r>
              <a:rPr lang="fr-FR" dirty="0"/>
              <a:t> Ytterbium laser (</a:t>
            </a:r>
            <a:r>
              <a:rPr lang="fr-FR" dirty="0" err="1"/>
              <a:t>Yb:KGW</a:t>
            </a:r>
            <a:r>
              <a:rPr lang="fr-FR" dirty="0" smtClean="0"/>
              <a:t>) </a:t>
            </a:r>
            <a:r>
              <a:rPr lang="fr-FR" dirty="0" err="1" smtClean="0"/>
              <a:t>from</a:t>
            </a:r>
            <a:r>
              <a:rPr lang="fr-FR" dirty="0" smtClean="0"/>
              <a:t> amplitude technologie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641" y="4013485"/>
            <a:ext cx="4808394" cy="24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69120"/>
              </p:ext>
            </p:extLst>
          </p:nvPr>
        </p:nvGraphicFramePr>
        <p:xfrm>
          <a:off x="1244795" y="2231280"/>
          <a:ext cx="4930588" cy="192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5294"/>
                <a:gridCol w="2465294"/>
              </a:tblGrid>
              <a:tr h="38404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Energy</a:t>
                      </a:r>
                      <a:r>
                        <a:rPr lang="fr-FR" sz="1600" dirty="0" smtClean="0"/>
                        <a:t> in IR (1030 nm)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2mJ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Repetition</a:t>
                      </a:r>
                      <a:r>
                        <a:rPr lang="fr-FR" sz="1600" dirty="0" smtClean="0"/>
                        <a:t> rate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1-100 Hz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Energy</a:t>
                      </a:r>
                      <a:r>
                        <a:rPr lang="fr-FR" sz="1600" dirty="0" smtClean="0"/>
                        <a:t> in UV (258nm)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600" dirty="0" smtClean="0"/>
                        <a:t>J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Pulse duration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4-9 </a:t>
                      </a:r>
                      <a:r>
                        <a:rPr lang="fr-FR" sz="1600" dirty="0" err="1" smtClean="0"/>
                        <a:t>ps</a:t>
                      </a:r>
                      <a:r>
                        <a:rPr lang="fr-FR" sz="1600" dirty="0" smtClean="0"/>
                        <a:t> FWHM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Synchronisation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jiter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&lt;300 </a:t>
                      </a:r>
                      <a:r>
                        <a:rPr lang="fr-FR" sz="1600" dirty="0" err="1" smtClean="0"/>
                        <a:t>fs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rms</a:t>
                      </a:r>
                      <a:endParaRPr lang="fr-FR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88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Astra simulations of the </a:t>
            </a:r>
            <a:r>
              <a:rPr lang="fr-FR" dirty="0" err="1" smtClean="0"/>
              <a:t>linac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 bwMode="auto">
          <a:xfrm>
            <a:off x="6423807" y="7291950"/>
            <a:ext cx="42029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fld id="{B769AC4A-9086-0140-89F5-C7D506D0D58F}" type="slidenum">
              <a:rPr lang="en-US" sz="700">
                <a:solidFill>
                  <a:srgbClr val="FF6F00"/>
                </a:solidFill>
              </a:rPr>
              <a:pPr/>
              <a:t>11</a:t>
            </a:fld>
            <a:endParaRPr lang="en-US" sz="700">
              <a:solidFill>
                <a:srgbClr val="FF6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594" y="1749985"/>
            <a:ext cx="9525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41265" y="1749985"/>
            <a:ext cx="379095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913594" y="1272149"/>
            <a:ext cx="0" cy="2130425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8289" y="2681848"/>
            <a:ext cx="71485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407580" y="2664386"/>
            <a:ext cx="52018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0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7245338" y="1272149"/>
            <a:ext cx="0" cy="2130425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6523821" y="2659624"/>
            <a:ext cx="72330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6 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952" y="1513448"/>
            <a:ext cx="142069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596" y="1513448"/>
            <a:ext cx="143681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2" y="3741671"/>
            <a:ext cx="2713435" cy="24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3658671"/>
            <a:ext cx="2946015" cy="27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33"/>
          <p:cNvSpPr txBox="1">
            <a:spLocks noChangeArrowheads="1"/>
          </p:cNvSpPr>
          <p:nvPr/>
        </p:nvSpPr>
        <p:spPr bwMode="auto">
          <a:xfrm>
            <a:off x="4810510" y="2054786"/>
            <a:ext cx="43436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400" b="1" dirty="0">
                <a:latin typeface="Comic Sans MS" charset="0"/>
              </a:rPr>
              <a:t>LIL</a:t>
            </a:r>
          </a:p>
        </p:txBody>
      </p:sp>
      <p:pic>
        <p:nvPicPr>
          <p:cNvPr id="23" name="Imag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274" y="3630650"/>
            <a:ext cx="2775194" cy="27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>
            <a:stCxn id="18" idx="0"/>
          </p:cNvCxnSpPr>
          <p:nvPr/>
        </p:nvCxnSpPr>
        <p:spPr>
          <a:xfrm flipH="1" flipV="1">
            <a:off x="1000126" y="2984501"/>
            <a:ext cx="472883" cy="6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1628777" y="2387601"/>
            <a:ext cx="2333625" cy="128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162552" y="2527302"/>
            <a:ext cx="1000125" cy="97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190625" y="1993901"/>
            <a:ext cx="50661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gun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985000" y="3721100"/>
            <a:ext cx="22860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9" y="624032"/>
            <a:ext cx="6448425" cy="698500"/>
          </a:xfrm>
        </p:spPr>
        <p:txBody>
          <a:bodyPr/>
          <a:lstStyle/>
          <a:p>
            <a:r>
              <a:rPr lang="fr-FR" dirty="0" err="1" smtClean="0"/>
              <a:t>Ideal</a:t>
            </a:r>
            <a:r>
              <a:rPr lang="fr-FR" dirty="0" smtClean="0"/>
              <a:t> case of the TDR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3725" y="4080912"/>
            <a:ext cx="3071635" cy="1227127"/>
          </a:xfrm>
        </p:spPr>
        <p:txBody>
          <a:bodyPr/>
          <a:lstStyle/>
          <a:p>
            <a:r>
              <a:rPr lang="fr-FR" dirty="0" smtClean="0"/>
              <a:t>Laser profile not </a:t>
            </a:r>
            <a:r>
              <a:rPr lang="fr-FR" dirty="0" err="1" smtClean="0"/>
              <a:t>achieved</a:t>
            </a:r>
            <a:endParaRPr lang="fr-FR" dirty="0" smtClean="0"/>
          </a:p>
          <a:p>
            <a:r>
              <a:rPr lang="fr-FR" dirty="0" err="1" smtClean="0"/>
              <a:t>Assumption</a:t>
            </a:r>
            <a:r>
              <a:rPr lang="fr-FR" dirty="0" smtClean="0"/>
              <a:t> in the </a:t>
            </a:r>
            <a:r>
              <a:rPr lang="fr-FR" dirty="0" err="1" smtClean="0"/>
              <a:t>solenoid</a:t>
            </a:r>
            <a:r>
              <a:rPr lang="fr-FR" dirty="0" smtClean="0"/>
              <a:t> and RF </a:t>
            </a:r>
            <a:r>
              <a:rPr lang="fr-FR" dirty="0" err="1" smtClean="0"/>
              <a:t>field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33" y="827597"/>
            <a:ext cx="5918538" cy="537403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59026"/>
              </p:ext>
            </p:extLst>
          </p:nvPr>
        </p:nvGraphicFramePr>
        <p:xfrm>
          <a:off x="303907" y="1775568"/>
          <a:ext cx="3388476" cy="21153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94238"/>
                <a:gridCol w="1694238"/>
              </a:tblGrid>
              <a:tr h="676656"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Transverse dimension</a:t>
                      </a:r>
                      <a:endParaRPr lang="fr-FR" sz="1900" dirty="0"/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2.1mm</a:t>
                      </a:r>
                      <a:endParaRPr lang="fr-FR" sz="1900" dirty="0"/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900" dirty="0" err="1" smtClean="0"/>
                        <a:t>Bunch</a:t>
                      </a:r>
                      <a:r>
                        <a:rPr lang="fr-FR" sz="1900" dirty="0" smtClean="0"/>
                        <a:t> </a:t>
                      </a:r>
                      <a:r>
                        <a:rPr lang="fr-FR" sz="1900" dirty="0" err="1" smtClean="0"/>
                        <a:t>length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4ps</a:t>
                      </a:r>
                      <a:endParaRPr lang="fr-FR" sz="19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900" dirty="0" err="1" smtClean="0"/>
                        <a:t>Energy</a:t>
                      </a:r>
                      <a:r>
                        <a:rPr lang="fr-FR" sz="1900" dirty="0" smtClean="0"/>
                        <a:t> </a:t>
                      </a:r>
                      <a:r>
                        <a:rPr lang="fr-FR" sz="1900" dirty="0" err="1" smtClean="0"/>
                        <a:t>spread</a:t>
                      </a:r>
                      <a:r>
                        <a:rPr lang="fr-FR" sz="1900" dirty="0" smtClean="0"/>
                        <a:t> </a:t>
                      </a:r>
                      <a:endParaRPr lang="fr-FR" sz="1900" dirty="0"/>
                    </a:p>
                  </a:txBody>
                  <a:tcPr marL="68580" marR="68580">
                    <a:solidFill>
                      <a:srgbClr val="F2A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0.46%</a:t>
                      </a:r>
                      <a:endParaRPr lang="fr-FR" sz="1900" dirty="0"/>
                    </a:p>
                  </a:txBody>
                  <a:tcPr marL="68580" marR="68580">
                    <a:solidFill>
                      <a:srgbClr val="F2A499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900" dirty="0" err="1" smtClean="0"/>
                        <a:t>emittance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3.2 pi mm </a:t>
                      </a:r>
                      <a:r>
                        <a:rPr lang="fr-FR" sz="1900" dirty="0" err="1" smtClean="0"/>
                        <a:t>mrad</a:t>
                      </a:r>
                      <a:endParaRPr lang="fr-FR" sz="19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8" name="Flèche vers la droite 7"/>
          <p:cNvSpPr/>
          <p:nvPr/>
        </p:nvSpPr>
        <p:spPr>
          <a:xfrm>
            <a:off x="385295" y="5536342"/>
            <a:ext cx="631451" cy="214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80958" y="5393654"/>
            <a:ext cx="4042250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New simulations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  - </a:t>
            </a:r>
            <a:r>
              <a:rPr lang="fr-FR" dirty="0" err="1" smtClean="0"/>
              <a:t>opera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profile</a:t>
            </a:r>
          </a:p>
          <a:p>
            <a:r>
              <a:rPr lang="fr-FR" dirty="0" smtClean="0"/>
              <a:t>    - </a:t>
            </a:r>
            <a:r>
              <a:rPr lang="fr-FR" dirty="0" err="1" smtClean="0"/>
              <a:t>Superfish</a:t>
            </a:r>
            <a:r>
              <a:rPr lang="fr-FR" dirty="0" smtClean="0"/>
              <a:t> RF </a:t>
            </a:r>
            <a:r>
              <a:rPr lang="fr-FR" dirty="0" err="1" smtClean="0"/>
              <a:t>field</a:t>
            </a:r>
            <a:r>
              <a:rPr lang="fr-FR" dirty="0" smtClean="0"/>
              <a:t> for Gun and LIL</a:t>
            </a:r>
          </a:p>
          <a:p>
            <a:r>
              <a:rPr lang="fr-FR" dirty="0" smtClean="0"/>
              <a:t>    - </a:t>
            </a:r>
            <a:r>
              <a:rPr lang="fr-FR" dirty="0" err="1" smtClean="0"/>
              <a:t>gaussian</a:t>
            </a:r>
            <a:r>
              <a:rPr lang="fr-FR" dirty="0" smtClean="0"/>
              <a:t> laser profile of the laser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20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8" y="609602"/>
            <a:ext cx="7760707" cy="6985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Emittance</a:t>
            </a:r>
            <a:r>
              <a:rPr lang="fr-FR" dirty="0" smtClean="0"/>
              <a:t> and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r>
              <a:rPr lang="fr-FR" dirty="0" smtClean="0"/>
              <a:t> « </a:t>
            </a:r>
            <a:r>
              <a:rPr lang="fr-FR" dirty="0" err="1" smtClean="0"/>
              <a:t>preservation</a:t>
            </a:r>
            <a:r>
              <a:rPr lang="fr-FR" dirty="0" smtClean="0"/>
              <a:t> </a:t>
            </a:r>
            <a:r>
              <a:rPr lang="fr-FR" dirty="0" smtClean="0"/>
              <a:t>» for 1nC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272626"/>
              </p:ext>
            </p:extLst>
          </p:nvPr>
        </p:nvGraphicFramePr>
        <p:xfrm>
          <a:off x="358546" y="2001541"/>
          <a:ext cx="8164216" cy="2648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3035"/>
                <a:gridCol w="837013"/>
                <a:gridCol w="1241087"/>
                <a:gridCol w="1096775"/>
                <a:gridCol w="1140069"/>
                <a:gridCol w="1076237"/>
              </a:tblGrid>
              <a:tr h="3840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Laser duration</a:t>
                      </a:r>
                      <a:endParaRPr lang="fr-FR" sz="1600" dirty="0"/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4ps</a:t>
                      </a:r>
                      <a:endParaRPr lang="fr-FR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2ps</a:t>
                      </a:r>
                      <a:endParaRPr lang="fr-FR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1388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Laser transverse dimension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0.6mm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0.5mm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0.4mm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0.6mm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0.5mm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64936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Transverse </a:t>
                      </a:r>
                      <a:r>
                        <a:rPr lang="fr-FR" sz="1600" dirty="0" err="1" smtClean="0"/>
                        <a:t>emittance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(pi mm </a:t>
                      </a:r>
                      <a:r>
                        <a:rPr lang="fr-FR" sz="1600" dirty="0" err="1" smtClean="0"/>
                        <a:t>mrad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43290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Transverse dimension (mm)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2.5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Energy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spread</a:t>
                      </a:r>
                      <a:r>
                        <a:rPr lang="fr-FR" sz="1600" dirty="0" smtClean="0"/>
                        <a:t> (%)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0.55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0.65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0.45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0.65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Bunch</a:t>
                      </a:r>
                      <a:r>
                        <a:rPr lang="fr-FR" sz="1600" dirty="0" smtClean="0"/>
                        <a:t> duration (</a:t>
                      </a:r>
                      <a:r>
                        <a:rPr lang="fr-FR" sz="1600" dirty="0" err="1" smtClean="0"/>
                        <a:t>ps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4.5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4.8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5.7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3.5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469635" y="4673508"/>
            <a:ext cx="775617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smtClean="0"/>
              <a:t>-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the laser transverse dimensions to </a:t>
            </a:r>
            <a:r>
              <a:rPr lang="fr-FR" dirty="0" err="1" smtClean="0"/>
              <a:t>decrease</a:t>
            </a:r>
            <a:r>
              <a:rPr lang="fr-FR" dirty="0" smtClean="0"/>
              <a:t> the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of the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cathode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expense</a:t>
            </a:r>
            <a:r>
              <a:rPr lang="fr-FR" dirty="0" smtClean="0"/>
              <a:t> of the transverse </a:t>
            </a:r>
            <a:r>
              <a:rPr lang="fr-FR" dirty="0" err="1" smtClean="0"/>
              <a:t>emittance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decrease</a:t>
            </a:r>
            <a:r>
              <a:rPr lang="fr-FR" dirty="0" smtClean="0"/>
              <a:t> the </a:t>
            </a:r>
            <a:r>
              <a:rPr lang="fr-FR" dirty="0" err="1" smtClean="0"/>
              <a:t>bunch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to </a:t>
            </a:r>
            <a:r>
              <a:rPr lang="fr-FR" dirty="0" err="1" smtClean="0"/>
              <a:t>decrease</a:t>
            </a:r>
            <a:r>
              <a:rPr lang="fr-FR" dirty="0" smtClean="0"/>
              <a:t> the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2937" y="1212145"/>
            <a:ext cx="76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Constraints</a:t>
            </a:r>
            <a:r>
              <a:rPr lang="fr-FR" dirty="0" smtClean="0"/>
              <a:t> :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r>
              <a:rPr lang="fr-FR" dirty="0" smtClean="0"/>
              <a:t> for ring injection, </a:t>
            </a:r>
            <a:r>
              <a:rPr lang="fr-FR" dirty="0" err="1" smtClean="0"/>
              <a:t>emittance</a:t>
            </a:r>
            <a:r>
              <a:rPr lang="fr-FR" dirty="0" smtClean="0"/>
              <a:t> for Compton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44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13548" r="15547"/>
          <a:stretch/>
        </p:blipFill>
        <p:spPr>
          <a:xfrm>
            <a:off x="4589138" y="592050"/>
            <a:ext cx="3102717" cy="272843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l="18671" r="20540" b="5143"/>
          <a:stretch/>
        </p:blipFill>
        <p:spPr>
          <a:xfrm>
            <a:off x="4574700" y="3450842"/>
            <a:ext cx="3174874" cy="29136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9" y="645126"/>
            <a:ext cx="6448425" cy="698500"/>
          </a:xfrm>
        </p:spPr>
        <p:txBody>
          <a:bodyPr/>
          <a:lstStyle/>
          <a:p>
            <a:r>
              <a:rPr lang="fr-FR" dirty="0" err="1" smtClean="0"/>
              <a:t>Consequence</a:t>
            </a:r>
            <a:r>
              <a:rPr lang="fr-FR" dirty="0" smtClean="0"/>
              <a:t> on the </a:t>
            </a:r>
            <a:r>
              <a:rPr lang="fr-FR" dirty="0" err="1" smtClean="0"/>
              <a:t>optics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46" y="2202670"/>
            <a:ext cx="4481053" cy="386793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1166" y="1557916"/>
            <a:ext cx="346946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err="1" smtClean="0"/>
              <a:t>Strong</a:t>
            </a:r>
            <a:r>
              <a:rPr lang="fr-FR" dirty="0" smtClean="0"/>
              <a:t> beta and alpha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end of the </a:t>
            </a:r>
            <a:r>
              <a:rPr lang="fr-FR" dirty="0" err="1" smtClean="0"/>
              <a:t>linac</a:t>
            </a:r>
            <a:r>
              <a:rPr lang="fr-FR" dirty="0" smtClean="0"/>
              <a:t> </a:t>
            </a:r>
          </a:p>
          <a:p>
            <a:r>
              <a:rPr lang="fr-FR" dirty="0" smtClean="0"/>
              <a:t>(2ps/ 0.6mm)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45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r="52022"/>
          <a:stretch/>
        </p:blipFill>
        <p:spPr>
          <a:xfrm>
            <a:off x="3824281" y="1599578"/>
            <a:ext cx="4387100" cy="44878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Consequence</a:t>
            </a:r>
            <a:r>
              <a:rPr lang="fr-FR" dirty="0"/>
              <a:t> on the </a:t>
            </a:r>
            <a:r>
              <a:rPr lang="fr-FR" dirty="0" err="1" smtClean="0"/>
              <a:t>transfer</a:t>
            </a:r>
            <a:r>
              <a:rPr lang="fr-FR" dirty="0" smtClean="0"/>
              <a:t> 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lèche vers la droite 5"/>
          <p:cNvSpPr/>
          <p:nvPr/>
        </p:nvSpPr>
        <p:spPr>
          <a:xfrm>
            <a:off x="263653" y="4591929"/>
            <a:ext cx="602936" cy="263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90707" y="4355229"/>
            <a:ext cx="300317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err="1" smtClean="0"/>
              <a:t>Tracking</a:t>
            </a:r>
            <a:r>
              <a:rPr lang="fr-FR" dirty="0" smtClean="0"/>
              <a:t> of the </a:t>
            </a:r>
            <a:r>
              <a:rPr lang="fr-FR" dirty="0" err="1" smtClean="0"/>
              <a:t>ouput</a:t>
            </a:r>
            <a:r>
              <a:rPr lang="fr-FR" dirty="0" smtClean="0"/>
              <a:t> distribution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astra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collective </a:t>
            </a:r>
            <a:r>
              <a:rPr lang="fr-FR" dirty="0" err="1" smtClean="0"/>
              <a:t>effects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397287" y="1897827"/>
            <a:ext cx="828889" cy="1089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31765" y="1242127"/>
            <a:ext cx="382643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err="1" smtClean="0"/>
              <a:t>Emittance</a:t>
            </a:r>
            <a:r>
              <a:rPr lang="fr-FR" dirty="0" smtClean="0"/>
              <a:t> </a:t>
            </a:r>
            <a:r>
              <a:rPr lang="fr-FR" dirty="0" err="1" smtClean="0"/>
              <a:t>blow</a:t>
            </a:r>
            <a:r>
              <a:rPr lang="fr-FR" dirty="0" smtClean="0"/>
              <a:t> up due to </a:t>
            </a:r>
            <a:r>
              <a:rPr lang="fr-FR" dirty="0" err="1" smtClean="0"/>
              <a:t>chromatic</a:t>
            </a:r>
            <a:r>
              <a:rPr lang="fr-FR" dirty="0" smtClean="0"/>
              <a:t> and large </a:t>
            </a:r>
            <a:r>
              <a:rPr lang="fr-FR" dirty="0" err="1" smtClean="0"/>
              <a:t>beam</a:t>
            </a:r>
            <a:r>
              <a:rPr lang="fr-FR" dirty="0" smtClean="0"/>
              <a:t> size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894" t="3786" r="3130" b="2363"/>
          <a:stretch/>
        </p:blipFill>
        <p:spPr>
          <a:xfrm>
            <a:off x="261463" y="1429370"/>
            <a:ext cx="3335867" cy="23537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62919" y="5991392"/>
            <a:ext cx="491418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charge </a:t>
            </a:r>
            <a:r>
              <a:rPr lang="fr-FR" dirty="0" err="1" smtClean="0"/>
              <a:t>scraping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14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98" y="1269390"/>
            <a:ext cx="5168014" cy="365443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638427" y="2286002"/>
            <a:ext cx="1208467" cy="1083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15223" y="1486881"/>
            <a:ext cx="2332559" cy="45012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solenoid</a:t>
            </a:r>
            <a:r>
              <a:rPr lang="fr-FR" dirty="0" smtClean="0"/>
              <a:t>  </a:t>
            </a:r>
            <a:r>
              <a:rPr lang="fr-FR" dirty="0" err="1" smtClean="0"/>
              <a:t>focuses</a:t>
            </a:r>
            <a:r>
              <a:rPr lang="fr-FR" dirty="0" smtClean="0"/>
              <a:t> </a:t>
            </a:r>
            <a:r>
              <a:rPr lang="fr-FR" dirty="0" err="1" smtClean="0"/>
              <a:t>strongly</a:t>
            </a:r>
            <a:r>
              <a:rPr lang="fr-FR" dirty="0" smtClean="0"/>
              <a:t> the </a:t>
            </a:r>
            <a:r>
              <a:rPr lang="fr-FR" dirty="0" err="1" smtClean="0"/>
              <a:t>electron</a:t>
            </a:r>
            <a:r>
              <a:rPr lang="fr-FR" dirty="0" smtClean="0"/>
              <a:t> 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5cm </a:t>
            </a:r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at</a:t>
            </a:r>
            <a:r>
              <a:rPr lang="fr-FR" dirty="0" smtClean="0"/>
              <a:t> 2MeV</a:t>
            </a:r>
          </a:p>
          <a:p>
            <a:pPr marL="214313" indent="-214313">
              <a:buFontTx/>
              <a:buChar char="-"/>
            </a:pPr>
            <a:endParaRPr lang="fr-FR" dirty="0" smtClean="0"/>
          </a:p>
          <a:p>
            <a:pPr marL="214313" indent="-214313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- the transverse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accelerating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r>
              <a:rPr lang="fr-FR" dirty="0" smtClean="0"/>
              <a:t> of the section due to divergence and transverse size «  </a:t>
            </a:r>
            <a:r>
              <a:rPr lang="fr-FR" dirty="0" err="1" smtClean="0"/>
              <a:t>generates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beta </a:t>
            </a:r>
            <a:r>
              <a:rPr lang="fr-FR" dirty="0" err="1" smtClean="0"/>
              <a:t>functions</a:t>
            </a:r>
            <a:r>
              <a:rPr lang="fr-FR" dirty="0" smtClean="0"/>
              <a:t>»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701118" y="2950728"/>
            <a:ext cx="2731877" cy="1589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315452" y="5613028"/>
            <a:ext cx="440765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Proposed</a:t>
            </a:r>
            <a:r>
              <a:rPr lang="fr-FR" dirty="0" smtClean="0"/>
              <a:t> cure </a:t>
            </a:r>
            <a:r>
              <a:rPr lang="fr-FR" dirty="0" smtClean="0"/>
              <a:t>: move and </a:t>
            </a:r>
            <a:r>
              <a:rPr lang="fr-FR" dirty="0" err="1" smtClean="0"/>
              <a:t>add</a:t>
            </a:r>
            <a:r>
              <a:rPr lang="fr-FR" dirty="0" smtClean="0"/>
              <a:t> a </a:t>
            </a:r>
            <a:r>
              <a:rPr lang="fr-FR" dirty="0" err="1" smtClean="0"/>
              <a:t>solenoid</a:t>
            </a:r>
            <a:endParaRPr lang="fr-FR" dirty="0"/>
          </a:p>
        </p:txBody>
      </p:sp>
      <p:sp>
        <p:nvSpPr>
          <p:cNvPr id="21" name="Flèche vers la droite 20"/>
          <p:cNvSpPr/>
          <p:nvPr/>
        </p:nvSpPr>
        <p:spPr>
          <a:xfrm>
            <a:off x="2764058" y="5708786"/>
            <a:ext cx="1442695" cy="2342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60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Move the </a:t>
            </a:r>
            <a:r>
              <a:rPr lang="fr-FR" dirty="0" err="1" smtClean="0"/>
              <a:t>focusing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gun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3964" y="1424389"/>
            <a:ext cx="2568625" cy="2590025"/>
          </a:xfrm>
        </p:spPr>
        <p:txBody>
          <a:bodyPr/>
          <a:lstStyle/>
          <a:p>
            <a:r>
              <a:rPr lang="fr-FR" dirty="0" err="1" smtClean="0"/>
              <a:t>Ideal</a:t>
            </a:r>
            <a:r>
              <a:rPr lang="fr-FR" dirty="0" smtClean="0"/>
              <a:t> position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roughly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15cm, by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the </a:t>
            </a:r>
            <a:r>
              <a:rPr lang="fr-FR" dirty="0" err="1" smtClean="0"/>
              <a:t>focusing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endParaRPr lang="fr-FR" dirty="0" smtClean="0"/>
          </a:p>
          <a:p>
            <a:pPr lvl="1"/>
            <a:r>
              <a:rPr lang="fr-FR" dirty="0" smtClean="0"/>
              <a:t>but the </a:t>
            </a:r>
            <a:r>
              <a:rPr lang="fr-FR" dirty="0" err="1" smtClean="0"/>
              <a:t>mechanical</a:t>
            </a:r>
            <a:r>
              <a:rPr lang="fr-FR" dirty="0" smtClean="0"/>
              <a:t> contraints of the gun (</a:t>
            </a:r>
            <a:r>
              <a:rPr lang="fr-FR" dirty="0" err="1" smtClean="0"/>
              <a:t>wave</a:t>
            </a:r>
            <a:r>
              <a:rPr lang="fr-FR" dirty="0" smtClean="0"/>
              <a:t> guide and water</a:t>
            </a:r>
            <a:r>
              <a:rPr lang="fr-FR" dirty="0" smtClean="0"/>
              <a:t>) </a:t>
            </a:r>
            <a:r>
              <a:rPr lang="fr-FR" dirty="0" err="1" smtClean="0"/>
              <a:t>disable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 configuration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0428" y="4217539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16921" y="4213383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14036" y="4209227"/>
            <a:ext cx="134999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16802" y="4298620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16225" y="4294462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73391" y="4785682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707017" y="4704601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3970654" y="1426186"/>
            <a:ext cx="2389589" cy="23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0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0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</a:t>
            </a:r>
            <a:r>
              <a:rPr lang="fr-FR" dirty="0" err="1" smtClean="0"/>
              <a:t>focusing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moved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23cm,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far for the </a:t>
            </a:r>
            <a:r>
              <a:rPr lang="fr-FR" dirty="0" err="1" smtClean="0"/>
              <a:t>emittance</a:t>
            </a:r>
            <a:r>
              <a:rPr lang="fr-FR" dirty="0" smtClean="0"/>
              <a:t> compensation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reduced</a:t>
            </a:r>
            <a:r>
              <a:rPr lang="fr-FR" dirty="0" smtClean="0"/>
              <a:t> the beta </a:t>
            </a:r>
            <a:r>
              <a:rPr lang="fr-FR" dirty="0" err="1" smtClean="0"/>
              <a:t>function</a:t>
            </a:r>
            <a:endParaRPr lang="fr-FR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735991" y="4290271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97818" y="4286114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92580" y="4777332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41198" y="4193115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004807" y="4184803"/>
            <a:ext cx="134999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397787" y="4680176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160187" y="1480339"/>
            <a:ext cx="1286699" cy="2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0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0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TDR case</a:t>
            </a:r>
            <a:endParaRPr lang="fr-FR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6450380" y="1466060"/>
            <a:ext cx="2389589" cy="23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0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0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As a </a:t>
            </a:r>
            <a:r>
              <a:rPr lang="fr-FR" dirty="0" err="1" smtClean="0"/>
              <a:t>consequence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solenoids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5cm and 23 cm are </a:t>
            </a:r>
            <a:r>
              <a:rPr lang="fr-FR" dirty="0" err="1" smtClean="0"/>
              <a:t>necessary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1338367" y="1446751"/>
            <a:ext cx="0" cy="4597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16359" y="1438402"/>
            <a:ext cx="0" cy="4597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395238" y="1502702"/>
            <a:ext cx="0" cy="4597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5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" y="1320801"/>
            <a:ext cx="4181231" cy="2717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42" y="1150511"/>
            <a:ext cx="1552574" cy="16180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</a:t>
            </a:r>
            <a:r>
              <a:rPr lang="fr-FR" dirty="0" err="1"/>
              <a:t>focusing</a:t>
            </a:r>
            <a:r>
              <a:rPr lang="fr-FR" dirty="0"/>
              <a:t> </a:t>
            </a:r>
            <a:r>
              <a:rPr lang="fr-FR" dirty="0" err="1"/>
              <a:t>solenoids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7923" y="136643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64416" y="132487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461531" y="128333"/>
            <a:ext cx="134999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4512" y="623707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37001"/>
            <a:ext cx="4248150" cy="2832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58575" y="1673915"/>
            <a:ext cx="78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LINAC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25921" y="1479989"/>
            <a:ext cx="148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Transfer line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379" y="2020242"/>
            <a:ext cx="4530045" cy="33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focusing</a:t>
            </a:r>
            <a:r>
              <a:rPr lang="fr-FR" dirty="0" smtClean="0"/>
              <a:t> </a:t>
            </a:r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7923" y="136643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64416" y="132487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461531" y="128333"/>
            <a:ext cx="134999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4512" y="623707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948225" y="711132"/>
            <a:ext cx="1413216" cy="1731243"/>
          </a:xfrm>
          <a:prstGeom prst="rect">
            <a:avLst/>
          </a:prstGeom>
          <a:solidFill>
            <a:srgbClr val="846D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rebuchet MS"/>
                <a:cs typeface="Trebuchet MS"/>
              </a:rPr>
              <a:t>Input</a:t>
            </a:r>
          </a:p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=30m</a:t>
            </a:r>
          </a:p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=-7.5</a:t>
            </a:r>
          </a:p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=6pi mm </a:t>
            </a:r>
            <a:r>
              <a:rPr lang="fr-FR" dirty="0" err="1" smtClean="0">
                <a:solidFill>
                  <a:schemeClr val="bg1"/>
                </a:solidFill>
              </a:rPr>
              <a:t>mrad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E/E=0.45%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1" t="50193" r="7864"/>
          <a:stretch/>
        </p:blipFill>
        <p:spPr>
          <a:xfrm>
            <a:off x="5974235" y="2169904"/>
            <a:ext cx="2691180" cy="26953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73" y="1430163"/>
            <a:ext cx="7896567" cy="52342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16195" y="715583"/>
            <a:ext cx="1413216" cy="1454244"/>
          </a:xfrm>
          <a:prstGeom prst="rect">
            <a:avLst/>
          </a:prstGeom>
          <a:solidFill>
            <a:srgbClr val="846D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rebuchet MS"/>
                <a:cs typeface="Trebuchet MS"/>
              </a:rPr>
              <a:t>Output</a:t>
            </a:r>
          </a:p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=7pi mm </a:t>
            </a:r>
            <a:r>
              <a:rPr lang="fr-FR" dirty="0" err="1" smtClean="0">
                <a:solidFill>
                  <a:schemeClr val="bg1"/>
                </a:solidFill>
              </a:rPr>
              <a:t>mrad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E/E=0.4%</a:t>
            </a:r>
          </a:p>
          <a:p>
            <a:r>
              <a:rPr lang="fr-FR" dirty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fr-FR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t</a:t>
            </a:r>
            <a:r>
              <a:rPr lang="fr-FR" dirty="0" smtClean="0">
                <a:solidFill>
                  <a:schemeClr val="bg1"/>
                </a:solidFill>
              </a:rPr>
              <a:t>=6ps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478" y="2013910"/>
            <a:ext cx="148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Transfer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65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099" y="1376164"/>
            <a:ext cx="6448425" cy="4578350"/>
          </a:xfrm>
        </p:spPr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layout</a:t>
            </a:r>
            <a:r>
              <a:rPr lang="fr-FR" dirty="0" smtClean="0"/>
              <a:t> of the injection and extraction line</a:t>
            </a:r>
          </a:p>
          <a:p>
            <a:r>
              <a:rPr lang="fr-FR" dirty="0" err="1" smtClean="0"/>
              <a:t>Detail</a:t>
            </a:r>
            <a:r>
              <a:rPr lang="fr-FR" dirty="0" smtClean="0"/>
              <a:t> of the </a:t>
            </a:r>
            <a:r>
              <a:rPr lang="fr-FR" dirty="0" err="1" smtClean="0"/>
              <a:t>linac</a:t>
            </a:r>
            <a:endParaRPr lang="fr-FR" dirty="0" smtClean="0"/>
          </a:p>
          <a:p>
            <a:r>
              <a:rPr lang="fr-FR" dirty="0" smtClean="0"/>
              <a:t>Simulation </a:t>
            </a:r>
            <a:r>
              <a:rPr lang="fr-FR" dirty="0" err="1" smtClean="0"/>
              <a:t>results</a:t>
            </a:r>
            <a:r>
              <a:rPr lang="fr-FR" dirty="0" smtClean="0"/>
              <a:t> of the </a:t>
            </a:r>
            <a:r>
              <a:rPr lang="fr-FR" dirty="0" err="1" smtClean="0"/>
              <a:t>linac</a:t>
            </a:r>
            <a:endParaRPr lang="fr-FR" dirty="0" smtClean="0"/>
          </a:p>
          <a:p>
            <a:r>
              <a:rPr lang="fr-FR" dirty="0" err="1" smtClean="0"/>
              <a:t>Tracking</a:t>
            </a:r>
            <a:r>
              <a:rPr lang="fr-FR" dirty="0" smtClean="0"/>
              <a:t> in the Transfer line</a:t>
            </a:r>
          </a:p>
          <a:p>
            <a:pPr marL="257175" lvl="1" indent="-257175">
              <a:buClr>
                <a:schemeClr val="accent1"/>
              </a:buClr>
              <a:buFont typeface="Wingdings 3" charset="0"/>
              <a:buChar char=""/>
            </a:pPr>
            <a:r>
              <a:rPr lang="fr-FR" sz="1800" dirty="0" err="1"/>
              <a:t>Proposed</a:t>
            </a:r>
            <a:r>
              <a:rPr lang="fr-FR" sz="1800" dirty="0"/>
              <a:t> </a:t>
            </a:r>
            <a:r>
              <a:rPr lang="fr-FR" sz="1800" dirty="0" err="1"/>
              <a:t>improved</a:t>
            </a:r>
            <a:r>
              <a:rPr lang="fr-FR" sz="1800" dirty="0"/>
              <a:t> </a:t>
            </a:r>
            <a:r>
              <a:rPr lang="fr-FR" sz="1800" dirty="0" err="1"/>
              <a:t>scheme</a:t>
            </a:r>
            <a:endParaRPr lang="fr-FR" sz="1800" dirty="0"/>
          </a:p>
          <a:p>
            <a:r>
              <a:rPr lang="fr-FR" dirty="0" err="1" smtClean="0"/>
              <a:t>Tracking</a:t>
            </a:r>
            <a:r>
              <a:rPr lang="fr-FR" dirty="0" smtClean="0"/>
              <a:t> in the Transfer line </a:t>
            </a:r>
            <a:r>
              <a:rPr lang="fr-FR" dirty="0" err="1" smtClean="0"/>
              <a:t>taking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collective </a:t>
            </a:r>
            <a:r>
              <a:rPr lang="fr-FR" dirty="0" err="1" smtClean="0"/>
              <a:t>effetcs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Focusing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/>
              <a:t>23cm</a:t>
            </a:r>
            <a:br>
              <a:rPr lang="fr-FR" dirty="0" smtClean="0"/>
            </a:br>
            <a:r>
              <a:rPr lang="fr-FR" dirty="0" err="1" smtClean="0"/>
              <a:t>Linac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9865" y="247605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13473" y="239295"/>
            <a:ext cx="134999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306454" y="734666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72"/>
          <a:stretch/>
        </p:blipFill>
        <p:spPr>
          <a:xfrm>
            <a:off x="191669" y="1265948"/>
            <a:ext cx="2712216" cy="49632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53672" y="1602771"/>
            <a:ext cx="147043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smtClean="0">
                <a:latin typeface="Symbol" charset="2"/>
                <a:cs typeface="Symbol" charset="2"/>
              </a:rPr>
              <a:t>b</a:t>
            </a:r>
            <a:r>
              <a:rPr lang="fr-FR" dirty="0" smtClean="0"/>
              <a:t>=18m</a:t>
            </a:r>
          </a:p>
          <a:p>
            <a:r>
              <a:rPr lang="fr-FR" dirty="0" smtClean="0">
                <a:latin typeface="Symbol" charset="2"/>
                <a:cs typeface="Symbol" charset="2"/>
              </a:rPr>
              <a:t>a</a:t>
            </a:r>
            <a:r>
              <a:rPr lang="fr-FR" dirty="0" smtClean="0"/>
              <a:t>=-5.3</a:t>
            </a:r>
          </a:p>
          <a:p>
            <a:r>
              <a:rPr lang="fr-FR" dirty="0" smtClean="0">
                <a:latin typeface="Symbol" charset="2"/>
                <a:cs typeface="Symbol" charset="2"/>
              </a:rPr>
              <a:t>e</a:t>
            </a:r>
            <a:r>
              <a:rPr lang="fr-FR" dirty="0" smtClean="0"/>
              <a:t>=10pi mm </a:t>
            </a:r>
            <a:r>
              <a:rPr lang="fr-FR" dirty="0" err="1" smtClean="0"/>
              <a:t>mrad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2048965"/>
            <a:ext cx="2953592" cy="31618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7" y="2025514"/>
            <a:ext cx="2672039" cy="31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7575" r="4359"/>
          <a:stretch/>
        </p:blipFill>
        <p:spPr>
          <a:xfrm>
            <a:off x="620544" y="1629615"/>
            <a:ext cx="8052637" cy="40756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Focusing</a:t>
            </a:r>
            <a:r>
              <a:rPr lang="fr-FR" dirty="0"/>
              <a:t> </a:t>
            </a:r>
            <a:r>
              <a:rPr lang="fr-FR" dirty="0" err="1"/>
              <a:t>solenoid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smtClean="0"/>
              <a:t>23cm</a:t>
            </a:r>
            <a:br>
              <a:rPr lang="fr-FR" dirty="0" smtClean="0"/>
            </a:br>
            <a:r>
              <a:rPr lang="fr-FR" dirty="0" smtClean="0"/>
              <a:t>Transfer 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9865" y="247605"/>
            <a:ext cx="135000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13473" y="239295"/>
            <a:ext cx="134999" cy="1443791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06454" y="734666"/>
            <a:ext cx="404515" cy="591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0481" y="5794559"/>
            <a:ext cx="39255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err="1" smtClean="0"/>
              <a:t>Tracking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collective </a:t>
            </a:r>
            <a:r>
              <a:rPr lang="fr-FR" dirty="0" err="1" smtClean="0"/>
              <a:t>effects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29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392239"/>
            <a:ext cx="6915204" cy="4033554"/>
          </a:xfrm>
        </p:spPr>
        <p:txBody>
          <a:bodyPr/>
          <a:lstStyle/>
          <a:p>
            <a:r>
              <a:rPr lang="fr-FR" dirty="0" smtClean="0"/>
              <a:t>Components of the </a:t>
            </a:r>
            <a:r>
              <a:rPr lang="fr-FR" dirty="0" err="1" smtClean="0"/>
              <a:t>linac</a:t>
            </a:r>
            <a:r>
              <a:rPr lang="fr-FR" dirty="0" smtClean="0"/>
              <a:t> are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expert participation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and confrontation of </a:t>
            </a:r>
            <a:r>
              <a:rPr lang="fr-FR" dirty="0" err="1" smtClean="0"/>
              <a:t>theory</a:t>
            </a:r>
            <a:r>
              <a:rPr lang="fr-FR" dirty="0" smtClean="0"/>
              <a:t> and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r>
              <a:rPr lang="fr-FR" dirty="0" smtClean="0"/>
              <a:t>Start to end simulations </a:t>
            </a:r>
            <a:r>
              <a:rPr lang="fr-FR" dirty="0" err="1" smtClean="0"/>
              <a:t>from</a:t>
            </a:r>
            <a:r>
              <a:rPr lang="fr-FR" dirty="0" smtClean="0"/>
              <a:t> the cathode to the ring entrance</a:t>
            </a:r>
          </a:p>
          <a:p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emittance</a:t>
            </a:r>
            <a:r>
              <a:rPr lang="fr-FR" dirty="0" smtClean="0"/>
              <a:t> </a:t>
            </a:r>
            <a:r>
              <a:rPr lang="fr-FR" dirty="0" smtClean="0"/>
              <a:t>dégradation </a:t>
            </a:r>
            <a:r>
              <a:rPr lang="fr-FR" dirty="0" smtClean="0"/>
              <a:t>and charge </a:t>
            </a:r>
            <a:r>
              <a:rPr lang="fr-FR" dirty="0" err="1" smtClean="0"/>
              <a:t>scraping</a:t>
            </a:r>
            <a:r>
              <a:rPr lang="fr-FR" dirty="0" smtClean="0"/>
              <a:t> in the </a:t>
            </a:r>
            <a:r>
              <a:rPr lang="fr-FR" dirty="0" err="1" smtClean="0"/>
              <a:t>transfer</a:t>
            </a:r>
            <a:r>
              <a:rPr lang="fr-FR" dirty="0" smtClean="0"/>
              <a:t> line in the nominal configuration of </a:t>
            </a:r>
            <a:r>
              <a:rPr lang="fr-FR" dirty="0" err="1" smtClean="0"/>
              <a:t>ThomX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endParaRPr lang="fr-FR" dirty="0" smtClean="0"/>
          </a:p>
          <a:p>
            <a:r>
              <a:rPr lang="fr-FR" dirty="0" smtClean="0"/>
              <a:t>Solutions have been </a:t>
            </a:r>
            <a:r>
              <a:rPr lang="fr-FR" dirty="0" err="1" smtClean="0"/>
              <a:t>fund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emittance</a:t>
            </a:r>
            <a:r>
              <a:rPr lang="fr-FR" dirty="0" smtClean="0"/>
              <a:t> dilution in the </a:t>
            </a:r>
            <a:r>
              <a:rPr lang="fr-FR" dirty="0" err="1" smtClean="0"/>
              <a:t>Tranfert</a:t>
            </a:r>
            <a:r>
              <a:rPr lang="fr-FR" dirty="0" smtClean="0"/>
              <a:t> line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keeping</a:t>
            </a:r>
            <a:r>
              <a:rPr lang="fr-FR" dirty="0" smtClean="0"/>
              <a:t> </a:t>
            </a:r>
            <a:r>
              <a:rPr lang="fr-FR" dirty="0" err="1" smtClean="0"/>
              <a:t>reasonable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checked</a:t>
            </a:r>
            <a:r>
              <a:rPr lang="fr-FR" dirty="0" smtClean="0"/>
              <a:t> if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possible </a:t>
            </a:r>
            <a:r>
              <a:rPr lang="fr-FR" dirty="0" err="1" smtClean="0"/>
              <a:t>with</a:t>
            </a:r>
            <a:r>
              <a:rPr lang="fr-FR" dirty="0" smtClean="0"/>
              <a:t> all the </a:t>
            </a:r>
            <a:r>
              <a:rPr lang="fr-FR" dirty="0" err="1" smtClean="0"/>
              <a:t>actors</a:t>
            </a:r>
            <a:endParaRPr lang="fr-FR" dirty="0" smtClean="0"/>
          </a:p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all the </a:t>
            </a:r>
            <a:r>
              <a:rPr lang="fr-FR" dirty="0" err="1" smtClean="0"/>
              <a:t>contributors</a:t>
            </a:r>
            <a:endParaRPr lang="fr-FR" dirty="0"/>
          </a:p>
          <a:p>
            <a:pPr lvl="1"/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4" y="1387064"/>
            <a:ext cx="7214833" cy="42551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774" y="177801"/>
            <a:ext cx="6448425" cy="698500"/>
          </a:xfrm>
        </p:spPr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 and TL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43135" y="1380052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41838" y="1722428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5023" y="2150053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23835" y="3000542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10686" y="4273412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419475" y="3461991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452669" y="4170872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09625" y="1435101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060" y="999052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571875" y="1384300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04925" y="2501900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095500" y="3677890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Bouée 26"/>
          <p:cNvSpPr/>
          <p:nvPr/>
        </p:nvSpPr>
        <p:spPr>
          <a:xfrm>
            <a:off x="4781550" y="1358901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33600" y="914402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30" name="Bouée 29"/>
          <p:cNvSpPr/>
          <p:nvPr/>
        </p:nvSpPr>
        <p:spPr>
          <a:xfrm>
            <a:off x="1895475" y="1358901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Bouée 30"/>
          <p:cNvSpPr/>
          <p:nvPr/>
        </p:nvSpPr>
        <p:spPr>
          <a:xfrm>
            <a:off x="1428750" y="1915420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1443470" y="3317651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1905000" y="3726961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093775" y="4920713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35" name="Bouée 34"/>
          <p:cNvSpPr/>
          <p:nvPr/>
        </p:nvSpPr>
        <p:spPr>
          <a:xfrm>
            <a:off x="3086102" y="3720041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4" y="1387064"/>
            <a:ext cx="7214833" cy="42551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774" y="177801"/>
            <a:ext cx="6448425" cy="698500"/>
          </a:xfrm>
        </p:spPr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 and TL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23835" y="3000542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10686" y="4273412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419475" y="3461991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452669" y="4170872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09625" y="1435101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3571875" y="1384300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04925" y="2501900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095500" y="3677890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5149" y="671759"/>
            <a:ext cx="4199707" cy="623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Diagnostic station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emittance</a:t>
            </a:r>
            <a:r>
              <a:rPr lang="fr-FR" dirty="0" smtClean="0"/>
              <a:t> and </a:t>
            </a:r>
            <a:r>
              <a:rPr lang="fr-FR" dirty="0" err="1" smtClean="0"/>
              <a:t>twiss</a:t>
            </a:r>
            <a:r>
              <a:rPr lang="fr-FR" dirty="0" smtClean="0"/>
              <a:t> reconstruction</a:t>
            </a:r>
            <a:endParaRPr lang="fr-FR" dirty="0"/>
          </a:p>
        </p:txBody>
      </p:sp>
      <p:sp>
        <p:nvSpPr>
          <p:cNvPr id="28" name="Bouée 27"/>
          <p:cNvSpPr/>
          <p:nvPr/>
        </p:nvSpPr>
        <p:spPr>
          <a:xfrm>
            <a:off x="895638" y="1209407"/>
            <a:ext cx="742950" cy="939800"/>
          </a:xfrm>
          <a:prstGeom prst="donut">
            <a:avLst>
              <a:gd name="adj" fmla="val 33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2733965" y="3593038"/>
            <a:ext cx="428625" cy="876300"/>
          </a:xfrm>
          <a:prstGeom prst="donut">
            <a:avLst>
              <a:gd name="adj" fmla="val 33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1223820" y="2262958"/>
            <a:ext cx="742950" cy="939800"/>
          </a:xfrm>
          <a:prstGeom prst="donut">
            <a:avLst>
              <a:gd name="adj" fmla="val 3378"/>
            </a:avLst>
          </a:prstGeom>
          <a:solidFill>
            <a:srgbClr val="846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128282" y="2360309"/>
            <a:ext cx="5428597" cy="623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Diagnostic station and scraper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spread</a:t>
            </a:r>
            <a:r>
              <a:rPr lang="fr-FR" dirty="0" smtClean="0"/>
              <a:t> and </a:t>
            </a:r>
            <a:r>
              <a:rPr lang="fr-FR" dirty="0" err="1" smtClean="0"/>
              <a:t>bunch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reconstruction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40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RF gun </a:t>
            </a:r>
            <a:r>
              <a:rPr lang="mr-IN" dirty="0" smtClean="0"/>
              <a:t>–</a:t>
            </a:r>
            <a:r>
              <a:rPr lang="fr-FR" dirty="0" smtClean="0"/>
              <a:t> probe gun of CTF3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49753"/>
              </p:ext>
            </p:extLst>
          </p:nvPr>
        </p:nvGraphicFramePr>
        <p:xfrm>
          <a:off x="6096000" y="3265248"/>
          <a:ext cx="304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373814"/>
              </a:tblGrid>
              <a:tr h="384048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2998,55MHz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cells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14000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Gradient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80MV/m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RF Power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5MW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lepercq\boulot\ThomX\canon rf\exposé 12_2016\coupe canon thom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82" y="1507738"/>
            <a:ext cx="560845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636646" y="1075693"/>
            <a:ext cx="109271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RF Power</a:t>
            </a:r>
            <a:endParaRPr lang="fr-FR" dirty="0"/>
          </a:p>
        </p:txBody>
      </p:sp>
      <p:grpSp>
        <p:nvGrpSpPr>
          <p:cNvPr id="9" name="Groupe 10"/>
          <p:cNvGrpSpPr/>
          <p:nvPr/>
        </p:nvGrpSpPr>
        <p:grpSpPr>
          <a:xfrm>
            <a:off x="5948882" y="1507739"/>
            <a:ext cx="207858" cy="360040"/>
            <a:chOff x="7884368" y="1484784"/>
            <a:chExt cx="277144" cy="360040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8161512" y="1484784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7884368" y="1700808"/>
              <a:ext cx="277144" cy="1440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170240" y="6150376"/>
            <a:ext cx="10822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Short </a:t>
            </a:r>
            <a:r>
              <a:rPr lang="fr-FR" dirty="0" err="1" smtClean="0"/>
              <a:t>cut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78841" y="5756211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466384" y="2083804"/>
            <a:ext cx="97008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cathode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41952" y="2371835"/>
            <a:ext cx="540060" cy="540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3626624" y="3307939"/>
            <a:ext cx="135015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2978552" y="3739987"/>
            <a:ext cx="1998222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240174" y="4544653"/>
            <a:ext cx="141382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Coupling</a:t>
            </a:r>
            <a:r>
              <a:rPr lang="fr-FR" dirty="0" smtClean="0"/>
              <a:t> Iris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176531" y="5433045"/>
            <a:ext cx="156196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Water </a:t>
            </a:r>
            <a:r>
              <a:rPr lang="fr-FR" dirty="0" err="1" smtClean="0"/>
              <a:t>cooling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546505" y="5108139"/>
            <a:ext cx="135508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1840" y="609602"/>
            <a:ext cx="4864985" cy="698500"/>
          </a:xfrm>
        </p:spPr>
        <p:txBody>
          <a:bodyPr/>
          <a:lstStyle/>
          <a:p>
            <a:r>
              <a:rPr lang="fr-FR" dirty="0" smtClean="0"/>
              <a:t>Construction of the RF gun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4553" y="2556013"/>
            <a:ext cx="4183348" cy="1458215"/>
          </a:xfrm>
        </p:spPr>
        <p:txBody>
          <a:bodyPr/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RF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network analyser</a:t>
            </a:r>
          </a:p>
          <a:p>
            <a:r>
              <a:rPr lang="fr-FR" dirty="0" err="1" smtClean="0"/>
              <a:t>Recovery</a:t>
            </a:r>
            <a:r>
              <a:rPr lang="fr-FR" dirty="0" smtClean="0"/>
              <a:t> of </a:t>
            </a:r>
            <a:r>
              <a:rPr lang="fr-FR" dirty="0" err="1" smtClean="0"/>
              <a:t>coupling</a:t>
            </a:r>
            <a:r>
              <a:rPr lang="fr-FR" dirty="0" smtClean="0"/>
              <a:t>,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diameter</a:t>
            </a:r>
            <a:r>
              <a:rPr lang="fr-FR" dirty="0" smtClean="0"/>
              <a:t>, 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err="1"/>
              <a:t>Brazing</a:t>
            </a:r>
            <a:r>
              <a:rPr lang="fr-FR" dirty="0"/>
              <a:t> of the </a:t>
            </a:r>
            <a:r>
              <a:rPr lang="fr-FR" dirty="0" err="1"/>
              <a:t>pieces</a:t>
            </a:r>
            <a:r>
              <a:rPr lang="fr-FR" dirty="0"/>
              <a:t> </a:t>
            </a:r>
            <a:r>
              <a:rPr lang="fr-FR" dirty="0" err="1"/>
              <a:t>copper</a:t>
            </a:r>
            <a:r>
              <a:rPr lang="fr-FR" dirty="0"/>
              <a:t>/</a:t>
            </a:r>
            <a:r>
              <a:rPr lang="fr-FR" dirty="0" err="1"/>
              <a:t>copper</a:t>
            </a:r>
            <a:r>
              <a:rPr lang="fr-FR" dirty="0"/>
              <a:t> et </a:t>
            </a:r>
            <a:r>
              <a:rPr lang="fr-FR" dirty="0" err="1"/>
              <a:t>copper</a:t>
            </a:r>
            <a:r>
              <a:rPr lang="fr-FR" dirty="0"/>
              <a:t>/inox</a:t>
            </a:r>
          </a:p>
          <a:p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60" y="3813462"/>
            <a:ext cx="1670992" cy="2501726"/>
          </a:xfrm>
          <a:prstGeom prst="rect">
            <a:avLst/>
          </a:prstGeom>
        </p:spPr>
      </p:pic>
      <p:pic>
        <p:nvPicPr>
          <p:cNvPr id="6" name="Picture 2" descr="C:\Users\lepercq\boulot\ThomX\canon rf\exposé 12_2016\WP_20160323_10_27_5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781" y="142444"/>
            <a:ext cx="2815122" cy="21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percq\boulot\ThomX\canon rf\exposé 12_2016\WP_20160222_14_26_08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755" y="2670794"/>
            <a:ext cx="1407941" cy="33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90018"/>
              </p:ext>
            </p:extLst>
          </p:nvPr>
        </p:nvGraphicFramePr>
        <p:xfrm>
          <a:off x="3108457" y="4850492"/>
          <a:ext cx="4067044" cy="15564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50020"/>
                <a:gridCol w="3217024"/>
              </a:tblGrid>
              <a:tr h="3840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Gun 1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Air </a:t>
                      </a:r>
                      <a:r>
                        <a:rPr lang="fr-FR" sz="1600" dirty="0" err="1" smtClean="0"/>
                        <a:t>leak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40426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Gun 2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Water </a:t>
                      </a:r>
                      <a:r>
                        <a:rPr lang="fr-FR" sz="1600" dirty="0" err="1" smtClean="0"/>
                        <a:t>leak</a:t>
                      </a:r>
                      <a:r>
                        <a:rPr lang="fr-FR" sz="1600" baseline="0" dirty="0" smtClean="0"/>
                        <a:t> due to </a:t>
                      </a:r>
                      <a:r>
                        <a:rPr lang="fr-FR" sz="1600" baseline="0" dirty="0" err="1" smtClean="0"/>
                        <a:t>re-use</a:t>
                      </a:r>
                      <a:r>
                        <a:rPr lang="fr-FR" sz="1600" baseline="0" dirty="0" smtClean="0"/>
                        <a:t> of gun 1</a:t>
                      </a:r>
                      <a:endParaRPr lang="fr-FR" sz="1600" dirty="0" smtClean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Gun 3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Brazing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done</a:t>
                      </a:r>
                      <a:r>
                        <a:rPr lang="fr-FR" sz="1600" dirty="0" smtClean="0"/>
                        <a:t>, </a:t>
                      </a:r>
                      <a:r>
                        <a:rPr lang="fr-FR" sz="1600" dirty="0" err="1" smtClean="0"/>
                        <a:t>ready</a:t>
                      </a:r>
                      <a:endParaRPr lang="fr-FR" sz="16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Gun 4</a:t>
                      </a:r>
                      <a:endParaRPr lang="fr-FR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Wrong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electric</a:t>
                      </a:r>
                      <a:r>
                        <a:rPr lang="fr-FR" sz="1600" dirty="0" smtClean="0"/>
                        <a:t> contact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2" y="1116415"/>
            <a:ext cx="3049301" cy="26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7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94" y="3272412"/>
            <a:ext cx="4128179" cy="3028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Photo-cathodes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2" y="1392238"/>
            <a:ext cx="6448425" cy="1277367"/>
          </a:xfrm>
        </p:spPr>
        <p:txBody>
          <a:bodyPr/>
          <a:lstStyle/>
          <a:p>
            <a:r>
              <a:rPr lang="fr-FR" dirty="0" err="1" smtClean="0"/>
              <a:t>Magnesium</a:t>
            </a:r>
            <a:r>
              <a:rPr lang="fr-FR" dirty="0" smtClean="0"/>
              <a:t> to </a:t>
            </a:r>
            <a:r>
              <a:rPr lang="fr-FR" dirty="0" err="1" smtClean="0"/>
              <a:t>reach</a:t>
            </a:r>
            <a:r>
              <a:rPr lang="fr-FR" dirty="0" smtClean="0"/>
              <a:t> the nominal charge of 1 </a:t>
            </a:r>
            <a:r>
              <a:rPr lang="fr-FR" dirty="0" err="1" smtClean="0"/>
              <a:t>nC</a:t>
            </a:r>
            <a:endParaRPr lang="fr-FR" dirty="0" smtClean="0"/>
          </a:p>
          <a:p>
            <a:pPr lvl="1"/>
            <a:r>
              <a:rPr lang="fr-FR" dirty="0" err="1" smtClean="0"/>
              <a:t>Less</a:t>
            </a:r>
            <a:r>
              <a:rPr lang="fr-FR" dirty="0" smtClean="0"/>
              <a:t> drawback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CsTe</a:t>
            </a:r>
            <a:r>
              <a:rPr lang="fr-FR" dirty="0"/>
              <a:t> </a:t>
            </a:r>
            <a:r>
              <a:rPr lang="fr-FR" dirty="0" smtClean="0"/>
              <a:t>cathode</a:t>
            </a:r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to clean the cathode surface </a:t>
            </a:r>
            <a:r>
              <a:rPr lang="fr-FR" dirty="0" err="1" smtClean="0"/>
              <a:t>with</a:t>
            </a:r>
            <a:r>
              <a:rPr lang="fr-FR" dirty="0" smtClean="0"/>
              <a:t> the laser</a:t>
            </a:r>
          </a:p>
          <a:p>
            <a:pPr lvl="1"/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on PHIL test </a:t>
            </a:r>
            <a:r>
              <a:rPr lang="fr-FR" dirty="0" smtClean="0"/>
              <a:t>line</a:t>
            </a:r>
          </a:p>
          <a:p>
            <a:pPr lvl="1"/>
            <a:r>
              <a:rPr lang="fr-FR" dirty="0"/>
              <a:t>Copper for the </a:t>
            </a:r>
            <a:r>
              <a:rPr lang="fr-FR" dirty="0" err="1"/>
              <a:t>begining</a:t>
            </a:r>
            <a:r>
              <a:rPr lang="fr-FR" dirty="0"/>
              <a:t> of the </a:t>
            </a:r>
            <a:r>
              <a:rPr lang="fr-FR" dirty="0" err="1"/>
              <a:t>commissioning</a:t>
            </a:r>
            <a:r>
              <a:rPr lang="fr-FR" dirty="0"/>
              <a:t> phase (</a:t>
            </a:r>
            <a:r>
              <a:rPr lang="fr-FR" dirty="0" err="1"/>
              <a:t>Run</a:t>
            </a:r>
            <a:r>
              <a:rPr lang="fr-FR" dirty="0"/>
              <a:t> @ 100 </a:t>
            </a:r>
            <a:r>
              <a:rPr lang="fr-FR" dirty="0" err="1"/>
              <a:t>pC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Image 6" descr="100_018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387" y="3506170"/>
            <a:ext cx="3679968" cy="22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7" y="2768096"/>
            <a:ext cx="3999316" cy="29266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1382"/>
            <a:ext cx="4352925" cy="332798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90416" y="5773576"/>
            <a:ext cx="330603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: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behavior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3749" y="5390975"/>
            <a:ext cx="326939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dirty="0" smtClean="0"/>
              <a:t>Agreement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and simulations</a:t>
            </a:r>
            <a:endParaRPr lang="fr-FR" dirty="0"/>
          </a:p>
        </p:txBody>
      </p:sp>
      <p:pic>
        <p:nvPicPr>
          <p:cNvPr id="13" name="Image 12" descr="IMG_14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57" y="203200"/>
            <a:ext cx="3233024" cy="25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9" y="596901"/>
            <a:ext cx="6448425" cy="698500"/>
          </a:xfrm>
        </p:spPr>
        <p:txBody>
          <a:bodyPr/>
          <a:lstStyle/>
          <a:p>
            <a:r>
              <a:rPr lang="fr-FR" dirty="0" err="1"/>
              <a:t>A</a:t>
            </a:r>
            <a:r>
              <a:rPr lang="fr-FR" dirty="0" err="1" smtClean="0"/>
              <a:t>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726" y="3959733"/>
            <a:ext cx="4938699" cy="1382714"/>
          </a:xfrm>
        </p:spPr>
        <p:txBody>
          <a:bodyPr/>
          <a:lstStyle/>
          <a:p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tolerance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for the prototype in Aluminium</a:t>
            </a:r>
          </a:p>
          <a:p>
            <a:r>
              <a:rPr lang="fr-FR" dirty="0" smtClean="0"/>
              <a:t>Copper prototype </a:t>
            </a:r>
            <a:r>
              <a:rPr lang="fr-FR" dirty="0" err="1" smtClean="0"/>
              <a:t>foreseen</a:t>
            </a:r>
            <a:r>
              <a:rPr lang="fr-FR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may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10" descr="IMG_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262" y="93090"/>
            <a:ext cx="2874587" cy="2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85479"/>
              </p:ext>
            </p:extLst>
          </p:nvPr>
        </p:nvGraphicFramePr>
        <p:xfrm>
          <a:off x="364729" y="1206655"/>
          <a:ext cx="4455308" cy="254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71"/>
                <a:gridCol w="1451625"/>
                <a:gridCol w="1521212"/>
              </a:tblGrid>
              <a:tr h="676656">
                <a:tc>
                  <a:txBody>
                    <a:bodyPr/>
                    <a:lstStyle/>
                    <a:p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LIL (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lend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by SOLEIL)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LAL/PMB</a:t>
                      </a:r>
                    </a:p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progress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2998,55MHz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7424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Cell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length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fr-F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3.2m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Gradient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14MV/m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20.5MV/m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RF Power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12MW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22MW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84" y="5086646"/>
            <a:ext cx="2033018" cy="17713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499" y="3273277"/>
            <a:ext cx="3453502" cy="27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13376</TotalTime>
  <Words>931</Words>
  <Application>Microsoft Macintosh PowerPoint</Application>
  <PresentationFormat>Présentation à l'écran (4:3)</PresentationFormat>
  <Paragraphs>228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ThomX-3</vt:lpstr>
      <vt:lpstr>Linac beam dynamics</vt:lpstr>
      <vt:lpstr>Outline</vt:lpstr>
      <vt:lpstr>Linac and TL</vt:lpstr>
      <vt:lpstr>Linac and TL</vt:lpstr>
      <vt:lpstr>The RF gun – probe gun of CTF3</vt:lpstr>
      <vt:lpstr>Construction of the RF gun</vt:lpstr>
      <vt:lpstr>Photo-cathodes</vt:lpstr>
      <vt:lpstr>Solenoids</vt:lpstr>
      <vt:lpstr>Accelerating section</vt:lpstr>
      <vt:lpstr>Laser illuminating the cathode</vt:lpstr>
      <vt:lpstr>Astra simulations of the linac</vt:lpstr>
      <vt:lpstr>Ideal case of the TDR</vt:lpstr>
      <vt:lpstr>Emittance and energy spread « preservation » for 1nC</vt:lpstr>
      <vt:lpstr>Consequence on the optics</vt:lpstr>
      <vt:lpstr>Consequence on the transfer line</vt:lpstr>
      <vt:lpstr>How to reduce the optical function </vt:lpstr>
      <vt:lpstr>Move the focusing solenoid after the gun</vt:lpstr>
      <vt:lpstr>2 focusing solenoids</vt:lpstr>
      <vt:lpstr>2 focusing solenoids</vt:lpstr>
      <vt:lpstr>Focusing solenoid placed at 23cm Linac</vt:lpstr>
      <vt:lpstr>Focusing solenoid placed at 23cm Transfer line</vt:lpstr>
      <vt:lpstr>Conclusion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christelle bruni</cp:lastModifiedBy>
  <cp:revision>178</cp:revision>
  <cp:lastPrinted>2017-03-19T17:06:09Z</cp:lastPrinted>
  <dcterms:created xsi:type="dcterms:W3CDTF">2014-12-08T15:13:57Z</dcterms:created>
  <dcterms:modified xsi:type="dcterms:W3CDTF">2017-03-20T10:33:22Z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