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58" r:id="rId4"/>
    <p:sldId id="259" r:id="rId5"/>
    <p:sldId id="270" r:id="rId6"/>
    <p:sldId id="275" r:id="rId7"/>
    <p:sldId id="264" r:id="rId8"/>
    <p:sldId id="266" r:id="rId9"/>
    <p:sldId id="274" r:id="rId10"/>
    <p:sldId id="271" r:id="rId11"/>
    <p:sldId id="276" r:id="rId12"/>
    <p:sldId id="272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8000"/>
    <a:srgbClr val="FFF2E5"/>
    <a:srgbClr val="E4DFED"/>
    <a:srgbClr val="438CFF"/>
    <a:srgbClr val="19FF81"/>
    <a:srgbClr val="CCCCFF"/>
    <a:srgbClr val="9999FF"/>
    <a:srgbClr val="0099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6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-114" y="-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0" d="100"/>
          <a:sy n="70" d="100"/>
        </p:scale>
        <p:origin x="3240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l\dfs\ExpSera\elkamchi\elkamchi\THOMX\Diagnostics\BPMs\Test%20mudules%20Libera\Donn&#233;es%20test%20Libera\test_serie\Single%20pass\Single-pass_donn&#233;es-trac&#233;es\Chassis%203\chassis_6_lib_2_sp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lal\dfs\ExpSera\elkamchi\elkamchi\THOMX\Diagnostics\BPMs\Test%20mudules%20Libera\Donn&#233;es%20test%20Libera\test_serie\Single%20pass\Single-pass_donn&#233;es-trac&#233;es\Chassis%203\chassis_6_lib_2_sp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8888888888888891E-2"/>
          <c:y val="5.1400554097404488E-2"/>
          <c:w val="0.91086080600871189"/>
          <c:h val="0.82870983138184684"/>
        </c:manualLayout>
      </c:layout>
      <c:scatterChart>
        <c:scatterStyle val="lineMarker"/>
        <c:varyColors val="0"/>
        <c:ser>
          <c:idx val="0"/>
          <c:order val="0"/>
          <c:tx>
            <c:v>PosX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xVal>
            <c:numRef>
              <c:f>chassis_2_lib_1_t!$D$2:$D$41</c:f>
              <c:numCache>
                <c:formatCode>General</c:formatCode>
                <c:ptCount val="40"/>
                <c:pt idx="0">
                  <c:v>0</c:v>
                </c:pt>
                <c:pt idx="1">
                  <c:v>-1</c:v>
                </c:pt>
                <c:pt idx="2">
                  <c:v>-2</c:v>
                </c:pt>
                <c:pt idx="3">
                  <c:v>-3</c:v>
                </c:pt>
                <c:pt idx="4">
                  <c:v>-4</c:v>
                </c:pt>
                <c:pt idx="5">
                  <c:v>-5</c:v>
                </c:pt>
                <c:pt idx="6">
                  <c:v>-6</c:v>
                </c:pt>
                <c:pt idx="7">
                  <c:v>-7</c:v>
                </c:pt>
                <c:pt idx="8">
                  <c:v>-8</c:v>
                </c:pt>
                <c:pt idx="9">
                  <c:v>-9</c:v>
                </c:pt>
                <c:pt idx="10">
                  <c:v>-10</c:v>
                </c:pt>
                <c:pt idx="11">
                  <c:v>-11</c:v>
                </c:pt>
                <c:pt idx="12">
                  <c:v>-12</c:v>
                </c:pt>
                <c:pt idx="13">
                  <c:v>-13</c:v>
                </c:pt>
                <c:pt idx="14">
                  <c:v>-14</c:v>
                </c:pt>
                <c:pt idx="15">
                  <c:v>-15</c:v>
                </c:pt>
                <c:pt idx="16">
                  <c:v>-16</c:v>
                </c:pt>
                <c:pt idx="17">
                  <c:v>-17</c:v>
                </c:pt>
                <c:pt idx="18">
                  <c:v>-18</c:v>
                </c:pt>
                <c:pt idx="19">
                  <c:v>-19</c:v>
                </c:pt>
                <c:pt idx="20">
                  <c:v>-20</c:v>
                </c:pt>
                <c:pt idx="21">
                  <c:v>-21</c:v>
                </c:pt>
                <c:pt idx="22">
                  <c:v>-22</c:v>
                </c:pt>
                <c:pt idx="23">
                  <c:v>-23</c:v>
                </c:pt>
                <c:pt idx="24">
                  <c:v>-24</c:v>
                </c:pt>
                <c:pt idx="25">
                  <c:v>-25</c:v>
                </c:pt>
                <c:pt idx="26">
                  <c:v>-26</c:v>
                </c:pt>
                <c:pt idx="27">
                  <c:v>-27</c:v>
                </c:pt>
                <c:pt idx="28">
                  <c:v>-28</c:v>
                </c:pt>
                <c:pt idx="29">
                  <c:v>-29</c:v>
                </c:pt>
                <c:pt idx="30">
                  <c:v>-30</c:v>
                </c:pt>
                <c:pt idx="31">
                  <c:v>-31</c:v>
                </c:pt>
                <c:pt idx="32">
                  <c:v>-32</c:v>
                </c:pt>
                <c:pt idx="33">
                  <c:v>-33</c:v>
                </c:pt>
                <c:pt idx="34">
                  <c:v>-34</c:v>
                </c:pt>
                <c:pt idx="35">
                  <c:v>-35</c:v>
                </c:pt>
                <c:pt idx="36">
                  <c:v>-36</c:v>
                </c:pt>
                <c:pt idx="37">
                  <c:v>-37</c:v>
                </c:pt>
                <c:pt idx="38">
                  <c:v>-38</c:v>
                </c:pt>
                <c:pt idx="39">
                  <c:v>-39</c:v>
                </c:pt>
              </c:numCache>
            </c:numRef>
          </c:xVal>
          <c:yVal>
            <c:numRef>
              <c:f>chassis_2_lib_1_t!$F$2:$F$41</c:f>
              <c:numCache>
                <c:formatCode>General</c:formatCode>
                <c:ptCount val="40"/>
                <c:pt idx="0">
                  <c:v>0</c:v>
                </c:pt>
                <c:pt idx="1">
                  <c:v>-3.7095099999996819</c:v>
                </c:pt>
                <c:pt idx="2">
                  <c:v>-1.6476699999991524</c:v>
                </c:pt>
                <c:pt idx="3">
                  <c:v>-5.0296199999991131</c:v>
                </c:pt>
                <c:pt idx="4">
                  <c:v>-1.2313599999995404</c:v>
                </c:pt>
                <c:pt idx="5">
                  <c:v>-7.136839999998756</c:v>
                </c:pt>
                <c:pt idx="6">
                  <c:v>-4.2229199999990215</c:v>
                </c:pt>
                <c:pt idx="7">
                  <c:v>-7.433749999999236</c:v>
                </c:pt>
                <c:pt idx="8">
                  <c:v>-4.8499599999995553</c:v>
                </c:pt>
                <c:pt idx="9">
                  <c:v>-5.952369999999064</c:v>
                </c:pt>
                <c:pt idx="10">
                  <c:v>-5.5537699999977121</c:v>
                </c:pt>
                <c:pt idx="11">
                  <c:v>-3.5357199999996283</c:v>
                </c:pt>
                <c:pt idx="12">
                  <c:v>-5.272909999999456</c:v>
                </c:pt>
                <c:pt idx="13">
                  <c:v>-1.864039999999477</c:v>
                </c:pt>
                <c:pt idx="14">
                  <c:v>-5.5218699999995806</c:v>
                </c:pt>
                <c:pt idx="15">
                  <c:v>-4.7661399999992682</c:v>
                </c:pt>
                <c:pt idx="16">
                  <c:v>-5.2636499999987336</c:v>
                </c:pt>
                <c:pt idx="17">
                  <c:v>-1.898729999999432</c:v>
                </c:pt>
                <c:pt idx="18">
                  <c:v>-10.35812999999871</c:v>
                </c:pt>
                <c:pt idx="19">
                  <c:v>-10.322139999998853</c:v>
                </c:pt>
                <c:pt idx="20">
                  <c:v>-12.193809999999303</c:v>
                </c:pt>
                <c:pt idx="21">
                  <c:v>-12.967569999998886</c:v>
                </c:pt>
                <c:pt idx="22">
                  <c:v>-14.822379999999612</c:v>
                </c:pt>
                <c:pt idx="23">
                  <c:v>-17.173809999999321</c:v>
                </c:pt>
                <c:pt idx="24">
                  <c:v>-15.864359999999351</c:v>
                </c:pt>
                <c:pt idx="25">
                  <c:v>-20.013269999999238</c:v>
                </c:pt>
                <c:pt idx="26">
                  <c:v>-30.279879999999366</c:v>
                </c:pt>
                <c:pt idx="27">
                  <c:v>-40.513939999998911</c:v>
                </c:pt>
                <c:pt idx="28">
                  <c:v>-56.041699999999082</c:v>
                </c:pt>
                <c:pt idx="29">
                  <c:v>-77.49849999999924</c:v>
                </c:pt>
                <c:pt idx="30">
                  <c:v>-83.693839999999909</c:v>
                </c:pt>
                <c:pt idx="31">
                  <c:v>-105.96971999999914</c:v>
                </c:pt>
                <c:pt idx="32">
                  <c:v>-123.09510999999861</c:v>
                </c:pt>
                <c:pt idx="33">
                  <c:v>-136.18425999999886</c:v>
                </c:pt>
                <c:pt idx="34">
                  <c:v>-193.72666999999933</c:v>
                </c:pt>
                <c:pt idx="35">
                  <c:v>-236.78999999999905</c:v>
                </c:pt>
                <c:pt idx="36">
                  <c:v>-285.52035999999885</c:v>
                </c:pt>
                <c:pt idx="37">
                  <c:v>-327.63099999999918</c:v>
                </c:pt>
                <c:pt idx="38">
                  <c:v>-458.51103999999941</c:v>
                </c:pt>
                <c:pt idx="39">
                  <c:v>-530.61094999999921</c:v>
                </c:pt>
              </c:numCache>
            </c:numRef>
          </c:yVal>
          <c:smooth val="0"/>
        </c:ser>
        <c:ser>
          <c:idx val="1"/>
          <c:order val="1"/>
          <c:tx>
            <c:v>PosY</c:v>
          </c:tx>
          <c:spPr>
            <a:ln w="28575">
              <a:noFill/>
            </a:ln>
          </c:spPr>
          <c:marker>
            <c:symbol val="square"/>
            <c:size val="3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xVal>
            <c:numRef>
              <c:f>chassis_2_lib_1_t!$D$2:$D$41</c:f>
              <c:numCache>
                <c:formatCode>General</c:formatCode>
                <c:ptCount val="40"/>
                <c:pt idx="0">
                  <c:v>0</c:v>
                </c:pt>
                <c:pt idx="1">
                  <c:v>-1</c:v>
                </c:pt>
                <c:pt idx="2">
                  <c:v>-2</c:v>
                </c:pt>
                <c:pt idx="3">
                  <c:v>-3</c:v>
                </c:pt>
                <c:pt idx="4">
                  <c:v>-4</c:v>
                </c:pt>
                <c:pt idx="5">
                  <c:v>-5</c:v>
                </c:pt>
                <c:pt idx="6">
                  <c:v>-6</c:v>
                </c:pt>
                <c:pt idx="7">
                  <c:v>-7</c:v>
                </c:pt>
                <c:pt idx="8">
                  <c:v>-8</c:v>
                </c:pt>
                <c:pt idx="9">
                  <c:v>-9</c:v>
                </c:pt>
                <c:pt idx="10">
                  <c:v>-10</c:v>
                </c:pt>
                <c:pt idx="11">
                  <c:v>-11</c:v>
                </c:pt>
                <c:pt idx="12">
                  <c:v>-12</c:v>
                </c:pt>
                <c:pt idx="13">
                  <c:v>-13</c:v>
                </c:pt>
                <c:pt idx="14">
                  <c:v>-14</c:v>
                </c:pt>
                <c:pt idx="15">
                  <c:v>-15</c:v>
                </c:pt>
                <c:pt idx="16">
                  <c:v>-16</c:v>
                </c:pt>
                <c:pt idx="17">
                  <c:v>-17</c:v>
                </c:pt>
                <c:pt idx="18">
                  <c:v>-18</c:v>
                </c:pt>
                <c:pt idx="19">
                  <c:v>-19</c:v>
                </c:pt>
                <c:pt idx="20">
                  <c:v>-20</c:v>
                </c:pt>
                <c:pt idx="21">
                  <c:v>-21</c:v>
                </c:pt>
                <c:pt idx="22">
                  <c:v>-22</c:v>
                </c:pt>
                <c:pt idx="23">
                  <c:v>-23</c:v>
                </c:pt>
                <c:pt idx="24">
                  <c:v>-24</c:v>
                </c:pt>
                <c:pt idx="25">
                  <c:v>-25</c:v>
                </c:pt>
                <c:pt idx="26">
                  <c:v>-26</c:v>
                </c:pt>
                <c:pt idx="27">
                  <c:v>-27</c:v>
                </c:pt>
                <c:pt idx="28">
                  <c:v>-28</c:v>
                </c:pt>
                <c:pt idx="29">
                  <c:v>-29</c:v>
                </c:pt>
                <c:pt idx="30">
                  <c:v>-30</c:v>
                </c:pt>
                <c:pt idx="31">
                  <c:v>-31</c:v>
                </c:pt>
                <c:pt idx="32">
                  <c:v>-32</c:v>
                </c:pt>
                <c:pt idx="33">
                  <c:v>-33</c:v>
                </c:pt>
                <c:pt idx="34">
                  <c:v>-34</c:v>
                </c:pt>
                <c:pt idx="35">
                  <c:v>-35</c:v>
                </c:pt>
                <c:pt idx="36">
                  <c:v>-36</c:v>
                </c:pt>
                <c:pt idx="37">
                  <c:v>-37</c:v>
                </c:pt>
                <c:pt idx="38">
                  <c:v>-38</c:v>
                </c:pt>
                <c:pt idx="39">
                  <c:v>-39</c:v>
                </c:pt>
              </c:numCache>
            </c:numRef>
          </c:xVal>
          <c:yVal>
            <c:numRef>
              <c:f>chassis_2_lib_1_t!$J$2:$J$41</c:f>
              <c:numCache>
                <c:formatCode>General</c:formatCode>
                <c:ptCount val="40"/>
                <c:pt idx="0">
                  <c:v>0</c:v>
                </c:pt>
                <c:pt idx="1">
                  <c:v>-11.3052200000011</c:v>
                </c:pt>
                <c:pt idx="2">
                  <c:v>0</c:v>
                </c:pt>
                <c:pt idx="3">
                  <c:v>-1.3337900000003629</c:v>
                </c:pt>
                <c:pt idx="4">
                  <c:v>4.3576099999988855</c:v>
                </c:pt>
                <c:pt idx="5">
                  <c:v>-5.2011099999997441</c:v>
                </c:pt>
                <c:pt idx="6">
                  <c:v>-1.228000000000975</c:v>
                </c:pt>
                <c:pt idx="7">
                  <c:v>-3.9200300000006791</c:v>
                </c:pt>
                <c:pt idx="8">
                  <c:v>2.6470000000003893</c:v>
                </c:pt>
                <c:pt idx="9">
                  <c:v>0.22070999999982632</c:v>
                </c:pt>
                <c:pt idx="10">
                  <c:v>1.6948100000006434</c:v>
                </c:pt>
                <c:pt idx="11">
                  <c:v>-0.32461999999941327</c:v>
                </c:pt>
                <c:pt idx="12">
                  <c:v>3.05792999999926</c:v>
                </c:pt>
                <c:pt idx="13">
                  <c:v>-0.86971000000107779</c:v>
                </c:pt>
                <c:pt idx="14">
                  <c:v>1.8706699999993361</c:v>
                </c:pt>
                <c:pt idx="15">
                  <c:v>-2.3957100000002356</c:v>
                </c:pt>
                <c:pt idx="16">
                  <c:v>-2.5204100000005383</c:v>
                </c:pt>
                <c:pt idx="17">
                  <c:v>2.8197599999982685</c:v>
                </c:pt>
                <c:pt idx="18">
                  <c:v>-0.50743000000079519</c:v>
                </c:pt>
                <c:pt idx="19">
                  <c:v>-2.6132500000005621</c:v>
                </c:pt>
                <c:pt idx="20">
                  <c:v>1.9992799999993167</c:v>
                </c:pt>
                <c:pt idx="21">
                  <c:v>1.4323899999997138</c:v>
                </c:pt>
                <c:pt idx="22">
                  <c:v>-1.5652200000010907</c:v>
                </c:pt>
                <c:pt idx="23">
                  <c:v>-2.7019300000001749</c:v>
                </c:pt>
                <c:pt idx="24">
                  <c:v>-8.9717500000003838</c:v>
                </c:pt>
                <c:pt idx="25">
                  <c:v>-7.2851400000001831</c:v>
                </c:pt>
                <c:pt idx="26">
                  <c:v>-0.65827000000081171</c:v>
                </c:pt>
                <c:pt idx="27">
                  <c:v>7.0282399999982772</c:v>
                </c:pt>
                <c:pt idx="28">
                  <c:v>14.905599999998913</c:v>
                </c:pt>
                <c:pt idx="29">
                  <c:v>-12.888939999999593</c:v>
                </c:pt>
                <c:pt idx="30">
                  <c:v>11.150069999999914</c:v>
                </c:pt>
                <c:pt idx="31">
                  <c:v>17.478379999999333</c:v>
                </c:pt>
                <c:pt idx="32">
                  <c:v>-2.4529900000002272</c:v>
                </c:pt>
                <c:pt idx="33">
                  <c:v>19.097679999999855</c:v>
                </c:pt>
                <c:pt idx="34">
                  <c:v>21.881339999999682</c:v>
                </c:pt>
                <c:pt idx="35">
                  <c:v>-6.8657300000006671</c:v>
                </c:pt>
                <c:pt idx="36">
                  <c:v>-7.7387899999998808</c:v>
                </c:pt>
                <c:pt idx="37">
                  <c:v>39.356979999999794</c:v>
                </c:pt>
                <c:pt idx="38">
                  <c:v>25.581650000000081</c:v>
                </c:pt>
                <c:pt idx="39">
                  <c:v>-1.4365000000013879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chassis_2_lib_1_t!$D$2:$D$41</c:f>
              <c:numCache>
                <c:formatCode>General</c:formatCode>
                <c:ptCount val="40"/>
                <c:pt idx="0">
                  <c:v>0</c:v>
                </c:pt>
                <c:pt idx="1">
                  <c:v>-1</c:v>
                </c:pt>
                <c:pt idx="2">
                  <c:v>-2</c:v>
                </c:pt>
                <c:pt idx="3">
                  <c:v>-3</c:v>
                </c:pt>
                <c:pt idx="4">
                  <c:v>-4</c:v>
                </c:pt>
                <c:pt idx="5">
                  <c:v>-5</c:v>
                </c:pt>
                <c:pt idx="6">
                  <c:v>-6</c:v>
                </c:pt>
                <c:pt idx="7">
                  <c:v>-7</c:v>
                </c:pt>
                <c:pt idx="8">
                  <c:v>-8</c:v>
                </c:pt>
                <c:pt idx="9">
                  <c:v>-9</c:v>
                </c:pt>
                <c:pt idx="10">
                  <c:v>-10</c:v>
                </c:pt>
                <c:pt idx="11">
                  <c:v>-11</c:v>
                </c:pt>
                <c:pt idx="12">
                  <c:v>-12</c:v>
                </c:pt>
                <c:pt idx="13">
                  <c:v>-13</c:v>
                </c:pt>
                <c:pt idx="14">
                  <c:v>-14</c:v>
                </c:pt>
                <c:pt idx="15">
                  <c:v>-15</c:v>
                </c:pt>
                <c:pt idx="16">
                  <c:v>-16</c:v>
                </c:pt>
                <c:pt idx="17">
                  <c:v>-17</c:v>
                </c:pt>
                <c:pt idx="18">
                  <c:v>-18</c:v>
                </c:pt>
                <c:pt idx="19">
                  <c:v>-19</c:v>
                </c:pt>
                <c:pt idx="20">
                  <c:v>-20</c:v>
                </c:pt>
                <c:pt idx="21">
                  <c:v>-21</c:v>
                </c:pt>
                <c:pt idx="22">
                  <c:v>-22</c:v>
                </c:pt>
                <c:pt idx="23">
                  <c:v>-23</c:v>
                </c:pt>
                <c:pt idx="24">
                  <c:v>-24</c:v>
                </c:pt>
                <c:pt idx="25">
                  <c:v>-25</c:v>
                </c:pt>
                <c:pt idx="26">
                  <c:v>-26</c:v>
                </c:pt>
                <c:pt idx="27">
                  <c:v>-27</c:v>
                </c:pt>
                <c:pt idx="28">
                  <c:v>-28</c:v>
                </c:pt>
                <c:pt idx="29">
                  <c:v>-29</c:v>
                </c:pt>
                <c:pt idx="30">
                  <c:v>-30</c:v>
                </c:pt>
                <c:pt idx="31">
                  <c:v>-31</c:v>
                </c:pt>
                <c:pt idx="32">
                  <c:v>-32</c:v>
                </c:pt>
                <c:pt idx="33">
                  <c:v>-33</c:v>
                </c:pt>
                <c:pt idx="34">
                  <c:v>-34</c:v>
                </c:pt>
                <c:pt idx="35">
                  <c:v>-35</c:v>
                </c:pt>
                <c:pt idx="36">
                  <c:v>-36</c:v>
                </c:pt>
                <c:pt idx="37">
                  <c:v>-37</c:v>
                </c:pt>
                <c:pt idx="38">
                  <c:v>-38</c:v>
                </c:pt>
                <c:pt idx="39">
                  <c:v>-39</c:v>
                </c:pt>
              </c:numCache>
            </c:numRef>
          </c:xVal>
          <c:yVal>
            <c:numRef>
              <c:f>chassis_2_lib_1_t!$H$2:$H$41</c:f>
              <c:numCache>
                <c:formatCode>General</c:formatCode>
                <c:ptCount val="40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  <c:pt idx="4">
                  <c:v>200</c:v>
                </c:pt>
                <c:pt idx="5">
                  <c:v>200</c:v>
                </c:pt>
                <c:pt idx="6">
                  <c:v>200</c:v>
                </c:pt>
                <c:pt idx="7">
                  <c:v>200</c:v>
                </c:pt>
                <c:pt idx="8">
                  <c:v>200</c:v>
                </c:pt>
                <c:pt idx="9">
                  <c:v>200</c:v>
                </c:pt>
                <c:pt idx="10">
                  <c:v>200</c:v>
                </c:pt>
                <c:pt idx="11">
                  <c:v>200</c:v>
                </c:pt>
                <c:pt idx="12">
                  <c:v>200</c:v>
                </c:pt>
                <c:pt idx="13">
                  <c:v>200</c:v>
                </c:pt>
                <c:pt idx="14">
                  <c:v>200</c:v>
                </c:pt>
                <c:pt idx="15">
                  <c:v>200</c:v>
                </c:pt>
                <c:pt idx="16">
                  <c:v>200</c:v>
                </c:pt>
                <c:pt idx="17">
                  <c:v>200</c:v>
                </c:pt>
                <c:pt idx="18">
                  <c:v>200</c:v>
                </c:pt>
                <c:pt idx="19">
                  <c:v>200</c:v>
                </c:pt>
                <c:pt idx="20">
                  <c:v>200</c:v>
                </c:pt>
                <c:pt idx="21">
                  <c:v>200</c:v>
                </c:pt>
                <c:pt idx="22">
                  <c:v>200</c:v>
                </c:pt>
                <c:pt idx="23">
                  <c:v>200</c:v>
                </c:pt>
                <c:pt idx="24">
                  <c:v>200</c:v>
                </c:pt>
                <c:pt idx="25">
                  <c:v>200</c:v>
                </c:pt>
                <c:pt idx="26">
                  <c:v>200</c:v>
                </c:pt>
              </c:numCache>
            </c:numRef>
          </c:yVal>
          <c:smooth val="0"/>
        </c:ser>
        <c:ser>
          <c:idx val="3"/>
          <c:order val="3"/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chassis_2_lib_1_t!$D$2:$D$41</c:f>
              <c:numCache>
                <c:formatCode>General</c:formatCode>
                <c:ptCount val="40"/>
                <c:pt idx="0">
                  <c:v>0</c:v>
                </c:pt>
                <c:pt idx="1">
                  <c:v>-1</c:v>
                </c:pt>
                <c:pt idx="2">
                  <c:v>-2</c:v>
                </c:pt>
                <c:pt idx="3">
                  <c:v>-3</c:v>
                </c:pt>
                <c:pt idx="4">
                  <c:v>-4</c:v>
                </c:pt>
                <c:pt idx="5">
                  <c:v>-5</c:v>
                </c:pt>
                <c:pt idx="6">
                  <c:v>-6</c:v>
                </c:pt>
                <c:pt idx="7">
                  <c:v>-7</c:v>
                </c:pt>
                <c:pt idx="8">
                  <c:v>-8</c:v>
                </c:pt>
                <c:pt idx="9">
                  <c:v>-9</c:v>
                </c:pt>
                <c:pt idx="10">
                  <c:v>-10</c:v>
                </c:pt>
                <c:pt idx="11">
                  <c:v>-11</c:v>
                </c:pt>
                <c:pt idx="12">
                  <c:v>-12</c:v>
                </c:pt>
                <c:pt idx="13">
                  <c:v>-13</c:v>
                </c:pt>
                <c:pt idx="14">
                  <c:v>-14</c:v>
                </c:pt>
                <c:pt idx="15">
                  <c:v>-15</c:v>
                </c:pt>
                <c:pt idx="16">
                  <c:v>-16</c:v>
                </c:pt>
                <c:pt idx="17">
                  <c:v>-17</c:v>
                </c:pt>
                <c:pt idx="18">
                  <c:v>-18</c:v>
                </c:pt>
                <c:pt idx="19">
                  <c:v>-19</c:v>
                </c:pt>
                <c:pt idx="20">
                  <c:v>-20</c:v>
                </c:pt>
                <c:pt idx="21">
                  <c:v>-21</c:v>
                </c:pt>
                <c:pt idx="22">
                  <c:v>-22</c:v>
                </c:pt>
                <c:pt idx="23">
                  <c:v>-23</c:v>
                </c:pt>
                <c:pt idx="24">
                  <c:v>-24</c:v>
                </c:pt>
                <c:pt idx="25">
                  <c:v>-25</c:v>
                </c:pt>
                <c:pt idx="26">
                  <c:v>-26</c:v>
                </c:pt>
                <c:pt idx="27">
                  <c:v>-27</c:v>
                </c:pt>
                <c:pt idx="28">
                  <c:v>-28</c:v>
                </c:pt>
                <c:pt idx="29">
                  <c:v>-29</c:v>
                </c:pt>
                <c:pt idx="30">
                  <c:v>-30</c:v>
                </c:pt>
                <c:pt idx="31">
                  <c:v>-31</c:v>
                </c:pt>
                <c:pt idx="32">
                  <c:v>-32</c:v>
                </c:pt>
                <c:pt idx="33">
                  <c:v>-33</c:v>
                </c:pt>
                <c:pt idx="34">
                  <c:v>-34</c:v>
                </c:pt>
                <c:pt idx="35">
                  <c:v>-35</c:v>
                </c:pt>
                <c:pt idx="36">
                  <c:v>-36</c:v>
                </c:pt>
                <c:pt idx="37">
                  <c:v>-37</c:v>
                </c:pt>
                <c:pt idx="38">
                  <c:v>-38</c:v>
                </c:pt>
                <c:pt idx="39">
                  <c:v>-39</c:v>
                </c:pt>
              </c:numCache>
            </c:numRef>
          </c:xVal>
          <c:yVal>
            <c:numRef>
              <c:f>chassis_2_lib_1_t!$L$2:$L$41</c:f>
              <c:numCache>
                <c:formatCode>General</c:formatCode>
                <c:ptCount val="40"/>
                <c:pt idx="0">
                  <c:v>-200</c:v>
                </c:pt>
                <c:pt idx="1">
                  <c:v>-200</c:v>
                </c:pt>
                <c:pt idx="2">
                  <c:v>-200</c:v>
                </c:pt>
                <c:pt idx="3">
                  <c:v>-200</c:v>
                </c:pt>
                <c:pt idx="4">
                  <c:v>-200</c:v>
                </c:pt>
                <c:pt idx="5">
                  <c:v>-200</c:v>
                </c:pt>
                <c:pt idx="6">
                  <c:v>-200</c:v>
                </c:pt>
                <c:pt idx="7">
                  <c:v>-200</c:v>
                </c:pt>
                <c:pt idx="8">
                  <c:v>-200</c:v>
                </c:pt>
                <c:pt idx="9">
                  <c:v>-200</c:v>
                </c:pt>
                <c:pt idx="10">
                  <c:v>-200</c:v>
                </c:pt>
                <c:pt idx="11">
                  <c:v>-200</c:v>
                </c:pt>
                <c:pt idx="12">
                  <c:v>-200</c:v>
                </c:pt>
                <c:pt idx="13">
                  <c:v>-200</c:v>
                </c:pt>
                <c:pt idx="14">
                  <c:v>-200</c:v>
                </c:pt>
                <c:pt idx="15">
                  <c:v>-200</c:v>
                </c:pt>
                <c:pt idx="16">
                  <c:v>-200</c:v>
                </c:pt>
                <c:pt idx="17">
                  <c:v>-200</c:v>
                </c:pt>
                <c:pt idx="18">
                  <c:v>-200</c:v>
                </c:pt>
                <c:pt idx="19">
                  <c:v>-200</c:v>
                </c:pt>
                <c:pt idx="20">
                  <c:v>-200</c:v>
                </c:pt>
                <c:pt idx="21">
                  <c:v>-200</c:v>
                </c:pt>
                <c:pt idx="22">
                  <c:v>-200</c:v>
                </c:pt>
                <c:pt idx="23">
                  <c:v>-200</c:v>
                </c:pt>
                <c:pt idx="24">
                  <c:v>-200</c:v>
                </c:pt>
                <c:pt idx="25">
                  <c:v>-200</c:v>
                </c:pt>
                <c:pt idx="26">
                  <c:v>-200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642688"/>
        <c:axId val="86644608"/>
      </c:scatterChart>
      <c:valAx>
        <c:axId val="86642688"/>
        <c:scaling>
          <c:orientation val="minMax"/>
        </c:scaling>
        <c:delete val="0"/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 sz="1200"/>
                  <a:t>Input level (dBFS)</a:t>
                </a:r>
              </a:p>
            </c:rich>
          </c:tx>
          <c:layout>
            <c:manualLayout>
              <c:xMode val="edge"/>
              <c:yMode val="edge"/>
              <c:x val="0.31899730069148968"/>
              <c:y val="0.86863105712678423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86644608"/>
        <c:crosses val="autoZero"/>
        <c:crossBetween val="midCat"/>
      </c:valAx>
      <c:valAx>
        <c:axId val="866446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fr-FR" sz="1200"/>
                  <a:t>Amplitude (µm)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6642688"/>
        <c:crosses val="autoZero"/>
        <c:crossBetween val="midCat"/>
      </c:valAx>
      <c:spPr>
        <a:solidFill>
          <a:schemeClr val="bg1">
            <a:lumMod val="95000"/>
          </a:schemeClr>
        </a:solidFill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51494906885903258"/>
          <c:y val="0.56944581027288943"/>
          <c:w val="0.19595258031532448"/>
          <c:h val="0.21774963458574881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76692943385616"/>
          <c:y val="5.1400554097404488E-2"/>
          <c:w val="0.8282206745466586"/>
          <c:h val="0.71801981151765215"/>
        </c:manualLayout>
      </c:layout>
      <c:scatterChart>
        <c:scatterStyle val="lineMarker"/>
        <c:varyColors val="0"/>
        <c:ser>
          <c:idx val="0"/>
          <c:order val="0"/>
          <c:tx>
            <c:v>PosX</c:v>
          </c:tx>
          <c:spPr>
            <a:ln w="28575">
              <a:noFill/>
            </a:ln>
          </c:spPr>
          <c:marker>
            <c:symbol val="diamond"/>
            <c:size val="5"/>
            <c:spPr>
              <a:solidFill>
                <a:schemeClr val="accent5"/>
              </a:solidFill>
              <a:ln>
                <a:solidFill>
                  <a:schemeClr val="accent5"/>
                </a:solidFill>
              </a:ln>
            </c:spPr>
          </c:marker>
          <c:xVal>
            <c:numRef>
              <c:f>chassis_2_lib_1_t!$D$2:$D$41</c:f>
              <c:numCache>
                <c:formatCode>General</c:formatCode>
                <c:ptCount val="40"/>
                <c:pt idx="0">
                  <c:v>0</c:v>
                </c:pt>
                <c:pt idx="1">
                  <c:v>-1</c:v>
                </c:pt>
                <c:pt idx="2">
                  <c:v>-2</c:v>
                </c:pt>
                <c:pt idx="3">
                  <c:v>-3</c:v>
                </c:pt>
                <c:pt idx="4">
                  <c:v>-4</c:v>
                </c:pt>
                <c:pt idx="5">
                  <c:v>-5</c:v>
                </c:pt>
                <c:pt idx="6">
                  <c:v>-6</c:v>
                </c:pt>
                <c:pt idx="7">
                  <c:v>-7</c:v>
                </c:pt>
                <c:pt idx="8">
                  <c:v>-8</c:v>
                </c:pt>
                <c:pt idx="9">
                  <c:v>-9</c:v>
                </c:pt>
                <c:pt idx="10">
                  <c:v>-10</c:v>
                </c:pt>
                <c:pt idx="11">
                  <c:v>-11</c:v>
                </c:pt>
                <c:pt idx="12">
                  <c:v>-12</c:v>
                </c:pt>
                <c:pt idx="13">
                  <c:v>-13</c:v>
                </c:pt>
                <c:pt idx="14">
                  <c:v>-14</c:v>
                </c:pt>
                <c:pt idx="15">
                  <c:v>-15</c:v>
                </c:pt>
                <c:pt idx="16">
                  <c:v>-16</c:v>
                </c:pt>
                <c:pt idx="17">
                  <c:v>-17</c:v>
                </c:pt>
                <c:pt idx="18">
                  <c:v>-18</c:v>
                </c:pt>
                <c:pt idx="19">
                  <c:v>-19</c:v>
                </c:pt>
                <c:pt idx="20">
                  <c:v>-20</c:v>
                </c:pt>
                <c:pt idx="21">
                  <c:v>-21</c:v>
                </c:pt>
                <c:pt idx="22">
                  <c:v>-22</c:v>
                </c:pt>
                <c:pt idx="23">
                  <c:v>-23</c:v>
                </c:pt>
                <c:pt idx="24">
                  <c:v>-24</c:v>
                </c:pt>
                <c:pt idx="25">
                  <c:v>-25</c:v>
                </c:pt>
                <c:pt idx="26">
                  <c:v>-26</c:v>
                </c:pt>
                <c:pt idx="27">
                  <c:v>-27</c:v>
                </c:pt>
                <c:pt idx="28">
                  <c:v>-28</c:v>
                </c:pt>
                <c:pt idx="29">
                  <c:v>-29</c:v>
                </c:pt>
                <c:pt idx="30">
                  <c:v>-30</c:v>
                </c:pt>
                <c:pt idx="31">
                  <c:v>-31</c:v>
                </c:pt>
                <c:pt idx="32">
                  <c:v>-32</c:v>
                </c:pt>
                <c:pt idx="33">
                  <c:v>-33</c:v>
                </c:pt>
                <c:pt idx="34">
                  <c:v>-34</c:v>
                </c:pt>
                <c:pt idx="35">
                  <c:v>-35</c:v>
                </c:pt>
                <c:pt idx="36">
                  <c:v>-36</c:v>
                </c:pt>
                <c:pt idx="37">
                  <c:v>-37</c:v>
                </c:pt>
                <c:pt idx="38">
                  <c:v>-38</c:v>
                </c:pt>
                <c:pt idx="39">
                  <c:v>-39</c:v>
                </c:pt>
              </c:numCache>
            </c:numRef>
          </c:xVal>
          <c:yVal>
            <c:numRef>
              <c:f>chassis_2_lib_1_t!$G$2:$G$41</c:f>
              <c:numCache>
                <c:formatCode>General</c:formatCode>
                <c:ptCount val="40"/>
                <c:pt idx="0">
                  <c:v>4.3598266952233935</c:v>
                </c:pt>
                <c:pt idx="1">
                  <c:v>4.1513226112229908</c:v>
                </c:pt>
                <c:pt idx="2">
                  <c:v>4.8413361883135098</c:v>
                </c:pt>
                <c:pt idx="3">
                  <c:v>4.9081671422666044</c:v>
                </c:pt>
                <c:pt idx="4">
                  <c:v>5.466869535275829</c:v>
                </c:pt>
                <c:pt idx="5">
                  <c:v>6.1228268562113506</c:v>
                </c:pt>
                <c:pt idx="6">
                  <c:v>7.0178578187432166</c:v>
                </c:pt>
                <c:pt idx="7">
                  <c:v>7.9162345393553943</c:v>
                </c:pt>
                <c:pt idx="8">
                  <c:v>9.0642723611998033</c:v>
                </c:pt>
                <c:pt idx="9">
                  <c:v>9.1900718624063753</c:v>
                </c:pt>
                <c:pt idx="10">
                  <c:v>10.836615926100505</c:v>
                </c:pt>
                <c:pt idx="11">
                  <c:v>10.257069375927244</c:v>
                </c:pt>
                <c:pt idx="12">
                  <c:v>14.097015182868217</c:v>
                </c:pt>
                <c:pt idx="13">
                  <c:v>17.480270416596696</c:v>
                </c:pt>
                <c:pt idx="14">
                  <c:v>17.991841404368881</c:v>
                </c:pt>
                <c:pt idx="15">
                  <c:v>18.840385098270211</c:v>
                </c:pt>
                <c:pt idx="16">
                  <c:v>24.408403596848252</c:v>
                </c:pt>
                <c:pt idx="17">
                  <c:v>23.436195987703346</c:v>
                </c:pt>
                <c:pt idx="18">
                  <c:v>27.055215491178139</c:v>
                </c:pt>
                <c:pt idx="19">
                  <c:v>30.774490054960047</c:v>
                </c:pt>
                <c:pt idx="20">
                  <c:v>34.327083633929085</c:v>
                </c:pt>
                <c:pt idx="21">
                  <c:v>39.833949005356025</c:v>
                </c:pt>
                <c:pt idx="22">
                  <c:v>39.605654440528056</c:v>
                </c:pt>
                <c:pt idx="23">
                  <c:v>47.912481657156448</c:v>
                </c:pt>
                <c:pt idx="24">
                  <c:v>56.528100343402755</c:v>
                </c:pt>
                <c:pt idx="25">
                  <c:v>70.053018810563913</c:v>
                </c:pt>
                <c:pt idx="26">
                  <c:v>73.252219154954304</c:v>
                </c:pt>
                <c:pt idx="27">
                  <c:v>84.741450447996328</c:v>
                </c:pt>
                <c:pt idx="28">
                  <c:v>94.47568456464434</c:v>
                </c:pt>
                <c:pt idx="29">
                  <c:v>101.12612741328437</c:v>
                </c:pt>
                <c:pt idx="30">
                  <c:v>112.94250877196235</c:v>
                </c:pt>
                <c:pt idx="31">
                  <c:v>117.79336132294401</c:v>
                </c:pt>
                <c:pt idx="32">
                  <c:v>131.48954039131505</c:v>
                </c:pt>
                <c:pt idx="33">
                  <c:v>150.67181040303603</c:v>
                </c:pt>
                <c:pt idx="34">
                  <c:v>174.15621194924935</c:v>
                </c:pt>
                <c:pt idx="35">
                  <c:v>208.13974566346147</c:v>
                </c:pt>
                <c:pt idx="36">
                  <c:v>205.35247494940955</c:v>
                </c:pt>
                <c:pt idx="37">
                  <c:v>222.83865696422069</c:v>
                </c:pt>
                <c:pt idx="38">
                  <c:v>269.09092762998472</c:v>
                </c:pt>
                <c:pt idx="39">
                  <c:v>287.83173854636453</c:v>
                </c:pt>
              </c:numCache>
            </c:numRef>
          </c:yVal>
          <c:smooth val="0"/>
        </c:ser>
        <c:ser>
          <c:idx val="1"/>
          <c:order val="1"/>
          <c:tx>
            <c:v>PosY</c:v>
          </c:tx>
          <c:spPr>
            <a:ln w="28575">
              <a:noFill/>
            </a:ln>
          </c:spPr>
          <c:marker>
            <c:symbol val="square"/>
            <c:size val="3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marker>
          <c:xVal>
            <c:numRef>
              <c:f>chassis_2_lib_1_t!$D$2:$D$41</c:f>
              <c:numCache>
                <c:formatCode>General</c:formatCode>
                <c:ptCount val="40"/>
                <c:pt idx="0">
                  <c:v>0</c:v>
                </c:pt>
                <c:pt idx="1">
                  <c:v>-1</c:v>
                </c:pt>
                <c:pt idx="2">
                  <c:v>-2</c:v>
                </c:pt>
                <c:pt idx="3">
                  <c:v>-3</c:v>
                </c:pt>
                <c:pt idx="4">
                  <c:v>-4</c:v>
                </c:pt>
                <c:pt idx="5">
                  <c:v>-5</c:v>
                </c:pt>
                <c:pt idx="6">
                  <c:v>-6</c:v>
                </c:pt>
                <c:pt idx="7">
                  <c:v>-7</c:v>
                </c:pt>
                <c:pt idx="8">
                  <c:v>-8</c:v>
                </c:pt>
                <c:pt idx="9">
                  <c:v>-9</c:v>
                </c:pt>
                <c:pt idx="10">
                  <c:v>-10</c:v>
                </c:pt>
                <c:pt idx="11">
                  <c:v>-11</c:v>
                </c:pt>
                <c:pt idx="12">
                  <c:v>-12</c:v>
                </c:pt>
                <c:pt idx="13">
                  <c:v>-13</c:v>
                </c:pt>
                <c:pt idx="14">
                  <c:v>-14</c:v>
                </c:pt>
                <c:pt idx="15">
                  <c:v>-15</c:v>
                </c:pt>
                <c:pt idx="16">
                  <c:v>-16</c:v>
                </c:pt>
                <c:pt idx="17">
                  <c:v>-17</c:v>
                </c:pt>
                <c:pt idx="18">
                  <c:v>-18</c:v>
                </c:pt>
                <c:pt idx="19">
                  <c:v>-19</c:v>
                </c:pt>
                <c:pt idx="20">
                  <c:v>-20</c:v>
                </c:pt>
                <c:pt idx="21">
                  <c:v>-21</c:v>
                </c:pt>
                <c:pt idx="22">
                  <c:v>-22</c:v>
                </c:pt>
                <c:pt idx="23">
                  <c:v>-23</c:v>
                </c:pt>
                <c:pt idx="24">
                  <c:v>-24</c:v>
                </c:pt>
                <c:pt idx="25">
                  <c:v>-25</c:v>
                </c:pt>
                <c:pt idx="26">
                  <c:v>-26</c:v>
                </c:pt>
                <c:pt idx="27">
                  <c:v>-27</c:v>
                </c:pt>
                <c:pt idx="28">
                  <c:v>-28</c:v>
                </c:pt>
                <c:pt idx="29">
                  <c:v>-29</c:v>
                </c:pt>
                <c:pt idx="30">
                  <c:v>-30</c:v>
                </c:pt>
                <c:pt idx="31">
                  <c:v>-31</c:v>
                </c:pt>
                <c:pt idx="32">
                  <c:v>-32</c:v>
                </c:pt>
                <c:pt idx="33">
                  <c:v>-33</c:v>
                </c:pt>
                <c:pt idx="34">
                  <c:v>-34</c:v>
                </c:pt>
                <c:pt idx="35">
                  <c:v>-35</c:v>
                </c:pt>
                <c:pt idx="36">
                  <c:v>-36</c:v>
                </c:pt>
                <c:pt idx="37">
                  <c:v>-37</c:v>
                </c:pt>
                <c:pt idx="38">
                  <c:v>-38</c:v>
                </c:pt>
                <c:pt idx="39">
                  <c:v>-39</c:v>
                </c:pt>
              </c:numCache>
            </c:numRef>
          </c:xVal>
          <c:yVal>
            <c:numRef>
              <c:f>chassis_2_lib_1_t!$K$2:$K$41</c:f>
              <c:numCache>
                <c:formatCode>General</c:formatCode>
                <c:ptCount val="40"/>
                <c:pt idx="0">
                  <c:v>4.3892254955633119</c:v>
                </c:pt>
                <c:pt idx="1">
                  <c:v>4.5928572189080246</c:v>
                </c:pt>
                <c:pt idx="2">
                  <c:v>4.1930783768147695</c:v>
                </c:pt>
                <c:pt idx="3">
                  <c:v>4.6120408213651984</c:v>
                </c:pt>
                <c:pt idx="4">
                  <c:v>6.1561491289585213</c:v>
                </c:pt>
                <c:pt idx="5">
                  <c:v>7.2409681929602563</c:v>
                </c:pt>
                <c:pt idx="6">
                  <c:v>6.7658689698610095</c:v>
                </c:pt>
                <c:pt idx="7">
                  <c:v>8.3542125399112805</c:v>
                </c:pt>
                <c:pt idx="8">
                  <c:v>9.3965550153008248</c:v>
                </c:pt>
                <c:pt idx="9">
                  <c:v>9.4897107748730729</c:v>
                </c:pt>
                <c:pt idx="10">
                  <c:v>11.497448881132888</c:v>
                </c:pt>
                <c:pt idx="11">
                  <c:v>11.354427297616411</c:v>
                </c:pt>
                <c:pt idx="12">
                  <c:v>13.740126502727598</c:v>
                </c:pt>
                <c:pt idx="13">
                  <c:v>16.112042635977392</c:v>
                </c:pt>
                <c:pt idx="14">
                  <c:v>16.525124351348552</c:v>
                </c:pt>
                <c:pt idx="15">
                  <c:v>20.474021331525392</c:v>
                </c:pt>
                <c:pt idx="16">
                  <c:v>22.249080246265883</c:v>
                </c:pt>
                <c:pt idx="17">
                  <c:v>25.71966653259836</c:v>
                </c:pt>
                <c:pt idx="18">
                  <c:v>35.341876151790572</c:v>
                </c:pt>
                <c:pt idx="19">
                  <c:v>32.142915087229348</c:v>
                </c:pt>
                <c:pt idx="20">
                  <c:v>38.564778233688585</c:v>
                </c:pt>
                <c:pt idx="21">
                  <c:v>37.96038905312308</c:v>
                </c:pt>
                <c:pt idx="22">
                  <c:v>41.042655575396047</c:v>
                </c:pt>
                <c:pt idx="23">
                  <c:v>45.472018328300877</c:v>
                </c:pt>
                <c:pt idx="24">
                  <c:v>58.582833385270469</c:v>
                </c:pt>
                <c:pt idx="25">
                  <c:v>58.661707528167973</c:v>
                </c:pt>
                <c:pt idx="26">
                  <c:v>80.279467324033149</c:v>
                </c:pt>
                <c:pt idx="27">
                  <c:v>89.196135457427346</c:v>
                </c:pt>
                <c:pt idx="28">
                  <c:v>92.22129805024484</c:v>
                </c:pt>
                <c:pt idx="29">
                  <c:v>102.8675169462776</c:v>
                </c:pt>
                <c:pt idx="30">
                  <c:v>93.197390976406155</c:v>
                </c:pt>
                <c:pt idx="31">
                  <c:v>122.53656024686124</c:v>
                </c:pt>
                <c:pt idx="32">
                  <c:v>140.32730968159274</c:v>
                </c:pt>
                <c:pt idx="33">
                  <c:v>159.63389276453475</c:v>
                </c:pt>
                <c:pt idx="34">
                  <c:v>187.70563537498998</c:v>
                </c:pt>
                <c:pt idx="35">
                  <c:v>194.61515488327905</c:v>
                </c:pt>
                <c:pt idx="36">
                  <c:v>210.86146926717154</c:v>
                </c:pt>
                <c:pt idx="37">
                  <c:v>255.94478628867495</c:v>
                </c:pt>
                <c:pt idx="38">
                  <c:v>221.04411583496429</c:v>
                </c:pt>
                <c:pt idx="39">
                  <c:v>271.94319688119981</c:v>
                </c:pt>
              </c:numCache>
            </c:numRef>
          </c:yVal>
          <c:smooth val="0"/>
        </c:ser>
        <c:ser>
          <c:idx val="2"/>
          <c:order val="2"/>
          <c:spPr>
            <a:ln w="28575">
              <a:solidFill>
                <a:schemeClr val="accent1"/>
              </a:solidFill>
            </a:ln>
          </c:spPr>
          <c:marker>
            <c:symbol val="none"/>
          </c:marker>
          <c:xVal>
            <c:numRef>
              <c:f>chassis_2_lib_1_t!$D$2:$D$41</c:f>
              <c:numCache>
                <c:formatCode>General</c:formatCode>
                <c:ptCount val="40"/>
                <c:pt idx="0">
                  <c:v>0</c:v>
                </c:pt>
                <c:pt idx="1">
                  <c:v>-1</c:v>
                </c:pt>
                <c:pt idx="2">
                  <c:v>-2</c:v>
                </c:pt>
                <c:pt idx="3">
                  <c:v>-3</c:v>
                </c:pt>
                <c:pt idx="4">
                  <c:v>-4</c:v>
                </c:pt>
                <c:pt idx="5">
                  <c:v>-5</c:v>
                </c:pt>
                <c:pt idx="6">
                  <c:v>-6</c:v>
                </c:pt>
                <c:pt idx="7">
                  <c:v>-7</c:v>
                </c:pt>
                <c:pt idx="8">
                  <c:v>-8</c:v>
                </c:pt>
                <c:pt idx="9">
                  <c:v>-9</c:v>
                </c:pt>
                <c:pt idx="10">
                  <c:v>-10</c:v>
                </c:pt>
                <c:pt idx="11">
                  <c:v>-11</c:v>
                </c:pt>
                <c:pt idx="12">
                  <c:v>-12</c:v>
                </c:pt>
                <c:pt idx="13">
                  <c:v>-13</c:v>
                </c:pt>
                <c:pt idx="14">
                  <c:v>-14</c:v>
                </c:pt>
                <c:pt idx="15">
                  <c:v>-15</c:v>
                </c:pt>
                <c:pt idx="16">
                  <c:v>-16</c:v>
                </c:pt>
                <c:pt idx="17">
                  <c:v>-17</c:v>
                </c:pt>
                <c:pt idx="18">
                  <c:v>-18</c:v>
                </c:pt>
                <c:pt idx="19">
                  <c:v>-19</c:v>
                </c:pt>
                <c:pt idx="20">
                  <c:v>-20</c:v>
                </c:pt>
                <c:pt idx="21">
                  <c:v>-21</c:v>
                </c:pt>
                <c:pt idx="22">
                  <c:v>-22</c:v>
                </c:pt>
                <c:pt idx="23">
                  <c:v>-23</c:v>
                </c:pt>
                <c:pt idx="24">
                  <c:v>-24</c:v>
                </c:pt>
                <c:pt idx="25">
                  <c:v>-25</c:v>
                </c:pt>
                <c:pt idx="26">
                  <c:v>-26</c:v>
                </c:pt>
                <c:pt idx="27">
                  <c:v>-27</c:v>
                </c:pt>
                <c:pt idx="28">
                  <c:v>-28</c:v>
                </c:pt>
                <c:pt idx="29">
                  <c:v>-29</c:v>
                </c:pt>
                <c:pt idx="30">
                  <c:v>-30</c:v>
                </c:pt>
                <c:pt idx="31">
                  <c:v>-31</c:v>
                </c:pt>
                <c:pt idx="32">
                  <c:v>-32</c:v>
                </c:pt>
                <c:pt idx="33">
                  <c:v>-33</c:v>
                </c:pt>
                <c:pt idx="34">
                  <c:v>-34</c:v>
                </c:pt>
                <c:pt idx="35">
                  <c:v>-35</c:v>
                </c:pt>
                <c:pt idx="36">
                  <c:v>-36</c:v>
                </c:pt>
                <c:pt idx="37">
                  <c:v>-37</c:v>
                </c:pt>
                <c:pt idx="38">
                  <c:v>-38</c:v>
                </c:pt>
                <c:pt idx="39">
                  <c:v>-39</c:v>
                </c:pt>
              </c:numCache>
            </c:numRef>
          </c:xVal>
          <c:yVal>
            <c:numRef>
              <c:f>chassis_2_lib_1_t!$M$2:$M$41</c:f>
              <c:numCache>
                <c:formatCode>General</c:formatCode>
                <c:ptCount val="40"/>
                <c:pt idx="0">
                  <c:v>200</c:v>
                </c:pt>
                <c:pt idx="1">
                  <c:v>200</c:v>
                </c:pt>
                <c:pt idx="2">
                  <c:v>200</c:v>
                </c:pt>
                <c:pt idx="3">
                  <c:v>200</c:v>
                </c:pt>
                <c:pt idx="4">
                  <c:v>200</c:v>
                </c:pt>
                <c:pt idx="5">
                  <c:v>200</c:v>
                </c:pt>
                <c:pt idx="6">
                  <c:v>200</c:v>
                </c:pt>
                <c:pt idx="7">
                  <c:v>400</c:v>
                </c:pt>
                <c:pt idx="8">
                  <c:v>400</c:v>
                </c:pt>
                <c:pt idx="9">
                  <c:v>400</c:v>
                </c:pt>
                <c:pt idx="10">
                  <c:v>400</c:v>
                </c:pt>
                <c:pt idx="11">
                  <c:v>400</c:v>
                </c:pt>
                <c:pt idx="12">
                  <c:v>400</c:v>
                </c:pt>
                <c:pt idx="13">
                  <c:v>400</c:v>
                </c:pt>
                <c:pt idx="14">
                  <c:v>400</c:v>
                </c:pt>
                <c:pt idx="15">
                  <c:v>400</c:v>
                </c:pt>
                <c:pt idx="16">
                  <c:v>400</c:v>
                </c:pt>
                <c:pt idx="17">
                  <c:v>400</c:v>
                </c:pt>
                <c:pt idx="18">
                  <c:v>400</c:v>
                </c:pt>
                <c:pt idx="19">
                  <c:v>400</c:v>
                </c:pt>
                <c:pt idx="20">
                  <c:v>400</c:v>
                </c:pt>
                <c:pt idx="21">
                  <c:v>400</c:v>
                </c:pt>
                <c:pt idx="22">
                  <c:v>400</c:v>
                </c:pt>
                <c:pt idx="23">
                  <c:v>400</c:v>
                </c:pt>
                <c:pt idx="24">
                  <c:v>400</c:v>
                </c:pt>
                <c:pt idx="25">
                  <c:v>400</c:v>
                </c:pt>
                <c:pt idx="26">
                  <c:v>400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6659840"/>
        <c:axId val="86661760"/>
      </c:scatterChart>
      <c:valAx>
        <c:axId val="86659840"/>
        <c:scaling>
          <c:orientation val="minMax"/>
        </c:scaling>
        <c:delete val="0"/>
        <c:axPos val="b"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fr-FR" sz="1200" b="1" i="0" baseline="0"/>
                  <a:t>Input level (dBFS)</a:t>
                </a:r>
                <a:endParaRPr lang="fr-FR" sz="12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6661760"/>
        <c:crosses val="autoZero"/>
        <c:crossBetween val="midCat"/>
      </c:valAx>
      <c:valAx>
        <c:axId val="8666176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lang="en-US" noProof="0"/>
                </a:pPr>
                <a:r>
                  <a:rPr lang="en-US" sz="1200" noProof="0" dirty="0"/>
                  <a:t>Standard</a:t>
                </a:r>
                <a:r>
                  <a:rPr lang="en-US" sz="1200" baseline="0" noProof="0" dirty="0"/>
                  <a:t> </a:t>
                </a:r>
                <a:r>
                  <a:rPr lang="en-US" sz="1200" baseline="0" noProof="0" dirty="0" smtClean="0"/>
                  <a:t>deviation (µm RMS)</a:t>
                </a:r>
                <a:endParaRPr lang="en-US" sz="1200" noProof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86659840"/>
        <c:crosses val="autoZero"/>
        <c:crossBetween val="midCat"/>
      </c:valAx>
      <c:spPr>
        <a:solidFill>
          <a:schemeClr val="bg1">
            <a:lumMod val="95000"/>
          </a:schemeClr>
        </a:solidFill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54592792810174584"/>
          <c:y val="0.30200421168284258"/>
          <c:w val="0.17860127363035297"/>
          <c:h val="0.21458764550413914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9187B9BE-F137-4AAA-A3C5-6174DFC8235A}" type="datetimeFigureOut">
              <a:rPr lang="fr-FR" altLang="fr-FR"/>
              <a:pPr>
                <a:defRPr/>
              </a:pPr>
              <a:t>12/12/2016</a:t>
            </a:fld>
            <a:endParaRPr lang="fr-FR" alt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2E27A74B-8903-4D8B-9420-F799F14FC82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626987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charset="-128"/>
              </a:defRPr>
            </a:lvl1pPr>
          </a:lstStyle>
          <a:p>
            <a:pPr>
              <a:defRPr/>
            </a:pPr>
            <a:fld id="{16380473-48B9-41CB-BCEF-47EA603043FF}" type="datetimeFigureOut">
              <a:rPr lang="fr-FR" altLang="fr-FR"/>
              <a:pPr>
                <a:defRPr/>
              </a:pPr>
              <a:t>12/12/2016</a:t>
            </a:fld>
            <a:endParaRPr lang="fr-FR" alt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 smtClean="0"/>
              <a:t>Modifiez les styles du texte du masque</a:t>
            </a:r>
          </a:p>
          <a:p>
            <a:pPr lvl="1"/>
            <a:r>
              <a:rPr lang="fr-FR" altLang="fr-FR" noProof="0" smtClean="0"/>
              <a:t>Deuxième niveau</a:t>
            </a:r>
          </a:p>
          <a:p>
            <a:pPr lvl="2"/>
            <a:r>
              <a:rPr lang="fr-FR" altLang="fr-FR" noProof="0" smtClean="0"/>
              <a:t>Troisième niveau</a:t>
            </a:r>
          </a:p>
          <a:p>
            <a:pPr lvl="3"/>
            <a:r>
              <a:rPr lang="fr-FR" altLang="fr-FR" noProof="0" smtClean="0"/>
              <a:t>Quatrième niveau</a:t>
            </a:r>
          </a:p>
          <a:p>
            <a:pPr lvl="4"/>
            <a:r>
              <a:rPr lang="fr-FR" altLang="fr-FR" noProof="0" smtClean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007E138C-A97A-4173-925E-08D7AAFAE87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13046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7" descr="BandeauNLogosPartenairesThomXTrans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" y="5854700"/>
            <a:ext cx="8013700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76200" y="6427788"/>
            <a:ext cx="78930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600" smtClean="0">
                <a:latin typeface="Arial" charset="0"/>
              </a:rPr>
              <a:t>Programme Investissements d’avenir de l’Etat ANR-10-EQPX-51. Financé également par la Région Ile-de-France. </a:t>
            </a:r>
            <a:r>
              <a:rPr lang="fr-FR" altLang="fr-FR" sz="600" i="1" smtClean="0">
                <a:latin typeface="Arial" charset="0"/>
              </a:rPr>
              <a:t> Program « Investing in the future » ANR-10-EQOX-51. Work also supported by grants from Région Ile-de-France.</a:t>
            </a:r>
            <a:endParaRPr lang="fr-FR" altLang="fr-FR" sz="600" smtClean="0">
              <a:latin typeface="Arial" charset="0"/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-7938" y="-7938"/>
            <a:ext cx="863601" cy="5697538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rgbClr val="FF6F00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7413625" y="3681413"/>
            <a:ext cx="4765675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9359900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 userDrawn="1"/>
        </p:nvSpPr>
        <p:spPr>
          <a:xfrm>
            <a:off x="9188450" y="-7938"/>
            <a:ext cx="3006725" cy="6865938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rgbClr val="FF6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9604375" y="-7938"/>
            <a:ext cx="2590800" cy="6865938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>
            <a:off x="8934450" y="3048000"/>
            <a:ext cx="3260725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rgbClr val="438CFF">
              <a:alpha val="71765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>
            <a:off x="9340850" y="-7938"/>
            <a:ext cx="2854325" cy="6865938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F0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>
            <a:off x="10907713" y="-7938"/>
            <a:ext cx="1287462" cy="6865938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>
            <a:off x="10941050" y="-7938"/>
            <a:ext cx="1271588" cy="6865938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F29FD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Freeform 14"/>
          <p:cNvSpPr/>
          <p:nvPr userDrawn="1"/>
        </p:nvSpPr>
        <p:spPr>
          <a:xfrm>
            <a:off x="10394950" y="3589338"/>
            <a:ext cx="1820863" cy="3268662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rgbClr val="FF6F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utoShape 2" descr="imap://vermes@imap.lal.in2p3.fr:143/fetch%3EUID%3E.INBOX.ThomX%20-%20Admin%3E468?part=1.1.2.2&amp;filename=logo_ThomX_versionHD.jpg"/>
          <p:cNvSpPr>
            <a:spLocks noChangeAspect="1" noChangeArrowheads="1"/>
          </p:cNvSpPr>
          <p:nvPr userDrawn="1"/>
        </p:nvSpPr>
        <p:spPr bwMode="auto">
          <a:xfrm>
            <a:off x="155575" y="-1333500"/>
            <a:ext cx="68770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ea typeface="+mn-ea"/>
              <a:cs typeface="Arial" charset="0"/>
            </a:endParaRPr>
          </a:p>
        </p:txBody>
      </p:sp>
      <p:sp>
        <p:nvSpPr>
          <p:cNvPr id="17" name="AutoShape 4" descr="imap://vermes@imap.lal.in2p3.fr:143/fetch%3EUID%3E.INBOX.ThomX%20-%20Admin%3E468?part=1.1.2.2&amp;filename=logo_ThomX_versionHD.jpg"/>
          <p:cNvSpPr>
            <a:spLocks noChangeAspect="1" noChangeArrowheads="1"/>
          </p:cNvSpPr>
          <p:nvPr userDrawn="1"/>
        </p:nvSpPr>
        <p:spPr bwMode="auto">
          <a:xfrm>
            <a:off x="307975" y="-1181100"/>
            <a:ext cx="68770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ea typeface="+mn-ea"/>
              <a:cs typeface="Arial" charset="0"/>
            </a:endParaRPr>
          </a:p>
        </p:txBody>
      </p:sp>
      <p:pic>
        <p:nvPicPr>
          <p:cNvPr id="18" name="Image 34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550" y="3390900"/>
            <a:ext cx="3219450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5358" y="1537252"/>
            <a:ext cx="7996998" cy="2000272"/>
          </a:xfrm>
        </p:spPr>
        <p:txBody>
          <a:bodyPr anchor="b">
            <a:noAutofit/>
          </a:bodyPr>
          <a:lstStyle>
            <a:lvl1pPr algn="ctr">
              <a:defRPr sz="4800">
                <a:solidFill>
                  <a:srgbClr val="FF6F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5358" y="4526424"/>
            <a:ext cx="7996998" cy="984805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0831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609600"/>
            <a:ext cx="8598907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A4112DC-0A73-44F7-ADA8-99CB426CE8AF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107692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470400"/>
            <a:ext cx="8598907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495" y="3632200"/>
            <a:ext cx="722640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A996429E-29D4-42D2-A55B-0647C3AF83ED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794357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2" y="1931988"/>
            <a:ext cx="8598907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365336-D754-467C-96B4-C029852DEC94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1769353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577" y="609600"/>
            <a:ext cx="809624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89F07E8A-DB3C-454E-BCCA-57C21BE0D8AF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241323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978" y="609600"/>
            <a:ext cx="8590440" cy="3022600"/>
          </a:xfrm>
        </p:spPr>
        <p:txBody>
          <a:bodyPr anchor="ctr">
            <a:normAutofit/>
          </a:bodyPr>
          <a:lstStyle>
            <a:lvl1pPr algn="l">
              <a:defRPr sz="4400" b="0" cap="none">
                <a:solidFill>
                  <a:srgbClr val="FF6F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509" y="4013200"/>
            <a:ext cx="8598908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rgbClr val="FF6F00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fld id="{ABB978C0-978B-4190-8CDB-93F2A3348960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5743338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8599904-DECE-4AE6-9826-FF3E66392A52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4873298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9749" y="609600"/>
            <a:ext cx="1305083" cy="5251451"/>
          </a:xfrm>
        </p:spPr>
        <p:txBody>
          <a:bodyPr vert="eaVert" anchor="ctr"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511" y="609600"/>
            <a:ext cx="7061989" cy="525145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52F1AAF-1760-4C71-93DD-9C2F33FAE119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003362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FF6F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 marL="742950" indent="-285750"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1143000" indent="-228600"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2057400" indent="-228600">
              <a:buFont typeface="Trebuchet MS" panose="020B0603020202020204" pitchFamily="34" charset="0"/>
              <a:buChar char="—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8D01432-6E80-46DA-8F28-C57C65DB8D77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915100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77512" y="2700868"/>
            <a:ext cx="8598907" cy="1826581"/>
          </a:xfrm>
        </p:spPr>
        <p:txBody>
          <a:bodyPr anchor="b"/>
          <a:lstStyle>
            <a:lvl1pPr algn="l">
              <a:defRPr sz="4000" b="0" cap="none">
                <a:solidFill>
                  <a:srgbClr val="FF6F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77512" y="4527448"/>
            <a:ext cx="8598907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213695E-E66C-476D-9BBF-60F079419794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834504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922" y="1451291"/>
            <a:ext cx="4186713" cy="80339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922" y="2306518"/>
            <a:ext cx="4186713" cy="3734846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9709" y="1438333"/>
            <a:ext cx="4186708" cy="829310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9710" y="2319476"/>
            <a:ext cx="4186707" cy="372188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9A6EA9-98C4-4FE2-B8EA-827E5803DE25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650970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a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699154"/>
          </a:xfrm>
        </p:spPr>
        <p:txBody>
          <a:bodyPr/>
          <a:lstStyle>
            <a:lvl1pPr>
              <a:defRPr>
                <a:solidFill>
                  <a:srgbClr val="FF6F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675922" y="1451291"/>
            <a:ext cx="4186713" cy="803394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675922" y="2306518"/>
            <a:ext cx="4186713" cy="3734846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9709" y="1438333"/>
            <a:ext cx="4186708" cy="829310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5089710" y="2319476"/>
            <a:ext cx="4186707" cy="3721888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A80F08F-324C-4DC1-B930-6016AA75F2AF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74778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1" y="609600"/>
            <a:ext cx="8598907" cy="686196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EBF0F2A-CE15-4C65-93F2-A534D5D731A4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3318580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FEC922C-EF2C-4D4E-BC58-5C87C80A37BA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4000964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0" y="1498604"/>
            <a:ext cx="385553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01" y="514925"/>
            <a:ext cx="4514717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510" y="2777069"/>
            <a:ext cx="3855532" cy="2584449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E97B3B9-5EBE-42CC-976E-C7349D5A46A9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262690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511" y="4800600"/>
            <a:ext cx="8598906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511" y="609600"/>
            <a:ext cx="8598907" cy="384571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511" y="5367338"/>
            <a:ext cx="8598906" cy="674024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11DEFE2-B988-4852-803C-6EED1B26FE34}" type="slidenum">
              <a:rPr lang="en-US" altLang="fr-FR"/>
              <a:pPr/>
              <a:t>‹N°›</a:t>
            </a:fld>
            <a:endParaRPr lang="en-US" altLang="fr-FR"/>
          </a:p>
        </p:txBody>
      </p:sp>
    </p:spTree>
    <p:extLst>
      <p:ext uri="{BB962C8B-B14F-4D97-AF65-F5344CB8AC3E}">
        <p14:creationId xmlns:p14="http://schemas.microsoft.com/office/powerpoint/2010/main" val="1839099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7413625" y="3681413"/>
            <a:ext cx="4765675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9359900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9188450" y="-7938"/>
            <a:ext cx="3006725" cy="6865938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rgbClr val="FF6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9604375" y="-7938"/>
            <a:ext cx="2590800" cy="6865938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8934450" y="3048000"/>
            <a:ext cx="3260725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rgbClr val="438CFF">
              <a:alpha val="71765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9340850" y="-7938"/>
            <a:ext cx="2854325" cy="6865938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F0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0907713" y="-7938"/>
            <a:ext cx="1287462" cy="6865938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10941050" y="-7938"/>
            <a:ext cx="1271588" cy="6865938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F29FD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10394950" y="3598863"/>
            <a:ext cx="1820863" cy="3268662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rgbClr val="FF6F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-7938" y="4025900"/>
            <a:ext cx="457201" cy="2854325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rgbClr val="FF6F00">
              <a:alpha val="8470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6" name="Title Placeholder 1"/>
          <p:cNvSpPr>
            <a:spLocks noGrp="1"/>
          </p:cNvSpPr>
          <p:nvPr>
            <p:ph type="title"/>
          </p:nvPr>
        </p:nvSpPr>
        <p:spPr bwMode="auto">
          <a:xfrm>
            <a:off x="677863" y="609600"/>
            <a:ext cx="8597900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en-US" altLang="fr-FR" smtClean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42950" y="1392238"/>
            <a:ext cx="8597900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US" altLang="fr-FR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2638" y="6494463"/>
            <a:ext cx="560387" cy="3079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 i="1">
                <a:solidFill>
                  <a:srgbClr val="FF6F00"/>
                </a:solidFill>
              </a:defRPr>
            </a:lvl1pPr>
          </a:lstStyle>
          <a:p>
            <a:fld id="{E2FF19C2-536E-46D8-A7AA-CBC2217FCF0B}" type="slidenum">
              <a:rPr lang="en-US" altLang="fr-FR"/>
              <a:pPr/>
              <a:t>‹N°›</a:t>
            </a:fld>
            <a:endParaRPr lang="en-US" altLang="fr-FR"/>
          </a:p>
        </p:txBody>
      </p:sp>
      <p:sp>
        <p:nvSpPr>
          <p:cNvPr id="1039" name="ZoneTexte 20"/>
          <p:cNvSpPr txBox="1">
            <a:spLocks noChangeArrowheads="1"/>
          </p:cNvSpPr>
          <p:nvPr userDrawn="1"/>
        </p:nvSpPr>
        <p:spPr bwMode="auto">
          <a:xfrm>
            <a:off x="661988" y="6518275"/>
            <a:ext cx="26511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eaLnBrk="1" hangingPunct="1">
              <a:defRPr/>
            </a:pPr>
            <a:r>
              <a:rPr lang="fr-FR" altLang="fr-FR" sz="1000" i="1" dirty="0" smtClean="0">
                <a:solidFill>
                  <a:srgbClr val="FF6F00"/>
                </a:solidFill>
              </a:rPr>
              <a:t>Diagnostics</a:t>
            </a:r>
          </a:p>
        </p:txBody>
      </p:sp>
      <p:sp>
        <p:nvSpPr>
          <p:cNvPr id="1040" name="ZoneTexte 21"/>
          <p:cNvSpPr txBox="1">
            <a:spLocks noChangeArrowheads="1"/>
          </p:cNvSpPr>
          <p:nvPr userDrawn="1"/>
        </p:nvSpPr>
        <p:spPr bwMode="auto">
          <a:xfrm>
            <a:off x="3144253" y="6511925"/>
            <a:ext cx="4615447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pitchFamily="34" charset="0"/>
                <a:ea typeface="ＭＳ Ｐゴシック" charset="-128"/>
              </a:defRPr>
            </a:lvl9pPr>
          </a:lstStyle>
          <a:p>
            <a:pPr algn="r" eaLnBrk="1" hangingPunct="1">
              <a:defRPr/>
            </a:pPr>
            <a:r>
              <a:rPr lang="fr-FR" altLang="fr-FR" sz="900" i="1" dirty="0" smtClean="0"/>
              <a:t>Nicolas Hubert (Synchrotron SOLEIL) – Présentation Générale </a:t>
            </a:r>
            <a:r>
              <a:rPr lang="fr-FR" altLang="fr-FR" sz="900" i="1" dirty="0" err="1" smtClean="0"/>
              <a:t>ThomX</a:t>
            </a:r>
            <a:r>
              <a:rPr lang="fr-FR" altLang="fr-FR" sz="900" i="1" dirty="0" smtClean="0"/>
              <a:t>, 13-12-2016</a:t>
            </a:r>
          </a:p>
        </p:txBody>
      </p:sp>
      <p:pic>
        <p:nvPicPr>
          <p:cNvPr id="1041" name="Image 17"/>
          <p:cNvPicPr>
            <a:picLocks noChangeAspect="1"/>
          </p:cNvPicPr>
          <p:nvPr userDrawn="1"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8388" y="5902325"/>
            <a:ext cx="2227262" cy="89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FF6F00"/>
          </a:solidFill>
          <a:latin typeface="+mj-lt"/>
          <a:ea typeface="MS PGothic" panose="020B0600070205080204" pitchFamily="34" charset="-128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6F00"/>
          </a:solidFill>
          <a:latin typeface="Trebuchet MS" pitchFamily="34" charset="0"/>
          <a:ea typeface="MS PGothic" panose="020B0600070205080204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6F00"/>
          </a:solidFill>
          <a:latin typeface="Trebuchet MS" pitchFamily="34" charset="0"/>
          <a:ea typeface="MS PGothic" panose="020B0600070205080204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6F00"/>
          </a:solidFill>
          <a:latin typeface="Trebuchet MS" pitchFamily="34" charset="0"/>
          <a:ea typeface="MS PGothic" panose="020B0600070205080204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6F00"/>
          </a:solidFill>
          <a:latin typeface="Trebuchet MS" pitchFamily="34" charset="0"/>
          <a:ea typeface="MS PGothic" panose="020B0600070205080204" pitchFamily="34" charset="-128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Wingdings" pitchFamily="2" charset="2"/>
        <a:buChar char="Ø"/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Wingdings" pitchFamily="2" charset="2"/>
        <a:buChar char="Ø"/>
        <a:defRPr sz="1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FF6F00"/>
        </a:buClr>
        <a:buSzPct val="80000"/>
        <a:buFont typeface="Trebuchet MS" pitchFamily="34" charset="0"/>
        <a:buChar char="—"/>
        <a:defRPr sz="1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image" Target="../media/image18.png"/><Relationship Id="rId7" Type="http://schemas.openxmlformats.org/officeDocument/2006/relationships/chart" Target="../charts/chart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ctrTitle"/>
          </p:nvPr>
        </p:nvSpPr>
        <p:spPr>
          <a:xfrm>
            <a:off x="855663" y="1536700"/>
            <a:ext cx="7996237" cy="2000250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Diagnostics for </a:t>
            </a:r>
            <a:r>
              <a:rPr lang="fr-FR" altLang="fr-FR" dirty="0" err="1" smtClean="0"/>
              <a:t>ThomX</a:t>
            </a:r>
            <a:endParaRPr lang="fr-FR" altLang="fr-FR" dirty="0" smtClean="0"/>
          </a:p>
        </p:txBody>
      </p:sp>
      <p:sp>
        <p:nvSpPr>
          <p:cNvPr id="5123" name="Sous-titre 2"/>
          <p:cNvSpPr>
            <a:spLocks noGrp="1"/>
          </p:cNvSpPr>
          <p:nvPr>
            <p:ph type="subTitle" idx="1"/>
          </p:nvPr>
        </p:nvSpPr>
        <p:spPr>
          <a:xfrm>
            <a:off x="855663" y="4525963"/>
            <a:ext cx="7996237" cy="985837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fr-FR" altLang="fr-FR" dirty="0" smtClean="0"/>
              <a:t>Nicolas HUBERT, Marie LABAT, Moussa EL-AJJOURI, D. PEDEAU, </a:t>
            </a:r>
            <a:r>
              <a:rPr lang="fr-FR" altLang="fr-FR" sz="2100" i="1" dirty="0" smtClean="0"/>
              <a:t>Synchrotron SOLEIL</a:t>
            </a:r>
          </a:p>
          <a:p>
            <a:pPr eaLnBrk="1" hangingPunct="1"/>
            <a:r>
              <a:rPr lang="fr-FR" altLang="fr-FR" dirty="0" err="1" smtClean="0"/>
              <a:t>Iryna</a:t>
            </a:r>
            <a:r>
              <a:rPr lang="fr-FR" altLang="fr-FR" dirty="0" smtClean="0"/>
              <a:t> CHAIKOVSKA, N. DELERUE, </a:t>
            </a:r>
            <a:r>
              <a:rPr lang="fr-FR" altLang="fr-FR" sz="2100" i="1" dirty="0" smtClean="0"/>
              <a:t>LAL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196" y="231942"/>
            <a:ext cx="8597900" cy="698500"/>
          </a:xfrm>
        </p:spPr>
        <p:txBody>
          <a:bodyPr/>
          <a:lstStyle/>
          <a:p>
            <a:r>
              <a:rPr lang="en-US" dirty="0" smtClean="0"/>
              <a:t>Transverse feedback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1195" y="803009"/>
            <a:ext cx="4598606" cy="2681287"/>
          </a:xfrm>
        </p:spPr>
        <p:txBody>
          <a:bodyPr/>
          <a:lstStyle/>
          <a:p>
            <a:r>
              <a:rPr lang="en-US" sz="1600" dirty="0" smtClean="0"/>
              <a:t>Detector:</a:t>
            </a:r>
          </a:p>
          <a:p>
            <a:pPr lvl="1"/>
            <a:r>
              <a:rPr lang="en-US" sz="1400" dirty="0" smtClean="0"/>
              <a:t>One set of additional button from BPM</a:t>
            </a:r>
          </a:p>
          <a:p>
            <a:r>
              <a:rPr lang="en-US" sz="1600" dirty="0" smtClean="0"/>
              <a:t>Actuator</a:t>
            </a:r>
          </a:p>
          <a:p>
            <a:pPr lvl="1"/>
            <a:r>
              <a:rPr lang="en-US" sz="1400" dirty="0" smtClean="0"/>
              <a:t>Stripline (kicker)</a:t>
            </a:r>
          </a:p>
          <a:p>
            <a:pPr lvl="2"/>
            <a:r>
              <a:rPr lang="en-US" sz="1200" dirty="0" smtClean="0"/>
              <a:t>Electrode length: 300 mm</a:t>
            </a:r>
          </a:p>
          <a:p>
            <a:pPr lvl="2"/>
            <a:r>
              <a:rPr lang="en-US" sz="1200" dirty="0" smtClean="0"/>
              <a:t>4 electrodes for acting in H and V planes</a:t>
            </a:r>
          </a:p>
          <a:p>
            <a:pPr lvl="2"/>
            <a:r>
              <a:rPr lang="en-US" sz="1200" dirty="0" smtClean="0"/>
              <a:t>Rise time &lt; 1 ns</a:t>
            </a:r>
          </a:p>
          <a:p>
            <a:pPr lvl="2"/>
            <a:endParaRPr lang="en-US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1432-6E80-46DA-8F28-C57C65DB8D77}" type="slidenum">
              <a:rPr lang="en-US" altLang="fr-FR" smtClean="0"/>
              <a:pPr/>
              <a:t>10</a:t>
            </a:fld>
            <a:endParaRPr lang="en-US" altLang="fr-FR"/>
          </a:p>
        </p:txBody>
      </p:sp>
      <p:grpSp>
        <p:nvGrpSpPr>
          <p:cNvPr id="6" name="Groupe 5"/>
          <p:cNvGrpSpPr/>
          <p:nvPr/>
        </p:nvGrpSpPr>
        <p:grpSpPr>
          <a:xfrm>
            <a:off x="9220222" y="64169"/>
            <a:ext cx="2792664" cy="1612232"/>
            <a:chOff x="9220222" y="64169"/>
            <a:chExt cx="2792664" cy="1612232"/>
          </a:xfrm>
        </p:grpSpPr>
        <p:pic>
          <p:nvPicPr>
            <p:cNvPr id="10" name="Image 9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0222" y="64169"/>
              <a:ext cx="2792664" cy="1612232"/>
            </a:xfrm>
            <a:prstGeom prst="rect">
              <a:avLst/>
            </a:prstGeom>
          </p:spPr>
        </p:pic>
        <p:sp>
          <p:nvSpPr>
            <p:cNvPr id="11" name="Ellipse 10"/>
            <p:cNvSpPr/>
            <p:nvPr/>
          </p:nvSpPr>
          <p:spPr>
            <a:xfrm>
              <a:off x="10091602" y="679273"/>
              <a:ext cx="129780" cy="138052"/>
            </a:xfrm>
            <a:prstGeom prst="ellipse">
              <a:avLst/>
            </a:prstGeom>
            <a:solidFill>
              <a:srgbClr val="FF8000">
                <a:alpha val="7882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2" name="Espace réservé du contenu 2"/>
          <p:cNvSpPr txBox="1">
            <a:spLocks/>
          </p:cNvSpPr>
          <p:nvPr/>
        </p:nvSpPr>
        <p:spPr bwMode="auto">
          <a:xfrm>
            <a:off x="5951304" y="3948056"/>
            <a:ext cx="1937828" cy="1968365"/>
          </a:xfrm>
          <a:prstGeom prst="rect">
            <a:avLst/>
          </a:prstGeom>
          <a:solidFill>
            <a:srgbClr val="FFF2E5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38CFF"/>
              </a:buClr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438CFF"/>
                </a:solidFill>
              </a:rPr>
              <a:t>Simulations and design</a:t>
            </a:r>
          </a:p>
          <a:p>
            <a:pPr>
              <a:buClr>
                <a:srgbClr val="FF8000"/>
              </a:buCl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FF8000"/>
                </a:solidFill>
              </a:rPr>
              <a:t>Drawings</a:t>
            </a:r>
          </a:p>
          <a:p>
            <a:pPr>
              <a:buClr>
                <a:srgbClr val="FF8000"/>
              </a:buCl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FF8000"/>
                </a:solidFill>
              </a:rPr>
              <a:t>Consultation</a:t>
            </a:r>
          </a:p>
          <a:p>
            <a:pPr>
              <a:buClr>
                <a:srgbClr val="FF8000"/>
              </a:buCl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FF8000"/>
                </a:solidFill>
              </a:rPr>
              <a:t>Manufacturing</a:t>
            </a:r>
          </a:p>
          <a:p>
            <a:pPr>
              <a:buClr>
                <a:srgbClr val="FF8000"/>
              </a:buCl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FF8000"/>
                </a:solidFill>
              </a:rPr>
              <a:t>Reception tests</a:t>
            </a:r>
          </a:p>
        </p:txBody>
      </p:sp>
      <p:pic>
        <p:nvPicPr>
          <p:cNvPr id="13" name="Imag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8597" y="3510610"/>
            <a:ext cx="1655233" cy="224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ZoneTexte 26"/>
          <p:cNvSpPr txBox="1"/>
          <p:nvPr/>
        </p:nvSpPr>
        <p:spPr>
          <a:xfrm>
            <a:off x="1369022" y="5916422"/>
            <a:ext cx="13708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FBT </a:t>
            </a:r>
            <a:r>
              <a:rPr lang="en-US" sz="1600" i="1" dirty="0" err="1" smtClean="0"/>
              <a:t>stripline</a:t>
            </a:r>
            <a:endParaRPr lang="en-US" sz="1600" i="1" dirty="0"/>
          </a:p>
        </p:txBody>
      </p:sp>
      <p:sp>
        <p:nvSpPr>
          <p:cNvPr id="26" name="Espace réservé du contenu 2"/>
          <p:cNvSpPr txBox="1">
            <a:spLocks/>
          </p:cNvSpPr>
          <p:nvPr/>
        </p:nvSpPr>
        <p:spPr bwMode="auto">
          <a:xfrm>
            <a:off x="4768590" y="1146841"/>
            <a:ext cx="4598606" cy="268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Design main steps:</a:t>
            </a:r>
          </a:p>
          <a:p>
            <a:pPr lvl="1"/>
            <a:r>
              <a:rPr lang="en-US" sz="1400" dirty="0" smtClean="0"/>
              <a:t>Characteristic impedance</a:t>
            </a:r>
          </a:p>
          <a:p>
            <a:pPr lvl="2"/>
            <a:r>
              <a:rPr lang="en-US" sz="1200" dirty="0" smtClean="0"/>
              <a:t>Geometric factor</a:t>
            </a:r>
          </a:p>
          <a:p>
            <a:pPr lvl="2"/>
            <a:r>
              <a:rPr lang="en-US" sz="1200" dirty="0" smtClean="0"/>
              <a:t>S parameters</a:t>
            </a:r>
          </a:p>
          <a:p>
            <a:pPr lvl="1"/>
            <a:r>
              <a:rPr lang="en-US" sz="1400" dirty="0" smtClean="0"/>
              <a:t>Shunt impedance</a:t>
            </a:r>
          </a:p>
          <a:p>
            <a:pPr lvl="2"/>
            <a:r>
              <a:rPr lang="en-US" sz="1200" dirty="0" smtClean="0"/>
              <a:t>Efficiency</a:t>
            </a:r>
          </a:p>
          <a:p>
            <a:pPr lvl="1"/>
            <a:r>
              <a:rPr lang="en-US" sz="1400" dirty="0" smtClean="0"/>
              <a:t>Wakefield/Beam longitudinal impedance</a:t>
            </a:r>
          </a:p>
          <a:p>
            <a:pPr lvl="1"/>
            <a:r>
              <a:rPr lang="en-US" sz="1400" dirty="0" smtClean="0"/>
              <a:t>Thermic studies</a:t>
            </a:r>
          </a:p>
          <a:p>
            <a:pPr lvl="2"/>
            <a:endParaRPr lang="en-US" sz="1200" dirty="0" smtClean="0"/>
          </a:p>
        </p:txBody>
      </p:sp>
    </p:spTree>
    <p:extLst>
      <p:ext uri="{BB962C8B-B14F-4D97-AF65-F5344CB8AC3E}">
        <p14:creationId xmlns:p14="http://schemas.microsoft.com/office/powerpoint/2010/main" val="399684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9196" y="231942"/>
            <a:ext cx="8597900" cy="698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Transverse feedback</a:t>
            </a:r>
            <a:br>
              <a:rPr lang="en-US" dirty="0" smtClean="0"/>
            </a:br>
            <a:r>
              <a:rPr lang="en-US" sz="2200" dirty="0" smtClean="0"/>
              <a:t>Stripline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382652" y="6487895"/>
            <a:ext cx="560387" cy="307975"/>
          </a:xfrm>
        </p:spPr>
        <p:txBody>
          <a:bodyPr/>
          <a:lstStyle/>
          <a:p>
            <a:fld id="{E8D01432-6E80-46DA-8F28-C57C65DB8D77}" type="slidenum">
              <a:rPr lang="en-US" altLang="fr-FR" smtClean="0"/>
              <a:pPr/>
              <a:t>11</a:t>
            </a:fld>
            <a:endParaRPr lang="en-US" altLang="fr-FR"/>
          </a:p>
        </p:txBody>
      </p:sp>
      <p:grpSp>
        <p:nvGrpSpPr>
          <p:cNvPr id="6" name="Groupe 5"/>
          <p:cNvGrpSpPr/>
          <p:nvPr/>
        </p:nvGrpSpPr>
        <p:grpSpPr>
          <a:xfrm>
            <a:off x="9220222" y="64169"/>
            <a:ext cx="2792664" cy="1612232"/>
            <a:chOff x="9220222" y="64169"/>
            <a:chExt cx="2792664" cy="1612232"/>
          </a:xfrm>
        </p:grpSpPr>
        <p:pic>
          <p:nvPicPr>
            <p:cNvPr id="10" name="Image 9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20222" y="64169"/>
              <a:ext cx="2792664" cy="1612232"/>
            </a:xfrm>
            <a:prstGeom prst="rect">
              <a:avLst/>
            </a:prstGeom>
          </p:spPr>
        </p:pic>
        <p:sp>
          <p:nvSpPr>
            <p:cNvPr id="11" name="Ellipse 10"/>
            <p:cNvSpPr/>
            <p:nvPr/>
          </p:nvSpPr>
          <p:spPr>
            <a:xfrm>
              <a:off x="10091602" y="679273"/>
              <a:ext cx="129780" cy="138052"/>
            </a:xfrm>
            <a:prstGeom prst="ellipse">
              <a:avLst/>
            </a:prstGeom>
            <a:solidFill>
              <a:srgbClr val="FF8000">
                <a:alpha val="7882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4" name="Imag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811" y="506040"/>
            <a:ext cx="3031369" cy="2595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415" y="1174789"/>
            <a:ext cx="2873401" cy="18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77" y="3110186"/>
            <a:ext cx="3767689" cy="1564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575" y="4696560"/>
            <a:ext cx="3767691" cy="1564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C:\Users\elajjouri\AppData\Local\Microsoft\Windows\Temporary Internet Files\Content.Outlook\5B5L0QHK\step_out_imp_sweep_avec_ports (5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4794" y="3509594"/>
            <a:ext cx="6268092" cy="2373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Imag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698" y="3101754"/>
            <a:ext cx="2222500" cy="1784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1080546" y="6114484"/>
            <a:ext cx="3150986" cy="584775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Stripline Adaptation (Characteristic impedance)</a:t>
            </a:r>
            <a:endParaRPr lang="en-US" sz="1600" b="1" i="1" dirty="0"/>
          </a:p>
        </p:txBody>
      </p:sp>
      <p:sp>
        <p:nvSpPr>
          <p:cNvPr id="22" name="ZoneTexte 21"/>
          <p:cNvSpPr txBox="1"/>
          <p:nvPr/>
        </p:nvSpPr>
        <p:spPr>
          <a:xfrm>
            <a:off x="1871549" y="4235002"/>
            <a:ext cx="8755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err="1" smtClean="0"/>
              <a:t>Reflexion</a:t>
            </a:r>
            <a:endParaRPr lang="en-US" sz="1200" b="1" i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1803806" y="5837485"/>
            <a:ext cx="11339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Transmission</a:t>
            </a:r>
            <a:endParaRPr lang="en-US" sz="1200" b="1" i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6107487" y="5822096"/>
            <a:ext cx="4602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 smtClean="0"/>
              <a:t>Longitudinal impedance minimization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30095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title"/>
          </p:nvPr>
        </p:nvSpPr>
        <p:spPr>
          <a:xfrm>
            <a:off x="742950" y="142875"/>
            <a:ext cx="8597900" cy="698500"/>
          </a:xfrm>
          <a:ln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altLang="en-US" smtClean="0">
                <a:ea typeface="ＭＳ Ｐゴシック" pitchFamily="34" charset="-128"/>
              </a:rPr>
              <a:t>Beam Loss Monitors</a:t>
            </a:r>
          </a:p>
        </p:txBody>
      </p:sp>
      <p:sp>
        <p:nvSpPr>
          <p:cNvPr id="22530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8E71214-A67D-40BB-8C68-E10EDE4FB91C}" type="slidenum">
              <a:rPr lang="en-US" altLang="en-US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>
              <a:solidFill>
                <a:srgbClr val="FF6F00"/>
              </a:solidFill>
            </a:endParaRPr>
          </a:p>
        </p:txBody>
      </p:sp>
      <p:sp>
        <p:nvSpPr>
          <p:cNvPr id="6" name="Espace réservé du contenu 2"/>
          <p:cNvSpPr>
            <a:spLocks noGrp="1"/>
          </p:cNvSpPr>
          <p:nvPr>
            <p:ph idx="1"/>
          </p:nvPr>
        </p:nvSpPr>
        <p:spPr>
          <a:xfrm>
            <a:off x="723900" y="901700"/>
            <a:ext cx="8391525" cy="5862638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Fiber Beam Loss Monitor (FBLM)</a:t>
            </a:r>
          </a:p>
          <a:p>
            <a:pPr lvl="1" eaLnBrk="1" hangingPunct="1"/>
            <a:r>
              <a:rPr lang="en-US" altLang="en-US" dirty="0" smtClean="0"/>
              <a:t>1 fiber for the LINAC, 1 for the TL, 4 for the SR and 1 for the EL.</a:t>
            </a:r>
          </a:p>
          <a:p>
            <a:pPr lvl="1" eaLnBrk="1" hangingPunct="1"/>
            <a:r>
              <a:rPr lang="en-US" altLang="en-US" dirty="0" smtClean="0"/>
              <a:t>The choice of the fibers and PMTs are made, the order to be passed before the end of the year/beginning of 2017. The controller for the DAC to control remotely the PMT gain: the order to be passed at the beginning of 2017.</a:t>
            </a:r>
          </a:p>
          <a:p>
            <a:pPr lvl="1" eaLnBrk="1" hangingPunct="1"/>
            <a:r>
              <a:rPr lang="en-US" altLang="en-US" dirty="0" smtClean="0"/>
              <a:t>DAQ: </a:t>
            </a:r>
            <a:r>
              <a:rPr lang="en-US" altLang="en-US" dirty="0" err="1" smtClean="0"/>
              <a:t>Wavecatcher</a:t>
            </a:r>
            <a:r>
              <a:rPr lang="en-US" altLang="en-US" dirty="0" smtClean="0"/>
              <a:t> + Scope for the SR (to be ordered at the beginning of 2017) =&gt; inside crate </a:t>
            </a:r>
            <a:r>
              <a:rPr lang="en-US" altLang="en-US" dirty="0" err="1" smtClean="0"/>
              <a:t>Diag</a:t>
            </a:r>
            <a:r>
              <a:rPr lang="en-US" altLang="en-US" dirty="0" smtClean="0"/>
              <a:t> 5 and 6.</a:t>
            </a:r>
          </a:p>
          <a:p>
            <a:pPr lvl="1" eaLnBrk="1" hangingPunct="1"/>
            <a:r>
              <a:rPr lang="en-US" altLang="en-US" dirty="0" smtClean="0"/>
              <a:t>Beam test @ PHIL: </a:t>
            </a:r>
            <a:r>
              <a:rPr lang="en-US" altLang="en-US" dirty="0" err="1" smtClean="0"/>
              <a:t>Wavecatcher</a:t>
            </a:r>
            <a:r>
              <a:rPr lang="en-US" altLang="en-US" dirty="0" smtClean="0"/>
              <a:t> and its Tango DS have been successfully tested with the FBLM.</a:t>
            </a:r>
          </a:p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Scintillators coupled to the PMT to monitor the local losses (e.g. @injection)</a:t>
            </a:r>
          </a:p>
          <a:p>
            <a:pPr lvl="1" eaLnBrk="1" hangingPunct="1"/>
            <a:r>
              <a:rPr lang="en-US" altLang="en-US" dirty="0" smtClean="0"/>
              <a:t>A few assemblies will be prepared to be used during the commissioning and operation.</a:t>
            </a:r>
          </a:p>
          <a:p>
            <a:pPr lvl="1" eaLnBrk="1" hangingPunct="1"/>
            <a:r>
              <a:rPr lang="en-US" altLang="en-US" dirty="0" err="1" smtClean="0"/>
              <a:t>CsI</a:t>
            </a:r>
            <a:r>
              <a:rPr lang="en-US" altLang="en-US" dirty="0" smtClean="0"/>
              <a:t>(Tl) + PMT: Scintillator is available, PMT and controller for the DAC will be ordered at the same time as for the FBLM.</a:t>
            </a:r>
          </a:p>
          <a:p>
            <a:pPr lvl="1" eaLnBrk="1" hangingPunct="1"/>
            <a:r>
              <a:rPr lang="en-US" altLang="en-US" dirty="0" smtClean="0"/>
              <a:t>DAQ: </a:t>
            </a:r>
            <a:r>
              <a:rPr lang="en-US" altLang="en-US" dirty="0" err="1" smtClean="0"/>
              <a:t>RedPitaya</a:t>
            </a:r>
            <a:r>
              <a:rPr lang="en-US" altLang="en-US" dirty="0" smtClean="0"/>
              <a:t> card (Tango DS is ready) is under the test =&gt; inside crate </a:t>
            </a:r>
            <a:r>
              <a:rPr lang="en-US" altLang="en-US" dirty="0" err="1" smtClean="0"/>
              <a:t>Diag</a:t>
            </a:r>
            <a:r>
              <a:rPr lang="en-US" altLang="en-US" dirty="0" smtClean="0"/>
              <a:t> 5 and 6.</a:t>
            </a:r>
          </a:p>
          <a:p>
            <a:pPr lvl="1" eaLnBrk="1" hangingPunct="1"/>
            <a:r>
              <a:rPr lang="en-US" altLang="en-US" dirty="0" smtClean="0"/>
              <a:t>The assembly has been tested using the scope with the radioactive sources and with the beam @ PHIL.</a:t>
            </a:r>
          </a:p>
        </p:txBody>
      </p:sp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0334598" y="3732653"/>
            <a:ext cx="801740" cy="1609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05" t="39400" r="52084"/>
          <a:stretch>
            <a:fillRect/>
          </a:stretch>
        </p:blipFill>
        <p:spPr bwMode="auto">
          <a:xfrm>
            <a:off x="9134272" y="4136641"/>
            <a:ext cx="733555" cy="789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9016206" y="778669"/>
            <a:ext cx="3438525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Box 23"/>
          <p:cNvSpPr txBox="1">
            <a:spLocks noChangeArrowheads="1"/>
          </p:cNvSpPr>
          <p:nvPr/>
        </p:nvSpPr>
        <p:spPr bwMode="auto">
          <a:xfrm>
            <a:off x="11137900" y="1668463"/>
            <a:ext cx="920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1">
                <a:solidFill>
                  <a:schemeClr val="bg1"/>
                </a:solidFill>
              </a:rPr>
              <a:t>@PHIL</a:t>
            </a:r>
          </a:p>
        </p:txBody>
      </p:sp>
      <p:sp>
        <p:nvSpPr>
          <p:cNvPr id="22536" name="TextBox 23"/>
          <p:cNvSpPr txBox="1">
            <a:spLocks noChangeArrowheads="1"/>
          </p:cNvSpPr>
          <p:nvPr/>
        </p:nvSpPr>
        <p:spPr bwMode="auto">
          <a:xfrm>
            <a:off x="9445624" y="3877306"/>
            <a:ext cx="12763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400" b="1" dirty="0" err="1"/>
              <a:t>CsI</a:t>
            </a:r>
            <a:r>
              <a:rPr lang="en-US" altLang="en-US" sz="1400" b="1" dirty="0"/>
              <a:t>(Tl) + PMT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3" b="14779"/>
          <a:stretch/>
        </p:blipFill>
        <p:spPr bwMode="auto">
          <a:xfrm>
            <a:off x="9614908" y="5212800"/>
            <a:ext cx="1285892" cy="905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23"/>
          <p:cNvSpPr txBox="1">
            <a:spLocks noChangeArrowheads="1"/>
          </p:cNvSpPr>
          <p:nvPr/>
        </p:nvSpPr>
        <p:spPr bwMode="auto">
          <a:xfrm>
            <a:off x="9770370" y="5015346"/>
            <a:ext cx="94609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ＭＳ Ｐゴシック" pitchFamily="34" charset="-128"/>
                <a:cs typeface="ＭＳ Ｐゴシック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b="1" dirty="0" smtClean="0"/>
              <a:t>Red Pitaya</a:t>
            </a:r>
            <a:endParaRPr lang="en-US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389555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22536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r-FR" altLang="fr-FR" dirty="0" smtClean="0"/>
              <a:t>Diagnostics for </a:t>
            </a:r>
            <a:r>
              <a:rPr lang="fr-FR" altLang="fr-FR" dirty="0" err="1" smtClean="0"/>
              <a:t>ThomX</a:t>
            </a:r>
            <a:r>
              <a:rPr lang="fr-FR" altLang="fr-FR" dirty="0" smtClean="0"/>
              <a:t> (</a:t>
            </a:r>
            <a:r>
              <a:rPr lang="fr-FR" altLang="fr-FR" dirty="0" err="1" smtClean="0"/>
              <a:t>outline</a:t>
            </a:r>
            <a:r>
              <a:rPr lang="fr-FR" altLang="fr-FR" dirty="0" smtClean="0"/>
              <a:t>)</a:t>
            </a:r>
          </a:p>
        </p:txBody>
      </p:sp>
      <p:sp>
        <p:nvSpPr>
          <p:cNvPr id="6147" name="Espace réservé du contenu 2"/>
          <p:cNvSpPr>
            <a:spLocks noGrp="1"/>
          </p:cNvSpPr>
          <p:nvPr>
            <p:ph idx="1"/>
          </p:nvPr>
        </p:nvSpPr>
        <p:spPr>
          <a:xfrm>
            <a:off x="709964" y="1339517"/>
            <a:ext cx="3018924" cy="4819236"/>
          </a:xfrm>
        </p:spPr>
        <p:txBody>
          <a:bodyPr/>
          <a:lstStyle/>
          <a:p>
            <a:pPr eaLnBrk="1" hangingPunct="1"/>
            <a:r>
              <a:rPr lang="fr-FR" altLang="fr-FR" dirty="0" smtClean="0"/>
              <a:t>Charge</a:t>
            </a:r>
          </a:p>
          <a:p>
            <a:pPr eaLnBrk="1" hangingPunct="1"/>
            <a:endParaRPr lang="fr-FR" altLang="fr-FR" dirty="0" smtClean="0"/>
          </a:p>
          <a:p>
            <a:pPr eaLnBrk="1" hangingPunct="1"/>
            <a:r>
              <a:rPr lang="fr-FR" altLang="fr-FR" dirty="0" smtClean="0"/>
              <a:t>Position</a:t>
            </a:r>
          </a:p>
          <a:p>
            <a:pPr eaLnBrk="1" hangingPunct="1"/>
            <a:endParaRPr lang="fr-FR" altLang="fr-FR" dirty="0" smtClean="0"/>
          </a:p>
          <a:p>
            <a:pPr eaLnBrk="1" hangingPunct="1"/>
            <a:r>
              <a:rPr lang="fr-FR" altLang="fr-FR" dirty="0" smtClean="0"/>
              <a:t>Diagnostic stations</a:t>
            </a:r>
          </a:p>
          <a:p>
            <a:pPr eaLnBrk="1" hangingPunct="1"/>
            <a:endParaRPr lang="fr-FR" altLang="fr-FR" dirty="0" smtClean="0"/>
          </a:p>
          <a:p>
            <a:pPr eaLnBrk="1" hangingPunct="1"/>
            <a:r>
              <a:rPr lang="en-US" altLang="fr-FR" dirty="0" smtClean="0"/>
              <a:t>Length</a:t>
            </a:r>
          </a:p>
          <a:p>
            <a:pPr eaLnBrk="1" hangingPunct="1"/>
            <a:endParaRPr lang="fr-FR" altLang="fr-FR" dirty="0" smtClean="0"/>
          </a:p>
          <a:p>
            <a:pPr eaLnBrk="1" hangingPunct="1"/>
            <a:r>
              <a:rPr lang="fr-FR" altLang="fr-FR" dirty="0"/>
              <a:t>Stripline for transverse </a:t>
            </a:r>
            <a:r>
              <a:rPr lang="fr-FR" altLang="fr-FR" dirty="0" smtClean="0"/>
              <a:t>feedback</a:t>
            </a:r>
          </a:p>
          <a:p>
            <a:pPr eaLnBrk="1" hangingPunct="1"/>
            <a:endParaRPr lang="fr-FR" altLang="fr-FR" dirty="0" smtClean="0"/>
          </a:p>
          <a:p>
            <a:pPr eaLnBrk="1" hangingPunct="1"/>
            <a:r>
              <a:rPr lang="en-US" altLang="fr-FR" dirty="0" smtClean="0"/>
              <a:t>Losses</a:t>
            </a:r>
          </a:p>
        </p:txBody>
      </p:sp>
      <p:sp>
        <p:nvSpPr>
          <p:cNvPr id="6148" name="Espace réservé du numéro de diapositive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18" charset="2"/>
              <a:buChar char=""/>
              <a:defRPr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1pPr>
            <a:lvl2pPr marL="742950" indent="-28575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6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2pPr>
            <a:lvl3pPr marL="11430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 3" pitchFamily="18" charset="2"/>
              <a:buChar char=""/>
              <a:defRPr sz="14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3pPr>
            <a:lvl4pPr marL="1600200" indent="-228600">
              <a:spcBef>
                <a:spcPts val="1000"/>
              </a:spcBef>
              <a:buClr>
                <a:srgbClr val="FF6F00"/>
              </a:buClr>
              <a:buSzPct val="80000"/>
              <a:buFont typeface="Wingdings" pitchFamily="2" charset="2"/>
              <a:buChar char="Ø"/>
              <a:defRPr sz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4pPr>
            <a:lvl5pPr marL="2057400" indent="-228600">
              <a:spcBef>
                <a:spcPts val="1000"/>
              </a:spcBef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>
                <a:solidFill>
                  <a:schemeClr val="tx1"/>
                </a:solidFill>
                <a:latin typeface="Trebuchet MS" pitchFamily="34" charset="0"/>
                <a:ea typeface="MS PGothic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CD41C3B-97A6-4B92-B8D0-D739260DA421}" type="slidenum">
              <a:rPr lang="en-US" altLang="fr-FR">
                <a:solidFill>
                  <a:srgbClr val="FF6F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fr-FR">
              <a:solidFill>
                <a:srgbClr val="FF6F00"/>
              </a:solidFill>
            </a:endParaRPr>
          </a:p>
        </p:txBody>
      </p:sp>
      <p:pic>
        <p:nvPicPr>
          <p:cNvPr id="6" name="Imag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88" y="1339517"/>
            <a:ext cx="5944502" cy="40476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2028" y="238413"/>
            <a:ext cx="8597900" cy="698500"/>
          </a:xfrm>
        </p:spPr>
        <p:txBody>
          <a:bodyPr/>
          <a:lstStyle/>
          <a:p>
            <a:r>
              <a:rPr lang="en-US" dirty="0" smtClean="0"/>
              <a:t>Charge measurement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60236" y="871224"/>
            <a:ext cx="5030321" cy="3741221"/>
          </a:xfrm>
        </p:spPr>
        <p:txBody>
          <a:bodyPr/>
          <a:lstStyle/>
          <a:p>
            <a:r>
              <a:rPr lang="en-US" dirty="0" smtClean="0"/>
              <a:t>3 integrated current transformer (ICT)</a:t>
            </a:r>
          </a:p>
          <a:p>
            <a:pPr lvl="1"/>
            <a:r>
              <a:rPr lang="en-US" dirty="0" smtClean="0"/>
              <a:t>Location: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@ LINAC entrance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@ </a:t>
            </a:r>
            <a:r>
              <a:rPr lang="en-US" dirty="0" err="1" smtClean="0"/>
              <a:t>Linac</a:t>
            </a:r>
            <a:r>
              <a:rPr lang="en-US" dirty="0" smtClean="0"/>
              <a:t> exit (before first TL bending magnet)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@ Transfer Line (between the 2 bending magnets)</a:t>
            </a:r>
          </a:p>
          <a:p>
            <a:pPr lvl="1"/>
            <a:r>
              <a:rPr lang="en-US" dirty="0" smtClean="0"/>
              <a:t>Type: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In-flange integrating current transformer from </a:t>
            </a:r>
            <a:r>
              <a:rPr lang="en-US" dirty="0" err="1" smtClean="0"/>
              <a:t>Bergoz</a:t>
            </a:r>
            <a:endParaRPr lang="en-US" dirty="0" smtClean="0"/>
          </a:p>
          <a:p>
            <a:pPr lvl="2">
              <a:spcBef>
                <a:spcPts val="0"/>
              </a:spcBef>
            </a:pPr>
            <a:r>
              <a:rPr lang="en-US" dirty="0" smtClean="0"/>
              <a:t>Dedicated electronics BCM-IHR provides analog voltage proportional to the beam charge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Acquisition to be integrated in the control system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1432-6E80-46DA-8F28-C57C65DB8D77}" type="slidenum">
              <a:rPr lang="en-US" altLang="fr-FR" smtClean="0"/>
              <a:pPr/>
              <a:t>3</a:t>
            </a:fld>
            <a:endParaRPr lang="en-US" altLang="fr-FR"/>
          </a:p>
        </p:txBody>
      </p:sp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92" y="4485246"/>
            <a:ext cx="1218193" cy="113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ag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9776" y="148496"/>
            <a:ext cx="2792664" cy="1612232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10101488" y="461861"/>
            <a:ext cx="129780" cy="138052"/>
          </a:xfrm>
          <a:prstGeom prst="ellipse">
            <a:avLst/>
          </a:prstGeom>
          <a:solidFill>
            <a:srgbClr val="FF8000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11222086" y="461861"/>
            <a:ext cx="129780" cy="138052"/>
          </a:xfrm>
          <a:prstGeom prst="ellipse">
            <a:avLst/>
          </a:prstGeom>
          <a:solidFill>
            <a:srgbClr val="FF8000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1668956" y="877574"/>
            <a:ext cx="129780" cy="138052"/>
          </a:xfrm>
          <a:prstGeom prst="ellipse">
            <a:avLst/>
          </a:prstGeom>
          <a:solidFill>
            <a:srgbClr val="FF8000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 bwMode="auto">
          <a:xfrm>
            <a:off x="5008615" y="855904"/>
            <a:ext cx="5030321" cy="3741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2 Faraday cups (FC)</a:t>
            </a:r>
          </a:p>
          <a:p>
            <a:pPr lvl="1"/>
            <a:r>
              <a:rPr lang="en-US" dirty="0" smtClean="0"/>
              <a:t>Location: in the beam dumps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@ </a:t>
            </a:r>
            <a:r>
              <a:rPr lang="en-US" dirty="0"/>
              <a:t>the end of </a:t>
            </a:r>
            <a:r>
              <a:rPr lang="en-US" dirty="0" err="1"/>
              <a:t>Linac</a:t>
            </a:r>
            <a:r>
              <a:rPr lang="en-US" dirty="0"/>
              <a:t> (behind first TL bending magnet)</a:t>
            </a:r>
          </a:p>
          <a:p>
            <a:pPr lvl="2">
              <a:spcBef>
                <a:spcPts val="0"/>
              </a:spcBef>
            </a:pPr>
            <a:r>
              <a:rPr lang="en-US" dirty="0"/>
              <a:t>@ the end of extraction line</a:t>
            </a:r>
          </a:p>
          <a:p>
            <a:pPr lvl="1"/>
            <a:r>
              <a:rPr lang="en-US" dirty="0"/>
              <a:t>Acquisition:</a:t>
            </a:r>
          </a:p>
          <a:p>
            <a:pPr lvl="2">
              <a:spcBef>
                <a:spcPts val="0"/>
              </a:spcBef>
            </a:pPr>
            <a:r>
              <a:rPr lang="en-US" dirty="0"/>
              <a:t>Few tens of ns pulse to be acquired synchronously to injection or extraction trigger</a:t>
            </a:r>
          </a:p>
          <a:p>
            <a:pPr lvl="2">
              <a:spcBef>
                <a:spcPts val="0"/>
              </a:spcBef>
            </a:pPr>
            <a:r>
              <a:rPr lang="en-US" dirty="0"/>
              <a:t>Use of </a:t>
            </a:r>
            <a:r>
              <a:rPr lang="en-US" dirty="0" smtClean="0"/>
              <a:t>Low Pass filtering and acquisition with the </a:t>
            </a:r>
            <a:r>
              <a:rPr lang="en-US" dirty="0" err="1"/>
              <a:t>Wavecatcher</a:t>
            </a:r>
            <a:r>
              <a:rPr lang="en-US" dirty="0"/>
              <a:t> board ( BW 500 MHz; 3.2 </a:t>
            </a:r>
            <a:r>
              <a:rPr lang="en-US" dirty="0" err="1"/>
              <a:t>Gech</a:t>
            </a:r>
            <a:r>
              <a:rPr lang="en-US" dirty="0"/>
              <a:t>/s)</a:t>
            </a:r>
          </a:p>
          <a:p>
            <a:pPr lvl="2">
              <a:spcBef>
                <a:spcPts val="0"/>
              </a:spcBef>
            </a:pPr>
            <a:r>
              <a:rPr lang="en-US" dirty="0" smtClean="0"/>
              <a:t>Tango device ready</a:t>
            </a:r>
            <a:endParaRPr lang="en-US" dirty="0"/>
          </a:p>
        </p:txBody>
      </p:sp>
      <p:pic>
        <p:nvPicPr>
          <p:cNvPr id="15" name="Picture 14" descr="Arretoir direc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233" y="4066539"/>
            <a:ext cx="1210178" cy="2151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002871" y="3810632"/>
            <a:ext cx="2627282" cy="1317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997" y="4207899"/>
            <a:ext cx="2499727" cy="1771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ZoneTexte 17"/>
          <p:cNvSpPr txBox="1"/>
          <p:nvPr/>
        </p:nvSpPr>
        <p:spPr>
          <a:xfrm>
            <a:off x="6051233" y="6218099"/>
            <a:ext cx="1108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err="1" smtClean="0"/>
              <a:t>Beam</a:t>
            </a:r>
            <a:r>
              <a:rPr lang="fr-FR" sz="1200" b="1" i="1" dirty="0" smtClean="0"/>
              <a:t> dump</a:t>
            </a:r>
            <a:endParaRPr lang="fr-FR" sz="1200" b="1" i="1" dirty="0"/>
          </a:p>
        </p:txBody>
      </p:sp>
      <p:sp>
        <p:nvSpPr>
          <p:cNvPr id="19" name="ZoneTexte 18"/>
          <p:cNvSpPr txBox="1"/>
          <p:nvPr/>
        </p:nvSpPr>
        <p:spPr>
          <a:xfrm>
            <a:off x="7969624" y="5979459"/>
            <a:ext cx="20248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err="1" smtClean="0"/>
              <a:t>Low-pass</a:t>
            </a:r>
            <a:r>
              <a:rPr lang="fr-FR" sz="1200" b="1" i="1" dirty="0" smtClean="0"/>
              <a:t> </a:t>
            </a:r>
            <a:r>
              <a:rPr lang="fr-FR" sz="1200" b="1" i="1" dirty="0" err="1" smtClean="0"/>
              <a:t>filtered</a:t>
            </a:r>
            <a:r>
              <a:rPr lang="fr-FR" sz="1200" b="1" i="1" dirty="0" smtClean="0"/>
              <a:t> signal</a:t>
            </a:r>
            <a:endParaRPr lang="fr-FR" sz="1200" b="1" i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10805799" y="5783192"/>
            <a:ext cx="1169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err="1" smtClean="0"/>
              <a:t>Wavecatcher</a:t>
            </a:r>
            <a:r>
              <a:rPr lang="fr-FR" sz="1200" b="1" i="1" dirty="0" smtClean="0"/>
              <a:t> </a:t>
            </a:r>
            <a:endParaRPr lang="fr-FR" sz="1200" b="1" i="1" dirty="0"/>
          </a:p>
        </p:txBody>
      </p:sp>
      <p:sp>
        <p:nvSpPr>
          <p:cNvPr id="21" name="ZoneTexte 20"/>
          <p:cNvSpPr txBox="1"/>
          <p:nvPr/>
        </p:nvSpPr>
        <p:spPr>
          <a:xfrm>
            <a:off x="1555585" y="4947047"/>
            <a:ext cx="1408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/>
              <a:t>In-</a:t>
            </a:r>
            <a:r>
              <a:rPr lang="fr-FR" sz="1200" b="1" i="1" dirty="0" err="1" smtClean="0"/>
              <a:t>flange</a:t>
            </a:r>
            <a:r>
              <a:rPr lang="fr-FR" sz="1200" b="1" i="1" dirty="0" smtClean="0"/>
              <a:t> ICT &amp; Electronics</a:t>
            </a:r>
            <a:endParaRPr lang="fr-FR" sz="1200" b="1" i="1" dirty="0"/>
          </a:p>
        </p:txBody>
      </p:sp>
      <p:sp>
        <p:nvSpPr>
          <p:cNvPr id="23" name="Ellipse 22"/>
          <p:cNvSpPr/>
          <p:nvPr/>
        </p:nvSpPr>
        <p:spPr>
          <a:xfrm>
            <a:off x="9707041" y="1519697"/>
            <a:ext cx="129780" cy="138052"/>
          </a:xfrm>
          <a:prstGeom prst="ellipse">
            <a:avLst/>
          </a:prstGeom>
          <a:solidFill>
            <a:srgbClr val="FF8000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Ellipse 23"/>
          <p:cNvSpPr/>
          <p:nvPr/>
        </p:nvSpPr>
        <p:spPr>
          <a:xfrm>
            <a:off x="11926734" y="461861"/>
            <a:ext cx="129780" cy="138052"/>
          </a:xfrm>
          <a:prstGeom prst="ellipse">
            <a:avLst/>
          </a:prstGeom>
          <a:solidFill>
            <a:srgbClr val="FF8000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 bwMode="auto">
          <a:xfrm>
            <a:off x="3322879" y="4502459"/>
            <a:ext cx="1889003" cy="1715640"/>
          </a:xfrm>
          <a:prstGeom prst="rect">
            <a:avLst/>
          </a:prstGeom>
          <a:solidFill>
            <a:srgbClr val="FFF2E5"/>
          </a:solidFill>
          <a:ln w="9525">
            <a:solidFill>
              <a:schemeClr val="accent1">
                <a:lumMod val="20000"/>
                <a:lumOff val="80000"/>
              </a:schemeClr>
            </a:solidFill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38CFF"/>
              </a:buClr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438CFF"/>
                </a:solidFill>
              </a:rPr>
              <a:t>Mechanics and electronics delivered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FF8000"/>
                </a:solidFill>
              </a:rPr>
              <a:t>Electrical test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>
                <a:solidFill>
                  <a:srgbClr val="FF8000"/>
                </a:solidFill>
              </a:rPr>
              <a:t>Acquisition to be defined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400" dirty="0" smtClean="0">
              <a:solidFill>
                <a:srgbClr val="FF8000"/>
              </a:solidFill>
            </a:endParaRPr>
          </a:p>
        </p:txBody>
      </p:sp>
      <p:sp>
        <p:nvSpPr>
          <p:cNvPr id="25" name="Espace réservé du contenu 2"/>
          <p:cNvSpPr txBox="1">
            <a:spLocks/>
          </p:cNvSpPr>
          <p:nvPr/>
        </p:nvSpPr>
        <p:spPr bwMode="auto">
          <a:xfrm>
            <a:off x="10089212" y="1975199"/>
            <a:ext cx="1889003" cy="1180711"/>
          </a:xfrm>
          <a:prstGeom prst="rect">
            <a:avLst/>
          </a:prstGeom>
          <a:solidFill>
            <a:srgbClr val="FFF2E5"/>
          </a:solidFill>
          <a:ln w="9525">
            <a:solidFill>
              <a:schemeClr val="accent1">
                <a:lumMod val="20000"/>
                <a:lumOff val="80000"/>
              </a:schemeClr>
            </a:solidFill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38CFF"/>
              </a:buClr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438CFF"/>
                </a:solidFill>
              </a:rPr>
              <a:t>Mechanics delivered</a:t>
            </a:r>
          </a:p>
          <a:p>
            <a:pPr>
              <a:buClr>
                <a:srgbClr val="438CFF"/>
              </a:buClr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438CFF"/>
                </a:solidFill>
              </a:rPr>
              <a:t>Acquisition defined</a:t>
            </a:r>
            <a:endParaRPr lang="en-US" sz="1400" dirty="0">
              <a:solidFill>
                <a:srgbClr val="FF800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1400" dirty="0" smtClean="0">
              <a:solidFill>
                <a:srgbClr val="FF8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" t="44737" r="494" b="19602"/>
          <a:stretch/>
        </p:blipFill>
        <p:spPr bwMode="auto">
          <a:xfrm>
            <a:off x="337392" y="5782201"/>
            <a:ext cx="2436385" cy="671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631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5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2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48" dur="10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50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4" grpId="0" uiExpand="1" build="p"/>
      <p:bldP spid="18" grpId="0"/>
      <p:bldP spid="19" grpId="0"/>
      <p:bldP spid="20" grpId="0"/>
      <p:bldP spid="21" grpId="0"/>
      <p:bldP spid="23" grpId="0" animBg="1"/>
      <p:bldP spid="23" grpId="1" animBg="1"/>
      <p:bldP spid="24" grpId="0" animBg="1"/>
      <p:bldP spid="24" grpId="1" animBg="1"/>
      <p:bldP spid="22" grpId="0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8463" y="231942"/>
            <a:ext cx="8597900" cy="698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Position measurement (BPM)</a:t>
            </a:r>
            <a:br>
              <a:rPr lang="en-US" dirty="0" smtClean="0"/>
            </a:br>
            <a:r>
              <a:rPr lang="en-US" sz="2700" dirty="0" smtClean="0"/>
              <a:t>Mechanics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19616" y="1352513"/>
            <a:ext cx="6050882" cy="364514"/>
          </a:xfrm>
        </p:spPr>
        <p:txBody>
          <a:bodyPr/>
          <a:lstStyle/>
          <a:p>
            <a:r>
              <a:rPr lang="en-US" dirty="0" smtClean="0"/>
              <a:t>5 Striplines for </a:t>
            </a:r>
            <a:r>
              <a:rPr lang="en-US" dirty="0" err="1" smtClean="0"/>
              <a:t>Linac</a:t>
            </a:r>
            <a:r>
              <a:rPr lang="en-US" dirty="0" smtClean="0"/>
              <a:t> and Transfer Line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1432-6E80-46DA-8F28-C57C65DB8D77}" type="slidenum">
              <a:rPr lang="en-US" altLang="fr-FR" smtClean="0"/>
              <a:pPr/>
              <a:t>4</a:t>
            </a:fld>
            <a:endParaRPr lang="en-US" altLang="fr-FR"/>
          </a:p>
        </p:txBody>
      </p:sp>
      <p:pic>
        <p:nvPicPr>
          <p:cNvPr id="5" name="Imag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4808" y="64169"/>
            <a:ext cx="2792664" cy="1612232"/>
          </a:xfrm>
          <a:prstGeom prst="rect">
            <a:avLst/>
          </a:prstGeom>
        </p:spPr>
      </p:pic>
      <p:sp>
        <p:nvSpPr>
          <p:cNvPr id="6" name="Ellipse 5"/>
          <p:cNvSpPr/>
          <p:nvPr/>
        </p:nvSpPr>
        <p:spPr>
          <a:xfrm>
            <a:off x="10050006" y="385546"/>
            <a:ext cx="129780" cy="138052"/>
          </a:xfrm>
          <a:prstGeom prst="ellipse">
            <a:avLst/>
          </a:prstGeom>
          <a:solidFill>
            <a:srgbClr val="FF8000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36" y="1763062"/>
            <a:ext cx="1812801" cy="120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4969" y="1763061"/>
            <a:ext cx="2012335" cy="1207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Espace réservé du contenu 2"/>
          <p:cNvSpPr txBox="1">
            <a:spLocks/>
          </p:cNvSpPr>
          <p:nvPr/>
        </p:nvSpPr>
        <p:spPr bwMode="auto">
          <a:xfrm>
            <a:off x="599134" y="4708606"/>
            <a:ext cx="1889003" cy="1715640"/>
          </a:xfrm>
          <a:prstGeom prst="rect">
            <a:avLst/>
          </a:prstGeom>
          <a:solidFill>
            <a:srgbClr val="FFF2E5"/>
          </a:solidFill>
          <a:ln w="9525">
            <a:solidFill>
              <a:schemeClr val="accent1">
                <a:lumMod val="20000"/>
                <a:lumOff val="80000"/>
              </a:schemeClr>
            </a:solidFill>
            <a:prstDash val="sysDot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38CFF"/>
              </a:buClr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438CFF"/>
                </a:solidFill>
              </a:rPr>
              <a:t>Design</a:t>
            </a:r>
          </a:p>
          <a:p>
            <a:pPr>
              <a:buClr>
                <a:srgbClr val="438CFF"/>
              </a:buClr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438CFF"/>
                </a:solidFill>
              </a:rPr>
              <a:t>Manufacturing</a:t>
            </a:r>
          </a:p>
          <a:p>
            <a:pPr>
              <a:buClr>
                <a:srgbClr val="438CFF"/>
              </a:buClr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438CFF"/>
                </a:solidFill>
              </a:rPr>
              <a:t>Feedthrough welding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FF8000"/>
                </a:solidFill>
              </a:rPr>
              <a:t>Electrical test</a:t>
            </a:r>
          </a:p>
        </p:txBody>
      </p:sp>
      <p:sp>
        <p:nvSpPr>
          <p:cNvPr id="20" name="Espace réservé du contenu 2"/>
          <p:cNvSpPr txBox="1">
            <a:spLocks/>
          </p:cNvSpPr>
          <p:nvPr/>
        </p:nvSpPr>
        <p:spPr bwMode="auto">
          <a:xfrm>
            <a:off x="6510034" y="4774994"/>
            <a:ext cx="2252702" cy="1609140"/>
          </a:xfrm>
          <a:prstGeom prst="rect">
            <a:avLst/>
          </a:prstGeom>
          <a:solidFill>
            <a:srgbClr val="FFF2E5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38CFF"/>
              </a:buClr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438CFF"/>
                </a:solidFill>
              </a:rPr>
              <a:t>Design</a:t>
            </a:r>
          </a:p>
          <a:p>
            <a:pPr>
              <a:buClr>
                <a:srgbClr val="438CFF"/>
              </a:buClr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438CFF"/>
                </a:solidFill>
              </a:rPr>
              <a:t>Prototyping</a:t>
            </a:r>
          </a:p>
          <a:p>
            <a:pPr>
              <a:buClr>
                <a:srgbClr val="FF8000"/>
              </a:buCl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FF8000"/>
                </a:solidFill>
              </a:rPr>
              <a:t>Manufacturing</a:t>
            </a:r>
          </a:p>
          <a:p>
            <a:pPr>
              <a:buClr>
                <a:srgbClr val="FF8000"/>
              </a:buCl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FF8000"/>
                </a:solidFill>
              </a:rPr>
              <a:t>Feedthrough welding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FF8000"/>
                </a:solidFill>
              </a:rPr>
              <a:t>Electrical test</a:t>
            </a:r>
          </a:p>
        </p:txBody>
      </p:sp>
      <p:sp>
        <p:nvSpPr>
          <p:cNvPr id="21" name="Espace réservé du contenu 2"/>
          <p:cNvSpPr txBox="1">
            <a:spLocks/>
          </p:cNvSpPr>
          <p:nvPr/>
        </p:nvSpPr>
        <p:spPr bwMode="auto">
          <a:xfrm>
            <a:off x="2974969" y="4774994"/>
            <a:ext cx="2012335" cy="1649252"/>
          </a:xfrm>
          <a:prstGeom prst="rect">
            <a:avLst/>
          </a:prstGeom>
          <a:solidFill>
            <a:srgbClr val="FFF2E5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38CFF"/>
              </a:buClr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438CFF"/>
                </a:solidFill>
              </a:rPr>
              <a:t>Design</a:t>
            </a:r>
          </a:p>
          <a:p>
            <a:pPr>
              <a:buClr>
                <a:srgbClr val="438CFF"/>
              </a:buClr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438CFF"/>
                </a:solidFill>
              </a:rPr>
              <a:t>Manufacturing</a:t>
            </a:r>
          </a:p>
          <a:p>
            <a:pPr>
              <a:buClr>
                <a:srgbClr val="FF8000"/>
              </a:buCl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FF8000"/>
                </a:solidFill>
              </a:rPr>
              <a:t>Feedthrough welding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400" dirty="0" smtClean="0">
                <a:solidFill>
                  <a:srgbClr val="FF8000"/>
                </a:solidFill>
              </a:rPr>
              <a:t>Electrical test</a:t>
            </a:r>
          </a:p>
        </p:txBody>
      </p:sp>
      <p:sp>
        <p:nvSpPr>
          <p:cNvPr id="22" name="Espace réservé du contenu 2"/>
          <p:cNvSpPr txBox="1">
            <a:spLocks/>
          </p:cNvSpPr>
          <p:nvPr/>
        </p:nvSpPr>
        <p:spPr bwMode="auto">
          <a:xfrm>
            <a:off x="5771375" y="1379091"/>
            <a:ext cx="3730020" cy="36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12 button BPMs for the storage ring</a:t>
            </a:r>
          </a:p>
        </p:txBody>
      </p:sp>
      <p:pic>
        <p:nvPicPr>
          <p:cNvPr id="23" name="Picture 7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558"/>
          <a:stretch/>
        </p:blipFill>
        <p:spPr bwMode="auto">
          <a:xfrm>
            <a:off x="6391056" y="2011415"/>
            <a:ext cx="882943" cy="1446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Ellipse 23"/>
          <p:cNvSpPr/>
          <p:nvPr/>
        </p:nvSpPr>
        <p:spPr>
          <a:xfrm>
            <a:off x="11421616" y="385546"/>
            <a:ext cx="129780" cy="138052"/>
          </a:xfrm>
          <a:prstGeom prst="ellipse">
            <a:avLst/>
          </a:prstGeom>
          <a:solidFill>
            <a:srgbClr val="FF8000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Ellipse 24"/>
          <p:cNvSpPr/>
          <p:nvPr/>
        </p:nvSpPr>
        <p:spPr>
          <a:xfrm>
            <a:off x="11635404" y="801259"/>
            <a:ext cx="129780" cy="138052"/>
          </a:xfrm>
          <a:prstGeom prst="ellipse">
            <a:avLst/>
          </a:prstGeom>
          <a:solidFill>
            <a:srgbClr val="FF8000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Ellipse 25"/>
          <p:cNvSpPr/>
          <p:nvPr/>
        </p:nvSpPr>
        <p:spPr>
          <a:xfrm>
            <a:off x="11356726" y="1385459"/>
            <a:ext cx="129780" cy="138052"/>
          </a:xfrm>
          <a:prstGeom prst="ellipse">
            <a:avLst/>
          </a:prstGeom>
          <a:solidFill>
            <a:srgbClr val="FF8000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7" name="Ellipse 26"/>
          <p:cNvSpPr/>
          <p:nvPr/>
        </p:nvSpPr>
        <p:spPr>
          <a:xfrm>
            <a:off x="10840260" y="1399807"/>
            <a:ext cx="129780" cy="138052"/>
          </a:xfrm>
          <a:prstGeom prst="ellipse">
            <a:avLst/>
          </a:prstGeom>
          <a:solidFill>
            <a:srgbClr val="FF8000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8" name="Ellipse 27"/>
          <p:cNvSpPr/>
          <p:nvPr/>
        </p:nvSpPr>
        <p:spPr>
          <a:xfrm>
            <a:off x="10112049" y="706832"/>
            <a:ext cx="55765" cy="69026"/>
          </a:xfrm>
          <a:prstGeom prst="ellipse">
            <a:avLst/>
          </a:prstGeom>
          <a:solidFill>
            <a:srgbClr val="FF8000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Ellipse 28"/>
          <p:cNvSpPr/>
          <p:nvPr/>
        </p:nvSpPr>
        <p:spPr>
          <a:xfrm>
            <a:off x="10661741" y="715293"/>
            <a:ext cx="64890" cy="69026"/>
          </a:xfrm>
          <a:prstGeom prst="ellipse">
            <a:avLst/>
          </a:prstGeom>
          <a:solidFill>
            <a:srgbClr val="FF8000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0" name="Ellipse 29"/>
          <p:cNvSpPr/>
          <p:nvPr/>
        </p:nvSpPr>
        <p:spPr>
          <a:xfrm>
            <a:off x="10856476" y="799957"/>
            <a:ext cx="64890" cy="69026"/>
          </a:xfrm>
          <a:prstGeom prst="ellipse">
            <a:avLst/>
          </a:prstGeom>
          <a:solidFill>
            <a:srgbClr val="FF8000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1" name="Ellipse 30"/>
          <p:cNvSpPr/>
          <p:nvPr/>
        </p:nvSpPr>
        <p:spPr>
          <a:xfrm>
            <a:off x="10975008" y="910022"/>
            <a:ext cx="64890" cy="69026"/>
          </a:xfrm>
          <a:prstGeom prst="ellipse">
            <a:avLst/>
          </a:prstGeom>
          <a:solidFill>
            <a:srgbClr val="FF8000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Ellipse 31"/>
          <p:cNvSpPr/>
          <p:nvPr/>
        </p:nvSpPr>
        <p:spPr>
          <a:xfrm>
            <a:off x="9772694" y="1164032"/>
            <a:ext cx="64890" cy="69026"/>
          </a:xfrm>
          <a:prstGeom prst="ellipse">
            <a:avLst/>
          </a:prstGeom>
          <a:solidFill>
            <a:srgbClr val="FF8000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Ellipse 32"/>
          <p:cNvSpPr/>
          <p:nvPr/>
        </p:nvSpPr>
        <p:spPr>
          <a:xfrm>
            <a:off x="9891226" y="1274097"/>
            <a:ext cx="64890" cy="69026"/>
          </a:xfrm>
          <a:prstGeom prst="ellipse">
            <a:avLst/>
          </a:prstGeom>
          <a:solidFill>
            <a:srgbClr val="FF8000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4" name="Ellipse 33"/>
          <p:cNvSpPr/>
          <p:nvPr/>
        </p:nvSpPr>
        <p:spPr>
          <a:xfrm>
            <a:off x="9781155" y="910016"/>
            <a:ext cx="64890" cy="69026"/>
          </a:xfrm>
          <a:prstGeom prst="ellipse">
            <a:avLst/>
          </a:prstGeom>
          <a:solidFill>
            <a:srgbClr val="FF8000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5" name="Ellipse 34"/>
          <p:cNvSpPr/>
          <p:nvPr/>
        </p:nvSpPr>
        <p:spPr>
          <a:xfrm>
            <a:off x="9882753" y="808406"/>
            <a:ext cx="64890" cy="69026"/>
          </a:xfrm>
          <a:prstGeom prst="ellipse">
            <a:avLst/>
          </a:prstGeom>
          <a:solidFill>
            <a:srgbClr val="FF8000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6" name="Ellipse 35"/>
          <p:cNvSpPr/>
          <p:nvPr/>
        </p:nvSpPr>
        <p:spPr>
          <a:xfrm>
            <a:off x="10864925" y="1274091"/>
            <a:ext cx="64890" cy="69026"/>
          </a:xfrm>
          <a:prstGeom prst="ellipse">
            <a:avLst/>
          </a:prstGeom>
          <a:solidFill>
            <a:srgbClr val="FF8000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7" name="Ellipse 36"/>
          <p:cNvSpPr/>
          <p:nvPr/>
        </p:nvSpPr>
        <p:spPr>
          <a:xfrm>
            <a:off x="10966523" y="1172481"/>
            <a:ext cx="64890" cy="69026"/>
          </a:xfrm>
          <a:prstGeom prst="ellipse">
            <a:avLst/>
          </a:prstGeom>
          <a:solidFill>
            <a:srgbClr val="FF8000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Ellipse 37"/>
          <p:cNvSpPr/>
          <p:nvPr/>
        </p:nvSpPr>
        <p:spPr>
          <a:xfrm>
            <a:off x="10103576" y="1367252"/>
            <a:ext cx="55765" cy="69026"/>
          </a:xfrm>
          <a:prstGeom prst="ellipse">
            <a:avLst/>
          </a:prstGeom>
          <a:solidFill>
            <a:srgbClr val="FF8000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Ellipse 38"/>
          <p:cNvSpPr/>
          <p:nvPr/>
        </p:nvSpPr>
        <p:spPr>
          <a:xfrm>
            <a:off x="10653268" y="1375713"/>
            <a:ext cx="64890" cy="69026"/>
          </a:xfrm>
          <a:prstGeom prst="ellipse">
            <a:avLst/>
          </a:prstGeom>
          <a:solidFill>
            <a:srgbClr val="FF8000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1520" y="2099521"/>
            <a:ext cx="1691462" cy="1354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060" y="3301936"/>
            <a:ext cx="1118036" cy="744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Espace réservé du contenu 2"/>
          <p:cNvSpPr txBox="1">
            <a:spLocks/>
          </p:cNvSpPr>
          <p:nvPr/>
        </p:nvSpPr>
        <p:spPr bwMode="auto">
          <a:xfrm>
            <a:off x="306645" y="3301325"/>
            <a:ext cx="3341227" cy="823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Design, mechanics and soldering (feedthroughs) are done at LAL</a:t>
            </a:r>
          </a:p>
        </p:txBody>
      </p:sp>
      <p:sp>
        <p:nvSpPr>
          <p:cNvPr id="42" name="Espace réservé du contenu 2"/>
          <p:cNvSpPr txBox="1">
            <a:spLocks/>
          </p:cNvSpPr>
          <p:nvPr/>
        </p:nvSpPr>
        <p:spPr bwMode="auto">
          <a:xfrm>
            <a:off x="6002538" y="3519246"/>
            <a:ext cx="3657028" cy="364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Prototype done at LAL</a:t>
            </a:r>
          </a:p>
          <a:p>
            <a:pPr lvl="1"/>
            <a:r>
              <a:rPr lang="en-US" dirty="0" smtClean="0"/>
              <a:t>Mechanics and soldering are done by RIAL Vacuum, to be delivered in spring</a:t>
            </a:r>
          </a:p>
        </p:txBody>
      </p:sp>
      <p:sp>
        <p:nvSpPr>
          <p:cNvPr id="43" name="ZoneTexte 42"/>
          <p:cNvSpPr txBox="1"/>
          <p:nvPr/>
        </p:nvSpPr>
        <p:spPr>
          <a:xfrm>
            <a:off x="1930636" y="2712920"/>
            <a:ext cx="6180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rgbClr val="FF8000"/>
                </a:solidFill>
              </a:rPr>
              <a:t>LINAC</a:t>
            </a:r>
            <a:endParaRPr lang="fr-FR" sz="1200" b="1" i="1" dirty="0">
              <a:solidFill>
                <a:srgbClr val="FF8000"/>
              </a:solidFill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4621002" y="2693462"/>
            <a:ext cx="366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rgbClr val="FF8000"/>
                </a:solidFill>
              </a:rPr>
              <a:t>LT</a:t>
            </a:r>
            <a:endParaRPr lang="fr-FR" sz="1200" b="1" i="1" dirty="0">
              <a:solidFill>
                <a:srgbClr val="FF8000"/>
              </a:solidFill>
            </a:endParaRPr>
          </a:p>
        </p:txBody>
      </p:sp>
      <p:sp>
        <p:nvSpPr>
          <p:cNvPr id="45" name="ZoneTexte 44"/>
          <p:cNvSpPr txBox="1"/>
          <p:nvPr/>
        </p:nvSpPr>
        <p:spPr>
          <a:xfrm>
            <a:off x="3813244" y="3988226"/>
            <a:ext cx="1118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smtClean="0"/>
              <a:t>Feedthrough</a:t>
            </a:r>
            <a:endParaRPr lang="en-US" sz="1200" b="1" i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7731519" y="3205879"/>
            <a:ext cx="1451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1" dirty="0" smtClean="0">
                <a:solidFill>
                  <a:srgbClr val="FF8000"/>
                </a:solidFill>
              </a:rPr>
              <a:t>Ring (prototype)</a:t>
            </a:r>
            <a:endParaRPr lang="fr-FR" sz="1200" b="1" i="1" dirty="0">
              <a:solidFill>
                <a:srgbClr val="FF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27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10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50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2" dur="10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50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10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50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8" dur="10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50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50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50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50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0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50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10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50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50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50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50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50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tmFilter="0, 0; .2, .5; .8, .5; 1, 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500" autoRev="1" fill="hold"/>
                                        <p:tgtEl>
                                          <p:spTgt spid="3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50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10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50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 animBg="1"/>
      <p:bldP spid="20" grpId="0" animBg="1"/>
      <p:bldP spid="21" grpId="0" animBg="1"/>
      <p:bldP spid="22" grpId="0"/>
      <p:bldP spid="24" grpId="0" animBg="1"/>
      <p:bldP spid="25" grpId="0" animBg="1"/>
      <p:bldP spid="26" grpId="0" animBg="1"/>
      <p:bldP spid="27" grpId="0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2" grpId="0"/>
      <p:bldP spid="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8463" y="231942"/>
            <a:ext cx="8597900" cy="698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Position measurement (BPM)</a:t>
            </a:r>
            <a:br>
              <a:rPr lang="en-US" dirty="0" smtClean="0"/>
            </a:br>
            <a:r>
              <a:rPr lang="en-US" sz="2700" dirty="0" smtClean="0"/>
              <a:t>Electronics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36707" y="1886003"/>
            <a:ext cx="6860564" cy="2968099"/>
          </a:xfrm>
        </p:spPr>
        <p:txBody>
          <a:bodyPr/>
          <a:lstStyle/>
          <a:p>
            <a:r>
              <a:rPr lang="en-US" dirty="0" err="1" smtClean="0"/>
              <a:t>Libera</a:t>
            </a:r>
            <a:r>
              <a:rPr lang="en-US" dirty="0" smtClean="0"/>
              <a:t> Brilliance+ (Instrumentation Technologies)</a:t>
            </a:r>
          </a:p>
          <a:p>
            <a:pPr lvl="1">
              <a:spcBef>
                <a:spcPts val="0"/>
              </a:spcBef>
            </a:pPr>
            <a:endParaRPr lang="en-US" sz="1400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4 BPM boards per crate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Data Flow: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Single Pass for </a:t>
            </a:r>
            <a:r>
              <a:rPr lang="en-US" dirty="0" err="1" smtClean="0"/>
              <a:t>Linac</a:t>
            </a:r>
            <a:r>
              <a:rPr lang="en-US" dirty="0" smtClean="0"/>
              <a:t> and Transfer Line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@ 8,33 MHz (half rev. freq.) ~turn by turn data for storage ring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@10 Hz slow acquisition data for storage ring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Automatic gain control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Post-mortem and interlock possibilities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Tango device available and fully configurable embedded </a:t>
            </a:r>
            <a:r>
              <a:rPr lang="en-US" dirty="0"/>
              <a:t>o</a:t>
            </a:r>
            <a:r>
              <a:rPr lang="en-US" dirty="0" smtClean="0"/>
              <a:t>n the ARM processor</a:t>
            </a:r>
          </a:p>
          <a:p>
            <a:pPr lvl="1"/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1432-6E80-46DA-8F28-C57C65DB8D77}" type="slidenum">
              <a:rPr lang="en-US" altLang="fr-FR" smtClean="0"/>
              <a:pPr/>
              <a:t>5</a:t>
            </a:fld>
            <a:endParaRPr lang="en-US" altLang="fr-FR"/>
          </a:p>
        </p:txBody>
      </p:sp>
      <p:sp>
        <p:nvSpPr>
          <p:cNvPr id="19" name="Espace réservé du contenu 2"/>
          <p:cNvSpPr txBox="1">
            <a:spLocks/>
          </p:cNvSpPr>
          <p:nvPr/>
        </p:nvSpPr>
        <p:spPr bwMode="auto">
          <a:xfrm>
            <a:off x="7962370" y="3546715"/>
            <a:ext cx="3027272" cy="1204529"/>
          </a:xfrm>
          <a:prstGeom prst="rect">
            <a:avLst/>
          </a:prstGeom>
          <a:solidFill>
            <a:srgbClr val="FFF2E5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38CFF"/>
              </a:buClr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438CFF"/>
                </a:solidFill>
              </a:rPr>
              <a:t>Design (adaptation)</a:t>
            </a:r>
          </a:p>
          <a:p>
            <a:pPr>
              <a:buClr>
                <a:srgbClr val="438CFF"/>
              </a:buClr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438CFF"/>
                </a:solidFill>
              </a:rPr>
              <a:t>Manufacturing</a:t>
            </a:r>
          </a:p>
          <a:p>
            <a:pPr>
              <a:buClr>
                <a:srgbClr val="438CFF"/>
              </a:buClr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438CFF"/>
                </a:solidFill>
              </a:rPr>
              <a:t>Reception </a:t>
            </a:r>
            <a:r>
              <a:rPr lang="en-US" sz="1400" dirty="0" smtClean="0">
                <a:solidFill>
                  <a:srgbClr val="FF8000"/>
                </a:solidFill>
              </a:rPr>
              <a:t>tests (more than one year…)</a:t>
            </a: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13" t="25809" r="18328" b="14269"/>
          <a:stretch/>
        </p:blipFill>
        <p:spPr bwMode="auto">
          <a:xfrm>
            <a:off x="7742572" y="1227603"/>
            <a:ext cx="3466869" cy="1330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20"/>
          <p:cNvSpPr txBox="1"/>
          <p:nvPr/>
        </p:nvSpPr>
        <p:spPr>
          <a:xfrm>
            <a:off x="8777168" y="2563000"/>
            <a:ext cx="16505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 err="1" smtClean="0"/>
              <a:t>Libera</a:t>
            </a:r>
            <a:r>
              <a:rPr lang="en-US" sz="1200" b="1" i="1" dirty="0" smtClean="0"/>
              <a:t> Brilliance +</a:t>
            </a:r>
            <a:endParaRPr lang="en-US" sz="1200" b="1" i="1" dirty="0"/>
          </a:p>
        </p:txBody>
      </p:sp>
    </p:spTree>
    <p:extLst>
      <p:ext uri="{BB962C8B-B14F-4D97-AF65-F5344CB8AC3E}">
        <p14:creationId xmlns:p14="http://schemas.microsoft.com/office/powerpoint/2010/main" val="149777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6352" y="164455"/>
            <a:ext cx="8597900" cy="6985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Position measurement (BPM)</a:t>
            </a:r>
            <a:br>
              <a:rPr lang="en-US" dirty="0" smtClean="0"/>
            </a:br>
            <a:r>
              <a:rPr lang="en-US" sz="2700" dirty="0" smtClean="0"/>
              <a:t>Electronics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1882" y="1341256"/>
            <a:ext cx="2505415" cy="399996"/>
          </a:xfrm>
        </p:spPr>
        <p:txBody>
          <a:bodyPr/>
          <a:lstStyle/>
          <a:p>
            <a:r>
              <a:rPr lang="en-US" dirty="0" smtClean="0"/>
              <a:t>Acceptance tests</a:t>
            </a:r>
          </a:p>
          <a:p>
            <a:pPr lvl="1">
              <a:spcBef>
                <a:spcPts val="0"/>
              </a:spcBef>
            </a:pPr>
            <a:endParaRPr lang="en-US" sz="1400" dirty="0" smtClean="0"/>
          </a:p>
          <a:p>
            <a:pPr lvl="1"/>
            <a:endParaRPr lang="en-US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1432-6E80-46DA-8F28-C57C65DB8D77}" type="slidenum">
              <a:rPr lang="en-US" altLang="fr-FR" smtClean="0"/>
              <a:pPr/>
              <a:t>6</a:t>
            </a:fld>
            <a:endParaRPr lang="en-US" altLang="fr-FR"/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321" y="1910137"/>
            <a:ext cx="4940731" cy="2070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" name="Groupe 40"/>
          <p:cNvGrpSpPr/>
          <p:nvPr/>
        </p:nvGrpSpPr>
        <p:grpSpPr>
          <a:xfrm>
            <a:off x="7042931" y="68675"/>
            <a:ext cx="4774460" cy="2022636"/>
            <a:chOff x="903421" y="1956072"/>
            <a:chExt cx="9279317" cy="3597164"/>
          </a:xfrm>
        </p:grpSpPr>
        <p:pic>
          <p:nvPicPr>
            <p:cNvPr id="42" name="Image 4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22" t="6250" r="4047" b="49306"/>
            <a:stretch/>
          </p:blipFill>
          <p:spPr>
            <a:xfrm>
              <a:off x="1054099" y="1956072"/>
              <a:ext cx="9128639" cy="3597164"/>
            </a:xfrm>
            <a:prstGeom prst="rect">
              <a:avLst/>
            </a:prstGeom>
          </p:spPr>
        </p:pic>
        <p:sp>
          <p:nvSpPr>
            <p:cNvPr id="43" name="ZoneTexte 42"/>
            <p:cNvSpPr txBox="1"/>
            <p:nvPr/>
          </p:nvSpPr>
          <p:spPr>
            <a:xfrm rot="16200000">
              <a:off x="816681" y="2644137"/>
              <a:ext cx="681927" cy="508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 smtClean="0"/>
                <a:t>µm</a:t>
              </a:r>
              <a:endParaRPr lang="fr-FR" sz="1100" b="1" dirty="0"/>
            </a:p>
          </p:txBody>
        </p:sp>
        <p:sp>
          <p:nvSpPr>
            <p:cNvPr id="44" name="ZoneTexte 43"/>
            <p:cNvSpPr txBox="1"/>
            <p:nvPr/>
          </p:nvSpPr>
          <p:spPr>
            <a:xfrm rot="16200000">
              <a:off x="816681" y="4300322"/>
              <a:ext cx="681927" cy="5084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 smtClean="0"/>
                <a:t>µm</a:t>
              </a:r>
              <a:endParaRPr lang="fr-FR" sz="1100" b="1" dirty="0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2340686" y="2159310"/>
              <a:ext cx="1714143" cy="4105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900" b="1" dirty="0" smtClean="0">
                  <a:solidFill>
                    <a:srgbClr val="FFC611"/>
                  </a:solidFill>
                </a:rPr>
                <a:t>Specification</a:t>
              </a:r>
              <a:endParaRPr lang="en-US" sz="900" b="1" dirty="0">
                <a:solidFill>
                  <a:srgbClr val="FFC611"/>
                </a:solidFill>
              </a:endParaRPr>
            </a:p>
          </p:txBody>
        </p:sp>
        <p:cxnSp>
          <p:nvCxnSpPr>
            <p:cNvPr id="46" name="Connecteur droit 45"/>
            <p:cNvCxnSpPr/>
            <p:nvPr/>
          </p:nvCxnSpPr>
          <p:spPr bwMode="auto">
            <a:xfrm>
              <a:off x="4559829" y="2996952"/>
              <a:ext cx="0" cy="90636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C611"/>
              </a:solidFill>
              <a:prstDash val="solid"/>
              <a:round/>
              <a:headEnd type="arrow" w="med" len="med"/>
              <a:tailEnd type="none" w="med" len="med"/>
            </a:ln>
            <a:effectLst/>
          </p:spPr>
        </p:cxnSp>
        <p:cxnSp>
          <p:nvCxnSpPr>
            <p:cNvPr id="47" name="Connecteur droit 46"/>
            <p:cNvCxnSpPr/>
            <p:nvPr/>
          </p:nvCxnSpPr>
          <p:spPr bwMode="auto">
            <a:xfrm>
              <a:off x="4559829" y="4293096"/>
              <a:ext cx="0" cy="100811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C611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48" name="ZoneTexte 47"/>
            <p:cNvSpPr txBox="1"/>
            <p:nvPr/>
          </p:nvSpPr>
          <p:spPr>
            <a:xfrm>
              <a:off x="3007656" y="3903317"/>
              <a:ext cx="3100534" cy="465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 err="1" smtClean="0">
                  <a:solidFill>
                    <a:srgbClr val="FFC000"/>
                  </a:solidFill>
                </a:rPr>
                <a:t>ThomX</a:t>
              </a:r>
              <a:r>
                <a:rPr lang="fr-FR" sz="1100" b="1" dirty="0" smtClean="0">
                  <a:solidFill>
                    <a:srgbClr val="FFC000"/>
                  </a:solidFill>
                </a:rPr>
                <a:t> </a:t>
              </a:r>
              <a:r>
                <a:rPr lang="fr-FR" sz="1100" b="1" dirty="0" err="1" smtClean="0">
                  <a:solidFill>
                    <a:srgbClr val="FFC000"/>
                  </a:solidFill>
                </a:rPr>
                <a:t>working</a:t>
              </a:r>
              <a:r>
                <a:rPr lang="fr-FR" sz="1100" b="1" dirty="0" smtClean="0">
                  <a:solidFill>
                    <a:srgbClr val="FFC000"/>
                  </a:solidFill>
                </a:rPr>
                <a:t> point</a:t>
              </a:r>
              <a:endParaRPr lang="fr-FR" sz="1100" b="1" dirty="0">
                <a:solidFill>
                  <a:srgbClr val="FFC000"/>
                </a:solidFill>
              </a:endParaRPr>
            </a:p>
          </p:txBody>
        </p:sp>
        <p:sp>
          <p:nvSpPr>
            <p:cNvPr id="49" name="ZoneTexte 48"/>
            <p:cNvSpPr txBox="1"/>
            <p:nvPr/>
          </p:nvSpPr>
          <p:spPr>
            <a:xfrm>
              <a:off x="6102813" y="2108795"/>
              <a:ext cx="3776596" cy="46526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100" b="1" dirty="0" err="1" smtClean="0">
                  <a:solidFill>
                    <a:schemeClr val="bg1"/>
                  </a:solidFill>
                </a:rPr>
                <a:t>Beam</a:t>
              </a:r>
              <a:r>
                <a:rPr lang="fr-FR" sz="1100" b="1" dirty="0" smtClean="0">
                  <a:solidFill>
                    <a:schemeClr val="bg1"/>
                  </a:solidFill>
                </a:rPr>
                <a:t> </a:t>
              </a:r>
              <a:r>
                <a:rPr lang="fr-FR" sz="1100" b="1" dirty="0" err="1" smtClean="0">
                  <a:solidFill>
                    <a:schemeClr val="bg1"/>
                  </a:solidFill>
                </a:rPr>
                <a:t>current</a:t>
              </a:r>
              <a:r>
                <a:rPr lang="fr-FR" sz="1100" b="1" dirty="0" smtClean="0">
                  <a:solidFill>
                    <a:schemeClr val="bg1"/>
                  </a:solidFill>
                </a:rPr>
                <a:t> </a:t>
              </a:r>
              <a:r>
                <a:rPr lang="fr-FR" sz="1100" b="1" dirty="0" err="1" smtClean="0">
                  <a:solidFill>
                    <a:schemeClr val="bg1"/>
                  </a:solidFill>
                </a:rPr>
                <a:t>dependence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  <p:sp>
          <p:nvSpPr>
            <p:cNvPr id="50" name="ZoneTexte 49"/>
            <p:cNvSpPr txBox="1"/>
            <p:nvPr/>
          </p:nvSpPr>
          <p:spPr>
            <a:xfrm>
              <a:off x="6950288" y="3890019"/>
              <a:ext cx="2892063" cy="7663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100" b="1" dirty="0" smtClean="0">
                  <a:solidFill>
                    <a:schemeClr val="bg1"/>
                  </a:solidFill>
                </a:rPr>
                <a:t>Standard </a:t>
              </a:r>
              <a:r>
                <a:rPr lang="fr-FR" sz="1100" b="1" dirty="0" err="1" smtClean="0">
                  <a:solidFill>
                    <a:schemeClr val="bg1"/>
                  </a:solidFill>
                </a:rPr>
                <a:t>deviation</a:t>
              </a:r>
              <a:endParaRPr lang="fr-FR" sz="1100" b="1" dirty="0" smtClean="0">
                <a:solidFill>
                  <a:schemeClr val="bg1"/>
                </a:solidFill>
              </a:endParaRPr>
            </a:p>
            <a:p>
              <a:pPr algn="r"/>
              <a:r>
                <a:rPr lang="fr-FR" sz="1100" b="1" dirty="0" smtClean="0">
                  <a:solidFill>
                    <a:schemeClr val="bg1"/>
                  </a:solidFill>
                </a:rPr>
                <a:t>(100 </a:t>
              </a:r>
              <a:r>
                <a:rPr lang="fr-FR" sz="1100" b="1" dirty="0" err="1" smtClean="0">
                  <a:solidFill>
                    <a:schemeClr val="bg1"/>
                  </a:solidFill>
                </a:rPr>
                <a:t>samples</a:t>
              </a:r>
              <a:r>
                <a:rPr lang="fr-FR" sz="1100" b="1" dirty="0" smtClean="0">
                  <a:solidFill>
                    <a:schemeClr val="bg1"/>
                  </a:solidFill>
                </a:rPr>
                <a:t>)</a:t>
              </a:r>
              <a:endParaRPr lang="fr-FR" sz="11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ZoneTexte 50"/>
          <p:cNvSpPr txBox="1"/>
          <p:nvPr/>
        </p:nvSpPr>
        <p:spPr>
          <a:xfrm>
            <a:off x="8924252" y="2035756"/>
            <a:ext cx="1324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Input </a:t>
            </a:r>
            <a:r>
              <a:rPr lang="fr-FR" sz="1100" b="1" dirty="0" err="1" smtClean="0"/>
              <a:t>level</a:t>
            </a:r>
            <a:r>
              <a:rPr lang="fr-FR" sz="1100" b="1" dirty="0" smtClean="0"/>
              <a:t> (dBm)</a:t>
            </a:r>
            <a:endParaRPr lang="fr-FR" sz="11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528" b="13030"/>
          <a:stretch/>
        </p:blipFill>
        <p:spPr bwMode="auto">
          <a:xfrm>
            <a:off x="715509" y="4253569"/>
            <a:ext cx="3711887" cy="2100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ZoneTexte 21"/>
          <p:cNvSpPr txBox="1"/>
          <p:nvPr/>
        </p:nvSpPr>
        <p:spPr>
          <a:xfrm>
            <a:off x="1671904" y="3975266"/>
            <a:ext cx="217078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i="1" dirty="0" smtClean="0"/>
              <a:t>Test bench for acceptance test</a:t>
            </a:r>
            <a:endParaRPr lang="en-US" sz="1050" b="1" i="1" dirty="0"/>
          </a:p>
        </p:txBody>
      </p:sp>
      <p:pic>
        <p:nvPicPr>
          <p:cNvPr id="5" name="Picture 2" descr="L:\Diagnostics_et_Synchronisation\ThomX\BPM\Liberas\acceptance_test\test_serie\libera_brillance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2" t="50941" r="3968" b="6580"/>
          <a:stretch/>
        </p:blipFill>
        <p:spPr bwMode="auto">
          <a:xfrm>
            <a:off x="7062387" y="2298322"/>
            <a:ext cx="4774460" cy="2400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9681523" y="2452887"/>
            <a:ext cx="1943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err="1" smtClean="0">
                <a:solidFill>
                  <a:schemeClr val="bg1"/>
                </a:solidFill>
              </a:rPr>
              <a:t>Beam</a:t>
            </a:r>
            <a:r>
              <a:rPr lang="fr-FR" sz="1100" b="1" dirty="0" smtClean="0">
                <a:solidFill>
                  <a:schemeClr val="bg1"/>
                </a:solidFill>
              </a:rPr>
              <a:t> </a:t>
            </a:r>
            <a:r>
              <a:rPr lang="fr-FR" sz="1100" b="1" dirty="0" err="1" smtClean="0">
                <a:solidFill>
                  <a:schemeClr val="bg1"/>
                </a:solidFill>
              </a:rPr>
              <a:t>current</a:t>
            </a:r>
            <a:r>
              <a:rPr lang="fr-FR" sz="1100" b="1" dirty="0" smtClean="0">
                <a:solidFill>
                  <a:schemeClr val="bg1"/>
                </a:solidFill>
              </a:rPr>
              <a:t> </a:t>
            </a:r>
            <a:r>
              <a:rPr lang="fr-FR" sz="1100" b="1" dirty="0" err="1" smtClean="0">
                <a:solidFill>
                  <a:schemeClr val="bg1"/>
                </a:solidFill>
              </a:rPr>
              <a:t>dependence</a:t>
            </a:r>
            <a:endParaRPr lang="fr-FR" sz="1100" b="1" dirty="0">
              <a:solidFill>
                <a:schemeClr val="bg1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10136639" y="3548222"/>
            <a:ext cx="14880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chemeClr val="bg1"/>
                </a:solidFill>
              </a:rPr>
              <a:t>Standard </a:t>
            </a:r>
            <a:r>
              <a:rPr lang="fr-FR" sz="1100" b="1" dirty="0" err="1" smtClean="0">
                <a:solidFill>
                  <a:schemeClr val="bg1"/>
                </a:solidFill>
              </a:rPr>
              <a:t>deviation</a:t>
            </a:r>
            <a:endParaRPr lang="fr-FR" sz="1100" b="1" dirty="0" smtClean="0">
              <a:solidFill>
                <a:schemeClr val="bg1"/>
              </a:solidFill>
            </a:endParaRPr>
          </a:p>
          <a:p>
            <a:pPr algn="r"/>
            <a:r>
              <a:rPr lang="fr-FR" sz="1100" b="1" dirty="0" smtClean="0">
                <a:solidFill>
                  <a:schemeClr val="bg1"/>
                </a:solidFill>
              </a:rPr>
              <a:t>(10 </a:t>
            </a:r>
            <a:r>
              <a:rPr lang="fr-FR" sz="1100" b="1" dirty="0" err="1" smtClean="0">
                <a:solidFill>
                  <a:schemeClr val="bg1"/>
                </a:solidFill>
              </a:rPr>
              <a:t>ksamples</a:t>
            </a:r>
            <a:r>
              <a:rPr lang="fr-FR" sz="1100" b="1" dirty="0" smtClean="0">
                <a:solidFill>
                  <a:schemeClr val="bg1"/>
                </a:solidFill>
              </a:rPr>
              <a:t>)</a:t>
            </a:r>
            <a:endParaRPr lang="fr-FR" sz="1100" b="1" dirty="0">
              <a:solidFill>
                <a:schemeClr val="bg1"/>
              </a:solidFill>
            </a:endParaRPr>
          </a:p>
        </p:txBody>
      </p:sp>
      <p:cxnSp>
        <p:nvCxnSpPr>
          <p:cNvPr id="26" name="Connecteur droit 25"/>
          <p:cNvCxnSpPr/>
          <p:nvPr/>
        </p:nvCxnSpPr>
        <p:spPr bwMode="auto">
          <a:xfrm>
            <a:off x="8941746" y="2898822"/>
            <a:ext cx="981" cy="619722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61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27" name="Connecteur droit 26"/>
          <p:cNvCxnSpPr/>
          <p:nvPr/>
        </p:nvCxnSpPr>
        <p:spPr bwMode="auto">
          <a:xfrm>
            <a:off x="8942727" y="3737712"/>
            <a:ext cx="0" cy="566848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C611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sp>
        <p:nvSpPr>
          <p:cNvPr id="28" name="ZoneTexte 27"/>
          <p:cNvSpPr txBox="1"/>
          <p:nvPr/>
        </p:nvSpPr>
        <p:spPr>
          <a:xfrm>
            <a:off x="8144092" y="3479632"/>
            <a:ext cx="159530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err="1" smtClean="0">
                <a:solidFill>
                  <a:srgbClr val="FFC000"/>
                </a:solidFill>
              </a:rPr>
              <a:t>ThomX</a:t>
            </a:r>
            <a:r>
              <a:rPr lang="en-US" sz="1100" b="1" dirty="0" smtClean="0">
                <a:solidFill>
                  <a:srgbClr val="FFC000"/>
                </a:solidFill>
              </a:rPr>
              <a:t> working point</a:t>
            </a:r>
            <a:endParaRPr lang="en-US" sz="1100" b="1" dirty="0">
              <a:solidFill>
                <a:srgbClr val="FFC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8941746" y="4649959"/>
            <a:ext cx="13244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smtClean="0"/>
              <a:t>Input </a:t>
            </a:r>
            <a:r>
              <a:rPr lang="fr-FR" sz="1100" b="1" dirty="0" err="1" smtClean="0"/>
              <a:t>level</a:t>
            </a:r>
            <a:r>
              <a:rPr lang="fr-FR" sz="1100" b="1" dirty="0" smtClean="0"/>
              <a:t> (dBm)</a:t>
            </a:r>
            <a:endParaRPr lang="fr-FR" sz="1100" b="1" dirty="0"/>
          </a:p>
        </p:txBody>
      </p:sp>
      <p:graphicFrame>
        <p:nvGraphicFramePr>
          <p:cNvPr id="31" name="Graphique 30"/>
          <p:cNvGraphicFramePr/>
          <p:nvPr>
            <p:extLst>
              <p:ext uri="{D42A27DB-BD31-4B8C-83A1-F6EECF244321}">
                <p14:modId xmlns:p14="http://schemas.microsoft.com/office/powerpoint/2010/main" val="753198015"/>
              </p:ext>
            </p:extLst>
          </p:nvPr>
        </p:nvGraphicFramePr>
        <p:xfrm>
          <a:off x="4663281" y="4911569"/>
          <a:ext cx="3838693" cy="1810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32" name="Graphique 31"/>
          <p:cNvGraphicFramePr/>
          <p:nvPr>
            <p:extLst>
              <p:ext uri="{D42A27DB-BD31-4B8C-83A1-F6EECF244321}">
                <p14:modId xmlns:p14="http://schemas.microsoft.com/office/powerpoint/2010/main" val="1646807272"/>
              </p:ext>
            </p:extLst>
          </p:nvPr>
        </p:nvGraphicFramePr>
        <p:xfrm>
          <a:off x="8664416" y="4911569"/>
          <a:ext cx="3527584" cy="1868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sp>
        <p:nvSpPr>
          <p:cNvPr id="33" name="ZoneTexte 32"/>
          <p:cNvSpPr txBox="1"/>
          <p:nvPr/>
        </p:nvSpPr>
        <p:spPr>
          <a:xfrm>
            <a:off x="7161080" y="5100722"/>
            <a:ext cx="8819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Specification</a:t>
            </a:r>
            <a:endParaRPr lang="en-US" sz="9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10827058" y="5092314"/>
            <a:ext cx="88197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Specification</a:t>
            </a:r>
            <a:endParaRPr lang="en-US" sz="9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5" name="ZoneTexte 34"/>
          <p:cNvSpPr txBox="1"/>
          <p:nvPr/>
        </p:nvSpPr>
        <p:spPr>
          <a:xfrm rot="16200000">
            <a:off x="6086594" y="897801"/>
            <a:ext cx="14766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Slow Acquisition Data</a:t>
            </a:r>
            <a:endParaRPr lang="en-US" sz="1000" b="1" dirty="0"/>
          </a:p>
        </p:txBody>
      </p:sp>
      <p:sp>
        <p:nvSpPr>
          <p:cNvPr id="36" name="ZoneTexte 35"/>
          <p:cNvSpPr txBox="1"/>
          <p:nvPr/>
        </p:nvSpPr>
        <p:spPr>
          <a:xfrm rot="16200000">
            <a:off x="6193306" y="3259910"/>
            <a:ext cx="12827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Turn by Turn Data</a:t>
            </a:r>
            <a:endParaRPr lang="en-US" sz="1000" b="1" dirty="0"/>
          </a:p>
        </p:txBody>
      </p:sp>
      <p:sp>
        <p:nvSpPr>
          <p:cNvPr id="37" name="ZoneTexte 36"/>
          <p:cNvSpPr txBox="1"/>
          <p:nvPr/>
        </p:nvSpPr>
        <p:spPr>
          <a:xfrm>
            <a:off x="4894366" y="4649959"/>
            <a:ext cx="114165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Single Pass Data</a:t>
            </a:r>
            <a:endParaRPr lang="en-US" sz="1000" b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4894366" y="5042080"/>
            <a:ext cx="19431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b="1" dirty="0" err="1" smtClean="0"/>
              <a:t>Beam</a:t>
            </a:r>
            <a:r>
              <a:rPr lang="fr-FR" sz="1100" b="1" dirty="0" smtClean="0"/>
              <a:t> </a:t>
            </a:r>
            <a:r>
              <a:rPr lang="fr-FR" sz="1100" b="1" dirty="0" err="1" smtClean="0"/>
              <a:t>current</a:t>
            </a:r>
            <a:r>
              <a:rPr lang="fr-FR" sz="1100" b="1" dirty="0" smtClean="0"/>
              <a:t> </a:t>
            </a:r>
            <a:r>
              <a:rPr lang="fr-FR" sz="1100" b="1" dirty="0" err="1" smtClean="0"/>
              <a:t>dependence</a:t>
            </a:r>
            <a:endParaRPr lang="fr-FR" sz="1100" b="1" dirty="0"/>
          </a:p>
        </p:txBody>
      </p:sp>
      <p:sp>
        <p:nvSpPr>
          <p:cNvPr id="39" name="ZoneTexte 38"/>
          <p:cNvSpPr txBox="1"/>
          <p:nvPr/>
        </p:nvSpPr>
        <p:spPr>
          <a:xfrm>
            <a:off x="9165058" y="5000694"/>
            <a:ext cx="14880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/>
              <a:t>Standard </a:t>
            </a:r>
            <a:r>
              <a:rPr lang="fr-FR" sz="1100" b="1" dirty="0" err="1" smtClean="0"/>
              <a:t>deviation</a:t>
            </a:r>
            <a:endParaRPr lang="fr-FR" sz="1100" b="1" dirty="0" smtClean="0"/>
          </a:p>
          <a:p>
            <a:pPr algn="r"/>
            <a:r>
              <a:rPr lang="fr-FR" sz="1100" b="1" dirty="0" smtClean="0"/>
              <a:t>(10 </a:t>
            </a:r>
            <a:r>
              <a:rPr lang="fr-FR" sz="1100" b="1" dirty="0" err="1" smtClean="0"/>
              <a:t>ksamples</a:t>
            </a:r>
            <a:r>
              <a:rPr lang="fr-FR" sz="1100" b="1" dirty="0" smtClean="0"/>
              <a:t>)</a:t>
            </a:r>
            <a:endParaRPr lang="fr-FR" sz="1100" b="1" dirty="0"/>
          </a:p>
        </p:txBody>
      </p:sp>
    </p:spTree>
    <p:extLst>
      <p:ext uri="{BB962C8B-B14F-4D97-AF65-F5344CB8AC3E}">
        <p14:creationId xmlns:p14="http://schemas.microsoft.com/office/powerpoint/2010/main" val="120528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1" grpId="0"/>
      <p:bldP spid="23" grpId="0"/>
      <p:bldP spid="24" grpId="0"/>
      <p:bldP spid="28" grpId="0"/>
      <p:bldP spid="30" grpId="0"/>
      <p:bldGraphic spid="31" grpId="0">
        <p:bldAsOne/>
      </p:bldGraphic>
      <p:bldGraphic spid="32" grpId="0">
        <p:bldAsOne/>
      </p:bldGraphic>
      <p:bldP spid="33" grpId="0"/>
      <p:bldP spid="34" grpId="0"/>
      <p:bldP spid="35" grpId="0"/>
      <p:bldP spid="36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9996" y="227476"/>
            <a:ext cx="8597900" cy="698500"/>
          </a:xfrm>
        </p:spPr>
        <p:txBody>
          <a:bodyPr/>
          <a:lstStyle/>
          <a:p>
            <a:r>
              <a:rPr lang="en-US" dirty="0" smtClean="0"/>
              <a:t>Diagnostic stations</a:t>
            </a:r>
            <a:endParaRPr lang="en-US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47824" y="1036638"/>
            <a:ext cx="6346008" cy="4578350"/>
          </a:xfrm>
        </p:spPr>
        <p:txBody>
          <a:bodyPr/>
          <a:lstStyle/>
          <a:p>
            <a:r>
              <a:rPr lang="en-US" sz="1600" dirty="0" smtClean="0"/>
              <a:t>Location</a:t>
            </a:r>
          </a:p>
          <a:p>
            <a:pPr lvl="1"/>
            <a:r>
              <a:rPr lang="en-US" sz="1400" dirty="0" smtClean="0"/>
              <a:t>On </a:t>
            </a:r>
            <a:r>
              <a:rPr lang="en-US" sz="1400" dirty="0" err="1" smtClean="0"/>
              <a:t>Linac</a:t>
            </a:r>
            <a:r>
              <a:rPr lang="en-US" sz="1400" dirty="0" smtClean="0"/>
              <a:t> and transfer lines</a:t>
            </a:r>
          </a:p>
          <a:p>
            <a:r>
              <a:rPr lang="en-US" sz="1600" dirty="0" smtClean="0"/>
              <a:t>Purpose:</a:t>
            </a:r>
          </a:p>
          <a:p>
            <a:pPr lvl="1"/>
            <a:r>
              <a:rPr lang="en-US" sz="1400" dirty="0" smtClean="0"/>
              <a:t>Beam size, emittance and energy measurement</a:t>
            </a:r>
          </a:p>
          <a:p>
            <a:r>
              <a:rPr lang="en-US" sz="1600" dirty="0" smtClean="0"/>
              <a:t>Principle:</a:t>
            </a:r>
          </a:p>
          <a:p>
            <a:pPr lvl="1"/>
            <a:r>
              <a:rPr lang="en-US" sz="1400" dirty="0" smtClean="0"/>
              <a:t>Screen translation stage</a:t>
            </a:r>
          </a:p>
          <a:p>
            <a:pPr lvl="2">
              <a:spcBef>
                <a:spcPts val="0"/>
              </a:spcBef>
            </a:pPr>
            <a:r>
              <a:rPr lang="en-US" sz="1200" dirty="0" smtClean="0"/>
              <a:t>Calibration plate</a:t>
            </a:r>
          </a:p>
          <a:p>
            <a:pPr lvl="2">
              <a:spcBef>
                <a:spcPts val="0"/>
              </a:spcBef>
            </a:pPr>
            <a:r>
              <a:rPr lang="en-US" sz="1200" dirty="0" smtClean="0"/>
              <a:t>YAG (Ce): 25 mm diameter, 100 µm thick</a:t>
            </a:r>
          </a:p>
          <a:p>
            <a:pPr lvl="2">
              <a:spcBef>
                <a:spcPts val="0"/>
              </a:spcBef>
            </a:pPr>
            <a:r>
              <a:rPr lang="en-GB" altLang="en-US" sz="1200" dirty="0"/>
              <a:t>OTR : 25 mm diameter, 100 µm aluminised silicon wafer</a:t>
            </a:r>
          </a:p>
          <a:p>
            <a:pPr lvl="2">
              <a:spcBef>
                <a:spcPts val="0"/>
              </a:spcBef>
            </a:pPr>
            <a:r>
              <a:rPr lang="en-GB" altLang="en-US" sz="1200" dirty="0"/>
              <a:t>S</a:t>
            </a:r>
            <a:r>
              <a:rPr lang="en-GB" altLang="en-US" sz="1200" dirty="0" smtClean="0"/>
              <a:t>apphire </a:t>
            </a:r>
            <a:r>
              <a:rPr lang="en-GB" altLang="en-US" sz="1200" dirty="0"/>
              <a:t>screen </a:t>
            </a:r>
            <a:r>
              <a:rPr lang="en-GB" altLang="en-US" sz="1200" dirty="0" smtClean="0"/>
              <a:t>(station 2 @ end of </a:t>
            </a:r>
            <a:r>
              <a:rPr lang="en-GB" altLang="en-US" sz="1200" dirty="0" err="1" smtClean="0"/>
              <a:t>Linac</a:t>
            </a:r>
            <a:r>
              <a:rPr lang="en-GB" altLang="en-US" sz="1200" dirty="0" smtClean="0"/>
              <a:t>)</a:t>
            </a:r>
          </a:p>
          <a:p>
            <a:pPr lvl="1"/>
            <a:r>
              <a:rPr lang="en-US" sz="1400" dirty="0" smtClean="0"/>
              <a:t>View port:</a:t>
            </a:r>
            <a:r>
              <a:rPr lang="en-GB" altLang="en-US" sz="1400" dirty="0"/>
              <a:t> Fused Silica DN 60 CF</a:t>
            </a:r>
            <a:endParaRPr lang="en-US" sz="1400" dirty="0" smtClean="0"/>
          </a:p>
          <a:p>
            <a:pPr lvl="1"/>
            <a:r>
              <a:rPr lang="en-US" sz="1400" dirty="0" smtClean="0"/>
              <a:t>Imaging system</a:t>
            </a:r>
          </a:p>
          <a:p>
            <a:pPr lvl="1"/>
            <a:r>
              <a:rPr lang="en-US" sz="1400" dirty="0" smtClean="0"/>
              <a:t>Gigabit Ethernet trigged CCD</a:t>
            </a:r>
          </a:p>
          <a:p>
            <a:pPr lvl="1"/>
            <a:endParaRPr lang="en-US" sz="1400" dirty="0" smtClean="0"/>
          </a:p>
          <a:p>
            <a:pPr lvl="2"/>
            <a:endParaRPr lang="en-US" sz="1200" dirty="0" smtClean="0"/>
          </a:p>
          <a:p>
            <a:pPr lvl="2"/>
            <a:endParaRPr lang="en-US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1432-6E80-46DA-8F28-C57C65DB8D77}" type="slidenum">
              <a:rPr lang="en-US" altLang="fr-FR" smtClean="0"/>
              <a:pPr/>
              <a:t>7</a:t>
            </a:fld>
            <a:endParaRPr lang="en-US" altLang="fr-FR"/>
          </a:p>
        </p:txBody>
      </p:sp>
      <p:sp>
        <p:nvSpPr>
          <p:cNvPr id="27" name="ZoneTexte 26"/>
          <p:cNvSpPr txBox="1"/>
          <p:nvPr/>
        </p:nvSpPr>
        <p:spPr>
          <a:xfrm>
            <a:off x="7192500" y="4126301"/>
            <a:ext cx="214834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smtClean="0"/>
              <a:t>Screen translation stage</a:t>
            </a:r>
            <a:endParaRPr lang="en-US" sz="1400" i="1" dirty="0"/>
          </a:p>
        </p:txBody>
      </p:sp>
      <p:pic>
        <p:nvPicPr>
          <p:cNvPr id="14" name="Picture 6" descr="N:\diagnostics\ThomX\Présentations\Diag_Thomx_Cerenkov 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947" y="1967047"/>
            <a:ext cx="3626697" cy="2065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Espace réservé du contenu 2"/>
          <p:cNvSpPr txBox="1">
            <a:spLocks/>
          </p:cNvSpPr>
          <p:nvPr/>
        </p:nvSpPr>
        <p:spPr bwMode="auto">
          <a:xfrm>
            <a:off x="1400350" y="5041833"/>
            <a:ext cx="4883718" cy="1242235"/>
          </a:xfrm>
          <a:prstGeom prst="rect">
            <a:avLst/>
          </a:prstGeom>
          <a:solidFill>
            <a:srgbClr val="FFF2E5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38CFF"/>
              </a:buClr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438CFF"/>
                </a:solidFill>
              </a:rPr>
              <a:t>Design</a:t>
            </a:r>
          </a:p>
          <a:p>
            <a:pPr>
              <a:buClr>
                <a:srgbClr val="438CFF"/>
              </a:buClr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438CFF"/>
                </a:solidFill>
              </a:rPr>
              <a:t>Screens are delivered</a:t>
            </a:r>
          </a:p>
          <a:p>
            <a:pPr>
              <a:buClr>
                <a:srgbClr val="438CFF"/>
              </a:buClr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438CFF"/>
                </a:solidFill>
              </a:rPr>
              <a:t>1 translation stage is ready, </a:t>
            </a:r>
            <a:r>
              <a:rPr lang="en-US" sz="1400" dirty="0" smtClean="0">
                <a:solidFill>
                  <a:srgbClr val="FF8000"/>
                </a:solidFill>
              </a:rPr>
              <a:t>the others to be ordered</a:t>
            </a:r>
          </a:p>
        </p:txBody>
      </p:sp>
      <p:pic>
        <p:nvPicPr>
          <p:cNvPr id="18" name="Image 1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400" y="64169"/>
            <a:ext cx="2792664" cy="1612232"/>
          </a:xfrm>
          <a:prstGeom prst="rect">
            <a:avLst/>
          </a:prstGeom>
        </p:spPr>
      </p:pic>
      <p:sp>
        <p:nvSpPr>
          <p:cNvPr id="19" name="Ellipse 18"/>
          <p:cNvSpPr/>
          <p:nvPr/>
        </p:nvSpPr>
        <p:spPr>
          <a:xfrm>
            <a:off x="9211065" y="1434924"/>
            <a:ext cx="129780" cy="138052"/>
          </a:xfrm>
          <a:prstGeom prst="ellipse">
            <a:avLst/>
          </a:prstGeom>
          <a:solidFill>
            <a:srgbClr val="FF8000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Ellipse 19"/>
          <p:cNvSpPr/>
          <p:nvPr/>
        </p:nvSpPr>
        <p:spPr>
          <a:xfrm>
            <a:off x="11176741" y="385546"/>
            <a:ext cx="129780" cy="138052"/>
          </a:xfrm>
          <a:prstGeom prst="ellipse">
            <a:avLst/>
          </a:prstGeom>
          <a:solidFill>
            <a:srgbClr val="FF8000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11041996" y="801259"/>
            <a:ext cx="129780" cy="138052"/>
          </a:xfrm>
          <a:prstGeom prst="ellipse">
            <a:avLst/>
          </a:prstGeom>
          <a:solidFill>
            <a:srgbClr val="FF8000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9487695" y="385546"/>
            <a:ext cx="129780" cy="138052"/>
          </a:xfrm>
          <a:prstGeom prst="ellipse">
            <a:avLst/>
          </a:prstGeom>
          <a:solidFill>
            <a:srgbClr val="FF8000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10246852" y="1399807"/>
            <a:ext cx="129780" cy="138052"/>
          </a:xfrm>
          <a:prstGeom prst="ellipse">
            <a:avLst/>
          </a:prstGeom>
          <a:solidFill>
            <a:srgbClr val="FF8000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3985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27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204" y="227475"/>
            <a:ext cx="8597900" cy="698500"/>
          </a:xfrm>
        </p:spPr>
        <p:txBody>
          <a:bodyPr>
            <a:normAutofit/>
          </a:bodyPr>
          <a:lstStyle/>
          <a:p>
            <a:r>
              <a:rPr lang="en-US" dirty="0" smtClean="0"/>
              <a:t>Bunch length measurement</a:t>
            </a:r>
            <a:endParaRPr lang="en-US" sz="2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4058" y="930506"/>
            <a:ext cx="4062133" cy="1945203"/>
          </a:xfrm>
        </p:spPr>
        <p:txBody>
          <a:bodyPr/>
          <a:lstStyle/>
          <a:p>
            <a:r>
              <a:rPr lang="en-US" sz="1600" dirty="0" smtClean="0"/>
              <a:t>End of </a:t>
            </a:r>
            <a:r>
              <a:rPr lang="en-US" sz="1600" dirty="0" err="1" smtClean="0"/>
              <a:t>Linac</a:t>
            </a:r>
            <a:r>
              <a:rPr lang="en-US" sz="1600" dirty="0" smtClean="0"/>
              <a:t>:</a:t>
            </a:r>
          </a:p>
          <a:p>
            <a:pPr lvl="1">
              <a:spcBef>
                <a:spcPts val="0"/>
              </a:spcBef>
            </a:pPr>
            <a:r>
              <a:rPr lang="en-US" sz="1400" b="1" dirty="0" smtClean="0">
                <a:solidFill>
                  <a:srgbClr val="FF8000"/>
                </a:solidFill>
              </a:rPr>
              <a:t>Cherenkov radiation </a:t>
            </a:r>
            <a:r>
              <a:rPr lang="en-US" sz="1400" dirty="0" smtClean="0"/>
              <a:t>produced when the electron beam passes</a:t>
            </a:r>
            <a:r>
              <a:rPr lang="en-US" sz="1400" dirty="0" smtClean="0">
                <a:solidFill>
                  <a:srgbClr val="FF0000"/>
                </a:solidFill>
              </a:rPr>
              <a:t> </a:t>
            </a:r>
            <a:r>
              <a:rPr lang="en-US" sz="1400" dirty="0" smtClean="0"/>
              <a:t>through the sapphire screen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Sapphire window to extract light</a:t>
            </a:r>
          </a:p>
          <a:p>
            <a:pPr lvl="1">
              <a:spcBef>
                <a:spcPts val="0"/>
              </a:spcBef>
            </a:pPr>
            <a:r>
              <a:rPr lang="en-US" sz="1400" dirty="0"/>
              <a:t>Transport the radiation to a streak camera to measure the photon pulse length. @ </a:t>
            </a:r>
            <a:r>
              <a:rPr lang="en-US" sz="1400" dirty="0" smtClean="0"/>
              <a:t>a SR dipole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1432-6E80-46DA-8F28-C57C65DB8D77}" type="slidenum">
              <a:rPr lang="en-US" altLang="fr-FR" smtClean="0"/>
              <a:pPr/>
              <a:t>8</a:t>
            </a:fld>
            <a:endParaRPr lang="en-US" altLang="fr-FR"/>
          </a:p>
        </p:txBody>
      </p:sp>
      <p:sp>
        <p:nvSpPr>
          <p:cNvPr id="27" name="ZoneTexte 26"/>
          <p:cNvSpPr txBox="1"/>
          <p:nvPr/>
        </p:nvSpPr>
        <p:spPr>
          <a:xfrm>
            <a:off x="10000009" y="3561846"/>
            <a:ext cx="17604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SR extraction port</a:t>
            </a:r>
            <a:endParaRPr lang="en-US" sz="1400" b="1" i="1" dirty="0"/>
          </a:p>
        </p:txBody>
      </p:sp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5621" y="1899155"/>
            <a:ext cx="2289634" cy="1677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ce réservé du contenu 2"/>
          <p:cNvSpPr txBox="1">
            <a:spLocks/>
          </p:cNvSpPr>
          <p:nvPr/>
        </p:nvSpPr>
        <p:spPr bwMode="auto">
          <a:xfrm>
            <a:off x="5061815" y="930506"/>
            <a:ext cx="4062133" cy="1945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 smtClean="0"/>
              <a:t>Storage Ring:</a:t>
            </a:r>
          </a:p>
          <a:p>
            <a:pPr lvl="1">
              <a:spcBef>
                <a:spcPts val="0"/>
              </a:spcBef>
            </a:pPr>
            <a:r>
              <a:rPr lang="en-US" sz="1400" b="1" dirty="0">
                <a:solidFill>
                  <a:srgbClr val="FF8000"/>
                </a:solidFill>
              </a:rPr>
              <a:t>Synchrotron radiation </a:t>
            </a:r>
            <a:r>
              <a:rPr lang="en-US" sz="1400" dirty="0"/>
              <a:t>produced when the electron beam changes its trajectory in the bending magnet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Sapphire window to extract light</a:t>
            </a:r>
          </a:p>
          <a:p>
            <a:pPr lvl="1">
              <a:spcBef>
                <a:spcPts val="0"/>
              </a:spcBef>
            </a:pPr>
            <a:r>
              <a:rPr lang="en-US" sz="1400" dirty="0" smtClean="0"/>
              <a:t>Transport the radiation to a streak camera to measure the photon pulse length. @ a SR dipole</a:t>
            </a:r>
          </a:p>
        </p:txBody>
      </p:sp>
      <p:pic>
        <p:nvPicPr>
          <p:cNvPr id="11" name="Image 1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576" y="124390"/>
            <a:ext cx="2792664" cy="1612232"/>
          </a:xfrm>
          <a:prstGeom prst="rect">
            <a:avLst/>
          </a:prstGeom>
        </p:spPr>
      </p:pic>
      <p:sp>
        <p:nvSpPr>
          <p:cNvPr id="13" name="Ellipse 12"/>
          <p:cNvSpPr/>
          <p:nvPr/>
        </p:nvSpPr>
        <p:spPr>
          <a:xfrm>
            <a:off x="10750438" y="757337"/>
            <a:ext cx="129780" cy="138052"/>
          </a:xfrm>
          <a:prstGeom prst="ellipse">
            <a:avLst/>
          </a:prstGeom>
          <a:solidFill>
            <a:srgbClr val="FF8000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11777261" y="447155"/>
            <a:ext cx="129780" cy="138052"/>
          </a:xfrm>
          <a:prstGeom prst="ellipse">
            <a:avLst/>
          </a:prstGeom>
          <a:solidFill>
            <a:srgbClr val="FF8000">
              <a:alpha val="78824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616" y="2788024"/>
            <a:ext cx="3102743" cy="349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3"/>
          <a:stretch/>
        </p:blipFill>
        <p:spPr bwMode="auto">
          <a:xfrm>
            <a:off x="6061169" y="2875709"/>
            <a:ext cx="2326157" cy="3402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97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10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204" y="227475"/>
            <a:ext cx="8597900" cy="698500"/>
          </a:xfrm>
        </p:spPr>
        <p:txBody>
          <a:bodyPr>
            <a:normAutofit/>
          </a:bodyPr>
          <a:lstStyle/>
          <a:p>
            <a:r>
              <a:rPr lang="en-US" dirty="0" smtClean="0"/>
              <a:t>Bunch length measurement</a:t>
            </a:r>
            <a:endParaRPr lang="en-US" sz="27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9270" y="5434184"/>
            <a:ext cx="6556683" cy="787322"/>
          </a:xfrm>
        </p:spPr>
        <p:txBody>
          <a:bodyPr/>
          <a:lstStyle/>
          <a:p>
            <a:r>
              <a:rPr lang="en-US" sz="1600" dirty="0"/>
              <a:t>Complex transport path</a:t>
            </a:r>
          </a:p>
          <a:p>
            <a:r>
              <a:rPr lang="en-US" sz="1600" dirty="0"/>
              <a:t>Precise alignment and high stability </a:t>
            </a:r>
            <a:r>
              <a:rPr lang="en-US" sz="1600" dirty="0" smtClean="0"/>
              <a:t>required</a:t>
            </a:r>
            <a:endParaRPr lang="en-US" sz="16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D01432-6E80-46DA-8F28-C57C65DB8D77}" type="slidenum">
              <a:rPr lang="en-US" altLang="fr-FR" smtClean="0"/>
              <a:pPr/>
              <a:t>9</a:t>
            </a:fld>
            <a:endParaRPr lang="en-US" altLang="fr-FR"/>
          </a:p>
        </p:txBody>
      </p:sp>
      <p:grpSp>
        <p:nvGrpSpPr>
          <p:cNvPr id="6" name="Groupe 5"/>
          <p:cNvGrpSpPr/>
          <p:nvPr/>
        </p:nvGrpSpPr>
        <p:grpSpPr>
          <a:xfrm>
            <a:off x="9251576" y="124390"/>
            <a:ext cx="2792664" cy="1612232"/>
            <a:chOff x="4470510" y="4059896"/>
            <a:chExt cx="2792664" cy="1612232"/>
          </a:xfrm>
        </p:grpSpPr>
        <p:pic>
          <p:nvPicPr>
            <p:cNvPr id="11" name="Image 10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70510" y="4059896"/>
              <a:ext cx="2792664" cy="1612232"/>
            </a:xfrm>
            <a:prstGeom prst="rect">
              <a:avLst/>
            </a:prstGeom>
          </p:spPr>
        </p:pic>
        <p:sp>
          <p:nvSpPr>
            <p:cNvPr id="13" name="Ellipse 12"/>
            <p:cNvSpPr/>
            <p:nvPr/>
          </p:nvSpPr>
          <p:spPr>
            <a:xfrm>
              <a:off x="5969372" y="4692843"/>
              <a:ext cx="129780" cy="138052"/>
            </a:xfrm>
            <a:prstGeom prst="ellipse">
              <a:avLst/>
            </a:prstGeom>
            <a:solidFill>
              <a:srgbClr val="FF8000">
                <a:alpha val="7882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996195" y="4382661"/>
              <a:ext cx="129780" cy="138052"/>
            </a:xfrm>
            <a:prstGeom prst="ellipse">
              <a:avLst/>
            </a:prstGeom>
            <a:solidFill>
              <a:srgbClr val="FF8000">
                <a:alpha val="78824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70" y="1016317"/>
            <a:ext cx="6515034" cy="428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Espace réservé du contenu 2"/>
          <p:cNvSpPr txBox="1">
            <a:spLocks/>
          </p:cNvSpPr>
          <p:nvPr/>
        </p:nvSpPr>
        <p:spPr bwMode="auto">
          <a:xfrm>
            <a:off x="6274788" y="5109924"/>
            <a:ext cx="3978473" cy="986034"/>
          </a:xfrm>
          <a:prstGeom prst="rect">
            <a:avLst/>
          </a:prstGeom>
          <a:solidFill>
            <a:srgbClr val="FFF2E5"/>
          </a:solidFill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defRPr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6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 3" pitchFamily="18" charset="2"/>
              <a:buChar char=""/>
              <a:defRPr sz="14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Wingdings" pitchFamily="2" charset="2"/>
              <a:buChar char="Ø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FF6F00"/>
              </a:buClr>
              <a:buSzPct val="80000"/>
              <a:buFont typeface="Trebuchet MS" pitchFamily="34" charset="0"/>
              <a:buChar char="—"/>
              <a:defRPr sz="1200" kern="12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438CFF"/>
              </a:buClr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438CFF"/>
                </a:solidFill>
              </a:rPr>
              <a:t>Streak camera in house and tested on PHIL</a:t>
            </a:r>
          </a:p>
          <a:p>
            <a:pPr>
              <a:buClr>
                <a:srgbClr val="438CFF"/>
              </a:buClr>
              <a:buFont typeface="Wingdings" panose="05000000000000000000" pitchFamily="2" charset="2"/>
              <a:buChar char="ü"/>
            </a:pPr>
            <a:r>
              <a:rPr lang="en-US" sz="1400" dirty="0" smtClean="0">
                <a:solidFill>
                  <a:srgbClr val="FF8000"/>
                </a:solidFill>
              </a:rPr>
              <a:t>Transport design almost ready, final height depending on slab roughening</a:t>
            </a:r>
          </a:p>
        </p:txBody>
      </p:sp>
      <p:pic>
        <p:nvPicPr>
          <p:cNvPr id="16" name="Picture 2" descr="M:\ThomX\Equipements\Diagnostics\OpticalBeamLine\OpticalBeamLine\Plans\Plans_141121\2014-11-21-CheminsLumieres-02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464" b="10355"/>
          <a:stretch/>
        </p:blipFill>
        <p:spPr bwMode="auto">
          <a:xfrm>
            <a:off x="7979260" y="1927411"/>
            <a:ext cx="3537446" cy="288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304" y="89592"/>
            <a:ext cx="1602559" cy="1523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ZoneTexte 16"/>
          <p:cNvSpPr txBox="1"/>
          <p:nvPr/>
        </p:nvSpPr>
        <p:spPr>
          <a:xfrm>
            <a:off x="7070653" y="1619634"/>
            <a:ext cx="14398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i="1" dirty="0" smtClean="0"/>
              <a:t>Mirror support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147698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ThomX-3">
  <a:themeElements>
    <a:clrScheme name="Personnalisée 3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F8000"/>
      </a:accent1>
      <a:accent2>
        <a:srgbClr val="996633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6633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lesStrategy_FacetGreenTheme_16x9_TP103418064" id="{4089F4F0-B72F-46AE-8EAE-5C15EE2FFB85}" vid="{57759912-BBD4-45F2-87A9-58135155D9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4666</TotalTime>
  <Words>969</Words>
  <Application>Microsoft Office PowerPoint</Application>
  <PresentationFormat>Personnalisé</PresentationFormat>
  <Paragraphs>195</Paragraphs>
  <Slides>12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ThomX-3</vt:lpstr>
      <vt:lpstr>Diagnostics for ThomX</vt:lpstr>
      <vt:lpstr>Diagnostics for ThomX (outline)</vt:lpstr>
      <vt:lpstr>Charge measurement</vt:lpstr>
      <vt:lpstr>Position measurement (BPM) Mechanics</vt:lpstr>
      <vt:lpstr>Position measurement (BPM) Electronics</vt:lpstr>
      <vt:lpstr>Position measurement (BPM) Electronics</vt:lpstr>
      <vt:lpstr>Diagnostic stations</vt:lpstr>
      <vt:lpstr>Bunch length measurement</vt:lpstr>
      <vt:lpstr>Bunch length measurement</vt:lpstr>
      <vt:lpstr>Transverse feedback</vt:lpstr>
      <vt:lpstr>Transverse feedback Stripline</vt:lpstr>
      <vt:lpstr>Beam Loss Monitors</vt:lpstr>
    </vt:vector>
  </TitlesOfParts>
  <Company>LAL - 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présentation</dc:title>
  <dc:creator>agnes vermes</dc:creator>
  <cp:lastModifiedBy>admHSE</cp:lastModifiedBy>
  <cp:revision>140</cp:revision>
  <dcterms:created xsi:type="dcterms:W3CDTF">2014-12-08T15:13:57Z</dcterms:created>
  <dcterms:modified xsi:type="dcterms:W3CDTF">2016-12-12T20:36:04Z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TC034180659991</vt:lpwstr>
  </property>
</Properties>
</file>