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1" r:id="rId4"/>
    <p:sldId id="276" r:id="rId5"/>
    <p:sldId id="270" r:id="rId6"/>
    <p:sldId id="271" r:id="rId7"/>
    <p:sldId id="266" r:id="rId8"/>
    <p:sldId id="273" r:id="rId9"/>
    <p:sldId id="263" r:id="rId1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772CC-7E05-48A1-B676-B46A4865E7C2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ADA2-084F-4991-AED8-CA094B7DD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ADA2-084F-4991-AED8-CA094B7DDB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47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ADA2-084F-4991-AED8-CA094B7DDB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90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73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7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3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C:\Users\ribeiro\Downloads\logo_ThomX_T-BandeauSite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/>
          <a:stretch/>
        </p:blipFill>
        <p:spPr bwMode="auto">
          <a:xfrm>
            <a:off x="7293083" y="53395"/>
            <a:ext cx="1836000" cy="3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rchand\AppData\Local\Temp\soleilquadrihautedef.tif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3207" r="7685" b="11047"/>
          <a:stretch/>
        </p:blipFill>
        <p:spPr bwMode="auto">
          <a:xfrm>
            <a:off x="35496" y="8424"/>
            <a:ext cx="1260000" cy="5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FEC0-DA87-47FF-8028-92FD7B9971D8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BB74-91AF-49A2-957A-32498C09C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77281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Réunion annuelle THOMX</a:t>
            </a:r>
          </a:p>
          <a:p>
            <a:pPr algn="ctr"/>
            <a:r>
              <a:rPr lang="fr-FR" sz="3200" dirty="0" smtClean="0"/>
              <a:t>13/12/2016 </a:t>
            </a:r>
            <a:endParaRPr lang="en-US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364502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Etat d’avancement du système RF de l’Anneau</a:t>
            </a:r>
          </a:p>
          <a:p>
            <a:pPr algn="ctr"/>
            <a:r>
              <a:rPr lang="fr-FR" sz="2400" dirty="0" smtClean="0"/>
              <a:t>Patrick Marchand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8701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cavité 500 MHz de l’Anneau 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490" r="14316" b="6997"/>
          <a:stretch/>
        </p:blipFill>
        <p:spPr bwMode="auto">
          <a:xfrm>
            <a:off x="1187624" y="1354102"/>
            <a:ext cx="2664296" cy="412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23928" y="3958800"/>
            <a:ext cx="936104" cy="717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Tuner </a:t>
            </a:r>
          </a:p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à piston </a:t>
            </a:r>
          </a:p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(HOM)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5712881"/>
            <a:ext cx="8640960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  Après étuvage, vide </a:t>
            </a:r>
            <a:r>
              <a:rPr lang="fr-FR" sz="1600" smtClean="0"/>
              <a:t>de </a:t>
            </a:r>
            <a:r>
              <a:rPr lang="fr-FR" sz="1600"/>
              <a:t>4</a:t>
            </a:r>
            <a:r>
              <a:rPr lang="fr-FR" sz="1600" smtClean="0"/>
              <a:t> 10</a:t>
            </a:r>
            <a:r>
              <a:rPr lang="fr-FR" sz="1600" baseline="30000" smtClean="0"/>
              <a:t>-10</a:t>
            </a:r>
            <a:r>
              <a:rPr lang="fr-FR" sz="1600" smtClean="0"/>
              <a:t> </a:t>
            </a:r>
            <a:r>
              <a:rPr lang="fr-FR" sz="1600" dirty="0" smtClean="0"/>
              <a:t>mbar</a:t>
            </a:r>
          </a:p>
          <a:p>
            <a:pPr marL="88900" indent="-8890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  Remplacer le support actuel par le définitif en fabrication (BE LAL)</a:t>
            </a:r>
          </a:p>
          <a:p>
            <a:pPr marL="88900" indent="-8890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  Une cartographie des </a:t>
            </a:r>
            <a:r>
              <a:rPr lang="fr-FR" sz="1600" dirty="0" err="1" smtClean="0"/>
              <a:t>f</a:t>
            </a:r>
            <a:r>
              <a:rPr lang="fr-FR" sz="1600" baseline="-25000" dirty="0" err="1" smtClean="0"/>
              <a:t>HOM</a:t>
            </a:r>
            <a:r>
              <a:rPr lang="fr-FR" sz="1600" dirty="0" smtClean="0"/>
              <a:t> en fonction de la </a:t>
            </a:r>
            <a:r>
              <a:rPr lang="fr-FR" sz="1600" dirty="0" err="1" smtClean="0"/>
              <a:t>temp</a:t>
            </a:r>
            <a:r>
              <a:rPr lang="fr-FR" sz="1600" dirty="0" smtClean="0"/>
              <a:t>. est prévue </a:t>
            </a:r>
            <a:r>
              <a:rPr lang="fr-FR" sz="1600" dirty="0"/>
              <a:t>T</a:t>
            </a:r>
            <a:r>
              <a:rPr lang="fr-FR" sz="1600" dirty="0" smtClean="0"/>
              <a:t>1 2017 à SOLEIL (dispo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rack)</a:t>
            </a:r>
          </a:p>
          <a:p>
            <a:pPr marL="88900" indent="-8890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  Le conditionnement RF se fera avec la cavité en place dans la casemate "en accès contrôlé"</a:t>
            </a:r>
            <a:endParaRPr lang="fr-F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" t="5063" r="7779" b="6412"/>
          <a:stretch/>
        </p:blipFill>
        <p:spPr bwMode="auto">
          <a:xfrm flipH="1">
            <a:off x="4968384" y="1394371"/>
            <a:ext cx="3060000" cy="40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07904" y="1497656"/>
            <a:ext cx="1368152" cy="512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Coupleur de puissance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19872" y="4894904"/>
            <a:ext cx="1728192" cy="50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Refroidissement</a:t>
            </a:r>
          </a:p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+ tuning HOM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29" name="Connecteur droit avec flèche 28"/>
          <p:cNvCxnSpPr>
            <a:stCxn id="7" idx="1"/>
          </p:cNvCxnSpPr>
          <p:nvPr/>
        </p:nvCxnSpPr>
        <p:spPr>
          <a:xfrm flipH="1" flipV="1">
            <a:off x="2627784" y="3670769"/>
            <a:ext cx="1296144" cy="64678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Connecteur droit avec flèche 3077"/>
          <p:cNvCxnSpPr/>
          <p:nvPr/>
        </p:nvCxnSpPr>
        <p:spPr>
          <a:xfrm>
            <a:off x="4923479" y="3310446"/>
            <a:ext cx="165152" cy="26652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cteur droit avec flèche 3080"/>
          <p:cNvCxnSpPr/>
          <p:nvPr/>
        </p:nvCxnSpPr>
        <p:spPr>
          <a:xfrm flipH="1">
            <a:off x="5910416" y="2041988"/>
            <a:ext cx="1296144" cy="10801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Connecteur droit avec flèche 3082"/>
          <p:cNvCxnSpPr/>
          <p:nvPr/>
        </p:nvCxnSpPr>
        <p:spPr>
          <a:xfrm>
            <a:off x="7206560" y="1781080"/>
            <a:ext cx="72008" cy="12690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732240" y="1276194"/>
            <a:ext cx="2160240" cy="50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Tuner principal  (mode</a:t>
            </a:r>
            <a:r>
              <a:rPr lang="fr-FR" sz="800" b="1" dirty="0" smtClean="0">
                <a:solidFill>
                  <a:srgbClr val="00B0F0"/>
                </a:solidFill>
              </a:rPr>
              <a:t> </a:t>
            </a:r>
            <a:r>
              <a:rPr lang="fr-FR" b="1" dirty="0" smtClean="0">
                <a:solidFill>
                  <a:srgbClr val="00B0F0"/>
                </a:solidFill>
              </a:rPr>
              <a:t>fondamental)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627784" y="1753816"/>
            <a:ext cx="1080120" cy="1167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ZoneTexte 3075"/>
          <p:cNvSpPr txBox="1"/>
          <p:nvPr/>
        </p:nvSpPr>
        <p:spPr>
          <a:xfrm>
            <a:off x="4023340" y="2806672"/>
            <a:ext cx="914968" cy="512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Pompe</a:t>
            </a:r>
          </a:p>
          <a:p>
            <a:pPr algn="ctr">
              <a:lnSpc>
                <a:spcPts val="16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ionique 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22" name="Connecteur droit avec flèche 21"/>
          <p:cNvCxnSpPr>
            <a:stCxn id="5" idx="3"/>
          </p:cNvCxnSpPr>
          <p:nvPr/>
        </p:nvCxnSpPr>
        <p:spPr>
          <a:xfrm>
            <a:off x="5076056" y="1753816"/>
            <a:ext cx="1368152" cy="1167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3167844" y="4750888"/>
            <a:ext cx="252028" cy="14401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Connecteur droit avec flèche 3072"/>
          <p:cNvCxnSpPr/>
          <p:nvPr/>
        </p:nvCxnSpPr>
        <p:spPr>
          <a:xfrm flipV="1">
            <a:off x="5148064" y="4750888"/>
            <a:ext cx="216024" cy="1440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67544" y="639548"/>
            <a:ext cx="835292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600" dirty="0"/>
              <a:t>A</a:t>
            </a:r>
            <a:r>
              <a:rPr lang="fr-FR" sz="1600" dirty="0" smtClean="0"/>
              <a:t>ncienne </a:t>
            </a:r>
            <a:r>
              <a:rPr lang="fr-FR" sz="1600" dirty="0"/>
              <a:t>cavité d'</a:t>
            </a:r>
            <a:r>
              <a:rPr lang="fr-FR" sz="1600" dirty="0" err="1"/>
              <a:t>Elettra</a:t>
            </a:r>
            <a:r>
              <a:rPr lang="fr-FR" sz="1600" dirty="0"/>
              <a:t> </a:t>
            </a:r>
            <a:r>
              <a:rPr lang="fr-FR" sz="1600" dirty="0" smtClean="0"/>
              <a:t>remise </a:t>
            </a:r>
            <a:r>
              <a:rPr lang="fr-FR" sz="1600" dirty="0"/>
              <a:t>en </a:t>
            </a:r>
            <a:r>
              <a:rPr lang="fr-FR" sz="1600" dirty="0" smtClean="0"/>
              <a:t>état ; </a:t>
            </a:r>
            <a:r>
              <a:rPr lang="fr-FR" sz="1600" dirty="0"/>
              <a:t>i</a:t>
            </a:r>
            <a:r>
              <a:rPr lang="fr-FR" sz="1600" dirty="0" smtClean="0"/>
              <a:t>nitialement </a:t>
            </a:r>
            <a:r>
              <a:rPr lang="fr-FR" sz="1600" dirty="0"/>
              <a:t>récupérée par SESAME, elle a été prêtée à </a:t>
            </a:r>
            <a:r>
              <a:rPr lang="fr-FR" sz="1600" dirty="0" err="1"/>
              <a:t>ThomX</a:t>
            </a:r>
            <a:r>
              <a:rPr lang="fr-FR" sz="1600" dirty="0"/>
              <a:t> qui pourra éventuellement se l'approprier de façon définitive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5" grpId="0" animBg="1"/>
      <p:bldP spid="11" grpId="0" animBg="1"/>
      <p:bldP spid="9" grpId="0" animBg="1"/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hand\AppData\Local\Microsoft\Windows\Temporary Internet Files\Content.Outlook\99URQ1UW\IMG_47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5" t="3630" r="8088" b="7047"/>
          <a:stretch/>
        </p:blipFill>
        <p:spPr bwMode="auto">
          <a:xfrm>
            <a:off x="3240496" y="972000"/>
            <a:ext cx="5796000" cy="53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2" y="29258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Cooling</a:t>
            </a:r>
            <a:r>
              <a:rPr lang="fr-FR" sz="2000" b="1" dirty="0" smtClean="0"/>
              <a:t> rack pour le tuning thermique des </a:t>
            </a:r>
            <a:r>
              <a:rPr lang="fr-FR" sz="2000" b="1" dirty="0" err="1" smtClean="0"/>
              <a:t>HOMs</a:t>
            </a:r>
            <a:r>
              <a:rPr lang="fr-FR" sz="2000" b="1" dirty="0" smtClean="0"/>
              <a:t>  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3836948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Ø"/>
            </a:pPr>
            <a:r>
              <a:rPr lang="fr-FR" sz="1600" dirty="0" smtClean="0"/>
              <a:t> En cours de réalisation :</a:t>
            </a:r>
            <a:r>
              <a:rPr lang="fr-FR" dirty="0" smtClean="0"/>
              <a:t>  </a:t>
            </a:r>
          </a:p>
          <a:p>
            <a:r>
              <a:rPr lang="fr-FR" sz="1600" dirty="0" smtClean="0"/>
              <a:t>       -  Câblage du coffret électrique                                            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 </a:t>
            </a:r>
            <a:r>
              <a:rPr lang="fr-FR" sz="1600" dirty="0" smtClean="0"/>
              <a:t>      -  Contrôle à base de PID </a:t>
            </a: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fr-FR" sz="1600" dirty="0" smtClean="0"/>
              <a:t> Qualification de l’ensemble sur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charge de test prévue fin février</a:t>
            </a:r>
            <a:r>
              <a:rPr lang="fr-FR" sz="1600" dirty="0"/>
              <a:t> 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2017 à SOLEIL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400736" y="1556792"/>
            <a:ext cx="93610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600" b="1" dirty="0" smtClean="0">
                <a:solidFill>
                  <a:srgbClr val="00B0F0"/>
                </a:solidFill>
              </a:rPr>
              <a:t>Vanne</a:t>
            </a:r>
          </a:p>
          <a:p>
            <a:pPr algn="ctr">
              <a:lnSpc>
                <a:spcPts val="1400"/>
              </a:lnSpc>
            </a:pPr>
            <a:r>
              <a:rPr lang="fr-FR" sz="1600" b="1" dirty="0" smtClean="0">
                <a:solidFill>
                  <a:srgbClr val="00B0F0"/>
                </a:solidFill>
              </a:rPr>
              <a:t>3 voies</a:t>
            </a:r>
            <a:r>
              <a:rPr lang="fr-FR" sz="800" b="1" dirty="0" smtClean="0">
                <a:solidFill>
                  <a:srgbClr val="00B0F0"/>
                </a:solidFill>
              </a:rPr>
              <a:t> </a:t>
            </a:r>
            <a:r>
              <a:rPr lang="fr-FR" sz="1600" b="1" dirty="0" smtClean="0">
                <a:solidFill>
                  <a:srgbClr val="00B0F0"/>
                </a:solidFill>
              </a:rPr>
              <a:t>*</a:t>
            </a:r>
            <a:endParaRPr lang="en-US" sz="1600" b="1" dirty="0">
              <a:solidFill>
                <a:srgbClr val="00B0F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31284" y="1973972"/>
            <a:ext cx="0" cy="37490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299436" y="12687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Pompe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6939396" y="1438037"/>
            <a:ext cx="360040" cy="11875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76056" y="1024145"/>
            <a:ext cx="1440160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600" b="1" dirty="0" smtClean="0">
                <a:solidFill>
                  <a:srgbClr val="00B0F0"/>
                </a:solidFill>
              </a:rPr>
              <a:t>Bouteille de découplage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112704" y="1412776"/>
            <a:ext cx="179376" cy="1440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51520" y="198884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Contrôle de T_cavité</a:t>
            </a:r>
            <a:r>
              <a:rPr lang="fr-FR" sz="1600" dirty="0" smtClean="0"/>
              <a:t> :</a:t>
            </a:r>
          </a:p>
          <a:p>
            <a:pPr marL="285750" indent="-107950">
              <a:buFontTx/>
              <a:buChar char="-"/>
            </a:pPr>
            <a:r>
              <a:rPr lang="fr-FR" sz="1600" dirty="0" smtClean="0"/>
              <a:t> Dynamique : 30 à 70°C</a:t>
            </a:r>
          </a:p>
          <a:p>
            <a:pPr marL="285750" indent="-107950">
              <a:buFontTx/>
              <a:buChar char="-"/>
            </a:pPr>
            <a:r>
              <a:rPr lang="fr-FR" sz="1600" dirty="0" smtClean="0"/>
              <a:t> Stabilité : ± 0.1°C</a:t>
            </a:r>
            <a:endParaRPr lang="en-US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272944" y="213285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*</a:t>
            </a:r>
            <a:r>
              <a:rPr lang="fr-FR" sz="800" b="1" dirty="0" smtClean="0">
                <a:solidFill>
                  <a:srgbClr val="00B0F0"/>
                </a:solidFill>
              </a:rPr>
              <a:t> </a:t>
            </a:r>
            <a:r>
              <a:rPr lang="fr-FR" sz="1600" b="1" dirty="0" smtClean="0">
                <a:solidFill>
                  <a:srgbClr val="00B0F0"/>
                </a:solidFill>
              </a:rPr>
              <a:t>pilotée par PID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Radiofrequence_et_LINAC\Albums PHOTOs\RF ThomX\2016_06_15_Ampli_générale\IMG_46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13117" r="13538" b="7670"/>
          <a:stretch/>
        </p:blipFill>
        <p:spPr bwMode="auto">
          <a:xfrm>
            <a:off x="328010" y="620688"/>
            <a:ext cx="38174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11663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Amplificateur à transistors 50 kW – 500 MHz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27984" y="6206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Alimentations </a:t>
            </a:r>
            <a:r>
              <a:rPr lang="fr-FR" dirty="0"/>
              <a:t>: 3 </a:t>
            </a:r>
            <a:r>
              <a:rPr lang="fr-FR" dirty="0" smtClean="0"/>
              <a:t>châssis contenant chacun</a:t>
            </a:r>
          </a:p>
          <a:p>
            <a:r>
              <a:rPr lang="fr-FR" dirty="0"/>
              <a:t> </a:t>
            </a:r>
            <a:r>
              <a:rPr lang="fr-FR" dirty="0" smtClean="0"/>
              <a:t>15 convertisseurs 230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ac</a:t>
            </a:r>
            <a:r>
              <a:rPr lang="fr-FR" baseline="-25000" dirty="0" smtClean="0"/>
              <a:t> </a:t>
            </a:r>
            <a:r>
              <a:rPr lang="fr-FR" dirty="0" smtClean="0"/>
              <a:t>/</a:t>
            </a:r>
            <a:r>
              <a:rPr lang="fr-FR" sz="800" dirty="0" smtClean="0"/>
              <a:t> </a:t>
            </a:r>
            <a:r>
              <a:rPr lang="fr-FR" dirty="0" smtClean="0"/>
              <a:t>50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dc</a:t>
            </a:r>
            <a:r>
              <a:rPr lang="fr-FR" dirty="0" smtClean="0"/>
              <a:t> de 2 kW </a:t>
            </a:r>
            <a:endParaRPr lang="en-US" dirty="0"/>
          </a:p>
        </p:txBody>
      </p:sp>
      <p:sp>
        <p:nvSpPr>
          <p:cNvPr id="5" name="Flèche droite 4"/>
          <p:cNvSpPr/>
          <p:nvPr/>
        </p:nvSpPr>
        <p:spPr>
          <a:xfrm flipH="1">
            <a:off x="3275856" y="877362"/>
            <a:ext cx="1080120" cy="2473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4485124" y="1358406"/>
            <a:ext cx="32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 </a:t>
            </a:r>
            <a:r>
              <a:rPr lang="fr-FR" dirty="0"/>
              <a:t>dissipateurs </a:t>
            </a:r>
            <a:r>
              <a:rPr lang="fr-FR" dirty="0" smtClean="0"/>
              <a:t>refroidis à l’eau</a:t>
            </a:r>
          </a:p>
          <a:p>
            <a:pPr algn="ctr">
              <a:lnSpc>
                <a:spcPts val="1800"/>
              </a:lnSpc>
            </a:pPr>
            <a:r>
              <a:rPr lang="fr-FR" dirty="0"/>
              <a:t>c</a:t>
            </a:r>
            <a:r>
              <a:rPr lang="fr-FR" dirty="0" smtClean="0"/>
              <a:t>hacun avec </a:t>
            </a:r>
            <a:r>
              <a:rPr lang="fr-FR" dirty="0"/>
              <a:t>16 </a:t>
            </a:r>
            <a:r>
              <a:rPr lang="fr-FR" dirty="0" smtClean="0"/>
              <a:t>modules RF</a:t>
            </a:r>
          </a:p>
          <a:p>
            <a:pPr algn="ctr">
              <a:lnSpc>
                <a:spcPts val="1800"/>
              </a:lnSpc>
            </a:pPr>
            <a:r>
              <a:rPr lang="fr-FR" dirty="0" smtClean="0"/>
              <a:t>de 550 W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-1140000" flipH="1">
            <a:off x="2688987" y="2019105"/>
            <a:ext cx="2000327" cy="252899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587041" y="2492896"/>
            <a:ext cx="296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Combinaison de puissance</a:t>
            </a:r>
          </a:p>
          <a:p>
            <a:pPr algn="ctr"/>
            <a:r>
              <a:rPr lang="fr-FR" dirty="0" smtClean="0"/>
              <a:t>(8 x 6 x 2)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6817" r="712" b="3445"/>
          <a:stretch/>
        </p:blipFill>
        <p:spPr bwMode="auto">
          <a:xfrm>
            <a:off x="4666935" y="3144181"/>
            <a:ext cx="2921264" cy="28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Virage 13"/>
          <p:cNvSpPr/>
          <p:nvPr/>
        </p:nvSpPr>
        <p:spPr>
          <a:xfrm rot="5400000">
            <a:off x="7868723" y="1541206"/>
            <a:ext cx="463277" cy="864039"/>
          </a:xfrm>
          <a:prstGeom prst="ben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8696" y="6128134"/>
            <a:ext cx="863647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dirty="0" smtClean="0"/>
              <a:t>L’ampli complet a été qualifié à SOLEIL par divers tests de fonctionnalités et finalement par un </a:t>
            </a:r>
            <a:r>
              <a:rPr lang="fr-FR" dirty="0" err="1" smtClean="0"/>
              <a:t>run</a:t>
            </a:r>
            <a:r>
              <a:rPr lang="fr-FR" dirty="0" smtClean="0"/>
              <a:t> de 500 heures à 52 kW ; </a:t>
            </a:r>
            <a:r>
              <a:rPr lang="fr-FR" dirty="0"/>
              <a:t>efficacité : 54 </a:t>
            </a:r>
            <a:r>
              <a:rPr lang="fr-FR" dirty="0" smtClean="0"/>
              <a:t>%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6063304" y="5431393"/>
            <a:ext cx="604849" cy="559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8" name="Groupe 2047"/>
          <p:cNvGrpSpPr/>
          <p:nvPr/>
        </p:nvGrpSpPr>
        <p:grpSpPr>
          <a:xfrm>
            <a:off x="5376655" y="3781300"/>
            <a:ext cx="1549632" cy="1495013"/>
            <a:chOff x="5376655" y="3853308"/>
            <a:chExt cx="1549632" cy="1495013"/>
          </a:xfrm>
        </p:grpSpPr>
        <p:sp>
          <p:nvSpPr>
            <p:cNvPr id="22" name="Arc 21"/>
            <p:cNvSpPr/>
            <p:nvPr/>
          </p:nvSpPr>
          <p:spPr>
            <a:xfrm rot="2460000" flipV="1">
              <a:off x="5376655" y="3853308"/>
              <a:ext cx="1549632" cy="1495013"/>
            </a:xfrm>
            <a:prstGeom prst="arc">
              <a:avLst>
                <a:gd name="adj1" fmla="val 16108083"/>
                <a:gd name="adj2" fmla="val 0"/>
              </a:avLst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6675100" y="5085184"/>
              <a:ext cx="71993" cy="7200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/>
          <p:cNvCxnSpPr/>
          <p:nvPr/>
        </p:nvCxnSpPr>
        <p:spPr>
          <a:xfrm>
            <a:off x="5545274" y="3861048"/>
            <a:ext cx="0" cy="691599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66682" r="29155" b="25006"/>
          <a:stretch/>
        </p:blipFill>
        <p:spPr bwMode="auto">
          <a:xfrm rot="16200000">
            <a:off x="6573941" y="3733177"/>
            <a:ext cx="370097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rot="-120000" flipV="1">
            <a:off x="6883303" y="4278501"/>
            <a:ext cx="425001" cy="7173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  <p:bldP spid="10" grpId="0"/>
      <p:bldP spid="14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217" y="2564904"/>
            <a:ext cx="5645279" cy="41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2" descr="C:\Users\ribeiro\Desktop\IMG_20151217_111916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98" y="3520999"/>
            <a:ext cx="2700977" cy="30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e 62"/>
          <p:cNvGrpSpPr/>
          <p:nvPr/>
        </p:nvGrpSpPr>
        <p:grpSpPr>
          <a:xfrm>
            <a:off x="179512" y="404664"/>
            <a:ext cx="5500013" cy="2085468"/>
            <a:chOff x="300116" y="527214"/>
            <a:chExt cx="5500013" cy="2471804"/>
          </a:xfrm>
        </p:grpSpPr>
        <p:sp>
          <p:nvSpPr>
            <p:cNvPr id="2" name="Rectangle 17"/>
            <p:cNvSpPr>
              <a:spLocks noChangeArrowheads="1"/>
            </p:cNvSpPr>
            <p:nvPr/>
          </p:nvSpPr>
          <p:spPr bwMode="auto">
            <a:xfrm>
              <a:off x="300116" y="1211441"/>
              <a:ext cx="576262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" name="Text Box 18"/>
            <p:cNvSpPr txBox="1">
              <a:spLocks noChangeArrowheads="1"/>
            </p:cNvSpPr>
            <p:nvPr/>
          </p:nvSpPr>
          <p:spPr bwMode="auto">
            <a:xfrm>
              <a:off x="300116" y="1250169"/>
              <a:ext cx="566737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D1</a:t>
              </a:r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947816" y="1211441"/>
              <a:ext cx="576262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947816" y="1258980"/>
              <a:ext cx="566737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D2</a:t>
              </a: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595516" y="1211441"/>
              <a:ext cx="576262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595517" y="1258980"/>
              <a:ext cx="576262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D3</a:t>
              </a: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244803" y="1211441"/>
              <a:ext cx="576263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2244803" y="1250169"/>
              <a:ext cx="572315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D4</a:t>
              </a: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892503" y="1211441"/>
              <a:ext cx="576263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892503" y="1250169"/>
              <a:ext cx="572315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D5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3540203" y="1211441"/>
              <a:ext cx="576263" cy="544512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540204" y="1258980"/>
              <a:ext cx="562790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A</a:t>
              </a:r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D6</a:t>
              </a: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579536" y="933626"/>
              <a:ext cx="5196449" cy="1"/>
            </a:xfrm>
            <a:prstGeom prst="line">
              <a:avLst/>
            </a:prstGeom>
            <a:noFill/>
            <a:ln w="72000" cap="sq">
              <a:solidFill>
                <a:srgbClr val="6B6BCF"/>
              </a:solidFill>
              <a:miter lim="800000"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V="1">
              <a:off x="589041" y="919341"/>
              <a:ext cx="1587" cy="296862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4317632" y="1240017"/>
              <a:ext cx="576262" cy="520700"/>
            </a:xfrm>
            <a:prstGeom prst="rect">
              <a:avLst/>
            </a:prstGeom>
            <a:solidFill>
              <a:srgbClr val="CECEE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3491880" y="656617"/>
              <a:ext cx="11430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000" dirty="0"/>
                <a:t>Ethernet (SNMP)</a:t>
              </a:r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 flipV="1">
              <a:off x="1231978" y="922516"/>
              <a:ext cx="1588" cy="296862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 flipH="1" flipV="1">
              <a:off x="1898242" y="933626"/>
              <a:ext cx="0" cy="273050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 flipV="1">
              <a:off x="2533728" y="922516"/>
              <a:ext cx="1588" cy="296862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V="1">
              <a:off x="3190467" y="933625"/>
              <a:ext cx="0" cy="273051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 flipV="1">
              <a:off x="3829128" y="909816"/>
              <a:ext cx="1588" cy="296862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 flipV="1">
              <a:off x="4620844" y="933628"/>
              <a:ext cx="1588" cy="296863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198"/>
            <p:cNvSpPr txBox="1">
              <a:spLocks noChangeArrowheads="1"/>
            </p:cNvSpPr>
            <p:nvPr/>
          </p:nvSpPr>
          <p:spPr bwMode="auto">
            <a:xfrm>
              <a:off x="1971700" y="527214"/>
              <a:ext cx="8001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200" b="1" dirty="0">
                  <a:solidFill>
                    <a:srgbClr val="6B6BCF"/>
                  </a:solidFill>
                </a:rPr>
                <a:t>Ethernet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317186" y="1274500"/>
              <a:ext cx="579012" cy="40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</a:t>
              </a:r>
              <a:r>
                <a:rPr lang="fr-FR" altLang="fr-FR" sz="800" dirty="0" smtClean="0"/>
                <a:t>PA</a:t>
              </a:r>
              <a:endParaRPr lang="fr-FR" altLang="fr-FR" sz="800" dirty="0"/>
            </a:p>
            <a:p>
              <a:pPr algn="ctr"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 smtClean="0"/>
                <a:t>D0</a:t>
              </a:r>
              <a:endParaRPr lang="fr-FR" altLang="fr-FR" sz="800" dirty="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592402" y="1760717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240896" y="1749844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888409" y="1760717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546233" y="1749843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3185583" y="1760717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813600" y="1748644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610873" y="1748643"/>
              <a:ext cx="0" cy="266897"/>
            </a:xfrm>
            <a:prstGeom prst="line">
              <a:avLst/>
            </a:prstGeom>
            <a:noFill/>
            <a:ln w="28440" cap="sq">
              <a:solidFill>
                <a:srgbClr val="FF9933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350771" y="2002512"/>
              <a:ext cx="720725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fr-FR" altLang="fr-FR" sz="800" dirty="0"/>
                <a:t>MUX PA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325569" y="1961063"/>
              <a:ext cx="568325" cy="433387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3</a:t>
              </a:r>
              <a:r>
                <a:rPr lang="en-US" altLang="fr-FR" sz="800" dirty="0" smtClean="0"/>
                <a:t> </a:t>
              </a:r>
              <a:r>
                <a:rPr lang="en-US" altLang="fr-FR" sz="800" dirty="0"/>
                <a:t>Modules</a:t>
              </a:r>
              <a:br>
                <a:rPr lang="en-US" altLang="fr-FR" sz="800" dirty="0"/>
              </a:br>
              <a:r>
                <a:rPr lang="en-US" altLang="fr-FR" sz="800" dirty="0"/>
                <a:t>p</a:t>
              </a:r>
              <a:r>
                <a:rPr lang="en-US" altLang="fr-FR" sz="800" dirty="0" smtClean="0"/>
                <a:t>re-</a:t>
              </a:r>
              <a:r>
                <a:rPr lang="en-US" altLang="fr-FR" sz="800" dirty="0" err="1" smtClean="0"/>
                <a:t>amplis</a:t>
              </a:r>
              <a:endParaRPr lang="en-US" altLang="fr-FR" sz="800" dirty="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00116" y="1968802"/>
              <a:ext cx="566737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947816" y="1976740"/>
              <a:ext cx="566737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605041" y="1976740"/>
              <a:ext cx="566737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254328" y="1968802"/>
              <a:ext cx="566738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892503" y="1968802"/>
              <a:ext cx="566738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540203" y="1968802"/>
              <a:ext cx="566738" cy="431800"/>
            </a:xfrm>
            <a:prstGeom prst="rect">
              <a:avLst/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/>
                <a:t>16 </a:t>
              </a:r>
              <a:r>
                <a:rPr lang="en-US" altLang="fr-FR" sz="800" dirty="0" smtClean="0"/>
                <a:t>Modules</a:t>
              </a:r>
            </a:p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amplis</a:t>
              </a:r>
              <a:endParaRPr lang="en-US" altLang="fr-FR" sz="800" dirty="0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H="1">
              <a:off x="598078" y="2400602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 flipH="1">
              <a:off x="1236128" y="2408540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04877" y="2614592"/>
              <a:ext cx="1205727" cy="144016"/>
            </a:xfrm>
            <a:prstGeom prst="rect">
              <a:avLst/>
            </a:prstGeom>
            <a:solidFill>
              <a:srgbClr val="FEE6EB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Alim</a:t>
              </a:r>
              <a:r>
                <a:rPr lang="en-US" altLang="fr-FR" sz="800" dirty="0"/>
                <a:t>.</a:t>
              </a:r>
              <a:r>
                <a:rPr lang="en-US" altLang="fr-FR" sz="800" dirty="0" smtClean="0"/>
                <a:t> 30 kW</a:t>
              </a:r>
              <a:endParaRPr lang="en-US" altLang="fr-FR" sz="800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H="1">
              <a:off x="1898242" y="2400602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>
              <a:off x="2536292" y="2408540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1605041" y="2614592"/>
              <a:ext cx="1205727" cy="144016"/>
            </a:xfrm>
            <a:prstGeom prst="rect">
              <a:avLst/>
            </a:prstGeom>
            <a:solidFill>
              <a:srgbClr val="FEE6EB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Alim</a:t>
              </a:r>
              <a:r>
                <a:rPr lang="en-US" altLang="fr-FR" sz="800" dirty="0"/>
                <a:t>.</a:t>
              </a:r>
              <a:r>
                <a:rPr lang="en-US" altLang="fr-FR" sz="800" dirty="0" smtClean="0"/>
                <a:t> 30 kW</a:t>
              </a:r>
              <a:endParaRPr lang="en-US" altLang="fr-FR" sz="800" dirty="0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3190467" y="2400602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flipH="1">
              <a:off x="3828517" y="2408540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897266" y="2614592"/>
              <a:ext cx="1205727" cy="144016"/>
            </a:xfrm>
            <a:prstGeom prst="rect">
              <a:avLst/>
            </a:prstGeom>
            <a:solidFill>
              <a:srgbClr val="FEE6EB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Alim</a:t>
              </a:r>
              <a:r>
                <a:rPr lang="en-US" altLang="fr-FR" sz="800" dirty="0"/>
                <a:t>.</a:t>
              </a:r>
              <a:r>
                <a:rPr lang="en-US" altLang="fr-FR" sz="800" dirty="0" smtClean="0"/>
                <a:t> 30 kW</a:t>
              </a:r>
              <a:endParaRPr lang="en-US" altLang="fr-FR" sz="800" dirty="0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4622279" y="2395293"/>
              <a:ext cx="0" cy="20074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4270229" y="2609283"/>
              <a:ext cx="704101" cy="144016"/>
            </a:xfrm>
            <a:prstGeom prst="rect">
              <a:avLst/>
            </a:prstGeom>
            <a:solidFill>
              <a:srgbClr val="FEE6EB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fr-FR" sz="800" dirty="0" smtClean="0"/>
                <a:t>Alim</a:t>
              </a:r>
              <a:r>
                <a:rPr lang="en-US" altLang="fr-FR" sz="800" dirty="0"/>
                <a:t>.</a:t>
              </a:r>
              <a:r>
                <a:rPr lang="en-US" altLang="fr-FR" sz="800" dirty="0" smtClean="0"/>
                <a:t> 6 kW</a:t>
              </a:r>
              <a:endParaRPr lang="en-US" altLang="fr-FR" sz="800" dirty="0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 flipV="1">
              <a:off x="907739" y="2974628"/>
              <a:ext cx="4892390" cy="1343"/>
            </a:xfrm>
            <a:prstGeom prst="line">
              <a:avLst/>
            </a:prstGeom>
            <a:noFill/>
            <a:ln w="72000" cap="sq">
              <a:solidFill>
                <a:srgbClr val="6B6BCF"/>
              </a:solidFill>
              <a:miter lim="800000"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>
              <a:off x="930032" y="2758608"/>
              <a:ext cx="0" cy="240410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2240855" y="2758608"/>
              <a:ext cx="0" cy="240410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3500798" y="2758608"/>
              <a:ext cx="0" cy="240410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>
              <a:off x="4626726" y="2758608"/>
              <a:ext cx="0" cy="240410"/>
            </a:xfrm>
            <a:prstGeom prst="line">
              <a:avLst/>
            </a:prstGeom>
            <a:noFill/>
            <a:ln w="28440" cap="sq">
              <a:solidFill>
                <a:srgbClr val="6B6BC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H="1" flipV="1">
              <a:off x="5800128" y="933626"/>
              <a:ext cx="0" cy="2041004"/>
            </a:xfrm>
            <a:prstGeom prst="line">
              <a:avLst/>
            </a:prstGeom>
            <a:noFill/>
            <a:ln w="72000" cap="sq">
              <a:solidFill>
                <a:srgbClr val="6B6BCF"/>
              </a:solidFill>
              <a:miter lim="800000"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2" name="Double flèche horizontale 61"/>
            <p:cNvSpPr/>
            <p:nvPr/>
          </p:nvSpPr>
          <p:spPr>
            <a:xfrm rot="16200000">
              <a:off x="2687019" y="611998"/>
              <a:ext cx="357889" cy="18832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3203848" y="4462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Contrôle de l’amplificateur</a:t>
            </a:r>
            <a:endParaRPr lang="en-US" sz="20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5868144" y="697920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MUX par dissipateur </a:t>
            </a:r>
            <a:r>
              <a:rPr lang="fr-FR" sz="1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1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gère tous ses paramètres (</a:t>
            </a:r>
            <a:r>
              <a:rPr lang="fr-FR" sz="1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fr-FR" sz="1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&amp; </a:t>
            </a:r>
            <a:r>
              <a:rPr lang="fr-FR" sz="1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alims) Communication via Ethernet SNMP </a:t>
            </a:r>
            <a:endParaRPr lang="fr-FR" sz="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860032" y="1415098"/>
            <a:ext cx="795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driver</a:t>
            </a:r>
          </a:p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mains</a:t>
            </a:r>
          </a:p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switches   </a:t>
            </a:r>
          </a:p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ON/OFF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Connecteur droit 67"/>
          <p:cNvCxnSpPr>
            <a:stCxn id="16" idx="3"/>
          </p:cNvCxnSpPr>
          <p:nvPr/>
        </p:nvCxnSpPr>
        <p:spPr>
          <a:xfrm>
            <a:off x="4773290" y="1225716"/>
            <a:ext cx="4844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endCxn id="66" idx="0"/>
          </p:cNvCxnSpPr>
          <p:nvPr/>
        </p:nvCxnSpPr>
        <p:spPr>
          <a:xfrm>
            <a:off x="5257706" y="1225716"/>
            <a:ext cx="1" cy="189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èche vers le bas 72"/>
          <p:cNvSpPr/>
          <p:nvPr/>
        </p:nvSpPr>
        <p:spPr>
          <a:xfrm>
            <a:off x="7092280" y="2287298"/>
            <a:ext cx="288032" cy="277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ZoneTexte 73"/>
          <p:cNvSpPr txBox="1"/>
          <p:nvPr/>
        </p:nvSpPr>
        <p:spPr>
          <a:xfrm>
            <a:off x="5401723" y="3068960"/>
            <a:ext cx="111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µcontrôleur</a:t>
            </a:r>
            <a:endParaRPr lang="en-US" sz="1400" b="1" dirty="0"/>
          </a:p>
        </p:txBody>
      </p:sp>
      <p:pic>
        <p:nvPicPr>
          <p:cNvPr id="75" name="Picture 2" descr="C:\Users\ribeiro\Desktop\IMG_20151120_1858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64" y="3099894"/>
            <a:ext cx="2700612" cy="3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ZoneTexte 75"/>
          <p:cNvSpPr txBox="1"/>
          <p:nvPr/>
        </p:nvSpPr>
        <p:spPr>
          <a:xfrm>
            <a:off x="755576" y="27089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Châssis et carte MUX</a:t>
            </a:r>
            <a:endParaRPr lang="en-US" sz="16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012160" y="1554934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MUX</a:t>
            </a:r>
            <a:r>
              <a:rPr lang="fr-FR" sz="1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un microcontrôleur  +</a:t>
            </a:r>
          </a:p>
          <a:p>
            <a:pPr>
              <a:lnSpc>
                <a:spcPts val="1600"/>
              </a:lnSpc>
            </a:pPr>
            <a:r>
              <a:rPr lang="fr-FR" sz="1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multiplexeurs &amp; comparateurs  </a:t>
            </a:r>
            <a:r>
              <a:rPr lang="fr-FR" sz="1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fr-FR" sz="1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CPLD pour les </a:t>
            </a:r>
            <a:r>
              <a:rPr lang="fr-FR" sz="1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interlocks</a:t>
            </a:r>
            <a:endParaRPr lang="fr-FR" sz="1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1458454" y="146389"/>
            <a:ext cx="577784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 b="1" dirty="0" smtClean="0"/>
              <a:t>Application de supervision de l’ampli pour PC</a:t>
            </a:r>
          </a:p>
        </p:txBody>
      </p:sp>
      <p:pic>
        <p:nvPicPr>
          <p:cNvPr id="3" name="Picture 2" descr="K:\archivage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637034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79712" y="6478809"/>
            <a:ext cx="237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Vue principale de l’application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2627784" y="2259627"/>
            <a:ext cx="858946" cy="105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228184" y="5229200"/>
            <a:ext cx="2736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Représentations graphiques des data archivées ou « au fil de l’eau »</a:t>
            </a:r>
          </a:p>
          <a:p>
            <a:endParaRPr lang="en-US" sz="1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17226" y="1692599"/>
            <a:ext cx="5866942" cy="4752528"/>
            <a:chOff x="217226" y="1692599"/>
            <a:chExt cx="5866942" cy="4752528"/>
          </a:xfrm>
        </p:grpSpPr>
        <p:pic>
          <p:nvPicPr>
            <p:cNvPr id="4" name="Picture 2" descr="F:\appli-ampli-1-1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6" y="1692599"/>
              <a:ext cx="5866942" cy="475252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627784" y="2259627"/>
              <a:ext cx="858946" cy="105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7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323528" y="3761222"/>
            <a:ext cx="1080120" cy="198120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76886" y="2565430"/>
            <a:ext cx="1887353" cy="8041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69043" y="4277199"/>
            <a:ext cx="1322020" cy="14530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64030" y="898010"/>
            <a:ext cx="2192467" cy="51755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0863" y="899729"/>
            <a:ext cx="3071373" cy="26557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 rot="5400000">
            <a:off x="5026278" y="1258570"/>
            <a:ext cx="792088" cy="864096"/>
          </a:xfrm>
          <a:prstGeom prst="triangl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" name="Connecteur droit 3"/>
          <p:cNvCxnSpPr>
            <a:stCxn id="3" idx="0"/>
            <a:endCxn id="24" idx="1"/>
          </p:cNvCxnSpPr>
          <p:nvPr/>
        </p:nvCxnSpPr>
        <p:spPr>
          <a:xfrm flipV="1">
            <a:off x="5815052" y="1685908"/>
            <a:ext cx="1620233" cy="4710"/>
          </a:xfrm>
          <a:prstGeom prst="line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stCxn id="3" idx="3"/>
          </p:cNvCxnSpPr>
          <p:nvPr/>
        </p:nvCxnSpPr>
        <p:spPr>
          <a:xfrm flipH="1">
            <a:off x="3977308" y="1690618"/>
            <a:ext cx="1012966" cy="2771"/>
          </a:xfrm>
          <a:prstGeom prst="line">
            <a:avLst/>
          </a:prstGeom>
          <a:ln w="38100">
            <a:solidFill>
              <a:srgbClr val="0066FF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5247195" y="1954353"/>
            <a:ext cx="1" cy="565275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358991" y="1366582"/>
            <a:ext cx="643840" cy="648072"/>
          </a:xfrm>
          <a:prstGeom prst="ellipse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472097" y="1581467"/>
            <a:ext cx="210065" cy="109152"/>
          </a:xfrm>
          <a:custGeom>
            <a:avLst/>
            <a:gdLst>
              <a:gd name="connsiteX0" fmla="*/ 0 w 420130"/>
              <a:gd name="connsiteY0" fmla="*/ 436605 h 436605"/>
              <a:gd name="connsiteX1" fmla="*/ 222422 w 420130"/>
              <a:gd name="connsiteY1" fmla="*/ 0 h 436605"/>
              <a:gd name="connsiteX2" fmla="*/ 420130 w 420130"/>
              <a:gd name="connsiteY2" fmla="*/ 436605 h 436605"/>
              <a:gd name="connsiteX3" fmla="*/ 420130 w 420130"/>
              <a:gd name="connsiteY3" fmla="*/ 436605 h 4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130" h="436605">
                <a:moveTo>
                  <a:pt x="0" y="436605"/>
                </a:moveTo>
                <a:cubicBezTo>
                  <a:pt x="76200" y="218302"/>
                  <a:pt x="152400" y="0"/>
                  <a:pt x="222422" y="0"/>
                </a:cubicBezTo>
                <a:cubicBezTo>
                  <a:pt x="292444" y="0"/>
                  <a:pt x="420130" y="436605"/>
                  <a:pt x="420130" y="436605"/>
                </a:cubicBezTo>
                <a:lnTo>
                  <a:pt x="420130" y="436605"/>
                </a:lnTo>
              </a:path>
            </a:pathLst>
          </a:cu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 rot="10646479">
            <a:off x="689375" y="1694829"/>
            <a:ext cx="191064" cy="109152"/>
          </a:xfrm>
          <a:custGeom>
            <a:avLst/>
            <a:gdLst>
              <a:gd name="connsiteX0" fmla="*/ 0 w 420130"/>
              <a:gd name="connsiteY0" fmla="*/ 436605 h 436605"/>
              <a:gd name="connsiteX1" fmla="*/ 222422 w 420130"/>
              <a:gd name="connsiteY1" fmla="*/ 0 h 436605"/>
              <a:gd name="connsiteX2" fmla="*/ 420130 w 420130"/>
              <a:gd name="connsiteY2" fmla="*/ 436605 h 436605"/>
              <a:gd name="connsiteX3" fmla="*/ 420130 w 420130"/>
              <a:gd name="connsiteY3" fmla="*/ 436605 h 4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130" h="436605">
                <a:moveTo>
                  <a:pt x="0" y="436605"/>
                </a:moveTo>
                <a:cubicBezTo>
                  <a:pt x="76200" y="218302"/>
                  <a:pt x="152400" y="0"/>
                  <a:pt x="222422" y="0"/>
                </a:cubicBezTo>
                <a:cubicBezTo>
                  <a:pt x="292444" y="0"/>
                  <a:pt x="420130" y="436605"/>
                  <a:pt x="420130" y="436605"/>
                </a:cubicBezTo>
                <a:lnTo>
                  <a:pt x="420130" y="436605"/>
                </a:lnTo>
              </a:path>
            </a:pathLst>
          </a:cu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en angle 9"/>
          <p:cNvCxnSpPr/>
          <p:nvPr/>
        </p:nvCxnSpPr>
        <p:spPr>
          <a:xfrm>
            <a:off x="362357" y="1690618"/>
            <a:ext cx="595798" cy="6350"/>
          </a:xfrm>
          <a:prstGeom prst="bentConnector3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4870" y="744642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Maitre</a:t>
            </a:r>
            <a:br>
              <a:rPr lang="fr-FR" sz="1600" dirty="0" smtClean="0"/>
            </a:br>
            <a:r>
              <a:rPr lang="fr-FR" sz="1600" dirty="0" smtClean="0"/>
              <a:t>Oscillateur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4640021" y="2520744"/>
            <a:ext cx="1214349" cy="792088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Alimentations</a:t>
            </a:r>
          </a:p>
          <a:p>
            <a:pPr algn="ctr"/>
            <a:r>
              <a:rPr lang="fr-FR" sz="1200" dirty="0" smtClean="0"/>
              <a:t>3 x 36 kW</a:t>
            </a:r>
          </a:p>
          <a:p>
            <a:pPr algn="ctr"/>
            <a:r>
              <a:rPr lang="fr-FR" sz="1200" dirty="0" smtClean="0"/>
              <a:t>1 x 6 kW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7087" y="2518798"/>
            <a:ext cx="936104" cy="79200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CPLD </a:t>
            </a:r>
          </a:p>
          <a:p>
            <a:pPr algn="ctr"/>
            <a:r>
              <a:rPr lang="fr-FR" sz="1200" dirty="0" smtClean="0"/>
              <a:t>interlocks</a:t>
            </a:r>
          </a:p>
          <a:p>
            <a:pPr algn="ctr"/>
            <a:r>
              <a:rPr lang="fr-FR" sz="1200" dirty="0" smtClean="0"/>
              <a:t>rapides</a:t>
            </a:r>
            <a:endParaRPr lang="fr-FR" sz="12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015296" y="1696968"/>
            <a:ext cx="589681" cy="76"/>
          </a:xfrm>
          <a:prstGeom prst="line">
            <a:avLst/>
          </a:prstGeom>
          <a:ln w="38100">
            <a:solidFill>
              <a:srgbClr val="0066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04976" y="1693389"/>
            <a:ext cx="372332" cy="151989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60588" y="1266711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Switch RF</a:t>
            </a:r>
            <a:endParaRPr lang="fr-FR" sz="1600" dirty="0"/>
          </a:p>
        </p:txBody>
      </p:sp>
      <p:cxnSp>
        <p:nvCxnSpPr>
          <p:cNvPr id="17" name="Connecteur droit avec flèche 16"/>
          <p:cNvCxnSpPr>
            <a:stCxn id="13" idx="0"/>
          </p:cNvCxnSpPr>
          <p:nvPr/>
        </p:nvCxnSpPr>
        <p:spPr>
          <a:xfrm flipV="1">
            <a:off x="3775139" y="1769383"/>
            <a:ext cx="0" cy="749415"/>
          </a:xfrm>
          <a:prstGeom prst="straightConnector1">
            <a:avLst/>
          </a:prstGeom>
          <a:ln w="28575">
            <a:solidFill>
              <a:srgbClr val="0066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544511" y="5705261"/>
            <a:ext cx="189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400 V (3 Phases + N)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0234" y="220827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 V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429622" y="1033977"/>
            <a:ext cx="720080" cy="1313284"/>
          </a:xfrm>
          <a:prstGeom prst="ellipse">
            <a:avLst/>
          </a:prstGeom>
          <a:solidFill>
            <a:srgbClr val="FFCCFF"/>
          </a:solidFill>
          <a:ln>
            <a:solidFill>
              <a:srgbClr val="D08A7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>
            <a:endCxn id="20" idx="0"/>
          </p:cNvCxnSpPr>
          <p:nvPr/>
        </p:nvCxnSpPr>
        <p:spPr>
          <a:xfrm>
            <a:off x="7789662" y="574494"/>
            <a:ext cx="0" cy="459483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2154959" y="589362"/>
            <a:ext cx="5629995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154959" y="574494"/>
            <a:ext cx="0" cy="720080"/>
          </a:xfrm>
          <a:prstGeom prst="line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395966" y="1362742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Cavité</a:t>
            </a:r>
          </a:p>
          <a:p>
            <a:pPr algn="ctr"/>
            <a:r>
              <a:rPr lang="fr-FR" dirty="0" smtClean="0"/>
              <a:t>RF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362871" y="1294575"/>
            <a:ext cx="1810460" cy="1283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LLRF</a:t>
            </a:r>
          </a:p>
          <a:p>
            <a:r>
              <a:rPr lang="fr-FR" sz="1000" dirty="0" smtClean="0"/>
              <a:t>- Asservissement d’amplitude</a:t>
            </a:r>
          </a:p>
          <a:p>
            <a:r>
              <a:rPr lang="fr-FR" sz="1000" dirty="0" smtClean="0"/>
              <a:t>- Asservissement de phase</a:t>
            </a:r>
          </a:p>
          <a:p>
            <a:r>
              <a:rPr lang="fr-FR" sz="1000" dirty="0" smtClean="0"/>
              <a:t>- Asservissement de fréquence</a:t>
            </a:r>
          </a:p>
          <a:p>
            <a:r>
              <a:rPr lang="fr-FR" sz="1000" dirty="0" smtClean="0"/>
              <a:t>- Feedback longitudinal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38935" y="4477326"/>
            <a:ext cx="936104" cy="998073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PLC</a:t>
            </a:r>
            <a:endParaRPr lang="fr-FR" sz="1600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851328" y="4077866"/>
            <a:ext cx="1588" cy="63359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06259" y="4731122"/>
            <a:ext cx="9076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Contrôle</a:t>
            </a:r>
          </a:p>
          <a:p>
            <a:pPr algn="ctr"/>
            <a:r>
              <a:rPr lang="fr-FR" sz="1600" dirty="0" smtClean="0"/>
              <a:t>Machine</a:t>
            </a:r>
          </a:p>
          <a:p>
            <a:pPr algn="ctr"/>
            <a:r>
              <a:rPr lang="fr-FR" sz="1600" dirty="0" smtClean="0"/>
              <a:t>(TANGO)</a:t>
            </a:r>
            <a:endParaRPr lang="fr-FR" sz="1600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407802" y="2937460"/>
            <a:ext cx="911570" cy="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692159" y="4077072"/>
            <a:ext cx="0" cy="40025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846258" y="3338022"/>
            <a:ext cx="0" cy="73905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82751" y="4077072"/>
            <a:ext cx="806489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3451103" y="3315180"/>
            <a:ext cx="6510" cy="289638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648228" y="3310798"/>
            <a:ext cx="0" cy="294020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3849395" y="3302642"/>
            <a:ext cx="12292" cy="315162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055562" y="3310798"/>
            <a:ext cx="6510" cy="294020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2865911" y="4636408"/>
            <a:ext cx="359051" cy="0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2858477" y="4873327"/>
            <a:ext cx="373630" cy="0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858477" y="5097884"/>
            <a:ext cx="388801" cy="0"/>
          </a:xfrm>
          <a:prstGeom prst="straightConnector1">
            <a:avLst/>
          </a:prstGeom>
          <a:ln>
            <a:solidFill>
              <a:srgbClr val="FE3E3E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196215" y="4543958"/>
            <a:ext cx="13094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Interlocks lents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(débits, T°, µC,</a:t>
            </a:r>
            <a:r>
              <a:rPr lang="fr-FR" sz="1200" dirty="0" smtClean="0"/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…)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+ machine d’état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55402" y="3610208"/>
            <a:ext cx="145257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FF0000"/>
                </a:solidFill>
              </a:rPr>
              <a:t>Interlocks</a:t>
            </a:r>
          </a:p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FF0000"/>
                </a:solidFill>
              </a:rPr>
              <a:t>(PSS, Vide, Pi, Pr, …)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229955" y="5457924"/>
            <a:ext cx="0" cy="25849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5062282" y="5097884"/>
            <a:ext cx="167674" cy="397095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865911" y="5292178"/>
            <a:ext cx="2273734" cy="425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40929" y="3753788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Ethernet</a:t>
            </a:r>
            <a:endParaRPr lang="fr-FR" sz="1600" dirty="0"/>
          </a:p>
        </p:txBody>
      </p:sp>
      <p:sp>
        <p:nvSpPr>
          <p:cNvPr id="46" name="Rectangle 45"/>
          <p:cNvSpPr/>
          <p:nvPr/>
        </p:nvSpPr>
        <p:spPr>
          <a:xfrm>
            <a:off x="5899375" y="2520745"/>
            <a:ext cx="790583" cy="79443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MUXs</a:t>
            </a:r>
            <a:br>
              <a:rPr lang="fr-FR" sz="1200" dirty="0" smtClean="0"/>
            </a:br>
            <a:r>
              <a:rPr lang="fr-FR" sz="1200" dirty="0" smtClean="0"/>
              <a:t>(µC)</a:t>
            </a:r>
            <a:endParaRPr lang="fr-FR" sz="1200" dirty="0"/>
          </a:p>
        </p:txBody>
      </p:sp>
      <p:cxnSp>
        <p:nvCxnSpPr>
          <p:cNvPr id="47" name="Connecteur droit avec flèche 46"/>
          <p:cNvCxnSpPr/>
          <p:nvPr/>
        </p:nvCxnSpPr>
        <p:spPr>
          <a:xfrm flipH="1" flipV="1">
            <a:off x="6331423" y="3338022"/>
            <a:ext cx="9419" cy="73905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5566338" y="1857524"/>
            <a:ext cx="0" cy="413804"/>
          </a:xfrm>
          <a:prstGeom prst="straightConnector1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5566338" y="2256318"/>
            <a:ext cx="729835" cy="0"/>
          </a:xfrm>
          <a:prstGeom prst="straightConnector1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6279798" y="2256317"/>
            <a:ext cx="1" cy="264428"/>
          </a:xfrm>
          <a:prstGeom prst="straightConnector1">
            <a:avLst/>
          </a:prstGeom>
          <a:ln w="38100">
            <a:solidFill>
              <a:srgbClr val="FF99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5238956" y="3312837"/>
            <a:ext cx="0" cy="1785047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553282" y="1811024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Courants, T°</a:t>
            </a:r>
          </a:p>
          <a:p>
            <a:r>
              <a:rPr lang="fr-FR" sz="1000" dirty="0" smtClean="0"/>
              <a:t>Puissances RF, TS, ...</a:t>
            </a:r>
            <a:endParaRPr lang="fr-FR" sz="1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972672" y="883141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Ampli</a:t>
            </a:r>
          </a:p>
          <a:p>
            <a:pPr algn="ctr"/>
            <a:r>
              <a:rPr lang="fr-FR" sz="1600" dirty="0" smtClean="0"/>
              <a:t>RF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2205303" y="49845"/>
            <a:ext cx="4277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Système de contrôle RF global</a:t>
            </a:r>
            <a:endParaRPr lang="fr-FR" sz="2400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6813578" y="1587883"/>
            <a:ext cx="163308" cy="0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6962445" y="804235"/>
            <a:ext cx="962" cy="783649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7066371" y="1587883"/>
            <a:ext cx="154944" cy="0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7084733" y="1243823"/>
            <a:ext cx="0" cy="337644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933641" y="596054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</a:t>
            </a:r>
            <a:r>
              <a:rPr lang="fr-FR" sz="1600" baseline="-25000" dirty="0" smtClean="0"/>
              <a:t>i</a:t>
            </a:r>
            <a:endParaRPr lang="fr-FR" sz="1600" baseline="-25000" dirty="0"/>
          </a:p>
        </p:txBody>
      </p:sp>
      <p:sp>
        <p:nvSpPr>
          <p:cNvPr id="60" name="ZoneTexte 59"/>
          <p:cNvSpPr txBox="1"/>
          <p:nvPr/>
        </p:nvSpPr>
        <p:spPr>
          <a:xfrm>
            <a:off x="6950263" y="951904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</a:t>
            </a:r>
            <a:r>
              <a:rPr lang="fr-FR" sz="1600" baseline="-25000" dirty="0" smtClean="0"/>
              <a:t>r</a:t>
            </a:r>
            <a:endParaRPr lang="fr-FR" sz="1600" baseline="-25000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2511240" y="804235"/>
            <a:ext cx="4465646" cy="0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2523404" y="792395"/>
            <a:ext cx="0" cy="502179"/>
          </a:xfrm>
          <a:prstGeom prst="straightConnector1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71783" y="2650390"/>
            <a:ext cx="1235760" cy="49057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Contrôle moteur </a:t>
            </a:r>
            <a:r>
              <a:rPr lang="fr-FR" sz="1200" dirty="0" err="1" smtClean="0"/>
              <a:t>IcePAP</a:t>
            </a:r>
            <a:endParaRPr lang="fr-FR" sz="1200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H="1" flipV="1">
            <a:off x="7784954" y="3157941"/>
            <a:ext cx="9418" cy="91878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7789663" y="2347261"/>
            <a:ext cx="1" cy="302527"/>
          </a:xfrm>
          <a:prstGeom prst="line">
            <a:avLst/>
          </a:prstGeom>
          <a:ln w="38100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316416" y="1463182"/>
            <a:ext cx="648072" cy="445449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Cooling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Rack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8164570" y="1696968"/>
            <a:ext cx="150327" cy="76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8392818" y="2873476"/>
            <a:ext cx="357191" cy="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8386524" y="253858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LLRF</a:t>
            </a:r>
            <a:endParaRPr lang="fr-FR" sz="1400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1002831" y="1693389"/>
            <a:ext cx="360040" cy="0"/>
          </a:xfrm>
          <a:prstGeom prst="line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5338008" y="5014986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Contacteur</a:t>
            </a:r>
          </a:p>
          <a:p>
            <a:r>
              <a:rPr lang="fr-FR" sz="1600" dirty="0" smtClean="0"/>
              <a:t>Disjoncteur</a:t>
            </a:r>
            <a:endParaRPr lang="fr-FR" sz="1600" dirty="0"/>
          </a:p>
        </p:txBody>
      </p:sp>
      <p:sp>
        <p:nvSpPr>
          <p:cNvPr id="72" name="ZoneTexte 71"/>
          <p:cNvSpPr txBox="1"/>
          <p:nvPr/>
        </p:nvSpPr>
        <p:spPr>
          <a:xfrm>
            <a:off x="1305467" y="308847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LLRF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1836042" y="792395"/>
            <a:ext cx="0" cy="510469"/>
          </a:xfrm>
          <a:prstGeom prst="line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1522354" y="476672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BPM</a:t>
            </a:r>
            <a:endParaRPr lang="fr-FR" sz="1600" dirty="0"/>
          </a:p>
        </p:txBody>
      </p:sp>
      <p:pic>
        <p:nvPicPr>
          <p:cNvPr id="75" name="Picture 1" descr="Z:\home\fernand\Téléchargements\dreamvision-green-pc-f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286" y="4711464"/>
            <a:ext cx="1590144" cy="1161429"/>
          </a:xfrm>
          <a:prstGeom prst="rect">
            <a:avLst/>
          </a:prstGeom>
          <a:noFill/>
        </p:spPr>
      </p:pic>
      <p:pic>
        <p:nvPicPr>
          <p:cNvPr id="76" name="Picture 3" descr="F:\appli-ampli-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2914" y="4854340"/>
            <a:ext cx="571504" cy="464257"/>
          </a:xfrm>
          <a:prstGeom prst="rect">
            <a:avLst/>
          </a:prstGeom>
          <a:noFill/>
        </p:spPr>
      </p:pic>
      <p:sp>
        <p:nvSpPr>
          <p:cNvPr id="77" name="ZoneTexte 76"/>
          <p:cNvSpPr txBox="1"/>
          <p:nvPr/>
        </p:nvSpPr>
        <p:spPr>
          <a:xfrm>
            <a:off x="7038600" y="5730232"/>
            <a:ext cx="101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PC local</a:t>
            </a:r>
            <a:endParaRPr lang="fr-FR" sz="1600" dirty="0"/>
          </a:p>
        </p:txBody>
      </p:sp>
      <p:cxnSp>
        <p:nvCxnSpPr>
          <p:cNvPr id="78" name="Connecteur droit avec flèche 77"/>
          <p:cNvCxnSpPr/>
          <p:nvPr/>
        </p:nvCxnSpPr>
        <p:spPr>
          <a:xfrm flipH="1" flipV="1">
            <a:off x="7515109" y="4062988"/>
            <a:ext cx="6814" cy="73926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2205303" y="2577604"/>
            <a:ext cx="0" cy="1899724"/>
          </a:xfrm>
          <a:prstGeom prst="straightConnector1">
            <a:avLst/>
          </a:prstGeom>
          <a:ln w="38100">
            <a:solidFill>
              <a:srgbClr val="FF993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2422670" y="2937459"/>
            <a:ext cx="6619" cy="1539867"/>
          </a:xfrm>
          <a:prstGeom prst="line">
            <a:avLst/>
          </a:prstGeom>
          <a:ln w="38100">
            <a:solidFill>
              <a:srgbClr val="FF99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8549451" y="1121181"/>
            <a:ext cx="0" cy="33359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8749836" y="1128615"/>
            <a:ext cx="0" cy="32060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8377554" y="804235"/>
            <a:ext cx="5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PLC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07504" y="5956538"/>
            <a:ext cx="3497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Wingdings" panose="05000000000000000000" pitchFamily="2" charset="2"/>
              <a:buChar char="Ø"/>
            </a:pPr>
            <a:r>
              <a:rPr lang="fr-FR" sz="1500" b="1" dirty="0" smtClean="0">
                <a:solidFill>
                  <a:srgbClr val="0066FF"/>
                </a:solidFill>
              </a:rPr>
              <a:t> PLC en cours de programmation à Soleil</a:t>
            </a:r>
          </a:p>
          <a:p>
            <a:pPr marL="88900" indent="-88900">
              <a:buFont typeface="Wingdings" panose="05000000000000000000" pitchFamily="2" charset="2"/>
              <a:buChar char="Ø"/>
            </a:pPr>
            <a:r>
              <a:rPr lang="fr-FR" sz="1500" b="1" dirty="0" smtClean="0">
                <a:solidFill>
                  <a:srgbClr val="0066FF"/>
                </a:solidFill>
              </a:rPr>
              <a:t> </a:t>
            </a:r>
            <a:r>
              <a:rPr lang="fr-FR" sz="1500" b="1" dirty="0" err="1" smtClean="0">
                <a:solidFill>
                  <a:srgbClr val="0066FF"/>
                </a:solidFill>
              </a:rPr>
              <a:t>IcePAP</a:t>
            </a:r>
            <a:r>
              <a:rPr lang="fr-FR" sz="1500" b="1" dirty="0" smtClean="0">
                <a:solidFill>
                  <a:srgbClr val="0066FF"/>
                </a:solidFill>
              </a:rPr>
              <a:t> pour le moteur du tuner </a:t>
            </a:r>
          </a:p>
          <a:p>
            <a:pPr marL="88900" indent="-8890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066FF"/>
                </a:solidFill>
              </a:rPr>
              <a:t> </a:t>
            </a:r>
            <a:r>
              <a:rPr lang="fr-FR" sz="1500" b="1" dirty="0" smtClean="0">
                <a:solidFill>
                  <a:srgbClr val="0066FF"/>
                </a:solidFill>
              </a:rPr>
              <a:t>Interface </a:t>
            </a:r>
            <a:r>
              <a:rPr lang="fr-FR" sz="1500" b="1" dirty="0">
                <a:solidFill>
                  <a:srgbClr val="0066FF"/>
                </a:solidFill>
              </a:rPr>
              <a:t>Homme Machine </a:t>
            </a:r>
            <a:r>
              <a:rPr lang="fr-FR" sz="1500" b="1" dirty="0" smtClean="0">
                <a:solidFill>
                  <a:srgbClr val="0066FF"/>
                </a:solidFill>
              </a:rPr>
              <a:t>(?) </a:t>
            </a:r>
            <a:endParaRPr lang="en-US" sz="1500" b="1" dirty="0">
              <a:solidFill>
                <a:srgbClr val="0066FF"/>
              </a:solidFill>
            </a:endParaRPr>
          </a:p>
        </p:txBody>
      </p:sp>
      <p:sp>
        <p:nvSpPr>
          <p:cNvPr id="87" name="Accolade fermante 86"/>
          <p:cNvSpPr/>
          <p:nvPr/>
        </p:nvSpPr>
        <p:spPr>
          <a:xfrm>
            <a:off x="3015296" y="6296915"/>
            <a:ext cx="158035" cy="372445"/>
          </a:xfrm>
          <a:prstGeom prst="righ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ZoneTexte 88"/>
          <p:cNvSpPr txBox="1"/>
          <p:nvPr/>
        </p:nvSpPr>
        <p:spPr>
          <a:xfrm>
            <a:off x="3200428" y="6309320"/>
            <a:ext cx="2692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0066FF"/>
                </a:solidFill>
              </a:rPr>
              <a:t>à fournir par le </a:t>
            </a:r>
            <a:r>
              <a:rPr lang="fr-FR" sz="1500" b="1" dirty="0" err="1">
                <a:solidFill>
                  <a:srgbClr val="0066FF"/>
                </a:solidFill>
              </a:rPr>
              <a:t>Gpe</a:t>
            </a:r>
            <a:r>
              <a:rPr lang="fr-FR" sz="1500" b="1" dirty="0">
                <a:solidFill>
                  <a:srgbClr val="0066FF"/>
                </a:solidFill>
              </a:rPr>
              <a:t> </a:t>
            </a:r>
            <a:r>
              <a:rPr lang="fr-FR" sz="1500" b="1" dirty="0" smtClean="0">
                <a:solidFill>
                  <a:srgbClr val="0066FF"/>
                </a:solidFill>
              </a:rPr>
              <a:t>Contrôle</a:t>
            </a:r>
            <a:endParaRPr lang="fr-FR" sz="15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3" grpId="0" animBg="1"/>
      <p:bldP spid="82" grpId="0" animBg="1"/>
      <p:bldP spid="81" grpId="0" animBg="1"/>
      <p:bldP spid="2" grpId="0" animBg="1"/>
      <p:bldP spid="88" grpId="0"/>
      <p:bldP spid="87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ibeiro\Desktop\IMG_43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34" y="620688"/>
            <a:ext cx="39224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ibeiro\Desktop\IMG_43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96043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:\P1220159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51" y="3119300"/>
            <a:ext cx="3950884" cy="1092667"/>
          </a:xfrm>
          <a:prstGeom prst="rect">
            <a:avLst/>
          </a:prstGeom>
          <a:noFill/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732968" y="4238077"/>
            <a:ext cx="304694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algn="ctr">
              <a:buSzPct val="45000"/>
            </a:pPr>
            <a:r>
              <a:rPr lang="en-GB" altLang="fr-FR" sz="1200" u="sng" dirty="0" err="1" smtClean="0"/>
              <a:t>Châssis</a:t>
            </a:r>
            <a:r>
              <a:rPr lang="en-GB" altLang="fr-FR" sz="1200" u="sng" dirty="0" smtClean="0"/>
              <a:t> </a:t>
            </a:r>
            <a:r>
              <a:rPr lang="en-GB" altLang="fr-FR" sz="1200" u="sng" dirty="0" err="1" smtClean="0"/>
              <a:t>asservissements</a:t>
            </a:r>
            <a:r>
              <a:rPr lang="en-GB" altLang="fr-FR" sz="1200" u="sng" dirty="0" smtClean="0"/>
              <a:t> et interlocks</a:t>
            </a:r>
            <a:endParaRPr lang="en-GB" altLang="fr-FR" sz="1200" u="sng" dirty="0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5311612" y="2708920"/>
            <a:ext cx="285752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>
              <a:buSzPct val="45000"/>
            </a:pPr>
            <a:r>
              <a:rPr lang="en-GB" altLang="fr-FR" sz="1200" u="sng" dirty="0" err="1" smtClean="0"/>
              <a:t>Châssis</a:t>
            </a:r>
            <a:r>
              <a:rPr lang="en-GB" altLang="fr-FR" sz="1200" u="sng" dirty="0" smtClean="0"/>
              <a:t> LLRF avec modulation IQ</a:t>
            </a:r>
            <a:endParaRPr lang="en-GB" altLang="fr-FR" sz="1200" u="sng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24116" y="2708920"/>
            <a:ext cx="413929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algn="ctr">
              <a:buSzPct val="45000"/>
            </a:pPr>
            <a:r>
              <a:rPr lang="en-GB" altLang="fr-FR" sz="1200" u="sng" dirty="0" err="1" smtClean="0"/>
              <a:t>Châssis</a:t>
            </a:r>
            <a:r>
              <a:rPr lang="en-GB" altLang="fr-FR" sz="1200" u="sng" dirty="0" smtClean="0"/>
              <a:t> LLRF avec </a:t>
            </a:r>
            <a:r>
              <a:rPr lang="en-GB" altLang="fr-FR" sz="1200" u="sng" dirty="0" err="1" smtClean="0"/>
              <a:t>boucles</a:t>
            </a:r>
            <a:r>
              <a:rPr lang="en-GB" altLang="fr-FR" sz="1200" u="sng" dirty="0" smtClean="0"/>
              <a:t> amplitude et phase </a:t>
            </a:r>
            <a:r>
              <a:rPr lang="en-GB" altLang="fr-FR" sz="1200" u="sng" dirty="0" err="1" smtClean="0"/>
              <a:t>séparées</a:t>
            </a:r>
            <a:endParaRPr lang="en-GB" altLang="fr-FR" sz="1200" u="sng" dirty="0"/>
          </a:p>
        </p:txBody>
      </p:sp>
      <p:pic>
        <p:nvPicPr>
          <p:cNvPr id="9" name="Picture 2" descr="C:\Users\ribeiro\Desktop\dephaseur-500MHz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997" y="3460549"/>
            <a:ext cx="1561036" cy="12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ibeiro\Desktop\comparateur de phas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914" y="3640464"/>
            <a:ext cx="1820672" cy="10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4812976" y="4729622"/>
            <a:ext cx="176617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algn="ctr">
              <a:buSzPct val="45000"/>
            </a:pPr>
            <a:r>
              <a:rPr lang="en-GB" altLang="fr-FR" sz="1200" u="sng" dirty="0" err="1" smtClean="0">
                <a:solidFill>
                  <a:srgbClr val="0033CC"/>
                </a:solidFill>
              </a:rPr>
              <a:t>Déphaseur</a:t>
            </a:r>
            <a:endParaRPr lang="en-GB" altLang="fr-FR" sz="1200" u="sng" dirty="0">
              <a:solidFill>
                <a:srgbClr val="0033CC"/>
              </a:solidFill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7020272" y="4729622"/>
            <a:ext cx="176617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algn="ctr">
              <a:buSzPct val="45000"/>
            </a:pPr>
            <a:r>
              <a:rPr lang="en-GB" altLang="fr-FR" sz="1200" u="sng" dirty="0" smtClean="0">
                <a:solidFill>
                  <a:srgbClr val="0033CC"/>
                </a:solidFill>
              </a:rPr>
              <a:t>Comparateur de phase</a:t>
            </a:r>
            <a:endParaRPr lang="en-GB" altLang="fr-FR" sz="1200" u="sng" dirty="0">
              <a:solidFill>
                <a:srgbClr val="0033CC"/>
              </a:solidFill>
            </a:endParaRPr>
          </a:p>
        </p:txBody>
      </p:sp>
      <p:pic>
        <p:nvPicPr>
          <p:cNvPr id="13" name="Picture 4" descr="Z:\home\fernand\Bureau\fbt2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640388"/>
            <a:ext cx="2374928" cy="199100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79512" y="4896564"/>
            <a:ext cx="12961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fr-FR" sz="16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FBT basé sur un FPGA</a:t>
            </a:r>
          </a:p>
          <a:p>
            <a:pPr algn="ctr">
              <a:lnSpc>
                <a:spcPts val="1700"/>
              </a:lnSpc>
            </a:pPr>
            <a:r>
              <a:rPr lang="fr-FR" sz="1600" b="1" dirty="0">
                <a:solidFill>
                  <a:srgbClr val="00B050"/>
                </a:solidFill>
                <a:cs typeface="Times New Roman" panose="02020603050405020304" pitchFamily="18" charset="0"/>
              </a:rPr>
              <a:t>a</a:t>
            </a:r>
            <a:r>
              <a:rPr lang="fr-FR" sz="16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git sur un déflecteur</a:t>
            </a:r>
          </a:p>
          <a:p>
            <a:pPr algn="ctr">
              <a:lnSpc>
                <a:spcPts val="1700"/>
              </a:lnSpc>
            </a:pPr>
            <a:r>
              <a:rPr lang="fr-FR" sz="16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4 électrodes</a:t>
            </a:r>
          </a:p>
          <a:p>
            <a:pPr algn="ctr">
              <a:lnSpc>
                <a:spcPts val="1700"/>
              </a:lnSpc>
            </a:pPr>
            <a:r>
              <a:rPr lang="fr-FR" sz="16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(H &amp; V) </a:t>
            </a:r>
            <a:endParaRPr lang="en-US" sz="16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3648" y="1166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LLRF</a:t>
            </a:r>
            <a:r>
              <a:rPr lang="fr-FR" sz="1000" b="1" dirty="0" smtClean="0"/>
              <a:t> </a:t>
            </a:r>
            <a:r>
              <a:rPr lang="fr-FR" b="1" dirty="0" smtClean="0"/>
              <a:t>&amp;</a:t>
            </a:r>
            <a:r>
              <a:rPr lang="fr-FR" sz="1000" b="1" dirty="0" smtClean="0"/>
              <a:t> </a:t>
            </a:r>
            <a:r>
              <a:rPr lang="fr-FR" sz="2000" b="1" dirty="0" smtClean="0"/>
              <a:t>Feedbacks longitudinal</a:t>
            </a:r>
            <a:r>
              <a:rPr lang="fr-FR" sz="800" b="1" dirty="0" smtClean="0"/>
              <a:t> </a:t>
            </a:r>
            <a:r>
              <a:rPr lang="fr-FR" sz="2000" b="1" dirty="0" smtClean="0"/>
              <a:t>(FBL)</a:t>
            </a:r>
            <a:r>
              <a:rPr lang="fr-FR" sz="800" b="1" dirty="0" smtClean="0"/>
              <a:t> </a:t>
            </a:r>
            <a:r>
              <a:rPr lang="fr-FR" sz="2000" b="1" dirty="0" smtClean="0"/>
              <a:t>/</a:t>
            </a:r>
            <a:r>
              <a:rPr lang="fr-FR" sz="800" b="1" dirty="0" smtClean="0"/>
              <a:t> </a:t>
            </a:r>
            <a:r>
              <a:rPr lang="fr-FR" sz="2000" b="1" dirty="0" smtClean="0"/>
              <a:t>transverse (FBT)</a:t>
            </a:r>
            <a:endParaRPr lang="en-US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542264" y="3097718"/>
            <a:ext cx="44644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b="1" dirty="0" smtClean="0">
                <a:solidFill>
                  <a:srgbClr val="0033CC"/>
                </a:solidFill>
              </a:rPr>
              <a:t>FBL analogique,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qui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agit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sur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la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cavité</a:t>
            </a:r>
            <a:r>
              <a:rPr lang="fr-FR" sz="800" b="1" dirty="0" smtClean="0">
                <a:solidFill>
                  <a:srgbClr val="0033CC"/>
                </a:solidFill>
              </a:rPr>
              <a:t> </a:t>
            </a:r>
            <a:r>
              <a:rPr lang="fr-FR" sz="1600" b="1" dirty="0" smtClean="0">
                <a:solidFill>
                  <a:srgbClr val="0033CC"/>
                </a:solidFill>
              </a:rPr>
              <a:t>accélératrice,</a:t>
            </a:r>
          </a:p>
          <a:p>
            <a:pPr>
              <a:lnSpc>
                <a:spcPts val="1600"/>
              </a:lnSpc>
            </a:pPr>
            <a:r>
              <a:rPr lang="fr-FR" sz="1600" b="1" dirty="0">
                <a:solidFill>
                  <a:srgbClr val="0033CC"/>
                </a:solidFill>
              </a:rPr>
              <a:t>e</a:t>
            </a:r>
            <a:r>
              <a:rPr lang="fr-FR" sz="1600" b="1" dirty="0" smtClean="0">
                <a:solidFill>
                  <a:srgbClr val="0033CC"/>
                </a:solidFill>
              </a:rPr>
              <a:t>st intégré </a:t>
            </a:r>
            <a:r>
              <a:rPr lang="fr-FR" sz="1600" b="1" dirty="0">
                <a:solidFill>
                  <a:srgbClr val="0033CC"/>
                </a:solidFill>
              </a:rPr>
              <a:t>dans le </a:t>
            </a:r>
            <a:r>
              <a:rPr lang="fr-FR" sz="1600" b="1" dirty="0" smtClean="0">
                <a:solidFill>
                  <a:srgbClr val="0033CC"/>
                </a:solidFill>
              </a:rPr>
              <a:t>LLRF 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39952" y="5229200"/>
            <a:ext cx="49685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 smtClean="0"/>
              <a:t> LLRF</a:t>
            </a:r>
            <a:r>
              <a:rPr lang="fr-FR" sz="800" b="1" dirty="0" smtClean="0"/>
              <a:t> </a:t>
            </a:r>
            <a:r>
              <a:rPr lang="fr-FR" sz="1400" b="1" dirty="0" smtClean="0"/>
              <a:t>&amp;</a:t>
            </a:r>
            <a:r>
              <a:rPr lang="fr-FR" sz="800" b="1" dirty="0" smtClean="0"/>
              <a:t> </a:t>
            </a:r>
            <a:r>
              <a:rPr lang="fr-FR" sz="1600" b="1" dirty="0" smtClean="0"/>
              <a:t>FBL </a:t>
            </a:r>
            <a:r>
              <a:rPr lang="fr-FR" sz="1600" dirty="0" smtClean="0"/>
              <a:t>: tests de fonctionnalité en labo (Q1 2017)</a:t>
            </a:r>
          </a:p>
          <a:p>
            <a:pPr marL="177800" indent="-17780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dirty="0" smtClean="0"/>
              <a:t>FBT</a:t>
            </a:r>
            <a:r>
              <a:rPr lang="fr-FR" sz="1600" dirty="0" smtClean="0"/>
              <a:t> : Le prototype réalisé par TED a été validé en sept., commande SOLEIL passée en oct., livraison prévue en avril 2017; restera à développer le </a:t>
            </a:r>
            <a:r>
              <a:rPr lang="fr-FR" sz="1600" dirty="0" err="1" smtClean="0"/>
              <a:t>device</a:t>
            </a:r>
            <a:r>
              <a:rPr lang="fr-FR" sz="1600" dirty="0" smtClean="0"/>
              <a:t> Tango.</a:t>
            </a:r>
          </a:p>
          <a:p>
            <a:pPr>
              <a:lnSpc>
                <a:spcPts val="1600"/>
              </a:lnSpc>
            </a:pPr>
            <a:r>
              <a:rPr lang="fr-FR" sz="1600" dirty="0"/>
              <a:t> </a:t>
            </a:r>
            <a:r>
              <a:rPr lang="fr-FR" sz="1600" dirty="0" smtClean="0"/>
              <a:t>   </a:t>
            </a:r>
            <a:r>
              <a:rPr lang="fr-FR" sz="1600" dirty="0" smtClean="0">
                <a:sym typeface="Wingdings" panose="05000000000000000000" pitchFamily="2" charset="2"/>
              </a:rPr>
              <a:t>Si nécessaire, on pourra démarrer avec le système de </a:t>
            </a:r>
          </a:p>
          <a:p>
            <a:pPr>
              <a:lnSpc>
                <a:spcPts val="1600"/>
              </a:lnSpc>
            </a:pP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   rechange de SOLEIL.</a:t>
            </a:r>
            <a:r>
              <a:rPr lang="fr-FR" sz="16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723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849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43808" y="14857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Implantation dans l’Igloo</a:t>
            </a:r>
            <a:endParaRPr lang="en-US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36510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 Commande du câble coaxial 5’’1</a:t>
            </a:r>
            <a:r>
              <a:rPr lang="fr-FR" sz="1400" dirty="0" smtClean="0"/>
              <a:t>/</a:t>
            </a:r>
            <a:r>
              <a:rPr lang="fr-FR" sz="1600" dirty="0" smtClean="0"/>
              <a:t>2 en janvier 2017, réception en avril</a:t>
            </a:r>
          </a:p>
          <a:p>
            <a:r>
              <a:rPr lang="fr-FR" sz="1600" dirty="0" smtClean="0"/>
              <a:t>-  Eléments de supportage du câble à l’</a:t>
            </a:r>
            <a:r>
              <a:rPr lang="fr-FR" sz="1600" dirty="0"/>
              <a:t>é</a:t>
            </a:r>
            <a:r>
              <a:rPr lang="fr-FR" sz="1600" dirty="0" smtClean="0"/>
              <a:t>tude au BE LAL</a:t>
            </a:r>
          </a:p>
          <a:p>
            <a:r>
              <a:rPr lang="fr-FR" sz="1600" dirty="0" smtClean="0"/>
              <a:t>-  Connexion hydraulique entre le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rack et la cavité (</a:t>
            </a:r>
            <a:r>
              <a:rPr lang="fr-FR" sz="1600" dirty="0" err="1" smtClean="0"/>
              <a:t>Gpe</a:t>
            </a:r>
            <a:r>
              <a:rPr lang="fr-FR" sz="1600" dirty="0" smtClean="0"/>
              <a:t> Infrastructure)</a:t>
            </a:r>
          </a:p>
          <a:p>
            <a:r>
              <a:rPr lang="fr-FR" sz="1600" dirty="0" smtClean="0"/>
              <a:t>-  …</a:t>
            </a:r>
          </a:p>
          <a:p>
            <a:r>
              <a:rPr lang="fr-FR" sz="1600" dirty="0" smtClean="0"/>
              <a:t>-  Plannings d’installation (pose des câbles, connexions eau/</a:t>
            </a:r>
            <a:r>
              <a:rPr lang="fr-FR" sz="1600" dirty="0" err="1"/>
              <a:t>é</a:t>
            </a:r>
            <a:r>
              <a:rPr lang="fr-FR" sz="1600" dirty="0" err="1" smtClean="0"/>
              <a:t>lect</a:t>
            </a:r>
            <a:r>
              <a:rPr lang="fr-FR" sz="1600" dirty="0" smtClean="0"/>
              <a:t>, …) et de mise en service des </a:t>
            </a:r>
            <a:r>
              <a:rPr lang="fr-FR" sz="1600" dirty="0" err="1" smtClean="0"/>
              <a:t>éqpts</a:t>
            </a:r>
            <a:endParaRPr lang="fr-FR" sz="1600" dirty="0"/>
          </a:p>
        </p:txBody>
      </p:sp>
      <p:sp>
        <p:nvSpPr>
          <p:cNvPr id="4" name="Ellipse 3"/>
          <p:cNvSpPr/>
          <p:nvPr/>
        </p:nvSpPr>
        <p:spPr>
          <a:xfrm>
            <a:off x="7804740" y="692696"/>
            <a:ext cx="1152128" cy="25202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07504" y="1075596"/>
            <a:ext cx="2232248" cy="31683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187624" y="5939988"/>
            <a:ext cx="6372708" cy="68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Remerciements aux équipes du LAL et SOLEIL </a:t>
            </a:r>
          </a:p>
          <a:p>
            <a:pPr algn="ctr">
              <a:lnSpc>
                <a:spcPts val="23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pour leurs contributions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943558"/>
            <a:ext cx="182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Câble </a:t>
            </a:r>
            <a:r>
              <a:rPr lang="fr-FR" sz="1600" b="1" dirty="0" err="1" smtClean="0">
                <a:solidFill>
                  <a:srgbClr val="C00000"/>
                </a:solidFill>
              </a:rPr>
              <a:t>coax</a:t>
            </a:r>
            <a:r>
              <a:rPr lang="fr-FR" sz="1600" b="1" dirty="0" smtClean="0">
                <a:solidFill>
                  <a:srgbClr val="C00000"/>
                </a:solidFill>
              </a:rPr>
              <a:t>. 5’’1</a:t>
            </a:r>
            <a:r>
              <a:rPr lang="fr-FR" sz="1200" b="1" dirty="0" smtClean="0">
                <a:solidFill>
                  <a:srgbClr val="C00000"/>
                </a:solidFill>
              </a:rPr>
              <a:t>/</a:t>
            </a:r>
            <a:r>
              <a:rPr lang="fr-FR" sz="1600" b="1" dirty="0" smtClean="0">
                <a:solidFill>
                  <a:srgbClr val="C00000"/>
                </a:solidFill>
              </a:rPr>
              <a:t>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11760" y="1237354"/>
            <a:ext cx="0" cy="2616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11007</TotalTime>
  <Words>738</Words>
  <Application>Microsoft Office PowerPoint</Application>
  <PresentationFormat>Affichage à l'écran (4:3)</PresentationFormat>
  <Paragraphs>166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 Nadji</dc:creator>
  <cp:lastModifiedBy>Administrateur</cp:lastModifiedBy>
  <cp:revision>146</cp:revision>
  <cp:lastPrinted>2016-11-30T19:50:20Z</cp:lastPrinted>
  <dcterms:created xsi:type="dcterms:W3CDTF">2016-11-22T18:11:38Z</dcterms:created>
  <dcterms:modified xsi:type="dcterms:W3CDTF">2016-12-09T08:02:26Z</dcterms:modified>
</cp:coreProperties>
</file>