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77" r:id="rId4"/>
    <p:sldId id="257" r:id="rId5"/>
    <p:sldId id="258" r:id="rId6"/>
    <p:sldId id="262" r:id="rId7"/>
    <p:sldId id="274" r:id="rId8"/>
    <p:sldId id="263" r:id="rId9"/>
    <p:sldId id="272" r:id="rId10"/>
    <p:sldId id="264" r:id="rId11"/>
    <p:sldId id="273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14006FC-F0FB-4071-AB5E-ABE46C9086A6}">
          <p14:sldIdLst>
            <p14:sldId id="256"/>
            <p14:sldId id="267"/>
            <p14:sldId id="277"/>
            <p14:sldId id="257"/>
            <p14:sldId id="258"/>
          </p14:sldIdLst>
        </p14:section>
        <p14:section name="Section sans titre" id="{8153903B-D757-42CE-88B2-C16F76EE312D}">
          <p14:sldIdLst>
            <p14:sldId id="262"/>
            <p14:sldId id="274"/>
            <p14:sldId id="263"/>
            <p14:sldId id="272"/>
            <p14:sldId id="264"/>
            <p14:sldId id="273"/>
            <p14:sldId id="265"/>
            <p14:sldId id="266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EED9-AA2D-4001-9E84-6DBB2742C2A7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607C-E16B-4158-A276-AEF6FA6D83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6607C-E16B-4158-A276-AEF6FA6D83D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3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0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5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7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0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1B90-FEEF-4197-A124-C2BBFBD0869F}" type="datetimeFigureOut">
              <a:rPr lang="fr-FR" smtClean="0"/>
              <a:t>09/12/2016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5BC0-B706-40B6-A6A3-C6CECDED9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0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endParaRPr lang="fr-FR" sz="40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 </a:t>
            </a:r>
            <a:r>
              <a:rPr lang="fr-FR" sz="4000" dirty="0">
                <a:latin typeface="Cambria" panose="02040503050406030204" pitchFamily="18" charset="0"/>
              </a:rPr>
              <a:t>/</a:t>
            </a:r>
            <a:r>
              <a:rPr lang="fr-FR" sz="4000" dirty="0" smtClean="0">
                <a:latin typeface="Cambria" panose="02040503050406030204" pitchFamily="18" charset="0"/>
              </a:rPr>
              <a:t> Klystron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Système clé en main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Réalisé par </a:t>
            </a:r>
            <a:r>
              <a:rPr lang="fr-FR" sz="4000" dirty="0" err="1" smtClean="0">
                <a:latin typeface="Cambria" panose="02040503050406030204" pitchFamily="18" charset="0"/>
              </a:rPr>
              <a:t>Scandinova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Type modulateur: K2-2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Coût d’environ</a:t>
            </a:r>
            <a:r>
              <a:rPr lang="fr-FR" sz="4000" dirty="0">
                <a:latin typeface="Cambria" panose="02040503050406030204" pitchFamily="18" charset="0"/>
              </a:rPr>
              <a:t> </a:t>
            </a:r>
            <a:r>
              <a:rPr lang="fr-FR" sz="4000" dirty="0" smtClean="0">
                <a:latin typeface="Cambria" panose="02040503050406030204" pitchFamily="18" charset="0"/>
              </a:rPr>
              <a:t>1 M€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( Modulateur + 3 Klystrons )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Recette en usine: 14/12/2016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Livraison 1   trimestre 2017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84500" cy="63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53168"/>
            <a:ext cx="2326054" cy="5746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1760" y="56612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Transformateur de l’impulsion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C’est l’élément clé du modulateur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 Plusieurs bobinages au primaire 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faible inductance et tension primaire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sp>
        <p:nvSpPr>
          <p:cNvPr id="4" name="Flèche droite 3"/>
          <p:cNvSpPr/>
          <p:nvPr/>
        </p:nvSpPr>
        <p:spPr>
          <a:xfrm>
            <a:off x="7308304" y="2780928"/>
            <a:ext cx="43204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78" y="188226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421"/>
            <a:ext cx="9144000" cy="34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58904" cy="37343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462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11" y="163225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0717"/>
            <a:ext cx="912847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Systèmes Auxiliaires: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-Timing et déclenchement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Générateur interne/externe 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Distribution par fibre optique </a:t>
            </a:r>
            <a:endParaRPr lang="fr-FR" sz="32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-Sécurités et Mesures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Dynamique: Protection surintensité; surtension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Statique: Refroidissement; Accès; Radioprotection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Demande extérieure; etc…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-Système de </a:t>
            </a:r>
            <a:r>
              <a:rPr lang="fr-FR" sz="4000" dirty="0" err="1" smtClean="0">
                <a:latin typeface="Cambria" panose="02040503050406030204" pitchFamily="18" charset="0"/>
              </a:rPr>
              <a:t>Cle</a:t>
            </a:r>
            <a:r>
              <a:rPr lang="fr-FR" sz="4000" dirty="0" smtClean="0">
                <a:latin typeface="Cambria" panose="02040503050406030204" pitchFamily="18" charset="0"/>
              </a:rPr>
              <a:t>/Cde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Local et à distance 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/>
          </a:p>
        </p:txBody>
      </p:sp>
      <p:sp>
        <p:nvSpPr>
          <p:cNvPr id="3" name="Flèche droite 2"/>
          <p:cNvSpPr/>
          <p:nvPr/>
        </p:nvSpPr>
        <p:spPr>
          <a:xfrm>
            <a:off x="6228184" y="3178106"/>
            <a:ext cx="432048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04248" y="30605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" panose="02040503050406030204" pitchFamily="18" charset="0"/>
              </a:rPr>
              <a:t>Modules</a:t>
            </a:r>
            <a:endParaRPr lang="fr-FR" sz="28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5" y="160717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0717"/>
            <a:ext cx="912847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Systèmes Auxiliaires Klystron: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Chauffage </a:t>
            </a: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Tension: 20 V	Courant: 20 A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-Alimentations Focalisateur </a:t>
            </a:r>
          </a:p>
          <a:p>
            <a:r>
              <a:rPr lang="fr-FR" sz="2800" dirty="0">
                <a:latin typeface="Cambria" panose="02040503050406030204" pitchFamily="18" charset="0"/>
              </a:rPr>
              <a:t>	2</a:t>
            </a:r>
            <a:r>
              <a:rPr lang="fr-FR" sz="2800" dirty="0" smtClean="0">
                <a:latin typeface="Cambria" panose="02040503050406030204" pitchFamily="18" charset="0"/>
              </a:rPr>
              <a:t> alims pour 6 bobines de focalisation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RF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	Générateur 3 </a:t>
            </a:r>
            <a:r>
              <a:rPr lang="fr-FR" sz="2800" dirty="0" err="1" smtClean="0">
                <a:latin typeface="Cambria" panose="02040503050406030204" pitchFamily="18" charset="0"/>
              </a:rPr>
              <a:t>Ghz</a:t>
            </a:r>
            <a:r>
              <a:rPr lang="fr-FR" sz="2800" dirty="0" smtClean="0">
                <a:latin typeface="Cambria" panose="02040503050406030204" pitchFamily="18" charset="0"/>
              </a:rPr>
              <a:t> + Ampli  400 W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-Alimentation Vide </a:t>
            </a:r>
            <a:r>
              <a:rPr lang="fr-FR" sz="4000" dirty="0" err="1" smtClean="0">
                <a:latin typeface="Cambria" panose="02040503050406030204" pitchFamily="18" charset="0"/>
              </a:rPr>
              <a:t>Klyston</a:t>
            </a:r>
            <a:endParaRPr lang="fr-FR" sz="4000" dirty="0" smtClean="0">
              <a:latin typeface="Cambria" panose="02040503050406030204" pitchFamily="18" charset="0"/>
            </a:endParaRPr>
          </a:p>
          <a:p>
            <a:r>
              <a:rPr lang="fr-FR" sz="4000" dirty="0">
                <a:latin typeface="Cambria" panose="02040503050406030204" pitchFamily="18" charset="0"/>
              </a:rPr>
              <a:t>	</a:t>
            </a:r>
            <a:r>
              <a:rPr lang="fr-FR" sz="2800" dirty="0" smtClean="0">
                <a:latin typeface="Cambria" panose="02040503050406030204" pitchFamily="18" charset="0"/>
              </a:rPr>
              <a:t>Tension: 3,5 kV		Courant: 1 mA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717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Klystron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Klystron: Toshiba E37310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 RF (sortie): 37,5 MW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 RF (entrée): 325 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Tension cathode: 285 kV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Courant cathode: 308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Courant chauffage cathode: 17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Largeur d’impulsion RF: 4,5 µS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Taux de répétition: 50 Hz</a:t>
            </a:r>
          </a:p>
          <a:p>
            <a:r>
              <a:rPr lang="fr-FR" sz="3200" dirty="0" err="1" smtClean="0">
                <a:latin typeface="Cambria" panose="02040503050406030204" pitchFamily="18" charset="0"/>
              </a:rPr>
              <a:t>Éfficacité</a:t>
            </a:r>
            <a:r>
              <a:rPr lang="fr-FR" sz="3200" dirty="0" smtClean="0">
                <a:latin typeface="Cambria" panose="02040503050406030204" pitchFamily="18" charset="0"/>
              </a:rPr>
              <a:t>: 42,9 %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Gain: 50,6 dB</a:t>
            </a:r>
            <a:endParaRPr lang="fr-FR" dirty="0" smtClean="0">
              <a:latin typeface="Cambria" panose="02040503050406030204" pitchFamily="18" charset="0"/>
            </a:endParaRPr>
          </a:p>
          <a:p>
            <a:r>
              <a:rPr lang="fr-FR" sz="3200" dirty="0" err="1" smtClean="0">
                <a:latin typeface="Cambria" panose="02040503050406030204" pitchFamily="18" charset="0"/>
              </a:rPr>
              <a:t>Perveance</a:t>
            </a:r>
            <a:r>
              <a:rPr lang="fr-FR" sz="3200" dirty="0" smtClean="0">
                <a:latin typeface="Cambria" panose="02040503050406030204" pitchFamily="18" charset="0"/>
              </a:rPr>
              <a:t>: 2,02 [µa/v</a:t>
            </a:r>
            <a:endParaRPr lang="fr-FR" sz="3200" dirty="0" smtClean="0"/>
          </a:p>
          <a:p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984500" cy="63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87" y="1124744"/>
            <a:ext cx="3024981" cy="10031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60932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3/2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54589" y="6093296"/>
            <a:ext cx="35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]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019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75597" cy="44232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8864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Réseau RF</a:t>
            </a:r>
            <a:endParaRPr lang="fr-FR" sz="28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0" y="1085902"/>
            <a:ext cx="9144000" cy="57720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4620" y="11663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Réseau RF</a:t>
            </a:r>
            <a:endParaRPr lang="fr-FR" sz="2800" dirty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9821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41105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endParaRPr lang="fr-FR" sz="4000" dirty="0">
              <a:latin typeface="Cambria" panose="02040503050406030204" pitchFamily="18" charset="0"/>
            </a:endParaRPr>
          </a:p>
          <a:p>
            <a:r>
              <a:rPr lang="fr-FR" sz="3600" dirty="0" smtClean="0">
                <a:latin typeface="Cambria" panose="02040503050406030204" pitchFamily="18" charset="0"/>
              </a:rPr>
              <a:t>Caractéristiques Principales:</a:t>
            </a:r>
          </a:p>
          <a:p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3600" dirty="0" smtClean="0">
                <a:latin typeface="Cambria" panose="02040503050406030204" pitchFamily="18" charset="0"/>
              </a:rPr>
              <a:t>Puissance RF crête max.: 40 MW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Tension Crête max.: 330 kV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Courant Crête max.: 350 A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Puissance Crête max.: 92 MW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Largeur d’impulsion: 6,2 µS</a:t>
            </a:r>
          </a:p>
          <a:p>
            <a:r>
              <a:rPr lang="fr-FR" sz="3600" dirty="0" smtClean="0">
                <a:latin typeface="Cambria" panose="02040503050406030204" pitchFamily="18" charset="0"/>
              </a:rPr>
              <a:t>Taux de </a:t>
            </a:r>
            <a:r>
              <a:rPr lang="fr-FR" sz="3600" dirty="0" err="1" smtClean="0">
                <a:latin typeface="Cambria" panose="02040503050406030204" pitchFamily="18" charset="0"/>
              </a:rPr>
              <a:t>rép</a:t>
            </a:r>
            <a:r>
              <a:rPr lang="fr-FR" sz="3600" dirty="0" smtClean="0">
                <a:latin typeface="Cambria" panose="02040503050406030204" pitchFamily="18" charset="0"/>
              </a:rPr>
              <a:t>.: 50 Hz</a:t>
            </a:r>
          </a:p>
          <a:p>
            <a:r>
              <a:rPr lang="fr-FR" sz="3600" dirty="0" err="1" smtClean="0">
                <a:latin typeface="Cambria" panose="02040503050406030204" pitchFamily="18" charset="0"/>
              </a:rPr>
              <a:t>Jitter</a:t>
            </a:r>
            <a:r>
              <a:rPr lang="fr-FR" sz="3600" dirty="0" smtClean="0">
                <a:latin typeface="Cambria" panose="02040503050406030204" pitchFamily="18" charset="0"/>
              </a:rPr>
              <a:t>: ±4 </a:t>
            </a:r>
            <a:r>
              <a:rPr lang="fr-FR" sz="3600" dirty="0" err="1" smtClean="0">
                <a:latin typeface="Cambria" panose="02040503050406030204" pitchFamily="18" charset="0"/>
              </a:rPr>
              <a:t>nS</a:t>
            </a:r>
            <a:endParaRPr lang="fr-FR" sz="3600" dirty="0" smtClean="0">
              <a:latin typeface="Cambria" panose="02040503050406030204" pitchFamily="18" charset="0"/>
            </a:endParaRPr>
          </a:p>
          <a:p>
            <a:r>
              <a:rPr lang="fr-FR" sz="3600" dirty="0">
                <a:latin typeface="Cambria" panose="02040503050406030204" pitchFamily="18" charset="0"/>
              </a:rPr>
              <a:t>Ensemble modulaire</a:t>
            </a:r>
          </a:p>
          <a:p>
            <a:endParaRPr lang="fr-FR" sz="4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6199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3" y="476672"/>
            <a:ext cx="7333333" cy="67142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84500" cy="635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1924" y="122729"/>
            <a:ext cx="478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2000" dirty="0" smtClean="0">
              <a:latin typeface="Cambria" panose="02040503050406030204" pitchFamily="18" charset="0"/>
            </a:endParaRPr>
          </a:p>
          <a:p>
            <a:r>
              <a:rPr lang="fr-FR" sz="3600" dirty="0" smtClean="0">
                <a:latin typeface="Cambria" panose="02040503050406030204" pitchFamily="18" charset="0"/>
              </a:rPr>
              <a:t>Composition</a:t>
            </a:r>
          </a:p>
          <a:p>
            <a:pPr algn="ctr"/>
            <a:endParaRPr lang="fr-FR" sz="2000" dirty="0" smtClean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-Alimentation HT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-Circuit de formation de l’impulsion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-Transformateur d’impulsion 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-Systèmes auxiliaires, contrôle et mesure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-Contrôle/ Commande </a:t>
            </a:r>
          </a:p>
          <a:p>
            <a:endParaRPr lang="fr-FR" sz="20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Klystron </a:t>
            </a:r>
          </a:p>
          <a:p>
            <a:r>
              <a:rPr lang="fr-FR" sz="3200" dirty="0">
                <a:latin typeface="Cambria" panose="02040503050406030204" pitchFamily="18" charset="0"/>
              </a:rPr>
              <a:t>	</a:t>
            </a:r>
            <a:r>
              <a:rPr lang="fr-FR" sz="3200" dirty="0" smtClean="0">
                <a:latin typeface="Cambria" panose="02040503050406030204" pitchFamily="18" charset="0"/>
              </a:rPr>
              <a:t>-</a:t>
            </a:r>
            <a:r>
              <a:rPr lang="fr-FR" sz="3200" dirty="0" err="1" smtClean="0">
                <a:latin typeface="Cambria" panose="02040503050406030204" pitchFamily="18" charset="0"/>
              </a:rPr>
              <a:t>Thoshiba</a:t>
            </a:r>
            <a:r>
              <a:rPr lang="fr-FR" sz="3200" dirty="0" smtClean="0">
                <a:latin typeface="Cambria" panose="02040503050406030204" pitchFamily="18" charset="0"/>
              </a:rPr>
              <a:t> </a:t>
            </a:r>
          </a:p>
          <a:p>
            <a:endParaRPr lang="fr-FR" sz="4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88640"/>
            <a:ext cx="2984500" cy="63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06" y="5589240"/>
            <a:ext cx="2592288" cy="8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endParaRPr lang="fr-FR" sz="4000" dirty="0">
              <a:latin typeface="Cambria" panose="02040503050406030204" pitchFamily="18" charset="0"/>
            </a:endParaRPr>
          </a:p>
          <a:p>
            <a:r>
              <a:rPr lang="fr-FR" sz="4000" dirty="0" smtClean="0">
                <a:latin typeface="Cambria" panose="02040503050406030204" pitchFamily="18" charset="0"/>
              </a:rPr>
              <a:t>Modulateur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492896"/>
            <a:ext cx="100811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8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2195736" y="2483680"/>
            <a:ext cx="16561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62715" y="2492896"/>
            <a:ext cx="129614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995572" y="3429000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85018" y="5080668"/>
            <a:ext cx="684611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547664" y="3429000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084168" y="3376701"/>
            <a:ext cx="576064" cy="3143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855456" y="460241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>
            <a:off x="3023828" y="459905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>
            <a:off x="5260284" y="459905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>
            <a:off x="6876256" y="4581128"/>
            <a:ext cx="206131" cy="43204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6" y="3138543"/>
            <a:ext cx="771429" cy="89523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95536" y="249289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Alim. HT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662715" y="245337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Transfo. élévateur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2761" y="5071452"/>
            <a:ext cx="651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Systèmes auxiliaires, contrôle, mesures et sécurités</a:t>
            </a:r>
          </a:p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Système de </a:t>
            </a:r>
            <a:r>
              <a:rPr lang="fr-FR" sz="2400" dirty="0" err="1" smtClean="0">
                <a:latin typeface="Cambria" panose="02040503050406030204" pitchFamily="18" charset="0"/>
              </a:rPr>
              <a:t>Cle</a:t>
            </a:r>
            <a:r>
              <a:rPr lang="fr-FR" sz="2400" dirty="0" smtClean="0">
                <a:latin typeface="Cambria" panose="02040503050406030204" pitchFamily="18" charset="0"/>
              </a:rPr>
              <a:t>/ Cde local et à distance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0232" y="2492896"/>
            <a:ext cx="570900" cy="2079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03" y="3068419"/>
            <a:ext cx="361905" cy="143809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703331" y="2492896"/>
            <a:ext cx="52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Kly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884368" y="24533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Accélé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2995749"/>
            <a:ext cx="1304762" cy="38095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3405434"/>
            <a:ext cx="1304762" cy="38095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7" y="4125562"/>
            <a:ext cx="1304762" cy="380952"/>
          </a:xfrm>
          <a:prstGeom prst="rect">
            <a:avLst/>
          </a:prstGeom>
        </p:spPr>
      </p:pic>
      <p:sp>
        <p:nvSpPr>
          <p:cNvPr id="37" name="Flèche vers le bas 36"/>
          <p:cNvSpPr/>
          <p:nvPr/>
        </p:nvSpPr>
        <p:spPr>
          <a:xfrm>
            <a:off x="2483768" y="3787467"/>
            <a:ext cx="72008" cy="3380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2949803" y="3775459"/>
            <a:ext cx="72008" cy="3380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267744" y="2420888"/>
            <a:ext cx="154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 impulsion</a:t>
            </a:r>
            <a:endParaRPr lang="fr-FR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9" y="3284984"/>
            <a:ext cx="990476" cy="6285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86" y="198947"/>
            <a:ext cx="2984500" cy="635000"/>
          </a:xfrm>
          <a:prstGeom prst="rect">
            <a:avLst/>
          </a:prstGeom>
        </p:spPr>
      </p:pic>
      <p:sp>
        <p:nvSpPr>
          <p:cNvPr id="10" name="Flèche angle droit à deux pointes 9"/>
          <p:cNvSpPr/>
          <p:nvPr/>
        </p:nvSpPr>
        <p:spPr>
          <a:xfrm>
            <a:off x="7282977" y="5071452"/>
            <a:ext cx="1264083" cy="495342"/>
          </a:xfrm>
          <a:prstGeom prst="lef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à angle droit 20"/>
          <p:cNvSpPr/>
          <p:nvPr/>
        </p:nvSpPr>
        <p:spPr>
          <a:xfrm rot="10800000" flipH="1">
            <a:off x="7321491" y="3451737"/>
            <a:ext cx="571335" cy="504777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3" y="3775459"/>
            <a:ext cx="972766" cy="12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Alimentation HT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2 Alimentations type chargeur de condensateurs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Régulation à découpage ( 25 kHz )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Contrôle du PWM par FPGA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Éléments de commutation ½ pont</a:t>
            </a: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de 2 IGBT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Puissance: 25 kW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Taux de charge: 25kJ/s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Tension max: 1400 V   Courant max: 18 A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Isolation par fibre optique du contrôle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Régulation très fine de la tension de charge</a:t>
            </a:r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88" y="201580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8067"/>
            <a:ext cx="6611994" cy="58499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471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>
              <a:latin typeface="Cambria" panose="0204050305040603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44" y="36443"/>
            <a:ext cx="298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de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  <a:p>
            <a:pPr algn="ctr"/>
            <a:r>
              <a:rPr lang="fr-FR" sz="2800" dirty="0" smtClean="0">
                <a:latin typeface="Cambria" panose="02040503050406030204" pitchFamily="18" charset="0"/>
              </a:rPr>
              <a:t>Composition Modulateur</a:t>
            </a:r>
          </a:p>
          <a:p>
            <a:r>
              <a:rPr lang="fr-FR" sz="4000" dirty="0" smtClean="0">
                <a:latin typeface="Cambria" panose="02040503050406030204" pitchFamily="18" charset="0"/>
              </a:rPr>
              <a:t>Formation de l’impulsion</a:t>
            </a:r>
          </a:p>
          <a:p>
            <a:endParaRPr lang="fr-FR" dirty="0">
              <a:latin typeface="Cambria" panose="02040503050406030204" pitchFamily="18" charset="0"/>
            </a:endParaRPr>
          </a:p>
          <a:p>
            <a:r>
              <a:rPr lang="fr-FR" sz="3200" dirty="0" smtClean="0">
                <a:latin typeface="Cambria" panose="02040503050406030204" pitchFamily="18" charset="0"/>
              </a:rPr>
              <a:t>7 Unités dédiées à la génération de l’impulsion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Condensateur réservoir: 141 µF 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</a:t>
            </a:r>
            <a:r>
              <a:rPr lang="fr-FR" sz="2400" dirty="0" smtClean="0">
                <a:latin typeface="Cambria" panose="02040503050406030204" pitchFamily="18" charset="0"/>
              </a:rPr>
              <a:t>Décharge partielle de 5 %</a:t>
            </a:r>
          </a:p>
          <a:p>
            <a:r>
              <a:rPr lang="fr-FR" sz="3200" dirty="0" smtClean="0">
                <a:latin typeface="Cambria" panose="02040503050406030204" pitchFamily="18" charset="0"/>
              </a:rPr>
              <a:t>	Élément de commutation: IGBT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1" y="188640"/>
            <a:ext cx="29845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65104"/>
            <a:ext cx="7228571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58904" cy="4296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462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ambria" panose="02040503050406030204" pitchFamily="18" charset="0"/>
              </a:rPr>
              <a:t>Source RF </a:t>
            </a:r>
            <a:r>
              <a:rPr lang="fr-FR" sz="4000" dirty="0" err="1" smtClean="0">
                <a:latin typeface="Cambria" panose="02040503050406030204" pitchFamily="18" charset="0"/>
              </a:rPr>
              <a:t>Thomx</a:t>
            </a:r>
            <a:endParaRPr lang="fr-FR" sz="4000" dirty="0" smtClean="0"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984500" cy="635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5785" y="5534561"/>
            <a:ext cx="915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mbria" panose="02040503050406030204" pitchFamily="18" charset="0"/>
              </a:rPr>
              <a:t>1- Condensateurs					4- PCB driver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2- Sonde courant					5- Refroidissement</a:t>
            </a:r>
          </a:p>
          <a:p>
            <a:r>
              <a:rPr lang="fr-FR" sz="2400" dirty="0" smtClean="0">
                <a:latin typeface="Cambria" panose="02040503050406030204" pitchFamily="18" charset="0"/>
              </a:rPr>
              <a:t>3- PCB driver</a:t>
            </a:r>
            <a:endParaRPr lang="fr-F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349</Words>
  <Application>Microsoft Office PowerPoint</Application>
  <PresentationFormat>Affichage à l'écran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LAL - 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maher omeich</dc:creator>
  <cp:lastModifiedBy>maher omeich</cp:lastModifiedBy>
  <cp:revision>103</cp:revision>
  <dcterms:created xsi:type="dcterms:W3CDTF">2016-10-31T10:20:35Z</dcterms:created>
  <dcterms:modified xsi:type="dcterms:W3CDTF">2016-12-09T11:37:12Z</dcterms:modified>
</cp:coreProperties>
</file>