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5" r:id="rId3"/>
    <p:sldId id="306" r:id="rId4"/>
    <p:sldId id="304" r:id="rId5"/>
    <p:sldId id="315" r:id="rId6"/>
    <p:sldId id="312" r:id="rId7"/>
    <p:sldId id="314" r:id="rId8"/>
    <p:sldId id="308" r:id="rId9"/>
    <p:sldId id="313" r:id="rId10"/>
    <p:sldId id="309" r:id="rId11"/>
    <p:sldId id="282" r:id="rId12"/>
    <p:sldId id="274" r:id="rId13"/>
    <p:sldId id="307" r:id="rId14"/>
    <p:sldId id="273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9FF"/>
    <a:srgbClr val="438CFF"/>
    <a:srgbClr val="1F29FD"/>
    <a:srgbClr val="FF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6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72D7849F-AFBE-2748-9D24-7B722CF1BCD4}" type="datetimeFigureOut">
              <a:rPr lang="fr-FR"/>
              <a:pPr>
                <a:defRPr/>
              </a:pPr>
              <a:t>13/12/2016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60846E7-7F6C-924F-B12C-D79BA3610C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680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6A86721-452F-5E49-9CC9-5ED3EBFDD791}" type="datetimeFigureOut">
              <a:rPr lang="fr-FR"/>
              <a:pPr>
                <a:defRPr/>
              </a:pPr>
              <a:t>13/12/2016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631E9A8B-6319-A846-9478-633E5AD0E3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19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78A4F773-82CA-624F-A217-5A9FC12A5D6B}" type="slidenum">
              <a:rPr lang="fr-FR" sz="1200">
                <a:latin typeface="Calibri" charset="0"/>
              </a:rPr>
              <a:pPr/>
              <a:t>1</a:t>
            </a:fld>
            <a:endParaRPr lang="fr-FR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9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0" i="0" u="none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47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409CF-6427-4456-B659-5CE2F47093A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248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409CF-6427-4456-B659-5CE2F47093A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248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EC705F2F-2988-2A48-972C-FBB4437D707D}" type="slidenum">
              <a:rPr lang="fr-FR" sz="1200">
                <a:latin typeface="Calibri" charset="0"/>
              </a:rPr>
              <a:pPr/>
              <a:t>12</a:t>
            </a:fld>
            <a:endParaRPr lang="fr-FR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2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7" descr="BandeauNLogosPartenairesThomXTrans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5854700"/>
            <a:ext cx="80137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8"/>
          <p:cNvSpPr txBox="1">
            <a:spLocks noChangeArrowheads="1"/>
          </p:cNvSpPr>
          <p:nvPr userDrawn="1"/>
        </p:nvSpPr>
        <p:spPr bwMode="auto">
          <a:xfrm>
            <a:off x="76200" y="6427788"/>
            <a:ext cx="78930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fr-FR" sz="600" smtClean="0">
                <a:latin typeface="Arial" charset="0"/>
              </a:rPr>
              <a:t>Programme Investissements d’avenir de l’Etat ANR-10-EQPX-51. Financé également par la Région Ile-de-France. </a:t>
            </a:r>
            <a:r>
              <a:rPr lang="fr-FR" sz="600" i="1" smtClean="0">
                <a:latin typeface="Arial" charset="0"/>
              </a:rPr>
              <a:t> Program « Investing in the future » ANR-10-EQOX-51. Work also supported by grants from Région Ile-de-France.</a:t>
            </a:r>
            <a:endParaRPr lang="fr-FR" sz="600" smtClean="0">
              <a:latin typeface="Arial" charset="0"/>
            </a:endParaRPr>
          </a:p>
        </p:txBody>
      </p:sp>
      <p:sp>
        <p:nvSpPr>
          <p:cNvPr id="6" name="Freeform 14"/>
          <p:cNvSpPr/>
          <p:nvPr/>
        </p:nvSpPr>
        <p:spPr>
          <a:xfrm>
            <a:off x="-7938" y="-7938"/>
            <a:ext cx="863601" cy="5697538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rgbClr val="FF6F0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 userDrawn="1"/>
        </p:nvSpPr>
        <p:spPr>
          <a:xfrm>
            <a:off x="9188450" y="-7938"/>
            <a:ext cx="3006725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9604375" y="-7938"/>
            <a:ext cx="2590800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>
            <a:off x="8934450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9340850" y="-7938"/>
            <a:ext cx="2854325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10907713" y="-7938"/>
            <a:ext cx="1287462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10941050" y="-7938"/>
            <a:ext cx="1271588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10394950" y="3589338"/>
            <a:ext cx="1820863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AutoShape 2" descr="imap://vermes@imap.lal.in2p3.fr:143/fetch%3EUID%3E.INBOX.ThomX%20-%20Admin%3E468?part=1.1.2.2&amp;filename=logo_ThomX_versionHD.jpg"/>
          <p:cNvSpPr>
            <a:spLocks noChangeAspect="1" noChangeArrowheads="1"/>
          </p:cNvSpPr>
          <p:nvPr userDrawn="1"/>
        </p:nvSpPr>
        <p:spPr bwMode="auto">
          <a:xfrm>
            <a:off x="155575" y="-1333500"/>
            <a:ext cx="6877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 smtClean="0">
              <a:ea typeface="+mn-ea"/>
              <a:cs typeface="Arial" charset="0"/>
            </a:endParaRPr>
          </a:p>
        </p:txBody>
      </p:sp>
      <p:sp>
        <p:nvSpPr>
          <p:cNvPr id="17" name="AutoShape 4" descr="imap://vermes@imap.lal.in2p3.fr:143/fetch%3EUID%3E.INBOX.ThomX%20-%20Admin%3E468?part=1.1.2.2&amp;filename=logo_ThomX_versionHD.jpg"/>
          <p:cNvSpPr>
            <a:spLocks noChangeAspect="1" noChangeArrowheads="1"/>
          </p:cNvSpPr>
          <p:nvPr userDrawn="1"/>
        </p:nvSpPr>
        <p:spPr bwMode="auto">
          <a:xfrm>
            <a:off x="307975" y="-1181100"/>
            <a:ext cx="6877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 smtClean="0">
              <a:ea typeface="+mn-ea"/>
              <a:cs typeface="Arial" charset="0"/>
            </a:endParaRPr>
          </a:p>
        </p:txBody>
      </p:sp>
      <p:pic>
        <p:nvPicPr>
          <p:cNvPr id="18" name="Image 34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2550" y="3390900"/>
            <a:ext cx="32194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58" y="1537252"/>
            <a:ext cx="7996998" cy="2000272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6F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358" y="4526424"/>
            <a:ext cx="7996998" cy="98480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1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308F8-AD73-4B48-8200-16FE532B5D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9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5880A-0DE7-E44C-94F3-2597538ED8E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7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851F0-82DA-E543-8541-26A9E48D07F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71258-3F5F-9243-9DCE-C8C082E3DF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65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rgbClr val="FF6F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FF6F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15C09-4E60-2E40-A7CA-9F81848C81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3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F4E93-2E34-464C-96F1-B64B3D72C1C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29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eaVert" anchor="ctr"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A76F3-D075-864C-81A4-D075DEE0897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5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6F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75A7-DC51-7440-AE37-89D84329D29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1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>
              <a:defRPr sz="4000" b="0" cap="none">
                <a:solidFill>
                  <a:srgbClr val="FF6F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9C22D-218C-DB40-B8C1-8E69731D66D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0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922" y="1451291"/>
            <a:ext cx="4186713" cy="80339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922" y="2306518"/>
            <a:ext cx="4186713" cy="3734846"/>
          </a:xfrm>
        </p:spPr>
        <p:txBody>
          <a:bodyPr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9709" y="1438333"/>
            <a:ext cx="4186708" cy="82931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9710" y="2319476"/>
            <a:ext cx="4186707" cy="372188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1F254-B7D4-EE4F-B501-D8C5509C15A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a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699154"/>
          </a:xfrm>
        </p:spPr>
        <p:txBody>
          <a:bodyPr/>
          <a:lstStyle>
            <a:lvl1pPr>
              <a:defRPr>
                <a:solidFill>
                  <a:srgbClr val="FF6F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75922" y="1451291"/>
            <a:ext cx="4186713" cy="803394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75922" y="2306518"/>
            <a:ext cx="4186713" cy="3734846"/>
          </a:xfrm>
        </p:spPr>
        <p:txBody>
          <a:bodyPr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9709" y="1438333"/>
            <a:ext cx="4186708" cy="82931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5089710" y="2319476"/>
            <a:ext cx="4186707" cy="3721888"/>
          </a:xfrm>
        </p:spPr>
        <p:txBody>
          <a:bodyPr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2980C-4EF6-B24A-BE85-227A05575CF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686196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9A9F4-D69C-8C4B-BD3E-E8383DBE952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5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D333-241B-B249-B412-92BB1085DCA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8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ED6F-840B-8846-80D8-42064CC9D34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4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2638" y="6494463"/>
            <a:ext cx="560387" cy="307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DADD7-3E55-E541-BDC3-C0A2D10AA9D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0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8450" y="-7938"/>
            <a:ext cx="3006725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604375" y="-7938"/>
            <a:ext cx="2590800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934450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9340850" y="-7938"/>
            <a:ext cx="2854325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0907713" y="-7938"/>
            <a:ext cx="1287462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941050" y="-7938"/>
            <a:ext cx="1271588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10394950" y="3598863"/>
            <a:ext cx="1820863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-7938" y="4025900"/>
            <a:ext cx="457201" cy="2854325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rgbClr val="FF6F00">
              <a:alpha val="8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6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0" y="1392238"/>
            <a:ext cx="85979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1038" name="Image 17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8388" y="5902325"/>
            <a:ext cx="22272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FF6F0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anose="020B0600070205080204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anose="020B0600070205080204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anose="020B0600070205080204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anose="020B0600070205080204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charset="0"/>
        <a:buChar char="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charset="0"/>
        <a:buChar char="Ø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charset="0"/>
        <a:buChar char="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charset="0"/>
        <a:buChar char="Ø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Trebuchet MS" charset="0"/>
        <a:buChar char="—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ctrTitle"/>
          </p:nvPr>
        </p:nvSpPr>
        <p:spPr>
          <a:xfrm>
            <a:off x="855663" y="1536700"/>
            <a:ext cx="7996237" cy="2000250"/>
          </a:xfrm>
        </p:spPr>
        <p:txBody>
          <a:bodyPr/>
          <a:lstStyle/>
          <a:p>
            <a:pPr eaLnBrk="1" hangingPunct="1"/>
            <a:r>
              <a:rPr lang="fr-FR" dirty="0">
                <a:latin typeface="Trebuchet MS" charset="0"/>
                <a:ea typeface="MS PGothic" charset="0"/>
              </a:rPr>
              <a:t>Les aimants </a:t>
            </a:r>
            <a:r>
              <a:rPr lang="fr-FR" dirty="0" smtClean="0">
                <a:latin typeface="Trebuchet MS" charset="0"/>
                <a:ea typeface="MS PGothic" charset="0"/>
              </a:rPr>
              <a:t>ThomX</a:t>
            </a:r>
            <a:br>
              <a:rPr lang="fr-FR" dirty="0" smtClean="0">
                <a:latin typeface="Trebuchet MS" charset="0"/>
                <a:ea typeface="MS PGothic" charset="0"/>
              </a:rPr>
            </a:br>
            <a:r>
              <a:rPr lang="fr-FR" dirty="0">
                <a:latin typeface="Trebuchet MS" charset="0"/>
                <a:ea typeface="MS PGothic" charset="0"/>
              </a:rPr>
              <a:t/>
            </a:r>
            <a:br>
              <a:rPr lang="fr-FR" dirty="0">
                <a:latin typeface="Trebuchet MS" charset="0"/>
                <a:ea typeface="MS PGothic" charset="0"/>
              </a:rPr>
            </a:br>
            <a:r>
              <a:rPr lang="fr-FR" sz="24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Réunion annuelle ThomX</a:t>
            </a:r>
            <a:br>
              <a:rPr lang="fr-FR" sz="24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</a:br>
            <a:r>
              <a:rPr lang="fr-FR" sz="24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13-12-2016</a:t>
            </a:r>
            <a:endParaRPr lang="fr-FR" dirty="0">
              <a:latin typeface="Trebuchet MS" charset="0"/>
              <a:ea typeface="MS PGothic" charset="0"/>
            </a:endParaRPr>
          </a:p>
        </p:txBody>
      </p:sp>
      <p:sp>
        <p:nvSpPr>
          <p:cNvPr id="20482" name="Sous-titre 2"/>
          <p:cNvSpPr>
            <a:spLocks noGrp="1"/>
          </p:cNvSpPr>
          <p:nvPr>
            <p:ph type="subTitle" idx="1"/>
          </p:nvPr>
        </p:nvSpPr>
        <p:spPr>
          <a:xfrm>
            <a:off x="855663" y="4525963"/>
            <a:ext cx="7996237" cy="985837"/>
          </a:xfrm>
        </p:spPr>
        <p:txBody>
          <a:bodyPr/>
          <a:lstStyle/>
          <a:p>
            <a:pPr eaLnBrk="1" hangingPunct="1"/>
            <a:r>
              <a:rPr lang="fr-FR" dirty="0">
                <a:latin typeface="Trebuchet MS" charset="0"/>
                <a:ea typeface="MS PGothic" charset="0"/>
              </a:rPr>
              <a:t>Fabrice Marteau (SOLEIL) </a:t>
            </a:r>
            <a:r>
              <a:rPr lang="fr-FR" dirty="0" smtClean="0">
                <a:latin typeface="Trebuchet MS" charset="0"/>
                <a:ea typeface="MS PGothic" charset="0"/>
              </a:rPr>
              <a:t>- Cynthia </a:t>
            </a:r>
            <a:r>
              <a:rPr lang="fr-FR" dirty="0" err="1">
                <a:latin typeface="Trebuchet MS" charset="0"/>
                <a:ea typeface="MS PGothic" charset="0"/>
              </a:rPr>
              <a:t>Vallerand</a:t>
            </a:r>
            <a:r>
              <a:rPr lang="fr-FR" dirty="0">
                <a:latin typeface="Trebuchet MS" charset="0"/>
                <a:ea typeface="MS PGothic" charset="0"/>
              </a:rPr>
              <a:t> (LAL)</a:t>
            </a:r>
          </a:p>
          <a:p>
            <a:pPr eaLnBrk="1" hangingPunct="1"/>
            <a:endParaRPr lang="fr-FR" dirty="0">
              <a:latin typeface="Trebuchet MS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578619" y="2121611"/>
            <a:ext cx="2848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Bobine tournante + Quadrupôle</a:t>
            </a:r>
            <a:endParaRPr lang="fr-FR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" y="4432755"/>
            <a:ext cx="4470400" cy="20950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264" y="4851400"/>
            <a:ext cx="539918" cy="1198980"/>
          </a:xfrm>
          <a:prstGeom prst="rect">
            <a:avLst/>
          </a:prstGeom>
        </p:spPr>
      </p:pic>
      <p:pic>
        <p:nvPicPr>
          <p:cNvPr id="19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775" y="4338840"/>
            <a:ext cx="3741825" cy="2214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94" y="4173883"/>
            <a:ext cx="3897106" cy="223961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10638" y="6020023"/>
            <a:ext cx="632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2D2D8A"/>
                </a:solidFill>
                <a:latin typeface="Calibri"/>
                <a:cs typeface="Calibri"/>
              </a:rPr>
              <a:t>B</a:t>
            </a:r>
            <a:r>
              <a:rPr lang="fr-FR" sz="1200" baseline="-25000" dirty="0" smtClean="0">
                <a:solidFill>
                  <a:srgbClr val="2D2D8A"/>
                </a:solidFill>
                <a:latin typeface="Calibri"/>
                <a:cs typeface="Calibri"/>
              </a:rPr>
              <a:t>y</a:t>
            </a:r>
            <a:r>
              <a:rPr lang="fr-FR" sz="1200" dirty="0" smtClean="0">
                <a:solidFill>
                  <a:srgbClr val="2D2D8A"/>
                </a:solidFill>
                <a:latin typeface="Calibri"/>
                <a:cs typeface="Calibri"/>
              </a:rPr>
              <a:t>(y=0)</a:t>
            </a:r>
            <a:endParaRPr lang="fr-FR" sz="1200" baseline="-25000" dirty="0">
              <a:solidFill>
                <a:srgbClr val="2D2D8A"/>
              </a:solidFill>
              <a:latin typeface="Calibri"/>
              <a:cs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5" t="25155" r="31697" b="22998"/>
          <a:stretch/>
        </p:blipFill>
        <p:spPr>
          <a:xfrm>
            <a:off x="165100" y="1295400"/>
            <a:ext cx="4707357" cy="2946400"/>
          </a:xfrm>
          <a:prstGeom prst="rect">
            <a:avLst/>
          </a:prstGeom>
        </p:spPr>
      </p:pic>
      <p:sp>
        <p:nvSpPr>
          <p:cNvPr id="28" name="ZoneTexte 15"/>
          <p:cNvSpPr txBox="1"/>
          <p:nvPr/>
        </p:nvSpPr>
        <p:spPr>
          <a:xfrm>
            <a:off x="1593318" y="1338648"/>
            <a:ext cx="1885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Sondes Hall + Dipôle</a:t>
            </a:r>
            <a:endParaRPr lang="fr-FR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27063" y="177800"/>
            <a:ext cx="11252754" cy="6985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magnétiques</a:t>
            </a:r>
            <a:r>
              <a:rPr lang="en-US" dirty="0" smtClean="0"/>
              <a:t> des </a:t>
            </a:r>
            <a:r>
              <a:rPr lang="en-US" dirty="0" err="1" smtClean="0"/>
              <a:t>dipôles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ALBA</a:t>
            </a:r>
            <a:endParaRPr lang="en-US" dirty="0"/>
          </a:p>
        </p:txBody>
      </p:sp>
      <p:pic>
        <p:nvPicPr>
          <p:cNvPr id="14" name="Imag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921226"/>
            <a:ext cx="12906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000" y="4318001"/>
            <a:ext cx="134299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Dipôle</a:t>
            </a:r>
            <a:r>
              <a:rPr lang="en-US" b="1" dirty="0" smtClean="0">
                <a:solidFill>
                  <a:srgbClr val="FF0000"/>
                </a:solidFill>
              </a:rPr>
              <a:t> #09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52" descr="CalibrationMagne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7514" y="1527982"/>
            <a:ext cx="1129110" cy="11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228" y="1527982"/>
            <a:ext cx="1100666" cy="110066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650" y="3023445"/>
            <a:ext cx="1186105" cy="88957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</p:spPr>
      </p:pic>
      <p:pic>
        <p:nvPicPr>
          <p:cNvPr id="22" name="Picture 12" descr="ZeroFieldChambe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8434" y="2965308"/>
            <a:ext cx="1241436" cy="1056182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234545" y="1790786"/>
            <a:ext cx="2096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Calibration des champs des 3 </a:t>
            </a:r>
            <a:r>
              <a:rPr lang="en-US" sz="1200" dirty="0" err="1"/>
              <a:t>capteurs</a:t>
            </a:r>
            <a:r>
              <a:rPr lang="en-US" sz="1200" dirty="0"/>
              <a:t> avec </a:t>
            </a:r>
            <a:r>
              <a:rPr lang="en-US" sz="1200" dirty="0" smtClean="0"/>
              <a:t>5 </a:t>
            </a:r>
            <a:r>
              <a:rPr lang="en-US" sz="1200" dirty="0" err="1" smtClean="0"/>
              <a:t>sondes</a:t>
            </a:r>
            <a:r>
              <a:rPr lang="en-US" sz="1200" dirty="0" smtClean="0"/>
              <a:t> RMN. 500G </a:t>
            </a:r>
            <a:r>
              <a:rPr lang="en-US" sz="1200" dirty="0" err="1" smtClean="0"/>
              <a:t>à</a:t>
            </a:r>
            <a:r>
              <a:rPr lang="en-US" sz="1200" dirty="0" smtClean="0"/>
              <a:t> 2.1 T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9539982" y="1756583"/>
            <a:ext cx="265201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err="1"/>
              <a:t>Détermination</a:t>
            </a:r>
            <a:r>
              <a:rPr lang="en-US" sz="1200" dirty="0"/>
              <a:t> de la position des </a:t>
            </a:r>
            <a:r>
              <a:rPr lang="en-US" sz="1200" dirty="0" err="1"/>
              <a:t>éléments</a:t>
            </a:r>
            <a:r>
              <a:rPr lang="en-US" sz="1200" dirty="0"/>
              <a:t> </a:t>
            </a:r>
            <a:r>
              <a:rPr lang="en-US" sz="1200" dirty="0" err="1"/>
              <a:t>sensibles</a:t>
            </a:r>
            <a:r>
              <a:rPr lang="en-US" sz="1200" dirty="0"/>
              <a:t> de la </a:t>
            </a:r>
            <a:r>
              <a:rPr lang="en-US" sz="1200" dirty="0" err="1"/>
              <a:t>sonde</a:t>
            </a:r>
            <a:r>
              <a:rPr lang="en-US" sz="1200" dirty="0"/>
              <a:t> Hall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59113" y="3051994"/>
            <a:ext cx="1897487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 err="1"/>
              <a:t>Détermination</a:t>
            </a:r>
            <a:r>
              <a:rPr lang="en-US" sz="1200" dirty="0"/>
              <a:t> de </a:t>
            </a:r>
            <a:r>
              <a:rPr lang="en-US" sz="1200" dirty="0" err="1"/>
              <a:t>l’orientation</a:t>
            </a:r>
            <a:r>
              <a:rPr lang="en-US" sz="1200" dirty="0"/>
              <a:t> de la </a:t>
            </a:r>
            <a:r>
              <a:rPr lang="en-US" sz="1200" dirty="0" err="1"/>
              <a:t>sonde</a:t>
            </a:r>
            <a:r>
              <a:rPr lang="en-US" sz="1200" dirty="0"/>
              <a:t> Hall dans les 3 plans en </a:t>
            </a:r>
            <a:r>
              <a:rPr lang="en-US" sz="1200" dirty="0" err="1"/>
              <a:t>fonction</a:t>
            </a:r>
            <a:r>
              <a:rPr lang="en-US" sz="1200" dirty="0"/>
              <a:t> de la </a:t>
            </a:r>
            <a:r>
              <a:rPr lang="en-US" sz="1200" dirty="0" err="1"/>
              <a:t>gravité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9925714" y="3018528"/>
            <a:ext cx="2266286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Calibration de </a:t>
            </a:r>
            <a:r>
              <a:rPr lang="en-US" sz="1200" dirty="0" err="1"/>
              <a:t>l’offset</a:t>
            </a:r>
            <a:r>
              <a:rPr lang="en-US" sz="1200" dirty="0"/>
              <a:t> des 3 </a:t>
            </a:r>
            <a:r>
              <a:rPr lang="en-US" sz="1200" dirty="0" err="1"/>
              <a:t>capteurs</a:t>
            </a:r>
            <a:r>
              <a:rPr lang="en-US" sz="1200" dirty="0"/>
              <a:t> avec </a:t>
            </a:r>
            <a:r>
              <a:rPr lang="en-US" sz="1200" dirty="0" err="1"/>
              <a:t>une</a:t>
            </a:r>
            <a:r>
              <a:rPr lang="en-US" sz="1200" dirty="0"/>
              <a:t> </a:t>
            </a:r>
            <a:r>
              <a:rPr lang="en-US" sz="1200" dirty="0" err="1"/>
              <a:t>chambre</a:t>
            </a:r>
            <a:r>
              <a:rPr lang="en-US" sz="1200" dirty="0"/>
              <a:t> à double </a:t>
            </a:r>
            <a:r>
              <a:rPr lang="en-US" sz="1200" dirty="0" err="1"/>
              <a:t>paroi</a:t>
            </a:r>
            <a:r>
              <a:rPr lang="en-US" sz="1200" dirty="0"/>
              <a:t> en µ-</a:t>
            </a:r>
            <a:r>
              <a:rPr lang="en-US" sz="1200" dirty="0" err="1"/>
              <a:t>métal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>
                <a:latin typeface="Verdana" charset="0"/>
              </a:rPr>
              <a:t>80%Ni-Fe </a:t>
            </a:r>
            <a:r>
              <a:rPr lang="en-US" sz="1200" dirty="0">
                <a:latin typeface="Symbol" charset="0"/>
                <a:sym typeface="Symbol" charset="0"/>
              </a:rPr>
              <a:t></a:t>
            </a:r>
            <a:r>
              <a:rPr lang="en-US" sz="1200" dirty="0">
                <a:latin typeface="Verdana" charset="0"/>
              </a:rPr>
              <a:t>-metal </a:t>
            </a:r>
            <a:r>
              <a:rPr lang="en-US" sz="1200" dirty="0" smtClean="0">
                <a:latin typeface="Verdana" charset="0"/>
              </a:rPr>
              <a:t>)</a:t>
            </a:r>
            <a:endParaRPr lang="en-US" sz="1200" dirty="0"/>
          </a:p>
        </p:txBody>
      </p:sp>
      <p:sp>
        <p:nvSpPr>
          <p:cNvPr id="27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10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0"/>
    </mc:Choice>
    <mc:Fallback xmlns="">
      <p:transition xmlns:p14="http://schemas.microsoft.com/office/powerpoint/2010/main" spd="slow" advTm="3274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"/>
            <a:ext cx="10972800" cy="990600"/>
          </a:xfrm>
        </p:spPr>
        <p:txBody>
          <a:bodyPr/>
          <a:lstStyle/>
          <a:p>
            <a:r>
              <a:rPr lang="en-US" dirty="0" err="1" smtClean="0"/>
              <a:t>Dipôles</a:t>
            </a:r>
            <a:r>
              <a:rPr lang="en-US" dirty="0" smtClean="0"/>
              <a:t> : </a:t>
            </a:r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magnétiques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 rot="19481561">
            <a:off x="3649" y="1259152"/>
            <a:ext cx="11208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@</a:t>
            </a:r>
            <a:r>
              <a:rPr lang="fr-FR" dirty="0" smtClean="0"/>
              <a:t> I=200A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78"/>
          <a:stretch/>
        </p:blipFill>
        <p:spPr>
          <a:xfrm>
            <a:off x="355600" y="990600"/>
            <a:ext cx="4886398" cy="3683303"/>
          </a:xfrm>
          <a:prstGeom prst="rect">
            <a:avLst/>
          </a:prstGeom>
        </p:spPr>
      </p:pic>
      <p:sp>
        <p:nvSpPr>
          <p:cNvPr id="15" name="ZoneTexte 7"/>
          <p:cNvSpPr txBox="1"/>
          <p:nvPr/>
        </p:nvSpPr>
        <p:spPr>
          <a:xfrm>
            <a:off x="1240169" y="1841643"/>
            <a:ext cx="2392031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Moyenne = 0.158 </a:t>
            </a:r>
            <a:r>
              <a:rPr lang="fr-FR" sz="1600" dirty="0" err="1" smtClean="0"/>
              <a:t>T.m</a:t>
            </a:r>
            <a:endParaRPr lang="fr-FR" sz="1600" dirty="0" smtClean="0"/>
          </a:p>
          <a:p>
            <a:r>
              <a:rPr lang="fr-FR" sz="1600" dirty="0" smtClean="0">
                <a:latin typeface="Symbol" charset="2"/>
                <a:cs typeface="Symbol" charset="2"/>
              </a:rPr>
              <a:t>s</a:t>
            </a:r>
            <a:r>
              <a:rPr lang="fr-FR" sz="1600" dirty="0" smtClean="0"/>
              <a:t> = 2.42 10-4 </a:t>
            </a:r>
            <a:r>
              <a:rPr lang="fr-FR" sz="1600" dirty="0" err="1" smtClean="0"/>
              <a:t>T.m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63"/>
          <a:stretch/>
        </p:blipFill>
        <p:spPr>
          <a:xfrm>
            <a:off x="5670848" y="863601"/>
            <a:ext cx="4643591" cy="3683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7"/>
          <p:cNvSpPr txBox="1"/>
          <p:nvPr/>
        </p:nvSpPr>
        <p:spPr>
          <a:xfrm>
            <a:off x="8385989" y="2984573"/>
            <a:ext cx="2332812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Moyenne = 295.6 mm</a:t>
            </a:r>
          </a:p>
          <a:p>
            <a:r>
              <a:rPr lang="fr-FR" sz="1600" dirty="0" smtClean="0">
                <a:latin typeface="Symbol" charset="2"/>
                <a:cs typeface="Symbol" charset="2"/>
              </a:rPr>
              <a:t>s</a:t>
            </a:r>
            <a:r>
              <a:rPr lang="fr-FR" sz="1600" dirty="0" smtClean="0"/>
              <a:t> = 0.144 mm</a:t>
            </a:r>
            <a:endParaRPr lang="fr-FR" sz="16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70521"/>
              </p:ext>
            </p:extLst>
          </p:nvPr>
        </p:nvGraphicFramePr>
        <p:xfrm>
          <a:off x="546099" y="4884103"/>
          <a:ext cx="3917951" cy="1422399"/>
        </p:xfrm>
        <a:graphic>
          <a:graphicData uri="http://schemas.openxmlformats.org/drawingml/2006/table">
            <a:tbl>
              <a:tblPr/>
              <a:tblGrid>
                <a:gridCol w="1332501"/>
                <a:gridCol w="1292725"/>
                <a:gridCol w="1292725"/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Moyenne B(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T.m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Ecart-type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0,08579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0,00019265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0,15781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0,00024233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0,19386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0,00030698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67"/>
          <a:stretch/>
        </p:blipFill>
        <p:spPr>
          <a:xfrm>
            <a:off x="4902200" y="4787900"/>
            <a:ext cx="2817566" cy="2070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99400" y="4765119"/>
            <a:ext cx="4292600" cy="209288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Contre-mesure</a:t>
            </a:r>
            <a:r>
              <a:rPr lang="en-US" b="1" dirty="0" smtClean="0">
                <a:solidFill>
                  <a:srgbClr val="FF0000"/>
                </a:solidFill>
              </a:rPr>
              <a:t> en </a:t>
            </a:r>
            <a:r>
              <a:rPr lang="en-US" b="1" dirty="0" err="1" smtClean="0">
                <a:solidFill>
                  <a:srgbClr val="FF0000"/>
                </a:solidFill>
              </a:rPr>
              <a:t>cours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à</a:t>
            </a:r>
            <a:r>
              <a:rPr lang="en-US" b="1" dirty="0" smtClean="0">
                <a:solidFill>
                  <a:srgbClr val="FF0000"/>
                </a:solidFill>
              </a:rPr>
              <a:t> SOLEIL :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</a:rPr>
              <a:t>Déploiement</a:t>
            </a:r>
            <a:r>
              <a:rPr lang="en-US" dirty="0" smtClean="0">
                <a:solidFill>
                  <a:srgbClr val="000000"/>
                </a:solidFill>
              </a:rPr>
              <a:t> des DS TANGO fait</a:t>
            </a:r>
          </a:p>
          <a:p>
            <a:pPr marL="285750" indent="-285750">
              <a:buFontTx/>
              <a:buChar char="-"/>
            </a:pPr>
            <a:endParaRPr lang="en-US" sz="11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</a:rPr>
              <a:t>Alignement</a:t>
            </a:r>
            <a:r>
              <a:rPr lang="en-US" dirty="0" smtClean="0">
                <a:solidFill>
                  <a:srgbClr val="000000"/>
                </a:solidFill>
              </a:rPr>
              <a:t> du </a:t>
            </a:r>
            <a:r>
              <a:rPr lang="en-US" dirty="0" err="1" smtClean="0">
                <a:solidFill>
                  <a:srgbClr val="000000"/>
                </a:solidFill>
              </a:rPr>
              <a:t>dipôle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cours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Calibration de la </a:t>
            </a:r>
            <a:r>
              <a:rPr lang="en-US" dirty="0" err="1" smtClean="0">
                <a:solidFill>
                  <a:srgbClr val="000000"/>
                </a:solidFill>
              </a:rPr>
              <a:t>sonde</a:t>
            </a:r>
            <a:r>
              <a:rPr lang="en-US" dirty="0" smtClean="0">
                <a:solidFill>
                  <a:srgbClr val="000000"/>
                </a:solidFill>
              </a:rPr>
              <a:t> Hall via la </a:t>
            </a:r>
            <a:r>
              <a:rPr lang="en-US" dirty="0" err="1" smtClean="0">
                <a:solidFill>
                  <a:srgbClr val="000000"/>
                </a:solidFill>
              </a:rPr>
              <a:t>mesure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l’intégrale</a:t>
            </a:r>
            <a:r>
              <a:rPr lang="en-US" dirty="0" smtClean="0">
                <a:solidFill>
                  <a:srgbClr val="000000"/>
                </a:solidFill>
              </a:rPr>
              <a:t> de champ par </a:t>
            </a:r>
            <a:r>
              <a:rPr lang="en-US" dirty="0" err="1" smtClean="0">
                <a:solidFill>
                  <a:srgbClr val="000000"/>
                </a:solidFill>
              </a:rPr>
              <a:t>bobine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tournante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 rot="16200000">
            <a:off x="6743700" y="3568700"/>
            <a:ext cx="381000" cy="508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53300" y="3657600"/>
            <a:ext cx="215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Dispersion &lt; 5.10-4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6200000">
            <a:off x="863600" y="6413500"/>
            <a:ext cx="381000" cy="508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73200" y="6488668"/>
            <a:ext cx="215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Dispersion &lt; 5.10-4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62300" y="5740400"/>
            <a:ext cx="1295400" cy="2667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009900" y="436563"/>
            <a:ext cx="6934200" cy="687387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Trebuchet MS" charset="0"/>
                <a:ea typeface="MS PGothic" charset="0"/>
              </a:rPr>
              <a:t>MACRO-</a:t>
            </a:r>
            <a:r>
              <a:rPr lang="en-GB" dirty="0" smtClean="0">
                <a:latin typeface="Trebuchet MS" charset="0"/>
                <a:ea typeface="MS PGothic" charset="0"/>
              </a:rPr>
              <a:t>PLANNING – </a:t>
            </a:r>
            <a:r>
              <a:rPr lang="en-GB" dirty="0" err="1" smtClean="0">
                <a:latin typeface="Trebuchet MS" charset="0"/>
                <a:ea typeface="MS PGothic" charset="0"/>
              </a:rPr>
              <a:t>Ligne</a:t>
            </a:r>
            <a:r>
              <a:rPr lang="en-GB" dirty="0" smtClean="0">
                <a:latin typeface="Trebuchet MS" charset="0"/>
                <a:ea typeface="MS PGothic" charset="0"/>
              </a:rPr>
              <a:t> extraction</a:t>
            </a:r>
            <a:endParaRPr lang="fr-CH" dirty="0">
              <a:latin typeface="Trebuchet MS" charset="0"/>
              <a:ea typeface="MS PGothic" charset="0"/>
            </a:endParaRPr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10914063" y="6356350"/>
            <a:ext cx="668337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0ED353F5-6942-8D4B-85D2-258CFC4CD791}" type="slidenum">
              <a:rPr lang="en-US" sz="900">
                <a:solidFill>
                  <a:srgbClr val="FF6F00"/>
                </a:solidFill>
              </a:rPr>
              <a:pPr/>
              <a:t>12</a:t>
            </a:fld>
            <a:endParaRPr lang="en-US" sz="900">
              <a:solidFill>
                <a:srgbClr val="FF6F00"/>
              </a:solidFill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036692"/>
              </p:ext>
            </p:extLst>
          </p:nvPr>
        </p:nvGraphicFramePr>
        <p:xfrm>
          <a:off x="133350" y="1570038"/>
          <a:ext cx="11029950" cy="5097462"/>
        </p:xfrm>
        <a:graphic>
          <a:graphicData uri="http://schemas.openxmlformats.org/drawingml/2006/table">
            <a:tbl>
              <a:tblPr firstRow="1" bandRow="1"/>
              <a:tblGrid>
                <a:gridCol w="660742"/>
                <a:gridCol w="550727"/>
                <a:gridCol w="507002"/>
                <a:gridCol w="463487"/>
                <a:gridCol w="551772"/>
                <a:gridCol w="470843"/>
                <a:gridCol w="470843"/>
                <a:gridCol w="485560"/>
                <a:gridCol w="492917"/>
                <a:gridCol w="566533"/>
                <a:gridCol w="566925"/>
                <a:gridCol w="583120"/>
                <a:gridCol w="502131"/>
                <a:gridCol w="534526"/>
                <a:gridCol w="527639"/>
                <a:gridCol w="548719"/>
                <a:gridCol w="574801"/>
                <a:gridCol w="537077"/>
                <a:gridCol w="534279"/>
                <a:gridCol w="418759"/>
                <a:gridCol w="481548"/>
              </a:tblGrid>
              <a:tr h="460589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DEC</a:t>
                      </a:r>
                      <a:endParaRPr lang="en-GB" sz="12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JANVIER</a:t>
                      </a:r>
                      <a:endParaRPr lang="en-GB" sz="12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FEVRIER</a:t>
                      </a:r>
                      <a:endParaRPr lang="en-GB" sz="12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MARS</a:t>
                      </a:r>
                      <a:endParaRPr lang="en-GB" sz="12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AVRIL</a:t>
                      </a:r>
                      <a:endParaRPr lang="en-GB" sz="12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  <a:endParaRPr lang="en-GB" sz="12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</a:tr>
              <a:tr h="406402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S4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S1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S2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S3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S4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S1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S2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S3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S4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S1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S2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S3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S4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S1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S2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S3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S4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S1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S2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S3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S4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</a:tr>
              <a:tr h="4230471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121907" marR="121907" marT="45724" marB="45724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87400" y="3225800"/>
            <a:ext cx="3263900" cy="6096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1F29FD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Mise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fonctionnement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caractérisation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 du BML</a:t>
            </a:r>
            <a:endParaRPr lang="en-GB" sz="1600" b="1" kern="0" dirty="0">
              <a:solidFill>
                <a:srgbClr val="0C377B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9830" name="Group 16"/>
          <p:cNvGrpSpPr>
            <a:grpSpLocks/>
          </p:cNvGrpSpPr>
          <p:nvPr/>
        </p:nvGrpSpPr>
        <p:grpSpPr bwMode="auto">
          <a:xfrm>
            <a:off x="3711684" y="3212773"/>
            <a:ext cx="820738" cy="576262"/>
            <a:chOff x="-1219048" y="3333377"/>
            <a:chExt cx="540000" cy="540000"/>
          </a:xfrm>
        </p:grpSpPr>
        <p:pic>
          <p:nvPicPr>
            <p:cNvPr id="29884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9048" y="3333377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85" name="Picture 1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453" y="3477510"/>
              <a:ext cx="238810" cy="23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Rounded Rectangle 42"/>
          <p:cNvSpPr/>
          <p:nvPr/>
        </p:nvSpPr>
        <p:spPr>
          <a:xfrm>
            <a:off x="4556191" y="4815973"/>
            <a:ext cx="2902901" cy="55156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1F29FD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Réception des quadrupôles </a:t>
            </a:r>
            <a:r>
              <a:rPr lang="en-GB" sz="1600" b="1" kern="0" dirty="0" err="1" smtClean="0">
                <a:solidFill>
                  <a:srgbClr val="0C377B"/>
                </a:solidFill>
              </a:rPr>
              <a:t>ligne</a:t>
            </a:r>
            <a:r>
              <a:rPr lang="en-GB" sz="1600" b="1" kern="0" dirty="0" smtClean="0">
                <a:solidFill>
                  <a:srgbClr val="0C377B"/>
                </a:solidFill>
              </a:rPr>
              <a:t> extraction</a:t>
            </a:r>
            <a:endParaRPr lang="en-GB" sz="1600" kern="0" dirty="0">
              <a:solidFill>
                <a:srgbClr val="0C377B"/>
              </a:solidFill>
            </a:endParaRPr>
          </a:p>
        </p:txBody>
      </p:sp>
      <p:grpSp>
        <p:nvGrpSpPr>
          <p:cNvPr id="29844" name="Group 28"/>
          <p:cNvGrpSpPr>
            <a:grpSpLocks/>
          </p:cNvGrpSpPr>
          <p:nvPr/>
        </p:nvGrpSpPr>
        <p:grpSpPr bwMode="auto">
          <a:xfrm>
            <a:off x="4667316" y="4352726"/>
            <a:ext cx="820738" cy="576262"/>
            <a:chOff x="-1219048" y="3333377"/>
            <a:chExt cx="540000" cy="540000"/>
          </a:xfrm>
        </p:grpSpPr>
        <p:pic>
          <p:nvPicPr>
            <p:cNvPr id="2988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9048" y="3333377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81" name="Picture 3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453" y="3477510"/>
              <a:ext cx="238810" cy="23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Left-Right Arrow 38"/>
          <p:cNvSpPr/>
          <p:nvPr/>
        </p:nvSpPr>
        <p:spPr>
          <a:xfrm>
            <a:off x="6019800" y="5355931"/>
            <a:ext cx="2341759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 cap="flat" cmpd="sng" algn="ctr">
            <a:solidFill>
              <a:srgbClr val="6B5901"/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 err="1">
                <a:solidFill>
                  <a:srgbClr val="173D54"/>
                </a:solidFill>
                <a:effectLst>
                  <a:outerShdw blurRad="25400" dist="25400" dir="2700000" algn="tl" rotWithShape="0">
                    <a:srgbClr val="0055A0">
                      <a:lumMod val="75000"/>
                      <a:alpha val="45000"/>
                    </a:srgbClr>
                  </a:outerShdw>
                </a:effectLst>
                <a:latin typeface="Arial"/>
                <a:ea typeface="+mn-ea"/>
                <a:cs typeface="+mn-cs"/>
              </a:rPr>
              <a:t>Mesures</a:t>
            </a:r>
            <a:endParaRPr lang="en-GB" sz="2000" kern="0" dirty="0">
              <a:solidFill>
                <a:srgbClr val="173D54"/>
              </a:solidFill>
              <a:effectLst>
                <a:outerShdw blurRad="25400" dist="25400" dir="2700000" algn="tl" rotWithShape="0">
                  <a:srgbClr val="0055A0">
                    <a:lumMod val="75000"/>
                    <a:alpha val="45000"/>
                  </a:srgbClr>
                </a:outerShdw>
              </a:effectLst>
              <a:latin typeface="Arial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687129" y="5851412"/>
            <a:ext cx="2392483" cy="761568"/>
          </a:xfrm>
          <a:prstGeom prst="roundRect">
            <a:avLst/>
          </a:prstGeom>
          <a:solidFill>
            <a:srgbClr val="87B9FF"/>
          </a:solidFill>
          <a:ln w="9525" cap="flat" cmpd="sng" algn="ctr">
            <a:solidFill>
              <a:srgbClr val="1F29FD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anchor="ctr"/>
          <a:lstStyle/>
          <a:p>
            <a:pPr algn="ctr">
              <a:defRPr/>
            </a:pPr>
            <a:r>
              <a:rPr lang="en-GB" sz="1600" b="1" kern="0" dirty="0" err="1" smtClean="0">
                <a:solidFill>
                  <a:srgbClr val="0C377B"/>
                </a:solidFill>
              </a:rPr>
              <a:t>Aimants</a:t>
            </a:r>
            <a:r>
              <a:rPr lang="en-GB" sz="1600" b="1" kern="0" dirty="0" smtClean="0">
                <a:solidFill>
                  <a:srgbClr val="0C377B"/>
                </a:solidFill>
              </a:rPr>
              <a:t> LE </a:t>
            </a:r>
            <a:r>
              <a:rPr lang="en-GB" sz="1600" b="1" kern="0" dirty="0" err="1" smtClean="0">
                <a:solidFill>
                  <a:srgbClr val="0C377B"/>
                </a:solidFill>
              </a:rPr>
              <a:t>prêts</a:t>
            </a:r>
            <a:r>
              <a:rPr lang="en-GB" sz="1600" b="1" kern="0" dirty="0" smtClean="0">
                <a:solidFill>
                  <a:srgbClr val="0C377B"/>
                </a:solidFill>
              </a:rPr>
              <a:t> au montage</a:t>
            </a:r>
            <a:endParaRPr lang="en-GB" sz="1600" kern="0" dirty="0">
              <a:solidFill>
                <a:srgbClr val="0C377B"/>
              </a:solidFill>
            </a:endParaRPr>
          </a:p>
        </p:txBody>
      </p:sp>
      <p:grpSp>
        <p:nvGrpSpPr>
          <p:cNvPr id="29865" name="Group 12"/>
          <p:cNvGrpSpPr>
            <a:grpSpLocks noChangeAspect="1"/>
          </p:cNvGrpSpPr>
          <p:nvPr/>
        </p:nvGrpSpPr>
        <p:grpSpPr bwMode="auto">
          <a:xfrm>
            <a:off x="8236138" y="5400880"/>
            <a:ext cx="820738" cy="581025"/>
            <a:chOff x="4333017" y="2114253"/>
            <a:chExt cx="1219048" cy="1219048"/>
          </a:xfrm>
        </p:grpSpPr>
        <p:pic>
          <p:nvPicPr>
            <p:cNvPr id="29868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017" y="2114253"/>
              <a:ext cx="1219048" cy="121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69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566" y="2421324"/>
              <a:ext cx="36195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849" name="Group 12"/>
          <p:cNvGrpSpPr>
            <a:grpSpLocks noChangeAspect="1"/>
          </p:cNvGrpSpPr>
          <p:nvPr/>
        </p:nvGrpSpPr>
        <p:grpSpPr bwMode="auto">
          <a:xfrm>
            <a:off x="5446353" y="5394838"/>
            <a:ext cx="820737" cy="581025"/>
            <a:chOff x="4333017" y="2114253"/>
            <a:chExt cx="1219048" cy="1219048"/>
          </a:xfrm>
        </p:grpSpPr>
        <p:pic>
          <p:nvPicPr>
            <p:cNvPr id="29876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017" y="2114253"/>
              <a:ext cx="1219048" cy="121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77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566" y="2421324"/>
              <a:ext cx="36195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ounded Rectangle 23"/>
          <p:cNvSpPr/>
          <p:nvPr/>
        </p:nvSpPr>
        <p:spPr>
          <a:xfrm>
            <a:off x="3340100" y="3888839"/>
            <a:ext cx="1358900" cy="594261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1F29FD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Mesures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steerers</a:t>
            </a:r>
            <a:endParaRPr lang="en-GB" sz="1600" b="1" kern="0" dirty="0">
              <a:solidFill>
                <a:srgbClr val="0C377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25500" y="2428339"/>
            <a:ext cx="1016000" cy="721261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1F29FD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Mesures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600" b="1" kern="0" dirty="0" err="1" smtClean="0">
                <a:solidFill>
                  <a:srgbClr val="0C377B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x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600" b="1" kern="0" dirty="0" err="1" smtClean="0">
                <a:solidFill>
                  <a:srgbClr val="0C377B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GB" sz="1600" b="1" kern="0" dirty="0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 err="1" smtClean="0">
                <a:solidFill>
                  <a:srgbClr val="0C377B"/>
                </a:solidFill>
                <a:latin typeface="+mn-lt"/>
                <a:ea typeface="+mn-ea"/>
                <a:cs typeface="+mn-cs"/>
              </a:rPr>
              <a:t>Qpôles</a:t>
            </a:r>
            <a:endParaRPr lang="en-GB" sz="1600" b="1" kern="0" dirty="0">
              <a:solidFill>
                <a:srgbClr val="0C377B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7129" y="2512577"/>
            <a:ext cx="2633072" cy="2033343"/>
          </a:xfrm>
          <a:prstGeom prst="rect">
            <a:avLst/>
          </a:prstGeom>
        </p:spPr>
      </p:pic>
      <p:pic>
        <p:nvPicPr>
          <p:cNvPr id="27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043" y="3911600"/>
            <a:ext cx="1084123" cy="628424"/>
          </a:xfrm>
          <a:prstGeom prst="rect">
            <a:avLst/>
          </a:prstGeom>
        </p:spPr>
      </p:pic>
      <p:sp>
        <p:nvSpPr>
          <p:cNvPr id="28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 bwMode="auto">
          <a:xfrm>
            <a:off x="8402638" y="6494463"/>
            <a:ext cx="560387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 smtClean="0">
                <a:solidFill>
                  <a:srgbClr val="FF6F00"/>
                </a:solidFill>
              </a:rPr>
              <a:pPr/>
              <a:t>12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63" y="101600"/>
            <a:ext cx="11252754" cy="6985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800" y="965200"/>
            <a:ext cx="1016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smtClean="0">
                <a:latin typeface="Calibri"/>
                <a:cs typeface="Calibri"/>
              </a:rPr>
              <a:t>Les 62 aimants de la LT et de l’anneau ont été fabriqués </a:t>
            </a:r>
            <a:r>
              <a:rPr lang="fr-FR" sz="2400" dirty="0">
                <a:latin typeface="Calibri"/>
                <a:cs typeface="Calibri"/>
              </a:rPr>
              <a:t>et </a:t>
            </a:r>
            <a:r>
              <a:rPr lang="fr-FR" sz="2400" dirty="0" smtClean="0">
                <a:latin typeface="Calibri"/>
                <a:cs typeface="Calibri"/>
              </a:rPr>
              <a:t>mesurés </a:t>
            </a:r>
          </a:p>
          <a:p>
            <a:r>
              <a:rPr lang="fr-FR" sz="2400" dirty="0" smtClean="0">
                <a:solidFill>
                  <a:srgbClr val="FF0000"/>
                </a:solidFill>
                <a:latin typeface="Calibri"/>
                <a:cs typeface="Calibri"/>
              </a:rPr>
              <a:t>		=&gt; Aimants LT et anneau validés</a:t>
            </a:r>
          </a:p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Les DS Tango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ProfibusServer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 (maître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profibus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), Sigmaphi6 (esclave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profibus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) et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GenericPowerSupply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 (alimentations) ont été déployés à SOLEIL et validés</a:t>
            </a:r>
          </a:p>
          <a:p>
            <a:r>
              <a:rPr lang="fr-FR" sz="24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fr-FR" sz="2400" dirty="0" smtClean="0">
                <a:solidFill>
                  <a:srgbClr val="FF0000"/>
                </a:solidFill>
                <a:latin typeface="Calibri"/>
                <a:cs typeface="Calibri"/>
              </a:rPr>
              <a:t>=&gt; Pilotage des aimants validés</a:t>
            </a:r>
          </a:p>
          <a:p>
            <a:pPr marL="457200" indent="-457200">
              <a:buFontTx/>
              <a:buChar char="-"/>
            </a:pPr>
            <a:r>
              <a:rPr lang="fr-FR" sz="2400" dirty="0" smtClean="0">
                <a:latin typeface="Calibri"/>
                <a:cs typeface="Calibri"/>
              </a:rPr>
              <a:t>Le montage et l’alignement d’un dipôle sur son support et d’un quadrupôle sur la poutre ont été réalisés.</a:t>
            </a:r>
          </a:p>
          <a:p>
            <a:r>
              <a:rPr lang="fr-FR" sz="2400" dirty="0">
                <a:latin typeface="Calibri"/>
                <a:cs typeface="Calibri"/>
              </a:rPr>
              <a:t>	</a:t>
            </a:r>
            <a:r>
              <a:rPr lang="fr-FR" sz="2400" dirty="0" smtClean="0">
                <a:latin typeface="Calibri"/>
                <a:cs typeface="Calibri"/>
              </a:rPr>
              <a:t>	</a:t>
            </a:r>
            <a:r>
              <a:rPr lang="fr-FR" sz="2400" dirty="0" smtClean="0">
                <a:solidFill>
                  <a:srgbClr val="FF0000"/>
                </a:solidFill>
                <a:latin typeface="Calibri"/>
                <a:cs typeface="Calibri"/>
              </a:rPr>
              <a:t>=&gt; Montage individuel des aimants validés</a:t>
            </a:r>
          </a:p>
          <a:p>
            <a:r>
              <a:rPr lang="fr-FR" sz="2400" dirty="0" smtClean="0">
                <a:solidFill>
                  <a:srgbClr val="FF0000"/>
                </a:solidFill>
                <a:latin typeface="Calibri"/>
                <a:cs typeface="Calibri"/>
              </a:rPr>
              <a:t>En cours ou à suivre : </a:t>
            </a:r>
          </a:p>
          <a:p>
            <a:pPr marL="342900" indent="-342900">
              <a:buFontTx/>
              <a:buChar char="-"/>
            </a:pPr>
            <a:r>
              <a:rPr lang="fr-FR" sz="2400" smtClean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contre-mesure d’un dipôle à SOLEIL 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La fabrication des aimants de la ligne d’extraction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La comparaison des centres magnétiques des quadrupôles entre ALBA et SOLEIL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La mesure des </a:t>
            </a:r>
            <a:r>
              <a:rPr lang="fr-FR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steerers</a:t>
            </a:r>
            <a:endParaRPr lang="fr-FR" sz="24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13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14</a:t>
            </a:fld>
            <a:endParaRPr lang="en-US" sz="900" dirty="0">
              <a:solidFill>
                <a:srgbClr val="FF6F00"/>
              </a:solidFill>
            </a:endParaRPr>
          </a:p>
        </p:txBody>
      </p:sp>
      <p:sp>
        <p:nvSpPr>
          <p:cNvPr id="31746" name="Title 4"/>
          <p:cNvSpPr>
            <a:spLocks noGrp="1"/>
          </p:cNvSpPr>
          <p:nvPr>
            <p:ph type="title"/>
          </p:nvPr>
        </p:nvSpPr>
        <p:spPr>
          <a:xfrm>
            <a:off x="279400" y="83789"/>
            <a:ext cx="11912600" cy="62535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rebuchet MS" charset="0"/>
                <a:ea typeface="MS PGothic" charset="0"/>
              </a:rPr>
              <a:t>	</a:t>
            </a:r>
            <a:r>
              <a:rPr lang="en-US" sz="3100" dirty="0" smtClean="0">
                <a:latin typeface="Trebuchet MS" charset="0"/>
                <a:ea typeface="MS PGothic" charset="0"/>
              </a:rPr>
              <a:t>			Je </a:t>
            </a:r>
            <a:r>
              <a:rPr lang="en-US" sz="3100" dirty="0" err="1">
                <a:latin typeface="Trebuchet MS" charset="0"/>
                <a:ea typeface="MS PGothic" charset="0"/>
              </a:rPr>
              <a:t>vous</a:t>
            </a:r>
            <a:r>
              <a:rPr lang="en-US" sz="3100" dirty="0">
                <a:latin typeface="Trebuchet MS" charset="0"/>
                <a:ea typeface="MS PGothic" charset="0"/>
              </a:rPr>
              <a:t> </a:t>
            </a:r>
            <a:r>
              <a:rPr lang="en-US" sz="3100" dirty="0" err="1">
                <a:latin typeface="Trebuchet MS" charset="0"/>
                <a:ea typeface="MS PGothic" charset="0"/>
              </a:rPr>
              <a:t>remercie</a:t>
            </a:r>
            <a:r>
              <a:rPr lang="en-US" sz="3100" dirty="0">
                <a:latin typeface="Trebuchet MS" charset="0"/>
                <a:ea typeface="MS PGothic" charset="0"/>
              </a:rPr>
              <a:t> pour </a:t>
            </a:r>
            <a:r>
              <a:rPr lang="en-US" sz="3100" dirty="0" err="1">
                <a:latin typeface="Trebuchet MS" charset="0"/>
                <a:ea typeface="MS PGothic" charset="0"/>
              </a:rPr>
              <a:t>votre</a:t>
            </a:r>
            <a:r>
              <a:rPr lang="en-US" sz="3100" dirty="0">
                <a:latin typeface="Trebuchet MS" charset="0"/>
                <a:ea typeface="MS PGothic" charset="0"/>
              </a:rPr>
              <a:t> </a:t>
            </a:r>
            <a:r>
              <a:rPr lang="en-US" sz="3100" dirty="0" smtClean="0">
                <a:latin typeface="Trebuchet MS" charset="0"/>
                <a:ea typeface="MS PGothic" charset="0"/>
              </a:rPr>
              <a:t>attention</a:t>
            </a:r>
            <a:br>
              <a:rPr lang="en-US" sz="3100" dirty="0" smtClean="0">
                <a:latin typeface="Trebuchet MS" charset="0"/>
                <a:ea typeface="MS PGothic" charset="0"/>
              </a:rPr>
            </a:br>
            <a:r>
              <a:rPr lang="en-US" sz="3100" dirty="0">
                <a:latin typeface="Trebuchet MS" charset="0"/>
                <a:ea typeface="MS PGothic" charset="0"/>
              </a:rPr>
              <a:t/>
            </a:r>
            <a:br>
              <a:rPr lang="en-US" sz="3100" dirty="0">
                <a:latin typeface="Trebuchet MS" charset="0"/>
                <a:ea typeface="MS PGothic" charset="0"/>
              </a:rPr>
            </a:br>
            <a:r>
              <a:rPr lang="en-US" sz="3100" dirty="0" smtClean="0">
                <a:latin typeface="Trebuchet MS" charset="0"/>
                <a:ea typeface="MS PGothic" charset="0"/>
              </a:rPr>
              <a:t>Un merci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particulier</a:t>
            </a:r>
            <a:r>
              <a:rPr lang="en-US" sz="3100" dirty="0" smtClean="0">
                <a:latin typeface="Trebuchet MS" charset="0"/>
                <a:ea typeface="MS PGothic" charset="0"/>
              </a:rPr>
              <a:t> à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l’équipe</a:t>
            </a:r>
            <a:r>
              <a:rPr lang="en-US" sz="3100" dirty="0" smtClean="0">
                <a:latin typeface="Trebuchet MS" charset="0"/>
                <a:ea typeface="MS PGothic" charset="0"/>
              </a:rPr>
              <a:t>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magnétisme</a:t>
            </a:r>
            <a:r>
              <a:rPr lang="en-US" sz="3100" dirty="0" smtClean="0">
                <a:latin typeface="Trebuchet MS" charset="0"/>
                <a:ea typeface="MS PGothic" charset="0"/>
              </a:rPr>
              <a:t>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d’ALBA</a:t>
            </a:r>
            <a:r>
              <a:rPr lang="en-US" sz="3100" dirty="0" smtClean="0">
                <a:latin typeface="Trebuchet MS" charset="0"/>
                <a:ea typeface="MS PGothic" charset="0"/>
              </a:rPr>
              <a:t/>
            </a:r>
            <a:br>
              <a:rPr lang="en-US" sz="3100" dirty="0" smtClean="0">
                <a:latin typeface="Trebuchet MS" charset="0"/>
                <a:ea typeface="MS PGothic" charset="0"/>
              </a:rPr>
            </a:br>
            <a:r>
              <a:rPr lang="en-US" sz="3100" dirty="0" smtClean="0">
                <a:latin typeface="Trebuchet MS" charset="0"/>
                <a:ea typeface="MS PGothic" charset="0"/>
              </a:rPr>
              <a:t>                    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ainsi</a:t>
            </a:r>
            <a:r>
              <a:rPr lang="en-US" sz="3100" dirty="0" smtClean="0">
                <a:latin typeface="Trebuchet MS" charset="0"/>
                <a:ea typeface="MS PGothic" charset="0"/>
              </a:rPr>
              <a:t>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qu’aux</a:t>
            </a:r>
            <a:r>
              <a:rPr lang="en-US" sz="3100" dirty="0" smtClean="0">
                <a:latin typeface="Trebuchet MS" charset="0"/>
                <a:ea typeface="MS PGothic" charset="0"/>
              </a:rPr>
              <a:t>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équipes</a:t>
            </a:r>
            <a:r>
              <a:rPr lang="en-US" sz="3100" dirty="0" smtClean="0">
                <a:latin typeface="Trebuchet MS" charset="0"/>
                <a:ea typeface="MS PGothic" charset="0"/>
              </a:rPr>
              <a:t> de SOLEIL </a:t>
            </a:r>
            <a:r>
              <a:rPr lang="en-US" dirty="0" smtClean="0">
                <a:latin typeface="Trebuchet MS" charset="0"/>
                <a:ea typeface="MS PGothic" charset="0"/>
              </a:rPr>
              <a:t/>
            </a:r>
            <a:br>
              <a:rPr lang="en-US" dirty="0" smtClean="0">
                <a:latin typeface="Trebuchet MS" charset="0"/>
                <a:ea typeface="MS PGothic" charset="0"/>
              </a:rPr>
            </a:br>
            <a:r>
              <a:rPr lang="en-US" dirty="0" smtClean="0"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- Alexandre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Loulergue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pour le tracking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faisceaux</a:t>
            </a:r>
            <a:r>
              <a:rPr lang="en-US" sz="2200" dirty="0">
                <a:solidFill>
                  <a:schemeClr val="tx1"/>
                </a:solidFill>
                <a:latin typeface="Trebuchet MS" charset="0"/>
                <a:ea typeface="MS PGothic" charset="0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Trebuchet MS" charset="0"/>
                <a:ea typeface="MS PGothic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		- Marie-Emmanuelle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Couprie</a:t>
            </a:r>
            <a:r>
              <a:rPr lang="en-US" sz="2200" dirty="0">
                <a:solidFill>
                  <a:schemeClr val="tx1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et au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groupe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GMI</a:t>
            </a:r>
            <a:r>
              <a:rPr lang="en-US" sz="2200" dirty="0">
                <a:solidFill>
                  <a:schemeClr val="tx1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pour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leur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aide et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leur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chaleureux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accueil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		- Alain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Lestrade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et Manuel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Ros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pour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l’alignement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des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aimants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		- Yannick Dietrich pour les alimentations</a:t>
            </a:r>
            <a:b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		-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Frédéric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Blache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et Sonia </a:t>
            </a:r>
            <a:r>
              <a:rPr lang="en-US" sz="2200" dirty="0" err="1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Minolli</a:t>
            </a:r>
            <a:r>
              <a:rPr lang="en-US" sz="2200" dirty="0" smtClean="0">
                <a:solidFill>
                  <a:schemeClr val="tx1"/>
                </a:solidFill>
                <a:latin typeface="Trebuchet MS" charset="0"/>
                <a:ea typeface="MS PGothic" charset="0"/>
              </a:rPr>
              <a:t> pour le pilotage des alimentations</a:t>
            </a:r>
            <a:r>
              <a:rPr lang="en-US" sz="2700" dirty="0" smtClean="0">
                <a:latin typeface="Trebuchet MS" charset="0"/>
                <a:ea typeface="MS PGothic" charset="0"/>
              </a:rPr>
              <a:t/>
            </a:r>
            <a:br>
              <a:rPr lang="en-US" sz="2700" dirty="0" smtClean="0">
                <a:latin typeface="Trebuchet MS" charset="0"/>
                <a:ea typeface="MS PGothic" charset="0"/>
              </a:rPr>
            </a:br>
            <a:r>
              <a:rPr lang="en-US" sz="2700" dirty="0">
                <a:latin typeface="Trebuchet MS" charset="0"/>
                <a:ea typeface="MS PGothic" charset="0"/>
              </a:rPr>
              <a:t/>
            </a:r>
            <a:br>
              <a:rPr lang="en-US" sz="2700" dirty="0">
                <a:latin typeface="Trebuchet MS" charset="0"/>
                <a:ea typeface="MS PGothic" charset="0"/>
              </a:rPr>
            </a:br>
            <a:r>
              <a:rPr lang="en-US" sz="2700" dirty="0" smtClean="0">
                <a:latin typeface="Trebuchet MS" charset="0"/>
                <a:ea typeface="MS PGothic" charset="0"/>
              </a:rPr>
              <a:t>                            </a:t>
            </a:r>
            <a:r>
              <a:rPr lang="en-US" sz="3100" dirty="0" smtClean="0">
                <a:latin typeface="Trebuchet MS" charset="0"/>
                <a:ea typeface="MS PGothic" charset="0"/>
              </a:rPr>
              <a:t>et aux </a:t>
            </a:r>
            <a:r>
              <a:rPr lang="en-US" sz="3100" dirty="0" err="1" smtClean="0">
                <a:latin typeface="Trebuchet MS" charset="0"/>
                <a:ea typeface="MS PGothic" charset="0"/>
              </a:rPr>
              <a:t>équipes</a:t>
            </a:r>
            <a:r>
              <a:rPr lang="en-US" sz="3100" dirty="0" smtClean="0">
                <a:latin typeface="Trebuchet MS" charset="0"/>
                <a:ea typeface="MS PGothic" charset="0"/>
              </a:rPr>
              <a:t> du LAL :</a:t>
            </a:r>
            <a:br>
              <a:rPr lang="en-US" sz="3100" dirty="0" smtClean="0">
                <a:latin typeface="Trebuchet MS" charset="0"/>
                <a:ea typeface="MS PGothic" charset="0"/>
              </a:rPr>
            </a:br>
            <a:r>
              <a:rPr lang="en-US" sz="3200" dirty="0" smtClean="0"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-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Christelle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Bruni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pour le tracking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faisceau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, Iryna Chaikovska pour le sorting</a:t>
            </a:r>
            <a:b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</a:b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	- Denis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Douillet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et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Rodolphe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Marie pour la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mise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en plans et le montage</a:t>
            </a: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des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aimants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		</a:t>
            </a:r>
            <a:b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</a:b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	- Bruno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Lelouan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pour les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mesures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tri-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dimensionnelles</a:t>
            </a: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des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pôles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du quadrupôles</a:t>
            </a:r>
            <a:b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</a:b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	- Le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groupe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informatique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et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Hayg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Guler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pour les DS</a:t>
            </a:r>
            <a:b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</a:b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	-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Noureddine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ElKamchi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et Patrick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Cornebise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pour les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sécurités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b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rebuchet MS" charset="0"/>
                <a:ea typeface="MS PGothic" charset="0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	- Le service infrastructure/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magasin</a:t>
            </a:r>
            <a:r>
              <a:rPr lang="en-US" sz="2200" dirty="0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/transport pour la </a:t>
            </a:r>
            <a:r>
              <a:rPr lang="en-US" sz="2200" dirty="0" err="1" smtClean="0">
                <a:solidFill>
                  <a:srgbClr val="000000"/>
                </a:solidFill>
                <a:latin typeface="Trebuchet MS" charset="0"/>
                <a:ea typeface="MS PGothic" charset="0"/>
              </a:rPr>
              <a:t>logistique</a:t>
            </a:r>
            <a:endParaRPr lang="en-US" sz="2200" dirty="0">
              <a:solidFill>
                <a:srgbClr val="000000"/>
              </a:solidFill>
              <a:latin typeface="Trebuchet MS" charset="0"/>
              <a:ea typeface="MS PGothic" charset="0"/>
            </a:endParaRPr>
          </a:p>
        </p:txBody>
      </p:sp>
      <p:sp>
        <p:nvSpPr>
          <p:cNvPr id="4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  <a:ea typeface="MS PGothic" charset="0"/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1526494"/>
            <a:ext cx="8597900" cy="515728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Introduction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Rapel</a:t>
            </a:r>
            <a:r>
              <a:rPr lang="en-US" dirty="0" smtClean="0"/>
              <a:t> </a:t>
            </a:r>
            <a:r>
              <a:rPr lang="en-US" dirty="0" err="1" smtClean="0"/>
              <a:t>état</a:t>
            </a:r>
            <a:r>
              <a:rPr lang="en-US" dirty="0" smtClean="0"/>
              <a:t> </a:t>
            </a:r>
            <a:r>
              <a:rPr lang="en-US" dirty="0" err="1" smtClean="0"/>
              <a:t>d’avancement</a:t>
            </a:r>
            <a:r>
              <a:rPr lang="en-US" dirty="0" smtClean="0"/>
              <a:t> fin 2015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Etat</a:t>
            </a:r>
            <a:r>
              <a:rPr lang="en-US" dirty="0" smtClean="0"/>
              <a:t> </a:t>
            </a:r>
            <a:r>
              <a:rPr lang="en-US" dirty="0" err="1" smtClean="0"/>
              <a:t>d’avancement</a:t>
            </a:r>
            <a:r>
              <a:rPr lang="en-US" dirty="0" smtClean="0"/>
              <a:t> des </a:t>
            </a:r>
            <a:r>
              <a:rPr lang="en-US" dirty="0" err="1" smtClean="0"/>
              <a:t>aimants</a:t>
            </a:r>
            <a:r>
              <a:rPr lang="en-US" dirty="0" smtClean="0"/>
              <a:t> 2016 </a:t>
            </a:r>
          </a:p>
          <a:p>
            <a:pPr lvl="1">
              <a:defRPr/>
            </a:pPr>
            <a:r>
              <a:rPr lang="en-US" dirty="0" err="1"/>
              <a:t>Mesures</a:t>
            </a:r>
            <a:r>
              <a:rPr lang="en-US" dirty="0"/>
              <a:t> </a:t>
            </a:r>
            <a:r>
              <a:rPr lang="en-US" dirty="0" err="1"/>
              <a:t>magnétiques</a:t>
            </a:r>
            <a:r>
              <a:rPr lang="en-US" dirty="0"/>
              <a:t> des sextupôles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smtClean="0"/>
              <a:t>SOLEIL</a:t>
            </a:r>
          </a:p>
          <a:p>
            <a:pPr lvl="1">
              <a:defRPr/>
            </a:pPr>
            <a:r>
              <a:rPr lang="en-US" dirty="0" err="1" smtClean="0"/>
              <a:t>Contre-mesure</a:t>
            </a:r>
            <a:r>
              <a:rPr lang="en-US" dirty="0" smtClean="0"/>
              <a:t> de 2 sextupôles </a:t>
            </a:r>
            <a:r>
              <a:rPr lang="en-US" dirty="0" err="1" smtClean="0"/>
              <a:t>à</a:t>
            </a:r>
            <a:r>
              <a:rPr lang="en-US" dirty="0" smtClean="0"/>
              <a:t> ALBA</a:t>
            </a:r>
            <a:endParaRPr lang="en-US" dirty="0"/>
          </a:p>
          <a:p>
            <a:pPr lvl="1">
              <a:defRPr/>
            </a:pPr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magnétiques</a:t>
            </a:r>
            <a:r>
              <a:rPr lang="en-US" dirty="0" smtClean="0"/>
              <a:t> des </a:t>
            </a:r>
            <a:r>
              <a:rPr lang="en-US" dirty="0"/>
              <a:t>quadrupôles et </a:t>
            </a:r>
            <a:r>
              <a:rPr lang="en-US" dirty="0" err="1"/>
              <a:t>dipôles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smtClean="0"/>
              <a:t>ALBA</a:t>
            </a:r>
          </a:p>
          <a:p>
            <a:pPr lvl="1">
              <a:defRPr/>
            </a:pPr>
            <a:r>
              <a:rPr lang="en-US" dirty="0" err="1" smtClean="0"/>
              <a:t>Contre-mesures</a:t>
            </a:r>
            <a:r>
              <a:rPr lang="en-US" dirty="0" smtClean="0"/>
              <a:t> de quadrupôles et de 2 </a:t>
            </a:r>
            <a:r>
              <a:rPr lang="en-US" dirty="0" err="1" smtClean="0"/>
              <a:t>dipôles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SOLEIL</a:t>
            </a:r>
          </a:p>
          <a:p>
            <a:pPr marL="0" lvl="0" indent="0">
              <a:buClr>
                <a:srgbClr val="FF8000"/>
              </a:buClr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Etat</a:t>
            </a:r>
            <a:r>
              <a:rPr lang="en-US" dirty="0" smtClean="0"/>
              <a:t> </a:t>
            </a:r>
            <a:r>
              <a:rPr lang="en-US" dirty="0" err="1" smtClean="0"/>
              <a:t>d’avancement</a:t>
            </a:r>
            <a:r>
              <a:rPr lang="en-US" dirty="0" smtClean="0"/>
              <a:t> des </a:t>
            </a:r>
            <a:r>
              <a:rPr lang="en-US" dirty="0" err="1" smtClean="0"/>
              <a:t>aimants</a:t>
            </a:r>
            <a:r>
              <a:rPr lang="en-US" dirty="0" smtClean="0"/>
              <a:t> de la </a:t>
            </a:r>
            <a:r>
              <a:rPr lang="en-US" dirty="0" err="1" smtClean="0"/>
              <a:t>ligne</a:t>
            </a:r>
            <a:r>
              <a:rPr lang="en-US" dirty="0" smtClean="0"/>
              <a:t> </a:t>
            </a:r>
            <a:r>
              <a:rPr lang="en-US" dirty="0" err="1" smtClean="0"/>
              <a:t>d’extraction</a:t>
            </a:r>
            <a:r>
              <a:rPr lang="en-US" dirty="0"/>
              <a:t> </a:t>
            </a:r>
          </a:p>
          <a:p>
            <a:pPr marL="0" indent="0">
              <a:buNone/>
              <a:defRPr/>
            </a:pPr>
            <a:r>
              <a:rPr lang="en-US" dirty="0" smtClean="0"/>
              <a:t>&amp; Planning </a:t>
            </a:r>
            <a:r>
              <a:rPr lang="en-US" dirty="0" err="1" smtClean="0"/>
              <a:t>prévisionnel</a:t>
            </a:r>
            <a:r>
              <a:rPr lang="en-US" dirty="0" smtClean="0"/>
              <a:t> des </a:t>
            </a:r>
            <a:r>
              <a:rPr lang="en-US" dirty="0" err="1" smtClean="0"/>
              <a:t>aimants</a:t>
            </a:r>
            <a:r>
              <a:rPr lang="en-US" dirty="0" smtClean="0"/>
              <a:t> </a:t>
            </a:r>
            <a:r>
              <a:rPr lang="en-US" dirty="0" err="1" smtClean="0"/>
              <a:t>chauds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5" name="Picture 2" descr="C:\Users\marteau\AppData\Local\Microsoft\Windows\Temporary Internet Files\Content.Outlook\L0CPW823\20160523_0942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5245" y="1626823"/>
            <a:ext cx="3733125" cy="13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69" y="3265930"/>
            <a:ext cx="1978626" cy="2652202"/>
          </a:xfrm>
          <a:prstGeom prst="rect">
            <a:avLst/>
          </a:prstGeom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156" y="3477245"/>
            <a:ext cx="1864419" cy="2227822"/>
          </a:xfrm>
          <a:prstGeom prst="rect">
            <a:avLst/>
          </a:prstGeom>
        </p:spPr>
      </p:pic>
      <p:sp>
        <p:nvSpPr>
          <p:cNvPr id="7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</a:t>
            </a:r>
            <a:r>
              <a:rPr lang="fr-FR" sz="900" i="1" dirty="0" smtClean="0"/>
              <a:t>)</a:t>
            </a:r>
            <a:endParaRPr lang="fr-FR" sz="900" i="1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2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4708" y="2578364"/>
            <a:ext cx="2077276" cy="1519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"/>
          <a:stretch/>
        </p:blipFill>
        <p:spPr bwMode="auto">
          <a:xfrm>
            <a:off x="9474883" y="2219190"/>
            <a:ext cx="2118834" cy="127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1965" y="2771944"/>
            <a:ext cx="2643780" cy="738664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fr-FR" sz="1400" b="1" u="sng" kern="0" dirty="0" smtClean="0">
                <a:solidFill>
                  <a:srgbClr val="000090"/>
                </a:solidFill>
                <a:latin typeface="Calibri"/>
                <a:cs typeface="Calibri"/>
              </a:rPr>
              <a:t>Contraintes </a:t>
            </a:r>
            <a:r>
              <a:rPr lang="fr-FR" sz="1400" b="1" u="sng" kern="0" dirty="0">
                <a:solidFill>
                  <a:srgbClr val="000090"/>
                </a:solidFill>
                <a:latin typeface="Calibri"/>
                <a:cs typeface="Calibri"/>
              </a:rPr>
              <a:t>:</a:t>
            </a:r>
          </a:p>
          <a:p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-    Champ plat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Multipôles  &lt; 5.10</a:t>
            </a:r>
            <a:r>
              <a:rPr lang="fr-FR" sz="14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-3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295" y="-51309"/>
            <a:ext cx="5138608" cy="2025758"/>
          </a:xfrm>
          <a:prstGeom prst="rect">
            <a:avLst/>
          </a:prstGeom>
        </p:spPr>
      </p:pic>
      <p:pic>
        <p:nvPicPr>
          <p:cNvPr id="54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633" y="4913003"/>
            <a:ext cx="2173644" cy="128276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4291" y="4705857"/>
            <a:ext cx="6448539" cy="179654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89" y="1680426"/>
            <a:ext cx="6448540" cy="282234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74" name="pasted-image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71" y="5050290"/>
            <a:ext cx="2898120" cy="126586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ZoneTexte 4"/>
          <p:cNvSpPr txBox="1"/>
          <p:nvPr/>
        </p:nvSpPr>
        <p:spPr>
          <a:xfrm>
            <a:off x="9703963" y="4980229"/>
            <a:ext cx="1995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rgbClr val="000090"/>
                </a:solidFill>
                <a:latin typeface="Calibri"/>
                <a:cs typeface="Calibri"/>
              </a:rPr>
              <a:t>3 cas et vice versa : </a:t>
            </a:r>
          </a:p>
          <a:p>
            <a:r>
              <a:rPr lang="fr-FR" sz="1400" dirty="0">
                <a:solidFill>
                  <a:srgbClr val="000090"/>
                </a:solidFill>
                <a:latin typeface="Calibri"/>
                <a:cs typeface="Calibri"/>
              </a:rPr>
              <a:t>Q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uad ON, </a:t>
            </a:r>
            <a:r>
              <a:rPr lang="fr-FR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Sextu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air, </a:t>
            </a:r>
          </a:p>
          <a:p>
            <a:r>
              <a:rPr lang="fr-FR" sz="1400" dirty="0">
                <a:solidFill>
                  <a:srgbClr val="000090"/>
                </a:solidFill>
                <a:latin typeface="Calibri"/>
                <a:cs typeface="Calibri"/>
              </a:rPr>
              <a:t>Q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uad ON, </a:t>
            </a:r>
            <a:r>
              <a:rPr lang="fr-FR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Sextu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OFF</a:t>
            </a:r>
          </a:p>
          <a:p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Quad ON, </a:t>
            </a:r>
            <a:r>
              <a:rPr lang="fr-FR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Sextu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87133" y="6142446"/>
            <a:ext cx="126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fr-FR" sz="1600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lang="fr-FR" sz="1600" b="1" dirty="0" smtClean="0">
                <a:solidFill>
                  <a:srgbClr val="FF0000"/>
                </a:solidFill>
                <a:latin typeface="Calibri"/>
                <a:cs typeface="Calibri"/>
              </a:rPr>
              <a:t> 50mm</a:t>
            </a:r>
            <a:endParaRPr lang="fr-FR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7" name="TextBox 36"/>
          <p:cNvSpPr txBox="1"/>
          <p:nvPr/>
        </p:nvSpPr>
        <p:spPr>
          <a:xfrm>
            <a:off x="131879" y="4795768"/>
            <a:ext cx="3132021" cy="122956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1400" b="1" u="sng" kern="0" dirty="0">
                <a:solidFill>
                  <a:srgbClr val="000090"/>
                </a:solidFill>
                <a:latin typeface="Calibri"/>
                <a:cs typeface="Calibri"/>
              </a:rPr>
              <a:t>Contraintes :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- L</a:t>
            </a:r>
            <a:r>
              <a:rPr lang="fr-FR" sz="1400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fer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&lt; 140mm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s-ES" sz="1400" dirty="0" smtClean="0">
                <a:solidFill>
                  <a:srgbClr val="000090"/>
                </a:solidFill>
                <a:latin typeface="Calibri"/>
                <a:cs typeface="Calibri"/>
              </a:rPr>
              <a:t>- </a:t>
            </a:r>
            <a:r>
              <a:rPr lang="es-ES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Harmoniques</a:t>
            </a:r>
            <a:r>
              <a:rPr lang="es-ES" sz="1400" dirty="0" smtClean="0">
                <a:solidFill>
                  <a:srgbClr val="000090"/>
                </a:solidFill>
                <a:latin typeface="Calibri"/>
                <a:cs typeface="Calibri"/>
              </a:rPr>
              <a:t> &lt;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fr-FR" sz="1400" dirty="0">
                <a:solidFill>
                  <a:srgbClr val="000090"/>
                </a:solidFill>
                <a:latin typeface="Calibri"/>
                <a:cs typeface="Calibri"/>
              </a:rPr>
              <a:t>5.10</a:t>
            </a:r>
            <a:r>
              <a:rPr lang="fr-FR" sz="1400" baseline="30000" dirty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r>
              <a:rPr lang="fr-FR" sz="14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4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fr-FR" sz="1400" baseline="30000" dirty="0">
                <a:solidFill>
                  <a:srgbClr val="000090"/>
                </a:solidFill>
                <a:latin typeface="Calibri"/>
                <a:cs typeface="Calibri"/>
              </a:rPr>
              <a:t>	</a:t>
            </a:r>
            <a:r>
              <a:rPr lang="fr-FR" sz="14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@</a:t>
            </a:r>
            <a:r>
              <a:rPr lang="fr-FR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R</a:t>
            </a:r>
            <a:r>
              <a:rPr lang="fr-FR" sz="1400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réf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=18mm</a:t>
            </a:r>
            <a:endParaRPr lang="fr-FR" sz="1400" baseline="30000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70000"/>
              </a:lnSpc>
              <a:spcAft>
                <a:spcPts val="600"/>
              </a:spcAft>
              <a:buFontTx/>
              <a:buChar char="-"/>
            </a:pP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63111" y="6496849"/>
            <a:ext cx="7232712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>
            <a:spAutoFit/>
          </a:bodyPr>
          <a:lstStyle/>
          <a:p>
            <a:r>
              <a:rPr lang="fr-FR" sz="1400" b="1" i="1" dirty="0">
                <a:latin typeface="Calibri"/>
                <a:cs typeface="Calibri"/>
              </a:rPr>
              <a:t>C. </a:t>
            </a:r>
            <a:r>
              <a:rPr lang="fr-FR" sz="1400" b="1" i="1" dirty="0" err="1" smtClean="0">
                <a:latin typeface="Calibri"/>
                <a:cs typeface="Calibri"/>
              </a:rPr>
              <a:t>Vallerand</a:t>
            </a:r>
            <a:r>
              <a:rPr lang="fr-FR" sz="1400" b="1" i="1" dirty="0" smtClean="0">
                <a:latin typeface="Calibri"/>
                <a:cs typeface="Calibri"/>
              </a:rPr>
              <a:t> and F. Marteau, « Status of THOMX storage ring magnets » , IPAC 2016</a:t>
            </a:r>
            <a:endParaRPr lang="fr-FR" sz="1400" b="1" i="1" dirty="0">
              <a:latin typeface="Calibri"/>
              <a:cs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63335" y="1499428"/>
            <a:ext cx="11859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D2D8A"/>
                </a:solidFill>
                <a:latin typeface="Calibri"/>
                <a:cs typeface="Calibri"/>
              </a:rPr>
              <a:t>15 Dipôles</a:t>
            </a:r>
            <a:endParaRPr lang="fr-FR" b="1" dirty="0">
              <a:solidFill>
                <a:srgbClr val="2D2D8A"/>
              </a:solidFill>
              <a:latin typeface="Calibri"/>
              <a:cs typeface="Calibri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809927" y="4554937"/>
            <a:ext cx="1710725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D2D8A"/>
                </a:solidFill>
                <a:latin typeface="Calibri"/>
                <a:cs typeface="Calibri"/>
              </a:rPr>
              <a:t>35 Quadrupôles</a:t>
            </a:r>
          </a:p>
        </p:txBody>
      </p:sp>
      <p:sp>
        <p:nvSpPr>
          <p:cNvPr id="4" name="Oval 3"/>
          <p:cNvSpPr/>
          <p:nvPr/>
        </p:nvSpPr>
        <p:spPr>
          <a:xfrm rot="20709500">
            <a:off x="-28666" y="1429306"/>
            <a:ext cx="2923811" cy="891239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kern="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fr-FR" sz="1400" kern="0" dirty="0" smtClean="0">
                <a:solidFill>
                  <a:srgbClr val="FF0000"/>
                </a:solidFill>
                <a:latin typeface="Calibri"/>
                <a:cs typeface="Calibri"/>
              </a:rPr>
              <a:t>ontraintes de dimensionnement de l’anneau THOMX</a:t>
            </a:r>
            <a:endParaRPr lang="en-US"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83338" y="2129395"/>
            <a:ext cx="5272936" cy="237337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1" name="Oval 3"/>
          <p:cNvSpPr/>
          <p:nvPr/>
        </p:nvSpPr>
        <p:spPr>
          <a:xfrm rot="20709500">
            <a:off x="2556915" y="3106982"/>
            <a:ext cx="806328" cy="481046"/>
          </a:xfrm>
          <a:prstGeom prst="ellipse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2" name="Oval 3"/>
          <p:cNvSpPr/>
          <p:nvPr/>
        </p:nvSpPr>
        <p:spPr>
          <a:xfrm rot="20709500">
            <a:off x="3106424" y="5217132"/>
            <a:ext cx="703645" cy="405106"/>
          </a:xfrm>
          <a:prstGeom prst="ellipse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14" name="Connecteur droit 13"/>
          <p:cNvCxnSpPr>
            <a:stCxn id="32" idx="2"/>
          </p:cNvCxnSpPr>
          <p:nvPr/>
        </p:nvCxnSpPr>
        <p:spPr>
          <a:xfrm flipH="1">
            <a:off x="1809927" y="5487274"/>
            <a:ext cx="1308235" cy="310306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stCxn id="31" idx="2"/>
          </p:cNvCxnSpPr>
          <p:nvPr/>
        </p:nvCxnSpPr>
        <p:spPr>
          <a:xfrm flipH="1">
            <a:off x="1704623" y="3424957"/>
            <a:ext cx="865743" cy="47458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4068" y="5705012"/>
            <a:ext cx="2249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kern="0" dirty="0" smtClean="0">
                <a:solidFill>
                  <a:srgbClr val="000090"/>
                </a:solidFill>
                <a:latin typeface="Calibri"/>
                <a:cs typeface="Calibri"/>
              </a:rPr>
              <a:t>Optimisation :</a:t>
            </a:r>
          </a:p>
          <a:p>
            <a:pPr marL="285750" indent="-285750">
              <a:buFontTx/>
              <a:buChar char="-"/>
            </a:pPr>
            <a:r>
              <a:rPr lang="fr-FR" sz="1400" kern="0" dirty="0" smtClean="0">
                <a:solidFill>
                  <a:srgbClr val="000090"/>
                </a:solidFill>
                <a:latin typeface="Calibri"/>
                <a:cs typeface="Calibri"/>
              </a:rPr>
              <a:t>« Corne » du pôle</a:t>
            </a:r>
          </a:p>
          <a:p>
            <a:pPr marL="285750" indent="-285750">
              <a:buFontTx/>
              <a:buChar char="-"/>
            </a:pPr>
            <a:r>
              <a:rPr lang="fr-FR" sz="1400" kern="0" dirty="0" smtClean="0">
                <a:solidFill>
                  <a:srgbClr val="000090"/>
                </a:solidFill>
                <a:latin typeface="Calibri"/>
                <a:cs typeface="Calibri"/>
              </a:rPr>
              <a:t>Profondeur de chanfrein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9136" y="3664178"/>
            <a:ext cx="35374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u="sng" kern="0" dirty="0" smtClean="0">
                <a:solidFill>
                  <a:srgbClr val="000090"/>
                </a:solidFill>
                <a:latin typeface="Calibri"/>
                <a:cs typeface="Calibri"/>
              </a:rPr>
              <a:t>Optimisation </a:t>
            </a:r>
            <a:r>
              <a:rPr lang="fr-FR" sz="1400" b="1" u="sng" kern="0" dirty="0">
                <a:solidFill>
                  <a:srgbClr val="000090"/>
                </a:solidFill>
                <a:latin typeface="Calibri"/>
                <a:cs typeface="Calibri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fr-FR" sz="1400" kern="0" dirty="0" smtClean="0">
                <a:solidFill>
                  <a:srgbClr val="000090"/>
                </a:solidFill>
                <a:latin typeface="Calibri"/>
                <a:cs typeface="Calibri"/>
              </a:rPr>
              <a:t>Shim</a:t>
            </a:r>
            <a:endParaRPr lang="fr-FR" sz="1400" kern="0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285750" lvl="0" indent="-285750">
              <a:buFontTx/>
              <a:buChar char="-"/>
            </a:pPr>
            <a:r>
              <a:rPr lang="fr-FR" sz="1400" kern="0" dirty="0" smtClean="0">
                <a:solidFill>
                  <a:srgbClr val="000090"/>
                </a:solidFill>
                <a:latin typeface="Calibri"/>
                <a:cs typeface="Calibri"/>
              </a:rPr>
              <a:t>Profondeur de chanfrein</a:t>
            </a:r>
            <a:endParaRPr lang="fr-FR" sz="1400" kern="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978869" y="2013910"/>
            <a:ext cx="15190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D2D8A"/>
                </a:solidFill>
                <a:latin typeface="Calibri"/>
                <a:cs typeface="Calibri"/>
              </a:rPr>
              <a:t>12 Sextupôles</a:t>
            </a:r>
          </a:p>
        </p:txBody>
      </p:sp>
      <p:sp>
        <p:nvSpPr>
          <p:cNvPr id="36" name="ZoneTexte 15"/>
          <p:cNvSpPr txBox="1"/>
          <p:nvPr/>
        </p:nvSpPr>
        <p:spPr>
          <a:xfrm>
            <a:off x="6715955" y="3053919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kern="0" dirty="0" smtClean="0">
                <a:solidFill>
                  <a:srgbClr val="000090"/>
                </a:solidFill>
                <a:latin typeface="Calibri"/>
                <a:cs typeface="Calibri"/>
              </a:rPr>
              <a:t>Optimisation :</a:t>
            </a:r>
          </a:p>
          <a:p>
            <a:pPr marL="285750" indent="-285750">
              <a:buFontTx/>
              <a:buChar char="-"/>
            </a:pPr>
            <a:r>
              <a:rPr lang="fr-FR" sz="1400" u="sng" kern="0" dirty="0" smtClean="0">
                <a:solidFill>
                  <a:srgbClr val="000090"/>
                </a:solidFill>
                <a:latin typeface="Calibri"/>
                <a:cs typeface="Calibri"/>
              </a:rPr>
              <a:t>Profil du pôle</a:t>
            </a:r>
          </a:p>
        </p:txBody>
      </p:sp>
      <p:sp>
        <p:nvSpPr>
          <p:cNvPr id="39" name="Oval 3"/>
          <p:cNvSpPr/>
          <p:nvPr/>
        </p:nvSpPr>
        <p:spPr>
          <a:xfrm rot="20709500">
            <a:off x="10387992" y="2849591"/>
            <a:ext cx="703645" cy="405106"/>
          </a:xfrm>
          <a:prstGeom prst="ellipse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44780" y="3429476"/>
            <a:ext cx="1880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/B</a:t>
            </a:r>
            <a:r>
              <a:rPr lang="en-US" sz="1400" b="1" baseline="-25000" dirty="0">
                <a:solidFill>
                  <a:srgbClr val="000090"/>
                </a:solidFill>
                <a:latin typeface="Calibri"/>
                <a:cs typeface="Calibri"/>
              </a:rPr>
              <a:t>1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-3.5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>
                <a:solidFill>
                  <a:srgbClr val="000090"/>
                </a:solidFill>
                <a:latin typeface="Calibri"/>
                <a:cs typeface="Calibri"/>
              </a:rPr>
              <a:t>-3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fr-FR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/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1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=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-1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>
                <a:solidFill>
                  <a:srgbClr val="000090"/>
                </a:solidFill>
                <a:latin typeface="Calibri"/>
                <a:cs typeface="Calibri"/>
              </a:rPr>
              <a:t>-3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4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/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1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=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-2.4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>
                <a:solidFill>
                  <a:srgbClr val="000090"/>
                </a:solidFill>
                <a:latin typeface="Calibri"/>
                <a:cs typeface="Calibri"/>
              </a:rPr>
              <a:t>-3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sz="1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1" name="TextBox 47"/>
          <p:cNvSpPr txBox="1"/>
          <p:nvPr/>
        </p:nvSpPr>
        <p:spPr>
          <a:xfrm>
            <a:off x="4420830" y="5463186"/>
            <a:ext cx="2582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6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/B</a:t>
            </a:r>
            <a:r>
              <a:rPr lang="en-US" sz="1400" b="1" baseline="-25000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 =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3.3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  <a:r>
              <a:rPr lang="fr-FR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/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=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-15.0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  <a:r>
              <a:rPr lang="fr-FR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14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/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= -32.4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  <a:r>
              <a:rPr lang="fr-FR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sz="1400" b="1" dirty="0" smtClean="0">
              <a:solidFill>
                <a:srgbClr val="262673"/>
              </a:solidFill>
              <a:latin typeface="Calibri"/>
              <a:cs typeface="Calibri"/>
            </a:endParaRPr>
          </a:p>
        </p:txBody>
      </p:sp>
      <p:sp>
        <p:nvSpPr>
          <p:cNvPr id="10" name="Flèche vers la droite 9"/>
          <p:cNvSpPr/>
          <p:nvPr/>
        </p:nvSpPr>
        <p:spPr>
          <a:xfrm>
            <a:off x="4259898" y="3766644"/>
            <a:ext cx="300901" cy="11977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sp>
        <p:nvSpPr>
          <p:cNvPr id="42" name="Flèche vers la droite 41"/>
          <p:cNvSpPr/>
          <p:nvPr/>
        </p:nvSpPr>
        <p:spPr>
          <a:xfrm>
            <a:off x="4119928" y="5766141"/>
            <a:ext cx="300901" cy="11977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sp>
        <p:nvSpPr>
          <p:cNvPr id="44" name="TextBox 47"/>
          <p:cNvSpPr txBox="1"/>
          <p:nvPr/>
        </p:nvSpPr>
        <p:spPr>
          <a:xfrm>
            <a:off x="8157694" y="3948037"/>
            <a:ext cx="2582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9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/B</a:t>
            </a:r>
            <a:r>
              <a:rPr lang="en-US" sz="1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90"/>
                </a:solidFill>
                <a:latin typeface="Calibri"/>
                <a:cs typeface="Calibri"/>
              </a:rPr>
              <a:t>=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-34.5 </a:t>
            </a:r>
            <a:r>
              <a:rPr lang="fr-FR" sz="14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14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  <a:r>
              <a:rPr lang="fr-FR" sz="14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907546" y="3984469"/>
            <a:ext cx="962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0090"/>
                </a:solidFill>
                <a:latin typeface="Calibri"/>
                <a:cs typeface="Calibri"/>
              </a:rPr>
              <a:t>@ R= 20mm</a:t>
            </a:r>
            <a:endParaRPr lang="fr-FR" sz="1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7" name="Flèche vers la droite 46"/>
          <p:cNvSpPr/>
          <p:nvPr/>
        </p:nvSpPr>
        <p:spPr>
          <a:xfrm>
            <a:off x="7725711" y="4035978"/>
            <a:ext cx="300901" cy="11977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807978" y="6105550"/>
            <a:ext cx="99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0090"/>
                </a:solidFill>
                <a:latin typeface="Calibri"/>
                <a:cs typeface="Calibri"/>
              </a:rPr>
              <a:t>@ R = 20mm</a:t>
            </a:r>
            <a:endParaRPr lang="fr-FR" sz="1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52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444" y="22641163"/>
            <a:ext cx="2218696" cy="126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3021" y="4795768"/>
            <a:ext cx="1169036" cy="66422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52" r="20933"/>
          <a:stretch/>
        </p:blipFill>
        <p:spPr>
          <a:xfrm>
            <a:off x="6796246" y="3491117"/>
            <a:ext cx="3943569" cy="420085"/>
          </a:xfrm>
          <a:prstGeom prst="rect">
            <a:avLst/>
          </a:prstGeom>
        </p:spPr>
      </p:pic>
      <p:sp>
        <p:nvSpPr>
          <p:cNvPr id="55" name="TextBox 36"/>
          <p:cNvSpPr txBox="1"/>
          <p:nvPr/>
        </p:nvSpPr>
        <p:spPr>
          <a:xfrm>
            <a:off x="6683353" y="2284254"/>
            <a:ext cx="3184547" cy="77405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1400" b="1" u="sng" kern="0" dirty="0">
                <a:solidFill>
                  <a:srgbClr val="000090"/>
                </a:solidFill>
                <a:latin typeface="Calibri"/>
                <a:cs typeface="Calibri"/>
              </a:rPr>
              <a:t>Contraintes :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- L</a:t>
            </a:r>
            <a:r>
              <a:rPr lang="fr-FR" sz="1400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fer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&lt; 60mm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s-ES" sz="1400" dirty="0">
                <a:solidFill>
                  <a:srgbClr val="000090"/>
                </a:solidFill>
                <a:latin typeface="Calibri"/>
                <a:cs typeface="Calibri"/>
              </a:rPr>
              <a:t>- Harmoniques </a:t>
            </a:r>
            <a:r>
              <a:rPr lang="es-ES" sz="1400" dirty="0" smtClean="0">
                <a:solidFill>
                  <a:srgbClr val="000090"/>
                </a:solidFill>
                <a:latin typeface="Calibri"/>
                <a:cs typeface="Calibri"/>
              </a:rPr>
              <a:t>&lt;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10.10</a:t>
            </a:r>
            <a:r>
              <a:rPr lang="fr-FR" sz="1400" baseline="30000" dirty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r>
              <a:rPr lang="fr-FR" sz="14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4 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@ </a:t>
            </a:r>
            <a:r>
              <a:rPr lang="fr-FR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R</a:t>
            </a:r>
            <a:r>
              <a:rPr lang="fr-FR" sz="1400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réf</a:t>
            </a:r>
            <a:r>
              <a:rPr lang="fr-FR" sz="1400" dirty="0" smtClean="0">
                <a:solidFill>
                  <a:srgbClr val="000090"/>
                </a:solidFill>
                <a:latin typeface="Calibri"/>
                <a:cs typeface="Calibri"/>
              </a:rPr>
              <a:t> = 18mm</a:t>
            </a:r>
            <a:endParaRPr lang="fr-FR" sz="1400" baseline="30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8648407" y="3135278"/>
            <a:ext cx="1720832" cy="159246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659108" y="4718152"/>
            <a:ext cx="5297166" cy="180964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" name="Text Box 111"/>
          <p:cNvSpPr txBox="1">
            <a:spLocks noChangeArrowheads="1"/>
          </p:cNvSpPr>
          <p:nvPr/>
        </p:nvSpPr>
        <p:spPr bwMode="auto">
          <a:xfrm>
            <a:off x="6789314" y="4570502"/>
            <a:ext cx="281932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u="sng" dirty="0" smtClean="0">
                <a:solidFill>
                  <a:schemeClr val="accent6"/>
                </a:solidFill>
                <a:latin typeface="Calibri"/>
                <a:cs typeface="Calibri"/>
              </a:rPr>
              <a:t>Etude du cross-talk</a:t>
            </a:r>
            <a:endParaRPr lang="fr-FR" sz="2000" u="sng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sp>
        <p:nvSpPr>
          <p:cNvPr id="57" name="Ellipse 56"/>
          <p:cNvSpPr/>
          <p:nvPr/>
        </p:nvSpPr>
        <p:spPr>
          <a:xfrm flipV="1">
            <a:off x="7943204" y="3565189"/>
            <a:ext cx="428979" cy="334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sp>
        <p:nvSpPr>
          <p:cNvPr id="58" name="Ellipse 57"/>
          <p:cNvSpPr/>
          <p:nvPr/>
        </p:nvSpPr>
        <p:spPr>
          <a:xfrm flipV="1">
            <a:off x="8920876" y="3491116"/>
            <a:ext cx="428979" cy="334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17" r="50199"/>
          <a:stretch/>
        </p:blipFill>
        <p:spPr>
          <a:xfrm>
            <a:off x="3665089" y="2028706"/>
            <a:ext cx="2721887" cy="4318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50" r="16616"/>
          <a:stretch/>
        </p:blipFill>
        <p:spPr>
          <a:xfrm>
            <a:off x="3876508" y="2699829"/>
            <a:ext cx="2649021" cy="431800"/>
          </a:xfrm>
          <a:prstGeom prst="rect">
            <a:avLst/>
          </a:prstGeom>
        </p:spPr>
      </p:pic>
      <p:sp>
        <p:nvSpPr>
          <p:cNvPr id="61" name="Ellipse 20"/>
          <p:cNvSpPr/>
          <p:nvPr/>
        </p:nvSpPr>
        <p:spPr>
          <a:xfrm rot="19942209" flipV="1">
            <a:off x="5461784" y="2624293"/>
            <a:ext cx="397083" cy="56569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sp>
        <p:nvSpPr>
          <p:cNvPr id="62" name="Ellipse 20"/>
          <p:cNvSpPr/>
          <p:nvPr/>
        </p:nvSpPr>
        <p:spPr>
          <a:xfrm rot="19942209" flipV="1">
            <a:off x="4078299" y="2626431"/>
            <a:ext cx="397083" cy="56569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sp>
        <p:nvSpPr>
          <p:cNvPr id="63" name="Ellipse 20"/>
          <p:cNvSpPr/>
          <p:nvPr/>
        </p:nvSpPr>
        <p:spPr>
          <a:xfrm rot="19942209" flipV="1">
            <a:off x="5580231" y="1951661"/>
            <a:ext cx="397083" cy="56569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/>
              <a:cs typeface="Calibri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8222614" y="6316150"/>
            <a:ext cx="42579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87363" y="355600"/>
            <a:ext cx="8597900" cy="698500"/>
          </a:xfrm>
        </p:spPr>
        <p:txBody>
          <a:bodyPr/>
          <a:lstStyle/>
          <a:p>
            <a:r>
              <a:rPr lang="en-US" dirty="0" smtClean="0">
                <a:latin typeface="Trebuchet MS" charset="0"/>
                <a:ea typeface="MS PGothic" charset="0"/>
              </a:rPr>
              <a:t>Introduction : </a:t>
            </a:r>
            <a:r>
              <a:rPr lang="en-US" dirty="0" err="1" smtClean="0">
                <a:latin typeface="Trebuchet MS" charset="0"/>
                <a:ea typeface="MS PGothic" charset="0"/>
              </a:rPr>
              <a:t>Aimants</a:t>
            </a:r>
            <a:r>
              <a:rPr lang="en-US" dirty="0" smtClean="0">
                <a:latin typeface="Trebuchet MS" charset="0"/>
                <a:ea typeface="MS PGothic" charset="0"/>
              </a:rPr>
              <a:t> THOMX</a:t>
            </a:r>
            <a:endParaRPr lang="en-US" dirty="0">
              <a:latin typeface="Trebuchet MS" charset="0"/>
              <a:ea typeface="MS PGothic" charset="0"/>
            </a:endParaRPr>
          </a:p>
        </p:txBody>
      </p:sp>
      <p:sp>
        <p:nvSpPr>
          <p:cNvPr id="64" name="TextBox 47"/>
          <p:cNvSpPr txBox="1"/>
          <p:nvPr/>
        </p:nvSpPr>
        <p:spPr>
          <a:xfrm>
            <a:off x="8525994" y="4189337"/>
            <a:ext cx="3107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Calibri"/>
                <a:cs typeface="Calibri"/>
              </a:rPr>
              <a:t>B</a:t>
            </a:r>
            <a:r>
              <a:rPr lang="en-US" sz="12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9</a:t>
            </a:r>
            <a:r>
              <a:rPr lang="en-US" sz="1200" b="1" dirty="0" smtClean="0">
                <a:solidFill>
                  <a:srgbClr val="000090"/>
                </a:solidFill>
                <a:latin typeface="Calibri"/>
                <a:cs typeface="Calibri"/>
              </a:rPr>
              <a:t> = -3.5 10-6 </a:t>
            </a:r>
            <a:r>
              <a:rPr lang="en-US" sz="1200" b="1" dirty="0" err="1" smtClean="0">
                <a:solidFill>
                  <a:srgbClr val="000090"/>
                </a:solidFill>
                <a:latin typeface="Calibri"/>
                <a:cs typeface="Calibri"/>
              </a:rPr>
              <a:t>T.m</a:t>
            </a:r>
            <a:r>
              <a:rPr lang="en-US" sz="1200" b="1" dirty="0" smtClean="0">
                <a:solidFill>
                  <a:srgbClr val="000090"/>
                </a:solidFill>
                <a:latin typeface="Calibri"/>
                <a:cs typeface="Calibri"/>
              </a:rPr>
              <a:t> @ R = 20mm</a:t>
            </a:r>
            <a:endParaRPr lang="fr-FR" sz="1200" b="1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1473" y="4146034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L</a:t>
            </a:r>
            <a:r>
              <a:rPr lang="en-US" sz="1400" b="1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mag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cs typeface="Calibri"/>
              </a:rPr>
              <a:t> = 296.3 mm  </a:t>
            </a:r>
            <a:endParaRPr lang="en-US" sz="1400" dirty="0"/>
          </a:p>
        </p:txBody>
      </p:sp>
      <p:sp>
        <p:nvSpPr>
          <p:cNvPr id="65" name="ZoneTexte 21"/>
          <p:cNvSpPr txBox="1">
            <a:spLocks noChangeArrowheads="1"/>
          </p:cNvSpPr>
          <p:nvPr/>
        </p:nvSpPr>
        <p:spPr bwMode="auto">
          <a:xfrm>
            <a:off x="7591425" y="6627812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6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3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9"/>
    </mc:Choice>
    <mc:Fallback xmlns="">
      <p:transition xmlns:p14="http://schemas.microsoft.com/office/powerpoint/2010/main" spd="slow" advTm="2582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BILAN 2015: Fabrication des </a:t>
            </a:r>
            <a:r>
              <a:rPr lang="en-US" dirty="0" err="1" smtClean="0"/>
              <a:t>aimants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392238"/>
            <a:ext cx="9032459" cy="4578350"/>
          </a:xfrm>
        </p:spPr>
        <p:txBody>
          <a:bodyPr/>
          <a:lstStyle/>
          <a:p>
            <a:r>
              <a:rPr lang="en-US" dirty="0" err="1" smtClean="0"/>
              <a:t>Recette</a:t>
            </a:r>
            <a:r>
              <a:rPr lang="en-US" dirty="0" smtClean="0"/>
              <a:t> </a:t>
            </a:r>
            <a:r>
              <a:rPr lang="en-US" dirty="0" err="1" smtClean="0"/>
              <a:t>usine</a:t>
            </a:r>
            <a:r>
              <a:rPr lang="en-US" dirty="0" smtClean="0"/>
              <a:t> des </a:t>
            </a:r>
            <a:r>
              <a:rPr lang="en-US" dirty="0" err="1" smtClean="0"/>
              <a:t>dipôles</a:t>
            </a:r>
            <a:r>
              <a:rPr lang="en-US" dirty="0" smtClean="0"/>
              <a:t> et quadrupôles le 21 </a:t>
            </a:r>
            <a:r>
              <a:rPr lang="en-US" dirty="0" err="1" smtClean="0"/>
              <a:t>Décembre</a:t>
            </a:r>
            <a:r>
              <a:rPr lang="en-US" dirty="0" smtClean="0"/>
              <a:t> 2015 chez le </a:t>
            </a:r>
            <a:r>
              <a:rPr lang="en-US" dirty="0" err="1" smtClean="0"/>
              <a:t>fournisseur</a:t>
            </a:r>
            <a:endParaRPr lang="en-US" dirty="0" smtClean="0"/>
          </a:p>
          <a:p>
            <a:pPr lvl="2"/>
            <a:r>
              <a:rPr lang="en-US" sz="1600" b="1" dirty="0"/>
              <a:t>29 quadrupôles </a:t>
            </a:r>
            <a:r>
              <a:rPr lang="en-US" sz="1600" b="1" dirty="0" err="1"/>
              <a:t>acceptés</a:t>
            </a:r>
            <a:r>
              <a:rPr lang="en-US" sz="1600" b="1" dirty="0"/>
              <a:t> (/34)</a:t>
            </a:r>
          </a:p>
          <a:p>
            <a:pPr lvl="2">
              <a:buFont typeface="Symbol" charset="0"/>
              <a:buChar char=""/>
            </a:pPr>
            <a:r>
              <a:rPr lang="en-US" sz="1600" dirty="0" err="1"/>
              <a:t>Centrage</a:t>
            </a:r>
            <a:r>
              <a:rPr lang="en-US" sz="1600" dirty="0"/>
              <a:t> </a:t>
            </a:r>
            <a:r>
              <a:rPr lang="en-US" sz="1600" dirty="0" err="1" smtClean="0"/>
              <a:t>mécanique</a:t>
            </a:r>
            <a:r>
              <a:rPr lang="en-US" sz="1600" dirty="0" smtClean="0"/>
              <a:t> hors </a:t>
            </a:r>
            <a:r>
              <a:rPr lang="en-US" sz="1600" dirty="0" err="1"/>
              <a:t>tolérance</a:t>
            </a:r>
            <a:r>
              <a:rPr lang="en-US" sz="1600" dirty="0"/>
              <a:t> ( </a:t>
            </a:r>
            <a:r>
              <a:rPr lang="en-US" sz="1600" dirty="0" err="1">
                <a:latin typeface="Symbol" charset="2"/>
                <a:cs typeface="Symbol" charset="2"/>
              </a:rPr>
              <a:t>D</a:t>
            </a:r>
            <a:r>
              <a:rPr lang="en-US" sz="1600" dirty="0" err="1"/>
              <a:t>x</a:t>
            </a:r>
            <a:r>
              <a:rPr lang="en-US" sz="1600" dirty="0"/>
              <a:t> et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z</a:t>
            </a:r>
            <a:r>
              <a:rPr lang="en-US" sz="1600" dirty="0" smtClean="0"/>
              <a:t>&gt;100µm</a:t>
            </a:r>
            <a:r>
              <a:rPr lang="en-US" sz="1600" dirty="0"/>
              <a:t> </a:t>
            </a:r>
            <a:r>
              <a:rPr lang="en-US" sz="1600" dirty="0" smtClean="0"/>
              <a:t>pour les 5 </a:t>
            </a:r>
            <a:r>
              <a:rPr lang="en-US" sz="1600" dirty="0" err="1" smtClean="0"/>
              <a:t>refusés</a:t>
            </a:r>
            <a:r>
              <a:rPr lang="en-US" sz="1600" dirty="0" smtClean="0"/>
              <a:t>)</a:t>
            </a:r>
            <a:endParaRPr lang="en-US" sz="1600" dirty="0"/>
          </a:p>
          <a:p>
            <a:pPr lvl="2"/>
            <a:r>
              <a:rPr lang="en-US" sz="1600" b="1" dirty="0"/>
              <a:t>12 sextupôles </a:t>
            </a:r>
            <a:r>
              <a:rPr lang="en-US" sz="1600" b="1" dirty="0" err="1"/>
              <a:t>acceptés</a:t>
            </a:r>
            <a:r>
              <a:rPr lang="en-US" sz="1600" b="1" dirty="0"/>
              <a:t> (/12)</a:t>
            </a:r>
          </a:p>
          <a:p>
            <a:pPr lvl="2"/>
            <a:r>
              <a:rPr lang="en-US" sz="1600" b="1" dirty="0" smtClean="0"/>
              <a:t>2 </a:t>
            </a:r>
            <a:r>
              <a:rPr lang="en-US" sz="1600" b="1" dirty="0" err="1"/>
              <a:t>dipôles</a:t>
            </a:r>
            <a:r>
              <a:rPr lang="en-US" sz="1600" b="1" dirty="0"/>
              <a:t> </a:t>
            </a:r>
            <a:r>
              <a:rPr lang="en-US" sz="1600" b="1" dirty="0" err="1"/>
              <a:t>acceptés</a:t>
            </a:r>
            <a:r>
              <a:rPr lang="en-US" sz="1600" b="1" dirty="0"/>
              <a:t> (/15) </a:t>
            </a:r>
            <a:endParaRPr lang="en-US" sz="1600" b="1" dirty="0" smtClean="0"/>
          </a:p>
          <a:p>
            <a:pPr lvl="2">
              <a:buFont typeface="Symbol" charset="0"/>
              <a:buChar char=""/>
            </a:pPr>
            <a:r>
              <a:rPr lang="en-US" dirty="0" smtClean="0"/>
              <a:t>Simulations </a:t>
            </a:r>
            <a:r>
              <a:rPr lang="en-US" dirty="0" err="1"/>
              <a:t>magnétiques</a:t>
            </a:r>
            <a:r>
              <a:rPr lang="en-US" dirty="0"/>
              <a:t> et </a:t>
            </a:r>
            <a:r>
              <a:rPr lang="en-US" dirty="0" smtClean="0"/>
              <a:t>tracking </a:t>
            </a:r>
            <a:r>
              <a:rPr lang="en-US" dirty="0" err="1" smtClean="0"/>
              <a:t>faisceaux</a:t>
            </a:r>
            <a:r>
              <a:rPr lang="en-US" dirty="0" smtClean="0"/>
              <a:t> </a:t>
            </a:r>
            <a:r>
              <a:rPr lang="en-US" dirty="0"/>
              <a:t>pour </a:t>
            </a:r>
            <a:r>
              <a:rPr lang="en-US" dirty="0" err="1"/>
              <a:t>l’acceptation</a:t>
            </a:r>
            <a:r>
              <a:rPr lang="en-US" dirty="0"/>
              <a:t> des 2 </a:t>
            </a:r>
            <a:r>
              <a:rPr lang="en-US" dirty="0" err="1" smtClean="0"/>
              <a:t>dipôles</a:t>
            </a:r>
            <a:r>
              <a:rPr lang="en-US" dirty="0" smtClean="0"/>
              <a:t> </a:t>
            </a:r>
            <a:r>
              <a:rPr lang="en-US" dirty="0" err="1" smtClean="0"/>
              <a:t>présentant</a:t>
            </a:r>
            <a:r>
              <a:rPr lang="en-US" dirty="0" smtClean="0"/>
              <a:t> 30µm </a:t>
            </a:r>
            <a:r>
              <a:rPr lang="en-US" dirty="0" err="1" smtClean="0"/>
              <a:t>d’erreurs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chanfrein</a:t>
            </a:r>
            <a:r>
              <a:rPr lang="en-US" dirty="0" smtClean="0"/>
              <a:t> </a:t>
            </a:r>
            <a:r>
              <a:rPr lang="en-US" dirty="0" err="1" smtClean="0"/>
              <a:t>d’entrée</a:t>
            </a:r>
            <a:r>
              <a:rPr lang="en-US" dirty="0" smtClean="0"/>
              <a:t>/sortie du </a:t>
            </a:r>
            <a:r>
              <a:rPr lang="en-US" dirty="0" err="1" smtClean="0"/>
              <a:t>dipôle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048" y="1244600"/>
            <a:ext cx="2398952" cy="26335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527648" y="2364482"/>
            <a:ext cx="808203" cy="57724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343400" y="2730501"/>
            <a:ext cx="6184900" cy="3936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175"/>
            <a:ext cx="6174305" cy="229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95" y="4011507"/>
            <a:ext cx="5952705" cy="2266920"/>
          </a:xfrm>
          <a:prstGeom prst="rect">
            <a:avLst/>
          </a:prstGeom>
        </p:spPr>
      </p:pic>
      <p:sp>
        <p:nvSpPr>
          <p:cNvPr id="9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4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250" y="1976438"/>
            <a:ext cx="8597900" cy="4578350"/>
          </a:xfrm>
        </p:spPr>
        <p:txBody>
          <a:bodyPr/>
          <a:lstStyle/>
          <a:p>
            <a:r>
              <a:rPr lang="en-US" dirty="0" smtClean="0"/>
              <a:t>Fin de la fabrication des </a:t>
            </a:r>
            <a:r>
              <a:rPr lang="en-US" dirty="0" err="1" smtClean="0"/>
              <a:t>derniers</a:t>
            </a:r>
            <a:r>
              <a:rPr lang="en-US" dirty="0" smtClean="0"/>
              <a:t> </a:t>
            </a:r>
            <a:r>
              <a:rPr lang="en-US" dirty="0" err="1" smtClean="0"/>
              <a:t>aimants</a:t>
            </a:r>
            <a:r>
              <a:rPr lang="en-US" dirty="0" smtClean="0"/>
              <a:t> </a:t>
            </a:r>
            <a:r>
              <a:rPr lang="en-US" dirty="0" err="1" smtClean="0"/>
              <a:t>manquants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Mise</a:t>
            </a:r>
            <a:r>
              <a:rPr lang="en-US" dirty="0" smtClean="0"/>
              <a:t> en place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émarche</a:t>
            </a:r>
            <a:r>
              <a:rPr lang="en-US" dirty="0" smtClean="0"/>
              <a:t> de </a:t>
            </a:r>
            <a:r>
              <a:rPr lang="en-US" dirty="0" err="1" smtClean="0"/>
              <a:t>mesures</a:t>
            </a:r>
            <a:r>
              <a:rPr lang="en-US" dirty="0" smtClean="0"/>
              <a:t> des </a:t>
            </a:r>
            <a:r>
              <a:rPr lang="en-US" dirty="0" err="1" smtClean="0"/>
              <a:t>aimants</a:t>
            </a:r>
            <a:r>
              <a:rPr lang="en-US" dirty="0" smtClean="0"/>
              <a:t>, </a:t>
            </a:r>
            <a:r>
              <a:rPr lang="en-US" dirty="0" err="1" smtClean="0"/>
              <a:t>quelque</a:t>
            </a:r>
            <a:r>
              <a:rPr lang="en-US" dirty="0" smtClean="0"/>
              <a:t> </a:t>
            </a:r>
            <a:r>
              <a:rPr lang="en-US" dirty="0" err="1" smtClean="0"/>
              <a:t>soit</a:t>
            </a:r>
            <a:r>
              <a:rPr lang="en-US" dirty="0" smtClean="0"/>
              <a:t> le type </a:t>
            </a:r>
            <a:r>
              <a:rPr lang="en-US" dirty="0" err="1" smtClean="0"/>
              <a:t>d’aimant</a:t>
            </a:r>
            <a:r>
              <a:rPr lang="en-US" dirty="0" smtClean="0"/>
              <a:t> : </a:t>
            </a:r>
          </a:p>
          <a:p>
            <a:pPr lvl="1"/>
            <a:r>
              <a:rPr lang="en-US" dirty="0" smtClean="0"/>
              <a:t>Validation du </a:t>
            </a:r>
            <a:r>
              <a:rPr lang="en-US" dirty="0" err="1" smtClean="0"/>
              <a:t>protocole</a:t>
            </a:r>
            <a:r>
              <a:rPr lang="en-US" dirty="0" smtClean="0"/>
              <a:t> de </a:t>
            </a:r>
            <a:r>
              <a:rPr lang="en-US" dirty="0" err="1" smtClean="0"/>
              <a:t>mesures</a:t>
            </a:r>
            <a:endParaRPr lang="en-US" dirty="0" smtClean="0"/>
          </a:p>
          <a:p>
            <a:pPr lvl="1"/>
            <a:r>
              <a:rPr lang="en-US" dirty="0" smtClean="0"/>
              <a:t>Validation de la </a:t>
            </a:r>
            <a:r>
              <a:rPr lang="en-US" dirty="0" err="1" smtClean="0"/>
              <a:t>méthode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’alignement</a:t>
            </a:r>
            <a:endParaRPr lang="en-US" dirty="0" smtClean="0"/>
          </a:p>
          <a:p>
            <a:pPr lvl="1"/>
            <a:r>
              <a:rPr lang="en-US" dirty="0" err="1" smtClean="0"/>
              <a:t>Caractérisation</a:t>
            </a:r>
            <a:r>
              <a:rPr lang="en-US" dirty="0" smtClean="0"/>
              <a:t> </a:t>
            </a:r>
            <a:r>
              <a:rPr lang="en-US" dirty="0" err="1" smtClean="0"/>
              <a:t>complète</a:t>
            </a:r>
            <a:r>
              <a:rPr lang="en-US" dirty="0" smtClean="0"/>
              <a:t> d’un </a:t>
            </a:r>
            <a:r>
              <a:rPr lang="en-US" dirty="0" err="1" smtClean="0"/>
              <a:t>aimant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Comparaison</a:t>
            </a:r>
            <a:r>
              <a:rPr lang="en-US" dirty="0" smtClean="0"/>
              <a:t> avec le </a:t>
            </a:r>
            <a:r>
              <a:rPr lang="en-US" dirty="0" err="1" smtClean="0"/>
              <a:t>modèle</a:t>
            </a:r>
            <a:r>
              <a:rPr lang="en-US" dirty="0" smtClean="0"/>
              <a:t> </a:t>
            </a:r>
            <a:r>
              <a:rPr lang="en-US" dirty="0" err="1" smtClean="0"/>
              <a:t>simulé</a:t>
            </a:r>
            <a:endParaRPr lang="en-US" dirty="0" smtClean="0"/>
          </a:p>
          <a:p>
            <a:pPr lvl="1"/>
            <a:r>
              <a:rPr lang="en-US" dirty="0" err="1" smtClean="0"/>
              <a:t>Mesures</a:t>
            </a:r>
            <a:r>
              <a:rPr lang="en-US" dirty="0" smtClean="0"/>
              <a:t> de la </a:t>
            </a:r>
            <a:r>
              <a:rPr lang="en-US" dirty="0" err="1" smtClean="0"/>
              <a:t>série</a:t>
            </a:r>
            <a:r>
              <a:rPr lang="en-US" dirty="0" smtClean="0"/>
              <a:t> </a:t>
            </a:r>
            <a:r>
              <a:rPr lang="en-US" dirty="0" err="1" smtClean="0"/>
              <a:t>d’aimants</a:t>
            </a:r>
            <a:r>
              <a:rPr lang="en-US" dirty="0" smtClean="0"/>
              <a:t> et </a:t>
            </a:r>
            <a:r>
              <a:rPr lang="en-US" dirty="0" err="1" smtClean="0"/>
              <a:t>interprétation</a:t>
            </a:r>
            <a:endParaRPr lang="en-US" dirty="0" smtClean="0"/>
          </a:p>
          <a:p>
            <a:pPr lvl="1"/>
            <a:r>
              <a:rPr lang="en-US" dirty="0" err="1" smtClean="0"/>
              <a:t>Contre-mesures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 bancs de </a:t>
            </a:r>
            <a:r>
              <a:rPr lang="en-US" dirty="0" err="1" smtClean="0"/>
              <a:t>mesures</a:t>
            </a:r>
            <a:r>
              <a:rPr lang="en-US" dirty="0" smtClean="0"/>
              <a:t> et </a:t>
            </a:r>
            <a:r>
              <a:rPr lang="en-US" dirty="0" err="1" smtClean="0"/>
              <a:t>interprétation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0">
              <a:buClr>
                <a:srgbClr val="FF8000"/>
              </a:buClr>
            </a:pPr>
            <a:r>
              <a:rPr lang="en-US" dirty="0" smtClean="0">
                <a:solidFill>
                  <a:prstClr val="black"/>
                </a:solidFill>
              </a:rPr>
              <a:t>Au total : </a:t>
            </a:r>
            <a:r>
              <a:rPr lang="en-US" sz="2400" b="1" dirty="0" smtClean="0">
                <a:solidFill>
                  <a:srgbClr val="FF0000"/>
                </a:solidFill>
              </a:rPr>
              <a:t>62 </a:t>
            </a:r>
            <a:r>
              <a:rPr lang="en-US" sz="2400" b="1" dirty="0" err="1" smtClean="0">
                <a:solidFill>
                  <a:srgbClr val="FF0000"/>
                </a:solidFill>
              </a:rPr>
              <a:t>aimants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mesurés</a:t>
            </a:r>
            <a:r>
              <a:rPr lang="en-US" sz="2400" b="1" dirty="0" smtClean="0">
                <a:solidFill>
                  <a:srgbClr val="FF0000"/>
                </a:solidFill>
              </a:rPr>
              <a:t> =&gt; Plus de 1200 </a:t>
            </a:r>
            <a:r>
              <a:rPr lang="en-US" sz="2400" b="1" dirty="0" err="1" smtClean="0">
                <a:solidFill>
                  <a:srgbClr val="FF0000"/>
                </a:solidFill>
              </a:rPr>
              <a:t>mesures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0">
              <a:buClr>
                <a:srgbClr val="FF8000"/>
              </a:buClr>
            </a:pPr>
            <a:endParaRPr lang="en-US" dirty="0" smtClean="0">
              <a:solidFill>
                <a:prstClr val="black"/>
              </a:solidFill>
            </a:endParaRPr>
          </a:p>
          <a:p>
            <a:pPr lvl="0">
              <a:buClr>
                <a:srgbClr val="FF8000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Bilan</a:t>
            </a:r>
            <a:r>
              <a:rPr lang="en-US" dirty="0" smtClean="0"/>
              <a:t> 2016: </a:t>
            </a:r>
            <a:r>
              <a:rPr lang="en-US" dirty="0" err="1" smtClean="0"/>
              <a:t>Mesures</a:t>
            </a:r>
            <a:r>
              <a:rPr lang="en-US" dirty="0"/>
              <a:t> </a:t>
            </a:r>
            <a:r>
              <a:rPr lang="en-US" dirty="0" err="1" smtClean="0"/>
              <a:t>magnétiques</a:t>
            </a:r>
            <a:r>
              <a:rPr lang="en-US" dirty="0" smtClean="0"/>
              <a:t> des </a:t>
            </a:r>
            <a:r>
              <a:rPr lang="en-US" dirty="0" err="1" smtClean="0"/>
              <a:t>aimants</a:t>
            </a:r>
            <a:endParaRPr lang="en-US" dirty="0"/>
          </a:p>
        </p:txBody>
      </p:sp>
      <p:sp>
        <p:nvSpPr>
          <p:cNvPr id="6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5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0"/>
            <a:ext cx="8597900" cy="698500"/>
          </a:xfrm>
        </p:spPr>
        <p:txBody>
          <a:bodyPr/>
          <a:lstStyle/>
          <a:p>
            <a:r>
              <a:rPr lang="en-US" dirty="0" err="1" smtClean="0"/>
              <a:t>Mesures</a:t>
            </a:r>
            <a:r>
              <a:rPr lang="en-US" dirty="0" smtClean="0"/>
              <a:t> Sextupôles </a:t>
            </a:r>
            <a:r>
              <a:rPr lang="en-US" dirty="0" err="1" smtClean="0"/>
              <a:t>à</a:t>
            </a:r>
            <a:r>
              <a:rPr lang="en-US" dirty="0" smtClean="0"/>
              <a:t> SOLEIL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778623"/>
              </p:ext>
            </p:extLst>
          </p:nvPr>
        </p:nvGraphicFramePr>
        <p:xfrm>
          <a:off x="6565901" y="2286000"/>
          <a:ext cx="5511799" cy="2283460"/>
        </p:xfrm>
        <a:graphic>
          <a:graphicData uri="http://schemas.openxmlformats.org/drawingml/2006/table">
            <a:tbl>
              <a:tblPr/>
              <a:tblGrid>
                <a:gridCol w="1201624"/>
                <a:gridCol w="1084074"/>
                <a:gridCol w="1606520"/>
                <a:gridCol w="1619581"/>
              </a:tblGrid>
              <a:tr h="230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I(A)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Moyenne 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B3(</a:t>
                      </a:r>
                      <a:r>
                        <a:rPr lang="en-US" sz="1800" b="0" i="0" u="none" strike="noStrike" dirty="0" err="1">
                          <a:effectLst/>
                          <a:latin typeface="Arial"/>
                        </a:rPr>
                        <a:t>T.m</a:t>
                      </a:r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ecart-type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Abs(</a:t>
                      </a:r>
                      <a:r>
                        <a:rPr lang="en-US" sz="1800" b="0" i="0" u="none" strike="noStrike" dirty="0" err="1" smtClean="0">
                          <a:effectLst/>
                          <a:latin typeface="Arial"/>
                        </a:rPr>
                        <a:t>écart</a:t>
                      </a:r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-type/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moyenne)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1,14E-03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1,87E-05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1,64E-02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9,63E-04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1,61E-05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1,67E-02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7,80E-04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1,33E-05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1,70E-02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5,93E-04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1,04E-05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1,75E-02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4,04E-04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7,48E-06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1,85E-02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2,14E-04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4,63E-06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2,16E-02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591300" y="3124200"/>
            <a:ext cx="5473700" cy="279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01"/>
          <a:stretch/>
        </p:blipFill>
        <p:spPr>
          <a:xfrm>
            <a:off x="380999" y="2324100"/>
            <a:ext cx="5740401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56800" y="5269468"/>
            <a:ext cx="23587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Ecart</a:t>
            </a:r>
            <a:r>
              <a:rPr lang="en-US" dirty="0" smtClean="0"/>
              <a:t>-type &lt; 0.2 </a:t>
            </a:r>
            <a:r>
              <a:rPr lang="en-US" dirty="0" err="1" smtClean="0"/>
              <a:t>G.m</a:t>
            </a:r>
            <a:endParaRPr lang="en-US" dirty="0" smtClean="0"/>
          </a:p>
        </p:txBody>
      </p:sp>
      <p:sp>
        <p:nvSpPr>
          <p:cNvPr id="10" name="Right Arrow 9"/>
          <p:cNvSpPr/>
          <p:nvPr/>
        </p:nvSpPr>
        <p:spPr>
          <a:xfrm rot="5400000">
            <a:off x="10807700" y="4724400"/>
            <a:ext cx="444500" cy="2921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780154">
            <a:off x="5233853" y="2426901"/>
            <a:ext cx="1722835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 </a:t>
            </a:r>
            <a:r>
              <a:rPr lang="en-US" b="1" dirty="0" err="1" smtClean="0">
                <a:solidFill>
                  <a:srgbClr val="FF0000"/>
                </a:solidFill>
              </a:rPr>
              <a:t>Sxpôles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12 CV + 12 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0" y="666962"/>
            <a:ext cx="1282700" cy="1047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900" y="787400"/>
            <a:ext cx="10007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Mesures</a:t>
            </a:r>
            <a:r>
              <a:rPr lang="en-US" dirty="0" smtClean="0"/>
              <a:t> avec le BMS – </a:t>
            </a:r>
            <a:r>
              <a:rPr lang="en-US" dirty="0" err="1" smtClean="0"/>
              <a:t>Bobine</a:t>
            </a:r>
            <a:r>
              <a:rPr lang="en-US" dirty="0" smtClean="0"/>
              <a:t> </a:t>
            </a:r>
            <a:r>
              <a:rPr lang="en-US" dirty="0" err="1" smtClean="0"/>
              <a:t>tournante</a:t>
            </a:r>
            <a:r>
              <a:rPr lang="en-US" dirty="0" smtClean="0"/>
              <a:t> sous </a:t>
            </a:r>
            <a:r>
              <a:rPr lang="en-US" dirty="0" err="1" smtClean="0"/>
              <a:t>TestPoint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Développement</a:t>
            </a:r>
            <a:r>
              <a:rPr lang="en-US" dirty="0" smtClean="0"/>
              <a:t> d’un </a:t>
            </a:r>
            <a:r>
              <a:rPr lang="en-US" dirty="0" err="1" smtClean="0"/>
              <a:t>programme</a:t>
            </a:r>
            <a:r>
              <a:rPr lang="en-US" dirty="0" smtClean="0"/>
              <a:t> de </a:t>
            </a:r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automatiques</a:t>
            </a:r>
            <a:r>
              <a:rPr lang="en-US" dirty="0" smtClean="0"/>
              <a:t> sous IGORPRO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Validation du </a:t>
            </a:r>
            <a:r>
              <a:rPr lang="en-US" dirty="0" err="1" smtClean="0"/>
              <a:t>programme</a:t>
            </a:r>
            <a:r>
              <a:rPr lang="en-US" dirty="0"/>
              <a:t> </a:t>
            </a:r>
            <a:r>
              <a:rPr lang="en-US" dirty="0" smtClean="0"/>
              <a:t>par </a:t>
            </a:r>
            <a:r>
              <a:rPr lang="en-US" dirty="0" err="1" smtClean="0"/>
              <a:t>comparaison</a:t>
            </a:r>
            <a:r>
              <a:rPr lang="en-US" dirty="0" smtClean="0"/>
              <a:t> avec les </a:t>
            </a:r>
            <a:r>
              <a:rPr lang="en-US" dirty="0" err="1" smtClean="0"/>
              <a:t>valeurs</a:t>
            </a:r>
            <a:r>
              <a:rPr lang="en-US" dirty="0" smtClean="0"/>
              <a:t> </a:t>
            </a:r>
            <a:r>
              <a:rPr lang="en-US" dirty="0" err="1" smtClean="0"/>
              <a:t>obtenues</a:t>
            </a:r>
            <a:r>
              <a:rPr lang="en-US" dirty="0" smtClean="0"/>
              <a:t> </a:t>
            </a:r>
            <a:r>
              <a:rPr lang="en-US" dirty="0" err="1" smtClean="0"/>
              <a:t>précédemment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Déploiement</a:t>
            </a:r>
            <a:r>
              <a:rPr lang="en-US" dirty="0" smtClean="0"/>
              <a:t> et validation des DS TANGO des alimentations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automatiques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 rot="20106781">
            <a:off x="141044" y="4394203"/>
            <a:ext cx="137128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Sxpôle</a:t>
            </a:r>
            <a:r>
              <a:rPr lang="en-US" b="1" dirty="0" smtClean="0">
                <a:solidFill>
                  <a:srgbClr val="FF0000"/>
                </a:solidFill>
              </a:rPr>
              <a:t> #08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867176"/>
              </p:ext>
            </p:extLst>
          </p:nvPr>
        </p:nvGraphicFramePr>
        <p:xfrm>
          <a:off x="1231900" y="5211763"/>
          <a:ext cx="2819400" cy="1282700"/>
        </p:xfrm>
        <a:graphic>
          <a:graphicData uri="http://schemas.openxmlformats.org/drawingml/2006/table">
            <a:tbl>
              <a:tblPr/>
              <a:tblGrid>
                <a:gridCol w="1689100"/>
                <a:gridCol w="11303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T.m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SP10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-9,62E-04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CH10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-2,08E-07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SP10_CH10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-9,72E-04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SP10+B3_CH10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-9,62E-04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063443"/>
              </p:ext>
            </p:extLst>
          </p:nvPr>
        </p:nvGraphicFramePr>
        <p:xfrm>
          <a:off x="4254500" y="5249863"/>
          <a:ext cx="2819400" cy="1282700"/>
        </p:xfrm>
        <a:graphic>
          <a:graphicData uri="http://schemas.openxmlformats.org/drawingml/2006/table">
            <a:tbl>
              <a:tblPr/>
              <a:tblGrid>
                <a:gridCol w="1689100"/>
                <a:gridCol w="11303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T.m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SP10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-9,62E-04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CV10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1,67E-06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SP10_CV10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-9,65E-04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 SP10+B3_CV10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-9,60E-04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295385"/>
              </p:ext>
            </p:extLst>
          </p:nvPr>
        </p:nvGraphicFramePr>
        <p:xfrm>
          <a:off x="1270000" y="6568123"/>
          <a:ext cx="2590800" cy="256540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Ecart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de 10e-6 </a:t>
                      </a:r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T.m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30016"/>
              </p:ext>
            </p:extLst>
          </p:nvPr>
        </p:nvGraphicFramePr>
        <p:xfrm>
          <a:off x="4381500" y="6568123"/>
          <a:ext cx="2590800" cy="256540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Ecart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de 5e-6 </a:t>
                      </a:r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T.m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5700" y="4572000"/>
            <a:ext cx="782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Vérification</a:t>
            </a:r>
            <a:r>
              <a:rPr lang="en-US" dirty="0" smtClean="0">
                <a:solidFill>
                  <a:srgbClr val="FF0000"/>
                </a:solidFill>
              </a:rPr>
              <a:t> de la </a:t>
            </a:r>
            <a:r>
              <a:rPr lang="en-US" dirty="0" err="1" smtClean="0">
                <a:solidFill>
                  <a:srgbClr val="FF0000"/>
                </a:solidFill>
              </a:rPr>
              <a:t>linéarité</a:t>
            </a:r>
            <a:r>
              <a:rPr lang="en-US" dirty="0" smtClean="0">
                <a:solidFill>
                  <a:srgbClr val="FF0000"/>
                </a:solidFill>
              </a:rPr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correcteurs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Et </a:t>
            </a:r>
            <a:r>
              <a:rPr lang="en-US" dirty="0" err="1" smtClean="0">
                <a:solidFill>
                  <a:srgbClr val="FF0000"/>
                </a:solidFill>
              </a:rPr>
              <a:t>évaluation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l’impact</a:t>
            </a:r>
            <a:r>
              <a:rPr lang="en-US" dirty="0" smtClean="0">
                <a:solidFill>
                  <a:srgbClr val="FF0000"/>
                </a:solidFill>
              </a:rPr>
              <a:t> des CV et CH </a:t>
            </a:r>
            <a:r>
              <a:rPr lang="en-US" dirty="0" err="1" smtClean="0">
                <a:solidFill>
                  <a:srgbClr val="FF0000"/>
                </a:solidFill>
              </a:rPr>
              <a:t>sur</a:t>
            </a:r>
            <a:r>
              <a:rPr lang="en-US" dirty="0" smtClean="0">
                <a:solidFill>
                  <a:srgbClr val="FF0000"/>
                </a:solidFill>
              </a:rPr>
              <a:t> la </a:t>
            </a:r>
            <a:r>
              <a:rPr lang="en-US" dirty="0" err="1" smtClean="0">
                <a:solidFill>
                  <a:srgbClr val="FF0000"/>
                </a:solidFill>
              </a:rPr>
              <a:t>composante</a:t>
            </a:r>
            <a:r>
              <a:rPr lang="en-US" dirty="0" smtClean="0">
                <a:solidFill>
                  <a:srgbClr val="FF0000"/>
                </a:solidFill>
              </a:rPr>
              <a:t> B3 du </a:t>
            </a:r>
            <a:r>
              <a:rPr lang="en-US" dirty="0" err="1" smtClean="0">
                <a:solidFill>
                  <a:srgbClr val="FF0000"/>
                </a:solidFill>
              </a:rPr>
              <a:t>sextupôle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ZoneTexte 21"/>
          <p:cNvSpPr txBox="1">
            <a:spLocks noChangeArrowheads="1"/>
          </p:cNvSpPr>
          <p:nvPr/>
        </p:nvSpPr>
        <p:spPr bwMode="auto">
          <a:xfrm>
            <a:off x="7083425" y="6627812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6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304800"/>
            <a:ext cx="8597900" cy="698500"/>
          </a:xfrm>
        </p:spPr>
        <p:txBody>
          <a:bodyPr/>
          <a:lstStyle/>
          <a:p>
            <a:r>
              <a:rPr lang="en-US" dirty="0" err="1" smtClean="0"/>
              <a:t>Contre-mesures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ALBA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589882"/>
              </p:ext>
            </p:extLst>
          </p:nvPr>
        </p:nvGraphicFramePr>
        <p:xfrm>
          <a:off x="6305550" y="916623"/>
          <a:ext cx="5365750" cy="3157220"/>
        </p:xfrm>
        <a:graphic>
          <a:graphicData uri="http://schemas.openxmlformats.org/drawingml/2006/table">
            <a:tbl>
              <a:tblPr/>
              <a:tblGrid>
                <a:gridCol w="1073150"/>
                <a:gridCol w="1073150"/>
                <a:gridCol w="1073150"/>
                <a:gridCol w="1073150"/>
                <a:gridCol w="107315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SOLEIL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-194,10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-240,29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237,98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-300,21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55,95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-106,12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57,34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117,41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51,61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-30,64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-49,31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-43,66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-0,61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-0,66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-7,40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-2,41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8,63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-6,09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-5,83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-0,25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-34,75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10,72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-40,29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509000" y="37719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17200" y="37719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365178"/>
              </p:ext>
            </p:extLst>
          </p:nvPr>
        </p:nvGraphicFramePr>
        <p:xfrm>
          <a:off x="203199" y="4031933"/>
          <a:ext cx="5740401" cy="2296160"/>
        </p:xfrm>
        <a:graphic>
          <a:graphicData uri="http://schemas.openxmlformats.org/drawingml/2006/table">
            <a:tbl>
              <a:tblPr/>
              <a:tblGrid>
                <a:gridCol w="1371787"/>
                <a:gridCol w="1371787"/>
                <a:gridCol w="1371787"/>
                <a:gridCol w="162504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SOLEIL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Ecart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  (T.m)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0,00114118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0,001136527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0,000966193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0,000961745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0,000782887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0,000778421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0,000595971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0,00059178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0,000406907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0,000403747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0,000216349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0,000213854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42900" y="4889500"/>
            <a:ext cx="5473700" cy="279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235074"/>
            <a:ext cx="4343400" cy="247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106781">
            <a:off x="203200" y="1485900"/>
            <a:ext cx="137128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Sxpôle</a:t>
            </a:r>
            <a:r>
              <a:rPr lang="en-US" b="1" dirty="0" smtClean="0">
                <a:solidFill>
                  <a:srgbClr val="FF0000"/>
                </a:solidFill>
              </a:rPr>
              <a:t> #08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8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94" y="2991326"/>
            <a:ext cx="12906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7"/>
          <p:cNvSpPr txBox="1"/>
          <p:nvPr/>
        </p:nvSpPr>
        <p:spPr>
          <a:xfrm>
            <a:off x="6366994" y="4456037"/>
            <a:ext cx="5672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A comparer avec les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valeurs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théoriques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attendues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: B</a:t>
            </a:r>
            <a:r>
              <a:rPr lang="en-US" sz="20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9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/B</a:t>
            </a:r>
            <a:r>
              <a:rPr lang="en-US" sz="20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=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-34.5 </a:t>
            </a:r>
            <a:r>
              <a:rPr lang="fr-FR" sz="2000" b="1" dirty="0">
                <a:solidFill>
                  <a:srgbClr val="000090"/>
                </a:solidFill>
                <a:latin typeface="Calibri"/>
                <a:cs typeface="Calibri"/>
              </a:rPr>
              <a:t>10</a:t>
            </a:r>
            <a:r>
              <a:rPr lang="fr-FR" sz="20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0099" y="5397500"/>
            <a:ext cx="5781901" cy="92333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différence</a:t>
            </a:r>
            <a:r>
              <a:rPr lang="en-US" dirty="0" smtClean="0"/>
              <a:t> entre B9 ALBA et B9 SOLEIL </a:t>
            </a:r>
          </a:p>
          <a:p>
            <a:r>
              <a:rPr lang="en-US" dirty="0"/>
              <a:t>c</a:t>
            </a:r>
            <a:r>
              <a:rPr lang="en-US" dirty="0" smtClean="0"/>
              <a:t>orrespond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différence</a:t>
            </a:r>
            <a:r>
              <a:rPr lang="en-US" dirty="0" smtClean="0"/>
              <a:t> de 0.05 </a:t>
            </a:r>
            <a:r>
              <a:rPr lang="en-US" dirty="0" err="1" smtClean="0"/>
              <a:t>G.m</a:t>
            </a:r>
            <a:r>
              <a:rPr lang="en-US" dirty="0" smtClean="0"/>
              <a:t> </a:t>
            </a:r>
            <a:r>
              <a:rPr lang="en-US" dirty="0" err="1" smtClean="0"/>
              <a:t>soit</a:t>
            </a:r>
            <a:r>
              <a:rPr lang="en-US" dirty="0" smtClean="0"/>
              <a:t> 10 </a:t>
            </a:r>
            <a:r>
              <a:rPr lang="en-US" dirty="0" err="1" smtClean="0"/>
              <a:t>fois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plus petit que le champ </a:t>
            </a:r>
            <a:r>
              <a:rPr lang="en-US" dirty="0" err="1" smtClean="0"/>
              <a:t>magnétique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7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160" y="914399"/>
            <a:ext cx="4897039" cy="287369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88219" y="965911"/>
            <a:ext cx="2848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Bobine tournante + Quadrupôle</a:t>
            </a:r>
            <a:endParaRPr lang="fr-FR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8" name="ZoneTexte 15"/>
          <p:cNvSpPr txBox="1"/>
          <p:nvPr/>
        </p:nvSpPr>
        <p:spPr>
          <a:xfrm>
            <a:off x="7346316" y="720167"/>
            <a:ext cx="1885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Sondes Hall + Dipôle</a:t>
            </a:r>
            <a:endParaRPr lang="fr-FR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52463" y="165100"/>
            <a:ext cx="11252754" cy="6985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Mesures</a:t>
            </a:r>
            <a:r>
              <a:rPr lang="en-US" dirty="0" smtClean="0"/>
              <a:t> Quadrupôles </a:t>
            </a:r>
            <a:r>
              <a:rPr lang="en-US" dirty="0" err="1" smtClean="0"/>
              <a:t>à</a:t>
            </a:r>
            <a:r>
              <a:rPr lang="en-US" dirty="0" smtClean="0"/>
              <a:t> ALBA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38660"/>
              </p:ext>
            </p:extLst>
          </p:nvPr>
        </p:nvGraphicFramePr>
        <p:xfrm>
          <a:off x="698500" y="4013201"/>
          <a:ext cx="5435600" cy="2296158"/>
        </p:xfrm>
        <a:graphic>
          <a:graphicData uri="http://schemas.openxmlformats.org/drawingml/2006/table">
            <a:tbl>
              <a:tblPr/>
              <a:tblGrid>
                <a:gridCol w="1111051"/>
                <a:gridCol w="1606749"/>
                <a:gridCol w="1111051"/>
                <a:gridCol w="1606749"/>
              </a:tblGrid>
              <a:tr h="56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Moyenne B(T.m)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ecart-type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Abs(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ecart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-type/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moyenne)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6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8,91E-01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1,16E-03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1,30E-03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6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7,50E-01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9,07E-04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1,21E-03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6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6,04E-01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7,44E-04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1,23E-03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6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4,56E-01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6,26E-04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1,37E-03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6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3,07E-01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5,26E-04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1,71E-03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6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1,58E-01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4,60E-04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2,91E-03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98500" y="4889500"/>
            <a:ext cx="5473700" cy="279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34" y="2054601"/>
            <a:ext cx="6152736" cy="4207479"/>
          </a:xfrm>
          <a:prstGeom prst="rect">
            <a:avLst/>
          </a:prstGeom>
        </p:spPr>
      </p:pic>
      <p:sp>
        <p:nvSpPr>
          <p:cNvPr id="21" name="Ellipse 4"/>
          <p:cNvSpPr/>
          <p:nvPr/>
        </p:nvSpPr>
        <p:spPr>
          <a:xfrm>
            <a:off x="10104699" y="2412235"/>
            <a:ext cx="1820602" cy="7366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5"/>
          <p:cNvSpPr txBox="1"/>
          <p:nvPr/>
        </p:nvSpPr>
        <p:spPr>
          <a:xfrm>
            <a:off x="7504746" y="371643"/>
            <a:ext cx="396775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8000"/>
                </a:solidFill>
              </a:rPr>
              <a:t>3 </a:t>
            </a:r>
            <a:r>
              <a:rPr lang="fr-FR" sz="1400" dirty="0" err="1" smtClean="0">
                <a:solidFill>
                  <a:srgbClr val="008000"/>
                </a:solidFill>
              </a:rPr>
              <a:t>Qpoles</a:t>
            </a:r>
            <a:r>
              <a:rPr lang="fr-FR" sz="1400" dirty="0" smtClean="0">
                <a:solidFill>
                  <a:srgbClr val="008000"/>
                </a:solidFill>
              </a:rPr>
              <a:t> hors tolérance pour l’axe magnétique</a:t>
            </a:r>
          </a:p>
          <a:p>
            <a:r>
              <a:rPr lang="fr-FR" sz="1400" dirty="0" smtClean="0">
                <a:solidFill>
                  <a:srgbClr val="008000"/>
                </a:solidFill>
              </a:rPr>
              <a:t>QP_24; QP_26; QP_34</a:t>
            </a:r>
          </a:p>
          <a:p>
            <a:endParaRPr lang="fr-FR" sz="1400" dirty="0">
              <a:solidFill>
                <a:srgbClr val="008000"/>
              </a:solidFill>
            </a:endParaRPr>
          </a:p>
          <a:p>
            <a:r>
              <a:rPr lang="fr-FR" sz="1400" dirty="0" smtClean="0">
                <a:solidFill>
                  <a:srgbClr val="008000"/>
                </a:solidFill>
              </a:rPr>
              <a:t>=&gt; Contre-mesures à SOLEIL</a:t>
            </a:r>
            <a:endParaRPr lang="fr-FR" sz="1400" dirty="0">
              <a:solidFill>
                <a:srgbClr val="008000"/>
              </a:solidFill>
            </a:endParaRPr>
          </a:p>
        </p:txBody>
      </p:sp>
      <p:cxnSp>
        <p:nvCxnSpPr>
          <p:cNvPr id="23" name="Straight Connector 22"/>
          <p:cNvCxnSpPr>
            <a:stCxn id="22" idx="2"/>
            <a:endCxn id="21" idx="1"/>
          </p:cNvCxnSpPr>
          <p:nvPr/>
        </p:nvCxnSpPr>
        <p:spPr>
          <a:xfrm>
            <a:off x="9488623" y="1325750"/>
            <a:ext cx="882697" cy="119435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394" y="870426"/>
            <a:ext cx="12906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 rot="19780154">
            <a:off x="70960" y="3784600"/>
            <a:ext cx="125361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35 </a:t>
            </a:r>
            <a:r>
              <a:rPr lang="en-US" b="1" dirty="0" err="1" smtClean="0">
                <a:solidFill>
                  <a:srgbClr val="FF0000"/>
                </a:solidFill>
              </a:rPr>
              <a:t>Qpôles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6200" y="6387068"/>
            <a:ext cx="23587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Ecart</a:t>
            </a:r>
            <a:r>
              <a:rPr lang="en-US" dirty="0" smtClean="0"/>
              <a:t>-type &lt; 0.2 </a:t>
            </a:r>
            <a:r>
              <a:rPr lang="en-US" dirty="0" err="1" smtClean="0"/>
              <a:t>G.m</a:t>
            </a:r>
            <a:endParaRPr lang="en-US" dirty="0" smtClean="0"/>
          </a:p>
        </p:txBody>
      </p:sp>
      <p:sp>
        <p:nvSpPr>
          <p:cNvPr id="18" name="Right Arrow 17"/>
          <p:cNvSpPr/>
          <p:nvPr/>
        </p:nvSpPr>
        <p:spPr>
          <a:xfrm>
            <a:off x="850900" y="6438900"/>
            <a:ext cx="444500" cy="2921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8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0"/>
    </mc:Choice>
    <mc:Fallback xmlns="">
      <p:transition xmlns:p14="http://schemas.microsoft.com/office/powerpoint/2010/main" spd="slow" advTm="3274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838200"/>
            <a:ext cx="6076890" cy="269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63" y="0"/>
            <a:ext cx="8597900" cy="698500"/>
          </a:xfrm>
        </p:spPr>
        <p:txBody>
          <a:bodyPr/>
          <a:lstStyle/>
          <a:p>
            <a:r>
              <a:rPr lang="en-US" dirty="0" err="1" smtClean="0"/>
              <a:t>Contre-mesure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SOLEIL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463073"/>
              </p:ext>
            </p:extLst>
          </p:nvPr>
        </p:nvGraphicFramePr>
        <p:xfrm>
          <a:off x="698499" y="3759199"/>
          <a:ext cx="5499100" cy="2296160"/>
        </p:xfrm>
        <a:graphic>
          <a:graphicData uri="http://schemas.openxmlformats.org/drawingml/2006/table">
            <a:tbl>
              <a:tblPr/>
              <a:tblGrid>
                <a:gridCol w="1057519"/>
                <a:gridCol w="1447988"/>
                <a:gridCol w="1545605"/>
                <a:gridCol w="1447988"/>
              </a:tblGrid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SOLEIL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Ecart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  (T.m)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0,017681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0,017842038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0,014742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0,015009309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0,011774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0,012083566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0,0088077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0,009127441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0,0058327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0,006150753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0,0028568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0,003162206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11200" y="4635500"/>
            <a:ext cx="5473700" cy="279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4200" y="6208236"/>
            <a:ext cx="11480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Ecart</a:t>
            </a:r>
            <a:r>
              <a:rPr lang="en-US" dirty="0">
                <a:solidFill>
                  <a:srgbClr val="FF0000"/>
                </a:solidFill>
              </a:rPr>
              <a:t>  ∼ 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G.m</a:t>
            </a:r>
            <a:r>
              <a:rPr lang="en-US" dirty="0" smtClean="0">
                <a:solidFill>
                  <a:srgbClr val="FF0000"/>
                </a:solidFill>
              </a:rPr>
              <a:t> constant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8900" y="6261100"/>
            <a:ext cx="444500" cy="2921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230487"/>
              </p:ext>
            </p:extLst>
          </p:nvPr>
        </p:nvGraphicFramePr>
        <p:xfrm>
          <a:off x="6489700" y="455613"/>
          <a:ext cx="5702300" cy="5740400"/>
        </p:xfrm>
        <a:graphic>
          <a:graphicData uri="http://schemas.openxmlformats.org/drawingml/2006/table">
            <a:tbl>
              <a:tblPr/>
              <a:tblGrid>
                <a:gridCol w="812800"/>
                <a:gridCol w="1206500"/>
                <a:gridCol w="1181100"/>
                <a:gridCol w="1219200"/>
                <a:gridCol w="12827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SOLEIL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-0,43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-0,82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-0,95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-0,17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-4,07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-21,37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-4,00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-21,71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-0,54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-0,26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-0,31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-0,35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-23,90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-26,15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-1,42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-0,22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6,64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-24,25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-1,65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-26,15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-0,46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-2,08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-1,69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-4,11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-1,80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-1,04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-12,82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-3,45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-13,76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547100" y="24384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97900" y="35941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72500" y="47371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585200" y="58928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985500" y="24638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036300" y="36195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010900" y="47625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023600" y="5918200"/>
            <a:ext cx="1054100" cy="3175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2476500"/>
            <a:ext cx="1306286" cy="1066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5100" y="3302000"/>
            <a:ext cx="1289461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Qpôle</a:t>
            </a:r>
            <a:r>
              <a:rPr lang="en-US" b="1" dirty="0" smtClean="0">
                <a:solidFill>
                  <a:srgbClr val="FF0000"/>
                </a:solidFill>
              </a:rPr>
              <a:t> #06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ZoneTexte 21"/>
          <p:cNvSpPr txBox="1">
            <a:spLocks noChangeArrowheads="1"/>
          </p:cNvSpPr>
          <p:nvPr/>
        </p:nvSpPr>
        <p:spPr bwMode="auto">
          <a:xfrm>
            <a:off x="4276725" y="6511925"/>
            <a:ext cx="3482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fr-FR" sz="900" i="1" dirty="0"/>
              <a:t>Fabrice Marteau (SOLEIL) - Cynthia </a:t>
            </a:r>
            <a:r>
              <a:rPr lang="fr-FR" sz="900" i="1" dirty="0" err="1"/>
              <a:t>Vallerand</a:t>
            </a:r>
            <a:r>
              <a:rPr lang="fr-FR" sz="900" i="1" dirty="0"/>
              <a:t> (LAL )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402638" y="6494463"/>
            <a:ext cx="560387" cy="307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22E1DEC6-AC4B-F641-8B9E-672B12659E9C}" type="slidenum">
              <a:rPr lang="en-US" sz="900">
                <a:solidFill>
                  <a:srgbClr val="FF6F00"/>
                </a:solidFill>
              </a:rPr>
              <a:pPr/>
              <a:t>9</a:t>
            </a:fld>
            <a:endParaRPr lang="en-US" sz="900" dirty="0">
              <a:solidFill>
                <a:srgbClr val="FF6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omX-3">
  <a:themeElements>
    <a:clrScheme name="Personnalisée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8000"/>
      </a:accent1>
      <a:accent2>
        <a:srgbClr val="996633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6633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089F4F0-B72F-46AE-8EAE-5C15EE2FFB85}" vid="{57759912-BBD4-45F2-87A9-58135155D95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21952</TotalTime>
  <Words>1292</Words>
  <Application>Microsoft Office PowerPoint</Application>
  <PresentationFormat>Grand écran</PresentationFormat>
  <Paragraphs>512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Century Gothic</vt:lpstr>
      <vt:lpstr>Symbol</vt:lpstr>
      <vt:lpstr>Times New Roman</vt:lpstr>
      <vt:lpstr>Trebuchet MS</vt:lpstr>
      <vt:lpstr>Verdana</vt:lpstr>
      <vt:lpstr>Wingdings</vt:lpstr>
      <vt:lpstr>Wingdings 3</vt:lpstr>
      <vt:lpstr>ThomX-3</vt:lpstr>
      <vt:lpstr>Les aimants ThomX  Réunion annuelle ThomX 13-12-2016</vt:lpstr>
      <vt:lpstr>Plan</vt:lpstr>
      <vt:lpstr>Introduction : Aimants THOMX</vt:lpstr>
      <vt:lpstr>BILAN 2015: Fabrication des aimants</vt:lpstr>
      <vt:lpstr>Bilan 2016: Mesures magnétiques des aimants</vt:lpstr>
      <vt:lpstr>Mesures Sextupôles à SOLEIL</vt:lpstr>
      <vt:lpstr>Contre-mesures à ALBA</vt:lpstr>
      <vt:lpstr>Mesures Quadrupôles à ALBA</vt:lpstr>
      <vt:lpstr>Contre-mesure à SOLEIL</vt:lpstr>
      <vt:lpstr>Mesures magnétiques des dipôles à ALBA</vt:lpstr>
      <vt:lpstr>Dipôles : Mesures magnétiques</vt:lpstr>
      <vt:lpstr>MACRO-PLANNING – Ligne extraction</vt:lpstr>
      <vt:lpstr>CONCLUSION</vt:lpstr>
      <vt:lpstr>    Je vous remercie pour votre attention  Un merci particulier à l’équipe magnétisme d’ALBA                      ainsi qu’aux équipes de SOLEIL    - Alexandre Loulergue pour le tracking faisceaux   - Marie-Emmanuelle Couprie et au groupe GMI pour leur aide et leur chaleureux accueil   - Alain Lestrade et Manuel Ros pour l’alignement des aimants   - Yannick Dietrich pour les alimentations   - Frédéric Blache et Sonia Minolli pour le pilotage des alimentations                              et aux équipes du LAL :   - Christelle Bruni pour le tracking faisceau, Iryna Chaikovska pour le sorting   - Denis Douillet et Rodolphe Marie pour la mise en plans et le montage des aimants     - Bruno Lelouan pour les mesures tri-dimensionnelles des pôles du quadrupôles   - Le groupe informatique et Hayg Guler pour les DS   - Noureddine ElKamchi et Patrick Cornebise pour les sécurités     - Le service infrastructure/magasin/transport pour la logistique</vt:lpstr>
    </vt:vector>
  </TitlesOfParts>
  <Company>LAL - CNRS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présentation</dc:title>
  <dc:creator>agnes vermes</dc:creator>
  <cp:lastModifiedBy>visiteur</cp:lastModifiedBy>
  <cp:revision>297</cp:revision>
  <dcterms:created xsi:type="dcterms:W3CDTF">2014-12-08T15:13:57Z</dcterms:created>
  <dcterms:modified xsi:type="dcterms:W3CDTF">2016-12-13T12:30:16Z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