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64" r:id="rId12"/>
    <p:sldId id="267" r:id="rId13"/>
    <p:sldId id="270" r:id="rId14"/>
    <p:sldId id="271" r:id="rId15"/>
    <p:sldId id="272" r:id="rId16"/>
    <p:sldId id="269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D7D"/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8C1D7-E2E5-4C79-BB31-2BD37E64D295}" type="datetimeFigureOut">
              <a:rPr lang="en-IN" smtClean="0"/>
              <a:t>18-05-2017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2689B-430D-4479-8AE7-E30A07B615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095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534AB-E5CE-47F3-A1E3-3A0625FD0745}" type="datetime1">
              <a:rPr lang="en-IN" smtClean="0"/>
              <a:t>18-05-2017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47FE-7140-40FB-8F68-8D7E34A90C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2834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5127-5B41-44A4-B54B-4BC4C9621AB1}" type="datetime1">
              <a:rPr lang="en-IN" smtClean="0"/>
              <a:t>18-05-2017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47FE-7140-40FB-8F68-8D7E34A90C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0164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0017-C98E-4D19-A5C7-3D203007FEAE}" type="datetime1">
              <a:rPr lang="en-IN" smtClean="0"/>
              <a:t>18-05-2017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47FE-7140-40FB-8F68-8D7E34A90C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4602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7BC1-7755-4D71-934E-43F342FA31F1}" type="datetime1">
              <a:rPr lang="en-IN" smtClean="0"/>
              <a:t>18-05-2017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47FE-7140-40FB-8F68-8D7E34A90C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760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6D6ED-0A6A-4F08-9C56-2A6E8FB566D2}" type="datetime1">
              <a:rPr lang="en-IN" smtClean="0"/>
              <a:t>18-05-2017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47FE-7140-40FB-8F68-8D7E34A90C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274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35A3-91B7-453E-9FF7-198FFC4A77BD}" type="datetime1">
              <a:rPr lang="en-IN" smtClean="0"/>
              <a:t>18-05-2017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47FE-7140-40FB-8F68-8D7E34A90C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2493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BED4-9EC6-4D05-8333-D86B2F8A333F}" type="datetime1">
              <a:rPr lang="en-IN" smtClean="0"/>
              <a:t>18-05-2017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47FE-7140-40FB-8F68-8D7E34A90C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0423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631C-55BF-476E-951B-3756FEB676DD}" type="datetime1">
              <a:rPr lang="en-IN" smtClean="0"/>
              <a:t>18-05-2017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47FE-7140-40FB-8F68-8D7E34A90C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291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3D67-BC0C-4582-A727-A372BCF695E0}" type="datetime1">
              <a:rPr lang="en-IN" smtClean="0"/>
              <a:t>18-05-2017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47FE-7140-40FB-8F68-8D7E34A90C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0275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0F8D-188B-4CC3-9C31-96EFF2BCF91B}" type="datetime1">
              <a:rPr lang="en-IN" smtClean="0"/>
              <a:t>18-05-2017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47FE-7140-40FB-8F68-8D7E34A90C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8745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E8D50-85D9-4A2B-8869-21E4B6D298C6}" type="datetime1">
              <a:rPr lang="en-IN" smtClean="0"/>
              <a:t>18-05-2017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47FE-7140-40FB-8F68-8D7E34A90C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672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C87C2-0DC9-4F77-84B0-B59F7AD1C432}" type="datetime1">
              <a:rPr lang="en-IN" smtClean="0"/>
              <a:t>18-05-2017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C47FE-7140-40FB-8F68-8D7E34A90C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625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4.jpe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ianlai.bao.ac.cn/wiki/index.php/Position_of_dishes_and_cylinders_antennae#The_theory_dat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8592" y="1632155"/>
            <a:ext cx="10795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Understanding Sun-NP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8591" y="2978272"/>
            <a:ext cx="10795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Santanu</a:t>
            </a:r>
            <a:r>
              <a:rPr lang="e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Das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47FE-7140-40FB-8F68-8D7E34A90C91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612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5748423" cy="6858000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25" name="Group 24"/>
          <p:cNvGrpSpPr/>
          <p:nvPr/>
        </p:nvGrpSpPr>
        <p:grpSpPr>
          <a:xfrm>
            <a:off x="688954" y="2088224"/>
            <a:ext cx="4305827" cy="3683311"/>
            <a:chOff x="688954" y="2088224"/>
            <a:chExt cx="4305827" cy="3683311"/>
          </a:xfrm>
        </p:grpSpPr>
        <p:grpSp>
          <p:nvGrpSpPr>
            <p:cNvPr id="17" name="Group 16"/>
            <p:cNvGrpSpPr/>
            <p:nvPr/>
          </p:nvGrpSpPr>
          <p:grpSpPr>
            <a:xfrm>
              <a:off x="688954" y="2088224"/>
              <a:ext cx="4305827" cy="3683311"/>
              <a:chOff x="688954" y="2088224"/>
              <a:chExt cx="4305827" cy="3683311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688954" y="2088224"/>
                <a:ext cx="4305827" cy="3683311"/>
                <a:chOff x="511979" y="2009566"/>
                <a:chExt cx="5078116" cy="4122350"/>
              </a:xfrm>
            </p:grpSpPr>
            <p:pic>
              <p:nvPicPr>
                <p:cNvPr id="3" name="Picture 2" descr="File:DishPosition.png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24" t="7709" r="12820" b="13681"/>
                <a:stretch/>
              </p:blipFill>
              <p:spPr bwMode="auto">
                <a:xfrm>
                  <a:off x="511979" y="2009566"/>
                  <a:ext cx="5078116" cy="4122350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" name="Oval 3"/>
                <p:cNvSpPr/>
                <p:nvPr/>
              </p:nvSpPr>
              <p:spPr>
                <a:xfrm>
                  <a:off x="2034974" y="2960016"/>
                  <a:ext cx="2055043" cy="754145"/>
                </a:xfrm>
                <a:prstGeom prst="ellipse">
                  <a:avLst/>
                </a:prstGeom>
                <a:solidFill>
                  <a:srgbClr val="FF0000">
                    <a:alpha val="20000"/>
                  </a:srgb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5" name="Oval 4"/>
                <p:cNvSpPr/>
                <p:nvPr/>
              </p:nvSpPr>
              <p:spPr>
                <a:xfrm>
                  <a:off x="1400793" y="3693668"/>
                  <a:ext cx="2055043" cy="754145"/>
                </a:xfrm>
                <a:prstGeom prst="ellipse">
                  <a:avLst/>
                </a:prstGeom>
                <a:solidFill>
                  <a:srgbClr val="FF0000">
                    <a:alpha val="20000"/>
                  </a:srgb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1994019" y="4437152"/>
                  <a:ext cx="2055043" cy="754145"/>
                </a:xfrm>
                <a:prstGeom prst="ellipse">
                  <a:avLst/>
                </a:prstGeom>
                <a:solidFill>
                  <a:srgbClr val="FF0000">
                    <a:alpha val="20000"/>
                  </a:srgb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sp>
            <p:nvSpPr>
              <p:cNvPr id="13" name="Chord 12"/>
              <p:cNvSpPr/>
              <p:nvPr/>
            </p:nvSpPr>
            <p:spPr>
              <a:xfrm>
                <a:off x="2931734" y="4341567"/>
                <a:ext cx="537329" cy="494386"/>
              </a:xfrm>
              <a:prstGeom prst="chord">
                <a:avLst>
                  <a:gd name="adj1" fmla="val 4370026"/>
                  <a:gd name="adj2" fmla="val 16720378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27" name="Chord 26"/>
            <p:cNvSpPr/>
            <p:nvPr/>
          </p:nvSpPr>
          <p:spPr>
            <a:xfrm>
              <a:off x="2937050" y="3056430"/>
              <a:ext cx="537329" cy="494386"/>
            </a:xfrm>
            <a:prstGeom prst="chord">
              <a:avLst>
                <a:gd name="adj1" fmla="val 4370026"/>
                <a:gd name="adj2" fmla="val 1672037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569497" y="553769"/>
            <a:ext cx="1976284" cy="1139976"/>
          </a:xfrm>
          <a:prstGeom prst="rect">
            <a:avLst/>
          </a:prstGeom>
          <a:solidFill>
            <a:schemeClr val="accent2">
              <a:lumMod val="60000"/>
              <a:lumOff val="40000"/>
              <a:alpha val="2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88954" y="607282"/>
            <a:ext cx="34019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275 - (25,</a:t>
            </a:r>
            <a:r>
              <a:rPr lang="en-IN" sz="2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27</a:t>
            </a: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295 - (29,31)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320 - (19,</a:t>
            </a:r>
            <a:r>
              <a:rPr lang="en-IN" sz="2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21</a:t>
            </a: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3215142" y="615926"/>
            <a:ext cx="34019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282 - (26,28)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302 - (30,32)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329 - (20,</a:t>
            </a:r>
            <a:r>
              <a:rPr lang="en-IN" sz="2000" b="0" i="0" dirty="0">
                <a:solidFill>
                  <a:srgbClr val="FF9F9F"/>
                </a:solidFill>
                <a:effectLst/>
                <a:latin typeface="Arial" panose="020B0604020202020204" pitchFamily="34" charset="0"/>
              </a:rPr>
              <a:t>22</a:t>
            </a: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1303" y="373626"/>
            <a:ext cx="5496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Sun-</a:t>
            </a:r>
            <a:r>
              <a:rPr lang="en-IN" sz="28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NorthPole</a:t>
            </a:r>
            <a:r>
              <a:rPr lang="en-IN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41727" y="5438085"/>
            <a:ext cx="5955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FF0000"/>
                </a:solidFill>
              </a:rPr>
              <a:t>27 is a bad channel. Even though its not marked as bad. (</a:t>
            </a:r>
            <a:r>
              <a:rPr lang="en-IN" sz="2400" dirty="0" err="1">
                <a:solidFill>
                  <a:srgbClr val="FF0000"/>
                </a:solidFill>
              </a:rPr>
              <a:t>Chn</a:t>
            </a:r>
            <a:r>
              <a:rPr lang="en-IN" sz="2400" dirty="0">
                <a:solidFill>
                  <a:srgbClr val="FF0000"/>
                </a:solidFill>
              </a:rPr>
              <a:t> 21, 23, 24 are also bad.. </a:t>
            </a:r>
            <a:r>
              <a:rPr lang="en-IN" sz="2400" dirty="0" err="1">
                <a:solidFill>
                  <a:srgbClr val="FF0000"/>
                </a:solidFill>
              </a:rPr>
              <a:t>Chn</a:t>
            </a:r>
            <a:r>
              <a:rPr lang="en-IN" sz="2400" dirty="0">
                <a:solidFill>
                  <a:srgbClr val="FF0000"/>
                </a:solidFill>
              </a:rPr>
              <a:t> 22 has few bad frequency bands)</a:t>
            </a:r>
            <a:endParaRPr lang="en-IN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" name="Picture 4" descr="Image result for smiley faces 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423" y="0"/>
            <a:ext cx="1747710" cy="1485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47FE-7140-40FB-8F68-8D7E34A90C91}" type="slidenum">
              <a:rPr lang="en-IN" smtClean="0"/>
              <a:t>10</a:t>
            </a:fld>
            <a:endParaRPr lang="en-IN"/>
          </a:p>
        </p:txBody>
      </p:sp>
      <p:pic>
        <p:nvPicPr>
          <p:cNvPr id="19" name="Picture 18" descr="A close up of a map&#10;&#10;Description generated with high confidence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108" y="1102537"/>
            <a:ext cx="3882259" cy="239552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rot="16200000">
            <a:off x="4867728" y="2656786"/>
            <a:ext cx="2648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</a:rPr>
              <a:t>Channel No : 27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323175"/>
            <a:ext cx="3148552" cy="1962006"/>
          </a:xfrm>
          <a:prstGeom prst="rect">
            <a:avLst/>
          </a:prstGeom>
        </p:spPr>
      </p:pic>
      <p:sp>
        <p:nvSpPr>
          <p:cNvPr id="29" name="Chord 28"/>
          <p:cNvSpPr/>
          <p:nvPr/>
        </p:nvSpPr>
        <p:spPr>
          <a:xfrm>
            <a:off x="3342315" y="3698102"/>
            <a:ext cx="596432" cy="494386"/>
          </a:xfrm>
          <a:prstGeom prst="chord">
            <a:avLst>
              <a:gd name="adj1" fmla="val 4370026"/>
              <a:gd name="adj2" fmla="val 354805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Chord 29"/>
          <p:cNvSpPr/>
          <p:nvPr/>
        </p:nvSpPr>
        <p:spPr>
          <a:xfrm>
            <a:off x="2979825" y="3056430"/>
            <a:ext cx="537329" cy="494386"/>
          </a:xfrm>
          <a:prstGeom prst="chord">
            <a:avLst>
              <a:gd name="adj1" fmla="val 16055723"/>
              <a:gd name="adj2" fmla="val 5043228"/>
            </a:avLst>
          </a:prstGeom>
          <a:solidFill>
            <a:srgbClr val="C0000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26" name="Picture 2" descr="Image result for smile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862" y="98213"/>
            <a:ext cx="1267846" cy="132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032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8954" y="2088224"/>
            <a:ext cx="4305827" cy="3683311"/>
            <a:chOff x="511979" y="2009566"/>
            <a:chExt cx="5078116" cy="4122350"/>
          </a:xfrm>
        </p:grpSpPr>
        <p:pic>
          <p:nvPicPr>
            <p:cNvPr id="3" name="Picture 2" descr="File:DishPosition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24" t="7709" r="12820" b="13681"/>
            <a:stretch/>
          </p:blipFill>
          <p:spPr bwMode="auto">
            <a:xfrm>
              <a:off x="511979" y="2009566"/>
              <a:ext cx="5078116" cy="41223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2034974" y="2960016"/>
              <a:ext cx="2055043" cy="754145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" name="Oval 4"/>
            <p:cNvSpPr/>
            <p:nvPr/>
          </p:nvSpPr>
          <p:spPr>
            <a:xfrm>
              <a:off x="1400793" y="3693668"/>
              <a:ext cx="2055043" cy="754145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Oval 5"/>
            <p:cNvSpPr/>
            <p:nvPr/>
          </p:nvSpPr>
          <p:spPr>
            <a:xfrm>
              <a:off x="1994019" y="4437152"/>
              <a:ext cx="2055043" cy="754145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7" name="Rectangle 6"/>
          <p:cNvSpPr/>
          <p:nvPr/>
        </p:nvSpPr>
        <p:spPr>
          <a:xfrm>
            <a:off x="688954" y="607282"/>
            <a:ext cx="34019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275 - (25,27)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295 - (29,31)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320 - (19,21)</a:t>
            </a:r>
          </a:p>
        </p:txBody>
      </p:sp>
      <p:sp>
        <p:nvSpPr>
          <p:cNvPr id="8" name="Rectangle 7"/>
          <p:cNvSpPr/>
          <p:nvPr/>
        </p:nvSpPr>
        <p:spPr>
          <a:xfrm>
            <a:off x="3215142" y="615926"/>
            <a:ext cx="34019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282 - (26,28)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302 - (30,32)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329 - (20,22)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1303" y="373626"/>
            <a:ext cx="5496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Sun-</a:t>
            </a:r>
            <a:r>
              <a:rPr lang="en-IN" sz="28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NorthPole</a:t>
            </a:r>
            <a:r>
              <a:rPr lang="en-IN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5748423" cy="6858000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6082174" y="6001630"/>
            <a:ext cx="5559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pattern??  </a:t>
            </a:r>
            <a:r>
              <a:rPr lang="en-IN" sz="2000" dirty="0">
                <a:solidFill>
                  <a:schemeClr val="bg1">
                    <a:lumMod val="50000"/>
                  </a:schemeClr>
                </a:solidFill>
              </a:rPr>
              <a:t>Probably because its all noise</a:t>
            </a:r>
          </a:p>
        </p:txBody>
      </p:sp>
      <p:pic>
        <p:nvPicPr>
          <p:cNvPr id="16" name="Picture 4" descr="Image result for smiley faces 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423" y="0"/>
            <a:ext cx="1747710" cy="1485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rot="16200000">
            <a:off x="8633377" y="2989660"/>
            <a:ext cx="57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>
                <a:solidFill>
                  <a:srgbClr val="FF7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 Correlation </a:t>
            </a:r>
            <a:r>
              <a:rPr lang="en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(useless)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47FE-7140-40FB-8F68-8D7E34A90C91}" type="slidenum">
              <a:rPr lang="en-IN" smtClean="0"/>
              <a:t>11</a:t>
            </a:fld>
            <a:endParaRPr lang="en-IN"/>
          </a:p>
        </p:txBody>
      </p:sp>
      <p:pic>
        <p:nvPicPr>
          <p:cNvPr id="15" name="Picture 14" descr="A close up of a map&#10;&#10;Description generated with high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91" y="1036281"/>
            <a:ext cx="3946303" cy="1841609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cxnSpLocks/>
          </p:cNvCxnSpPr>
          <p:nvPr/>
        </p:nvCxnSpPr>
        <p:spPr>
          <a:xfrm flipH="1">
            <a:off x="8136959" y="1485554"/>
            <a:ext cx="328615" cy="36441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>
            <a:off x="8534437" y="1485554"/>
            <a:ext cx="204779" cy="36441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225450" y="1199537"/>
            <a:ext cx="869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Why??</a:t>
            </a:r>
          </a:p>
        </p:txBody>
      </p:sp>
      <p:pic>
        <p:nvPicPr>
          <p:cNvPr id="17" name="Picture 16" descr="A close up of a map&#10;&#10;Description generated with high confidenc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303" y="3564770"/>
            <a:ext cx="3460075" cy="1848152"/>
          </a:xfrm>
          <a:prstGeom prst="rect">
            <a:avLst/>
          </a:prstGeom>
        </p:spPr>
      </p:pic>
      <p:pic>
        <p:nvPicPr>
          <p:cNvPr id="2050" name="Picture 2" descr="Image result for smile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397" y="40527"/>
            <a:ext cx="1540982" cy="135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982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371303" y="373626"/>
            <a:ext cx="5496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Sun-</a:t>
            </a:r>
            <a:r>
              <a:rPr lang="en-IN" sz="28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NorthPole</a:t>
            </a:r>
            <a:r>
              <a:rPr lang="en-IN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73383" y="4931094"/>
            <a:ext cx="4978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>
                    <a:lumMod val="50000"/>
                  </a:schemeClr>
                </a:solidFill>
              </a:rPr>
              <a:t>These spikes are there in many of the feeds. I don’t understand why they are coming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8383931" y="3063775"/>
            <a:ext cx="6402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>
                <a:solidFill>
                  <a:srgbClr val="FF7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 Correlation of</a:t>
            </a:r>
            <a:r>
              <a:rPr lang="en-IN" sz="4000" b="1" dirty="0">
                <a:solidFill>
                  <a:srgbClr val="FF7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47FE-7140-40FB-8F68-8D7E34A90C91}" type="slidenum">
              <a:rPr lang="en-IN" smtClean="0"/>
              <a:t>12</a:t>
            </a:fld>
            <a:endParaRPr lang="en-IN"/>
          </a:p>
        </p:txBody>
      </p:sp>
      <p:sp>
        <p:nvSpPr>
          <p:cNvPr id="28" name="Rectangle 27"/>
          <p:cNvSpPr/>
          <p:nvPr/>
        </p:nvSpPr>
        <p:spPr>
          <a:xfrm>
            <a:off x="0" y="0"/>
            <a:ext cx="5748423" cy="6858000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29" name="Group 28"/>
          <p:cNvGrpSpPr/>
          <p:nvPr/>
        </p:nvGrpSpPr>
        <p:grpSpPr>
          <a:xfrm>
            <a:off x="688954" y="2088224"/>
            <a:ext cx="4305827" cy="3683311"/>
            <a:chOff x="688954" y="2088224"/>
            <a:chExt cx="4305827" cy="3683311"/>
          </a:xfrm>
        </p:grpSpPr>
        <p:grpSp>
          <p:nvGrpSpPr>
            <p:cNvPr id="30" name="Group 29"/>
            <p:cNvGrpSpPr/>
            <p:nvPr/>
          </p:nvGrpSpPr>
          <p:grpSpPr>
            <a:xfrm>
              <a:off x="688954" y="2088224"/>
              <a:ext cx="4305827" cy="3683311"/>
              <a:chOff x="688954" y="2088224"/>
              <a:chExt cx="4305827" cy="3683311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688954" y="2088224"/>
                <a:ext cx="4305827" cy="3683311"/>
                <a:chOff x="511979" y="2009566"/>
                <a:chExt cx="5078116" cy="4122350"/>
              </a:xfrm>
            </p:grpSpPr>
            <p:pic>
              <p:nvPicPr>
                <p:cNvPr id="34" name="Picture 33" descr="File:DishPosition.png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24" t="7709" r="12820" b="13681"/>
                <a:stretch/>
              </p:blipFill>
              <p:spPr bwMode="auto">
                <a:xfrm>
                  <a:off x="511979" y="2009566"/>
                  <a:ext cx="5078116" cy="4122350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5" name="Oval 34"/>
                <p:cNvSpPr/>
                <p:nvPr/>
              </p:nvSpPr>
              <p:spPr>
                <a:xfrm>
                  <a:off x="2034974" y="2960016"/>
                  <a:ext cx="2055043" cy="754145"/>
                </a:xfrm>
                <a:prstGeom prst="ellipse">
                  <a:avLst/>
                </a:prstGeom>
                <a:solidFill>
                  <a:srgbClr val="FF0000">
                    <a:alpha val="20000"/>
                  </a:srgb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1400793" y="3693668"/>
                  <a:ext cx="2055043" cy="754145"/>
                </a:xfrm>
                <a:prstGeom prst="ellipse">
                  <a:avLst/>
                </a:prstGeom>
                <a:solidFill>
                  <a:srgbClr val="FF0000">
                    <a:alpha val="20000"/>
                  </a:srgb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994019" y="4437152"/>
                  <a:ext cx="2055043" cy="754145"/>
                </a:xfrm>
                <a:prstGeom prst="ellipse">
                  <a:avLst/>
                </a:prstGeom>
                <a:solidFill>
                  <a:srgbClr val="FF0000">
                    <a:alpha val="20000"/>
                  </a:srgb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sp>
            <p:nvSpPr>
              <p:cNvPr id="33" name="Chord 32"/>
              <p:cNvSpPr/>
              <p:nvPr/>
            </p:nvSpPr>
            <p:spPr>
              <a:xfrm>
                <a:off x="2931734" y="4341567"/>
                <a:ext cx="537329" cy="494386"/>
              </a:xfrm>
              <a:prstGeom prst="chord">
                <a:avLst>
                  <a:gd name="adj1" fmla="val 4370026"/>
                  <a:gd name="adj2" fmla="val 16720378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31" name="Chord 30"/>
            <p:cNvSpPr/>
            <p:nvPr/>
          </p:nvSpPr>
          <p:spPr>
            <a:xfrm>
              <a:off x="2937050" y="3056430"/>
              <a:ext cx="537329" cy="494386"/>
            </a:xfrm>
            <a:prstGeom prst="chord">
              <a:avLst>
                <a:gd name="adj1" fmla="val 4370026"/>
                <a:gd name="adj2" fmla="val 1672037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569497" y="553769"/>
            <a:ext cx="1976284" cy="1139976"/>
          </a:xfrm>
          <a:prstGeom prst="rect">
            <a:avLst/>
          </a:prstGeom>
          <a:solidFill>
            <a:schemeClr val="accent2">
              <a:lumMod val="60000"/>
              <a:lumOff val="40000"/>
              <a:alpha val="2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Rectangle 38"/>
          <p:cNvSpPr/>
          <p:nvPr/>
        </p:nvSpPr>
        <p:spPr>
          <a:xfrm>
            <a:off x="688954" y="607282"/>
            <a:ext cx="34019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275 - (25,</a:t>
            </a:r>
            <a:r>
              <a:rPr lang="en-IN" sz="2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27</a:t>
            </a: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295 - (29,31)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320 - (19,</a:t>
            </a:r>
            <a:r>
              <a:rPr lang="en-IN" sz="2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21</a:t>
            </a: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215142" y="615926"/>
            <a:ext cx="34019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282 - (26,28)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302 - (30,32)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329 - (20,</a:t>
            </a:r>
            <a:r>
              <a:rPr lang="en-IN" sz="2000" b="0" i="0" dirty="0">
                <a:solidFill>
                  <a:srgbClr val="FF9F9F"/>
                </a:solidFill>
                <a:effectLst/>
                <a:latin typeface="Arial" panose="020B0604020202020204" pitchFamily="34" charset="0"/>
              </a:rPr>
              <a:t>22</a:t>
            </a: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43" name="Chord 42"/>
          <p:cNvSpPr/>
          <p:nvPr/>
        </p:nvSpPr>
        <p:spPr>
          <a:xfrm>
            <a:off x="3342315" y="3698102"/>
            <a:ext cx="596432" cy="494386"/>
          </a:xfrm>
          <a:prstGeom prst="chord">
            <a:avLst>
              <a:gd name="adj1" fmla="val 4370026"/>
              <a:gd name="adj2" fmla="val 354805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Chord 43"/>
          <p:cNvSpPr/>
          <p:nvPr/>
        </p:nvSpPr>
        <p:spPr>
          <a:xfrm>
            <a:off x="2979825" y="3056430"/>
            <a:ext cx="537329" cy="494386"/>
          </a:xfrm>
          <a:prstGeom prst="chord">
            <a:avLst>
              <a:gd name="adj1" fmla="val 16055723"/>
              <a:gd name="adj2" fmla="val 5043228"/>
            </a:avLst>
          </a:prstGeom>
          <a:solidFill>
            <a:srgbClr val="C0000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6" name="Picture 4" descr="Image result for smiley faces 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423" y="0"/>
            <a:ext cx="1747710" cy="1485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mage result for smiley faces 3D c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103" y="107937"/>
            <a:ext cx="1522984" cy="126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close up of a map&#10;&#10;Description generated with high confidence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01" y="1181847"/>
            <a:ext cx="5025346" cy="3100861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7295535" y="3173360"/>
            <a:ext cx="924233" cy="117421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cxnSpLocks/>
          </p:cNvCxnSpPr>
          <p:nvPr/>
        </p:nvCxnSpPr>
        <p:spPr>
          <a:xfrm flipV="1">
            <a:off x="7295535" y="2915236"/>
            <a:ext cx="1543665" cy="14323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219" name="TextBox 9218"/>
          <p:cNvSpPr txBox="1"/>
          <p:nvPr/>
        </p:nvSpPr>
        <p:spPr>
          <a:xfrm>
            <a:off x="6073383" y="4347577"/>
            <a:ext cx="459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these spikes in the frequency bands?</a:t>
            </a:r>
          </a:p>
        </p:txBody>
      </p:sp>
      <p:sp>
        <p:nvSpPr>
          <p:cNvPr id="9221" name="TextBox 9220"/>
          <p:cNvSpPr txBox="1"/>
          <p:nvPr/>
        </p:nvSpPr>
        <p:spPr>
          <a:xfrm>
            <a:off x="2382342" y="6178534"/>
            <a:ext cx="9202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</a:t>
            </a:r>
            <a:r>
              <a:rPr lang="en-IN" dirty="0"/>
              <a:t> </a:t>
            </a:r>
            <a:r>
              <a:rPr lang="en-IN" dirty="0">
                <a:solidFill>
                  <a:schemeClr val="accent5">
                    <a:lumMod val="75000"/>
                  </a:schemeClr>
                </a:solidFill>
              </a:rPr>
              <a:t>knows.... Or may be </a:t>
            </a:r>
            <a:r>
              <a:rPr lang="en-I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  <a:r>
              <a:rPr lang="en-IN" dirty="0"/>
              <a:t> </a:t>
            </a:r>
            <a:r>
              <a:rPr lang="en-IN" dirty="0">
                <a:solidFill>
                  <a:schemeClr val="accent5">
                    <a:lumMod val="75000"/>
                  </a:schemeClr>
                </a:solidFill>
              </a:rPr>
              <a:t>is also waiting for us to understand it !!  </a:t>
            </a:r>
          </a:p>
        </p:txBody>
      </p:sp>
    </p:spTree>
    <p:extLst>
      <p:ext uri="{BB962C8B-B14F-4D97-AF65-F5344CB8AC3E}">
        <p14:creationId xmlns:p14="http://schemas.microsoft.com/office/powerpoint/2010/main" val="3730963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371303" y="373626"/>
            <a:ext cx="5496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Sun-</a:t>
            </a:r>
            <a:r>
              <a:rPr lang="en-IN" sz="28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NorthPole</a:t>
            </a:r>
            <a:r>
              <a:rPr lang="en-IN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73382" y="4869564"/>
            <a:ext cx="4909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>
                    <a:lumMod val="50000"/>
                  </a:schemeClr>
                </a:solidFill>
              </a:rPr>
              <a:t>Are these due to the noise?? Or there something wrong going on ?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8383931" y="3063775"/>
            <a:ext cx="6402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>
                <a:solidFill>
                  <a:srgbClr val="FF7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 Correlation of</a:t>
            </a:r>
            <a:r>
              <a:rPr lang="en-IN" sz="4000" b="1" dirty="0">
                <a:solidFill>
                  <a:srgbClr val="FF7D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47FE-7140-40FB-8F68-8D7E34A90C91}" type="slidenum">
              <a:rPr lang="en-IN" smtClean="0"/>
              <a:t>13</a:t>
            </a:fld>
            <a:endParaRPr lang="en-IN"/>
          </a:p>
        </p:txBody>
      </p:sp>
      <p:sp>
        <p:nvSpPr>
          <p:cNvPr id="28" name="Rectangle 27"/>
          <p:cNvSpPr/>
          <p:nvPr/>
        </p:nvSpPr>
        <p:spPr>
          <a:xfrm>
            <a:off x="0" y="0"/>
            <a:ext cx="5748423" cy="6858000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29" name="Group 28"/>
          <p:cNvGrpSpPr/>
          <p:nvPr/>
        </p:nvGrpSpPr>
        <p:grpSpPr>
          <a:xfrm>
            <a:off x="688954" y="2088224"/>
            <a:ext cx="4305827" cy="3683311"/>
            <a:chOff x="688954" y="2088224"/>
            <a:chExt cx="4305827" cy="3683311"/>
          </a:xfrm>
        </p:grpSpPr>
        <p:grpSp>
          <p:nvGrpSpPr>
            <p:cNvPr id="30" name="Group 29"/>
            <p:cNvGrpSpPr/>
            <p:nvPr/>
          </p:nvGrpSpPr>
          <p:grpSpPr>
            <a:xfrm>
              <a:off x="688954" y="2088224"/>
              <a:ext cx="4305827" cy="3683311"/>
              <a:chOff x="688954" y="2088224"/>
              <a:chExt cx="4305827" cy="3683311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688954" y="2088224"/>
                <a:ext cx="4305827" cy="3683311"/>
                <a:chOff x="511979" y="2009566"/>
                <a:chExt cx="5078116" cy="4122350"/>
              </a:xfrm>
            </p:grpSpPr>
            <p:pic>
              <p:nvPicPr>
                <p:cNvPr id="34" name="Picture 33" descr="File:DishPosition.png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24" t="7709" r="12820" b="13681"/>
                <a:stretch/>
              </p:blipFill>
              <p:spPr bwMode="auto">
                <a:xfrm>
                  <a:off x="511979" y="2009566"/>
                  <a:ext cx="5078116" cy="4122350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5" name="Oval 34"/>
                <p:cNvSpPr/>
                <p:nvPr/>
              </p:nvSpPr>
              <p:spPr>
                <a:xfrm>
                  <a:off x="2034974" y="2960016"/>
                  <a:ext cx="2055043" cy="754145"/>
                </a:xfrm>
                <a:prstGeom prst="ellipse">
                  <a:avLst/>
                </a:prstGeom>
                <a:solidFill>
                  <a:srgbClr val="FF0000">
                    <a:alpha val="20000"/>
                  </a:srgb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1400793" y="3693668"/>
                  <a:ext cx="2055043" cy="754145"/>
                </a:xfrm>
                <a:prstGeom prst="ellipse">
                  <a:avLst/>
                </a:prstGeom>
                <a:solidFill>
                  <a:srgbClr val="FF0000">
                    <a:alpha val="20000"/>
                  </a:srgb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994019" y="4437152"/>
                  <a:ext cx="2055043" cy="754145"/>
                </a:xfrm>
                <a:prstGeom prst="ellipse">
                  <a:avLst/>
                </a:prstGeom>
                <a:solidFill>
                  <a:srgbClr val="FF0000">
                    <a:alpha val="20000"/>
                  </a:srgb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sp>
            <p:nvSpPr>
              <p:cNvPr id="33" name="Chord 32"/>
              <p:cNvSpPr/>
              <p:nvPr/>
            </p:nvSpPr>
            <p:spPr>
              <a:xfrm>
                <a:off x="2931734" y="4341567"/>
                <a:ext cx="537329" cy="494386"/>
              </a:xfrm>
              <a:prstGeom prst="chord">
                <a:avLst>
                  <a:gd name="adj1" fmla="val 4370026"/>
                  <a:gd name="adj2" fmla="val 16720378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31" name="Chord 30"/>
            <p:cNvSpPr/>
            <p:nvPr/>
          </p:nvSpPr>
          <p:spPr>
            <a:xfrm>
              <a:off x="2937050" y="3056430"/>
              <a:ext cx="537329" cy="494386"/>
            </a:xfrm>
            <a:prstGeom prst="chord">
              <a:avLst>
                <a:gd name="adj1" fmla="val 4370026"/>
                <a:gd name="adj2" fmla="val 1672037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569497" y="553769"/>
            <a:ext cx="1976284" cy="1139976"/>
          </a:xfrm>
          <a:prstGeom prst="rect">
            <a:avLst/>
          </a:prstGeom>
          <a:solidFill>
            <a:schemeClr val="accent2">
              <a:lumMod val="60000"/>
              <a:lumOff val="40000"/>
              <a:alpha val="2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Rectangle 38"/>
          <p:cNvSpPr/>
          <p:nvPr/>
        </p:nvSpPr>
        <p:spPr>
          <a:xfrm>
            <a:off x="688954" y="607282"/>
            <a:ext cx="34019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275 - (25,</a:t>
            </a:r>
            <a:r>
              <a:rPr lang="en-IN" sz="2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27</a:t>
            </a: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295 - (29,31)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320 - (19,</a:t>
            </a:r>
            <a:r>
              <a:rPr lang="en-IN" sz="2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21</a:t>
            </a: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215142" y="615926"/>
            <a:ext cx="34019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282 - (26,28)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302 - (30,32)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329 - (20,</a:t>
            </a:r>
            <a:r>
              <a:rPr lang="en-IN" sz="2000" b="0" i="0" dirty="0">
                <a:solidFill>
                  <a:srgbClr val="FF9F9F"/>
                </a:solidFill>
                <a:effectLst/>
                <a:latin typeface="Arial" panose="020B0604020202020204" pitchFamily="34" charset="0"/>
              </a:rPr>
              <a:t>22</a:t>
            </a: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43" name="Chord 42"/>
          <p:cNvSpPr/>
          <p:nvPr/>
        </p:nvSpPr>
        <p:spPr>
          <a:xfrm>
            <a:off x="3342315" y="3698102"/>
            <a:ext cx="596432" cy="494386"/>
          </a:xfrm>
          <a:prstGeom prst="chord">
            <a:avLst>
              <a:gd name="adj1" fmla="val 4370026"/>
              <a:gd name="adj2" fmla="val 354805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Chord 43"/>
          <p:cNvSpPr/>
          <p:nvPr/>
        </p:nvSpPr>
        <p:spPr>
          <a:xfrm>
            <a:off x="2979825" y="3056430"/>
            <a:ext cx="537329" cy="494386"/>
          </a:xfrm>
          <a:prstGeom prst="chord">
            <a:avLst>
              <a:gd name="adj1" fmla="val 16055723"/>
              <a:gd name="adj2" fmla="val 5043228"/>
            </a:avLst>
          </a:prstGeom>
          <a:solidFill>
            <a:srgbClr val="C0000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6" name="Picture 4" descr="Image result for smiley faces 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423" y="0"/>
            <a:ext cx="1747710" cy="1485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01" y="1312477"/>
            <a:ext cx="5025346" cy="2839600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cxnSpLocks/>
          </p:cNvCxnSpPr>
          <p:nvPr/>
        </p:nvCxnSpPr>
        <p:spPr>
          <a:xfrm flipV="1">
            <a:off x="7295535" y="2694039"/>
            <a:ext cx="255639" cy="165353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cxnSpLocks/>
          </p:cNvCxnSpPr>
          <p:nvPr/>
        </p:nvCxnSpPr>
        <p:spPr>
          <a:xfrm flipV="1">
            <a:off x="7295535" y="2732277"/>
            <a:ext cx="825910" cy="159517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219" name="TextBox 9218"/>
          <p:cNvSpPr txBox="1"/>
          <p:nvPr/>
        </p:nvSpPr>
        <p:spPr>
          <a:xfrm>
            <a:off x="6073383" y="4347577"/>
            <a:ext cx="459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are these discontinuity in the data??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82342" y="6178534"/>
            <a:ext cx="9202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</a:t>
            </a:r>
            <a:r>
              <a:rPr lang="en-IN" dirty="0"/>
              <a:t> </a:t>
            </a:r>
            <a:r>
              <a:rPr lang="en-IN" dirty="0">
                <a:solidFill>
                  <a:schemeClr val="accent5">
                    <a:lumMod val="75000"/>
                  </a:schemeClr>
                </a:solidFill>
              </a:rPr>
              <a:t>knows.... Or may be </a:t>
            </a:r>
            <a:r>
              <a:rPr lang="en-I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  <a:r>
              <a:rPr lang="en-IN" dirty="0"/>
              <a:t> </a:t>
            </a:r>
            <a:r>
              <a:rPr lang="en-IN" dirty="0">
                <a:solidFill>
                  <a:schemeClr val="accent5">
                    <a:lumMod val="75000"/>
                  </a:schemeClr>
                </a:solidFill>
              </a:rPr>
              <a:t>is also waiting for us to understand it !!  </a:t>
            </a:r>
          </a:p>
        </p:txBody>
      </p:sp>
      <p:pic>
        <p:nvPicPr>
          <p:cNvPr id="3074" name="Picture 2" descr="Image result for smile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574" y="24481"/>
            <a:ext cx="1431715" cy="143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856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371303" y="373626"/>
            <a:ext cx="5496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Sun-</a:t>
            </a:r>
            <a:r>
              <a:rPr lang="en-IN" sz="28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NorthPole</a:t>
            </a:r>
            <a:r>
              <a:rPr lang="en-IN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47FE-7140-40FB-8F68-8D7E34A90C91}" type="slidenum">
              <a:rPr lang="en-IN" smtClean="0"/>
              <a:t>14</a:t>
            </a:fld>
            <a:endParaRPr lang="en-IN"/>
          </a:p>
        </p:txBody>
      </p:sp>
      <p:sp>
        <p:nvSpPr>
          <p:cNvPr id="28" name="Rectangle 27"/>
          <p:cNvSpPr/>
          <p:nvPr/>
        </p:nvSpPr>
        <p:spPr>
          <a:xfrm>
            <a:off x="0" y="0"/>
            <a:ext cx="5748423" cy="6858000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34" name="Picture 33" descr="File:DishPositi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4" t="7709" r="12820" b="13681"/>
          <a:stretch/>
        </p:blipFill>
        <p:spPr bwMode="auto">
          <a:xfrm>
            <a:off x="688954" y="2088224"/>
            <a:ext cx="4305827" cy="36833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Oval 34"/>
          <p:cNvSpPr/>
          <p:nvPr/>
        </p:nvSpPr>
        <p:spPr>
          <a:xfrm>
            <a:off x="1980329" y="2937449"/>
            <a:ext cx="1742508" cy="673827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Oval 35"/>
          <p:cNvSpPr/>
          <p:nvPr/>
        </p:nvSpPr>
        <p:spPr>
          <a:xfrm>
            <a:off x="1442596" y="3592966"/>
            <a:ext cx="1742508" cy="673827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Oval 36"/>
          <p:cNvSpPr/>
          <p:nvPr/>
        </p:nvSpPr>
        <p:spPr>
          <a:xfrm>
            <a:off x="1945603" y="4257267"/>
            <a:ext cx="1742508" cy="673827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Chord 32"/>
          <p:cNvSpPr/>
          <p:nvPr/>
        </p:nvSpPr>
        <p:spPr>
          <a:xfrm>
            <a:off x="2931734" y="4341567"/>
            <a:ext cx="537329" cy="494386"/>
          </a:xfrm>
          <a:prstGeom prst="chord">
            <a:avLst>
              <a:gd name="adj1" fmla="val 4370026"/>
              <a:gd name="adj2" fmla="val 1672037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Chord 30"/>
          <p:cNvSpPr/>
          <p:nvPr/>
        </p:nvSpPr>
        <p:spPr>
          <a:xfrm>
            <a:off x="2937050" y="3056430"/>
            <a:ext cx="537329" cy="494386"/>
          </a:xfrm>
          <a:prstGeom prst="chord">
            <a:avLst>
              <a:gd name="adj1" fmla="val 4370026"/>
              <a:gd name="adj2" fmla="val 1672037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Rectangle 37"/>
          <p:cNvSpPr/>
          <p:nvPr/>
        </p:nvSpPr>
        <p:spPr>
          <a:xfrm>
            <a:off x="569497" y="553769"/>
            <a:ext cx="1976284" cy="1139976"/>
          </a:xfrm>
          <a:prstGeom prst="rect">
            <a:avLst/>
          </a:prstGeom>
          <a:solidFill>
            <a:schemeClr val="accent2">
              <a:lumMod val="60000"/>
              <a:lumOff val="40000"/>
              <a:alpha val="2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Rectangle 38"/>
          <p:cNvSpPr/>
          <p:nvPr/>
        </p:nvSpPr>
        <p:spPr>
          <a:xfrm>
            <a:off x="688954" y="607282"/>
            <a:ext cx="34019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275 - (25,</a:t>
            </a:r>
            <a:r>
              <a:rPr lang="en-IN" sz="2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27</a:t>
            </a: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295 - (29,31)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320 - (19,</a:t>
            </a:r>
            <a:r>
              <a:rPr lang="en-IN" sz="2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21</a:t>
            </a: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215142" y="615926"/>
            <a:ext cx="34019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282 - (26,28)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302 - (30,32)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329 - (20,</a:t>
            </a:r>
            <a:r>
              <a:rPr lang="en-IN" sz="2000" b="0" i="0" dirty="0">
                <a:solidFill>
                  <a:srgbClr val="FF9F9F"/>
                </a:solidFill>
                <a:effectLst/>
                <a:latin typeface="Arial" panose="020B0604020202020204" pitchFamily="34" charset="0"/>
              </a:rPr>
              <a:t>22</a:t>
            </a: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43" name="Chord 42"/>
          <p:cNvSpPr/>
          <p:nvPr/>
        </p:nvSpPr>
        <p:spPr>
          <a:xfrm>
            <a:off x="3342315" y="3698102"/>
            <a:ext cx="596432" cy="494386"/>
          </a:xfrm>
          <a:prstGeom prst="chord">
            <a:avLst>
              <a:gd name="adj1" fmla="val 4370026"/>
              <a:gd name="adj2" fmla="val 354805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Chord 43"/>
          <p:cNvSpPr/>
          <p:nvPr/>
        </p:nvSpPr>
        <p:spPr>
          <a:xfrm>
            <a:off x="2979825" y="3056430"/>
            <a:ext cx="537329" cy="494386"/>
          </a:xfrm>
          <a:prstGeom prst="chord">
            <a:avLst>
              <a:gd name="adj1" fmla="val 16055723"/>
              <a:gd name="adj2" fmla="val 5043228"/>
            </a:avLst>
          </a:prstGeom>
          <a:solidFill>
            <a:srgbClr val="C0000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6" name="Picture 4" descr="Image result for smiley faces 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423" y="0"/>
            <a:ext cx="1747710" cy="1485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mage result for smiley faces 3D c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103" y="107937"/>
            <a:ext cx="1522984" cy="126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Oval 41"/>
          <p:cNvSpPr/>
          <p:nvPr/>
        </p:nvSpPr>
        <p:spPr>
          <a:xfrm rot="241217">
            <a:off x="1690110" y="5000000"/>
            <a:ext cx="1989293" cy="673827"/>
          </a:xfrm>
          <a:prstGeom prst="ellipse">
            <a:avLst/>
          </a:prstGeom>
          <a:solidFill>
            <a:srgbClr val="FFC000">
              <a:alpha val="2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108" y="1270472"/>
            <a:ext cx="5173217" cy="2563768"/>
          </a:xfrm>
          <a:prstGeom prst="rect">
            <a:avLst/>
          </a:prstGeom>
        </p:spPr>
      </p:pic>
      <p:pic>
        <p:nvPicPr>
          <p:cNvPr id="5" name="Picture 4" descr="A close up of a map&#10;&#10;Description generated with high confidence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086" y="4217293"/>
            <a:ext cx="3474203" cy="1631367"/>
          </a:xfrm>
          <a:prstGeom prst="rect">
            <a:avLst/>
          </a:prstGeom>
        </p:spPr>
      </p:pic>
      <p:pic>
        <p:nvPicPr>
          <p:cNvPr id="7" name="Picture 6" descr="A picture containing map&#10;&#10;Description generated with high confidence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669" y="4208083"/>
            <a:ext cx="3444998" cy="16216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33154" y="6212816"/>
            <a:ext cx="5175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C00000"/>
                </a:solidFill>
              </a:rPr>
              <a:t>Is 295 also bad??  </a:t>
            </a:r>
            <a:r>
              <a:rPr lang="en-IN" dirty="0"/>
              <a:t>Or is it detecting something else? </a:t>
            </a: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363" y="59964"/>
            <a:ext cx="1591094" cy="131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495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371303" y="373626"/>
            <a:ext cx="5496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Sun-</a:t>
            </a:r>
            <a:r>
              <a:rPr lang="en-IN" sz="28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NorthPole</a:t>
            </a:r>
            <a:r>
              <a:rPr lang="en-IN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0"/>
            <a:ext cx="5748423" cy="6858000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34" name="Picture 33" descr="File:DishPositi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4" t="7709" r="12820" b="13681"/>
          <a:stretch/>
        </p:blipFill>
        <p:spPr bwMode="auto">
          <a:xfrm>
            <a:off x="688954" y="2088224"/>
            <a:ext cx="4305827" cy="36833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Oval 34"/>
          <p:cNvSpPr/>
          <p:nvPr/>
        </p:nvSpPr>
        <p:spPr>
          <a:xfrm>
            <a:off x="1980329" y="2937449"/>
            <a:ext cx="1742508" cy="673827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Oval 35"/>
          <p:cNvSpPr/>
          <p:nvPr/>
        </p:nvSpPr>
        <p:spPr>
          <a:xfrm>
            <a:off x="1442596" y="3592966"/>
            <a:ext cx="1742508" cy="673827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Oval 36"/>
          <p:cNvSpPr/>
          <p:nvPr/>
        </p:nvSpPr>
        <p:spPr>
          <a:xfrm>
            <a:off x="1945603" y="4257267"/>
            <a:ext cx="1742508" cy="673827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Chord 32"/>
          <p:cNvSpPr/>
          <p:nvPr/>
        </p:nvSpPr>
        <p:spPr>
          <a:xfrm>
            <a:off x="2931734" y="4341567"/>
            <a:ext cx="537329" cy="494386"/>
          </a:xfrm>
          <a:prstGeom prst="chord">
            <a:avLst>
              <a:gd name="adj1" fmla="val 4370026"/>
              <a:gd name="adj2" fmla="val 1672037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Chord 30"/>
          <p:cNvSpPr/>
          <p:nvPr/>
        </p:nvSpPr>
        <p:spPr>
          <a:xfrm>
            <a:off x="2937050" y="3056430"/>
            <a:ext cx="537329" cy="494386"/>
          </a:xfrm>
          <a:prstGeom prst="chord">
            <a:avLst>
              <a:gd name="adj1" fmla="val 4370026"/>
              <a:gd name="adj2" fmla="val 1672037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Rectangle 37"/>
          <p:cNvSpPr/>
          <p:nvPr/>
        </p:nvSpPr>
        <p:spPr>
          <a:xfrm>
            <a:off x="569497" y="553769"/>
            <a:ext cx="1976284" cy="1139976"/>
          </a:xfrm>
          <a:prstGeom prst="rect">
            <a:avLst/>
          </a:prstGeom>
          <a:solidFill>
            <a:schemeClr val="accent2">
              <a:lumMod val="60000"/>
              <a:lumOff val="40000"/>
              <a:alpha val="2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Rectangle 38"/>
          <p:cNvSpPr/>
          <p:nvPr/>
        </p:nvSpPr>
        <p:spPr>
          <a:xfrm>
            <a:off x="688954" y="607282"/>
            <a:ext cx="34019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275 - (25,</a:t>
            </a:r>
            <a:r>
              <a:rPr lang="en-IN" sz="2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27</a:t>
            </a: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295 - (29,31)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320 - (19,</a:t>
            </a:r>
            <a:r>
              <a:rPr lang="en-IN" sz="2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21</a:t>
            </a: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215142" y="615926"/>
            <a:ext cx="34019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282 - (26,28)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302 - (30,32)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329 - (20,</a:t>
            </a:r>
            <a:r>
              <a:rPr lang="en-IN" sz="2000" b="0" i="0" dirty="0">
                <a:solidFill>
                  <a:srgbClr val="FF9F9F"/>
                </a:solidFill>
                <a:effectLst/>
                <a:latin typeface="Arial" panose="020B0604020202020204" pitchFamily="34" charset="0"/>
              </a:rPr>
              <a:t>22</a:t>
            </a: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43" name="Chord 42"/>
          <p:cNvSpPr/>
          <p:nvPr/>
        </p:nvSpPr>
        <p:spPr>
          <a:xfrm>
            <a:off x="3342315" y="3698102"/>
            <a:ext cx="596432" cy="494386"/>
          </a:xfrm>
          <a:prstGeom prst="chord">
            <a:avLst>
              <a:gd name="adj1" fmla="val 4370026"/>
              <a:gd name="adj2" fmla="val 354805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Chord 43"/>
          <p:cNvSpPr/>
          <p:nvPr/>
        </p:nvSpPr>
        <p:spPr>
          <a:xfrm>
            <a:off x="2979825" y="3056430"/>
            <a:ext cx="537329" cy="494386"/>
          </a:xfrm>
          <a:prstGeom prst="chord">
            <a:avLst>
              <a:gd name="adj1" fmla="val 16055723"/>
              <a:gd name="adj2" fmla="val 5043228"/>
            </a:avLst>
          </a:prstGeom>
          <a:solidFill>
            <a:srgbClr val="C0000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6" name="Picture 4" descr="Image result for smiley faces 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423" y="0"/>
            <a:ext cx="1747710" cy="1485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Oval 41"/>
          <p:cNvSpPr/>
          <p:nvPr/>
        </p:nvSpPr>
        <p:spPr>
          <a:xfrm rot="241217">
            <a:off x="1690110" y="5000000"/>
            <a:ext cx="1989293" cy="673827"/>
          </a:xfrm>
          <a:prstGeom prst="ellipse">
            <a:avLst/>
          </a:prstGeom>
          <a:solidFill>
            <a:srgbClr val="FFC000">
              <a:alpha val="2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 descr="Auto &#10;&#10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494" y="1485554"/>
            <a:ext cx="3448514" cy="2581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5045561" y="3530155"/>
            <a:ext cx="2904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Channel No 9   Bad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8"/>
          <a:stretch/>
        </p:blipFill>
        <p:spPr>
          <a:xfrm>
            <a:off x="8253909" y="4179200"/>
            <a:ext cx="3355182" cy="1806821"/>
          </a:xfrm>
          <a:prstGeom prst="rect">
            <a:avLst/>
          </a:prstGeom>
        </p:spPr>
      </p:pic>
      <p:sp>
        <p:nvSpPr>
          <p:cNvPr id="29" name="Chord 28"/>
          <p:cNvSpPr/>
          <p:nvPr/>
        </p:nvSpPr>
        <p:spPr>
          <a:xfrm>
            <a:off x="3895244" y="4554516"/>
            <a:ext cx="537329" cy="494386"/>
          </a:xfrm>
          <a:prstGeom prst="chord">
            <a:avLst>
              <a:gd name="adj1" fmla="val 4370026"/>
              <a:gd name="adj2" fmla="val 1672037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6371303" y="6150114"/>
            <a:ext cx="5623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I saw many other channels with similar features (22,..) </a:t>
            </a:r>
          </a:p>
        </p:txBody>
      </p:sp>
      <p:sp>
        <p:nvSpPr>
          <p:cNvPr id="30" name="Chord 29"/>
          <p:cNvSpPr/>
          <p:nvPr/>
        </p:nvSpPr>
        <p:spPr>
          <a:xfrm>
            <a:off x="2100861" y="4341567"/>
            <a:ext cx="537329" cy="494386"/>
          </a:xfrm>
          <a:prstGeom prst="chord">
            <a:avLst>
              <a:gd name="adj1" fmla="val 4370026"/>
              <a:gd name="adj2" fmla="val 1672037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122" name="Picture 2" descr="Image result for smiley what the fu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465" y="61869"/>
            <a:ext cx="1361816" cy="136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617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47FE-7140-40FB-8F68-8D7E34A90C91}" type="slidenum">
              <a:rPr lang="en-IN" smtClean="0"/>
              <a:t>16</a:t>
            </a:fld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2681140" y="2262431"/>
            <a:ext cx="7895734" cy="246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IN" sz="2000" dirty="0"/>
              <a:t>There are more bad channels then listed.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IN" sz="2000" dirty="0"/>
              <a:t>Some bad channels can be fixed by removing few rows.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IN" sz="2000" dirty="0"/>
              <a:t>Why some spikes are coming in some of the frequency bands??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IN" sz="2000" dirty="0"/>
              <a:t>Why Channel No 295 is behaving like that?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39884" y="1234913"/>
            <a:ext cx="6947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:</a:t>
            </a:r>
          </a:p>
        </p:txBody>
      </p:sp>
    </p:spTree>
    <p:extLst>
      <p:ext uri="{BB962C8B-B14F-4D97-AF65-F5344CB8AC3E}">
        <p14:creationId xmlns:p14="http://schemas.microsoft.com/office/powerpoint/2010/main" val="2768642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2823481"/>
            <a:ext cx="7914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9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 You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2039" y="4100753"/>
            <a:ext cx="77084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 not sleeping in my talk</a:t>
            </a:r>
          </a:p>
          <a:p>
            <a:pPr algn="ctr"/>
            <a:r>
              <a:rPr lang="en-IN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If you have the answers then please explain</a:t>
            </a:r>
          </a:p>
        </p:txBody>
      </p:sp>
      <p:pic>
        <p:nvPicPr>
          <p:cNvPr id="1026" name="Picture 2" descr="Image result for Smiley Why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163" y="86233"/>
            <a:ext cx="3075304" cy="276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47FE-7140-40FB-8F68-8D7E34A90C91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2501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SunDay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9" y="1168400"/>
            <a:ext cx="2794027" cy="524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70866" y="1069366"/>
            <a:ext cx="665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Albert’s plot last day</a:t>
            </a:r>
          </a:p>
        </p:txBody>
      </p:sp>
      <p:sp>
        <p:nvSpPr>
          <p:cNvPr id="5" name="Rectangle 4"/>
          <p:cNvSpPr/>
          <p:nvPr/>
        </p:nvSpPr>
        <p:spPr>
          <a:xfrm>
            <a:off x="2317946" y="167065"/>
            <a:ext cx="81257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NorthPole_20160513184533_20160516181643</a:t>
            </a:r>
          </a:p>
        </p:txBody>
      </p:sp>
      <p:sp>
        <p:nvSpPr>
          <p:cNvPr id="6" name="Rectangle 5"/>
          <p:cNvSpPr/>
          <p:nvPr/>
        </p:nvSpPr>
        <p:spPr>
          <a:xfrm>
            <a:off x="4952214" y="167822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= XX + YY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Q = XX - YY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U = 2 Re XY</a:t>
            </a:r>
            <a:endParaRPr lang="en-IN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4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V = 2 </a:t>
            </a:r>
            <a:r>
              <a:rPr lang="en-IN" sz="24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Im</a:t>
            </a:r>
            <a:r>
              <a:rPr lang="en-IN" sz="24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XY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6329" y="3439354"/>
            <a:ext cx="6212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</a:t>
            </a:r>
            <a:r>
              <a:rPr lang="en-IN" sz="2400" dirty="0"/>
              <a:t> and </a:t>
            </a:r>
            <a:r>
              <a:rPr lang="en-I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</a:t>
            </a:r>
            <a:r>
              <a:rPr lang="en-IN" sz="2400" dirty="0"/>
              <a:t> has some random feature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36329" y="4154044"/>
            <a:ext cx="75602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  <a:r>
              <a:rPr lang="en-IN" sz="2400" dirty="0"/>
              <a:t> and </a:t>
            </a:r>
            <a:r>
              <a:rPr lang="en-IN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</a:t>
            </a:r>
            <a:r>
              <a:rPr lang="en-IN" sz="2400" dirty="0"/>
              <a:t> has some feature which is getting repeated everyday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36329" y="5476973"/>
            <a:ext cx="7466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Albert’s hypothesis was that may be some signals are getting reflected on ground or somewhere (may be on the dish in front of those).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47FE-7140-40FB-8F68-8D7E34A90C91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3131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DishPositi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4" t="7709" r="12820" b="13681"/>
          <a:stretch/>
        </p:blipFill>
        <p:spPr bwMode="auto">
          <a:xfrm>
            <a:off x="634529" y="954726"/>
            <a:ext cx="6005922" cy="4875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7267" y="693116"/>
            <a:ext cx="498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Rough position of the Dishes</a:t>
            </a:r>
          </a:p>
        </p:txBody>
      </p:sp>
      <p:sp>
        <p:nvSpPr>
          <p:cNvPr id="3" name="Rectangle 2"/>
          <p:cNvSpPr/>
          <p:nvPr/>
        </p:nvSpPr>
        <p:spPr>
          <a:xfrm>
            <a:off x="7343481" y="2031179"/>
            <a:ext cx="41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hlinkClick r:id="rId3"/>
              </a:rPr>
              <a:t>http://tianlai.bao.ac.cn/wiki/index.php/Position_of_dishes_and_cylinders_antennae#The_theory_data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1536569"/>
            <a:ext cx="394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According to data given in the Wiki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47FE-7140-40FB-8F68-8D7E34A90C91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8111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42580" y="364845"/>
            <a:ext cx="587290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 = P * </a:t>
            </a:r>
            <a:r>
              <a:rPr lang="en-IN" sz="2000" b="0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exp</a:t>
            </a:r>
            <a:r>
              <a:rPr lang="en-IN" sz="20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 </a:t>
            </a:r>
            <a:r>
              <a:rPr lang="en-IN" sz="2000" b="0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</a:t>
            </a:r>
            <a:r>
              <a:rPr lang="en-IN" sz="20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l-GR" sz="20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φ</a:t>
            </a:r>
            <a:r>
              <a:rPr lang="en-IN" sz="20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)</a:t>
            </a:r>
          </a:p>
          <a:p>
            <a:endParaRPr lang="en-IN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IN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Where P is the absolute value of the visibilities. If the array were calibrated we would expect P to be the same for each and every visibility. The information is all in the phase phi.</a:t>
            </a:r>
          </a:p>
          <a:p>
            <a:endParaRPr lang="en-IN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l-GR" sz="20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φ</a:t>
            </a:r>
            <a:r>
              <a:rPr lang="en-IN" sz="20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= 2*</a:t>
            </a:r>
            <a:r>
              <a:rPr lang="el-GR" sz="20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π</a:t>
            </a:r>
            <a:r>
              <a:rPr lang="en-IN" sz="20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*</a:t>
            </a:r>
            <a:r>
              <a:rPr lang="el-GR" sz="20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δ </a:t>
            </a:r>
            <a:r>
              <a:rPr lang="en-IN" sz="20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/ </a:t>
            </a:r>
            <a:r>
              <a:rPr lang="el-GR" sz="20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λ</a:t>
            </a:r>
            <a:r>
              <a:rPr lang="en-IN" sz="20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</a:p>
          <a:p>
            <a:endParaRPr lang="en-IN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l-G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δ </a:t>
            </a:r>
            <a:r>
              <a:rPr lang="en-IN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= path length difference between the 2 dishes. </a:t>
            </a:r>
          </a:p>
          <a:p>
            <a:endParaRPr lang="en-IN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IN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When the sun is overhead (and approximating its path as strictly east-west), the path difference is</a:t>
            </a:r>
          </a:p>
          <a:p>
            <a:endParaRPr lang="en-IN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l-GR" sz="20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δ</a:t>
            </a:r>
            <a:r>
              <a:rPr lang="en-IN" sz="20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= 8.8 meters * sin(ɵ)</a:t>
            </a:r>
          </a:p>
          <a:p>
            <a:endParaRPr lang="en-IN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IN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ɵ is the angle of the sun relative to the zenith. So, when the sun is overhead, an angle change in the position of the sun of 0.028 radians will produce a phase shift of 360 degrees. </a:t>
            </a:r>
          </a:p>
          <a:p>
            <a:endParaRPr lang="en-IN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IN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It would happen at approximately</a:t>
            </a:r>
            <a:r>
              <a:rPr lang="en-I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N" sz="24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10</a:t>
            </a:r>
            <a:r>
              <a:rPr lang="en-I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N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minute intervals.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11979" y="2009566"/>
            <a:ext cx="5078116" cy="4122350"/>
            <a:chOff x="511979" y="2009566"/>
            <a:chExt cx="5078116" cy="4122350"/>
          </a:xfrm>
        </p:grpSpPr>
        <p:pic>
          <p:nvPicPr>
            <p:cNvPr id="3" name="Picture 2" descr="File:DishPosition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24" t="7709" r="12820" b="13681"/>
            <a:stretch/>
          </p:blipFill>
          <p:spPr bwMode="auto">
            <a:xfrm>
              <a:off x="511979" y="2009566"/>
              <a:ext cx="5078116" cy="41223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2034974" y="2960016"/>
              <a:ext cx="2055043" cy="754145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" name="Oval 4"/>
            <p:cNvSpPr/>
            <p:nvPr/>
          </p:nvSpPr>
          <p:spPr>
            <a:xfrm>
              <a:off x="1400793" y="3693668"/>
              <a:ext cx="2055043" cy="754145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Oval 5"/>
            <p:cNvSpPr/>
            <p:nvPr/>
          </p:nvSpPr>
          <p:spPr>
            <a:xfrm>
              <a:off x="1994019" y="4437152"/>
              <a:ext cx="2055043" cy="754145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48929" y="530942"/>
            <a:ext cx="4660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John’s Calculation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47FE-7140-40FB-8F68-8D7E34A90C91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7265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8954" y="2088224"/>
            <a:ext cx="4305827" cy="3683311"/>
            <a:chOff x="511979" y="2009566"/>
            <a:chExt cx="5078116" cy="4122350"/>
          </a:xfrm>
        </p:grpSpPr>
        <p:pic>
          <p:nvPicPr>
            <p:cNvPr id="3" name="Picture 2" descr="File:DishPosition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24" t="7709" r="12820" b="13681"/>
            <a:stretch/>
          </p:blipFill>
          <p:spPr bwMode="auto">
            <a:xfrm>
              <a:off x="511979" y="2009566"/>
              <a:ext cx="5078116" cy="41223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2034974" y="2960016"/>
              <a:ext cx="2055043" cy="754145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" name="Oval 4"/>
            <p:cNvSpPr/>
            <p:nvPr/>
          </p:nvSpPr>
          <p:spPr>
            <a:xfrm>
              <a:off x="1400793" y="3693668"/>
              <a:ext cx="2055043" cy="754145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Oval 5"/>
            <p:cNvSpPr/>
            <p:nvPr/>
          </p:nvSpPr>
          <p:spPr>
            <a:xfrm>
              <a:off x="1994019" y="4437152"/>
              <a:ext cx="2055043" cy="754145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7" name="Rectangle 6"/>
          <p:cNvSpPr/>
          <p:nvPr/>
        </p:nvSpPr>
        <p:spPr>
          <a:xfrm>
            <a:off x="688954" y="607282"/>
            <a:ext cx="34019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275 - (25,27)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295 - (29,31)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320 - (19,21)</a:t>
            </a:r>
          </a:p>
        </p:txBody>
      </p:sp>
      <p:sp>
        <p:nvSpPr>
          <p:cNvPr id="8" name="Rectangle 7"/>
          <p:cNvSpPr/>
          <p:nvPr/>
        </p:nvSpPr>
        <p:spPr>
          <a:xfrm>
            <a:off x="3215142" y="615926"/>
            <a:ext cx="34019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282 - (26,28)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302 - (30,32)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329 - (20,22)</a:t>
            </a:r>
          </a:p>
        </p:txBody>
      </p:sp>
      <p:pic>
        <p:nvPicPr>
          <p:cNvPr id="3074" name="Picture 2" descr="File:Amp 28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065" y="1232500"/>
            <a:ext cx="5053783" cy="378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71303" y="373626"/>
            <a:ext cx="5496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Sun-</a:t>
            </a:r>
            <a:r>
              <a:rPr lang="en-IN" sz="28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NorthPole</a:t>
            </a:r>
            <a:r>
              <a:rPr lang="en-IN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5748423" cy="6858000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6130568" y="5356036"/>
            <a:ext cx="5977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chemeClr val="accent6">
                    <a:lumMod val="75000"/>
                  </a:schemeClr>
                </a:solidFill>
              </a:rPr>
              <a:t>Everyday during daytime same kind of pattern is getting repeated. </a:t>
            </a:r>
          </a:p>
        </p:txBody>
      </p:sp>
      <p:pic>
        <p:nvPicPr>
          <p:cNvPr id="3076" name="Picture 4" descr="Image result for smiley faces 3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423" y="0"/>
            <a:ext cx="1747710" cy="1485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939841" y="553769"/>
            <a:ext cx="1976284" cy="1139976"/>
          </a:xfrm>
          <a:prstGeom prst="rect">
            <a:avLst/>
          </a:prstGeom>
          <a:solidFill>
            <a:srgbClr val="92D050">
              <a:alpha val="20000"/>
            </a:srgb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47FE-7140-40FB-8F68-8D7E34A90C91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7517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8954" y="2088224"/>
            <a:ext cx="4305827" cy="3683311"/>
            <a:chOff x="511979" y="2009566"/>
            <a:chExt cx="5078116" cy="4122350"/>
          </a:xfrm>
        </p:grpSpPr>
        <p:pic>
          <p:nvPicPr>
            <p:cNvPr id="3" name="Picture 2" descr="File:DishPosition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24" t="7709" r="12820" b="13681"/>
            <a:stretch/>
          </p:blipFill>
          <p:spPr bwMode="auto">
            <a:xfrm>
              <a:off x="511979" y="2009566"/>
              <a:ext cx="5078116" cy="41223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2034974" y="2960016"/>
              <a:ext cx="2055043" cy="754145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" name="Oval 4"/>
            <p:cNvSpPr/>
            <p:nvPr/>
          </p:nvSpPr>
          <p:spPr>
            <a:xfrm>
              <a:off x="1400793" y="3693668"/>
              <a:ext cx="2055043" cy="754145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Oval 5"/>
            <p:cNvSpPr/>
            <p:nvPr/>
          </p:nvSpPr>
          <p:spPr>
            <a:xfrm>
              <a:off x="1994019" y="4437152"/>
              <a:ext cx="2055043" cy="754145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7" name="Rectangle 6"/>
          <p:cNvSpPr/>
          <p:nvPr/>
        </p:nvSpPr>
        <p:spPr>
          <a:xfrm>
            <a:off x="688954" y="607282"/>
            <a:ext cx="34019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275 - (25,27)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295 - (29,31)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320 - (19,21)</a:t>
            </a:r>
          </a:p>
        </p:txBody>
      </p:sp>
      <p:sp>
        <p:nvSpPr>
          <p:cNvPr id="8" name="Rectangle 7"/>
          <p:cNvSpPr/>
          <p:nvPr/>
        </p:nvSpPr>
        <p:spPr>
          <a:xfrm>
            <a:off x="3215142" y="615926"/>
            <a:ext cx="34019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282 - (26,28)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302 - (30,32)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329 - (20,22)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1303" y="373626"/>
            <a:ext cx="5496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Sun-</a:t>
            </a:r>
            <a:r>
              <a:rPr lang="en-IN" sz="28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NorthPole</a:t>
            </a:r>
            <a:r>
              <a:rPr lang="en-IN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5748423" cy="6858000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5990607" y="5149558"/>
            <a:ext cx="5977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chemeClr val="accent6">
                    <a:lumMod val="75000"/>
                  </a:schemeClr>
                </a:solidFill>
              </a:rPr>
              <a:t>Amplitudes for three channels. Almost superimpose over each other. (With some scaling and bias term) </a:t>
            </a:r>
          </a:p>
        </p:txBody>
      </p:sp>
      <p:pic>
        <p:nvPicPr>
          <p:cNvPr id="6146" name="Picture 2" descr="http://tianlai.bao.ac.cn/wiki/images/b/b7/Amp_Hour_12_30.p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2"/>
          <a:stretch/>
        </p:blipFill>
        <p:spPr bwMode="auto">
          <a:xfrm>
            <a:off x="5990607" y="1332346"/>
            <a:ext cx="6503430" cy="328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smiley faces 3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423" y="0"/>
            <a:ext cx="1747710" cy="1485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936" y="-29496"/>
            <a:ext cx="1485554" cy="148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939841" y="553769"/>
            <a:ext cx="1976284" cy="1139976"/>
          </a:xfrm>
          <a:prstGeom prst="rect">
            <a:avLst/>
          </a:prstGeom>
          <a:solidFill>
            <a:srgbClr val="92D050">
              <a:alpha val="20000"/>
            </a:srgb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47FE-7140-40FB-8F68-8D7E34A90C91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7167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8954" y="2088224"/>
            <a:ext cx="4305827" cy="3683311"/>
            <a:chOff x="511979" y="2009566"/>
            <a:chExt cx="5078116" cy="4122350"/>
          </a:xfrm>
        </p:grpSpPr>
        <p:pic>
          <p:nvPicPr>
            <p:cNvPr id="3" name="Picture 2" descr="File:DishPosition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24" t="7709" r="12820" b="13681"/>
            <a:stretch/>
          </p:blipFill>
          <p:spPr bwMode="auto">
            <a:xfrm>
              <a:off x="511979" y="2009566"/>
              <a:ext cx="5078116" cy="41223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2034974" y="2960016"/>
              <a:ext cx="2055043" cy="754145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" name="Oval 4"/>
            <p:cNvSpPr/>
            <p:nvPr/>
          </p:nvSpPr>
          <p:spPr>
            <a:xfrm>
              <a:off x="1400793" y="3693668"/>
              <a:ext cx="2055043" cy="754145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Oval 5"/>
            <p:cNvSpPr/>
            <p:nvPr/>
          </p:nvSpPr>
          <p:spPr>
            <a:xfrm>
              <a:off x="1994019" y="4437152"/>
              <a:ext cx="2055043" cy="754145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7" name="Rectangle 6"/>
          <p:cNvSpPr/>
          <p:nvPr/>
        </p:nvSpPr>
        <p:spPr>
          <a:xfrm>
            <a:off x="688954" y="607282"/>
            <a:ext cx="34019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275 - (25,27)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295 - (29,31)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320 - (19,21)</a:t>
            </a:r>
          </a:p>
        </p:txBody>
      </p:sp>
      <p:sp>
        <p:nvSpPr>
          <p:cNvPr id="8" name="Rectangle 7"/>
          <p:cNvSpPr/>
          <p:nvPr/>
        </p:nvSpPr>
        <p:spPr>
          <a:xfrm>
            <a:off x="3215142" y="615926"/>
            <a:ext cx="34019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282 - (26,28)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302 - (30,32)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329 - (20,22)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1303" y="373626"/>
            <a:ext cx="5496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Sun-</a:t>
            </a:r>
            <a:r>
              <a:rPr lang="en-IN" sz="28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NorthPole</a:t>
            </a:r>
            <a:r>
              <a:rPr lang="en-IN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5748423" cy="6858000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6130568" y="5129895"/>
            <a:ext cx="5977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chemeClr val="accent6">
                    <a:lumMod val="75000"/>
                  </a:schemeClr>
                </a:solidFill>
              </a:rPr>
              <a:t>Phases for Hour 17-18 of the 1</a:t>
            </a:r>
            <a:r>
              <a:rPr lang="en-IN" sz="2400" baseline="30000" dirty="0">
                <a:solidFill>
                  <a:schemeClr val="accent6">
                    <a:lumMod val="75000"/>
                  </a:schemeClr>
                </a:solidFill>
              </a:rPr>
              <a:t>st</a:t>
            </a:r>
            <a:r>
              <a:rPr lang="en-IN" sz="2400" dirty="0">
                <a:solidFill>
                  <a:schemeClr val="accent6">
                    <a:lumMod val="75000"/>
                  </a:schemeClr>
                </a:solidFill>
              </a:rPr>
              <a:t> day.</a:t>
            </a:r>
          </a:p>
          <a:p>
            <a:endParaRPr lang="en-IN" sz="2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IN" sz="2400" dirty="0">
                <a:solidFill>
                  <a:schemeClr val="accent6">
                    <a:lumMod val="75000"/>
                  </a:schemeClr>
                </a:solidFill>
              </a:rPr>
              <a:t>Phases are changing as expected. </a:t>
            </a:r>
            <a:endParaRPr lang="en-IN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 descr="http://tianlai.bao.ac.cn/wiki/images/7/7e/SunNP_20160529171128_20160529181128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927" y="1538643"/>
            <a:ext cx="6704607" cy="339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smiley faces 3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423" y="0"/>
            <a:ext cx="1747710" cy="1485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439" y="-18495"/>
            <a:ext cx="1490670" cy="149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939841" y="553769"/>
            <a:ext cx="1976284" cy="1139976"/>
          </a:xfrm>
          <a:prstGeom prst="rect">
            <a:avLst/>
          </a:prstGeom>
          <a:solidFill>
            <a:srgbClr val="92D050">
              <a:alpha val="20000"/>
            </a:srgb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47FE-7140-40FB-8F68-8D7E34A90C91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7360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8954" y="2088224"/>
            <a:ext cx="4305827" cy="3683311"/>
            <a:chOff x="511979" y="2009566"/>
            <a:chExt cx="5078116" cy="4122350"/>
          </a:xfrm>
        </p:grpSpPr>
        <p:pic>
          <p:nvPicPr>
            <p:cNvPr id="3" name="Picture 2" descr="File:DishPosition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24" t="7709" r="12820" b="13681"/>
            <a:stretch/>
          </p:blipFill>
          <p:spPr bwMode="auto">
            <a:xfrm>
              <a:off x="511979" y="2009566"/>
              <a:ext cx="5078116" cy="41223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2034974" y="2960016"/>
              <a:ext cx="2055043" cy="754145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" name="Oval 4"/>
            <p:cNvSpPr/>
            <p:nvPr/>
          </p:nvSpPr>
          <p:spPr>
            <a:xfrm>
              <a:off x="1400793" y="3693668"/>
              <a:ext cx="2055043" cy="754145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Oval 5"/>
            <p:cNvSpPr/>
            <p:nvPr/>
          </p:nvSpPr>
          <p:spPr>
            <a:xfrm>
              <a:off x="1994019" y="4437152"/>
              <a:ext cx="2055043" cy="754145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7" name="Rectangle 6"/>
          <p:cNvSpPr/>
          <p:nvPr/>
        </p:nvSpPr>
        <p:spPr>
          <a:xfrm>
            <a:off x="688954" y="607282"/>
            <a:ext cx="34019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275 - (25,27)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295 - (29,31)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320 - (19,21)</a:t>
            </a:r>
          </a:p>
        </p:txBody>
      </p:sp>
      <p:sp>
        <p:nvSpPr>
          <p:cNvPr id="8" name="Rectangle 7"/>
          <p:cNvSpPr/>
          <p:nvPr/>
        </p:nvSpPr>
        <p:spPr>
          <a:xfrm>
            <a:off x="3215142" y="615926"/>
            <a:ext cx="34019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282 - (26,28)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302 - (30,32)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329 - (20,22)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1303" y="373626"/>
            <a:ext cx="5496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Sun-</a:t>
            </a:r>
            <a:r>
              <a:rPr lang="en-IN" sz="28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NorthPole</a:t>
            </a:r>
            <a:r>
              <a:rPr lang="en-IN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5748423" cy="6858000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6130568" y="5129895"/>
            <a:ext cx="59777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chemeClr val="accent6">
                    <a:lumMod val="75000"/>
                  </a:schemeClr>
                </a:solidFill>
              </a:rPr>
              <a:t>For the other set of polarization:</a:t>
            </a:r>
          </a:p>
          <a:p>
            <a:endParaRPr lang="en-IN" sz="2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IN" sz="2400" dirty="0">
                <a:solidFill>
                  <a:srgbClr val="FF0000"/>
                </a:solidFill>
              </a:rPr>
              <a:t>Data is getting repeated. But nature is different. </a:t>
            </a:r>
            <a:r>
              <a:rPr lang="en-IN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IN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0" name="Picture 2" descr="http://tianlai.bao.ac.cn/wiki/images/thumb/4/4c/Amp_295.png/800px-Amp_29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310" y="1512772"/>
            <a:ext cx="5908509" cy="337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smiley faces 3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423" y="0"/>
            <a:ext cx="1747710" cy="1485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smiley faces 3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4"/>
          <a:stretch/>
        </p:blipFill>
        <p:spPr bwMode="auto">
          <a:xfrm>
            <a:off x="5234608" y="176724"/>
            <a:ext cx="1288518" cy="121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69497" y="553769"/>
            <a:ext cx="1976284" cy="1139976"/>
          </a:xfrm>
          <a:prstGeom prst="rect">
            <a:avLst/>
          </a:prstGeom>
          <a:solidFill>
            <a:schemeClr val="accent2">
              <a:lumMod val="60000"/>
              <a:lumOff val="40000"/>
              <a:alpha val="2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47FE-7140-40FB-8F68-8D7E34A90C91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5409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8954" y="2088224"/>
            <a:ext cx="4305827" cy="3683311"/>
            <a:chOff x="511979" y="2009566"/>
            <a:chExt cx="5078116" cy="4122350"/>
          </a:xfrm>
        </p:grpSpPr>
        <p:pic>
          <p:nvPicPr>
            <p:cNvPr id="3" name="Picture 2" descr="File:DishPosition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24" t="7709" r="12820" b="13681"/>
            <a:stretch/>
          </p:blipFill>
          <p:spPr bwMode="auto">
            <a:xfrm>
              <a:off x="511979" y="2009566"/>
              <a:ext cx="5078116" cy="41223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2034974" y="2960016"/>
              <a:ext cx="2055043" cy="754145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" name="Oval 4"/>
            <p:cNvSpPr/>
            <p:nvPr/>
          </p:nvSpPr>
          <p:spPr>
            <a:xfrm>
              <a:off x="1400793" y="3693668"/>
              <a:ext cx="2055043" cy="754145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Oval 5"/>
            <p:cNvSpPr/>
            <p:nvPr/>
          </p:nvSpPr>
          <p:spPr>
            <a:xfrm>
              <a:off x="1994019" y="4437152"/>
              <a:ext cx="2055043" cy="754145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7" name="Rectangle 6"/>
          <p:cNvSpPr/>
          <p:nvPr/>
        </p:nvSpPr>
        <p:spPr>
          <a:xfrm>
            <a:off x="688954" y="607282"/>
            <a:ext cx="34019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275 - (25,27)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295 - (29,31)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320 - (19,21)</a:t>
            </a:r>
          </a:p>
        </p:txBody>
      </p:sp>
      <p:sp>
        <p:nvSpPr>
          <p:cNvPr id="8" name="Rectangle 7"/>
          <p:cNvSpPr/>
          <p:nvPr/>
        </p:nvSpPr>
        <p:spPr>
          <a:xfrm>
            <a:off x="3215142" y="615926"/>
            <a:ext cx="34019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282 - (26,28)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302 - (30,32)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329 - (20,22)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1303" y="373626"/>
            <a:ext cx="5496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Sun-</a:t>
            </a:r>
            <a:r>
              <a:rPr lang="en-IN" sz="28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NorthPole</a:t>
            </a:r>
            <a:r>
              <a:rPr lang="en-IN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5748423" cy="6858000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6214299" y="5510573"/>
            <a:ext cx="5977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IN" sz="2400" dirty="0">
                <a:solidFill>
                  <a:srgbClr val="FF0000"/>
                </a:solidFill>
              </a:rPr>
              <a:t>Where is the repetition?? </a:t>
            </a:r>
            <a:endParaRPr lang="en-IN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4" name="Picture 2" descr="http://tianlai.bao.ac.cn/wiki/images/a/a3/Amp_2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458" y="1017572"/>
            <a:ext cx="5827676" cy="437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smiley faces 3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423" y="0"/>
            <a:ext cx="1747710" cy="1485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smiley faces 3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064" y="91035"/>
            <a:ext cx="1305145" cy="130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69497" y="553769"/>
            <a:ext cx="1976284" cy="1139976"/>
          </a:xfrm>
          <a:prstGeom prst="rect">
            <a:avLst/>
          </a:prstGeom>
          <a:solidFill>
            <a:schemeClr val="accent2">
              <a:lumMod val="60000"/>
              <a:lumOff val="40000"/>
              <a:alpha val="2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C47FE-7140-40FB-8F68-8D7E34A90C91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1063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959</Words>
  <Application>Microsoft Office PowerPoint</Application>
  <PresentationFormat>Widescreen</PresentationFormat>
  <Paragraphs>157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SANTANU DAS</dc:creator>
  <cp:lastModifiedBy>SANTANU DAS</cp:lastModifiedBy>
  <cp:revision>76</cp:revision>
  <dcterms:created xsi:type="dcterms:W3CDTF">2017-05-10T20:18:48Z</dcterms:created>
  <dcterms:modified xsi:type="dcterms:W3CDTF">2017-05-18T03:05:54Z</dcterms:modified>
</cp:coreProperties>
</file>