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3"/>
  </p:notesMasterIdLst>
  <p:sldIdLst>
    <p:sldId id="282" r:id="rId2"/>
    <p:sldId id="305" r:id="rId3"/>
    <p:sldId id="307" r:id="rId4"/>
    <p:sldId id="306" r:id="rId5"/>
    <p:sldId id="315" r:id="rId6"/>
    <p:sldId id="310" r:id="rId7"/>
    <p:sldId id="313" r:id="rId8"/>
    <p:sldId id="317" r:id="rId9"/>
    <p:sldId id="312" r:id="rId10"/>
    <p:sldId id="318" r:id="rId11"/>
    <p:sldId id="308" r:id="rId12"/>
    <p:sldId id="321" r:id="rId13"/>
    <p:sldId id="319" r:id="rId14"/>
    <p:sldId id="320" r:id="rId15"/>
    <p:sldId id="322" r:id="rId16"/>
    <p:sldId id="323" r:id="rId17"/>
    <p:sldId id="324" r:id="rId18"/>
    <p:sldId id="326" r:id="rId19"/>
    <p:sldId id="325" r:id="rId20"/>
    <p:sldId id="334" r:id="rId21"/>
    <p:sldId id="335" r:id="rId22"/>
    <p:sldId id="336" r:id="rId23"/>
    <p:sldId id="338" r:id="rId24"/>
    <p:sldId id="293" r:id="rId25"/>
    <p:sldId id="337" r:id="rId26"/>
    <p:sldId id="340" r:id="rId27"/>
    <p:sldId id="333" r:id="rId28"/>
    <p:sldId id="348" r:id="rId29"/>
    <p:sldId id="341" r:id="rId30"/>
    <p:sldId id="344" r:id="rId31"/>
    <p:sldId id="343" r:id="rId32"/>
    <p:sldId id="345" r:id="rId33"/>
    <p:sldId id="346" r:id="rId34"/>
    <p:sldId id="300" r:id="rId35"/>
    <p:sldId id="295" r:id="rId36"/>
    <p:sldId id="304" r:id="rId37"/>
    <p:sldId id="352" r:id="rId38"/>
    <p:sldId id="353" r:id="rId39"/>
    <p:sldId id="351" r:id="rId40"/>
    <p:sldId id="349" r:id="rId41"/>
    <p:sldId id="350" r:id="rId42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2857" userDrawn="1">
          <p15:clr>
            <a:srgbClr val="A4A3A4"/>
          </p15:clr>
        </p15:guide>
        <p15:guide id="3" orient="horz" pos="211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600C6"/>
    <a:srgbClr val="DEEBF7"/>
    <a:srgbClr val="FB6135"/>
    <a:srgbClr val="FBA185"/>
    <a:srgbClr val="FFDAB9"/>
    <a:srgbClr val="9DC3E6"/>
    <a:srgbClr val="C5E0B4"/>
    <a:srgbClr val="E6A108"/>
    <a:srgbClr val="EEBF57"/>
    <a:srgbClr val="107B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373" autoAdjust="0"/>
    <p:restoredTop sz="83942" autoAdjust="0"/>
  </p:normalViewPr>
  <p:slideViewPr>
    <p:cSldViewPr snapToGrid="0" showGuides="1">
      <p:cViewPr varScale="1">
        <p:scale>
          <a:sx n="95" d="100"/>
          <a:sy n="95" d="100"/>
        </p:scale>
        <p:origin x="474" y="66"/>
      </p:cViewPr>
      <p:guideLst>
        <p:guide pos="2857"/>
        <p:guide orient="horz" pos="211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e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68.wmf"/><Relationship Id="rId2" Type="http://schemas.openxmlformats.org/officeDocument/2006/relationships/image" Target="../media/image67.wmf"/><Relationship Id="rId1" Type="http://schemas.openxmlformats.org/officeDocument/2006/relationships/image" Target="../media/image66.wmf"/><Relationship Id="rId5" Type="http://schemas.openxmlformats.org/officeDocument/2006/relationships/image" Target="../media/image70.wmf"/><Relationship Id="rId4" Type="http://schemas.openxmlformats.org/officeDocument/2006/relationships/image" Target="../media/image69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75.wmf"/><Relationship Id="rId1" Type="http://schemas.openxmlformats.org/officeDocument/2006/relationships/image" Target="../media/image7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7113AD-786D-4054-9B77-48E5A5B539D4}" type="datetimeFigureOut">
              <a:rPr lang="en-US" smtClean="0"/>
              <a:t>6/9/2017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E3A886-8F41-416D-9584-30F9E22576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322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and the Eli-</a:t>
            </a:r>
            <a:r>
              <a:rPr lang="it-IT" dirty="0" err="1" smtClean="0"/>
              <a:t>np</a:t>
            </a:r>
            <a:r>
              <a:rPr lang="it-IT" dirty="0" smtClean="0"/>
              <a:t> case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E3A886-8F41-416D-9584-30F9E22576E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3817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E3A886-8F41-416D-9584-30F9E22576E4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9802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E3A886-8F41-416D-9584-30F9E22576E4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5008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smtClean="0">
                <a:latin typeface="Gabriola" panose="04040605051002020D02" pitchFamily="82" charset="0"/>
              </a:rPr>
              <a:t>Important historical steps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E3A886-8F41-416D-9584-30F9E22576E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2845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E3A886-8F41-416D-9584-30F9E22576E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0004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smtClean="0">
                <a:latin typeface="Gabriola" panose="04040605051002020D02" pitchFamily="82" charset="0"/>
              </a:rPr>
              <a:t>each other</a:t>
            </a:r>
          </a:p>
          <a:p>
            <a:r>
              <a:rPr lang="en-US" sz="1200" dirty="0" smtClean="0">
                <a:solidFill>
                  <a:srgbClr val="C600C6"/>
                </a:solidFill>
                <a:latin typeface="Gabriola" panose="04040605051002020D02" pitchFamily="82" charset="0"/>
              </a:rPr>
              <a:t>The Space Charge </a:t>
            </a:r>
            <a:r>
              <a:rPr lang="en-US" sz="1200" dirty="0" smtClean="0">
                <a:latin typeface="Gabriola" panose="04040605051002020D02" pitchFamily="82" charset="0"/>
              </a:rPr>
              <a:t>dominated beams: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E3A886-8F41-416D-9584-30F9E22576E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4788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Far ruotare la ruota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E3A886-8F41-416D-9584-30F9E22576E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533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E3A886-8F41-416D-9584-30F9E22576E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2842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E3A886-8F41-416D-9584-30F9E22576E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2988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E3A886-8F41-416D-9584-30F9E22576E4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2199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E3A886-8F41-416D-9584-30F9E22576E4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4925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3ABB71-5B1E-4BE8-BEFD-B9D8DB8D8A7D}" type="datetimeFigureOut">
              <a:rPr lang="en-US" smtClean="0"/>
              <a:t>6/9/2017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BF3A8-95AE-46CB-8C04-080AC5923A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2636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3ABB71-5B1E-4BE8-BEFD-B9D8DB8D8A7D}" type="datetimeFigureOut">
              <a:rPr lang="en-US" smtClean="0"/>
              <a:t>6/9/2017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BF3A8-95AE-46CB-8C04-080AC5923A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5784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3ABB71-5B1E-4BE8-BEFD-B9D8DB8D8A7D}" type="datetimeFigureOut">
              <a:rPr lang="en-US" smtClean="0"/>
              <a:t>6/9/2017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BF3A8-95AE-46CB-8C04-080AC5923A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9764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3ABB71-5B1E-4BE8-BEFD-B9D8DB8D8A7D}" type="datetimeFigureOut">
              <a:rPr lang="en-US" smtClean="0"/>
              <a:t>6/9/2017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BF3A8-95AE-46CB-8C04-080AC5923A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0929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3ABB71-5B1E-4BE8-BEFD-B9D8DB8D8A7D}" type="datetimeFigureOut">
              <a:rPr lang="en-US" smtClean="0"/>
              <a:t>6/9/2017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BF3A8-95AE-46CB-8C04-080AC5923A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6154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3ABB71-5B1E-4BE8-BEFD-B9D8DB8D8A7D}" type="datetimeFigureOut">
              <a:rPr lang="en-US" smtClean="0"/>
              <a:t>6/9/2017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BF3A8-95AE-46CB-8C04-080AC5923A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6166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3ABB71-5B1E-4BE8-BEFD-B9D8DB8D8A7D}" type="datetimeFigureOut">
              <a:rPr lang="en-US" smtClean="0"/>
              <a:t>6/9/2017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BF3A8-95AE-46CB-8C04-080AC5923A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00631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3ABB71-5B1E-4BE8-BEFD-B9D8DB8D8A7D}" type="datetimeFigureOut">
              <a:rPr lang="en-US" smtClean="0"/>
              <a:t>6/9/2017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BF3A8-95AE-46CB-8C04-080AC5923A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8658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3ABB71-5B1E-4BE8-BEFD-B9D8DB8D8A7D}" type="datetimeFigureOut">
              <a:rPr lang="en-US" smtClean="0"/>
              <a:t>6/9/2017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BF3A8-95AE-46CB-8C04-080AC5923A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9129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3ABB71-5B1E-4BE8-BEFD-B9D8DB8D8A7D}" type="datetimeFigureOut">
              <a:rPr lang="en-US" smtClean="0"/>
              <a:t>6/9/2017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BF3A8-95AE-46CB-8C04-080AC5923A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4041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3ABB71-5B1E-4BE8-BEFD-B9D8DB8D8A7D}" type="datetimeFigureOut">
              <a:rPr lang="en-US" smtClean="0"/>
              <a:t>6/9/2017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BF3A8-95AE-46CB-8C04-080AC5923A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4708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3ABB71-5B1E-4BE8-BEFD-B9D8DB8D8A7D}" type="datetimeFigureOut">
              <a:rPr lang="en-US" smtClean="0"/>
              <a:t>6/9/2017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9BF3A8-95AE-46CB-8C04-080AC5923A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0013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11.png"/><Relationship Id="rId7" Type="http://schemas.openxmlformats.org/officeDocument/2006/relationships/image" Target="../media/image10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11" Type="http://schemas.openxmlformats.org/officeDocument/2006/relationships/image" Target="../media/image16.png"/><Relationship Id="rId5" Type="http://schemas.openxmlformats.org/officeDocument/2006/relationships/image" Target="../media/image12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2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21.png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3.jpeg"/><Relationship Id="rId7" Type="http://schemas.openxmlformats.org/officeDocument/2006/relationships/image" Target="../media/image22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http://pcfasci.fisica.unimi.it/Pagine/GIOTTO/GIOTTO.htm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0.png"/><Relationship Id="rId5" Type="http://schemas.openxmlformats.org/officeDocument/2006/relationships/image" Target="../media/image19.png"/><Relationship Id="rId4" Type="http://schemas.openxmlformats.org/officeDocument/2006/relationships/image" Target="../media/image300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4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19.png"/><Relationship Id="rId4" Type="http://schemas.openxmlformats.org/officeDocument/2006/relationships/image" Target="../media/image3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1.gi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40.png"/><Relationship Id="rId5" Type="http://schemas.openxmlformats.org/officeDocument/2006/relationships/image" Target="../media/image38.emf"/><Relationship Id="rId4" Type="http://schemas.openxmlformats.org/officeDocument/2006/relationships/oleObject" Target="../embeddings/oleObject3.bin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jpeg"/><Relationship Id="rId7" Type="http://schemas.openxmlformats.org/officeDocument/2006/relationships/image" Target="../media/image4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13" Type="http://schemas.openxmlformats.org/officeDocument/2006/relationships/image" Target="../media/image69.wmf"/><Relationship Id="rId3" Type="http://schemas.openxmlformats.org/officeDocument/2006/relationships/image" Target="../media/image71.jpeg"/><Relationship Id="rId7" Type="http://schemas.openxmlformats.org/officeDocument/2006/relationships/image" Target="../media/image73.wmf"/><Relationship Id="rId12" Type="http://schemas.openxmlformats.org/officeDocument/2006/relationships/oleObject" Target="../embeddings/oleObject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66.wmf"/><Relationship Id="rId11" Type="http://schemas.openxmlformats.org/officeDocument/2006/relationships/image" Target="../media/image68.wmf"/><Relationship Id="rId5" Type="http://schemas.openxmlformats.org/officeDocument/2006/relationships/oleObject" Target="../embeddings/oleObject4.bin"/><Relationship Id="rId15" Type="http://schemas.openxmlformats.org/officeDocument/2006/relationships/image" Target="../media/image70.wmf"/><Relationship Id="rId10" Type="http://schemas.openxmlformats.org/officeDocument/2006/relationships/oleObject" Target="../embeddings/oleObject6.bin"/><Relationship Id="rId4" Type="http://schemas.openxmlformats.org/officeDocument/2006/relationships/image" Target="../media/image72.jpeg"/><Relationship Id="rId9" Type="http://schemas.openxmlformats.org/officeDocument/2006/relationships/image" Target="../media/image67.wmf"/><Relationship Id="rId14" Type="http://schemas.openxmlformats.org/officeDocument/2006/relationships/oleObject" Target="../embeddings/oleObject8.bin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0.bin"/><Relationship Id="rId3" Type="http://schemas.openxmlformats.org/officeDocument/2006/relationships/image" Target="../media/image76.jpeg"/><Relationship Id="rId7" Type="http://schemas.openxmlformats.org/officeDocument/2006/relationships/image" Target="../media/image77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74.wmf"/><Relationship Id="rId11" Type="http://schemas.openxmlformats.org/officeDocument/2006/relationships/image" Target="../media/image79.jpeg"/><Relationship Id="rId5" Type="http://schemas.openxmlformats.org/officeDocument/2006/relationships/oleObject" Target="../embeddings/oleObject9.bin"/><Relationship Id="rId10" Type="http://schemas.openxmlformats.org/officeDocument/2006/relationships/image" Target="../media/image78.jpeg"/><Relationship Id="rId4" Type="http://schemas.openxmlformats.org/officeDocument/2006/relationships/image" Target="../media/image73.wmf"/><Relationship Id="rId9" Type="http://schemas.openxmlformats.org/officeDocument/2006/relationships/image" Target="../media/image75.w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emf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778130" y="1805431"/>
            <a:ext cx="5514716" cy="2492990"/>
          </a:xfrm>
          <a:prstGeom prst="rect">
            <a:avLst/>
          </a:prstGeom>
          <a:ln w="158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800" dirty="0" smtClean="0"/>
              <a:t>Beam </a:t>
            </a:r>
            <a:r>
              <a:rPr lang="en-US" sz="2800" dirty="0" smtClean="0"/>
              <a:t>Dynamics </a:t>
            </a:r>
            <a:r>
              <a:rPr lang="en-US" sz="2800" dirty="0" smtClean="0"/>
              <a:t>study by using Genetic </a:t>
            </a:r>
            <a:r>
              <a:rPr lang="en-US" sz="2800" dirty="0" smtClean="0"/>
              <a:t>Algorithms </a:t>
            </a:r>
          </a:p>
          <a:p>
            <a:pPr algn="ctr"/>
            <a:r>
              <a:rPr lang="it-IT" sz="2400" dirty="0" smtClean="0"/>
              <a:t>and</a:t>
            </a:r>
          </a:p>
          <a:p>
            <a:pPr algn="ctr"/>
            <a:r>
              <a:rPr lang="it-IT" sz="2400" dirty="0"/>
              <a:t>t</a:t>
            </a:r>
            <a:r>
              <a:rPr lang="it-IT" sz="2400" dirty="0" smtClean="0"/>
              <a:t>he ELI-</a:t>
            </a:r>
            <a:r>
              <a:rPr lang="it-IT" sz="2400" dirty="0" err="1" smtClean="0"/>
              <a:t>np</a:t>
            </a:r>
            <a:r>
              <a:rPr lang="it-IT" sz="2400" dirty="0" smtClean="0"/>
              <a:t> case</a:t>
            </a:r>
            <a:endParaRPr lang="en-US" sz="2400" dirty="0" smtClean="0"/>
          </a:p>
          <a:p>
            <a:pPr algn="ctr"/>
            <a:endParaRPr lang="en-US" sz="2800" dirty="0" smtClean="0"/>
          </a:p>
          <a:p>
            <a:pPr algn="ctr"/>
            <a:r>
              <a:rPr lang="it-IT" sz="2400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Alberto Bacci – INFN-Milano</a:t>
            </a:r>
            <a:endParaRPr lang="en-US" sz="2400" i="1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6488668"/>
            <a:ext cx="78377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Gabriola" panose="04040605051002020D02" pitchFamily="82" charset="0"/>
              </a:rPr>
              <a:t>Alberto Bacci, </a:t>
            </a:r>
            <a:r>
              <a:rPr lang="en-US" sz="2000" dirty="0" err="1" smtClean="0">
                <a:latin typeface="Gabriola" panose="04040605051002020D02" pitchFamily="82" charset="0"/>
              </a:rPr>
              <a:t>Laboratoire</a:t>
            </a:r>
            <a:r>
              <a:rPr lang="en-US" sz="2000" dirty="0" smtClean="0">
                <a:latin typeface="Gabriola" panose="04040605051002020D02" pitchFamily="82" charset="0"/>
              </a:rPr>
              <a:t> de </a:t>
            </a:r>
            <a:r>
              <a:rPr lang="en-US" sz="2000" dirty="0" err="1" smtClean="0">
                <a:latin typeface="Gabriola" panose="04040605051002020D02" pitchFamily="82" charset="0"/>
              </a:rPr>
              <a:t>L’Accélérateur</a:t>
            </a:r>
            <a:r>
              <a:rPr lang="en-US" sz="2000" dirty="0" smtClean="0">
                <a:latin typeface="Gabriola" panose="04040605051002020D02" pitchFamily="82" charset="0"/>
              </a:rPr>
              <a:t> </a:t>
            </a:r>
            <a:r>
              <a:rPr lang="en-US" sz="2000" dirty="0" err="1" smtClean="0">
                <a:latin typeface="Gabriola" panose="04040605051002020D02" pitchFamily="82" charset="0"/>
              </a:rPr>
              <a:t>Linéaire</a:t>
            </a:r>
            <a:r>
              <a:rPr lang="en-US" sz="2000" dirty="0">
                <a:latin typeface="Gabriola" panose="04040605051002020D02" pitchFamily="82" charset="0"/>
              </a:rPr>
              <a:t> (</a:t>
            </a:r>
            <a:r>
              <a:rPr lang="en-US" sz="2000" dirty="0" err="1" smtClean="0">
                <a:latin typeface="Gabriola" panose="04040605051002020D02" pitchFamily="82" charset="0"/>
              </a:rPr>
              <a:t>Orsay</a:t>
            </a:r>
            <a:r>
              <a:rPr lang="en-US" sz="2000" dirty="0" smtClean="0">
                <a:latin typeface="Gabriola" panose="04040605051002020D02" pitchFamily="82" charset="0"/>
              </a:rPr>
              <a:t> – France), 13th June </a:t>
            </a:r>
            <a:endParaRPr lang="en-US" sz="2000" dirty="0">
              <a:latin typeface="Gabriola" panose="04040605051002020D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7508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4" r="6445" b="5238"/>
          <a:stretch/>
        </p:blipFill>
        <p:spPr>
          <a:xfrm>
            <a:off x="6430780" y="3435196"/>
            <a:ext cx="2342517" cy="310923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32470" y="44624"/>
            <a:ext cx="880402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400" dirty="0">
                <a:latin typeface="Gabriola" panose="04040605051002020D02" pitchFamily="82" charset="0"/>
              </a:rPr>
              <a:t>Following </a:t>
            </a:r>
            <a:r>
              <a:rPr lang="en-US" sz="2400" dirty="0">
                <a:solidFill>
                  <a:srgbClr val="C600C6"/>
                </a:solidFill>
                <a:latin typeface="Gabriola" panose="04040605051002020D02" pitchFamily="82" charset="0"/>
              </a:rPr>
              <a:t>Genetic Laws</a:t>
            </a:r>
            <a:r>
              <a:rPr lang="en-US" sz="2400" dirty="0">
                <a:latin typeface="Gabriola" panose="04040605051002020D02" pitchFamily="82" charset="0"/>
              </a:rPr>
              <a:t>: </a:t>
            </a:r>
            <a:r>
              <a:rPr lang="en-US" sz="2400" dirty="0" smtClean="0">
                <a:solidFill>
                  <a:srgbClr val="C600C6"/>
                </a:solidFill>
                <a:latin typeface="Gabriola" panose="04040605051002020D02" pitchFamily="82" charset="0"/>
              </a:rPr>
              <a:t>Fitness Function</a:t>
            </a:r>
            <a:r>
              <a:rPr lang="en-US" sz="2400" dirty="0" smtClean="0">
                <a:latin typeface="Gabriola" panose="04040605051002020D02" pitchFamily="82" charset="0"/>
              </a:rPr>
              <a:t> </a:t>
            </a:r>
            <a:endParaRPr lang="en-US" sz="2400" dirty="0">
              <a:latin typeface="Gabriola" panose="04040605051002020D02" pitchFamily="82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2248" t="-38" r="50145"/>
          <a:stretch/>
        </p:blipFill>
        <p:spPr>
          <a:xfrm>
            <a:off x="251520" y="726346"/>
            <a:ext cx="1129606" cy="2442180"/>
          </a:xfrm>
          <a:prstGeom prst="rect">
            <a:avLst/>
          </a:prstGeom>
          <a:solidFill>
            <a:schemeClr val="bg1"/>
          </a:solidFill>
          <a:ln w="25400">
            <a:solidFill>
              <a:srgbClr val="C600C6"/>
            </a:solidFill>
          </a:ln>
        </p:spPr>
      </p:pic>
      <p:cxnSp>
        <p:nvCxnSpPr>
          <p:cNvPr id="10" name="Straight Connector 9"/>
          <p:cNvCxnSpPr>
            <a:stCxn id="7" idx="3"/>
            <a:endCxn id="11" idx="1"/>
          </p:cNvCxnSpPr>
          <p:nvPr/>
        </p:nvCxnSpPr>
        <p:spPr>
          <a:xfrm>
            <a:off x="1381126" y="1947436"/>
            <a:ext cx="3293775" cy="2521686"/>
          </a:xfrm>
          <a:prstGeom prst="line">
            <a:avLst/>
          </a:prstGeom>
          <a:ln w="15875">
            <a:solidFill>
              <a:srgbClr val="C600C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4674901" y="4350931"/>
            <a:ext cx="1571625" cy="236381"/>
          </a:xfrm>
          <a:prstGeom prst="rect">
            <a:avLst/>
          </a:prstGeom>
          <a:noFill/>
          <a:ln w="25400">
            <a:solidFill>
              <a:srgbClr val="C600C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3918107" y="3903256"/>
            <a:ext cx="542260" cy="2434844"/>
            <a:chOff x="3918107" y="3903256"/>
            <a:chExt cx="542260" cy="2434844"/>
          </a:xfrm>
        </p:grpSpPr>
        <p:sp>
          <p:nvSpPr>
            <p:cNvPr id="14" name="AutoShape 16"/>
            <p:cNvSpPr>
              <a:spLocks noChangeArrowheads="1"/>
            </p:cNvSpPr>
            <p:nvPr/>
          </p:nvSpPr>
          <p:spPr bwMode="auto">
            <a:xfrm>
              <a:off x="3918107" y="3903256"/>
              <a:ext cx="542260" cy="2434844"/>
            </a:xfrm>
            <a:prstGeom prst="upArrow">
              <a:avLst>
                <a:gd name="adj1" fmla="val 50000"/>
                <a:gd name="adj2" fmla="val 182596"/>
              </a:avLst>
            </a:prstGeom>
            <a:solidFill>
              <a:schemeClr val="accent1"/>
            </a:solidFill>
            <a:ln w="1587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it-IT">
                <a:latin typeface="+mn-lt"/>
              </a:endParaRPr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80442" y="4229570"/>
              <a:ext cx="479016" cy="689112"/>
            </a:xfrm>
            <a:prstGeom prst="rect">
              <a:avLst/>
            </a:prstGeom>
          </p:spPr>
        </p:pic>
      </p:grpSp>
      <p:grpSp>
        <p:nvGrpSpPr>
          <p:cNvPr id="22" name="Group 21"/>
          <p:cNvGrpSpPr/>
          <p:nvPr/>
        </p:nvGrpSpPr>
        <p:grpSpPr>
          <a:xfrm>
            <a:off x="227724" y="3427380"/>
            <a:ext cx="3308624" cy="2908388"/>
            <a:chOff x="227724" y="3427380"/>
            <a:chExt cx="3308624" cy="2908388"/>
          </a:xfrm>
        </p:grpSpPr>
        <p:sp>
          <p:nvSpPr>
            <p:cNvPr id="15" name="Rectangle 14"/>
            <p:cNvSpPr/>
            <p:nvPr/>
          </p:nvSpPr>
          <p:spPr>
            <a:xfrm>
              <a:off x="227724" y="3427380"/>
              <a:ext cx="2647301" cy="707886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905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r>
                <a:rPr lang="en-US" sz="2000" dirty="0" smtClean="0">
                  <a:latin typeface="Gabriola" panose="04040605051002020D02" pitchFamily="82" charset="0"/>
                </a:rPr>
                <a:t>Chromosomes Must be </a:t>
              </a:r>
              <a:r>
                <a:rPr lang="en-US" sz="2000" dirty="0" smtClean="0">
                  <a:solidFill>
                    <a:srgbClr val="C600C6"/>
                  </a:solidFill>
                  <a:latin typeface="Gabriola" panose="04040605051002020D02" pitchFamily="82" charset="0"/>
                </a:rPr>
                <a:t>sorted</a:t>
              </a:r>
              <a:r>
                <a:rPr lang="en-US" sz="2000" dirty="0" smtClean="0">
                  <a:latin typeface="Gabriola" panose="04040605051002020D02" pitchFamily="82" charset="0"/>
                </a:rPr>
                <a:t> by a </a:t>
              </a:r>
              <a:r>
                <a:rPr lang="en-US" sz="2000" dirty="0" smtClean="0">
                  <a:solidFill>
                    <a:srgbClr val="C600C6"/>
                  </a:solidFill>
                  <a:latin typeface="Gabriola" panose="04040605051002020D02" pitchFamily="82" charset="0"/>
                </a:rPr>
                <a:t>Fitness function</a:t>
              </a:r>
              <a:r>
                <a:rPr lang="en-US" sz="2000" dirty="0" smtClean="0">
                  <a:latin typeface="Gabriola" panose="04040605051002020D02" pitchFamily="82" charset="0"/>
                </a:rPr>
                <a:t> </a:t>
              </a:r>
              <a:endParaRPr lang="en-US" sz="2000" dirty="0"/>
            </a:p>
          </p:txBody>
        </p:sp>
        <p:graphicFrame>
          <p:nvGraphicFramePr>
            <p:cNvPr id="19" name="Object 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149889187"/>
                </p:ext>
              </p:extLst>
            </p:nvPr>
          </p:nvGraphicFramePr>
          <p:xfrm>
            <a:off x="1213835" y="4333594"/>
            <a:ext cx="2322513" cy="5492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231" name="Equazione" r:id="rId6" imgW="1726920" imgH="406080" progId="Equation.3">
                    <p:embed/>
                  </p:oleObj>
                </mc:Choice>
                <mc:Fallback>
                  <p:oleObj name="Equazione" r:id="rId6" imgW="1726920" imgH="40608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13835" y="4333594"/>
                          <a:ext cx="2322513" cy="549275"/>
                        </a:xfrm>
                        <a:prstGeom prst="rect">
                          <a:avLst/>
                        </a:prstGeom>
                        <a:noFill/>
                        <a:ln w="19050">
                          <a:noFill/>
                          <a:miter lim="800000"/>
                          <a:headEnd/>
                          <a:tailEnd/>
                        </a:ln>
                        <a:effectLst/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21" name="Picture 101" descr="C:\Doc_Lavoro\SPARC\18_VB_9-cavity\06_feb2013\Simulations\4_ideal_cavities\emit_gauss.jp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785" r="4709"/>
            <a:stretch/>
          </p:blipFill>
          <p:spPr bwMode="auto">
            <a:xfrm>
              <a:off x="410099" y="5266187"/>
              <a:ext cx="1289190" cy="1069581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111" descr="C:\Doc_Lavoro\SPARC\18_VB_9-cavity\06_feb2013\Simulations\4_ideal_cavities\Espread.jpg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590" r="5811"/>
            <a:stretch/>
          </p:blipFill>
          <p:spPr bwMode="auto">
            <a:xfrm>
              <a:off x="2201403" y="5266186"/>
              <a:ext cx="1332814" cy="1069581"/>
            </a:xfrm>
            <a:prstGeom prst="rect">
              <a:avLst/>
            </a:prstGeom>
            <a:noFill/>
            <a:ln w="19050">
              <a:solidFill>
                <a:srgbClr val="00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316" y="4449851"/>
              <a:ext cx="473392" cy="681020"/>
            </a:xfrm>
            <a:prstGeom prst="rect">
              <a:avLst/>
            </a:prstGeom>
          </p:spPr>
        </p:pic>
        <p:sp>
          <p:nvSpPr>
            <p:cNvPr id="28" name="Rectangle 27"/>
            <p:cNvSpPr/>
            <p:nvPr/>
          </p:nvSpPr>
          <p:spPr>
            <a:xfrm>
              <a:off x="633437" y="4333594"/>
              <a:ext cx="534121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600" b="1" dirty="0">
                  <a:solidFill>
                    <a:srgbClr val="C600C6"/>
                  </a:solidFill>
                  <a:latin typeface="Gabriola" panose="04040605051002020D02" pitchFamily="82" charset="0"/>
                </a:rPr>
                <a:t>==</a:t>
              </a:r>
              <a:endParaRPr lang="en-US" sz="3600" dirty="0"/>
            </a:p>
          </p:txBody>
        </p:sp>
        <p:sp>
          <p:nvSpPr>
            <p:cNvPr id="29" name="Oval 28"/>
            <p:cNvSpPr/>
            <p:nvPr/>
          </p:nvSpPr>
          <p:spPr>
            <a:xfrm>
              <a:off x="704850" y="5362575"/>
              <a:ext cx="74333" cy="95250"/>
            </a:xfrm>
            <a:prstGeom prst="ellipse">
              <a:avLst/>
            </a:prstGeom>
            <a:solidFill>
              <a:srgbClr val="C600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2875025" y="5858607"/>
              <a:ext cx="74333" cy="95250"/>
            </a:xfrm>
            <a:prstGeom prst="ellipse">
              <a:avLst/>
            </a:prstGeom>
            <a:solidFill>
              <a:srgbClr val="C600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2747580" y="5244457"/>
              <a:ext cx="65722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2400" dirty="0" smtClean="0">
                  <a:latin typeface="Gabriola" panose="04040605051002020D02" pitchFamily="82" charset="0"/>
                </a:rPr>
                <a:t>Δγ</a:t>
              </a:r>
              <a:r>
                <a:rPr lang="it-IT" sz="2400" dirty="0" smtClean="0">
                  <a:latin typeface="Gabriola" panose="04040605051002020D02" pitchFamily="82" charset="0"/>
                </a:rPr>
                <a:t>/</a:t>
              </a:r>
              <a:r>
                <a:rPr lang="el-GR" sz="2400" dirty="0">
                  <a:latin typeface="Gabriola" panose="04040605051002020D02" pitchFamily="82" charset="0"/>
                </a:rPr>
                <a:t>γ</a:t>
              </a:r>
              <a:endParaRPr lang="en-US" sz="2400" dirty="0">
                <a:latin typeface="Gabriola" panose="04040605051002020D02" pitchFamily="82" charset="0"/>
              </a:endParaRP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992253" y="5127282"/>
              <a:ext cx="697627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l-GR" sz="3600" dirty="0" smtClean="0">
                  <a:latin typeface="Gabriola" panose="04040605051002020D02" pitchFamily="82" charset="0"/>
                </a:rPr>
                <a:t>ε</a:t>
              </a:r>
              <a:r>
                <a:rPr lang="it-IT" sz="3600" baseline="-25000" dirty="0" err="1" smtClean="0">
                  <a:latin typeface="Gabriola" panose="04040605051002020D02" pitchFamily="82" charset="0"/>
                </a:rPr>
                <a:t>n,x</a:t>
              </a:r>
              <a:r>
                <a:rPr lang="it-IT" sz="3600" dirty="0" smtClean="0">
                  <a:latin typeface="Gabriola" panose="04040605051002020D02" pitchFamily="82" charset="0"/>
                </a:rPr>
                <a:t> </a:t>
              </a:r>
              <a:endParaRPr lang="en-US" sz="3600" dirty="0"/>
            </a:p>
          </p:txBody>
        </p:sp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16763" y="3783169"/>
              <a:ext cx="241790" cy="347838"/>
            </a:xfrm>
            <a:prstGeom prst="rect">
              <a:avLst/>
            </a:prstGeom>
          </p:spPr>
        </p:pic>
        <p:sp>
          <p:nvSpPr>
            <p:cNvPr id="44" name="TextBox 43"/>
            <p:cNvSpPr txBox="1"/>
            <p:nvPr/>
          </p:nvSpPr>
          <p:spPr>
            <a:xfrm>
              <a:off x="1767112" y="5512003"/>
              <a:ext cx="39086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800" dirty="0"/>
                <a:t>+</a:t>
              </a:r>
              <a:endParaRPr lang="en-US" sz="2800" dirty="0"/>
            </a:p>
          </p:txBody>
        </p:sp>
      </p:grpSp>
      <p:sp>
        <p:nvSpPr>
          <p:cNvPr id="45" name="Line 16"/>
          <p:cNvSpPr>
            <a:spLocks noChangeShapeType="1"/>
          </p:cNvSpPr>
          <p:nvPr/>
        </p:nvSpPr>
        <p:spPr bwMode="auto">
          <a:xfrm>
            <a:off x="251519" y="551705"/>
            <a:ext cx="8670059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t-IT" sz="1400" kern="0"/>
          </a:p>
        </p:txBody>
      </p:sp>
      <p:sp>
        <p:nvSpPr>
          <p:cNvPr id="20" name="TextBox 19"/>
          <p:cNvSpPr txBox="1"/>
          <p:nvPr/>
        </p:nvSpPr>
        <p:spPr>
          <a:xfrm rot="2248400">
            <a:off x="1372582" y="2742591"/>
            <a:ext cx="32571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 smtClean="0">
                <a:solidFill>
                  <a:srgbClr val="C600C6"/>
                </a:solidFill>
                <a:latin typeface="Gabriola" panose="04040605051002020D02" pitchFamily="82" charset="0"/>
              </a:rPr>
              <a:t>Starts from random generation</a:t>
            </a:r>
            <a:endParaRPr lang="en-US" sz="2000" dirty="0">
              <a:solidFill>
                <a:srgbClr val="C600C6"/>
              </a:solidFill>
              <a:latin typeface="Gabriola" panose="04040605051002020D02" pitchFamily="8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60" t="1953" b="5226"/>
          <a:stretch/>
        </p:blipFill>
        <p:spPr>
          <a:xfrm>
            <a:off x="4543612" y="3442882"/>
            <a:ext cx="1887778" cy="3101546"/>
          </a:xfrm>
          <a:prstGeom prst="rect">
            <a:avLst/>
          </a:prstGeom>
        </p:spPr>
      </p:pic>
      <p:grpSp>
        <p:nvGrpSpPr>
          <p:cNvPr id="39" name="Group 38"/>
          <p:cNvGrpSpPr/>
          <p:nvPr/>
        </p:nvGrpSpPr>
        <p:grpSpPr>
          <a:xfrm>
            <a:off x="2747580" y="750447"/>
            <a:ext cx="6173997" cy="4297803"/>
            <a:chOff x="2747580" y="750447"/>
            <a:chExt cx="6173997" cy="4297803"/>
          </a:xfrm>
        </p:grpSpPr>
        <p:sp>
          <p:nvSpPr>
            <p:cNvPr id="33" name="TextBox 32"/>
            <p:cNvSpPr txBox="1"/>
            <p:nvPr/>
          </p:nvSpPr>
          <p:spPr>
            <a:xfrm>
              <a:off x="2747580" y="750447"/>
              <a:ext cx="6173997" cy="1631216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905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latin typeface="Gabriola" panose="04040605051002020D02" pitchFamily="82" charset="0"/>
                </a:rPr>
                <a:t>Rules to pass </a:t>
              </a:r>
              <a:r>
                <a:rPr lang="en-US" sz="2000" dirty="0" smtClean="0">
                  <a:solidFill>
                    <a:srgbClr val="C600C6"/>
                  </a:solidFill>
                  <a:latin typeface="Gabriola" panose="04040605051002020D02" pitchFamily="82" charset="0"/>
                </a:rPr>
                <a:t>generation</a:t>
              </a:r>
              <a:r>
                <a:rPr lang="en-US" sz="2000" dirty="0" smtClean="0">
                  <a:latin typeface="Gabriola" panose="04040605051002020D02" pitchFamily="82" charset="0"/>
                </a:rPr>
                <a:t> </a:t>
              </a:r>
              <a:r>
                <a:rPr lang="en-US" sz="2000" dirty="0" smtClean="0">
                  <a:solidFill>
                    <a:srgbClr val="C600C6"/>
                  </a:solidFill>
                  <a:latin typeface="Gabriola" panose="04040605051002020D02" pitchFamily="82" charset="0"/>
                  <a:sym typeface="Wingdings" panose="05000000000000000000" pitchFamily="2" charset="2"/>
                </a:rPr>
                <a:t></a:t>
              </a:r>
              <a:r>
                <a:rPr lang="en-US" sz="2000" dirty="0" smtClean="0">
                  <a:latin typeface="Gabriola" panose="04040605051002020D02" pitchFamily="82" charset="0"/>
                </a:rPr>
                <a:t> </a:t>
              </a:r>
              <a:r>
                <a:rPr lang="en-US" sz="2000" dirty="0" smtClean="0">
                  <a:solidFill>
                    <a:srgbClr val="C600C6"/>
                  </a:solidFill>
                  <a:latin typeface="Gabriola" panose="04040605051002020D02" pitchFamily="82" charset="0"/>
                </a:rPr>
                <a:t>in generation</a:t>
              </a:r>
              <a:r>
                <a:rPr lang="en-US" sz="2000" dirty="0" smtClean="0">
                  <a:latin typeface="Gabriola" panose="04040605051002020D02" pitchFamily="82" charset="0"/>
                </a:rPr>
                <a:t>:</a:t>
              </a:r>
            </a:p>
            <a:p>
              <a:pPr marL="342900" indent="-342900">
                <a:buFont typeface="Wingdings" panose="05000000000000000000" pitchFamily="2" charset="2"/>
                <a:buChar char="§"/>
              </a:pPr>
              <a:r>
                <a:rPr lang="en-US" sz="2000" dirty="0" smtClean="0">
                  <a:latin typeface="Gabriola" panose="04040605051002020D02" pitchFamily="82" charset="0"/>
                </a:rPr>
                <a:t> Selection: </a:t>
              </a:r>
              <a:r>
                <a:rPr lang="en-US" sz="2000" dirty="0" smtClean="0">
                  <a:solidFill>
                    <a:srgbClr val="C600C6"/>
                  </a:solidFill>
                  <a:latin typeface="Gabriola" panose="04040605051002020D02" pitchFamily="82" charset="0"/>
                </a:rPr>
                <a:t>bluffed Roulette wheel</a:t>
              </a:r>
            </a:p>
            <a:p>
              <a:pPr marL="342900" indent="-342900">
                <a:buFont typeface="Wingdings" panose="05000000000000000000" pitchFamily="2" charset="2"/>
                <a:buChar char="§"/>
              </a:pPr>
              <a:r>
                <a:rPr lang="en-US" sz="2000" dirty="0" smtClean="0">
                  <a:latin typeface="Gabriola" panose="04040605051002020D02" pitchFamily="82" charset="0"/>
                </a:rPr>
                <a:t> </a:t>
              </a:r>
              <a:r>
                <a:rPr lang="en-US" sz="2000" dirty="0" smtClean="0">
                  <a:solidFill>
                    <a:srgbClr val="C600C6"/>
                  </a:solidFill>
                  <a:latin typeface="Gabriola" panose="04040605051002020D02" pitchFamily="82" charset="0"/>
                </a:rPr>
                <a:t>Mutations</a:t>
              </a:r>
            </a:p>
            <a:p>
              <a:endParaRPr lang="en-US" sz="2000" dirty="0" smtClean="0">
                <a:latin typeface="Gabriola" panose="04040605051002020D02" pitchFamily="82" charset="0"/>
              </a:endParaRPr>
            </a:p>
            <a:p>
              <a:r>
                <a:rPr lang="en-US" sz="2000" dirty="0" smtClean="0">
                  <a:latin typeface="Gabriola" panose="04040605051002020D02" pitchFamily="82" charset="0"/>
                </a:rPr>
                <a:t> …. </a:t>
              </a:r>
              <a:r>
                <a:rPr lang="en-US" sz="2000" dirty="0" smtClean="0">
                  <a:solidFill>
                    <a:srgbClr val="C600C6"/>
                  </a:solidFill>
                  <a:latin typeface="Gabriola" panose="04040605051002020D02" pitchFamily="82" charset="0"/>
                </a:rPr>
                <a:t>&amp;</a:t>
              </a:r>
              <a:r>
                <a:rPr lang="en-US" sz="2000" dirty="0" smtClean="0">
                  <a:latin typeface="Gabriola" panose="04040605051002020D02" pitchFamily="82" charset="0"/>
                </a:rPr>
                <a:t> others methods </a:t>
              </a:r>
              <a:r>
                <a:rPr lang="en-US" sz="2000" dirty="0" smtClean="0">
                  <a:solidFill>
                    <a:srgbClr val="C600C6"/>
                  </a:solidFill>
                  <a:latin typeface="Gabriola" panose="04040605051002020D02" pitchFamily="82" charset="0"/>
                </a:rPr>
                <a:t>&amp;</a:t>
              </a:r>
              <a:r>
                <a:rPr lang="en-US" sz="2000" dirty="0" smtClean="0">
                  <a:latin typeface="Gabriola" panose="04040605051002020D02" pitchFamily="82" charset="0"/>
                </a:rPr>
                <a:t> tricks. </a:t>
              </a:r>
              <a:r>
                <a:rPr lang="en-US" sz="2000" dirty="0" smtClean="0">
                  <a:solidFill>
                    <a:srgbClr val="C600C6"/>
                  </a:solidFill>
                  <a:latin typeface="Gabriola" panose="04040605051002020D02" pitchFamily="82" charset="0"/>
                </a:rPr>
                <a:t>The rule:</a:t>
              </a:r>
              <a:r>
                <a:rPr lang="en-US" sz="2000" dirty="0" smtClean="0">
                  <a:latin typeface="Gabriola" panose="04040605051002020D02" pitchFamily="82" charset="0"/>
                </a:rPr>
                <a:t> closest to Nature, best  performances </a:t>
              </a:r>
            </a:p>
          </p:txBody>
        </p:sp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76521" y="774766"/>
              <a:ext cx="2115722" cy="1239514"/>
            </a:xfrm>
            <a:prstGeom prst="rect">
              <a:avLst/>
            </a:prstGeom>
          </p:spPr>
        </p:pic>
        <p:cxnSp>
          <p:nvCxnSpPr>
            <p:cNvPr id="35" name="Straight Arrow Connector 34"/>
            <p:cNvCxnSpPr>
              <a:endCxn id="33" idx="2"/>
            </p:cNvCxnSpPr>
            <p:nvPr/>
          </p:nvCxnSpPr>
          <p:spPr>
            <a:xfrm flipH="1" flipV="1">
              <a:off x="5834579" y="2381663"/>
              <a:ext cx="831168" cy="2666587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Rectangle 2"/>
          <p:cNvSpPr/>
          <p:nvPr/>
        </p:nvSpPr>
        <p:spPr>
          <a:xfrm>
            <a:off x="4542173" y="3427379"/>
            <a:ext cx="1884908" cy="3117049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/>
          <p:cNvSpPr/>
          <p:nvPr/>
        </p:nvSpPr>
        <p:spPr>
          <a:xfrm>
            <a:off x="4543795" y="3427379"/>
            <a:ext cx="4229501" cy="3117049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648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8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3" grpId="0" animBg="1"/>
      <p:bldP spid="4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232470" y="44624"/>
            <a:ext cx="880402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>
                <a:latin typeface="Gabriola" panose="04040605051002020D02" pitchFamily="82" charset="0"/>
              </a:rPr>
              <a:t>Following </a:t>
            </a:r>
            <a:r>
              <a:rPr lang="en-US" sz="2400" dirty="0">
                <a:solidFill>
                  <a:srgbClr val="C600C6"/>
                </a:solidFill>
                <a:latin typeface="Gabriola" panose="04040605051002020D02" pitchFamily="82" charset="0"/>
              </a:rPr>
              <a:t>Genetic Laws</a:t>
            </a:r>
            <a:r>
              <a:rPr lang="en-US" sz="2400" dirty="0">
                <a:latin typeface="Gabriola" panose="04040605051002020D02" pitchFamily="82" charset="0"/>
              </a:rPr>
              <a:t>: </a:t>
            </a:r>
            <a:r>
              <a:rPr lang="en-US" sz="2400" dirty="0" smtClean="0">
                <a:solidFill>
                  <a:srgbClr val="C600C6"/>
                </a:solidFill>
                <a:latin typeface="Gabriola" panose="04040605051002020D02" pitchFamily="82" charset="0"/>
              </a:rPr>
              <a:t>Reproduction &amp; Mutation</a:t>
            </a:r>
            <a:r>
              <a:rPr lang="en-US" sz="2400" dirty="0" smtClean="0">
                <a:latin typeface="Gabriola" panose="04040605051002020D02" pitchFamily="82" charset="0"/>
              </a:rPr>
              <a:t> </a:t>
            </a:r>
            <a:endParaRPr lang="en-US" sz="2400" dirty="0">
              <a:latin typeface="Gabriola" panose="04040605051002020D02" pitchFamily="82" charset="0"/>
            </a:endParaRPr>
          </a:p>
        </p:txBody>
      </p:sp>
      <p:grpSp>
        <p:nvGrpSpPr>
          <p:cNvPr id="36" name="Group 35"/>
          <p:cNvGrpSpPr/>
          <p:nvPr/>
        </p:nvGrpSpPr>
        <p:grpSpPr>
          <a:xfrm>
            <a:off x="2834262" y="766150"/>
            <a:ext cx="2167052" cy="528355"/>
            <a:chOff x="1206246" y="2677298"/>
            <a:chExt cx="2289429" cy="528355"/>
          </a:xfrm>
        </p:grpSpPr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61103" y="2711468"/>
              <a:ext cx="473392" cy="489050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1206246" y="2682433"/>
              <a:ext cx="66915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800" dirty="0" smtClean="0"/>
                <a:t>0 &lt;</a:t>
              </a:r>
              <a:endParaRPr lang="en-US" sz="2800" dirty="0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2066635" y="2677298"/>
              <a:ext cx="142904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800" dirty="0" smtClean="0"/>
                <a:t>&lt; 100 </a:t>
              </a:r>
              <a:endParaRPr lang="en-US" sz="2800" dirty="0"/>
            </a:p>
          </p:txBody>
        </p:sp>
      </p:grpSp>
      <p:sp>
        <p:nvSpPr>
          <p:cNvPr id="59" name="TextBox 58"/>
          <p:cNvSpPr txBox="1"/>
          <p:nvPr/>
        </p:nvSpPr>
        <p:spPr>
          <a:xfrm>
            <a:off x="251519" y="829745"/>
            <a:ext cx="2244031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cap="flat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Gabriola" panose="04040605051002020D02" pitchFamily="82" charset="0"/>
              </a:rPr>
              <a:t>Chromosome Sorting by </a:t>
            </a:r>
            <a:endParaRPr lang="en-US" sz="2000" dirty="0" smtClean="0">
              <a:solidFill>
                <a:srgbClr val="C600C6"/>
              </a:solidFill>
              <a:latin typeface="Gabriola" panose="04040605051002020D02" pitchFamily="82" charset="0"/>
            </a:endParaRPr>
          </a:p>
        </p:txBody>
      </p:sp>
      <p:sp>
        <p:nvSpPr>
          <p:cNvPr id="60" name="Line 16"/>
          <p:cNvSpPr>
            <a:spLocks noChangeShapeType="1"/>
          </p:cNvSpPr>
          <p:nvPr/>
        </p:nvSpPr>
        <p:spPr bwMode="auto">
          <a:xfrm>
            <a:off x="251519" y="551705"/>
            <a:ext cx="8670059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t-IT" sz="1400" kern="0"/>
          </a:p>
        </p:txBody>
      </p:sp>
      <p:pic>
        <p:nvPicPr>
          <p:cNvPr id="61" name="Picture 6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1400" y="858569"/>
            <a:ext cx="284573" cy="409386"/>
          </a:xfrm>
          <a:prstGeom prst="rect">
            <a:avLst/>
          </a:prstGeom>
        </p:spPr>
      </p:pic>
      <p:grpSp>
        <p:nvGrpSpPr>
          <p:cNvPr id="89" name="Group 88"/>
          <p:cNvGrpSpPr/>
          <p:nvPr/>
        </p:nvGrpSpPr>
        <p:grpSpPr>
          <a:xfrm>
            <a:off x="289880" y="1327041"/>
            <a:ext cx="4898274" cy="2168634"/>
            <a:chOff x="289880" y="1327041"/>
            <a:chExt cx="4898274" cy="2168634"/>
          </a:xfrm>
        </p:grpSpPr>
        <p:sp>
          <p:nvSpPr>
            <p:cNvPr id="38" name="Rectangle 37"/>
            <p:cNvSpPr/>
            <p:nvPr/>
          </p:nvSpPr>
          <p:spPr>
            <a:xfrm>
              <a:off x="3601139" y="2490837"/>
              <a:ext cx="1587015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000" dirty="0" smtClean="0">
                  <a:solidFill>
                    <a:srgbClr val="C600C6"/>
                  </a:solidFill>
                  <a:latin typeface="Gabriola" panose="04040605051002020D02" pitchFamily="82" charset="0"/>
                </a:rPr>
                <a:t>sum of probability == 1</a:t>
              </a:r>
              <a:endParaRPr lang="en-US" sz="2000" dirty="0">
                <a:solidFill>
                  <a:srgbClr val="C600C6"/>
                </a:solidFill>
              </a:endParaRPr>
            </a:p>
          </p:txBody>
        </p:sp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61667" y="2118049"/>
              <a:ext cx="2115722" cy="1239514"/>
            </a:xfrm>
            <a:prstGeom prst="rect">
              <a:avLst/>
            </a:prstGeom>
          </p:spPr>
        </p:pic>
        <p:sp>
          <p:nvSpPr>
            <p:cNvPr id="66" name="Bent Arrow 65"/>
            <p:cNvSpPr/>
            <p:nvPr/>
          </p:nvSpPr>
          <p:spPr>
            <a:xfrm flipV="1">
              <a:off x="289880" y="1327041"/>
              <a:ext cx="895350" cy="1163796"/>
            </a:xfrm>
            <a:prstGeom prst="bentArrow">
              <a:avLst>
                <a:gd name="adj1" fmla="val 11275"/>
                <a:gd name="adj2" fmla="val 14706"/>
                <a:gd name="adj3" fmla="val 29902"/>
                <a:gd name="adj4" fmla="val 14338"/>
              </a:avLst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1400646" y="1609670"/>
              <a:ext cx="3600668" cy="40011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9050" cap="flat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latin typeface="Gabriola" panose="04040605051002020D02" pitchFamily="82" charset="0"/>
                </a:rPr>
                <a:t>By the </a:t>
              </a:r>
              <a:r>
                <a:rPr lang="en-US" sz="2000" dirty="0">
                  <a:latin typeface="Gabriola" panose="04040605051002020D02" pitchFamily="82" charset="0"/>
                </a:rPr>
                <a:t>Roulette</a:t>
              </a:r>
              <a:r>
                <a:rPr lang="en-US" sz="2000" dirty="0">
                  <a:solidFill>
                    <a:srgbClr val="C600C6"/>
                  </a:solidFill>
                  <a:latin typeface="Gabriola" panose="04040605051002020D02" pitchFamily="82" charset="0"/>
                </a:rPr>
                <a:t> </a:t>
              </a:r>
              <a:r>
                <a:rPr lang="en-US" sz="2000" dirty="0" smtClean="0">
                  <a:latin typeface="Gabriola" panose="04040605051002020D02" pitchFamily="82" charset="0"/>
                </a:rPr>
                <a:t>Wheel: </a:t>
              </a:r>
              <a:r>
                <a:rPr lang="en-US" sz="2000" b="1" dirty="0" smtClean="0">
                  <a:solidFill>
                    <a:srgbClr val="C600C6"/>
                  </a:solidFill>
                  <a:latin typeface="Gabriola" panose="04040605051002020D02" pitchFamily="82" charset="0"/>
                </a:rPr>
                <a:t>two</a:t>
              </a:r>
              <a:r>
                <a:rPr lang="en-US" sz="2000" dirty="0" smtClean="0">
                  <a:latin typeface="Gabriola" panose="04040605051002020D02" pitchFamily="82" charset="0"/>
                </a:rPr>
                <a:t> Chromosomes</a:t>
              </a:r>
              <a:endParaRPr lang="en-US" sz="2000" dirty="0" smtClean="0">
                <a:solidFill>
                  <a:srgbClr val="C600C6"/>
                </a:solidFill>
                <a:latin typeface="Gabriola" panose="04040605051002020D02" pitchFamily="82" charset="0"/>
              </a:endParaRPr>
            </a:p>
          </p:txBody>
        </p:sp>
        <p:sp>
          <p:nvSpPr>
            <p:cNvPr id="69" name="Rectangle 68"/>
            <p:cNvSpPr/>
            <p:nvPr/>
          </p:nvSpPr>
          <p:spPr>
            <a:xfrm>
              <a:off x="1185230" y="1476375"/>
              <a:ext cx="3888866" cy="2019300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8" name="Group 87"/>
          <p:cNvGrpSpPr/>
          <p:nvPr/>
        </p:nvGrpSpPr>
        <p:grpSpPr>
          <a:xfrm>
            <a:off x="3071464" y="3603944"/>
            <a:ext cx="5850113" cy="3103452"/>
            <a:chOff x="3071464" y="3603944"/>
            <a:chExt cx="5850113" cy="3103452"/>
          </a:xfrm>
        </p:grpSpPr>
        <p:pic>
          <p:nvPicPr>
            <p:cNvPr id="51" name="Picture 50" descr="Untitled-1 copy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4797" y="4191483"/>
              <a:ext cx="4476304" cy="1324294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  <a:extLst/>
          </p:spPr>
        </p:pic>
        <p:sp>
          <p:nvSpPr>
            <p:cNvPr id="52" name="Text Box 10"/>
            <p:cNvSpPr txBox="1">
              <a:spLocks noChangeArrowheads="1"/>
            </p:cNvSpPr>
            <p:nvPr/>
          </p:nvSpPr>
          <p:spPr bwMode="auto">
            <a:xfrm>
              <a:off x="3878708" y="5869410"/>
              <a:ext cx="1295400" cy="40011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just">
                <a:spcBef>
                  <a:spcPct val="50000"/>
                </a:spcBef>
                <a:defRPr/>
              </a:pPr>
              <a:r>
                <a:rPr lang="en-US" sz="2000" i="1" dirty="0">
                  <a:latin typeface="Gabriola" panose="04040605051002020D02" pitchFamily="82" charset="0"/>
                </a:rPr>
                <a:t>Gun gradient</a:t>
              </a:r>
            </a:p>
          </p:txBody>
        </p:sp>
        <p:sp>
          <p:nvSpPr>
            <p:cNvPr id="53" name="Text Box 11"/>
            <p:cNvSpPr txBox="1">
              <a:spLocks noChangeArrowheads="1"/>
            </p:cNvSpPr>
            <p:nvPr/>
          </p:nvSpPr>
          <p:spPr bwMode="auto">
            <a:xfrm>
              <a:off x="5637656" y="5677318"/>
              <a:ext cx="1447800" cy="40011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just">
                <a:spcBef>
                  <a:spcPct val="50000"/>
                </a:spcBef>
                <a:defRPr/>
              </a:pPr>
              <a:r>
                <a:rPr lang="en-US" sz="2000" i="1" dirty="0">
                  <a:latin typeface="Gabriola" panose="04040605051002020D02" pitchFamily="82" charset="0"/>
                </a:rPr>
                <a:t>Gun </a:t>
              </a:r>
              <a:r>
                <a:rPr lang="ru-RU" sz="2000" i="1" dirty="0">
                  <a:latin typeface="Gabriola" panose="04040605051002020D02" pitchFamily="82" charset="0"/>
                </a:rPr>
                <a:t>Ф</a:t>
              </a:r>
              <a:r>
                <a:rPr lang="it-IT" sz="2000" i="1" dirty="0">
                  <a:latin typeface="Gabriola" panose="04040605051002020D02" pitchFamily="82" charset="0"/>
                </a:rPr>
                <a:t> </a:t>
              </a:r>
              <a:r>
                <a:rPr lang="en-US" sz="2000" i="1" dirty="0">
                  <a:latin typeface="Gabriola" panose="04040605051002020D02" pitchFamily="82" charset="0"/>
                </a:rPr>
                <a:t>injection</a:t>
              </a:r>
            </a:p>
          </p:txBody>
        </p:sp>
        <p:sp>
          <p:nvSpPr>
            <p:cNvPr id="54" name="Text Box 12"/>
            <p:cNvSpPr txBox="1">
              <a:spLocks noChangeArrowheads="1"/>
            </p:cNvSpPr>
            <p:nvPr/>
          </p:nvSpPr>
          <p:spPr bwMode="auto">
            <a:xfrm>
              <a:off x="5270945" y="5999510"/>
              <a:ext cx="1219200" cy="70788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2000" i="1" dirty="0" err="1" smtClean="0">
                  <a:latin typeface="Gabriola" panose="04040605051002020D02" pitchFamily="82" charset="0"/>
                </a:rPr>
                <a:t>B</a:t>
              </a:r>
              <a:r>
                <a:rPr lang="en-US" sz="2000" i="1" baseline="-25000" dirty="0" err="1" smtClean="0">
                  <a:latin typeface="Gabriola" panose="04040605051002020D02" pitchFamily="82" charset="0"/>
                </a:rPr>
                <a:t>z</a:t>
              </a:r>
              <a:r>
                <a:rPr lang="en-US" sz="2000" i="1" dirty="0">
                  <a:latin typeface="Gabriola" panose="04040605051002020D02" pitchFamily="82" charset="0"/>
                </a:rPr>
                <a:t> </a:t>
              </a:r>
              <a:r>
                <a:rPr lang="en-US" sz="2000" i="1" dirty="0" smtClean="0">
                  <a:latin typeface="Gabriola" panose="04040605051002020D02" pitchFamily="82" charset="0"/>
                </a:rPr>
                <a:t>intensity </a:t>
              </a:r>
              <a:r>
                <a:rPr lang="en-US" sz="2000" i="1" dirty="0">
                  <a:latin typeface="Gabriola" panose="04040605051002020D02" pitchFamily="82" charset="0"/>
                </a:rPr>
                <a:t>first solenoid</a:t>
              </a:r>
            </a:p>
          </p:txBody>
        </p:sp>
        <p:sp>
          <p:nvSpPr>
            <p:cNvPr id="55" name="Line 13"/>
            <p:cNvSpPr>
              <a:spLocks noChangeShapeType="1"/>
            </p:cNvSpPr>
            <p:nvPr/>
          </p:nvSpPr>
          <p:spPr bwMode="auto">
            <a:xfrm flipH="1">
              <a:off x="4112071" y="4893158"/>
              <a:ext cx="457200" cy="1088955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>
                <a:defRPr/>
              </a:pPr>
              <a:endParaRPr lang="it-IT">
                <a:latin typeface="+mn-lt"/>
              </a:endParaRPr>
            </a:p>
          </p:txBody>
        </p:sp>
        <p:sp>
          <p:nvSpPr>
            <p:cNvPr id="56" name="Line 14"/>
            <p:cNvSpPr>
              <a:spLocks noChangeShapeType="1"/>
            </p:cNvSpPr>
            <p:nvPr/>
          </p:nvSpPr>
          <p:spPr bwMode="auto">
            <a:xfrm>
              <a:off x="4797870" y="4893157"/>
              <a:ext cx="609601" cy="1233109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>
                <a:defRPr/>
              </a:pPr>
              <a:endParaRPr lang="it-IT">
                <a:latin typeface="+mn-lt"/>
              </a:endParaRPr>
            </a:p>
          </p:txBody>
        </p:sp>
        <p:sp>
          <p:nvSpPr>
            <p:cNvPr id="57" name="Line 15"/>
            <p:cNvSpPr>
              <a:spLocks noChangeShapeType="1"/>
            </p:cNvSpPr>
            <p:nvPr/>
          </p:nvSpPr>
          <p:spPr bwMode="auto">
            <a:xfrm>
              <a:off x="5102670" y="4893158"/>
              <a:ext cx="704851" cy="879475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pPr>
                <a:defRPr/>
              </a:pPr>
              <a:endParaRPr lang="it-IT">
                <a:latin typeface="+mn-lt"/>
              </a:endParaRPr>
            </a:p>
          </p:txBody>
        </p:sp>
        <p:sp>
          <p:nvSpPr>
            <p:cNvPr id="68" name="Bent Arrow 67"/>
            <p:cNvSpPr/>
            <p:nvPr/>
          </p:nvSpPr>
          <p:spPr>
            <a:xfrm flipV="1">
              <a:off x="3071464" y="3603944"/>
              <a:ext cx="895350" cy="1565189"/>
            </a:xfrm>
            <a:prstGeom prst="bentArrow">
              <a:avLst>
                <a:gd name="adj1" fmla="val 11275"/>
                <a:gd name="adj2" fmla="val 14706"/>
                <a:gd name="adj3" fmla="val 29902"/>
                <a:gd name="adj4" fmla="val 14338"/>
              </a:avLst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0" name="Rectangle 69"/>
            <p:cNvSpPr/>
            <p:nvPr/>
          </p:nvSpPr>
          <p:spPr>
            <a:xfrm>
              <a:off x="3929402" y="3609630"/>
              <a:ext cx="4992175" cy="3097766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5102671" y="3694596"/>
              <a:ext cx="2364930" cy="40011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9050" cap="flat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latin typeface="Gabriola" panose="04040605051002020D02" pitchFamily="82" charset="0"/>
                </a:rPr>
                <a:t>Chromosomes reproduction</a:t>
              </a:r>
              <a:endParaRPr lang="en-US" sz="2000" dirty="0" smtClean="0">
                <a:solidFill>
                  <a:srgbClr val="C600C6"/>
                </a:solidFill>
                <a:latin typeface="Gabriola" panose="04040605051002020D02" pitchFamily="82" charset="0"/>
              </a:endParaRPr>
            </a:p>
          </p:txBody>
        </p:sp>
      </p:grpSp>
      <p:sp>
        <p:nvSpPr>
          <p:cNvPr id="72" name="Rectangle 71"/>
          <p:cNvSpPr/>
          <p:nvPr/>
        </p:nvSpPr>
        <p:spPr>
          <a:xfrm>
            <a:off x="7656957" y="5094770"/>
            <a:ext cx="201168" cy="201130"/>
          </a:xfrm>
          <a:prstGeom prst="rect">
            <a:avLst/>
          </a:prstGeom>
          <a:solidFill>
            <a:srgbClr val="C600C6">
              <a:alpha val="36000"/>
            </a:srgbClr>
          </a:solidFill>
          <a:ln>
            <a:solidFill>
              <a:srgbClr val="C600C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/>
          <p:cNvSpPr/>
          <p:nvPr/>
        </p:nvSpPr>
        <p:spPr>
          <a:xfrm>
            <a:off x="7214086" y="5827826"/>
            <a:ext cx="1587015" cy="7078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C600C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rgbClr val="C600C6"/>
                </a:solidFill>
                <a:latin typeface="Gabriola" panose="04040605051002020D02" pitchFamily="82" charset="0"/>
              </a:rPr>
              <a:t>Mutation</a:t>
            </a:r>
            <a:r>
              <a:rPr lang="en-US" sz="2000" dirty="0" smtClean="0">
                <a:latin typeface="Gabriola" panose="04040605051002020D02" pitchFamily="82" charset="0"/>
              </a:rPr>
              <a:t>, with</a:t>
            </a:r>
          </a:p>
          <a:p>
            <a:r>
              <a:rPr lang="it-IT" sz="2000" dirty="0" err="1">
                <a:latin typeface="Gabriola" panose="04040605051002020D02" pitchFamily="82" charset="0"/>
              </a:rPr>
              <a:t>p</a:t>
            </a:r>
            <a:r>
              <a:rPr lang="it-IT" sz="2000" dirty="0" err="1" smtClean="0">
                <a:latin typeface="Gabriola" panose="04040605051002020D02" pitchFamily="82" charset="0"/>
              </a:rPr>
              <a:t>robability</a:t>
            </a:r>
            <a:r>
              <a:rPr lang="it-IT" sz="2000" dirty="0" smtClean="0">
                <a:latin typeface="Gabriola" panose="04040605051002020D02" pitchFamily="82" charset="0"/>
              </a:rPr>
              <a:t> &lt; 1%</a:t>
            </a:r>
            <a:endParaRPr lang="en-US" sz="2000" dirty="0"/>
          </a:p>
        </p:txBody>
      </p:sp>
      <p:cxnSp>
        <p:nvCxnSpPr>
          <p:cNvPr id="75" name="Straight Connector 74"/>
          <p:cNvCxnSpPr>
            <a:stCxn id="73" idx="0"/>
            <a:endCxn id="72" idx="2"/>
          </p:cNvCxnSpPr>
          <p:nvPr/>
        </p:nvCxnSpPr>
        <p:spPr>
          <a:xfrm flipH="1" flipV="1">
            <a:off x="7757541" y="5295900"/>
            <a:ext cx="250053" cy="531926"/>
          </a:xfrm>
          <a:prstGeom prst="line">
            <a:avLst/>
          </a:prstGeom>
          <a:ln w="19050">
            <a:solidFill>
              <a:srgbClr val="C600C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6" name="Picture 7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7" t="5659" r="3080" b="7229"/>
          <a:stretch/>
        </p:blipFill>
        <p:spPr>
          <a:xfrm>
            <a:off x="5307458" y="648483"/>
            <a:ext cx="1323975" cy="2744005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78" name="Right Arrow 77"/>
          <p:cNvSpPr/>
          <p:nvPr/>
        </p:nvSpPr>
        <p:spPr>
          <a:xfrm>
            <a:off x="6736037" y="1274633"/>
            <a:ext cx="968545" cy="1454958"/>
          </a:xfrm>
          <a:prstGeom prst="rightArrow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TextBox 78"/>
          <p:cNvSpPr txBox="1"/>
          <p:nvPr/>
        </p:nvSpPr>
        <p:spPr>
          <a:xfrm>
            <a:off x="6688012" y="1700352"/>
            <a:ext cx="10572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 smtClean="0"/>
              <a:t>Tracking</a:t>
            </a:r>
            <a:endParaRPr lang="it-IT" dirty="0" smtClean="0"/>
          </a:p>
          <a:p>
            <a:r>
              <a:rPr lang="it-IT" dirty="0" smtClean="0"/>
              <a:t>code</a:t>
            </a:r>
            <a:endParaRPr lang="en-US" dirty="0"/>
          </a:p>
        </p:txBody>
      </p:sp>
      <p:grpSp>
        <p:nvGrpSpPr>
          <p:cNvPr id="87" name="Group 86"/>
          <p:cNvGrpSpPr/>
          <p:nvPr/>
        </p:nvGrpSpPr>
        <p:grpSpPr>
          <a:xfrm>
            <a:off x="7726237" y="609293"/>
            <a:ext cx="634617" cy="2774688"/>
            <a:chOff x="7726237" y="609293"/>
            <a:chExt cx="634617" cy="2774688"/>
          </a:xfrm>
        </p:grpSpPr>
        <p:pic>
          <p:nvPicPr>
            <p:cNvPr id="77" name="Picture 76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93"/>
            <a:stretch/>
          </p:blipFill>
          <p:spPr>
            <a:xfrm flipH="1">
              <a:off x="7763767" y="620244"/>
              <a:ext cx="597087" cy="2763737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</p:pic>
        <p:sp>
          <p:nvSpPr>
            <p:cNvPr id="80" name="TextBox 79"/>
            <p:cNvSpPr txBox="1"/>
            <p:nvPr/>
          </p:nvSpPr>
          <p:spPr>
            <a:xfrm>
              <a:off x="7858125" y="893985"/>
              <a:ext cx="44354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600" dirty="0" smtClean="0">
                  <a:solidFill>
                    <a:srgbClr val="C600C6"/>
                  </a:solidFill>
                </a:rPr>
                <a:t>99.</a:t>
              </a:r>
              <a:endParaRPr lang="en-US" sz="1600" dirty="0">
                <a:solidFill>
                  <a:srgbClr val="C600C6"/>
                </a:solidFill>
              </a:endParaRP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7858124" y="1111127"/>
              <a:ext cx="44354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600" dirty="0" smtClean="0">
                  <a:solidFill>
                    <a:srgbClr val="C600C6"/>
                  </a:solidFill>
                </a:rPr>
                <a:t>97.</a:t>
              </a:r>
              <a:endParaRPr lang="en-US" sz="1600" dirty="0">
                <a:solidFill>
                  <a:srgbClr val="C600C6"/>
                </a:solidFill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7850062" y="1322262"/>
              <a:ext cx="44354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600" dirty="0" smtClean="0">
                  <a:solidFill>
                    <a:srgbClr val="C600C6"/>
                  </a:solidFill>
                </a:rPr>
                <a:t>90.</a:t>
              </a:r>
              <a:endParaRPr lang="en-US" sz="1600" dirty="0">
                <a:solidFill>
                  <a:srgbClr val="C600C6"/>
                </a:solidFill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7858124" y="1547455"/>
              <a:ext cx="44354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600" dirty="0" smtClean="0">
                  <a:solidFill>
                    <a:srgbClr val="C600C6"/>
                  </a:solidFill>
                </a:rPr>
                <a:t>85.</a:t>
              </a:r>
              <a:endParaRPr lang="en-US" sz="1600" dirty="0">
                <a:solidFill>
                  <a:srgbClr val="C600C6"/>
                </a:solidFill>
              </a:endParaRP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7852434" y="2779771"/>
              <a:ext cx="44354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600" dirty="0" smtClean="0">
                  <a:solidFill>
                    <a:srgbClr val="C600C6"/>
                  </a:solidFill>
                </a:rPr>
                <a:t>60.</a:t>
              </a:r>
              <a:endParaRPr lang="en-US" sz="1600" dirty="0">
                <a:solidFill>
                  <a:srgbClr val="C600C6"/>
                </a:solidFill>
              </a:endParaRP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7859586" y="3003399"/>
              <a:ext cx="44354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600" dirty="0" smtClean="0">
                  <a:solidFill>
                    <a:srgbClr val="C600C6"/>
                  </a:solidFill>
                </a:rPr>
                <a:t>58.</a:t>
              </a:r>
              <a:endParaRPr lang="en-US" sz="1600" dirty="0">
                <a:solidFill>
                  <a:srgbClr val="C600C6"/>
                </a:solidFill>
              </a:endParaRPr>
            </a:p>
          </p:txBody>
        </p:sp>
        <p:pic>
          <p:nvPicPr>
            <p:cNvPr id="86" name="Picture 85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26237" y="609293"/>
              <a:ext cx="316831" cy="45579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15810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46" dur="500" autoRev="1" fill="remove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7" dur="500" autoRev="1" fill="remove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8" dur="500" autoRev="1" fill="remove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autoRev="1" fill="remove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 animBg="1"/>
      <p:bldP spid="72" grpId="1" animBg="1"/>
      <p:bldP spid="73" grpId="0" animBg="1"/>
      <p:bldP spid="78" grpId="0" animBg="1"/>
      <p:bldP spid="7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32470" y="44624"/>
            <a:ext cx="880402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>
                <a:latin typeface="Gabriola" panose="04040605051002020D02" pitchFamily="82" charset="0"/>
              </a:rPr>
              <a:t>Following </a:t>
            </a:r>
            <a:r>
              <a:rPr lang="en-US" sz="2400" dirty="0">
                <a:solidFill>
                  <a:srgbClr val="C600C6"/>
                </a:solidFill>
                <a:latin typeface="Gabriola" panose="04040605051002020D02" pitchFamily="82" charset="0"/>
              </a:rPr>
              <a:t>Genetic Laws</a:t>
            </a:r>
            <a:r>
              <a:rPr lang="en-US" sz="2400" dirty="0">
                <a:latin typeface="Gabriola" panose="04040605051002020D02" pitchFamily="82" charset="0"/>
              </a:rPr>
              <a:t>: </a:t>
            </a:r>
            <a:r>
              <a:rPr lang="en-US" sz="2400" b="1" dirty="0" smtClean="0">
                <a:solidFill>
                  <a:srgbClr val="C600C6"/>
                </a:solidFill>
                <a:latin typeface="Gabriola" panose="04040605051002020D02" pitchFamily="82" charset="0"/>
              </a:rPr>
              <a:t>Real </a:t>
            </a:r>
            <a:r>
              <a:rPr lang="en-US" sz="2400" b="1" dirty="0" smtClean="0">
                <a:solidFill>
                  <a:srgbClr val="C600C6"/>
                </a:solidFill>
                <a:latin typeface="Gabriola" panose="04040605051002020D02" pitchFamily="82" charset="0"/>
              </a:rPr>
              <a:t>coding</a:t>
            </a:r>
            <a:r>
              <a:rPr lang="en-US" sz="2400" b="1" dirty="0" smtClean="0">
                <a:latin typeface="Gabriola" panose="04040605051002020D02" pitchFamily="82" charset="0"/>
              </a:rPr>
              <a:t> (1) and </a:t>
            </a:r>
            <a:r>
              <a:rPr lang="en-US" sz="2400" b="1" dirty="0" smtClean="0">
                <a:solidFill>
                  <a:srgbClr val="C600C6"/>
                </a:solidFill>
                <a:latin typeface="Gabriola" panose="04040605051002020D02" pitchFamily="82" charset="0"/>
              </a:rPr>
              <a:t>binary coding</a:t>
            </a:r>
            <a:r>
              <a:rPr lang="en-US" sz="2400" b="1" dirty="0" smtClean="0">
                <a:latin typeface="Gabriola" panose="04040605051002020D02" pitchFamily="82" charset="0"/>
              </a:rPr>
              <a:t> (2)</a:t>
            </a:r>
            <a:endParaRPr lang="en-US" sz="2400" b="1" dirty="0">
              <a:latin typeface="Gabriola" panose="04040605051002020D02" pitchFamily="82" charset="0"/>
            </a:endParaRPr>
          </a:p>
        </p:txBody>
      </p:sp>
      <p:sp>
        <p:nvSpPr>
          <p:cNvPr id="5" name="Line 16"/>
          <p:cNvSpPr>
            <a:spLocks noChangeShapeType="1"/>
          </p:cNvSpPr>
          <p:nvPr/>
        </p:nvSpPr>
        <p:spPr bwMode="auto">
          <a:xfrm>
            <a:off x="251519" y="551705"/>
            <a:ext cx="8670059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t-IT" sz="1400" ker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2248" t="-38" r="50145"/>
          <a:stretch/>
        </p:blipFill>
        <p:spPr>
          <a:xfrm>
            <a:off x="296528" y="1381547"/>
            <a:ext cx="1924051" cy="4159751"/>
          </a:xfrm>
          <a:prstGeom prst="rect">
            <a:avLst/>
          </a:prstGeom>
          <a:solidFill>
            <a:schemeClr val="bg1"/>
          </a:solidFill>
          <a:ln w="19050">
            <a:solidFill>
              <a:srgbClr val="000000"/>
            </a:solidFill>
          </a:ln>
        </p:spPr>
      </p:pic>
      <p:sp>
        <p:nvSpPr>
          <p:cNvPr id="7" name="Rectangle 6"/>
          <p:cNvSpPr/>
          <p:nvPr/>
        </p:nvSpPr>
        <p:spPr>
          <a:xfrm>
            <a:off x="289001" y="1047751"/>
            <a:ext cx="1171820" cy="4493548"/>
          </a:xfrm>
          <a:prstGeom prst="rect">
            <a:avLst/>
          </a:prstGeom>
          <a:noFill/>
          <a:ln w="31750">
            <a:solidFill>
              <a:srgbClr val="C600C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32470" y="865193"/>
            <a:ext cx="1233030" cy="5041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smtClean="0">
                <a:solidFill>
                  <a:srgbClr val="C600C6"/>
                </a:solidFill>
                <a:latin typeface="Gabriola" panose="04040605051002020D02" pitchFamily="82" charset="0"/>
              </a:rPr>
              <a:t>Chromosome</a:t>
            </a:r>
            <a:endParaRPr lang="en-US" sz="2000" dirty="0"/>
          </a:p>
        </p:txBody>
      </p:sp>
      <p:sp>
        <p:nvSpPr>
          <p:cNvPr id="15" name="Right Arrow 14"/>
          <p:cNvSpPr/>
          <p:nvPr/>
        </p:nvSpPr>
        <p:spPr>
          <a:xfrm>
            <a:off x="3221107" y="3232855"/>
            <a:ext cx="738779" cy="257175"/>
          </a:xfrm>
          <a:prstGeom prst="rightArrow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3120231" y="2519446"/>
            <a:ext cx="10195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Gabriola" panose="04040605051002020D02" pitchFamily="82" charset="0"/>
              </a:rPr>
              <a:t>(2)Binary</a:t>
            </a:r>
          </a:p>
          <a:p>
            <a:r>
              <a:rPr lang="en-US" sz="2000" b="1" dirty="0" smtClean="0">
                <a:latin typeface="Gabriola" panose="04040605051002020D02" pitchFamily="82" charset="0"/>
              </a:rPr>
              <a:t>Coding</a:t>
            </a:r>
            <a:endParaRPr lang="en-US" sz="2000" b="1" dirty="0">
              <a:latin typeface="Gabriola" panose="04040605051002020D02" pitchFamily="82" charset="0"/>
            </a:endParaRPr>
          </a:p>
        </p:txBody>
      </p:sp>
      <p:grpSp>
        <p:nvGrpSpPr>
          <p:cNvPr id="49" name="Group 48"/>
          <p:cNvGrpSpPr/>
          <p:nvPr/>
        </p:nvGrpSpPr>
        <p:grpSpPr>
          <a:xfrm>
            <a:off x="4077283" y="1576142"/>
            <a:ext cx="4688595" cy="3593220"/>
            <a:chOff x="4232983" y="1369305"/>
            <a:chExt cx="4688595" cy="3593220"/>
          </a:xfrm>
        </p:grpSpPr>
        <p:sp>
          <p:nvSpPr>
            <p:cNvPr id="37" name="Rounded Rectangle 36"/>
            <p:cNvSpPr/>
            <p:nvPr/>
          </p:nvSpPr>
          <p:spPr>
            <a:xfrm>
              <a:off x="4232983" y="1369305"/>
              <a:ext cx="4688595" cy="3593220"/>
            </a:xfrm>
            <a:prstGeom prst="round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5420914" y="1448937"/>
              <a:ext cx="2780111" cy="369332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9050" cap="flat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0  &lt;  Gene Value &lt;  255.127</a:t>
              </a: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5460670" y="2768184"/>
              <a:ext cx="3166251" cy="338554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905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>
              <a:spAutoFit/>
            </a:bodyPr>
            <a:lstStyle/>
            <a:p>
              <a:r>
                <a:rPr lang="en-US" sz="1600" b="1" dirty="0" smtClean="0"/>
                <a:t>1|1|1|1|1|1|1|1 </a:t>
              </a:r>
              <a:r>
                <a:rPr lang="en-US" sz="1600" b="1" dirty="0"/>
                <a:t>. </a:t>
              </a:r>
              <a:r>
                <a:rPr lang="en-US" sz="1600" b="1" dirty="0" smtClean="0"/>
                <a:t>1|1|1|1|1|1|1</a:t>
              </a:r>
              <a:endParaRPr lang="en-US" sz="1600" b="1" dirty="0">
                <a:solidFill>
                  <a:srgbClr val="C600C6"/>
                </a:solidFill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4328233" y="2043208"/>
              <a:ext cx="3119765" cy="338554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905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>
              <a:spAutoFit/>
            </a:bodyPr>
            <a:lstStyle/>
            <a:p>
              <a:r>
                <a:rPr lang="en-US" sz="1600" b="1" dirty="0" smtClean="0"/>
                <a:t>0|0|0|0|0|0|0|0. 0|0|0|0|0|0|0</a:t>
              </a:r>
              <a:endParaRPr lang="en-US" sz="1600" b="1" dirty="0">
                <a:solidFill>
                  <a:srgbClr val="C600C6"/>
                </a:solidFill>
              </a:endParaRPr>
            </a:p>
          </p:txBody>
        </p:sp>
        <p:cxnSp>
          <p:nvCxnSpPr>
            <p:cNvPr id="26" name="Straight Arrow Connector 25"/>
            <p:cNvCxnSpPr>
              <a:endCxn id="24" idx="0"/>
            </p:cNvCxnSpPr>
            <p:nvPr/>
          </p:nvCxnSpPr>
          <p:spPr>
            <a:xfrm>
              <a:off x="5657850" y="1800146"/>
              <a:ext cx="230266" cy="243062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>
              <a:endCxn id="23" idx="0"/>
            </p:cNvCxnSpPr>
            <p:nvPr/>
          </p:nvCxnSpPr>
          <p:spPr>
            <a:xfrm flipH="1">
              <a:off x="7043796" y="1800146"/>
              <a:ext cx="623829" cy="968038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Right Brace 29"/>
            <p:cNvSpPr/>
            <p:nvPr/>
          </p:nvSpPr>
          <p:spPr>
            <a:xfrm rot="5400000">
              <a:off x="6148034" y="2521642"/>
              <a:ext cx="315428" cy="1476095"/>
            </a:xfrm>
            <a:prstGeom prst="rightBrace">
              <a:avLst>
                <a:gd name="adj1" fmla="val 51336"/>
                <a:gd name="adj2" fmla="val 50000"/>
              </a:avLst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ight Brace 31"/>
            <p:cNvSpPr/>
            <p:nvPr/>
          </p:nvSpPr>
          <p:spPr>
            <a:xfrm rot="5400000">
              <a:off x="7677644" y="2574273"/>
              <a:ext cx="315428" cy="1476095"/>
            </a:xfrm>
            <a:prstGeom prst="rightBrace">
              <a:avLst>
                <a:gd name="adj1" fmla="val 51336"/>
                <a:gd name="adj2" fmla="val 50000"/>
              </a:avLst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6048375" y="3470035"/>
              <a:ext cx="69607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dirty="0" smtClean="0"/>
                <a:t>8 bits</a:t>
              </a:r>
              <a:endParaRPr lang="en-US" dirty="0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7554370" y="3470035"/>
              <a:ext cx="69155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dirty="0" smtClean="0"/>
                <a:t>7 bits</a:t>
              </a:r>
              <a:endParaRPr lang="en-US" dirty="0"/>
            </a:p>
          </p:txBody>
        </p:sp>
        <p:sp>
          <p:nvSpPr>
            <p:cNvPr id="35" name="Right Brace 34"/>
            <p:cNvSpPr/>
            <p:nvPr/>
          </p:nvSpPr>
          <p:spPr>
            <a:xfrm rot="5400000">
              <a:off x="6939595" y="3205131"/>
              <a:ext cx="315428" cy="1476095"/>
            </a:xfrm>
            <a:prstGeom prst="rightBrace">
              <a:avLst>
                <a:gd name="adj1" fmla="val 51336"/>
                <a:gd name="adj2" fmla="val 50000"/>
              </a:avLst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5961604" y="4219013"/>
              <a:ext cx="22843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15 bits X </a:t>
              </a:r>
              <a:r>
                <a:rPr lang="en-US" dirty="0" smtClean="0"/>
                <a:t>Gene</a:t>
              </a:r>
              <a:endParaRPr lang="en-US" dirty="0"/>
            </a:p>
          </p:txBody>
        </p:sp>
        <p:sp>
          <p:nvSpPr>
            <p:cNvPr id="41" name="Rectangle 40"/>
            <p:cNvSpPr/>
            <p:nvPr/>
          </p:nvSpPr>
          <p:spPr>
            <a:xfrm>
              <a:off x="4315171" y="4033692"/>
              <a:ext cx="1340803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000" b="1" dirty="0" smtClean="0">
                  <a:latin typeface="Gabriola" panose="04040605051002020D02" pitchFamily="82" charset="0"/>
                </a:rPr>
                <a:t>As DNA in Genetic Laws </a:t>
              </a:r>
              <a:endParaRPr lang="en-US" sz="2000" b="1" dirty="0"/>
            </a:p>
          </p:txBody>
        </p:sp>
      </p:grpSp>
      <p:sp>
        <p:nvSpPr>
          <p:cNvPr id="44" name="TextBox 43"/>
          <p:cNvSpPr txBox="1"/>
          <p:nvPr/>
        </p:nvSpPr>
        <p:spPr>
          <a:xfrm>
            <a:off x="4083742" y="5782547"/>
            <a:ext cx="2094555" cy="7078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C600C6"/>
                </a:solidFill>
                <a:latin typeface="Gabriola" panose="04040605051002020D02" pitchFamily="82" charset="0"/>
              </a:rPr>
              <a:t>Decoding</a:t>
            </a:r>
            <a:r>
              <a:rPr lang="en-US" sz="2000" dirty="0" smtClean="0">
                <a:latin typeface="Gabriola" panose="04040605051002020D02" pitchFamily="82" charset="0"/>
              </a:rPr>
              <a:t> </a:t>
            </a:r>
            <a:r>
              <a:rPr lang="en-US" sz="2000" dirty="0" smtClean="0">
                <a:solidFill>
                  <a:srgbClr val="C600C6"/>
                </a:solidFill>
                <a:latin typeface="Gabriola" panose="04040605051002020D02" pitchFamily="82" charset="0"/>
              </a:rPr>
              <a:t>to decimal </a:t>
            </a:r>
            <a:r>
              <a:rPr lang="en-US" sz="2000" dirty="0" smtClean="0">
                <a:latin typeface="Gabriola" panose="04040605051002020D02" pitchFamily="82" charset="0"/>
              </a:rPr>
              <a:t>and </a:t>
            </a:r>
            <a:r>
              <a:rPr lang="en-US" sz="2000" dirty="0" smtClean="0">
                <a:solidFill>
                  <a:srgbClr val="C600C6"/>
                </a:solidFill>
                <a:latin typeface="Gabriola" panose="04040605051002020D02" pitchFamily="82" charset="0"/>
              </a:rPr>
              <a:t>compute the fitness</a:t>
            </a:r>
          </a:p>
        </p:txBody>
      </p:sp>
      <p:grpSp>
        <p:nvGrpSpPr>
          <p:cNvPr id="58" name="Group 57"/>
          <p:cNvGrpSpPr/>
          <p:nvPr/>
        </p:nvGrpSpPr>
        <p:grpSpPr>
          <a:xfrm>
            <a:off x="1809750" y="670438"/>
            <a:ext cx="6882913" cy="707886"/>
            <a:chOff x="1809750" y="670438"/>
            <a:chExt cx="6882913" cy="707886"/>
          </a:xfrm>
        </p:grpSpPr>
        <p:grpSp>
          <p:nvGrpSpPr>
            <p:cNvPr id="57" name="Group 56"/>
            <p:cNvGrpSpPr/>
            <p:nvPr/>
          </p:nvGrpSpPr>
          <p:grpSpPr>
            <a:xfrm>
              <a:off x="1809750" y="670438"/>
              <a:ext cx="6882913" cy="707886"/>
              <a:chOff x="1809750" y="670438"/>
              <a:chExt cx="6882913" cy="707886"/>
            </a:xfrm>
          </p:grpSpPr>
          <p:sp>
            <p:nvSpPr>
              <p:cNvPr id="9" name="Bent Arrow 8"/>
              <p:cNvSpPr/>
              <p:nvPr/>
            </p:nvSpPr>
            <p:spPr>
              <a:xfrm>
                <a:off x="1809750" y="927667"/>
                <a:ext cx="603571" cy="441638"/>
              </a:xfrm>
              <a:prstGeom prst="bentArrow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2461319" y="828646"/>
                <a:ext cx="3225106" cy="400110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19050" cap="flat"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>
                    <a:solidFill>
                      <a:srgbClr val="C600C6"/>
                    </a:solidFill>
                    <a:latin typeface="Gabriola" panose="04040605051002020D02" pitchFamily="82" charset="0"/>
                  </a:rPr>
                  <a:t>(1) </a:t>
                </a:r>
                <a:r>
                  <a:rPr lang="en-US" sz="2000" dirty="0" smtClean="0">
                    <a:solidFill>
                      <a:srgbClr val="C600C6"/>
                    </a:solidFill>
                    <a:latin typeface="Gabriola" panose="04040605051002020D02" pitchFamily="82" charset="0"/>
                  </a:rPr>
                  <a:t>Genetic rules on </a:t>
                </a:r>
                <a:r>
                  <a:rPr lang="en-US" sz="2000" dirty="0" smtClean="0">
                    <a:solidFill>
                      <a:srgbClr val="C600C6"/>
                    </a:solidFill>
                    <a:latin typeface="Gabriola" panose="04040605051002020D02" pitchFamily="82" charset="0"/>
                  </a:rPr>
                  <a:t>Real Numbers  </a:t>
                </a:r>
              </a:p>
            </p:txBody>
          </p:sp>
          <p:sp>
            <p:nvSpPr>
              <p:cNvPr id="52" name="TextBox 51"/>
              <p:cNvSpPr txBox="1"/>
              <p:nvPr/>
            </p:nvSpPr>
            <p:spPr>
              <a:xfrm>
                <a:off x="6515100" y="670438"/>
                <a:ext cx="2177563" cy="707886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19050"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2000" dirty="0" smtClean="0">
                    <a:solidFill>
                      <a:srgbClr val="C600C6"/>
                    </a:solidFill>
                    <a:latin typeface="Gabriola" panose="04040605051002020D02" pitchFamily="82" charset="0"/>
                  </a:rPr>
                  <a:t>Main loop, </a:t>
                </a:r>
              </a:p>
              <a:p>
                <a:r>
                  <a:rPr lang="it-IT" sz="2000" dirty="0" smtClean="0">
                    <a:solidFill>
                      <a:srgbClr val="C600C6"/>
                    </a:solidFill>
                    <a:latin typeface="Gabriola" panose="04040605051002020D02" pitchFamily="82" charset="0"/>
                  </a:rPr>
                  <a:t>Generation in Generation</a:t>
                </a:r>
                <a:endParaRPr lang="en-US" sz="2000" dirty="0" smtClean="0">
                  <a:solidFill>
                    <a:srgbClr val="C600C6"/>
                  </a:solidFill>
                  <a:latin typeface="Gabriola" panose="04040605051002020D02" pitchFamily="82" charset="0"/>
                </a:endParaRPr>
              </a:p>
            </p:txBody>
          </p:sp>
          <p:sp>
            <p:nvSpPr>
              <p:cNvPr id="53" name="Right Arrow 52"/>
              <p:cNvSpPr/>
              <p:nvPr/>
            </p:nvSpPr>
            <p:spPr>
              <a:xfrm>
                <a:off x="5773232" y="899092"/>
                <a:ext cx="663088" cy="257175"/>
              </a:xfrm>
              <a:prstGeom prst="rightArrow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55" name="Picture 5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12852" y="670561"/>
              <a:ext cx="472470" cy="472470"/>
            </a:xfrm>
            <a:prstGeom prst="rect">
              <a:avLst/>
            </a:prstGeom>
          </p:spPr>
        </p:pic>
      </p:grpSp>
      <p:grpSp>
        <p:nvGrpSpPr>
          <p:cNvPr id="59" name="Group 58"/>
          <p:cNvGrpSpPr/>
          <p:nvPr/>
        </p:nvGrpSpPr>
        <p:grpSpPr>
          <a:xfrm>
            <a:off x="6334233" y="5756628"/>
            <a:ext cx="2664952" cy="707886"/>
            <a:chOff x="5672353" y="5880891"/>
            <a:chExt cx="2585822" cy="707886"/>
          </a:xfrm>
        </p:grpSpPr>
        <p:sp>
          <p:nvSpPr>
            <p:cNvPr id="46" name="TextBox 45"/>
            <p:cNvSpPr txBox="1"/>
            <p:nvPr/>
          </p:nvSpPr>
          <p:spPr>
            <a:xfrm>
              <a:off x="6080612" y="5880891"/>
              <a:ext cx="2177563" cy="707886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905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000" dirty="0" smtClean="0">
                  <a:solidFill>
                    <a:srgbClr val="C600C6"/>
                  </a:solidFill>
                  <a:latin typeface="Gabriola" panose="04040605051002020D02" pitchFamily="82" charset="0"/>
                </a:rPr>
                <a:t>Main loop, </a:t>
              </a:r>
            </a:p>
            <a:p>
              <a:r>
                <a:rPr lang="it-IT" sz="2000" dirty="0" smtClean="0">
                  <a:solidFill>
                    <a:srgbClr val="C600C6"/>
                  </a:solidFill>
                  <a:latin typeface="Gabriola" panose="04040605051002020D02" pitchFamily="82" charset="0"/>
                </a:rPr>
                <a:t>Generation in Generation</a:t>
              </a:r>
              <a:endParaRPr lang="en-US" sz="2000" dirty="0" smtClean="0">
                <a:solidFill>
                  <a:srgbClr val="C600C6"/>
                </a:solidFill>
                <a:latin typeface="Gabriola" panose="04040605051002020D02" pitchFamily="82" charset="0"/>
              </a:endParaRPr>
            </a:p>
          </p:txBody>
        </p:sp>
        <p:sp>
          <p:nvSpPr>
            <p:cNvPr id="50" name="Right Arrow 49"/>
            <p:cNvSpPr/>
            <p:nvPr/>
          </p:nvSpPr>
          <p:spPr>
            <a:xfrm>
              <a:off x="5672353" y="6090495"/>
              <a:ext cx="319954" cy="257175"/>
            </a:xfrm>
            <a:prstGeom prst="rightArrow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09795" y="5880891"/>
              <a:ext cx="463801" cy="463801"/>
            </a:xfrm>
            <a:prstGeom prst="rect">
              <a:avLst/>
            </a:prstGeom>
          </p:spPr>
        </p:pic>
      </p:grpSp>
      <p:sp>
        <p:nvSpPr>
          <p:cNvPr id="38" name="TextBox 37"/>
          <p:cNvSpPr txBox="1"/>
          <p:nvPr/>
        </p:nvSpPr>
        <p:spPr>
          <a:xfrm>
            <a:off x="2016533" y="5806190"/>
            <a:ext cx="1465795" cy="7078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C600C6"/>
                </a:solidFill>
                <a:latin typeface="Gabriola" panose="04040605051002020D02" pitchFamily="82" charset="0"/>
              </a:rPr>
              <a:t>Genetic rules on binary </a:t>
            </a:r>
            <a:r>
              <a:rPr lang="it-IT" sz="2000" dirty="0" smtClean="0">
                <a:solidFill>
                  <a:srgbClr val="C600C6"/>
                </a:solidFill>
                <a:latin typeface="Gabriola" panose="04040605051002020D02" pitchFamily="82" charset="0"/>
              </a:rPr>
              <a:t>arrays </a:t>
            </a:r>
            <a:endParaRPr lang="en-US" sz="2000" dirty="0" smtClean="0">
              <a:solidFill>
                <a:srgbClr val="C600C6"/>
              </a:solidFill>
              <a:latin typeface="Gabriola" panose="04040605051002020D02" pitchFamily="82" charset="0"/>
            </a:endParaRPr>
          </a:p>
        </p:txBody>
      </p:sp>
      <p:sp>
        <p:nvSpPr>
          <p:cNvPr id="39" name="Right Arrow 38"/>
          <p:cNvSpPr/>
          <p:nvPr/>
        </p:nvSpPr>
        <p:spPr>
          <a:xfrm>
            <a:off x="2372393" y="3227332"/>
            <a:ext cx="384480" cy="257175"/>
          </a:xfrm>
          <a:prstGeom prst="rightArrow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1069" y="3174804"/>
            <a:ext cx="448088" cy="489050"/>
          </a:xfrm>
          <a:prstGeom prst="rect">
            <a:avLst/>
          </a:prstGeom>
        </p:spPr>
      </p:pic>
      <p:sp>
        <p:nvSpPr>
          <p:cNvPr id="42" name="Right Arrow 41"/>
          <p:cNvSpPr/>
          <p:nvPr/>
        </p:nvSpPr>
        <p:spPr>
          <a:xfrm rot="10047505">
            <a:off x="3277934" y="5409462"/>
            <a:ext cx="2802564" cy="257175"/>
          </a:xfrm>
          <a:prstGeom prst="rightArrow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ight Arrow 42"/>
          <p:cNvSpPr/>
          <p:nvPr/>
        </p:nvSpPr>
        <p:spPr>
          <a:xfrm>
            <a:off x="3640244" y="6012440"/>
            <a:ext cx="331544" cy="257175"/>
          </a:xfrm>
          <a:prstGeom prst="rightArrow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8851" y="5833040"/>
            <a:ext cx="448088" cy="489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125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7" dur="indefinite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8" dur="indefinite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  <p:bldP spid="44" grpId="0" animBg="1"/>
      <p:bldP spid="38" grpId="0" animBg="1"/>
      <p:bldP spid="39" grpId="0" animBg="1"/>
      <p:bldP spid="42" grpId="0" animBg="1"/>
      <p:bldP spid="4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32470" y="44624"/>
            <a:ext cx="880402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>
                <a:latin typeface="Gabriola" panose="04040605051002020D02" pitchFamily="82" charset="0"/>
              </a:rPr>
              <a:t>Following </a:t>
            </a:r>
            <a:r>
              <a:rPr lang="en-US" sz="2400" dirty="0">
                <a:solidFill>
                  <a:srgbClr val="C600C6"/>
                </a:solidFill>
                <a:latin typeface="Gabriola" panose="04040605051002020D02" pitchFamily="82" charset="0"/>
              </a:rPr>
              <a:t>Genetic </a:t>
            </a:r>
            <a:r>
              <a:rPr lang="en-US" sz="2400" dirty="0" smtClean="0">
                <a:solidFill>
                  <a:srgbClr val="C600C6"/>
                </a:solidFill>
                <a:latin typeface="Gabriola" panose="04040605051002020D02" pitchFamily="82" charset="0"/>
              </a:rPr>
              <a:t>Laws: Elitism</a:t>
            </a:r>
            <a:endParaRPr lang="en-US" sz="2400" dirty="0">
              <a:latin typeface="Gabriola" panose="04040605051002020D02" pitchFamily="82" charset="0"/>
            </a:endParaRPr>
          </a:p>
        </p:txBody>
      </p:sp>
      <p:sp>
        <p:nvSpPr>
          <p:cNvPr id="5" name="Line 16"/>
          <p:cNvSpPr>
            <a:spLocks noChangeShapeType="1"/>
          </p:cNvSpPr>
          <p:nvPr/>
        </p:nvSpPr>
        <p:spPr bwMode="auto">
          <a:xfrm>
            <a:off x="251519" y="551705"/>
            <a:ext cx="8670059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t-IT" sz="1400" kern="0"/>
          </a:p>
        </p:txBody>
      </p:sp>
      <p:sp>
        <p:nvSpPr>
          <p:cNvPr id="6" name="TextBox 5"/>
          <p:cNvSpPr txBox="1"/>
          <p:nvPr/>
        </p:nvSpPr>
        <p:spPr>
          <a:xfrm>
            <a:off x="251519" y="705920"/>
            <a:ext cx="2053531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cap="flat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Gabriola" panose="04040605051002020D02" pitchFamily="82" charset="0"/>
              </a:rPr>
              <a:t>Concluding: </a:t>
            </a:r>
            <a:r>
              <a:rPr lang="en-US" sz="2000" dirty="0" smtClean="0">
                <a:solidFill>
                  <a:srgbClr val="C600C6"/>
                </a:solidFill>
                <a:latin typeface="Gabriola" panose="04040605051002020D02" pitchFamily="82" charset="0"/>
              </a:rPr>
              <a:t>the elitism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129" y="1340231"/>
            <a:ext cx="1464541" cy="2427389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5050" y="1340231"/>
            <a:ext cx="1866901" cy="2427389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11" name="Rectangle 10"/>
          <p:cNvSpPr/>
          <p:nvPr/>
        </p:nvSpPr>
        <p:spPr>
          <a:xfrm>
            <a:off x="647700" y="1743075"/>
            <a:ext cx="1143000" cy="161925"/>
          </a:xfrm>
          <a:prstGeom prst="rect">
            <a:avLst/>
          </a:prstGeom>
          <a:noFill/>
          <a:ln w="25400">
            <a:solidFill>
              <a:srgbClr val="C600C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2809875" y="3363913"/>
            <a:ext cx="1143000" cy="161925"/>
          </a:xfrm>
          <a:prstGeom prst="rect">
            <a:avLst/>
          </a:prstGeom>
          <a:noFill/>
          <a:ln w="25400">
            <a:solidFill>
              <a:srgbClr val="C600C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/>
          <p:cNvCxnSpPr>
            <a:stCxn id="11" idx="3"/>
            <a:endCxn id="12" idx="1"/>
          </p:cNvCxnSpPr>
          <p:nvPr/>
        </p:nvCxnSpPr>
        <p:spPr>
          <a:xfrm>
            <a:off x="1790700" y="1824038"/>
            <a:ext cx="1019175" cy="1620838"/>
          </a:xfrm>
          <a:prstGeom prst="line">
            <a:avLst/>
          </a:prstGeom>
          <a:ln w="25400">
            <a:solidFill>
              <a:srgbClr val="C600C6"/>
            </a:solidFill>
            <a:headEnd type="none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Flowchart: Summing Junction 15"/>
          <p:cNvSpPr/>
          <p:nvPr/>
        </p:nvSpPr>
        <p:spPr>
          <a:xfrm>
            <a:off x="4313299" y="1691912"/>
            <a:ext cx="642367" cy="581025"/>
          </a:xfrm>
          <a:prstGeom prst="flowChartSummingJunction">
            <a:avLst/>
          </a:prstGeom>
          <a:solidFill>
            <a:srgbClr val="DEEBF7"/>
          </a:solidFill>
          <a:ln w="34925">
            <a:solidFill>
              <a:srgbClr val="C600C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7014" y="1340231"/>
            <a:ext cx="1464541" cy="2427389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18" name="TextBox 17"/>
          <p:cNvSpPr txBox="1"/>
          <p:nvPr/>
        </p:nvSpPr>
        <p:spPr>
          <a:xfrm>
            <a:off x="4228713" y="1359906"/>
            <a:ext cx="868301" cy="369332"/>
          </a:xfrm>
          <a:prstGeom prst="rect">
            <a:avLst/>
          </a:prstGeom>
          <a:noFill/>
          <a:ln w="19050" cap="flat">
            <a:noFill/>
          </a:ln>
          <a:effectLst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600C6"/>
                </a:solidFill>
              </a:rPr>
              <a:t>Sorting</a:t>
            </a:r>
            <a:endParaRPr lang="en-US" dirty="0">
              <a:solidFill>
                <a:srgbClr val="C600C6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276641" y="1743075"/>
            <a:ext cx="1143000" cy="161925"/>
          </a:xfrm>
          <a:prstGeom prst="rect">
            <a:avLst/>
          </a:prstGeom>
          <a:noFill/>
          <a:ln w="25400">
            <a:solidFill>
              <a:srgbClr val="C600C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Connector 19"/>
          <p:cNvCxnSpPr>
            <a:stCxn id="19" idx="1"/>
          </p:cNvCxnSpPr>
          <p:nvPr/>
        </p:nvCxnSpPr>
        <p:spPr>
          <a:xfrm flipH="1">
            <a:off x="3952875" y="1824038"/>
            <a:ext cx="1323766" cy="1620837"/>
          </a:xfrm>
          <a:prstGeom prst="line">
            <a:avLst/>
          </a:prstGeom>
          <a:ln w="25400">
            <a:solidFill>
              <a:srgbClr val="C600C6"/>
            </a:solidFill>
            <a:prstDash val="solid"/>
            <a:headEnd type="triangle" w="med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4341680" y="1778621"/>
            <a:ext cx="642367" cy="369332"/>
          </a:xfrm>
          <a:prstGeom prst="rect">
            <a:avLst/>
          </a:prstGeom>
          <a:noFill/>
          <a:ln w="19050" cap="flat">
            <a:noFill/>
          </a:ln>
          <a:effectLst/>
        </p:spPr>
        <p:txBody>
          <a:bodyPr wrap="square" rtlCol="0">
            <a:spAutoFit/>
          </a:bodyPr>
          <a:lstStyle/>
          <a:p>
            <a:r>
              <a:rPr lang="en-US" dirty="0" err="1" smtClean="0"/>
              <a:t>oper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6175959" y="1404521"/>
            <a:ext cx="5826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i="1" dirty="0" smtClean="0">
                <a:solidFill>
                  <a:srgbClr val="00B0F0"/>
                </a:solidFill>
              </a:rPr>
              <a:t>+2</a:t>
            </a:r>
            <a:endParaRPr lang="en-US" sz="1600" i="1" dirty="0">
              <a:solidFill>
                <a:srgbClr val="00B0F0"/>
              </a:solidFill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5246" y="1340231"/>
            <a:ext cx="1464541" cy="2427389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28" name="TextBox 27"/>
          <p:cNvSpPr txBox="1"/>
          <p:nvPr/>
        </p:nvSpPr>
        <p:spPr>
          <a:xfrm>
            <a:off x="8184191" y="1404521"/>
            <a:ext cx="5826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i="1" dirty="0" smtClean="0">
                <a:solidFill>
                  <a:srgbClr val="00B0F0"/>
                </a:solidFill>
              </a:rPr>
              <a:t>+5</a:t>
            </a:r>
            <a:endParaRPr lang="en-US" sz="1600" i="1" dirty="0">
              <a:solidFill>
                <a:srgbClr val="00B0F0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7284873" y="1733550"/>
            <a:ext cx="1143000" cy="161925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094" y="625697"/>
            <a:ext cx="509906" cy="733550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7733374" y="714051"/>
            <a:ext cx="3619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 smtClean="0"/>
              <a:t>&gt;</a:t>
            </a:r>
            <a:endParaRPr lang="en-US" sz="2400" b="1" dirty="0"/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5324" y="699362"/>
            <a:ext cx="447084" cy="643175"/>
          </a:xfrm>
          <a:prstGeom prst="rect">
            <a:avLst/>
          </a:prstGeom>
        </p:spPr>
      </p:pic>
      <p:sp>
        <p:nvSpPr>
          <p:cNvPr id="35" name="Rettangolo 11"/>
          <p:cNvSpPr/>
          <p:nvPr/>
        </p:nvSpPr>
        <p:spPr>
          <a:xfrm>
            <a:off x="232470" y="4069565"/>
            <a:ext cx="5044171" cy="267765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prstClr val="black"/>
                </a:solidFill>
                <a:latin typeface="Gabriola" panose="04040605051002020D02" pitchFamily="82" charset="0"/>
              </a:rPr>
              <a:t>Nowadays “</a:t>
            </a:r>
            <a:r>
              <a:rPr lang="en-GB" sz="2400" b="1" dirty="0" smtClean="0">
                <a:solidFill>
                  <a:prstClr val="black"/>
                </a:solidFill>
                <a:latin typeface="Gabriola" panose="04040605051002020D02" pitchFamily="82" charset="0"/>
              </a:rPr>
              <a:t>quasi-classic</a:t>
            </a:r>
            <a:r>
              <a:rPr lang="en-GB" sz="2400" dirty="0" smtClean="0">
                <a:solidFill>
                  <a:prstClr val="black"/>
                </a:solidFill>
                <a:latin typeface="Gabriola" panose="04040605051002020D02" pitchFamily="82" charset="0"/>
              </a:rPr>
              <a:t>” </a:t>
            </a:r>
            <a:r>
              <a:rPr lang="en-GB" sz="2400" dirty="0">
                <a:solidFill>
                  <a:prstClr val="black"/>
                </a:solidFill>
                <a:latin typeface="Gabriola" panose="04040605051002020D02" pitchFamily="82" charset="0"/>
              </a:rPr>
              <a:t>optimization </a:t>
            </a:r>
            <a:r>
              <a:rPr lang="en-GB" sz="2400" dirty="0" smtClean="0">
                <a:solidFill>
                  <a:prstClr val="black"/>
                </a:solidFill>
                <a:latin typeface="Gabriola" panose="04040605051002020D02" pitchFamily="82" charset="0"/>
              </a:rPr>
              <a:t>techniques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GB" sz="2400" dirty="0" smtClean="0">
                <a:solidFill>
                  <a:srgbClr val="C600C6"/>
                </a:solidFill>
                <a:latin typeface="Gabriola" panose="04040605051002020D02" pitchFamily="82" charset="0"/>
              </a:rPr>
              <a:t>elitism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GB" sz="2400" dirty="0" smtClean="0">
                <a:solidFill>
                  <a:srgbClr val="C600C6"/>
                </a:solidFill>
                <a:latin typeface="Gabriola" panose="04040605051002020D02" pitchFamily="82" charset="0"/>
              </a:rPr>
              <a:t>advanced </a:t>
            </a:r>
            <a:r>
              <a:rPr lang="en-GB" sz="2400" dirty="0">
                <a:solidFill>
                  <a:srgbClr val="C600C6"/>
                </a:solidFill>
                <a:latin typeface="Gabriola" panose="04040605051002020D02" pitchFamily="82" charset="0"/>
              </a:rPr>
              <a:t>mutation </a:t>
            </a:r>
            <a:r>
              <a:rPr lang="en-GB" sz="2400" dirty="0" smtClean="0">
                <a:solidFill>
                  <a:srgbClr val="C600C6"/>
                </a:solidFill>
                <a:latin typeface="Gabriola" panose="04040605051002020D02" pitchFamily="82" charset="0"/>
              </a:rPr>
              <a:t>operators  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it-IT" sz="2400" dirty="0" err="1" smtClean="0">
                <a:solidFill>
                  <a:srgbClr val="C600C6"/>
                </a:solidFill>
                <a:latin typeface="Gabriola" panose="04040605051002020D02" pitchFamily="82" charset="0"/>
              </a:rPr>
              <a:t>hill</a:t>
            </a:r>
            <a:r>
              <a:rPr lang="it-IT" sz="2400" dirty="0" smtClean="0">
                <a:solidFill>
                  <a:srgbClr val="C600C6"/>
                </a:solidFill>
                <a:latin typeface="Gabriola" panose="04040605051002020D02" pitchFamily="82" charset="0"/>
              </a:rPr>
              <a:t> climbing 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it-IT" sz="2400" dirty="0" err="1" smtClean="0">
                <a:solidFill>
                  <a:srgbClr val="C600C6"/>
                </a:solidFill>
                <a:latin typeface="Gabriola" panose="04040605051002020D02" pitchFamily="82" charset="0"/>
              </a:rPr>
              <a:t>regeneration</a:t>
            </a:r>
            <a:r>
              <a:rPr lang="it-IT" sz="2400" dirty="0" smtClean="0">
                <a:solidFill>
                  <a:srgbClr val="C600C6"/>
                </a:solidFill>
                <a:latin typeface="Gabriola" panose="04040605051002020D02" pitchFamily="82" charset="0"/>
              </a:rPr>
              <a:t> </a:t>
            </a:r>
            <a:r>
              <a:rPr lang="it-IT" sz="2400" dirty="0">
                <a:solidFill>
                  <a:srgbClr val="C600C6"/>
                </a:solidFill>
                <a:latin typeface="Gabriola" panose="04040605051002020D02" pitchFamily="82" charset="0"/>
              </a:rPr>
              <a:t>from best </a:t>
            </a:r>
            <a:r>
              <a:rPr lang="it-IT" sz="2400" dirty="0" err="1" smtClean="0">
                <a:solidFill>
                  <a:srgbClr val="C600C6"/>
                </a:solidFill>
                <a:latin typeface="Gabriola" panose="04040605051002020D02" pitchFamily="82" charset="0"/>
              </a:rPr>
              <a:t>solutions</a:t>
            </a:r>
            <a:r>
              <a:rPr lang="en-GB" sz="2400" dirty="0" smtClean="0">
                <a:solidFill>
                  <a:srgbClr val="C600C6"/>
                </a:solidFill>
                <a:latin typeface="Gabriola" panose="04040605051002020D02" pitchFamily="82" charset="0"/>
              </a:rPr>
              <a:t> 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GB" sz="2400" dirty="0" smtClean="0">
                <a:solidFill>
                  <a:srgbClr val="C600C6"/>
                </a:solidFill>
                <a:latin typeface="Gabriola" panose="04040605051002020D02" pitchFamily="82" charset="0"/>
              </a:rPr>
              <a:t>… … …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GB" sz="2400" dirty="0" smtClean="0">
                <a:latin typeface="Gabriola" panose="04040605051002020D02" pitchFamily="82" charset="0"/>
              </a:rPr>
              <a:t>&amp; parallelization  quasi-mandatory</a:t>
            </a:r>
            <a:endParaRPr lang="it-IT" sz="2400" dirty="0">
              <a:latin typeface="Gabriola" panose="04040605051002020D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4936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6" grpId="0" animBg="1"/>
      <p:bldP spid="18" grpId="0"/>
      <p:bldP spid="19" grpId="0" animBg="1"/>
      <p:bldP spid="23" grpId="0"/>
      <p:bldP spid="25" grpId="0"/>
      <p:bldP spid="28" grpId="0"/>
      <p:bldP spid="29" grpId="0" animBg="1"/>
      <p:bldP spid="33" grpId="0"/>
      <p:bldP spid="3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2470" y="44624"/>
            <a:ext cx="880402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prstClr val="black"/>
                </a:solidFill>
                <a:latin typeface="Gabriola" panose="04040605051002020D02" pitchFamily="82" charset="0"/>
              </a:rPr>
              <a:t>E.G.: </a:t>
            </a:r>
            <a:r>
              <a:rPr lang="en-US" sz="2400" dirty="0">
                <a:solidFill>
                  <a:srgbClr val="C600C6"/>
                </a:solidFill>
                <a:latin typeface="Gabriola" panose="04040605051002020D02" pitchFamily="82" charset="0"/>
              </a:rPr>
              <a:t>SPARC</a:t>
            </a:r>
            <a:r>
              <a:rPr lang="en-US" sz="2400" dirty="0">
                <a:solidFill>
                  <a:prstClr val="black"/>
                </a:solidFill>
                <a:latin typeface="Gabriola" panose="04040605051002020D02" pitchFamily="82" charset="0"/>
              </a:rPr>
              <a:t> beam line </a:t>
            </a:r>
            <a:r>
              <a:rPr lang="en-US" sz="2400" dirty="0">
                <a:solidFill>
                  <a:srgbClr val="C600C6"/>
                </a:solidFill>
                <a:latin typeface="Gabriola" panose="04040605051002020D02" pitchFamily="82" charset="0"/>
              </a:rPr>
              <a:t>Opt</a:t>
            </a:r>
            <a:r>
              <a:rPr lang="en-US" sz="2400" dirty="0">
                <a:solidFill>
                  <a:prstClr val="black"/>
                </a:solidFill>
                <a:latin typeface="Gabriola" panose="04040605051002020D02" pitchFamily="82" charset="0"/>
              </a:rPr>
              <a:t>imization in </a:t>
            </a:r>
            <a:r>
              <a:rPr lang="en-US" sz="2400" dirty="0">
                <a:solidFill>
                  <a:srgbClr val="C600C6"/>
                </a:solidFill>
                <a:latin typeface="Gabriola" panose="04040605051002020D02" pitchFamily="82" charset="0"/>
              </a:rPr>
              <a:t>Thomson </a:t>
            </a:r>
            <a:r>
              <a:rPr lang="en-US" sz="2400" dirty="0">
                <a:solidFill>
                  <a:prstClr val="black"/>
                </a:solidFill>
                <a:latin typeface="Gabriola" panose="04040605051002020D02" pitchFamily="82" charset="0"/>
              </a:rPr>
              <a:t>case  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en-US" sz="2400" dirty="0">
              <a:latin typeface="Gabriola" panose="04040605051002020D02" pitchFamily="82" charset="0"/>
            </a:endParaRPr>
          </a:p>
        </p:txBody>
      </p:sp>
      <p:sp>
        <p:nvSpPr>
          <p:cNvPr id="6" name="Line 16"/>
          <p:cNvSpPr>
            <a:spLocks noChangeShapeType="1"/>
          </p:cNvSpPr>
          <p:nvPr/>
        </p:nvSpPr>
        <p:spPr bwMode="auto">
          <a:xfrm>
            <a:off x="251519" y="551705"/>
            <a:ext cx="8670059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t-IT" sz="1400" kern="0"/>
          </a:p>
        </p:txBody>
      </p:sp>
      <p:pic>
        <p:nvPicPr>
          <p:cNvPr id="7" name="Picture 578" descr="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8" t="15560" r="8921" b="2780"/>
          <a:stretch/>
        </p:blipFill>
        <p:spPr bwMode="auto">
          <a:xfrm>
            <a:off x="266304" y="4220484"/>
            <a:ext cx="3011314" cy="2020381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79" descr="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0" t="10531" r="8677" b="1517"/>
          <a:stretch/>
        </p:blipFill>
        <p:spPr bwMode="auto">
          <a:xfrm>
            <a:off x="3319462" y="4220485"/>
            <a:ext cx="2669460" cy="2020381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80" descr="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8" t="9866" r="12242" b="2379"/>
          <a:stretch/>
        </p:blipFill>
        <p:spPr bwMode="auto">
          <a:xfrm>
            <a:off x="6027685" y="4220485"/>
            <a:ext cx="2879289" cy="2020381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0" y="32083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13" name="Line 14"/>
          <p:cNvSpPr>
            <a:spLocks noChangeShapeType="1"/>
          </p:cNvSpPr>
          <p:nvPr/>
        </p:nvSpPr>
        <p:spPr bwMode="auto">
          <a:xfrm flipV="1">
            <a:off x="3429000" y="1958975"/>
            <a:ext cx="838200" cy="1524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" name="Rectangle 582"/>
          <p:cNvSpPr>
            <a:spLocks noChangeArrowheads="1"/>
          </p:cNvSpPr>
          <p:nvPr/>
        </p:nvSpPr>
        <p:spPr bwMode="auto">
          <a:xfrm>
            <a:off x="0" y="31242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graphicFrame>
        <p:nvGraphicFramePr>
          <p:cNvPr id="20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25350348"/>
              </p:ext>
            </p:extLst>
          </p:nvPr>
        </p:nvGraphicFramePr>
        <p:xfrm>
          <a:off x="2739341" y="3198410"/>
          <a:ext cx="1656901" cy="9276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42" name="Equation" r:id="rId6" imgW="1091726" imgH="609336" progId="Equation.3">
                  <p:embed/>
                </p:oleObj>
              </mc:Choice>
              <mc:Fallback>
                <p:oleObj name="Equation" r:id="rId6" imgW="1091726" imgH="609336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39341" y="3198410"/>
                        <a:ext cx="1656901" cy="927692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19050"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Text Box 583"/>
          <p:cNvSpPr txBox="1">
            <a:spLocks noChangeArrowheads="1"/>
          </p:cNvSpPr>
          <p:nvPr/>
        </p:nvSpPr>
        <p:spPr bwMode="auto">
          <a:xfrm>
            <a:off x="152400" y="6400800"/>
            <a:ext cx="85344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60000"/>
              </a:lnSpc>
              <a:spcBef>
                <a:spcPct val="50000"/>
              </a:spcBef>
            </a:pPr>
            <a:r>
              <a:rPr lang="en-US" sz="1000" b="1">
                <a:latin typeface="Times New Roman" panose="02020603050405020304" pitchFamily="18" charset="0"/>
              </a:rPr>
              <a:t>“MAXIMIZING THE BRIGHTNESS OF AB ELECTRON BEAM BY MEANS OF A GENETIC ALGORITHM”</a:t>
            </a:r>
            <a:r>
              <a:rPr lang="en-US" sz="1000">
                <a:latin typeface="Times New Roman" panose="02020603050405020304" pitchFamily="18" charset="0"/>
              </a:rPr>
              <a:t> </a:t>
            </a:r>
          </a:p>
          <a:p>
            <a:pPr algn="just" eaLnBrk="1" hangingPunct="1">
              <a:lnSpc>
                <a:spcPct val="60000"/>
              </a:lnSpc>
              <a:spcBef>
                <a:spcPct val="50000"/>
              </a:spcBef>
            </a:pPr>
            <a:r>
              <a:rPr lang="en-US" sz="1000">
                <a:latin typeface="Times New Roman" panose="02020603050405020304" pitchFamily="18" charset="0"/>
              </a:rPr>
              <a:t>A. Bacci, C. Maroli, V. Petrillo, A. Rossi, L. Serafini - NIMB 263 (2007) 488-496</a:t>
            </a:r>
          </a:p>
        </p:txBody>
      </p:sp>
      <p:sp>
        <p:nvSpPr>
          <p:cNvPr id="24" name="Line 591"/>
          <p:cNvSpPr>
            <a:spLocks noChangeShapeType="1"/>
          </p:cNvSpPr>
          <p:nvPr/>
        </p:nvSpPr>
        <p:spPr bwMode="auto">
          <a:xfrm>
            <a:off x="238125" y="6324600"/>
            <a:ext cx="8668849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8909" y="680853"/>
            <a:ext cx="5957266" cy="2170578"/>
          </a:xfrm>
          <a:prstGeom prst="rect">
            <a:avLst/>
          </a:prstGeom>
          <a:ln w="19050">
            <a:solidFill>
              <a:srgbClr val="C600C6"/>
            </a:solidFill>
          </a:ln>
        </p:spPr>
      </p:pic>
      <p:sp>
        <p:nvSpPr>
          <p:cNvPr id="38" name="TextBox 37"/>
          <p:cNvSpPr txBox="1"/>
          <p:nvPr/>
        </p:nvSpPr>
        <p:spPr>
          <a:xfrm>
            <a:off x="232470" y="3008283"/>
            <a:ext cx="2506871" cy="40011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C600C6"/>
                </a:solidFill>
                <a:latin typeface="Gabriola" panose="04040605051002020D02" pitchFamily="82" charset="0"/>
              </a:rPr>
              <a:t>Old Kind of Fitness Function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400469" y="4158238"/>
            <a:ext cx="23379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lphaLcParenBoth"/>
            </a:pPr>
            <a:r>
              <a:rPr lang="it-IT" dirty="0" smtClean="0">
                <a:solidFill>
                  <a:srgbClr val="FF0000"/>
                </a:solidFill>
              </a:rPr>
              <a:t>By </a:t>
            </a:r>
            <a:r>
              <a:rPr lang="it-IT" dirty="0" err="1" smtClean="0">
                <a:solidFill>
                  <a:srgbClr val="FF0000"/>
                </a:solidFill>
              </a:rPr>
              <a:t>hand</a:t>
            </a:r>
            <a:endParaRPr lang="it-IT" dirty="0">
              <a:solidFill>
                <a:srgbClr val="FF0000"/>
              </a:solidFill>
            </a:endParaRPr>
          </a:p>
          <a:p>
            <a:pPr marL="342900" indent="-342900">
              <a:buAutoNum type="alphaLcParenBoth"/>
            </a:pPr>
            <a:r>
              <a:rPr lang="it-IT" dirty="0" smtClean="0"/>
              <a:t>By GA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158220" y="4182386"/>
            <a:ext cx="2337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spot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6698541" y="4144286"/>
            <a:ext cx="2337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 smtClean="0"/>
              <a:t>spectrum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7736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403665" y="2853879"/>
            <a:ext cx="2263646" cy="107721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58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it-IT" sz="3200" dirty="0" smtClean="0">
                <a:latin typeface="Gabriola" panose="04040605051002020D02" pitchFamily="82" charset="0"/>
              </a:rPr>
              <a:t>The </a:t>
            </a:r>
            <a:endParaRPr lang="it-IT" sz="3200" dirty="0">
              <a:latin typeface="Gabriola" panose="04040605051002020D02" pitchFamily="82" charset="0"/>
            </a:endParaRPr>
          </a:p>
          <a:p>
            <a:pPr algn="ctr"/>
            <a:r>
              <a:rPr lang="it-IT" sz="3200" dirty="0" smtClean="0">
                <a:latin typeface="Gabriola" panose="04040605051002020D02" pitchFamily="82" charset="0"/>
              </a:rPr>
              <a:t>GIOTTO code</a:t>
            </a:r>
            <a:endParaRPr lang="en-US" sz="3200" dirty="0" smtClean="0">
              <a:latin typeface="Gabriola" panose="04040605051002020D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1337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5659" y="972435"/>
            <a:ext cx="8820837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en-US" sz="2000" b="1" dirty="0" smtClean="0">
                <a:latin typeface="Gabriola" panose="04040605051002020D02" pitchFamily="82" charset="0"/>
              </a:rPr>
              <a:t>WAS BORN </a:t>
            </a:r>
            <a:r>
              <a:rPr lang="en-US" sz="2000" dirty="0" smtClean="0">
                <a:latin typeface="Gabriola" panose="04040605051002020D02" pitchFamily="82" charset="0"/>
              </a:rPr>
              <a:t>in </a:t>
            </a:r>
            <a:r>
              <a:rPr lang="en-US" sz="2000" dirty="0" smtClean="0">
                <a:solidFill>
                  <a:srgbClr val="C600C6"/>
                </a:solidFill>
                <a:latin typeface="Gabriola" panose="04040605051002020D02" pitchFamily="82" charset="0"/>
              </a:rPr>
              <a:t>2008</a:t>
            </a:r>
            <a:r>
              <a:rPr lang="en-US" sz="2000" dirty="0" smtClean="0">
                <a:solidFill>
                  <a:prstClr val="black"/>
                </a:solidFill>
                <a:latin typeface="Gabriola" panose="04040605051002020D02" pitchFamily="82" charset="0"/>
              </a:rPr>
              <a:t>;    </a:t>
            </a:r>
            <a:r>
              <a:rPr lang="en-US" sz="2000" dirty="0" smtClean="0">
                <a:solidFill>
                  <a:prstClr val="black"/>
                </a:solidFill>
                <a:latin typeface="Gabriola" panose="04040605051002020D02" pitchFamily="82" charset="0"/>
              </a:rPr>
              <a:t>Language: </a:t>
            </a:r>
            <a:r>
              <a:rPr lang="en-US" sz="2000" dirty="0" smtClean="0">
                <a:solidFill>
                  <a:srgbClr val="C600C6"/>
                </a:solidFill>
                <a:latin typeface="Gabriola" panose="04040605051002020D02" pitchFamily="82" charset="0"/>
              </a:rPr>
              <a:t>Fortran 90/95</a:t>
            </a:r>
            <a:r>
              <a:rPr lang="en-US" sz="2000" dirty="0" smtClean="0">
                <a:solidFill>
                  <a:srgbClr val="FF0000"/>
                </a:solidFill>
                <a:latin typeface="Gabriola" panose="04040605051002020D02" pitchFamily="82" charset="0"/>
              </a:rPr>
              <a:t>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2000" dirty="0" smtClean="0">
              <a:solidFill>
                <a:srgbClr val="FF0000"/>
              </a:solidFill>
              <a:latin typeface="Gabriola" panose="04040605051002020D02" pitchFamily="82" charset="0"/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000" b="1" dirty="0" smtClean="0">
                <a:latin typeface="Gabriola" panose="04040605051002020D02" pitchFamily="82" charset="0"/>
              </a:rPr>
              <a:t>USE</a:t>
            </a:r>
            <a:r>
              <a:rPr lang="en-US" sz="2000" dirty="0">
                <a:latin typeface="Gabriola" panose="04040605051002020D02" pitchFamily="82" charset="0"/>
              </a:rPr>
              <a:t> </a:t>
            </a:r>
            <a:r>
              <a:rPr lang="en-US" sz="2000" dirty="0" smtClean="0">
                <a:latin typeface="Gabriola" panose="04040605051002020D02" pitchFamily="82" charset="0"/>
              </a:rPr>
              <a:t>for </a:t>
            </a:r>
            <a:r>
              <a:rPr lang="en-US" sz="2000" dirty="0" smtClean="0">
                <a:solidFill>
                  <a:srgbClr val="C600C6"/>
                </a:solidFill>
                <a:latin typeface="Gabriola" panose="04040605051002020D02" pitchFamily="82" charset="0"/>
              </a:rPr>
              <a:t>Optimization </a:t>
            </a:r>
            <a:r>
              <a:rPr lang="en-US" sz="2000" dirty="0">
                <a:solidFill>
                  <a:srgbClr val="C600C6"/>
                </a:solidFill>
                <a:latin typeface="Gabriola" panose="04040605051002020D02" pitchFamily="82" charset="0"/>
              </a:rPr>
              <a:t>of </a:t>
            </a:r>
            <a:r>
              <a:rPr lang="en-US" sz="2000" dirty="0" smtClean="0">
                <a:solidFill>
                  <a:srgbClr val="C600C6"/>
                </a:solidFill>
                <a:latin typeface="Gabriola" panose="04040605051002020D02" pitchFamily="82" charset="0"/>
              </a:rPr>
              <a:t>Generic Code’s Parameters</a:t>
            </a:r>
            <a:r>
              <a:rPr lang="en-US" sz="2000" dirty="0" smtClean="0">
                <a:solidFill>
                  <a:srgbClr val="FF0000"/>
                </a:solidFill>
                <a:latin typeface="Gabriola" panose="04040605051002020D02" pitchFamily="82" charset="0"/>
              </a:rPr>
              <a:t>  </a:t>
            </a:r>
            <a:r>
              <a:rPr lang="en-US" sz="2000" dirty="0">
                <a:latin typeface="Gabriola" panose="04040605051002020D02" pitchFamily="82" charset="0"/>
              </a:rPr>
              <a:t>or </a:t>
            </a:r>
            <a:r>
              <a:rPr lang="en-US" sz="2000" dirty="0" smtClean="0">
                <a:latin typeface="Gabriola" panose="04040605051002020D02" pitchFamily="82" charset="0"/>
              </a:rPr>
              <a:t>for</a:t>
            </a:r>
            <a:r>
              <a:rPr lang="en-US" sz="2000" dirty="0" smtClean="0">
                <a:solidFill>
                  <a:srgbClr val="C600C6"/>
                </a:solidFill>
                <a:latin typeface="Gabriola" panose="04040605051002020D02" pitchFamily="82" charset="0"/>
              </a:rPr>
              <a:t> </a:t>
            </a:r>
            <a:r>
              <a:rPr lang="en-US" sz="2000" dirty="0">
                <a:solidFill>
                  <a:srgbClr val="C600C6"/>
                </a:solidFill>
                <a:latin typeface="Gabriola" panose="04040605051002020D02" pitchFamily="82" charset="0"/>
              </a:rPr>
              <a:t>Statistical (Jitters) </a:t>
            </a:r>
            <a:r>
              <a:rPr lang="en-US" sz="2000" dirty="0" smtClean="0">
                <a:solidFill>
                  <a:srgbClr val="C600C6"/>
                </a:solidFill>
                <a:latin typeface="Gabriola" panose="04040605051002020D02" pitchFamily="82" charset="0"/>
              </a:rPr>
              <a:t>Analysis</a:t>
            </a:r>
            <a:endParaRPr lang="en-US" sz="2000" dirty="0">
              <a:solidFill>
                <a:srgbClr val="C600C6"/>
              </a:solidFill>
              <a:latin typeface="Gabriola" panose="04040605051002020D02" pitchFamily="82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2000" dirty="0">
              <a:latin typeface="Gabriola" panose="04040605051002020D02" pitchFamily="82" charset="0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en-US" sz="2000" b="1" dirty="0" smtClean="0">
                <a:latin typeface="Gabriola" panose="04040605051002020D02" pitchFamily="82" charset="0"/>
              </a:rPr>
              <a:t>INPUTS </a:t>
            </a:r>
            <a:r>
              <a:rPr lang="en-US" sz="2000" dirty="0" smtClean="0">
                <a:latin typeface="Gabriola" panose="04040605051002020D02" pitchFamily="82" charset="0"/>
              </a:rPr>
              <a:t>based on </a:t>
            </a:r>
            <a:r>
              <a:rPr lang="en-US" sz="2000" dirty="0" smtClean="0">
                <a:solidFill>
                  <a:srgbClr val="C600C6"/>
                </a:solidFill>
                <a:latin typeface="Gabriola" panose="04040605051002020D02" pitchFamily="82" charset="0"/>
              </a:rPr>
              <a:t>NameList</a:t>
            </a:r>
            <a:r>
              <a:rPr lang="en-US" sz="2000" dirty="0" smtClean="0">
                <a:solidFill>
                  <a:srgbClr val="FF0000"/>
                </a:solidFill>
                <a:latin typeface="Gabriola" panose="04040605051002020D02" pitchFamily="82" charset="0"/>
              </a:rPr>
              <a:t> </a:t>
            </a:r>
            <a:r>
              <a:rPr lang="en-US" sz="2000" dirty="0" smtClean="0">
                <a:latin typeface="Gabriola" panose="04040605051002020D02" pitchFamily="82" charset="0"/>
              </a:rPr>
              <a:t>&amp;</a:t>
            </a:r>
            <a:r>
              <a:rPr lang="en-US" sz="2000" dirty="0" smtClean="0">
                <a:solidFill>
                  <a:srgbClr val="FF0000"/>
                </a:solidFill>
                <a:latin typeface="Gabriola" panose="04040605051002020D02" pitchFamily="82" charset="0"/>
              </a:rPr>
              <a:t> </a:t>
            </a:r>
            <a:r>
              <a:rPr lang="en-US" sz="2000" dirty="0" smtClean="0">
                <a:solidFill>
                  <a:srgbClr val="C600C6"/>
                </a:solidFill>
                <a:latin typeface="Gabriola" panose="04040605051002020D02" pitchFamily="82" charset="0"/>
              </a:rPr>
              <a:t>on </a:t>
            </a:r>
            <a:r>
              <a:rPr lang="en-US" sz="2000" dirty="0" smtClean="0">
                <a:solidFill>
                  <a:srgbClr val="C600C6"/>
                </a:solidFill>
                <a:latin typeface="Gabriola" panose="04040605051002020D02" pitchFamily="82" charset="0"/>
              </a:rPr>
              <a:t>two internal </a:t>
            </a:r>
            <a:r>
              <a:rPr lang="en-US" sz="2000" dirty="0" err="1" smtClean="0">
                <a:solidFill>
                  <a:srgbClr val="C600C6"/>
                </a:solidFill>
                <a:latin typeface="Gabriola" panose="04040605051002020D02" pitchFamily="82" charset="0"/>
              </a:rPr>
              <a:t>DataBase</a:t>
            </a:r>
            <a:endParaRPr lang="en-US" sz="2000" dirty="0" smtClean="0">
              <a:solidFill>
                <a:srgbClr val="C600C6"/>
              </a:solidFill>
              <a:latin typeface="Gabriola" panose="04040605051002020D02" pitchFamily="82" charset="0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</a:pPr>
            <a:endParaRPr lang="en-US" sz="2000" dirty="0">
              <a:solidFill>
                <a:srgbClr val="0000FF"/>
              </a:solidFill>
              <a:latin typeface="Gabriola" panose="04040605051002020D02" pitchFamily="82" charset="0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en-US" sz="2000" b="1" dirty="0" smtClean="0">
                <a:latin typeface="Gabriola" panose="04040605051002020D02" pitchFamily="82" charset="0"/>
              </a:rPr>
              <a:t>CAN </a:t>
            </a:r>
            <a:r>
              <a:rPr lang="en-US" sz="2000" dirty="0" smtClean="0">
                <a:solidFill>
                  <a:srgbClr val="C600C6"/>
                </a:solidFill>
                <a:latin typeface="Gabriola" panose="04040605051002020D02" pitchFamily="82" charset="0"/>
              </a:rPr>
              <a:t>easily Drive different codes:</a:t>
            </a:r>
          </a:p>
          <a:p>
            <a:pPr lvl="1"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latin typeface="Gabriola" panose="04040605051002020D02" pitchFamily="82" charset="0"/>
              </a:rPr>
              <a:t>Now: </a:t>
            </a:r>
            <a:r>
              <a:rPr lang="en-US" sz="2000" dirty="0" smtClean="0">
                <a:solidFill>
                  <a:srgbClr val="C600C6"/>
                </a:solidFill>
                <a:latin typeface="Gabriola" panose="04040605051002020D02" pitchFamily="82" charset="0"/>
              </a:rPr>
              <a:t>ASTRA’s Generator</a:t>
            </a:r>
            <a:r>
              <a:rPr lang="en-US" sz="2000" dirty="0" smtClean="0">
                <a:latin typeface="Gabriola" panose="04040605051002020D02" pitchFamily="82" charset="0"/>
              </a:rPr>
              <a:t>,    </a:t>
            </a:r>
            <a:r>
              <a:rPr lang="en-US" sz="2000" dirty="0" smtClean="0">
                <a:solidFill>
                  <a:srgbClr val="C600C6"/>
                </a:solidFill>
                <a:latin typeface="Gabriola" panose="04040605051002020D02" pitchFamily="82" charset="0"/>
              </a:rPr>
              <a:t>ASTRA</a:t>
            </a:r>
            <a:r>
              <a:rPr lang="en-US" sz="2000" dirty="0" smtClean="0">
                <a:latin typeface="Gabriola" panose="04040605051002020D02" pitchFamily="82" charset="0"/>
              </a:rPr>
              <a:t>,    </a:t>
            </a:r>
            <a:r>
              <a:rPr lang="en-US" sz="2000" dirty="0" err="1" smtClean="0">
                <a:solidFill>
                  <a:srgbClr val="C600C6"/>
                </a:solidFill>
                <a:latin typeface="Gabriola" panose="04040605051002020D02" pitchFamily="82" charset="0"/>
              </a:rPr>
              <a:t>QFluid</a:t>
            </a:r>
            <a:r>
              <a:rPr lang="en-US" sz="2000" dirty="0" smtClean="0">
                <a:latin typeface="Gabriola" panose="04040605051002020D02" pitchFamily="82" charset="0"/>
              </a:rPr>
              <a:t> (Plasma acceleration, A. Rossi modifications)</a:t>
            </a:r>
            <a:r>
              <a:rPr lang="en-US" sz="2000" dirty="0" smtClean="0">
                <a:solidFill>
                  <a:prstClr val="black"/>
                </a:solidFill>
                <a:latin typeface="Gabriola" panose="04040605051002020D02" pitchFamily="82" charset="0"/>
              </a:rPr>
              <a:t> </a:t>
            </a:r>
          </a:p>
          <a:p>
            <a:pPr lvl="1"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solidFill>
                  <a:prstClr val="black"/>
                </a:solidFill>
                <a:latin typeface="Gabriola" panose="04040605051002020D02" pitchFamily="82" charset="0"/>
              </a:rPr>
              <a:t> </a:t>
            </a:r>
            <a:endParaRPr lang="en-US" sz="2000" dirty="0">
              <a:solidFill>
                <a:prstClr val="black"/>
              </a:solidFill>
              <a:latin typeface="Gabriola" panose="04040605051002020D02" pitchFamily="82" charset="0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en-US" sz="2000" b="1" dirty="0" smtClean="0">
                <a:latin typeface="Gabriola" panose="04040605051002020D02" pitchFamily="82" charset="0"/>
              </a:rPr>
              <a:t>Current Version (Ver. 10.0):</a:t>
            </a:r>
          </a:p>
          <a:p>
            <a:pPr lvl="1"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solidFill>
                  <a:srgbClr val="C600C6"/>
                </a:solidFill>
                <a:latin typeface="Gabriola" panose="04040605051002020D02" pitchFamily="82" charset="0"/>
              </a:rPr>
              <a:t>Linux 64</a:t>
            </a:r>
            <a:r>
              <a:rPr lang="en-US" sz="2000" dirty="0" smtClean="0">
                <a:solidFill>
                  <a:srgbClr val="FF0000"/>
                </a:solidFill>
                <a:latin typeface="Gabriola" panose="04040605051002020D02" pitchFamily="82" charset="0"/>
              </a:rPr>
              <a:t> </a:t>
            </a:r>
            <a:r>
              <a:rPr lang="en-US" sz="2000" dirty="0" smtClean="0">
                <a:latin typeface="Gabriola" panose="04040605051002020D02" pitchFamily="82" charset="0"/>
              </a:rPr>
              <a:t>bit;</a:t>
            </a:r>
            <a:r>
              <a:rPr lang="en-US" sz="2000" dirty="0" smtClean="0">
                <a:solidFill>
                  <a:srgbClr val="0000FF"/>
                </a:solidFill>
                <a:latin typeface="Gabriola" panose="04040605051002020D02" pitchFamily="82" charset="0"/>
              </a:rPr>
              <a:t> </a:t>
            </a:r>
            <a:r>
              <a:rPr lang="en-US" sz="2000" dirty="0" smtClean="0">
                <a:solidFill>
                  <a:srgbClr val="C600C6"/>
                </a:solidFill>
                <a:latin typeface="Gabriola" panose="04040605051002020D02" pitchFamily="82" charset="0"/>
              </a:rPr>
              <a:t>Windows 64 </a:t>
            </a:r>
            <a:r>
              <a:rPr lang="en-US" sz="2000" dirty="0" smtClean="0">
                <a:latin typeface="Gabriola" panose="04040605051002020D02" pitchFamily="82" charset="0"/>
              </a:rPr>
              <a:t>– (compilers </a:t>
            </a:r>
            <a:r>
              <a:rPr lang="en-US" sz="2000" b="1" dirty="0" err="1">
                <a:latin typeface="Gabriola" panose="04040605051002020D02" pitchFamily="82" charset="0"/>
              </a:rPr>
              <a:t>g</a:t>
            </a:r>
            <a:r>
              <a:rPr lang="en-US" sz="2000" b="1" dirty="0" err="1" smtClean="0">
                <a:latin typeface="Gabriola" panose="04040605051002020D02" pitchFamily="82" charset="0"/>
              </a:rPr>
              <a:t>fortran</a:t>
            </a:r>
            <a:r>
              <a:rPr lang="en-US" sz="2000" dirty="0" smtClean="0">
                <a:latin typeface="Gabriola" panose="04040605051002020D02" pitchFamily="82" charset="0"/>
              </a:rPr>
              <a:t> or </a:t>
            </a:r>
            <a:r>
              <a:rPr lang="en-US" sz="2000" b="1" dirty="0" smtClean="0">
                <a:latin typeface="Gabriola" panose="04040605051002020D02" pitchFamily="82" charset="0"/>
              </a:rPr>
              <a:t>INTEL </a:t>
            </a:r>
            <a:r>
              <a:rPr lang="en-US" sz="2000" b="1" dirty="0" err="1" smtClean="0">
                <a:latin typeface="Gabriola" panose="04040605051002020D02" pitchFamily="82" charset="0"/>
              </a:rPr>
              <a:t>fortran</a:t>
            </a:r>
            <a:r>
              <a:rPr lang="en-US" sz="2000" dirty="0" smtClean="0">
                <a:latin typeface="Gabriola" panose="04040605051002020D02" pitchFamily="82" charset="0"/>
              </a:rPr>
              <a:t>)</a:t>
            </a:r>
          </a:p>
          <a:p>
            <a:pPr lvl="1"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latin typeface="Gabriola" panose="04040605051002020D02" pitchFamily="82" charset="0"/>
              </a:rPr>
              <a:t>Parallelized with </a:t>
            </a:r>
            <a:r>
              <a:rPr lang="en-US" sz="2000" dirty="0" smtClean="0">
                <a:solidFill>
                  <a:srgbClr val="C600C6"/>
                </a:solidFill>
                <a:latin typeface="Gabriola" panose="04040605051002020D02" pitchFamily="82" charset="0"/>
              </a:rPr>
              <a:t>OPEN-MPI</a:t>
            </a:r>
            <a:r>
              <a:rPr lang="en-US" sz="2000" dirty="0" smtClean="0">
                <a:latin typeface="Gabriola" panose="04040605051002020D02" pitchFamily="82" charset="0"/>
              </a:rPr>
              <a:t> (Linux), </a:t>
            </a:r>
            <a:r>
              <a:rPr lang="en-US" sz="2000" dirty="0" smtClean="0">
                <a:solidFill>
                  <a:srgbClr val="C600C6"/>
                </a:solidFill>
                <a:latin typeface="Gabriola" panose="04040605051002020D02" pitchFamily="82" charset="0"/>
              </a:rPr>
              <a:t>MS-MPI</a:t>
            </a:r>
            <a:r>
              <a:rPr lang="en-US" sz="2000" dirty="0" smtClean="0">
                <a:latin typeface="Gabriola" panose="04040605051002020D02" pitchFamily="82" charset="0"/>
              </a:rPr>
              <a:t> or </a:t>
            </a:r>
            <a:r>
              <a:rPr lang="en-US" sz="2000" dirty="0" smtClean="0">
                <a:solidFill>
                  <a:srgbClr val="C600C6"/>
                </a:solidFill>
                <a:latin typeface="Gabriola" panose="04040605051002020D02" pitchFamily="82" charset="0"/>
              </a:rPr>
              <a:t>INTEL MPI </a:t>
            </a:r>
            <a:r>
              <a:rPr lang="en-US" sz="2000" dirty="0" smtClean="0">
                <a:latin typeface="Gabriola" panose="04040605051002020D02" pitchFamily="82" charset="0"/>
              </a:rPr>
              <a:t>(Windows)</a:t>
            </a:r>
          </a:p>
          <a:p>
            <a:pPr lvl="1"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latin typeface="Gabriola" panose="04040605051002020D02" pitchFamily="82" charset="0"/>
              </a:rPr>
              <a:t>Used @ </a:t>
            </a:r>
            <a:r>
              <a:rPr lang="en-US" sz="2000" dirty="0" smtClean="0">
                <a:solidFill>
                  <a:srgbClr val="C600C6"/>
                </a:solidFill>
                <a:latin typeface="Gabriola" panose="04040605051002020D02" pitchFamily="82" charset="0"/>
              </a:rPr>
              <a:t>PSI</a:t>
            </a:r>
            <a:r>
              <a:rPr lang="en-US" sz="2000" dirty="0" smtClean="0">
                <a:latin typeface="Gabriola" panose="04040605051002020D02" pitchFamily="82" charset="0"/>
              </a:rPr>
              <a:t> (S. </a:t>
            </a:r>
            <a:r>
              <a:rPr lang="en-US" sz="2000" dirty="0" err="1" smtClean="0">
                <a:latin typeface="Gabriola" panose="04040605051002020D02" pitchFamily="82" charset="0"/>
              </a:rPr>
              <a:t>Bettoni</a:t>
            </a:r>
            <a:r>
              <a:rPr lang="en-US" sz="2000" dirty="0" smtClean="0">
                <a:latin typeface="Gabriola" panose="04040605051002020D02" pitchFamily="82" charset="0"/>
              </a:rPr>
              <a:t>) and tested at </a:t>
            </a:r>
            <a:r>
              <a:rPr lang="en-US" sz="2000" dirty="0" err="1">
                <a:solidFill>
                  <a:srgbClr val="C600C6"/>
                </a:solidFill>
                <a:latin typeface="Gabriola" panose="04040605051002020D02" pitchFamily="82" charset="0"/>
              </a:rPr>
              <a:t>D</a:t>
            </a:r>
            <a:r>
              <a:rPr lang="en-US" sz="2000" dirty="0" err="1" smtClean="0">
                <a:solidFill>
                  <a:srgbClr val="C600C6"/>
                </a:solidFill>
                <a:latin typeface="Gabriola" panose="04040605051002020D02" pitchFamily="82" charset="0"/>
              </a:rPr>
              <a:t>esy-Pitz</a:t>
            </a:r>
            <a:endParaRPr lang="en-US" sz="2000" dirty="0" smtClean="0">
              <a:solidFill>
                <a:srgbClr val="C600C6"/>
              </a:solidFill>
              <a:latin typeface="Gabriola" panose="04040605051002020D02" pitchFamily="82" charset="0"/>
            </a:endParaRPr>
          </a:p>
          <a:p>
            <a:pPr lvl="1" fontAlgn="auto">
              <a:spcBef>
                <a:spcPts val="0"/>
              </a:spcBef>
              <a:spcAft>
                <a:spcPts val="0"/>
              </a:spcAft>
            </a:pPr>
            <a:endParaRPr lang="en-US" sz="2000" dirty="0" smtClean="0">
              <a:solidFill>
                <a:srgbClr val="FF0000"/>
              </a:solidFill>
              <a:latin typeface="Gabriola" panose="04040605051002020D02" pitchFamily="82" charset="0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en-US" sz="2000" b="1" dirty="0">
                <a:latin typeface="Gabriola" panose="04040605051002020D02" pitchFamily="82" charset="0"/>
              </a:rPr>
              <a:t>Code and Documentations: </a:t>
            </a:r>
          </a:p>
          <a:p>
            <a:pPr lvl="1"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prstClr val="black"/>
                </a:solidFill>
                <a:latin typeface="Gabriola" panose="04040605051002020D02" pitchFamily="82" charset="0"/>
              </a:rPr>
              <a:t>URL: </a:t>
            </a:r>
            <a:r>
              <a:rPr lang="en-US" sz="2000" dirty="0">
                <a:solidFill>
                  <a:prstClr val="black"/>
                </a:solidFill>
                <a:latin typeface="Gabriola" panose="04040605051002020D02" pitchFamily="82" charset="0"/>
                <a:hlinkClick r:id="rId2"/>
              </a:rPr>
              <a:t>http://pcfasci.fisica.unimi.it/Pagine/GIOTTO/GIOTTO.htm</a:t>
            </a:r>
            <a:r>
              <a:rPr lang="en-US" sz="2000" dirty="0">
                <a:solidFill>
                  <a:prstClr val="black"/>
                </a:solidFill>
                <a:latin typeface="Gabriola" panose="04040605051002020D02" pitchFamily="82" charset="0"/>
              </a:rPr>
              <a:t> (server </a:t>
            </a:r>
            <a:r>
              <a:rPr lang="en-US" sz="2000" dirty="0" smtClean="0">
                <a:solidFill>
                  <a:prstClr val="black"/>
                </a:solidFill>
                <a:latin typeface="Gabriola" panose="04040605051002020D02" pitchFamily="82" charset="0"/>
              </a:rPr>
              <a:t>down, pardon!)</a:t>
            </a:r>
            <a:endParaRPr lang="en-US" sz="2000" dirty="0">
              <a:solidFill>
                <a:prstClr val="black"/>
              </a:solidFill>
              <a:latin typeface="Gabriola" panose="04040605051002020D02" pitchFamily="82" charset="0"/>
            </a:endParaRPr>
          </a:p>
          <a:p>
            <a:pPr lvl="1"/>
            <a:r>
              <a:rPr lang="en-US" sz="2000" dirty="0">
                <a:latin typeface="Gabriola" panose="04040605051002020D02" pitchFamily="82" charset="0"/>
              </a:rPr>
              <a:t>Exist an </a:t>
            </a:r>
            <a:r>
              <a:rPr lang="en-US" sz="2000" dirty="0">
                <a:solidFill>
                  <a:srgbClr val="C600C6"/>
                </a:solidFill>
                <a:latin typeface="Gabriola" panose="04040605051002020D02" pitchFamily="82" charset="0"/>
              </a:rPr>
              <a:t>User manual for version 8.5 </a:t>
            </a:r>
            <a:r>
              <a:rPr lang="en-US" sz="2000" dirty="0" smtClean="0">
                <a:solidFill>
                  <a:srgbClr val="C600C6"/>
                </a:solidFill>
                <a:latin typeface="Gabriola" panose="04040605051002020D02" pitchFamily="82" charset="0"/>
              </a:rPr>
              <a:t>2012 (needs updates)</a:t>
            </a:r>
            <a:endParaRPr lang="en-US" sz="2000" dirty="0">
              <a:solidFill>
                <a:srgbClr val="C600C6"/>
              </a:solidFill>
              <a:latin typeface="Gabriola" panose="04040605051002020D02" pitchFamily="82" charset="0"/>
            </a:endParaRPr>
          </a:p>
          <a:p>
            <a:pPr lvl="1" fontAlgn="auto">
              <a:spcBef>
                <a:spcPts val="0"/>
              </a:spcBef>
              <a:spcAft>
                <a:spcPts val="0"/>
              </a:spcAft>
            </a:pPr>
            <a:endParaRPr lang="en-US" sz="2000" dirty="0" smtClean="0">
              <a:solidFill>
                <a:srgbClr val="FF0000"/>
              </a:solidFill>
              <a:latin typeface="Gabriola" panose="04040605051002020D02" pitchFamily="8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32470" y="44624"/>
            <a:ext cx="880402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b="1" dirty="0" smtClean="0">
                <a:solidFill>
                  <a:srgbClr val="C600C6"/>
                </a:solidFill>
                <a:latin typeface="Gabriola" panose="04040605051002020D02" pitchFamily="82" charset="0"/>
              </a:rPr>
              <a:t>GIOTTO  -  G</a:t>
            </a:r>
            <a:r>
              <a:rPr lang="en-US" sz="2400" b="1" dirty="0" smtClean="0">
                <a:solidFill>
                  <a:prstClr val="black"/>
                </a:solidFill>
                <a:latin typeface="Gabriola" panose="04040605051002020D02" pitchFamily="82" charset="0"/>
              </a:rPr>
              <a:t>enetic </a:t>
            </a:r>
            <a:r>
              <a:rPr lang="en-US" sz="2400" b="1" dirty="0" smtClean="0">
                <a:solidFill>
                  <a:srgbClr val="C600C6"/>
                </a:solidFill>
                <a:latin typeface="Gabriola" panose="04040605051002020D02" pitchFamily="82" charset="0"/>
              </a:rPr>
              <a:t>I</a:t>
            </a:r>
            <a:r>
              <a:rPr lang="en-US" sz="2400" b="1" dirty="0" smtClean="0">
                <a:solidFill>
                  <a:prstClr val="black"/>
                </a:solidFill>
                <a:latin typeface="Gabriola" panose="04040605051002020D02" pitchFamily="82" charset="0"/>
              </a:rPr>
              <a:t>nterface for </a:t>
            </a:r>
            <a:r>
              <a:rPr lang="en-US" sz="2400" b="1" dirty="0" err="1" smtClean="0">
                <a:solidFill>
                  <a:srgbClr val="C600C6"/>
                </a:solidFill>
                <a:latin typeface="Gabriola" panose="04040605051002020D02" pitchFamily="82" charset="0"/>
              </a:rPr>
              <a:t>O</a:t>
            </a:r>
            <a:r>
              <a:rPr lang="en-US" sz="2400" b="1" dirty="0" err="1" smtClean="0">
                <a:solidFill>
                  <a:prstClr val="black"/>
                </a:solidFill>
                <a:latin typeface="Gabriola" panose="04040605051002020D02" pitchFamily="82" charset="0"/>
              </a:rPr>
              <a:t>p</a:t>
            </a:r>
            <a:r>
              <a:rPr lang="en-US" sz="2400" b="1" dirty="0" err="1" smtClean="0">
                <a:solidFill>
                  <a:srgbClr val="C600C6"/>
                </a:solidFill>
                <a:latin typeface="Gabriola" panose="04040605051002020D02" pitchFamily="82" charset="0"/>
              </a:rPr>
              <a:t>T</a:t>
            </a:r>
            <a:r>
              <a:rPr lang="en-US" sz="2400" b="1" dirty="0" err="1" smtClean="0">
                <a:solidFill>
                  <a:prstClr val="black"/>
                </a:solidFill>
                <a:latin typeface="Gabriola" panose="04040605051002020D02" pitchFamily="82" charset="0"/>
              </a:rPr>
              <a:t>imising</a:t>
            </a:r>
            <a:r>
              <a:rPr lang="en-US" sz="2400" b="1" dirty="0" smtClean="0">
                <a:solidFill>
                  <a:prstClr val="black"/>
                </a:solidFill>
                <a:latin typeface="Gabriola" panose="04040605051002020D02" pitchFamily="82" charset="0"/>
              </a:rPr>
              <a:t> </a:t>
            </a:r>
            <a:r>
              <a:rPr lang="en-US" sz="2400" b="1" dirty="0" smtClean="0">
                <a:solidFill>
                  <a:srgbClr val="C600C6"/>
                </a:solidFill>
                <a:latin typeface="Gabriola" panose="04040605051002020D02" pitchFamily="82" charset="0"/>
              </a:rPr>
              <a:t>T</a:t>
            </a:r>
            <a:r>
              <a:rPr lang="en-US" sz="2400" b="1" dirty="0" smtClean="0">
                <a:solidFill>
                  <a:prstClr val="black"/>
                </a:solidFill>
                <a:latin typeface="Gabriola" panose="04040605051002020D02" pitchFamily="82" charset="0"/>
              </a:rPr>
              <a:t>racking with </a:t>
            </a:r>
            <a:r>
              <a:rPr lang="en-US" sz="2400" b="1" dirty="0" smtClean="0">
                <a:solidFill>
                  <a:srgbClr val="C600C6"/>
                </a:solidFill>
                <a:latin typeface="Gabriola" panose="04040605051002020D02" pitchFamily="82" charset="0"/>
              </a:rPr>
              <a:t>O</a:t>
            </a:r>
            <a:r>
              <a:rPr lang="en-US" sz="2400" b="1" dirty="0" smtClean="0">
                <a:solidFill>
                  <a:prstClr val="black"/>
                </a:solidFill>
                <a:latin typeface="Gabriola" panose="04040605051002020D02" pitchFamily="82" charset="0"/>
              </a:rPr>
              <a:t>ptics</a:t>
            </a:r>
            <a:endParaRPr lang="en-US" sz="2400" b="1" i="1" dirty="0">
              <a:solidFill>
                <a:prstClr val="black"/>
              </a:solidFill>
              <a:latin typeface="Gabriola" panose="04040605051002020D02" pitchFamily="82" charset="0"/>
            </a:endParaRPr>
          </a:p>
        </p:txBody>
      </p:sp>
      <p:sp>
        <p:nvSpPr>
          <p:cNvPr id="7" name="Line 16"/>
          <p:cNvSpPr>
            <a:spLocks noChangeShapeType="1"/>
          </p:cNvSpPr>
          <p:nvPr/>
        </p:nvSpPr>
        <p:spPr bwMode="auto">
          <a:xfrm>
            <a:off x="251519" y="551705"/>
            <a:ext cx="8670059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t-IT" sz="1400" kern="0"/>
          </a:p>
        </p:txBody>
      </p:sp>
    </p:spTree>
    <p:extLst>
      <p:ext uri="{BB962C8B-B14F-4D97-AF65-F5344CB8AC3E}">
        <p14:creationId xmlns:p14="http://schemas.microsoft.com/office/powerpoint/2010/main" val="613888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"/>
          <p:cNvSpPr txBox="1">
            <a:spLocks noChangeArrowheads="1"/>
          </p:cNvSpPr>
          <p:nvPr/>
        </p:nvSpPr>
        <p:spPr bwMode="auto">
          <a:xfrm>
            <a:off x="357188" y="68263"/>
            <a:ext cx="8229600" cy="5794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anchor="ctr"/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US" sz="2800" i="1" dirty="0" smtClean="0">
                <a:solidFill>
                  <a:srgbClr val="C600C6"/>
                </a:solidFill>
                <a:latin typeface="+mn-lt"/>
              </a:rPr>
              <a:t>GIOTTO</a:t>
            </a:r>
            <a:r>
              <a:rPr lang="en-US" sz="3200" b="1" i="1" dirty="0" smtClean="0">
                <a:solidFill>
                  <a:srgbClr val="000000"/>
                </a:solidFill>
                <a:latin typeface="+mn-lt"/>
              </a:rPr>
              <a:t> – </a:t>
            </a:r>
            <a:r>
              <a:rPr lang="en-US" sz="2200" i="1" dirty="0" smtClean="0">
                <a:solidFill>
                  <a:srgbClr val="C600C6"/>
                </a:solidFill>
                <a:latin typeface="+mn-lt"/>
              </a:rPr>
              <a:t>G</a:t>
            </a:r>
            <a:r>
              <a:rPr lang="en-US" sz="2200" i="1" dirty="0" smtClean="0">
                <a:solidFill>
                  <a:srgbClr val="000000"/>
                </a:solidFill>
                <a:latin typeface="+mn-lt"/>
              </a:rPr>
              <a:t>enetic </a:t>
            </a:r>
            <a:r>
              <a:rPr lang="en-US" sz="2200" i="1" dirty="0" smtClean="0">
                <a:solidFill>
                  <a:srgbClr val="C600C6"/>
                </a:solidFill>
                <a:latin typeface="+mn-lt"/>
              </a:rPr>
              <a:t>I</a:t>
            </a:r>
            <a:r>
              <a:rPr lang="en-US" sz="2200" i="1" dirty="0" smtClean="0">
                <a:solidFill>
                  <a:srgbClr val="000000"/>
                </a:solidFill>
                <a:latin typeface="+mn-lt"/>
              </a:rPr>
              <a:t>nterface for </a:t>
            </a:r>
            <a:r>
              <a:rPr lang="en-US" sz="2200" i="1" dirty="0" err="1" smtClean="0">
                <a:solidFill>
                  <a:srgbClr val="C600C6"/>
                </a:solidFill>
                <a:latin typeface="+mn-lt"/>
              </a:rPr>
              <a:t>O</a:t>
            </a:r>
            <a:r>
              <a:rPr lang="en-US" sz="2200" i="1" dirty="0" err="1" smtClean="0">
                <a:solidFill>
                  <a:srgbClr val="000000"/>
                </a:solidFill>
                <a:latin typeface="+mn-lt"/>
              </a:rPr>
              <a:t>p</a:t>
            </a:r>
            <a:r>
              <a:rPr lang="en-US" sz="2200" i="1" dirty="0" err="1" smtClean="0">
                <a:solidFill>
                  <a:srgbClr val="C600C6"/>
                </a:solidFill>
                <a:latin typeface="+mn-lt"/>
              </a:rPr>
              <a:t>T</a:t>
            </a:r>
            <a:r>
              <a:rPr lang="en-US" sz="2200" i="1" dirty="0" err="1" smtClean="0">
                <a:solidFill>
                  <a:srgbClr val="000000"/>
                </a:solidFill>
                <a:latin typeface="+mn-lt"/>
              </a:rPr>
              <a:t>imising</a:t>
            </a:r>
            <a:r>
              <a:rPr lang="en-US" sz="2200" i="1" dirty="0" smtClean="0">
                <a:solidFill>
                  <a:srgbClr val="000000"/>
                </a:solidFill>
                <a:latin typeface="+mn-lt"/>
              </a:rPr>
              <a:t> </a:t>
            </a:r>
            <a:r>
              <a:rPr lang="en-US" sz="2200" i="1" dirty="0" smtClean="0">
                <a:solidFill>
                  <a:srgbClr val="C600C6"/>
                </a:solidFill>
                <a:latin typeface="+mn-lt"/>
              </a:rPr>
              <a:t>T</a:t>
            </a:r>
            <a:r>
              <a:rPr lang="en-US" sz="2200" i="1" dirty="0" smtClean="0">
                <a:solidFill>
                  <a:srgbClr val="000000"/>
                </a:solidFill>
                <a:latin typeface="+mn-lt"/>
              </a:rPr>
              <a:t>racking with </a:t>
            </a:r>
            <a:r>
              <a:rPr lang="en-US" sz="2200" i="1" dirty="0" smtClean="0">
                <a:solidFill>
                  <a:srgbClr val="C600C6"/>
                </a:solidFill>
                <a:latin typeface="+mn-lt"/>
              </a:rPr>
              <a:t>O</a:t>
            </a:r>
            <a:r>
              <a:rPr lang="en-US" sz="2200" i="1" dirty="0" smtClean="0">
                <a:solidFill>
                  <a:srgbClr val="000000"/>
                </a:solidFill>
                <a:latin typeface="+mn-lt"/>
              </a:rPr>
              <a:t>ptics </a:t>
            </a:r>
            <a:endParaRPr lang="en-US" sz="2200" i="1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215900" y="5316971"/>
            <a:ext cx="8639175" cy="801167"/>
          </a:xfrm>
          <a:prstGeom prst="rect">
            <a:avLst/>
          </a:prstGeom>
          <a:noFill/>
          <a:ln w="15840">
            <a:solidFill>
              <a:srgbClr val="000000"/>
            </a:solidFill>
            <a:miter lim="800000"/>
            <a:headEnd/>
            <a:tailEnd/>
          </a:ln>
        </p:spPr>
        <p:txBody>
          <a:bodyPr lIns="90000" tIns="46800" rIns="90000" bIns="46800" anchor="ctr"/>
          <a:lstStyle/>
          <a:p>
            <a:pPr algn="just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US" dirty="0" smtClean="0">
                <a:solidFill>
                  <a:srgbClr val="C600C6"/>
                </a:solidFill>
                <a:cs typeface="Times New Roman" pitchFamily="18" charset="0"/>
              </a:rPr>
              <a:t>Switch </a:t>
            </a:r>
            <a:r>
              <a:rPr lang="en-US" dirty="0">
                <a:cs typeface="Times New Roman" pitchFamily="18" charset="0"/>
              </a:rPr>
              <a:t>from </a:t>
            </a:r>
            <a:r>
              <a:rPr lang="en-US" dirty="0" smtClean="0">
                <a:solidFill>
                  <a:srgbClr val="C600C6"/>
                </a:solidFill>
                <a:cs typeface="Times New Roman" pitchFamily="18" charset="0"/>
              </a:rPr>
              <a:t>Optimizations </a:t>
            </a:r>
            <a:r>
              <a:rPr lang="en-US" dirty="0" smtClean="0">
                <a:cs typeface="Times New Roman" pitchFamily="18" charset="0"/>
              </a:rPr>
              <a:t>to</a:t>
            </a:r>
            <a:r>
              <a:rPr lang="en-US" dirty="0" smtClean="0">
                <a:solidFill>
                  <a:srgbClr val="C600C6"/>
                </a:solidFill>
                <a:cs typeface="Times New Roman" pitchFamily="18" charset="0"/>
              </a:rPr>
              <a:t> Statistical </a:t>
            </a:r>
            <a:r>
              <a:rPr lang="en-US" dirty="0">
                <a:solidFill>
                  <a:srgbClr val="C600C6"/>
                </a:solidFill>
                <a:cs typeface="Times New Roman" pitchFamily="18" charset="0"/>
              </a:rPr>
              <a:t>a</a:t>
            </a:r>
            <a:r>
              <a:rPr lang="en-US" dirty="0" smtClean="0">
                <a:solidFill>
                  <a:srgbClr val="C600C6"/>
                </a:solidFill>
                <a:cs typeface="Times New Roman" pitchFamily="18" charset="0"/>
              </a:rPr>
              <a:t>nalysis</a:t>
            </a:r>
            <a:r>
              <a:rPr lang="en-US" dirty="0" smtClean="0">
                <a:cs typeface="Times New Roman" pitchFamily="18" charset="0"/>
              </a:rPr>
              <a:t> is really </a:t>
            </a:r>
            <a:r>
              <a:rPr lang="en-US" dirty="0" smtClean="0">
                <a:solidFill>
                  <a:srgbClr val="C600C6"/>
                </a:solidFill>
                <a:cs typeface="Times New Roman" pitchFamily="18" charset="0"/>
              </a:rPr>
              <a:t>EASY</a:t>
            </a:r>
            <a:r>
              <a:rPr lang="en-US" dirty="0" smtClean="0">
                <a:cs typeface="Times New Roman" pitchFamily="18" charset="0"/>
              </a:rPr>
              <a:t> </a:t>
            </a:r>
            <a:endParaRPr lang="en-US" dirty="0" smtClean="0">
              <a:cs typeface="Times New Roman" pitchFamily="18" charset="0"/>
            </a:endParaRPr>
          </a:p>
          <a:p>
            <a:pPr algn="just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en-US" sz="800" dirty="0" smtClean="0">
              <a:solidFill>
                <a:srgbClr val="C600C6"/>
              </a:solidFill>
              <a:cs typeface="Times New Roman" pitchFamily="18" charset="0"/>
            </a:endParaRPr>
          </a:p>
          <a:p>
            <a:pPr algn="just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US" dirty="0" smtClean="0">
                <a:solidFill>
                  <a:srgbClr val="C600C6"/>
                </a:solidFill>
                <a:cs typeface="Times New Roman" pitchFamily="18" charset="0"/>
              </a:rPr>
              <a:t>J</a:t>
            </a:r>
            <a:r>
              <a:rPr lang="en-US" dirty="0" smtClean="0">
                <a:solidFill>
                  <a:srgbClr val="C600C6"/>
                </a:solidFill>
                <a:cs typeface="Times New Roman" pitchFamily="18" charset="0"/>
              </a:rPr>
              <a:t>itters </a:t>
            </a:r>
            <a:r>
              <a:rPr lang="en-US" dirty="0" smtClean="0">
                <a:solidFill>
                  <a:srgbClr val="C600C6"/>
                </a:solidFill>
                <a:cs typeface="Times New Roman" pitchFamily="18" charset="0"/>
              </a:rPr>
              <a:t>sampling</a:t>
            </a:r>
            <a:r>
              <a:rPr lang="en-US" dirty="0" smtClean="0">
                <a:cs typeface="Times New Roman" pitchFamily="18" charset="0"/>
              </a:rPr>
              <a:t> interval: </a:t>
            </a:r>
            <a:r>
              <a:rPr lang="en-US" dirty="0" smtClean="0">
                <a:solidFill>
                  <a:srgbClr val="C600C6"/>
                </a:solidFill>
                <a:cs typeface="Times New Roman" pitchFamily="18" charset="0"/>
              </a:rPr>
              <a:t>Uniform</a:t>
            </a:r>
            <a:r>
              <a:rPr lang="en-US" dirty="0" smtClean="0">
                <a:cs typeface="Times New Roman" pitchFamily="18" charset="0"/>
              </a:rPr>
              <a:t> </a:t>
            </a:r>
            <a:r>
              <a:rPr lang="en-US" dirty="0">
                <a:cs typeface="Times New Roman" pitchFamily="18" charset="0"/>
              </a:rPr>
              <a:t>or </a:t>
            </a:r>
            <a:r>
              <a:rPr lang="en-US" dirty="0" smtClean="0">
                <a:solidFill>
                  <a:srgbClr val="C600C6"/>
                </a:solidFill>
                <a:cs typeface="Times New Roman" pitchFamily="18" charset="0"/>
              </a:rPr>
              <a:t>Gaussian</a:t>
            </a:r>
            <a:endParaRPr lang="en-US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244980" y="3226402"/>
            <a:ext cx="8639175" cy="1038571"/>
          </a:xfrm>
          <a:prstGeom prst="rect">
            <a:avLst/>
          </a:prstGeom>
          <a:noFill/>
          <a:ln w="15840">
            <a:solidFill>
              <a:srgbClr val="000000"/>
            </a:solidFill>
            <a:miter lim="800000"/>
            <a:headEnd/>
            <a:tailEnd/>
          </a:ln>
        </p:spPr>
        <p:txBody>
          <a:bodyPr lIns="90000" tIns="46800" rIns="90000" bIns="46800" anchor="ctr"/>
          <a:lstStyle/>
          <a:p>
            <a:pPr algn="just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US" dirty="0">
                <a:cs typeface="Times New Roman" pitchFamily="18" charset="0"/>
              </a:rPr>
              <a:t>Every </a:t>
            </a:r>
            <a:r>
              <a:rPr lang="en-US" dirty="0" smtClean="0">
                <a:solidFill>
                  <a:srgbClr val="C600C6"/>
                </a:solidFill>
                <a:cs typeface="Times New Roman" pitchFamily="18" charset="0"/>
              </a:rPr>
              <a:t>NameList ’s variables </a:t>
            </a:r>
            <a:r>
              <a:rPr lang="en-US" dirty="0" smtClean="0">
                <a:cs typeface="Times New Roman" pitchFamily="18" charset="0"/>
              </a:rPr>
              <a:t>can be used as </a:t>
            </a:r>
            <a:r>
              <a:rPr lang="en-US" dirty="0" smtClean="0">
                <a:solidFill>
                  <a:srgbClr val="C600C6"/>
                </a:solidFill>
                <a:cs typeface="Times New Roman" pitchFamily="18" charset="0"/>
              </a:rPr>
              <a:t>a </a:t>
            </a:r>
            <a:r>
              <a:rPr lang="en-US" dirty="0" smtClean="0">
                <a:solidFill>
                  <a:srgbClr val="C600C6"/>
                </a:solidFill>
                <a:cs typeface="Times New Roman" pitchFamily="18" charset="0"/>
              </a:rPr>
              <a:t>GENE</a:t>
            </a:r>
            <a:r>
              <a:rPr lang="en-US" dirty="0" smtClean="0">
                <a:cs typeface="Times New Roman" pitchFamily="18" charset="0"/>
              </a:rPr>
              <a:t> (optimizable)</a:t>
            </a:r>
            <a:r>
              <a:rPr lang="en-US" dirty="0" smtClean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rgbClr val="000000"/>
                </a:solidFill>
                <a:cs typeface="Times New Roman" pitchFamily="18" charset="0"/>
              </a:rPr>
              <a:t>&amp;</a:t>
            </a:r>
            <a:r>
              <a:rPr lang="en-US" dirty="0" smtClean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dirty="0" smtClean="0">
                <a:solidFill>
                  <a:srgbClr val="C600C6"/>
                </a:solidFill>
                <a:cs typeface="Times New Roman" pitchFamily="18" charset="0"/>
              </a:rPr>
              <a:t>Any code working with NameList </a:t>
            </a:r>
            <a:r>
              <a:rPr lang="en-US" dirty="0" smtClean="0">
                <a:solidFill>
                  <a:srgbClr val="000000"/>
                </a:solidFill>
                <a:cs typeface="Times New Roman" pitchFamily="18" charset="0"/>
              </a:rPr>
              <a:t>is directly importable in GIOTTO. </a:t>
            </a:r>
          </a:p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US" dirty="0" smtClean="0">
                <a:solidFill>
                  <a:srgbClr val="000000"/>
                </a:solidFill>
                <a:cs typeface="Times New Roman" pitchFamily="18" charset="0"/>
              </a:rPr>
              <a:t>ASTRA e.g. : </a:t>
            </a:r>
            <a:r>
              <a:rPr lang="en-US" b="1" dirty="0" smtClean="0">
                <a:cs typeface="Times New Roman" pitchFamily="18" charset="0"/>
              </a:rPr>
              <a:t>Phi(1)</a:t>
            </a:r>
            <a:r>
              <a:rPr lang="en-US" dirty="0" smtClean="0">
                <a:cs typeface="Times New Roman" pitchFamily="18" charset="0"/>
              </a:rPr>
              <a:t>…Phi(50), </a:t>
            </a:r>
            <a:r>
              <a:rPr lang="en-US" b="1" dirty="0" err="1" smtClean="0">
                <a:cs typeface="Times New Roman" pitchFamily="18" charset="0"/>
              </a:rPr>
              <a:t>MaxE</a:t>
            </a:r>
            <a:r>
              <a:rPr lang="en-US" b="1" dirty="0" smtClean="0">
                <a:cs typeface="Times New Roman" pitchFamily="18" charset="0"/>
              </a:rPr>
              <a:t>(1:50)</a:t>
            </a:r>
            <a:r>
              <a:rPr lang="en-US" dirty="0" smtClean="0">
                <a:cs typeface="Times New Roman" pitchFamily="18" charset="0"/>
              </a:rPr>
              <a:t>, </a:t>
            </a:r>
            <a:r>
              <a:rPr lang="en-US" b="1" dirty="0" err="1" smtClean="0">
                <a:cs typeface="Times New Roman" pitchFamily="18" charset="0"/>
              </a:rPr>
              <a:t>MaxB</a:t>
            </a:r>
            <a:r>
              <a:rPr lang="en-US" b="1" dirty="0" smtClean="0">
                <a:cs typeface="Times New Roman" pitchFamily="18" charset="0"/>
              </a:rPr>
              <a:t>(1:50)</a:t>
            </a:r>
            <a:r>
              <a:rPr lang="en-US" dirty="0" smtClean="0">
                <a:cs typeface="Times New Roman" pitchFamily="18" charset="0"/>
              </a:rPr>
              <a:t>, </a:t>
            </a:r>
            <a:r>
              <a:rPr lang="en-US" b="1" dirty="0" err="1" smtClean="0">
                <a:cs typeface="Times New Roman" pitchFamily="18" charset="0"/>
              </a:rPr>
              <a:t>sig_x</a:t>
            </a:r>
            <a:r>
              <a:rPr lang="en-US" b="1" dirty="0" smtClean="0">
                <a:cs typeface="Times New Roman" pitchFamily="18" charset="0"/>
              </a:rPr>
              <a:t> (laser cathode)</a:t>
            </a:r>
            <a:r>
              <a:rPr lang="en-US" dirty="0" smtClean="0">
                <a:cs typeface="Times New Roman" pitchFamily="18" charset="0"/>
              </a:rPr>
              <a:t> ,</a:t>
            </a:r>
            <a:r>
              <a:rPr lang="en-US" b="1" dirty="0" err="1" smtClean="0">
                <a:cs typeface="Times New Roman" pitchFamily="18" charset="0"/>
              </a:rPr>
              <a:t>sig_clock</a:t>
            </a:r>
            <a:r>
              <a:rPr lang="en-US" b="1" dirty="0" smtClean="0">
                <a:cs typeface="Times New Roman" pitchFamily="18" charset="0"/>
              </a:rPr>
              <a:t> (Laser @ cathode)</a:t>
            </a:r>
            <a:r>
              <a:rPr lang="en-US" dirty="0" smtClean="0">
                <a:cs typeface="Times New Roman" pitchFamily="18" charset="0"/>
              </a:rPr>
              <a:t>, …, …  </a:t>
            </a:r>
            <a:r>
              <a:rPr lang="en-US" dirty="0" smtClean="0">
                <a:solidFill>
                  <a:srgbClr val="000000"/>
                </a:solidFill>
                <a:cs typeface="Times New Roman" pitchFamily="18" charset="0"/>
              </a:rPr>
              <a:t>(no limit on the number)</a:t>
            </a:r>
            <a:endParaRPr lang="en-US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257943" y="4595991"/>
            <a:ext cx="8639175" cy="360039"/>
          </a:xfrm>
          <a:prstGeom prst="rect">
            <a:avLst/>
          </a:prstGeom>
          <a:noFill/>
          <a:ln w="15840">
            <a:solidFill>
              <a:srgbClr val="000000"/>
            </a:solidFill>
            <a:miter lim="800000"/>
            <a:headEnd/>
            <a:tailEnd/>
          </a:ln>
        </p:spPr>
        <p:txBody>
          <a:bodyPr lIns="90000" tIns="46800" rIns="90000" bIns="46800" anchor="ctr"/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US" dirty="0" smtClean="0">
                <a:cs typeface="Times New Roman" pitchFamily="18" charset="0"/>
              </a:rPr>
              <a:t>Constraints  freely </a:t>
            </a:r>
            <a:r>
              <a:rPr lang="en-US" dirty="0">
                <a:cs typeface="Times New Roman" pitchFamily="18" charset="0"/>
              </a:rPr>
              <a:t>defined by the </a:t>
            </a:r>
            <a:r>
              <a:rPr lang="en-US" dirty="0" smtClean="0">
                <a:cs typeface="Times New Roman" pitchFamily="18" charset="0"/>
              </a:rPr>
              <a:t>user (under test)</a:t>
            </a:r>
            <a:endParaRPr lang="en-US" dirty="0">
              <a:cs typeface="Times New Roman" pitchFamily="18" charset="0"/>
            </a:endParaRPr>
          </a:p>
        </p:txBody>
      </p:sp>
      <p:sp>
        <p:nvSpPr>
          <p:cNvPr id="9" name="Rettangolo 11"/>
          <p:cNvSpPr/>
          <p:nvPr/>
        </p:nvSpPr>
        <p:spPr>
          <a:xfrm>
            <a:off x="257943" y="1555051"/>
            <a:ext cx="861325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Optimization techniques: </a:t>
            </a:r>
            <a:r>
              <a:rPr lang="en-US" dirty="0" smtClean="0">
                <a:solidFill>
                  <a:srgbClr val="C600C6"/>
                </a:solidFill>
              </a:rPr>
              <a:t>elitism; advanced mutation operators</a:t>
            </a:r>
            <a:r>
              <a:rPr lang="en-US" dirty="0" smtClean="0"/>
              <a:t>;</a:t>
            </a:r>
            <a:r>
              <a:rPr lang="en-US" dirty="0" smtClean="0">
                <a:solidFill>
                  <a:srgbClr val="C600C6"/>
                </a:solidFill>
              </a:rPr>
              <a:t>  </a:t>
            </a:r>
            <a:r>
              <a:rPr lang="en-US" dirty="0" smtClean="0">
                <a:solidFill>
                  <a:schemeClr val="bg2">
                    <a:lumMod val="75000"/>
                  </a:schemeClr>
                </a:solidFill>
              </a:rPr>
              <a:t>hill climbing</a:t>
            </a:r>
            <a:r>
              <a:rPr lang="en-US" dirty="0" smtClean="0"/>
              <a:t>;</a:t>
            </a:r>
            <a:r>
              <a:rPr lang="en-US" dirty="0" smtClean="0">
                <a:solidFill>
                  <a:schemeClr val="bg2">
                    <a:lumMod val="75000"/>
                  </a:schemeClr>
                </a:solidFill>
              </a:rPr>
              <a:t> ant colony </a:t>
            </a:r>
            <a:r>
              <a:rPr lang="en-US" dirty="0" smtClean="0">
                <a:solidFill>
                  <a:srgbClr val="C600C6"/>
                </a:solidFill>
              </a:rPr>
              <a:t>regeneration from best solutions</a:t>
            </a:r>
            <a:endParaRPr lang="en-US" dirty="0"/>
          </a:p>
        </p:txBody>
      </p:sp>
      <p:sp>
        <p:nvSpPr>
          <p:cNvPr id="10" name="Rettangolo 12"/>
          <p:cNvSpPr/>
          <p:nvPr/>
        </p:nvSpPr>
        <p:spPr>
          <a:xfrm>
            <a:off x="2997481" y="2857070"/>
            <a:ext cx="307601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Important GIOTTO’s features:</a:t>
            </a:r>
          </a:p>
        </p:txBody>
      </p:sp>
      <p:sp>
        <p:nvSpPr>
          <p:cNvPr id="11" name="Rettangolo 13"/>
          <p:cNvSpPr/>
          <p:nvPr/>
        </p:nvSpPr>
        <p:spPr>
          <a:xfrm>
            <a:off x="1415959" y="908720"/>
            <a:ext cx="59979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C600C6"/>
                </a:solidFill>
              </a:rPr>
              <a:t>From 2008 </a:t>
            </a:r>
            <a:r>
              <a:rPr lang="en-US" dirty="0" smtClean="0"/>
              <a:t>up to day, the code is </a:t>
            </a:r>
            <a:r>
              <a:rPr lang="en-US" dirty="0" smtClean="0">
                <a:solidFill>
                  <a:srgbClr val="C600C6"/>
                </a:solidFill>
              </a:rPr>
              <a:t>grew in power </a:t>
            </a:r>
            <a:r>
              <a:rPr lang="en-US" dirty="0" smtClean="0"/>
              <a:t>and</a:t>
            </a:r>
            <a:r>
              <a:rPr lang="en-US" dirty="0" smtClean="0">
                <a:solidFill>
                  <a:srgbClr val="C600C6"/>
                </a:solidFill>
              </a:rPr>
              <a:t> </a:t>
            </a:r>
            <a:r>
              <a:rPr lang="en-US" dirty="0" smtClean="0">
                <a:solidFill>
                  <a:srgbClr val="C600C6"/>
                </a:solidFill>
              </a:rPr>
              <a:t>capability</a:t>
            </a:r>
            <a:endParaRPr lang="en-US" dirty="0">
              <a:solidFill>
                <a:srgbClr val="C600C6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20585" y="2053580"/>
            <a:ext cx="8639175" cy="714787"/>
            <a:chOff x="220585" y="2053580"/>
            <a:chExt cx="8639175" cy="714787"/>
          </a:xfrm>
        </p:grpSpPr>
        <p:sp>
          <p:nvSpPr>
            <p:cNvPr id="5" name="Text Box 3"/>
            <p:cNvSpPr txBox="1">
              <a:spLocks noChangeArrowheads="1"/>
            </p:cNvSpPr>
            <p:nvPr/>
          </p:nvSpPr>
          <p:spPr bwMode="auto">
            <a:xfrm>
              <a:off x="220585" y="2053580"/>
              <a:ext cx="8639175" cy="714787"/>
            </a:xfrm>
            <a:prstGeom prst="rect">
              <a:avLst/>
            </a:prstGeom>
            <a:noFill/>
            <a:ln w="1584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90000" tIns="46800" rIns="90000" bIns="46800" anchor="ctr"/>
            <a:lstStyle/>
            <a:p>
              <a:pPr algn="just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lang="en-US" dirty="0" smtClean="0">
                  <a:solidFill>
                    <a:srgbClr val="FF0000"/>
                  </a:solidFill>
                  <a:cs typeface="Times New Roman" pitchFamily="18" charset="0"/>
                </a:rPr>
                <a:t>     </a:t>
              </a:r>
              <a:r>
                <a:rPr lang="en-US" dirty="0" smtClean="0">
                  <a:solidFill>
                    <a:srgbClr val="C600C6"/>
                  </a:solidFill>
                  <a:cs typeface="Times New Roman" pitchFamily="18" charset="0"/>
                </a:rPr>
                <a:t>user freely defined</a:t>
              </a:r>
              <a:r>
                <a:rPr lang="en-US" dirty="0" smtClean="0">
                  <a:solidFill>
                    <a:srgbClr val="FF0000"/>
                  </a:solidFill>
                  <a:cs typeface="Times New Roman" pitchFamily="18" charset="0"/>
                </a:rPr>
                <a:t> </a:t>
              </a:r>
              <a:r>
                <a:rPr lang="en-US" dirty="0" smtClean="0">
                  <a:solidFill>
                    <a:srgbClr val="000000"/>
                  </a:solidFill>
                  <a:cs typeface="Times New Roman" pitchFamily="18" charset="0"/>
                </a:rPr>
                <a:t>by </a:t>
              </a:r>
              <a:r>
                <a:rPr lang="en-US" dirty="0" smtClean="0">
                  <a:solidFill>
                    <a:srgbClr val="C600C6"/>
                  </a:solidFill>
                  <a:cs typeface="Times New Roman" pitchFamily="18" charset="0"/>
                </a:rPr>
                <a:t>Astra </a:t>
              </a:r>
              <a:r>
                <a:rPr lang="en-US" dirty="0" smtClean="0">
                  <a:solidFill>
                    <a:srgbClr val="C600C6"/>
                  </a:solidFill>
                  <a:cs typeface="Times New Roman" pitchFamily="18" charset="0"/>
                </a:rPr>
                <a:t>outputs</a:t>
              </a:r>
              <a:r>
                <a:rPr lang="en-US" b="1" dirty="0" smtClean="0">
                  <a:solidFill>
                    <a:srgbClr val="000000"/>
                  </a:solidFill>
                  <a:cs typeface="Times New Roman" pitchFamily="18" charset="0"/>
                </a:rPr>
                <a:t>:</a:t>
              </a:r>
              <a:endParaRPr lang="en-US" dirty="0">
                <a:solidFill>
                  <a:srgbClr val="000000"/>
                </a:solidFill>
                <a:cs typeface="Times New Roman" pitchFamily="18" charset="0"/>
              </a:endParaRPr>
            </a:p>
            <a:p>
              <a:pPr algn="just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lang="en-US" b="1" dirty="0" smtClean="0">
                  <a:cs typeface="Times New Roman" pitchFamily="18" charset="0"/>
                </a:rPr>
                <a:t>Targets: bunch </a:t>
              </a:r>
              <a:r>
                <a:rPr lang="en-US" b="1" dirty="0" err="1" smtClean="0">
                  <a:cs typeface="Times New Roman" pitchFamily="18" charset="0"/>
                </a:rPr>
                <a:t>PosZ</a:t>
              </a:r>
              <a:r>
                <a:rPr lang="en-US" b="1" dirty="0" smtClean="0">
                  <a:cs typeface="Times New Roman" pitchFamily="18" charset="0"/>
                </a:rPr>
                <a:t> </a:t>
              </a:r>
              <a:r>
                <a:rPr lang="en-US" dirty="0" smtClean="0">
                  <a:cs typeface="Times New Roman" pitchFamily="18" charset="0"/>
                </a:rPr>
                <a:t>or </a:t>
              </a:r>
              <a:r>
                <a:rPr lang="en-US" b="1" dirty="0">
                  <a:cs typeface="Times New Roman" pitchFamily="18" charset="0"/>
                </a:rPr>
                <a:t>T</a:t>
              </a:r>
              <a:r>
                <a:rPr lang="en-US" b="1" dirty="0" smtClean="0">
                  <a:cs typeface="Times New Roman" pitchFamily="18" charset="0"/>
                </a:rPr>
                <a:t>ime</a:t>
              </a:r>
              <a:r>
                <a:rPr lang="en-US" dirty="0">
                  <a:cs typeface="Times New Roman" pitchFamily="18" charset="0"/>
                </a:rPr>
                <a:t>, </a:t>
              </a:r>
              <a:r>
                <a:rPr lang="en-US" dirty="0" smtClean="0">
                  <a:cs typeface="Times New Roman" pitchFamily="18" charset="0"/>
                </a:rPr>
                <a:t> </a:t>
              </a:r>
              <a:r>
                <a:rPr lang="en-US" b="1" dirty="0" smtClean="0">
                  <a:cs typeface="Times New Roman" pitchFamily="18" charset="0"/>
                </a:rPr>
                <a:t>En</a:t>
              </a:r>
              <a:r>
                <a:rPr lang="en-US" dirty="0">
                  <a:cs typeface="Times New Roman" pitchFamily="18" charset="0"/>
                </a:rPr>
                <a:t>, </a:t>
              </a:r>
              <a:r>
                <a:rPr lang="en-US" dirty="0" smtClean="0">
                  <a:cs typeface="Times New Roman" pitchFamily="18" charset="0"/>
                </a:rPr>
                <a:t> </a:t>
              </a:r>
              <a:r>
                <a:rPr lang="en-US" b="1" dirty="0" err="1" smtClean="0">
                  <a:cs typeface="Times New Roman" pitchFamily="18" charset="0"/>
                </a:rPr>
                <a:t>En</a:t>
              </a:r>
              <a:r>
                <a:rPr lang="en-US" b="1" baseline="-25000" dirty="0" err="1" smtClean="0">
                  <a:cs typeface="Times New Roman" pitchFamily="18" charset="0"/>
                </a:rPr>
                <a:t>spread</a:t>
              </a:r>
              <a:r>
                <a:rPr lang="en-US" dirty="0" smtClean="0">
                  <a:cs typeface="Times New Roman" pitchFamily="18" charset="0"/>
                </a:rPr>
                <a:t>,  </a:t>
              </a:r>
              <a:r>
                <a:rPr lang="en-US" b="1" dirty="0" err="1" smtClean="0">
                  <a:cs typeface="Times New Roman" pitchFamily="18" charset="0"/>
                </a:rPr>
                <a:t>SigZ</a:t>
              </a:r>
              <a:r>
                <a:rPr lang="en-US" dirty="0">
                  <a:cs typeface="Times New Roman" pitchFamily="18" charset="0"/>
                </a:rPr>
                <a:t>, </a:t>
              </a:r>
              <a:r>
                <a:rPr lang="en-US" dirty="0" smtClean="0">
                  <a:cs typeface="Times New Roman" pitchFamily="18" charset="0"/>
                </a:rPr>
                <a:t> </a:t>
              </a:r>
              <a:r>
                <a:rPr lang="en-US" b="1" dirty="0" err="1" smtClean="0">
                  <a:cs typeface="Times New Roman" pitchFamily="18" charset="0"/>
                </a:rPr>
                <a:t>Xemit</a:t>
              </a:r>
              <a:r>
                <a:rPr lang="en-US" dirty="0" smtClean="0">
                  <a:cs typeface="Times New Roman" pitchFamily="18" charset="0"/>
                </a:rPr>
                <a:t>,  </a:t>
              </a:r>
              <a:r>
                <a:rPr lang="en-US" b="1" dirty="0" err="1" smtClean="0">
                  <a:cs typeface="Times New Roman" pitchFamily="18" charset="0"/>
                </a:rPr>
                <a:t>sigX</a:t>
              </a:r>
              <a:r>
                <a:rPr lang="en-US" dirty="0">
                  <a:cs typeface="Times New Roman" pitchFamily="18" charset="0"/>
                </a:rPr>
                <a:t>, </a:t>
              </a:r>
              <a:r>
                <a:rPr lang="en-US" dirty="0" smtClean="0">
                  <a:cs typeface="Times New Roman" pitchFamily="18" charset="0"/>
                </a:rPr>
                <a:t> </a:t>
              </a:r>
              <a:r>
                <a:rPr lang="en-US" b="1" dirty="0" err="1" smtClean="0">
                  <a:cs typeface="Times New Roman" pitchFamily="18" charset="0"/>
                </a:rPr>
                <a:t>divergX</a:t>
              </a:r>
              <a:r>
                <a:rPr lang="en-US" dirty="0">
                  <a:cs typeface="Times New Roman" pitchFamily="18" charset="0"/>
                </a:rPr>
                <a:t>, </a:t>
              </a:r>
              <a:r>
                <a:rPr lang="en-US" dirty="0" smtClean="0">
                  <a:cs typeface="Times New Roman" pitchFamily="18" charset="0"/>
                </a:rPr>
                <a:t> </a:t>
              </a:r>
              <a:r>
                <a:rPr lang="en-US" b="1" dirty="0" err="1" smtClean="0">
                  <a:cs typeface="Times New Roman" pitchFamily="18" charset="0"/>
                </a:rPr>
                <a:t>Yemit</a:t>
              </a:r>
              <a:r>
                <a:rPr lang="en-US" dirty="0" smtClean="0">
                  <a:cs typeface="Times New Roman" pitchFamily="18" charset="0"/>
                </a:rPr>
                <a:t>, ….</a:t>
              </a:r>
              <a:endParaRPr lang="en-US" dirty="0">
                <a:cs typeface="Times New Roman" pitchFamily="18" charset="0"/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9888" y="2093386"/>
              <a:ext cx="279281" cy="40177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60565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3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3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2.59259E-6 L 0.00018 -0.12361 " pathEditMode="relative" rAng="0" ptsTypes="AA">
                                      <p:cBhvr>
                                        <p:cTn id="10" dur="3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6181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1.48148E-6 L 0.00104 -0.20972 " pathEditMode="relative" rAng="0" ptsTypes="AA">
                                      <p:cBhvr>
                                        <p:cTn id="12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-10486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/>
      <p:bldP spid="10" grpId="0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/>
          <p:cNvSpPr/>
          <p:nvPr/>
        </p:nvSpPr>
        <p:spPr>
          <a:xfrm>
            <a:off x="270931" y="756354"/>
            <a:ext cx="4786488" cy="3468513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254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935477" y="1016996"/>
            <a:ext cx="3533422" cy="1015663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Gabriola" panose="04040605051002020D02" pitchFamily="82" charset="0"/>
              </a:rPr>
              <a:t>All variables usable </a:t>
            </a:r>
            <a:r>
              <a:rPr lang="en-US" sz="2000" dirty="0" smtClean="0">
                <a:latin typeface="Gabriola" panose="04040605051002020D02" pitchFamily="82" charset="0"/>
              </a:rPr>
              <a:t>in</a:t>
            </a:r>
            <a:endParaRPr lang="en-US" sz="2000" dirty="0" smtClean="0">
              <a:latin typeface="Gabriola" panose="04040605051002020D02" pitchFamily="82" charset="0"/>
            </a:endParaRPr>
          </a:p>
          <a:p>
            <a:pPr algn="ctr"/>
            <a:r>
              <a:rPr lang="it-IT" sz="2000" b="1" dirty="0" smtClean="0">
                <a:latin typeface="Gabriola" panose="04040605051002020D02" pitchFamily="82" charset="0"/>
              </a:rPr>
              <a:t>THE BEAM-LINE</a:t>
            </a:r>
            <a:endParaRPr lang="en-US" sz="2000" b="1" dirty="0" smtClean="0">
              <a:latin typeface="Gabriola" panose="04040605051002020D02" pitchFamily="82" charset="0"/>
            </a:endParaRPr>
          </a:p>
          <a:p>
            <a:pPr algn="ctr"/>
            <a:r>
              <a:rPr lang="en-US" sz="2000" dirty="0" smtClean="0">
                <a:latin typeface="Gabriola" panose="04040605051002020D02" pitchFamily="82" charset="0"/>
              </a:rPr>
              <a:t>Now: </a:t>
            </a:r>
            <a:r>
              <a:rPr lang="en-US" sz="2000" dirty="0" err="1" smtClean="0">
                <a:latin typeface="Gabriola" panose="04040605051002020D02" pitchFamily="82" charset="0"/>
              </a:rPr>
              <a:t>Astra_generator</a:t>
            </a:r>
            <a:r>
              <a:rPr lang="en-US" sz="2000" dirty="0" smtClean="0">
                <a:latin typeface="Gabriola" panose="04040605051002020D02" pitchFamily="82" charset="0"/>
              </a:rPr>
              <a:t>, Astra, </a:t>
            </a:r>
            <a:r>
              <a:rPr lang="en-US" sz="2000" dirty="0" err="1" smtClean="0">
                <a:latin typeface="Gabriola" panose="04040605051002020D02" pitchFamily="82" charset="0"/>
              </a:rPr>
              <a:t>QFluid</a:t>
            </a:r>
            <a:r>
              <a:rPr lang="en-US" sz="2000" dirty="0" smtClean="0">
                <a:latin typeface="Gabriola" panose="04040605051002020D02" pitchFamily="82" charset="0"/>
              </a:rPr>
              <a:t> </a:t>
            </a:r>
            <a:endParaRPr lang="en-US" sz="2000" dirty="0">
              <a:latin typeface="Gabriola" panose="04040605051002020D02" pitchFamily="82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782540" y="2042417"/>
            <a:ext cx="2435401" cy="2009421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254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935477" y="2656242"/>
            <a:ext cx="2283353" cy="830997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C600C6"/>
                </a:solidFill>
                <a:latin typeface="Gabriola" panose="04040605051002020D02" pitchFamily="82" charset="0"/>
              </a:rPr>
              <a:t>Optimizable variables</a:t>
            </a:r>
          </a:p>
          <a:p>
            <a:pPr algn="ctr"/>
            <a:endParaRPr lang="en-US" sz="800" dirty="0" smtClean="0">
              <a:solidFill>
                <a:srgbClr val="C600C6"/>
              </a:solidFill>
              <a:latin typeface="Gabriola" panose="04040605051002020D02" pitchFamily="82" charset="0"/>
            </a:endParaRPr>
          </a:p>
          <a:p>
            <a:pPr algn="ctr"/>
            <a:r>
              <a:rPr lang="en-US" sz="2000" b="1" dirty="0" smtClean="0">
                <a:solidFill>
                  <a:srgbClr val="C600C6"/>
                </a:solidFill>
                <a:latin typeface="Gabriola" panose="04040605051002020D02" pitchFamily="82" charset="0"/>
              </a:rPr>
              <a:t>THE GENEs </a:t>
            </a:r>
            <a:endParaRPr lang="en-US" sz="2000" b="1" dirty="0">
              <a:solidFill>
                <a:srgbClr val="C600C6"/>
              </a:solidFill>
              <a:latin typeface="Gabriola" panose="04040605051002020D02" pitchFamily="82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/>
          <a:srcRect l="1518" t="56658" r="6835" b="8310"/>
          <a:stretch/>
        </p:blipFill>
        <p:spPr>
          <a:xfrm>
            <a:off x="3420528" y="2244933"/>
            <a:ext cx="5537281" cy="946999"/>
          </a:xfrm>
          <a:prstGeom prst="rect">
            <a:avLst/>
          </a:prstGeom>
          <a:ln w="38100">
            <a:solidFill>
              <a:srgbClr val="C5E0B4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4" name="Rectangle 13"/>
          <p:cNvSpPr/>
          <p:nvPr/>
        </p:nvSpPr>
        <p:spPr>
          <a:xfrm>
            <a:off x="219352" y="35069"/>
            <a:ext cx="555227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2400" dirty="0" smtClean="0">
                <a:latin typeface="Gabriola" panose="04040605051002020D02" pitchFamily="82" charset="0"/>
              </a:rPr>
              <a:t>GIOTTO’s </a:t>
            </a:r>
            <a:r>
              <a:rPr lang="en-US" sz="2400" dirty="0" smtClean="0">
                <a:latin typeface="Gabriola" panose="04040605051002020D02" pitchFamily="82" charset="0"/>
              </a:rPr>
              <a:t>Data-Bases</a:t>
            </a:r>
            <a:endParaRPr lang="en-US" sz="2400" i="1" dirty="0">
              <a:latin typeface="Gabriola" panose="04040605051002020D02" pitchFamily="82" charset="0"/>
            </a:endParaRPr>
          </a:p>
        </p:txBody>
      </p:sp>
      <p:sp>
        <p:nvSpPr>
          <p:cNvPr id="15" name="Line 16"/>
          <p:cNvSpPr>
            <a:spLocks noChangeShapeType="1"/>
          </p:cNvSpPr>
          <p:nvPr/>
        </p:nvSpPr>
        <p:spPr bwMode="auto">
          <a:xfrm>
            <a:off x="251519" y="551705"/>
            <a:ext cx="8670059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t-IT" sz="1400" kern="0"/>
          </a:p>
        </p:txBody>
      </p:sp>
      <p:sp>
        <p:nvSpPr>
          <p:cNvPr id="2" name="Rectangle 1"/>
          <p:cNvSpPr/>
          <p:nvPr/>
        </p:nvSpPr>
        <p:spPr>
          <a:xfrm>
            <a:off x="244280" y="2206791"/>
            <a:ext cx="52931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>
                <a:latin typeface="Gabriola" panose="04040605051002020D02" pitchFamily="82" charset="0"/>
              </a:rPr>
              <a:t>DB_1</a:t>
            </a:r>
            <a:endParaRPr lang="en-US" sz="2000" b="1" dirty="0"/>
          </a:p>
        </p:txBody>
      </p:sp>
      <p:sp>
        <p:nvSpPr>
          <p:cNvPr id="16" name="Rectangle 15"/>
          <p:cNvSpPr/>
          <p:nvPr/>
        </p:nvSpPr>
        <p:spPr>
          <a:xfrm>
            <a:off x="1171167" y="3529007"/>
            <a:ext cx="88517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>
                <a:latin typeface="Gabriola" panose="04040605051002020D02" pitchFamily="82" charset="0"/>
              </a:rPr>
              <a:t>Sub-DB_1</a:t>
            </a:r>
            <a:endParaRPr lang="en-US" sz="2000" b="1" dirty="0"/>
          </a:p>
        </p:txBody>
      </p:sp>
      <p:grpSp>
        <p:nvGrpSpPr>
          <p:cNvPr id="4" name="Group 3"/>
          <p:cNvGrpSpPr/>
          <p:nvPr/>
        </p:nvGrpSpPr>
        <p:grpSpPr>
          <a:xfrm>
            <a:off x="634251" y="4518094"/>
            <a:ext cx="3759950" cy="2256277"/>
            <a:chOff x="4486584" y="4390569"/>
            <a:chExt cx="3759950" cy="2256277"/>
          </a:xfrm>
        </p:grpSpPr>
        <p:sp>
          <p:nvSpPr>
            <p:cNvPr id="10" name="Oval 9"/>
            <p:cNvSpPr/>
            <p:nvPr/>
          </p:nvSpPr>
          <p:spPr>
            <a:xfrm>
              <a:off x="4486584" y="4390569"/>
              <a:ext cx="3759950" cy="2256277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 w="2540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" name="Group 2"/>
            <p:cNvGrpSpPr/>
            <p:nvPr/>
          </p:nvGrpSpPr>
          <p:grpSpPr>
            <a:xfrm>
              <a:off x="5044116" y="4628062"/>
              <a:ext cx="2644886" cy="1569660"/>
              <a:chOff x="4800979" y="4335300"/>
              <a:chExt cx="2644886" cy="1569660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4800979" y="4335300"/>
                <a:ext cx="2644886" cy="1569660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 smtClean="0">
                    <a:solidFill>
                      <a:srgbClr val="C600C6"/>
                    </a:solidFill>
                    <a:latin typeface="Gabriola" panose="04040605051002020D02" pitchFamily="82" charset="0"/>
                  </a:rPr>
                  <a:t>Astra Outputs (or other codes)</a:t>
                </a:r>
              </a:p>
              <a:p>
                <a:pPr algn="ctr"/>
                <a:endParaRPr lang="en-US" sz="800" dirty="0" smtClean="0">
                  <a:solidFill>
                    <a:srgbClr val="C600C6"/>
                  </a:solidFill>
                  <a:latin typeface="Gabriola" panose="04040605051002020D02" pitchFamily="82" charset="0"/>
                </a:endParaRPr>
              </a:p>
              <a:p>
                <a:pPr algn="ctr"/>
                <a:r>
                  <a:rPr lang="en-US" sz="2000" dirty="0" smtClean="0">
                    <a:solidFill>
                      <a:srgbClr val="C600C6"/>
                    </a:solidFill>
                    <a:latin typeface="Gabriola" panose="04040605051002020D02" pitchFamily="82" charset="0"/>
                  </a:rPr>
                  <a:t>THE FITNESS </a:t>
                </a:r>
              </a:p>
              <a:p>
                <a:pPr algn="ctr"/>
                <a:endParaRPr lang="en-US" sz="800" dirty="0" smtClean="0">
                  <a:solidFill>
                    <a:srgbClr val="C600C6"/>
                  </a:solidFill>
                  <a:latin typeface="Gabriola" panose="04040605051002020D02" pitchFamily="82" charset="0"/>
                </a:endParaRPr>
              </a:p>
              <a:p>
                <a:pPr algn="ctr"/>
                <a:r>
                  <a:rPr lang="en-US" sz="2000" dirty="0" smtClean="0">
                    <a:solidFill>
                      <a:srgbClr val="C600C6"/>
                    </a:solidFill>
                    <a:latin typeface="Gabriola" panose="04040605051002020D02" pitchFamily="82" charset="0"/>
                  </a:rPr>
                  <a:t>emittance, envelope, En_spread,</a:t>
                </a:r>
              </a:p>
              <a:p>
                <a:pPr algn="ctr"/>
                <a:r>
                  <a:rPr lang="en-US" sz="2000" dirty="0" smtClean="0">
                    <a:solidFill>
                      <a:srgbClr val="C600C6"/>
                    </a:solidFill>
                    <a:latin typeface="Gabriola" panose="04040605051002020D02" pitchFamily="82" charset="0"/>
                  </a:rPr>
                  <a:t> etc. …</a:t>
                </a:r>
                <a:endParaRPr lang="en-US" sz="2000" dirty="0">
                  <a:solidFill>
                    <a:srgbClr val="C600C6"/>
                  </a:solidFill>
                  <a:latin typeface="Gabriola" panose="04040605051002020D02" pitchFamily="82" charset="0"/>
                </a:endParaRPr>
              </a:p>
            </p:txBody>
          </p:sp>
          <p:pic>
            <p:nvPicPr>
              <p:cNvPr id="18" name="Picture 17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50874" y="4905269"/>
                <a:ext cx="279281" cy="401773"/>
              </a:xfrm>
              <a:prstGeom prst="rect">
                <a:avLst/>
              </a:prstGeom>
            </p:spPr>
          </p:pic>
        </p:grpSp>
        <p:sp>
          <p:nvSpPr>
            <p:cNvPr id="19" name="Rectangle 18"/>
            <p:cNvSpPr/>
            <p:nvPr/>
          </p:nvSpPr>
          <p:spPr>
            <a:xfrm>
              <a:off x="5188609" y="6071379"/>
              <a:ext cx="554960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b="1" dirty="0" smtClean="0">
                  <a:latin typeface="Gabriola" panose="04040605051002020D02" pitchFamily="82" charset="0"/>
                </a:rPr>
                <a:t>DB_2</a:t>
              </a:r>
              <a:endParaRPr lang="en-US" sz="2000" b="1" dirty="0"/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/>
          <a:srcRect l="831" t="21117" r="24796" b="34510"/>
          <a:stretch/>
        </p:blipFill>
        <p:spPr>
          <a:xfrm>
            <a:off x="3894814" y="4290900"/>
            <a:ext cx="5026764" cy="1422546"/>
          </a:xfrm>
          <a:prstGeom prst="rect">
            <a:avLst/>
          </a:prstGeom>
          <a:ln w="38100">
            <a:solidFill>
              <a:srgbClr val="9DC3E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57083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32470" y="44624"/>
            <a:ext cx="880402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2400" dirty="0" smtClean="0">
                <a:latin typeface="Gabriola" panose="04040605051002020D02" pitchFamily="82" charset="0"/>
              </a:rPr>
              <a:t>GIOTTO’s  </a:t>
            </a:r>
            <a:r>
              <a:rPr lang="en-US" sz="2400" dirty="0" smtClean="0">
                <a:latin typeface="Gabriola" panose="04040605051002020D02" pitchFamily="82" charset="0"/>
              </a:rPr>
              <a:t>INPUT FILE</a:t>
            </a:r>
            <a:endParaRPr lang="en-US" sz="2400" i="1" dirty="0">
              <a:latin typeface="Gabriola" panose="04040605051002020D02" pitchFamily="82" charset="0"/>
            </a:endParaRPr>
          </a:p>
        </p:txBody>
      </p:sp>
      <p:sp>
        <p:nvSpPr>
          <p:cNvPr id="5" name="Line 16"/>
          <p:cNvSpPr>
            <a:spLocks noChangeShapeType="1"/>
          </p:cNvSpPr>
          <p:nvPr/>
        </p:nvSpPr>
        <p:spPr bwMode="auto">
          <a:xfrm>
            <a:off x="251519" y="551705"/>
            <a:ext cx="8670059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t-IT" sz="1400" kern="0"/>
          </a:p>
        </p:txBody>
      </p:sp>
      <p:sp>
        <p:nvSpPr>
          <p:cNvPr id="14" name="TextBox 13"/>
          <p:cNvSpPr txBox="1"/>
          <p:nvPr/>
        </p:nvSpPr>
        <p:spPr>
          <a:xfrm>
            <a:off x="251519" y="857616"/>
            <a:ext cx="7384734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solidFill>
                  <a:srgbClr val="C600C6"/>
                </a:solidFill>
                <a:latin typeface="Gabriola" panose="04040605051002020D02" pitchFamily="82" charset="0"/>
              </a:rPr>
              <a:t>GINxx.xx.ini</a:t>
            </a:r>
            <a:r>
              <a:rPr lang="en-US" sz="2400" dirty="0" smtClean="0">
                <a:latin typeface="Gabriola" panose="04040605051002020D02" pitchFamily="82" charset="0"/>
              </a:rPr>
              <a:t> is divided in two parts:</a:t>
            </a:r>
          </a:p>
          <a:p>
            <a:pPr marL="971550" lvl="1" indent="-514350" algn="just">
              <a:buFont typeface="+mj-lt"/>
              <a:buAutoNum type="arabicParenR"/>
            </a:pPr>
            <a:r>
              <a:rPr lang="it-IT" sz="2400" dirty="0" err="1" smtClean="0">
                <a:latin typeface="Gabriola" panose="04040605051002020D02" pitchFamily="82" charset="0"/>
              </a:rPr>
              <a:t>One</a:t>
            </a:r>
            <a:r>
              <a:rPr lang="it-IT" sz="2400" dirty="0" smtClean="0">
                <a:latin typeface="Gabriola" panose="04040605051002020D02" pitchFamily="82" charset="0"/>
              </a:rPr>
              <a:t> </a:t>
            </a:r>
            <a:r>
              <a:rPr lang="it-IT" sz="2400" dirty="0" smtClean="0">
                <a:solidFill>
                  <a:srgbClr val="C600C6"/>
                </a:solidFill>
                <a:latin typeface="Gabriola" panose="04040605051002020D02" pitchFamily="82" charset="0"/>
              </a:rPr>
              <a:t>NameList</a:t>
            </a:r>
            <a:r>
              <a:rPr lang="it-IT" sz="2400" dirty="0" smtClean="0">
                <a:latin typeface="Gabriola" panose="04040605051002020D02" pitchFamily="82" charset="0"/>
              </a:rPr>
              <a:t> (</a:t>
            </a:r>
            <a:r>
              <a:rPr lang="it-IT" sz="2400" dirty="0" smtClean="0">
                <a:solidFill>
                  <a:srgbClr val="C600C6"/>
                </a:solidFill>
                <a:latin typeface="Gabriola" panose="04040605051002020D02" pitchFamily="82" charset="0"/>
              </a:rPr>
              <a:t>&amp;GA</a:t>
            </a:r>
            <a:r>
              <a:rPr lang="it-IT" sz="2400" dirty="0" smtClean="0">
                <a:latin typeface="Gabriola" panose="04040605051002020D02" pitchFamily="82" charset="0"/>
              </a:rPr>
              <a:t>) </a:t>
            </a:r>
            <a:r>
              <a:rPr lang="it-IT" sz="2400" dirty="0" err="1" smtClean="0">
                <a:latin typeface="Gabriola" panose="04040605051002020D02" pitchFamily="82" charset="0"/>
              </a:rPr>
              <a:t>giving</a:t>
            </a:r>
            <a:r>
              <a:rPr lang="it-IT" sz="2400" dirty="0" smtClean="0">
                <a:latin typeface="Gabriola" panose="04040605051002020D02" pitchFamily="82" charset="0"/>
              </a:rPr>
              <a:t> </a:t>
            </a:r>
            <a:r>
              <a:rPr lang="it-IT" sz="2400" dirty="0" err="1" smtClean="0">
                <a:latin typeface="Gabriola" panose="04040605051002020D02" pitchFamily="82" charset="0"/>
              </a:rPr>
              <a:t>all</a:t>
            </a:r>
            <a:r>
              <a:rPr lang="it-IT" sz="2400" dirty="0" smtClean="0">
                <a:latin typeface="Gabriola" panose="04040605051002020D02" pitchFamily="82" charset="0"/>
              </a:rPr>
              <a:t> the </a:t>
            </a:r>
            <a:r>
              <a:rPr lang="it-IT" sz="2400" dirty="0" err="1" smtClean="0">
                <a:latin typeface="Gabriola" panose="04040605051002020D02" pitchFamily="82" charset="0"/>
              </a:rPr>
              <a:t>directive</a:t>
            </a:r>
            <a:r>
              <a:rPr lang="it-IT" sz="2400" dirty="0" smtClean="0">
                <a:latin typeface="Gabriola" panose="04040605051002020D02" pitchFamily="82" charset="0"/>
              </a:rPr>
              <a:t> to GIOTTO</a:t>
            </a:r>
          </a:p>
          <a:p>
            <a:pPr marL="971550" lvl="1" indent="-514350" algn="just">
              <a:buFont typeface="+mj-lt"/>
              <a:buAutoNum type="arabicParenR"/>
            </a:pPr>
            <a:endParaRPr lang="it-IT" sz="800" dirty="0" smtClean="0">
              <a:latin typeface="Gabriola" panose="04040605051002020D02" pitchFamily="82" charset="0"/>
            </a:endParaRPr>
          </a:p>
          <a:p>
            <a:pPr marL="971550" lvl="1" indent="-514350" algn="just">
              <a:buFont typeface="+mj-lt"/>
              <a:buAutoNum type="arabicParenR"/>
            </a:pPr>
            <a:r>
              <a:rPr lang="it-IT" sz="2400" dirty="0" smtClean="0">
                <a:latin typeface="Gabriola" panose="04040605051002020D02" pitchFamily="82" charset="0"/>
              </a:rPr>
              <a:t>Three </a:t>
            </a:r>
            <a:r>
              <a:rPr lang="it-IT" sz="2400" dirty="0" err="1" smtClean="0">
                <a:solidFill>
                  <a:srgbClr val="C600C6"/>
                </a:solidFill>
                <a:latin typeface="Gabriola" panose="04040605051002020D02" pitchFamily="82" charset="0"/>
              </a:rPr>
              <a:t>keyNames</a:t>
            </a:r>
            <a:r>
              <a:rPr lang="it-IT" sz="2400" dirty="0" smtClean="0">
                <a:solidFill>
                  <a:srgbClr val="C600C6"/>
                </a:solidFill>
                <a:latin typeface="Gabriola" panose="04040605051002020D02" pitchFamily="82" charset="0"/>
              </a:rPr>
              <a:t> </a:t>
            </a:r>
            <a:r>
              <a:rPr lang="it-IT" sz="2400" dirty="0" err="1" smtClean="0">
                <a:latin typeface="Gabriola" panose="04040605051002020D02" pitchFamily="82" charset="0"/>
              </a:rPr>
              <a:t>defining</a:t>
            </a:r>
            <a:r>
              <a:rPr lang="it-IT" sz="2400" dirty="0" smtClean="0">
                <a:latin typeface="Gabriola" panose="04040605051002020D02" pitchFamily="82" charset="0"/>
              </a:rPr>
              <a:t>: </a:t>
            </a:r>
            <a:r>
              <a:rPr lang="it-IT" sz="2400" dirty="0" smtClean="0">
                <a:solidFill>
                  <a:srgbClr val="C600C6"/>
                </a:solidFill>
                <a:latin typeface="Gabriola" panose="04040605051002020D02" pitchFamily="82" charset="0"/>
              </a:rPr>
              <a:t>CONSTRAINTS</a:t>
            </a:r>
            <a:r>
              <a:rPr lang="it-IT" sz="2400" dirty="0" smtClean="0">
                <a:latin typeface="Gabriola" panose="04040605051002020D02" pitchFamily="82" charset="0"/>
              </a:rPr>
              <a:t>, </a:t>
            </a:r>
            <a:r>
              <a:rPr lang="it-IT" sz="2400" dirty="0" smtClean="0">
                <a:solidFill>
                  <a:srgbClr val="C600C6"/>
                </a:solidFill>
                <a:latin typeface="Gabriola" panose="04040605051002020D02" pitchFamily="82" charset="0"/>
              </a:rPr>
              <a:t>FITNESS</a:t>
            </a:r>
            <a:r>
              <a:rPr lang="it-IT" sz="2400" dirty="0" smtClean="0">
                <a:latin typeface="Gabriola" panose="04040605051002020D02" pitchFamily="82" charset="0"/>
              </a:rPr>
              <a:t> and </a:t>
            </a:r>
            <a:r>
              <a:rPr lang="it-IT" sz="2400" dirty="0" smtClean="0">
                <a:solidFill>
                  <a:srgbClr val="C600C6"/>
                </a:solidFill>
                <a:latin typeface="Gabriola" panose="04040605051002020D02" pitchFamily="82" charset="0"/>
              </a:rPr>
              <a:t>GENES</a:t>
            </a:r>
          </a:p>
          <a:p>
            <a:pPr algn="just"/>
            <a:endParaRPr lang="en-US" sz="2400" dirty="0">
              <a:latin typeface="Gabriola" panose="04040605051002020D02" pitchFamily="82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/>
          <a:srcRect l="1267" t="14379" r="17069" b="13225"/>
          <a:stretch/>
        </p:blipFill>
        <p:spPr>
          <a:xfrm>
            <a:off x="1788094" y="2669595"/>
            <a:ext cx="6199464" cy="3951215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7" name="Left Brace 16"/>
          <p:cNvSpPr/>
          <p:nvPr/>
        </p:nvSpPr>
        <p:spPr>
          <a:xfrm>
            <a:off x="1258349" y="2669595"/>
            <a:ext cx="209725" cy="855677"/>
          </a:xfrm>
          <a:prstGeom prst="leftBrace">
            <a:avLst>
              <a:gd name="adj1" fmla="val 68333"/>
              <a:gd name="adj2" fmla="val 50000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Left Brace 17"/>
          <p:cNvSpPr/>
          <p:nvPr/>
        </p:nvSpPr>
        <p:spPr>
          <a:xfrm>
            <a:off x="1258349" y="3986674"/>
            <a:ext cx="209725" cy="2634136"/>
          </a:xfrm>
          <a:prstGeom prst="leftBrace">
            <a:avLst>
              <a:gd name="adj1" fmla="val 68333"/>
              <a:gd name="adj2" fmla="val 50000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763398" y="2826037"/>
            <a:ext cx="4949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>
                <a:latin typeface="Gabriola" panose="04040605051002020D02" pitchFamily="82" charset="0"/>
              </a:rPr>
              <a:t>1)</a:t>
            </a:r>
            <a:endParaRPr lang="en-US" sz="2400" dirty="0">
              <a:latin typeface="Gabriola" panose="04040605051002020D02" pitchFamily="82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63398" y="5072909"/>
            <a:ext cx="4949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latin typeface="Gabriola" panose="04040605051002020D02" pitchFamily="82" charset="0"/>
              </a:rPr>
              <a:t>2</a:t>
            </a:r>
            <a:r>
              <a:rPr lang="it-IT" sz="2400" dirty="0" smtClean="0">
                <a:latin typeface="Gabriola" panose="04040605051002020D02" pitchFamily="82" charset="0"/>
              </a:rPr>
              <a:t>)</a:t>
            </a:r>
            <a:endParaRPr lang="en-US" sz="2400" dirty="0">
              <a:latin typeface="Gabriola" panose="04040605051002020D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2474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21" grpId="0"/>
      <p:bldP spid="2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1519" y="657404"/>
            <a:ext cx="7256585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100" b="1" dirty="0" smtClean="0">
                <a:latin typeface="Gabriola" panose="04040605051002020D02" pitchFamily="82" charset="0"/>
              </a:rPr>
              <a:t>G</a:t>
            </a:r>
            <a:r>
              <a:rPr lang="en-US" sz="2100" dirty="0" smtClean="0">
                <a:latin typeface="Gabriola" panose="04040605051002020D02" pitchFamily="82" charset="0"/>
              </a:rPr>
              <a:t>enetic</a:t>
            </a:r>
            <a:r>
              <a:rPr lang="en-US" sz="2100" b="1" dirty="0" smtClean="0">
                <a:latin typeface="Gabriola" panose="04040605051002020D02" pitchFamily="82" charset="0"/>
              </a:rPr>
              <a:t> A</a:t>
            </a:r>
            <a:r>
              <a:rPr lang="en-US" sz="2100" dirty="0" smtClean="0">
                <a:latin typeface="Gabriola" panose="04040605051002020D02" pitchFamily="82" charset="0"/>
              </a:rPr>
              <a:t>lgorithm</a:t>
            </a:r>
            <a:r>
              <a:rPr lang="en-US" sz="2100" b="1" dirty="0" smtClean="0">
                <a:latin typeface="Gabriola" panose="04040605051002020D02" pitchFamily="82" charset="0"/>
              </a:rPr>
              <a:t>s (GAs) introduction</a:t>
            </a:r>
            <a:endParaRPr lang="en-US" sz="2100" dirty="0" smtClean="0">
              <a:latin typeface="Gabriola" panose="04040605051002020D02" pitchFamily="82" charset="0"/>
            </a:endParaRP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2100" dirty="0" smtClean="0">
                <a:solidFill>
                  <a:srgbClr val="C600C6"/>
                </a:solidFill>
                <a:latin typeface="Gabriola" panose="04040605051002020D02" pitchFamily="82" charset="0"/>
              </a:rPr>
              <a:t>Historical notes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2100" dirty="0" smtClean="0">
                <a:solidFill>
                  <a:srgbClr val="C600C6"/>
                </a:solidFill>
                <a:latin typeface="Gabriola" panose="04040605051002020D02" pitchFamily="82" charset="0"/>
              </a:rPr>
              <a:t>Hints </a:t>
            </a:r>
            <a:r>
              <a:rPr lang="en-US" sz="2100" dirty="0" smtClean="0">
                <a:latin typeface="Gabriola" panose="04040605051002020D02" pitchFamily="82" charset="0"/>
              </a:rPr>
              <a:t>on </a:t>
            </a:r>
            <a:r>
              <a:rPr lang="en-US" sz="2100" dirty="0" smtClean="0">
                <a:solidFill>
                  <a:srgbClr val="C600C6"/>
                </a:solidFill>
                <a:latin typeface="Gabriola" panose="04040605051002020D02" pitchFamily="82" charset="0"/>
              </a:rPr>
              <a:t>What are</a:t>
            </a:r>
            <a:r>
              <a:rPr lang="en-US" sz="2100" dirty="0" smtClean="0">
                <a:latin typeface="Gabriola" panose="04040605051002020D02" pitchFamily="82" charset="0"/>
              </a:rPr>
              <a:t> &amp; </a:t>
            </a:r>
            <a:r>
              <a:rPr lang="en-US" sz="2100" dirty="0" smtClean="0">
                <a:solidFill>
                  <a:srgbClr val="C600C6"/>
                </a:solidFill>
                <a:latin typeface="Gabriola" panose="04040605051002020D02" pitchFamily="82" charset="0"/>
              </a:rPr>
              <a:t>Why use GAs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2100" dirty="0" smtClean="0">
                <a:solidFill>
                  <a:srgbClr val="C600C6"/>
                </a:solidFill>
                <a:latin typeface="Gabriola" panose="04040605051002020D02" pitchFamily="82" charset="0"/>
              </a:rPr>
              <a:t>Where</a:t>
            </a:r>
            <a:r>
              <a:rPr lang="en-US" sz="2100" dirty="0" smtClean="0">
                <a:latin typeface="Gabriola" panose="04040605051002020D02" pitchFamily="82" charset="0"/>
              </a:rPr>
              <a:t>: Genetic Algorithms </a:t>
            </a:r>
            <a:r>
              <a:rPr lang="en-US" sz="2100" dirty="0" smtClean="0">
                <a:solidFill>
                  <a:srgbClr val="C600C6"/>
                </a:solidFill>
                <a:latin typeface="Gabriola" panose="04040605051002020D02" pitchFamily="82" charset="0"/>
              </a:rPr>
              <a:t>in Beam Dynamics Optimization </a:t>
            </a:r>
          </a:p>
          <a:p>
            <a:endParaRPr lang="en-US" sz="2100" dirty="0" smtClean="0">
              <a:latin typeface="Gabriola" panose="04040605051002020D02" pitchFamily="82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100" b="1" dirty="0" smtClean="0">
                <a:latin typeface="Gabriola" panose="04040605051002020D02" pitchFamily="82" charset="0"/>
              </a:rPr>
              <a:t>GAs applied to Beam-Lines Optimization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2100" dirty="0" smtClean="0">
                <a:latin typeface="Gabriola" panose="04040605051002020D02" pitchFamily="82" charset="0"/>
              </a:rPr>
              <a:t>From </a:t>
            </a:r>
            <a:r>
              <a:rPr lang="en-US" sz="2100" dirty="0" smtClean="0">
                <a:solidFill>
                  <a:srgbClr val="C600C6"/>
                </a:solidFill>
                <a:latin typeface="Gabriola" panose="04040605051002020D02" pitchFamily="82" charset="0"/>
              </a:rPr>
              <a:t>Beam-Lines</a:t>
            </a:r>
            <a:r>
              <a:rPr lang="en-US" sz="2100" dirty="0" smtClean="0">
                <a:latin typeface="Gabriola" panose="04040605051002020D02" pitchFamily="82" charset="0"/>
              </a:rPr>
              <a:t> to </a:t>
            </a:r>
            <a:r>
              <a:rPr lang="en-US" sz="2100" dirty="0" smtClean="0">
                <a:solidFill>
                  <a:srgbClr val="C600C6"/>
                </a:solidFill>
                <a:latin typeface="Gabriola" panose="04040605051002020D02" pitchFamily="82" charset="0"/>
              </a:rPr>
              <a:t>Chromosomes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2100" dirty="0" smtClean="0">
                <a:latin typeface="Gabriola" panose="04040605051002020D02" pitchFamily="82" charset="0"/>
              </a:rPr>
              <a:t>Following </a:t>
            </a:r>
            <a:r>
              <a:rPr lang="en-US" sz="2100" dirty="0" smtClean="0">
                <a:solidFill>
                  <a:srgbClr val="C600C6"/>
                </a:solidFill>
                <a:latin typeface="Gabriola" panose="04040605051002020D02" pitchFamily="82" charset="0"/>
              </a:rPr>
              <a:t>Genetic Laws</a:t>
            </a:r>
            <a:r>
              <a:rPr lang="en-US" sz="2100" dirty="0" smtClean="0">
                <a:latin typeface="Gabriola" panose="04040605051002020D02" pitchFamily="82" charset="0"/>
              </a:rPr>
              <a:t>: </a:t>
            </a:r>
            <a:r>
              <a:rPr lang="en-US" sz="2100" dirty="0" smtClean="0">
                <a:solidFill>
                  <a:srgbClr val="C600C6"/>
                </a:solidFill>
                <a:latin typeface="Gabriola" panose="04040605051002020D02" pitchFamily="82" charset="0"/>
              </a:rPr>
              <a:t>Fitness</a:t>
            </a:r>
            <a:r>
              <a:rPr lang="en-US" sz="2100" dirty="0" smtClean="0">
                <a:latin typeface="Gabriola" panose="04040605051002020D02" pitchFamily="82" charset="0"/>
              </a:rPr>
              <a:t>, </a:t>
            </a:r>
            <a:r>
              <a:rPr lang="en-US" sz="2100" dirty="0" smtClean="0">
                <a:solidFill>
                  <a:srgbClr val="C600C6"/>
                </a:solidFill>
                <a:latin typeface="Gabriola" panose="04040605051002020D02" pitchFamily="82" charset="0"/>
              </a:rPr>
              <a:t>Reproduction</a:t>
            </a:r>
            <a:r>
              <a:rPr lang="en-US" sz="2100" dirty="0" smtClean="0">
                <a:latin typeface="Gabriola" panose="04040605051002020D02" pitchFamily="82" charset="0"/>
              </a:rPr>
              <a:t>, </a:t>
            </a:r>
            <a:r>
              <a:rPr lang="en-US" sz="2100" dirty="0" smtClean="0">
                <a:solidFill>
                  <a:srgbClr val="C600C6"/>
                </a:solidFill>
                <a:latin typeface="Gabriola" panose="04040605051002020D02" pitchFamily="82" charset="0"/>
              </a:rPr>
              <a:t>Mutations</a:t>
            </a:r>
            <a:r>
              <a:rPr lang="en-US" sz="2100" dirty="0" smtClean="0">
                <a:latin typeface="Gabriola" panose="04040605051002020D02" pitchFamily="82" charset="0"/>
              </a:rPr>
              <a:t>, …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2100" dirty="0" smtClean="0">
                <a:latin typeface="Gabriola" panose="04040605051002020D02" pitchFamily="82" charset="0"/>
              </a:rPr>
              <a:t>E.G.: </a:t>
            </a:r>
            <a:r>
              <a:rPr lang="en-US" sz="2100" dirty="0" smtClean="0">
                <a:solidFill>
                  <a:srgbClr val="C600C6"/>
                </a:solidFill>
                <a:latin typeface="Gabriola" panose="04040605051002020D02" pitchFamily="82" charset="0"/>
              </a:rPr>
              <a:t>SPARC</a:t>
            </a:r>
            <a:r>
              <a:rPr lang="en-US" sz="2100" dirty="0" smtClean="0">
                <a:latin typeface="Gabriola" panose="04040605051002020D02" pitchFamily="82" charset="0"/>
              </a:rPr>
              <a:t> beam line </a:t>
            </a:r>
            <a:r>
              <a:rPr lang="en-US" sz="2100" dirty="0" smtClean="0">
                <a:solidFill>
                  <a:srgbClr val="C600C6"/>
                </a:solidFill>
                <a:latin typeface="Gabriola" panose="04040605051002020D02" pitchFamily="82" charset="0"/>
              </a:rPr>
              <a:t>Opt</a:t>
            </a:r>
            <a:r>
              <a:rPr lang="en-US" sz="2100" dirty="0" smtClean="0">
                <a:latin typeface="Gabriola" panose="04040605051002020D02" pitchFamily="82" charset="0"/>
              </a:rPr>
              <a:t>imization in </a:t>
            </a:r>
            <a:r>
              <a:rPr lang="en-US" sz="2100" dirty="0" smtClean="0">
                <a:solidFill>
                  <a:srgbClr val="C600C6"/>
                </a:solidFill>
                <a:latin typeface="Gabriola" panose="04040605051002020D02" pitchFamily="82" charset="0"/>
              </a:rPr>
              <a:t>Thomson </a:t>
            </a:r>
            <a:r>
              <a:rPr lang="en-US" sz="2100" dirty="0" smtClean="0">
                <a:latin typeface="Gabriola" panose="04040605051002020D02" pitchFamily="82" charset="0"/>
              </a:rPr>
              <a:t>case  </a:t>
            </a:r>
            <a:endParaRPr lang="en-US" sz="2100" dirty="0" smtClean="0">
              <a:latin typeface="Gabriola" panose="04040605051002020D02" pitchFamily="82" charset="0"/>
            </a:endParaRPr>
          </a:p>
          <a:p>
            <a:endParaRPr lang="en-US" sz="2100" dirty="0" smtClean="0">
              <a:latin typeface="Gabriola" panose="04040605051002020D02" pitchFamily="82" charset="0"/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100" b="1" dirty="0" smtClean="0">
                <a:latin typeface="Gabriola" panose="04040605051002020D02" pitchFamily="82" charset="0"/>
              </a:rPr>
              <a:t>The GIOTTO code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2100" dirty="0" smtClean="0">
                <a:latin typeface="Gabriola" panose="04040605051002020D02" pitchFamily="82" charset="0"/>
              </a:rPr>
              <a:t> The </a:t>
            </a:r>
            <a:r>
              <a:rPr lang="en-US" sz="2100" dirty="0" smtClean="0">
                <a:solidFill>
                  <a:srgbClr val="C600C6"/>
                </a:solidFill>
                <a:latin typeface="Gabriola" panose="04040605051002020D02" pitchFamily="82" charset="0"/>
              </a:rPr>
              <a:t>D</a:t>
            </a:r>
            <a:r>
              <a:rPr lang="en-US" sz="2100" dirty="0" smtClean="0">
                <a:latin typeface="Gabriola" panose="04040605051002020D02" pitchFamily="82" charset="0"/>
              </a:rPr>
              <a:t>ata-</a:t>
            </a:r>
            <a:r>
              <a:rPr lang="en-US" sz="2100" dirty="0" smtClean="0">
                <a:solidFill>
                  <a:srgbClr val="C600C6"/>
                </a:solidFill>
                <a:latin typeface="Gabriola" panose="04040605051002020D02" pitchFamily="82" charset="0"/>
              </a:rPr>
              <a:t>B</a:t>
            </a:r>
            <a:r>
              <a:rPr lang="en-US" sz="2100" dirty="0" smtClean="0">
                <a:latin typeface="Gabriola" panose="04040605051002020D02" pitchFamily="82" charset="0"/>
              </a:rPr>
              <a:t>ased </a:t>
            </a:r>
            <a:r>
              <a:rPr lang="en-US" sz="2100" dirty="0" smtClean="0">
                <a:solidFill>
                  <a:srgbClr val="C600C6"/>
                </a:solidFill>
                <a:latin typeface="Gabriola" panose="04040605051002020D02" pitchFamily="82" charset="0"/>
              </a:rPr>
              <a:t>DB</a:t>
            </a:r>
            <a:endParaRPr lang="en-US" sz="2100" dirty="0" smtClean="0">
              <a:solidFill>
                <a:srgbClr val="C600C6"/>
              </a:solidFill>
              <a:latin typeface="Gabriola" panose="04040605051002020D02" pitchFamily="82" charset="0"/>
            </a:endParaRP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2100" dirty="0" smtClean="0">
                <a:latin typeface="Gabriola" panose="04040605051002020D02" pitchFamily="82" charset="0"/>
              </a:rPr>
              <a:t> I</a:t>
            </a:r>
            <a:r>
              <a:rPr lang="en-US" sz="2100" dirty="0" smtClean="0">
                <a:latin typeface="Gabriola" panose="04040605051002020D02" pitchFamily="82" charset="0"/>
              </a:rPr>
              <a:t>nputs &amp; Outputs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2100" dirty="0" smtClean="0">
                <a:latin typeface="Gabriola" panose="04040605051002020D02" pitchFamily="82" charset="0"/>
              </a:rPr>
              <a:t> </a:t>
            </a:r>
            <a:r>
              <a:rPr lang="en-US" sz="2100" dirty="0" smtClean="0">
                <a:solidFill>
                  <a:srgbClr val="C600C6"/>
                </a:solidFill>
                <a:latin typeface="Gabriola" panose="04040605051002020D02" pitchFamily="82" charset="0"/>
              </a:rPr>
              <a:t>Fitness</a:t>
            </a:r>
            <a:r>
              <a:rPr lang="en-US" sz="2100" dirty="0" smtClean="0">
                <a:latin typeface="Gabriola" panose="04040605051002020D02" pitchFamily="82" charset="0"/>
              </a:rPr>
              <a:t> function (or </a:t>
            </a:r>
            <a:r>
              <a:rPr lang="en-US" sz="2100" dirty="0" err="1" smtClean="0">
                <a:latin typeface="Gabriola" panose="04040605051002020D02" pitchFamily="82" charset="0"/>
              </a:rPr>
              <a:t>Idoneity</a:t>
            </a:r>
            <a:r>
              <a:rPr lang="en-US" sz="2100" dirty="0" smtClean="0">
                <a:latin typeface="Gabriola" panose="04040605051002020D02" pitchFamily="82" charset="0"/>
              </a:rPr>
              <a:t>) </a:t>
            </a:r>
            <a:r>
              <a:rPr lang="en-US" sz="2100" dirty="0" smtClean="0">
                <a:solidFill>
                  <a:srgbClr val="C600C6"/>
                </a:solidFill>
                <a:latin typeface="Gabriola" panose="04040605051002020D02" pitchFamily="82" charset="0"/>
              </a:rPr>
              <a:t>definition</a:t>
            </a:r>
            <a:endParaRPr lang="en-US" sz="2100" dirty="0" smtClean="0">
              <a:solidFill>
                <a:srgbClr val="C600C6"/>
              </a:solidFill>
              <a:latin typeface="Gabriola" panose="04040605051002020D02" pitchFamily="82" charset="0"/>
            </a:endParaRP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2100" dirty="0" smtClean="0">
                <a:latin typeface="Gabriola" panose="04040605051002020D02" pitchFamily="82" charset="0"/>
              </a:rPr>
              <a:t>Optimizations &amp; Statistics </a:t>
            </a:r>
            <a:r>
              <a:rPr lang="en-US" sz="2100" b="1" dirty="0" smtClean="0">
                <a:latin typeface="Gabriola" panose="04040605051002020D02" pitchFamily="82" charset="0"/>
              </a:rPr>
              <a:t>on  Specific Cases</a:t>
            </a:r>
            <a:r>
              <a:rPr lang="en-US" sz="2100" dirty="0" smtClean="0">
                <a:latin typeface="Gabriola" panose="04040605051002020D02" pitchFamily="82" charset="0"/>
              </a:rPr>
              <a:t>:</a:t>
            </a:r>
          </a:p>
          <a:p>
            <a:pPr marL="1257300" lvl="2" indent="-342900">
              <a:buFont typeface="Wingdings" panose="05000000000000000000" pitchFamily="2" charset="2"/>
              <a:buChar char="ü"/>
            </a:pPr>
            <a:r>
              <a:rPr lang="en-US" sz="2100" b="1" dirty="0" smtClean="0">
                <a:latin typeface="Gabriola" panose="04040605051002020D02" pitchFamily="82" charset="0"/>
              </a:rPr>
              <a:t>Ultra short bunches by Hybrid Velocity Bunching</a:t>
            </a:r>
          </a:p>
          <a:p>
            <a:pPr marL="1257300" lvl="2" indent="-342900">
              <a:buFont typeface="Wingdings" panose="05000000000000000000" pitchFamily="2" charset="2"/>
              <a:buChar char="ü"/>
            </a:pPr>
            <a:r>
              <a:rPr lang="en-US" sz="2100" b="1" dirty="0" smtClean="0">
                <a:latin typeface="Gabriola" panose="04040605051002020D02" pitchFamily="82" charset="0"/>
              </a:rPr>
              <a:t>Comb bunches distributions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2100" b="1" dirty="0" smtClean="0">
                <a:latin typeface="Gabriola" panose="04040605051002020D02" pitchFamily="82" charset="0"/>
              </a:rPr>
              <a:t>Eli-</a:t>
            </a:r>
            <a:r>
              <a:rPr lang="en-US" sz="2100" b="1" dirty="0" err="1" smtClean="0">
                <a:latin typeface="Gabriola" panose="04040605051002020D02" pitchFamily="82" charset="0"/>
              </a:rPr>
              <a:t>np</a:t>
            </a:r>
            <a:r>
              <a:rPr lang="en-US" sz="2100" b="1" dirty="0" smtClean="0">
                <a:latin typeface="Gabriola" panose="04040605051002020D02" pitchFamily="82" charset="0"/>
              </a:rPr>
              <a:t> Case: The reference Working Point &amp; Statistic</a:t>
            </a:r>
          </a:p>
        </p:txBody>
      </p:sp>
      <p:sp>
        <p:nvSpPr>
          <p:cNvPr id="5" name="Line 16"/>
          <p:cNvSpPr>
            <a:spLocks noChangeShapeType="1"/>
          </p:cNvSpPr>
          <p:nvPr/>
        </p:nvSpPr>
        <p:spPr bwMode="auto">
          <a:xfrm>
            <a:off x="251519" y="551705"/>
            <a:ext cx="8670059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t-IT" sz="1400" kern="0"/>
          </a:p>
        </p:txBody>
      </p:sp>
      <p:sp>
        <p:nvSpPr>
          <p:cNvPr id="6" name="Rectangle 5"/>
          <p:cNvSpPr/>
          <p:nvPr/>
        </p:nvSpPr>
        <p:spPr>
          <a:xfrm>
            <a:off x="232470" y="13451"/>
            <a:ext cx="880402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latin typeface="Gabriola" panose="04040605051002020D02" pitchFamily="82" charset="0"/>
              </a:rPr>
              <a:t>Outline</a:t>
            </a:r>
            <a:endParaRPr lang="en-US" sz="2800" i="1" dirty="0">
              <a:latin typeface="Gabriola" panose="04040605051002020D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1439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32470" y="44624"/>
            <a:ext cx="880402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2400" b="1" dirty="0" smtClean="0">
                <a:latin typeface="Gabriola" panose="04040605051002020D02" pitchFamily="82" charset="0"/>
              </a:rPr>
              <a:t>GIOTTO’s INPUT </a:t>
            </a:r>
            <a:r>
              <a:rPr lang="en-US" sz="2400" b="1" dirty="0" smtClean="0">
                <a:latin typeface="Gabriola" panose="04040605051002020D02" pitchFamily="82" charset="0"/>
              </a:rPr>
              <a:t>FILE: </a:t>
            </a:r>
            <a:r>
              <a:rPr lang="en-US" sz="2400" b="1" dirty="0" smtClean="0">
                <a:solidFill>
                  <a:srgbClr val="C600C6"/>
                </a:solidFill>
                <a:latin typeface="Gabriola" panose="04040605051002020D02" pitchFamily="82" charset="0"/>
              </a:rPr>
              <a:t>&amp;GA NameList</a:t>
            </a:r>
            <a:endParaRPr lang="en-US" sz="2400" b="1" i="1" dirty="0">
              <a:solidFill>
                <a:srgbClr val="C600C6"/>
              </a:solidFill>
              <a:latin typeface="Gabriola" panose="04040605051002020D02" pitchFamily="82" charset="0"/>
            </a:endParaRPr>
          </a:p>
        </p:txBody>
      </p:sp>
      <p:sp>
        <p:nvSpPr>
          <p:cNvPr id="5" name="Line 16"/>
          <p:cNvSpPr>
            <a:spLocks noChangeShapeType="1"/>
          </p:cNvSpPr>
          <p:nvPr/>
        </p:nvSpPr>
        <p:spPr bwMode="auto">
          <a:xfrm>
            <a:off x="251519" y="551705"/>
            <a:ext cx="8670059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t-IT" sz="1400" kern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1113" t="7320" r="22857" b="43473"/>
          <a:stretch/>
        </p:blipFill>
        <p:spPr>
          <a:xfrm>
            <a:off x="2044458" y="851431"/>
            <a:ext cx="6177273" cy="5235388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Rettangolo 8"/>
          <p:cNvSpPr/>
          <p:nvPr/>
        </p:nvSpPr>
        <p:spPr>
          <a:xfrm>
            <a:off x="2070327" y="2553419"/>
            <a:ext cx="6098877" cy="1074037"/>
          </a:xfrm>
          <a:prstGeom prst="rect">
            <a:avLst/>
          </a:prstGeom>
          <a:solidFill>
            <a:srgbClr val="FFDAB9">
              <a:alpha val="70000"/>
            </a:srgbClr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 dirty="0"/>
          </a:p>
        </p:txBody>
      </p:sp>
      <p:sp>
        <p:nvSpPr>
          <p:cNvPr id="11" name="Rectangle 19"/>
          <p:cNvSpPr>
            <a:spLocks noChangeArrowheads="1"/>
          </p:cNvSpPr>
          <p:nvPr/>
        </p:nvSpPr>
        <p:spPr bwMode="auto">
          <a:xfrm>
            <a:off x="6584744" y="2448756"/>
            <a:ext cx="2293704" cy="707886"/>
          </a:xfrm>
          <a:prstGeom prst="rect">
            <a:avLst/>
          </a:prstGeom>
          <a:solidFill>
            <a:srgbClr val="DEEBF7"/>
          </a:solidFill>
          <a:ln w="12700" algn="ctr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dirty="0">
                <a:latin typeface="Gabriola" panose="04040605051002020D02" pitchFamily="82" charset="0"/>
              </a:rPr>
              <a:t>Under developing (it </a:t>
            </a:r>
            <a:r>
              <a:rPr lang="en-US" sz="2000" dirty="0">
                <a:solidFill>
                  <a:srgbClr val="C600C6"/>
                </a:solidFill>
                <a:latin typeface="Gabriola" panose="04040605051002020D02" pitchFamily="82" charset="0"/>
              </a:rPr>
              <a:t>slows down </a:t>
            </a:r>
            <a:r>
              <a:rPr lang="en-US" sz="2000" dirty="0">
                <a:latin typeface="Gabriola" panose="04040605051002020D02" pitchFamily="82" charset="0"/>
              </a:rPr>
              <a:t>heavily </a:t>
            </a:r>
            <a:r>
              <a:rPr lang="en-US" sz="2000" dirty="0" smtClean="0">
                <a:latin typeface="Gabriola" panose="04040605051002020D02" pitchFamily="82" charset="0"/>
              </a:rPr>
              <a:t>GIOTTO)</a:t>
            </a:r>
            <a:endParaRPr lang="it-IT" sz="2000" dirty="0">
              <a:latin typeface="Gabriola" panose="04040605051002020D02" pitchFamily="82" charset="0"/>
            </a:endParaRPr>
          </a:p>
        </p:txBody>
      </p:sp>
      <p:sp>
        <p:nvSpPr>
          <p:cNvPr id="12" name="Rettangolo 10"/>
          <p:cNvSpPr/>
          <p:nvPr/>
        </p:nvSpPr>
        <p:spPr>
          <a:xfrm>
            <a:off x="2070328" y="4679933"/>
            <a:ext cx="6090250" cy="754710"/>
          </a:xfrm>
          <a:prstGeom prst="rect">
            <a:avLst/>
          </a:prstGeom>
          <a:solidFill>
            <a:srgbClr val="FFDAB9">
              <a:alpha val="60000"/>
            </a:srgbClr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it-IT" dirty="0"/>
          </a:p>
        </p:txBody>
      </p:sp>
      <p:sp>
        <p:nvSpPr>
          <p:cNvPr id="13" name="Rectangle 19"/>
          <p:cNvSpPr>
            <a:spLocks noChangeArrowheads="1"/>
          </p:cNvSpPr>
          <p:nvPr/>
        </p:nvSpPr>
        <p:spPr bwMode="auto">
          <a:xfrm>
            <a:off x="6941575" y="4245745"/>
            <a:ext cx="1936873" cy="707886"/>
          </a:xfrm>
          <a:prstGeom prst="rect">
            <a:avLst/>
          </a:prstGeom>
          <a:solidFill>
            <a:srgbClr val="DEEBF7"/>
          </a:solidFill>
          <a:ln w="12700" algn="ctr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dirty="0" smtClean="0">
                <a:latin typeface="Gabriola" panose="04040605051002020D02" pitchFamily="82" charset="0"/>
              </a:rPr>
              <a:t>Optimization</a:t>
            </a:r>
          </a:p>
          <a:p>
            <a:pPr>
              <a:defRPr/>
            </a:pPr>
            <a:r>
              <a:rPr lang="en-US" sz="2000" dirty="0" smtClean="0">
                <a:latin typeface="Gabriola" panose="04040605051002020D02" pitchFamily="82" charset="0"/>
              </a:rPr>
              <a:t>Rarely needs changes </a:t>
            </a:r>
            <a:endParaRPr lang="en-US" sz="2000" dirty="0">
              <a:latin typeface="Gabriola" panose="04040605051002020D02" pitchFamily="82" charset="0"/>
            </a:endParaRPr>
          </a:p>
        </p:txBody>
      </p:sp>
      <p:sp>
        <p:nvSpPr>
          <p:cNvPr id="14" name="CasellaDiTesto 14"/>
          <p:cNvSpPr txBox="1"/>
          <p:nvPr/>
        </p:nvSpPr>
        <p:spPr>
          <a:xfrm>
            <a:off x="198973" y="3060700"/>
            <a:ext cx="1414162" cy="120032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rgbClr val="C600C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dirty="0" smtClean="0">
                <a:latin typeface="Gabriola" panose="04040605051002020D02" pitchFamily="82" charset="0"/>
              </a:rPr>
              <a:t>Usually </a:t>
            </a:r>
            <a:r>
              <a:rPr lang="en-US" sz="2400" dirty="0" smtClean="0">
                <a:solidFill>
                  <a:srgbClr val="C600C6"/>
                </a:solidFill>
                <a:latin typeface="Gabriola" panose="04040605051002020D02" pitchFamily="82" charset="0"/>
              </a:rPr>
              <a:t>few variables </a:t>
            </a:r>
            <a:r>
              <a:rPr lang="en-US" sz="2400" dirty="0" smtClean="0">
                <a:latin typeface="Gabriola" panose="04040605051002020D02" pitchFamily="82" charset="0"/>
              </a:rPr>
              <a:t>are used</a:t>
            </a:r>
          </a:p>
        </p:txBody>
      </p:sp>
      <p:cxnSp>
        <p:nvCxnSpPr>
          <p:cNvPr id="15" name="Connettore 2 17"/>
          <p:cNvCxnSpPr>
            <a:stCxn id="14" idx="0"/>
            <a:endCxn id="20" idx="1"/>
          </p:cNvCxnSpPr>
          <p:nvPr/>
        </p:nvCxnSpPr>
        <p:spPr>
          <a:xfrm flipV="1">
            <a:off x="906054" y="1467245"/>
            <a:ext cx="1133641" cy="1593455"/>
          </a:xfrm>
          <a:prstGeom prst="straightConnector1">
            <a:avLst/>
          </a:prstGeom>
          <a:ln w="19050">
            <a:solidFill>
              <a:srgbClr val="C600C6"/>
            </a:solidFill>
            <a:headEnd type="none"/>
            <a:tailEnd type="triangle" w="med" len="lg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2039695" y="1306399"/>
            <a:ext cx="4533630" cy="321691"/>
          </a:xfrm>
          <a:prstGeom prst="rect">
            <a:avLst/>
          </a:prstGeom>
          <a:noFill/>
          <a:ln w="19050">
            <a:solidFill>
              <a:srgbClr val="C600C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4491489" y="987120"/>
            <a:ext cx="1676383" cy="341245"/>
          </a:xfrm>
          <a:prstGeom prst="rect">
            <a:avLst/>
          </a:prstGeom>
          <a:noFill/>
          <a:ln w="19050">
            <a:solidFill>
              <a:srgbClr val="C600C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4" name="Connettore 2 17"/>
          <p:cNvCxnSpPr>
            <a:stCxn id="14" idx="0"/>
            <a:endCxn id="33" idx="1"/>
          </p:cNvCxnSpPr>
          <p:nvPr/>
        </p:nvCxnSpPr>
        <p:spPr>
          <a:xfrm flipV="1">
            <a:off x="906054" y="1157743"/>
            <a:ext cx="3585435" cy="1902957"/>
          </a:xfrm>
          <a:prstGeom prst="straightConnector1">
            <a:avLst/>
          </a:prstGeom>
          <a:ln w="19050">
            <a:solidFill>
              <a:srgbClr val="C600C6"/>
            </a:solidFill>
            <a:headEnd type="none"/>
            <a:tailEnd type="triangle" w="med" len="lg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nettore 2 17"/>
          <p:cNvCxnSpPr>
            <a:stCxn id="14" idx="2"/>
          </p:cNvCxnSpPr>
          <p:nvPr/>
        </p:nvCxnSpPr>
        <p:spPr>
          <a:xfrm>
            <a:off x="906054" y="4261029"/>
            <a:ext cx="1163511" cy="2596971"/>
          </a:xfrm>
          <a:prstGeom prst="straightConnector1">
            <a:avLst/>
          </a:prstGeom>
          <a:ln w="19050">
            <a:solidFill>
              <a:schemeClr val="tx1"/>
            </a:solidFill>
            <a:headEnd type="none"/>
            <a:tailEnd type="triangle" w="med" len="lg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ctangle 40"/>
          <p:cNvSpPr/>
          <p:nvPr/>
        </p:nvSpPr>
        <p:spPr>
          <a:xfrm rot="3947870">
            <a:off x="773867" y="5362945"/>
            <a:ext cx="182454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dirty="0" smtClean="0">
                <a:latin typeface="Gabriola" panose="04040605051002020D02" pitchFamily="82" charset="0"/>
              </a:rPr>
              <a:t>Fitness  &amp;  </a:t>
            </a:r>
            <a:r>
              <a:rPr lang="it-IT" sz="2000" dirty="0" err="1">
                <a:latin typeface="Gabriola" panose="04040605051002020D02" pitchFamily="82" charset="0"/>
              </a:rPr>
              <a:t>G</a:t>
            </a:r>
            <a:r>
              <a:rPr lang="it-IT" sz="2000" dirty="0" err="1" smtClean="0">
                <a:latin typeface="Gabriola" panose="04040605051002020D02" pitchFamily="82" charset="0"/>
              </a:rPr>
              <a:t>enes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056529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20" grpId="0" animBg="1"/>
      <p:bldP spid="33" grpId="0" animBg="1"/>
      <p:bldP spid="4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32470" y="44624"/>
            <a:ext cx="880402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2400" b="1" dirty="0" smtClean="0">
                <a:latin typeface="Gabriola" panose="04040605051002020D02" pitchFamily="82" charset="0"/>
              </a:rPr>
              <a:t>GIOTTO  INPUT FILE: </a:t>
            </a:r>
            <a:r>
              <a:rPr lang="en-US" sz="2400" b="1" dirty="0" err="1" smtClean="0">
                <a:solidFill>
                  <a:srgbClr val="C600C6"/>
                </a:solidFill>
                <a:latin typeface="Gabriola" panose="04040605051002020D02" pitchFamily="82" charset="0"/>
              </a:rPr>
              <a:t>Key_Names</a:t>
            </a:r>
            <a:endParaRPr lang="en-US" sz="2400" b="1" i="1" dirty="0">
              <a:solidFill>
                <a:srgbClr val="C600C6"/>
              </a:solidFill>
              <a:latin typeface="Gabriola" panose="04040605051002020D02" pitchFamily="82" charset="0"/>
            </a:endParaRPr>
          </a:p>
        </p:txBody>
      </p:sp>
      <p:sp>
        <p:nvSpPr>
          <p:cNvPr id="5" name="Line 16"/>
          <p:cNvSpPr>
            <a:spLocks noChangeShapeType="1"/>
          </p:cNvSpPr>
          <p:nvPr/>
        </p:nvSpPr>
        <p:spPr bwMode="auto">
          <a:xfrm>
            <a:off x="251519" y="551705"/>
            <a:ext cx="8670059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t-IT" sz="1400" kern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1028" t="17538" r="22320" b="28108"/>
          <a:stretch/>
        </p:blipFill>
        <p:spPr>
          <a:xfrm>
            <a:off x="2040264" y="812000"/>
            <a:ext cx="6227806" cy="5782963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Rettangolo 8"/>
          <p:cNvSpPr/>
          <p:nvPr/>
        </p:nvSpPr>
        <p:spPr>
          <a:xfrm>
            <a:off x="2040264" y="1975449"/>
            <a:ext cx="6098877" cy="845389"/>
          </a:xfrm>
          <a:prstGeom prst="rect">
            <a:avLst/>
          </a:prstGeom>
          <a:solidFill>
            <a:srgbClr val="FFDAB9">
              <a:alpha val="60000"/>
            </a:srgbClr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 dirty="0"/>
          </a:p>
        </p:txBody>
      </p:sp>
      <p:sp>
        <p:nvSpPr>
          <p:cNvPr id="9" name="Rectangle 19"/>
          <p:cNvSpPr>
            <a:spLocks noChangeArrowheads="1"/>
          </p:cNvSpPr>
          <p:nvPr/>
        </p:nvSpPr>
        <p:spPr bwMode="auto">
          <a:xfrm>
            <a:off x="7512795" y="1998033"/>
            <a:ext cx="1381622" cy="400110"/>
          </a:xfrm>
          <a:prstGeom prst="rect">
            <a:avLst/>
          </a:prstGeom>
          <a:solidFill>
            <a:srgbClr val="DEEBF7"/>
          </a:solidFill>
          <a:ln w="12700" algn="ctr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dirty="0" smtClean="0">
                <a:latin typeface="Gabriola" panose="04040605051002020D02" pitchFamily="82" charset="0"/>
              </a:rPr>
              <a:t>Rarely needed</a:t>
            </a:r>
            <a:endParaRPr lang="en-US" sz="2000" dirty="0">
              <a:latin typeface="Gabriola" panose="04040605051002020D02" pitchFamily="82" charset="0"/>
            </a:endParaRPr>
          </a:p>
        </p:txBody>
      </p:sp>
      <p:sp>
        <p:nvSpPr>
          <p:cNvPr id="10" name="Rettangolo 8"/>
          <p:cNvSpPr/>
          <p:nvPr/>
        </p:nvSpPr>
        <p:spPr>
          <a:xfrm>
            <a:off x="2040264" y="3561592"/>
            <a:ext cx="6098877" cy="845389"/>
          </a:xfrm>
          <a:prstGeom prst="rect">
            <a:avLst/>
          </a:prstGeom>
          <a:solidFill>
            <a:srgbClr val="FFDAB9">
              <a:alpha val="60000"/>
            </a:srgbClr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 dirty="0"/>
          </a:p>
        </p:txBody>
      </p:sp>
      <p:sp>
        <p:nvSpPr>
          <p:cNvPr id="11" name="Rectangle 19"/>
          <p:cNvSpPr>
            <a:spLocks noChangeArrowheads="1"/>
          </p:cNvSpPr>
          <p:nvPr/>
        </p:nvSpPr>
        <p:spPr bwMode="auto">
          <a:xfrm>
            <a:off x="7843297" y="3303371"/>
            <a:ext cx="1051119" cy="400110"/>
          </a:xfrm>
          <a:prstGeom prst="rect">
            <a:avLst/>
          </a:prstGeom>
          <a:solidFill>
            <a:srgbClr val="DEEBF7"/>
          </a:solidFill>
          <a:ln w="12700" algn="ctr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dirty="0" smtClean="0">
                <a:latin typeface="Gabriola" panose="04040605051002020D02" pitchFamily="82" charset="0"/>
              </a:rPr>
              <a:t>Comments</a:t>
            </a:r>
            <a:endParaRPr lang="en-US" sz="2000" dirty="0">
              <a:latin typeface="Gabriola" panose="04040605051002020D02" pitchFamily="82" charset="0"/>
            </a:endParaRPr>
          </a:p>
        </p:txBody>
      </p:sp>
      <p:sp>
        <p:nvSpPr>
          <p:cNvPr id="14" name="Rettangolo 8"/>
          <p:cNvSpPr/>
          <p:nvPr/>
        </p:nvSpPr>
        <p:spPr>
          <a:xfrm>
            <a:off x="2040264" y="5970539"/>
            <a:ext cx="6098877" cy="620042"/>
          </a:xfrm>
          <a:prstGeom prst="rect">
            <a:avLst/>
          </a:prstGeom>
          <a:solidFill>
            <a:srgbClr val="FFDAB9">
              <a:alpha val="60000"/>
            </a:srgbClr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 dirty="0"/>
          </a:p>
        </p:txBody>
      </p:sp>
      <p:sp>
        <p:nvSpPr>
          <p:cNvPr id="15" name="Rectangle 19"/>
          <p:cNvSpPr>
            <a:spLocks noChangeArrowheads="1"/>
          </p:cNvSpPr>
          <p:nvPr/>
        </p:nvSpPr>
        <p:spPr bwMode="auto">
          <a:xfrm>
            <a:off x="7681301" y="5770484"/>
            <a:ext cx="1044610" cy="400110"/>
          </a:xfrm>
          <a:prstGeom prst="rect">
            <a:avLst/>
          </a:prstGeom>
          <a:solidFill>
            <a:srgbClr val="DEEBF7"/>
          </a:solidFill>
          <a:ln w="12700" algn="ctr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dirty="0" smtClean="0">
                <a:latin typeface="Gabriola" panose="04040605051002020D02" pitchFamily="82" charset="0"/>
              </a:rPr>
              <a:t>Comments</a:t>
            </a:r>
            <a:endParaRPr lang="en-US" sz="2000" dirty="0">
              <a:latin typeface="Gabriola" panose="04040605051002020D02" pitchFamily="82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01482" y="4783373"/>
            <a:ext cx="986167" cy="707886"/>
          </a:xfrm>
          <a:prstGeom prst="rect">
            <a:avLst/>
          </a:prstGeom>
          <a:ln w="19050">
            <a:solidFill>
              <a:srgbClr val="C600C6"/>
            </a:solidFill>
          </a:ln>
        </p:spPr>
        <p:txBody>
          <a:bodyPr wrap="none">
            <a:spAutoFit/>
          </a:bodyPr>
          <a:lstStyle/>
          <a:p>
            <a:r>
              <a:rPr lang="en-US" sz="2000" dirty="0" smtClean="0">
                <a:solidFill>
                  <a:srgbClr val="C600C6"/>
                </a:solidFill>
                <a:latin typeface="Gabriola" panose="04040605051002020D02" pitchFamily="82" charset="0"/>
              </a:rPr>
              <a:t>GENES</a:t>
            </a:r>
          </a:p>
          <a:p>
            <a:r>
              <a:rPr lang="it-IT" sz="2000" dirty="0" smtClean="0">
                <a:solidFill>
                  <a:srgbClr val="C600C6"/>
                </a:solidFill>
                <a:latin typeface="Gabriola" panose="04040605051002020D02" pitchFamily="82" charset="0"/>
              </a:rPr>
              <a:t>Definition</a:t>
            </a:r>
            <a:endParaRPr lang="en-US" sz="2000" dirty="0">
              <a:solidFill>
                <a:srgbClr val="C600C6"/>
              </a:solidFill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201482" y="2481623"/>
            <a:ext cx="1347383" cy="678430"/>
            <a:chOff x="162801" y="2820837"/>
            <a:chExt cx="1347383" cy="678430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2801" y="2820838"/>
              <a:ext cx="471591" cy="678429"/>
            </a:xfrm>
            <a:prstGeom prst="rect">
              <a:avLst/>
            </a:prstGeom>
          </p:spPr>
        </p:pic>
        <p:sp>
          <p:nvSpPr>
            <p:cNvPr id="17" name="Rectangle 16"/>
            <p:cNvSpPr/>
            <p:nvPr/>
          </p:nvSpPr>
          <p:spPr>
            <a:xfrm>
              <a:off x="524017" y="2957453"/>
              <a:ext cx="986167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dirty="0" smtClean="0">
                  <a:solidFill>
                    <a:srgbClr val="C600C6"/>
                  </a:solidFill>
                  <a:latin typeface="Gabriola" panose="04040605051002020D02" pitchFamily="82" charset="0"/>
                </a:rPr>
                <a:t>Definition</a:t>
              </a:r>
              <a:endParaRPr lang="en-US" sz="2000" dirty="0">
                <a:solidFill>
                  <a:srgbClr val="C600C6"/>
                </a:solidFill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162801" y="2820837"/>
              <a:ext cx="1347383" cy="629729"/>
            </a:xfrm>
            <a:prstGeom prst="rect">
              <a:avLst/>
            </a:prstGeom>
            <a:noFill/>
            <a:ln w="19050">
              <a:solidFill>
                <a:srgbClr val="C600C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21" name="Connettore 2 17"/>
          <p:cNvCxnSpPr>
            <a:stCxn id="17" idx="3"/>
          </p:cNvCxnSpPr>
          <p:nvPr/>
        </p:nvCxnSpPr>
        <p:spPr>
          <a:xfrm>
            <a:off x="1548865" y="2818294"/>
            <a:ext cx="409331" cy="200055"/>
          </a:xfrm>
          <a:prstGeom prst="straightConnector1">
            <a:avLst/>
          </a:prstGeom>
          <a:ln w="19050">
            <a:solidFill>
              <a:srgbClr val="C600C6"/>
            </a:solidFill>
            <a:headEnd type="none"/>
            <a:tailEnd type="triangle" w="med" len="lg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ttore 2 17"/>
          <p:cNvCxnSpPr>
            <a:stCxn id="18" idx="3"/>
          </p:cNvCxnSpPr>
          <p:nvPr/>
        </p:nvCxnSpPr>
        <p:spPr>
          <a:xfrm>
            <a:off x="1187649" y="5137316"/>
            <a:ext cx="770547" cy="0"/>
          </a:xfrm>
          <a:prstGeom prst="straightConnector1">
            <a:avLst/>
          </a:prstGeom>
          <a:ln w="19050">
            <a:solidFill>
              <a:srgbClr val="C600C6"/>
            </a:solidFill>
            <a:headEnd type="none"/>
            <a:tailEnd type="triangle" w="med" len="lg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9649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4" grpId="0" animBg="1"/>
      <p:bldP spid="15" grpId="0" animBg="1"/>
      <p:bldP spid="1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32470" y="44624"/>
            <a:ext cx="880402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2400" b="1" dirty="0" smtClean="0">
                <a:latin typeface="Gabriola" panose="04040605051002020D02" pitchFamily="82" charset="0"/>
              </a:rPr>
              <a:t>GIOTTO: </a:t>
            </a:r>
            <a:r>
              <a:rPr lang="en-US" sz="2400" b="1" dirty="0" smtClean="0">
                <a:solidFill>
                  <a:srgbClr val="C600C6"/>
                </a:solidFill>
                <a:latin typeface="Gabriola" panose="04040605051002020D02" pitchFamily="82" charset="0"/>
              </a:rPr>
              <a:t>FITNESS</a:t>
            </a:r>
            <a:r>
              <a:rPr lang="en-US" sz="2400" b="1" dirty="0" smtClean="0">
                <a:latin typeface="Gabriola" panose="04040605051002020D02" pitchFamily="82" charset="0"/>
              </a:rPr>
              <a:t> </a:t>
            </a:r>
            <a:r>
              <a:rPr lang="en-US" sz="2400" b="1" dirty="0" smtClean="0">
                <a:solidFill>
                  <a:srgbClr val="C600C6"/>
                </a:solidFill>
                <a:latin typeface="Gabriola" panose="04040605051002020D02" pitchFamily="82" charset="0"/>
              </a:rPr>
              <a:t>FUNCTION</a:t>
            </a:r>
            <a:r>
              <a:rPr lang="en-US" sz="2400" b="1" dirty="0" smtClean="0">
                <a:latin typeface="Gabriola" panose="04040605051002020D02" pitchFamily="82" charset="0"/>
              </a:rPr>
              <a:t> </a:t>
            </a:r>
            <a:endParaRPr lang="en-US" sz="2400" b="1" i="1" dirty="0">
              <a:latin typeface="Gabriola" panose="04040605051002020D02" pitchFamily="82" charset="0"/>
            </a:endParaRPr>
          </a:p>
        </p:txBody>
      </p:sp>
      <p:sp>
        <p:nvSpPr>
          <p:cNvPr id="5" name="Line 16"/>
          <p:cNvSpPr>
            <a:spLocks noChangeShapeType="1"/>
          </p:cNvSpPr>
          <p:nvPr/>
        </p:nvSpPr>
        <p:spPr bwMode="auto">
          <a:xfrm>
            <a:off x="251519" y="551705"/>
            <a:ext cx="8670059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t-IT" sz="1400" kern="0"/>
          </a:p>
        </p:txBody>
      </p:sp>
      <p:sp>
        <p:nvSpPr>
          <p:cNvPr id="7" name="TextBox 6"/>
          <p:cNvSpPr txBox="1"/>
          <p:nvPr/>
        </p:nvSpPr>
        <p:spPr>
          <a:xfrm>
            <a:off x="262706" y="1479866"/>
            <a:ext cx="4008112" cy="1323439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Gabriola" panose="04040605051002020D02" pitchFamily="82" charset="0"/>
              </a:rPr>
              <a:t>R</a:t>
            </a:r>
            <a:r>
              <a:rPr lang="en-US" sz="2000" dirty="0" smtClean="0">
                <a:latin typeface="Gabriola" panose="04040605051002020D02" pitchFamily="82" charset="0"/>
              </a:rPr>
              <a:t>everse </a:t>
            </a:r>
            <a:r>
              <a:rPr lang="en-US" sz="2000" b="1" dirty="0" smtClean="0">
                <a:latin typeface="Gabriola" panose="04040605051002020D02" pitchFamily="82" charset="0"/>
              </a:rPr>
              <a:t>P</a:t>
            </a:r>
            <a:r>
              <a:rPr lang="en-US" sz="2000" dirty="0" smtClean="0">
                <a:latin typeface="Gabriola" panose="04040605051002020D02" pitchFamily="82" charset="0"/>
              </a:rPr>
              <a:t>olish </a:t>
            </a:r>
            <a:r>
              <a:rPr lang="en-US" sz="2000" b="1" dirty="0" smtClean="0">
                <a:latin typeface="Gabriola" panose="04040605051002020D02" pitchFamily="82" charset="0"/>
              </a:rPr>
              <a:t>N</a:t>
            </a:r>
            <a:r>
              <a:rPr lang="en-US" sz="2000" dirty="0" smtClean="0">
                <a:latin typeface="Gabriola" panose="04040605051002020D02" pitchFamily="82" charset="0"/>
              </a:rPr>
              <a:t>otation: </a:t>
            </a:r>
            <a:r>
              <a:rPr lang="en-US" sz="2000" dirty="0" err="1" smtClean="0">
                <a:latin typeface="Gabriola" panose="04040605051002020D02" pitchFamily="82" charset="0"/>
              </a:rPr>
              <a:t>Opers</a:t>
            </a:r>
            <a:r>
              <a:rPr lang="en-US" sz="2000" dirty="0" smtClean="0">
                <a:latin typeface="Gabriola" panose="04040605051002020D02" pitchFamily="82" charset="0"/>
              </a:rPr>
              <a:t> Follow Operands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2000" dirty="0" smtClean="0">
                <a:latin typeface="Gabriola" panose="04040605051002020D02" pitchFamily="82" charset="0"/>
              </a:rPr>
              <a:t>    3   4   +   =   7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2000" dirty="0" smtClean="0">
                <a:latin typeface="Gabriola" panose="04040605051002020D02" pitchFamily="82" charset="0"/>
              </a:rPr>
              <a:t>Stack based operation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2000" dirty="0" smtClean="0">
                <a:latin typeface="Gabriola" panose="04040605051002020D02" pitchFamily="82" charset="0"/>
              </a:rPr>
              <a:t>Does not need brackets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62706" y="4275318"/>
            <a:ext cx="8658872" cy="193899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it-IT" sz="2000" b="1" dirty="0" smtClean="0">
                <a:latin typeface="Gabriola" panose="04040605051002020D02" pitchFamily="82" charset="0"/>
              </a:rPr>
              <a:t>Fitness </a:t>
            </a:r>
            <a:r>
              <a:rPr lang="it-IT" sz="2000" b="1" dirty="0" err="1" smtClean="0">
                <a:latin typeface="Gabriola" panose="04040605051002020D02" pitchFamily="82" charset="0"/>
              </a:rPr>
              <a:t>Funciont</a:t>
            </a:r>
            <a:r>
              <a:rPr lang="it-IT" sz="2000" b="1" dirty="0" smtClean="0">
                <a:latin typeface="Gabriola" panose="04040605051002020D02" pitchFamily="82" charset="0"/>
              </a:rPr>
              <a:t> </a:t>
            </a:r>
            <a:r>
              <a:rPr lang="it-IT" sz="2000" b="1" dirty="0" err="1" smtClean="0">
                <a:latin typeface="Gabriola" panose="04040605051002020D02" pitchFamily="82" charset="0"/>
              </a:rPr>
              <a:t>strategy</a:t>
            </a:r>
            <a:r>
              <a:rPr lang="it-IT" sz="2000" b="1" dirty="0" smtClean="0">
                <a:latin typeface="Gabriola" panose="04040605051002020D02" pitchFamily="82" charset="0"/>
              </a:rPr>
              <a:t> to </a:t>
            </a:r>
            <a:r>
              <a:rPr lang="it-IT" sz="2000" b="1" dirty="0" err="1" smtClean="0">
                <a:latin typeface="Gabriola" panose="04040605051002020D02" pitchFamily="82" charset="0"/>
              </a:rPr>
              <a:t>Cope</a:t>
            </a:r>
            <a:r>
              <a:rPr lang="it-IT" sz="2000" b="1" dirty="0" smtClean="0">
                <a:latin typeface="Gabriola" panose="04040605051002020D02" pitchFamily="82" charset="0"/>
              </a:rPr>
              <a:t> with Multi </a:t>
            </a:r>
            <a:r>
              <a:rPr lang="it-IT" sz="2000" b="1" dirty="0" err="1" smtClean="0">
                <a:latin typeface="Gabriola" panose="04040605051002020D02" pitchFamily="82" charset="0"/>
              </a:rPr>
              <a:t>Objectives</a:t>
            </a:r>
            <a:r>
              <a:rPr lang="it-IT" sz="2000" b="1" dirty="0" smtClean="0">
                <a:latin typeface="Gabriola" panose="04040605051002020D02" pitchFamily="82" charset="0"/>
              </a:rPr>
              <a:t> </a:t>
            </a:r>
            <a:r>
              <a:rPr lang="it-IT" sz="2000" b="1" dirty="0" err="1" smtClean="0">
                <a:latin typeface="Gabriola" panose="04040605051002020D02" pitchFamily="82" charset="0"/>
              </a:rPr>
              <a:t>Problems</a:t>
            </a:r>
            <a:r>
              <a:rPr lang="it-IT" sz="2000" b="1" dirty="0" smtClean="0">
                <a:latin typeface="Gabriola" panose="04040605051002020D02" pitchFamily="82" charset="0"/>
              </a:rPr>
              <a:t> (MO):</a:t>
            </a:r>
          </a:p>
          <a:p>
            <a:pPr marL="342900" indent="-34290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it-IT" sz="2000" dirty="0" err="1" smtClean="0">
                <a:latin typeface="Gabriola" panose="04040605051002020D02" pitchFamily="82" charset="0"/>
              </a:rPr>
              <a:t>One</a:t>
            </a:r>
            <a:r>
              <a:rPr lang="it-IT" sz="2000" dirty="0" smtClean="0">
                <a:latin typeface="Gabriola" panose="04040605051002020D02" pitchFamily="82" charset="0"/>
              </a:rPr>
              <a:t> Single Criterium per Equation </a:t>
            </a:r>
            <a:r>
              <a:rPr lang="it-IT" sz="2000" dirty="0" err="1" smtClean="0">
                <a:latin typeface="Gabriola" panose="04040605051002020D02" pitchFamily="82" charset="0"/>
              </a:rPr>
              <a:t>piece</a:t>
            </a:r>
            <a:r>
              <a:rPr lang="it-IT" sz="2000" dirty="0" smtClean="0">
                <a:latin typeface="Gabriola" panose="04040605051002020D02" pitchFamily="82" charset="0"/>
              </a:rPr>
              <a:t> (</a:t>
            </a:r>
            <a:r>
              <a:rPr lang="it-IT" sz="2000" dirty="0" err="1" smtClean="0">
                <a:latin typeface="Gabriola" panose="04040605051002020D02" pitchFamily="82" charset="0"/>
              </a:rPr>
              <a:t>Objectives</a:t>
            </a:r>
            <a:r>
              <a:rPr lang="it-IT" sz="2000" dirty="0" smtClean="0">
                <a:latin typeface="Gabriola" panose="04040605051002020D02" pitchFamily="82" charset="0"/>
              </a:rPr>
              <a:t> </a:t>
            </a:r>
            <a:r>
              <a:rPr lang="it-IT" sz="2000" dirty="0" err="1" smtClean="0">
                <a:latin typeface="Gabriola" panose="04040605051002020D02" pitchFamily="82" charset="0"/>
              </a:rPr>
              <a:t>Wights</a:t>
            </a:r>
            <a:r>
              <a:rPr lang="it-IT" sz="2000" dirty="0" smtClean="0">
                <a:latin typeface="Gabriola" panose="04040605051002020D02" pitchFamily="82" charset="0"/>
              </a:rPr>
              <a:t>)</a:t>
            </a:r>
          </a:p>
          <a:p>
            <a:pPr marL="342900" indent="-34290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it-IT" sz="2000" dirty="0" smtClean="0">
                <a:latin typeface="Gabriola" panose="04040605051002020D02" pitchFamily="82" charset="0"/>
              </a:rPr>
              <a:t>To be </a:t>
            </a:r>
            <a:r>
              <a:rPr lang="it-IT" sz="2000" dirty="0" err="1" smtClean="0">
                <a:latin typeface="Gabriola" panose="04040605051002020D02" pitchFamily="82" charset="0"/>
              </a:rPr>
              <a:t>close</a:t>
            </a:r>
            <a:r>
              <a:rPr lang="it-IT" sz="2000" dirty="0" smtClean="0">
                <a:latin typeface="Gabriola" panose="04040605051002020D02" pitchFamily="82" charset="0"/>
              </a:rPr>
              <a:t> to the Goal </a:t>
            </a:r>
            <a:r>
              <a:rPr lang="it-IT" sz="2000" dirty="0" err="1" smtClean="0">
                <a:latin typeface="Gabriola" panose="04040605051002020D02" pitchFamily="82" charset="0"/>
              </a:rPr>
              <a:t>mean</a:t>
            </a:r>
            <a:r>
              <a:rPr lang="it-IT" sz="2000" dirty="0" smtClean="0">
                <a:latin typeface="Gabriola" panose="04040605051002020D02" pitchFamily="82" charset="0"/>
              </a:rPr>
              <a:t> </a:t>
            </a:r>
            <a:r>
              <a:rPr lang="it-IT" sz="2000" dirty="0" err="1" smtClean="0">
                <a:latin typeface="Gabriola" panose="04040605051002020D02" pitchFamily="82" charset="0"/>
              </a:rPr>
              <a:t>close</a:t>
            </a:r>
            <a:r>
              <a:rPr lang="it-IT" sz="2000" dirty="0" smtClean="0">
                <a:latin typeface="Gabriola" panose="04040605051002020D02" pitchFamily="82" charset="0"/>
              </a:rPr>
              <a:t> to the </a:t>
            </a:r>
            <a:r>
              <a:rPr lang="it-IT" sz="2000" dirty="0" err="1" smtClean="0">
                <a:latin typeface="Gabriola" panose="04040605051002020D02" pitchFamily="82" charset="0"/>
              </a:rPr>
              <a:t>Gaussian</a:t>
            </a:r>
            <a:r>
              <a:rPr lang="it-IT" sz="2000" dirty="0" smtClean="0">
                <a:latin typeface="Gabriola" panose="04040605051002020D02" pitchFamily="82" charset="0"/>
              </a:rPr>
              <a:t> Curve Top</a:t>
            </a:r>
          </a:p>
          <a:p>
            <a:pPr marL="342900" indent="-34290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it-IT" sz="2000" dirty="0" smtClean="0">
                <a:latin typeface="Gabriola" panose="04040605051002020D02" pitchFamily="82" charset="0"/>
              </a:rPr>
              <a:t>The ‘Far </a:t>
            </a:r>
            <a:r>
              <a:rPr lang="it-IT" sz="2000" dirty="0" err="1" smtClean="0">
                <a:latin typeface="Gabriola" panose="04040605051002020D02" pitchFamily="82" charset="0"/>
              </a:rPr>
              <a:t>region</a:t>
            </a:r>
            <a:r>
              <a:rPr lang="it-IT" sz="2000" dirty="0" smtClean="0">
                <a:latin typeface="Gabriola" panose="04040605051002020D02" pitchFamily="82" charset="0"/>
              </a:rPr>
              <a:t>’ (</a:t>
            </a:r>
            <a:r>
              <a:rPr lang="it-IT" sz="2000" dirty="0" err="1" smtClean="0">
                <a:latin typeface="Gabriola" panose="04040605051002020D02" pitchFamily="82" charset="0"/>
              </a:rPr>
              <a:t>referring</a:t>
            </a:r>
            <a:r>
              <a:rPr lang="it-IT" sz="2000" dirty="0" smtClean="0">
                <a:latin typeface="Gabriola" panose="04040605051002020D02" pitchFamily="82" charset="0"/>
              </a:rPr>
              <a:t> to </a:t>
            </a:r>
            <a:r>
              <a:rPr lang="it-IT" sz="2000" dirty="0" err="1" smtClean="0">
                <a:latin typeface="Gabriola" panose="04040605051002020D02" pitchFamily="82" charset="0"/>
              </a:rPr>
              <a:t>optimization</a:t>
            </a:r>
            <a:r>
              <a:rPr lang="it-IT" sz="2000" dirty="0" smtClean="0">
                <a:latin typeface="Gabriola" panose="04040605051002020D02" pitchFamily="82" charset="0"/>
              </a:rPr>
              <a:t>) </a:t>
            </a:r>
            <a:r>
              <a:rPr lang="it-IT" sz="2000" dirty="0" err="1" smtClean="0">
                <a:latin typeface="Gabriola" panose="04040605051002020D02" pitchFamily="82" charset="0"/>
              </a:rPr>
              <a:t>has</a:t>
            </a:r>
            <a:r>
              <a:rPr lang="it-IT" sz="2000" dirty="0" smtClean="0">
                <a:latin typeface="Gabriola" panose="04040605051002020D02" pitchFamily="82" charset="0"/>
              </a:rPr>
              <a:t> to be on the maximum </a:t>
            </a:r>
            <a:r>
              <a:rPr lang="it-IT" sz="2000" dirty="0" err="1" smtClean="0">
                <a:latin typeface="Gabriola" panose="04040605051002020D02" pitchFamily="82" charset="0"/>
              </a:rPr>
              <a:t>Gaussin</a:t>
            </a:r>
            <a:r>
              <a:rPr lang="it-IT" sz="2000" dirty="0" smtClean="0">
                <a:latin typeface="Gabriola" panose="04040605051002020D02" pitchFamily="82" charset="0"/>
              </a:rPr>
              <a:t> </a:t>
            </a:r>
            <a:r>
              <a:rPr lang="it-IT" sz="2000" dirty="0" err="1" smtClean="0">
                <a:latin typeface="Gabriola" panose="04040605051002020D02" pitchFamily="82" charset="0"/>
              </a:rPr>
              <a:t>slope</a:t>
            </a:r>
            <a:endParaRPr lang="it-IT" sz="2000" dirty="0" smtClean="0">
              <a:latin typeface="Gabriola" panose="04040605051002020D02" pitchFamily="82" charset="0"/>
            </a:endParaRPr>
          </a:p>
          <a:p>
            <a:pPr marL="342900" indent="-342900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it-IT" sz="2000" dirty="0" err="1" smtClean="0">
                <a:latin typeface="Gabriola" panose="04040605051002020D02" pitchFamily="82" charset="0"/>
              </a:rPr>
              <a:t>change</a:t>
            </a:r>
            <a:r>
              <a:rPr lang="it-IT" sz="2000" dirty="0" smtClean="0">
                <a:latin typeface="Gabriola" panose="04040605051002020D02" pitchFamily="82" charset="0"/>
              </a:rPr>
              <a:t> </a:t>
            </a:r>
            <a:r>
              <a:rPr lang="it-IT" sz="2000" dirty="0" smtClean="0">
                <a:latin typeface="Gabriola" panose="04040605051002020D02" pitchFamily="82" charset="0"/>
              </a:rPr>
              <a:t>the FF in </a:t>
            </a:r>
            <a:r>
              <a:rPr lang="it-IT" sz="2000" dirty="0" err="1" smtClean="0">
                <a:latin typeface="Gabriola" panose="04040605051002020D02" pitchFamily="82" charset="0"/>
              </a:rPr>
              <a:t>real</a:t>
            </a:r>
            <a:r>
              <a:rPr lang="it-IT" sz="2000" dirty="0" smtClean="0">
                <a:latin typeface="Gabriola" panose="04040605051002020D02" pitchFamily="82" charset="0"/>
              </a:rPr>
              <a:t> </a:t>
            </a:r>
            <a:r>
              <a:rPr lang="it-IT" sz="2000" dirty="0" smtClean="0">
                <a:latin typeface="Gabriola" panose="04040605051002020D02" pitchFamily="82" charset="0"/>
              </a:rPr>
              <a:t>time (</a:t>
            </a:r>
            <a:r>
              <a:rPr lang="it-IT" sz="2000" dirty="0" err="1" smtClean="0">
                <a:latin typeface="Gabriola" panose="04040605051002020D02" pitchFamily="82" charset="0"/>
              </a:rPr>
              <a:t>ander</a:t>
            </a:r>
            <a:r>
              <a:rPr lang="it-IT" sz="2000" dirty="0" smtClean="0">
                <a:latin typeface="Gabriola" panose="04040605051002020D02" pitchFamily="82" charset="0"/>
              </a:rPr>
              <a:t> </a:t>
            </a:r>
            <a:r>
              <a:rPr lang="it-IT" sz="2000" dirty="0" err="1" smtClean="0">
                <a:latin typeface="Gabriola" panose="04040605051002020D02" pitchFamily="82" charset="0"/>
              </a:rPr>
              <a:t>implementation</a:t>
            </a:r>
            <a:r>
              <a:rPr lang="it-IT" sz="2000" dirty="0" smtClean="0">
                <a:latin typeface="Gabriola" panose="04040605051002020D02" pitchFamily="82" charset="0"/>
              </a:rPr>
              <a:t>)</a:t>
            </a:r>
            <a:endParaRPr lang="en-US" sz="2000" dirty="0" smtClean="0">
              <a:latin typeface="Gabriola" panose="04040605051002020D02" pitchFamily="82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7" t="2165"/>
          <a:stretch/>
        </p:blipFill>
        <p:spPr>
          <a:xfrm>
            <a:off x="4860310" y="687615"/>
            <a:ext cx="4023168" cy="3215717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/>
          <a:srcRect l="1028" t="37301" r="49640" b="56701"/>
          <a:stretch/>
        </p:blipFill>
        <p:spPr>
          <a:xfrm>
            <a:off x="262707" y="670177"/>
            <a:ext cx="4008111" cy="638175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325189" y="3498866"/>
                <a:ext cx="4189661" cy="44614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it-IT" i="1">
                        <a:solidFill>
                          <a:srgbClr val="C600C6"/>
                        </a:solidFill>
                        <a:latin typeface="Cambria Math" panose="02040503050406030204" pitchFamily="18" charset="0"/>
                      </a:rPr>
                      <m:t>50</m:t>
                    </m:r>
                    <m:r>
                      <a:rPr lang="it-IT" i="1">
                        <a:solidFill>
                          <a:srgbClr val="C600C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p>
                      <m:sSupPr>
                        <m:ctrlPr>
                          <a:rPr lang="it-IT" i="1">
                            <a:solidFill>
                              <a:srgbClr val="C600C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>
                            <a:solidFill>
                              <a:srgbClr val="C600C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it-IT" i="1">
                            <a:solidFill>
                              <a:srgbClr val="C600C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it-IT" i="1">
                                <a:solidFill>
                                  <a:srgbClr val="C600C6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it-IT" i="1">
                                    <a:solidFill>
                                      <a:srgbClr val="C600C6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it-IT" i="1">
                                        <a:solidFill>
                                          <a:srgbClr val="C600C6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it-IT" i="1">
                                        <a:solidFill>
                                          <a:srgbClr val="C600C6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𝑒𝑚𝑖𝑡𝑋</m:t>
                                    </m:r>
                                  </m:num>
                                  <m:den>
                                    <m:r>
                                      <a:rPr lang="it-IT" i="1">
                                        <a:solidFill>
                                          <a:srgbClr val="C600C6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2.5</m:t>
                                    </m:r>
                                  </m:den>
                                </m:f>
                              </m:e>
                            </m:d>
                          </m:e>
                          <m:sup>
                            <m:r>
                              <a:rPr lang="it-IT" i="1">
                                <a:solidFill>
                                  <a:srgbClr val="C600C6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sup>
                    </m:sSup>
                  </m:oMath>
                </a14:m>
                <a:r>
                  <a:rPr lang="en-US" dirty="0" smtClean="0">
                    <a:solidFill>
                      <a:srgbClr val="C600C6"/>
                    </a:solidFill>
                  </a:rPr>
                  <a:t>+</a:t>
                </a:r>
                <a14:m>
                  <m:oMath xmlns:m="http://schemas.openxmlformats.org/officeDocument/2006/math">
                    <m:r>
                      <a:rPr lang="it-IT" i="1">
                        <a:solidFill>
                          <a:srgbClr val="C600C6"/>
                        </a:solidFill>
                        <a:latin typeface="Cambria Math" panose="02040503050406030204" pitchFamily="18" charset="0"/>
                      </a:rPr>
                      <m:t>50</m:t>
                    </m:r>
                    <m:r>
                      <a:rPr lang="it-IT" i="1">
                        <a:solidFill>
                          <a:srgbClr val="C600C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p>
                      <m:sSupPr>
                        <m:ctrlPr>
                          <a:rPr lang="it-IT" i="1">
                            <a:solidFill>
                              <a:srgbClr val="C600C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>
                            <a:solidFill>
                              <a:srgbClr val="C600C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it-IT" i="1">
                            <a:solidFill>
                              <a:srgbClr val="C600C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it-IT" i="1">
                                <a:solidFill>
                                  <a:srgbClr val="C600C6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it-IT" i="1">
                                    <a:solidFill>
                                      <a:srgbClr val="C600C6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it-IT" i="1">
                                        <a:solidFill>
                                          <a:srgbClr val="C600C6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it-IT" b="0" i="1" smtClean="0">
                                        <a:solidFill>
                                          <a:srgbClr val="C600C6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𝑠𝑖𝑔𝑍</m:t>
                                    </m:r>
                                  </m:num>
                                  <m:den>
                                    <m:r>
                                      <a:rPr lang="it-IT" b="0" i="1" smtClean="0">
                                        <a:solidFill>
                                          <a:srgbClr val="C600C6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0.15</m:t>
                                    </m:r>
                                  </m:den>
                                </m:f>
                              </m:e>
                            </m:d>
                          </m:e>
                          <m:sup>
                            <m:r>
                              <a:rPr lang="it-IT" i="1">
                                <a:solidFill>
                                  <a:srgbClr val="C600C6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sup>
                    </m:sSup>
                    <m:r>
                      <m:rPr>
                        <m:nor/>
                      </m:rPr>
                      <a:rPr lang="en-US" dirty="0" smtClean="0">
                        <a:solidFill>
                          <a:srgbClr val="C600C6"/>
                        </a:solidFill>
                      </a:rPr>
                      <m:t>+</m:t>
                    </m:r>
                    <m:r>
                      <a:rPr lang="it-IT" i="1">
                        <a:solidFill>
                          <a:srgbClr val="C600C6"/>
                        </a:solidFill>
                        <a:latin typeface="Cambria Math" panose="02040503050406030204" pitchFamily="18" charset="0"/>
                      </a:rPr>
                      <m:t>50</m:t>
                    </m:r>
                    <m:r>
                      <a:rPr lang="it-IT" i="1">
                        <a:solidFill>
                          <a:srgbClr val="C600C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p>
                      <m:sSupPr>
                        <m:ctrlPr>
                          <a:rPr lang="it-IT" i="1">
                            <a:solidFill>
                              <a:srgbClr val="C600C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>
                            <a:solidFill>
                              <a:srgbClr val="C600C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it-IT" i="1">
                            <a:solidFill>
                              <a:srgbClr val="C600C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it-IT" i="1">
                                <a:solidFill>
                                  <a:srgbClr val="C600C6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it-IT" i="1">
                                    <a:solidFill>
                                      <a:srgbClr val="C600C6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it-IT" i="1">
                                        <a:solidFill>
                                          <a:srgbClr val="C600C6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it-IT" b="0" i="1" smtClean="0">
                                        <a:solidFill>
                                          <a:srgbClr val="C600C6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𝑠𝑖𝑔𝑋</m:t>
                                    </m:r>
                                  </m:num>
                                  <m:den>
                                    <m:r>
                                      <a:rPr lang="it-IT" b="0" i="1" smtClean="0">
                                        <a:solidFill>
                                          <a:srgbClr val="C600C6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2.5</m:t>
                                    </m:r>
                                  </m:den>
                                </m:f>
                              </m:e>
                            </m:d>
                          </m:e>
                          <m:sup>
                            <m:r>
                              <a:rPr lang="it-IT" i="1">
                                <a:solidFill>
                                  <a:srgbClr val="C600C6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sup>
                    </m:sSup>
                  </m:oMath>
                </a14:m>
                <a:endParaRPr lang="en-US" dirty="0">
                  <a:solidFill>
                    <a:srgbClr val="C600C6"/>
                  </a:solidFill>
                </a:endParaRPr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5189" y="3498866"/>
                <a:ext cx="4189661" cy="446148"/>
              </a:xfrm>
              <a:prstGeom prst="rect">
                <a:avLst/>
              </a:prstGeom>
              <a:blipFill rotWithShape="0">
                <a:blip r:embed="rId4"/>
                <a:stretch>
                  <a:fillRect b="-315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Pictur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564" y="2954961"/>
            <a:ext cx="427286" cy="61469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/>
              <p:cNvSpPr/>
              <p:nvPr/>
            </p:nvSpPr>
            <p:spPr>
              <a:xfrm>
                <a:off x="619125" y="2991916"/>
                <a:ext cx="482824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solidFill>
                            <a:srgbClr val="C600C6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1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9125" y="2991916"/>
                <a:ext cx="482824" cy="461665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Rectangle 19"/>
          <p:cNvSpPr>
            <a:spLocks noChangeArrowheads="1"/>
          </p:cNvSpPr>
          <p:nvPr/>
        </p:nvSpPr>
        <p:spPr bwMode="auto">
          <a:xfrm>
            <a:off x="6999349" y="1584577"/>
            <a:ext cx="2058926" cy="400110"/>
          </a:xfrm>
          <a:prstGeom prst="rect">
            <a:avLst/>
          </a:prstGeom>
          <a:solidFill>
            <a:srgbClr val="DEEBF7"/>
          </a:solidFill>
          <a:ln w="12700" algn="ctr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dirty="0" smtClean="0">
                <a:latin typeface="Gabriola" panose="04040605051002020D02" pitchFamily="82" charset="0"/>
              </a:rPr>
              <a:t>a) not yet full optimized</a:t>
            </a:r>
            <a:endParaRPr lang="it-IT" sz="2000" dirty="0">
              <a:latin typeface="Gabriola" panose="04040605051002020D02" pitchFamily="82" charset="0"/>
            </a:endParaRPr>
          </a:p>
        </p:txBody>
      </p:sp>
      <p:sp>
        <p:nvSpPr>
          <p:cNvPr id="23" name="Rectangle 19"/>
          <p:cNvSpPr>
            <a:spLocks noChangeArrowheads="1"/>
          </p:cNvSpPr>
          <p:nvPr/>
        </p:nvSpPr>
        <p:spPr bwMode="auto">
          <a:xfrm>
            <a:off x="5247178" y="3222748"/>
            <a:ext cx="2293704" cy="400110"/>
          </a:xfrm>
          <a:prstGeom prst="rect">
            <a:avLst/>
          </a:prstGeom>
          <a:solidFill>
            <a:srgbClr val="DEEBF7"/>
          </a:solidFill>
          <a:ln w="12700" algn="ctr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dirty="0">
                <a:latin typeface="Gabriola" panose="04040605051002020D02" pitchFamily="82" charset="0"/>
              </a:rPr>
              <a:t>b</a:t>
            </a:r>
            <a:r>
              <a:rPr lang="en-US" sz="2000" dirty="0" smtClean="0">
                <a:latin typeface="Gabriola" panose="04040605051002020D02" pitchFamily="82" charset="0"/>
              </a:rPr>
              <a:t>) full optimized</a:t>
            </a:r>
            <a:endParaRPr lang="it-IT" sz="2000" dirty="0">
              <a:latin typeface="Gabriola" panose="04040605051002020D02" pitchFamily="82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842" y="1731650"/>
            <a:ext cx="427286" cy="614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855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403665" y="2853879"/>
            <a:ext cx="2930460" cy="156966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58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3200" dirty="0" smtClean="0">
                <a:latin typeface="Gabriola" panose="04040605051002020D02" pitchFamily="82" charset="0"/>
              </a:rPr>
              <a:t>GIOTTO</a:t>
            </a:r>
          </a:p>
          <a:p>
            <a:pPr algn="ctr"/>
            <a:r>
              <a:rPr lang="en-US" sz="3200" dirty="0" smtClean="0">
                <a:latin typeface="Gabriola" panose="04040605051002020D02" pitchFamily="82" charset="0"/>
              </a:rPr>
              <a:t>Optimization &amp; Statistical analysis</a:t>
            </a:r>
            <a:endParaRPr lang="en-US" sz="3200" dirty="0" smtClean="0">
              <a:latin typeface="Gabriola" panose="04040605051002020D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6340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3596838" y="1291481"/>
            <a:ext cx="1051361" cy="249266"/>
          </a:xfrm>
          <a:prstGeom prst="rect">
            <a:avLst/>
          </a:prstGeom>
          <a:pattFill prst="dkUpDiag">
            <a:fgClr>
              <a:srgbClr val="00B050"/>
            </a:fgClr>
            <a:bgClr>
              <a:schemeClr val="bg1"/>
            </a:bgClr>
          </a:pattFill>
          <a:ln w="19050">
            <a:solidFill>
              <a:srgbClr val="C600C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Connector 18"/>
          <p:cNvCxnSpPr/>
          <p:nvPr/>
        </p:nvCxnSpPr>
        <p:spPr>
          <a:xfrm>
            <a:off x="2611084" y="1426963"/>
            <a:ext cx="2037115" cy="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ight Brace 21"/>
          <p:cNvSpPr/>
          <p:nvPr/>
        </p:nvSpPr>
        <p:spPr>
          <a:xfrm rot="16200000">
            <a:off x="2966306" y="663953"/>
            <a:ext cx="237216" cy="985754"/>
          </a:xfrm>
          <a:prstGeom prst="rightBrace">
            <a:avLst>
              <a:gd name="adj1" fmla="val 28322"/>
              <a:gd name="adj2" fmla="val 52899"/>
            </a:avLst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2714113" y="633961"/>
            <a:ext cx="1408405" cy="369332"/>
          </a:xfrm>
          <a:prstGeom prst="rect">
            <a:avLst/>
          </a:prstGeom>
          <a:noFill/>
          <a:ln w="2222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2.0 m </a:t>
            </a:r>
            <a:r>
              <a:rPr lang="en-US" dirty="0" smtClean="0"/>
              <a:t>drift</a:t>
            </a:r>
            <a:endParaRPr lang="en-US" dirty="0"/>
          </a:p>
        </p:txBody>
      </p:sp>
      <p:grpSp>
        <p:nvGrpSpPr>
          <p:cNvPr id="31" name="Group 30"/>
          <p:cNvGrpSpPr/>
          <p:nvPr/>
        </p:nvGrpSpPr>
        <p:grpSpPr>
          <a:xfrm>
            <a:off x="400049" y="676275"/>
            <a:ext cx="2184701" cy="1168206"/>
            <a:chOff x="400049" y="676275"/>
            <a:chExt cx="2184701" cy="1168206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049" y="676275"/>
              <a:ext cx="2184701" cy="1168206"/>
            </a:xfrm>
            <a:prstGeom prst="rect">
              <a:avLst/>
            </a:prstGeom>
          </p:spPr>
        </p:pic>
        <p:cxnSp>
          <p:nvCxnSpPr>
            <p:cNvPr id="30" name="Straight Connector 29"/>
            <p:cNvCxnSpPr/>
            <p:nvPr/>
          </p:nvCxnSpPr>
          <p:spPr>
            <a:xfrm>
              <a:off x="2584750" y="1243125"/>
              <a:ext cx="0" cy="28036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Rectangle 31"/>
          <p:cNvSpPr/>
          <p:nvPr/>
        </p:nvSpPr>
        <p:spPr>
          <a:xfrm>
            <a:off x="232470" y="44624"/>
            <a:ext cx="880402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latin typeface="Gabriola" panose="04040605051002020D02" pitchFamily="82" charset="0"/>
              </a:rPr>
              <a:t>Beam-Line Optimization for: </a:t>
            </a:r>
            <a:r>
              <a:rPr lang="en-US" sz="2400" dirty="0" smtClean="0">
                <a:solidFill>
                  <a:srgbClr val="C600C6"/>
                </a:solidFill>
                <a:latin typeface="Gabriola" panose="04040605051002020D02" pitchFamily="82" charset="0"/>
              </a:rPr>
              <a:t>ultra short</a:t>
            </a:r>
            <a:r>
              <a:rPr lang="en-US" sz="2400" dirty="0" smtClean="0">
                <a:latin typeface="Gabriola" panose="04040605051002020D02" pitchFamily="82" charset="0"/>
              </a:rPr>
              <a:t>, ultra </a:t>
            </a:r>
            <a:r>
              <a:rPr lang="en-US" sz="2400" dirty="0" smtClean="0">
                <a:solidFill>
                  <a:srgbClr val="C600C6"/>
                </a:solidFill>
                <a:latin typeface="Gabriola" panose="04040605051002020D02" pitchFamily="82" charset="0"/>
              </a:rPr>
              <a:t>cold</a:t>
            </a:r>
            <a:r>
              <a:rPr lang="en-US" sz="2400" dirty="0" smtClean="0">
                <a:latin typeface="Gabriola" panose="04040605051002020D02" pitchFamily="82" charset="0"/>
              </a:rPr>
              <a:t>, High </a:t>
            </a:r>
            <a:r>
              <a:rPr lang="en-US" sz="2400" dirty="0" smtClean="0">
                <a:solidFill>
                  <a:srgbClr val="C600C6"/>
                </a:solidFill>
                <a:latin typeface="Gabriola" panose="04040605051002020D02" pitchFamily="82" charset="0"/>
              </a:rPr>
              <a:t>brightness</a:t>
            </a:r>
            <a:r>
              <a:rPr lang="en-US" sz="2400" dirty="0" smtClean="0">
                <a:latin typeface="Gabriola" panose="04040605051002020D02" pitchFamily="82" charset="0"/>
              </a:rPr>
              <a:t> bunches</a:t>
            </a:r>
            <a:endParaRPr lang="en-US" sz="2400" i="1" dirty="0">
              <a:latin typeface="Gabriola" panose="04040605051002020D02" pitchFamily="82" charset="0"/>
            </a:endParaRPr>
          </a:p>
        </p:txBody>
      </p:sp>
      <p:sp>
        <p:nvSpPr>
          <p:cNvPr id="33" name="Line 16"/>
          <p:cNvSpPr>
            <a:spLocks noChangeShapeType="1"/>
          </p:cNvSpPr>
          <p:nvPr/>
        </p:nvSpPr>
        <p:spPr bwMode="auto">
          <a:xfrm>
            <a:off x="251519" y="551705"/>
            <a:ext cx="8670059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t-IT" sz="1400" kern="0"/>
          </a:p>
        </p:txBody>
      </p:sp>
      <p:sp>
        <p:nvSpPr>
          <p:cNvPr id="37" name="Rectangle 36"/>
          <p:cNvSpPr/>
          <p:nvPr/>
        </p:nvSpPr>
        <p:spPr>
          <a:xfrm>
            <a:off x="5309453" y="2774333"/>
            <a:ext cx="2586716" cy="1169551"/>
          </a:xfrm>
          <a:prstGeom prst="rect">
            <a:avLst/>
          </a:prstGeom>
          <a:ln w="190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smtClean="0">
                <a:latin typeface="Gabriola" panose="04040605051002020D02" pitchFamily="82" charset="0"/>
              </a:rPr>
              <a:t>A Beam</a:t>
            </a:r>
            <a:r>
              <a:rPr lang="en-US" sz="2000" b="1" dirty="0" smtClean="0">
                <a:latin typeface="Gabriola" panose="04040605051002020D02" pitchFamily="82" charset="0"/>
              </a:rPr>
              <a:t>-</a:t>
            </a:r>
            <a:r>
              <a:rPr lang="en-US" sz="2000" b="1" dirty="0" smtClean="0">
                <a:latin typeface="Gabriola" panose="04040605051002020D02" pitchFamily="82" charset="0"/>
              </a:rPr>
              <a:t>Line studied with:</a:t>
            </a:r>
          </a:p>
          <a:p>
            <a:pPr marL="342900" indent="-34290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rgbClr val="C600C6"/>
                </a:solidFill>
                <a:latin typeface="Gabriola" panose="04040605051002020D02" pitchFamily="82" charset="0"/>
              </a:rPr>
              <a:t>E</a:t>
            </a:r>
            <a:r>
              <a:rPr lang="en-US" sz="2000" dirty="0" smtClean="0">
                <a:solidFill>
                  <a:srgbClr val="C600C6"/>
                </a:solidFill>
                <a:latin typeface="Gabriola" panose="04040605051002020D02" pitchFamily="82" charset="0"/>
              </a:rPr>
              <a:t>xperience</a:t>
            </a:r>
          </a:p>
          <a:p>
            <a:pPr marL="342900" indent="-34290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2000" dirty="0" smtClean="0">
                <a:solidFill>
                  <a:srgbClr val="C600C6"/>
                </a:solidFill>
                <a:latin typeface="Gabriola" panose="04040605051002020D02" pitchFamily="82" charset="0"/>
              </a:rPr>
              <a:t>An Ad </a:t>
            </a:r>
            <a:r>
              <a:rPr lang="en-US" sz="2000" dirty="0">
                <a:solidFill>
                  <a:srgbClr val="C600C6"/>
                </a:solidFill>
                <a:latin typeface="Gabriola" panose="04040605051002020D02" pitchFamily="82" charset="0"/>
              </a:rPr>
              <a:t>hoc GIOTTO use </a:t>
            </a:r>
            <a:endParaRPr lang="en-US" sz="2000" dirty="0">
              <a:solidFill>
                <a:srgbClr val="C600C6"/>
              </a:solidFill>
              <a:latin typeface="Gabriola" panose="04040605051002020D02" pitchFamily="82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5640582" y="4177111"/>
            <a:ext cx="3280996" cy="2323713"/>
          </a:xfrm>
          <a:prstGeom prst="rect">
            <a:avLst/>
          </a:prstGeom>
          <a:ln w="190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smtClean="0">
                <a:latin typeface="Gabriola" panose="04040605051002020D02" pitchFamily="82" charset="0"/>
              </a:rPr>
              <a:t>GENES in the Optimization:</a:t>
            </a:r>
          </a:p>
          <a:p>
            <a:pPr marL="342900" indent="-34290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2000" dirty="0" smtClean="0">
                <a:latin typeface="Gabriola" panose="04040605051002020D02" pitchFamily="82" charset="0"/>
              </a:rPr>
              <a:t>Gun:</a:t>
            </a:r>
          </a:p>
          <a:p>
            <a:pPr marL="800100" lvl="1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Gabriola" panose="04040605051002020D02" pitchFamily="82" charset="0"/>
              </a:rPr>
              <a:t> </a:t>
            </a:r>
            <a:r>
              <a:rPr lang="en-US" sz="2000" dirty="0" smtClean="0">
                <a:solidFill>
                  <a:srgbClr val="C600C6"/>
                </a:solidFill>
                <a:latin typeface="Gabriola" panose="04040605051002020D02" pitchFamily="82" charset="0"/>
              </a:rPr>
              <a:t>(1) </a:t>
            </a:r>
            <a:r>
              <a:rPr lang="en-US" sz="2000" dirty="0" smtClean="0">
                <a:latin typeface="Gabriola" panose="04040605051002020D02" pitchFamily="82" charset="0"/>
              </a:rPr>
              <a:t>Phase &amp; </a:t>
            </a:r>
            <a:r>
              <a:rPr lang="en-US" sz="2000" dirty="0" smtClean="0">
                <a:solidFill>
                  <a:srgbClr val="C600C6"/>
                </a:solidFill>
                <a:latin typeface="Gabriola" panose="04040605051002020D02" pitchFamily="82" charset="0"/>
              </a:rPr>
              <a:t>(2)</a:t>
            </a:r>
            <a:r>
              <a:rPr lang="en-US" sz="2000" dirty="0" smtClean="0">
                <a:latin typeface="Gabriola" panose="04040605051002020D02" pitchFamily="82" charset="0"/>
              </a:rPr>
              <a:t> Solenoid (</a:t>
            </a:r>
            <a:r>
              <a:rPr lang="en-US" sz="2000" dirty="0" err="1" smtClean="0">
                <a:latin typeface="Gabriola" panose="04040605051002020D02" pitchFamily="82" charset="0"/>
              </a:rPr>
              <a:t>B</a:t>
            </a:r>
            <a:r>
              <a:rPr lang="en-US" sz="2000" baseline="-25000" dirty="0" err="1" smtClean="0">
                <a:latin typeface="Gabriola" panose="04040605051002020D02" pitchFamily="82" charset="0"/>
              </a:rPr>
              <a:t>z</a:t>
            </a:r>
            <a:r>
              <a:rPr lang="en-US" sz="2000" dirty="0" smtClean="0">
                <a:latin typeface="Gabriola" panose="04040605051002020D02" pitchFamily="82" charset="0"/>
              </a:rPr>
              <a:t>)</a:t>
            </a:r>
          </a:p>
          <a:p>
            <a:pPr marL="342900" indent="-34290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2000" dirty="0" smtClean="0">
                <a:latin typeface="Gabriola" panose="04040605051002020D02" pitchFamily="82" charset="0"/>
              </a:rPr>
              <a:t>TW cavity (RF- Compressor):</a:t>
            </a:r>
          </a:p>
          <a:p>
            <a:pPr marL="800100" lvl="1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it-IT" sz="2000" dirty="0" smtClean="0">
                <a:latin typeface="Gabriola" panose="04040605051002020D02" pitchFamily="82" charset="0"/>
              </a:rPr>
              <a:t>  </a:t>
            </a:r>
            <a:r>
              <a:rPr lang="it-IT" sz="2000" dirty="0" smtClean="0">
                <a:solidFill>
                  <a:srgbClr val="C600C6"/>
                </a:solidFill>
                <a:latin typeface="Gabriola" panose="04040605051002020D02" pitchFamily="82" charset="0"/>
              </a:rPr>
              <a:t>(3)</a:t>
            </a:r>
            <a:r>
              <a:rPr lang="it-IT" sz="2000" dirty="0" smtClean="0">
                <a:latin typeface="Gabriola" panose="04040605051002020D02" pitchFamily="82" charset="0"/>
              </a:rPr>
              <a:t> </a:t>
            </a:r>
            <a:r>
              <a:rPr lang="it-IT" sz="2000" dirty="0" err="1" smtClean="0">
                <a:latin typeface="Gabriola" panose="04040605051002020D02" pitchFamily="82" charset="0"/>
              </a:rPr>
              <a:t>Phase</a:t>
            </a:r>
            <a:r>
              <a:rPr lang="it-IT" sz="2000" dirty="0" smtClean="0">
                <a:latin typeface="Gabriola" panose="04040605051002020D02" pitchFamily="82" charset="0"/>
              </a:rPr>
              <a:t> &amp; </a:t>
            </a:r>
            <a:r>
              <a:rPr lang="it-IT" sz="2000" dirty="0" smtClean="0">
                <a:solidFill>
                  <a:srgbClr val="C600C6"/>
                </a:solidFill>
                <a:latin typeface="Gabriola" panose="04040605051002020D02" pitchFamily="82" charset="0"/>
              </a:rPr>
              <a:t>(4) </a:t>
            </a:r>
            <a:r>
              <a:rPr lang="it-IT" sz="2000" dirty="0" err="1" smtClean="0">
                <a:latin typeface="Gabriola" panose="04040605051002020D02" pitchFamily="82" charset="0"/>
              </a:rPr>
              <a:t>Solenoids</a:t>
            </a:r>
            <a:endParaRPr lang="en-US" sz="2000" dirty="0" smtClean="0">
              <a:latin typeface="Gabriola" panose="04040605051002020D02" pitchFamily="82" charset="0"/>
            </a:endParaRPr>
          </a:p>
          <a:p>
            <a:pPr marL="342900" indent="-34290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2000" dirty="0" smtClean="0">
                <a:latin typeface="Gabriola" panose="04040605051002020D02" pitchFamily="82" charset="0"/>
              </a:rPr>
              <a:t>C-band cavity: </a:t>
            </a:r>
            <a:r>
              <a:rPr lang="en-US" sz="2000" dirty="0" smtClean="0">
                <a:solidFill>
                  <a:srgbClr val="C600C6"/>
                </a:solidFill>
                <a:latin typeface="Gabriola" panose="04040605051002020D02" pitchFamily="82" charset="0"/>
              </a:rPr>
              <a:t>(5)</a:t>
            </a:r>
            <a:r>
              <a:rPr lang="en-US" sz="2000" dirty="0" smtClean="0">
                <a:latin typeface="Gabriola" panose="04040605051002020D02" pitchFamily="82" charset="0"/>
              </a:rPr>
              <a:t> Phase</a:t>
            </a:r>
          </a:p>
        </p:txBody>
      </p:sp>
      <p:sp>
        <p:nvSpPr>
          <p:cNvPr id="40" name="Rectangle 39"/>
          <p:cNvSpPr/>
          <p:nvPr/>
        </p:nvSpPr>
        <p:spPr>
          <a:xfrm>
            <a:off x="6334862" y="838211"/>
            <a:ext cx="2586716" cy="1554272"/>
          </a:xfrm>
          <a:prstGeom prst="rect">
            <a:avLst/>
          </a:prstGeom>
          <a:ln w="190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smtClean="0">
                <a:latin typeface="Gabriola" panose="04040605051002020D02" pitchFamily="82" charset="0"/>
              </a:rPr>
              <a:t>GOALS:</a:t>
            </a:r>
          </a:p>
          <a:p>
            <a:pPr marL="342900" indent="-34290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2000" dirty="0" smtClean="0">
                <a:latin typeface="Gabriola" panose="04040605051002020D02" pitchFamily="82" charset="0"/>
              </a:rPr>
              <a:t>Low </a:t>
            </a:r>
            <a:r>
              <a:rPr lang="en-US" sz="2000" dirty="0" smtClean="0">
                <a:solidFill>
                  <a:srgbClr val="C600C6"/>
                </a:solidFill>
                <a:latin typeface="Gabriola" panose="04040605051002020D02" pitchFamily="82" charset="0"/>
              </a:rPr>
              <a:t>Emittance</a:t>
            </a:r>
          </a:p>
          <a:p>
            <a:pPr marL="342900" indent="-34290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2000" dirty="0" smtClean="0">
                <a:latin typeface="Gabriola" panose="04040605051002020D02" pitchFamily="82" charset="0"/>
              </a:rPr>
              <a:t>Low </a:t>
            </a:r>
            <a:r>
              <a:rPr lang="en-US" sz="2000" dirty="0" smtClean="0">
                <a:solidFill>
                  <a:srgbClr val="C600C6"/>
                </a:solidFill>
                <a:latin typeface="Gabriola" panose="04040605051002020D02" pitchFamily="82" charset="0"/>
              </a:rPr>
              <a:t>Energy Spread</a:t>
            </a:r>
          </a:p>
          <a:p>
            <a:pPr marL="342900" indent="-34290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2000" dirty="0" err="1" smtClean="0">
                <a:latin typeface="Gabriola" panose="04040605051002020D02" pitchFamily="82" charset="0"/>
              </a:rPr>
              <a:t>f</a:t>
            </a:r>
            <a:r>
              <a:rPr lang="en-US" sz="2000" dirty="0" err="1" smtClean="0">
                <a:latin typeface="Gabriola" panose="04040605051002020D02" pitchFamily="82" charset="0"/>
              </a:rPr>
              <a:t>emptosec</a:t>
            </a:r>
            <a:r>
              <a:rPr lang="en-US" sz="2000" dirty="0" smtClean="0">
                <a:latin typeface="Gabriola" panose="04040605051002020D02" pitchFamily="82" charset="0"/>
              </a:rPr>
              <a:t>. </a:t>
            </a:r>
            <a:r>
              <a:rPr lang="en-US" sz="2000" dirty="0" err="1" smtClean="0">
                <a:solidFill>
                  <a:srgbClr val="C600C6"/>
                </a:solidFill>
                <a:latin typeface="Gabriola" panose="04040605051002020D02" pitchFamily="82" charset="0"/>
              </a:rPr>
              <a:t>Sig_Z</a:t>
            </a:r>
            <a:endParaRPr lang="en-US" sz="2000" dirty="0" smtClean="0">
              <a:latin typeface="Gabriola" panose="04040605051002020D02" pitchFamily="82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577791" y="888508"/>
            <a:ext cx="14413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FB6135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C-band cavity </a:t>
            </a:r>
            <a:endParaRPr lang="en-US" sz="1600" b="1" dirty="0">
              <a:solidFill>
                <a:srgbClr val="FB6135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5400" y="1939095"/>
            <a:ext cx="5022863" cy="4893505"/>
            <a:chOff x="25400" y="1939095"/>
            <a:chExt cx="5022863" cy="4893505"/>
          </a:xfrm>
        </p:grpSpPr>
        <p:grpSp>
          <p:nvGrpSpPr>
            <p:cNvPr id="10" name="Group 9"/>
            <p:cNvGrpSpPr/>
            <p:nvPr/>
          </p:nvGrpSpPr>
          <p:grpSpPr>
            <a:xfrm>
              <a:off x="25400" y="1939095"/>
              <a:ext cx="4993778" cy="4893505"/>
              <a:chOff x="1613185" y="787498"/>
              <a:chExt cx="5571451" cy="5918099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283" t="1185" r="5535"/>
              <a:stretch/>
            </p:blipFill>
            <p:spPr>
              <a:xfrm>
                <a:off x="1613185" y="787498"/>
                <a:ext cx="5571451" cy="5918099"/>
              </a:xfrm>
              <a:prstGeom prst="rect">
                <a:avLst/>
              </a:prstGeom>
              <a:ln w="15875">
                <a:solidFill>
                  <a:schemeClr val="tx1"/>
                </a:solidFill>
              </a:ln>
            </p:spPr>
          </p:pic>
          <p:sp>
            <p:nvSpPr>
              <p:cNvPr id="8" name="TextBox 7"/>
              <p:cNvSpPr txBox="1"/>
              <p:nvPr/>
            </p:nvSpPr>
            <p:spPr>
              <a:xfrm>
                <a:off x="4611330" y="1071381"/>
                <a:ext cx="98322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Drift @</a:t>
                </a:r>
              </a:p>
              <a:p>
                <a:r>
                  <a:rPr lang="en-US" dirty="0" smtClean="0"/>
                  <a:t>20 MeV</a:t>
                </a:r>
                <a:endParaRPr lang="en-US" dirty="0"/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5597575" y="4666594"/>
                <a:ext cx="138129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l-GR" dirty="0" smtClean="0"/>
                  <a:t>Δ</a:t>
                </a:r>
                <a:r>
                  <a:rPr lang="it-IT" dirty="0" smtClean="0"/>
                  <a:t>E =</a:t>
                </a:r>
                <a:r>
                  <a:rPr lang="en-US" dirty="0" smtClean="0"/>
                  <a:t>100 </a:t>
                </a:r>
                <a:r>
                  <a:rPr lang="en-US" dirty="0" err="1" smtClean="0"/>
                  <a:t>keV</a:t>
                </a:r>
                <a:endParaRPr lang="en-US" dirty="0"/>
              </a:p>
            </p:txBody>
          </p:sp>
        </p:grpSp>
        <p:sp>
          <p:nvSpPr>
            <p:cNvPr id="34" name="Rectangle 33"/>
            <p:cNvSpPr/>
            <p:nvPr/>
          </p:nvSpPr>
          <p:spPr>
            <a:xfrm>
              <a:off x="639280" y="2268229"/>
              <a:ext cx="853119" cy="707886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2540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>
              <a:spAutoFit/>
            </a:bodyPr>
            <a:lstStyle/>
            <a:p>
              <a:r>
                <a:rPr lang="it-IT" sz="2000" dirty="0" smtClean="0">
                  <a:solidFill>
                    <a:srgbClr val="C600C6"/>
                  </a:solidFill>
                  <a:latin typeface="Gabriola" panose="04040605051002020D02" pitchFamily="82" charset="0"/>
                </a:rPr>
                <a:t>GIOTTO</a:t>
              </a:r>
            </a:p>
            <a:p>
              <a:r>
                <a:rPr lang="it-IT" sz="2000" dirty="0" smtClean="0">
                  <a:solidFill>
                    <a:srgbClr val="C600C6"/>
                  </a:solidFill>
                  <a:latin typeface="Gabriola" panose="04040605051002020D02" pitchFamily="82" charset="0"/>
                </a:rPr>
                <a:t>RESULT</a:t>
              </a:r>
              <a:endParaRPr lang="en-US" sz="2000" dirty="0">
                <a:solidFill>
                  <a:srgbClr val="C600C6"/>
                </a:solidFill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3810188" y="5872083"/>
              <a:ext cx="12380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dirty="0" err="1" smtClean="0"/>
                <a:t>Emit</a:t>
              </a:r>
              <a:r>
                <a:rPr lang="it-IT" dirty="0" smtClean="0"/>
                <a:t>[</a:t>
              </a:r>
              <a:r>
                <a:rPr lang="it-IT" dirty="0" err="1" smtClean="0"/>
                <a:t>um</a:t>
              </a:r>
              <a:r>
                <a:rPr lang="it-IT" dirty="0" smtClean="0"/>
                <a:t>]</a:t>
              </a:r>
              <a:endParaRPr lang="en-US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782970" y="3087487"/>
              <a:ext cx="14791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dirty="0" err="1" smtClean="0"/>
                <a:t>Envelop</a:t>
              </a:r>
              <a:r>
                <a:rPr lang="it-IT" dirty="0" smtClean="0"/>
                <a:t>[mm]</a:t>
              </a:r>
              <a:endParaRPr lang="en-US" dirty="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3577791" y="3536257"/>
              <a:ext cx="12380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dirty="0" err="1" smtClean="0"/>
                <a:t>Sig_z</a:t>
              </a:r>
              <a:r>
                <a:rPr lang="it-IT" dirty="0" smtClean="0"/>
                <a:t>[</a:t>
              </a:r>
              <a:r>
                <a:rPr lang="it-IT" dirty="0" err="1" smtClean="0"/>
                <a:t>um</a:t>
              </a:r>
              <a:r>
                <a:rPr lang="it-IT" dirty="0" smtClean="0"/>
                <a:t>]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131244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125" t="25633" r="6077" b="7595"/>
          <a:stretch/>
        </p:blipFill>
        <p:spPr>
          <a:xfrm>
            <a:off x="251519" y="2132827"/>
            <a:ext cx="8670059" cy="1830397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Rectangle 4"/>
          <p:cNvSpPr/>
          <p:nvPr/>
        </p:nvSpPr>
        <p:spPr>
          <a:xfrm>
            <a:off x="232470" y="44624"/>
            <a:ext cx="880402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b="1" dirty="0" smtClean="0">
                <a:latin typeface="Gabriola" panose="04040605051002020D02" pitchFamily="82" charset="0"/>
              </a:rPr>
              <a:t>GIOTTO  OUTPUT: </a:t>
            </a:r>
            <a:r>
              <a:rPr lang="en-US" sz="2400" b="1" dirty="0" smtClean="0">
                <a:solidFill>
                  <a:srgbClr val="C600C6"/>
                </a:solidFill>
                <a:latin typeface="Gabriola" panose="04040605051002020D02" pitchFamily="82" charset="0"/>
              </a:rPr>
              <a:t>RISULTATI.TXT</a:t>
            </a:r>
            <a:endParaRPr lang="en-US" sz="2400" b="1" i="1" dirty="0">
              <a:solidFill>
                <a:srgbClr val="C600C6"/>
              </a:solidFill>
              <a:latin typeface="Gabriola" panose="04040605051002020D02" pitchFamily="82" charset="0"/>
            </a:endParaRPr>
          </a:p>
        </p:txBody>
      </p:sp>
      <p:sp>
        <p:nvSpPr>
          <p:cNvPr id="6" name="Line 16"/>
          <p:cNvSpPr>
            <a:spLocks noChangeShapeType="1"/>
          </p:cNvSpPr>
          <p:nvPr/>
        </p:nvSpPr>
        <p:spPr bwMode="auto">
          <a:xfrm>
            <a:off x="251519" y="551705"/>
            <a:ext cx="8670059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t-IT" sz="1400" kern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1354" t="41613" r="57276" b="47742"/>
          <a:stretch/>
        </p:blipFill>
        <p:spPr>
          <a:xfrm>
            <a:off x="819149" y="685800"/>
            <a:ext cx="2762251" cy="628650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988" y="601332"/>
            <a:ext cx="560635" cy="80652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/>
          <a:srcRect l="1498" t="72581" r="60842" b="11935"/>
          <a:stretch/>
        </p:blipFill>
        <p:spPr>
          <a:xfrm>
            <a:off x="4953000" y="676124"/>
            <a:ext cx="2514600" cy="914400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TextBox 9"/>
          <p:cNvSpPr txBox="1"/>
          <p:nvPr/>
        </p:nvSpPr>
        <p:spPr>
          <a:xfrm rot="16200000">
            <a:off x="4128219" y="869405"/>
            <a:ext cx="11878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>
                <a:solidFill>
                  <a:srgbClr val="C600C6"/>
                </a:solidFill>
                <a:latin typeface="Tekton Pro" panose="020F0603020208020904" pitchFamily="34" charset="0"/>
              </a:rPr>
              <a:t>GENES</a:t>
            </a:r>
            <a:endParaRPr lang="en-US" sz="2400" dirty="0">
              <a:solidFill>
                <a:srgbClr val="C600C6"/>
              </a:solidFill>
              <a:latin typeface="Tekton Pro" panose="020F06030202080209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83862" y="1762735"/>
            <a:ext cx="147027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>
                <a:latin typeface="Gabriola" panose="04040605051002020D02" pitchFamily="82" charset="0"/>
              </a:rPr>
              <a:t>RISULTATI.TXT</a:t>
            </a:r>
            <a:endParaRPr lang="en-US" sz="2000" dirty="0"/>
          </a:p>
        </p:txBody>
      </p:sp>
      <p:grpSp>
        <p:nvGrpSpPr>
          <p:cNvPr id="44" name="Group 43"/>
          <p:cNvGrpSpPr/>
          <p:nvPr/>
        </p:nvGrpSpPr>
        <p:grpSpPr>
          <a:xfrm>
            <a:off x="3350567" y="1760561"/>
            <a:ext cx="5551961" cy="5193979"/>
            <a:chOff x="3350567" y="1760561"/>
            <a:chExt cx="5551961" cy="5193979"/>
          </a:xfrm>
        </p:grpSpPr>
        <p:sp>
          <p:nvSpPr>
            <p:cNvPr id="12" name="Rectangle 11"/>
            <p:cNvSpPr/>
            <p:nvPr/>
          </p:nvSpPr>
          <p:spPr>
            <a:xfrm>
              <a:off x="4752974" y="2152650"/>
              <a:ext cx="771525" cy="1771650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7"/>
            <a:srcRect l="892" t="19508" r="1017" b="9672"/>
            <a:stretch/>
          </p:blipFill>
          <p:spPr>
            <a:xfrm>
              <a:off x="3739978" y="4448176"/>
              <a:ext cx="5162550" cy="2057400"/>
            </a:xfrm>
            <a:prstGeom prst="rect">
              <a:avLst/>
            </a:prstGeom>
            <a:ln w="2540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cxnSp>
          <p:nvCxnSpPr>
            <p:cNvPr id="16" name="Connettore 4 9"/>
            <p:cNvCxnSpPr>
              <a:stCxn id="12" idx="1"/>
              <a:endCxn id="15" idx="1"/>
            </p:cNvCxnSpPr>
            <p:nvPr/>
          </p:nvCxnSpPr>
          <p:spPr>
            <a:xfrm rot="10800000" flipV="1">
              <a:off x="3739978" y="3038474"/>
              <a:ext cx="1012996" cy="2438401"/>
            </a:xfrm>
            <a:prstGeom prst="bentConnector3">
              <a:avLst>
                <a:gd name="adj1" fmla="val 122567"/>
              </a:avLst>
            </a:prstGeom>
            <a:ln w="25400">
              <a:solidFill>
                <a:schemeClr val="tx1"/>
              </a:solidFill>
              <a:tailEnd type="arrow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Rettangolo 12"/>
            <p:cNvSpPr/>
            <p:nvPr/>
          </p:nvSpPr>
          <p:spPr>
            <a:xfrm>
              <a:off x="5755791" y="6492875"/>
              <a:ext cx="1217000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400" b="1" dirty="0">
                  <a:latin typeface="Gabriola" panose="04040605051002020D02" pitchFamily="82" charset="0"/>
                </a:rPr>
                <a:t>Generation</a:t>
              </a:r>
              <a:endParaRPr lang="it-IT" sz="2400" dirty="0">
                <a:latin typeface="Gabriola" panose="04040605051002020D02" pitchFamily="82" charset="0"/>
              </a:endParaRPr>
            </a:p>
          </p:txBody>
        </p:sp>
        <p:sp>
          <p:nvSpPr>
            <p:cNvPr id="21" name="Rettangolo 11"/>
            <p:cNvSpPr/>
            <p:nvPr/>
          </p:nvSpPr>
          <p:spPr>
            <a:xfrm rot="16200000">
              <a:off x="3125185" y="5760394"/>
              <a:ext cx="91242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400" b="1" dirty="0">
                  <a:latin typeface="Gabriola" panose="04040605051002020D02" pitchFamily="82" charset="0"/>
                </a:rPr>
                <a:t>Id value</a:t>
              </a:r>
              <a:endParaRPr lang="it-IT" sz="2400" dirty="0">
                <a:latin typeface="Gabriola" panose="04040605051002020D02" pitchFamily="82" charset="0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6537496" y="1762735"/>
              <a:ext cx="562975" cy="40011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>
              <a:spAutoFit/>
            </a:bodyPr>
            <a:lstStyle/>
            <a:p>
              <a:r>
                <a:rPr lang="en-US" sz="2000" b="1" dirty="0" smtClean="0">
                  <a:solidFill>
                    <a:srgbClr val="C600C6"/>
                  </a:solidFill>
                  <a:latin typeface="Gabriola" panose="04040605051002020D02" pitchFamily="82" charset="0"/>
                </a:rPr>
                <a:t>Emit</a:t>
              </a:r>
              <a:endParaRPr lang="en-US" sz="2000" b="1" dirty="0">
                <a:solidFill>
                  <a:srgbClr val="C600C6"/>
                </a:solidFill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7467600" y="1760561"/>
              <a:ext cx="510076" cy="40011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>
              <a:spAutoFit/>
            </a:bodyPr>
            <a:lstStyle/>
            <a:p>
              <a:r>
                <a:rPr lang="en-US" sz="2000" b="1" dirty="0" err="1" smtClean="0">
                  <a:solidFill>
                    <a:srgbClr val="C600C6"/>
                  </a:solidFill>
                  <a:latin typeface="Gabriola" panose="04040605051002020D02" pitchFamily="82" charset="0"/>
                </a:rPr>
                <a:t>sigZ</a:t>
              </a:r>
              <a:endParaRPr lang="en-US" sz="2000" b="1" dirty="0">
                <a:solidFill>
                  <a:srgbClr val="C600C6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Rectangle 25"/>
                <p:cNvSpPr/>
                <p:nvPr/>
              </p:nvSpPr>
              <p:spPr>
                <a:xfrm>
                  <a:off x="8256463" y="1791339"/>
                  <a:ext cx="526106" cy="369332"/>
                </a:xfrm>
                <a:prstGeom prst="rect">
                  <a:avLst/>
                </a:prstGeom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1" i="1">
                            <a:solidFill>
                              <a:srgbClr val="C600C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r>
                          <a:rPr lang="it-IT" b="1" i="1">
                            <a:solidFill>
                              <a:srgbClr val="C600C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𝑬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6" name="Rectangle 2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56463" y="1791339"/>
                  <a:ext cx="526106" cy="369332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/>
                  </a:stretch>
                </a:blip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0" name="Straight Connector 29"/>
            <p:cNvCxnSpPr/>
            <p:nvPr/>
          </p:nvCxnSpPr>
          <p:spPr>
            <a:xfrm>
              <a:off x="6448425" y="1924050"/>
              <a:ext cx="0" cy="2200275"/>
            </a:xfrm>
            <a:prstGeom prst="line">
              <a:avLst/>
            </a:prstGeom>
            <a:ln w="25400">
              <a:solidFill>
                <a:srgbClr val="C600C6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7296150" y="1924050"/>
              <a:ext cx="0" cy="2200275"/>
            </a:xfrm>
            <a:prstGeom prst="line">
              <a:avLst/>
            </a:prstGeom>
            <a:ln w="25400">
              <a:solidFill>
                <a:srgbClr val="C600C6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>
              <a:off x="8134350" y="1924050"/>
              <a:ext cx="0" cy="2200275"/>
            </a:xfrm>
            <a:prstGeom prst="line">
              <a:avLst/>
            </a:prstGeom>
            <a:ln w="25400">
              <a:solidFill>
                <a:srgbClr val="C600C6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" name="Group 38"/>
          <p:cNvGrpSpPr/>
          <p:nvPr/>
        </p:nvGrpSpPr>
        <p:grpSpPr>
          <a:xfrm>
            <a:off x="248988" y="2676525"/>
            <a:ext cx="8653540" cy="2508265"/>
            <a:chOff x="248988" y="2676525"/>
            <a:chExt cx="8653540" cy="2508265"/>
          </a:xfrm>
        </p:grpSpPr>
        <p:sp>
          <p:nvSpPr>
            <p:cNvPr id="33" name="Rectangle 32"/>
            <p:cNvSpPr/>
            <p:nvPr/>
          </p:nvSpPr>
          <p:spPr>
            <a:xfrm>
              <a:off x="248988" y="2676525"/>
              <a:ext cx="8653540" cy="161925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/>
            <p:cNvSpPr/>
            <p:nvPr/>
          </p:nvSpPr>
          <p:spPr>
            <a:xfrm>
              <a:off x="248988" y="4476904"/>
              <a:ext cx="2092239" cy="707886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2540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>
              <a:spAutoFit/>
            </a:bodyPr>
            <a:lstStyle/>
            <a:p>
              <a:r>
                <a:rPr lang="en-US" sz="2000" dirty="0" smtClean="0">
                  <a:latin typeface="Gabriola" panose="04040605051002020D02" pitchFamily="82" charset="0"/>
                </a:rPr>
                <a:t>Best Chromosome of the</a:t>
              </a:r>
            </a:p>
            <a:p>
              <a:r>
                <a:rPr lang="it-IT" sz="2000" dirty="0" smtClean="0">
                  <a:latin typeface="Gabriola" panose="04040605051002020D02" pitchFamily="82" charset="0"/>
                </a:rPr>
                <a:t>Generation </a:t>
              </a:r>
              <a:r>
                <a:rPr lang="it-IT" sz="2000" dirty="0" smtClean="0">
                  <a:latin typeface="Gabriola" panose="04040605051002020D02" pitchFamily="82" charset="0"/>
                </a:rPr>
                <a:t>N.5</a:t>
              </a:r>
              <a:endParaRPr lang="en-US" sz="2000" dirty="0"/>
            </a:p>
          </p:txBody>
        </p:sp>
        <p:cxnSp>
          <p:nvCxnSpPr>
            <p:cNvPr id="35" name="Connettore 4 9"/>
            <p:cNvCxnSpPr>
              <a:stCxn id="33" idx="1"/>
              <a:endCxn id="34" idx="1"/>
            </p:cNvCxnSpPr>
            <p:nvPr/>
          </p:nvCxnSpPr>
          <p:spPr>
            <a:xfrm rot="10800000" flipV="1">
              <a:off x="248988" y="2757487"/>
              <a:ext cx="12700" cy="2073359"/>
            </a:xfrm>
            <a:prstGeom prst="bentConnector3">
              <a:avLst>
                <a:gd name="adj1" fmla="val 1275000"/>
              </a:avLst>
            </a:prstGeom>
            <a:ln w="25400">
              <a:solidFill>
                <a:schemeClr val="tx1"/>
              </a:solidFill>
              <a:tailEnd type="arrow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918870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4" t="2508" r="2639"/>
          <a:stretch/>
        </p:blipFill>
        <p:spPr bwMode="auto">
          <a:xfrm>
            <a:off x="233464" y="820820"/>
            <a:ext cx="7091464" cy="3361582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5"/>
          <p:cNvSpPr txBox="1">
            <a:spLocks/>
          </p:cNvSpPr>
          <p:nvPr/>
        </p:nvSpPr>
        <p:spPr bwMode="auto">
          <a:xfrm>
            <a:off x="232470" y="6054270"/>
            <a:ext cx="7879404" cy="70788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91434" tIns="45717" rIns="91434" bIns="45717">
            <a:spAutoFit/>
          </a:bodyPr>
          <a:lstStyle/>
          <a:p>
            <a:pPr>
              <a:defRPr/>
            </a:pPr>
            <a:r>
              <a:rPr lang="en-US" sz="2000" dirty="0" smtClean="0">
                <a:latin typeface="Gabriola" panose="04040605051002020D02" pitchFamily="82" charset="0"/>
                <a:cs typeface="Arial" pitchFamily="34" charset="0"/>
              </a:rPr>
              <a:t>- </a:t>
            </a:r>
            <a:r>
              <a:rPr lang="en-US" sz="2000" dirty="0" err="1" smtClean="0">
                <a:latin typeface="Gabriola" panose="04040605051002020D02" pitchFamily="82" charset="0"/>
                <a:cs typeface="Arial" pitchFamily="34" charset="0"/>
              </a:rPr>
              <a:t>P.O.Shea</a:t>
            </a:r>
            <a:r>
              <a:rPr lang="en-US" sz="2000" dirty="0" smtClean="0">
                <a:latin typeface="Gabriola" panose="04040605051002020D02" pitchFamily="82" charset="0"/>
                <a:cs typeface="Arial" pitchFamily="34" charset="0"/>
              </a:rPr>
              <a:t> </a:t>
            </a:r>
            <a:r>
              <a:rPr lang="en-US" sz="2000" dirty="0">
                <a:latin typeface="Gabriola" panose="04040605051002020D02" pitchFamily="82" charset="0"/>
                <a:cs typeface="Arial" pitchFamily="34" charset="0"/>
              </a:rPr>
              <a:t>et al., Proc. of 2001 IEEE PAC, Chicago, USA (2001) p.704.</a:t>
            </a:r>
          </a:p>
          <a:p>
            <a:pPr>
              <a:defRPr/>
            </a:pPr>
            <a:r>
              <a:rPr lang="en-US" sz="2000" dirty="0">
                <a:latin typeface="Gabriola" panose="04040605051002020D02" pitchFamily="82" charset="0"/>
                <a:cs typeface="Arial" pitchFamily="34" charset="0"/>
              </a:rPr>
              <a:t>- M. </a:t>
            </a:r>
            <a:r>
              <a:rPr lang="en-US" sz="2000" dirty="0" err="1">
                <a:latin typeface="Gabriola" panose="04040605051002020D02" pitchFamily="82" charset="0"/>
                <a:cs typeface="Arial" pitchFamily="34" charset="0"/>
              </a:rPr>
              <a:t>Ferrario</a:t>
            </a:r>
            <a:r>
              <a:rPr lang="en-US" sz="2000" dirty="0">
                <a:latin typeface="Gabriola" panose="04040605051002020D02" pitchFamily="82" charset="0"/>
                <a:cs typeface="Arial" pitchFamily="34" charset="0"/>
              </a:rPr>
              <a:t>. M. </a:t>
            </a:r>
            <a:r>
              <a:rPr lang="en-US" sz="2000" dirty="0" err="1">
                <a:latin typeface="Gabriola" panose="04040605051002020D02" pitchFamily="82" charset="0"/>
                <a:cs typeface="Arial" pitchFamily="34" charset="0"/>
              </a:rPr>
              <a:t>Boscolo</a:t>
            </a:r>
            <a:r>
              <a:rPr lang="en-US" sz="2000" dirty="0">
                <a:latin typeface="Gabriola" panose="04040605051002020D02" pitchFamily="82" charset="0"/>
                <a:cs typeface="Arial" pitchFamily="34" charset="0"/>
              </a:rPr>
              <a:t> et al., Int. J. of Mod. Phys. B, 2006 (Taipei 05 Workshop)</a:t>
            </a: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1928813" y="1758950"/>
          <a:ext cx="1143000" cy="384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71" name="Equation" r:id="rId4" imgW="456840" imgH="155160" progId="Equation.3">
                  <p:embed/>
                </p:oleObj>
              </mc:Choice>
              <mc:Fallback>
                <p:oleObj name="Equation" r:id="rId4" imgW="456840" imgH="1551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28813" y="1758950"/>
                        <a:ext cx="1143000" cy="384175"/>
                      </a:xfrm>
                      <a:prstGeom prst="rect">
                        <a:avLst/>
                      </a:prstGeom>
                      <a:noFill/>
                      <a:ln w="12700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tile tx="0" ty="0" sx="100000" sy="100000" flip="none" algn="tl"/>
                            </a:blip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095"/>
          <a:stretch/>
        </p:blipFill>
        <p:spPr>
          <a:xfrm>
            <a:off x="251519" y="4716926"/>
            <a:ext cx="2954978" cy="1243673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Rectangle 12"/>
          <p:cNvSpPr/>
          <p:nvPr/>
        </p:nvSpPr>
        <p:spPr>
          <a:xfrm>
            <a:off x="232470" y="44624"/>
            <a:ext cx="880402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latin typeface="Gabriola" panose="04040605051002020D02" pitchFamily="82" charset="0"/>
              </a:rPr>
              <a:t>Beam-Line STATISTIC for Laser Comb (ECHO Bunch Generations)</a:t>
            </a:r>
            <a:endParaRPr lang="en-US" sz="2400" i="1" dirty="0">
              <a:latin typeface="Gabriola" panose="04040605051002020D02" pitchFamily="82" charset="0"/>
            </a:endParaRPr>
          </a:p>
        </p:txBody>
      </p:sp>
      <p:sp>
        <p:nvSpPr>
          <p:cNvPr id="14" name="Line 16"/>
          <p:cNvSpPr>
            <a:spLocks noChangeShapeType="1"/>
          </p:cNvSpPr>
          <p:nvPr/>
        </p:nvSpPr>
        <p:spPr bwMode="auto">
          <a:xfrm>
            <a:off x="251519" y="551705"/>
            <a:ext cx="8670059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t-IT" sz="1400" kern="0"/>
          </a:p>
        </p:txBody>
      </p:sp>
      <p:sp>
        <p:nvSpPr>
          <p:cNvPr id="8" name="Line 7"/>
          <p:cNvSpPr>
            <a:spLocks noChangeShapeType="1"/>
          </p:cNvSpPr>
          <p:nvPr/>
        </p:nvSpPr>
        <p:spPr bwMode="auto">
          <a:xfrm flipH="1">
            <a:off x="377944" y="3824288"/>
            <a:ext cx="409996" cy="1350632"/>
          </a:xfrm>
          <a:prstGeom prst="line">
            <a:avLst/>
          </a:prstGeom>
          <a:noFill/>
          <a:ln w="38100">
            <a:solidFill>
              <a:srgbClr val="C600C6"/>
            </a:solidFill>
            <a:round/>
            <a:headEnd w="med" len="lg"/>
            <a:tailEnd type="triangle" w="med" len="med"/>
          </a:ln>
        </p:spPr>
        <p:txBody>
          <a:bodyPr wrap="none" anchor="ctr"/>
          <a:lstStyle/>
          <a:p>
            <a:pPr>
              <a:defRPr/>
            </a:pPr>
            <a:endParaRPr lang="it-IT">
              <a:latin typeface="+mn-lt"/>
            </a:endParaRPr>
          </a:p>
        </p:txBody>
      </p:sp>
      <p:sp>
        <p:nvSpPr>
          <p:cNvPr id="9" name="Line 8"/>
          <p:cNvSpPr>
            <a:spLocks noChangeShapeType="1"/>
          </p:cNvSpPr>
          <p:nvPr/>
        </p:nvSpPr>
        <p:spPr bwMode="auto">
          <a:xfrm flipH="1">
            <a:off x="953311" y="3824289"/>
            <a:ext cx="1819072" cy="1452204"/>
          </a:xfrm>
          <a:prstGeom prst="line">
            <a:avLst/>
          </a:prstGeom>
          <a:noFill/>
          <a:ln w="38100">
            <a:solidFill>
              <a:srgbClr val="C600C6"/>
            </a:solidFill>
            <a:round/>
            <a:headEnd w="med" len="lg"/>
            <a:tailEnd type="triangle" w="med" len="med"/>
          </a:ln>
        </p:spPr>
        <p:txBody>
          <a:bodyPr wrap="none" anchor="ctr"/>
          <a:lstStyle/>
          <a:p>
            <a:pPr>
              <a:defRPr/>
            </a:pPr>
            <a:endParaRPr lang="it-IT">
              <a:latin typeface="+mn-lt"/>
            </a:endParaRPr>
          </a:p>
        </p:txBody>
      </p:sp>
      <p:sp>
        <p:nvSpPr>
          <p:cNvPr id="10" name="Line 9"/>
          <p:cNvSpPr>
            <a:spLocks noChangeShapeType="1"/>
          </p:cNvSpPr>
          <p:nvPr/>
        </p:nvSpPr>
        <p:spPr bwMode="auto">
          <a:xfrm flipH="1">
            <a:off x="3206496" y="3824288"/>
            <a:ext cx="2017257" cy="1452205"/>
          </a:xfrm>
          <a:prstGeom prst="line">
            <a:avLst/>
          </a:prstGeom>
          <a:noFill/>
          <a:ln w="38100">
            <a:solidFill>
              <a:srgbClr val="C600C6"/>
            </a:solidFill>
            <a:round/>
            <a:headEnd w="med" len="lg"/>
            <a:tailEnd type="triangle" w="med" len="med"/>
          </a:ln>
        </p:spPr>
        <p:txBody>
          <a:bodyPr wrap="none" anchor="ctr"/>
          <a:lstStyle/>
          <a:p>
            <a:pPr>
              <a:defRPr/>
            </a:pPr>
            <a:endParaRPr lang="it-IT">
              <a:latin typeface="+mn-lt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5285690" y="3713204"/>
            <a:ext cx="3702450" cy="2463860"/>
            <a:chOff x="5285690" y="3713204"/>
            <a:chExt cx="3702450" cy="2463860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85690" y="3897870"/>
              <a:ext cx="3589636" cy="2279194"/>
            </a:xfrm>
            <a:prstGeom prst="rect">
              <a:avLst/>
            </a:prstGeom>
            <a:ln w="1905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" name="TextBox 15"/>
            <p:cNvSpPr txBox="1"/>
            <p:nvPr/>
          </p:nvSpPr>
          <p:spPr>
            <a:xfrm>
              <a:off x="7825603" y="3713204"/>
              <a:ext cx="1162537" cy="369332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9050">
              <a:solidFill>
                <a:srgbClr val="C600C6"/>
              </a:solidFill>
            </a:ln>
          </p:spPr>
          <p:txBody>
            <a:bodyPr wrap="square" rtlCol="0">
              <a:spAutoFit/>
            </a:bodyPr>
            <a:lstStyle>
              <a:defPPr>
                <a:defRPr lang="it-IT"/>
              </a:defPPr>
              <a:lvl1pPr>
                <a:defRPr>
                  <a:solidFill>
                    <a:srgbClr val="C600C6"/>
                  </a:solidFill>
                </a:defRPr>
              </a:lvl1pPr>
            </a:lstStyle>
            <a:p>
              <a:r>
                <a:rPr lang="it-IT" dirty="0"/>
                <a:t>4 </a:t>
              </a:r>
              <a:r>
                <a:rPr lang="it-IT" dirty="0" err="1"/>
                <a:t>Bunches</a:t>
              </a:r>
              <a:endParaRPr lang="en-US" dirty="0"/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87876" y="615829"/>
            <a:ext cx="1162537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rgbClr val="C600C6"/>
            </a:solidFill>
          </a:ln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C600C6"/>
                </a:solidFill>
              </a:rPr>
              <a:t>6</a:t>
            </a:r>
            <a:r>
              <a:rPr lang="it-IT" dirty="0" smtClean="0">
                <a:solidFill>
                  <a:srgbClr val="C600C6"/>
                </a:solidFill>
              </a:rPr>
              <a:t> </a:t>
            </a:r>
            <a:r>
              <a:rPr lang="it-IT" dirty="0" err="1" smtClean="0">
                <a:solidFill>
                  <a:srgbClr val="C600C6"/>
                </a:solidFill>
              </a:rPr>
              <a:t>Bunches</a:t>
            </a:r>
            <a:endParaRPr lang="en-US" dirty="0">
              <a:solidFill>
                <a:srgbClr val="C600C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6973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501829" y="4214654"/>
            <a:ext cx="7309174" cy="1029328"/>
            <a:chOff x="1173500" y="3601038"/>
            <a:chExt cx="7309174" cy="1029328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3500" y="3601038"/>
              <a:ext cx="7309174" cy="1029328"/>
            </a:xfrm>
            <a:prstGeom prst="rect">
              <a:avLst/>
            </a:prstGeom>
          </p:spPr>
        </p:pic>
        <p:cxnSp>
          <p:nvCxnSpPr>
            <p:cNvPr id="34" name="Straight Connector 33"/>
            <p:cNvCxnSpPr/>
            <p:nvPr/>
          </p:nvCxnSpPr>
          <p:spPr>
            <a:xfrm>
              <a:off x="1182724" y="3601038"/>
              <a:ext cx="729995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>
              <a:off x="1182724" y="4626616"/>
              <a:ext cx="729995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4" name="Connettore 4 13"/>
          <p:cNvCxnSpPr>
            <a:stCxn id="28678" idx="3"/>
            <a:endCxn id="2" idx="1"/>
          </p:cNvCxnSpPr>
          <p:nvPr/>
        </p:nvCxnSpPr>
        <p:spPr>
          <a:xfrm flipH="1">
            <a:off x="501829" y="3288261"/>
            <a:ext cx="7872042" cy="1441057"/>
          </a:xfrm>
          <a:prstGeom prst="bentConnector5">
            <a:avLst>
              <a:gd name="adj1" fmla="val -2904"/>
              <a:gd name="adj2" fmla="val 48864"/>
              <a:gd name="adj3" fmla="val 102904"/>
            </a:avLst>
          </a:prstGeom>
          <a:ln w="19050">
            <a:solidFill>
              <a:srgbClr val="C600C6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ttore 4 17"/>
          <p:cNvCxnSpPr>
            <a:stCxn id="2" idx="3"/>
            <a:endCxn id="3" idx="1"/>
          </p:cNvCxnSpPr>
          <p:nvPr/>
        </p:nvCxnSpPr>
        <p:spPr>
          <a:xfrm flipH="1">
            <a:off x="1002503" y="4729318"/>
            <a:ext cx="6808500" cy="1379167"/>
          </a:xfrm>
          <a:prstGeom prst="bentConnector5">
            <a:avLst>
              <a:gd name="adj1" fmla="val -3358"/>
              <a:gd name="adj2" fmla="val 52082"/>
              <a:gd name="adj3" fmla="val 103358"/>
            </a:avLst>
          </a:prstGeom>
          <a:ln w="19050">
            <a:solidFill>
              <a:srgbClr val="C600C6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ttore 2 24"/>
          <p:cNvCxnSpPr/>
          <p:nvPr/>
        </p:nvCxnSpPr>
        <p:spPr>
          <a:xfrm>
            <a:off x="582453" y="2912552"/>
            <a:ext cx="0" cy="778134"/>
          </a:xfrm>
          <a:prstGeom prst="straightConnector1">
            <a:avLst/>
          </a:prstGeom>
          <a:ln w="19050">
            <a:solidFill>
              <a:srgbClr val="C600C6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ttangolo 25"/>
          <p:cNvSpPr/>
          <p:nvPr/>
        </p:nvSpPr>
        <p:spPr>
          <a:xfrm rot="16200000">
            <a:off x="-77093" y="3105440"/>
            <a:ext cx="995362" cy="3381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rgbClr val="C600C6"/>
                </a:solidFill>
                <a:latin typeface="+mn-lt"/>
              </a:rPr>
              <a:t>360 cases</a:t>
            </a:r>
            <a:endParaRPr lang="it-IT" sz="1600" dirty="0">
              <a:solidFill>
                <a:srgbClr val="C600C6"/>
              </a:solidFill>
              <a:latin typeface="+mn-lt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32470" y="44624"/>
            <a:ext cx="880402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latin typeface="Gabriola" panose="04040605051002020D02" pitchFamily="82" charset="0"/>
              </a:rPr>
              <a:t>Beam-Line STATISTIC for Laser Comb – </a:t>
            </a:r>
            <a:r>
              <a:rPr lang="en-US" sz="2400" b="1" dirty="0" smtClean="0">
                <a:solidFill>
                  <a:srgbClr val="C600C6"/>
                </a:solidFill>
                <a:latin typeface="Gabriola" panose="04040605051002020D02" pitchFamily="82" charset="0"/>
              </a:rPr>
              <a:t>TWO Bunches </a:t>
            </a:r>
            <a:r>
              <a:rPr lang="en-US" sz="2400" b="1" dirty="0" smtClean="0">
                <a:solidFill>
                  <a:srgbClr val="C600C6"/>
                </a:solidFill>
                <a:latin typeface="Gabriola" panose="04040605051002020D02" pitchFamily="82" charset="0"/>
              </a:rPr>
              <a:t>case : Current Statistic</a:t>
            </a:r>
            <a:endParaRPr lang="en-US" sz="2400" b="1" i="1" dirty="0">
              <a:solidFill>
                <a:srgbClr val="C600C6"/>
              </a:solidFill>
              <a:latin typeface="Gabriola" panose="04040605051002020D02" pitchFamily="82" charset="0"/>
            </a:endParaRPr>
          </a:p>
        </p:txBody>
      </p:sp>
      <p:sp>
        <p:nvSpPr>
          <p:cNvPr id="23" name="Line 16"/>
          <p:cNvSpPr>
            <a:spLocks noChangeShapeType="1"/>
          </p:cNvSpPr>
          <p:nvPr/>
        </p:nvSpPr>
        <p:spPr bwMode="auto">
          <a:xfrm>
            <a:off x="251519" y="551705"/>
            <a:ext cx="8670059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t-IT" sz="1400" kern="0"/>
          </a:p>
        </p:txBody>
      </p:sp>
      <p:pic>
        <p:nvPicPr>
          <p:cNvPr id="24" name="Picture 8" descr="C:\cygwin\home\bacci\longitudinale\C1_p5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7261" y="634084"/>
            <a:ext cx="2321455" cy="1740093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9" descr="C:\cygwin\home\bacci\longitudinale\C2_p5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9625" y="634084"/>
            <a:ext cx="2319458" cy="1740093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3" name="Gruppo 36"/>
          <p:cNvGrpSpPr>
            <a:grpSpLocks/>
          </p:cNvGrpSpPr>
          <p:nvPr/>
        </p:nvGrpSpPr>
        <p:grpSpPr bwMode="auto">
          <a:xfrm>
            <a:off x="325924" y="655997"/>
            <a:ext cx="3585172" cy="1039813"/>
            <a:chOff x="1958760" y="1275423"/>
            <a:chExt cx="3571196" cy="92971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35" name="Picture 2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64" r="6239"/>
            <a:stretch/>
          </p:blipFill>
          <p:spPr bwMode="auto">
            <a:xfrm>
              <a:off x="1958760" y="1275423"/>
              <a:ext cx="3571196" cy="441410"/>
            </a:xfrm>
            <a:prstGeom prst="rect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" name="Picture 2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14" r="6319"/>
            <a:stretch/>
          </p:blipFill>
          <p:spPr bwMode="auto">
            <a:xfrm>
              <a:off x="1967778" y="1800808"/>
              <a:ext cx="3562178" cy="404326"/>
            </a:xfrm>
            <a:prstGeom prst="rect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Group 10"/>
          <p:cNvGrpSpPr/>
          <p:nvPr/>
        </p:nvGrpSpPr>
        <p:grpSpPr>
          <a:xfrm>
            <a:off x="694500" y="2798015"/>
            <a:ext cx="7681975" cy="992800"/>
            <a:chOff x="563599" y="2317687"/>
            <a:chExt cx="7681975" cy="992800"/>
          </a:xfrm>
        </p:grpSpPr>
        <p:pic>
          <p:nvPicPr>
            <p:cNvPr id="28678" name="Picture 4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5681"/>
            <a:stretch/>
          </p:blipFill>
          <p:spPr bwMode="auto">
            <a:xfrm>
              <a:off x="589632" y="2325998"/>
              <a:ext cx="7653338" cy="9638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6" name="Straight Connector 5"/>
            <p:cNvCxnSpPr/>
            <p:nvPr/>
          </p:nvCxnSpPr>
          <p:spPr>
            <a:xfrm>
              <a:off x="563599" y="2317687"/>
              <a:ext cx="767505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570520" y="3310487"/>
              <a:ext cx="767505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563599" y="2317687"/>
              <a:ext cx="0" cy="97218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 12"/>
          <p:cNvGrpSpPr/>
          <p:nvPr/>
        </p:nvGrpSpPr>
        <p:grpSpPr>
          <a:xfrm>
            <a:off x="1002503" y="5651253"/>
            <a:ext cx="7919075" cy="914465"/>
            <a:chOff x="563599" y="5188758"/>
            <a:chExt cx="7919075" cy="914465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3599" y="5188758"/>
              <a:ext cx="7919075" cy="914464"/>
            </a:xfrm>
            <a:prstGeom prst="rect">
              <a:avLst/>
            </a:prstGeom>
          </p:spPr>
        </p:pic>
        <p:sp>
          <p:nvSpPr>
            <p:cNvPr id="29" name="Rettangolo 28"/>
            <p:cNvSpPr/>
            <p:nvPr/>
          </p:nvSpPr>
          <p:spPr>
            <a:xfrm>
              <a:off x="1433549" y="5333879"/>
              <a:ext cx="749300" cy="769344"/>
            </a:xfrm>
            <a:prstGeom prst="rect">
              <a:avLst/>
            </a:prstGeom>
            <a:solidFill>
              <a:srgbClr val="FFFF00">
                <a:alpha val="20000"/>
              </a:srgbClr>
            </a:solidFill>
            <a:ln w="19050">
              <a:solidFill>
                <a:srgbClr val="C600C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 dirty="0"/>
            </a:p>
          </p:txBody>
        </p:sp>
        <p:sp>
          <p:nvSpPr>
            <p:cNvPr id="30" name="Rettangolo 29"/>
            <p:cNvSpPr/>
            <p:nvPr/>
          </p:nvSpPr>
          <p:spPr>
            <a:xfrm>
              <a:off x="2287624" y="5333879"/>
              <a:ext cx="808038" cy="769344"/>
            </a:xfrm>
            <a:prstGeom prst="rect">
              <a:avLst/>
            </a:prstGeom>
            <a:solidFill>
              <a:srgbClr val="FFFF00">
                <a:alpha val="20000"/>
              </a:srgbClr>
            </a:solidFill>
            <a:ln w="19050">
              <a:solidFill>
                <a:srgbClr val="C600C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 dirty="0"/>
            </a:p>
          </p:txBody>
        </p:sp>
        <p:cxnSp>
          <p:nvCxnSpPr>
            <p:cNvPr id="31" name="Straight Connector 30"/>
            <p:cNvCxnSpPr/>
            <p:nvPr/>
          </p:nvCxnSpPr>
          <p:spPr>
            <a:xfrm>
              <a:off x="563599" y="6103222"/>
              <a:ext cx="7919075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>
              <a:off x="563599" y="5188758"/>
              <a:ext cx="7919075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8" name="Straight Arrow Connector 37"/>
          <p:cNvCxnSpPr>
            <a:stCxn id="24" idx="2"/>
            <a:endCxn id="29" idx="0"/>
          </p:cNvCxnSpPr>
          <p:nvPr/>
        </p:nvCxnSpPr>
        <p:spPr>
          <a:xfrm flipH="1">
            <a:off x="2247103" y="2374177"/>
            <a:ext cx="3030886" cy="342219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>
            <a:stCxn id="27" idx="2"/>
            <a:endCxn id="30" idx="0"/>
          </p:cNvCxnSpPr>
          <p:nvPr/>
        </p:nvCxnSpPr>
        <p:spPr>
          <a:xfrm flipH="1">
            <a:off x="3130547" y="2374177"/>
            <a:ext cx="4608807" cy="342219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23923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403665" y="2853879"/>
            <a:ext cx="2930460" cy="107721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58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3200" dirty="0" smtClean="0">
                <a:latin typeface="Gabriola" panose="04040605051002020D02" pitchFamily="82" charset="0"/>
              </a:rPr>
              <a:t>GIOTTO</a:t>
            </a:r>
          </a:p>
          <a:p>
            <a:pPr algn="ctr"/>
            <a:r>
              <a:rPr lang="en-US" sz="3200" dirty="0">
                <a:latin typeface="Gabriola" panose="04040605051002020D02" pitchFamily="82" charset="0"/>
              </a:rPr>
              <a:t>a</a:t>
            </a:r>
            <a:r>
              <a:rPr lang="en-US" sz="3200" dirty="0" smtClean="0">
                <a:latin typeface="Gabriola" panose="04040605051002020D02" pitchFamily="82" charset="0"/>
              </a:rPr>
              <a:t>nd the ELI-NP </a:t>
            </a:r>
            <a:r>
              <a:rPr lang="en-US" sz="3200" dirty="0">
                <a:latin typeface="Gabriola" panose="04040605051002020D02" pitchFamily="82" charset="0"/>
              </a:rPr>
              <a:t>c</a:t>
            </a:r>
            <a:r>
              <a:rPr lang="en-US" sz="3200" dirty="0" smtClean="0">
                <a:latin typeface="Gabriola" panose="04040605051002020D02" pitchFamily="82" charset="0"/>
              </a:rPr>
              <a:t>ase</a:t>
            </a:r>
            <a:endParaRPr lang="en-US" sz="3200" dirty="0" smtClean="0">
              <a:latin typeface="Gabriola" panose="04040605051002020D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1704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32470" y="44624"/>
            <a:ext cx="880402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srgbClr val="C600C6"/>
                </a:solidFill>
                <a:latin typeface="Gabriola" panose="04040605051002020D02" pitchFamily="82" charset="0"/>
              </a:rPr>
              <a:t>ELI-NP</a:t>
            </a:r>
            <a:r>
              <a:rPr lang="en-US" sz="2400" dirty="0" smtClean="0">
                <a:latin typeface="Gabriola" panose="04040605051002020D02" pitchFamily="82" charset="0"/>
              </a:rPr>
              <a:t> LINAC machine</a:t>
            </a:r>
            <a:endParaRPr lang="en-US" sz="2400" b="1" i="1" dirty="0">
              <a:solidFill>
                <a:srgbClr val="C600C6"/>
              </a:solidFill>
              <a:latin typeface="Gabriola" panose="04040605051002020D02" pitchFamily="82" charset="0"/>
            </a:endParaRPr>
          </a:p>
        </p:txBody>
      </p:sp>
      <p:sp>
        <p:nvSpPr>
          <p:cNvPr id="5" name="Line 16"/>
          <p:cNvSpPr>
            <a:spLocks noChangeShapeType="1"/>
          </p:cNvSpPr>
          <p:nvPr/>
        </p:nvSpPr>
        <p:spPr bwMode="auto">
          <a:xfrm>
            <a:off x="251519" y="551705"/>
            <a:ext cx="8670059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t-IT" sz="1400" kern="0"/>
          </a:p>
        </p:txBody>
      </p:sp>
      <p:sp>
        <p:nvSpPr>
          <p:cNvPr id="7" name="Rectangle 6"/>
          <p:cNvSpPr/>
          <p:nvPr/>
        </p:nvSpPr>
        <p:spPr>
          <a:xfrm>
            <a:off x="232470" y="697613"/>
            <a:ext cx="518150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latin typeface="Gabriola" panose="04040605051002020D02" pitchFamily="82" charset="0"/>
              </a:rPr>
              <a:t>Beam Dynamic features</a:t>
            </a:r>
            <a:endParaRPr lang="en-US" sz="2000" dirty="0"/>
          </a:p>
        </p:txBody>
      </p:sp>
      <p:sp>
        <p:nvSpPr>
          <p:cNvPr id="8" name="Rettangolo 5"/>
          <p:cNvSpPr/>
          <p:nvPr/>
        </p:nvSpPr>
        <p:spPr>
          <a:xfrm>
            <a:off x="323020" y="1066945"/>
            <a:ext cx="8598558" cy="1077218"/>
          </a:xfrm>
          <a:prstGeom prst="rect">
            <a:avLst/>
          </a:prstGeom>
          <a:solidFill>
            <a:srgbClr val="DEEBF7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Gabriola" panose="04040605051002020D02" pitchFamily="82" charset="0"/>
                <a:cs typeface="Times New Roman" panose="02020603050405020304" pitchFamily="18" charset="0"/>
              </a:rPr>
              <a:t>Electron </a:t>
            </a:r>
            <a:r>
              <a:rPr lang="en-US" sz="2400" dirty="0" err="1">
                <a:latin typeface="Gabriola" panose="04040605051002020D02" pitchFamily="82" charset="0"/>
                <a:cs typeface="Times New Roman" panose="02020603050405020304" pitchFamily="18" charset="0"/>
              </a:rPr>
              <a:t>Linac</a:t>
            </a:r>
            <a:r>
              <a:rPr lang="en-US" sz="2400" dirty="0">
                <a:latin typeface="Gabriola" panose="04040605051002020D02" pitchFamily="82" charset="0"/>
                <a:cs typeface="Times New Roman" panose="02020603050405020304" pitchFamily="18" charset="0"/>
              </a:rPr>
              <a:t> design to drive bright Compton back-scattering </a:t>
            </a:r>
            <a:r>
              <a:rPr lang="en-US" sz="2400" dirty="0" smtClean="0">
                <a:latin typeface="Gabriola" panose="04040605051002020D02" pitchFamily="82" charset="0"/>
                <a:cs typeface="Times New Roman" panose="02020603050405020304" pitchFamily="18" charset="0"/>
              </a:rPr>
              <a:t>gamma-ray </a:t>
            </a:r>
            <a:r>
              <a:rPr lang="it-IT" sz="2400" dirty="0" err="1" smtClean="0">
                <a:latin typeface="Gabriola" panose="04040605051002020D02" pitchFamily="82" charset="0"/>
                <a:cs typeface="Times New Roman" panose="02020603050405020304" pitchFamily="18" charset="0"/>
              </a:rPr>
              <a:t>sources</a:t>
            </a:r>
            <a:endParaRPr lang="it-IT" sz="2400" dirty="0">
              <a:latin typeface="Gabriola" panose="04040605051002020D02" pitchFamily="82" charset="0"/>
              <a:cs typeface="Times New Roman" panose="02020603050405020304" pitchFamily="18" charset="0"/>
            </a:endParaRPr>
          </a:p>
          <a:p>
            <a:pPr algn="ctr"/>
            <a:r>
              <a:rPr lang="it-IT" sz="2000" dirty="0">
                <a:latin typeface="Gabriola" panose="04040605051002020D02" pitchFamily="82" charset="0"/>
                <a:cs typeface="Times New Roman" panose="02020603050405020304" pitchFamily="18" charset="0"/>
              </a:rPr>
              <a:t>A. Bacci, D. </a:t>
            </a:r>
            <a:r>
              <a:rPr lang="it-IT" sz="2000" dirty="0" err="1">
                <a:latin typeface="Gabriola" panose="04040605051002020D02" pitchFamily="82" charset="0"/>
                <a:cs typeface="Times New Roman" panose="02020603050405020304" pitchFamily="18" charset="0"/>
              </a:rPr>
              <a:t>Alesini</a:t>
            </a:r>
            <a:r>
              <a:rPr lang="it-IT" sz="2000" dirty="0">
                <a:latin typeface="Gabriola" panose="04040605051002020D02" pitchFamily="82" charset="0"/>
                <a:cs typeface="Times New Roman" panose="02020603050405020304" pitchFamily="18" charset="0"/>
              </a:rPr>
              <a:t>, P. Antici, M. </a:t>
            </a:r>
            <a:r>
              <a:rPr lang="it-IT" sz="2000" dirty="0" err="1">
                <a:latin typeface="Gabriola" panose="04040605051002020D02" pitchFamily="82" charset="0"/>
                <a:cs typeface="Times New Roman" panose="02020603050405020304" pitchFamily="18" charset="0"/>
              </a:rPr>
              <a:t>Bellaveglia</a:t>
            </a:r>
            <a:r>
              <a:rPr lang="it-IT" sz="2000" dirty="0">
                <a:latin typeface="Gabriola" panose="04040605051002020D02" pitchFamily="82" charset="0"/>
                <a:cs typeface="Times New Roman" panose="02020603050405020304" pitchFamily="18" charset="0"/>
              </a:rPr>
              <a:t>, R. Boni et al.</a:t>
            </a:r>
          </a:p>
          <a:p>
            <a:r>
              <a:rPr lang="fr-FR" sz="2000" dirty="0" smtClean="0">
                <a:latin typeface="Gabriola" panose="04040605051002020D02" pitchFamily="82" charset="0"/>
                <a:cs typeface="Times New Roman" panose="02020603050405020304" pitchFamily="18" charset="0"/>
              </a:rPr>
              <a:t>J. </a:t>
            </a:r>
            <a:r>
              <a:rPr lang="fr-FR" sz="2000" dirty="0" err="1" smtClean="0">
                <a:latin typeface="Gabriola" panose="04040605051002020D02" pitchFamily="82" charset="0"/>
                <a:cs typeface="Times New Roman" panose="02020603050405020304" pitchFamily="18" charset="0"/>
              </a:rPr>
              <a:t>Appl</a:t>
            </a:r>
            <a:r>
              <a:rPr lang="fr-FR" sz="2000" dirty="0" smtClean="0">
                <a:latin typeface="Gabriola" panose="04040605051002020D02" pitchFamily="82" charset="0"/>
                <a:cs typeface="Times New Roman" panose="02020603050405020304" pitchFamily="18" charset="0"/>
              </a:rPr>
              <a:t>. Phys. 113, 194508 (</a:t>
            </a:r>
            <a:r>
              <a:rPr lang="fr-FR" sz="2000" b="1" dirty="0" smtClean="0">
                <a:solidFill>
                  <a:srgbClr val="FF0000"/>
                </a:solidFill>
                <a:latin typeface="Gabriola" panose="04040605051002020D02" pitchFamily="82" charset="0"/>
                <a:cs typeface="Times New Roman" panose="02020603050405020304" pitchFamily="18" charset="0"/>
              </a:rPr>
              <a:t>2013</a:t>
            </a:r>
            <a:r>
              <a:rPr lang="fr-FR" sz="2000" dirty="0" smtClean="0">
                <a:latin typeface="Gabriola" panose="04040605051002020D02" pitchFamily="82" charset="0"/>
                <a:cs typeface="Times New Roman" panose="02020603050405020304" pitchFamily="18" charset="0"/>
              </a:rPr>
              <a:t>);   </a:t>
            </a:r>
            <a:r>
              <a:rPr lang="fr-FR" sz="2000" b="1" dirty="0" smtClean="0">
                <a:latin typeface="Gabriola" panose="04040605051002020D02" pitchFamily="82" charset="0"/>
                <a:cs typeface="Times New Roman" panose="02020603050405020304" pitchFamily="18" charset="0"/>
              </a:rPr>
              <a:t>online: </a:t>
            </a:r>
            <a:r>
              <a:rPr lang="it-IT" sz="2000" dirty="0" smtClean="0">
                <a:latin typeface="Gabriola" panose="04040605051002020D02" pitchFamily="82" charset="0"/>
                <a:cs typeface="Times New Roman" panose="02020603050405020304" pitchFamily="18" charset="0"/>
              </a:rPr>
              <a:t>http</a:t>
            </a:r>
            <a:r>
              <a:rPr lang="it-IT" sz="2000" dirty="0">
                <a:latin typeface="Gabriola" panose="04040605051002020D02" pitchFamily="82" charset="0"/>
                <a:cs typeface="Times New Roman" panose="02020603050405020304" pitchFamily="18" charset="0"/>
              </a:rPr>
              <a:t>://dx.doi.org/10.1063/1.4805071</a:t>
            </a:r>
          </a:p>
        </p:txBody>
      </p:sp>
      <p:sp>
        <p:nvSpPr>
          <p:cNvPr id="9" name="Rectangle 8"/>
          <p:cNvSpPr/>
          <p:nvPr/>
        </p:nvSpPr>
        <p:spPr>
          <a:xfrm>
            <a:off x="563249" y="2415157"/>
            <a:ext cx="347850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latin typeface="Gabriola" panose="04040605051002020D02" pitchFamily="82" charset="0"/>
              </a:rPr>
              <a:t>The Peculiar Gamma Ray Source features</a:t>
            </a:r>
            <a:endParaRPr lang="en-US" sz="2000" dirty="0"/>
          </a:p>
        </p:txBody>
      </p:sp>
      <p:sp>
        <p:nvSpPr>
          <p:cNvPr id="12" name="Bent Arrow 11"/>
          <p:cNvSpPr/>
          <p:nvPr/>
        </p:nvSpPr>
        <p:spPr>
          <a:xfrm rot="5400000">
            <a:off x="5276111" y="3785784"/>
            <a:ext cx="2124683" cy="2930235"/>
          </a:xfrm>
          <a:prstGeom prst="bentArrow">
            <a:avLst>
              <a:gd name="adj1" fmla="val 10328"/>
              <a:gd name="adj2" fmla="val 15727"/>
              <a:gd name="adj3" fmla="val 25000"/>
              <a:gd name="adj4" fmla="val 44553"/>
            </a:avLst>
          </a:prstGeom>
          <a:noFill/>
          <a:ln w="19050">
            <a:solidFill>
              <a:srgbClr val="C600C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600C6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738563" y="3357563"/>
            <a:ext cx="3197422" cy="83099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rgbClr val="C600C6"/>
                </a:solidFill>
                <a:latin typeface="Gabriola" panose="04040605051002020D02" pitchFamily="82" charset="0"/>
              </a:rPr>
              <a:t>In next page,</a:t>
            </a:r>
          </a:p>
          <a:p>
            <a:r>
              <a:rPr lang="en-US" sz="2400" dirty="0" smtClean="0">
                <a:solidFill>
                  <a:srgbClr val="C600C6"/>
                </a:solidFill>
                <a:latin typeface="Gabriola" panose="04040605051002020D02" pitchFamily="82" charset="0"/>
              </a:rPr>
              <a:t>how to reach these parameters </a:t>
            </a:r>
            <a:endParaRPr lang="en-US" sz="2400" dirty="0">
              <a:solidFill>
                <a:srgbClr val="C600C6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750" y="2819975"/>
            <a:ext cx="3544661" cy="3771202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91809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51519" y="832558"/>
            <a:ext cx="8569752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 smtClean="0">
                <a:latin typeface="Gabriola" panose="04040605051002020D02" pitchFamily="82" charset="0"/>
              </a:rPr>
              <a:t> </a:t>
            </a:r>
          </a:p>
          <a:p>
            <a:pPr algn="just"/>
            <a:endParaRPr lang="en-US" sz="1200" dirty="0" smtClean="0">
              <a:latin typeface="Gabriola" panose="04040605051002020D02" pitchFamily="82" charset="0"/>
            </a:endParaRP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en-US" sz="2400" dirty="0" smtClean="0">
                <a:solidFill>
                  <a:srgbClr val="C600C6"/>
                </a:solidFill>
                <a:latin typeface="Gabriola" panose="04040605051002020D02" pitchFamily="82" charset="0"/>
              </a:rPr>
              <a:t>1970 John Holland  - schemata theorem</a:t>
            </a:r>
          </a:p>
          <a:p>
            <a:pPr algn="just"/>
            <a:endParaRPr lang="en-US" sz="2400" dirty="0" smtClean="0">
              <a:latin typeface="Gabriola" panose="04040605051002020D02" pitchFamily="82" charset="0"/>
            </a:endParaRP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en-US" sz="2400" dirty="0" smtClean="0">
                <a:solidFill>
                  <a:srgbClr val="C600C6"/>
                </a:solidFill>
                <a:latin typeface="Gabriola" panose="04040605051002020D02" pitchFamily="82" charset="0"/>
              </a:rPr>
              <a:t>1975</a:t>
            </a:r>
            <a:r>
              <a:rPr lang="en-US" sz="2400" dirty="0" smtClean="0">
                <a:latin typeface="Gabriola" panose="04040605051002020D02" pitchFamily="82" charset="0"/>
              </a:rPr>
              <a:t> J. Holland </a:t>
            </a:r>
            <a:r>
              <a:rPr lang="en-US" sz="2400" dirty="0" smtClean="0">
                <a:solidFill>
                  <a:srgbClr val="C600C6"/>
                </a:solidFill>
                <a:latin typeface="Gabriola" panose="04040605051002020D02" pitchFamily="82" charset="0"/>
              </a:rPr>
              <a:t>publication</a:t>
            </a:r>
            <a:r>
              <a:rPr lang="en-US" sz="2400" dirty="0" smtClean="0">
                <a:latin typeface="Gabriola" panose="04040605051002020D02" pitchFamily="82" charset="0"/>
              </a:rPr>
              <a:t>: “Adaptation in Natural and Artificial Systems: An Introductory Analysis with Application to Biology, Control, and Artificial Intelligence”.  </a:t>
            </a:r>
            <a:r>
              <a:rPr lang="en-US" sz="2400" dirty="0" smtClean="0">
                <a:solidFill>
                  <a:srgbClr val="C600C6"/>
                </a:solidFill>
                <a:latin typeface="Gabriola" panose="04040605051002020D02" pitchFamily="82" charset="0"/>
              </a:rPr>
              <a:t>The</a:t>
            </a:r>
            <a:r>
              <a:rPr lang="en-US" sz="2400" dirty="0" smtClean="0">
                <a:latin typeface="Gabriola" panose="04040605051002020D02" pitchFamily="82" charset="0"/>
              </a:rPr>
              <a:t> </a:t>
            </a:r>
            <a:r>
              <a:rPr lang="en-US" sz="2400" dirty="0" smtClean="0">
                <a:solidFill>
                  <a:srgbClr val="C600C6"/>
                </a:solidFill>
                <a:latin typeface="Gabriola" panose="04040605051002020D02" pitchFamily="82" charset="0"/>
              </a:rPr>
              <a:t>Seminal work</a:t>
            </a:r>
          </a:p>
          <a:p>
            <a:pPr algn="just"/>
            <a:endParaRPr lang="en-US" sz="2400" dirty="0" smtClean="0">
              <a:latin typeface="Gabriola" panose="04040605051002020D02" pitchFamily="82" charset="0"/>
            </a:endParaRP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en-US" sz="2400" dirty="0" smtClean="0">
                <a:solidFill>
                  <a:srgbClr val="C600C6"/>
                </a:solidFill>
                <a:latin typeface="Gabriola" panose="04040605051002020D02" pitchFamily="82" charset="0"/>
              </a:rPr>
              <a:t>1975</a:t>
            </a:r>
            <a:r>
              <a:rPr lang="en-US" sz="2400" dirty="0" smtClean="0">
                <a:latin typeface="Gabriola" panose="04040605051002020D02" pitchFamily="82" charset="0"/>
              </a:rPr>
              <a:t> </a:t>
            </a:r>
            <a:r>
              <a:rPr lang="en-US" sz="2400" dirty="0" smtClean="0">
                <a:solidFill>
                  <a:srgbClr val="C600C6"/>
                </a:solidFill>
                <a:latin typeface="Gabriola" panose="04040605051002020D02" pitchFamily="82" charset="0"/>
              </a:rPr>
              <a:t>K. De Jong </a:t>
            </a:r>
            <a:r>
              <a:rPr lang="en-US" sz="2400" dirty="0" smtClean="0">
                <a:latin typeface="Gabriola" panose="04040605051002020D02" pitchFamily="82" charset="0"/>
              </a:rPr>
              <a:t>(J. </a:t>
            </a:r>
            <a:r>
              <a:rPr lang="en-US" sz="2400" dirty="0" smtClean="0">
                <a:latin typeface="Gabriola" panose="04040605051002020D02" pitchFamily="82" charset="0"/>
              </a:rPr>
              <a:t>Holland’s </a:t>
            </a:r>
            <a:r>
              <a:rPr lang="en-US" sz="2400" dirty="0" smtClean="0">
                <a:latin typeface="Gabriola" panose="04040605051002020D02" pitchFamily="82" charset="0"/>
              </a:rPr>
              <a:t>student), Thesis: “An analysis of the behavior of a class of genetic adaptive systems”. </a:t>
            </a:r>
            <a:r>
              <a:rPr lang="en-US" sz="2400" dirty="0" smtClean="0">
                <a:solidFill>
                  <a:srgbClr val="C600C6"/>
                </a:solidFill>
                <a:latin typeface="Gabriola" panose="04040605051002020D02" pitchFamily="82" charset="0"/>
              </a:rPr>
              <a:t>Broad applicability of GAs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endParaRPr lang="en-US" sz="2400" dirty="0" smtClean="0">
              <a:latin typeface="Gabriola" panose="04040605051002020D02" pitchFamily="82" charset="0"/>
            </a:endParaRP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en-US" sz="2400" dirty="0">
                <a:solidFill>
                  <a:srgbClr val="C600C6"/>
                </a:solidFill>
                <a:latin typeface="Gabriola" panose="04040605051002020D02" pitchFamily="82" charset="0"/>
              </a:rPr>
              <a:t>1989 </a:t>
            </a:r>
            <a:r>
              <a:rPr lang="en-US" sz="2400" dirty="0" smtClean="0">
                <a:solidFill>
                  <a:srgbClr val="C600C6"/>
                </a:solidFill>
                <a:latin typeface="Gabriola" panose="04040605051002020D02" pitchFamily="82" charset="0"/>
              </a:rPr>
              <a:t>David Goldberg Book</a:t>
            </a:r>
            <a:r>
              <a:rPr lang="en-US" sz="2400" dirty="0" smtClean="0">
                <a:latin typeface="Gabriola" panose="04040605051002020D02" pitchFamily="82" charset="0"/>
              </a:rPr>
              <a:t>: “Genetic Algorithms in Search, Optimization, and Machine Learning”  </a:t>
            </a:r>
          </a:p>
          <a:p>
            <a:pPr lvl="1" algn="just"/>
            <a:r>
              <a:rPr lang="en-US" sz="2400" dirty="0" smtClean="0">
                <a:latin typeface="Gabriola" panose="04040605051002020D02" pitchFamily="82" charset="0"/>
              </a:rPr>
              <a:t>It deals with the topic at high level and is considered </a:t>
            </a:r>
            <a:r>
              <a:rPr lang="en-US" sz="2400" b="1" dirty="0" smtClean="0">
                <a:latin typeface="Gabriola" panose="04040605051002020D02" pitchFamily="82" charset="0"/>
              </a:rPr>
              <a:t>a milestone in GAs story</a:t>
            </a:r>
            <a:r>
              <a:rPr lang="en-US" sz="2400" dirty="0" smtClean="0">
                <a:latin typeface="Gabriola" panose="04040605051002020D02" pitchFamily="82" charset="0"/>
              </a:rPr>
              <a:t>. It reports techniques like Multi Objective GA (MOGA), today very current.  </a:t>
            </a:r>
          </a:p>
        </p:txBody>
      </p:sp>
      <p:sp>
        <p:nvSpPr>
          <p:cNvPr id="8" name="Rectangle 7"/>
          <p:cNvSpPr/>
          <p:nvPr/>
        </p:nvSpPr>
        <p:spPr>
          <a:xfrm>
            <a:off x="232470" y="44624"/>
            <a:ext cx="880402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400" dirty="0">
                <a:solidFill>
                  <a:srgbClr val="C600C6"/>
                </a:solidFill>
                <a:latin typeface="Gabriola" panose="04040605051002020D02" pitchFamily="82" charset="0"/>
              </a:rPr>
              <a:t>G</a:t>
            </a:r>
            <a:r>
              <a:rPr lang="en-US" sz="2400" dirty="0">
                <a:latin typeface="Gabriola" panose="04040605051002020D02" pitchFamily="82" charset="0"/>
              </a:rPr>
              <a:t>enetic </a:t>
            </a:r>
            <a:r>
              <a:rPr lang="en-US" sz="2400" dirty="0">
                <a:solidFill>
                  <a:srgbClr val="C600C6"/>
                </a:solidFill>
                <a:latin typeface="Gabriola" panose="04040605051002020D02" pitchFamily="82" charset="0"/>
              </a:rPr>
              <a:t>A</a:t>
            </a:r>
            <a:r>
              <a:rPr lang="en-US" sz="2400" dirty="0">
                <a:latin typeface="Gabriola" panose="04040605051002020D02" pitchFamily="82" charset="0"/>
              </a:rPr>
              <a:t>lgorithm</a:t>
            </a:r>
            <a:r>
              <a:rPr lang="en-US" sz="2400" dirty="0">
                <a:solidFill>
                  <a:srgbClr val="C600C6"/>
                </a:solidFill>
                <a:latin typeface="Gabriola" panose="04040605051002020D02" pitchFamily="82" charset="0"/>
              </a:rPr>
              <a:t>s</a:t>
            </a:r>
            <a:r>
              <a:rPr lang="en-US" sz="2400" dirty="0">
                <a:latin typeface="Gabriola" panose="04040605051002020D02" pitchFamily="82" charset="0"/>
              </a:rPr>
              <a:t> (</a:t>
            </a:r>
            <a:r>
              <a:rPr lang="en-US" sz="2400" dirty="0">
                <a:solidFill>
                  <a:srgbClr val="C600C6"/>
                </a:solidFill>
                <a:latin typeface="Gabriola" panose="04040605051002020D02" pitchFamily="82" charset="0"/>
              </a:rPr>
              <a:t>GAs</a:t>
            </a:r>
            <a:r>
              <a:rPr lang="en-US" sz="2400" dirty="0">
                <a:latin typeface="Gabriola" panose="04040605051002020D02" pitchFamily="82" charset="0"/>
              </a:rPr>
              <a:t>) </a:t>
            </a:r>
            <a:r>
              <a:rPr lang="en-US" sz="2400" dirty="0" smtClean="0">
                <a:latin typeface="Gabriola" panose="04040605051002020D02" pitchFamily="82" charset="0"/>
              </a:rPr>
              <a:t>introduction:</a:t>
            </a:r>
            <a:r>
              <a:rPr lang="en-US" sz="2400" b="1" dirty="0" smtClean="0">
                <a:latin typeface="Gabriola" panose="04040605051002020D02" pitchFamily="82" charset="0"/>
              </a:rPr>
              <a:t> Historical Notes</a:t>
            </a:r>
            <a:endParaRPr lang="en-US" sz="2400" dirty="0">
              <a:latin typeface="Gabriola" panose="04040605051002020D02" pitchFamily="82" charset="0"/>
            </a:endParaRPr>
          </a:p>
        </p:txBody>
      </p:sp>
      <p:sp>
        <p:nvSpPr>
          <p:cNvPr id="9" name="Line 16"/>
          <p:cNvSpPr>
            <a:spLocks noChangeShapeType="1"/>
          </p:cNvSpPr>
          <p:nvPr/>
        </p:nvSpPr>
        <p:spPr bwMode="auto">
          <a:xfrm>
            <a:off x="251519" y="551705"/>
            <a:ext cx="8670059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t-IT" sz="1400" kern="0"/>
          </a:p>
        </p:txBody>
      </p:sp>
      <p:grpSp>
        <p:nvGrpSpPr>
          <p:cNvPr id="14" name="Group 13"/>
          <p:cNvGrpSpPr/>
          <p:nvPr/>
        </p:nvGrpSpPr>
        <p:grpSpPr>
          <a:xfrm>
            <a:off x="7627471" y="663797"/>
            <a:ext cx="1155700" cy="1355166"/>
            <a:chOff x="7665571" y="597122"/>
            <a:chExt cx="1155700" cy="1355166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5571" y="597122"/>
              <a:ext cx="1155700" cy="1331003"/>
            </a:xfrm>
            <a:prstGeom prst="rect">
              <a:avLst/>
            </a:prstGeom>
            <a:ln w="3175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3" name="Rectangle 12"/>
            <p:cNvSpPr/>
            <p:nvPr/>
          </p:nvSpPr>
          <p:spPr>
            <a:xfrm>
              <a:off x="7741771" y="1613734"/>
              <a:ext cx="1024639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  <a:latin typeface="Gabriola" panose="04040605051002020D02" pitchFamily="82" charset="0"/>
                </a:rPr>
                <a:t>John Holland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93462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7"/>
          <p:cNvSpPr/>
          <p:nvPr/>
        </p:nvSpPr>
        <p:spPr>
          <a:xfrm>
            <a:off x="261864" y="870681"/>
            <a:ext cx="8424936" cy="923330"/>
          </a:xfrm>
          <a:prstGeom prst="rect">
            <a:avLst/>
          </a:prstGeom>
          <a:ln w="190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b="1" u="sng" dirty="0" smtClean="0">
                <a:solidFill>
                  <a:srgbClr val="C600C6"/>
                </a:solidFill>
              </a:rPr>
              <a:t>The Emittance</a:t>
            </a:r>
          </a:p>
          <a:p>
            <a:r>
              <a:rPr lang="en-US" dirty="0" smtClean="0"/>
              <a:t>Maximization of electron density into transverse phase space </a:t>
            </a:r>
            <a:r>
              <a:rPr lang="en-US" dirty="0" smtClean="0">
                <a:solidFill>
                  <a:srgbClr val="0070C0"/>
                </a:solidFill>
              </a:rPr>
              <a:t>:</a:t>
            </a:r>
          </a:p>
          <a:p>
            <a:r>
              <a:rPr lang="en-US" dirty="0" smtClean="0">
                <a:solidFill>
                  <a:srgbClr val="C600C6"/>
                </a:solidFill>
              </a:rPr>
              <a:t>==&gt; means ==&gt; </a:t>
            </a:r>
            <a:r>
              <a:rPr lang="en-US" dirty="0" smtClean="0"/>
              <a:t>very low </a:t>
            </a:r>
            <a:r>
              <a:rPr lang="en-US" dirty="0" smtClean="0">
                <a:solidFill>
                  <a:srgbClr val="C600C6"/>
                </a:solidFill>
              </a:rPr>
              <a:t>emittance  ̴  </a:t>
            </a:r>
            <a:r>
              <a:rPr lang="en-US" b="1" dirty="0" smtClean="0">
                <a:solidFill>
                  <a:srgbClr val="C600C6"/>
                </a:solidFill>
              </a:rPr>
              <a:t>0.4 mm-</a:t>
            </a:r>
            <a:r>
              <a:rPr lang="en-US" b="1" dirty="0" err="1" smtClean="0">
                <a:solidFill>
                  <a:srgbClr val="C600C6"/>
                </a:solidFill>
              </a:rPr>
              <a:t>mrad</a:t>
            </a:r>
            <a:endParaRPr lang="en-US" sz="1600" b="1" dirty="0" smtClean="0">
              <a:solidFill>
                <a:srgbClr val="C600C6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57" t="14950"/>
          <a:stretch/>
        </p:blipFill>
        <p:spPr bwMode="auto">
          <a:xfrm>
            <a:off x="6370622" y="1001013"/>
            <a:ext cx="857934" cy="697455"/>
          </a:xfrm>
          <a:prstGeom prst="rect">
            <a:avLst/>
          </a:prstGeom>
          <a:solidFill>
            <a:srgbClr val="FFFF79"/>
          </a:solidFill>
          <a:ln>
            <a:solidFill>
              <a:schemeClr val="tx1"/>
            </a:solidFill>
          </a:ln>
        </p:spPr>
      </p:pic>
      <p:sp>
        <p:nvSpPr>
          <p:cNvPr id="6" name="Rettangolo 9"/>
          <p:cNvSpPr/>
          <p:nvPr/>
        </p:nvSpPr>
        <p:spPr>
          <a:xfrm>
            <a:off x="251519" y="2044374"/>
            <a:ext cx="8496944" cy="923330"/>
          </a:xfrm>
          <a:prstGeom prst="rect">
            <a:avLst/>
          </a:prstGeom>
          <a:ln w="19050">
            <a:noFill/>
          </a:ln>
        </p:spPr>
        <p:txBody>
          <a:bodyPr wrap="square">
            <a:spAutoFit/>
          </a:bodyPr>
          <a:lstStyle/>
          <a:p>
            <a:r>
              <a:rPr lang="it-IT" b="1" u="sng" dirty="0" smtClean="0">
                <a:solidFill>
                  <a:srgbClr val="C600C6"/>
                </a:solidFill>
              </a:rPr>
              <a:t>The Energy </a:t>
            </a:r>
            <a:r>
              <a:rPr lang="it-IT" b="1" u="sng" dirty="0" smtClean="0">
                <a:solidFill>
                  <a:srgbClr val="C600C6"/>
                </a:solidFill>
              </a:rPr>
              <a:t>Spread</a:t>
            </a:r>
            <a:endParaRPr lang="it-IT" u="sng" dirty="0" smtClean="0">
              <a:solidFill>
                <a:srgbClr val="C600C6"/>
              </a:solidFill>
            </a:endParaRPr>
          </a:p>
          <a:p>
            <a:r>
              <a:rPr lang="it-IT" dirty="0" err="1" smtClean="0"/>
              <a:t>Minimization</a:t>
            </a:r>
            <a:r>
              <a:rPr lang="it-IT" dirty="0" smtClean="0"/>
              <a:t> of the </a:t>
            </a:r>
            <a:r>
              <a:rPr lang="it-IT" dirty="0" err="1" smtClean="0"/>
              <a:t>energy</a:t>
            </a:r>
            <a:r>
              <a:rPr lang="it-IT" dirty="0" smtClean="0"/>
              <a:t> </a:t>
            </a:r>
            <a:r>
              <a:rPr lang="it-IT" dirty="0" smtClean="0"/>
              <a:t>spread: the </a:t>
            </a:r>
            <a:r>
              <a:rPr lang="it-IT" b="1" dirty="0" smtClean="0"/>
              <a:t>source </a:t>
            </a:r>
            <a:r>
              <a:rPr lang="it-IT" b="1" dirty="0" err="1" smtClean="0"/>
              <a:t>spectral</a:t>
            </a:r>
            <a:r>
              <a:rPr lang="it-IT" b="1" dirty="0" smtClean="0"/>
              <a:t> </a:t>
            </a:r>
            <a:r>
              <a:rPr lang="it-IT" b="1" dirty="0" err="1" smtClean="0"/>
              <a:t>density</a:t>
            </a:r>
            <a:r>
              <a:rPr lang="it-IT" b="1" dirty="0" smtClean="0"/>
              <a:t> </a:t>
            </a:r>
            <a:r>
              <a:rPr lang="it-IT" b="1" dirty="0" err="1" smtClean="0"/>
              <a:t>require</a:t>
            </a:r>
            <a:r>
              <a:rPr lang="it-IT" b="1" dirty="0" smtClean="0"/>
              <a:t> </a:t>
            </a:r>
            <a:r>
              <a:rPr lang="el-GR" b="1" dirty="0" smtClean="0">
                <a:solidFill>
                  <a:srgbClr val="C600C6"/>
                </a:solidFill>
              </a:rPr>
              <a:t>Δγ</a:t>
            </a:r>
            <a:r>
              <a:rPr lang="it-IT" b="1" dirty="0" smtClean="0">
                <a:solidFill>
                  <a:srgbClr val="C600C6"/>
                </a:solidFill>
              </a:rPr>
              <a:t>/</a:t>
            </a:r>
            <a:r>
              <a:rPr lang="el-GR" b="1" dirty="0" smtClean="0">
                <a:solidFill>
                  <a:srgbClr val="C600C6"/>
                </a:solidFill>
              </a:rPr>
              <a:t>γ</a:t>
            </a:r>
            <a:r>
              <a:rPr lang="it-IT" b="1" dirty="0" smtClean="0">
                <a:solidFill>
                  <a:srgbClr val="C600C6"/>
                </a:solidFill>
              </a:rPr>
              <a:t> &lt; </a:t>
            </a:r>
            <a:r>
              <a:rPr lang="it-IT" b="1" dirty="0" smtClean="0">
                <a:solidFill>
                  <a:srgbClr val="C600C6"/>
                </a:solidFill>
              </a:rPr>
              <a:t>0.1</a:t>
            </a:r>
            <a:r>
              <a:rPr lang="it-IT" b="1" dirty="0" smtClean="0">
                <a:solidFill>
                  <a:srgbClr val="C600C6"/>
                </a:solidFill>
              </a:rPr>
              <a:t>%</a:t>
            </a:r>
            <a:r>
              <a:rPr lang="it-IT" dirty="0" smtClean="0"/>
              <a:t>, we have chosen a </a:t>
            </a:r>
            <a:r>
              <a:rPr lang="it-IT" dirty="0" smtClean="0">
                <a:solidFill>
                  <a:srgbClr val="C600C6"/>
                </a:solidFill>
              </a:rPr>
              <a:t>conservative threshold of 0.05 %</a:t>
            </a:r>
          </a:p>
        </p:txBody>
      </p:sp>
      <p:sp>
        <p:nvSpPr>
          <p:cNvPr id="7" name="Rettangolo 10"/>
          <p:cNvSpPr/>
          <p:nvPr/>
        </p:nvSpPr>
        <p:spPr>
          <a:xfrm>
            <a:off x="261864" y="3462439"/>
            <a:ext cx="336681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 smtClean="0"/>
              <a:t>Energy Spread by </a:t>
            </a:r>
            <a:r>
              <a:rPr lang="it-IT" b="1" dirty="0" smtClean="0"/>
              <a:t>RF curvature</a:t>
            </a:r>
            <a:r>
              <a:rPr lang="it-IT" dirty="0" smtClean="0"/>
              <a:t>:</a:t>
            </a:r>
            <a:endParaRPr lang="it-IT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3" t="19206" b="13026"/>
          <a:stretch/>
        </p:blipFill>
        <p:spPr bwMode="auto">
          <a:xfrm>
            <a:off x="908174" y="4376933"/>
            <a:ext cx="2136634" cy="68828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6189" y="3398143"/>
            <a:ext cx="3813782" cy="2698301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12" name="Rectangle 11"/>
          <p:cNvSpPr/>
          <p:nvPr/>
        </p:nvSpPr>
        <p:spPr>
          <a:xfrm>
            <a:off x="232470" y="44624"/>
            <a:ext cx="880402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latin typeface="Gabriola" panose="04040605051002020D02" pitchFamily="82" charset="0"/>
              </a:rPr>
              <a:t>ELI-NP Injector </a:t>
            </a:r>
            <a:r>
              <a:rPr lang="en-US" sz="2400" dirty="0" smtClean="0">
                <a:solidFill>
                  <a:srgbClr val="C600C6"/>
                </a:solidFill>
                <a:latin typeface="Gabriola" panose="04040605051002020D02" pitchFamily="82" charset="0"/>
              </a:rPr>
              <a:t>merit factors</a:t>
            </a:r>
            <a:endParaRPr lang="en-US" sz="2400" b="1" i="1" dirty="0">
              <a:solidFill>
                <a:srgbClr val="C600C6"/>
              </a:solidFill>
              <a:latin typeface="Gabriola" panose="04040605051002020D02" pitchFamily="82" charset="0"/>
            </a:endParaRPr>
          </a:p>
        </p:txBody>
      </p:sp>
      <p:sp>
        <p:nvSpPr>
          <p:cNvPr id="13" name="Line 16"/>
          <p:cNvSpPr>
            <a:spLocks noChangeShapeType="1"/>
          </p:cNvSpPr>
          <p:nvPr/>
        </p:nvSpPr>
        <p:spPr bwMode="auto">
          <a:xfrm>
            <a:off x="251519" y="551705"/>
            <a:ext cx="8670059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t-IT" sz="1400" kern="0"/>
          </a:p>
        </p:txBody>
      </p:sp>
      <p:sp>
        <p:nvSpPr>
          <p:cNvPr id="14" name="Left-Right Arrow 13"/>
          <p:cNvSpPr/>
          <p:nvPr/>
        </p:nvSpPr>
        <p:spPr>
          <a:xfrm>
            <a:off x="3325228" y="4538676"/>
            <a:ext cx="1309255" cy="374073"/>
          </a:xfrm>
          <a:prstGeom prst="leftRightArrow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ttangolo 12"/>
          <p:cNvSpPr/>
          <p:nvPr/>
        </p:nvSpPr>
        <p:spPr>
          <a:xfrm>
            <a:off x="2889632" y="5929285"/>
            <a:ext cx="3169399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b="1" dirty="0" err="1" smtClean="0">
                <a:solidFill>
                  <a:srgbClr val="C600C6"/>
                </a:solidFill>
              </a:rPr>
              <a:t>σ</a:t>
            </a:r>
            <a:r>
              <a:rPr lang="en-US" b="1" baseline="-25000" dirty="0" err="1" smtClean="0">
                <a:solidFill>
                  <a:srgbClr val="C600C6"/>
                </a:solidFill>
              </a:rPr>
              <a:t>z</a:t>
            </a:r>
            <a:r>
              <a:rPr lang="en-US" b="1" baseline="-25000" dirty="0" smtClean="0">
                <a:solidFill>
                  <a:srgbClr val="C600C6"/>
                </a:solidFill>
              </a:rPr>
              <a:t> </a:t>
            </a:r>
            <a:r>
              <a:rPr lang="en-US" b="1" dirty="0" smtClean="0">
                <a:solidFill>
                  <a:srgbClr val="C600C6"/>
                </a:solidFill>
              </a:rPr>
              <a:t>&lt; 280 µm </a:t>
            </a:r>
            <a:r>
              <a:rPr lang="en-US" b="1" dirty="0" smtClean="0">
                <a:solidFill>
                  <a:srgbClr val="C600C6"/>
                </a:solidFill>
              </a:rPr>
              <a:t>@</a:t>
            </a:r>
            <a:r>
              <a:rPr lang="en-US" b="1" dirty="0" smtClean="0">
                <a:solidFill>
                  <a:srgbClr val="C600C6"/>
                </a:solidFill>
              </a:rPr>
              <a:t> the injector exit</a:t>
            </a:r>
            <a:endParaRPr lang="en-US" b="1" dirty="0">
              <a:solidFill>
                <a:srgbClr val="C600C6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32470" y="2009374"/>
            <a:ext cx="8454330" cy="456706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7248642" y="3343076"/>
            <a:ext cx="1672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Booster </a:t>
            </a:r>
            <a:r>
              <a:rPr lang="it-IT" dirty="0" err="1" smtClean="0"/>
              <a:t>freq</a:t>
            </a:r>
            <a:r>
              <a:rPr lang="it-IT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2840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32470" y="44624"/>
            <a:ext cx="880402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latin typeface="Gabriola" panose="04040605051002020D02" pitchFamily="82" charset="0"/>
              </a:rPr>
              <a:t>Result: GIOTTO optimization on merit factors ( booster’s injector)</a:t>
            </a:r>
            <a:endParaRPr lang="en-US" sz="2400" b="1" i="1" dirty="0">
              <a:solidFill>
                <a:srgbClr val="C600C6"/>
              </a:solidFill>
              <a:latin typeface="Gabriola" panose="04040605051002020D02" pitchFamily="82" charset="0"/>
            </a:endParaRPr>
          </a:p>
        </p:txBody>
      </p:sp>
      <p:sp>
        <p:nvSpPr>
          <p:cNvPr id="5" name="Line 16"/>
          <p:cNvSpPr>
            <a:spLocks noChangeShapeType="1"/>
          </p:cNvSpPr>
          <p:nvPr/>
        </p:nvSpPr>
        <p:spPr bwMode="auto">
          <a:xfrm>
            <a:off x="251519" y="551705"/>
            <a:ext cx="8670059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t-IT" sz="1400" kern="0"/>
          </a:p>
        </p:txBody>
      </p:sp>
      <p:sp>
        <p:nvSpPr>
          <p:cNvPr id="7" name="Rettangolo 5"/>
          <p:cNvSpPr/>
          <p:nvPr/>
        </p:nvSpPr>
        <p:spPr>
          <a:xfrm>
            <a:off x="368855" y="634215"/>
            <a:ext cx="8379609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b="1" dirty="0" smtClean="0"/>
              <a:t>Comparison </a:t>
            </a:r>
            <a:r>
              <a:rPr lang="en-US" dirty="0" smtClean="0"/>
              <a:t>using </a:t>
            </a:r>
            <a:r>
              <a:rPr lang="en-US" b="1" dirty="0" err="1" smtClean="0">
                <a:solidFill>
                  <a:srgbClr val="C600C6"/>
                </a:solidFill>
              </a:rPr>
              <a:t>Tstep</a:t>
            </a:r>
            <a:r>
              <a:rPr lang="en-US" dirty="0" smtClean="0"/>
              <a:t> </a:t>
            </a:r>
            <a:r>
              <a:rPr lang="en-US" dirty="0" smtClean="0"/>
              <a:t>(a </a:t>
            </a:r>
            <a:r>
              <a:rPr lang="en-US" dirty="0" err="1" smtClean="0"/>
              <a:t>Parmela</a:t>
            </a:r>
            <a:r>
              <a:rPr lang="en-US" dirty="0" smtClean="0"/>
              <a:t> heir</a:t>
            </a:r>
            <a:r>
              <a:rPr lang="en-US" dirty="0" smtClean="0"/>
              <a:t>) &amp; </a:t>
            </a:r>
            <a:r>
              <a:rPr lang="en-US" b="1" dirty="0" smtClean="0">
                <a:solidFill>
                  <a:srgbClr val="C600C6"/>
                </a:solidFill>
              </a:rPr>
              <a:t>Astra </a:t>
            </a:r>
            <a:r>
              <a:rPr lang="en-US" dirty="0" smtClean="0">
                <a:solidFill>
                  <a:srgbClr val="C600C6"/>
                </a:solidFill>
              </a:rPr>
              <a:t>codes</a:t>
            </a:r>
            <a:endParaRPr lang="en-US" dirty="0" smtClean="0">
              <a:solidFill>
                <a:srgbClr val="C600C6"/>
              </a:solidFill>
            </a:endParaRPr>
          </a:p>
          <a:p>
            <a:pPr marL="342900" indent="-342900" algn="just">
              <a:buAutoNum type="arabicParenR"/>
            </a:pPr>
            <a:endParaRPr lang="en-US" sz="800" dirty="0" smtClean="0">
              <a:solidFill>
                <a:srgbClr val="FF0000"/>
              </a:solidFill>
            </a:endParaRPr>
          </a:p>
          <a:p>
            <a:pPr marL="342900" indent="-342900" algn="just">
              <a:buAutoNum type="arabicParenR"/>
            </a:pPr>
            <a:r>
              <a:rPr lang="en-US" dirty="0" smtClean="0"/>
              <a:t>A s</a:t>
            </a:r>
            <a:r>
              <a:rPr lang="en-US" dirty="0" smtClean="0"/>
              <a:t>pace </a:t>
            </a:r>
            <a:r>
              <a:rPr lang="en-US" dirty="0" smtClean="0"/>
              <a:t>charged dominated </a:t>
            </a:r>
            <a:r>
              <a:rPr lang="en-US" dirty="0" smtClean="0"/>
              <a:t>region needs a double check</a:t>
            </a:r>
            <a:endParaRPr lang="en-US" dirty="0" smtClean="0"/>
          </a:p>
          <a:p>
            <a:pPr marL="342900" indent="-342900" algn="just">
              <a:buAutoNum type="arabicParenR"/>
            </a:pPr>
            <a:r>
              <a:rPr lang="en-US" dirty="0" smtClean="0"/>
              <a:t>Astra gives the possibility </a:t>
            </a:r>
            <a:r>
              <a:rPr lang="en-US" dirty="0" smtClean="0"/>
              <a:t>to use </a:t>
            </a:r>
            <a:r>
              <a:rPr lang="en-US" dirty="0" smtClean="0"/>
              <a:t>Giotto </a:t>
            </a:r>
            <a:r>
              <a:rPr lang="en-US" dirty="0" smtClean="0">
                <a:solidFill>
                  <a:srgbClr val="C600C6"/>
                </a:solidFill>
              </a:rPr>
              <a:t>(Giotto improves 30-60 %) </a:t>
            </a:r>
            <a:endParaRPr lang="en-US" dirty="0">
              <a:solidFill>
                <a:srgbClr val="C600C6"/>
              </a:solidFill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551"/>
          <a:stretch/>
        </p:blipFill>
        <p:spPr bwMode="auto">
          <a:xfrm>
            <a:off x="306609" y="4217525"/>
            <a:ext cx="3884946" cy="224396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2700">
            <a:solidFill>
              <a:schemeClr val="tx1"/>
            </a:solidFill>
          </a:ln>
          <a:extLst/>
        </p:spPr>
      </p:pic>
      <p:pic>
        <p:nvPicPr>
          <p:cNvPr id="9" name="Picture 8" descr="C:\Doc_Lavoro\ELI\01_Simultation\05_Sband_Gun_X_alesini_analisi\tt_japCase_analysis_VS_Astra\SolAt196mm\Giotto_opt\best_run\em_en_sigz-TTcase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1" t="5987" r="7875"/>
          <a:stretch/>
        </p:blipFill>
        <p:spPr bwMode="auto">
          <a:xfrm>
            <a:off x="306609" y="1913882"/>
            <a:ext cx="3884946" cy="2088232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asellaDiTesto 8"/>
          <p:cNvSpPr txBox="1"/>
          <p:nvPr/>
        </p:nvSpPr>
        <p:spPr>
          <a:xfrm>
            <a:off x="4747924" y="3794633"/>
            <a:ext cx="17281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i="1" dirty="0" smtClean="0">
                <a:solidFill>
                  <a:srgbClr val="C600C6"/>
                </a:solidFill>
                <a:latin typeface="Times" pitchFamily="18" charset="0"/>
              </a:rPr>
              <a:t>γε</a:t>
            </a:r>
            <a:r>
              <a:rPr lang="it-IT" b="1" dirty="0" smtClean="0">
                <a:solidFill>
                  <a:srgbClr val="C600C6"/>
                </a:solidFill>
                <a:latin typeface="Times" pitchFamily="18" charset="0"/>
              </a:rPr>
              <a:t> =</a:t>
            </a:r>
            <a:r>
              <a:rPr lang="it-IT" b="1" dirty="0" smtClean="0">
                <a:solidFill>
                  <a:srgbClr val="C600C6"/>
                </a:solidFill>
                <a:latin typeface="Times" pitchFamily="18" charset="0"/>
              </a:rPr>
              <a:t>0.4  </a:t>
            </a:r>
            <a:r>
              <a:rPr lang="el-GR" b="1" i="1" dirty="0">
                <a:solidFill>
                  <a:srgbClr val="C600C6"/>
                </a:solidFill>
                <a:latin typeface="Times" pitchFamily="18" charset="0"/>
              </a:rPr>
              <a:t>μ</a:t>
            </a:r>
            <a:r>
              <a:rPr lang="it-IT" b="1" i="1" dirty="0" smtClean="0">
                <a:solidFill>
                  <a:srgbClr val="C600C6"/>
                </a:solidFill>
                <a:latin typeface="Times" pitchFamily="18" charset="0"/>
              </a:rPr>
              <a:t>m</a:t>
            </a:r>
          </a:p>
          <a:p>
            <a:r>
              <a:rPr lang="it-IT" b="1" i="1" dirty="0" smtClean="0">
                <a:solidFill>
                  <a:srgbClr val="C600C6"/>
                </a:solidFill>
                <a:latin typeface="Times" pitchFamily="18" charset="0"/>
              </a:rPr>
              <a:t>&lt;E</a:t>
            </a:r>
            <a:r>
              <a:rPr lang="it-IT" b="1" i="1" dirty="0" smtClean="0">
                <a:solidFill>
                  <a:srgbClr val="C600C6"/>
                </a:solidFill>
                <a:latin typeface="Times" pitchFamily="18" charset="0"/>
              </a:rPr>
              <a:t>&gt;=79.8 </a:t>
            </a:r>
            <a:r>
              <a:rPr lang="it-IT" b="1" i="1" dirty="0" err="1" smtClean="0">
                <a:solidFill>
                  <a:srgbClr val="C600C6"/>
                </a:solidFill>
                <a:latin typeface="Times" pitchFamily="18" charset="0"/>
              </a:rPr>
              <a:t>MeV</a:t>
            </a:r>
            <a:endParaRPr lang="it-IT" b="1" i="1" dirty="0" smtClean="0">
              <a:solidFill>
                <a:srgbClr val="C600C6"/>
              </a:solidFill>
              <a:latin typeface="Times" pitchFamily="18" charset="0"/>
            </a:endParaRPr>
          </a:p>
          <a:p>
            <a:r>
              <a:rPr lang="it-IT" b="1" i="1" dirty="0" err="1" smtClean="0">
                <a:solidFill>
                  <a:srgbClr val="C600C6"/>
                </a:solidFill>
                <a:latin typeface="Times" pitchFamily="18" charset="0"/>
              </a:rPr>
              <a:t>σ</a:t>
            </a:r>
            <a:r>
              <a:rPr lang="it-IT" b="1" i="1" baseline="-25000" dirty="0" err="1" smtClean="0">
                <a:solidFill>
                  <a:srgbClr val="C600C6"/>
                </a:solidFill>
                <a:latin typeface="Times" pitchFamily="18" charset="0"/>
              </a:rPr>
              <a:t>z</a:t>
            </a:r>
            <a:r>
              <a:rPr lang="it-IT" b="1" i="1" dirty="0" smtClean="0">
                <a:solidFill>
                  <a:srgbClr val="C600C6"/>
                </a:solidFill>
                <a:latin typeface="Times" pitchFamily="18" charset="0"/>
              </a:rPr>
              <a:t>=</a:t>
            </a:r>
            <a:r>
              <a:rPr lang="it-IT" b="1" dirty="0" smtClean="0">
                <a:solidFill>
                  <a:srgbClr val="C600C6"/>
                </a:solidFill>
                <a:latin typeface="Times" pitchFamily="18" charset="0"/>
              </a:rPr>
              <a:t> 0.279 mm</a:t>
            </a:r>
          </a:p>
          <a:p>
            <a:r>
              <a:rPr lang="it-IT" b="1" i="1" dirty="0" err="1" smtClean="0">
                <a:solidFill>
                  <a:srgbClr val="C600C6"/>
                </a:solidFill>
                <a:latin typeface="Times" pitchFamily="18" charset="0"/>
              </a:rPr>
              <a:t>σ</a:t>
            </a:r>
            <a:r>
              <a:rPr lang="it-IT" b="1" i="1" baseline="-25000" dirty="0" err="1" smtClean="0">
                <a:solidFill>
                  <a:srgbClr val="C600C6"/>
                </a:solidFill>
                <a:latin typeface="Times" pitchFamily="18" charset="0"/>
              </a:rPr>
              <a:t>E</a:t>
            </a:r>
            <a:r>
              <a:rPr lang="it-IT" b="1" i="1" dirty="0" smtClean="0">
                <a:solidFill>
                  <a:srgbClr val="C600C6"/>
                </a:solidFill>
                <a:latin typeface="Times" pitchFamily="18" charset="0"/>
              </a:rPr>
              <a:t>/&lt;E&gt; = 1.65%</a:t>
            </a:r>
            <a:endParaRPr lang="it-IT" b="1" dirty="0">
              <a:solidFill>
                <a:srgbClr val="C600C6"/>
              </a:solidFill>
              <a:latin typeface="Times" pitchFamily="18" charset="0"/>
            </a:endParaRP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59"/>
          <a:stretch/>
        </p:blipFill>
        <p:spPr bwMode="auto">
          <a:xfrm>
            <a:off x="6704367" y="2765528"/>
            <a:ext cx="2162770" cy="3371925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/>
        </p:spPr>
      </p:pic>
      <p:sp>
        <p:nvSpPr>
          <p:cNvPr id="12" name="Rettangolo 10"/>
          <p:cNvSpPr/>
          <p:nvPr/>
        </p:nvSpPr>
        <p:spPr>
          <a:xfrm>
            <a:off x="3402953" y="4301252"/>
            <a:ext cx="7149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dirty="0" err="1">
                <a:latin typeface="Times" pitchFamily="18" charset="0"/>
              </a:rPr>
              <a:t>Tstep</a:t>
            </a:r>
            <a:endParaRPr lang="en-US" dirty="0"/>
          </a:p>
        </p:txBody>
      </p:sp>
      <p:sp>
        <p:nvSpPr>
          <p:cNvPr id="13" name="Rettangolo 11"/>
          <p:cNvSpPr/>
          <p:nvPr/>
        </p:nvSpPr>
        <p:spPr>
          <a:xfrm>
            <a:off x="1746076" y="1957930"/>
            <a:ext cx="22195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dirty="0" smtClean="0">
                <a:latin typeface="Times" pitchFamily="18" charset="0"/>
              </a:rPr>
              <a:t>Astra with GIOTTO</a:t>
            </a:r>
            <a:endParaRPr lang="en-US" dirty="0"/>
          </a:p>
        </p:txBody>
      </p:sp>
      <p:sp>
        <p:nvSpPr>
          <p:cNvPr id="14" name="Rettangolo 12"/>
          <p:cNvSpPr/>
          <p:nvPr/>
        </p:nvSpPr>
        <p:spPr>
          <a:xfrm>
            <a:off x="7466100" y="2327262"/>
            <a:ext cx="7149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dirty="0" err="1">
                <a:latin typeface="Times" pitchFamily="18" charset="0"/>
              </a:rPr>
              <a:t>Tstep</a:t>
            </a:r>
            <a:endParaRPr lang="en-US" dirty="0"/>
          </a:p>
        </p:txBody>
      </p:sp>
      <p:sp>
        <p:nvSpPr>
          <p:cNvPr id="15" name="Rettangolo 13"/>
          <p:cNvSpPr/>
          <p:nvPr/>
        </p:nvSpPr>
        <p:spPr>
          <a:xfrm>
            <a:off x="5078529" y="3357563"/>
            <a:ext cx="7360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dirty="0" smtClean="0">
                <a:latin typeface="Times" pitchFamily="18" charset="0"/>
              </a:rPr>
              <a:t>Astra</a:t>
            </a:r>
            <a:endParaRPr lang="en-US" dirty="0"/>
          </a:p>
        </p:txBody>
      </p:sp>
      <p:cxnSp>
        <p:nvCxnSpPr>
          <p:cNvPr id="16" name="Connettore 1 15"/>
          <p:cNvCxnSpPr/>
          <p:nvPr/>
        </p:nvCxnSpPr>
        <p:spPr>
          <a:xfrm>
            <a:off x="6522810" y="2305353"/>
            <a:ext cx="0" cy="399179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Slide Number Placeholder 2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E7A41E1B-4F70-4964-A407-84C68BE8251C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50873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399050" y="2665065"/>
            <a:ext cx="4272875" cy="181588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Gabriola" panose="04040605051002020D02" pitchFamily="82" charset="0"/>
              </a:rPr>
              <a:t>Injector jitters analysis</a:t>
            </a:r>
          </a:p>
          <a:p>
            <a:pPr algn="ctr"/>
            <a:r>
              <a:rPr lang="it-IT" sz="2800" dirty="0" smtClean="0">
                <a:solidFill>
                  <a:srgbClr val="0070C0"/>
                </a:solidFill>
                <a:latin typeface="Gabriola" panose="04040605051002020D02" pitchFamily="82" charset="0"/>
              </a:rPr>
              <a:t>a </a:t>
            </a:r>
            <a:r>
              <a:rPr lang="it-IT" sz="2800" dirty="0">
                <a:solidFill>
                  <a:srgbClr val="0070C0"/>
                </a:solidFill>
                <a:latin typeface="Gabriola" panose="04040605051002020D02" pitchFamily="82" charset="0"/>
              </a:rPr>
              <a:t>full </a:t>
            </a:r>
            <a:r>
              <a:rPr lang="it-IT" sz="2800" dirty="0" smtClean="0">
                <a:solidFill>
                  <a:srgbClr val="0070C0"/>
                </a:solidFill>
                <a:latin typeface="Gabriola" panose="04040605051002020D02" pitchFamily="82" charset="0"/>
              </a:rPr>
              <a:t>S2E:</a:t>
            </a:r>
            <a:r>
              <a:rPr lang="it-IT" sz="2800" dirty="0" smtClean="0">
                <a:solidFill>
                  <a:srgbClr val="0233BE"/>
                </a:solidFill>
                <a:latin typeface="Gabriola" panose="04040605051002020D02" pitchFamily="82" charset="0"/>
              </a:rPr>
              <a:t> </a:t>
            </a:r>
          </a:p>
          <a:p>
            <a:pPr algn="ctr"/>
            <a:r>
              <a:rPr lang="it-IT" sz="2800" dirty="0" smtClean="0">
                <a:solidFill>
                  <a:srgbClr val="C600C6"/>
                </a:solidFill>
                <a:latin typeface="Gabriola" panose="04040605051002020D02" pitchFamily="82" charset="0"/>
              </a:rPr>
              <a:t>Injector</a:t>
            </a:r>
            <a:r>
              <a:rPr lang="it-IT" sz="2800" dirty="0">
                <a:solidFill>
                  <a:srgbClr val="C600C6"/>
                </a:solidFill>
                <a:latin typeface="Gabriola" panose="04040605051002020D02" pitchFamily="82" charset="0"/>
              </a:rPr>
              <a:t>→ </a:t>
            </a:r>
            <a:r>
              <a:rPr lang="it-IT" sz="2800" dirty="0">
                <a:latin typeface="Gabriola" panose="04040605051002020D02" pitchFamily="82" charset="0"/>
              </a:rPr>
              <a:t>C Booster → </a:t>
            </a:r>
            <a:r>
              <a:rPr lang="el-GR" sz="2800" dirty="0">
                <a:latin typeface="Gabriola" panose="04040605051002020D02" pitchFamily="82" charset="0"/>
              </a:rPr>
              <a:t>γ</a:t>
            </a:r>
            <a:r>
              <a:rPr lang="it-IT" sz="2800" dirty="0" smtClean="0">
                <a:latin typeface="Gabriola" panose="04040605051002020D02" pitchFamily="82" charset="0"/>
              </a:rPr>
              <a:t>-Source</a:t>
            </a:r>
          </a:p>
          <a:p>
            <a:pPr algn="ctr"/>
            <a:r>
              <a:rPr lang="it-IT" sz="2800" dirty="0" smtClean="0">
                <a:solidFill>
                  <a:srgbClr val="C600C6"/>
                </a:solidFill>
                <a:latin typeface="Gabriola" panose="04040605051002020D02" pitchFamily="82" charset="0"/>
              </a:rPr>
              <a:t>Astra→ </a:t>
            </a:r>
            <a:r>
              <a:rPr lang="it-IT" sz="2800" dirty="0" err="1" smtClean="0">
                <a:latin typeface="Gabriola" panose="04040605051002020D02" pitchFamily="82" charset="0"/>
              </a:rPr>
              <a:t>Elegant</a:t>
            </a:r>
            <a:r>
              <a:rPr lang="it-IT" sz="2800" dirty="0" smtClean="0">
                <a:latin typeface="Gabriola" panose="04040605051002020D02" pitchFamily="82" charset="0"/>
              </a:rPr>
              <a:t> </a:t>
            </a:r>
            <a:r>
              <a:rPr lang="it-IT" sz="2800" dirty="0">
                <a:latin typeface="Gabriola" panose="04040605051002020D02" pitchFamily="82" charset="0"/>
              </a:rPr>
              <a:t>→ </a:t>
            </a:r>
            <a:r>
              <a:rPr lang="it-IT" sz="2800" dirty="0" err="1">
                <a:latin typeface="Gabriola" panose="04040605051002020D02" pitchFamily="82" charset="0"/>
              </a:rPr>
              <a:t>C</a:t>
            </a:r>
            <a:r>
              <a:rPr lang="it-IT" sz="2800" dirty="0" err="1" smtClean="0">
                <a:latin typeface="Gabriola" panose="04040605051002020D02" pitchFamily="82" charset="0"/>
              </a:rPr>
              <a:t>ain</a:t>
            </a:r>
            <a:endParaRPr lang="it-IT" sz="2800" dirty="0">
              <a:latin typeface="Gabriola" panose="04040605051002020D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3191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1518" y="647856"/>
            <a:ext cx="8670059" cy="489364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C600C6"/>
                </a:solidFill>
                <a:latin typeface="Gabriola" panose="04040605051002020D02" pitchFamily="82" charset="0"/>
              </a:rPr>
              <a:t>Jitters</a:t>
            </a:r>
            <a:r>
              <a:rPr lang="en-US" sz="2400" b="1" dirty="0" smtClean="0">
                <a:latin typeface="Gabriola" panose="04040605051002020D02" pitchFamily="82" charset="0"/>
              </a:rPr>
              <a:t> kept in Consideration in GIOTTO:</a:t>
            </a:r>
          </a:p>
          <a:p>
            <a:endParaRPr lang="it-IT" sz="800" dirty="0" smtClean="0">
              <a:solidFill>
                <a:srgbClr val="C600C6"/>
              </a:solidFill>
              <a:latin typeface="Gabriola" panose="04040605051002020D02" pitchFamily="82" charset="0"/>
            </a:endParaRPr>
          </a:p>
          <a:p>
            <a:endParaRPr lang="it-IT" sz="800" dirty="0">
              <a:solidFill>
                <a:srgbClr val="C600C6"/>
              </a:solidFill>
              <a:latin typeface="Gabriola" panose="04040605051002020D02" pitchFamily="82" charset="0"/>
            </a:endParaRPr>
          </a:p>
          <a:p>
            <a:r>
              <a:rPr lang="it-IT" sz="2400" dirty="0" smtClean="0">
                <a:solidFill>
                  <a:srgbClr val="C600C6"/>
                </a:solidFill>
                <a:latin typeface="Gabriola" panose="04040605051002020D02" pitchFamily="82" charset="0"/>
              </a:rPr>
              <a:t>RF:</a:t>
            </a:r>
            <a:endParaRPr lang="en-US" sz="2400" dirty="0" smtClean="0">
              <a:solidFill>
                <a:srgbClr val="C600C6"/>
              </a:solidFill>
              <a:latin typeface="Gabriola" panose="04040605051002020D02" pitchFamily="82" charset="0"/>
            </a:endParaRP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2400" dirty="0">
                <a:latin typeface="Gabriola" panose="04040605051002020D02" pitchFamily="82" charset="0"/>
              </a:rPr>
              <a:t> </a:t>
            </a:r>
            <a:r>
              <a:rPr lang="en-US" sz="2400" dirty="0" smtClean="0">
                <a:solidFill>
                  <a:srgbClr val="C600C6"/>
                </a:solidFill>
                <a:latin typeface="Gabriola" panose="04040605051002020D02" pitchFamily="82" charset="0"/>
              </a:rPr>
              <a:t>200 </a:t>
            </a:r>
            <a:r>
              <a:rPr lang="en-US" sz="2400" dirty="0" err="1" smtClean="0">
                <a:solidFill>
                  <a:srgbClr val="C600C6"/>
                </a:solidFill>
                <a:latin typeface="Gabriola" panose="04040605051002020D02" pitchFamily="82" charset="0"/>
              </a:rPr>
              <a:t>fs</a:t>
            </a:r>
            <a:r>
              <a:rPr lang="en-US" sz="2400" dirty="0" smtClean="0">
                <a:solidFill>
                  <a:srgbClr val="C600C6"/>
                </a:solidFill>
                <a:latin typeface="Gabriola" panose="04040605051002020D02" pitchFamily="82" charset="0"/>
              </a:rPr>
              <a:t> Phase</a:t>
            </a:r>
            <a:r>
              <a:rPr lang="en-US" sz="2400" dirty="0" smtClean="0">
                <a:solidFill>
                  <a:srgbClr val="FF0000"/>
                </a:solidFill>
                <a:latin typeface="Gabriola" panose="04040605051002020D02" pitchFamily="82" charset="0"/>
              </a:rPr>
              <a:t> </a:t>
            </a:r>
            <a:r>
              <a:rPr lang="en-US" sz="2400" dirty="0" smtClean="0">
                <a:latin typeface="Gabriola" panose="04040605051002020D02" pitchFamily="82" charset="0"/>
              </a:rPr>
              <a:t>(overestimated):  </a:t>
            </a:r>
            <a:r>
              <a:rPr lang="en-US" sz="2400" b="1" dirty="0" smtClean="0">
                <a:latin typeface="Gabriola" panose="04040605051002020D02" pitchFamily="82" charset="0"/>
              </a:rPr>
              <a:t>(1)</a:t>
            </a:r>
            <a:r>
              <a:rPr lang="en-US" sz="2400" dirty="0" smtClean="0">
                <a:latin typeface="Gabriola" panose="04040605051002020D02" pitchFamily="82" charset="0"/>
              </a:rPr>
              <a:t> </a:t>
            </a:r>
            <a:r>
              <a:rPr lang="en-US" sz="2400" dirty="0" smtClean="0">
                <a:solidFill>
                  <a:srgbClr val="C600C6"/>
                </a:solidFill>
                <a:latin typeface="Gabriola" panose="04040605051002020D02" pitchFamily="82" charset="0"/>
              </a:rPr>
              <a:t>Gun</a:t>
            </a:r>
            <a:r>
              <a:rPr lang="en-US" sz="2400" dirty="0" smtClean="0">
                <a:latin typeface="Gabriola" panose="04040605051002020D02" pitchFamily="82" charset="0"/>
              </a:rPr>
              <a:t> &amp;  </a:t>
            </a:r>
            <a:r>
              <a:rPr lang="en-US" sz="2400" b="1" dirty="0" smtClean="0">
                <a:latin typeface="Gabriola" panose="04040605051002020D02" pitchFamily="82" charset="0"/>
              </a:rPr>
              <a:t>(2,3)</a:t>
            </a:r>
            <a:r>
              <a:rPr lang="en-US" sz="2400" dirty="0" smtClean="0">
                <a:latin typeface="Gabriola" panose="04040605051002020D02" pitchFamily="82" charset="0"/>
              </a:rPr>
              <a:t> </a:t>
            </a:r>
            <a:r>
              <a:rPr lang="en-US" sz="2400" dirty="0" smtClean="0">
                <a:solidFill>
                  <a:srgbClr val="C600C6"/>
                </a:solidFill>
                <a:latin typeface="Gabriola" panose="04040605051002020D02" pitchFamily="82" charset="0"/>
              </a:rPr>
              <a:t>TW cavities </a:t>
            </a:r>
            <a:r>
              <a:rPr lang="en-US" sz="2400" dirty="0" smtClean="0">
                <a:latin typeface="Gabriola" panose="04040605051002020D02" pitchFamily="82" charset="0"/>
              </a:rPr>
              <a:t>(S- band)</a:t>
            </a:r>
          </a:p>
          <a:p>
            <a:pPr lvl="1"/>
            <a:endParaRPr lang="en-US" sz="800" dirty="0" smtClean="0">
              <a:latin typeface="Gabriola" panose="04040605051002020D02" pitchFamily="82" charset="0"/>
            </a:endParaRP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2400" dirty="0" smtClean="0">
                <a:latin typeface="Gabriola" panose="04040605051002020D02" pitchFamily="82" charset="0"/>
              </a:rPr>
              <a:t> </a:t>
            </a:r>
            <a:r>
              <a:rPr lang="en-US" sz="2400" dirty="0" smtClean="0">
                <a:solidFill>
                  <a:srgbClr val="C600C6"/>
                </a:solidFill>
                <a:latin typeface="Gabriola" panose="04040605051002020D02" pitchFamily="82" charset="0"/>
              </a:rPr>
              <a:t>2‰</a:t>
            </a:r>
            <a:r>
              <a:rPr lang="en-US" sz="2400" dirty="0" smtClean="0">
                <a:latin typeface="Gabriola" panose="04040605051002020D02" pitchFamily="82" charset="0"/>
              </a:rPr>
              <a:t> in </a:t>
            </a:r>
            <a:r>
              <a:rPr lang="en-US" sz="2400" dirty="0" smtClean="0">
                <a:solidFill>
                  <a:srgbClr val="C600C6"/>
                </a:solidFill>
                <a:latin typeface="Gabriola" panose="04040605051002020D02" pitchFamily="82" charset="0"/>
              </a:rPr>
              <a:t>pick field</a:t>
            </a:r>
            <a:r>
              <a:rPr lang="en-US" sz="2400" dirty="0" smtClean="0">
                <a:latin typeface="Gabriola" panose="04040605051002020D02" pitchFamily="82" charset="0"/>
              </a:rPr>
              <a:t>:  </a:t>
            </a:r>
            <a:r>
              <a:rPr lang="en-US" sz="2400" b="1" dirty="0" smtClean="0">
                <a:latin typeface="Gabriola" panose="04040605051002020D02" pitchFamily="82" charset="0"/>
              </a:rPr>
              <a:t>(4)</a:t>
            </a:r>
            <a:r>
              <a:rPr lang="en-US" sz="2400" dirty="0" smtClean="0">
                <a:latin typeface="Gabriola" panose="04040605051002020D02" pitchFamily="82" charset="0"/>
              </a:rPr>
              <a:t> </a:t>
            </a:r>
            <a:r>
              <a:rPr lang="en-US" sz="2400" dirty="0" smtClean="0">
                <a:solidFill>
                  <a:srgbClr val="C600C6"/>
                </a:solidFill>
                <a:latin typeface="Gabriola" panose="04040605051002020D02" pitchFamily="82" charset="0"/>
              </a:rPr>
              <a:t>Gun</a:t>
            </a:r>
            <a:r>
              <a:rPr lang="en-US" sz="2400" dirty="0" smtClean="0">
                <a:latin typeface="Gabriola" panose="04040605051002020D02" pitchFamily="82" charset="0"/>
              </a:rPr>
              <a:t> &amp; </a:t>
            </a:r>
            <a:r>
              <a:rPr lang="en-US" sz="2400" b="1" dirty="0" smtClean="0">
                <a:latin typeface="Gabriola" panose="04040605051002020D02" pitchFamily="82" charset="0"/>
              </a:rPr>
              <a:t>(5,6)</a:t>
            </a:r>
            <a:r>
              <a:rPr lang="en-US" sz="2400" dirty="0" smtClean="0">
                <a:solidFill>
                  <a:srgbClr val="C600C6"/>
                </a:solidFill>
                <a:latin typeface="Gabriola" panose="04040605051002020D02" pitchFamily="82" charset="0"/>
              </a:rPr>
              <a:t>TW cavities </a:t>
            </a:r>
            <a:r>
              <a:rPr lang="en-US" sz="2400" dirty="0" smtClean="0">
                <a:latin typeface="Gabriola" panose="04040605051002020D02" pitchFamily="82" charset="0"/>
              </a:rPr>
              <a:t>(S- band)</a:t>
            </a:r>
          </a:p>
          <a:p>
            <a:endParaRPr lang="en-US" sz="2400" dirty="0" smtClean="0">
              <a:solidFill>
                <a:srgbClr val="C600C6"/>
              </a:solidFill>
              <a:latin typeface="Gabriola" panose="04040605051002020D02" pitchFamily="82" charset="0"/>
            </a:endParaRPr>
          </a:p>
          <a:p>
            <a:r>
              <a:rPr lang="en-US" sz="2400" dirty="0" smtClean="0">
                <a:solidFill>
                  <a:srgbClr val="C600C6"/>
                </a:solidFill>
                <a:latin typeface="Gabriola" panose="04040605051002020D02" pitchFamily="82" charset="0"/>
              </a:rPr>
              <a:t>laser: 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2400" b="1" dirty="0" smtClean="0">
                <a:latin typeface="Gabriola" panose="04040605051002020D02" pitchFamily="82" charset="0"/>
              </a:rPr>
              <a:t>(7) </a:t>
            </a:r>
            <a:r>
              <a:rPr lang="en-US" sz="2400" dirty="0" smtClean="0">
                <a:solidFill>
                  <a:srgbClr val="C600C6"/>
                </a:solidFill>
                <a:latin typeface="Gabriola" panose="04040605051002020D02" pitchFamily="82" charset="0"/>
              </a:rPr>
              <a:t>200 </a:t>
            </a:r>
            <a:r>
              <a:rPr lang="en-US" sz="2400" dirty="0" err="1" smtClean="0">
                <a:solidFill>
                  <a:srgbClr val="C600C6"/>
                </a:solidFill>
                <a:latin typeface="Gabriola" panose="04040605051002020D02" pitchFamily="82" charset="0"/>
              </a:rPr>
              <a:t>fs</a:t>
            </a:r>
            <a:r>
              <a:rPr lang="en-US" sz="2400" dirty="0" smtClean="0">
                <a:solidFill>
                  <a:srgbClr val="C600C6"/>
                </a:solidFill>
                <a:latin typeface="Gabriola" panose="04040605051002020D02" pitchFamily="82" charset="0"/>
              </a:rPr>
              <a:t> arrival </a:t>
            </a:r>
            <a:r>
              <a:rPr lang="en-US" sz="2400" dirty="0" smtClean="0">
                <a:solidFill>
                  <a:srgbClr val="C600C6"/>
                </a:solidFill>
                <a:latin typeface="Gabriola" panose="04040605051002020D02" pitchFamily="82" charset="0"/>
              </a:rPr>
              <a:t>time</a:t>
            </a:r>
            <a:endParaRPr lang="en-US" sz="2400" dirty="0" smtClean="0">
              <a:latin typeface="Gabriola" panose="04040605051002020D02" pitchFamily="82" charset="0"/>
            </a:endParaRP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2400" b="1" dirty="0" smtClean="0">
                <a:latin typeface="Gabriola" panose="04040605051002020D02" pitchFamily="82" charset="0"/>
              </a:rPr>
              <a:t>(8) </a:t>
            </a:r>
            <a:r>
              <a:rPr lang="en-US" sz="2400" dirty="0" smtClean="0">
                <a:solidFill>
                  <a:srgbClr val="C600C6"/>
                </a:solidFill>
                <a:latin typeface="Gabriola" panose="04040605051002020D02" pitchFamily="82" charset="0"/>
              </a:rPr>
              <a:t>20 µm pointing instabilities (on cathode)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2400" b="1" dirty="0" smtClean="0">
                <a:latin typeface="Gabriola" panose="04040605051002020D02" pitchFamily="82" charset="0"/>
              </a:rPr>
              <a:t>(9)</a:t>
            </a:r>
            <a:r>
              <a:rPr lang="en-US" sz="2400" b="1" dirty="0" smtClean="0">
                <a:solidFill>
                  <a:srgbClr val="C600C6"/>
                </a:solidFill>
                <a:latin typeface="Gabriola" panose="04040605051002020D02" pitchFamily="82" charset="0"/>
              </a:rPr>
              <a:t> </a:t>
            </a:r>
            <a:r>
              <a:rPr lang="en-US" sz="2400" dirty="0" smtClean="0">
                <a:solidFill>
                  <a:srgbClr val="C600C6"/>
                </a:solidFill>
                <a:latin typeface="Gabriola" panose="04040605051002020D02" pitchFamily="82" charset="0"/>
              </a:rPr>
              <a:t>5% energy fluctuation </a:t>
            </a:r>
            <a:r>
              <a:rPr lang="en-US" sz="2400" dirty="0" smtClean="0">
                <a:latin typeface="Gabriola" panose="04040605051002020D02" pitchFamily="82" charset="0"/>
              </a:rPr>
              <a:t>(Charge fluctuation)</a:t>
            </a:r>
          </a:p>
          <a:p>
            <a:endParaRPr lang="it-IT" sz="2400" dirty="0" smtClean="0">
              <a:latin typeface="Gabriola" panose="04040605051002020D02" pitchFamily="82" charset="0"/>
            </a:endParaRPr>
          </a:p>
          <a:p>
            <a:r>
              <a:rPr lang="en-US" sz="2400" b="1" dirty="0" smtClean="0">
                <a:latin typeface="Gabriola" panose="04040605051002020D02" pitchFamily="82" charset="0"/>
              </a:rPr>
              <a:t>Different Machines:</a:t>
            </a:r>
          </a:p>
          <a:p>
            <a:r>
              <a:rPr lang="en-US" sz="2400" dirty="0" smtClean="0">
                <a:solidFill>
                  <a:srgbClr val="C600C6"/>
                </a:solidFill>
                <a:latin typeface="Gabriola" panose="04040605051002020D02" pitchFamily="82" charset="0"/>
              </a:rPr>
              <a:t>+/- 70 µm </a:t>
            </a:r>
            <a:r>
              <a:rPr lang="en-US" sz="2400" dirty="0" smtClean="0">
                <a:latin typeface="Gabriola" panose="04040605051002020D02" pitchFamily="82" charset="0"/>
              </a:rPr>
              <a:t>as misalignments for:     </a:t>
            </a:r>
            <a:r>
              <a:rPr lang="en-US" sz="2400" dirty="0" smtClean="0">
                <a:solidFill>
                  <a:srgbClr val="C600C6"/>
                </a:solidFill>
                <a:latin typeface="Gabriola" panose="04040605051002020D02" pitchFamily="82" charset="0"/>
              </a:rPr>
              <a:t>RF Cavities</a:t>
            </a:r>
            <a:r>
              <a:rPr lang="en-US" sz="2400" dirty="0" smtClean="0">
                <a:latin typeface="Gabriola" panose="04040605051002020D02" pitchFamily="82" charset="0"/>
              </a:rPr>
              <a:t>,     </a:t>
            </a:r>
            <a:r>
              <a:rPr lang="en-US" sz="2400" dirty="0" smtClean="0">
                <a:solidFill>
                  <a:srgbClr val="C600C6"/>
                </a:solidFill>
                <a:latin typeface="Gabriola" panose="04040605051002020D02" pitchFamily="82" charset="0"/>
              </a:rPr>
              <a:t>Gun Solenoid</a:t>
            </a:r>
            <a:r>
              <a:rPr lang="en-US" sz="2400" dirty="0" smtClean="0">
                <a:latin typeface="Gabriola" panose="04040605051002020D02" pitchFamily="82" charset="0"/>
              </a:rPr>
              <a:t>,     </a:t>
            </a:r>
            <a:r>
              <a:rPr lang="en-US" sz="2400" dirty="0" smtClean="0">
                <a:solidFill>
                  <a:srgbClr val="C600C6"/>
                </a:solidFill>
                <a:latin typeface="Gabriola" panose="04040605051002020D02" pitchFamily="82" charset="0"/>
              </a:rPr>
              <a:t>TW Solenoid</a:t>
            </a:r>
            <a:endParaRPr lang="en-US" sz="2400" dirty="0">
              <a:latin typeface="Gabriola" panose="04040605051002020D02" pitchFamily="8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51518" y="5835990"/>
            <a:ext cx="5361632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solidFill>
                  <a:srgbClr val="C600C6"/>
                </a:solidFill>
                <a:latin typeface="Gabriola" panose="04040605051002020D02" pitchFamily="82" charset="0"/>
              </a:rPr>
              <a:t>U</a:t>
            </a:r>
            <a:r>
              <a:rPr lang="en-US" sz="2400" dirty="0" smtClean="0">
                <a:solidFill>
                  <a:srgbClr val="C600C6"/>
                </a:solidFill>
                <a:latin typeface="Gabriola" panose="04040605051002020D02" pitchFamily="82" charset="0"/>
              </a:rPr>
              <a:t>niform</a:t>
            </a:r>
            <a:r>
              <a:rPr lang="en-US" sz="2400" dirty="0" smtClean="0">
                <a:latin typeface="Gabriola" panose="04040605051002020D02" pitchFamily="82" charset="0"/>
              </a:rPr>
              <a:t> distributions </a:t>
            </a:r>
            <a:r>
              <a:rPr lang="en-US" sz="2400" dirty="0" smtClean="0">
                <a:solidFill>
                  <a:srgbClr val="C600C6"/>
                </a:solidFill>
                <a:latin typeface="Gabriola" panose="04040605051002020D02" pitchFamily="82" charset="0"/>
              </a:rPr>
              <a:t>Jitters</a:t>
            </a:r>
            <a:r>
              <a:rPr lang="en-US" sz="2400" dirty="0" smtClean="0">
                <a:latin typeface="Gabriola" panose="04040605051002020D02" pitchFamily="82" charset="0"/>
              </a:rPr>
              <a:t>; a </a:t>
            </a:r>
            <a:r>
              <a:rPr lang="en-US" sz="2400" dirty="0" smtClean="0">
                <a:latin typeface="Gabriola" panose="04040605051002020D02" pitchFamily="82" charset="0"/>
              </a:rPr>
              <a:t>very </a:t>
            </a:r>
            <a:r>
              <a:rPr lang="en-US" sz="2400" dirty="0" smtClean="0">
                <a:solidFill>
                  <a:srgbClr val="C600C6"/>
                </a:solidFill>
                <a:latin typeface="Gabriola" panose="04040605051002020D02" pitchFamily="82" charset="0"/>
              </a:rPr>
              <a:t>conservative choice</a:t>
            </a:r>
          </a:p>
        </p:txBody>
      </p:sp>
      <p:sp>
        <p:nvSpPr>
          <p:cNvPr id="6" name="Rectangle 5"/>
          <p:cNvSpPr/>
          <p:nvPr/>
        </p:nvSpPr>
        <p:spPr>
          <a:xfrm>
            <a:off x="232470" y="44624"/>
            <a:ext cx="880402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srgbClr val="C600C6"/>
                </a:solidFill>
                <a:latin typeface="Gabriola" panose="04040605051002020D02" pitchFamily="82" charset="0"/>
              </a:rPr>
              <a:t>ELI-NP</a:t>
            </a:r>
            <a:r>
              <a:rPr lang="en-US" sz="2400" dirty="0" smtClean="0">
                <a:latin typeface="Gabriola" panose="04040605051002020D02" pitchFamily="82" charset="0"/>
              </a:rPr>
              <a:t> </a:t>
            </a:r>
            <a:r>
              <a:rPr lang="en-US" sz="2400" dirty="0" smtClean="0">
                <a:latin typeface="Gabriola" panose="04040605051002020D02" pitchFamily="82" charset="0"/>
              </a:rPr>
              <a:t>booster’s </a:t>
            </a:r>
            <a:r>
              <a:rPr lang="en-US" sz="2400" dirty="0" smtClean="0">
                <a:latin typeface="Gabriola" panose="04040605051002020D02" pitchFamily="82" charset="0"/>
              </a:rPr>
              <a:t>Injector Jitters (</a:t>
            </a:r>
            <a:r>
              <a:rPr lang="en-US" sz="2400" b="1" dirty="0" smtClean="0">
                <a:latin typeface="Gabriola" panose="04040605051002020D02" pitchFamily="82" charset="0"/>
              </a:rPr>
              <a:t>9 parameters</a:t>
            </a:r>
            <a:r>
              <a:rPr lang="en-US" sz="2400" dirty="0" smtClean="0">
                <a:latin typeface="Gabriola" panose="04040605051002020D02" pitchFamily="82" charset="0"/>
              </a:rPr>
              <a:t>)</a:t>
            </a:r>
            <a:endParaRPr lang="en-US" sz="2400" b="1" i="1" dirty="0">
              <a:solidFill>
                <a:srgbClr val="C600C6"/>
              </a:solidFill>
              <a:latin typeface="Gabriola" panose="04040605051002020D02" pitchFamily="82" charset="0"/>
            </a:endParaRPr>
          </a:p>
        </p:txBody>
      </p:sp>
      <p:sp>
        <p:nvSpPr>
          <p:cNvPr id="7" name="Line 16"/>
          <p:cNvSpPr>
            <a:spLocks noChangeShapeType="1"/>
          </p:cNvSpPr>
          <p:nvPr/>
        </p:nvSpPr>
        <p:spPr bwMode="auto">
          <a:xfrm>
            <a:off x="251519" y="551705"/>
            <a:ext cx="8670059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t-IT" sz="1400" kern="0"/>
          </a:p>
        </p:txBody>
      </p:sp>
    </p:spTree>
    <p:extLst>
      <p:ext uri="{BB962C8B-B14F-4D97-AF65-F5344CB8AC3E}">
        <p14:creationId xmlns:p14="http://schemas.microsoft.com/office/powerpoint/2010/main" val="3596406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" r="31100"/>
          <a:stretch/>
        </p:blipFill>
        <p:spPr>
          <a:xfrm>
            <a:off x="242902" y="548680"/>
            <a:ext cx="6878562" cy="1499397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19" name="TextBox 18"/>
          <p:cNvSpPr txBox="1"/>
          <p:nvPr/>
        </p:nvSpPr>
        <p:spPr>
          <a:xfrm>
            <a:off x="7144716" y="539739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rgbClr val="0233BE"/>
                </a:solidFill>
              </a:rPr>
              <a:t>All jitters</a:t>
            </a:r>
            <a:endParaRPr lang="it-IT" dirty="0">
              <a:solidFill>
                <a:srgbClr val="0233BE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135104" y="2097697"/>
            <a:ext cx="1296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Machine_1 </a:t>
            </a:r>
            <a:r>
              <a:rPr lang="it-IT" dirty="0" smtClean="0">
                <a:solidFill>
                  <a:srgbClr val="FF0000"/>
                </a:solidFill>
              </a:rPr>
              <a:t>160</a:t>
            </a:r>
            <a:r>
              <a:rPr lang="it-IT" dirty="0" smtClean="0">
                <a:solidFill>
                  <a:srgbClr val="FF0000"/>
                </a:solidFill>
              </a:rPr>
              <a:t> </a:t>
            </a:r>
            <a:r>
              <a:rPr lang="it-IT" dirty="0" smtClean="0">
                <a:solidFill>
                  <a:srgbClr val="FF0000"/>
                </a:solidFill>
              </a:rPr>
              <a:t>runs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132474" y="3615153"/>
            <a:ext cx="1296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Machine_2</a:t>
            </a:r>
          </a:p>
          <a:p>
            <a:r>
              <a:rPr lang="it-IT" dirty="0" smtClean="0">
                <a:solidFill>
                  <a:srgbClr val="FF0000"/>
                </a:solidFill>
              </a:rPr>
              <a:t>160 </a:t>
            </a:r>
            <a:r>
              <a:rPr lang="it-IT" dirty="0" err="1" smtClean="0">
                <a:solidFill>
                  <a:srgbClr val="FF0000"/>
                </a:solidFill>
              </a:rPr>
              <a:t>runs</a:t>
            </a:r>
            <a:endParaRPr lang="it-IT" dirty="0" smtClean="0">
              <a:solidFill>
                <a:srgbClr val="FF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121464" y="5240909"/>
            <a:ext cx="1296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Machine_3</a:t>
            </a:r>
          </a:p>
          <a:p>
            <a:r>
              <a:rPr lang="it-IT" dirty="0" smtClean="0">
                <a:solidFill>
                  <a:srgbClr val="FF0000"/>
                </a:solidFill>
              </a:rPr>
              <a:t>160 </a:t>
            </a:r>
            <a:r>
              <a:rPr lang="it-IT" dirty="0" err="1" smtClean="0">
                <a:solidFill>
                  <a:srgbClr val="FF0000"/>
                </a:solidFill>
              </a:rPr>
              <a:t>runs</a:t>
            </a:r>
            <a:endParaRPr lang="it-IT" dirty="0" smtClean="0">
              <a:solidFill>
                <a:srgbClr val="FF0000"/>
              </a:solidFill>
            </a:endParaRPr>
          </a:p>
        </p:txBody>
      </p:sp>
      <p:sp>
        <p:nvSpPr>
          <p:cNvPr id="26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E7A41E1B-4F70-4964-A407-84C68BE8251C}" type="slidenum">
              <a:rPr lang="it-IT" smtClean="0"/>
              <a:t>32</a:t>
            </a:fld>
            <a:endParaRPr lang="it-IT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287"/>
          <a:stretch/>
        </p:blipFill>
        <p:spPr>
          <a:xfrm>
            <a:off x="242958" y="2115440"/>
            <a:ext cx="6889516" cy="1526026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243"/>
          <a:stretch/>
        </p:blipFill>
        <p:spPr>
          <a:xfrm>
            <a:off x="231948" y="3714883"/>
            <a:ext cx="6900526" cy="1534229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888"/>
          <a:stretch/>
        </p:blipFill>
        <p:spPr>
          <a:xfrm>
            <a:off x="231948" y="5308272"/>
            <a:ext cx="6932108" cy="1512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</p:pic>
      <p:sp>
        <p:nvSpPr>
          <p:cNvPr id="31" name="Rectangle 30"/>
          <p:cNvSpPr/>
          <p:nvPr/>
        </p:nvSpPr>
        <p:spPr>
          <a:xfrm>
            <a:off x="212608" y="-46739"/>
            <a:ext cx="880402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srgbClr val="C600C6"/>
                </a:solidFill>
                <a:latin typeface="Gabriola" panose="04040605051002020D02" pitchFamily="82" charset="0"/>
              </a:rPr>
              <a:t>ELI-NP</a:t>
            </a:r>
            <a:r>
              <a:rPr lang="en-US" sz="2400" dirty="0" smtClean="0">
                <a:latin typeface="Gabriola" panose="04040605051002020D02" pitchFamily="82" charset="0"/>
              </a:rPr>
              <a:t> Injector Jitters Analysis – </a:t>
            </a:r>
            <a:r>
              <a:rPr lang="en-US" sz="2400" dirty="0" smtClean="0">
                <a:solidFill>
                  <a:srgbClr val="C600C6"/>
                </a:solidFill>
                <a:latin typeface="Gabriola" panose="04040605051002020D02" pitchFamily="82" charset="0"/>
              </a:rPr>
              <a:t>Energy</a:t>
            </a:r>
            <a:r>
              <a:rPr lang="en-US" sz="2400" dirty="0" smtClean="0">
                <a:latin typeface="Gabriola" panose="04040605051002020D02" pitchFamily="82" charset="0"/>
              </a:rPr>
              <a:t> &amp; </a:t>
            </a:r>
            <a:r>
              <a:rPr lang="en-US" sz="2400" dirty="0" smtClean="0">
                <a:solidFill>
                  <a:srgbClr val="C600C6"/>
                </a:solidFill>
                <a:latin typeface="Gabriola" panose="04040605051002020D02" pitchFamily="82" charset="0"/>
              </a:rPr>
              <a:t>Bunch</a:t>
            </a:r>
            <a:r>
              <a:rPr lang="en-US" sz="2400" dirty="0" smtClean="0">
                <a:solidFill>
                  <a:srgbClr val="C600C6"/>
                </a:solidFill>
                <a:latin typeface="Gabriola" panose="04040605051002020D02" pitchFamily="82" charset="0"/>
              </a:rPr>
              <a:t> length</a:t>
            </a:r>
            <a:endParaRPr lang="en-US" sz="2400" b="1" i="1" baseline="-25000" dirty="0">
              <a:solidFill>
                <a:srgbClr val="C600C6"/>
              </a:solidFill>
              <a:latin typeface="Gabriola" panose="04040605051002020D02" pitchFamily="82" charset="0"/>
            </a:endParaRPr>
          </a:p>
        </p:txBody>
      </p:sp>
      <p:sp>
        <p:nvSpPr>
          <p:cNvPr id="32" name="Line 16"/>
          <p:cNvSpPr>
            <a:spLocks noChangeShapeType="1"/>
          </p:cNvSpPr>
          <p:nvPr/>
        </p:nvSpPr>
        <p:spPr bwMode="auto">
          <a:xfrm>
            <a:off x="251519" y="468577"/>
            <a:ext cx="8670059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t-IT" sz="1400" kern="0"/>
          </a:p>
        </p:txBody>
      </p:sp>
      <p:sp>
        <p:nvSpPr>
          <p:cNvPr id="6" name="TextBox 5"/>
          <p:cNvSpPr txBox="1"/>
          <p:nvPr/>
        </p:nvSpPr>
        <p:spPr>
          <a:xfrm>
            <a:off x="3958936" y="800100"/>
            <a:ext cx="7585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dirty="0" smtClean="0"/>
              <a:t>σ</a:t>
            </a:r>
            <a:r>
              <a:rPr lang="it-IT" sz="2000" baseline="-25000" dirty="0" smtClean="0"/>
              <a:t>z</a:t>
            </a:r>
            <a:endParaRPr lang="en-US" sz="2000" baseline="-25000" dirty="0"/>
          </a:p>
        </p:txBody>
      </p:sp>
      <p:cxnSp>
        <p:nvCxnSpPr>
          <p:cNvPr id="13" name="Straight Connector 12"/>
          <p:cNvCxnSpPr/>
          <p:nvPr/>
        </p:nvCxnSpPr>
        <p:spPr>
          <a:xfrm>
            <a:off x="3667992" y="539739"/>
            <a:ext cx="0" cy="628086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0215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760" y="5289845"/>
            <a:ext cx="8839636" cy="1499412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95" y="3756581"/>
            <a:ext cx="8829086" cy="1490314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37" r="8263"/>
          <a:stretch/>
        </p:blipFill>
        <p:spPr>
          <a:xfrm>
            <a:off x="212608" y="548680"/>
            <a:ext cx="8784974" cy="1512168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25" name="TextBox 24"/>
          <p:cNvSpPr txBox="1"/>
          <p:nvPr/>
        </p:nvSpPr>
        <p:spPr>
          <a:xfrm>
            <a:off x="467544" y="646576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rgbClr val="0233BE"/>
                </a:solidFill>
              </a:rPr>
              <a:t>All jitters</a:t>
            </a:r>
            <a:endParaRPr lang="it-IT" dirty="0">
              <a:solidFill>
                <a:srgbClr val="0233BE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55302" y="3862789"/>
            <a:ext cx="1296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Machine_2</a:t>
            </a:r>
          </a:p>
          <a:p>
            <a:r>
              <a:rPr lang="it-IT" dirty="0" smtClean="0">
                <a:solidFill>
                  <a:srgbClr val="FF0000"/>
                </a:solidFill>
              </a:rPr>
              <a:t>160 runs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76080" y="5446965"/>
            <a:ext cx="1296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Machine_3</a:t>
            </a:r>
          </a:p>
          <a:p>
            <a:r>
              <a:rPr lang="it-IT" dirty="0" smtClean="0">
                <a:solidFill>
                  <a:srgbClr val="FF0000"/>
                </a:solidFill>
              </a:rPr>
              <a:t>160 runs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29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E7A41E1B-4F70-4964-A407-84C68BE8251C}" type="slidenum">
              <a:rPr lang="it-IT" smtClean="0"/>
              <a:t>33</a:t>
            </a:fld>
            <a:endParaRPr lang="it-IT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452" y="2161794"/>
            <a:ext cx="8805129" cy="1484743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33" name="TextBox 32"/>
          <p:cNvSpPr txBox="1"/>
          <p:nvPr/>
        </p:nvSpPr>
        <p:spPr>
          <a:xfrm>
            <a:off x="457932" y="2204534"/>
            <a:ext cx="1296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Machine_1 160 runs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212608" y="-46739"/>
            <a:ext cx="880402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srgbClr val="C600C6"/>
                </a:solidFill>
                <a:latin typeface="Gabriola" panose="04040605051002020D02" pitchFamily="82" charset="0"/>
              </a:rPr>
              <a:t>ELI-NP</a:t>
            </a:r>
            <a:r>
              <a:rPr lang="en-US" sz="2400" dirty="0" smtClean="0">
                <a:latin typeface="Gabriola" panose="04040605051002020D02" pitchFamily="82" charset="0"/>
              </a:rPr>
              <a:t> Injector Jitters Analysis –</a:t>
            </a:r>
            <a:r>
              <a:rPr lang="en-US" sz="2400" dirty="0" smtClean="0">
                <a:latin typeface="Gabriola" panose="04040605051002020D02" pitchFamily="82" charset="0"/>
              </a:rPr>
              <a:t> </a:t>
            </a:r>
            <a:r>
              <a:rPr lang="en-US" sz="2400" dirty="0" smtClean="0">
                <a:solidFill>
                  <a:srgbClr val="C600C6"/>
                </a:solidFill>
                <a:latin typeface="Gabriola" panose="04040605051002020D02" pitchFamily="82" charset="0"/>
              </a:rPr>
              <a:t>Centroid</a:t>
            </a:r>
            <a:r>
              <a:rPr lang="en-US" sz="2400" dirty="0" smtClean="0">
                <a:latin typeface="Gabriola" panose="04040605051002020D02" pitchFamily="82" charset="0"/>
              </a:rPr>
              <a:t>, </a:t>
            </a:r>
            <a:r>
              <a:rPr lang="en-US" sz="2400" dirty="0" smtClean="0">
                <a:solidFill>
                  <a:srgbClr val="C600C6"/>
                </a:solidFill>
                <a:latin typeface="Gabriola" panose="04040605051002020D02" pitchFamily="82" charset="0"/>
              </a:rPr>
              <a:t>Envelope</a:t>
            </a:r>
            <a:r>
              <a:rPr lang="en-US" sz="2400" dirty="0" smtClean="0">
                <a:latin typeface="Gabriola" panose="04040605051002020D02" pitchFamily="82" charset="0"/>
              </a:rPr>
              <a:t>, </a:t>
            </a:r>
            <a:r>
              <a:rPr lang="en-US" sz="2400" dirty="0" smtClean="0">
                <a:solidFill>
                  <a:srgbClr val="C600C6"/>
                </a:solidFill>
                <a:latin typeface="Gabriola" panose="04040605051002020D02" pitchFamily="82" charset="0"/>
              </a:rPr>
              <a:t>Emittance</a:t>
            </a:r>
            <a:endParaRPr lang="en-US" sz="2400" b="1" i="1" baseline="-25000" dirty="0">
              <a:solidFill>
                <a:srgbClr val="C600C6"/>
              </a:solidFill>
              <a:latin typeface="Gabriola" panose="04040605051002020D02" pitchFamily="82" charset="0"/>
            </a:endParaRPr>
          </a:p>
        </p:txBody>
      </p:sp>
      <p:sp>
        <p:nvSpPr>
          <p:cNvPr id="37" name="Line 16"/>
          <p:cNvSpPr>
            <a:spLocks noChangeShapeType="1"/>
          </p:cNvSpPr>
          <p:nvPr/>
        </p:nvSpPr>
        <p:spPr bwMode="auto">
          <a:xfrm>
            <a:off x="251519" y="468577"/>
            <a:ext cx="8670059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t-IT" sz="1400" kern="0"/>
          </a:p>
        </p:txBody>
      </p:sp>
      <p:cxnSp>
        <p:nvCxnSpPr>
          <p:cNvPr id="38" name="Straight Connector 37"/>
          <p:cNvCxnSpPr/>
          <p:nvPr/>
        </p:nvCxnSpPr>
        <p:spPr>
          <a:xfrm>
            <a:off x="3127665" y="506104"/>
            <a:ext cx="0" cy="628086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5992093" y="506104"/>
            <a:ext cx="0" cy="628086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20095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2470" y="44624"/>
            <a:ext cx="880402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latin typeface="Gabriola" panose="04040605051002020D02" pitchFamily="82" charset="0"/>
              </a:rPr>
              <a:t>In Conclusion</a:t>
            </a:r>
            <a:endParaRPr lang="en-US" sz="2400" b="1" i="1" dirty="0">
              <a:latin typeface="Gabriola" panose="04040605051002020D02" pitchFamily="82" charset="0"/>
            </a:endParaRPr>
          </a:p>
        </p:txBody>
      </p:sp>
      <p:sp>
        <p:nvSpPr>
          <p:cNvPr id="8" name="Line 16"/>
          <p:cNvSpPr>
            <a:spLocks noChangeShapeType="1"/>
          </p:cNvSpPr>
          <p:nvPr/>
        </p:nvSpPr>
        <p:spPr bwMode="auto">
          <a:xfrm>
            <a:off x="251519" y="551705"/>
            <a:ext cx="8670059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t-IT" sz="1400" kern="0"/>
          </a:p>
        </p:txBody>
      </p:sp>
      <p:sp>
        <p:nvSpPr>
          <p:cNvPr id="9" name="Rectangle 5"/>
          <p:cNvSpPr txBox="1">
            <a:spLocks noChangeArrowheads="1"/>
          </p:cNvSpPr>
          <p:nvPr/>
        </p:nvSpPr>
        <p:spPr bwMode="auto">
          <a:xfrm>
            <a:off x="232470" y="737755"/>
            <a:ext cx="8648700" cy="2899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just" eaLnBrk="0" hangingPunct="0">
              <a:defRPr/>
            </a:pPr>
            <a:r>
              <a:rPr lang="en-US" sz="2400" dirty="0" smtClean="0">
                <a:latin typeface="Gabriola" panose="04040605051002020D02" pitchFamily="82" charset="0"/>
              </a:rPr>
              <a:t>Genetic Algorithms show </a:t>
            </a:r>
            <a:r>
              <a:rPr lang="en-US" sz="2400" b="1" dirty="0" smtClean="0">
                <a:latin typeface="Gabriola" panose="04040605051002020D02" pitchFamily="82" charset="0"/>
              </a:rPr>
              <a:t>great promise </a:t>
            </a:r>
            <a:r>
              <a:rPr lang="en-US" sz="2400" dirty="0" smtClean="0">
                <a:latin typeface="Gabriola" panose="04040605051002020D02" pitchFamily="82" charset="0"/>
              </a:rPr>
              <a:t>in the </a:t>
            </a:r>
            <a:r>
              <a:rPr lang="en-US" sz="2400" b="1" dirty="0" smtClean="0">
                <a:latin typeface="Gabriola" panose="04040605051002020D02" pitchFamily="82" charset="0"/>
              </a:rPr>
              <a:t>Beam Dynamics</a:t>
            </a:r>
            <a:r>
              <a:rPr lang="en-US" sz="2400" dirty="0" smtClean="0">
                <a:latin typeface="Gabriola" panose="04040605051002020D02" pitchFamily="82" charset="0"/>
              </a:rPr>
              <a:t> optimization and </a:t>
            </a:r>
            <a:r>
              <a:rPr lang="en-US" sz="2400" b="1" dirty="0" smtClean="0">
                <a:latin typeface="Gabriola" panose="04040605051002020D02" pitchFamily="82" charset="0"/>
              </a:rPr>
              <a:t>problem solution</a:t>
            </a:r>
            <a:r>
              <a:rPr lang="en-US" sz="2400" dirty="0" smtClean="0">
                <a:latin typeface="Gabriola" panose="04040605051002020D02" pitchFamily="82" charset="0"/>
              </a:rPr>
              <a:t>.</a:t>
            </a:r>
          </a:p>
          <a:p>
            <a:pPr algn="just" eaLnBrk="0" hangingPunct="0">
              <a:defRPr/>
            </a:pPr>
            <a:endParaRPr lang="en-US" sz="2400" dirty="0" smtClean="0">
              <a:latin typeface="Gabriola" panose="04040605051002020D02" pitchFamily="82" charset="0"/>
            </a:endParaRPr>
          </a:p>
          <a:p>
            <a:pPr algn="just" eaLnBrk="0" hangingPunct="0">
              <a:defRPr/>
            </a:pPr>
            <a:r>
              <a:rPr lang="en-US" sz="2400" b="1" dirty="0" smtClean="0">
                <a:latin typeface="Gabriola" panose="04040605051002020D02" pitchFamily="82" charset="0"/>
              </a:rPr>
              <a:t>GIOTO has been applied successfully to:</a:t>
            </a:r>
          </a:p>
          <a:p>
            <a:pPr marL="342900" indent="-342900" algn="just" eaLnBrk="0" hangingPunct="0">
              <a:buFont typeface="Arial" panose="020B0604020202020204" pitchFamily="34" charset="0"/>
              <a:buChar char="•"/>
              <a:defRPr/>
            </a:pPr>
            <a:r>
              <a:rPr lang="en-US" sz="2400" dirty="0" smtClean="0">
                <a:solidFill>
                  <a:srgbClr val="C600C6"/>
                </a:solidFill>
                <a:latin typeface="Gabriola" panose="04040605051002020D02" pitchFamily="82" charset="0"/>
              </a:rPr>
              <a:t>refine known beam lines</a:t>
            </a:r>
            <a:r>
              <a:rPr lang="en-US" sz="2400" dirty="0" smtClean="0">
                <a:latin typeface="Gabriola" panose="04040605051002020D02" pitchFamily="82" charset="0"/>
              </a:rPr>
              <a:t>, with improvements around 20-40 % (in the performances) </a:t>
            </a:r>
          </a:p>
          <a:p>
            <a:pPr marL="342900" indent="-342900" algn="just" eaLnBrk="0" hangingPunct="0">
              <a:buFont typeface="Arial" panose="020B0604020202020204" pitchFamily="34" charset="0"/>
              <a:buChar char="•"/>
              <a:defRPr/>
            </a:pPr>
            <a:r>
              <a:rPr lang="en-US" sz="2400" dirty="0" smtClean="0">
                <a:latin typeface="Gabriola" panose="04040605051002020D02" pitchFamily="82" charset="0"/>
              </a:rPr>
              <a:t>have been used </a:t>
            </a:r>
            <a:r>
              <a:rPr lang="en-US" sz="2400" dirty="0" smtClean="0">
                <a:solidFill>
                  <a:srgbClr val="C600C6"/>
                </a:solidFill>
                <a:latin typeface="Gabriola" panose="04040605051002020D02" pitchFamily="82" charset="0"/>
              </a:rPr>
              <a:t>to find completely new schemes</a:t>
            </a:r>
            <a:r>
              <a:rPr lang="en-US" sz="2400" dirty="0" smtClean="0">
                <a:latin typeface="Gabriola" panose="04040605051002020D02" pitchFamily="82" charset="0"/>
              </a:rPr>
              <a:t>, as in case of the hybrid velocity bunching </a:t>
            </a:r>
          </a:p>
          <a:p>
            <a:pPr marL="342900" indent="-342900" algn="just" eaLnBrk="0" hangingPunct="0">
              <a:buFont typeface="Arial" panose="020B0604020202020204" pitchFamily="34" charset="0"/>
              <a:buChar char="•"/>
              <a:defRPr/>
            </a:pPr>
            <a:endParaRPr lang="en-US" sz="2400" dirty="0" smtClean="0">
              <a:latin typeface="Gabriola" panose="04040605051002020D02" pitchFamily="82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6257" y="4335876"/>
            <a:ext cx="86487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en-US" sz="2400" dirty="0">
                <a:solidFill>
                  <a:srgbClr val="C600C6"/>
                </a:solidFill>
                <a:latin typeface="Gabriola" panose="04040605051002020D02" pitchFamily="82" charset="0"/>
              </a:rPr>
              <a:t>D</a:t>
            </a:r>
            <a:r>
              <a:rPr lang="en-US" sz="2400" dirty="0" smtClean="0">
                <a:solidFill>
                  <a:srgbClr val="C600C6"/>
                </a:solidFill>
                <a:latin typeface="Gabriola" panose="04040605051002020D02" pitchFamily="82" charset="0"/>
              </a:rPr>
              <a:t>emand </a:t>
            </a:r>
            <a:r>
              <a:rPr lang="en-US" sz="2400" dirty="0">
                <a:solidFill>
                  <a:srgbClr val="C600C6"/>
                </a:solidFill>
                <a:latin typeface="Gabriola" panose="04040605051002020D02" pitchFamily="82" charset="0"/>
              </a:rPr>
              <a:t>of </a:t>
            </a:r>
            <a:r>
              <a:rPr lang="en-US" sz="2400" dirty="0" smtClean="0">
                <a:solidFill>
                  <a:srgbClr val="C600C6"/>
                </a:solidFill>
                <a:latin typeface="Gabriola" panose="04040605051002020D02" pitchFamily="82" charset="0"/>
              </a:rPr>
              <a:t>EXTREME HIGHT QUALITY </a:t>
            </a:r>
            <a:r>
              <a:rPr lang="en-US" sz="2400" dirty="0">
                <a:solidFill>
                  <a:srgbClr val="C600C6"/>
                </a:solidFill>
                <a:latin typeface="Gabriola" panose="04040605051002020D02" pitchFamily="82" charset="0"/>
              </a:rPr>
              <a:t>electron beams </a:t>
            </a:r>
            <a:r>
              <a:rPr lang="en-US" sz="2400" dirty="0" smtClean="0">
                <a:solidFill>
                  <a:srgbClr val="C600C6"/>
                </a:solidFill>
                <a:latin typeface="Gabriola" panose="04040605051002020D02" pitchFamily="82" charset="0"/>
              </a:rPr>
              <a:t>doesn’t </a:t>
            </a:r>
            <a:r>
              <a:rPr lang="en-US" sz="2400" dirty="0">
                <a:solidFill>
                  <a:srgbClr val="C600C6"/>
                </a:solidFill>
                <a:latin typeface="Gabriola" panose="04040605051002020D02" pitchFamily="82" charset="0"/>
              </a:rPr>
              <a:t>stop </a:t>
            </a:r>
            <a:r>
              <a:rPr lang="en-US" sz="2400" dirty="0">
                <a:latin typeface="Gabriola" panose="04040605051002020D02" pitchFamily="82" charset="0"/>
              </a:rPr>
              <a:t>and </a:t>
            </a:r>
            <a:r>
              <a:rPr lang="en-US" sz="2400" dirty="0" smtClean="0">
                <a:latin typeface="Gabriola" panose="04040605051002020D02" pitchFamily="82" charset="0"/>
              </a:rPr>
              <a:t>often </a:t>
            </a:r>
            <a:r>
              <a:rPr lang="en-US" sz="2400" dirty="0">
                <a:latin typeface="Gabriola" panose="04040605051002020D02" pitchFamily="82" charset="0"/>
              </a:rPr>
              <a:t>it makes necessary to </a:t>
            </a:r>
            <a:r>
              <a:rPr lang="en-US" sz="2400" dirty="0" smtClean="0">
                <a:solidFill>
                  <a:srgbClr val="C600C6"/>
                </a:solidFill>
                <a:latin typeface="Gabriola" panose="04040605051002020D02" pitchFamily="82" charset="0"/>
              </a:rPr>
              <a:t>cope </a:t>
            </a:r>
            <a:r>
              <a:rPr lang="en-US" sz="2400" dirty="0">
                <a:solidFill>
                  <a:srgbClr val="C600C6"/>
                </a:solidFill>
                <a:latin typeface="Gabriola" panose="04040605051002020D02" pitchFamily="82" charset="0"/>
              </a:rPr>
              <a:t>with </a:t>
            </a:r>
            <a:r>
              <a:rPr lang="en-US" sz="2400" dirty="0" smtClean="0">
                <a:solidFill>
                  <a:srgbClr val="C600C6"/>
                </a:solidFill>
                <a:latin typeface="Gabriola" panose="04040605051002020D02" pitchFamily="82" charset="0"/>
              </a:rPr>
              <a:t>strong space charge</a:t>
            </a:r>
            <a:endParaRPr lang="en-US" sz="2400" dirty="0" smtClean="0">
              <a:latin typeface="Gabriola" panose="04040605051002020D02" pitchFamily="82" charset="0"/>
            </a:endParaRPr>
          </a:p>
          <a:p>
            <a:pPr algn="ctr" eaLnBrk="0" hangingPunct="0">
              <a:defRPr/>
            </a:pPr>
            <a:endParaRPr lang="en-US" sz="2400" b="1" dirty="0">
              <a:solidFill>
                <a:srgbClr val="C600C6"/>
              </a:solidFill>
              <a:latin typeface="Gabriola" panose="04040605051002020D02" pitchFamily="82" charset="0"/>
            </a:endParaRPr>
          </a:p>
          <a:p>
            <a:pPr algn="ctr" eaLnBrk="0" hangingPunct="0">
              <a:defRPr/>
            </a:pPr>
            <a:r>
              <a:rPr lang="en-US" sz="2400" b="1" dirty="0" smtClean="0">
                <a:solidFill>
                  <a:srgbClr val="C600C6"/>
                </a:solidFill>
                <a:latin typeface="Gabriola" panose="04040605051002020D02" pitchFamily="82" charset="0"/>
              </a:rPr>
              <a:t>Beam-Line optimization is Nowadays really a </a:t>
            </a:r>
            <a:r>
              <a:rPr lang="en-US" sz="2400" b="1" dirty="0">
                <a:solidFill>
                  <a:srgbClr val="C600C6"/>
                </a:solidFill>
                <a:latin typeface="Gabriola" panose="04040605051002020D02" pitchFamily="82" charset="0"/>
              </a:rPr>
              <a:t>critical </a:t>
            </a:r>
            <a:r>
              <a:rPr lang="en-US" sz="2400" b="1" dirty="0" smtClean="0">
                <a:solidFill>
                  <a:srgbClr val="C600C6"/>
                </a:solidFill>
                <a:latin typeface="Gabriola" panose="04040605051002020D02" pitchFamily="82" charset="0"/>
              </a:rPr>
              <a:t>issue</a:t>
            </a:r>
            <a:endParaRPr lang="en-US" sz="2400" b="1" dirty="0">
              <a:solidFill>
                <a:srgbClr val="C600C6"/>
              </a:solidFill>
              <a:latin typeface="Gabriola" panose="04040605051002020D02" pitchFamily="82" charset="0"/>
            </a:endParaRPr>
          </a:p>
        </p:txBody>
      </p:sp>
      <p:sp>
        <p:nvSpPr>
          <p:cNvPr id="12" name="Rettangolo 7"/>
          <p:cNvSpPr>
            <a:spLocks noChangeArrowheads="1"/>
          </p:cNvSpPr>
          <p:nvPr/>
        </p:nvSpPr>
        <p:spPr bwMode="auto">
          <a:xfrm>
            <a:off x="56257" y="3357563"/>
            <a:ext cx="9001125" cy="769441"/>
          </a:xfrm>
          <a:prstGeom prst="rect">
            <a:avLst/>
          </a:prstGeom>
          <a:solidFill>
            <a:schemeClr val="tx1">
              <a:alpha val="54117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400" b="1" dirty="0" smtClean="0">
                <a:solidFill>
                  <a:schemeClr val="bg1"/>
                </a:solidFill>
                <a:latin typeface="Gabriola" panose="04040605051002020D02" pitchFamily="82" charset="0"/>
              </a:rPr>
              <a:t>Thanks for your attention</a:t>
            </a:r>
            <a:endParaRPr lang="en-US" sz="4400" b="1" dirty="0">
              <a:solidFill>
                <a:schemeClr val="bg1"/>
              </a:solidFill>
              <a:latin typeface="Gabriola" panose="04040605051002020D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9544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4" descr="emit_gu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068388"/>
            <a:ext cx="5791200" cy="426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Rectangle 5"/>
          <p:cNvSpPr>
            <a:spLocks noChangeArrowheads="1"/>
          </p:cNvSpPr>
          <p:nvPr/>
        </p:nvSpPr>
        <p:spPr bwMode="auto">
          <a:xfrm>
            <a:off x="2971800" y="533400"/>
            <a:ext cx="36861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it-IT"/>
              <a:t>RF-Gun 1.6 S-band 120 MV/m</a:t>
            </a:r>
          </a:p>
        </p:txBody>
      </p:sp>
      <p:pic>
        <p:nvPicPr>
          <p:cNvPr id="29700" name="Picture 9" descr="non_inter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990600"/>
            <a:ext cx="2738438" cy="209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1" name="Picture 10" descr="interpolat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3195638"/>
            <a:ext cx="2743200" cy="221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2" name="Line 11"/>
          <p:cNvSpPr>
            <a:spLocks noChangeShapeType="1"/>
          </p:cNvSpPr>
          <p:nvPr/>
        </p:nvSpPr>
        <p:spPr bwMode="auto">
          <a:xfrm flipV="1">
            <a:off x="1714500" y="2133600"/>
            <a:ext cx="4686300" cy="3819525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703" name="Line 12"/>
          <p:cNvSpPr>
            <a:spLocks noChangeShapeType="1"/>
          </p:cNvSpPr>
          <p:nvPr/>
        </p:nvSpPr>
        <p:spPr bwMode="auto">
          <a:xfrm flipV="1">
            <a:off x="5334000" y="4448175"/>
            <a:ext cx="803275" cy="1476375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656" name="Text Box 13"/>
          <p:cNvSpPr txBox="1">
            <a:spLocks noChangeArrowheads="1"/>
          </p:cNvSpPr>
          <p:nvPr/>
        </p:nvSpPr>
        <p:spPr bwMode="auto">
          <a:xfrm>
            <a:off x="152400" y="5638800"/>
            <a:ext cx="5848350" cy="979488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lnSpc>
                <a:spcPct val="120000"/>
              </a:lnSpc>
              <a:spcBef>
                <a:spcPct val="50000"/>
              </a:spcBef>
              <a:defRPr/>
            </a:pPr>
            <a:r>
              <a:rPr lang="en-GB" sz="1600" dirty="0" err="1">
                <a:latin typeface="+mn-lt"/>
              </a:rPr>
              <a:t>Emittanzometro’s</a:t>
            </a:r>
            <a:r>
              <a:rPr lang="en-GB" sz="1600" dirty="0">
                <a:latin typeface="+mn-lt"/>
              </a:rPr>
              <a:t> data are handled by a</a:t>
            </a:r>
            <a:r>
              <a:rPr lang="en-GB" sz="1600" dirty="0">
                <a:solidFill>
                  <a:srgbClr val="0000FF"/>
                </a:solidFill>
                <a:latin typeface="+mn-lt"/>
              </a:rPr>
              <a:t> dedicate algorithm</a:t>
            </a:r>
            <a:r>
              <a:rPr lang="en-GB" sz="1600" dirty="0">
                <a:latin typeface="+mn-lt"/>
              </a:rPr>
              <a:t> that return an </a:t>
            </a:r>
            <a:r>
              <a:rPr lang="en-GB" sz="1600" b="1" dirty="0">
                <a:solidFill>
                  <a:srgbClr val="0000FF"/>
                </a:solidFill>
                <a:latin typeface="+mn-lt"/>
              </a:rPr>
              <a:t>intensity matrix</a:t>
            </a:r>
            <a:r>
              <a:rPr lang="en-GB" sz="1600" dirty="0">
                <a:latin typeface="+mn-lt"/>
              </a:rPr>
              <a:t> PhaseSpace.txt (successively </a:t>
            </a:r>
            <a:r>
              <a:rPr lang="en-GB" sz="1600" b="1" dirty="0">
                <a:solidFill>
                  <a:srgbClr val="0000FF"/>
                </a:solidFill>
                <a:latin typeface="+mn-lt"/>
              </a:rPr>
              <a:t>interpolated</a:t>
            </a:r>
            <a:r>
              <a:rPr lang="en-GB" sz="1600" dirty="0">
                <a:latin typeface="+mn-lt"/>
              </a:rPr>
              <a:t> to increase the definition)</a:t>
            </a:r>
            <a:r>
              <a:rPr lang="en-GB" sz="1600" dirty="0">
                <a:solidFill>
                  <a:srgbClr val="0000FF"/>
                </a:solidFill>
                <a:latin typeface="+mn-lt"/>
              </a:rPr>
              <a:t> </a:t>
            </a:r>
            <a:endParaRPr lang="it-IT" sz="1600" dirty="0">
              <a:latin typeface="+mn-lt"/>
            </a:endParaRPr>
          </a:p>
        </p:txBody>
      </p:sp>
      <p:sp>
        <p:nvSpPr>
          <p:cNvPr id="29705" name="Oval 14"/>
          <p:cNvSpPr>
            <a:spLocks noChangeArrowheads="1"/>
          </p:cNvSpPr>
          <p:nvPr/>
        </p:nvSpPr>
        <p:spPr bwMode="auto">
          <a:xfrm>
            <a:off x="1000125" y="5915025"/>
            <a:ext cx="1524000" cy="457200"/>
          </a:xfrm>
          <a:prstGeom prst="ellipse">
            <a:avLst/>
          </a:prstGeom>
          <a:noFill/>
          <a:ln w="1587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29706" name="Oval 15"/>
          <p:cNvSpPr>
            <a:spLocks noChangeArrowheads="1"/>
          </p:cNvSpPr>
          <p:nvPr/>
        </p:nvSpPr>
        <p:spPr bwMode="auto">
          <a:xfrm>
            <a:off x="4810125" y="5934075"/>
            <a:ext cx="1143000" cy="381000"/>
          </a:xfrm>
          <a:prstGeom prst="ellipse">
            <a:avLst/>
          </a:prstGeom>
          <a:noFill/>
          <a:ln w="1587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29707" name="Rectangle 16"/>
          <p:cNvSpPr>
            <a:spLocks noChangeArrowheads="1"/>
          </p:cNvSpPr>
          <p:nvPr/>
        </p:nvSpPr>
        <p:spPr bwMode="auto">
          <a:xfrm>
            <a:off x="581025" y="533400"/>
            <a:ext cx="14255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it-IT"/>
              <a:t>Emittanzometro</a:t>
            </a:r>
          </a:p>
        </p:txBody>
      </p:sp>
      <p:sp>
        <p:nvSpPr>
          <p:cNvPr id="29708" name="Line 17"/>
          <p:cNvSpPr>
            <a:spLocks noChangeShapeType="1"/>
          </p:cNvSpPr>
          <p:nvPr/>
        </p:nvSpPr>
        <p:spPr bwMode="auto">
          <a:xfrm flipH="1" flipV="1">
            <a:off x="1295400" y="838200"/>
            <a:ext cx="152400" cy="2057400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09" name="Line 18"/>
          <p:cNvSpPr>
            <a:spLocks noChangeShapeType="1"/>
          </p:cNvSpPr>
          <p:nvPr/>
        </p:nvSpPr>
        <p:spPr bwMode="auto">
          <a:xfrm flipV="1">
            <a:off x="3810000" y="838200"/>
            <a:ext cx="762000" cy="1600200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505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71" name="Picture 6" descr="interpolat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270125"/>
            <a:ext cx="2438400" cy="196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2" name="Picture 7" descr="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2333625"/>
            <a:ext cx="49530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3" name="Line 8"/>
          <p:cNvSpPr>
            <a:spLocks noChangeShapeType="1"/>
          </p:cNvSpPr>
          <p:nvPr/>
        </p:nvSpPr>
        <p:spPr bwMode="auto">
          <a:xfrm flipH="1" flipV="1">
            <a:off x="3771900" y="2743200"/>
            <a:ext cx="436563" cy="604838"/>
          </a:xfrm>
          <a:prstGeom prst="line">
            <a:avLst/>
          </a:prstGeom>
          <a:noFill/>
          <a:ln w="15875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51" name="Text Box 9"/>
          <p:cNvSpPr txBox="1">
            <a:spLocks noChangeArrowheads="1"/>
          </p:cNvSpPr>
          <p:nvPr/>
        </p:nvSpPr>
        <p:spPr bwMode="auto">
          <a:xfrm>
            <a:off x="3438525" y="2476500"/>
            <a:ext cx="685800" cy="338138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sz="1600" b="1" dirty="0">
                <a:solidFill>
                  <a:srgbClr val="0000FF"/>
                </a:solidFill>
                <a:latin typeface="+mn-lt"/>
              </a:rPr>
              <a:t>100%</a:t>
            </a:r>
            <a:r>
              <a:rPr lang="en-GB" sz="1600" dirty="0">
                <a:solidFill>
                  <a:srgbClr val="0000FF"/>
                </a:solidFill>
                <a:latin typeface="+mn-lt"/>
              </a:rPr>
              <a:t> </a:t>
            </a:r>
            <a:endParaRPr lang="it-IT" sz="1600" dirty="0">
              <a:solidFill>
                <a:srgbClr val="0000FF"/>
              </a:solidFill>
              <a:latin typeface="+mn-lt"/>
            </a:endParaRPr>
          </a:p>
        </p:txBody>
      </p:sp>
      <p:sp>
        <p:nvSpPr>
          <p:cNvPr id="11275" name="Line 10"/>
          <p:cNvSpPr>
            <a:spLocks noChangeShapeType="1"/>
          </p:cNvSpPr>
          <p:nvPr/>
        </p:nvSpPr>
        <p:spPr bwMode="auto">
          <a:xfrm flipH="1" flipV="1">
            <a:off x="4229100" y="2590800"/>
            <a:ext cx="76200" cy="762000"/>
          </a:xfrm>
          <a:prstGeom prst="line">
            <a:avLst/>
          </a:prstGeom>
          <a:noFill/>
          <a:ln w="15875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53" name="Text Box 11"/>
          <p:cNvSpPr txBox="1">
            <a:spLocks noChangeArrowheads="1"/>
          </p:cNvSpPr>
          <p:nvPr/>
        </p:nvSpPr>
        <p:spPr bwMode="auto">
          <a:xfrm>
            <a:off x="3962400" y="2286000"/>
            <a:ext cx="685800" cy="338138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sz="1600" b="1" dirty="0">
                <a:solidFill>
                  <a:srgbClr val="0000FF"/>
                </a:solidFill>
                <a:latin typeface="+mn-lt"/>
              </a:rPr>
              <a:t>97%</a:t>
            </a:r>
            <a:r>
              <a:rPr lang="en-GB" sz="1600" dirty="0">
                <a:solidFill>
                  <a:srgbClr val="0000FF"/>
                </a:solidFill>
                <a:latin typeface="+mn-lt"/>
              </a:rPr>
              <a:t> </a:t>
            </a:r>
            <a:endParaRPr lang="it-IT" sz="1600" dirty="0">
              <a:solidFill>
                <a:srgbClr val="0000FF"/>
              </a:solidFill>
              <a:latin typeface="+mn-lt"/>
            </a:endParaRPr>
          </a:p>
        </p:txBody>
      </p:sp>
      <p:sp>
        <p:nvSpPr>
          <p:cNvPr id="11277" name="Line 12"/>
          <p:cNvSpPr>
            <a:spLocks noChangeShapeType="1"/>
          </p:cNvSpPr>
          <p:nvPr/>
        </p:nvSpPr>
        <p:spPr bwMode="auto">
          <a:xfrm flipV="1">
            <a:off x="4383088" y="2486025"/>
            <a:ext cx="265112" cy="923925"/>
          </a:xfrm>
          <a:prstGeom prst="line">
            <a:avLst/>
          </a:prstGeom>
          <a:noFill/>
          <a:ln w="15875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55" name="Text Box 13"/>
          <p:cNvSpPr txBox="1">
            <a:spLocks noChangeArrowheads="1"/>
          </p:cNvSpPr>
          <p:nvPr/>
        </p:nvSpPr>
        <p:spPr bwMode="auto">
          <a:xfrm>
            <a:off x="4448175" y="2181225"/>
            <a:ext cx="685800" cy="338138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sz="1600" b="1" dirty="0">
                <a:solidFill>
                  <a:srgbClr val="0000FF"/>
                </a:solidFill>
                <a:latin typeface="+mn-lt"/>
              </a:rPr>
              <a:t>95%</a:t>
            </a:r>
            <a:r>
              <a:rPr lang="en-GB" sz="1600" dirty="0">
                <a:solidFill>
                  <a:srgbClr val="0000FF"/>
                </a:solidFill>
                <a:latin typeface="+mn-lt"/>
              </a:rPr>
              <a:t> </a:t>
            </a:r>
            <a:endParaRPr lang="it-IT" sz="1600" dirty="0">
              <a:solidFill>
                <a:srgbClr val="0000FF"/>
              </a:solidFill>
              <a:latin typeface="+mn-lt"/>
            </a:endParaRPr>
          </a:p>
        </p:txBody>
      </p:sp>
      <p:sp>
        <p:nvSpPr>
          <p:cNvPr id="11279" name="Rectangle 15"/>
          <p:cNvSpPr>
            <a:spLocks noChangeArrowheads="1"/>
          </p:cNvSpPr>
          <p:nvPr/>
        </p:nvSpPr>
        <p:spPr bwMode="auto">
          <a:xfrm>
            <a:off x="0" y="33147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graphicFrame>
        <p:nvGraphicFramePr>
          <p:cNvPr id="11266" name="Object 2"/>
          <p:cNvGraphicFramePr>
            <a:graphicFrameLocks noChangeAspect="1"/>
          </p:cNvGraphicFramePr>
          <p:nvPr/>
        </p:nvGraphicFramePr>
        <p:xfrm>
          <a:off x="4695825" y="4856163"/>
          <a:ext cx="669925" cy="447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2" name="Equation" r:id="rId5" imgW="596641" imgH="393529" progId="Equation.3">
                  <p:embed/>
                </p:oleObj>
              </mc:Choice>
              <mc:Fallback>
                <p:oleObj name="Equation" r:id="rId5" imgW="596641" imgH="39352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95825" y="4856163"/>
                        <a:ext cx="669925" cy="4476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280" name="Picture 2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2" t="10046" r="2039"/>
          <a:stretch>
            <a:fillRect/>
          </a:stretch>
        </p:blipFill>
        <p:spPr bwMode="auto">
          <a:xfrm>
            <a:off x="762000" y="4419600"/>
            <a:ext cx="3149600" cy="208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1267" name="Object 3"/>
          <p:cNvGraphicFramePr>
            <a:graphicFrameLocks noChangeAspect="1"/>
          </p:cNvGraphicFramePr>
          <p:nvPr/>
        </p:nvGraphicFramePr>
        <p:xfrm>
          <a:off x="6553200" y="4275138"/>
          <a:ext cx="1752600" cy="1252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3" name="Equation" r:id="rId8" imgW="1473200" imgH="1054100" progId="Equation.3">
                  <p:embed/>
                </p:oleObj>
              </mc:Choice>
              <mc:Fallback>
                <p:oleObj name="Equation" r:id="rId8" imgW="1473200" imgH="1054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53200" y="4275138"/>
                        <a:ext cx="1752600" cy="12525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268" name="Object 4"/>
          <p:cNvGraphicFramePr>
            <a:graphicFrameLocks noChangeAspect="1"/>
          </p:cNvGraphicFramePr>
          <p:nvPr/>
        </p:nvGraphicFramePr>
        <p:xfrm>
          <a:off x="4664075" y="4267200"/>
          <a:ext cx="1676400" cy="623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4" name="Equation" r:id="rId10" imgW="1295280" imgH="482400" progId="Equation.3">
                  <p:embed/>
                </p:oleObj>
              </mc:Choice>
              <mc:Fallback>
                <p:oleObj name="Equation" r:id="rId10" imgW="1295280" imgH="482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64075" y="4267200"/>
                        <a:ext cx="1676400" cy="6238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81" name="AutoShape 29"/>
          <p:cNvSpPr>
            <a:spLocks noChangeArrowheads="1"/>
          </p:cNvSpPr>
          <p:nvPr/>
        </p:nvSpPr>
        <p:spPr bwMode="auto">
          <a:xfrm>
            <a:off x="4495800" y="5265738"/>
            <a:ext cx="1768475" cy="381000"/>
          </a:xfrm>
          <a:prstGeom prst="rightArrow">
            <a:avLst>
              <a:gd name="adj1" fmla="val 50000"/>
              <a:gd name="adj2" fmla="val 116042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11282" name="Rectangle 31"/>
          <p:cNvSpPr>
            <a:spLocks noChangeArrowheads="1"/>
          </p:cNvSpPr>
          <p:nvPr/>
        </p:nvSpPr>
        <p:spPr bwMode="auto">
          <a:xfrm>
            <a:off x="6470650" y="4295775"/>
            <a:ext cx="39688" cy="1371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11283" name="Rectangle 32"/>
          <p:cNvSpPr>
            <a:spLocks noChangeArrowheads="1"/>
          </p:cNvSpPr>
          <p:nvPr/>
        </p:nvSpPr>
        <p:spPr bwMode="auto">
          <a:xfrm>
            <a:off x="4416425" y="5313363"/>
            <a:ext cx="181292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sz="1200" b="1">
                <a:solidFill>
                  <a:srgbClr val="0000FF"/>
                </a:solidFill>
              </a:rPr>
              <a:t>GMESA normalization</a:t>
            </a:r>
            <a:endParaRPr lang="it-IT" sz="1200">
              <a:solidFill>
                <a:srgbClr val="0000FF"/>
              </a:solidFill>
            </a:endParaRPr>
          </a:p>
        </p:txBody>
      </p:sp>
      <p:sp>
        <p:nvSpPr>
          <p:cNvPr id="11284" name="Oval 33"/>
          <p:cNvSpPr>
            <a:spLocks noChangeArrowheads="1"/>
          </p:cNvSpPr>
          <p:nvPr/>
        </p:nvSpPr>
        <p:spPr bwMode="auto">
          <a:xfrm>
            <a:off x="2362200" y="5791200"/>
            <a:ext cx="76200" cy="76200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1587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11285" name="Oval 34"/>
          <p:cNvSpPr>
            <a:spLocks noChangeArrowheads="1"/>
          </p:cNvSpPr>
          <p:nvPr/>
        </p:nvSpPr>
        <p:spPr bwMode="auto">
          <a:xfrm>
            <a:off x="1905000" y="6324600"/>
            <a:ext cx="76200" cy="76200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1587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11286" name="Rectangle 36"/>
          <p:cNvSpPr>
            <a:spLocks noChangeArrowheads="1"/>
          </p:cNvSpPr>
          <p:nvPr/>
        </p:nvSpPr>
        <p:spPr bwMode="auto">
          <a:xfrm>
            <a:off x="0" y="33147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graphicFrame>
        <p:nvGraphicFramePr>
          <p:cNvPr id="11269" name="Object 5"/>
          <p:cNvGraphicFramePr>
            <a:graphicFrameLocks noChangeAspect="1"/>
          </p:cNvGraphicFramePr>
          <p:nvPr/>
        </p:nvGraphicFramePr>
        <p:xfrm>
          <a:off x="6553200" y="5791200"/>
          <a:ext cx="1677988" cy="284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5" name="Equation" r:id="rId12" imgW="1346200" imgH="228600" progId="Equation.3">
                  <p:embed/>
                </p:oleObj>
              </mc:Choice>
              <mc:Fallback>
                <p:oleObj name="Equation" r:id="rId12" imgW="13462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53200" y="5791200"/>
                        <a:ext cx="1677988" cy="284163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270" name="Object 6"/>
          <p:cNvGraphicFramePr>
            <a:graphicFrameLocks noChangeAspect="1"/>
          </p:cNvGraphicFramePr>
          <p:nvPr/>
        </p:nvGraphicFramePr>
        <p:xfrm>
          <a:off x="6553200" y="6172200"/>
          <a:ext cx="1704975" cy="284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6" name="Equation" r:id="rId14" imgW="1371600" imgH="228600" progId="Equation.3">
                  <p:embed/>
                </p:oleObj>
              </mc:Choice>
              <mc:Fallback>
                <p:oleObj name="Equation" r:id="rId14" imgW="13716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53200" y="6172200"/>
                        <a:ext cx="1704975" cy="284163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1287" name="AutoShape 40"/>
          <p:cNvCxnSpPr>
            <a:cxnSpLocks noChangeShapeType="1"/>
            <a:stCxn id="11284" idx="7"/>
          </p:cNvCxnSpPr>
          <p:nvPr/>
        </p:nvCxnSpPr>
        <p:spPr bwMode="auto">
          <a:xfrm rot="5400000" flipV="1">
            <a:off x="4424363" y="3805238"/>
            <a:ext cx="131762" cy="4125912"/>
          </a:xfrm>
          <a:prstGeom prst="bentConnector4">
            <a:avLst>
              <a:gd name="adj1" fmla="val 243370"/>
              <a:gd name="adj2" fmla="val 74759"/>
            </a:avLst>
          </a:prstGeom>
          <a:noFill/>
          <a:ln w="15875">
            <a:solidFill>
              <a:srgbClr val="FF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288" name="AutoShape 41"/>
          <p:cNvCxnSpPr>
            <a:cxnSpLocks noChangeShapeType="1"/>
            <a:stCxn id="11285" idx="5"/>
          </p:cNvCxnSpPr>
          <p:nvPr/>
        </p:nvCxnSpPr>
        <p:spPr bwMode="auto">
          <a:xfrm rot="5400000" flipH="1" flipV="1">
            <a:off x="4224337" y="4060826"/>
            <a:ext cx="74613" cy="4583112"/>
          </a:xfrm>
          <a:prstGeom prst="bentConnector4">
            <a:avLst>
              <a:gd name="adj1" fmla="val -161704"/>
              <a:gd name="adj2" fmla="val 50120"/>
            </a:avLst>
          </a:prstGeom>
          <a:noFill/>
          <a:ln w="15875">
            <a:solidFill>
              <a:srgbClr val="FF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1289" name="Line 44"/>
          <p:cNvSpPr>
            <a:spLocks noChangeShapeType="1"/>
          </p:cNvSpPr>
          <p:nvPr/>
        </p:nvSpPr>
        <p:spPr bwMode="auto">
          <a:xfrm>
            <a:off x="1524000" y="685800"/>
            <a:ext cx="7391400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0267" name="Rectangle 45"/>
          <p:cNvSpPr>
            <a:spLocks noChangeArrowheads="1"/>
          </p:cNvSpPr>
          <p:nvPr/>
        </p:nvSpPr>
        <p:spPr bwMode="auto">
          <a:xfrm>
            <a:off x="1447800" y="304800"/>
            <a:ext cx="2441575" cy="369888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 dirty="0" err="1">
                <a:latin typeface="+mn-lt"/>
              </a:rPr>
              <a:t>Emittance</a:t>
            </a:r>
            <a:r>
              <a:rPr lang="en-US" b="1" dirty="0">
                <a:latin typeface="+mn-lt"/>
              </a:rPr>
              <a:t> in Real Beam</a:t>
            </a:r>
            <a:endParaRPr lang="it-IT" b="1" dirty="0">
              <a:latin typeface="+mn-lt"/>
            </a:endParaRPr>
          </a:p>
        </p:txBody>
      </p:sp>
      <p:sp>
        <p:nvSpPr>
          <p:cNvPr id="29" name="Text Box 27"/>
          <p:cNvSpPr txBox="1">
            <a:spLocks noChangeArrowheads="1"/>
          </p:cNvSpPr>
          <p:nvPr/>
        </p:nvSpPr>
        <p:spPr bwMode="auto">
          <a:xfrm>
            <a:off x="152400" y="841375"/>
            <a:ext cx="8839200" cy="1323975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  <a:defRPr/>
            </a:pPr>
            <a:r>
              <a:rPr lang="en-GB" sz="1600" dirty="0">
                <a:latin typeface="+mn-lt"/>
              </a:rPr>
              <a:t>Since real beams usually do </a:t>
            </a:r>
            <a:r>
              <a:rPr lang="en-GB" sz="1600" dirty="0">
                <a:solidFill>
                  <a:srgbClr val="0000FF"/>
                </a:solidFill>
                <a:latin typeface="+mn-lt"/>
              </a:rPr>
              <a:t>not have well defined boundaries</a:t>
            </a:r>
            <a:r>
              <a:rPr lang="en-GB" sz="1600" dirty="0">
                <a:latin typeface="+mn-lt"/>
              </a:rPr>
              <a:t>, a method for calculating the </a:t>
            </a:r>
            <a:r>
              <a:rPr lang="en-GB" sz="1600" dirty="0" err="1">
                <a:latin typeface="+mn-lt"/>
              </a:rPr>
              <a:t>emittance</a:t>
            </a:r>
            <a:r>
              <a:rPr lang="en-GB" sz="1600" dirty="0">
                <a:latin typeface="+mn-lt"/>
              </a:rPr>
              <a:t>, is to </a:t>
            </a:r>
            <a:r>
              <a:rPr lang="en-GB" sz="1600" dirty="0">
                <a:solidFill>
                  <a:srgbClr val="0000FF"/>
                </a:solidFill>
                <a:latin typeface="+mn-lt"/>
              </a:rPr>
              <a:t>choose a specific density contour</a:t>
            </a:r>
            <a:r>
              <a:rPr lang="en-GB" sz="1600" dirty="0">
                <a:latin typeface="+mn-lt"/>
              </a:rPr>
              <a:t>, in the phase space, that represents from the </a:t>
            </a:r>
            <a:r>
              <a:rPr lang="en-GB" sz="1600" b="1" dirty="0">
                <a:latin typeface="+mn-lt"/>
              </a:rPr>
              <a:t>50% (worst cases)</a:t>
            </a:r>
            <a:r>
              <a:rPr lang="en-GB" sz="1600" dirty="0">
                <a:latin typeface="+mn-lt"/>
              </a:rPr>
              <a:t> up to the </a:t>
            </a:r>
            <a:r>
              <a:rPr lang="en-GB" sz="1600" b="1" dirty="0">
                <a:latin typeface="+mn-lt"/>
              </a:rPr>
              <a:t>98-99% (best cases)</a:t>
            </a:r>
            <a:r>
              <a:rPr lang="en-GB" sz="1600" dirty="0">
                <a:latin typeface="+mn-lt"/>
              </a:rPr>
              <a:t> of the whole bunch charge (or integrated intensity). Within this density contour and under certain conditions, such </a:t>
            </a:r>
            <a:r>
              <a:rPr lang="en-GB" sz="1600" dirty="0" err="1">
                <a:latin typeface="+mn-lt"/>
              </a:rPr>
              <a:t>emittance</a:t>
            </a:r>
            <a:r>
              <a:rPr lang="en-GB" sz="1600" dirty="0">
                <a:latin typeface="+mn-lt"/>
              </a:rPr>
              <a:t> satisfies the </a:t>
            </a:r>
            <a:r>
              <a:rPr lang="en-GB" sz="1600" dirty="0" err="1">
                <a:latin typeface="+mn-lt"/>
              </a:rPr>
              <a:t>Liouville’s</a:t>
            </a:r>
            <a:r>
              <a:rPr lang="en-GB" sz="1600" dirty="0">
                <a:latin typeface="+mn-lt"/>
              </a:rPr>
              <a:t> theorem and thus is conserved</a:t>
            </a:r>
            <a:r>
              <a:rPr lang="it-IT" sz="1600" dirty="0">
                <a:latin typeface="+mn-l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85885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 descr="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874"/>
          <a:stretch>
            <a:fillRect/>
          </a:stretch>
        </p:blipFill>
        <p:spPr bwMode="auto">
          <a:xfrm>
            <a:off x="152400" y="685800"/>
            <a:ext cx="42926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3" name="Line 5"/>
          <p:cNvSpPr>
            <a:spLocks noChangeShapeType="1"/>
          </p:cNvSpPr>
          <p:nvPr/>
        </p:nvSpPr>
        <p:spPr bwMode="auto">
          <a:xfrm>
            <a:off x="3962400" y="2286000"/>
            <a:ext cx="914400" cy="685800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2" t="10046" r="2039" b="5475"/>
          <a:stretch>
            <a:fillRect/>
          </a:stretch>
        </p:blipFill>
        <p:spPr bwMode="auto">
          <a:xfrm>
            <a:off x="5000625" y="1190625"/>
            <a:ext cx="2286000" cy="1420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2290" name="Object 59"/>
          <p:cNvGraphicFramePr>
            <a:graphicFrameLocks noChangeAspect="1"/>
          </p:cNvGraphicFramePr>
          <p:nvPr/>
        </p:nvGraphicFramePr>
        <p:xfrm>
          <a:off x="7292975" y="1349375"/>
          <a:ext cx="1393825" cy="631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4" name="Equation" r:id="rId5" imgW="1396394" imgH="634725" progId="Equation.3">
                  <p:embed/>
                </p:oleObj>
              </mc:Choice>
              <mc:Fallback>
                <p:oleObj name="Equation" r:id="rId5" imgW="1396394" imgH="634725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92975" y="1349375"/>
                        <a:ext cx="1393825" cy="6318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295" name="Oval 87"/>
          <p:cNvSpPr>
            <a:spLocks noChangeArrowheads="1"/>
          </p:cNvSpPr>
          <p:nvPr/>
        </p:nvSpPr>
        <p:spPr bwMode="auto">
          <a:xfrm>
            <a:off x="4972050" y="2324100"/>
            <a:ext cx="609600" cy="228600"/>
          </a:xfrm>
          <a:prstGeom prst="ellipse">
            <a:avLst/>
          </a:prstGeom>
          <a:noFill/>
          <a:ln w="1587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12296" name="Oval 88"/>
          <p:cNvSpPr>
            <a:spLocks noChangeArrowheads="1"/>
          </p:cNvSpPr>
          <p:nvPr/>
        </p:nvSpPr>
        <p:spPr bwMode="auto">
          <a:xfrm>
            <a:off x="7283450" y="1685925"/>
            <a:ext cx="152400" cy="228600"/>
          </a:xfrm>
          <a:prstGeom prst="ellipse">
            <a:avLst/>
          </a:prstGeom>
          <a:noFill/>
          <a:ln w="1587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12297" name="Oval 89"/>
          <p:cNvSpPr>
            <a:spLocks noChangeArrowheads="1"/>
          </p:cNvSpPr>
          <p:nvPr/>
        </p:nvSpPr>
        <p:spPr bwMode="auto">
          <a:xfrm>
            <a:off x="7750175" y="1676400"/>
            <a:ext cx="152400" cy="228600"/>
          </a:xfrm>
          <a:prstGeom prst="ellipse">
            <a:avLst/>
          </a:prstGeom>
          <a:noFill/>
          <a:ln w="1587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12298" name="Rectangle 91"/>
          <p:cNvSpPr>
            <a:spLocks noChangeArrowheads="1"/>
          </p:cNvSpPr>
          <p:nvPr/>
        </p:nvSpPr>
        <p:spPr bwMode="auto">
          <a:xfrm>
            <a:off x="0" y="9207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12299" name="Oval 94"/>
          <p:cNvSpPr>
            <a:spLocks noChangeArrowheads="1"/>
          </p:cNvSpPr>
          <p:nvPr/>
        </p:nvSpPr>
        <p:spPr bwMode="auto">
          <a:xfrm>
            <a:off x="8255000" y="1676400"/>
            <a:ext cx="152400" cy="228600"/>
          </a:xfrm>
          <a:prstGeom prst="ellipse">
            <a:avLst/>
          </a:prstGeom>
          <a:noFill/>
          <a:ln w="1587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12300" name="Rectangle 95"/>
          <p:cNvSpPr>
            <a:spLocks noChangeArrowheads="1"/>
          </p:cNvSpPr>
          <p:nvPr/>
        </p:nvSpPr>
        <p:spPr bwMode="auto">
          <a:xfrm>
            <a:off x="5241925" y="2900363"/>
            <a:ext cx="228600" cy="228600"/>
          </a:xfrm>
          <a:prstGeom prst="rect">
            <a:avLst/>
          </a:prstGeom>
          <a:solidFill>
            <a:srgbClr val="00FF00"/>
          </a:solidFill>
          <a:ln w="1587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12301" name="Rectangle 96"/>
          <p:cNvSpPr>
            <a:spLocks noChangeArrowheads="1"/>
          </p:cNvSpPr>
          <p:nvPr/>
        </p:nvSpPr>
        <p:spPr bwMode="auto">
          <a:xfrm>
            <a:off x="5470525" y="2900363"/>
            <a:ext cx="228600" cy="228600"/>
          </a:xfrm>
          <a:prstGeom prst="rect">
            <a:avLst/>
          </a:prstGeom>
          <a:noFill/>
          <a:ln w="15875" algn="ctr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12302" name="Rectangle 97"/>
          <p:cNvSpPr>
            <a:spLocks noChangeArrowheads="1"/>
          </p:cNvSpPr>
          <p:nvPr/>
        </p:nvSpPr>
        <p:spPr bwMode="auto">
          <a:xfrm>
            <a:off x="5699125" y="2900363"/>
            <a:ext cx="228600" cy="228600"/>
          </a:xfrm>
          <a:prstGeom prst="rect">
            <a:avLst/>
          </a:prstGeom>
          <a:noFill/>
          <a:ln w="15875" algn="ctr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12303" name="Rectangle 98"/>
          <p:cNvSpPr>
            <a:spLocks noChangeArrowheads="1"/>
          </p:cNvSpPr>
          <p:nvPr/>
        </p:nvSpPr>
        <p:spPr bwMode="auto">
          <a:xfrm>
            <a:off x="5927725" y="2900363"/>
            <a:ext cx="228600" cy="228600"/>
          </a:xfrm>
          <a:prstGeom prst="rect">
            <a:avLst/>
          </a:prstGeom>
          <a:noFill/>
          <a:ln w="15875" algn="ctr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12304" name="Rectangle 99"/>
          <p:cNvSpPr>
            <a:spLocks noChangeArrowheads="1"/>
          </p:cNvSpPr>
          <p:nvPr/>
        </p:nvSpPr>
        <p:spPr bwMode="auto">
          <a:xfrm>
            <a:off x="6156325" y="2900363"/>
            <a:ext cx="228600" cy="228600"/>
          </a:xfrm>
          <a:prstGeom prst="rect">
            <a:avLst/>
          </a:prstGeom>
          <a:noFill/>
          <a:ln w="15875" algn="ctr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12305" name="Rectangle 100"/>
          <p:cNvSpPr>
            <a:spLocks noChangeArrowheads="1"/>
          </p:cNvSpPr>
          <p:nvPr/>
        </p:nvSpPr>
        <p:spPr bwMode="auto">
          <a:xfrm>
            <a:off x="6384925" y="2900363"/>
            <a:ext cx="228600" cy="228600"/>
          </a:xfrm>
          <a:prstGeom prst="rect">
            <a:avLst/>
          </a:prstGeom>
          <a:noFill/>
          <a:ln w="15875" algn="ctr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pic>
        <p:nvPicPr>
          <p:cNvPr id="12306" name="Picture 101" descr="distrib_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22" t="9512" r="13757" b="19284"/>
          <a:stretch>
            <a:fillRect/>
          </a:stretch>
        </p:blipFill>
        <p:spPr bwMode="auto">
          <a:xfrm>
            <a:off x="5140325" y="3505200"/>
            <a:ext cx="1163638" cy="100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07" name="Rectangle 105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graphicFrame>
        <p:nvGraphicFramePr>
          <p:cNvPr id="12291" name="Object 60"/>
          <p:cNvGraphicFramePr>
            <a:graphicFrameLocks noChangeAspect="1"/>
          </p:cNvGraphicFramePr>
          <p:nvPr/>
        </p:nvGraphicFramePr>
        <p:xfrm>
          <a:off x="6172200" y="5638800"/>
          <a:ext cx="1752600" cy="1000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5" name="Equation" r:id="rId8" imgW="761669" imgH="431613" progId="Equation.3">
                  <p:embed/>
                </p:oleObj>
              </mc:Choice>
              <mc:Fallback>
                <p:oleObj name="Equation" r:id="rId8" imgW="761669" imgH="431613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72200" y="5638800"/>
                        <a:ext cx="1752600" cy="1000125"/>
                      </a:xfrm>
                      <a:prstGeom prst="rect">
                        <a:avLst/>
                      </a:prstGeom>
                      <a:solidFill>
                        <a:srgbClr val="00FF00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308" name="Rectangle 107"/>
          <p:cNvSpPr>
            <a:spLocks noChangeArrowheads="1"/>
          </p:cNvSpPr>
          <p:nvPr/>
        </p:nvSpPr>
        <p:spPr bwMode="auto">
          <a:xfrm>
            <a:off x="0" y="3303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12309" name="Text Box 108"/>
          <p:cNvSpPr txBox="1">
            <a:spLocks noChangeArrowheads="1"/>
          </p:cNvSpPr>
          <p:nvPr/>
        </p:nvSpPr>
        <p:spPr bwMode="auto">
          <a:xfrm>
            <a:off x="5165725" y="2824163"/>
            <a:ext cx="3810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it-IT" sz="1600" b="1">
                <a:solidFill>
                  <a:srgbClr val="FF0000"/>
                </a:solidFill>
                <a:latin typeface="Times" panose="02020603050405020304" pitchFamily="18" charset="0"/>
              </a:rPr>
              <a:t>c</a:t>
            </a:r>
          </a:p>
        </p:txBody>
      </p:sp>
      <p:sp>
        <p:nvSpPr>
          <p:cNvPr id="12310" name="Text Box 109"/>
          <p:cNvSpPr txBox="1">
            <a:spLocks noChangeArrowheads="1"/>
          </p:cNvSpPr>
          <p:nvPr/>
        </p:nvSpPr>
        <p:spPr bwMode="auto">
          <a:xfrm>
            <a:off x="5394325" y="2809875"/>
            <a:ext cx="3810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it-IT" sz="1600" b="1" i="1">
                <a:solidFill>
                  <a:srgbClr val="FF0000"/>
                </a:solidFill>
                <a:latin typeface="Times" panose="02020603050405020304" pitchFamily="18" charset="0"/>
              </a:rPr>
              <a:t>g</a:t>
            </a:r>
          </a:p>
        </p:txBody>
      </p:sp>
      <p:sp>
        <p:nvSpPr>
          <p:cNvPr id="12311" name="Text Box 110"/>
          <p:cNvSpPr txBox="1">
            <a:spLocks noChangeArrowheads="1"/>
          </p:cNvSpPr>
          <p:nvPr/>
        </p:nvSpPr>
        <p:spPr bwMode="auto">
          <a:xfrm>
            <a:off x="5622925" y="2843213"/>
            <a:ext cx="3810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it-IT" sz="1600" b="1" i="1">
                <a:solidFill>
                  <a:srgbClr val="FF0000"/>
                </a:solidFill>
                <a:latin typeface="Times" panose="02020603050405020304" pitchFamily="18" charset="0"/>
              </a:rPr>
              <a:t>b</a:t>
            </a:r>
          </a:p>
        </p:txBody>
      </p:sp>
      <p:sp>
        <p:nvSpPr>
          <p:cNvPr id="12312" name="Text Box 111"/>
          <p:cNvSpPr txBox="1">
            <a:spLocks noChangeArrowheads="1"/>
          </p:cNvSpPr>
          <p:nvPr/>
        </p:nvSpPr>
        <p:spPr bwMode="auto">
          <a:xfrm>
            <a:off x="5856288" y="2833688"/>
            <a:ext cx="3810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it-IT" sz="1600" b="1" i="1">
                <a:solidFill>
                  <a:srgbClr val="FF0000"/>
                </a:solidFill>
                <a:latin typeface="Times" panose="02020603050405020304" pitchFamily="18" charset="0"/>
              </a:rPr>
              <a:t>a</a:t>
            </a:r>
          </a:p>
        </p:txBody>
      </p:sp>
      <p:sp>
        <p:nvSpPr>
          <p:cNvPr id="12313" name="Rectangle 112"/>
          <p:cNvSpPr>
            <a:spLocks noChangeArrowheads="1"/>
          </p:cNvSpPr>
          <p:nvPr/>
        </p:nvSpPr>
        <p:spPr bwMode="auto">
          <a:xfrm>
            <a:off x="6613525" y="2900363"/>
            <a:ext cx="228600" cy="228600"/>
          </a:xfrm>
          <a:prstGeom prst="rect">
            <a:avLst/>
          </a:prstGeom>
          <a:noFill/>
          <a:ln w="15875" algn="ctr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12314" name="Rectangle 113"/>
          <p:cNvSpPr>
            <a:spLocks noChangeArrowheads="1"/>
          </p:cNvSpPr>
          <p:nvPr/>
        </p:nvSpPr>
        <p:spPr bwMode="auto">
          <a:xfrm>
            <a:off x="7848600" y="2900363"/>
            <a:ext cx="228600" cy="228600"/>
          </a:xfrm>
          <a:prstGeom prst="rect">
            <a:avLst/>
          </a:prstGeom>
          <a:noFill/>
          <a:ln w="15875" algn="ctr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12315" name="Rectangle 114"/>
          <p:cNvSpPr>
            <a:spLocks noChangeArrowheads="1"/>
          </p:cNvSpPr>
          <p:nvPr/>
        </p:nvSpPr>
        <p:spPr bwMode="auto">
          <a:xfrm>
            <a:off x="8077200" y="2900363"/>
            <a:ext cx="228600" cy="228600"/>
          </a:xfrm>
          <a:prstGeom prst="rect">
            <a:avLst/>
          </a:prstGeom>
          <a:noFill/>
          <a:ln w="15875" algn="ctr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12316" name="Text Box 115"/>
          <p:cNvSpPr txBox="1">
            <a:spLocks noChangeArrowheads="1"/>
          </p:cNvSpPr>
          <p:nvPr/>
        </p:nvSpPr>
        <p:spPr bwMode="auto">
          <a:xfrm>
            <a:off x="6084888" y="2814638"/>
            <a:ext cx="3810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it-IT" sz="1600" b="1" i="1">
                <a:solidFill>
                  <a:srgbClr val="00FF00"/>
                </a:solidFill>
                <a:latin typeface="Times" panose="02020603050405020304" pitchFamily="18" charset="0"/>
              </a:rPr>
              <a:t>g</a:t>
            </a:r>
          </a:p>
        </p:txBody>
      </p:sp>
      <p:sp>
        <p:nvSpPr>
          <p:cNvPr id="12317" name="Text Box 116"/>
          <p:cNvSpPr txBox="1">
            <a:spLocks noChangeArrowheads="1"/>
          </p:cNvSpPr>
          <p:nvPr/>
        </p:nvSpPr>
        <p:spPr bwMode="auto">
          <a:xfrm>
            <a:off x="6308725" y="2847975"/>
            <a:ext cx="3810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it-IT" sz="1600" b="1" i="1">
                <a:solidFill>
                  <a:srgbClr val="00FF00"/>
                </a:solidFill>
                <a:latin typeface="Times" panose="02020603050405020304" pitchFamily="18" charset="0"/>
              </a:rPr>
              <a:t>b</a:t>
            </a:r>
          </a:p>
        </p:txBody>
      </p:sp>
      <p:sp>
        <p:nvSpPr>
          <p:cNvPr id="12318" name="Text Box 117"/>
          <p:cNvSpPr txBox="1">
            <a:spLocks noChangeArrowheads="1"/>
          </p:cNvSpPr>
          <p:nvPr/>
        </p:nvSpPr>
        <p:spPr bwMode="auto">
          <a:xfrm>
            <a:off x="6537325" y="2838450"/>
            <a:ext cx="3810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it-IT" sz="1600" b="1" i="1">
                <a:solidFill>
                  <a:srgbClr val="00FF00"/>
                </a:solidFill>
                <a:latin typeface="Times" panose="02020603050405020304" pitchFamily="18" charset="0"/>
              </a:rPr>
              <a:t>a</a:t>
            </a:r>
          </a:p>
        </p:txBody>
      </p:sp>
      <p:sp>
        <p:nvSpPr>
          <p:cNvPr id="12319" name="Text Box 118"/>
          <p:cNvSpPr txBox="1">
            <a:spLocks noChangeArrowheads="1"/>
          </p:cNvSpPr>
          <p:nvPr/>
        </p:nvSpPr>
        <p:spPr bwMode="auto">
          <a:xfrm>
            <a:off x="5165725" y="2651125"/>
            <a:ext cx="32924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000">
                <a:solidFill>
                  <a:srgbClr val="0000FF"/>
                </a:solidFill>
              </a:rPr>
              <a:t>One of the 30 generation’s chromosome with 25 genes</a:t>
            </a:r>
          </a:p>
        </p:txBody>
      </p:sp>
      <p:sp>
        <p:nvSpPr>
          <p:cNvPr id="12320" name="Rectangle 120"/>
          <p:cNvSpPr>
            <a:spLocks noChangeArrowheads="1"/>
          </p:cNvSpPr>
          <p:nvPr/>
        </p:nvSpPr>
        <p:spPr bwMode="auto">
          <a:xfrm>
            <a:off x="8305800" y="2900363"/>
            <a:ext cx="228600" cy="228600"/>
          </a:xfrm>
          <a:prstGeom prst="rect">
            <a:avLst/>
          </a:prstGeom>
          <a:noFill/>
          <a:ln w="15875" algn="ctr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12321" name="Line 121"/>
          <p:cNvSpPr>
            <a:spLocks noChangeShapeType="1"/>
          </p:cNvSpPr>
          <p:nvPr/>
        </p:nvSpPr>
        <p:spPr bwMode="auto">
          <a:xfrm>
            <a:off x="6899275" y="3014663"/>
            <a:ext cx="892175" cy="0"/>
          </a:xfrm>
          <a:prstGeom prst="line">
            <a:avLst/>
          </a:prstGeom>
          <a:noFill/>
          <a:ln w="15875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22" name="Text Box 122"/>
          <p:cNvSpPr txBox="1">
            <a:spLocks noChangeArrowheads="1"/>
          </p:cNvSpPr>
          <p:nvPr/>
        </p:nvSpPr>
        <p:spPr bwMode="auto">
          <a:xfrm>
            <a:off x="7777163" y="2809875"/>
            <a:ext cx="3810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it-IT" sz="1600" b="1" i="1">
                <a:solidFill>
                  <a:srgbClr val="009900"/>
                </a:solidFill>
                <a:latin typeface="Times" panose="02020603050405020304" pitchFamily="18" charset="0"/>
              </a:rPr>
              <a:t>g</a:t>
            </a:r>
          </a:p>
        </p:txBody>
      </p:sp>
      <p:sp>
        <p:nvSpPr>
          <p:cNvPr id="12323" name="Text Box 123"/>
          <p:cNvSpPr txBox="1">
            <a:spLocks noChangeArrowheads="1"/>
          </p:cNvSpPr>
          <p:nvPr/>
        </p:nvSpPr>
        <p:spPr bwMode="auto">
          <a:xfrm>
            <a:off x="8229600" y="2833688"/>
            <a:ext cx="3810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it-IT" sz="1600" b="1" i="1">
                <a:solidFill>
                  <a:srgbClr val="009900"/>
                </a:solidFill>
                <a:latin typeface="Times" panose="02020603050405020304" pitchFamily="18" charset="0"/>
              </a:rPr>
              <a:t>a</a:t>
            </a:r>
          </a:p>
        </p:txBody>
      </p:sp>
      <p:sp>
        <p:nvSpPr>
          <p:cNvPr id="12324" name="Text Box 124"/>
          <p:cNvSpPr txBox="1">
            <a:spLocks noChangeArrowheads="1"/>
          </p:cNvSpPr>
          <p:nvPr/>
        </p:nvSpPr>
        <p:spPr bwMode="auto">
          <a:xfrm>
            <a:off x="8001000" y="2843213"/>
            <a:ext cx="3810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it-IT" sz="1600" b="1" i="1">
                <a:solidFill>
                  <a:srgbClr val="009900"/>
                </a:solidFill>
                <a:latin typeface="Times" panose="02020603050405020304" pitchFamily="18" charset="0"/>
              </a:rPr>
              <a:t>b</a:t>
            </a:r>
          </a:p>
        </p:txBody>
      </p:sp>
      <p:sp>
        <p:nvSpPr>
          <p:cNvPr id="12325" name="AutoShape 125"/>
          <p:cNvSpPr>
            <a:spLocks/>
          </p:cNvSpPr>
          <p:nvPr/>
        </p:nvSpPr>
        <p:spPr bwMode="auto">
          <a:xfrm rot="-5400000">
            <a:off x="5733257" y="2934493"/>
            <a:ext cx="152400" cy="665163"/>
          </a:xfrm>
          <a:prstGeom prst="leftBrace">
            <a:avLst>
              <a:gd name="adj1" fmla="val 36372"/>
              <a:gd name="adj2" fmla="val 50000"/>
            </a:avLst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12326" name="AutoShape 126"/>
          <p:cNvSpPr>
            <a:spLocks/>
          </p:cNvSpPr>
          <p:nvPr/>
        </p:nvSpPr>
        <p:spPr bwMode="auto">
          <a:xfrm rot="-5400000">
            <a:off x="6412707" y="2939256"/>
            <a:ext cx="152400" cy="665163"/>
          </a:xfrm>
          <a:prstGeom prst="leftBrace">
            <a:avLst>
              <a:gd name="adj1" fmla="val 36372"/>
              <a:gd name="adj2" fmla="val 50000"/>
            </a:avLst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12327" name="AutoShape 127"/>
          <p:cNvSpPr>
            <a:spLocks/>
          </p:cNvSpPr>
          <p:nvPr/>
        </p:nvSpPr>
        <p:spPr bwMode="auto">
          <a:xfrm rot="-5400000">
            <a:off x="8114507" y="2901156"/>
            <a:ext cx="152400" cy="665163"/>
          </a:xfrm>
          <a:prstGeom prst="leftBrace">
            <a:avLst>
              <a:gd name="adj1" fmla="val 36372"/>
              <a:gd name="adj2" fmla="val 50000"/>
            </a:avLst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12328" name="Text Box 128"/>
          <p:cNvSpPr txBox="1">
            <a:spLocks noChangeArrowheads="1"/>
          </p:cNvSpPr>
          <p:nvPr/>
        </p:nvSpPr>
        <p:spPr bwMode="auto">
          <a:xfrm>
            <a:off x="5608638" y="3281363"/>
            <a:ext cx="3810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it-IT" sz="1600" b="1" i="1">
                <a:latin typeface="Times" panose="02020603050405020304" pitchFamily="18" charset="0"/>
              </a:rPr>
              <a:t>1</a:t>
            </a:r>
          </a:p>
        </p:txBody>
      </p:sp>
      <p:sp>
        <p:nvSpPr>
          <p:cNvPr id="12329" name="Text Box 129"/>
          <p:cNvSpPr txBox="1">
            <a:spLocks noChangeArrowheads="1"/>
          </p:cNvSpPr>
          <p:nvPr/>
        </p:nvSpPr>
        <p:spPr bwMode="auto">
          <a:xfrm>
            <a:off x="6284913" y="3276600"/>
            <a:ext cx="3810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it-IT" sz="1600" b="1" i="1">
                <a:latin typeface="Times" panose="02020603050405020304" pitchFamily="18" charset="0"/>
              </a:rPr>
              <a:t>2</a:t>
            </a:r>
          </a:p>
        </p:txBody>
      </p:sp>
      <p:sp>
        <p:nvSpPr>
          <p:cNvPr id="12330" name="Text Box 130"/>
          <p:cNvSpPr txBox="1">
            <a:spLocks noChangeArrowheads="1"/>
          </p:cNvSpPr>
          <p:nvPr/>
        </p:nvSpPr>
        <p:spPr bwMode="auto">
          <a:xfrm>
            <a:off x="8001000" y="3235325"/>
            <a:ext cx="3810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it-IT" sz="1600" b="1" i="1">
                <a:latin typeface="Times" panose="02020603050405020304" pitchFamily="18" charset="0"/>
              </a:rPr>
              <a:t>8</a:t>
            </a:r>
          </a:p>
        </p:txBody>
      </p:sp>
      <p:sp>
        <p:nvSpPr>
          <p:cNvPr id="12331" name="Line 132"/>
          <p:cNvSpPr>
            <a:spLocks noChangeShapeType="1"/>
          </p:cNvSpPr>
          <p:nvPr/>
        </p:nvSpPr>
        <p:spPr bwMode="auto">
          <a:xfrm>
            <a:off x="5157788" y="2774950"/>
            <a:ext cx="0" cy="990600"/>
          </a:xfrm>
          <a:prstGeom prst="line">
            <a:avLst/>
          </a:prstGeom>
          <a:noFill/>
          <a:ln w="15875">
            <a:solidFill>
              <a:schemeClr val="tx1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32" name="Text Box 133"/>
          <p:cNvSpPr txBox="1">
            <a:spLocks noChangeArrowheads="1"/>
          </p:cNvSpPr>
          <p:nvPr/>
        </p:nvSpPr>
        <p:spPr bwMode="auto">
          <a:xfrm>
            <a:off x="4953000" y="3141663"/>
            <a:ext cx="395288" cy="3365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58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it-IT" sz="1600" b="1" i="1">
                <a:latin typeface="Times" panose="02020603050405020304" pitchFamily="18" charset="0"/>
              </a:rPr>
              <a:t>30</a:t>
            </a:r>
          </a:p>
        </p:txBody>
      </p:sp>
      <p:pic>
        <p:nvPicPr>
          <p:cNvPr id="12333" name="Picture 134" descr="distrib_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99" t="15456" r="16907" b="26401"/>
          <a:stretch>
            <a:fillRect/>
          </a:stretch>
        </p:blipFill>
        <p:spPr bwMode="auto">
          <a:xfrm>
            <a:off x="6257925" y="3543300"/>
            <a:ext cx="1328738" cy="1055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34" name="Picture 135" descr="distrib_3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84" t="15265" r="17792" b="20442"/>
          <a:stretch>
            <a:fillRect/>
          </a:stretch>
        </p:blipFill>
        <p:spPr bwMode="auto">
          <a:xfrm>
            <a:off x="7620000" y="3589338"/>
            <a:ext cx="1006475" cy="852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35" name="Rectangle 136"/>
          <p:cNvSpPr>
            <a:spLocks noChangeArrowheads="1"/>
          </p:cNvSpPr>
          <p:nvPr/>
        </p:nvSpPr>
        <p:spPr bwMode="auto">
          <a:xfrm>
            <a:off x="5105400" y="4465638"/>
            <a:ext cx="3586163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90000"/>
              </a:lnSpc>
              <a:spcBef>
                <a:spcPct val="50000"/>
              </a:spcBef>
            </a:pPr>
            <a:r>
              <a:rPr lang="en-US" sz="1200"/>
              <a:t>The</a:t>
            </a:r>
            <a:r>
              <a:rPr lang="en-US" sz="1200" b="1"/>
              <a:t> </a:t>
            </a:r>
            <a:r>
              <a:rPr lang="en-US" sz="1200">
                <a:solidFill>
                  <a:srgbClr val="0000FF"/>
                </a:solidFill>
              </a:rPr>
              <a:t>space phase ellipse’s sampling is a thorny issue</a:t>
            </a:r>
            <a:r>
              <a:rPr lang="en-US" sz="1200"/>
              <a:t> as </a:t>
            </a:r>
            <a:r>
              <a:rPr lang="en-US" sz="1200">
                <a:solidFill>
                  <a:srgbClr val="0000FF"/>
                </a:solidFill>
              </a:rPr>
              <a:t>uniformity</a:t>
            </a:r>
            <a:r>
              <a:rPr lang="en-US" sz="1200"/>
              <a:t> and </a:t>
            </a:r>
            <a:r>
              <a:rPr lang="en-US" sz="1200">
                <a:solidFill>
                  <a:srgbClr val="0000FF"/>
                </a:solidFill>
              </a:rPr>
              <a:t>dimension</a:t>
            </a:r>
            <a:r>
              <a:rPr lang="en-US" sz="1200"/>
              <a:t>. A </a:t>
            </a:r>
            <a:r>
              <a:rPr lang="en-US" sz="1200" b="1">
                <a:solidFill>
                  <a:srgbClr val="0000FF"/>
                </a:solidFill>
              </a:rPr>
              <a:t>shuffled</a:t>
            </a:r>
            <a:r>
              <a:rPr lang="en-US" sz="1200"/>
              <a:t> uniform random generator is used.</a:t>
            </a:r>
          </a:p>
        </p:txBody>
      </p:sp>
      <p:sp>
        <p:nvSpPr>
          <p:cNvPr id="12336" name="Rectangle 152"/>
          <p:cNvSpPr>
            <a:spLocks noChangeArrowheads="1"/>
          </p:cNvSpPr>
          <p:nvPr/>
        </p:nvSpPr>
        <p:spPr bwMode="auto">
          <a:xfrm>
            <a:off x="4876800" y="1187450"/>
            <a:ext cx="4043363" cy="3917950"/>
          </a:xfrm>
          <a:prstGeom prst="rect">
            <a:avLst/>
          </a:prstGeom>
          <a:noFill/>
          <a:ln w="15875" algn="ctr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659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6136" y="4671924"/>
            <a:ext cx="977803" cy="977803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4375210" y="3794111"/>
            <a:ext cx="3524251" cy="2672187"/>
            <a:chOff x="510591" y="3778091"/>
            <a:chExt cx="3524251" cy="2672187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479" t="8306" r="10604" b="2968"/>
            <a:stretch/>
          </p:blipFill>
          <p:spPr>
            <a:xfrm>
              <a:off x="510591" y="3816096"/>
              <a:ext cx="3524251" cy="2634182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9050">
              <a:solidFill>
                <a:schemeClr val="tx1"/>
              </a:solidFill>
            </a:ln>
          </p:spPr>
        </p:pic>
        <p:sp>
          <p:nvSpPr>
            <p:cNvPr id="27" name="TextBox 26"/>
            <p:cNvSpPr txBox="1"/>
            <p:nvPr/>
          </p:nvSpPr>
          <p:spPr>
            <a:xfrm>
              <a:off x="1023180" y="4668820"/>
              <a:ext cx="1161529" cy="46436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it-IT" sz="2000" dirty="0" smtClean="0">
                  <a:solidFill>
                    <a:srgbClr val="C600C6"/>
                  </a:solidFill>
                  <a:latin typeface="Gabriola" panose="04040605051002020D02" pitchFamily="82" charset="0"/>
                </a:rPr>
                <a:t>start</a:t>
              </a:r>
              <a:endParaRPr lang="en-US" sz="2000" dirty="0">
                <a:solidFill>
                  <a:srgbClr val="C600C6"/>
                </a:solidFill>
                <a:latin typeface="Gabriola" panose="04040605051002020D02" pitchFamily="82" charset="0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1023179" y="5400563"/>
              <a:ext cx="1161529" cy="46436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it-IT" sz="2000" dirty="0" smtClean="0">
                  <a:solidFill>
                    <a:srgbClr val="C600C6"/>
                  </a:solidFill>
                  <a:latin typeface="Gabriola" panose="04040605051002020D02" pitchFamily="82" charset="0"/>
                </a:rPr>
                <a:t>End</a:t>
              </a:r>
              <a:endParaRPr lang="en-US" sz="2000" dirty="0">
                <a:solidFill>
                  <a:srgbClr val="C600C6"/>
                </a:solidFill>
                <a:latin typeface="Gabriola" panose="04040605051002020D02" pitchFamily="82" charset="0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618862" y="3778091"/>
              <a:ext cx="2344978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it-IT" sz="2000" dirty="0" smtClean="0">
                  <a:solidFill>
                    <a:srgbClr val="C600C6"/>
                  </a:solidFill>
                  <a:latin typeface="Gabriola" panose="04040605051002020D02" pitchFamily="82" charset="0"/>
                </a:rPr>
                <a:t>Local </a:t>
              </a:r>
              <a:r>
                <a:rPr lang="it-IT" sz="2000" dirty="0" err="1" smtClean="0">
                  <a:solidFill>
                    <a:srgbClr val="C600C6"/>
                  </a:solidFill>
                  <a:latin typeface="Gabriola" panose="04040605051002020D02" pitchFamily="82" charset="0"/>
                </a:rPr>
                <a:t>extrema</a:t>
              </a:r>
              <a:endParaRPr lang="en-US" sz="2000" dirty="0">
                <a:solidFill>
                  <a:srgbClr val="C600C6"/>
                </a:solidFill>
                <a:latin typeface="Gabriola" panose="04040605051002020D02" pitchFamily="82" charset="0"/>
              </a:endParaRPr>
            </a:p>
          </p:txBody>
        </p:sp>
      </p:grpSp>
      <p:sp>
        <p:nvSpPr>
          <p:cNvPr id="5" name="Rectangle 4"/>
          <p:cNvSpPr/>
          <p:nvPr/>
        </p:nvSpPr>
        <p:spPr>
          <a:xfrm>
            <a:off x="232470" y="44624"/>
            <a:ext cx="880402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400" dirty="0" smtClean="0">
                <a:latin typeface="Gabriola" panose="04040605051002020D02" pitchFamily="82" charset="0"/>
              </a:rPr>
              <a:t>Introduction: </a:t>
            </a:r>
            <a:r>
              <a:rPr lang="en-US" sz="2400" b="1" dirty="0" smtClean="0">
                <a:latin typeface="Gabriola" panose="04040605051002020D02" pitchFamily="82" charset="0"/>
              </a:rPr>
              <a:t>What &amp; Why</a:t>
            </a:r>
            <a:endParaRPr lang="en-US" sz="2400" dirty="0">
              <a:latin typeface="Gabriola" panose="04040605051002020D02" pitchFamily="8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32470" y="587024"/>
            <a:ext cx="663515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C600C6"/>
                </a:solidFill>
                <a:latin typeface="Gabriola" panose="04040605051002020D02" pitchFamily="82" charset="0"/>
              </a:rPr>
              <a:t>What are </a:t>
            </a:r>
            <a:r>
              <a:rPr lang="en-US" sz="2400" dirty="0" smtClean="0">
                <a:solidFill>
                  <a:srgbClr val="C600C6"/>
                </a:solidFill>
                <a:latin typeface="Gabriola" panose="04040605051002020D02" pitchFamily="82" charset="0"/>
              </a:rPr>
              <a:t>G</a:t>
            </a:r>
            <a:r>
              <a:rPr lang="en-US" sz="2400" dirty="0" smtClean="0">
                <a:latin typeface="Gabriola" panose="04040605051002020D02" pitchFamily="82" charset="0"/>
              </a:rPr>
              <a:t>enetic</a:t>
            </a:r>
            <a:r>
              <a:rPr lang="en-US" sz="2400" dirty="0" smtClean="0">
                <a:solidFill>
                  <a:srgbClr val="C600C6"/>
                </a:solidFill>
                <a:latin typeface="Gabriola" panose="04040605051002020D02" pitchFamily="82" charset="0"/>
              </a:rPr>
              <a:t> A</a:t>
            </a:r>
            <a:r>
              <a:rPr lang="en-US" sz="2400" dirty="0" smtClean="0">
                <a:latin typeface="Gabriola" panose="04040605051002020D02" pitchFamily="82" charset="0"/>
              </a:rPr>
              <a:t>lgorithm</a:t>
            </a:r>
            <a:r>
              <a:rPr lang="en-US" sz="2400" dirty="0" smtClean="0">
                <a:solidFill>
                  <a:srgbClr val="C600C6"/>
                </a:solidFill>
                <a:latin typeface="Gabriola" panose="04040605051002020D02" pitchFamily="82" charset="0"/>
              </a:rPr>
              <a:t>s (GAs)</a:t>
            </a:r>
          </a:p>
          <a:p>
            <a:pPr lvl="1"/>
            <a:r>
              <a:rPr lang="en-US" sz="2400" b="1" dirty="0" smtClean="0">
                <a:latin typeface="Gabriola" panose="04040605051002020D02" pitchFamily="82" charset="0"/>
              </a:rPr>
              <a:t>Searching procedures </a:t>
            </a:r>
            <a:r>
              <a:rPr lang="en-US" sz="2400" dirty="0">
                <a:latin typeface="Gabriola" panose="04040605051002020D02" pitchFamily="82" charset="0"/>
              </a:rPr>
              <a:t>based on </a:t>
            </a:r>
            <a:r>
              <a:rPr lang="en-US" sz="2400" dirty="0">
                <a:solidFill>
                  <a:srgbClr val="C600C6"/>
                </a:solidFill>
                <a:latin typeface="Gabriola" panose="04040605051002020D02" pitchFamily="82" charset="0"/>
              </a:rPr>
              <a:t>natural selections </a:t>
            </a:r>
            <a:r>
              <a:rPr lang="en-US" sz="2400" dirty="0" smtClean="0">
                <a:latin typeface="Gabriola" panose="04040605051002020D02" pitchFamily="82" charset="0"/>
              </a:rPr>
              <a:t>(genetic laws)</a:t>
            </a:r>
            <a:endParaRPr lang="en-US" sz="2400" dirty="0">
              <a:latin typeface="Gabriola" panose="04040605051002020D02" pitchFamily="82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32470" y="1839672"/>
            <a:ext cx="858880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rgbClr val="C600C6"/>
                </a:solidFill>
                <a:latin typeface="Gabriola" panose="04040605051002020D02" pitchFamily="82" charset="0"/>
              </a:rPr>
              <a:t>Why</a:t>
            </a:r>
            <a:r>
              <a:rPr lang="en-US" sz="2400" dirty="0" smtClean="0">
                <a:latin typeface="Gabriola" panose="04040605051002020D02" pitchFamily="82" charset="0"/>
              </a:rPr>
              <a:t> </a:t>
            </a:r>
            <a:r>
              <a:rPr lang="en-US" sz="2400" dirty="0" smtClean="0">
                <a:solidFill>
                  <a:srgbClr val="C600C6"/>
                </a:solidFill>
                <a:latin typeface="Gabriola" panose="04040605051002020D02" pitchFamily="82" charset="0"/>
              </a:rPr>
              <a:t>choosing GAs </a:t>
            </a:r>
            <a:r>
              <a:rPr lang="en-US" sz="2400" dirty="0" smtClean="0">
                <a:latin typeface="Gabriola" panose="04040605051002020D02" pitchFamily="82" charset="0"/>
              </a:rPr>
              <a:t>versus other techniques … </a:t>
            </a:r>
          </a:p>
          <a:p>
            <a:pPr lvl="1"/>
            <a:r>
              <a:rPr lang="en-US" sz="2400" dirty="0" smtClean="0">
                <a:latin typeface="Gabriola" panose="04040605051002020D02" pitchFamily="82" charset="0"/>
              </a:rPr>
              <a:t>A basic answer:</a:t>
            </a:r>
          </a:p>
          <a:p>
            <a:pPr lvl="2"/>
            <a:r>
              <a:rPr lang="en-US" sz="2400" dirty="0" smtClean="0">
                <a:solidFill>
                  <a:srgbClr val="C600C6"/>
                </a:solidFill>
                <a:latin typeface="Gabriola" panose="04040605051002020D02" pitchFamily="82" charset="0"/>
              </a:rPr>
              <a:t>Newton-</a:t>
            </a:r>
            <a:r>
              <a:rPr lang="en-US" sz="2400" dirty="0" err="1" smtClean="0">
                <a:solidFill>
                  <a:srgbClr val="C600C6"/>
                </a:solidFill>
                <a:latin typeface="Gabriola" panose="04040605051002020D02" pitchFamily="82" charset="0"/>
              </a:rPr>
              <a:t>Raphson</a:t>
            </a:r>
            <a:r>
              <a:rPr lang="en-US" sz="2400" dirty="0" smtClean="0">
                <a:latin typeface="Gabriola" panose="04040605051002020D02" pitchFamily="82" charset="0"/>
              </a:rPr>
              <a:t> methods (and </a:t>
            </a:r>
            <a:r>
              <a:rPr lang="en-US" sz="2400" b="1" dirty="0" smtClean="0">
                <a:latin typeface="Gabriola" panose="04040605051002020D02" pitchFamily="82" charset="0"/>
              </a:rPr>
              <a:t>many variants</a:t>
            </a:r>
            <a:r>
              <a:rPr lang="en-US" sz="2400" dirty="0" smtClean="0">
                <a:latin typeface="Gabriola" panose="04040605051002020D02" pitchFamily="82" charset="0"/>
              </a:rPr>
              <a:t>) are </a:t>
            </a:r>
            <a:r>
              <a:rPr lang="en-US" sz="2400" dirty="0" smtClean="0">
                <a:solidFill>
                  <a:srgbClr val="C600C6"/>
                </a:solidFill>
                <a:latin typeface="Gabriola" panose="04040605051002020D02" pitchFamily="82" charset="0"/>
              </a:rPr>
              <a:t>based on local information.</a:t>
            </a:r>
            <a:r>
              <a:rPr lang="en-US" sz="2400" dirty="0" smtClean="0">
                <a:latin typeface="Gabriola" panose="04040605051002020D02" pitchFamily="82" charset="0"/>
              </a:rPr>
              <a:t> The Scan moves in direction of  “local maxima” or “local minima”</a:t>
            </a:r>
            <a:endParaRPr lang="en-US" sz="2400" dirty="0">
              <a:latin typeface="Gabriola" panose="04040605051002020D02" pitchFamily="82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4364038" y="3732624"/>
            <a:ext cx="3528429" cy="2733674"/>
            <a:chOff x="4967924" y="4359724"/>
            <a:chExt cx="3095993" cy="2355400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967924" y="4445449"/>
              <a:ext cx="3095993" cy="2269675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</p:pic>
        <p:cxnSp>
          <p:nvCxnSpPr>
            <p:cNvPr id="14" name="Straight Arrow Connector 13"/>
            <p:cNvCxnSpPr/>
            <p:nvPr/>
          </p:nvCxnSpPr>
          <p:spPr>
            <a:xfrm>
              <a:off x="5600700" y="5219700"/>
              <a:ext cx="300036" cy="57870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/>
          </p:nvSpPr>
          <p:spPr>
            <a:xfrm>
              <a:off x="5262562" y="4741037"/>
              <a:ext cx="1019175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it-IT" sz="2000" dirty="0" smtClean="0">
                  <a:solidFill>
                    <a:srgbClr val="C600C6"/>
                  </a:solidFill>
                  <a:latin typeface="Gabriola" panose="04040605051002020D02" pitchFamily="82" charset="0"/>
                </a:rPr>
                <a:t>start</a:t>
              </a:r>
              <a:endParaRPr lang="en-US" sz="2000" dirty="0">
                <a:solidFill>
                  <a:srgbClr val="C600C6"/>
                </a:solidFill>
                <a:latin typeface="Gabriola" panose="04040605051002020D02" pitchFamily="82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6515920" y="6065012"/>
              <a:ext cx="1019175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it-IT" sz="2000" dirty="0" smtClean="0">
                  <a:solidFill>
                    <a:srgbClr val="C600C6"/>
                  </a:solidFill>
                  <a:latin typeface="Gabriola" panose="04040605051002020D02" pitchFamily="82" charset="0"/>
                </a:rPr>
                <a:t>End</a:t>
              </a:r>
              <a:endParaRPr lang="en-US" sz="2000" dirty="0">
                <a:solidFill>
                  <a:srgbClr val="C600C6"/>
                </a:solidFill>
                <a:latin typeface="Gabriola" panose="04040605051002020D02" pitchFamily="82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5977574" y="4359724"/>
              <a:ext cx="2057583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it-IT" sz="2000" dirty="0" smtClean="0">
                  <a:solidFill>
                    <a:srgbClr val="C600C6"/>
                  </a:solidFill>
                  <a:latin typeface="Gabriola" panose="04040605051002020D02" pitchFamily="82" charset="0"/>
                </a:rPr>
                <a:t>A Parabola</a:t>
              </a:r>
              <a:endParaRPr lang="en-US" sz="2000" dirty="0">
                <a:solidFill>
                  <a:srgbClr val="C600C6"/>
                </a:solidFill>
                <a:latin typeface="Gabriola" panose="04040605051002020D02" pitchFamily="82" charset="0"/>
              </a:endParaRPr>
            </a:p>
          </p:txBody>
        </p:sp>
      </p:grpSp>
      <p:pic>
        <p:nvPicPr>
          <p:cNvPr id="33" name="Picture 3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6053" y="4671841"/>
            <a:ext cx="977886" cy="977886"/>
          </a:xfrm>
          <a:prstGeom prst="rect">
            <a:avLst/>
          </a:prstGeom>
        </p:spPr>
      </p:pic>
      <p:sp>
        <p:nvSpPr>
          <p:cNvPr id="40" name="Line 16"/>
          <p:cNvSpPr>
            <a:spLocks noChangeShapeType="1"/>
          </p:cNvSpPr>
          <p:nvPr/>
        </p:nvSpPr>
        <p:spPr bwMode="auto">
          <a:xfrm>
            <a:off x="251519" y="551705"/>
            <a:ext cx="8670059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t-IT" sz="1400" kern="0"/>
          </a:p>
        </p:txBody>
      </p:sp>
    </p:spTree>
    <p:extLst>
      <p:ext uri="{BB962C8B-B14F-4D97-AF65-F5344CB8AC3E}">
        <p14:creationId xmlns:p14="http://schemas.microsoft.com/office/powerpoint/2010/main" val="182993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curva_di_emittanza_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309688"/>
            <a:ext cx="3429000" cy="303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3" name="Picture 3" descr="6PS_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8650" y="1477963"/>
            <a:ext cx="4267200" cy="273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4" name="Picture 4" descr="interp_vs_non-interp copy_a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937125"/>
            <a:ext cx="4572000" cy="186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5" name="Rectangle 8"/>
          <p:cNvSpPr>
            <a:spLocks noChangeArrowheads="1"/>
          </p:cNvSpPr>
          <p:nvPr/>
        </p:nvSpPr>
        <p:spPr bwMode="auto">
          <a:xfrm>
            <a:off x="152400" y="838200"/>
            <a:ext cx="8534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GB" sz="1400"/>
              <a:t>One of the more </a:t>
            </a:r>
            <a:r>
              <a:rPr lang="en-GB" sz="1400">
                <a:solidFill>
                  <a:srgbClr val="0000FF"/>
                </a:solidFill>
              </a:rPr>
              <a:t>significant curve</a:t>
            </a:r>
            <a:r>
              <a:rPr lang="en-GB" sz="1400"/>
              <a:t> - analyzed also with two other methods</a:t>
            </a:r>
            <a:r>
              <a:rPr lang="it-IT" sz="1400"/>
              <a:t> - </a:t>
            </a:r>
            <a:r>
              <a:rPr lang="en-GB" sz="1400"/>
              <a:t>that shows a strongly marked </a:t>
            </a:r>
            <a:r>
              <a:rPr lang="en-GB" sz="1400">
                <a:solidFill>
                  <a:srgbClr val="0000FF"/>
                </a:solidFill>
              </a:rPr>
              <a:t>double minimum</a:t>
            </a:r>
            <a:endParaRPr lang="it-IT" sz="1400">
              <a:solidFill>
                <a:srgbClr val="0000FF"/>
              </a:solidFill>
            </a:endParaRPr>
          </a:p>
        </p:txBody>
      </p:sp>
      <p:sp>
        <p:nvSpPr>
          <p:cNvPr id="30726" name="Rectangle 9"/>
          <p:cNvSpPr>
            <a:spLocks noChangeArrowheads="1"/>
          </p:cNvSpPr>
          <p:nvPr/>
        </p:nvSpPr>
        <p:spPr bwMode="auto">
          <a:xfrm>
            <a:off x="4419600" y="1243013"/>
            <a:ext cx="3581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GB" sz="1400"/>
              <a:t>Some phase space of the emittance curve</a:t>
            </a:r>
            <a:endParaRPr lang="it-IT" sz="1400"/>
          </a:p>
        </p:txBody>
      </p:sp>
      <p:sp>
        <p:nvSpPr>
          <p:cNvPr id="30727" name="Rectangle 10"/>
          <p:cNvSpPr>
            <a:spLocks noChangeArrowheads="1"/>
          </p:cNvSpPr>
          <p:nvPr/>
        </p:nvSpPr>
        <p:spPr bwMode="auto">
          <a:xfrm>
            <a:off x="228600" y="4400550"/>
            <a:ext cx="4700588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90000"/>
              </a:lnSpc>
            </a:pPr>
            <a:r>
              <a:rPr lang="en-GB" sz="1400"/>
              <a:t>From first tests the code seemed to be able to analyze the rough phase space images, not yet interpolated</a:t>
            </a:r>
            <a:r>
              <a:rPr lang="it-IT" sz="1400"/>
              <a:t> </a:t>
            </a:r>
          </a:p>
        </p:txBody>
      </p:sp>
      <p:grpSp>
        <p:nvGrpSpPr>
          <p:cNvPr id="30728" name="Group 21"/>
          <p:cNvGrpSpPr>
            <a:grpSpLocks/>
          </p:cNvGrpSpPr>
          <p:nvPr/>
        </p:nvGrpSpPr>
        <p:grpSpPr bwMode="auto">
          <a:xfrm>
            <a:off x="5095875" y="4467225"/>
            <a:ext cx="3562350" cy="2209800"/>
            <a:chOff x="3360" y="3120"/>
            <a:chExt cx="2112" cy="1056"/>
          </a:xfrm>
        </p:grpSpPr>
        <p:pic>
          <p:nvPicPr>
            <p:cNvPr id="30734" name="Picture 13" descr="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9704"/>
            <a:stretch>
              <a:fillRect/>
            </a:stretch>
          </p:blipFill>
          <p:spPr bwMode="auto">
            <a:xfrm>
              <a:off x="3360" y="3120"/>
              <a:ext cx="2112" cy="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35" name="Picture 14" descr="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6998" b="1810"/>
            <a:stretch>
              <a:fillRect/>
            </a:stretch>
          </p:blipFill>
          <p:spPr bwMode="auto">
            <a:xfrm>
              <a:off x="3360" y="3636"/>
              <a:ext cx="2112" cy="5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8681" name="Rectangle 15"/>
          <p:cNvSpPr>
            <a:spLocks noChangeArrowheads="1"/>
          </p:cNvSpPr>
          <p:nvPr/>
        </p:nvSpPr>
        <p:spPr bwMode="auto">
          <a:xfrm>
            <a:off x="7229475" y="4457700"/>
            <a:ext cx="1485900" cy="314325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n-GB" dirty="0">
                <a:latin typeface="+mn-lt"/>
              </a:rPr>
              <a:t>An output file</a:t>
            </a:r>
            <a:endParaRPr lang="it-IT" dirty="0">
              <a:latin typeface="+mn-lt"/>
            </a:endParaRPr>
          </a:p>
        </p:txBody>
      </p:sp>
      <p:sp>
        <p:nvSpPr>
          <p:cNvPr id="30730" name="Line 18"/>
          <p:cNvSpPr>
            <a:spLocks noChangeShapeType="1"/>
          </p:cNvSpPr>
          <p:nvPr/>
        </p:nvSpPr>
        <p:spPr bwMode="auto">
          <a:xfrm>
            <a:off x="1524000" y="685800"/>
            <a:ext cx="7391400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0731" name="Rectangle 19"/>
          <p:cNvSpPr>
            <a:spLocks noChangeArrowheads="1"/>
          </p:cNvSpPr>
          <p:nvPr/>
        </p:nvSpPr>
        <p:spPr bwMode="auto">
          <a:xfrm>
            <a:off x="1447800" y="304800"/>
            <a:ext cx="43656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600" b="1"/>
              <a:t>Data analysis at SPARC </a:t>
            </a:r>
            <a:r>
              <a:rPr lang="en-US"/>
              <a:t>- </a:t>
            </a:r>
            <a:r>
              <a:rPr lang="en-US" i="1">
                <a:solidFill>
                  <a:srgbClr val="0000FF"/>
                </a:solidFill>
              </a:rPr>
              <a:t>Some relevant results</a:t>
            </a:r>
            <a:endParaRPr lang="it-IT" i="1">
              <a:solidFill>
                <a:srgbClr val="0000FF"/>
              </a:solidFill>
            </a:endParaRPr>
          </a:p>
        </p:txBody>
      </p:sp>
      <p:sp>
        <p:nvSpPr>
          <p:cNvPr id="30732" name="Line 22"/>
          <p:cNvSpPr>
            <a:spLocks noChangeShapeType="1"/>
          </p:cNvSpPr>
          <p:nvPr/>
        </p:nvSpPr>
        <p:spPr bwMode="auto">
          <a:xfrm>
            <a:off x="4953000" y="4495800"/>
            <a:ext cx="0" cy="2133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33" name="Line 23"/>
          <p:cNvSpPr>
            <a:spLocks noChangeShapeType="1"/>
          </p:cNvSpPr>
          <p:nvPr/>
        </p:nvSpPr>
        <p:spPr bwMode="auto">
          <a:xfrm>
            <a:off x="228600" y="4343400"/>
            <a:ext cx="86868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99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 Box 7"/>
          <p:cNvSpPr txBox="1">
            <a:spLocks noChangeArrowheads="1"/>
          </p:cNvSpPr>
          <p:nvPr/>
        </p:nvSpPr>
        <p:spPr bwMode="auto">
          <a:xfrm>
            <a:off x="304800" y="990600"/>
            <a:ext cx="6934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GB" sz="1400"/>
              <a:t>Developing of a </a:t>
            </a:r>
            <a:r>
              <a:rPr lang="en-GB" sz="1400">
                <a:solidFill>
                  <a:srgbClr val="0000FF"/>
                </a:solidFill>
              </a:rPr>
              <a:t>dynamic link library (dll)</a:t>
            </a:r>
            <a:r>
              <a:rPr lang="en-GB" sz="1400"/>
              <a:t>, in fortran 90, </a:t>
            </a:r>
            <a:r>
              <a:rPr lang="it-IT" sz="1400"/>
              <a:t>that can interface with LabView </a:t>
            </a:r>
            <a:r>
              <a:rPr lang="en-GB" sz="1400"/>
              <a:t> </a:t>
            </a:r>
            <a:endParaRPr lang="it-IT" sz="1400"/>
          </a:p>
        </p:txBody>
      </p:sp>
      <p:pic>
        <p:nvPicPr>
          <p:cNvPr id="31747" name="Picture 8" descr="lab_view_test_inpu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25" y="1681163"/>
            <a:ext cx="8550275" cy="418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8" name="Oval 9"/>
          <p:cNvSpPr>
            <a:spLocks noChangeArrowheads="1"/>
          </p:cNvSpPr>
          <p:nvPr/>
        </p:nvSpPr>
        <p:spPr bwMode="auto">
          <a:xfrm>
            <a:off x="754063" y="2667000"/>
            <a:ext cx="533400" cy="304800"/>
          </a:xfrm>
          <a:prstGeom prst="ellipse">
            <a:avLst/>
          </a:prstGeom>
          <a:noFill/>
          <a:ln w="1905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31749" name="Freeform 10"/>
          <p:cNvSpPr>
            <a:spLocks/>
          </p:cNvSpPr>
          <p:nvPr/>
        </p:nvSpPr>
        <p:spPr bwMode="auto">
          <a:xfrm>
            <a:off x="88900" y="1524000"/>
            <a:ext cx="977900" cy="1295400"/>
          </a:xfrm>
          <a:custGeom>
            <a:avLst/>
            <a:gdLst>
              <a:gd name="T0" fmla="*/ 673100 w 616"/>
              <a:gd name="T1" fmla="*/ 1295400 h 816"/>
              <a:gd name="T2" fmla="*/ 139700 w 616"/>
              <a:gd name="T3" fmla="*/ 762000 h 816"/>
              <a:gd name="T4" fmla="*/ 139700 w 616"/>
              <a:gd name="T5" fmla="*/ 152400 h 816"/>
              <a:gd name="T6" fmla="*/ 977900 w 616"/>
              <a:gd name="T7" fmla="*/ 0 h 816"/>
              <a:gd name="T8" fmla="*/ 0 60000 65536"/>
              <a:gd name="T9" fmla="*/ 0 60000 65536"/>
              <a:gd name="T10" fmla="*/ 0 60000 65536"/>
              <a:gd name="T11" fmla="*/ 0 60000 65536"/>
              <a:gd name="T12" fmla="*/ 0 w 616"/>
              <a:gd name="T13" fmla="*/ 0 h 816"/>
              <a:gd name="T14" fmla="*/ 616 w 616"/>
              <a:gd name="T15" fmla="*/ 816 h 81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616" h="816">
                <a:moveTo>
                  <a:pt x="424" y="816"/>
                </a:moveTo>
                <a:cubicBezTo>
                  <a:pt x="284" y="708"/>
                  <a:pt x="144" y="600"/>
                  <a:pt x="88" y="480"/>
                </a:cubicBezTo>
                <a:cubicBezTo>
                  <a:pt x="32" y="360"/>
                  <a:pt x="0" y="176"/>
                  <a:pt x="88" y="96"/>
                </a:cubicBezTo>
                <a:cubicBezTo>
                  <a:pt x="176" y="16"/>
                  <a:pt x="528" y="16"/>
                  <a:pt x="616" y="0"/>
                </a:cubicBezTo>
              </a:path>
            </a:pathLst>
          </a:cu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31750" name="Rectangle 11"/>
          <p:cNvSpPr>
            <a:spLocks noChangeArrowheads="1"/>
          </p:cNvSpPr>
          <p:nvPr/>
        </p:nvSpPr>
        <p:spPr bwMode="auto">
          <a:xfrm>
            <a:off x="1023938" y="1373188"/>
            <a:ext cx="1262062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sz="1200" b="1" i="1">
                <a:solidFill>
                  <a:srgbClr val="FF0000"/>
                </a:solidFill>
              </a:rPr>
              <a:t>N. Corrector</a:t>
            </a:r>
            <a:endParaRPr lang="it-IT" sz="1200" b="1" i="1">
              <a:solidFill>
                <a:srgbClr val="FF0000"/>
              </a:solidFill>
            </a:endParaRPr>
          </a:p>
        </p:txBody>
      </p:sp>
      <p:sp>
        <p:nvSpPr>
          <p:cNvPr id="31751" name="Oval 12"/>
          <p:cNvSpPr>
            <a:spLocks noChangeArrowheads="1"/>
          </p:cNvSpPr>
          <p:nvPr/>
        </p:nvSpPr>
        <p:spPr bwMode="auto">
          <a:xfrm>
            <a:off x="7086600" y="2286000"/>
            <a:ext cx="533400" cy="304800"/>
          </a:xfrm>
          <a:prstGeom prst="ellipse">
            <a:avLst/>
          </a:prstGeom>
          <a:noFill/>
          <a:ln w="1905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31752" name="Freeform 13"/>
          <p:cNvSpPr>
            <a:spLocks/>
          </p:cNvSpPr>
          <p:nvPr/>
        </p:nvSpPr>
        <p:spPr bwMode="auto">
          <a:xfrm>
            <a:off x="2667000" y="1447800"/>
            <a:ext cx="4419600" cy="990600"/>
          </a:xfrm>
          <a:custGeom>
            <a:avLst/>
            <a:gdLst>
              <a:gd name="T0" fmla="*/ 4419600 w 2616"/>
              <a:gd name="T1" fmla="*/ 990600 h 624"/>
              <a:gd name="T2" fmla="*/ 689295 w 2616"/>
              <a:gd name="T3" fmla="*/ 533400 h 624"/>
              <a:gd name="T4" fmla="*/ 283828 w 2616"/>
              <a:gd name="T5" fmla="*/ 76200 h 624"/>
              <a:gd name="T6" fmla="*/ 1256950 w 2616"/>
              <a:gd name="T7" fmla="*/ 76200 h 624"/>
              <a:gd name="T8" fmla="*/ 0 60000 65536"/>
              <a:gd name="T9" fmla="*/ 0 60000 65536"/>
              <a:gd name="T10" fmla="*/ 0 60000 65536"/>
              <a:gd name="T11" fmla="*/ 0 60000 65536"/>
              <a:gd name="T12" fmla="*/ 0 w 2616"/>
              <a:gd name="T13" fmla="*/ 0 h 624"/>
              <a:gd name="T14" fmla="*/ 2616 w 2616"/>
              <a:gd name="T15" fmla="*/ 624 h 62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616" h="624">
                <a:moveTo>
                  <a:pt x="2616" y="624"/>
                </a:moveTo>
                <a:cubicBezTo>
                  <a:pt x="1716" y="528"/>
                  <a:pt x="816" y="432"/>
                  <a:pt x="408" y="336"/>
                </a:cubicBezTo>
                <a:cubicBezTo>
                  <a:pt x="0" y="240"/>
                  <a:pt x="112" y="96"/>
                  <a:pt x="168" y="48"/>
                </a:cubicBezTo>
                <a:cubicBezTo>
                  <a:pt x="224" y="0"/>
                  <a:pt x="648" y="48"/>
                  <a:pt x="744" y="48"/>
                </a:cubicBezTo>
              </a:path>
            </a:pathLst>
          </a:cu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31753" name="Rectangle 14"/>
          <p:cNvSpPr>
            <a:spLocks noChangeArrowheads="1"/>
          </p:cNvSpPr>
          <p:nvPr/>
        </p:nvSpPr>
        <p:spPr bwMode="auto">
          <a:xfrm>
            <a:off x="3886200" y="1279525"/>
            <a:ext cx="2057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sz="1200" b="1" i="1">
                <a:solidFill>
                  <a:srgbClr val="FF0000"/>
                </a:solidFill>
              </a:rPr>
              <a:t>Current of maximum variation per corrector</a:t>
            </a:r>
            <a:endParaRPr lang="it-IT" sz="1200" b="1" i="1">
              <a:solidFill>
                <a:srgbClr val="FF0000"/>
              </a:solidFill>
            </a:endParaRPr>
          </a:p>
        </p:txBody>
      </p:sp>
      <p:sp>
        <p:nvSpPr>
          <p:cNvPr id="31754" name="Oval 16"/>
          <p:cNvSpPr>
            <a:spLocks noChangeArrowheads="1"/>
          </p:cNvSpPr>
          <p:nvPr/>
        </p:nvSpPr>
        <p:spPr bwMode="auto">
          <a:xfrm>
            <a:off x="1565275" y="2362200"/>
            <a:ext cx="304800" cy="1524000"/>
          </a:xfrm>
          <a:prstGeom prst="ellipse">
            <a:avLst/>
          </a:prstGeom>
          <a:noFill/>
          <a:ln w="1905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31755" name="Oval 17"/>
          <p:cNvSpPr>
            <a:spLocks noChangeArrowheads="1"/>
          </p:cNvSpPr>
          <p:nvPr/>
        </p:nvSpPr>
        <p:spPr bwMode="auto">
          <a:xfrm>
            <a:off x="1941513" y="2362200"/>
            <a:ext cx="304800" cy="1524000"/>
          </a:xfrm>
          <a:prstGeom prst="ellipse">
            <a:avLst/>
          </a:prstGeom>
          <a:noFill/>
          <a:ln w="1905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31756" name="Oval 18"/>
          <p:cNvSpPr>
            <a:spLocks noChangeArrowheads="1"/>
          </p:cNvSpPr>
          <p:nvPr/>
        </p:nvSpPr>
        <p:spPr bwMode="auto">
          <a:xfrm>
            <a:off x="2346325" y="2362200"/>
            <a:ext cx="304800" cy="1524000"/>
          </a:xfrm>
          <a:prstGeom prst="ellipse">
            <a:avLst/>
          </a:prstGeom>
          <a:noFill/>
          <a:ln w="1905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31757" name="Rectangle 19"/>
          <p:cNvSpPr>
            <a:spLocks noChangeArrowheads="1"/>
          </p:cNvSpPr>
          <p:nvPr/>
        </p:nvSpPr>
        <p:spPr bwMode="auto">
          <a:xfrm>
            <a:off x="2133600" y="2109788"/>
            <a:ext cx="2057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sz="1200" b="1" i="1">
                <a:solidFill>
                  <a:srgbClr val="FF0000"/>
                </a:solidFill>
              </a:rPr>
              <a:t>Sample of the Correctors configurations</a:t>
            </a:r>
            <a:endParaRPr lang="it-IT" sz="1200" b="1" i="1">
              <a:solidFill>
                <a:srgbClr val="FF0000"/>
              </a:solidFill>
            </a:endParaRPr>
          </a:p>
        </p:txBody>
      </p:sp>
      <p:sp>
        <p:nvSpPr>
          <p:cNvPr id="31758" name="Oval 20"/>
          <p:cNvSpPr>
            <a:spLocks noChangeArrowheads="1"/>
          </p:cNvSpPr>
          <p:nvPr/>
        </p:nvSpPr>
        <p:spPr bwMode="auto">
          <a:xfrm>
            <a:off x="6477000" y="2438400"/>
            <a:ext cx="304800" cy="1524000"/>
          </a:xfrm>
          <a:prstGeom prst="ellipse">
            <a:avLst/>
          </a:prstGeom>
          <a:noFill/>
          <a:ln w="1905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31759" name="Freeform 22"/>
          <p:cNvSpPr>
            <a:spLocks/>
          </p:cNvSpPr>
          <p:nvPr/>
        </p:nvSpPr>
        <p:spPr bwMode="auto">
          <a:xfrm>
            <a:off x="6629400" y="3962400"/>
            <a:ext cx="1355725" cy="800100"/>
          </a:xfrm>
          <a:custGeom>
            <a:avLst/>
            <a:gdLst>
              <a:gd name="T0" fmla="*/ 0 w 864"/>
              <a:gd name="T1" fmla="*/ 0 h 528"/>
              <a:gd name="T2" fmla="*/ 1054453 w 864"/>
              <a:gd name="T3" fmla="*/ 654627 h 528"/>
              <a:gd name="T4" fmla="*/ 1355725 w 864"/>
              <a:gd name="T5" fmla="*/ 800100 h 528"/>
              <a:gd name="T6" fmla="*/ 0 60000 65536"/>
              <a:gd name="T7" fmla="*/ 0 60000 65536"/>
              <a:gd name="T8" fmla="*/ 0 60000 65536"/>
              <a:gd name="T9" fmla="*/ 0 w 864"/>
              <a:gd name="T10" fmla="*/ 0 h 528"/>
              <a:gd name="T11" fmla="*/ 864 w 864"/>
              <a:gd name="T12" fmla="*/ 528 h 52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864" h="528">
                <a:moveTo>
                  <a:pt x="0" y="0"/>
                </a:moveTo>
                <a:cubicBezTo>
                  <a:pt x="264" y="172"/>
                  <a:pt x="528" y="344"/>
                  <a:pt x="672" y="432"/>
                </a:cubicBezTo>
                <a:cubicBezTo>
                  <a:pt x="816" y="520"/>
                  <a:pt x="832" y="512"/>
                  <a:pt x="864" y="528"/>
                </a:cubicBezTo>
              </a:path>
            </a:pathLst>
          </a:cu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31760" name="Oval 23"/>
          <p:cNvSpPr>
            <a:spLocks noChangeArrowheads="1"/>
          </p:cNvSpPr>
          <p:nvPr/>
        </p:nvSpPr>
        <p:spPr bwMode="auto">
          <a:xfrm>
            <a:off x="7969250" y="2301875"/>
            <a:ext cx="533400" cy="304800"/>
          </a:xfrm>
          <a:prstGeom prst="ellipse">
            <a:avLst/>
          </a:prstGeom>
          <a:noFill/>
          <a:ln w="1905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31761" name="Freeform 26"/>
          <p:cNvSpPr>
            <a:spLocks/>
          </p:cNvSpPr>
          <p:nvPr/>
        </p:nvSpPr>
        <p:spPr bwMode="auto">
          <a:xfrm>
            <a:off x="5638800" y="1485900"/>
            <a:ext cx="2590800" cy="800100"/>
          </a:xfrm>
          <a:custGeom>
            <a:avLst/>
            <a:gdLst>
              <a:gd name="T0" fmla="*/ 2590800 w 1632"/>
              <a:gd name="T1" fmla="*/ 800100 h 504"/>
              <a:gd name="T2" fmla="*/ 381000 w 1632"/>
              <a:gd name="T3" fmla="*/ 266700 h 504"/>
              <a:gd name="T4" fmla="*/ 304800 w 1632"/>
              <a:gd name="T5" fmla="*/ 38100 h 504"/>
              <a:gd name="T6" fmla="*/ 990600 w 1632"/>
              <a:gd name="T7" fmla="*/ 38100 h 504"/>
              <a:gd name="T8" fmla="*/ 0 60000 65536"/>
              <a:gd name="T9" fmla="*/ 0 60000 65536"/>
              <a:gd name="T10" fmla="*/ 0 60000 65536"/>
              <a:gd name="T11" fmla="*/ 0 60000 65536"/>
              <a:gd name="T12" fmla="*/ 0 w 1632"/>
              <a:gd name="T13" fmla="*/ 0 h 504"/>
              <a:gd name="T14" fmla="*/ 1632 w 1632"/>
              <a:gd name="T15" fmla="*/ 504 h 50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632" h="504">
                <a:moveTo>
                  <a:pt x="1632" y="504"/>
                </a:moveTo>
                <a:cubicBezTo>
                  <a:pt x="1056" y="376"/>
                  <a:pt x="480" y="248"/>
                  <a:pt x="240" y="168"/>
                </a:cubicBezTo>
                <a:cubicBezTo>
                  <a:pt x="0" y="88"/>
                  <a:pt x="128" y="48"/>
                  <a:pt x="192" y="24"/>
                </a:cubicBezTo>
                <a:cubicBezTo>
                  <a:pt x="256" y="0"/>
                  <a:pt x="552" y="24"/>
                  <a:pt x="624" y="24"/>
                </a:cubicBezTo>
              </a:path>
            </a:pathLst>
          </a:cu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31762" name="Rectangle 27"/>
          <p:cNvSpPr>
            <a:spLocks noChangeArrowheads="1"/>
          </p:cNvSpPr>
          <p:nvPr/>
        </p:nvSpPr>
        <p:spPr bwMode="auto">
          <a:xfrm>
            <a:off x="6629400" y="1295400"/>
            <a:ext cx="20574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sz="1200" b="1" i="1">
                <a:solidFill>
                  <a:srgbClr val="FF0000"/>
                </a:solidFill>
              </a:rPr>
              <a:t>rms of the BPM off-set</a:t>
            </a:r>
            <a:endParaRPr lang="it-IT" sz="1200" b="1" i="1">
              <a:solidFill>
                <a:srgbClr val="FF0000"/>
              </a:solidFill>
            </a:endParaRPr>
          </a:p>
        </p:txBody>
      </p:sp>
      <p:sp>
        <p:nvSpPr>
          <p:cNvPr id="31763" name="Rectangle 28"/>
          <p:cNvSpPr>
            <a:spLocks noChangeArrowheads="1"/>
          </p:cNvSpPr>
          <p:nvPr/>
        </p:nvSpPr>
        <p:spPr bwMode="auto">
          <a:xfrm>
            <a:off x="7010400" y="4038600"/>
            <a:ext cx="11430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sz="1200" b="1" i="1">
                <a:solidFill>
                  <a:srgbClr val="FF0000"/>
                </a:solidFill>
              </a:rPr>
              <a:t>best solution</a:t>
            </a:r>
            <a:endParaRPr lang="it-IT" sz="1200" b="1" i="1">
              <a:solidFill>
                <a:srgbClr val="FF0000"/>
              </a:solidFill>
            </a:endParaRPr>
          </a:p>
        </p:txBody>
      </p:sp>
      <p:sp>
        <p:nvSpPr>
          <p:cNvPr id="31764" name="Rectangle 29"/>
          <p:cNvSpPr>
            <a:spLocks noChangeArrowheads="1"/>
          </p:cNvSpPr>
          <p:nvPr/>
        </p:nvSpPr>
        <p:spPr bwMode="auto">
          <a:xfrm>
            <a:off x="3581400" y="2667000"/>
            <a:ext cx="1524000" cy="336550"/>
          </a:xfrm>
          <a:prstGeom prst="rect">
            <a:avLst/>
          </a:prstGeom>
          <a:solidFill>
            <a:srgbClr val="FFFF00">
              <a:alpha val="7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158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sz="1600" b="1" i="1">
                <a:solidFill>
                  <a:srgbClr val="0000FF"/>
                </a:solidFill>
              </a:rPr>
              <a:t>Generation n</a:t>
            </a:r>
            <a:endParaRPr lang="it-IT" sz="1600" b="1" i="1">
              <a:solidFill>
                <a:srgbClr val="0000FF"/>
              </a:solidFill>
            </a:endParaRPr>
          </a:p>
        </p:txBody>
      </p:sp>
      <p:sp>
        <p:nvSpPr>
          <p:cNvPr id="31765" name="Rectangle 31"/>
          <p:cNvSpPr>
            <a:spLocks noChangeArrowheads="1"/>
          </p:cNvSpPr>
          <p:nvPr/>
        </p:nvSpPr>
        <p:spPr bwMode="auto">
          <a:xfrm>
            <a:off x="3124200" y="4191000"/>
            <a:ext cx="1676400" cy="336550"/>
          </a:xfrm>
          <a:prstGeom prst="rect">
            <a:avLst/>
          </a:prstGeom>
          <a:solidFill>
            <a:srgbClr val="FFFF00">
              <a:alpha val="7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158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sz="1600" b="1" i="1">
                <a:solidFill>
                  <a:srgbClr val="0000FF"/>
                </a:solidFill>
              </a:rPr>
              <a:t>Generation n+1</a:t>
            </a:r>
            <a:endParaRPr lang="it-IT" sz="1600" b="1" i="1">
              <a:solidFill>
                <a:srgbClr val="0000FF"/>
              </a:solidFill>
            </a:endParaRPr>
          </a:p>
        </p:txBody>
      </p:sp>
      <p:sp>
        <p:nvSpPr>
          <p:cNvPr id="31766" name="Oval 32"/>
          <p:cNvSpPr>
            <a:spLocks noChangeArrowheads="1"/>
          </p:cNvSpPr>
          <p:nvPr/>
        </p:nvSpPr>
        <p:spPr bwMode="auto">
          <a:xfrm>
            <a:off x="5607050" y="3962400"/>
            <a:ext cx="304800" cy="1524000"/>
          </a:xfrm>
          <a:prstGeom prst="ellipse">
            <a:avLst/>
          </a:prstGeom>
          <a:noFill/>
          <a:ln w="1905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31767" name="Rectangle 33"/>
          <p:cNvSpPr>
            <a:spLocks noChangeArrowheads="1"/>
          </p:cNvSpPr>
          <p:nvPr/>
        </p:nvSpPr>
        <p:spPr bwMode="auto">
          <a:xfrm>
            <a:off x="5943600" y="4343400"/>
            <a:ext cx="1371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sz="1200" b="1" i="1">
                <a:solidFill>
                  <a:srgbClr val="FF0000"/>
                </a:solidFill>
              </a:rPr>
              <a:t>memory of the best solution</a:t>
            </a:r>
            <a:endParaRPr lang="it-IT" sz="1200" b="1" i="1">
              <a:solidFill>
                <a:srgbClr val="FF0000"/>
              </a:solidFill>
            </a:endParaRPr>
          </a:p>
        </p:txBody>
      </p:sp>
      <p:sp>
        <p:nvSpPr>
          <p:cNvPr id="31768" name="Text Box 35"/>
          <p:cNvSpPr txBox="1">
            <a:spLocks noChangeArrowheads="1"/>
          </p:cNvSpPr>
          <p:nvPr/>
        </p:nvSpPr>
        <p:spPr bwMode="auto">
          <a:xfrm>
            <a:off x="304800" y="5959475"/>
            <a:ext cx="6934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GB" sz="1400"/>
              <a:t>from simulations it </a:t>
            </a:r>
            <a:r>
              <a:rPr lang="en-GB" sz="1400">
                <a:solidFill>
                  <a:srgbClr val="0000FF"/>
                </a:solidFill>
              </a:rPr>
              <a:t>converges to 0.200</a:t>
            </a:r>
            <a:r>
              <a:rPr lang="en-GB" sz="1400"/>
              <a:t> mm of maximum off-set after </a:t>
            </a:r>
            <a:r>
              <a:rPr lang="en-GB" sz="1400">
                <a:solidFill>
                  <a:srgbClr val="0000FF"/>
                </a:solidFill>
              </a:rPr>
              <a:t>80 generation</a:t>
            </a:r>
            <a:r>
              <a:rPr lang="en-GB" sz="1400"/>
              <a:t>  </a:t>
            </a:r>
            <a:r>
              <a:rPr lang="en-GB" sz="1400" b="1"/>
              <a:t>Considering 2s to test each configuration →  36 minutes</a:t>
            </a:r>
          </a:p>
        </p:txBody>
      </p:sp>
      <p:sp>
        <p:nvSpPr>
          <p:cNvPr id="31769" name="Text Box 38"/>
          <p:cNvSpPr txBox="1">
            <a:spLocks noChangeArrowheads="1"/>
          </p:cNvSpPr>
          <p:nvPr/>
        </p:nvSpPr>
        <p:spPr bwMode="auto">
          <a:xfrm>
            <a:off x="304800" y="6477000"/>
            <a:ext cx="2743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GB" sz="1400"/>
              <a:t>The real world could be faster</a:t>
            </a:r>
            <a:endParaRPr lang="it-IT" sz="1400"/>
          </a:p>
        </p:txBody>
      </p:sp>
      <p:sp>
        <p:nvSpPr>
          <p:cNvPr id="31770" name="Text Box 39"/>
          <p:cNvSpPr txBox="1">
            <a:spLocks noChangeArrowheads="1"/>
          </p:cNvSpPr>
          <p:nvPr/>
        </p:nvSpPr>
        <p:spPr bwMode="auto">
          <a:xfrm>
            <a:off x="6248400" y="6477000"/>
            <a:ext cx="2514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58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GB" sz="1400"/>
              <a:t>ant colony optimization </a:t>
            </a:r>
            <a:endParaRPr lang="it-IT" sz="1400"/>
          </a:p>
        </p:txBody>
      </p:sp>
      <p:sp>
        <p:nvSpPr>
          <p:cNvPr id="31771" name="Rectangle 6"/>
          <p:cNvSpPr>
            <a:spLocks noChangeArrowheads="1"/>
          </p:cNvSpPr>
          <p:nvPr/>
        </p:nvSpPr>
        <p:spPr bwMode="auto">
          <a:xfrm>
            <a:off x="1576388" y="238125"/>
            <a:ext cx="7339012" cy="75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20000"/>
              </a:lnSpc>
            </a:pPr>
            <a:r>
              <a:rPr lang="en-US" b="1">
                <a:latin typeface="Calibri" panose="020F0502020204030204" pitchFamily="34" charset="0"/>
              </a:rPr>
              <a:t>BPM and Genetic control of the steering correctors </a:t>
            </a:r>
            <a:r>
              <a:rPr lang="en-US" sz="1400" i="1"/>
              <a:t>A code to </a:t>
            </a:r>
            <a:r>
              <a:rPr lang="en-US" sz="1400" i="1">
                <a:solidFill>
                  <a:srgbClr val="0000FF"/>
                </a:solidFill>
              </a:rPr>
              <a:t>compute the rms emittance</a:t>
            </a:r>
            <a:r>
              <a:rPr lang="en-US" sz="1400" i="1"/>
              <a:t> of high brightness electron </a:t>
            </a:r>
            <a:r>
              <a:rPr lang="en-US" i="1"/>
              <a:t>beams</a:t>
            </a:r>
            <a:r>
              <a:rPr lang="en-US" b="1"/>
              <a:t> </a:t>
            </a:r>
            <a:endParaRPr lang="it-IT" b="1"/>
          </a:p>
        </p:txBody>
      </p:sp>
      <p:sp>
        <p:nvSpPr>
          <p:cNvPr id="31772" name="Text Box 19"/>
          <p:cNvSpPr txBox="1">
            <a:spLocks noChangeArrowheads="1"/>
          </p:cNvSpPr>
          <p:nvPr/>
        </p:nvSpPr>
        <p:spPr bwMode="auto">
          <a:xfrm>
            <a:off x="255588" y="344488"/>
            <a:ext cx="1295400" cy="33655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it-IT" sz="1600" b="1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31773" name="Line 20"/>
          <p:cNvSpPr>
            <a:spLocks noChangeShapeType="1"/>
          </p:cNvSpPr>
          <p:nvPr/>
        </p:nvSpPr>
        <p:spPr bwMode="auto">
          <a:xfrm>
            <a:off x="1549400" y="666750"/>
            <a:ext cx="73660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964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16"/>
          <p:cNvSpPr>
            <a:spLocks noChangeShapeType="1"/>
          </p:cNvSpPr>
          <p:nvPr/>
        </p:nvSpPr>
        <p:spPr bwMode="auto">
          <a:xfrm>
            <a:off x="251519" y="551704"/>
            <a:ext cx="8569752" cy="3532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t-IT" sz="1400" kern="0"/>
          </a:p>
        </p:txBody>
      </p:sp>
      <p:sp>
        <p:nvSpPr>
          <p:cNvPr id="5" name="Rectangle 4"/>
          <p:cNvSpPr/>
          <p:nvPr/>
        </p:nvSpPr>
        <p:spPr>
          <a:xfrm>
            <a:off x="232470" y="44624"/>
            <a:ext cx="880402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400" dirty="0">
                <a:latin typeface="Gabriola" panose="04040605051002020D02" pitchFamily="82" charset="0"/>
              </a:rPr>
              <a:t>Introduction: </a:t>
            </a:r>
            <a:r>
              <a:rPr lang="en-US" sz="2400" b="1" dirty="0">
                <a:latin typeface="Gabriola" panose="04040605051002020D02" pitchFamily="82" charset="0"/>
              </a:rPr>
              <a:t>What &amp; Why</a:t>
            </a:r>
            <a:endParaRPr lang="en-US" sz="2400" dirty="0">
              <a:latin typeface="Gabriola" panose="04040605051002020D02" pitchFamily="8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51520" y="1125297"/>
            <a:ext cx="8569752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latin typeface="Gabriola" panose="04040605051002020D02" pitchFamily="82" charset="0"/>
              </a:rPr>
              <a:t>Why Genetic Algorithms **</a:t>
            </a:r>
          </a:p>
          <a:p>
            <a:pPr lvl="1">
              <a:lnSpc>
                <a:spcPct val="150000"/>
              </a:lnSpc>
            </a:pPr>
            <a:r>
              <a:rPr lang="en-US" sz="2400" dirty="0" smtClean="0">
                <a:latin typeface="Gabriola" panose="04040605051002020D02" pitchFamily="82" charset="0"/>
              </a:rPr>
              <a:t>Despite, </a:t>
            </a:r>
            <a:r>
              <a:rPr lang="en-US" sz="2400" dirty="0" smtClean="0">
                <a:solidFill>
                  <a:srgbClr val="C600C6"/>
                </a:solidFill>
                <a:latin typeface="Gabriola" panose="04040605051002020D02" pitchFamily="82" charset="0"/>
              </a:rPr>
              <a:t>Newton-</a:t>
            </a:r>
            <a:r>
              <a:rPr lang="en-US" sz="2400" dirty="0" err="1" smtClean="0">
                <a:solidFill>
                  <a:srgbClr val="C600C6"/>
                </a:solidFill>
                <a:latin typeface="Gabriola" panose="04040605051002020D02" pitchFamily="82" charset="0"/>
              </a:rPr>
              <a:t>Raphson</a:t>
            </a:r>
            <a:r>
              <a:rPr lang="en-US" sz="2400" dirty="0" smtClean="0">
                <a:latin typeface="Gabriola" panose="04040605051002020D02" pitchFamily="82" charset="0"/>
              </a:rPr>
              <a:t> </a:t>
            </a:r>
            <a:r>
              <a:rPr lang="en-US" sz="2400" dirty="0" smtClean="0">
                <a:latin typeface="Gabriola" panose="04040605051002020D02" pitchFamily="82" charset="0"/>
              </a:rPr>
              <a:t>methods </a:t>
            </a:r>
            <a:r>
              <a:rPr lang="en-US" sz="2400" dirty="0" smtClean="0">
                <a:solidFill>
                  <a:srgbClr val="C600C6"/>
                </a:solidFill>
                <a:latin typeface="Gabriola" panose="04040605051002020D02" pitchFamily="82" charset="0"/>
              </a:rPr>
              <a:t>can</a:t>
            </a:r>
            <a:r>
              <a:rPr lang="en-US" sz="2400" dirty="0" smtClean="0">
                <a:solidFill>
                  <a:srgbClr val="C600C6"/>
                </a:solidFill>
                <a:latin typeface="Gabriola" panose="04040605051002020D02" pitchFamily="82" charset="0"/>
              </a:rPr>
              <a:t> </a:t>
            </a:r>
            <a:r>
              <a:rPr lang="en-US" sz="2400" dirty="0" smtClean="0">
                <a:solidFill>
                  <a:srgbClr val="C600C6"/>
                </a:solidFill>
                <a:latin typeface="Gabriola" panose="04040605051002020D02" pitchFamily="82" charset="0"/>
              </a:rPr>
              <a:t>overcame </a:t>
            </a:r>
            <a:r>
              <a:rPr lang="en-US" sz="2400" dirty="0" smtClean="0">
                <a:solidFill>
                  <a:srgbClr val="C600C6"/>
                </a:solidFill>
                <a:latin typeface="Gabriola" panose="04040605051002020D02" pitchFamily="82" charset="0"/>
              </a:rPr>
              <a:t>the local solutions </a:t>
            </a:r>
            <a:r>
              <a:rPr lang="en-US" sz="2400" dirty="0" smtClean="0">
                <a:solidFill>
                  <a:srgbClr val="C600C6"/>
                </a:solidFill>
                <a:latin typeface="Gabriola" panose="04040605051002020D02" pitchFamily="82" charset="0"/>
              </a:rPr>
              <a:t>issue</a:t>
            </a:r>
            <a:r>
              <a:rPr lang="en-US" sz="2400" dirty="0" smtClean="0">
                <a:latin typeface="Gabriola" panose="04040605051002020D02" pitchFamily="82" charset="0"/>
              </a:rPr>
              <a:t> by some </a:t>
            </a:r>
            <a:r>
              <a:rPr lang="en-US" sz="2400" dirty="0" smtClean="0">
                <a:latin typeface="Gabriola" panose="04040605051002020D02" pitchFamily="82" charset="0"/>
              </a:rPr>
              <a:t>tricks …</a:t>
            </a:r>
            <a:endParaRPr lang="en-US" sz="2400" dirty="0" smtClean="0">
              <a:latin typeface="Gabriola" panose="04040605051002020D02" pitchFamily="82" charset="0"/>
            </a:endParaRPr>
          </a:p>
          <a:p>
            <a:pPr lvl="1"/>
            <a:r>
              <a:rPr lang="en-US" sz="2400" b="1" dirty="0" smtClean="0">
                <a:latin typeface="Gabriola" panose="04040605051002020D02" pitchFamily="82" charset="0"/>
              </a:rPr>
              <a:t>GAs are: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2400" dirty="0" smtClean="0">
                <a:solidFill>
                  <a:srgbClr val="C600C6"/>
                </a:solidFill>
                <a:latin typeface="Gabriola" panose="04040605051002020D02" pitchFamily="82" charset="0"/>
              </a:rPr>
              <a:t>naturally able</a:t>
            </a:r>
            <a:r>
              <a:rPr lang="en-US" sz="2400" dirty="0" smtClean="0">
                <a:latin typeface="Gabriola" panose="04040605051002020D02" pitchFamily="82" charset="0"/>
              </a:rPr>
              <a:t> to manage the local solution issue</a:t>
            </a: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C600C6"/>
                </a:solidFill>
                <a:latin typeface="Gabriola" panose="04040605051002020D02" pitchFamily="82" charset="0"/>
              </a:rPr>
              <a:t>n</a:t>
            </a:r>
            <a:r>
              <a:rPr lang="en-US" sz="2400" dirty="0" smtClean="0">
                <a:solidFill>
                  <a:srgbClr val="C600C6"/>
                </a:solidFill>
                <a:latin typeface="Gabriola" panose="04040605051002020D02" pitchFamily="82" charset="0"/>
              </a:rPr>
              <a:t>aturally parallelizable</a:t>
            </a: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400" dirty="0" smtClean="0">
                <a:latin typeface="Gabriola" panose="04040605051002020D02" pitchFamily="82" charset="0"/>
              </a:rPr>
              <a:t> usable with a </a:t>
            </a:r>
            <a:r>
              <a:rPr lang="en-US" sz="2400" dirty="0" smtClean="0">
                <a:solidFill>
                  <a:srgbClr val="C600C6"/>
                </a:solidFill>
                <a:latin typeface="Gabriola" panose="04040605051002020D02" pitchFamily="82" charset="0"/>
              </a:rPr>
              <a:t>minimum mathematical effort</a:t>
            </a:r>
          </a:p>
          <a:p>
            <a:pPr lvl="1">
              <a:lnSpc>
                <a:spcPct val="150000"/>
              </a:lnSpc>
            </a:pPr>
            <a:r>
              <a:rPr lang="en-US" sz="2400" dirty="0" smtClean="0">
                <a:solidFill>
                  <a:srgbClr val="C600C6"/>
                </a:solidFill>
                <a:latin typeface="Gabriola" panose="04040605051002020D02" pitchFamily="82" charset="0"/>
              </a:rPr>
              <a:t>And</a:t>
            </a:r>
            <a:r>
              <a:rPr lang="en-US" sz="2400" dirty="0" smtClean="0">
                <a:latin typeface="Gabriola" panose="04040605051002020D02" pitchFamily="82" charset="0"/>
              </a:rPr>
              <a:t>, by empiric results,</a:t>
            </a:r>
          </a:p>
          <a:p>
            <a:pPr lvl="2"/>
            <a:r>
              <a:rPr lang="en-US" sz="2400" dirty="0">
                <a:solidFill>
                  <a:srgbClr val="C600C6"/>
                </a:solidFill>
                <a:latin typeface="Gabriola" panose="04040605051002020D02" pitchFamily="82" charset="0"/>
              </a:rPr>
              <a:t>s</a:t>
            </a:r>
            <a:r>
              <a:rPr lang="en-US" sz="2400" dirty="0" smtClean="0">
                <a:solidFill>
                  <a:srgbClr val="C600C6"/>
                </a:solidFill>
                <a:latin typeface="Gabriola" panose="04040605051002020D02" pitchFamily="82" charset="0"/>
              </a:rPr>
              <a:t>how strong capability to manage problems where other methods fail</a:t>
            </a:r>
            <a:r>
              <a:rPr lang="en-US" sz="2400" dirty="0" smtClean="0">
                <a:latin typeface="Gabriola" panose="04040605051002020D02" pitchFamily="82" charset="0"/>
              </a:rPr>
              <a:t>  </a:t>
            </a:r>
          </a:p>
        </p:txBody>
      </p:sp>
      <p:sp>
        <p:nvSpPr>
          <p:cNvPr id="7" name="Rectangle 6"/>
          <p:cNvSpPr/>
          <p:nvPr/>
        </p:nvSpPr>
        <p:spPr>
          <a:xfrm>
            <a:off x="95249" y="6183094"/>
            <a:ext cx="6772275" cy="586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smtClean="0">
                <a:latin typeface="Gabriola" panose="04040605051002020D02" pitchFamily="82" charset="0"/>
              </a:rPr>
              <a:t>** pros and cons in </a:t>
            </a:r>
            <a:r>
              <a:rPr lang="en-US" sz="2400" dirty="0" smtClean="0">
                <a:latin typeface="Gabriola" panose="04040605051002020D02" pitchFamily="82" charset="0"/>
              </a:rPr>
              <a:t>literature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5889" y="5529949"/>
            <a:ext cx="3137188" cy="985081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5889" y="6551729"/>
            <a:ext cx="4478929" cy="181109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28630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32470" y="44624"/>
            <a:ext cx="880402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400" b="1" dirty="0" smtClean="0">
                <a:latin typeface="Gabriola" panose="04040605051002020D02" pitchFamily="82" charset="0"/>
              </a:rPr>
              <a:t>Where: </a:t>
            </a:r>
            <a:r>
              <a:rPr lang="en-US" sz="2400" dirty="0" smtClean="0">
                <a:latin typeface="Gabriola" panose="04040605051002020D02" pitchFamily="82" charset="0"/>
              </a:rPr>
              <a:t>Genetic </a:t>
            </a:r>
            <a:r>
              <a:rPr lang="en-US" sz="2400" dirty="0" smtClean="0">
                <a:latin typeface="Gabriola" panose="04040605051002020D02" pitchFamily="82" charset="0"/>
              </a:rPr>
              <a:t>Algorithms (GAs) </a:t>
            </a:r>
            <a:r>
              <a:rPr lang="en-US" sz="2400" dirty="0">
                <a:latin typeface="Gabriola" panose="04040605051002020D02" pitchFamily="82" charset="0"/>
              </a:rPr>
              <a:t>in </a:t>
            </a:r>
            <a:r>
              <a:rPr lang="en-US" sz="2400" b="1" dirty="0">
                <a:latin typeface="Gabriola" panose="04040605051002020D02" pitchFamily="82" charset="0"/>
              </a:rPr>
              <a:t>Beam Dynamics </a:t>
            </a:r>
            <a:r>
              <a:rPr lang="en-US" sz="2400" b="1" dirty="0" smtClean="0">
                <a:latin typeface="Gabriola" panose="04040605051002020D02" pitchFamily="82" charset="0"/>
              </a:rPr>
              <a:t>Optimization -1</a:t>
            </a:r>
            <a:endParaRPr lang="en-US" sz="2400" b="1" dirty="0">
              <a:latin typeface="Gabriola" panose="04040605051002020D02" pitchFamily="82" charset="0"/>
            </a:endParaRPr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232470" y="779294"/>
            <a:ext cx="8588801" cy="244682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algn="ctr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defRPr/>
            </a:pPr>
            <a:r>
              <a:rPr lang="en-US" sz="2400" b="1" dirty="0" smtClean="0">
                <a:latin typeface="Gabriola" panose="04040605051002020D02" pitchFamily="82" charset="0"/>
              </a:rPr>
              <a:t>GAs </a:t>
            </a:r>
            <a:r>
              <a:rPr lang="en-US" sz="2400" b="1" dirty="0" smtClean="0">
                <a:latin typeface="Gabriola" panose="04040605051002020D02" pitchFamily="82" charset="0"/>
              </a:rPr>
              <a:t>give strong </a:t>
            </a:r>
            <a:r>
              <a:rPr lang="en-US" sz="2400" b="1" dirty="0" smtClean="0">
                <a:latin typeface="Gabriola" panose="04040605051002020D02" pitchFamily="82" charset="0"/>
              </a:rPr>
              <a:t>advantages …</a:t>
            </a:r>
            <a:endParaRPr lang="en-US" sz="2400" b="1" dirty="0" smtClean="0">
              <a:latin typeface="Gabriola" panose="04040605051002020D02" pitchFamily="82" charset="0"/>
            </a:endParaRPr>
          </a:p>
          <a:p>
            <a:pPr marL="342900" indent="-342900" algn="just">
              <a:spcBef>
                <a:spcPts val="600"/>
              </a:spcBef>
              <a:buFont typeface="Wingdings" panose="05000000000000000000" pitchFamily="2" charset="2"/>
              <a:buChar char="Ø"/>
              <a:defRPr/>
            </a:pPr>
            <a:r>
              <a:rPr lang="en-US" sz="2400" dirty="0" smtClean="0">
                <a:solidFill>
                  <a:srgbClr val="C600C6"/>
                </a:solidFill>
                <a:latin typeface="Gabriola" panose="04040605051002020D02" pitchFamily="82" charset="0"/>
              </a:rPr>
              <a:t>in multi-dimensional problems </a:t>
            </a:r>
            <a:r>
              <a:rPr lang="en-US" sz="2400" dirty="0" smtClean="0">
                <a:latin typeface="Gabriola" panose="04040605051002020D02" pitchFamily="82" charset="0"/>
              </a:rPr>
              <a:t>with variables </a:t>
            </a:r>
            <a:r>
              <a:rPr lang="en-US" sz="2400" dirty="0">
                <a:latin typeface="Gabriola" panose="04040605051002020D02" pitchFamily="82" charset="0"/>
              </a:rPr>
              <a:t>strongly non linear </a:t>
            </a:r>
            <a:r>
              <a:rPr lang="en-US" sz="2400" dirty="0" smtClean="0">
                <a:latin typeface="Gabriola" panose="04040605051002020D02" pitchFamily="82" charset="0"/>
              </a:rPr>
              <a:t>correlated</a:t>
            </a:r>
            <a:endParaRPr lang="en-US" sz="2400" dirty="0" smtClean="0">
              <a:latin typeface="Gabriola" panose="04040605051002020D02" pitchFamily="82" charset="0"/>
            </a:endParaRPr>
          </a:p>
          <a:p>
            <a:pPr marL="285750" indent="-285750" algn="just">
              <a:spcBef>
                <a:spcPts val="600"/>
              </a:spcBef>
              <a:buFont typeface="Wingdings" panose="05000000000000000000" pitchFamily="2" charset="2"/>
              <a:buChar char="§"/>
              <a:defRPr/>
            </a:pPr>
            <a:endParaRPr lang="en-US" sz="800" dirty="0" smtClean="0">
              <a:latin typeface="Gabriola" panose="04040605051002020D02" pitchFamily="82" charset="0"/>
            </a:endParaRPr>
          </a:p>
          <a:p>
            <a:pPr algn="just">
              <a:spcBef>
                <a:spcPts val="600"/>
              </a:spcBef>
              <a:defRPr/>
            </a:pPr>
            <a:r>
              <a:rPr lang="en-US" sz="2400" b="1" dirty="0" smtClean="0">
                <a:latin typeface="Gabriola" panose="04040605051002020D02" pitchFamily="82" charset="0"/>
              </a:rPr>
              <a:t>A main example :</a:t>
            </a:r>
          </a:p>
          <a:p>
            <a:pPr marL="342900" indent="-342900" algn="just">
              <a:spcBef>
                <a:spcPts val="600"/>
              </a:spcBef>
              <a:buFont typeface="Wingdings" panose="05000000000000000000" pitchFamily="2" charset="2"/>
              <a:buChar char="Ø"/>
              <a:defRPr/>
            </a:pPr>
            <a:r>
              <a:rPr lang="en-US" sz="2400" dirty="0" smtClean="0">
                <a:solidFill>
                  <a:srgbClr val="C600C6"/>
                </a:solidFill>
                <a:latin typeface="Gabriola" panose="04040605051002020D02" pitchFamily="82" charset="0"/>
              </a:rPr>
              <a:t>Space Charge &amp; its non-linear nature</a:t>
            </a:r>
            <a:r>
              <a:rPr lang="en-US" sz="2400" dirty="0" smtClean="0">
                <a:latin typeface="Gabriola" panose="04040605051002020D02" pitchFamily="82" charset="0"/>
              </a:rPr>
              <a:t>: correlates low energy beam-line parameters</a:t>
            </a:r>
            <a:endParaRPr lang="en-US" sz="2400" dirty="0" smtClean="0">
              <a:latin typeface="Gabriola" panose="04040605051002020D02" pitchFamily="82" charset="0"/>
            </a:endParaRPr>
          </a:p>
          <a:p>
            <a:pPr marL="342900" indent="-342900" algn="just">
              <a:spcBef>
                <a:spcPts val="600"/>
              </a:spcBef>
              <a:buFont typeface="Wingdings" panose="05000000000000000000" pitchFamily="2" charset="2"/>
              <a:buChar char="Ø"/>
              <a:defRPr/>
            </a:pPr>
            <a:r>
              <a:rPr lang="en-US" sz="2400" dirty="0" smtClean="0">
                <a:latin typeface="Gabriola" panose="04040605051002020D02" pitchFamily="82" charset="0"/>
              </a:rPr>
              <a:t>Also frozen </a:t>
            </a:r>
            <a:r>
              <a:rPr lang="en-US" sz="2400" dirty="0">
                <a:latin typeface="Gabriola" panose="04040605051002020D02" pitchFamily="82" charset="0"/>
              </a:rPr>
              <a:t>beams (space charge off</a:t>
            </a:r>
            <a:r>
              <a:rPr lang="en-US" sz="2400" dirty="0" smtClean="0">
                <a:latin typeface="Gabriola" panose="04040605051002020D02" pitchFamily="82" charset="0"/>
              </a:rPr>
              <a:t>): </a:t>
            </a:r>
            <a:r>
              <a:rPr lang="en-US" sz="2400" dirty="0">
                <a:latin typeface="Gabriola" panose="04040605051002020D02" pitchFamily="82" charset="0"/>
              </a:rPr>
              <a:t>Other </a:t>
            </a:r>
            <a:r>
              <a:rPr lang="en-US" sz="2400" dirty="0">
                <a:latin typeface="Gabriola" panose="04040605051002020D02" pitchFamily="82" charset="0"/>
              </a:rPr>
              <a:t>c</a:t>
            </a:r>
            <a:r>
              <a:rPr lang="en-US" sz="2400" dirty="0" smtClean="0">
                <a:latin typeface="Gabriola" panose="04040605051002020D02" pitchFamily="82" charset="0"/>
              </a:rPr>
              <a:t>omplex </a:t>
            </a:r>
            <a:r>
              <a:rPr lang="en-US" sz="2400" dirty="0" smtClean="0">
                <a:latin typeface="Gabriola" panose="04040605051002020D02" pitchFamily="82" charset="0"/>
              </a:rPr>
              <a:t>situations</a:t>
            </a:r>
            <a:endParaRPr lang="en-US" sz="2400" dirty="0" smtClean="0">
              <a:latin typeface="Gabriola" panose="04040605051002020D02" pitchFamily="82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32469" y="3868455"/>
            <a:ext cx="8588801" cy="208057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rgbClr val="0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Bef>
                <a:spcPct val="50000"/>
              </a:spcBef>
              <a:defRPr/>
            </a:pPr>
            <a:r>
              <a:rPr lang="en-US" sz="2400" b="1" dirty="0" smtClean="0">
                <a:latin typeface="Gabriola" panose="04040605051002020D02" pitchFamily="82" charset="0"/>
              </a:rPr>
              <a:t>Example (1) </a:t>
            </a:r>
            <a:r>
              <a:rPr lang="en-US" sz="2400" b="1" dirty="0" smtClean="0">
                <a:solidFill>
                  <a:srgbClr val="C600C6"/>
                </a:solidFill>
                <a:latin typeface="Gabriola" panose="04040605051002020D02" pitchFamily="82" charset="0"/>
              </a:rPr>
              <a:t>Thomson/Compton Sources</a:t>
            </a:r>
            <a:r>
              <a:rPr lang="en-US" sz="2400" b="1" dirty="0" smtClean="0">
                <a:latin typeface="Gabriola" panose="04040605051002020D02" pitchFamily="82" charset="0"/>
              </a:rPr>
              <a:t> </a:t>
            </a:r>
            <a:r>
              <a:rPr lang="en-US" sz="2400" dirty="0" smtClean="0">
                <a:latin typeface="Gabriola" panose="04040605051002020D02" pitchFamily="82" charset="0"/>
              </a:rPr>
              <a:t>(e.g. </a:t>
            </a:r>
            <a:r>
              <a:rPr lang="en-US" sz="2400" dirty="0" err="1" smtClean="0">
                <a:latin typeface="Gabriola" panose="04040605051002020D02" pitchFamily="82" charset="0"/>
              </a:rPr>
              <a:t>SPARC_lab</a:t>
            </a:r>
            <a:r>
              <a:rPr lang="en-US" sz="2400" dirty="0" smtClean="0">
                <a:latin typeface="Gabriola" panose="04040605051002020D02" pitchFamily="82" charset="0"/>
              </a:rPr>
              <a:t>, STAR, </a:t>
            </a:r>
            <a:r>
              <a:rPr lang="en-US" sz="2400" dirty="0" err="1" smtClean="0">
                <a:latin typeface="Gabriola" panose="04040605051002020D02" pitchFamily="82" charset="0"/>
              </a:rPr>
              <a:t>ThomX</a:t>
            </a:r>
            <a:r>
              <a:rPr lang="en-US" sz="2400" dirty="0" smtClean="0">
                <a:latin typeface="Gabriola" panose="04040605051002020D02" pitchFamily="82" charset="0"/>
              </a:rPr>
              <a:t>, ELI-</a:t>
            </a:r>
            <a:r>
              <a:rPr lang="en-US" sz="2400" dirty="0" err="1" smtClean="0">
                <a:latin typeface="Gabriola" panose="04040605051002020D02" pitchFamily="82" charset="0"/>
              </a:rPr>
              <a:t>np</a:t>
            </a:r>
            <a:r>
              <a:rPr lang="en-US" sz="2400" dirty="0" smtClean="0">
                <a:latin typeface="Gabriola" panose="04040605051002020D02" pitchFamily="82" charset="0"/>
              </a:rPr>
              <a:t>, Munich Compact Light Source)</a:t>
            </a:r>
            <a:r>
              <a:rPr lang="en-US" sz="2400" b="1" dirty="0" smtClean="0">
                <a:latin typeface="Gabriola" panose="04040605051002020D02" pitchFamily="82" charset="0"/>
              </a:rPr>
              <a:t> which ask for : </a:t>
            </a:r>
          </a:p>
          <a:p>
            <a:pPr algn="just">
              <a:lnSpc>
                <a:spcPct val="120000"/>
              </a:lnSpc>
              <a:spcBef>
                <a:spcPct val="50000"/>
              </a:spcBef>
              <a:defRPr/>
            </a:pPr>
            <a:endParaRPr lang="en-US" sz="800" b="1" dirty="0" smtClean="0">
              <a:latin typeface="Gabriola" panose="04040605051002020D02" pitchFamily="82" charset="0"/>
            </a:endParaRPr>
          </a:p>
          <a:p>
            <a:pPr lvl="1" algn="just">
              <a:spcBef>
                <a:spcPts val="600"/>
              </a:spcBef>
              <a:defRPr/>
            </a:pPr>
            <a:r>
              <a:rPr lang="en-US" sz="2400" dirty="0" smtClean="0">
                <a:latin typeface="Gabriola" panose="04040605051002020D02" pitchFamily="82" charset="0"/>
              </a:rPr>
              <a:t>For the spectral density: </a:t>
            </a:r>
            <a:r>
              <a:rPr lang="en-US" sz="2400" b="1" dirty="0" smtClean="0">
                <a:latin typeface="Gabriola" panose="04040605051002020D02" pitchFamily="82" charset="0"/>
              </a:rPr>
              <a:t>1) </a:t>
            </a:r>
            <a:r>
              <a:rPr lang="en-US" sz="2400" b="1" dirty="0" smtClean="0">
                <a:solidFill>
                  <a:srgbClr val="C600C6"/>
                </a:solidFill>
                <a:latin typeface="Gabriola" panose="04040605051002020D02" pitchFamily="82" charset="0"/>
              </a:rPr>
              <a:t>very low DE/E</a:t>
            </a:r>
            <a:r>
              <a:rPr lang="en-US" sz="2400" dirty="0" smtClean="0">
                <a:latin typeface="Gabriola" panose="04040605051002020D02" pitchFamily="82" charset="0"/>
              </a:rPr>
              <a:t>, </a:t>
            </a:r>
            <a:r>
              <a:rPr lang="en-US" sz="2400" b="1" dirty="0" smtClean="0">
                <a:latin typeface="Gabriola" panose="04040605051002020D02" pitchFamily="82" charset="0"/>
              </a:rPr>
              <a:t>2) </a:t>
            </a:r>
            <a:r>
              <a:rPr lang="en-US" sz="2400" b="1" dirty="0" smtClean="0">
                <a:solidFill>
                  <a:srgbClr val="C600C6"/>
                </a:solidFill>
                <a:latin typeface="Gabriola" panose="04040605051002020D02" pitchFamily="82" charset="0"/>
              </a:rPr>
              <a:t>low Emit</a:t>
            </a:r>
          </a:p>
          <a:p>
            <a:pPr lvl="1" algn="just">
              <a:spcBef>
                <a:spcPts val="600"/>
              </a:spcBef>
              <a:defRPr/>
            </a:pPr>
            <a:r>
              <a:rPr lang="en-US" sz="2400" dirty="0" smtClean="0">
                <a:latin typeface="Gabriola" panose="04040605051002020D02" pitchFamily="82" charset="0"/>
              </a:rPr>
              <a:t>For the photon flux : </a:t>
            </a:r>
            <a:r>
              <a:rPr lang="en-US" sz="2400" b="1" dirty="0" smtClean="0">
                <a:latin typeface="Gabriola" panose="04040605051002020D02" pitchFamily="82" charset="0"/>
              </a:rPr>
              <a:t>3) </a:t>
            </a:r>
            <a:r>
              <a:rPr lang="en-US" sz="2400" b="1" dirty="0" err="1" smtClean="0">
                <a:solidFill>
                  <a:srgbClr val="C600C6"/>
                </a:solidFill>
                <a:latin typeface="Gabriola" panose="04040605051002020D02" pitchFamily="82" charset="0"/>
              </a:rPr>
              <a:t>Q</a:t>
            </a:r>
            <a:r>
              <a:rPr lang="en-US" sz="2400" b="1" baseline="-25000" dirty="0" err="1" smtClean="0">
                <a:solidFill>
                  <a:srgbClr val="C600C6"/>
                </a:solidFill>
                <a:latin typeface="Gabriola" panose="04040605051002020D02" pitchFamily="82" charset="0"/>
              </a:rPr>
              <a:t>bunch</a:t>
            </a:r>
            <a:r>
              <a:rPr lang="en-US" sz="2400" dirty="0" smtClean="0">
                <a:solidFill>
                  <a:srgbClr val="C600C6"/>
                </a:solidFill>
                <a:latin typeface="Gabriola" panose="04040605051002020D02" pitchFamily="82" charset="0"/>
              </a:rPr>
              <a:t> as </a:t>
            </a:r>
            <a:r>
              <a:rPr lang="en-US" sz="2400" b="1" dirty="0" smtClean="0">
                <a:solidFill>
                  <a:srgbClr val="C600C6"/>
                </a:solidFill>
                <a:latin typeface="Gabriola" panose="04040605051002020D02" pitchFamily="82" charset="0"/>
              </a:rPr>
              <a:t>high</a:t>
            </a:r>
            <a:r>
              <a:rPr lang="en-US" sz="2400" dirty="0" smtClean="0">
                <a:solidFill>
                  <a:srgbClr val="C600C6"/>
                </a:solidFill>
                <a:latin typeface="Gabriola" panose="04040605051002020D02" pitchFamily="82" charset="0"/>
              </a:rPr>
              <a:t> as possible</a:t>
            </a:r>
          </a:p>
        </p:txBody>
      </p:sp>
      <p:sp>
        <p:nvSpPr>
          <p:cNvPr id="10" name="Line 16"/>
          <p:cNvSpPr>
            <a:spLocks noChangeShapeType="1"/>
          </p:cNvSpPr>
          <p:nvPr/>
        </p:nvSpPr>
        <p:spPr bwMode="auto">
          <a:xfrm>
            <a:off x="251519" y="551705"/>
            <a:ext cx="8670059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t-IT" sz="1400" kern="0"/>
          </a:p>
        </p:txBody>
      </p:sp>
    </p:spTree>
    <p:extLst>
      <p:ext uri="{BB962C8B-B14F-4D97-AF65-F5344CB8AC3E}">
        <p14:creationId xmlns:p14="http://schemas.microsoft.com/office/powerpoint/2010/main" val="731928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51519" y="765090"/>
            <a:ext cx="8569752" cy="59154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Bef>
                <a:spcPct val="50000"/>
              </a:spcBef>
              <a:defRPr/>
            </a:pPr>
            <a:r>
              <a:rPr lang="en-US" sz="2400" b="1" dirty="0" smtClean="0">
                <a:latin typeface="Gabriola" panose="04040605051002020D02" pitchFamily="82" charset="0"/>
              </a:rPr>
              <a:t>Example (2) </a:t>
            </a:r>
            <a:r>
              <a:rPr lang="en-US" sz="2400" b="1" dirty="0" smtClean="0">
                <a:solidFill>
                  <a:srgbClr val="C600C6"/>
                </a:solidFill>
                <a:latin typeface="Gabriola" panose="04040605051002020D02" pitchFamily="82" charset="0"/>
              </a:rPr>
              <a:t>Ultra short e-beams</a:t>
            </a:r>
            <a:r>
              <a:rPr lang="en-US" sz="2400" b="1" dirty="0" smtClean="0">
                <a:latin typeface="Gabriola" panose="04040605051002020D02" pitchFamily="82" charset="0"/>
              </a:rPr>
              <a:t> </a:t>
            </a:r>
            <a:r>
              <a:rPr lang="en-US" sz="2400" dirty="0" smtClean="0">
                <a:latin typeface="Gabriola" panose="04040605051002020D02" pitchFamily="82" charset="0"/>
              </a:rPr>
              <a:t>(e.g. </a:t>
            </a:r>
            <a:r>
              <a:rPr lang="en-US" sz="2400" dirty="0" err="1" smtClean="0">
                <a:latin typeface="Gabriola" panose="04040605051002020D02" pitchFamily="82" charset="0"/>
              </a:rPr>
              <a:t>SPARC_lab</a:t>
            </a:r>
            <a:r>
              <a:rPr lang="en-US" sz="2400" dirty="0" smtClean="0">
                <a:latin typeface="Gabriola" panose="04040605051002020D02" pitchFamily="82" charset="0"/>
              </a:rPr>
              <a:t>, LCLS, REAGE, XFEL, EUPRAXIA, … ):</a:t>
            </a:r>
          </a:p>
          <a:p>
            <a:pPr algn="just">
              <a:lnSpc>
                <a:spcPct val="120000"/>
              </a:lnSpc>
              <a:spcBef>
                <a:spcPct val="50000"/>
              </a:spcBef>
              <a:defRPr/>
            </a:pPr>
            <a:endParaRPr lang="en-US" sz="800" dirty="0" smtClean="0">
              <a:latin typeface="Gabriola" panose="04040605051002020D02" pitchFamily="82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400" dirty="0" smtClean="0">
                <a:solidFill>
                  <a:srgbClr val="C600C6"/>
                </a:solidFill>
                <a:latin typeface="Gabriola" panose="04040605051002020D02" pitchFamily="82" charset="0"/>
                <a:ea typeface="Verdana" pitchFamily="34" charset="0"/>
                <a:cs typeface="Verdana" pitchFamily="34" charset="0"/>
              </a:rPr>
              <a:t>Femtosecond light pulses (FEL/X-FEL), </a:t>
            </a:r>
            <a:r>
              <a:rPr lang="en-US" sz="2400" dirty="0" smtClean="0">
                <a:latin typeface="Gabriola" panose="04040605051002020D02" pitchFamily="82" charset="0"/>
              </a:rPr>
              <a:t>Atoms in chemical reactions, phase-transition, </a:t>
            </a:r>
            <a:r>
              <a:rPr lang="en-US" sz="2400" i="1" dirty="0" smtClean="0">
                <a:solidFill>
                  <a:srgbClr val="007E00"/>
                </a:solidFill>
                <a:latin typeface="Gabriola" panose="04040605051002020D02" pitchFamily="82" charset="0"/>
                <a:ea typeface="Verdana" pitchFamily="34" charset="0"/>
                <a:cs typeface="Verdana" pitchFamily="34" charset="0"/>
              </a:rPr>
              <a:t>Photosynthesis Water Splitting :</a:t>
            </a:r>
            <a:r>
              <a:rPr lang="en-US" sz="2400" dirty="0" smtClean="0">
                <a:solidFill>
                  <a:srgbClr val="007E00"/>
                </a:solidFill>
                <a:latin typeface="Gabriola" panose="04040605051002020D02" pitchFamily="82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2400" dirty="0" smtClean="0">
                <a:latin typeface="Gabriola" panose="04040605051002020D02" pitchFamily="82" charset="0"/>
              </a:rPr>
              <a:t>timescale </a:t>
            </a:r>
            <a:r>
              <a:rPr lang="en-US" sz="2400" dirty="0" smtClean="0">
                <a:solidFill>
                  <a:srgbClr val="007E00"/>
                </a:solidFill>
                <a:latin typeface="Gabriola" panose="04040605051002020D02" pitchFamily="82" charset="0"/>
              </a:rPr>
              <a:t>1-100 </a:t>
            </a:r>
            <a:r>
              <a:rPr lang="en-US" sz="2400" dirty="0" err="1" smtClean="0">
                <a:solidFill>
                  <a:srgbClr val="007E00"/>
                </a:solidFill>
                <a:latin typeface="Gabriola" panose="04040605051002020D02" pitchFamily="82" charset="0"/>
              </a:rPr>
              <a:t>fs</a:t>
            </a:r>
            <a:r>
              <a:rPr lang="en-US" sz="2400" dirty="0" smtClean="0">
                <a:solidFill>
                  <a:srgbClr val="007E00"/>
                </a:solidFill>
                <a:latin typeface="Gabriola" panose="04040605051002020D02" pitchFamily="82" charset="0"/>
              </a:rPr>
              <a:t> </a:t>
            </a:r>
            <a:r>
              <a:rPr lang="en-US" sz="2400" dirty="0" smtClean="0">
                <a:latin typeface="Gabriola" panose="04040605051002020D02" pitchFamily="82" charset="0"/>
              </a:rPr>
              <a:t>[2014 “first snapshots of water splitting” by LCLS; </a:t>
            </a:r>
            <a:r>
              <a:rPr lang="en-US" sz="2400" dirty="0" err="1" smtClean="0">
                <a:latin typeface="Gabriola" panose="04040605051002020D02" pitchFamily="82" charset="0"/>
              </a:rPr>
              <a:t>ScienceDaily</a:t>
            </a:r>
            <a:r>
              <a:rPr lang="en-US" sz="2400" dirty="0" smtClean="0">
                <a:latin typeface="Gabriola" panose="04040605051002020D02" pitchFamily="82" charset="0"/>
              </a:rPr>
              <a:t>;  Nature]</a:t>
            </a:r>
          </a:p>
          <a:p>
            <a:pPr lvl="1" algn="just"/>
            <a:endParaRPr lang="it-IT" sz="800" dirty="0" smtClean="0">
              <a:solidFill>
                <a:srgbClr val="0066FF"/>
              </a:solidFill>
              <a:latin typeface="Gabriola" panose="04040605051002020D02" pitchFamily="82" charset="0"/>
            </a:endParaRPr>
          </a:p>
          <a:p>
            <a:pPr lvl="1" algn="just"/>
            <a:endParaRPr lang="it-IT" sz="800" dirty="0" smtClean="0">
              <a:solidFill>
                <a:srgbClr val="0066FF"/>
              </a:solidFill>
              <a:latin typeface="Gabriola" panose="04040605051002020D02" pitchFamily="82" charset="0"/>
            </a:endParaRPr>
          </a:p>
          <a:p>
            <a:pPr lvl="1" algn="just"/>
            <a:endParaRPr lang="en-US" sz="800" dirty="0" smtClean="0">
              <a:solidFill>
                <a:srgbClr val="0066FF"/>
              </a:solidFill>
              <a:latin typeface="Gabriola" panose="04040605051002020D02" pitchFamily="82" charset="0"/>
            </a:endParaRP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n-US" sz="2400" dirty="0" smtClean="0">
                <a:solidFill>
                  <a:srgbClr val="C600C6"/>
                </a:solidFill>
                <a:latin typeface="Gabriola" panose="04040605051002020D02" pitchFamily="82" charset="0"/>
              </a:rPr>
              <a:t>Plasma Wave Acceleration:  </a:t>
            </a:r>
            <a:r>
              <a:rPr lang="en-US" sz="2400" dirty="0" err="1" smtClean="0">
                <a:latin typeface="Gabriola" panose="04040605051002020D02" pitchFamily="82" charset="0"/>
              </a:rPr>
              <a:t>λ</a:t>
            </a:r>
            <a:r>
              <a:rPr lang="en-US" sz="2400" baseline="-25000" dirty="0" err="1" smtClean="0">
                <a:latin typeface="Gabriola" panose="04040605051002020D02" pitchFamily="82" charset="0"/>
              </a:rPr>
              <a:t>plasma</a:t>
            </a:r>
            <a:r>
              <a:rPr lang="en-US" sz="2400" dirty="0" smtClean="0">
                <a:latin typeface="Gabriola" panose="04040605051002020D02" pitchFamily="82" charset="0"/>
              </a:rPr>
              <a:t> order of 30-600 </a:t>
            </a:r>
            <a:r>
              <a:rPr lang="en-US" sz="2400" dirty="0" err="1" smtClean="0">
                <a:latin typeface="Gabriola" panose="04040605051002020D02" pitchFamily="82" charset="0"/>
              </a:rPr>
              <a:t>fs</a:t>
            </a:r>
            <a:r>
              <a:rPr lang="en-US" sz="2400" dirty="0" smtClean="0">
                <a:latin typeface="Gabriola" panose="04040605051002020D02" pitchFamily="82" charset="0"/>
              </a:rPr>
              <a:t> . The </a:t>
            </a:r>
            <a:r>
              <a:rPr lang="en-US" sz="2400" b="1" dirty="0" smtClean="0">
                <a:latin typeface="Gabriola" panose="04040605051002020D02" pitchFamily="82" charset="0"/>
              </a:rPr>
              <a:t>Witness</a:t>
            </a:r>
            <a:r>
              <a:rPr lang="en-US" sz="2400" dirty="0" smtClean="0">
                <a:latin typeface="Gabriola" panose="04040605051002020D02" pitchFamily="82" charset="0"/>
              </a:rPr>
              <a:t> much shorter, the </a:t>
            </a:r>
            <a:r>
              <a:rPr lang="en-US" sz="2400" b="1" dirty="0" smtClean="0">
                <a:latin typeface="Gabriola" panose="04040605051002020D02" pitchFamily="82" charset="0"/>
              </a:rPr>
              <a:t>Driver</a:t>
            </a:r>
            <a:r>
              <a:rPr lang="en-US" sz="2400" dirty="0" smtClean="0">
                <a:latin typeface="Gabriola" panose="04040605051002020D02" pitchFamily="82" charset="0"/>
              </a:rPr>
              <a:t> (</a:t>
            </a:r>
            <a:r>
              <a:rPr lang="en-US" sz="2400" dirty="0" err="1" smtClean="0">
                <a:latin typeface="Gabriola" panose="04040605051002020D02" pitchFamily="82" charset="0"/>
              </a:rPr>
              <a:t>pwfa</a:t>
            </a:r>
            <a:r>
              <a:rPr lang="en-US" sz="2400" dirty="0" smtClean="0">
                <a:latin typeface="Gabriola" panose="04040605051002020D02" pitchFamily="82" charset="0"/>
              </a:rPr>
              <a:t>) comparable to </a:t>
            </a:r>
            <a:r>
              <a:rPr lang="en-US" sz="2400" dirty="0" err="1" smtClean="0">
                <a:latin typeface="Gabriola" panose="04040605051002020D02" pitchFamily="82" charset="0"/>
              </a:rPr>
              <a:t>λ</a:t>
            </a:r>
            <a:r>
              <a:rPr lang="en-US" sz="2400" baseline="-25000" dirty="0" err="1" smtClean="0">
                <a:latin typeface="Gabriola" panose="04040605051002020D02" pitchFamily="82" charset="0"/>
              </a:rPr>
              <a:t>plasma</a:t>
            </a:r>
            <a:endParaRPr lang="en-US" sz="2400" dirty="0" smtClean="0">
              <a:latin typeface="Gabriola" panose="04040605051002020D02" pitchFamily="82" charset="0"/>
            </a:endParaRPr>
          </a:p>
          <a:p>
            <a:pPr marL="171450" indent="-171450" algn="just">
              <a:buFont typeface="Wingdings" panose="05000000000000000000" pitchFamily="2" charset="2"/>
              <a:buChar char="§"/>
            </a:pPr>
            <a:endParaRPr lang="it-IT" sz="800" dirty="0" smtClean="0">
              <a:solidFill>
                <a:srgbClr val="0066FF"/>
              </a:solidFill>
              <a:latin typeface="Gabriola" panose="04040605051002020D02" pitchFamily="82" charset="0"/>
            </a:endParaRPr>
          </a:p>
          <a:p>
            <a:pPr marL="171450" indent="-171450" algn="just">
              <a:buFont typeface="Wingdings" panose="05000000000000000000" pitchFamily="2" charset="2"/>
              <a:buChar char="§"/>
            </a:pPr>
            <a:endParaRPr lang="it-IT" sz="800" dirty="0" smtClean="0">
              <a:solidFill>
                <a:srgbClr val="0066FF"/>
              </a:solidFill>
              <a:latin typeface="Gabriola" panose="04040605051002020D02" pitchFamily="82" charset="0"/>
            </a:endParaRPr>
          </a:p>
          <a:p>
            <a:pPr marL="171450" indent="-171450" algn="just">
              <a:buFont typeface="Wingdings" panose="05000000000000000000" pitchFamily="2" charset="2"/>
              <a:buChar char="§"/>
            </a:pPr>
            <a:endParaRPr lang="en-US" sz="800" dirty="0" smtClean="0">
              <a:solidFill>
                <a:srgbClr val="0066FF"/>
              </a:solidFill>
              <a:latin typeface="Gabriola" panose="04040605051002020D02" pitchFamily="82" charset="0"/>
            </a:endParaRP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n-US" sz="2400" u="sng" dirty="0" smtClean="0">
                <a:solidFill>
                  <a:srgbClr val="C600C6"/>
                </a:solidFill>
                <a:latin typeface="Gabriola" panose="04040605051002020D02" pitchFamily="82" charset="0"/>
              </a:rPr>
              <a:t>Femtosecond Electron Diffraction (FED)</a:t>
            </a:r>
          </a:p>
          <a:p>
            <a:pPr lvl="1" algn="just"/>
            <a:r>
              <a:rPr lang="en-US" sz="2400" dirty="0" smtClean="0">
                <a:solidFill>
                  <a:srgbClr val="0070C0"/>
                </a:solidFill>
                <a:latin typeface="Gabriola" panose="04040605051002020D02" pitchFamily="82" charset="0"/>
              </a:rPr>
              <a:t>Molecular or atomic motion movies</a:t>
            </a:r>
            <a:r>
              <a:rPr lang="en-US" sz="2400" dirty="0" smtClean="0">
                <a:latin typeface="Gabriola" panose="04040605051002020D02" pitchFamily="82" charset="0"/>
              </a:rPr>
              <a:t>: phase transitions, …, . Timescale: few 10s of </a:t>
            </a:r>
            <a:r>
              <a:rPr lang="en-US" sz="2400" dirty="0" err="1" smtClean="0">
                <a:latin typeface="Gabriola" panose="04040605051002020D02" pitchFamily="82" charset="0"/>
              </a:rPr>
              <a:t>fs</a:t>
            </a:r>
            <a:r>
              <a:rPr lang="en-US" sz="2400" dirty="0" smtClean="0">
                <a:latin typeface="Gabriola" panose="04040605051002020D02" pitchFamily="82" charset="0"/>
              </a:rPr>
              <a:t>. Relativistic case:</a:t>
            </a:r>
            <a:r>
              <a:rPr lang="en-US" sz="2400" dirty="0" smtClean="0">
                <a:solidFill>
                  <a:srgbClr val="0070C0"/>
                </a:solidFill>
                <a:latin typeface="Gabriola" panose="04040605051002020D02" pitchFamily="82" charset="0"/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  <a:latin typeface="Gabriola" panose="04040605051002020D02" pitchFamily="82" charset="0"/>
              </a:rPr>
              <a:t>E</a:t>
            </a:r>
            <a:r>
              <a:rPr lang="en-US" sz="2400" baseline="-25000" dirty="0" err="1" smtClean="0">
                <a:solidFill>
                  <a:srgbClr val="0070C0"/>
                </a:solidFill>
                <a:latin typeface="Gabriola" panose="04040605051002020D02" pitchFamily="82" charset="0"/>
              </a:rPr>
              <a:t>b</a:t>
            </a:r>
            <a:r>
              <a:rPr lang="en-US" sz="2400" dirty="0" smtClean="0">
                <a:solidFill>
                  <a:srgbClr val="0070C0"/>
                </a:solidFill>
                <a:latin typeface="Gabriola" panose="04040605051002020D02" pitchFamily="82" charset="0"/>
              </a:rPr>
              <a:t> ≈ 5MeV, </a:t>
            </a:r>
            <a:r>
              <a:rPr lang="en-US" sz="2400" dirty="0" err="1" smtClean="0">
                <a:solidFill>
                  <a:srgbClr val="0070C0"/>
                </a:solidFill>
                <a:latin typeface="Gabriola" panose="04040605051002020D02" pitchFamily="82" charset="0"/>
              </a:rPr>
              <a:t>Q</a:t>
            </a:r>
            <a:r>
              <a:rPr lang="en-US" sz="2400" baseline="-25000" dirty="0" err="1" smtClean="0">
                <a:solidFill>
                  <a:srgbClr val="0070C0"/>
                </a:solidFill>
                <a:latin typeface="Gabriola" panose="04040605051002020D02" pitchFamily="82" charset="0"/>
              </a:rPr>
              <a:t>b</a:t>
            </a:r>
            <a:r>
              <a:rPr lang="en-US" sz="2400" dirty="0" smtClean="0">
                <a:solidFill>
                  <a:srgbClr val="0070C0"/>
                </a:solidFill>
                <a:latin typeface="Gabriola" panose="04040605051002020D02" pitchFamily="82" charset="0"/>
              </a:rPr>
              <a:t> ≈ 100fC, </a:t>
            </a:r>
            <a:r>
              <a:rPr lang="en-US" sz="2400" dirty="0" err="1" smtClean="0">
                <a:solidFill>
                  <a:srgbClr val="0070C0"/>
                </a:solidFill>
                <a:latin typeface="Gabriola" panose="04040605051002020D02" pitchFamily="82" charset="0"/>
              </a:rPr>
              <a:t>ε</a:t>
            </a:r>
            <a:r>
              <a:rPr lang="en-US" sz="2400" baseline="-25000" dirty="0" err="1" smtClean="0">
                <a:solidFill>
                  <a:srgbClr val="0070C0"/>
                </a:solidFill>
                <a:latin typeface="Gabriola" panose="04040605051002020D02" pitchFamily="82" charset="0"/>
              </a:rPr>
              <a:t>tr</a:t>
            </a:r>
            <a:r>
              <a:rPr lang="en-US" sz="2400" dirty="0" smtClean="0">
                <a:solidFill>
                  <a:srgbClr val="0070C0"/>
                </a:solidFill>
                <a:latin typeface="Gabriola" panose="04040605051002020D02" pitchFamily="82" charset="0"/>
              </a:rPr>
              <a:t>&lt;0.1 mm-</a:t>
            </a:r>
            <a:r>
              <a:rPr lang="en-US" sz="2400" dirty="0" err="1" smtClean="0">
                <a:solidFill>
                  <a:srgbClr val="0070C0"/>
                </a:solidFill>
                <a:latin typeface="Gabriola" panose="04040605051002020D02" pitchFamily="82" charset="0"/>
              </a:rPr>
              <a:t>mrad</a:t>
            </a:r>
            <a:r>
              <a:rPr lang="en-US" sz="2400" dirty="0" smtClean="0">
                <a:solidFill>
                  <a:srgbClr val="0070C0"/>
                </a:solidFill>
                <a:latin typeface="Gabriola" panose="04040605051002020D02" pitchFamily="82" charset="0"/>
              </a:rPr>
              <a:t>, </a:t>
            </a:r>
            <a:r>
              <a:rPr lang="en-US" sz="2400" dirty="0" err="1" smtClean="0">
                <a:solidFill>
                  <a:srgbClr val="0070C0"/>
                </a:solidFill>
                <a:latin typeface="Gabriola" panose="04040605051002020D02" pitchFamily="82" charset="0"/>
              </a:rPr>
              <a:t>σ</a:t>
            </a:r>
            <a:r>
              <a:rPr lang="en-US" sz="2400" baseline="-25000" dirty="0" err="1" smtClean="0">
                <a:solidFill>
                  <a:srgbClr val="0070C0"/>
                </a:solidFill>
                <a:latin typeface="Gabriola" panose="04040605051002020D02" pitchFamily="82" charset="0"/>
              </a:rPr>
              <a:t>z</a:t>
            </a:r>
            <a:r>
              <a:rPr lang="en-US" sz="2400" dirty="0" smtClean="0">
                <a:solidFill>
                  <a:srgbClr val="0070C0"/>
                </a:solidFill>
                <a:latin typeface="Gabriola" panose="04040605051002020D02" pitchFamily="82" charset="0"/>
              </a:rPr>
              <a:t>&lt;30μm (100fs)</a:t>
            </a:r>
          </a:p>
          <a:p>
            <a:pPr marL="171450" indent="-171450" algn="just">
              <a:buFont typeface="Wingdings" panose="05000000000000000000" pitchFamily="2" charset="2"/>
              <a:buChar char="§"/>
            </a:pPr>
            <a:endParaRPr lang="it-IT" sz="800" dirty="0" smtClean="0">
              <a:solidFill>
                <a:srgbClr val="0070C0"/>
              </a:solidFill>
              <a:latin typeface="Gabriola" panose="04040605051002020D02" pitchFamily="82" charset="0"/>
            </a:endParaRPr>
          </a:p>
          <a:p>
            <a:pPr marL="171450" indent="-171450" algn="just">
              <a:buFont typeface="Wingdings" panose="05000000000000000000" pitchFamily="2" charset="2"/>
              <a:buChar char="§"/>
            </a:pPr>
            <a:endParaRPr lang="it-IT" sz="800" dirty="0">
              <a:solidFill>
                <a:srgbClr val="0070C0"/>
              </a:solidFill>
              <a:latin typeface="Gabriola" panose="04040605051002020D02" pitchFamily="82" charset="0"/>
            </a:endParaRPr>
          </a:p>
          <a:p>
            <a:pPr marL="171450" indent="-171450" algn="just">
              <a:buFont typeface="Wingdings" panose="05000000000000000000" pitchFamily="2" charset="2"/>
              <a:buChar char="§"/>
            </a:pPr>
            <a:endParaRPr lang="en-US" sz="800" dirty="0" smtClean="0">
              <a:solidFill>
                <a:srgbClr val="0070C0"/>
              </a:solidFill>
              <a:latin typeface="Gabriola" panose="04040605051002020D02" pitchFamily="82" charset="0"/>
            </a:endParaRP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n-US" sz="2400" u="sng" dirty="0" smtClean="0">
                <a:solidFill>
                  <a:srgbClr val="C600C6"/>
                </a:solidFill>
                <a:latin typeface="Gabriola" panose="04040605051002020D02" pitchFamily="82" charset="0"/>
              </a:rPr>
              <a:t>THz radiation</a:t>
            </a:r>
            <a:r>
              <a:rPr lang="en-US" sz="2400" dirty="0" smtClean="0">
                <a:solidFill>
                  <a:srgbClr val="C600C6"/>
                </a:solidFill>
                <a:latin typeface="Gabriola" panose="04040605051002020D02" pitchFamily="82" charset="0"/>
              </a:rPr>
              <a:t> (by </a:t>
            </a:r>
            <a:r>
              <a:rPr lang="en-US" sz="2400" dirty="0" err="1" smtClean="0">
                <a:solidFill>
                  <a:srgbClr val="C600C6"/>
                </a:solidFill>
                <a:latin typeface="Gabriola" panose="04040605051002020D02" pitchFamily="82" charset="0"/>
              </a:rPr>
              <a:t>CoTrRad</a:t>
            </a:r>
            <a:r>
              <a:rPr lang="en-US" sz="2400" dirty="0" smtClean="0">
                <a:solidFill>
                  <a:srgbClr val="C600C6"/>
                </a:solidFill>
                <a:latin typeface="Gabriola" panose="04040605051002020D02" pitchFamily="82" charset="0"/>
              </a:rPr>
              <a:t>) </a:t>
            </a:r>
          </a:p>
          <a:p>
            <a:pPr lvl="1" algn="just"/>
            <a:r>
              <a:rPr lang="en-US" sz="2400" dirty="0" smtClean="0">
                <a:latin typeface="Gabriola" panose="04040605051002020D02" pitchFamily="82" charset="0"/>
              </a:rPr>
              <a:t>0.1 up to tens THz is of great interest for both </a:t>
            </a:r>
            <a:r>
              <a:rPr lang="en-US" sz="2400" dirty="0" smtClean="0">
                <a:solidFill>
                  <a:srgbClr val="FA8006"/>
                </a:solidFill>
                <a:latin typeface="Gabriola" panose="04040605051002020D02" pitchFamily="82" charset="0"/>
              </a:rPr>
              <a:t>longitudinal electron beam diagnostics</a:t>
            </a:r>
            <a:r>
              <a:rPr lang="en-US" sz="2400" dirty="0" smtClean="0">
                <a:latin typeface="Gabriola" panose="04040605051002020D02" pitchFamily="82" charset="0"/>
              </a:rPr>
              <a:t>  (</a:t>
            </a:r>
            <a:r>
              <a:rPr lang="en-US" sz="2400" dirty="0" err="1" smtClean="0">
                <a:latin typeface="Gabriola" panose="04040605051002020D02" pitchFamily="82" charset="0"/>
              </a:rPr>
              <a:t>fs</a:t>
            </a:r>
            <a:r>
              <a:rPr lang="en-US" sz="2400" dirty="0" smtClean="0">
                <a:latin typeface="Gabriola" panose="04040605051002020D02" pitchFamily="82" charset="0"/>
              </a:rPr>
              <a:t> scale) and </a:t>
            </a:r>
            <a:r>
              <a:rPr lang="en-US" sz="2400" dirty="0" smtClean="0">
                <a:solidFill>
                  <a:srgbClr val="FA8006"/>
                </a:solidFill>
                <a:latin typeface="Gabriola" panose="04040605051002020D02" pitchFamily="82" charset="0"/>
              </a:rPr>
              <a:t>spectroscopy</a:t>
            </a:r>
            <a:r>
              <a:rPr lang="en-US" sz="2400" dirty="0" smtClean="0">
                <a:latin typeface="Gabriola" panose="04040605051002020D02" pitchFamily="82" charset="0"/>
              </a:rPr>
              <a:t> in pump-and-probe experiments ....</a:t>
            </a:r>
            <a:endParaRPr lang="en-US" sz="2400" dirty="0">
              <a:latin typeface="Gabriola" panose="04040605051002020D02" pitchFamily="82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32470" y="44624"/>
            <a:ext cx="880402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400" b="1" dirty="0" smtClean="0">
                <a:latin typeface="Gabriola" panose="04040605051002020D02" pitchFamily="82" charset="0"/>
              </a:rPr>
              <a:t>Where: …  </a:t>
            </a:r>
            <a:r>
              <a:rPr lang="en-US" sz="2400" b="1" dirty="0" smtClean="0">
                <a:latin typeface="Gabriola" panose="04040605051002020D02" pitchFamily="82" charset="0"/>
              </a:rPr>
              <a:t>- 2</a:t>
            </a:r>
            <a:endParaRPr lang="en-US" sz="2400" b="1" dirty="0">
              <a:latin typeface="Gabriola" panose="04040605051002020D02" pitchFamily="82" charset="0"/>
            </a:endParaRPr>
          </a:p>
        </p:txBody>
      </p:sp>
      <p:sp>
        <p:nvSpPr>
          <p:cNvPr id="8" name="Line 16"/>
          <p:cNvSpPr>
            <a:spLocks noChangeShapeType="1"/>
          </p:cNvSpPr>
          <p:nvPr/>
        </p:nvSpPr>
        <p:spPr bwMode="auto">
          <a:xfrm>
            <a:off x="251519" y="551705"/>
            <a:ext cx="8670059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t-IT" sz="1400" kern="0"/>
          </a:p>
        </p:txBody>
      </p:sp>
    </p:spTree>
    <p:extLst>
      <p:ext uri="{BB962C8B-B14F-4D97-AF65-F5344CB8AC3E}">
        <p14:creationId xmlns:p14="http://schemas.microsoft.com/office/powerpoint/2010/main" val="454279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778130" y="2665065"/>
            <a:ext cx="5514716" cy="107721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58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3200" dirty="0" smtClean="0">
                <a:latin typeface="Gabriola" panose="04040605051002020D02" pitchFamily="82" charset="0"/>
              </a:rPr>
              <a:t>Genetic Algorithms </a:t>
            </a:r>
          </a:p>
          <a:p>
            <a:pPr algn="ctr"/>
            <a:r>
              <a:rPr lang="en-US" sz="3200" dirty="0" smtClean="0">
                <a:latin typeface="Gabriola" panose="04040605051002020D02" pitchFamily="82" charset="0"/>
              </a:rPr>
              <a:t>applied </a:t>
            </a:r>
            <a:r>
              <a:rPr lang="en-US" sz="3200" dirty="0">
                <a:latin typeface="Gabriola" panose="04040605051002020D02" pitchFamily="82" charset="0"/>
              </a:rPr>
              <a:t>to Beam-Line </a:t>
            </a:r>
            <a:r>
              <a:rPr lang="en-US" sz="3200" dirty="0" smtClean="0">
                <a:latin typeface="Gabriola" panose="04040605051002020D02" pitchFamily="82" charset="0"/>
              </a:rPr>
              <a:t>Optimization</a:t>
            </a:r>
            <a:endParaRPr lang="en-US" sz="3200" dirty="0">
              <a:latin typeface="Gabriola" panose="04040605051002020D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8346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32470" y="44624"/>
            <a:ext cx="880402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400" b="1" dirty="0" smtClean="0">
                <a:latin typeface="Gabriola" panose="04040605051002020D02" pitchFamily="82" charset="0"/>
              </a:rPr>
              <a:t>From Beam-Lines to Chromosomes</a:t>
            </a:r>
            <a:endParaRPr lang="en-US" sz="2400" b="1" dirty="0">
              <a:latin typeface="Gabriola" panose="04040605051002020D02" pitchFamily="82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0154" y="712345"/>
            <a:ext cx="8892481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smtClean="0">
                <a:latin typeface="Gabriola" panose="04040605051002020D02" pitchFamily="82" charset="0"/>
              </a:rPr>
              <a:t>Genetic Laws work on </a:t>
            </a:r>
            <a:r>
              <a:rPr lang="en-US" sz="2400" dirty="0" smtClean="0">
                <a:solidFill>
                  <a:srgbClr val="C600C6"/>
                </a:solidFill>
                <a:latin typeface="Gabriola" panose="04040605051002020D02" pitchFamily="82" charset="0"/>
              </a:rPr>
              <a:t>Chromosomes</a:t>
            </a:r>
            <a:r>
              <a:rPr lang="en-US" sz="2400" dirty="0">
                <a:latin typeface="Gabriola" panose="04040605051002020D02" pitchFamily="82" charset="0"/>
              </a:rPr>
              <a:t> </a:t>
            </a:r>
            <a:r>
              <a:rPr lang="en-US" sz="2400" dirty="0" smtClean="0">
                <a:latin typeface="Gabriola" panose="04040605051002020D02" pitchFamily="82" charset="0"/>
              </a:rPr>
              <a:t> </a:t>
            </a:r>
            <a:r>
              <a:rPr lang="en-US" sz="2400" b="1" dirty="0" smtClean="0">
                <a:latin typeface="Gabriola" panose="04040605051002020D02" pitchFamily="82" charset="0"/>
              </a:rPr>
              <a:t>==&gt;</a:t>
            </a:r>
            <a:r>
              <a:rPr lang="en-US" sz="2400" dirty="0" smtClean="0">
                <a:latin typeface="Gabriola" panose="04040605051002020D02" pitchFamily="82" charset="0"/>
              </a:rPr>
              <a:t>  </a:t>
            </a:r>
            <a:r>
              <a:rPr lang="en-US" sz="2400" dirty="0" smtClean="0">
                <a:solidFill>
                  <a:srgbClr val="C600C6"/>
                </a:solidFill>
                <a:latin typeface="Gabriola" panose="04040605051002020D02" pitchFamily="82" charset="0"/>
              </a:rPr>
              <a:t>Chromosomes</a:t>
            </a:r>
            <a:r>
              <a:rPr lang="en-US" sz="2400" dirty="0" smtClean="0">
                <a:latin typeface="Gabriola" panose="04040605051002020D02" pitchFamily="82" charset="0"/>
              </a:rPr>
              <a:t> are made of </a:t>
            </a:r>
            <a:r>
              <a:rPr lang="en-US" sz="2400" dirty="0" smtClean="0">
                <a:solidFill>
                  <a:srgbClr val="C600C6"/>
                </a:solidFill>
                <a:latin typeface="Gabriola" panose="04040605051002020D02" pitchFamily="82" charset="0"/>
              </a:rPr>
              <a:t>genes (parameters)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70" y="3440305"/>
            <a:ext cx="5957266" cy="2170578"/>
          </a:xfrm>
          <a:prstGeom prst="rect">
            <a:avLst/>
          </a:prstGeom>
          <a:ln w="19050">
            <a:solidFill>
              <a:srgbClr val="C600C6"/>
            </a:solidFill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/>
          <a:srcRect l="2248" t="-38" r="50145"/>
          <a:stretch/>
        </p:blipFill>
        <p:spPr>
          <a:xfrm>
            <a:off x="6897220" y="2619797"/>
            <a:ext cx="1924051" cy="4159751"/>
          </a:xfrm>
          <a:prstGeom prst="rect">
            <a:avLst/>
          </a:prstGeom>
          <a:solidFill>
            <a:schemeClr val="bg1"/>
          </a:solidFill>
          <a:ln w="19050">
            <a:solidFill>
              <a:srgbClr val="000000"/>
            </a:solidFill>
          </a:ln>
        </p:spPr>
      </p:pic>
      <p:sp>
        <p:nvSpPr>
          <p:cNvPr id="15" name="Rectangle 14"/>
          <p:cNvSpPr/>
          <p:nvPr/>
        </p:nvSpPr>
        <p:spPr>
          <a:xfrm>
            <a:off x="6889693" y="2286001"/>
            <a:ext cx="1171820" cy="4493548"/>
          </a:xfrm>
          <a:prstGeom prst="rect">
            <a:avLst/>
          </a:prstGeom>
          <a:noFill/>
          <a:ln w="31750">
            <a:solidFill>
              <a:srgbClr val="C600C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37993" y="3057525"/>
            <a:ext cx="120417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>
                <a:solidFill>
                  <a:srgbClr val="C600C6"/>
                </a:solidFill>
                <a:latin typeface="Gabriola" panose="04040605051002020D02" pitchFamily="82" charset="0"/>
              </a:rPr>
              <a:t>A Beam-Line</a:t>
            </a:r>
            <a:endParaRPr lang="en-US" sz="2000" dirty="0"/>
          </a:p>
        </p:txBody>
      </p:sp>
      <p:sp>
        <p:nvSpPr>
          <p:cNvPr id="17" name="Rectangle 16"/>
          <p:cNvSpPr/>
          <p:nvPr/>
        </p:nvSpPr>
        <p:spPr>
          <a:xfrm>
            <a:off x="6833162" y="2103443"/>
            <a:ext cx="1233030" cy="5041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smtClean="0">
                <a:solidFill>
                  <a:srgbClr val="C600C6"/>
                </a:solidFill>
                <a:latin typeface="Gabriola" panose="04040605051002020D02" pitchFamily="82" charset="0"/>
              </a:rPr>
              <a:t>Chromosome</a:t>
            </a:r>
            <a:endParaRPr lang="en-US" sz="2000" dirty="0"/>
          </a:p>
        </p:txBody>
      </p:sp>
      <p:sp>
        <p:nvSpPr>
          <p:cNvPr id="18" name="Rectangle 17"/>
          <p:cNvSpPr/>
          <p:nvPr/>
        </p:nvSpPr>
        <p:spPr>
          <a:xfrm>
            <a:off x="6272654" y="4136387"/>
            <a:ext cx="35939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solidFill>
                  <a:srgbClr val="C600C6"/>
                </a:solidFill>
                <a:latin typeface="Gabriola" panose="04040605051002020D02" pitchFamily="82" charset="0"/>
              </a:rPr>
              <a:t>=</a:t>
            </a:r>
            <a:endParaRPr lang="en-US" sz="3600" dirty="0"/>
          </a:p>
        </p:txBody>
      </p:sp>
      <p:sp>
        <p:nvSpPr>
          <p:cNvPr id="19" name="Rectangle 18"/>
          <p:cNvSpPr/>
          <p:nvPr/>
        </p:nvSpPr>
        <p:spPr>
          <a:xfrm>
            <a:off x="1842767" y="1498963"/>
            <a:ext cx="5387254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C600C6"/>
                </a:solidFill>
                <a:latin typeface="Gabriola" panose="04040605051002020D02" pitchFamily="82" charset="0"/>
              </a:rPr>
              <a:t>Beam-Line </a:t>
            </a:r>
            <a:r>
              <a:rPr lang="en-US" sz="2400" dirty="0" smtClean="0">
                <a:latin typeface="Gabriola" panose="04040605051002020D02" pitchFamily="82" charset="0"/>
              </a:rPr>
              <a:t>=</a:t>
            </a:r>
            <a:r>
              <a:rPr lang="en-US" sz="2400" dirty="0" smtClean="0">
                <a:solidFill>
                  <a:srgbClr val="C600C6"/>
                </a:solidFill>
                <a:latin typeface="Gabriola" panose="04040605051002020D02" pitchFamily="82" charset="0"/>
              </a:rPr>
              <a:t> Parameters Array </a:t>
            </a:r>
            <a:r>
              <a:rPr lang="en-US" sz="2400" b="1" dirty="0" smtClean="0">
                <a:latin typeface="Gabriola" panose="04040605051002020D02" pitchFamily="82" charset="0"/>
              </a:rPr>
              <a:t>==&gt;</a:t>
            </a:r>
            <a:r>
              <a:rPr lang="en-US" sz="2400" b="1" dirty="0" smtClean="0">
                <a:solidFill>
                  <a:srgbClr val="C600C6"/>
                </a:solidFill>
                <a:latin typeface="Gabriola" panose="04040605051002020D02" pitchFamily="82" charset="0"/>
              </a:rPr>
              <a:t> </a:t>
            </a:r>
            <a:r>
              <a:rPr lang="en-US" sz="2400" dirty="0" smtClean="0">
                <a:solidFill>
                  <a:srgbClr val="C600C6"/>
                </a:solidFill>
                <a:latin typeface="Gabriola" panose="04040605051002020D02" pitchFamily="82" charset="0"/>
              </a:rPr>
              <a:t>One Chromosome</a:t>
            </a:r>
            <a:endParaRPr lang="en-US" sz="2400" dirty="0">
              <a:solidFill>
                <a:srgbClr val="C600C6"/>
              </a:solidFill>
              <a:latin typeface="Gabriola" panose="04040605051002020D02" pitchFamily="82" charset="0"/>
            </a:endParaRPr>
          </a:p>
        </p:txBody>
      </p:sp>
      <p:sp>
        <p:nvSpPr>
          <p:cNvPr id="20" name="Line 16"/>
          <p:cNvSpPr>
            <a:spLocks noChangeShapeType="1"/>
          </p:cNvSpPr>
          <p:nvPr/>
        </p:nvSpPr>
        <p:spPr bwMode="auto">
          <a:xfrm>
            <a:off x="251519" y="551705"/>
            <a:ext cx="8670059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t-IT" sz="1400" kern="0"/>
          </a:p>
        </p:txBody>
      </p:sp>
    </p:spTree>
    <p:extLst>
      <p:ext uri="{BB962C8B-B14F-4D97-AF65-F5344CB8AC3E}">
        <p14:creationId xmlns:p14="http://schemas.microsoft.com/office/powerpoint/2010/main" val="4174601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5" grpId="0" animBg="1"/>
      <p:bldP spid="17" grpId="0"/>
      <p:bldP spid="18" grpId="0"/>
      <p:bldP spid="1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49527</TotalTime>
  <Words>2530</Words>
  <Application>Microsoft Office PowerPoint</Application>
  <PresentationFormat>On-screen Show (4:3)</PresentationFormat>
  <Paragraphs>434</Paragraphs>
  <Slides>41</Slides>
  <Notes>11</Notes>
  <HiddenSlides>0</HiddenSlides>
  <MMClips>0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41</vt:i4>
      </vt:variant>
    </vt:vector>
  </HeadingPairs>
  <TitlesOfParts>
    <vt:vector size="56" baseType="lpstr">
      <vt:lpstr>Arial</vt:lpstr>
      <vt:lpstr>Calibri</vt:lpstr>
      <vt:lpstr>Calibri Light</vt:lpstr>
      <vt:lpstr>Cambria Math</vt:lpstr>
      <vt:lpstr>Courier New</vt:lpstr>
      <vt:lpstr>Gabriola</vt:lpstr>
      <vt:lpstr>Tekton Pro</vt:lpstr>
      <vt:lpstr>Times</vt:lpstr>
      <vt:lpstr>Times New Roman</vt:lpstr>
      <vt:lpstr>Verdana</vt:lpstr>
      <vt:lpstr>Wingdings</vt:lpstr>
      <vt:lpstr>Office Theme</vt:lpstr>
      <vt:lpstr>Equazione</vt:lpstr>
      <vt:lpstr>Equation</vt:lpstr>
      <vt:lpstr>Microsoft Equation 3.0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bacci</dc:creator>
  <cp:lastModifiedBy>bacci</cp:lastModifiedBy>
  <cp:revision>444</cp:revision>
  <dcterms:created xsi:type="dcterms:W3CDTF">2017-01-16T10:15:10Z</dcterms:created>
  <dcterms:modified xsi:type="dcterms:W3CDTF">2017-06-13T08:38:09Z</dcterms:modified>
</cp:coreProperties>
</file>