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90" r:id="rId4"/>
    <p:sldId id="295" r:id="rId5"/>
    <p:sldId id="273" r:id="rId6"/>
    <p:sldId id="293" r:id="rId7"/>
    <p:sldId id="278" r:id="rId8"/>
    <p:sldId id="279" r:id="rId9"/>
    <p:sldId id="262" r:id="rId10"/>
    <p:sldId id="272" r:id="rId11"/>
    <p:sldId id="275" r:id="rId12"/>
    <p:sldId id="274" r:id="rId13"/>
    <p:sldId id="291" r:id="rId14"/>
    <p:sldId id="289" r:id="rId15"/>
    <p:sldId id="267" r:id="rId16"/>
    <p:sldId id="26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FFFFCC"/>
    <a:srgbClr val="FFFF99"/>
    <a:srgbClr val="CCFFFF"/>
    <a:srgbClr val="006600"/>
    <a:srgbClr val="F632DA"/>
    <a:srgbClr val="FF3399"/>
    <a:srgbClr val="460046"/>
    <a:srgbClr val="54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11769-2D5F-4B38-9113-4F6417B6D7A1}" type="datetimeFigureOut">
              <a:rPr lang="uk-UA" smtClean="0"/>
              <a:t>04.11.2017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8A66-A5AC-4E81-B290-7709161E77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88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Particle is </a:t>
            </a:r>
            <a:r>
              <a:rPr lang="en-US" b="1" dirty="0" smtClean="0"/>
              <a:t>identica</a:t>
            </a:r>
            <a:r>
              <a:rPr lang="en-US" dirty="0" smtClean="0"/>
              <a:t>l to its own anti-particle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8A66-A5AC-4E81-B290-7709161E775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9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(IBM) interacting boson mode; (</a:t>
            </a:r>
            <a:r>
              <a:rPr lang="fr-FR" dirty="0" smtClean="0"/>
              <a:t>QRPA-TBC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quasy particle phase approximation Tuebingen–Bratislava–Caltech, Jyv¨askyla; (</a:t>
            </a:r>
            <a:r>
              <a:rPr lang="fr-FR" dirty="0" smtClean="0"/>
              <a:t>NREDF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non-relativistic energy density functional; (</a:t>
            </a:r>
            <a:r>
              <a:rPr lang="fr-FR" dirty="0" smtClean="0"/>
              <a:t>REDF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relativistic energy density functional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8A66-A5AC-4E81-B290-7709161E775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39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BF09B-6E43-4D36-9EF5-F4C9D6318BA9}" type="slidenum">
              <a:rPr lang="ru-RU" altLang="uk-UA"/>
              <a:pPr/>
              <a:t>7</a:t>
            </a:fld>
            <a:endParaRPr lang="ru-RU" altLang="uk-UA"/>
          </a:p>
        </p:txBody>
      </p:sp>
      <p:sp>
        <p:nvSpPr>
          <p:cNvPr id="214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4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Attenuation length </a:t>
            </a:r>
            <a:r>
              <a:rPr lang="en-US" sz="1200" dirty="0" smtClean="0"/>
              <a:t>31±5 cm at the wavelength of CdWO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 emission maximum 480 nm</a:t>
            </a:r>
            <a:endParaRPr lang="ru-RU" altLang="uk-UA" sz="1200" baseline="-25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BF09B-6E43-4D36-9EF5-F4C9D6318BA9}" type="slidenum">
              <a:rPr lang="ru-RU" altLang="uk-UA"/>
              <a:pPr/>
              <a:t>8</a:t>
            </a:fld>
            <a:endParaRPr lang="ru-RU" altLang="uk-UA"/>
          </a:p>
        </p:txBody>
      </p:sp>
      <p:sp>
        <p:nvSpPr>
          <p:cNvPr id="214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4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7394-A7F2-42CE-9870-D4A7883F04C6}" type="datetime1">
              <a:rPr lang="uk-UA" smtClean="0"/>
              <a:t>04.11.2017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E939-74D6-40DF-8C09-47D95C79D8E2}" type="datetime1">
              <a:rPr lang="uk-UA" smtClean="0"/>
              <a:t>04.11.2017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932-88A3-4DB9-8CE1-FA5A49070F58}" type="datetime1">
              <a:rPr lang="uk-UA" smtClean="0"/>
              <a:t>04.11.2017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ECEFFD-A5BA-425D-A3EB-C79DB3A7714A}" type="datetime1">
              <a:rPr lang="uk-UA" altLang="uk-UA" smtClean="0"/>
              <a:t>04.11.2017</a:t>
            </a:fld>
            <a:endParaRPr lang="ru-RU" alt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471DE-4AC6-4B1C-B5A8-E02032096AF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6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6332-4A2B-48FA-B8FF-B038AF001E97}" type="datetime1">
              <a:rPr lang="uk-UA" smtClean="0"/>
              <a:t>04.11.2017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C61-E25C-4BBB-AC19-9DA523065AAD}" type="datetime1">
              <a:rPr lang="uk-UA" smtClean="0"/>
              <a:t>04.11.2017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E98D-AB57-40D4-91E9-3AA62CF88B61}" type="datetime1">
              <a:rPr lang="uk-UA" smtClean="0"/>
              <a:t>04.11.2017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BF88-87B5-45F7-A4B0-F0877DE90678}" type="datetime1">
              <a:rPr lang="uk-UA" smtClean="0"/>
              <a:t>04.11.2017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10F3-0E41-477A-B6AD-DAF5268B8FBC}" type="datetime1">
              <a:rPr lang="uk-UA" smtClean="0"/>
              <a:t>04.11.2017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3FAC-992B-40F5-89CE-DCBE1987B76A}" type="datetime1">
              <a:rPr lang="uk-UA" smtClean="0"/>
              <a:t>04.11.2017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BF22-2000-4348-898F-AEDFF8297E4F}" type="datetime1">
              <a:rPr lang="uk-UA" smtClean="0"/>
              <a:t>04.11.2017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3334-FEB7-43CB-A235-4DEAD4FCB128}" type="datetime1">
              <a:rPr lang="uk-UA" smtClean="0"/>
              <a:t>04.11.2017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61DD-8CA4-4B2F-BA63-2AB6E0D85447}" type="datetime1">
              <a:rPr lang="uk-UA" smtClean="0"/>
              <a:t>04.11.2017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3.jp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Cryogenic search for neutrinoless double beta decay of cadmium (CYGNUS project)</a:t>
            </a:r>
            <a:endParaRPr lang="uk-UA" sz="4000" baseline="-250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5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3548" y="2865130"/>
            <a:ext cx="8136904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Fedor Danevich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51320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Institute for Nuclear </a:t>
            </a:r>
            <a:r>
              <a:rPr lang="fr-FR" sz="2000" i="1" dirty="0" smtClean="0"/>
              <a:t>Research 03028 </a:t>
            </a:r>
            <a:r>
              <a:rPr lang="fr-FR" sz="2000" i="1" dirty="0"/>
              <a:t>Kyiv, Ukraine</a:t>
            </a:r>
          </a:p>
          <a:p>
            <a:r>
              <a:rPr lang="fr-FR" sz="2000" i="1" dirty="0"/>
              <a:t>CSNSM, Univ. Paris-Sud, CNRS/IN2P3, Univ. Paris-Saclay, </a:t>
            </a:r>
            <a:r>
              <a:rPr lang="fr-FR" sz="2000" i="1" dirty="0" smtClean="0"/>
              <a:t>91405 Orsay, </a:t>
            </a:r>
            <a:r>
              <a:rPr lang="fr-FR" sz="2000" i="1" dirty="0"/>
              <a:t>France</a:t>
            </a:r>
            <a:endParaRPr lang="uk-UA" sz="2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20" y="5464030"/>
            <a:ext cx="1862336" cy="629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5189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60046"/>
                </a:solidFill>
                <a:latin typeface="Arial Rounded MT Bold" panose="020F0704030504030204" pitchFamily="34" charset="0"/>
              </a:rPr>
              <a:t>Acknowledgment</a:t>
            </a:r>
            <a:r>
              <a:rPr lang="en-US" dirty="0" smtClean="0">
                <a:solidFill>
                  <a:srgbClr val="460046"/>
                </a:solidFill>
                <a:latin typeface="Arial Rounded MT Bold" panose="020F0704030504030204" pitchFamily="34" charset="0"/>
              </a:rPr>
              <a:t> to the </a:t>
            </a:r>
            <a:r>
              <a:rPr lang="en-US" dirty="0">
                <a:solidFill>
                  <a:srgbClr val="460046"/>
                </a:solidFill>
                <a:latin typeface="Arial Rounded MT Bold" panose="020F0704030504030204" pitchFamily="34" charset="0"/>
              </a:rPr>
              <a:t>“Jean </a:t>
            </a:r>
            <a:r>
              <a:rPr lang="en-US" dirty="0" err="1">
                <a:solidFill>
                  <a:srgbClr val="460046"/>
                </a:solidFill>
                <a:latin typeface="Arial Rounded MT Bold" panose="020F0704030504030204" pitchFamily="34" charset="0"/>
              </a:rPr>
              <a:t>d’Alembert</a:t>
            </a:r>
            <a:r>
              <a:rPr lang="en-US" dirty="0">
                <a:solidFill>
                  <a:srgbClr val="460046"/>
                </a:solidFill>
                <a:latin typeface="Arial Rounded MT Bold" panose="020F0704030504030204" pitchFamily="34" charset="0"/>
              </a:rPr>
              <a:t>” grants program of </a:t>
            </a:r>
            <a:r>
              <a:rPr lang="en-US" dirty="0" smtClean="0">
                <a:solidFill>
                  <a:srgbClr val="460046"/>
                </a:solidFill>
                <a:latin typeface="Arial Rounded MT Bold" panose="020F0704030504030204" pitchFamily="34" charset="0"/>
              </a:rPr>
              <a:t>the </a:t>
            </a:r>
            <a:r>
              <a:rPr lang="fr-FR" dirty="0" smtClean="0">
                <a:solidFill>
                  <a:srgbClr val="460046"/>
                </a:solidFill>
                <a:latin typeface="Arial Rounded MT Bold" panose="020F0704030504030204" pitchFamily="34" charset="0"/>
              </a:rPr>
              <a:t>University </a:t>
            </a:r>
            <a:r>
              <a:rPr lang="fr-FR" dirty="0">
                <a:solidFill>
                  <a:srgbClr val="460046"/>
                </a:solidFill>
                <a:latin typeface="Arial Rounded MT Bold" panose="020F0704030504030204" pitchFamily="34" charset="0"/>
              </a:rPr>
              <a:t>of </a:t>
            </a:r>
            <a:r>
              <a:rPr lang="fr-FR" dirty="0" smtClean="0">
                <a:solidFill>
                  <a:srgbClr val="460046"/>
                </a:solidFill>
                <a:latin typeface="Arial Rounded MT Bold" panose="020F0704030504030204" pitchFamily="34" charset="0"/>
              </a:rPr>
              <a:t>Paris-Saclay</a:t>
            </a:r>
            <a:endParaRPr lang="uk-UA" dirty="0">
              <a:solidFill>
                <a:srgbClr val="46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51520" y="5520134"/>
            <a:ext cx="8704205" cy="107721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en-US" altLang="uk-UA" sz="1600" dirty="0">
                <a:latin typeface="Arial Narrow" panose="020B0606020202030204" pitchFamily="34" charset="0"/>
              </a:rPr>
              <a:t>[1</a:t>
            </a:r>
            <a:r>
              <a:rPr lang="en-US" altLang="uk-UA" sz="1600" dirty="0" smtClean="0">
                <a:latin typeface="Arial Narrow" panose="020B0606020202030204" pitchFamily="34" charset="0"/>
              </a:rPr>
              <a:t>] </a:t>
            </a:r>
            <a:r>
              <a:rPr lang="fr-FR" sz="1600" dirty="0">
                <a:latin typeface="Arial Narrow" panose="020B0606020202030204" pitchFamily="34" charset="0"/>
              </a:rPr>
              <a:t>T.R. Rodr´ıguez, G. Mart´ınez-Pinedo, Phys. Rev. Lett. 105, 252503 (2010</a:t>
            </a:r>
            <a:r>
              <a:rPr lang="fr-FR" sz="1600" dirty="0" smtClean="0">
                <a:latin typeface="Arial Narrow" panose="020B060602020203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fr-FR" sz="1600" dirty="0" smtClean="0">
                <a:latin typeface="Arial Narrow" panose="020B0606020202030204" pitchFamily="34" charset="0"/>
              </a:rPr>
              <a:t>[2] F</a:t>
            </a:r>
            <a:r>
              <a:rPr lang="fr-FR" sz="1600" dirty="0">
                <a:latin typeface="Arial Narrow" panose="020B0606020202030204" pitchFamily="34" charset="0"/>
              </a:rPr>
              <a:t>. </a:t>
            </a:r>
            <a:r>
              <a:rPr lang="fr-FR" sz="1600" dirty="0" smtClean="0">
                <a:latin typeface="Arial Narrow" panose="020B0606020202030204" pitchFamily="34" charset="0"/>
              </a:rPr>
              <a:t>Šimkovic</a:t>
            </a:r>
            <a:r>
              <a:rPr lang="fr-FR" sz="1600" dirty="0">
                <a:latin typeface="Arial Narrow" panose="020B0606020202030204" pitchFamily="34" charset="0"/>
              </a:rPr>
              <a:t>, V. Rodin, A. Faessler, P. Vogel, Phys. Rev. C 87, 045501 (2013</a:t>
            </a:r>
            <a:r>
              <a:rPr lang="fr-FR" sz="1600" dirty="0" smtClean="0">
                <a:latin typeface="Arial Narrow" panose="020B060602020203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fi-FI" sz="1600" dirty="0" smtClean="0">
                <a:latin typeface="Arial Narrow" panose="020B0606020202030204" pitchFamily="34" charset="0"/>
              </a:rPr>
              <a:t>[3] J</a:t>
            </a:r>
            <a:r>
              <a:rPr lang="fi-FI" sz="1600" dirty="0">
                <a:latin typeface="Arial Narrow" panose="020B0606020202030204" pitchFamily="34" charset="0"/>
              </a:rPr>
              <a:t>. </a:t>
            </a:r>
            <a:r>
              <a:rPr lang="fi-FI" sz="1600" dirty="0" smtClean="0">
                <a:latin typeface="Arial Narrow" panose="020B0606020202030204" pitchFamily="34" charset="0"/>
              </a:rPr>
              <a:t>Hyvärinen</a:t>
            </a:r>
            <a:r>
              <a:rPr lang="fi-FI" sz="1600" dirty="0">
                <a:latin typeface="Arial Narrow" panose="020B0606020202030204" pitchFamily="34" charset="0"/>
              </a:rPr>
              <a:t>, J. Suhonen, Phys. Rev. C 91, 024613 (2015).</a:t>
            </a:r>
            <a:endParaRPr lang="en-US" altLang="uk-UA" sz="160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en-US" altLang="uk-UA" sz="1600" dirty="0" smtClean="0">
                <a:latin typeface="Arial Narrow" panose="020B0606020202030204" pitchFamily="34" charset="0"/>
              </a:rPr>
              <a:t>[4] </a:t>
            </a:r>
            <a:r>
              <a:rPr lang="fr-FR" sz="1600" dirty="0">
                <a:latin typeface="Arial Narrow" panose="020B0606020202030204" pitchFamily="34" charset="0"/>
              </a:rPr>
              <a:t>J. Barea, J. Kotila, F. Iachello, Phys. Rev. C 91, 034304 (2015).</a:t>
            </a:r>
            <a:endParaRPr lang="ru-RU" altLang="uk-UA" sz="1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ym typeface="Symbol"/>
              </a:rPr>
              <a:t>Limit on 02</a:t>
            </a:r>
            <a:r>
              <a:rPr lang="en-US" sz="3600" dirty="0"/>
              <a:t> decay of </a:t>
            </a:r>
            <a:r>
              <a:rPr lang="en-US" sz="3600" baseline="30000" dirty="0"/>
              <a:t>116</a:t>
            </a:r>
            <a:r>
              <a:rPr lang="en-US" sz="3600" dirty="0"/>
              <a:t>Cd</a:t>
            </a:r>
            <a:endParaRPr lang="uk-UA" sz="3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23" name="Об'є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222589"/>
              </p:ext>
            </p:extLst>
          </p:nvPr>
        </p:nvGraphicFramePr>
        <p:xfrm>
          <a:off x="4644008" y="2882194"/>
          <a:ext cx="1780588" cy="40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3" imgW="1130040" imgH="241200" progId="Equation.DSMT4">
                  <p:embed/>
                </p:oleObj>
              </mc:Choice>
              <mc:Fallback>
                <p:oleObj name="Equation" r:id="rId3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882194"/>
                        <a:ext cx="1780588" cy="40279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3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кутник 24"/>
          <p:cNvSpPr/>
          <p:nvPr/>
        </p:nvSpPr>
        <p:spPr>
          <a:xfrm>
            <a:off x="4572000" y="3550337"/>
            <a:ext cx="3951279" cy="57400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uk-UA" dirty="0"/>
              <a:t>Effective Majorana neutrino </a:t>
            </a:r>
            <a:r>
              <a:rPr lang="en-US" altLang="uk-UA" dirty="0" smtClean="0"/>
              <a:t>mass:</a:t>
            </a:r>
            <a:endParaRPr lang="ru-RU" altLang="uk-UA" dirty="0"/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altLang="uk-UA" dirty="0">
                <a:sym typeface="Symbol" pitchFamily="18" charset="2"/>
              </a:rPr>
              <a:t></a:t>
            </a:r>
            <a:r>
              <a:rPr lang="en-US" altLang="uk-UA" i="1" dirty="0"/>
              <a:t>m</a:t>
            </a:r>
            <a:r>
              <a:rPr lang="en-US" altLang="uk-UA" baseline="-25000" dirty="0">
                <a:sym typeface="Symbol" pitchFamily="18" charset="2"/>
              </a:rPr>
              <a:t></a:t>
            </a:r>
            <a:r>
              <a:rPr lang="en-US" altLang="uk-UA" dirty="0">
                <a:sym typeface="Symbol" pitchFamily="18" charset="2"/>
              </a:rPr>
              <a:t> </a:t>
            </a:r>
            <a:r>
              <a:rPr lang="en-US" altLang="uk-UA" dirty="0" smtClean="0">
                <a:sym typeface="Symbol" pitchFamily="18" charset="2"/>
              </a:rPr>
              <a:t> (1.1 </a:t>
            </a:r>
            <a:r>
              <a:rPr lang="en-US" altLang="uk-UA" dirty="0">
                <a:sym typeface="Symbol" pitchFamily="18" charset="2"/>
              </a:rPr>
              <a:t>– </a:t>
            </a:r>
            <a:r>
              <a:rPr lang="en-US" altLang="uk-UA" dirty="0" smtClean="0">
                <a:sym typeface="Symbol" pitchFamily="18" charset="2"/>
              </a:rPr>
              <a:t>1.6) </a:t>
            </a:r>
            <a:r>
              <a:rPr lang="en-US" altLang="uk-UA" dirty="0">
                <a:sym typeface="Symbol" pitchFamily="18" charset="2"/>
              </a:rPr>
              <a:t>eV </a:t>
            </a:r>
            <a:r>
              <a:rPr lang="en-US" altLang="uk-UA" dirty="0" smtClean="0">
                <a:sym typeface="Symbol" pitchFamily="18" charset="2"/>
              </a:rPr>
              <a:t>[1-4]</a:t>
            </a:r>
            <a:endParaRPr lang="ru-RU" alt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580764" y="1373867"/>
            <a:ext cx="452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 was reduced by selection of events:</a:t>
            </a:r>
          </a:p>
          <a:p>
            <a:r>
              <a:rPr lang="fr-FR" sz="1600" baseline="30000" dirty="0" smtClean="0"/>
              <a:t>212</a:t>
            </a:r>
            <a:r>
              <a:rPr lang="fr-FR" sz="1600" dirty="0" smtClean="0"/>
              <a:t>Bi (</a:t>
            </a:r>
            <a:r>
              <a:rPr lang="fr-FR" sz="1600" dirty="0" smtClean="0">
                <a:sym typeface="Symbol"/>
              </a:rPr>
              <a:t></a:t>
            </a:r>
            <a:r>
              <a:rPr lang="fr-FR" sz="1600" dirty="0" smtClean="0"/>
              <a:t>)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/>
              <a:t> </a:t>
            </a:r>
            <a:r>
              <a:rPr lang="fr-FR" sz="1600" baseline="30000" dirty="0" smtClean="0"/>
              <a:t>208</a:t>
            </a:r>
            <a:r>
              <a:rPr lang="fr-FR" sz="1600" dirty="0" smtClean="0"/>
              <a:t>Tl </a:t>
            </a:r>
            <a:r>
              <a:rPr lang="fr-FR" sz="1600" dirty="0"/>
              <a:t>(</a:t>
            </a:r>
            <a:r>
              <a:rPr lang="fr-FR" sz="1600" i="1" dirty="0" smtClean="0"/>
              <a:t>Q</a:t>
            </a:r>
            <a:r>
              <a:rPr lang="fr-FR" sz="1600" baseline="-25000" dirty="0" smtClean="0">
                <a:sym typeface="Symbol"/>
              </a:rPr>
              <a:t></a:t>
            </a:r>
            <a:r>
              <a:rPr lang="fr-FR" sz="1600" dirty="0" smtClean="0">
                <a:sym typeface="Symbol"/>
              </a:rPr>
              <a:t> </a:t>
            </a:r>
            <a:r>
              <a:rPr lang="uk-UA" sz="1600" dirty="0" smtClean="0"/>
              <a:t>= </a:t>
            </a:r>
            <a:r>
              <a:rPr lang="en-US" sz="1600" dirty="0"/>
              <a:t>5</a:t>
            </a:r>
            <a:r>
              <a:rPr lang="en-US" sz="1600" dirty="0" smtClean="0"/>
              <a:t> </a:t>
            </a:r>
            <a:r>
              <a:rPr lang="fr-FR" sz="1600" dirty="0"/>
              <a:t>M</a:t>
            </a:r>
            <a:r>
              <a:rPr lang="fr-FR" sz="1600" dirty="0" smtClean="0"/>
              <a:t>eV</a:t>
            </a:r>
            <a:r>
              <a:rPr lang="fr-FR" sz="1600" dirty="0"/>
              <a:t>, </a:t>
            </a:r>
            <a:r>
              <a:rPr lang="fr-FR" sz="1600" i="1" dirty="0"/>
              <a:t>T</a:t>
            </a:r>
            <a:r>
              <a:rPr lang="fr-FR" sz="1600" baseline="-25000" dirty="0"/>
              <a:t>1/2</a:t>
            </a:r>
            <a:r>
              <a:rPr lang="fr-FR" sz="1600" dirty="0"/>
              <a:t> </a:t>
            </a:r>
            <a:r>
              <a:rPr lang="fr-FR" sz="1600" dirty="0" smtClean="0"/>
              <a:t>= 3 min)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0.11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/>
              <a:t>0.07 </a:t>
            </a:r>
            <a:r>
              <a:rPr lang="en-US" sz="1600" dirty="0" err="1"/>
              <a:t>cnts</a:t>
            </a:r>
            <a:r>
              <a:rPr lang="en-US" sz="1600" dirty="0"/>
              <a:t>/(keV yr kg)</a:t>
            </a:r>
            <a:r>
              <a:rPr lang="en-US" sz="1600" dirty="0" smtClean="0"/>
              <a:t> </a:t>
            </a:r>
            <a:r>
              <a:rPr lang="en-US" sz="1600" dirty="0"/>
              <a:t>in the ROI 2.7-2.9 MeV </a:t>
            </a:r>
            <a:endParaRPr lang="uk-UA" sz="1600" dirty="0"/>
          </a:p>
        </p:txBody>
      </p:sp>
      <p:grpSp>
        <p:nvGrpSpPr>
          <p:cNvPr id="6" name="Групувати 5"/>
          <p:cNvGrpSpPr/>
          <p:nvPr/>
        </p:nvGrpSpPr>
        <p:grpSpPr>
          <a:xfrm>
            <a:off x="179512" y="1217343"/>
            <a:ext cx="4255500" cy="3354493"/>
            <a:chOff x="532921" y="1196752"/>
            <a:chExt cx="4255500" cy="335449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21" y="1196752"/>
              <a:ext cx="4189637" cy="335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635896" y="1196752"/>
              <a:ext cx="11525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b="1" dirty="0" smtClean="0"/>
                <a:t>28 741 </a:t>
              </a:r>
              <a:r>
                <a:rPr lang="en-US" altLang="uk-UA" b="1" dirty="0"/>
                <a:t>h</a:t>
              </a:r>
              <a:endParaRPr lang="ru-RU" altLang="uk-UA" b="1" dirty="0"/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772470" y="1268760"/>
              <a:ext cx="8636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b="1" dirty="0">
                  <a:solidFill>
                    <a:srgbClr val="CC0000"/>
                  </a:solidFill>
                </a:rPr>
                <a:t>0</a:t>
              </a:r>
              <a:r>
                <a:rPr lang="en-US" altLang="uk-UA" b="1" dirty="0">
                  <a:solidFill>
                    <a:srgbClr val="CC0000"/>
                  </a:solidFill>
                  <a:sym typeface="Symbol" pitchFamily="18" charset="2"/>
                </a:rPr>
                <a:t>2 2813</a:t>
              </a:r>
              <a:endParaRPr lang="ru-RU" altLang="uk-UA" b="1" dirty="0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548160" y="3350320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dirty="0"/>
                <a:t>2</a:t>
              </a:r>
              <a:r>
                <a:rPr lang="en-US" altLang="uk-UA" dirty="0">
                  <a:sym typeface="Symbol" pitchFamily="18" charset="2"/>
                </a:rPr>
                <a:t>2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2980005" y="1863729"/>
              <a:ext cx="0" cy="37808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72115" y="2298666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dirty="0" err="1"/>
                <a:t>ext.Th</a:t>
              </a:r>
              <a:endParaRPr lang="ru-RU" altLang="uk-UA" dirty="0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115616" y="2918272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dirty="0" err="1"/>
                <a:t>int.Th</a:t>
              </a:r>
              <a:endParaRPr lang="ru-RU" altLang="uk-UA" dirty="0"/>
            </a:p>
          </p:txBody>
        </p:sp>
        <p:cxnSp>
          <p:nvCxnSpPr>
            <p:cNvPr id="8" name="Пряма зі стрілкою 7"/>
            <p:cNvCxnSpPr/>
            <p:nvPr/>
          </p:nvCxnSpPr>
          <p:spPr>
            <a:xfrm flipV="1">
              <a:off x="2123492" y="3212976"/>
              <a:ext cx="216260" cy="1958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зі стрілкою 25"/>
            <p:cNvCxnSpPr/>
            <p:nvPr/>
          </p:nvCxnSpPr>
          <p:spPr>
            <a:xfrm flipV="1">
              <a:off x="1403648" y="2766976"/>
              <a:ext cx="216260" cy="19582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зі стрілкою 26"/>
            <p:cNvCxnSpPr/>
            <p:nvPr/>
          </p:nvCxnSpPr>
          <p:spPr>
            <a:xfrm flipV="1">
              <a:off x="1331404" y="2204864"/>
              <a:ext cx="216260" cy="195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39552" y="4715852"/>
            <a:ext cx="823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The best </a:t>
            </a:r>
            <a:r>
              <a:rPr lang="en-US" b="1" baseline="30000" dirty="0" smtClean="0">
                <a:solidFill>
                  <a:srgbClr val="0000CC"/>
                </a:solidFill>
              </a:rPr>
              <a:t>116</a:t>
            </a:r>
            <a:r>
              <a:rPr lang="en-US" b="1" dirty="0" smtClean="0">
                <a:solidFill>
                  <a:srgbClr val="0000CC"/>
                </a:solidFill>
              </a:rPr>
              <a:t>Cd </a:t>
            </a:r>
            <a:r>
              <a:rPr lang="en-US" b="1" dirty="0">
                <a:solidFill>
                  <a:srgbClr val="0000CC"/>
                </a:solidFill>
                <a:sym typeface="Symbol"/>
              </a:rPr>
              <a:t>2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experiment realized with a negligible budget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-1" y="0"/>
            <a:ext cx="53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/>
              </a:rPr>
              <a:t>2</a:t>
            </a:r>
            <a:r>
              <a:rPr lang="en-US" dirty="0"/>
              <a:t> of </a:t>
            </a:r>
            <a:r>
              <a:rPr lang="en-US" baseline="30000" dirty="0"/>
              <a:t>116</a:t>
            </a:r>
            <a:r>
              <a:rPr lang="en-US" dirty="0"/>
              <a:t>Cd with conventional scintillation detectors </a:t>
            </a:r>
          </a:p>
        </p:txBody>
      </p:sp>
    </p:spTree>
    <p:extLst>
      <p:ext uri="{BB962C8B-B14F-4D97-AF65-F5344CB8AC3E}">
        <p14:creationId xmlns:p14="http://schemas.microsoft.com/office/powerpoint/2010/main" val="519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9512" y="6309320"/>
            <a:ext cx="871296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[1] </a:t>
            </a:r>
            <a:r>
              <a:rPr lang="en-US" sz="1600" dirty="0" err="1" smtClean="0">
                <a:latin typeface="Arial Narrow" panose="020B0606020202030204" pitchFamily="34" charset="0"/>
              </a:rPr>
              <a:t>A.S.Barabash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et al</a:t>
            </a:r>
            <a:r>
              <a:rPr lang="en-US" sz="1600" dirty="0" smtClean="0">
                <a:latin typeface="Arial Narrow" panose="020B0606020202030204" pitchFamily="34" charset="0"/>
              </a:rPr>
              <a:t>., NIMA  833 (2016) 77</a:t>
            </a:r>
            <a:endParaRPr lang="uk-UA" sz="1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sz="3200" dirty="0" smtClean="0"/>
              <a:t>An important technical result: </a:t>
            </a:r>
            <a:r>
              <a:rPr lang="en-US" sz="3200" baseline="30000" dirty="0" smtClean="0"/>
              <a:t>116</a:t>
            </a:r>
            <a:r>
              <a:rPr lang="en-US" sz="3200" dirty="0" smtClean="0"/>
              <a:t>CdWO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crystals radiopurity was improved by recrystallization</a:t>
            </a:r>
            <a:endParaRPr lang="uk-UA" sz="32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DF5E8-DFEA-4617-9626-1D0A819D32A9}" type="slidenum">
              <a:rPr lang="uk-UA" smtClean="0"/>
              <a:pPr>
                <a:defRPr/>
              </a:pPr>
              <a:t>11</a:t>
            </a:fld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31" y="1503466"/>
            <a:ext cx="2285896" cy="1698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91340"/>
            <a:ext cx="2382718" cy="1676441"/>
          </a:xfrm>
          <a:prstGeom prst="rect">
            <a:avLst/>
          </a:prstGeom>
        </p:spPr>
      </p:pic>
      <p:pic>
        <p:nvPicPr>
          <p:cNvPr id="7" name="Picture 5" descr="METH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8979" y="1268760"/>
            <a:ext cx="2593181" cy="37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Пряма зі стрілкою 13"/>
          <p:cNvCxnSpPr/>
          <p:nvPr/>
        </p:nvCxnSpPr>
        <p:spPr>
          <a:xfrm flipV="1">
            <a:off x="4716016" y="2095196"/>
            <a:ext cx="2194288" cy="7293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5192" y="2746936"/>
            <a:ext cx="78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326 g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24552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286 g (88%)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4327444"/>
            <a:ext cx="78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195 g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4460427"/>
            <a:ext cx="3816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crystallization by </a:t>
            </a:r>
            <a:r>
              <a:rPr lang="fr-FR" dirty="0"/>
              <a:t>the </a:t>
            </a:r>
            <a:r>
              <a:rPr lang="fr-FR" dirty="0" smtClean="0"/>
              <a:t>low</a:t>
            </a:r>
            <a:r>
              <a:rPr lang="fr-FR" dirty="0"/>
              <a:t>-</a:t>
            </a:r>
            <a:r>
              <a:rPr lang="fr-FR" dirty="0" smtClean="0"/>
              <a:t>thermal-gradient </a:t>
            </a:r>
            <a:r>
              <a:rPr lang="fr-FR" dirty="0"/>
              <a:t>Czochralski technique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107504" y="515719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Th </a:t>
            </a:r>
            <a:r>
              <a:rPr lang="en-US" dirty="0"/>
              <a:t>contamination </a:t>
            </a:r>
            <a:r>
              <a:rPr lang="en-US" dirty="0" smtClean="0"/>
              <a:t>was </a:t>
            </a:r>
            <a:r>
              <a:rPr lang="en-US" dirty="0"/>
              <a:t>reduced by a factor  10, down to the level 0.01 </a:t>
            </a:r>
            <a:r>
              <a:rPr lang="en-US" dirty="0" smtClean="0"/>
              <a:t>mBq/kg. </a:t>
            </a:r>
            <a:r>
              <a:rPr lang="en-US" dirty="0"/>
              <a:t>The total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</a:t>
            </a:r>
            <a:r>
              <a:rPr lang="en-US" dirty="0"/>
              <a:t>activity </a:t>
            </a:r>
            <a:r>
              <a:rPr lang="en-US" dirty="0" smtClean="0"/>
              <a:t>of </a:t>
            </a:r>
            <a:r>
              <a:rPr lang="en-US" dirty="0" err="1" smtClean="0"/>
              <a:t>U,Th</a:t>
            </a:r>
            <a:r>
              <a:rPr lang="en-US" dirty="0" smtClean="0"/>
              <a:t> </a:t>
            </a:r>
            <a:r>
              <a:rPr lang="en-US" dirty="0"/>
              <a:t>was reduced by </a:t>
            </a:r>
            <a:r>
              <a:rPr lang="en-US" dirty="0" smtClean="0"/>
              <a:t>3</a:t>
            </a:r>
            <a:r>
              <a:rPr lang="en-US" dirty="0"/>
              <a:t>, down to </a:t>
            </a:r>
            <a:r>
              <a:rPr lang="en-US" dirty="0" smtClean="0"/>
              <a:t>1.6 </a:t>
            </a:r>
            <a:r>
              <a:rPr lang="fr-FR" dirty="0" smtClean="0"/>
              <a:t>mBq/kg</a:t>
            </a:r>
            <a:r>
              <a:rPr lang="fr-FR" dirty="0"/>
              <a:t> </a:t>
            </a:r>
            <a:r>
              <a:rPr lang="fr-FR" dirty="0" smtClean="0"/>
              <a:t>[1]</a:t>
            </a:r>
            <a:endParaRPr lang="uk-UA" dirty="0"/>
          </a:p>
        </p:txBody>
      </p:sp>
      <p:pic>
        <p:nvPicPr>
          <p:cNvPr id="21" name="Picture 3" descr="116CdWO4-cut-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68" y="1578881"/>
            <a:ext cx="3659122" cy="287980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" name="Пряма зі стрілкою 12"/>
          <p:cNvCxnSpPr/>
          <p:nvPr/>
        </p:nvCxnSpPr>
        <p:spPr>
          <a:xfrm>
            <a:off x="974942" y="2334442"/>
            <a:ext cx="3727442" cy="7609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3065" y="1381516"/>
            <a:ext cx="2272223" cy="369332"/>
          </a:xfrm>
          <a:prstGeom prst="rect">
            <a:avLst/>
          </a:prstGeom>
          <a:solidFill>
            <a:srgbClr val="DCE6F2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228</a:t>
            </a:r>
            <a:r>
              <a:rPr lang="en-US" dirty="0" smtClean="0"/>
              <a:t>Th activity,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Bq/kg</a:t>
            </a:r>
            <a:endParaRPr lang="uk-UA" dirty="0"/>
          </a:p>
        </p:txBody>
      </p:sp>
      <p:sp>
        <p:nvSpPr>
          <p:cNvPr id="32" name="TextBox 31"/>
          <p:cNvSpPr txBox="1"/>
          <p:nvPr/>
        </p:nvSpPr>
        <p:spPr>
          <a:xfrm>
            <a:off x="2411760" y="1910530"/>
            <a:ext cx="61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6081" y="1938406"/>
            <a:ext cx="61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1938406"/>
            <a:ext cx="61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805264"/>
            <a:ext cx="77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solidFill>
                  <a:srgbClr val="0000CC"/>
                </a:solidFill>
              </a:rPr>
              <a:t>116</a:t>
            </a:r>
            <a:r>
              <a:rPr lang="en-US" b="1" dirty="0">
                <a:solidFill>
                  <a:srgbClr val="0000CC"/>
                </a:solidFill>
              </a:rPr>
              <a:t>CdWO</a:t>
            </a:r>
            <a:r>
              <a:rPr lang="en-US" b="1" baseline="-25000" dirty="0">
                <a:solidFill>
                  <a:srgbClr val="0000CC"/>
                </a:solidFill>
              </a:rPr>
              <a:t>4 </a:t>
            </a:r>
            <a:r>
              <a:rPr lang="en-US" b="1" baseline="-25000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n-US" b="1" dirty="0" smtClean="0">
                <a:solidFill>
                  <a:srgbClr val="0000CC"/>
                </a:solidFill>
              </a:rPr>
              <a:t>rystals of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</a:t>
            </a:r>
            <a:r>
              <a:rPr lang="en-US" b="1" dirty="0" smtClean="0">
                <a:solidFill>
                  <a:srgbClr val="0000CC"/>
                </a:solidFill>
              </a:rPr>
              <a:t>Bq/kg  purity can be obtained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-1" y="0"/>
            <a:ext cx="53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/>
              </a:rPr>
              <a:t>2</a:t>
            </a:r>
            <a:r>
              <a:rPr lang="en-US" dirty="0"/>
              <a:t> of </a:t>
            </a:r>
            <a:r>
              <a:rPr lang="en-US" baseline="30000" dirty="0"/>
              <a:t>116</a:t>
            </a:r>
            <a:r>
              <a:rPr lang="en-US" dirty="0"/>
              <a:t>Cd with conventional scintillation detectors </a:t>
            </a:r>
          </a:p>
        </p:txBody>
      </p:sp>
    </p:spTree>
    <p:extLst>
      <p:ext uri="{BB962C8B-B14F-4D97-AF65-F5344CB8AC3E}">
        <p14:creationId xmlns:p14="http://schemas.microsoft.com/office/powerpoint/2010/main" val="19333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778558"/>
            <a:ext cx="8784976" cy="86177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[1] </a:t>
            </a:r>
            <a:r>
              <a:rPr lang="fr-FR" sz="1600" dirty="0" smtClean="0"/>
              <a:t>G</a:t>
            </a:r>
            <a:r>
              <a:rPr lang="fr-FR" sz="1600" dirty="0"/>
              <a:t>. </a:t>
            </a:r>
            <a:r>
              <a:rPr lang="fr-FR" sz="1600" dirty="0" smtClean="0"/>
              <a:t>Wang et al.</a:t>
            </a:r>
            <a:r>
              <a:rPr lang="fr-FR" sz="1600" dirty="0" smtClean="0">
                <a:latin typeface="Arial Narrow" panose="020B0606020202030204" pitchFamily="34" charset="0"/>
              </a:rPr>
              <a:t>, </a:t>
            </a:r>
            <a:r>
              <a:rPr lang="fr-FR" sz="1600" dirty="0">
                <a:latin typeface="Arial Narrow" panose="020B0606020202030204" pitchFamily="34" charset="0"/>
              </a:rPr>
              <a:t>CUPID: CUORE (Cryogenic Underground Observatory for Rare Events) Upgrade with Particle IDentification, arXiv:1504.03599</a:t>
            </a:r>
          </a:p>
          <a:p>
            <a:r>
              <a:rPr lang="fr-FR" sz="1600" dirty="0" smtClean="0">
                <a:latin typeface="Arial Narrow" panose="020B0606020202030204" pitchFamily="34" charset="0"/>
              </a:rPr>
              <a:t>[2] </a:t>
            </a:r>
            <a:r>
              <a:rPr lang="fr-FR" sz="1600" dirty="0"/>
              <a:t>G. Wang et al.</a:t>
            </a:r>
            <a:r>
              <a:rPr lang="fr-FR" sz="1600" dirty="0">
                <a:latin typeface="Arial Narrow" panose="020B0606020202030204" pitchFamily="34" charset="0"/>
              </a:rPr>
              <a:t>,</a:t>
            </a:r>
            <a:r>
              <a:rPr lang="fr-FR" sz="1600" dirty="0" smtClean="0">
                <a:latin typeface="Arial Narrow" panose="020B0606020202030204" pitchFamily="34" charset="0"/>
              </a:rPr>
              <a:t>, </a:t>
            </a:r>
            <a:r>
              <a:rPr lang="fr-FR" sz="1600" dirty="0">
                <a:latin typeface="Arial Narrow" panose="020B0606020202030204" pitchFamily="34" charset="0"/>
              </a:rPr>
              <a:t>R&amp;D towards CUPID (CUORE Upgrade with Particle IDentification), </a:t>
            </a:r>
            <a:r>
              <a:rPr lang="fr-FR" sz="1600" dirty="0" smtClean="0">
                <a:latin typeface="Arial Narrow" panose="020B0606020202030204" pitchFamily="34" charset="0"/>
              </a:rPr>
              <a:t>arXiv:1504.03612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8" y="1124744"/>
            <a:ext cx="5628820" cy="4407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significant background reduction is requested for CUPID</a:t>
            </a:r>
            <a:endParaRPr lang="uk-UA" sz="28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3D6D-CC48-4BA6-8A57-D38E096FFA5A}" type="slidenum">
              <a:rPr lang="uk-UA" smtClean="0"/>
              <a:t>12</a:t>
            </a:fld>
            <a:r>
              <a:rPr lang="en-US" dirty="0"/>
              <a:t> 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35630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r>
              <a:rPr lang="uk-UA" dirty="0" smtClean="0">
                <a:sym typeface="Symbol"/>
              </a:rPr>
              <a:t>2</a:t>
            </a:r>
            <a:r>
              <a:rPr lang="en-US" dirty="0">
                <a:sym typeface="Symbol"/>
              </a:rPr>
              <a:t> </a:t>
            </a:r>
            <a:r>
              <a:rPr lang="en-US" baseline="30000" dirty="0" smtClean="0">
                <a:sym typeface="Symbol"/>
              </a:rPr>
              <a:t>116</a:t>
            </a:r>
            <a:r>
              <a:rPr lang="en-US" dirty="0" smtClean="0">
                <a:sym typeface="Symbol"/>
              </a:rPr>
              <a:t>Cd</a:t>
            </a:r>
          </a:p>
          <a:p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1/2</a:t>
            </a:r>
            <a:r>
              <a:rPr lang="en-US" dirty="0" smtClean="0">
                <a:sym typeface="Symbol"/>
              </a:rPr>
              <a:t>=2.610</a:t>
            </a:r>
            <a:r>
              <a:rPr lang="en-US" baseline="30000" dirty="0" smtClean="0">
                <a:sym typeface="Symbol"/>
              </a:rPr>
              <a:t>19</a:t>
            </a:r>
            <a:r>
              <a:rPr lang="en-US" dirty="0" smtClean="0">
                <a:sym typeface="Symbol"/>
              </a:rPr>
              <a:t> yr</a:t>
            </a:r>
            <a:endParaRPr lang="uk-UA" dirty="0"/>
          </a:p>
        </p:txBody>
      </p:sp>
      <p:cxnSp>
        <p:nvCxnSpPr>
          <p:cNvPr id="18" name="Пряма зі стрілкою 17"/>
          <p:cNvCxnSpPr/>
          <p:nvPr/>
        </p:nvCxnSpPr>
        <p:spPr>
          <a:xfrm flipV="1">
            <a:off x="3301978" y="3557314"/>
            <a:ext cx="522778" cy="211122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ілінія 32"/>
          <p:cNvSpPr/>
          <p:nvPr/>
        </p:nvSpPr>
        <p:spPr>
          <a:xfrm>
            <a:off x="3560804" y="3264392"/>
            <a:ext cx="2279594" cy="1451482"/>
          </a:xfrm>
          <a:custGeom>
            <a:avLst/>
            <a:gdLst>
              <a:gd name="connsiteX0" fmla="*/ 2847975 w 2847975"/>
              <a:gd name="connsiteY0" fmla="*/ 942975 h 1019493"/>
              <a:gd name="connsiteX1" fmla="*/ 2800350 w 2847975"/>
              <a:gd name="connsiteY1" fmla="*/ 933450 h 1019493"/>
              <a:gd name="connsiteX2" fmla="*/ 2771775 w 2847975"/>
              <a:gd name="connsiteY2" fmla="*/ 942975 h 1019493"/>
              <a:gd name="connsiteX3" fmla="*/ 2714625 w 2847975"/>
              <a:gd name="connsiteY3" fmla="*/ 952500 h 1019493"/>
              <a:gd name="connsiteX4" fmla="*/ 2657475 w 2847975"/>
              <a:gd name="connsiteY4" fmla="*/ 933450 h 1019493"/>
              <a:gd name="connsiteX5" fmla="*/ 2638425 w 2847975"/>
              <a:gd name="connsiteY5" fmla="*/ 962025 h 1019493"/>
              <a:gd name="connsiteX6" fmla="*/ 2552700 w 2847975"/>
              <a:gd name="connsiteY6" fmla="*/ 971550 h 1019493"/>
              <a:gd name="connsiteX7" fmla="*/ 2514600 w 2847975"/>
              <a:gd name="connsiteY7" fmla="*/ 962025 h 1019493"/>
              <a:gd name="connsiteX8" fmla="*/ 2486025 w 2847975"/>
              <a:gd name="connsiteY8" fmla="*/ 942975 h 1019493"/>
              <a:gd name="connsiteX9" fmla="*/ 2457450 w 2847975"/>
              <a:gd name="connsiteY9" fmla="*/ 962025 h 1019493"/>
              <a:gd name="connsiteX10" fmla="*/ 2409825 w 2847975"/>
              <a:gd name="connsiteY10" fmla="*/ 971550 h 1019493"/>
              <a:gd name="connsiteX11" fmla="*/ 2371725 w 2847975"/>
              <a:gd name="connsiteY11" fmla="*/ 962025 h 1019493"/>
              <a:gd name="connsiteX12" fmla="*/ 2343150 w 2847975"/>
              <a:gd name="connsiteY12" fmla="*/ 942975 h 1019493"/>
              <a:gd name="connsiteX13" fmla="*/ 2286000 w 2847975"/>
              <a:gd name="connsiteY13" fmla="*/ 962025 h 1019493"/>
              <a:gd name="connsiteX14" fmla="*/ 2257425 w 2847975"/>
              <a:gd name="connsiteY14" fmla="*/ 942975 h 1019493"/>
              <a:gd name="connsiteX15" fmla="*/ 2190750 w 2847975"/>
              <a:gd name="connsiteY15" fmla="*/ 962025 h 1019493"/>
              <a:gd name="connsiteX16" fmla="*/ 2171700 w 2847975"/>
              <a:gd name="connsiteY16" fmla="*/ 933450 h 1019493"/>
              <a:gd name="connsiteX17" fmla="*/ 2143125 w 2847975"/>
              <a:gd name="connsiteY17" fmla="*/ 942975 h 1019493"/>
              <a:gd name="connsiteX18" fmla="*/ 2085975 w 2847975"/>
              <a:gd name="connsiteY18" fmla="*/ 981075 h 1019493"/>
              <a:gd name="connsiteX19" fmla="*/ 2028825 w 2847975"/>
              <a:gd name="connsiteY19" fmla="*/ 933450 h 1019493"/>
              <a:gd name="connsiteX20" fmla="*/ 2000250 w 2847975"/>
              <a:gd name="connsiteY20" fmla="*/ 952500 h 1019493"/>
              <a:gd name="connsiteX21" fmla="*/ 1971675 w 2847975"/>
              <a:gd name="connsiteY21" fmla="*/ 962025 h 1019493"/>
              <a:gd name="connsiteX22" fmla="*/ 1943100 w 2847975"/>
              <a:gd name="connsiteY22" fmla="*/ 942975 h 1019493"/>
              <a:gd name="connsiteX23" fmla="*/ 1924050 w 2847975"/>
              <a:gd name="connsiteY23" fmla="*/ 971550 h 1019493"/>
              <a:gd name="connsiteX24" fmla="*/ 1895475 w 2847975"/>
              <a:gd name="connsiteY24" fmla="*/ 990600 h 1019493"/>
              <a:gd name="connsiteX25" fmla="*/ 1838325 w 2847975"/>
              <a:gd name="connsiteY25" fmla="*/ 962025 h 1019493"/>
              <a:gd name="connsiteX26" fmla="*/ 1809750 w 2847975"/>
              <a:gd name="connsiteY26" fmla="*/ 981075 h 1019493"/>
              <a:gd name="connsiteX27" fmla="*/ 1752600 w 2847975"/>
              <a:gd name="connsiteY27" fmla="*/ 1000125 h 1019493"/>
              <a:gd name="connsiteX28" fmla="*/ 1714500 w 2847975"/>
              <a:gd name="connsiteY28" fmla="*/ 990600 h 1019493"/>
              <a:gd name="connsiteX29" fmla="*/ 1685925 w 2847975"/>
              <a:gd name="connsiteY29" fmla="*/ 971550 h 1019493"/>
              <a:gd name="connsiteX30" fmla="*/ 1638300 w 2847975"/>
              <a:gd name="connsiteY30" fmla="*/ 981075 h 1019493"/>
              <a:gd name="connsiteX31" fmla="*/ 1600200 w 2847975"/>
              <a:gd name="connsiteY31" fmla="*/ 1000125 h 1019493"/>
              <a:gd name="connsiteX32" fmla="*/ 1571625 w 2847975"/>
              <a:gd name="connsiteY32" fmla="*/ 1019175 h 1019493"/>
              <a:gd name="connsiteX33" fmla="*/ 1562100 w 2847975"/>
              <a:gd name="connsiteY33" fmla="*/ 990600 h 1019493"/>
              <a:gd name="connsiteX34" fmla="*/ 1543050 w 2847975"/>
              <a:gd name="connsiteY34" fmla="*/ 962025 h 1019493"/>
              <a:gd name="connsiteX35" fmla="*/ 1514475 w 2847975"/>
              <a:gd name="connsiteY35" fmla="*/ 971550 h 1019493"/>
              <a:gd name="connsiteX36" fmla="*/ 1495425 w 2847975"/>
              <a:gd name="connsiteY36" fmla="*/ 1000125 h 1019493"/>
              <a:gd name="connsiteX37" fmla="*/ 1428750 w 2847975"/>
              <a:gd name="connsiteY37" fmla="*/ 981075 h 1019493"/>
              <a:gd name="connsiteX38" fmla="*/ 1362075 w 2847975"/>
              <a:gd name="connsiteY38" fmla="*/ 990600 h 1019493"/>
              <a:gd name="connsiteX39" fmla="*/ 1333500 w 2847975"/>
              <a:gd name="connsiteY39" fmla="*/ 1009650 h 1019493"/>
              <a:gd name="connsiteX40" fmla="*/ 1304925 w 2847975"/>
              <a:gd name="connsiteY40" fmla="*/ 1019175 h 1019493"/>
              <a:gd name="connsiteX41" fmla="*/ 1276350 w 2847975"/>
              <a:gd name="connsiteY41" fmla="*/ 1009650 h 1019493"/>
              <a:gd name="connsiteX42" fmla="*/ 1247775 w 2847975"/>
              <a:gd name="connsiteY42" fmla="*/ 990600 h 1019493"/>
              <a:gd name="connsiteX43" fmla="*/ 1219200 w 2847975"/>
              <a:gd name="connsiteY43" fmla="*/ 1000125 h 1019493"/>
              <a:gd name="connsiteX44" fmla="*/ 1085850 w 2847975"/>
              <a:gd name="connsiteY44" fmla="*/ 971550 h 1019493"/>
              <a:gd name="connsiteX45" fmla="*/ 1057275 w 2847975"/>
              <a:gd name="connsiteY45" fmla="*/ 962025 h 1019493"/>
              <a:gd name="connsiteX46" fmla="*/ 1047750 w 2847975"/>
              <a:gd name="connsiteY46" fmla="*/ 933450 h 1019493"/>
              <a:gd name="connsiteX47" fmla="*/ 1028700 w 2847975"/>
              <a:gd name="connsiteY47" fmla="*/ 904875 h 1019493"/>
              <a:gd name="connsiteX48" fmla="*/ 1009650 w 2847975"/>
              <a:gd name="connsiteY48" fmla="*/ 847725 h 1019493"/>
              <a:gd name="connsiteX49" fmla="*/ 971550 w 2847975"/>
              <a:gd name="connsiteY49" fmla="*/ 790575 h 1019493"/>
              <a:gd name="connsiteX50" fmla="*/ 952500 w 2847975"/>
              <a:gd name="connsiteY50" fmla="*/ 762000 h 1019493"/>
              <a:gd name="connsiteX51" fmla="*/ 942975 w 2847975"/>
              <a:gd name="connsiteY51" fmla="*/ 733425 h 1019493"/>
              <a:gd name="connsiteX52" fmla="*/ 857250 w 2847975"/>
              <a:gd name="connsiteY52" fmla="*/ 666750 h 1019493"/>
              <a:gd name="connsiteX53" fmla="*/ 838200 w 2847975"/>
              <a:gd name="connsiteY53" fmla="*/ 638175 h 1019493"/>
              <a:gd name="connsiteX54" fmla="*/ 809625 w 2847975"/>
              <a:gd name="connsiteY54" fmla="*/ 619125 h 1019493"/>
              <a:gd name="connsiteX55" fmla="*/ 771525 w 2847975"/>
              <a:gd name="connsiteY55" fmla="*/ 561975 h 1019493"/>
              <a:gd name="connsiteX56" fmla="*/ 752475 w 2847975"/>
              <a:gd name="connsiteY56" fmla="*/ 533400 h 1019493"/>
              <a:gd name="connsiteX57" fmla="*/ 742950 w 2847975"/>
              <a:gd name="connsiteY57" fmla="*/ 504825 h 1019493"/>
              <a:gd name="connsiteX58" fmla="*/ 723900 w 2847975"/>
              <a:gd name="connsiteY58" fmla="*/ 476250 h 1019493"/>
              <a:gd name="connsiteX59" fmla="*/ 685800 w 2847975"/>
              <a:gd name="connsiteY59" fmla="*/ 419100 h 1019493"/>
              <a:gd name="connsiteX60" fmla="*/ 647700 w 2847975"/>
              <a:gd name="connsiteY60" fmla="*/ 371475 h 1019493"/>
              <a:gd name="connsiteX61" fmla="*/ 609600 w 2847975"/>
              <a:gd name="connsiteY61" fmla="*/ 314325 h 1019493"/>
              <a:gd name="connsiteX62" fmla="*/ 552450 w 2847975"/>
              <a:gd name="connsiteY62" fmla="*/ 266700 h 1019493"/>
              <a:gd name="connsiteX63" fmla="*/ 533400 w 2847975"/>
              <a:gd name="connsiteY63" fmla="*/ 238125 h 1019493"/>
              <a:gd name="connsiteX64" fmla="*/ 476250 w 2847975"/>
              <a:gd name="connsiteY64" fmla="*/ 200025 h 1019493"/>
              <a:gd name="connsiteX65" fmla="*/ 438150 w 2847975"/>
              <a:gd name="connsiteY65" fmla="*/ 142875 h 1019493"/>
              <a:gd name="connsiteX66" fmla="*/ 352425 w 2847975"/>
              <a:gd name="connsiteY66" fmla="*/ 104775 h 1019493"/>
              <a:gd name="connsiteX67" fmla="*/ 209550 w 2847975"/>
              <a:gd name="connsiteY67" fmla="*/ 57150 h 1019493"/>
              <a:gd name="connsiteX68" fmla="*/ 180975 w 2847975"/>
              <a:gd name="connsiteY68" fmla="*/ 47625 h 1019493"/>
              <a:gd name="connsiteX69" fmla="*/ 152400 w 2847975"/>
              <a:gd name="connsiteY69" fmla="*/ 38100 h 1019493"/>
              <a:gd name="connsiteX70" fmla="*/ 114300 w 2847975"/>
              <a:gd name="connsiteY70" fmla="*/ 28575 h 1019493"/>
              <a:gd name="connsiteX71" fmla="*/ 57150 w 2847975"/>
              <a:gd name="connsiteY71" fmla="*/ 9525 h 1019493"/>
              <a:gd name="connsiteX72" fmla="*/ 0 w 2847975"/>
              <a:gd name="connsiteY72" fmla="*/ 0 h 10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847975" h="1019493">
                <a:moveTo>
                  <a:pt x="2847975" y="942975"/>
                </a:moveTo>
                <a:cubicBezTo>
                  <a:pt x="2832100" y="939800"/>
                  <a:pt x="2816539" y="933450"/>
                  <a:pt x="2800350" y="933450"/>
                </a:cubicBezTo>
                <a:cubicBezTo>
                  <a:pt x="2790310" y="933450"/>
                  <a:pt x="2781576" y="940797"/>
                  <a:pt x="2771775" y="942975"/>
                </a:cubicBezTo>
                <a:cubicBezTo>
                  <a:pt x="2752922" y="947165"/>
                  <a:pt x="2733675" y="949325"/>
                  <a:pt x="2714625" y="952500"/>
                </a:cubicBezTo>
                <a:cubicBezTo>
                  <a:pt x="2695575" y="946150"/>
                  <a:pt x="2668614" y="916742"/>
                  <a:pt x="2657475" y="933450"/>
                </a:cubicBezTo>
                <a:cubicBezTo>
                  <a:pt x="2651125" y="942975"/>
                  <a:pt x="2649183" y="958113"/>
                  <a:pt x="2638425" y="962025"/>
                </a:cubicBezTo>
                <a:cubicBezTo>
                  <a:pt x="2611405" y="971850"/>
                  <a:pt x="2581275" y="968375"/>
                  <a:pt x="2552700" y="971550"/>
                </a:cubicBezTo>
                <a:cubicBezTo>
                  <a:pt x="2540000" y="968375"/>
                  <a:pt x="2526632" y="967182"/>
                  <a:pt x="2514600" y="962025"/>
                </a:cubicBezTo>
                <a:cubicBezTo>
                  <a:pt x="2504078" y="957516"/>
                  <a:pt x="2497473" y="942975"/>
                  <a:pt x="2486025" y="942975"/>
                </a:cubicBezTo>
                <a:cubicBezTo>
                  <a:pt x="2474577" y="942975"/>
                  <a:pt x="2468169" y="958005"/>
                  <a:pt x="2457450" y="962025"/>
                </a:cubicBezTo>
                <a:cubicBezTo>
                  <a:pt x="2442291" y="967709"/>
                  <a:pt x="2425700" y="968375"/>
                  <a:pt x="2409825" y="971550"/>
                </a:cubicBezTo>
                <a:cubicBezTo>
                  <a:pt x="2397125" y="968375"/>
                  <a:pt x="2383757" y="967182"/>
                  <a:pt x="2371725" y="962025"/>
                </a:cubicBezTo>
                <a:cubicBezTo>
                  <a:pt x="2361203" y="957516"/>
                  <a:pt x="2354598" y="942975"/>
                  <a:pt x="2343150" y="942975"/>
                </a:cubicBezTo>
                <a:cubicBezTo>
                  <a:pt x="2323070" y="942975"/>
                  <a:pt x="2286000" y="962025"/>
                  <a:pt x="2286000" y="962025"/>
                </a:cubicBezTo>
                <a:cubicBezTo>
                  <a:pt x="2276475" y="955675"/>
                  <a:pt x="2268758" y="944594"/>
                  <a:pt x="2257425" y="942975"/>
                </a:cubicBezTo>
                <a:cubicBezTo>
                  <a:pt x="2249053" y="941779"/>
                  <a:pt x="2201473" y="958451"/>
                  <a:pt x="2190750" y="962025"/>
                </a:cubicBezTo>
                <a:cubicBezTo>
                  <a:pt x="2184400" y="952500"/>
                  <a:pt x="2182329" y="937702"/>
                  <a:pt x="2171700" y="933450"/>
                </a:cubicBezTo>
                <a:cubicBezTo>
                  <a:pt x="2162378" y="929721"/>
                  <a:pt x="2151902" y="938099"/>
                  <a:pt x="2143125" y="942975"/>
                </a:cubicBezTo>
                <a:cubicBezTo>
                  <a:pt x="2123111" y="954094"/>
                  <a:pt x="2085975" y="981075"/>
                  <a:pt x="2085975" y="981075"/>
                </a:cubicBezTo>
                <a:cubicBezTo>
                  <a:pt x="2080514" y="975614"/>
                  <a:pt x="2042086" y="933450"/>
                  <a:pt x="2028825" y="933450"/>
                </a:cubicBezTo>
                <a:cubicBezTo>
                  <a:pt x="2017377" y="933450"/>
                  <a:pt x="2010489" y="947380"/>
                  <a:pt x="2000250" y="952500"/>
                </a:cubicBezTo>
                <a:cubicBezTo>
                  <a:pt x="1991270" y="956990"/>
                  <a:pt x="1981200" y="958850"/>
                  <a:pt x="1971675" y="962025"/>
                </a:cubicBezTo>
                <a:cubicBezTo>
                  <a:pt x="1962150" y="955675"/>
                  <a:pt x="1954325" y="940730"/>
                  <a:pt x="1943100" y="942975"/>
                </a:cubicBezTo>
                <a:cubicBezTo>
                  <a:pt x="1931875" y="945220"/>
                  <a:pt x="1932145" y="963455"/>
                  <a:pt x="1924050" y="971550"/>
                </a:cubicBezTo>
                <a:cubicBezTo>
                  <a:pt x="1915955" y="979645"/>
                  <a:pt x="1905000" y="984250"/>
                  <a:pt x="1895475" y="990600"/>
                </a:cubicBezTo>
                <a:cubicBezTo>
                  <a:pt x="1885524" y="983966"/>
                  <a:pt x="1854099" y="959396"/>
                  <a:pt x="1838325" y="962025"/>
                </a:cubicBezTo>
                <a:cubicBezTo>
                  <a:pt x="1827033" y="963907"/>
                  <a:pt x="1820211" y="976426"/>
                  <a:pt x="1809750" y="981075"/>
                </a:cubicBezTo>
                <a:cubicBezTo>
                  <a:pt x="1791400" y="989230"/>
                  <a:pt x="1752600" y="1000125"/>
                  <a:pt x="1752600" y="1000125"/>
                </a:cubicBezTo>
                <a:cubicBezTo>
                  <a:pt x="1739900" y="996950"/>
                  <a:pt x="1726532" y="995757"/>
                  <a:pt x="1714500" y="990600"/>
                </a:cubicBezTo>
                <a:cubicBezTo>
                  <a:pt x="1703978" y="986091"/>
                  <a:pt x="1697284" y="972970"/>
                  <a:pt x="1685925" y="971550"/>
                </a:cubicBezTo>
                <a:cubicBezTo>
                  <a:pt x="1669861" y="969542"/>
                  <a:pt x="1654175" y="977900"/>
                  <a:pt x="1638300" y="981075"/>
                </a:cubicBezTo>
                <a:cubicBezTo>
                  <a:pt x="1625600" y="987425"/>
                  <a:pt x="1612528" y="993080"/>
                  <a:pt x="1600200" y="1000125"/>
                </a:cubicBezTo>
                <a:cubicBezTo>
                  <a:pt x="1590261" y="1005805"/>
                  <a:pt x="1582731" y="1021951"/>
                  <a:pt x="1571625" y="1019175"/>
                </a:cubicBezTo>
                <a:cubicBezTo>
                  <a:pt x="1561885" y="1016740"/>
                  <a:pt x="1566590" y="999580"/>
                  <a:pt x="1562100" y="990600"/>
                </a:cubicBezTo>
                <a:cubicBezTo>
                  <a:pt x="1556980" y="980361"/>
                  <a:pt x="1549400" y="971550"/>
                  <a:pt x="1543050" y="962025"/>
                </a:cubicBezTo>
                <a:cubicBezTo>
                  <a:pt x="1533525" y="965200"/>
                  <a:pt x="1522315" y="965278"/>
                  <a:pt x="1514475" y="971550"/>
                </a:cubicBezTo>
                <a:cubicBezTo>
                  <a:pt x="1505536" y="978701"/>
                  <a:pt x="1506285" y="996505"/>
                  <a:pt x="1495425" y="1000125"/>
                </a:cubicBezTo>
                <a:cubicBezTo>
                  <a:pt x="1489445" y="1002118"/>
                  <a:pt x="1437639" y="984038"/>
                  <a:pt x="1428750" y="981075"/>
                </a:cubicBezTo>
                <a:cubicBezTo>
                  <a:pt x="1406525" y="984250"/>
                  <a:pt x="1383579" y="984149"/>
                  <a:pt x="1362075" y="990600"/>
                </a:cubicBezTo>
                <a:cubicBezTo>
                  <a:pt x="1351110" y="993889"/>
                  <a:pt x="1343739" y="1004530"/>
                  <a:pt x="1333500" y="1009650"/>
                </a:cubicBezTo>
                <a:cubicBezTo>
                  <a:pt x="1324520" y="1014140"/>
                  <a:pt x="1314450" y="1016000"/>
                  <a:pt x="1304925" y="1019175"/>
                </a:cubicBezTo>
                <a:cubicBezTo>
                  <a:pt x="1295400" y="1016000"/>
                  <a:pt x="1285330" y="1014140"/>
                  <a:pt x="1276350" y="1009650"/>
                </a:cubicBezTo>
                <a:cubicBezTo>
                  <a:pt x="1266111" y="1004530"/>
                  <a:pt x="1259067" y="992482"/>
                  <a:pt x="1247775" y="990600"/>
                </a:cubicBezTo>
                <a:cubicBezTo>
                  <a:pt x="1237871" y="988949"/>
                  <a:pt x="1228725" y="996950"/>
                  <a:pt x="1219200" y="1000125"/>
                </a:cubicBezTo>
                <a:cubicBezTo>
                  <a:pt x="1137766" y="972980"/>
                  <a:pt x="1181975" y="983566"/>
                  <a:pt x="1085850" y="971550"/>
                </a:cubicBezTo>
                <a:cubicBezTo>
                  <a:pt x="1076325" y="968375"/>
                  <a:pt x="1064375" y="969125"/>
                  <a:pt x="1057275" y="962025"/>
                </a:cubicBezTo>
                <a:cubicBezTo>
                  <a:pt x="1050175" y="954925"/>
                  <a:pt x="1052240" y="942430"/>
                  <a:pt x="1047750" y="933450"/>
                </a:cubicBezTo>
                <a:cubicBezTo>
                  <a:pt x="1042630" y="923211"/>
                  <a:pt x="1033349" y="915336"/>
                  <a:pt x="1028700" y="904875"/>
                </a:cubicBezTo>
                <a:cubicBezTo>
                  <a:pt x="1020545" y="886525"/>
                  <a:pt x="1016000" y="866775"/>
                  <a:pt x="1009650" y="847725"/>
                </a:cubicBezTo>
                <a:cubicBezTo>
                  <a:pt x="1002410" y="826005"/>
                  <a:pt x="984250" y="809625"/>
                  <a:pt x="971550" y="790575"/>
                </a:cubicBezTo>
                <a:cubicBezTo>
                  <a:pt x="965200" y="781050"/>
                  <a:pt x="956120" y="772860"/>
                  <a:pt x="952500" y="762000"/>
                </a:cubicBezTo>
                <a:cubicBezTo>
                  <a:pt x="949325" y="752475"/>
                  <a:pt x="949139" y="741350"/>
                  <a:pt x="942975" y="733425"/>
                </a:cubicBezTo>
                <a:cubicBezTo>
                  <a:pt x="898000" y="675600"/>
                  <a:pt x="904200" y="682400"/>
                  <a:pt x="857250" y="666750"/>
                </a:cubicBezTo>
                <a:cubicBezTo>
                  <a:pt x="850900" y="657225"/>
                  <a:pt x="846295" y="646270"/>
                  <a:pt x="838200" y="638175"/>
                </a:cubicBezTo>
                <a:cubicBezTo>
                  <a:pt x="830105" y="630080"/>
                  <a:pt x="817163" y="627740"/>
                  <a:pt x="809625" y="619125"/>
                </a:cubicBezTo>
                <a:cubicBezTo>
                  <a:pt x="794548" y="601895"/>
                  <a:pt x="784225" y="581025"/>
                  <a:pt x="771525" y="561975"/>
                </a:cubicBezTo>
                <a:lnTo>
                  <a:pt x="752475" y="533400"/>
                </a:lnTo>
                <a:cubicBezTo>
                  <a:pt x="746906" y="525046"/>
                  <a:pt x="747440" y="513805"/>
                  <a:pt x="742950" y="504825"/>
                </a:cubicBezTo>
                <a:cubicBezTo>
                  <a:pt x="737830" y="494586"/>
                  <a:pt x="729020" y="486489"/>
                  <a:pt x="723900" y="476250"/>
                </a:cubicBezTo>
                <a:cubicBezTo>
                  <a:pt x="696331" y="421111"/>
                  <a:pt x="739969" y="473269"/>
                  <a:pt x="685800" y="419100"/>
                </a:cubicBezTo>
                <a:cubicBezTo>
                  <a:pt x="664350" y="354750"/>
                  <a:pt x="694098" y="424501"/>
                  <a:pt x="647700" y="371475"/>
                </a:cubicBezTo>
                <a:cubicBezTo>
                  <a:pt x="632623" y="354245"/>
                  <a:pt x="622300" y="333375"/>
                  <a:pt x="609600" y="314325"/>
                </a:cubicBezTo>
                <a:cubicBezTo>
                  <a:pt x="594932" y="292323"/>
                  <a:pt x="573535" y="280757"/>
                  <a:pt x="552450" y="266700"/>
                </a:cubicBezTo>
                <a:cubicBezTo>
                  <a:pt x="546100" y="257175"/>
                  <a:pt x="542015" y="245663"/>
                  <a:pt x="533400" y="238125"/>
                </a:cubicBezTo>
                <a:cubicBezTo>
                  <a:pt x="516170" y="223048"/>
                  <a:pt x="476250" y="200025"/>
                  <a:pt x="476250" y="200025"/>
                </a:cubicBezTo>
                <a:lnTo>
                  <a:pt x="438150" y="142875"/>
                </a:lnTo>
                <a:cubicBezTo>
                  <a:pt x="425212" y="123468"/>
                  <a:pt x="363698" y="108533"/>
                  <a:pt x="352425" y="104775"/>
                </a:cubicBezTo>
                <a:lnTo>
                  <a:pt x="209550" y="57150"/>
                </a:lnTo>
                <a:lnTo>
                  <a:pt x="180975" y="47625"/>
                </a:lnTo>
                <a:cubicBezTo>
                  <a:pt x="171450" y="44450"/>
                  <a:pt x="162140" y="40535"/>
                  <a:pt x="152400" y="38100"/>
                </a:cubicBezTo>
                <a:cubicBezTo>
                  <a:pt x="139700" y="34925"/>
                  <a:pt x="126839" y="32337"/>
                  <a:pt x="114300" y="28575"/>
                </a:cubicBezTo>
                <a:cubicBezTo>
                  <a:pt x="95066" y="22805"/>
                  <a:pt x="76957" y="12826"/>
                  <a:pt x="57150" y="9525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олілінія 33"/>
          <p:cNvSpPr/>
          <p:nvPr/>
        </p:nvSpPr>
        <p:spPr>
          <a:xfrm>
            <a:off x="1492297" y="3046273"/>
            <a:ext cx="2070884" cy="186046"/>
          </a:xfrm>
          <a:custGeom>
            <a:avLst/>
            <a:gdLst>
              <a:gd name="connsiteX0" fmla="*/ 0 w 2072299"/>
              <a:gd name="connsiteY0" fmla="*/ 123825 h 171450"/>
              <a:gd name="connsiteX1" fmla="*/ 361950 w 2072299"/>
              <a:gd name="connsiteY1" fmla="*/ 28575 h 171450"/>
              <a:gd name="connsiteX2" fmla="*/ 714375 w 2072299"/>
              <a:gd name="connsiteY2" fmla="*/ 0 h 171450"/>
              <a:gd name="connsiteX3" fmla="*/ 1285875 w 2072299"/>
              <a:gd name="connsiteY3" fmla="*/ 38100 h 171450"/>
              <a:gd name="connsiteX4" fmla="*/ 1990725 w 2072299"/>
              <a:gd name="connsiteY4" fmla="*/ 133350 h 171450"/>
              <a:gd name="connsiteX5" fmla="*/ 2057400 w 2072299"/>
              <a:gd name="connsiteY5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2299" h="171450">
                <a:moveTo>
                  <a:pt x="0" y="123825"/>
                </a:moveTo>
                <a:cubicBezTo>
                  <a:pt x="121444" y="86518"/>
                  <a:pt x="242888" y="49212"/>
                  <a:pt x="361950" y="28575"/>
                </a:cubicBezTo>
                <a:cubicBezTo>
                  <a:pt x="481012" y="7938"/>
                  <a:pt x="560388" y="-1587"/>
                  <a:pt x="714375" y="0"/>
                </a:cubicBezTo>
                <a:cubicBezTo>
                  <a:pt x="868362" y="1587"/>
                  <a:pt x="1073150" y="15875"/>
                  <a:pt x="1285875" y="38100"/>
                </a:cubicBezTo>
                <a:cubicBezTo>
                  <a:pt x="1498600" y="60325"/>
                  <a:pt x="1862138" y="111125"/>
                  <a:pt x="1990725" y="133350"/>
                </a:cubicBezTo>
                <a:cubicBezTo>
                  <a:pt x="2119313" y="155575"/>
                  <a:pt x="2057400" y="171450"/>
                  <a:pt x="2057400" y="171450"/>
                </a:cubicBezTo>
              </a:path>
            </a:pathLst>
          </a:custGeom>
          <a:noFill/>
          <a:ln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8" name="Пряма зі стрілкою 27"/>
          <p:cNvCxnSpPr/>
          <p:nvPr/>
        </p:nvCxnSpPr>
        <p:spPr>
          <a:xfrm flipH="1">
            <a:off x="6036893" y="2275785"/>
            <a:ext cx="416575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flipH="1">
            <a:off x="6035072" y="3686289"/>
            <a:ext cx="4582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44208" y="190645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dWO</a:t>
            </a:r>
            <a:r>
              <a:rPr lang="en-US" b="1" baseline="-25000" dirty="0" smtClean="0"/>
              <a:t>4</a:t>
            </a:r>
            <a:r>
              <a:rPr lang="en-US" b="1" dirty="0" smtClean="0"/>
              <a:t> 2.2 kg no shield</a:t>
            </a:r>
            <a:endParaRPr lang="uk-UA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90969" y="2482517"/>
            <a:ext cx="247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n-US" b="1" dirty="0" smtClean="0">
                <a:solidFill>
                  <a:srgbClr val="0000CC"/>
                </a:solidFill>
              </a:rPr>
              <a:t>dWO</a:t>
            </a:r>
            <a:r>
              <a:rPr lang="en-US" b="1" baseline="-25000" dirty="0" smtClean="0">
                <a:solidFill>
                  <a:srgbClr val="0000CC"/>
                </a:solidFill>
              </a:rPr>
              <a:t>4</a:t>
            </a:r>
            <a:r>
              <a:rPr lang="en-US" b="1" dirty="0" smtClean="0">
                <a:solidFill>
                  <a:srgbClr val="0000CC"/>
                </a:solidFill>
              </a:rPr>
              <a:t> 2.2 kg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15 cm </a:t>
            </a:r>
            <a:r>
              <a:rPr lang="en-US" b="1" dirty="0">
                <a:solidFill>
                  <a:srgbClr val="0000CC"/>
                </a:solidFill>
              </a:rPr>
              <a:t>Pb, 11 cm Cu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  <a:sym typeface="Symbol"/>
              </a:rPr>
              <a:t>-</a:t>
            </a:r>
            <a:r>
              <a:rPr lang="en-US" b="1" dirty="0" smtClean="0">
                <a:solidFill>
                  <a:srgbClr val="0000CC"/>
                </a:solidFill>
              </a:rPr>
              <a:t>veto (surface lab)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339825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rgbClr val="FF0000"/>
                </a:solidFill>
              </a:rPr>
              <a:t>116</a:t>
            </a:r>
            <a:r>
              <a:rPr lang="en-US" b="1" dirty="0" smtClean="0">
                <a:solidFill>
                  <a:srgbClr val="FF0000"/>
                </a:solidFill>
              </a:rPr>
              <a:t>CdWO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1.2 kg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DAMA R&amp;D at LNGS</a:t>
            </a:r>
            <a:endParaRPr lang="uk-UA" b="1" dirty="0">
              <a:solidFill>
                <a:srgbClr val="FF0000"/>
              </a:solidFill>
            </a:endParaRPr>
          </a:p>
        </p:txBody>
      </p:sp>
      <p:cxnSp>
        <p:nvCxnSpPr>
          <p:cNvPr id="39" name="Пряма зі стрілкою 38"/>
          <p:cNvCxnSpPr/>
          <p:nvPr/>
        </p:nvCxnSpPr>
        <p:spPr>
          <a:xfrm flipH="1">
            <a:off x="6059222" y="4593937"/>
            <a:ext cx="448205" cy="0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58" y="4080796"/>
            <a:ext cx="1140030" cy="1436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4417441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32DA"/>
                </a:solidFill>
              </a:rPr>
              <a:t>CUPID [1,2]</a:t>
            </a:r>
            <a:endParaRPr lang="uk-UA" b="1" dirty="0">
              <a:solidFill>
                <a:srgbClr val="F632DA"/>
              </a:solidFill>
            </a:endParaRPr>
          </a:p>
        </p:txBody>
      </p:sp>
      <p:cxnSp>
        <p:nvCxnSpPr>
          <p:cNvPr id="10" name="Пряма зі стрілкою 9"/>
          <p:cNvCxnSpPr/>
          <p:nvPr/>
        </p:nvCxnSpPr>
        <p:spPr>
          <a:xfrm>
            <a:off x="4572000" y="4048028"/>
            <a:ext cx="0" cy="3787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67631" y="3768436"/>
            <a:ext cx="11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2</a:t>
            </a:r>
            <a:r>
              <a:rPr lang="en-US" baseline="30000" dirty="0" smtClean="0">
                <a:sym typeface="Symbol"/>
              </a:rPr>
              <a:t>116</a:t>
            </a:r>
            <a:r>
              <a:rPr lang="en-US" dirty="0" smtClean="0">
                <a:sym typeface="Symbol"/>
              </a:rPr>
              <a:t>Cd</a:t>
            </a:r>
            <a:endParaRPr lang="uk-UA" dirty="0"/>
          </a:p>
        </p:txBody>
      </p:sp>
      <p:cxnSp>
        <p:nvCxnSpPr>
          <p:cNvPr id="42" name="Пряма зі стрілкою 41"/>
          <p:cNvCxnSpPr/>
          <p:nvPr/>
        </p:nvCxnSpPr>
        <p:spPr>
          <a:xfrm flipH="1">
            <a:off x="6035072" y="2842557"/>
            <a:ext cx="45823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0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CYGNUS: low temperature breakthrough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2412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кутник 29"/>
          <p:cNvSpPr/>
          <p:nvPr/>
        </p:nvSpPr>
        <p:spPr>
          <a:xfrm>
            <a:off x="254547" y="5983549"/>
            <a:ext cx="4389461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[1] A.S</a:t>
            </a:r>
            <a:r>
              <a:rPr lang="fr-FR" sz="1600" dirty="0">
                <a:latin typeface="Arial Narrow" panose="020B0606020202030204" pitchFamily="34" charset="0"/>
              </a:rPr>
              <a:t>. Barabash et al</a:t>
            </a:r>
            <a:r>
              <a:rPr lang="fr-FR" sz="1600" dirty="0" smtClean="0">
                <a:latin typeface="Arial Narrow" panose="020B0606020202030204" pitchFamily="34" charset="0"/>
              </a:rPr>
              <a:t>., </a:t>
            </a:r>
            <a:r>
              <a:rPr lang="fr-FR" sz="1600" dirty="0">
                <a:latin typeface="Arial Narrow" panose="020B0606020202030204" pitchFamily="34" charset="0"/>
              </a:rPr>
              <a:t>EPJC 76 (2016) </a:t>
            </a:r>
            <a:r>
              <a:rPr lang="fr-FR" sz="1600" dirty="0" smtClean="0">
                <a:latin typeface="Arial Narrow" panose="020B0606020202030204" pitchFamily="34" charset="0"/>
              </a:rPr>
              <a:t>487</a:t>
            </a:r>
          </a:p>
          <a:p>
            <a:r>
              <a:rPr lang="fr-FR" sz="1600" dirty="0" smtClean="0">
                <a:latin typeface="Arial Narrow" panose="020B0606020202030204" pitchFamily="34" charset="0"/>
              </a:rPr>
              <a:t>[2</a:t>
            </a:r>
            <a:r>
              <a:rPr lang="fr-FR" sz="1600" dirty="0">
                <a:latin typeface="Arial Narrow" panose="020B0606020202030204" pitchFamily="34" charset="0"/>
              </a:rPr>
              <a:t>] C. Arnaboldi et al., </a:t>
            </a:r>
            <a:r>
              <a:rPr lang="fr-FR" sz="1600" dirty="0" smtClean="0">
                <a:latin typeface="Arial Narrow" panose="020B0606020202030204" pitchFamily="34" charset="0"/>
              </a:rPr>
              <a:t>Astropart. Phys. </a:t>
            </a:r>
            <a:r>
              <a:rPr lang="fr-FR" sz="1600" dirty="0">
                <a:latin typeface="Arial Narrow" panose="020B0606020202030204" pitchFamily="34" charset="0"/>
              </a:rPr>
              <a:t>34 (2010) 143.</a:t>
            </a:r>
            <a:endParaRPr lang="uk-UA" sz="1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Cryogenic search for 0</a:t>
            </a:r>
            <a:r>
              <a:rPr lang="en-US" sz="3200" dirty="0" smtClean="0">
                <a:sym typeface="Symbol"/>
              </a:rPr>
              <a:t></a:t>
            </a:r>
            <a:r>
              <a:rPr lang="en-US" sz="3200" dirty="0" smtClean="0"/>
              <a:t>2</a:t>
            </a:r>
            <a:r>
              <a:rPr lang="en-US" sz="3200" dirty="0" smtClean="0">
                <a:sym typeface="Symbol"/>
              </a:rPr>
              <a:t></a:t>
            </a:r>
            <a:r>
              <a:rPr lang="en-US" sz="3200" dirty="0" smtClean="0"/>
              <a:t> decay of </a:t>
            </a:r>
            <a:r>
              <a:rPr lang="en-US" sz="3200" baseline="30000" dirty="0" smtClean="0"/>
              <a:t>116</a:t>
            </a:r>
            <a:r>
              <a:rPr lang="en-US" sz="3200" dirty="0" smtClean="0"/>
              <a:t>Cd</a:t>
            </a:r>
            <a:endParaRPr lang="uk-UA" sz="32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13</a:t>
            </a:fld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2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CYGNUS: low temperature breakthrough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93" y="44624"/>
            <a:ext cx="1072311" cy="112617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23528" y="1043444"/>
            <a:ext cx="862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b="1" dirty="0" smtClean="0">
                <a:solidFill>
                  <a:srgbClr val="0000CC"/>
                </a:solidFill>
              </a:rPr>
              <a:t>CYGNUS</a:t>
            </a:r>
            <a:r>
              <a:rPr lang="en-US" dirty="0"/>
              <a:t>: Cryogenic search for neutrinoless double beta decay of cadmium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539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resolution: 130 keV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5-7 keV </a:t>
            </a:r>
            <a:r>
              <a:rPr lang="en-US" dirty="0" smtClean="0">
                <a:sym typeface="Symbol"/>
              </a:rPr>
              <a:t>at </a:t>
            </a:r>
            <a:r>
              <a:rPr lang="en-US" i="1" dirty="0" smtClean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2</a:t>
            </a:r>
            <a:r>
              <a:rPr lang="en-US" dirty="0" smtClean="0">
                <a:sym typeface="Symbol"/>
              </a:rPr>
              <a:t> [1,2]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Background can be reduced:</a:t>
            </a:r>
            <a:r>
              <a:rPr lang="en-US" dirty="0" smtClean="0"/>
              <a:t>  </a:t>
            </a:r>
            <a:r>
              <a:rPr lang="en-US" dirty="0"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1.4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cnts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in 10 keV ROI</a:t>
            </a:r>
            <a:r>
              <a:rPr lang="en-US" dirty="0" smtClean="0">
                <a:sym typeface="Symbol"/>
              </a:rPr>
              <a:t> over 3 yr</a:t>
            </a:r>
            <a:endParaRPr lang="uk-UA" dirty="0"/>
          </a:p>
        </p:txBody>
      </p:sp>
      <p:grpSp>
        <p:nvGrpSpPr>
          <p:cNvPr id="20" name="Групувати 19"/>
          <p:cNvGrpSpPr/>
          <p:nvPr/>
        </p:nvGrpSpPr>
        <p:grpSpPr>
          <a:xfrm>
            <a:off x="5573986" y="1592796"/>
            <a:ext cx="3606526" cy="2772308"/>
            <a:chOff x="4780996" y="1730691"/>
            <a:chExt cx="4363896" cy="335449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996" y="1730691"/>
              <a:ext cx="4189637" cy="335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7020545" y="1893707"/>
              <a:ext cx="2124347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b="1" i="1" dirty="0" smtClean="0">
                  <a:solidFill>
                    <a:srgbClr val="CC0000"/>
                  </a:solidFill>
                </a:rPr>
                <a:t>Q</a:t>
              </a:r>
              <a:r>
                <a:rPr lang="en-US" altLang="uk-UA" b="1" baseline="-25000" dirty="0" smtClean="0">
                  <a:solidFill>
                    <a:srgbClr val="CC0000"/>
                  </a:solidFill>
                  <a:sym typeface="Symbol" pitchFamily="18" charset="2"/>
                </a:rPr>
                <a:t>2</a:t>
              </a:r>
              <a:r>
                <a:rPr lang="en-US" altLang="uk-UA" b="1" dirty="0" smtClean="0">
                  <a:solidFill>
                    <a:srgbClr val="CC0000"/>
                  </a:solidFill>
                  <a:sym typeface="Symbol" pitchFamily="18" charset="2"/>
                </a:rPr>
                <a:t>, 2813 keV</a:t>
              </a:r>
              <a:endParaRPr lang="ru-RU" altLang="uk-UA" b="1" dirty="0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796235" y="3884259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dirty="0"/>
                <a:t>2</a:t>
              </a:r>
              <a:r>
                <a:rPr lang="en-US" altLang="uk-UA" dirty="0">
                  <a:sym typeface="Symbol" pitchFamily="18" charset="2"/>
                </a:rPr>
                <a:t>2</a:t>
              </a: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7228082" y="2340599"/>
              <a:ext cx="0" cy="37808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320190" y="2832605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dirty="0" err="1"/>
                <a:t>ext.Th</a:t>
              </a:r>
              <a:endParaRPr lang="ru-RU" altLang="uk-UA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363691" y="3452211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dirty="0" err="1"/>
                <a:t>int.Th</a:t>
              </a:r>
              <a:endParaRPr lang="ru-RU" altLang="uk-UA" dirty="0"/>
            </a:p>
          </p:txBody>
        </p:sp>
        <p:cxnSp>
          <p:nvCxnSpPr>
            <p:cNvPr id="17" name="Пряма зі стрілкою 16"/>
            <p:cNvCxnSpPr/>
            <p:nvPr/>
          </p:nvCxnSpPr>
          <p:spPr>
            <a:xfrm flipV="1">
              <a:off x="6371567" y="3746915"/>
              <a:ext cx="216260" cy="1958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зі стрілкою 17"/>
            <p:cNvCxnSpPr/>
            <p:nvPr/>
          </p:nvCxnSpPr>
          <p:spPr>
            <a:xfrm flipV="1">
              <a:off x="5651723" y="3300915"/>
              <a:ext cx="216260" cy="19582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зі стрілкою 18"/>
            <p:cNvCxnSpPr/>
            <p:nvPr/>
          </p:nvCxnSpPr>
          <p:spPr>
            <a:xfrm flipV="1">
              <a:off x="5579479" y="2738803"/>
              <a:ext cx="216260" cy="195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11909" y="2708920"/>
            <a:ext cx="2795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reduction of </a:t>
            </a:r>
            <a:r>
              <a:rPr lang="en-US" dirty="0" smtClean="0">
                <a:sym typeface="Symbol"/>
              </a:rPr>
              <a:t>background (</a:t>
            </a:r>
            <a:r>
              <a:rPr lang="en-US" dirty="0">
                <a:sym typeface="Symbol"/>
              </a:rPr>
              <a:t>mainly </a:t>
            </a:r>
            <a:r>
              <a:rPr lang="en-US" baseline="30000" dirty="0" smtClean="0">
                <a:sym typeface="Symbol"/>
              </a:rPr>
              <a:t>208</a:t>
            </a:r>
            <a:r>
              <a:rPr lang="en-US" dirty="0" smtClean="0">
                <a:sym typeface="Symbol"/>
              </a:rPr>
              <a:t>Tl) is expected due to particle discrimination and high energy resolution to s </a:t>
            </a:r>
          </a:p>
        </p:txBody>
      </p:sp>
      <p:grpSp>
        <p:nvGrpSpPr>
          <p:cNvPr id="29" name="Групувати 28"/>
          <p:cNvGrpSpPr/>
          <p:nvPr/>
        </p:nvGrpSpPr>
        <p:grpSpPr>
          <a:xfrm>
            <a:off x="2921759" y="2348880"/>
            <a:ext cx="2744932" cy="2277341"/>
            <a:chOff x="2403132" y="3455915"/>
            <a:chExt cx="2744932" cy="227734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132" y="3455915"/>
              <a:ext cx="2744932" cy="227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4470964" y="4574245"/>
              <a:ext cx="297160" cy="1562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4008" y="4217132"/>
              <a:ext cx="368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ym typeface="Symbol"/>
                </a:rPr>
                <a:t></a:t>
              </a:r>
              <a:endParaRPr lang="uk-UA" b="1" dirty="0"/>
            </a:p>
          </p:txBody>
        </p:sp>
        <p:sp>
          <p:nvSpPr>
            <p:cNvPr id="27" name="Прямокутник 26"/>
            <p:cNvSpPr/>
            <p:nvPr/>
          </p:nvSpPr>
          <p:spPr>
            <a:xfrm>
              <a:off x="3419872" y="4332842"/>
              <a:ext cx="237626" cy="104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19872" y="4139788"/>
              <a:ext cx="879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0000CC"/>
                  </a:solidFill>
                  <a:sym typeface="Symbol"/>
                </a:rPr>
                <a:t></a:t>
              </a:r>
              <a:r>
                <a:rPr lang="en-US" b="1" dirty="0" smtClean="0">
                  <a:solidFill>
                    <a:srgbClr val="0000CC"/>
                  </a:solidFill>
                  <a:sym typeface="Symbol"/>
                </a:rPr>
                <a:t>, </a:t>
              </a:r>
              <a:r>
                <a:rPr lang="uk-UA" b="1" dirty="0" smtClean="0">
                  <a:solidFill>
                    <a:srgbClr val="0000CC"/>
                  </a:solidFill>
                  <a:sym typeface="Symbol"/>
                </a:rPr>
                <a:t></a:t>
              </a:r>
              <a:r>
                <a:rPr lang="en-US" b="1" dirty="0" smtClean="0">
                  <a:solidFill>
                    <a:srgbClr val="0000CC"/>
                  </a:solidFill>
                  <a:sym typeface="Symbol"/>
                </a:rPr>
                <a:t>, </a:t>
              </a:r>
              <a:r>
                <a:rPr lang="uk-UA" b="1" dirty="0" smtClean="0">
                  <a:solidFill>
                    <a:srgbClr val="0000CC"/>
                  </a:solidFill>
                  <a:sym typeface="Symbol"/>
                </a:rPr>
                <a:t></a:t>
              </a:r>
              <a:endParaRPr lang="uk-UA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9217" name="Групувати 9216"/>
          <p:cNvGrpSpPr/>
          <p:nvPr/>
        </p:nvGrpSpPr>
        <p:grpSpPr>
          <a:xfrm>
            <a:off x="701570" y="4161511"/>
            <a:ext cx="1854206" cy="563633"/>
            <a:chOff x="197515" y="4818875"/>
            <a:chExt cx="1854206" cy="563633"/>
          </a:xfrm>
        </p:grpSpPr>
        <p:sp>
          <p:nvSpPr>
            <p:cNvPr id="22" name="Прямокутник 21"/>
            <p:cNvSpPr/>
            <p:nvPr/>
          </p:nvSpPr>
          <p:spPr>
            <a:xfrm>
              <a:off x="197515" y="5013176"/>
              <a:ext cx="18542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aseline="30000" dirty="0"/>
                <a:t>212</a:t>
              </a:r>
              <a:r>
                <a:rPr lang="fr-FR" dirty="0"/>
                <a:t>Bi </a:t>
              </a:r>
              <a:r>
                <a:rPr lang="en-US" dirty="0" smtClean="0">
                  <a:sym typeface="Symbol"/>
                </a:rPr>
                <a:t></a:t>
              </a:r>
              <a:r>
                <a:rPr lang="en-US" dirty="0" smtClean="0"/>
                <a:t> </a:t>
              </a:r>
              <a:r>
                <a:rPr lang="fr-FR" baseline="30000" dirty="0"/>
                <a:t>208</a:t>
              </a:r>
              <a:r>
                <a:rPr lang="fr-FR" dirty="0"/>
                <a:t>Tl </a:t>
              </a:r>
              <a:r>
                <a:rPr lang="en-US" dirty="0">
                  <a:sym typeface="Symbol"/>
                </a:rPr>
                <a:t></a:t>
              </a:r>
              <a:r>
                <a:rPr lang="en-US" dirty="0"/>
                <a:t> </a:t>
              </a:r>
              <a:endParaRPr lang="uk-UA" dirty="0"/>
            </a:p>
          </p:txBody>
        </p:sp>
        <p:sp>
          <p:nvSpPr>
            <p:cNvPr id="31" name="Прямокутник 30"/>
            <p:cNvSpPr/>
            <p:nvPr/>
          </p:nvSpPr>
          <p:spPr>
            <a:xfrm>
              <a:off x="726548" y="4818875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Symbol"/>
                </a:rPr>
                <a:t></a:t>
              </a:r>
              <a:endParaRPr lang="uk-UA" dirty="0"/>
            </a:p>
          </p:txBody>
        </p:sp>
        <p:sp>
          <p:nvSpPr>
            <p:cNvPr id="9216" name="Прямокутник 9215"/>
            <p:cNvSpPr/>
            <p:nvPr/>
          </p:nvSpPr>
          <p:spPr>
            <a:xfrm>
              <a:off x="1464523" y="483547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Symbol"/>
                </a:rPr>
                <a:t></a:t>
              </a:r>
              <a:r>
                <a:rPr lang="fr-FR" dirty="0"/>
                <a:t> </a:t>
              </a:r>
              <a:endParaRPr lang="uk-UA" dirty="0"/>
            </a:p>
          </p:txBody>
        </p:sp>
      </p:grpSp>
      <p:sp>
        <p:nvSpPr>
          <p:cNvPr id="9219" name="TextBox 9218"/>
          <p:cNvSpPr txBox="1"/>
          <p:nvPr/>
        </p:nvSpPr>
        <p:spPr>
          <a:xfrm>
            <a:off x="107504" y="4797152"/>
            <a:ext cx="651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Search for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0</a:t>
            </a:r>
            <a:r>
              <a:rPr lang="en-US" b="1" dirty="0">
                <a:solidFill>
                  <a:srgbClr val="0000CC"/>
                </a:solidFill>
                <a:sym typeface="Symbol"/>
              </a:rPr>
              <a:t>2</a:t>
            </a:r>
            <a:r>
              <a:rPr lang="en-US" b="1" dirty="0">
                <a:solidFill>
                  <a:srgbClr val="0000CC"/>
                </a:solidFill>
              </a:rPr>
              <a:t> decay of </a:t>
            </a:r>
            <a:r>
              <a:rPr lang="en-US" b="1" baseline="30000" dirty="0">
                <a:solidFill>
                  <a:srgbClr val="0000CC"/>
                </a:solidFill>
              </a:rPr>
              <a:t>116</a:t>
            </a:r>
            <a:r>
              <a:rPr lang="en-US" b="1" dirty="0">
                <a:solidFill>
                  <a:srgbClr val="0000CC"/>
                </a:solidFill>
              </a:rPr>
              <a:t>Cd </a:t>
            </a:r>
            <a:r>
              <a:rPr lang="en-US" b="1" dirty="0" smtClean="0">
                <a:solidFill>
                  <a:srgbClr val="0000CC"/>
                </a:solidFill>
              </a:rPr>
              <a:t>with advanced sensitivity:</a:t>
            </a:r>
            <a:endParaRPr lang="uk-UA" b="1" dirty="0">
              <a:solidFill>
                <a:srgbClr val="0000CC"/>
              </a:solidFill>
            </a:endParaRPr>
          </a:p>
        </p:txBody>
      </p:sp>
      <p:graphicFrame>
        <p:nvGraphicFramePr>
          <p:cNvPr id="9220" name="Об'єкт 9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10599"/>
              </p:ext>
            </p:extLst>
          </p:nvPr>
        </p:nvGraphicFramePr>
        <p:xfrm>
          <a:off x="5845050" y="4811713"/>
          <a:ext cx="31194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6" imgW="1981080" imgH="241200" progId="Equation.DSMT4">
                  <p:embed/>
                </p:oleObj>
              </mc:Choice>
              <mc:Fallback>
                <p:oleObj name="Equation" r:id="rId6" imgW="1981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050" y="4811713"/>
                        <a:ext cx="3119438" cy="40163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9220"/>
          <p:cNvSpPr txBox="1"/>
          <p:nvPr/>
        </p:nvSpPr>
        <p:spPr>
          <a:xfrm>
            <a:off x="107504" y="5166484"/>
            <a:ext cx="883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Demonstration of </a:t>
            </a:r>
            <a:r>
              <a:rPr lang="en-US" b="1" baseline="30000" dirty="0" smtClean="0">
                <a:solidFill>
                  <a:srgbClr val="0000CC"/>
                </a:solidFill>
              </a:rPr>
              <a:t>116</a:t>
            </a:r>
            <a:r>
              <a:rPr lang="en-US" b="1" dirty="0" smtClean="0">
                <a:solidFill>
                  <a:srgbClr val="0000CC"/>
                </a:solidFill>
              </a:rPr>
              <a:t>Cd option capability for the large scale experiment (i.e., CUPID)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909" y="5507940"/>
            <a:ext cx="825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Advantage of </a:t>
            </a:r>
            <a:r>
              <a:rPr lang="en-US" b="1" baseline="30000" dirty="0" smtClean="0">
                <a:solidFill>
                  <a:srgbClr val="0000CC"/>
                </a:solidFill>
              </a:rPr>
              <a:t>116</a:t>
            </a:r>
            <a:r>
              <a:rPr lang="en-US" b="1" dirty="0" smtClean="0">
                <a:solidFill>
                  <a:srgbClr val="0000CC"/>
                </a:solidFill>
              </a:rPr>
              <a:t>Cd is lower BG due to random CC of  2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2</a:t>
            </a:r>
            <a:r>
              <a:rPr lang="en-US" b="1" dirty="0" smtClean="0">
                <a:solidFill>
                  <a:srgbClr val="0000CC"/>
                </a:solidFill>
              </a:rPr>
              <a:t> decay </a:t>
            </a:r>
            <a:endParaRPr lang="uk-UA" b="1" dirty="0">
              <a:solidFill>
                <a:srgbClr val="0000CC"/>
              </a:solidFill>
            </a:endParaRPr>
          </a:p>
        </p:txBody>
      </p:sp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34798"/>
              </p:ext>
            </p:extLst>
          </p:nvPr>
        </p:nvGraphicFramePr>
        <p:xfrm>
          <a:off x="6732240" y="5531746"/>
          <a:ext cx="185448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8" imgW="1295280" imgH="241200" progId="Equation.DSMT4">
                  <p:embed/>
                </p:oleObj>
              </mc:Choice>
              <mc:Fallback>
                <p:oleObj name="Equation" r:id="rId8" imgW="1295280" imgH="241200" progId="Equation.DSMT4">
                  <p:embed/>
                  <p:pic>
                    <p:nvPicPr>
                      <p:cNvPr id="0" name="Об'єкт 9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531746"/>
                        <a:ext cx="1854489" cy="36512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5129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021288"/>
            <a:ext cx="8856984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[1] P Belli et al., </a:t>
            </a:r>
            <a:r>
              <a:rPr lang="en-US" sz="1600" dirty="0">
                <a:latin typeface="Arial Narrow" panose="020B0606020202030204" pitchFamily="34" charset="0"/>
              </a:rPr>
              <a:t>Search for long-lived superheavy </a:t>
            </a:r>
            <a:r>
              <a:rPr lang="en-US" sz="1600" dirty="0" smtClean="0">
                <a:latin typeface="Arial Narrow" panose="020B0606020202030204" pitchFamily="34" charset="0"/>
              </a:rPr>
              <a:t>eka-tungsten </a:t>
            </a:r>
            <a:r>
              <a:rPr lang="fr-FR" sz="1600" dirty="0" smtClean="0">
                <a:latin typeface="Arial Narrow" panose="020B0606020202030204" pitchFamily="34" charset="0"/>
              </a:rPr>
              <a:t>with </a:t>
            </a:r>
            <a:r>
              <a:rPr lang="fr-FR" sz="1600" dirty="0">
                <a:latin typeface="Arial Narrow" panose="020B0606020202030204" pitchFamily="34" charset="0"/>
              </a:rPr>
              <a:t>radiopure ZnWO4 </a:t>
            </a:r>
            <a:r>
              <a:rPr lang="fr-FR" sz="1600" dirty="0" smtClean="0">
                <a:latin typeface="Arial Narrow" panose="020B0606020202030204" pitchFamily="34" charset="0"/>
              </a:rPr>
              <a:t>crystal scintillator, </a:t>
            </a:r>
            <a:r>
              <a:rPr lang="fr-FR" sz="1600" dirty="0">
                <a:latin typeface="Arial Narrow" panose="020B0606020202030204" pitchFamily="34" charset="0"/>
              </a:rPr>
              <a:t>Phys. Scr. 90 (2015) 085301</a:t>
            </a:r>
            <a:endParaRPr lang="uk-UA" sz="1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addition to </a:t>
            </a:r>
            <a:r>
              <a:rPr lang="en-US" sz="2800" dirty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</a:t>
            </a:r>
            <a:r>
              <a:rPr lang="en-US" sz="2800" dirty="0" smtClean="0"/>
              <a:t>2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dirty="0" smtClean="0"/>
              <a:t> of </a:t>
            </a:r>
            <a:r>
              <a:rPr lang="en-US" sz="2800" baseline="30000" dirty="0" smtClean="0"/>
              <a:t>116</a:t>
            </a:r>
            <a:r>
              <a:rPr lang="en-US" sz="2800" dirty="0" smtClean="0"/>
              <a:t>Cd one could investigate some other rare processes using CdWO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: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</a:t>
            </a:r>
            <a:r>
              <a:rPr lang="en-US" sz="2200" dirty="0"/>
              <a:t>neutrino 2</a:t>
            </a:r>
            <a:r>
              <a:rPr lang="en-US" sz="2200" dirty="0">
                <a:sym typeface="Symbol"/>
              </a:rPr>
              <a:t></a:t>
            </a:r>
            <a:r>
              <a:rPr lang="en-US" sz="2200" dirty="0"/>
              <a:t> of </a:t>
            </a:r>
            <a:r>
              <a:rPr lang="en-US" sz="2200" baseline="30000" dirty="0"/>
              <a:t>116</a:t>
            </a:r>
            <a:r>
              <a:rPr lang="en-US" sz="2200" dirty="0"/>
              <a:t>Cd </a:t>
            </a:r>
            <a:r>
              <a:rPr lang="en-US" sz="2200" dirty="0" smtClean="0"/>
              <a:t> can be studied with a very high accuracy (a good example is 2</a:t>
            </a:r>
            <a:r>
              <a:rPr lang="en-US" sz="2200" dirty="0" smtClean="0">
                <a:sym typeface="Symbol"/>
              </a:rPr>
              <a:t></a:t>
            </a:r>
            <a:r>
              <a:rPr lang="en-US" sz="2200" dirty="0"/>
              <a:t>2</a:t>
            </a:r>
            <a:r>
              <a:rPr lang="en-US" sz="2200" dirty="0">
                <a:sym typeface="Symbol"/>
              </a:rPr>
              <a:t></a:t>
            </a:r>
            <a:r>
              <a:rPr lang="en-US" sz="2200" dirty="0"/>
              <a:t> of </a:t>
            </a:r>
            <a:r>
              <a:rPr lang="en-US" sz="2200" baseline="30000" dirty="0" smtClean="0"/>
              <a:t>100</a:t>
            </a:r>
            <a:r>
              <a:rPr lang="en-US" sz="2200" dirty="0" smtClean="0"/>
              <a:t>Mo with Li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100</a:t>
            </a:r>
            <a:r>
              <a:rPr lang="en-US" sz="2200" dirty="0" smtClean="0"/>
              <a:t>MoO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2</a:t>
            </a:r>
            <a:r>
              <a:rPr lang="en-US" sz="2200" dirty="0" smtClean="0">
                <a:sym typeface="Symbol"/>
              </a:rPr>
              <a:t></a:t>
            </a:r>
            <a:r>
              <a:rPr lang="en-US" sz="2200" dirty="0" smtClean="0"/>
              <a:t> of </a:t>
            </a:r>
            <a:r>
              <a:rPr lang="en-US" sz="2200" baseline="30000" dirty="0" smtClean="0"/>
              <a:t>106</a:t>
            </a:r>
            <a:r>
              <a:rPr lang="en-US" sz="2200" dirty="0" smtClean="0"/>
              <a:t>Cd, </a:t>
            </a:r>
            <a:r>
              <a:rPr lang="en-US" sz="2200" baseline="30000" dirty="0" smtClean="0"/>
              <a:t>108</a:t>
            </a:r>
            <a:r>
              <a:rPr lang="en-US" sz="2200" dirty="0" smtClean="0"/>
              <a:t>Cd, </a:t>
            </a:r>
            <a:r>
              <a:rPr lang="en-US" sz="2200" baseline="30000" dirty="0" smtClean="0"/>
              <a:t>114</a:t>
            </a:r>
            <a:r>
              <a:rPr lang="en-US" sz="2200" dirty="0" smtClean="0"/>
              <a:t>Cd, </a:t>
            </a:r>
            <a:r>
              <a:rPr lang="en-US" sz="2200" baseline="30000" dirty="0" smtClean="0"/>
              <a:t>180</a:t>
            </a:r>
            <a:r>
              <a:rPr lang="en-US" sz="2200" dirty="0" smtClean="0"/>
              <a:t>W (resonant </a:t>
            </a:r>
            <a:r>
              <a:rPr lang="en-US" sz="2200" dirty="0">
                <a:sym typeface="Symbol"/>
              </a:rPr>
              <a:t>0</a:t>
            </a:r>
            <a:r>
              <a:rPr lang="en-US" sz="2200" dirty="0" smtClean="0">
                <a:sym typeface="Symbol"/>
              </a:rPr>
              <a:t>2</a:t>
            </a:r>
            <a:r>
              <a:rPr lang="en-US" sz="2200" dirty="0" smtClean="0"/>
              <a:t>), </a:t>
            </a:r>
            <a:r>
              <a:rPr lang="en-US" sz="2200" baseline="30000" dirty="0" smtClean="0"/>
              <a:t>186</a:t>
            </a:r>
            <a:r>
              <a:rPr lang="en-US" sz="2200" dirty="0" smtClean="0"/>
              <a:t>W</a:t>
            </a:r>
          </a:p>
          <a:p>
            <a:r>
              <a:rPr lang="en-US" sz="2200" dirty="0">
                <a:sym typeface="Symbol"/>
              </a:rPr>
              <a:t></a:t>
            </a:r>
            <a:r>
              <a:rPr lang="en-US" sz="2200" dirty="0" smtClean="0"/>
              <a:t> decay of </a:t>
            </a:r>
            <a:r>
              <a:rPr lang="en-US" sz="2200" baseline="30000" dirty="0" smtClean="0"/>
              <a:t>113</a:t>
            </a:r>
            <a:r>
              <a:rPr lang="en-US" sz="2200" dirty="0" smtClean="0"/>
              <a:t>Cd to study the </a:t>
            </a:r>
            <a:r>
              <a:rPr lang="en-GB" sz="2200" dirty="0"/>
              <a:t>axial vector coupling constant </a:t>
            </a:r>
            <a:r>
              <a:rPr lang="en-US" sz="2200" i="1" dirty="0" smtClean="0"/>
              <a:t>g</a:t>
            </a:r>
            <a:r>
              <a:rPr lang="en-US" sz="2200" baseline="-25000" dirty="0" smtClean="0"/>
              <a:t>A</a:t>
            </a:r>
          </a:p>
          <a:p>
            <a:r>
              <a:rPr lang="en-US" sz="2200" dirty="0" smtClean="0">
                <a:sym typeface="Symbol"/>
              </a:rPr>
              <a:t></a:t>
            </a:r>
            <a:r>
              <a:rPr lang="en-US" sz="2200" dirty="0" smtClean="0"/>
              <a:t> decay of </a:t>
            </a:r>
            <a:r>
              <a:rPr lang="en-US" sz="2200" baseline="30000" dirty="0" smtClean="0"/>
              <a:t>180</a:t>
            </a:r>
            <a:r>
              <a:rPr lang="en-US" sz="2200" dirty="0" smtClean="0"/>
              <a:t>W</a:t>
            </a:r>
            <a:endParaRPr lang="en-US" sz="2200" dirty="0"/>
          </a:p>
          <a:p>
            <a:r>
              <a:rPr lang="en-US" sz="2200" dirty="0" smtClean="0"/>
              <a:t>Search for eka-tungsten [1]</a:t>
            </a:r>
            <a:endParaRPr lang="uk-UA" sz="22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14</a:t>
            </a:fld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2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CYGNUS: low temperature breakthrough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96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ym typeface="Symbol"/>
              </a:rPr>
              <a:t>An example: </a:t>
            </a:r>
            <a:r>
              <a:rPr lang="en-US" sz="3600" dirty="0" smtClean="0"/>
              <a:t> decay of </a:t>
            </a:r>
            <a:r>
              <a:rPr lang="en-US" sz="3600" baseline="30000" dirty="0" smtClean="0"/>
              <a:t>113</a:t>
            </a:r>
            <a:r>
              <a:rPr lang="en-US" sz="3600" dirty="0" smtClean="0"/>
              <a:t>Cd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1368152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axial vector coupling constant </a:t>
            </a:r>
            <a:r>
              <a:rPr lang="en-GB" sz="2000" i="1" dirty="0" smtClean="0"/>
              <a:t>g</a:t>
            </a:r>
            <a:r>
              <a:rPr lang="en-GB" sz="2000" baseline="-25000" dirty="0" smtClean="0"/>
              <a:t>A</a:t>
            </a:r>
            <a:r>
              <a:rPr lang="en-GB" sz="2000" dirty="0" smtClean="0"/>
              <a:t> is </a:t>
            </a:r>
            <a:r>
              <a:rPr lang="en-GB" sz="2000" dirty="0"/>
              <a:t>a crucial parameter to calculate nuclear matrix elements for </a:t>
            </a:r>
            <a:r>
              <a:rPr lang="en-GB" sz="2000" dirty="0" smtClean="0"/>
              <a:t>neutrinoless </a:t>
            </a:r>
            <a:r>
              <a:rPr lang="en-GB" sz="2000" dirty="0"/>
              <a:t>double beta </a:t>
            </a:r>
            <a:r>
              <a:rPr lang="en-GB" sz="2000" dirty="0" smtClean="0"/>
              <a:t>decay</a:t>
            </a:r>
          </a:p>
          <a:p>
            <a:r>
              <a:rPr lang="en-US" sz="2000" dirty="0"/>
              <a:t>the calculated shape of the </a:t>
            </a:r>
            <a:r>
              <a:rPr lang="en-US" sz="2000" baseline="30000" dirty="0"/>
              <a:t>113</a:t>
            </a:r>
            <a:r>
              <a:rPr lang="en-US" sz="2000" dirty="0"/>
              <a:t>Cd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 </a:t>
            </a:r>
            <a:r>
              <a:rPr lang="en-US" sz="2000" dirty="0" smtClean="0"/>
              <a:t>spectrum is quite </a:t>
            </a:r>
            <a:r>
              <a:rPr lang="en-US" sz="2000" dirty="0"/>
              <a:t>sensitive to the values of </a:t>
            </a:r>
            <a:r>
              <a:rPr lang="en-US" sz="2000" i="1" dirty="0" err="1"/>
              <a:t>g</a:t>
            </a:r>
            <a:r>
              <a:rPr lang="en-US" sz="2000" baseline="-25000" dirty="0" err="1"/>
              <a:t>V</a:t>
            </a:r>
            <a:r>
              <a:rPr lang="en-US" sz="2000" dirty="0"/>
              <a:t> and </a:t>
            </a:r>
            <a:r>
              <a:rPr lang="en-US" sz="2000" i="1" dirty="0" smtClean="0"/>
              <a:t>g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[1] </a:t>
            </a:r>
            <a:endParaRPr lang="uk-UA" sz="2000" baseline="-250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15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07504" y="6055557"/>
            <a:ext cx="8136904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Arial Narrow" panose="020B0606020202030204" pitchFamily="34" charset="0"/>
              </a:rPr>
              <a:t>[1] M</a:t>
            </a:r>
            <a:r>
              <a:rPr lang="fi-FI" sz="1600" dirty="0">
                <a:latin typeface="Arial Narrow" panose="020B0606020202030204" pitchFamily="34" charset="0"/>
              </a:rPr>
              <a:t>. Haaranen</a:t>
            </a:r>
            <a:r>
              <a:rPr lang="fi-FI" sz="1600" dirty="0" smtClean="0">
                <a:latin typeface="Arial Narrow" panose="020B0606020202030204" pitchFamily="34" charset="0"/>
              </a:rPr>
              <a:t>, </a:t>
            </a:r>
            <a:r>
              <a:rPr lang="fi-FI" sz="1600" dirty="0">
                <a:latin typeface="Arial Narrow" panose="020B0606020202030204" pitchFamily="34" charset="0"/>
              </a:rPr>
              <a:t>P. C. </a:t>
            </a:r>
            <a:r>
              <a:rPr lang="fi-FI" sz="1600" dirty="0" smtClean="0">
                <a:latin typeface="Arial Narrow" panose="020B0606020202030204" pitchFamily="34" charset="0"/>
              </a:rPr>
              <a:t>Srivastava, </a:t>
            </a:r>
            <a:r>
              <a:rPr lang="fi-FI" sz="1600" dirty="0">
                <a:latin typeface="Arial Narrow" panose="020B0606020202030204" pitchFamily="34" charset="0"/>
              </a:rPr>
              <a:t>J. </a:t>
            </a:r>
            <a:r>
              <a:rPr lang="fi-FI" sz="1600" dirty="0" smtClean="0">
                <a:latin typeface="Arial Narrow" panose="020B0606020202030204" pitchFamily="34" charset="0"/>
              </a:rPr>
              <a:t>Suhonen, </a:t>
            </a:r>
            <a:r>
              <a:rPr lang="en-US" sz="1600" dirty="0" smtClean="0">
                <a:latin typeface="Arial Narrow" panose="020B0606020202030204" pitchFamily="34" charset="0"/>
              </a:rPr>
              <a:t>PRC </a:t>
            </a:r>
            <a:r>
              <a:rPr lang="uk-UA" sz="1600" dirty="0" smtClean="0">
                <a:latin typeface="Arial Narrow" panose="020B0606020202030204" pitchFamily="34" charset="0"/>
              </a:rPr>
              <a:t>93 (</a:t>
            </a:r>
            <a:r>
              <a:rPr lang="uk-UA" sz="1600" dirty="0">
                <a:latin typeface="Arial Narrow" panose="020B0606020202030204" pitchFamily="34" charset="0"/>
              </a:rPr>
              <a:t>2016</a:t>
            </a:r>
            <a:r>
              <a:rPr lang="uk-UA" sz="1600" dirty="0" smtClean="0">
                <a:latin typeface="Arial Narrow" panose="020B0606020202030204" pitchFamily="34" charset="0"/>
              </a:rPr>
              <a:t>)</a:t>
            </a:r>
            <a:r>
              <a:rPr lang="uk-UA" sz="1600" dirty="0">
                <a:latin typeface="Arial Narrow" panose="020B0606020202030204" pitchFamily="34" charset="0"/>
              </a:rPr>
              <a:t> </a:t>
            </a:r>
            <a:r>
              <a:rPr lang="uk-UA" sz="1600" dirty="0" smtClean="0">
                <a:latin typeface="Arial Narrow" panose="020B0606020202030204" pitchFamily="34" charset="0"/>
              </a:rPr>
              <a:t>034308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[2] P. Belli et al., PRC </a:t>
            </a:r>
            <a:r>
              <a:rPr lang="uk-UA" sz="1600" dirty="0" smtClean="0">
                <a:latin typeface="Arial Narrow" panose="020B0606020202030204" pitchFamily="34" charset="0"/>
              </a:rPr>
              <a:t>76 </a:t>
            </a:r>
            <a:r>
              <a:rPr lang="uk-UA" sz="1600" dirty="0">
                <a:latin typeface="Arial Narrow" panose="020B0606020202030204" pitchFamily="34" charset="0"/>
              </a:rPr>
              <a:t>(2007)</a:t>
            </a:r>
            <a:r>
              <a:rPr lang="uk-UA" sz="1600" dirty="0" smtClean="0">
                <a:latin typeface="Arial Narrow" panose="020B0606020202030204" pitchFamily="34" charset="0"/>
              </a:rPr>
              <a:t> 064603</a:t>
            </a:r>
            <a:endParaRPr lang="uk-UA" sz="16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275732" cy="2311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2367736"/>
            <a:ext cx="3156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 </a:t>
            </a:r>
            <a:r>
              <a:rPr lang="en-US" dirty="0"/>
              <a:t>spectrum </a:t>
            </a:r>
            <a:r>
              <a:rPr lang="en-US" dirty="0" smtClean="0"/>
              <a:t>of </a:t>
            </a:r>
            <a:r>
              <a:rPr lang="en-US" baseline="30000" dirty="0" smtClean="0"/>
              <a:t>113</a:t>
            </a:r>
            <a:r>
              <a:rPr lang="en-US" dirty="0" smtClean="0"/>
              <a:t>Cd measured with CdWO</a:t>
            </a:r>
            <a:r>
              <a:rPr lang="en-US" baseline="-25000" dirty="0" smtClean="0"/>
              <a:t>4</a:t>
            </a:r>
            <a:r>
              <a:rPr lang="en-US" dirty="0" smtClean="0"/>
              <a:t> scintillator in the DAMA R&amp;D set-up at the Gran Sasso Lab [2]</a:t>
            </a:r>
            <a:endParaRPr lang="uk-UA" dirty="0"/>
          </a:p>
        </p:txBody>
      </p:sp>
      <p:cxnSp>
        <p:nvCxnSpPr>
          <p:cNvPr id="11" name="Пряма зі стрілкою 10"/>
          <p:cNvCxnSpPr/>
          <p:nvPr/>
        </p:nvCxnSpPr>
        <p:spPr>
          <a:xfrm flipV="1">
            <a:off x="1101327" y="3284984"/>
            <a:ext cx="0" cy="3741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8644" y="357777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keV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2366896" y="2852936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Q</a:t>
            </a:r>
            <a:r>
              <a:rPr lang="en-US" baseline="-25000" dirty="0" smtClean="0">
                <a:sym typeface="Symbol"/>
              </a:rPr>
              <a:t></a:t>
            </a:r>
            <a:r>
              <a:rPr lang="en-US" dirty="0" smtClean="0">
                <a:sym typeface="Symbol"/>
              </a:rPr>
              <a:t> </a:t>
            </a:r>
            <a:r>
              <a:rPr lang="el-GR" dirty="0" smtClean="0"/>
              <a:t>=32</a:t>
            </a:r>
            <a:r>
              <a:rPr lang="en-US" dirty="0" smtClean="0"/>
              <a:t>3</a:t>
            </a:r>
            <a:r>
              <a:rPr lang="el-GR" dirty="0" smtClean="0"/>
              <a:t> </a:t>
            </a:r>
            <a:r>
              <a:rPr lang="fr-FR" dirty="0"/>
              <a:t>keV</a:t>
            </a:r>
            <a:endParaRPr lang="uk-UA" dirty="0"/>
          </a:p>
        </p:txBody>
      </p:sp>
      <p:cxnSp>
        <p:nvCxnSpPr>
          <p:cNvPr id="14" name="Пряма зі стрілкою 13"/>
          <p:cNvCxnSpPr/>
          <p:nvPr/>
        </p:nvCxnSpPr>
        <p:spPr>
          <a:xfrm flipV="1">
            <a:off x="2695029" y="3284984"/>
            <a:ext cx="0" cy="37413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005505" y="3882574"/>
            <a:ext cx="103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02" y="1896540"/>
            <a:ext cx="1995686" cy="40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2608195" cy="20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1098" y="4684976"/>
            <a:ext cx="3156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 </a:t>
            </a:r>
            <a:r>
              <a:rPr lang="en-US" dirty="0"/>
              <a:t>spectrum </a:t>
            </a:r>
            <a:r>
              <a:rPr lang="en-US" dirty="0" smtClean="0"/>
              <a:t>of </a:t>
            </a:r>
            <a:r>
              <a:rPr lang="en-US" baseline="30000" dirty="0" smtClean="0"/>
              <a:t>113</a:t>
            </a:r>
            <a:r>
              <a:rPr lang="en-US" dirty="0" smtClean="0"/>
              <a:t>Cd measured with CdWO</a:t>
            </a:r>
            <a:r>
              <a:rPr lang="en-US" baseline="-25000" dirty="0" smtClean="0"/>
              <a:t>4</a:t>
            </a:r>
            <a:r>
              <a:rPr lang="en-US" dirty="0" smtClean="0"/>
              <a:t> low temperature scintillator in the EDELWEISS set-up at the Modane Lab</a:t>
            </a:r>
            <a:endParaRPr lang="uk-UA" dirty="0"/>
          </a:p>
        </p:txBody>
      </p:sp>
      <p:cxnSp>
        <p:nvCxnSpPr>
          <p:cNvPr id="17" name="Пряма зі стрілкою 16"/>
          <p:cNvCxnSpPr/>
          <p:nvPr/>
        </p:nvCxnSpPr>
        <p:spPr>
          <a:xfrm flipH="1">
            <a:off x="3742414" y="3573016"/>
            <a:ext cx="325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H="1">
            <a:off x="3419872" y="5661248"/>
            <a:ext cx="32553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035660">
            <a:off x="4888698" y="4484512"/>
            <a:ext cx="1278073" cy="37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preliminary</a:t>
            </a:r>
            <a:endParaRPr lang="uk-UA" dirty="0">
              <a:solidFill>
                <a:srgbClr val="00B0F0"/>
              </a:solidFill>
            </a:endParaRPr>
          </a:p>
        </p:txBody>
      </p:sp>
      <p:cxnSp>
        <p:nvCxnSpPr>
          <p:cNvPr id="25" name="Пряма зі стрілкою 24"/>
          <p:cNvCxnSpPr/>
          <p:nvPr/>
        </p:nvCxnSpPr>
        <p:spPr>
          <a:xfrm flipH="1" flipV="1">
            <a:off x="6588224" y="2060848"/>
            <a:ext cx="348494" cy="9193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95037" y="5694936"/>
            <a:ext cx="31568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sym typeface="Symbol"/>
              </a:rPr>
              <a:t>Goal: energy threshold 5 keV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42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CYGNUS: low temperature breakthrough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23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and Prospects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16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aseline="30000" dirty="0">
                <a:sym typeface="Symbol"/>
              </a:rPr>
              <a:t>116</a:t>
            </a:r>
            <a:r>
              <a:rPr lang="en-US" sz="2000" dirty="0">
                <a:sym typeface="Symbol"/>
              </a:rPr>
              <a:t>Cd is one of the most promising 02 candidates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CdWO</a:t>
            </a:r>
            <a:r>
              <a:rPr lang="en-GB" sz="2000" baseline="-25000" dirty="0"/>
              <a:t>4</a:t>
            </a:r>
            <a:r>
              <a:rPr lang="en-GB" sz="2000" dirty="0"/>
              <a:t> scintillators: high energy resolution, </a:t>
            </a:r>
            <a:r>
              <a:rPr lang="en-GB" sz="2000" dirty="0" smtClean="0"/>
              <a:t>radiopure, the production (including crystals from enriched cadmium) is well stablished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CYGNUS low </a:t>
            </a:r>
            <a:r>
              <a:rPr lang="en-US" sz="2000" dirty="0"/>
              <a:t>temperature </a:t>
            </a:r>
            <a:r>
              <a:rPr lang="en-US" sz="2000" baseline="30000" dirty="0"/>
              <a:t>116</a:t>
            </a:r>
            <a:r>
              <a:rPr lang="en-US" sz="2000" dirty="0"/>
              <a:t>CdWO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  <a:r>
              <a:rPr lang="en-US" sz="2000" dirty="0" smtClean="0"/>
              <a:t>experiment will investigate the </a:t>
            </a:r>
            <a:r>
              <a:rPr lang="en-US" sz="2000" dirty="0">
                <a:sym typeface="Symbol"/>
              </a:rPr>
              <a:t>02 </a:t>
            </a:r>
            <a:r>
              <a:rPr lang="en-US" sz="2000" dirty="0" smtClean="0">
                <a:sym typeface="Symbol"/>
              </a:rPr>
              <a:t> decay of </a:t>
            </a:r>
            <a:r>
              <a:rPr lang="en-US" sz="2000" baseline="30000" dirty="0" smtClean="0">
                <a:sym typeface="Symbol"/>
              </a:rPr>
              <a:t>116</a:t>
            </a:r>
            <a:r>
              <a:rPr lang="en-US" sz="2000" dirty="0" smtClean="0">
                <a:sym typeface="Symbol"/>
              </a:rPr>
              <a:t>Cd </a:t>
            </a:r>
            <a:r>
              <a:rPr lang="en-US" sz="2000" dirty="0" smtClean="0"/>
              <a:t>with a sensitivity                                                         , and set a basis for </a:t>
            </a:r>
            <a:r>
              <a:rPr lang="en-US" sz="2000" baseline="30000" dirty="0" smtClean="0"/>
              <a:t>116</a:t>
            </a:r>
            <a:r>
              <a:rPr lang="en-US" sz="2000" dirty="0" smtClean="0"/>
              <a:t>Cd in CUPID </a:t>
            </a:r>
            <a:endParaRPr lang="en-US" sz="2000" dirty="0">
              <a:sym typeface="Symbol"/>
            </a:endParaRPr>
          </a:p>
        </p:txBody>
      </p:sp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4005"/>
              </p:ext>
            </p:extLst>
          </p:nvPr>
        </p:nvGraphicFramePr>
        <p:xfrm>
          <a:off x="4355976" y="3645024"/>
          <a:ext cx="31194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3" imgW="1981080" imgH="241200" progId="Equation.DSMT4">
                  <p:embed/>
                </p:oleObj>
              </mc:Choice>
              <mc:Fallback>
                <p:oleObj name="Equation" r:id="rId3" imgW="1981080" imgH="241200" progId="Equation.DSMT4">
                  <p:embed/>
                  <p:pic>
                    <p:nvPicPr>
                      <p:cNvPr id="0" name="Об'єкт 9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645024"/>
                        <a:ext cx="3119437" cy="40163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5942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2</a:t>
            </a:fld>
            <a:endParaRPr lang="uk-UA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827584" y="2060848"/>
            <a:ext cx="7992888" cy="226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Introduction: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2 </a:t>
            </a:r>
            <a:r>
              <a:rPr lang="en-US" sz="2400" dirty="0" smtClean="0">
                <a:solidFill>
                  <a:schemeClr val="tx1"/>
                </a:solidFill>
              </a:rPr>
              <a:t>decay and particle physics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Choice of </a:t>
            </a:r>
            <a:r>
              <a:rPr lang="en-US" sz="2400" baseline="30000" dirty="0" smtClean="0">
                <a:solidFill>
                  <a:schemeClr val="tx1"/>
                </a:solidFill>
              </a:rPr>
              <a:t>116</a:t>
            </a:r>
            <a:r>
              <a:rPr lang="en-US" sz="2400" dirty="0" smtClean="0">
                <a:solidFill>
                  <a:schemeClr val="tx1"/>
                </a:solidFill>
              </a:rPr>
              <a:t>Cd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Symbol"/>
              </a:rPr>
              <a:t>2</a:t>
            </a:r>
            <a:r>
              <a:rPr lang="en-US" sz="2400" dirty="0" smtClean="0">
                <a:solidFill>
                  <a:schemeClr val="tx1"/>
                </a:solidFill>
              </a:rPr>
              <a:t> of </a:t>
            </a:r>
            <a:r>
              <a:rPr lang="en-US" sz="2400" baseline="30000" dirty="0" smtClean="0">
                <a:solidFill>
                  <a:schemeClr val="tx1"/>
                </a:solidFill>
              </a:rPr>
              <a:t>116</a:t>
            </a:r>
            <a:r>
              <a:rPr lang="en-US" sz="2400" dirty="0" smtClean="0">
                <a:solidFill>
                  <a:schemeClr val="tx1"/>
                </a:solidFill>
              </a:rPr>
              <a:t>Cd with conventional scintillation detectors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CYGNUS: low temperature breakthrough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Conclusions and Prospects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9600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43" y="269776"/>
            <a:ext cx="8785100" cy="1143000"/>
          </a:xfrm>
        </p:spPr>
        <p:txBody>
          <a:bodyPr>
            <a:normAutofit/>
          </a:bodyPr>
          <a:lstStyle/>
          <a:p>
            <a:r>
              <a:rPr lang="en-US" altLang="uk-UA" sz="3600" dirty="0" smtClean="0"/>
              <a:t>Double </a:t>
            </a:r>
            <a:r>
              <a:rPr lang="en-US" altLang="uk-UA" sz="3600" dirty="0"/>
              <a:t>beta </a:t>
            </a:r>
            <a:r>
              <a:rPr lang="en-US" altLang="uk-UA" sz="3600" dirty="0" smtClean="0"/>
              <a:t>(2</a:t>
            </a:r>
            <a:r>
              <a:rPr lang="en-US" altLang="uk-UA" sz="3600" dirty="0" smtClean="0">
                <a:sym typeface="Symbol"/>
              </a:rPr>
              <a:t></a:t>
            </a:r>
            <a:r>
              <a:rPr lang="en-US" altLang="uk-UA" sz="3600" dirty="0" smtClean="0"/>
              <a:t>) decay</a:t>
            </a:r>
            <a:br>
              <a:rPr lang="en-US" altLang="uk-UA" sz="3600" dirty="0" smtClean="0"/>
            </a:br>
            <a:r>
              <a:rPr lang="en-US" altLang="uk-UA" sz="2400" dirty="0" smtClean="0"/>
              <a:t>and particle physics</a:t>
            </a:r>
            <a:endParaRPr lang="uk-UA" sz="16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DF5E8-DFEA-4617-9626-1D0A819D32A9}" type="slidenum">
              <a:rPr lang="uk-UA" smtClean="0"/>
              <a:pPr>
                <a:defRPr/>
              </a:pPr>
              <a:t>3</a:t>
            </a:fld>
            <a:r>
              <a:rPr lang="en-US" dirty="0"/>
              <a:t>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91555" y="4687976"/>
            <a:ext cx="8456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Sensitive to the absolute value of the neutrino mass, the neutrino mass hierarchy, the </a:t>
            </a:r>
            <a:r>
              <a:rPr lang="en-US" dirty="0">
                <a:sym typeface="Symbol"/>
              </a:rPr>
              <a:t>Majorana CP </a:t>
            </a:r>
            <a:r>
              <a:rPr lang="en-US" dirty="0" smtClean="0">
                <a:sym typeface="Symbol"/>
              </a:rPr>
              <a:t>phases </a:t>
            </a:r>
            <a:endParaRPr lang="en-US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The </a:t>
            </a:r>
            <a:r>
              <a:rPr lang="en-US" dirty="0">
                <a:sym typeface="Symbol"/>
              </a:rPr>
              <a:t>0</a:t>
            </a:r>
            <a:r>
              <a:rPr lang="en-US" dirty="0"/>
              <a:t>2</a:t>
            </a:r>
            <a:r>
              <a:rPr lang="en-US" dirty="0">
                <a:sym typeface="Symbol"/>
              </a:rPr>
              <a:t> decay can be mediated by presence of right handed currents in weak interactions,  massless (or very light) Nambu-Goldstone bosons (majorons), and many other effects beyond the Standard </a:t>
            </a:r>
            <a:r>
              <a:rPr lang="en-US" dirty="0" smtClean="0">
                <a:sym typeface="Symbol"/>
              </a:rPr>
              <a:t>Model</a:t>
            </a:r>
            <a:endParaRPr lang="en-US" dirty="0">
              <a:sym typeface="Symbol"/>
            </a:endParaRPr>
          </a:p>
        </p:txBody>
      </p:sp>
      <p:grpSp>
        <p:nvGrpSpPr>
          <p:cNvPr id="16" name="Групувати 15"/>
          <p:cNvGrpSpPr/>
          <p:nvPr/>
        </p:nvGrpSpPr>
        <p:grpSpPr>
          <a:xfrm>
            <a:off x="2084487" y="1589719"/>
            <a:ext cx="2095500" cy="1810072"/>
            <a:chOff x="2084487" y="1700808"/>
            <a:chExt cx="2095500" cy="1810072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487" y="1700808"/>
              <a:ext cx="20955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267744" y="3141548"/>
              <a:ext cx="1912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2</a:t>
              </a:r>
              <a:r>
                <a:rPr lang="en-US" dirty="0" smtClean="0"/>
                <a:t>2</a:t>
              </a:r>
              <a:r>
                <a:rPr lang="en-US" dirty="0">
                  <a:sym typeface="Symbol"/>
                </a:rPr>
                <a:t> decay</a:t>
              </a:r>
              <a:endParaRPr lang="uk-UA" dirty="0"/>
            </a:p>
          </p:txBody>
        </p:sp>
      </p:grpSp>
      <p:grpSp>
        <p:nvGrpSpPr>
          <p:cNvPr id="15" name="Групувати 14"/>
          <p:cNvGrpSpPr/>
          <p:nvPr/>
        </p:nvGrpSpPr>
        <p:grpSpPr>
          <a:xfrm>
            <a:off x="4667617" y="1652435"/>
            <a:ext cx="2176666" cy="1737484"/>
            <a:chOff x="4667617" y="1772816"/>
            <a:chExt cx="2176666" cy="1737484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617" y="1772816"/>
              <a:ext cx="2034886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932040" y="3140968"/>
              <a:ext cx="1912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/>
                </a:rPr>
                <a:t>0</a:t>
              </a:r>
              <a:r>
                <a:rPr lang="en-US" dirty="0" smtClean="0">
                  <a:sym typeface="Symbol"/>
                </a:rPr>
                <a:t></a:t>
              </a:r>
              <a:r>
                <a:rPr lang="en-US" dirty="0" smtClean="0"/>
                <a:t>2</a:t>
              </a:r>
              <a:r>
                <a:rPr lang="en-US" dirty="0">
                  <a:sym typeface="Symbol"/>
                </a:rPr>
                <a:t> decay</a:t>
              </a:r>
              <a:endParaRPr lang="uk-UA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1" y="0"/>
            <a:ext cx="49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Introduction: </a:t>
            </a:r>
            <a:r>
              <a:rPr lang="en-US" dirty="0">
                <a:sym typeface="Symbol"/>
              </a:rPr>
              <a:t>2 </a:t>
            </a:r>
            <a:r>
              <a:rPr lang="en-US" dirty="0"/>
              <a:t>decay and particle physics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519" y="4283804"/>
            <a:ext cx="868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0</a:t>
            </a:r>
            <a:r>
              <a:rPr lang="en-US" dirty="0" smtClean="0"/>
              <a:t>2</a:t>
            </a:r>
            <a:r>
              <a:rPr lang="en-US" dirty="0">
                <a:sym typeface="Symbol"/>
              </a:rPr>
              <a:t> </a:t>
            </a:r>
            <a:r>
              <a:rPr lang="en-US" dirty="0" smtClean="0">
                <a:sym typeface="Symbol"/>
              </a:rPr>
              <a:t>decay </a:t>
            </a:r>
            <a:r>
              <a:rPr lang="en-US" b="1" dirty="0">
                <a:sym typeface="Symbol"/>
              </a:rPr>
              <a:t>breaks the Lepton </a:t>
            </a:r>
            <a:r>
              <a:rPr lang="en-US" b="1" dirty="0" smtClean="0">
                <a:sym typeface="Symbol"/>
              </a:rPr>
              <a:t>number </a:t>
            </a:r>
            <a:r>
              <a:rPr lang="en-US" dirty="0" smtClean="0">
                <a:sym typeface="Symbol"/>
              </a:rPr>
              <a:t>and is possible if the neutrino is a Majorana particle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7008" y="37797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sym typeface="Symbol"/>
              </a:rPr>
              <a:t>2</a:t>
            </a:r>
            <a:r>
              <a:rPr lang="en-US" dirty="0"/>
              <a:t>2</a:t>
            </a:r>
            <a:r>
              <a:rPr lang="en-US" dirty="0">
                <a:sym typeface="Symbol"/>
              </a:rPr>
              <a:t> </a:t>
            </a:r>
            <a:r>
              <a:rPr lang="en-US" dirty="0" smtClean="0"/>
              <a:t>decay is allowed in the Standard Model, observed in 11 nuclei with </a:t>
            </a:r>
            <a:r>
              <a:rPr lang="en-US" i="1" dirty="0" smtClean="0"/>
              <a:t>T</a:t>
            </a:r>
            <a:r>
              <a:rPr lang="en-US" baseline="-25000" dirty="0" smtClean="0"/>
              <a:t>1/2</a:t>
            </a:r>
            <a:r>
              <a:rPr lang="en-US" dirty="0">
                <a:sym typeface="Symbol"/>
              </a:rPr>
              <a:t></a:t>
            </a:r>
            <a:r>
              <a:rPr lang="en-US" dirty="0" smtClean="0"/>
              <a:t>10</a:t>
            </a:r>
            <a:r>
              <a:rPr lang="en-US" baseline="30000" dirty="0" smtClean="0"/>
              <a:t>19</a:t>
            </a:r>
            <a:r>
              <a:rPr lang="en-US" dirty="0" smtClean="0"/>
              <a:t>-10</a:t>
            </a:r>
            <a:r>
              <a:rPr lang="en-US" baseline="30000" dirty="0" smtClean="0"/>
              <a:t>24</a:t>
            </a:r>
            <a:r>
              <a:rPr lang="en-US" dirty="0" smtClean="0"/>
              <a:t> yr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3895" y="1445703"/>
            <a:ext cx="2059429" cy="2239566"/>
            <a:chOff x="107505" y="1124744"/>
            <a:chExt cx="1872208" cy="2035969"/>
          </a:xfrm>
        </p:grpSpPr>
        <p:pic>
          <p:nvPicPr>
            <p:cNvPr id="22" name="Picture 14" descr="Dir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87" y="1124744"/>
              <a:ext cx="1216436" cy="172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07505" y="2852936"/>
              <a:ext cx="18722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altLang="uk-UA" sz="1400" dirty="0" err="1">
                  <a:latin typeface="Arial Narrow" panose="020B0606020202030204" pitchFamily="34" charset="0"/>
                </a:rPr>
                <a:t>Paul</a:t>
              </a:r>
              <a:r>
                <a:rPr lang="ru-RU" altLang="uk-UA" sz="1400" dirty="0">
                  <a:latin typeface="Arial Narrow" panose="020B0606020202030204" pitchFamily="34" charset="0"/>
                </a:rPr>
                <a:t> </a:t>
              </a:r>
              <a:r>
                <a:rPr lang="ru-RU" altLang="uk-UA" sz="1400" dirty="0" err="1">
                  <a:latin typeface="Arial Narrow" panose="020B0606020202030204" pitchFamily="34" charset="0"/>
                </a:rPr>
                <a:t>Adrien</a:t>
              </a:r>
              <a:r>
                <a:rPr lang="ru-RU" altLang="uk-UA" sz="1400" dirty="0">
                  <a:latin typeface="Arial Narrow" panose="020B0606020202030204" pitchFamily="34" charset="0"/>
                </a:rPr>
                <a:t> </a:t>
              </a:r>
              <a:r>
                <a:rPr lang="ru-RU" altLang="uk-UA" sz="1400" dirty="0" err="1">
                  <a:latin typeface="Arial Narrow" panose="020B0606020202030204" pitchFamily="34" charset="0"/>
                </a:rPr>
                <a:t>Maurice</a:t>
              </a:r>
              <a:r>
                <a:rPr lang="ru-RU" altLang="uk-UA" sz="1400" dirty="0">
                  <a:latin typeface="Arial Narrow" panose="020B0606020202030204" pitchFamily="34" charset="0"/>
                </a:rPr>
                <a:t> </a:t>
              </a:r>
              <a:r>
                <a:rPr lang="ru-RU" altLang="uk-UA" sz="1400" dirty="0" err="1">
                  <a:latin typeface="Arial Narrow" panose="020B0606020202030204" pitchFamily="34" charset="0"/>
                </a:rPr>
                <a:t>Dirac</a:t>
              </a:r>
              <a:endParaRPr lang="ru-RU" altLang="uk-UA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5" name="Групувати 24"/>
          <p:cNvGrpSpPr/>
          <p:nvPr/>
        </p:nvGrpSpPr>
        <p:grpSpPr>
          <a:xfrm>
            <a:off x="7092280" y="1412776"/>
            <a:ext cx="1999040" cy="2308554"/>
            <a:chOff x="7291195" y="1124744"/>
            <a:chExt cx="1817309" cy="209868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195" y="1124744"/>
              <a:ext cx="1745302" cy="1728192"/>
            </a:xfrm>
            <a:prstGeom prst="rect">
              <a:avLst/>
            </a:prstGeom>
          </p:spPr>
        </p:pic>
        <p:sp>
          <p:nvSpPr>
            <p:cNvPr id="27" name="Прямокутник 26"/>
            <p:cNvSpPr/>
            <p:nvPr/>
          </p:nvSpPr>
          <p:spPr>
            <a:xfrm>
              <a:off x="7308304" y="2915652"/>
              <a:ext cx="1800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uk-UA" sz="1400" dirty="0" smtClean="0">
                  <a:latin typeface="Arial Narrow" pitchFamily="34" charset="0"/>
                </a:rPr>
                <a:t>Ettore </a:t>
              </a:r>
              <a:r>
                <a:rPr lang="en-US" altLang="uk-UA" sz="1400" dirty="0">
                  <a:latin typeface="Arial Narrow" pitchFamily="34" charset="0"/>
                </a:rPr>
                <a:t>Majorana</a:t>
              </a:r>
              <a:endParaRPr lang="uk-U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9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89236" y="6237312"/>
            <a:ext cx="8731236" cy="338554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[1] J.D.Vergados, H.Ejiri, F.Šimkovic, </a:t>
            </a:r>
            <a:r>
              <a:rPr lang="fr-FR" sz="1600" dirty="0">
                <a:latin typeface="Arial Narrow" panose="020B0606020202030204" pitchFamily="34" charset="0"/>
              </a:rPr>
              <a:t>Neutrinoless double beta decay and neutrino mass, IJMPE 25 (2016) 1630007</a:t>
            </a:r>
            <a:endParaRPr lang="uk-UA" sz="1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Status of </a:t>
            </a:r>
            <a:r>
              <a:rPr lang="en-US" sz="3600" dirty="0" smtClean="0"/>
              <a:t>0</a:t>
            </a:r>
            <a:r>
              <a:rPr lang="en-US" sz="3600" dirty="0" smtClean="0">
                <a:sym typeface="Symbol"/>
              </a:rPr>
              <a:t></a:t>
            </a:r>
            <a:r>
              <a:rPr lang="en-US" sz="3600" dirty="0" smtClean="0"/>
              <a:t>2</a:t>
            </a:r>
            <a:r>
              <a:rPr lang="en-US" sz="3600" dirty="0" smtClean="0">
                <a:sym typeface="Symbol"/>
              </a:rPr>
              <a:t></a:t>
            </a:r>
            <a:r>
              <a:rPr lang="en-US" sz="3600" dirty="0" smtClean="0"/>
              <a:t> decay experiments</a:t>
            </a:r>
            <a:endParaRPr lang="uk-UA" sz="3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4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0" y="659299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F.A.Danevich</a:t>
            </a:r>
            <a:r>
              <a:rPr lang="en-US" sz="1300" dirty="0" smtClean="0"/>
              <a:t>      </a:t>
            </a:r>
            <a:r>
              <a:rPr lang="en-GB" sz="1300" dirty="0" smtClean="0"/>
              <a:t>Investigation </a:t>
            </a:r>
            <a:r>
              <a:rPr lang="en-GB" sz="1300" dirty="0"/>
              <a:t>of rare nuclear decays by using scintillation detectors</a:t>
            </a:r>
            <a:r>
              <a:rPr lang="en-US" sz="1300" dirty="0" smtClean="0"/>
              <a:t>        </a:t>
            </a:r>
            <a:r>
              <a:rPr lang="fr-FR" sz="1300" dirty="0" smtClean="0"/>
              <a:t>CNNP2017</a:t>
            </a:r>
            <a:r>
              <a:rPr lang="fr-FR" sz="1300" dirty="0"/>
              <a:t>, 15-21 October 2017, Catania, Italy</a:t>
            </a:r>
            <a:endParaRPr lang="uk-UA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892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The </a:t>
            </a:r>
            <a:r>
              <a:rPr lang="en-US" sz="2000" dirty="0">
                <a:sym typeface="Symbol"/>
              </a:rPr>
              <a:t>02 is not observed, the best </a:t>
            </a:r>
            <a:r>
              <a:rPr lang="en-US" sz="2000" dirty="0" smtClean="0">
                <a:sym typeface="Symbol"/>
              </a:rPr>
              <a:t>limits: lim</a:t>
            </a:r>
            <a:r>
              <a:rPr lang="en-US" sz="2000" i="1" dirty="0" smtClean="0">
                <a:sym typeface="Symbol"/>
              </a:rPr>
              <a:t>T</a:t>
            </a:r>
            <a:r>
              <a:rPr lang="en-US" sz="2000" baseline="-25000" dirty="0" smtClean="0">
                <a:sym typeface="Symbol"/>
              </a:rPr>
              <a:t>1/2</a:t>
            </a:r>
            <a:r>
              <a:rPr lang="en-US" sz="2000" dirty="0" smtClean="0">
                <a:sym typeface="Symbol"/>
              </a:rPr>
              <a:t>10</a:t>
            </a:r>
            <a:r>
              <a:rPr lang="en-US" sz="2000" baseline="30000" dirty="0" smtClean="0">
                <a:sym typeface="Symbol"/>
              </a:rPr>
              <a:t>24</a:t>
            </a:r>
            <a:r>
              <a:rPr lang="en-US" sz="2000" dirty="0" smtClean="0">
                <a:sym typeface="Symbol"/>
              </a:rPr>
              <a:t>-10</a:t>
            </a:r>
            <a:r>
              <a:rPr lang="en-US" sz="2000" baseline="30000" dirty="0" smtClean="0">
                <a:sym typeface="Symbol"/>
              </a:rPr>
              <a:t>26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>
                <a:sym typeface="Symbol"/>
              </a:rPr>
              <a:t>yr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>
                <a:sym typeface="Symbol"/>
              </a:rPr>
              <a:t></a:t>
            </a:r>
            <a:r>
              <a:rPr lang="en-US" sz="2000" i="1" dirty="0">
                <a:sym typeface="Symbol"/>
              </a:rPr>
              <a:t>m</a:t>
            </a:r>
            <a:r>
              <a:rPr lang="en-US" sz="2000" baseline="-25000" dirty="0" smtClean="0">
                <a:sym typeface="Symbol"/>
              </a:rPr>
              <a:t></a:t>
            </a:r>
            <a:r>
              <a:rPr lang="en-US" sz="2000" dirty="0" smtClean="0">
                <a:sym typeface="Symbol"/>
              </a:rPr>
              <a:t>0.1-1 </a:t>
            </a:r>
            <a:r>
              <a:rPr lang="en-US" sz="2000" dirty="0">
                <a:sym typeface="Symbol"/>
              </a:rPr>
              <a:t>eV</a:t>
            </a:r>
            <a:endParaRPr lang="en-US" sz="2000" dirty="0" smtClean="0">
              <a:sym typeface="Symbo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The experimental sensitivity should be advanced to explore the inverted hierarchy of the neutrino mass  </a:t>
            </a:r>
            <a:r>
              <a:rPr lang="en-US" sz="2000" dirty="0">
                <a:sym typeface="Symbol"/>
              </a:rPr>
              <a:t></a:t>
            </a:r>
            <a:r>
              <a:rPr lang="en-US" sz="2000" i="1" dirty="0">
                <a:sym typeface="Symbol"/>
              </a:rPr>
              <a:t>m</a:t>
            </a:r>
            <a:r>
              <a:rPr lang="en-US" sz="2000" baseline="-25000" dirty="0">
                <a:sym typeface="Symbol"/>
              </a:rPr>
              <a:t></a:t>
            </a:r>
            <a:r>
              <a:rPr lang="en-US" sz="2000" dirty="0">
                <a:sym typeface="Symbol"/>
              </a:rPr>
              <a:t>  </a:t>
            </a:r>
            <a:r>
              <a:rPr lang="en-US" sz="2000" dirty="0" smtClean="0">
                <a:sym typeface="Symbol"/>
              </a:rPr>
              <a:t>0.02-0.05 </a:t>
            </a:r>
            <a:r>
              <a:rPr lang="en-US" sz="2000" dirty="0">
                <a:sym typeface="Symbol"/>
              </a:rPr>
              <a:t>eV,  </a:t>
            </a:r>
            <a:r>
              <a:rPr lang="en-US" sz="2000" i="1" dirty="0" smtClean="0">
                <a:sym typeface="Symbol"/>
              </a:rPr>
              <a:t>T</a:t>
            </a:r>
            <a:r>
              <a:rPr lang="en-US" sz="2000" baseline="-25000" dirty="0" smtClean="0">
                <a:sym typeface="Symbol"/>
              </a:rPr>
              <a:t>1/2</a:t>
            </a:r>
            <a:r>
              <a:rPr lang="en-US" sz="2000" dirty="0">
                <a:sym typeface="Symbol"/>
              </a:rPr>
              <a:t></a:t>
            </a:r>
            <a:r>
              <a:rPr lang="en-US" sz="2000" dirty="0" smtClean="0">
                <a:sym typeface="Symbol"/>
              </a:rPr>
              <a:t>10</a:t>
            </a:r>
            <a:r>
              <a:rPr lang="en-US" sz="2000" baseline="30000" dirty="0" smtClean="0">
                <a:sym typeface="Symbol"/>
              </a:rPr>
              <a:t>26 </a:t>
            </a:r>
            <a:r>
              <a:rPr lang="en-US" sz="2000" dirty="0" smtClean="0">
                <a:sym typeface="Symbol"/>
              </a:rPr>
              <a:t>- 10</a:t>
            </a:r>
            <a:r>
              <a:rPr lang="en-US" sz="2000" baseline="30000" dirty="0" smtClean="0">
                <a:sym typeface="Symbol"/>
              </a:rPr>
              <a:t>27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>
                <a:sym typeface="Symbol"/>
              </a:rPr>
              <a:t>yr </a:t>
            </a:r>
            <a:endParaRPr lang="en-US" sz="2000" dirty="0" smtClean="0">
              <a:sym typeface="Symbo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58" y="2108896"/>
            <a:ext cx="3178914" cy="2111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80905"/>
            <a:ext cx="3136420" cy="2203605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251520" y="439007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Investigations of several nuclei are </a:t>
            </a:r>
            <a:r>
              <a:rPr lang="en-US" sz="2000" dirty="0" smtClean="0"/>
              <a:t>requested:</a:t>
            </a:r>
          </a:p>
          <a:p>
            <a:pPr marL="800100" lvl="1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000" dirty="0"/>
              <a:t>o</a:t>
            </a:r>
            <a:r>
              <a:rPr lang="en-US" sz="2000" dirty="0" smtClean="0"/>
              <a:t>bservation of </a:t>
            </a:r>
            <a:r>
              <a:rPr lang="en-US" sz="2000" dirty="0">
                <a:sym typeface="Symbol"/>
              </a:rPr>
              <a:t>02</a:t>
            </a:r>
            <a:r>
              <a:rPr lang="en-US" sz="2000" dirty="0" smtClean="0"/>
              <a:t> in several nuclei</a:t>
            </a:r>
          </a:p>
          <a:p>
            <a:pPr marL="800100" lvl="1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ambiguity of NME calculations</a:t>
            </a:r>
          </a:p>
          <a:p>
            <a:pPr marL="800100" lvl="1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000" dirty="0" smtClean="0"/>
              <a:t>possible breakthroughs in detection technique</a:t>
            </a:r>
          </a:p>
          <a:p>
            <a:pPr marL="800100" lvl="1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000" dirty="0" smtClean="0"/>
              <a:t>test the NME calculations by using the ratio of lifetimes</a:t>
            </a:r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32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Normal Hierarchy </a:t>
            </a:r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90098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Inverted Hierarchy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785574" y="4188418"/>
            <a:ext cx="3394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NME of the </a:t>
            </a:r>
            <a:r>
              <a:rPr lang="en-US" sz="1600" dirty="0" smtClean="0"/>
              <a:t>0</a:t>
            </a:r>
            <a:r>
              <a:rPr lang="en-US" sz="1600" dirty="0" smtClean="0">
                <a:sym typeface="Symbol"/>
              </a:rPr>
              <a:t>2</a:t>
            </a:r>
            <a:r>
              <a:rPr lang="en-US" sz="1600" i="1" dirty="0" smtClean="0"/>
              <a:t> </a:t>
            </a:r>
            <a:r>
              <a:rPr lang="en-US" sz="1600" dirty="0" smtClean="0"/>
              <a:t>decay calculated </a:t>
            </a:r>
            <a:r>
              <a:rPr lang="en-US" sz="1600" dirty="0"/>
              <a:t>in the framework of </a:t>
            </a:r>
            <a:r>
              <a:rPr lang="en-US" sz="1600" dirty="0" smtClean="0"/>
              <a:t>different </a:t>
            </a:r>
            <a:r>
              <a:rPr lang="fr-FR" sz="1600" dirty="0" smtClean="0"/>
              <a:t>approaches</a:t>
            </a:r>
            <a:endParaRPr lang="uk-U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636912"/>
            <a:ext cx="3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-1" y="0"/>
            <a:ext cx="49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Introduction: </a:t>
            </a:r>
            <a:r>
              <a:rPr lang="en-US" dirty="0">
                <a:sym typeface="Symbol"/>
              </a:rPr>
              <a:t>2 </a:t>
            </a:r>
            <a:r>
              <a:rPr lang="en-US" dirty="0"/>
              <a:t>decay and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17127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259899"/>
            <a:ext cx="2133600" cy="476250"/>
          </a:xfrm>
        </p:spPr>
        <p:txBody>
          <a:bodyPr/>
          <a:lstStyle/>
          <a:p>
            <a:fld id="{D1F35B89-D453-4BC2-8AA6-205F450AF1B1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uk-UA" dirty="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4866" name="Line 2"/>
          <p:cNvSpPr>
            <a:spLocks noChangeShapeType="1"/>
          </p:cNvSpPr>
          <p:nvPr/>
        </p:nvSpPr>
        <p:spPr bwMode="auto">
          <a:xfrm>
            <a:off x="1187649" y="2708052"/>
            <a:ext cx="2160587" cy="21605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67" name="Line 3"/>
          <p:cNvSpPr>
            <a:spLocks noChangeShapeType="1"/>
          </p:cNvSpPr>
          <p:nvPr/>
        </p:nvSpPr>
        <p:spPr bwMode="auto">
          <a:xfrm>
            <a:off x="1187649" y="2060352"/>
            <a:ext cx="2160587" cy="21605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68" name="Line 4"/>
          <p:cNvSpPr>
            <a:spLocks noChangeShapeType="1"/>
          </p:cNvSpPr>
          <p:nvPr/>
        </p:nvSpPr>
        <p:spPr bwMode="auto">
          <a:xfrm>
            <a:off x="4500761" y="4941664"/>
            <a:ext cx="287338" cy="28733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69" name="Oval 5"/>
          <p:cNvSpPr>
            <a:spLocks noChangeArrowheads="1"/>
          </p:cNvSpPr>
          <p:nvPr/>
        </p:nvSpPr>
        <p:spPr bwMode="auto">
          <a:xfrm>
            <a:off x="4572199" y="4916264"/>
            <a:ext cx="144462" cy="1444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84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/>
              <a:t>Choice of 2</a:t>
            </a:r>
            <a:r>
              <a:rPr lang="en-US" sz="3200" dirty="0">
                <a:sym typeface="Symbol" pitchFamily="18" charset="2"/>
              </a:rPr>
              <a:t></a:t>
            </a:r>
            <a:r>
              <a:rPr lang="en-US" sz="3200" dirty="0"/>
              <a:t> </a:t>
            </a:r>
            <a:r>
              <a:rPr lang="en-US" sz="3200" dirty="0" smtClean="0"/>
              <a:t>nuclei</a:t>
            </a:r>
            <a:endParaRPr lang="uk-UA" sz="2000" dirty="0"/>
          </a:p>
        </p:txBody>
      </p:sp>
      <p:sp>
        <p:nvSpPr>
          <p:cNvPr id="2084871" name="Text Box 7"/>
          <p:cNvSpPr txBox="1">
            <a:spLocks noChangeArrowheads="1"/>
          </p:cNvSpPr>
          <p:nvPr/>
        </p:nvSpPr>
        <p:spPr bwMode="auto">
          <a:xfrm>
            <a:off x="5364137" y="4699992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/>
              <a:t>48</a:t>
            </a:r>
            <a:r>
              <a:rPr lang="en-US" sz="2400" b="1" dirty="0"/>
              <a:t>Ca</a:t>
            </a:r>
            <a:endParaRPr lang="ru-RU" sz="2400" b="1" dirty="0"/>
          </a:p>
        </p:txBody>
      </p:sp>
      <p:sp>
        <p:nvSpPr>
          <p:cNvPr id="2084872" name="Line 8"/>
          <p:cNvSpPr>
            <a:spLocks noChangeShapeType="1"/>
          </p:cNvSpPr>
          <p:nvPr/>
        </p:nvSpPr>
        <p:spPr bwMode="auto">
          <a:xfrm flipV="1">
            <a:off x="898724" y="2034952"/>
            <a:ext cx="0" cy="324008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73" name="Line 9"/>
          <p:cNvSpPr>
            <a:spLocks noChangeShapeType="1"/>
          </p:cNvSpPr>
          <p:nvPr/>
        </p:nvSpPr>
        <p:spPr bwMode="auto">
          <a:xfrm>
            <a:off x="827286" y="5203602"/>
            <a:ext cx="5257800" cy="158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74" name="Line 10"/>
          <p:cNvSpPr>
            <a:spLocks noChangeShapeType="1"/>
          </p:cNvSpPr>
          <p:nvPr/>
        </p:nvSpPr>
        <p:spPr bwMode="auto">
          <a:xfrm>
            <a:off x="827286" y="4266977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75" name="Line 11"/>
          <p:cNvSpPr>
            <a:spLocks noChangeShapeType="1"/>
          </p:cNvSpPr>
          <p:nvPr/>
        </p:nvSpPr>
        <p:spPr bwMode="auto">
          <a:xfrm>
            <a:off x="827286" y="3331939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76" name="Line 12"/>
          <p:cNvSpPr>
            <a:spLocks noChangeShapeType="1"/>
          </p:cNvSpPr>
          <p:nvPr/>
        </p:nvSpPr>
        <p:spPr bwMode="auto">
          <a:xfrm>
            <a:off x="827286" y="2466752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77" name="Text Box 13"/>
          <p:cNvSpPr txBox="1">
            <a:spLocks noChangeArrowheads="1"/>
          </p:cNvSpPr>
          <p:nvPr/>
        </p:nvSpPr>
        <p:spPr bwMode="auto">
          <a:xfrm>
            <a:off x="248517" y="1052736"/>
            <a:ext cx="13709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Natural Isotopic </a:t>
            </a:r>
            <a:r>
              <a:rPr lang="en-US" dirty="0"/>
              <a:t>abundance (%)</a:t>
            </a:r>
            <a:endParaRPr lang="ru-RU" dirty="0"/>
          </a:p>
        </p:txBody>
      </p:sp>
      <p:sp>
        <p:nvSpPr>
          <p:cNvPr id="2084878" name="Text Box 14"/>
          <p:cNvSpPr txBox="1">
            <a:spLocks noChangeArrowheads="1"/>
          </p:cNvSpPr>
          <p:nvPr/>
        </p:nvSpPr>
        <p:spPr bwMode="auto">
          <a:xfrm>
            <a:off x="3491880" y="5445695"/>
            <a:ext cx="3457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Energy of decay, </a:t>
            </a:r>
            <a:r>
              <a:rPr lang="en-US" b="1" i="1" dirty="0"/>
              <a:t>Q</a:t>
            </a:r>
            <a:r>
              <a:rPr lang="en-US" b="1" baseline="-25000" dirty="0">
                <a:cs typeface="Arial" charset="0"/>
              </a:rPr>
              <a:t>2</a:t>
            </a:r>
            <a:r>
              <a:rPr lang="en-US" b="1" baseline="-25000" dirty="0">
                <a:cs typeface="Arial" charset="0"/>
                <a:sym typeface="Symbol" pitchFamily="18" charset="2"/>
              </a:rPr>
              <a:t></a:t>
            </a:r>
            <a:r>
              <a:rPr lang="en-US" b="1" dirty="0"/>
              <a:t> (MeV)</a:t>
            </a:r>
            <a:endParaRPr lang="ru-RU" b="1" dirty="0"/>
          </a:p>
        </p:txBody>
      </p:sp>
      <p:sp>
        <p:nvSpPr>
          <p:cNvPr id="2084879" name="Text Box 15"/>
          <p:cNvSpPr txBox="1">
            <a:spLocks noChangeArrowheads="1"/>
          </p:cNvSpPr>
          <p:nvPr/>
        </p:nvSpPr>
        <p:spPr bwMode="auto">
          <a:xfrm>
            <a:off x="754261" y="5229002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2084880" name="Text Box 16"/>
          <p:cNvSpPr txBox="1">
            <a:spLocks noChangeArrowheads="1"/>
          </p:cNvSpPr>
          <p:nvPr/>
        </p:nvSpPr>
        <p:spPr bwMode="auto">
          <a:xfrm>
            <a:off x="2338586" y="5229002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  <a:endParaRPr lang="ru-RU"/>
          </a:p>
        </p:txBody>
      </p:sp>
      <p:sp>
        <p:nvSpPr>
          <p:cNvPr id="2084881" name="Line 17"/>
          <p:cNvSpPr>
            <a:spLocks noChangeShapeType="1"/>
          </p:cNvSpPr>
          <p:nvPr/>
        </p:nvSpPr>
        <p:spPr bwMode="auto">
          <a:xfrm>
            <a:off x="5507236" y="5132164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82" name="Line 18"/>
          <p:cNvSpPr>
            <a:spLocks noChangeShapeType="1"/>
          </p:cNvSpPr>
          <p:nvPr/>
        </p:nvSpPr>
        <p:spPr bwMode="auto">
          <a:xfrm>
            <a:off x="2483049" y="5132164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83" name="Line 19"/>
          <p:cNvSpPr>
            <a:spLocks noChangeShapeType="1"/>
          </p:cNvSpPr>
          <p:nvPr/>
        </p:nvSpPr>
        <p:spPr bwMode="auto">
          <a:xfrm>
            <a:off x="3995936" y="5132164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84" name="Text Box 20"/>
          <p:cNvSpPr txBox="1">
            <a:spLocks noChangeArrowheads="1"/>
          </p:cNvSpPr>
          <p:nvPr/>
        </p:nvSpPr>
        <p:spPr bwMode="auto">
          <a:xfrm>
            <a:off x="3851474" y="5229002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  <a:endParaRPr lang="ru-RU"/>
          </a:p>
        </p:txBody>
      </p:sp>
      <p:sp>
        <p:nvSpPr>
          <p:cNvPr id="2084885" name="Text Box 21"/>
          <p:cNvSpPr txBox="1">
            <a:spLocks noChangeArrowheads="1"/>
          </p:cNvSpPr>
          <p:nvPr/>
        </p:nvSpPr>
        <p:spPr bwMode="auto">
          <a:xfrm>
            <a:off x="5362774" y="5229002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  <a:endParaRPr lang="ru-RU"/>
          </a:p>
        </p:txBody>
      </p:sp>
      <p:sp>
        <p:nvSpPr>
          <p:cNvPr id="2084886" name="Text Box 22"/>
          <p:cNvSpPr txBox="1">
            <a:spLocks noChangeArrowheads="1"/>
          </p:cNvSpPr>
          <p:nvPr/>
        </p:nvSpPr>
        <p:spPr bwMode="auto">
          <a:xfrm>
            <a:off x="251024" y="4051077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  <a:endParaRPr lang="ru-RU"/>
          </a:p>
        </p:txBody>
      </p:sp>
      <p:sp>
        <p:nvSpPr>
          <p:cNvPr id="2084887" name="Text Box 23"/>
          <p:cNvSpPr txBox="1">
            <a:spLocks noChangeArrowheads="1"/>
          </p:cNvSpPr>
          <p:nvPr/>
        </p:nvSpPr>
        <p:spPr bwMode="auto">
          <a:xfrm>
            <a:off x="322461" y="4987702"/>
            <a:ext cx="649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2084888" name="Text Box 24"/>
          <p:cNvSpPr txBox="1">
            <a:spLocks noChangeArrowheads="1"/>
          </p:cNvSpPr>
          <p:nvPr/>
        </p:nvSpPr>
        <p:spPr bwMode="auto">
          <a:xfrm>
            <a:off x="251024" y="3116039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</a:t>
            </a:r>
            <a:endParaRPr lang="ru-RU"/>
          </a:p>
        </p:txBody>
      </p:sp>
      <p:sp>
        <p:nvSpPr>
          <p:cNvPr id="2084889" name="Text Box 25"/>
          <p:cNvSpPr txBox="1">
            <a:spLocks noChangeArrowheads="1"/>
          </p:cNvSpPr>
          <p:nvPr/>
        </p:nvSpPr>
        <p:spPr bwMode="auto">
          <a:xfrm>
            <a:off x="249436" y="2250852"/>
            <a:ext cx="649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30</a:t>
            </a:r>
            <a:endParaRPr lang="ru-RU"/>
          </a:p>
        </p:txBody>
      </p:sp>
      <p:sp>
        <p:nvSpPr>
          <p:cNvPr id="2084890" name="Oval 26"/>
          <p:cNvSpPr>
            <a:spLocks noChangeArrowheads="1"/>
          </p:cNvSpPr>
          <p:nvPr/>
        </p:nvSpPr>
        <p:spPr bwMode="auto">
          <a:xfrm>
            <a:off x="5796161" y="5059139"/>
            <a:ext cx="144463" cy="1444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84891" name="Oval 27"/>
          <p:cNvSpPr>
            <a:spLocks noChangeArrowheads="1"/>
          </p:cNvSpPr>
          <p:nvPr/>
        </p:nvSpPr>
        <p:spPr bwMode="auto">
          <a:xfrm>
            <a:off x="2411611" y="4411439"/>
            <a:ext cx="144463" cy="1444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84892" name="Text Box 28"/>
          <p:cNvSpPr txBox="1">
            <a:spLocks noChangeArrowheads="1"/>
          </p:cNvSpPr>
          <p:nvPr/>
        </p:nvSpPr>
        <p:spPr bwMode="auto">
          <a:xfrm>
            <a:off x="1548011" y="4025677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/>
              <a:t>76</a:t>
            </a:r>
            <a:r>
              <a:rPr lang="en-US" sz="2400"/>
              <a:t>Ge</a:t>
            </a:r>
            <a:endParaRPr lang="ru-RU" sz="2400"/>
          </a:p>
        </p:txBody>
      </p:sp>
      <p:sp>
        <p:nvSpPr>
          <p:cNvPr id="2084893" name="Oval 29"/>
          <p:cNvSpPr>
            <a:spLocks noChangeArrowheads="1"/>
          </p:cNvSpPr>
          <p:nvPr/>
        </p:nvSpPr>
        <p:spPr bwMode="auto">
          <a:xfrm>
            <a:off x="2914849" y="2179414"/>
            <a:ext cx="144462" cy="14446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84894" name="Line 30"/>
          <p:cNvSpPr>
            <a:spLocks noChangeShapeType="1"/>
          </p:cNvSpPr>
          <p:nvPr/>
        </p:nvSpPr>
        <p:spPr bwMode="auto">
          <a:xfrm flipV="1">
            <a:off x="3348236" y="1566084"/>
            <a:ext cx="0" cy="366291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895" name="Text Box 31"/>
          <p:cNvSpPr txBox="1">
            <a:spLocks noChangeArrowheads="1"/>
          </p:cNvSpPr>
          <p:nvPr/>
        </p:nvSpPr>
        <p:spPr bwMode="auto">
          <a:xfrm>
            <a:off x="1691655" y="1196752"/>
            <a:ext cx="180022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2615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 </a:t>
            </a:r>
            <a:r>
              <a:rPr lang="en-US" baseline="30000" dirty="0">
                <a:sym typeface="Symbol" pitchFamily="18" charset="2"/>
              </a:rPr>
              <a:t>208</a:t>
            </a:r>
            <a:r>
              <a:rPr lang="en-US" dirty="0">
                <a:sym typeface="Symbol" pitchFamily="18" charset="2"/>
              </a:rPr>
              <a:t>Tl</a:t>
            </a:r>
          </a:p>
        </p:txBody>
      </p:sp>
      <p:sp>
        <p:nvSpPr>
          <p:cNvPr id="2084896" name="Text Box 32"/>
          <p:cNvSpPr txBox="1">
            <a:spLocks noChangeArrowheads="1"/>
          </p:cNvSpPr>
          <p:nvPr/>
        </p:nvSpPr>
        <p:spPr bwMode="auto">
          <a:xfrm>
            <a:off x="2051249" y="1747614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/>
              <a:t>130</a:t>
            </a:r>
            <a:r>
              <a:rPr lang="en-US" sz="2400"/>
              <a:t>Te</a:t>
            </a:r>
            <a:endParaRPr lang="ru-RU" sz="2400"/>
          </a:p>
        </p:txBody>
      </p:sp>
      <p:sp>
        <p:nvSpPr>
          <p:cNvPr id="2084897" name="Text Box 33"/>
          <p:cNvSpPr txBox="1">
            <a:spLocks noChangeArrowheads="1"/>
          </p:cNvSpPr>
          <p:nvPr/>
        </p:nvSpPr>
        <p:spPr bwMode="auto">
          <a:xfrm>
            <a:off x="2267149" y="3835177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/>
              <a:t>136</a:t>
            </a:r>
            <a:r>
              <a:rPr lang="en-US" sz="2400"/>
              <a:t>Xe</a:t>
            </a:r>
            <a:endParaRPr lang="ru-RU" sz="2400"/>
          </a:p>
        </p:txBody>
      </p:sp>
      <p:sp>
        <p:nvSpPr>
          <p:cNvPr id="2084898" name="Oval 34"/>
          <p:cNvSpPr>
            <a:spLocks noChangeArrowheads="1"/>
          </p:cNvSpPr>
          <p:nvPr/>
        </p:nvSpPr>
        <p:spPr bwMode="auto">
          <a:xfrm>
            <a:off x="2771974" y="4266977"/>
            <a:ext cx="144462" cy="14446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84899" name="Text Box 35"/>
          <p:cNvSpPr txBox="1">
            <a:spLocks noChangeArrowheads="1"/>
          </p:cNvSpPr>
          <p:nvPr/>
        </p:nvSpPr>
        <p:spPr bwMode="auto">
          <a:xfrm>
            <a:off x="4716636" y="4652739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 dirty="0"/>
              <a:t>96</a:t>
            </a:r>
            <a:r>
              <a:rPr lang="en-US" sz="2400" dirty="0"/>
              <a:t>Zr</a:t>
            </a:r>
            <a:endParaRPr lang="ru-RU" sz="2400" dirty="0"/>
          </a:p>
        </p:txBody>
      </p:sp>
      <p:sp>
        <p:nvSpPr>
          <p:cNvPr id="2084900" name="Oval 36"/>
          <p:cNvSpPr>
            <a:spLocks noChangeArrowheads="1"/>
          </p:cNvSpPr>
          <p:nvPr/>
        </p:nvSpPr>
        <p:spPr bwMode="auto">
          <a:xfrm>
            <a:off x="4788099" y="4555902"/>
            <a:ext cx="144462" cy="1444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4901" name="Text Box 37"/>
          <p:cNvSpPr txBox="1">
            <a:spLocks noChangeArrowheads="1"/>
          </p:cNvSpPr>
          <p:nvPr/>
        </p:nvSpPr>
        <p:spPr bwMode="auto">
          <a:xfrm>
            <a:off x="4753174" y="4266977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/>
              <a:t>150</a:t>
            </a:r>
            <a:r>
              <a:rPr lang="en-US" sz="2400"/>
              <a:t>Nd</a:t>
            </a:r>
            <a:endParaRPr lang="ru-RU" sz="2400"/>
          </a:p>
        </p:txBody>
      </p:sp>
      <p:sp>
        <p:nvSpPr>
          <p:cNvPr id="2084902" name="Oval 38"/>
          <p:cNvSpPr>
            <a:spLocks noChangeArrowheads="1"/>
          </p:cNvSpPr>
          <p:nvPr/>
        </p:nvSpPr>
        <p:spPr bwMode="auto">
          <a:xfrm>
            <a:off x="3141861" y="3460527"/>
            <a:ext cx="1727200" cy="1800225"/>
          </a:xfrm>
          <a:prstGeom prst="ellipse">
            <a:avLst/>
          </a:prstGeom>
          <a:solidFill>
            <a:srgbClr val="FFFF66">
              <a:alpha val="56863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84903" name="Line 39"/>
          <p:cNvSpPr>
            <a:spLocks noChangeShapeType="1"/>
          </p:cNvSpPr>
          <p:nvPr/>
        </p:nvSpPr>
        <p:spPr bwMode="auto">
          <a:xfrm>
            <a:off x="2843411" y="1699989"/>
            <a:ext cx="504825" cy="5048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04" name="Line 40"/>
          <p:cNvSpPr>
            <a:spLocks noChangeShapeType="1"/>
          </p:cNvSpPr>
          <p:nvPr/>
        </p:nvSpPr>
        <p:spPr bwMode="auto">
          <a:xfrm>
            <a:off x="2124274" y="1699989"/>
            <a:ext cx="1223962" cy="12239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05" name="Line 41"/>
          <p:cNvSpPr>
            <a:spLocks noChangeShapeType="1"/>
          </p:cNvSpPr>
          <p:nvPr/>
        </p:nvSpPr>
        <p:spPr bwMode="auto">
          <a:xfrm>
            <a:off x="1548011" y="1773014"/>
            <a:ext cx="1800225" cy="18002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06" name="Line 42"/>
          <p:cNvSpPr>
            <a:spLocks noChangeShapeType="1"/>
          </p:cNvSpPr>
          <p:nvPr/>
        </p:nvSpPr>
        <p:spPr bwMode="auto">
          <a:xfrm>
            <a:off x="1187649" y="3347814"/>
            <a:ext cx="1871662" cy="188118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07" name="Line 43"/>
          <p:cNvSpPr>
            <a:spLocks noChangeShapeType="1"/>
          </p:cNvSpPr>
          <p:nvPr/>
        </p:nvSpPr>
        <p:spPr bwMode="auto">
          <a:xfrm>
            <a:off x="1116211" y="3992339"/>
            <a:ext cx="1223963" cy="12239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08" name="Line 44"/>
          <p:cNvSpPr>
            <a:spLocks noChangeShapeType="1"/>
          </p:cNvSpPr>
          <p:nvPr/>
        </p:nvSpPr>
        <p:spPr bwMode="auto">
          <a:xfrm>
            <a:off x="1114624" y="4724177"/>
            <a:ext cx="504825" cy="5048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09" name="Text Box 45"/>
          <p:cNvSpPr txBox="1">
            <a:spLocks noChangeArrowheads="1"/>
          </p:cNvSpPr>
          <p:nvPr/>
        </p:nvSpPr>
        <p:spPr bwMode="auto">
          <a:xfrm>
            <a:off x="6227316" y="3667083"/>
            <a:ext cx="2809180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 Enrichment </a:t>
            </a:r>
            <a:r>
              <a:rPr lang="en-US" b="1" dirty="0" smtClean="0">
                <a:sym typeface="Symbol"/>
              </a:rPr>
              <a:t> </a:t>
            </a:r>
            <a:r>
              <a:rPr lang="en-US" b="1" dirty="0" smtClean="0"/>
              <a:t>10</a:t>
            </a:r>
            <a:r>
              <a:rPr lang="en-US" b="1" baseline="30000" dirty="0" smtClean="0"/>
              <a:t>2</a:t>
            </a:r>
            <a:r>
              <a:rPr lang="en-US" b="1" dirty="0" smtClean="0"/>
              <a:t> - 10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kg </a:t>
            </a:r>
            <a:endParaRPr lang="ru-RU" b="1" dirty="0"/>
          </a:p>
        </p:txBody>
      </p:sp>
      <p:sp>
        <p:nvSpPr>
          <p:cNvPr id="2084910" name="Line 46"/>
          <p:cNvSpPr>
            <a:spLocks noChangeShapeType="1"/>
          </p:cNvSpPr>
          <p:nvPr/>
        </p:nvSpPr>
        <p:spPr bwMode="auto">
          <a:xfrm>
            <a:off x="4934149" y="3930427"/>
            <a:ext cx="1223962" cy="122396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11" name="Line 47"/>
          <p:cNvSpPr>
            <a:spLocks noChangeShapeType="1"/>
          </p:cNvSpPr>
          <p:nvPr/>
        </p:nvSpPr>
        <p:spPr bwMode="auto">
          <a:xfrm>
            <a:off x="4932561" y="4662264"/>
            <a:ext cx="504825" cy="5048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12" name="Text Box 48"/>
          <p:cNvSpPr txBox="1">
            <a:spLocks noChangeArrowheads="1"/>
          </p:cNvSpPr>
          <p:nvPr/>
        </p:nvSpPr>
        <p:spPr bwMode="auto">
          <a:xfrm>
            <a:off x="6227316" y="4151982"/>
            <a:ext cx="2809180" cy="107721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FontTx/>
              <a:buChar char="•"/>
            </a:pPr>
            <a:r>
              <a:rPr lang="en-US" b="1" dirty="0" smtClean="0"/>
              <a:t> High </a:t>
            </a:r>
            <a:r>
              <a:rPr lang="en-US" b="1" dirty="0"/>
              <a:t>detection </a:t>
            </a:r>
            <a:r>
              <a:rPr lang="en-US" b="1" dirty="0" smtClean="0"/>
              <a:t>efficiency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b="1" dirty="0" smtClean="0"/>
              <a:t> Low background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 b="1" dirty="0"/>
              <a:t> High energy </a:t>
            </a:r>
            <a:r>
              <a:rPr lang="en-US" b="1" dirty="0" smtClean="0"/>
              <a:t>resolution</a:t>
            </a:r>
            <a:endParaRPr lang="ru-RU" b="1" dirty="0"/>
          </a:p>
        </p:txBody>
      </p:sp>
      <p:sp>
        <p:nvSpPr>
          <p:cNvPr id="2084913" name="Oval 49"/>
          <p:cNvSpPr>
            <a:spLocks noChangeArrowheads="1"/>
          </p:cNvSpPr>
          <p:nvPr/>
        </p:nvSpPr>
        <p:spPr bwMode="auto">
          <a:xfrm>
            <a:off x="3635574" y="4555902"/>
            <a:ext cx="144462" cy="1444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84914" name="Oval 50"/>
          <p:cNvSpPr>
            <a:spLocks noChangeArrowheads="1"/>
          </p:cNvSpPr>
          <p:nvPr/>
        </p:nvSpPr>
        <p:spPr bwMode="auto">
          <a:xfrm>
            <a:off x="3851474" y="4340002"/>
            <a:ext cx="144462" cy="1444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84915" name="Oval 51"/>
          <p:cNvSpPr>
            <a:spLocks noChangeArrowheads="1"/>
          </p:cNvSpPr>
          <p:nvPr/>
        </p:nvSpPr>
        <p:spPr bwMode="auto">
          <a:xfrm>
            <a:off x="4067374" y="4266977"/>
            <a:ext cx="144462" cy="1444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84916" name="Text Box 52"/>
          <p:cNvSpPr txBox="1">
            <a:spLocks noChangeArrowheads="1"/>
          </p:cNvSpPr>
          <p:nvPr/>
        </p:nvSpPr>
        <p:spPr bwMode="auto">
          <a:xfrm>
            <a:off x="3347914" y="3763739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 dirty="0"/>
              <a:t>82</a:t>
            </a:r>
            <a:r>
              <a:rPr lang="en-US" sz="2400" dirty="0"/>
              <a:t>Se</a:t>
            </a:r>
            <a:endParaRPr lang="ru-RU" sz="2400" dirty="0"/>
          </a:p>
        </p:txBody>
      </p:sp>
      <p:sp>
        <p:nvSpPr>
          <p:cNvPr id="2084917" name="Line 53"/>
          <p:cNvSpPr>
            <a:spLocks noChangeShapeType="1"/>
          </p:cNvSpPr>
          <p:nvPr/>
        </p:nvSpPr>
        <p:spPr bwMode="auto">
          <a:xfrm flipV="1">
            <a:off x="4140399" y="4195538"/>
            <a:ext cx="141634" cy="1444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18" name="Line 54"/>
          <p:cNvSpPr>
            <a:spLocks noChangeShapeType="1"/>
          </p:cNvSpPr>
          <p:nvPr/>
        </p:nvSpPr>
        <p:spPr bwMode="auto">
          <a:xfrm flipH="1" flipV="1">
            <a:off x="3780036" y="4195539"/>
            <a:ext cx="144463" cy="21590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19" name="Line 55"/>
          <p:cNvSpPr>
            <a:spLocks noChangeShapeType="1"/>
          </p:cNvSpPr>
          <p:nvPr/>
        </p:nvSpPr>
        <p:spPr bwMode="auto">
          <a:xfrm flipH="1" flipV="1">
            <a:off x="3707011" y="4627339"/>
            <a:ext cx="144463" cy="21590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20" name="Line 56"/>
          <p:cNvSpPr>
            <a:spLocks noChangeShapeType="1"/>
          </p:cNvSpPr>
          <p:nvPr/>
        </p:nvSpPr>
        <p:spPr bwMode="auto">
          <a:xfrm flipH="1">
            <a:off x="4643636" y="4941664"/>
            <a:ext cx="215900" cy="46038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2084921" name="Text Box 57"/>
          <p:cNvSpPr txBox="1">
            <a:spLocks noChangeArrowheads="1"/>
          </p:cNvSpPr>
          <p:nvPr/>
        </p:nvSpPr>
        <p:spPr bwMode="auto">
          <a:xfrm>
            <a:off x="3924499" y="378904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 dirty="0"/>
              <a:t>100</a:t>
            </a:r>
            <a:r>
              <a:rPr lang="en-US" sz="2400" dirty="0"/>
              <a:t>Mo</a:t>
            </a:r>
            <a:endParaRPr lang="ru-RU" sz="2400" dirty="0"/>
          </a:p>
        </p:txBody>
      </p:sp>
      <p:sp>
        <p:nvSpPr>
          <p:cNvPr id="2084922" name="Text Box 58"/>
          <p:cNvSpPr txBox="1">
            <a:spLocks noChangeArrowheads="1"/>
          </p:cNvSpPr>
          <p:nvPr/>
        </p:nvSpPr>
        <p:spPr bwMode="auto">
          <a:xfrm>
            <a:off x="3420492" y="4746402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30000" dirty="0"/>
              <a:t>116</a:t>
            </a:r>
            <a:r>
              <a:rPr lang="en-US" sz="2400" dirty="0"/>
              <a:t>Cd</a:t>
            </a:r>
            <a:endParaRPr lang="ru-RU" sz="2400" dirty="0"/>
          </a:p>
        </p:txBody>
      </p:sp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6207078" y="3190314"/>
            <a:ext cx="2829418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b="1" dirty="0" smtClean="0"/>
              <a:t>Large Q</a:t>
            </a:r>
            <a:r>
              <a:rPr lang="en-US" b="1" baseline="-25000" dirty="0" smtClean="0"/>
              <a:t>2</a:t>
            </a:r>
            <a:r>
              <a:rPr lang="en-US" b="1" baseline="-25000" dirty="0" smtClean="0">
                <a:sym typeface="Symbol"/>
              </a:rPr>
              <a:t> </a:t>
            </a:r>
            <a:r>
              <a:rPr lang="en-US" b="1" dirty="0" smtClean="0"/>
              <a:t>&gt; 2615 </a:t>
            </a:r>
            <a:r>
              <a:rPr lang="en-US" b="1" dirty="0" err="1" smtClean="0"/>
              <a:t>keV</a:t>
            </a:r>
            <a:endParaRPr lang="ru-RU" b="1" dirty="0"/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25540"/>
              </p:ext>
            </p:extLst>
          </p:nvPr>
        </p:nvGraphicFramePr>
        <p:xfrm>
          <a:off x="3872109" y="1484784"/>
          <a:ext cx="2572099" cy="94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3" imgW="1205977" imgH="444307" progId="Equation.DSMT4">
                  <p:embed/>
                </p:oleObj>
              </mc:Choice>
              <mc:Fallback>
                <p:oleObj name="Equation" r:id="rId3" imgW="1205977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109" y="1484784"/>
                        <a:ext cx="2572099" cy="947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282033" y="971436"/>
            <a:ext cx="4466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b="1" u="sng" dirty="0"/>
              <a:t>Sensitivity (half-life </a:t>
            </a:r>
            <a:r>
              <a:rPr lang="en-US" altLang="uk-UA" b="1" i="1" u="sng" dirty="0"/>
              <a:t>T</a:t>
            </a:r>
            <a:r>
              <a:rPr lang="en-US" altLang="uk-UA" b="1" u="sng" baseline="-25000" dirty="0"/>
              <a:t>1/2</a:t>
            </a:r>
            <a:r>
              <a:rPr lang="en-US" altLang="uk-UA" b="1" u="sng" dirty="0"/>
              <a:t>) of 2</a:t>
            </a:r>
            <a:r>
              <a:rPr lang="en-US" altLang="uk-UA" b="1" u="sng" dirty="0">
                <a:sym typeface="Symbol" pitchFamily="18" charset="2"/>
              </a:rPr>
              <a:t> experiments: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6516588" y="1340768"/>
            <a:ext cx="28079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Symbol" pitchFamily="18" charset="2"/>
              <a:buChar char="e"/>
            </a:pPr>
            <a:r>
              <a:rPr lang="en-US" altLang="uk-UA" sz="1600" b="1" dirty="0">
                <a:sym typeface="Symbol" pitchFamily="18" charset="2"/>
              </a:rPr>
              <a:t>  detection efficiency </a:t>
            </a:r>
            <a:br>
              <a:rPr lang="en-US" altLang="uk-UA" sz="1600" b="1" dirty="0">
                <a:sym typeface="Symbol" pitchFamily="18" charset="2"/>
              </a:rPr>
            </a:br>
            <a:r>
              <a:rPr lang="ru-RU" altLang="uk-UA" sz="1600" b="1" dirty="0">
                <a:sym typeface="Symbol" pitchFamily="18" charset="2"/>
              </a:rPr>
              <a:t></a:t>
            </a:r>
            <a:r>
              <a:rPr lang="en-US" altLang="uk-UA" sz="1600" b="1" dirty="0">
                <a:sym typeface="Symbol" pitchFamily="18" charset="2"/>
              </a:rPr>
              <a:t> </a:t>
            </a:r>
            <a:r>
              <a:rPr lang="en-US" altLang="uk-UA" sz="1600" b="1" dirty="0" smtClean="0">
                <a:sym typeface="Symbol" pitchFamily="18" charset="2"/>
              </a:rPr>
              <a:t> concentration of 2</a:t>
            </a:r>
            <a:r>
              <a:rPr lang="en-US" altLang="uk-UA" sz="1600" b="1" dirty="0" smtClean="0">
                <a:sym typeface="Symbol"/>
              </a:rPr>
              <a:t></a:t>
            </a:r>
            <a:r>
              <a:rPr lang="en-US" altLang="uk-UA" sz="1600" b="1" dirty="0" smtClean="0">
                <a:sym typeface="Symbol" pitchFamily="18" charset="2"/>
              </a:rPr>
              <a:t> isotope</a:t>
            </a:r>
            <a:endParaRPr lang="en-US" altLang="uk-UA" sz="1600" b="1" dirty="0">
              <a:sym typeface="Symbol" pitchFamily="18" charset="2"/>
            </a:endParaRPr>
          </a:p>
          <a:p>
            <a:pPr algn="l">
              <a:buFont typeface="Symbol" pitchFamily="18" charset="2"/>
              <a:buNone/>
            </a:pPr>
            <a:r>
              <a:rPr lang="en-US" altLang="uk-UA" sz="1600" b="1" i="1" dirty="0">
                <a:sym typeface="Symbol" pitchFamily="18" charset="2"/>
              </a:rPr>
              <a:t>m</a:t>
            </a:r>
            <a:r>
              <a:rPr lang="en-US" altLang="uk-UA" sz="1600" b="1" dirty="0">
                <a:sym typeface="Symbol" pitchFamily="18" charset="2"/>
              </a:rPr>
              <a:t>  mass of detector</a:t>
            </a:r>
          </a:p>
          <a:p>
            <a:pPr algn="l">
              <a:buFont typeface="Symbol" pitchFamily="18" charset="2"/>
              <a:buNone/>
            </a:pPr>
            <a:r>
              <a:rPr lang="en-US" altLang="uk-UA" sz="1600" b="1" i="1" dirty="0">
                <a:sym typeface="Symbol" pitchFamily="18" charset="2"/>
              </a:rPr>
              <a:t>t</a:t>
            </a:r>
            <a:r>
              <a:rPr lang="en-US" altLang="uk-UA" sz="1600" b="1" dirty="0">
                <a:sym typeface="Symbol" pitchFamily="18" charset="2"/>
              </a:rPr>
              <a:t>  time of measurements </a:t>
            </a:r>
          </a:p>
          <a:p>
            <a:pPr algn="l">
              <a:buFont typeface="Symbol" pitchFamily="18" charset="2"/>
              <a:buNone/>
            </a:pPr>
            <a:r>
              <a:rPr lang="en-US" altLang="uk-UA" sz="1600" b="1" i="1" dirty="0">
                <a:sym typeface="Symbol" pitchFamily="18" charset="2"/>
              </a:rPr>
              <a:t>R</a:t>
            </a:r>
            <a:r>
              <a:rPr lang="en-US" altLang="uk-UA" sz="1600" b="1" dirty="0">
                <a:sym typeface="Symbol" pitchFamily="18" charset="2"/>
              </a:rPr>
              <a:t>  energy resolution</a:t>
            </a:r>
          </a:p>
          <a:p>
            <a:pPr algn="l">
              <a:buFont typeface="Symbol" pitchFamily="18" charset="2"/>
              <a:buNone/>
            </a:pPr>
            <a:r>
              <a:rPr lang="en-US" altLang="uk-UA" sz="1600" b="1" i="1" dirty="0">
                <a:sym typeface="Symbol" pitchFamily="18" charset="2"/>
              </a:rPr>
              <a:t>BG</a:t>
            </a:r>
            <a:r>
              <a:rPr lang="en-US" altLang="uk-UA" sz="1600" b="1" dirty="0">
                <a:sym typeface="Symbol" pitchFamily="18" charset="2"/>
              </a:rPr>
              <a:t>    background </a:t>
            </a:r>
            <a:endParaRPr lang="ru-RU" altLang="uk-UA" sz="1600" b="1" dirty="0">
              <a:sym typeface="Symbol" pitchFamily="18" charset="2"/>
            </a:endParaRPr>
          </a:p>
        </p:txBody>
      </p:sp>
      <p:sp>
        <p:nvSpPr>
          <p:cNvPr id="68" name="Oval 38"/>
          <p:cNvSpPr>
            <a:spLocks noChangeArrowheads="1"/>
          </p:cNvSpPr>
          <p:nvPr/>
        </p:nvSpPr>
        <p:spPr bwMode="auto">
          <a:xfrm>
            <a:off x="2622417" y="1882058"/>
            <a:ext cx="732501" cy="694064"/>
          </a:xfrm>
          <a:prstGeom prst="ellipse">
            <a:avLst/>
          </a:prstGeom>
          <a:solidFill>
            <a:srgbClr val="FFFF66">
              <a:alpha val="56863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70" name="TextBox 69"/>
          <p:cNvSpPr txBox="1"/>
          <p:nvPr/>
        </p:nvSpPr>
        <p:spPr>
          <a:xfrm>
            <a:off x="171137" y="5877272"/>
            <a:ext cx="88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There are crystal scintillators with </a:t>
            </a:r>
            <a:r>
              <a:rPr lang="en-US" b="1" baseline="30000" dirty="0">
                <a:solidFill>
                  <a:srgbClr val="0000CC"/>
                </a:solidFill>
              </a:rPr>
              <a:t>82</a:t>
            </a:r>
            <a:r>
              <a:rPr lang="en-US" b="1" dirty="0">
                <a:solidFill>
                  <a:srgbClr val="0000CC"/>
                </a:solidFill>
              </a:rPr>
              <a:t>Se, </a:t>
            </a:r>
            <a:r>
              <a:rPr lang="en-US" b="1" baseline="30000" dirty="0" smtClean="0">
                <a:solidFill>
                  <a:srgbClr val="0000CC"/>
                </a:solidFill>
              </a:rPr>
              <a:t>100</a:t>
            </a:r>
            <a:r>
              <a:rPr lang="en-US" b="1" dirty="0" smtClean="0">
                <a:solidFill>
                  <a:srgbClr val="0000CC"/>
                </a:solidFill>
              </a:rPr>
              <a:t>Mo and </a:t>
            </a:r>
            <a:r>
              <a:rPr lang="en-US" b="1" baseline="30000" dirty="0" smtClean="0">
                <a:solidFill>
                  <a:srgbClr val="0000CC"/>
                </a:solidFill>
              </a:rPr>
              <a:t>116</a:t>
            </a:r>
            <a:r>
              <a:rPr lang="en-US" b="1" dirty="0" smtClean="0">
                <a:solidFill>
                  <a:srgbClr val="0000CC"/>
                </a:solidFill>
              </a:rPr>
              <a:t>Cd, </a:t>
            </a:r>
            <a:r>
              <a:rPr lang="en-US" b="1" baseline="30000" dirty="0" smtClean="0">
                <a:solidFill>
                  <a:srgbClr val="0000CC"/>
                </a:solidFill>
              </a:rPr>
              <a:t>130</a:t>
            </a:r>
            <a:r>
              <a:rPr lang="en-US" b="1" dirty="0" smtClean="0">
                <a:solidFill>
                  <a:srgbClr val="0000CC"/>
                </a:solidFill>
              </a:rPr>
              <a:t>Te is component of TeO</a:t>
            </a:r>
            <a:r>
              <a:rPr lang="en-US" b="1" baseline="-25000" dirty="0" smtClean="0">
                <a:solidFill>
                  <a:srgbClr val="0000CC"/>
                </a:solidFill>
              </a:rPr>
              <a:t>2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-1" y="0"/>
            <a:ext cx="49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baseline="30000" dirty="0"/>
              <a:t>116</a:t>
            </a:r>
            <a:r>
              <a:rPr lang="en-US" dirty="0"/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25517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84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84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4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4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4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4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4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4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4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4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4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4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4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84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84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84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8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8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8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8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8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8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84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84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8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8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8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208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2084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2084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8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84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849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84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849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084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0849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0849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849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2084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849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849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849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084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084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849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084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084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849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084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084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849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4866" grpId="0" animBg="1"/>
      <p:bldP spid="2084867" grpId="0" animBg="1"/>
      <p:bldP spid="2084868" grpId="0" animBg="1"/>
      <p:bldP spid="2084894" grpId="0" animBg="1"/>
      <p:bldP spid="2084895" grpId="0" animBg="1"/>
      <p:bldP spid="2084902" grpId="0" animBg="1"/>
      <p:bldP spid="2084903" grpId="0" animBg="1"/>
      <p:bldP spid="2084904" grpId="0" animBg="1"/>
      <p:bldP spid="2084905" grpId="0" animBg="1"/>
      <p:bldP spid="2084906" grpId="0" animBg="1"/>
      <p:bldP spid="2084907" grpId="0" animBg="1"/>
      <p:bldP spid="2084908" grpId="0" animBg="1"/>
      <p:bldP spid="2084909" grpId="0" animBg="1"/>
      <p:bldP spid="2084910" grpId="0" animBg="1"/>
      <p:bldP spid="2084911" grpId="0" animBg="1"/>
      <p:bldP spid="2084912" grpId="0" animBg="1"/>
      <p:bldP spid="2084921" grpId="0"/>
      <p:bldP spid="2084922" grpId="0"/>
      <p:bldP spid="63" grpId="0" animBg="1"/>
      <p:bldP spid="68" grpId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89236" y="6237312"/>
            <a:ext cx="8731236" cy="338554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[1] J.D.Vergados, H.Ejiri, F.Šimkovic, </a:t>
            </a:r>
            <a:r>
              <a:rPr lang="fr-FR" sz="1600" dirty="0">
                <a:latin typeface="Arial Narrow" panose="020B0606020202030204" pitchFamily="34" charset="0"/>
              </a:rPr>
              <a:t>Neutrinoless double beta decay and neutrino mass, IJMPE 25 (2016) 1630007</a:t>
            </a:r>
            <a:endParaRPr lang="uk-UA" sz="1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 smtClean="0"/>
              <a:t>116</a:t>
            </a:r>
            <a:r>
              <a:rPr lang="en-US" sz="3600" dirty="0" smtClean="0"/>
              <a:t>Cd is one of the “gold” 2</a:t>
            </a:r>
            <a:r>
              <a:rPr lang="en-US" sz="3600" dirty="0" smtClean="0">
                <a:sym typeface="Symbol"/>
              </a:rPr>
              <a:t></a:t>
            </a:r>
            <a:r>
              <a:rPr lang="en-US" sz="3600" dirty="0" smtClean="0"/>
              <a:t> nuclei</a:t>
            </a:r>
            <a:endParaRPr lang="uk-UA" sz="3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6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 energy of decay </a:t>
            </a:r>
            <a:r>
              <a:rPr lang="en-US" sz="2000" i="1" dirty="0" smtClean="0"/>
              <a:t>Q</a:t>
            </a:r>
            <a:r>
              <a:rPr lang="en-US" sz="2000" baseline="-25000" dirty="0" smtClean="0"/>
              <a:t>2</a:t>
            </a:r>
            <a:r>
              <a:rPr lang="en-US" sz="2000" baseline="-25000" dirty="0" smtClean="0">
                <a:sym typeface="Symbol"/>
              </a:rPr>
              <a:t></a:t>
            </a:r>
            <a:r>
              <a:rPr lang="en-US" sz="2000" dirty="0" smtClean="0">
                <a:sym typeface="Symbol"/>
              </a:rPr>
              <a:t>=</a:t>
            </a:r>
            <a:r>
              <a:rPr lang="uk-UA" sz="2000" dirty="0" smtClean="0"/>
              <a:t>2813.49</a:t>
            </a:r>
            <a:r>
              <a:rPr lang="en-US" sz="2000" dirty="0" smtClean="0"/>
              <a:t>(</a:t>
            </a:r>
            <a:r>
              <a:rPr lang="uk-UA" sz="2000" dirty="0" smtClean="0"/>
              <a:t>13</a:t>
            </a:r>
            <a:r>
              <a:rPr lang="en-US" sz="2000" dirty="0" smtClean="0"/>
              <a:t>)</a:t>
            </a:r>
            <a:r>
              <a:rPr lang="en-US" sz="2000" dirty="0" smtClean="0">
                <a:sym typeface="Symbol"/>
              </a:rPr>
              <a:t> keV, the</a:t>
            </a:r>
            <a:r>
              <a:rPr lang="en-US" sz="2000" i="1" dirty="0" smtClean="0"/>
              <a:t> </a:t>
            </a:r>
            <a:r>
              <a:rPr lang="en-US" sz="2000" i="1" dirty="0"/>
              <a:t>Q</a:t>
            </a:r>
            <a:r>
              <a:rPr lang="en-US" sz="2000" baseline="-25000" dirty="0"/>
              <a:t>2</a:t>
            </a:r>
            <a:r>
              <a:rPr lang="en-US" sz="2000" baseline="-25000" dirty="0" smtClean="0">
                <a:sym typeface="Symbol"/>
              </a:rPr>
              <a:t></a:t>
            </a:r>
            <a:r>
              <a:rPr lang="en-US" sz="2000" dirty="0" smtClean="0">
                <a:sym typeface="Symbol"/>
              </a:rPr>
              <a:t> is known with high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Comparatively high isotopic abundance =</a:t>
            </a:r>
            <a:r>
              <a:rPr lang="uk-UA" sz="2000" dirty="0" smtClean="0"/>
              <a:t>7</a:t>
            </a:r>
            <a:r>
              <a:rPr lang="en-US" sz="2000" dirty="0" smtClean="0"/>
              <a:t>.</a:t>
            </a:r>
            <a:r>
              <a:rPr lang="uk-UA" sz="2000" dirty="0" smtClean="0"/>
              <a:t>5 2(54)</a:t>
            </a:r>
            <a:r>
              <a:rPr lang="en-US" sz="2000" dirty="0" smtClean="0"/>
              <a:t>%, possibility of gas centrifugation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48" y="2276872"/>
            <a:ext cx="3178914" cy="2111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534" y="3284984"/>
            <a:ext cx="566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Existence of detector: CdWO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crystal scintillators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407568" y="2195572"/>
            <a:ext cx="66556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aseline="30000" dirty="0"/>
              <a:t>116</a:t>
            </a:r>
            <a:r>
              <a:rPr lang="en-US" dirty="0"/>
              <a:t>Cd</a:t>
            </a:r>
            <a:endParaRPr lang="uk-UA" dirty="0"/>
          </a:p>
        </p:txBody>
      </p:sp>
      <p:cxnSp>
        <p:nvCxnSpPr>
          <p:cNvPr id="9" name="Пряма зі стрілкою 8"/>
          <p:cNvCxnSpPr/>
          <p:nvPr/>
        </p:nvCxnSpPr>
        <p:spPr>
          <a:xfrm>
            <a:off x="7740352" y="2433139"/>
            <a:ext cx="0" cy="2450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кутник 10"/>
          <p:cNvSpPr/>
          <p:nvPr/>
        </p:nvSpPr>
        <p:spPr>
          <a:xfrm>
            <a:off x="251520" y="2276872"/>
            <a:ext cx="5472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Promising theoretical estimations in the framework of different </a:t>
            </a:r>
            <a:r>
              <a:rPr lang="en-US" sz="2000" dirty="0" smtClean="0"/>
              <a:t>methods: </a:t>
            </a:r>
            <a:r>
              <a:rPr lang="fr-FR" sz="2000" dirty="0" smtClean="0"/>
              <a:t>IBM, QRPA-TBC, QRPA-Jy, NREDF, REDF [1]</a:t>
            </a:r>
            <a:endParaRPr lang="en-US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3" y="3789040"/>
            <a:ext cx="2643541" cy="16172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0806" y="47971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 kg CdWO</a:t>
            </a:r>
            <a:r>
              <a:rPr lang="en-US" b="1" baseline="-25000" dirty="0" smtClean="0">
                <a:solidFill>
                  <a:schemeClr val="bg1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 crystal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821" y="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baseline="30000" dirty="0"/>
              <a:t>116</a:t>
            </a:r>
            <a:r>
              <a:rPr lang="en-US" dirty="0"/>
              <a:t>Cd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5477162"/>
            <a:ext cx="836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Production of high quality CdWO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crystal scintillators is well established</a:t>
            </a:r>
            <a:endParaRPr lang="uk-U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289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9" name="Rectangle 5"/>
          <p:cNvSpPr>
            <a:spLocks noChangeArrowheads="1"/>
          </p:cNvSpPr>
          <p:nvPr/>
        </p:nvSpPr>
        <p:spPr bwMode="auto">
          <a:xfrm>
            <a:off x="269419" y="6012577"/>
            <a:ext cx="5057384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uk-UA" sz="1600" dirty="0" smtClean="0">
                <a:latin typeface="Arial Narrow" pitchFamily="34" charset="0"/>
                <a:sym typeface="Symbol" pitchFamily="18" charset="2"/>
              </a:rPr>
              <a:t>[1</a:t>
            </a:r>
            <a:r>
              <a:rPr lang="en-US" altLang="uk-UA" sz="1600" dirty="0">
                <a:latin typeface="Arial Narrow" pitchFamily="34" charset="0"/>
                <a:sym typeface="Symbol" pitchFamily="18" charset="2"/>
              </a:rPr>
              <a:t>] A.S. </a:t>
            </a:r>
            <a:r>
              <a:rPr lang="en-US" altLang="uk-UA" sz="1600" dirty="0" err="1" smtClean="0">
                <a:latin typeface="Arial Narrow" pitchFamily="34" charset="0"/>
                <a:sym typeface="Symbol" pitchFamily="18" charset="2"/>
              </a:rPr>
              <a:t>Barabash</a:t>
            </a:r>
            <a:r>
              <a:rPr lang="en-US" altLang="uk-UA" sz="1600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uk-UA" sz="1600" dirty="0">
                <a:latin typeface="Arial Narrow" pitchFamily="34" charset="0"/>
                <a:sym typeface="Symbol" pitchFamily="18" charset="2"/>
              </a:rPr>
              <a:t>et al., </a:t>
            </a:r>
            <a:r>
              <a:rPr lang="en-US" sz="1600" dirty="0">
                <a:latin typeface="Arial Narrow" panose="020B0606020202030204" pitchFamily="34" charset="0"/>
              </a:rPr>
              <a:t>JINST 06( 2011) </a:t>
            </a:r>
            <a:r>
              <a:rPr lang="en-US" sz="1600" dirty="0" smtClean="0">
                <a:latin typeface="Arial Narrow" panose="020B0606020202030204" pitchFamily="34" charset="0"/>
              </a:rPr>
              <a:t>p08011</a:t>
            </a:r>
          </a:p>
          <a:p>
            <a:r>
              <a:rPr lang="en-US" altLang="uk-UA" sz="1600" dirty="0" smtClean="0">
                <a:latin typeface="Arial Narrow" pitchFamily="34" charset="0"/>
                <a:sym typeface="Symbol" pitchFamily="18" charset="2"/>
              </a:rPr>
              <a:t>[2] </a:t>
            </a:r>
            <a:r>
              <a:rPr lang="en-US" sz="1600" dirty="0" err="1" smtClean="0">
                <a:latin typeface="Arial Narrow" panose="020B0606020202030204" pitchFamily="34" charset="0"/>
              </a:rPr>
              <a:t>F.A.Danevich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et al., JETP </a:t>
            </a:r>
            <a:r>
              <a:rPr lang="en-US" sz="1600" dirty="0" err="1">
                <a:latin typeface="Arial Narrow" panose="020B0606020202030204" pitchFamily="34" charset="0"/>
              </a:rPr>
              <a:t>Lettt</a:t>
            </a:r>
            <a:r>
              <a:rPr lang="en-US" sz="1600" dirty="0">
                <a:latin typeface="Arial Narrow" panose="020B0606020202030204" pitchFamily="34" charset="0"/>
              </a:rPr>
              <a:t>. 49 (1989) </a:t>
            </a:r>
            <a:r>
              <a:rPr lang="en-US" sz="1600" dirty="0" smtClean="0">
                <a:latin typeface="Arial Narrow" panose="020B0606020202030204" pitchFamily="34" charset="0"/>
              </a:rPr>
              <a:t>476</a:t>
            </a:r>
            <a:endParaRPr lang="en-US" altLang="uk-UA" sz="1600" dirty="0" smtClean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23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5DF0-5B82-4BE3-A76B-DB4A1B981EB1}" type="slidenum">
              <a:rPr lang="ru-RU" altLang="uk-UA" smtClean="0"/>
              <a:pPr/>
              <a:t>7</a:t>
            </a:fld>
            <a:r>
              <a:rPr lang="en-US" dirty="0"/>
              <a:t> </a:t>
            </a:r>
            <a:endParaRPr lang="ru-RU" altLang="uk-UA" dirty="0"/>
          </a:p>
        </p:txBody>
      </p:sp>
      <p:sp>
        <p:nvSpPr>
          <p:cNvPr id="21463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11882" y="262329"/>
            <a:ext cx="8229600" cy="908050"/>
          </a:xfrm>
        </p:spPr>
        <p:txBody>
          <a:bodyPr/>
          <a:lstStyle/>
          <a:p>
            <a:r>
              <a:rPr lang="en-US" sz="3200" dirty="0" smtClean="0"/>
              <a:t>R&amp;D of enriched </a:t>
            </a:r>
            <a:r>
              <a:rPr lang="en-US" sz="3200" baseline="30000" dirty="0" smtClean="0"/>
              <a:t>116</a:t>
            </a:r>
            <a:r>
              <a:rPr lang="en-US" sz="3200" dirty="0" smtClean="0"/>
              <a:t>CdWO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</a:t>
            </a:r>
            <a:r>
              <a:rPr lang="en-US" sz="3200" dirty="0"/>
              <a:t>crystal </a:t>
            </a:r>
            <a:r>
              <a:rPr lang="en-US" sz="3200" dirty="0" smtClean="0"/>
              <a:t>scintillators</a:t>
            </a:r>
            <a:endParaRPr lang="ru-RU" altLang="uk-UA" sz="3200" dirty="0">
              <a:solidFill>
                <a:srgbClr val="0000FF"/>
              </a:solidFill>
            </a:endParaRPr>
          </a:p>
        </p:txBody>
      </p:sp>
      <p:sp>
        <p:nvSpPr>
          <p:cNvPr id="2146310" name="Text Box 6"/>
          <p:cNvSpPr txBox="1">
            <a:spLocks noChangeArrowheads="1"/>
          </p:cNvSpPr>
          <p:nvPr/>
        </p:nvSpPr>
        <p:spPr bwMode="auto">
          <a:xfrm>
            <a:off x="3275857" y="4149080"/>
            <a:ext cx="3168351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CC"/>
                </a:solidFill>
              </a:rPr>
              <a:t>The </a:t>
            </a:r>
            <a:r>
              <a:rPr lang="fr-FR" sz="1600" b="1" dirty="0" smtClean="0">
                <a:solidFill>
                  <a:srgbClr val="0000CC"/>
                </a:solidFill>
              </a:rPr>
              <a:t>excellent </a:t>
            </a:r>
            <a:r>
              <a:rPr lang="en-US" sz="1600" b="1" dirty="0" smtClean="0">
                <a:solidFill>
                  <a:srgbClr val="0000CC"/>
                </a:solidFill>
              </a:rPr>
              <a:t>optical </a:t>
            </a:r>
            <a:r>
              <a:rPr lang="en-US" sz="1600" b="1" dirty="0">
                <a:solidFill>
                  <a:srgbClr val="0000CC"/>
                </a:solidFill>
              </a:rPr>
              <a:t>and scintillation </a:t>
            </a:r>
            <a:r>
              <a:rPr lang="en-US" sz="1600" b="1" dirty="0" smtClean="0">
                <a:solidFill>
                  <a:srgbClr val="0000CC"/>
                </a:solidFill>
              </a:rPr>
              <a:t>properties were obtained thanks to the deep purification of </a:t>
            </a:r>
            <a:r>
              <a:rPr lang="en-US" sz="1600" b="1" baseline="30000" dirty="0" smtClean="0">
                <a:solidFill>
                  <a:srgbClr val="0000CC"/>
                </a:solidFill>
              </a:rPr>
              <a:t>116</a:t>
            </a:r>
            <a:r>
              <a:rPr lang="en-US" sz="1600" b="1" dirty="0" smtClean="0">
                <a:solidFill>
                  <a:srgbClr val="0000CC"/>
                </a:solidFill>
              </a:rPr>
              <a:t>Cd and W, and advantages </a:t>
            </a:r>
            <a:r>
              <a:rPr lang="en-US" sz="1600" b="1" dirty="0">
                <a:solidFill>
                  <a:srgbClr val="0000CC"/>
                </a:solidFill>
              </a:rPr>
              <a:t>of </a:t>
            </a:r>
            <a:r>
              <a:rPr lang="en-US" sz="1600" b="1" dirty="0" smtClean="0">
                <a:solidFill>
                  <a:srgbClr val="0000CC"/>
                </a:solidFill>
              </a:rPr>
              <a:t>the </a:t>
            </a:r>
            <a:r>
              <a:rPr lang="en-US" sz="1600" b="1" dirty="0">
                <a:solidFill>
                  <a:srgbClr val="0000CC"/>
                </a:solidFill>
              </a:rPr>
              <a:t>low-thermal-gradient Czochralski </a:t>
            </a:r>
            <a:r>
              <a:rPr lang="en-US" sz="1600" b="1" dirty="0" smtClean="0">
                <a:solidFill>
                  <a:srgbClr val="0000CC"/>
                </a:solidFill>
              </a:rPr>
              <a:t>technique </a:t>
            </a:r>
            <a:r>
              <a:rPr lang="fr-FR" sz="1600" b="1" dirty="0" smtClean="0">
                <a:solidFill>
                  <a:srgbClr val="0000CC"/>
                </a:solidFill>
              </a:rPr>
              <a:t>[1]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5" y="1124744"/>
            <a:ext cx="30956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34" y="1193175"/>
            <a:ext cx="2878766" cy="2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9" y="3705923"/>
            <a:ext cx="2568113" cy="17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116-CW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54054"/>
            <a:ext cx="1903824" cy="10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732240" y="2351782"/>
            <a:ext cx="2411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uk-UA" sz="1600" baseline="30000" dirty="0" smtClean="0"/>
              <a:t>116</a:t>
            </a:r>
            <a:r>
              <a:rPr lang="en-US" altLang="uk-UA" sz="1600" dirty="0" smtClean="0"/>
              <a:t>CdWO</a:t>
            </a:r>
            <a:r>
              <a:rPr lang="en-US" altLang="uk-UA" sz="1600" baseline="-25000" dirty="0" smtClean="0"/>
              <a:t>4</a:t>
            </a:r>
            <a:r>
              <a:rPr lang="en-US" altLang="uk-UA" sz="1600" dirty="0" smtClean="0"/>
              <a:t> crystal </a:t>
            </a:r>
            <a:r>
              <a:rPr lang="uk-UA" altLang="uk-UA" sz="1600" dirty="0" smtClean="0"/>
              <a:t>(5</a:t>
            </a:r>
            <a:r>
              <a:rPr lang="en-US" altLang="uk-UA" sz="1600" dirty="0" smtClean="0"/>
              <a:t>10</a:t>
            </a:r>
            <a:r>
              <a:rPr lang="uk-UA" altLang="uk-UA" sz="1600" dirty="0" smtClean="0"/>
              <a:t> </a:t>
            </a:r>
            <a:r>
              <a:rPr lang="en-US" altLang="uk-UA" sz="1600" dirty="0" smtClean="0"/>
              <a:t>g</a:t>
            </a:r>
            <a:r>
              <a:rPr lang="uk-UA" altLang="uk-UA" sz="1600" dirty="0" smtClean="0"/>
              <a:t>) </a:t>
            </a:r>
            <a:r>
              <a:rPr lang="en-US" altLang="uk-UA" sz="1600" dirty="0" smtClean="0"/>
              <a:t>grown in 1986 for the Solotvina experiment [2]</a:t>
            </a:r>
            <a:endParaRPr lang="uk-UA" altLang="uk-UA" sz="16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395536" y="2741212"/>
            <a:ext cx="28083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uk-UA" sz="1600" baseline="30000" dirty="0" smtClean="0"/>
              <a:t>1</a:t>
            </a:r>
            <a:r>
              <a:rPr lang="en-US" altLang="uk-UA" sz="1600" baseline="30000" dirty="0" smtClean="0"/>
              <a:t>1</a:t>
            </a:r>
            <a:r>
              <a:rPr lang="ru-RU" altLang="uk-UA" sz="1600" baseline="30000" dirty="0" smtClean="0"/>
              <a:t>6</a:t>
            </a:r>
            <a:r>
              <a:rPr lang="en-US" altLang="uk-UA" sz="1600" dirty="0"/>
              <a:t>CdWO</a:t>
            </a:r>
            <a:r>
              <a:rPr lang="en-US" altLang="uk-UA" sz="1600" baseline="-25000" dirty="0"/>
              <a:t>4</a:t>
            </a:r>
            <a:r>
              <a:rPr lang="en-US" altLang="uk-UA" sz="1600" dirty="0"/>
              <a:t> </a:t>
            </a:r>
            <a:r>
              <a:rPr lang="en-US" altLang="uk-UA" sz="1600" dirty="0" smtClean="0"/>
              <a:t>scintillator </a:t>
            </a:r>
            <a:r>
              <a:rPr lang="fr-FR" sz="1600" dirty="0"/>
              <a:t>1868 </a:t>
            </a:r>
            <a:r>
              <a:rPr lang="fr-FR" sz="1600" dirty="0" smtClean="0"/>
              <a:t>g</a:t>
            </a:r>
            <a:endParaRPr lang="en-US" altLang="uk-UA" sz="1600" dirty="0" smtClean="0"/>
          </a:p>
          <a:p>
            <a:r>
              <a:rPr lang="en-US" altLang="uk-UA" sz="1600" b="1" dirty="0" smtClean="0">
                <a:solidFill>
                  <a:srgbClr val="0000CC"/>
                </a:solidFill>
              </a:rPr>
              <a:t>Yield of crystal 87% </a:t>
            </a:r>
          </a:p>
          <a:p>
            <a:r>
              <a:rPr lang="en-US" altLang="uk-UA" sz="1600" b="1" dirty="0" smtClean="0">
                <a:solidFill>
                  <a:srgbClr val="0000CC"/>
                </a:solidFill>
              </a:rPr>
              <a:t>Losses of </a:t>
            </a:r>
            <a:r>
              <a:rPr lang="en-US" altLang="uk-UA" sz="1600" b="1" baseline="30000" dirty="0" smtClean="0">
                <a:solidFill>
                  <a:srgbClr val="0000CC"/>
                </a:solidFill>
              </a:rPr>
              <a:t>116</a:t>
            </a:r>
            <a:r>
              <a:rPr lang="en-US" altLang="uk-UA" sz="1600" b="1" dirty="0" smtClean="0">
                <a:solidFill>
                  <a:srgbClr val="0000CC"/>
                </a:solidFill>
              </a:rPr>
              <a:t>Cd </a:t>
            </a:r>
            <a:r>
              <a:rPr lang="en-US" altLang="uk-UA" sz="1600" b="1" dirty="0" smtClean="0">
                <a:solidFill>
                  <a:srgbClr val="0000CC"/>
                </a:solidFill>
                <a:sym typeface="Symbol"/>
              </a:rPr>
              <a:t></a:t>
            </a:r>
            <a:r>
              <a:rPr lang="en-US" altLang="uk-UA" sz="1600" b="1" dirty="0" smtClean="0">
                <a:solidFill>
                  <a:srgbClr val="0000CC"/>
                </a:solidFill>
              </a:rPr>
              <a:t> 2% </a:t>
            </a:r>
            <a:endParaRPr lang="uk-UA" sz="1600" b="1" dirty="0">
              <a:solidFill>
                <a:srgbClr val="0000CC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611560" y="5178678"/>
            <a:ext cx="233056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uk-UA" sz="1600" dirty="0" smtClean="0"/>
              <a:t>The crystal was cut into 3 scintillation elements</a:t>
            </a:r>
            <a:endParaRPr lang="uk-UA" sz="1600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3371947" y="3132257"/>
            <a:ext cx="3221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Optical </a:t>
            </a:r>
            <a:r>
              <a:rPr lang="en-US" sz="1600" dirty="0"/>
              <a:t>transmission curve of </a:t>
            </a:r>
            <a:r>
              <a:rPr lang="en-US" sz="1600" baseline="30000" dirty="0"/>
              <a:t>116</a:t>
            </a:r>
            <a:r>
              <a:rPr lang="en-US" sz="1600" dirty="0"/>
              <a:t>CdWO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  <a:r>
              <a:rPr lang="en-US" sz="1600" dirty="0" smtClean="0"/>
              <a:t>crystal before and after annealing</a:t>
            </a:r>
            <a:endParaRPr lang="uk-UA" altLang="uk-U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225580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sym typeface="Symbol"/>
              </a:rPr>
              <a:t>(</a:t>
            </a:r>
            <a:r>
              <a:rPr lang="fr-FR" b="1" baseline="30000" dirty="0" smtClean="0">
                <a:solidFill>
                  <a:srgbClr val="FFFF00"/>
                </a:solidFill>
              </a:rPr>
              <a:t>116</a:t>
            </a:r>
            <a:r>
              <a:rPr lang="fr-FR" b="1" dirty="0" smtClean="0">
                <a:solidFill>
                  <a:srgbClr val="FFFF00"/>
                </a:solidFill>
              </a:rPr>
              <a:t>Cd) = 82%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21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43" y="3556918"/>
            <a:ext cx="2809866" cy="22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-1" y="0"/>
            <a:ext cx="53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/>
              </a:rPr>
              <a:t>2</a:t>
            </a:r>
            <a:r>
              <a:rPr lang="en-US" dirty="0"/>
              <a:t> of </a:t>
            </a:r>
            <a:r>
              <a:rPr lang="en-US" baseline="30000" dirty="0"/>
              <a:t>116</a:t>
            </a:r>
            <a:r>
              <a:rPr lang="en-US" dirty="0"/>
              <a:t>Cd with conventional scintillation detectors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286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5DF0-5B82-4BE3-A76B-DB4A1B981EB1}" type="slidenum">
              <a:rPr lang="ru-RU" altLang="uk-UA" smtClean="0"/>
              <a:pPr/>
              <a:t>8</a:t>
            </a:fld>
            <a:r>
              <a:rPr lang="en-US" dirty="0"/>
              <a:t> </a:t>
            </a:r>
            <a:endParaRPr lang="ru-RU" altLang="uk-UA" dirty="0"/>
          </a:p>
        </p:txBody>
      </p:sp>
      <p:sp>
        <p:nvSpPr>
          <p:cNvPr id="21463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496" y="262329"/>
            <a:ext cx="9052561" cy="908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Low background </a:t>
            </a:r>
            <a:r>
              <a:rPr lang="en-US" sz="3200" baseline="30000" dirty="0" smtClean="0"/>
              <a:t>116</a:t>
            </a:r>
            <a:r>
              <a:rPr lang="en-US" sz="3200" dirty="0" smtClean="0"/>
              <a:t>CdWO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scintillation </a:t>
            </a:r>
            <a:r>
              <a:rPr lang="en-US" sz="3200" dirty="0" smtClean="0"/>
              <a:t>detector</a:t>
            </a:r>
            <a:br>
              <a:rPr lang="en-US" sz="3200" dirty="0" smtClean="0"/>
            </a:br>
            <a:r>
              <a:rPr lang="en-US" sz="2400" dirty="0" smtClean="0"/>
              <a:t>Gran Sasso underground laboratory</a:t>
            </a:r>
            <a:endParaRPr lang="ru-RU" altLang="uk-UA" sz="3200" dirty="0">
              <a:solidFill>
                <a:srgbClr val="0000FF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048311" cy="15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увати 5"/>
          <p:cNvGrpSpPr/>
          <p:nvPr/>
        </p:nvGrpSpPr>
        <p:grpSpPr>
          <a:xfrm>
            <a:off x="539552" y="4437112"/>
            <a:ext cx="3570980" cy="713719"/>
            <a:chOff x="2236014" y="4653632"/>
            <a:chExt cx="4752975" cy="863600"/>
          </a:xfrm>
        </p:grpSpPr>
        <p:sp>
          <p:nvSpPr>
            <p:cNvPr id="9" name="Прямокутник 4"/>
            <p:cNvSpPr>
              <a:spLocks noChangeArrowheads="1"/>
            </p:cNvSpPr>
            <p:nvPr/>
          </p:nvSpPr>
          <p:spPr bwMode="auto">
            <a:xfrm>
              <a:off x="2236014" y="4653632"/>
              <a:ext cx="1009650" cy="863600"/>
            </a:xfrm>
            <a:prstGeom prst="rect">
              <a:avLst/>
            </a:prstGeom>
            <a:solidFill>
              <a:srgbClr val="FFCCCC"/>
            </a:solidFill>
            <a:ln w="952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uk-UA" sz="2000"/>
            </a:p>
          </p:txBody>
        </p:sp>
        <p:sp>
          <p:nvSpPr>
            <p:cNvPr id="10" name="Прямокутник 2"/>
            <p:cNvSpPr>
              <a:spLocks noChangeArrowheads="1"/>
            </p:cNvSpPr>
            <p:nvPr/>
          </p:nvSpPr>
          <p:spPr bwMode="auto">
            <a:xfrm>
              <a:off x="2309039" y="4742532"/>
              <a:ext cx="719138" cy="68580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uk-UA" sz="2000"/>
            </a:p>
          </p:txBody>
        </p:sp>
        <p:sp>
          <p:nvSpPr>
            <p:cNvPr id="12" name="Прямокутник 3"/>
            <p:cNvSpPr>
              <a:spLocks noChangeArrowheads="1"/>
            </p:cNvSpPr>
            <p:nvPr/>
          </p:nvSpPr>
          <p:spPr bwMode="auto">
            <a:xfrm>
              <a:off x="3002777" y="4745707"/>
              <a:ext cx="2719387" cy="682625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uk-UA" sz="2000"/>
            </a:p>
          </p:txBody>
        </p:sp>
        <p:sp>
          <p:nvSpPr>
            <p:cNvPr id="13" name="Прямокутник 1"/>
            <p:cNvSpPr>
              <a:spLocks noChangeArrowheads="1"/>
            </p:cNvSpPr>
            <p:nvPr/>
          </p:nvSpPr>
          <p:spPr bwMode="auto">
            <a:xfrm>
              <a:off x="2453502" y="4839369"/>
              <a:ext cx="549275" cy="50165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uk-UA" sz="2000"/>
            </a:p>
          </p:txBody>
        </p:sp>
        <p:sp>
          <p:nvSpPr>
            <p:cNvPr id="14" name="Прямокутник із двома вирізаними сусідніми кутами 13"/>
            <p:cNvSpPr/>
            <p:nvPr/>
          </p:nvSpPr>
          <p:spPr bwMode="auto">
            <a:xfrm rot="5400000">
              <a:off x="5633264" y="4742532"/>
              <a:ext cx="863600" cy="685800"/>
            </a:xfrm>
            <a:prstGeom prst="snip2SameRect">
              <a:avLst>
                <a:gd name="adj1" fmla="val 29366"/>
                <a:gd name="adj2" fmla="val 0"/>
              </a:avLst>
            </a:prstGeom>
            <a:solidFill>
              <a:srgbClr val="0070C0"/>
            </a:solidFill>
            <a:ln w="9525" cap="flat" cmpd="sng" algn="ctr">
              <a:solidFill>
                <a:srgbClr val="00003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5" name="Прямокутник 14"/>
            <p:cNvSpPr/>
            <p:nvPr/>
          </p:nvSpPr>
          <p:spPr bwMode="auto">
            <a:xfrm>
              <a:off x="6379389" y="4839369"/>
              <a:ext cx="609600" cy="50323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rgbClr val="00003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algn="ctr">
                <a:defRPr/>
              </a:pPr>
              <a:endParaRPr lang="uk-UA"/>
            </a:p>
          </p:txBody>
        </p:sp>
      </p:grpSp>
      <p:cxnSp>
        <p:nvCxnSpPr>
          <p:cNvPr id="18" name="Пряма сполучна лінія 23"/>
          <p:cNvCxnSpPr>
            <a:cxnSpLocks noChangeShapeType="1"/>
          </p:cNvCxnSpPr>
          <p:nvPr/>
        </p:nvCxnSpPr>
        <p:spPr bwMode="auto">
          <a:xfrm>
            <a:off x="1377256" y="5227985"/>
            <a:ext cx="0" cy="649287"/>
          </a:xfrm>
          <a:prstGeom prst="line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 зі стрілкою 21"/>
          <p:cNvCxnSpPr>
            <a:cxnSpLocks noChangeShapeType="1"/>
            <a:stCxn id="31" idx="2"/>
          </p:cNvCxnSpPr>
          <p:nvPr/>
        </p:nvCxnSpPr>
        <p:spPr bwMode="auto">
          <a:xfrm flipH="1">
            <a:off x="918834" y="3165525"/>
            <a:ext cx="1647011" cy="1628446"/>
          </a:xfrm>
          <a:prstGeom prst="straightConnector1">
            <a:avLst/>
          </a:prstGeom>
          <a:noFill/>
          <a:ln w="19050" algn="ctr">
            <a:solidFill>
              <a:srgbClr val="00003A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 зі стрілкою 21"/>
          <p:cNvCxnSpPr>
            <a:cxnSpLocks noChangeShapeType="1"/>
          </p:cNvCxnSpPr>
          <p:nvPr/>
        </p:nvCxnSpPr>
        <p:spPr bwMode="auto">
          <a:xfrm flipH="1" flipV="1">
            <a:off x="1619672" y="2132856"/>
            <a:ext cx="398657" cy="1008112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 зі стрілкою 21"/>
          <p:cNvCxnSpPr>
            <a:cxnSpLocks noChangeShapeType="1"/>
          </p:cNvCxnSpPr>
          <p:nvPr/>
        </p:nvCxnSpPr>
        <p:spPr bwMode="auto">
          <a:xfrm flipV="1">
            <a:off x="395536" y="2619205"/>
            <a:ext cx="439776" cy="701496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 зі стрілкою 21"/>
          <p:cNvCxnSpPr>
            <a:cxnSpLocks noChangeShapeType="1"/>
          </p:cNvCxnSpPr>
          <p:nvPr/>
        </p:nvCxnSpPr>
        <p:spPr bwMode="auto">
          <a:xfrm>
            <a:off x="395536" y="4032886"/>
            <a:ext cx="219888" cy="477697"/>
          </a:xfrm>
          <a:prstGeom prst="straightConnector1">
            <a:avLst/>
          </a:prstGeom>
          <a:noFill/>
          <a:ln w="19050" algn="ctr">
            <a:solidFill>
              <a:srgbClr val="00003A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 зі стрілкою 21"/>
          <p:cNvCxnSpPr>
            <a:cxnSpLocks noChangeShapeType="1"/>
          </p:cNvCxnSpPr>
          <p:nvPr/>
        </p:nvCxnSpPr>
        <p:spPr bwMode="auto">
          <a:xfrm flipH="1">
            <a:off x="7385708" y="2823870"/>
            <a:ext cx="457927" cy="753942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121421" y="3140968"/>
            <a:ext cx="1714276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3A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PTFE container filled by Borexino liquid scintillator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7067" y="5373216"/>
            <a:ext cx="30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FWHM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5% at 2615 keV</a:t>
            </a:r>
            <a:endParaRPr lang="uk-UA" dirty="0"/>
          </a:p>
        </p:txBody>
      </p:sp>
      <p:grpSp>
        <p:nvGrpSpPr>
          <p:cNvPr id="33" name="Групувати 32"/>
          <p:cNvGrpSpPr/>
          <p:nvPr/>
        </p:nvGrpSpPr>
        <p:grpSpPr>
          <a:xfrm>
            <a:off x="4427984" y="1556792"/>
            <a:ext cx="4896544" cy="3954463"/>
            <a:chOff x="342685" y="1556792"/>
            <a:chExt cx="4896544" cy="3954463"/>
          </a:xfrm>
        </p:grpSpPr>
        <p:grpSp>
          <p:nvGrpSpPr>
            <p:cNvPr id="34" name="Group 73"/>
            <p:cNvGrpSpPr>
              <a:grpSpLocks/>
            </p:cNvGrpSpPr>
            <p:nvPr/>
          </p:nvGrpSpPr>
          <p:grpSpPr bwMode="auto">
            <a:xfrm>
              <a:off x="342685" y="1556792"/>
              <a:ext cx="4764088" cy="3954463"/>
              <a:chOff x="2691" y="1661"/>
              <a:chExt cx="3001" cy="2491"/>
            </a:xfrm>
          </p:grpSpPr>
          <p:pic>
            <p:nvPicPr>
              <p:cNvPr id="54" name="Picture 70" descr="DAMA_RnD_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" y="1661"/>
                <a:ext cx="3001" cy="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72" descr="116cwo_Modernization_daq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2602"/>
                <a:ext cx="953" cy="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3943085" y="2924944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 smtClean="0">
                  <a:solidFill>
                    <a:schemeClr val="bg1"/>
                  </a:solidFill>
                </a:rPr>
                <a:t>116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CdWO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4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detectors</a:t>
              </a:r>
              <a:endParaRPr lang="uk-U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66821" y="2298358"/>
              <a:ext cx="1427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Copper 10 cm</a:t>
              </a:r>
              <a:endParaRPr lang="uk-U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79919" y="2010326"/>
              <a:ext cx="1427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Lead 15 cm</a:t>
              </a:r>
              <a:endParaRPr lang="uk-U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83045" y="1916832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ir-tight </a:t>
              </a:r>
              <a:r>
                <a:rPr lang="en-US" sz="1600" b="1" dirty="0">
                  <a:solidFill>
                    <a:schemeClr val="bg1"/>
                  </a:solidFill>
                </a:rPr>
                <a:t>Cu box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flushed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by </a:t>
              </a:r>
              <a:r>
                <a:rPr lang="en-US" sz="1600" b="1" dirty="0">
                  <a:solidFill>
                    <a:schemeClr val="bg1"/>
                  </a:solidFill>
                </a:rPr>
                <a:t>high purity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N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gas</a:t>
              </a:r>
              <a:endParaRPr lang="uk-U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6011" y="5106670"/>
              <a:ext cx="2087154" cy="33855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Polyethylene 4-10 cm</a:t>
              </a:r>
              <a:endParaRPr lang="uk-U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39029" y="4221088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Cadmium 1.5 </a:t>
              </a:r>
              <a:r>
                <a:rPr lang="en-US" sz="1600" b="1" dirty="0">
                  <a:solidFill>
                    <a:schemeClr val="bg1"/>
                  </a:solidFill>
                </a:rPr>
                <a:t>m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m</a:t>
              </a:r>
              <a:endParaRPr lang="uk-UA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Пряма зі стрілкою 47"/>
            <p:cNvCxnSpPr/>
            <p:nvPr/>
          </p:nvCxnSpPr>
          <p:spPr>
            <a:xfrm flipH="1">
              <a:off x="611560" y="4360749"/>
              <a:ext cx="216024" cy="29238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зі стрілкою 48"/>
            <p:cNvCxnSpPr/>
            <p:nvPr/>
          </p:nvCxnSpPr>
          <p:spPr>
            <a:xfrm flipH="1">
              <a:off x="3583045" y="4576773"/>
              <a:ext cx="216024" cy="29238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зі стрілкою 49"/>
            <p:cNvCxnSpPr/>
            <p:nvPr/>
          </p:nvCxnSpPr>
          <p:spPr>
            <a:xfrm flipH="1">
              <a:off x="4231117" y="4797152"/>
              <a:ext cx="216024" cy="29238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зі стрілкою 50"/>
            <p:cNvCxnSpPr/>
            <p:nvPr/>
          </p:nvCxnSpPr>
          <p:spPr>
            <a:xfrm flipH="1">
              <a:off x="3727061" y="2708920"/>
              <a:ext cx="216024" cy="29238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зі стрілкою 51"/>
            <p:cNvCxnSpPr/>
            <p:nvPr/>
          </p:nvCxnSpPr>
          <p:spPr>
            <a:xfrm flipH="1">
              <a:off x="3835073" y="3573016"/>
              <a:ext cx="46805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14693" y="4614227"/>
              <a:ext cx="2045886" cy="83099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Plexiglas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box  </a:t>
              </a:r>
              <a:r>
                <a:rPr lang="en-US" sz="1600" b="1" dirty="0">
                  <a:solidFill>
                    <a:schemeClr val="bg1"/>
                  </a:solidFill>
                </a:rPr>
                <a:t>continuously flushed by high purity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N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gas</a:t>
              </a:r>
              <a:endParaRPr lang="uk-UA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3186145" cy="16903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17959" y="2796193"/>
            <a:ext cx="129577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3A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116</a:t>
            </a:r>
            <a:r>
              <a:rPr lang="en-US" dirty="0" smtClean="0"/>
              <a:t>CdWO</a:t>
            </a:r>
            <a:r>
              <a:rPr lang="en-US" baseline="-25000" dirty="0" smtClean="0"/>
              <a:t>4</a:t>
            </a:r>
            <a:endParaRPr lang="uk-UA" baseline="-25000" dirty="0"/>
          </a:p>
        </p:txBody>
      </p:sp>
      <p:cxnSp>
        <p:nvCxnSpPr>
          <p:cNvPr id="56" name="Пряма зі стрілкою 21"/>
          <p:cNvCxnSpPr>
            <a:cxnSpLocks noChangeShapeType="1"/>
          </p:cNvCxnSpPr>
          <p:nvPr/>
        </p:nvCxnSpPr>
        <p:spPr bwMode="auto">
          <a:xfrm flipH="1" flipV="1">
            <a:off x="3525271" y="2420888"/>
            <a:ext cx="398657" cy="1008112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Пряма зі стрілкою 21"/>
          <p:cNvCxnSpPr>
            <a:cxnSpLocks noChangeShapeType="1"/>
          </p:cNvCxnSpPr>
          <p:nvPr/>
        </p:nvCxnSpPr>
        <p:spPr bwMode="auto">
          <a:xfrm flipH="1">
            <a:off x="2195736" y="4005064"/>
            <a:ext cx="768343" cy="835650"/>
          </a:xfrm>
          <a:prstGeom prst="straightConnector1">
            <a:avLst/>
          </a:prstGeom>
          <a:noFill/>
          <a:ln w="19050" algn="ctr">
            <a:solidFill>
              <a:srgbClr val="00003A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448817" y="3375523"/>
            <a:ext cx="255156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3A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 purity quartz light-guide </a:t>
            </a:r>
            <a:r>
              <a:rPr lang="en-US" sz="1600" smtClean="0">
                <a:sym typeface="Symbol"/>
              </a:rPr>
              <a:t>7</a:t>
            </a:r>
            <a:r>
              <a:rPr lang="en-US" sz="1600" dirty="0" smtClean="0"/>
              <a:t>40 cm</a:t>
            </a:r>
            <a:endParaRPr lang="uk-UA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5511603" y="5663655"/>
            <a:ext cx="30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DAMA R&amp;D </a:t>
            </a:r>
            <a:r>
              <a:rPr lang="en-US" dirty="0" smtClean="0"/>
              <a:t>set-up</a:t>
            </a:r>
            <a:endParaRPr lang="uk-UA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-1" y="0"/>
            <a:ext cx="53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/>
              </a:rPr>
              <a:t>2</a:t>
            </a:r>
            <a:r>
              <a:rPr lang="en-US" dirty="0"/>
              <a:t> of </a:t>
            </a:r>
            <a:r>
              <a:rPr lang="en-US" baseline="30000" dirty="0"/>
              <a:t>116</a:t>
            </a:r>
            <a:r>
              <a:rPr lang="en-US" dirty="0"/>
              <a:t>Cd with conventional scintillation detectors </a:t>
            </a:r>
          </a:p>
        </p:txBody>
      </p:sp>
    </p:spTree>
    <p:extLst>
      <p:ext uri="{BB962C8B-B14F-4D97-AF65-F5344CB8AC3E}">
        <p14:creationId xmlns:p14="http://schemas.microsoft.com/office/powerpoint/2010/main" val="29743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0823"/>
            <a:ext cx="4377584" cy="341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1520" y="5766355"/>
            <a:ext cx="865772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Arial Narrow" panose="020B0606020202030204" pitchFamily="34" charset="0"/>
              </a:rPr>
              <a:t>[1] H</a:t>
            </a:r>
            <a:r>
              <a:rPr lang="nb-NO" sz="1600" dirty="0">
                <a:latin typeface="Arial Narrow" panose="020B0606020202030204" pitchFamily="34" charset="0"/>
              </a:rPr>
              <a:t>. Ej</a:t>
            </a:r>
            <a:r>
              <a:rPr lang="en-GB" sz="1600" dirty="0" err="1">
                <a:latin typeface="Arial Narrow" panose="020B0606020202030204" pitchFamily="34" charset="0"/>
              </a:rPr>
              <a:t>iri</a:t>
            </a:r>
            <a:r>
              <a:rPr lang="en-GB" sz="1600" dirty="0">
                <a:latin typeface="Arial Narrow" panose="020B0606020202030204" pitchFamily="34" charset="0"/>
              </a:rPr>
              <a:t> et al., </a:t>
            </a:r>
            <a:r>
              <a:rPr lang="en-GB" sz="1600" dirty="0" smtClean="0">
                <a:latin typeface="Arial Narrow" panose="020B0606020202030204" pitchFamily="34" charset="0"/>
              </a:rPr>
              <a:t>J</a:t>
            </a:r>
            <a:r>
              <a:rPr lang="en-GB" sz="1600" dirty="0">
                <a:latin typeface="Arial Narrow" panose="020B0606020202030204" pitchFamily="34" charset="0"/>
              </a:rPr>
              <a:t>. Phys. Soc. Japan </a:t>
            </a:r>
            <a:r>
              <a:rPr lang="en-GB" sz="1600" dirty="0" smtClean="0">
                <a:latin typeface="Arial Narrow" panose="020B0606020202030204" pitchFamily="34" charset="0"/>
              </a:rPr>
              <a:t>64 (</a:t>
            </a:r>
            <a:r>
              <a:rPr lang="en-GB" sz="1600" dirty="0">
                <a:latin typeface="Arial Narrow" panose="020B0606020202030204" pitchFamily="34" charset="0"/>
              </a:rPr>
              <a:t>1995</a:t>
            </a:r>
            <a:r>
              <a:rPr lang="en-GB" sz="1600" dirty="0" smtClean="0">
                <a:latin typeface="Arial Narrow" panose="020B0606020202030204" pitchFamily="34" charset="0"/>
              </a:rPr>
              <a:t>) 339; [2] </a:t>
            </a:r>
            <a:r>
              <a:rPr lang="en-GB" sz="1600" dirty="0">
                <a:latin typeface="Arial Narrow" panose="020B0606020202030204" pitchFamily="34" charset="0"/>
              </a:rPr>
              <a:t>F.A. Danevich et al., Phys. Lett. B </a:t>
            </a:r>
            <a:r>
              <a:rPr lang="en-GB" sz="1600" dirty="0" smtClean="0">
                <a:latin typeface="Arial Narrow" panose="020B0606020202030204" pitchFamily="34" charset="0"/>
              </a:rPr>
              <a:t>344 (</a:t>
            </a:r>
            <a:r>
              <a:rPr lang="en-GB" sz="1600" dirty="0">
                <a:latin typeface="Arial Narrow" panose="020B0606020202030204" pitchFamily="34" charset="0"/>
              </a:rPr>
              <a:t>1</a:t>
            </a:r>
            <a:r>
              <a:rPr lang="nb-NO" sz="1600" dirty="0">
                <a:latin typeface="Arial Narrow" panose="020B0606020202030204" pitchFamily="34" charset="0"/>
              </a:rPr>
              <a:t>995</a:t>
            </a:r>
            <a:r>
              <a:rPr lang="nb-NO" sz="1600" dirty="0" smtClean="0">
                <a:latin typeface="Arial Narrow" panose="020B0606020202030204" pitchFamily="34" charset="0"/>
              </a:rPr>
              <a:t>) 72; </a:t>
            </a:r>
          </a:p>
          <a:p>
            <a:r>
              <a:rPr lang="nb-NO" sz="1600" dirty="0" smtClean="0">
                <a:latin typeface="Arial Narrow" panose="020B0606020202030204" pitchFamily="34" charset="0"/>
              </a:rPr>
              <a:t>[3] R.Arnold </a:t>
            </a:r>
            <a:r>
              <a:rPr lang="nb-NO" sz="1600" dirty="0">
                <a:latin typeface="Arial Narrow" panose="020B0606020202030204" pitchFamily="34" charset="0"/>
              </a:rPr>
              <a:t>et al., Z. Phys. C </a:t>
            </a:r>
            <a:r>
              <a:rPr lang="nb-NO" sz="1600" dirty="0" smtClean="0">
                <a:latin typeface="Arial Narrow" panose="020B0606020202030204" pitchFamily="34" charset="0"/>
              </a:rPr>
              <a:t>72 </a:t>
            </a:r>
            <a:r>
              <a:rPr lang="nb-NO" sz="1600" dirty="0">
                <a:latin typeface="Arial Narrow" panose="020B0606020202030204" pitchFamily="34" charset="0"/>
              </a:rPr>
              <a:t>(1996</a:t>
            </a:r>
            <a:r>
              <a:rPr lang="nb-NO" sz="1600" dirty="0" smtClean="0">
                <a:latin typeface="Arial Narrow" panose="020B0606020202030204" pitchFamily="34" charset="0"/>
              </a:rPr>
              <a:t>)</a:t>
            </a:r>
            <a:r>
              <a:rPr lang="nb-NO" sz="1600" dirty="0">
                <a:latin typeface="Arial Narrow" panose="020B0606020202030204" pitchFamily="34" charset="0"/>
              </a:rPr>
              <a:t> </a:t>
            </a:r>
            <a:r>
              <a:rPr lang="nb-NO" sz="1600" dirty="0" smtClean="0">
                <a:latin typeface="Arial Narrow" panose="020B0606020202030204" pitchFamily="34" charset="0"/>
              </a:rPr>
              <a:t>239; [4] </a:t>
            </a:r>
            <a:r>
              <a:rPr lang="en-US" sz="1600" dirty="0" err="1">
                <a:latin typeface="Arial Narrow" panose="020B0606020202030204" pitchFamily="34" charset="0"/>
              </a:rPr>
              <a:t>F.A.Danevich</a:t>
            </a:r>
            <a:r>
              <a:rPr lang="en-US" sz="1600" dirty="0">
                <a:latin typeface="Arial Narrow" panose="020B0606020202030204" pitchFamily="34" charset="0"/>
              </a:rPr>
              <a:t> et al., </a:t>
            </a:r>
            <a:r>
              <a:rPr lang="en-US" sz="1600" dirty="0" smtClean="0">
                <a:latin typeface="Arial Narrow" panose="020B0606020202030204" pitchFamily="34" charset="0"/>
              </a:rPr>
              <a:t>PRC 62 (2000) 045501; [5] </a:t>
            </a:r>
            <a:r>
              <a:rPr lang="en-GB" sz="1600" dirty="0" err="1" smtClean="0">
                <a:latin typeface="Arial Narrow" panose="020B0606020202030204" pitchFamily="34" charset="0"/>
              </a:rPr>
              <a:t>F.A.Danevich</a:t>
            </a:r>
            <a:r>
              <a:rPr lang="en-GB" sz="1600" dirty="0" smtClean="0">
                <a:latin typeface="Arial Narrow" panose="020B0606020202030204" pitchFamily="34" charset="0"/>
              </a:rPr>
              <a:t> </a:t>
            </a:r>
            <a:r>
              <a:rPr lang="en-GB" sz="1600" dirty="0">
                <a:latin typeface="Arial Narrow" panose="020B0606020202030204" pitchFamily="34" charset="0"/>
              </a:rPr>
              <a:t>et al., PRC </a:t>
            </a:r>
            <a:r>
              <a:rPr lang="uk-UA" sz="1600" dirty="0">
                <a:latin typeface="Arial Narrow" panose="020B0606020202030204" pitchFamily="34" charset="0"/>
              </a:rPr>
              <a:t>68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uk-UA" sz="1600" dirty="0">
                <a:latin typeface="Arial Narrow" panose="020B0606020202030204" pitchFamily="34" charset="0"/>
              </a:rPr>
              <a:t>(2003)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uk-UA" sz="1600" dirty="0" smtClean="0">
                <a:latin typeface="Arial Narrow" panose="020B0606020202030204" pitchFamily="34" charset="0"/>
              </a:rPr>
              <a:t>035501</a:t>
            </a:r>
            <a:r>
              <a:rPr lang="en-US" sz="1600" dirty="0" smtClean="0">
                <a:latin typeface="Arial Narrow" panose="020B0606020202030204" pitchFamily="34" charset="0"/>
              </a:rPr>
              <a:t>;</a:t>
            </a:r>
            <a:r>
              <a:rPr lang="fr-FR" sz="1600" dirty="0" smtClean="0">
                <a:latin typeface="Arial Narrow" panose="020B0606020202030204" pitchFamily="34" charset="0"/>
              </a:rPr>
              <a:t> [</a:t>
            </a:r>
            <a:r>
              <a:rPr lang="fr-FR" sz="1600" dirty="0">
                <a:latin typeface="Arial Narrow" panose="020B0606020202030204" pitchFamily="34" charset="0"/>
              </a:rPr>
              <a:t>7</a:t>
            </a:r>
            <a:r>
              <a:rPr lang="fr-FR" sz="1600" dirty="0" smtClean="0">
                <a:latin typeface="Arial Narrow" panose="020B0606020202030204" pitchFamily="34" charset="0"/>
              </a:rPr>
              <a:t>] </a:t>
            </a:r>
            <a:r>
              <a:rPr lang="fr-FR" sz="1600" dirty="0">
                <a:latin typeface="Arial Narrow" panose="020B0606020202030204" pitchFamily="34" charset="0"/>
              </a:rPr>
              <a:t>R. </a:t>
            </a:r>
            <a:r>
              <a:rPr lang="fr-FR" sz="1600" dirty="0" smtClean="0">
                <a:latin typeface="Arial Narrow" panose="020B0606020202030204" pitchFamily="34" charset="0"/>
              </a:rPr>
              <a:t>Arnold et al., PRC </a:t>
            </a:r>
            <a:r>
              <a:rPr lang="uk-UA" sz="1600" dirty="0" smtClean="0">
                <a:latin typeface="Arial Narrow" panose="020B0606020202030204" pitchFamily="34" charset="0"/>
              </a:rPr>
              <a:t>95</a:t>
            </a:r>
            <a:r>
              <a:rPr lang="uk-UA" sz="1600" dirty="0">
                <a:latin typeface="Arial Narrow" panose="020B0606020202030204" pitchFamily="34" charset="0"/>
              </a:rPr>
              <a:t> (2017)</a:t>
            </a:r>
            <a:r>
              <a:rPr lang="uk-UA" sz="1600" dirty="0" smtClean="0">
                <a:latin typeface="Arial Narrow" panose="020B0606020202030204" pitchFamily="34" charset="0"/>
              </a:rPr>
              <a:t> 012007</a:t>
            </a:r>
            <a:r>
              <a:rPr lang="en-GB" sz="1600" dirty="0" smtClean="0">
                <a:latin typeface="Arial Narrow" panose="020B0606020202030204" pitchFamily="34" charset="0"/>
              </a:rPr>
              <a:t>; 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ym typeface="Symbol"/>
              </a:rPr>
              <a:t>Two </a:t>
            </a:r>
            <a:r>
              <a:rPr lang="en-US" sz="3600" dirty="0">
                <a:sym typeface="Symbol"/>
              </a:rPr>
              <a:t>neutrino 2</a:t>
            </a:r>
            <a:r>
              <a:rPr lang="en-US" sz="3600" dirty="0"/>
              <a:t> decay of </a:t>
            </a:r>
            <a:r>
              <a:rPr lang="en-US" sz="3600" baseline="30000" dirty="0"/>
              <a:t>116</a:t>
            </a:r>
            <a:r>
              <a:rPr lang="en-US" sz="3600" dirty="0"/>
              <a:t>Cd</a:t>
            </a:r>
            <a:endParaRPr lang="uk-UA" sz="3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9</a:t>
            </a:fld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04" y="1395873"/>
            <a:ext cx="3633846" cy="2969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84368" y="429309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 зі стрілкою 10"/>
          <p:cNvCxnSpPr/>
          <p:nvPr/>
        </p:nvCxnSpPr>
        <p:spPr>
          <a:xfrm flipH="1">
            <a:off x="2339752" y="2132856"/>
            <a:ext cx="291865" cy="276269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720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ym typeface="Symbol"/>
              </a:rPr>
              <a:t>2 </a:t>
            </a:r>
            <a:r>
              <a:rPr lang="en-US" baseline="30000" dirty="0" smtClean="0">
                <a:sym typeface="Symbol"/>
              </a:rPr>
              <a:t>116</a:t>
            </a:r>
            <a:r>
              <a:rPr lang="en-US" dirty="0" smtClean="0">
                <a:sym typeface="Symbol"/>
              </a:rPr>
              <a:t>Cd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026744" y="1800548"/>
            <a:ext cx="1751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yr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7949" y="980728"/>
            <a:ext cx="14429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NEMO-2 [3]</a:t>
            </a:r>
            <a:endParaRPr lang="uk-UA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038762" y="156898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uk-UA" sz="1600" dirty="0" smtClean="0"/>
              <a:t>Solotvina 2000 [4]</a:t>
            </a:r>
            <a:endParaRPr lang="uk-UA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2200" y="18448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uk-UA" sz="1600" dirty="0" smtClean="0"/>
              <a:t>Solotvina 2003 [5]</a:t>
            </a:r>
            <a:endParaRPr lang="uk-UA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558588" y="38265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uk-UA" sz="1600" dirty="0" smtClean="0"/>
              <a:t>Solotvina 1995 [2]</a:t>
            </a:r>
            <a:endParaRPr lang="uk-UA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977496" y="1772816"/>
            <a:ext cx="12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NEMO-3 [6]</a:t>
            </a:r>
            <a:endParaRPr lang="uk-UA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8382942" y="2092932"/>
            <a:ext cx="8695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Aurora</a:t>
            </a:r>
          </a:p>
          <a:p>
            <a:r>
              <a:rPr lang="en-US" sz="1600" dirty="0" smtClean="0"/>
              <a:t>2017</a:t>
            </a:r>
            <a:endParaRPr lang="uk-UA" sz="1600" dirty="0"/>
          </a:p>
        </p:txBody>
      </p:sp>
      <p:cxnSp>
        <p:nvCxnSpPr>
          <p:cNvPr id="29" name="Пряма зі стрілкою 28"/>
          <p:cNvCxnSpPr/>
          <p:nvPr/>
        </p:nvCxnSpPr>
        <p:spPr>
          <a:xfrm flipH="1">
            <a:off x="5691479" y="1358391"/>
            <a:ext cx="118786" cy="470197"/>
          </a:xfrm>
          <a:prstGeom prst="straightConnector1">
            <a:avLst/>
          </a:prstGeom>
          <a:ln w="12700">
            <a:solidFill>
              <a:srgbClr val="0000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flipH="1" flipV="1">
            <a:off x="5614916" y="3245060"/>
            <a:ext cx="261460" cy="567902"/>
          </a:xfrm>
          <a:prstGeom prst="straightConnector1">
            <a:avLst/>
          </a:prstGeom>
          <a:ln w="12700">
            <a:solidFill>
              <a:srgbClr val="0000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/>
          <p:nvPr/>
        </p:nvCxnSpPr>
        <p:spPr>
          <a:xfrm flipH="1">
            <a:off x="6300192" y="1916832"/>
            <a:ext cx="72008" cy="454292"/>
          </a:xfrm>
          <a:prstGeom prst="straightConnector1">
            <a:avLst/>
          </a:prstGeom>
          <a:ln w="12700">
            <a:solidFill>
              <a:srgbClr val="0000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 flipV="1">
            <a:off x="8398984" y="2129000"/>
            <a:ext cx="0" cy="573777"/>
          </a:xfrm>
          <a:prstGeom prst="straightConnector1">
            <a:avLst/>
          </a:prstGeom>
          <a:ln w="12700">
            <a:solidFill>
              <a:srgbClr val="00003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/>
          <p:cNvCxnSpPr/>
          <p:nvPr/>
        </p:nvCxnSpPr>
        <p:spPr>
          <a:xfrm flipV="1">
            <a:off x="4116796" y="3514332"/>
            <a:ext cx="144301" cy="266546"/>
          </a:xfrm>
          <a:prstGeom prst="straightConnector1">
            <a:avLst/>
          </a:prstGeom>
          <a:ln w="12700">
            <a:solidFill>
              <a:srgbClr val="0000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 flipV="1">
            <a:off x="8503076" y="2681606"/>
            <a:ext cx="0" cy="243338"/>
          </a:xfrm>
          <a:prstGeom prst="straightConnector1">
            <a:avLst/>
          </a:prstGeom>
          <a:ln w="12700">
            <a:solidFill>
              <a:srgbClr val="00003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90490" y="2874422"/>
            <a:ext cx="165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ELEGANT V [1]</a:t>
            </a:r>
            <a:endParaRPr lang="uk-UA" sz="1600" dirty="0"/>
          </a:p>
        </p:txBody>
      </p:sp>
      <p:cxnSp>
        <p:nvCxnSpPr>
          <p:cNvPr id="42" name="Пряма зі стрілкою 41"/>
          <p:cNvCxnSpPr/>
          <p:nvPr/>
        </p:nvCxnSpPr>
        <p:spPr>
          <a:xfrm>
            <a:off x="5174666" y="3081725"/>
            <a:ext cx="181622" cy="131251"/>
          </a:xfrm>
          <a:prstGeom prst="straightConnector1">
            <a:avLst/>
          </a:prstGeom>
          <a:ln w="12700">
            <a:solidFill>
              <a:srgbClr val="0000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Об'є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79212"/>
              </p:ext>
            </p:extLst>
          </p:nvPr>
        </p:nvGraphicFramePr>
        <p:xfrm>
          <a:off x="2022782" y="4696977"/>
          <a:ext cx="5141506" cy="46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5" imgW="2857320" imgH="241200" progId="Equation.DSMT4">
                  <p:embed/>
                </p:oleObj>
              </mc:Choice>
              <mc:Fallback>
                <p:oleObj name="Equation" r:id="rId5" imgW="2857320" imgH="241200" progId="Equation.DSMT4">
                  <p:embed/>
                  <p:pic>
                    <p:nvPicPr>
                      <p:cNvPr id="0" name="Об'є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82" y="4696977"/>
                        <a:ext cx="5141506" cy="46021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4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 зі стрілкою 32"/>
          <p:cNvCxnSpPr/>
          <p:nvPr/>
        </p:nvCxnSpPr>
        <p:spPr>
          <a:xfrm flipH="1">
            <a:off x="6660232" y="2182620"/>
            <a:ext cx="72008" cy="454292"/>
          </a:xfrm>
          <a:prstGeom prst="straightConnector1">
            <a:avLst/>
          </a:prstGeom>
          <a:ln w="12700">
            <a:solidFill>
              <a:srgbClr val="0000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 37"/>
          <p:cNvSpPr/>
          <p:nvPr/>
        </p:nvSpPr>
        <p:spPr>
          <a:xfrm>
            <a:off x="1475656" y="126876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25037 </a:t>
            </a:r>
            <a:r>
              <a:rPr lang="fr-FR" b="1" dirty="0" smtClean="0"/>
              <a:t>h</a:t>
            </a:r>
            <a:endParaRPr lang="uk-UA" dirty="0"/>
          </a:p>
        </p:txBody>
      </p:sp>
      <p:grpSp>
        <p:nvGrpSpPr>
          <p:cNvPr id="6" name="Групувати 5"/>
          <p:cNvGrpSpPr/>
          <p:nvPr/>
        </p:nvGrpSpPr>
        <p:grpSpPr>
          <a:xfrm>
            <a:off x="683568" y="5226843"/>
            <a:ext cx="7632848" cy="506413"/>
            <a:chOff x="251520" y="5151367"/>
            <a:chExt cx="7632848" cy="506413"/>
          </a:xfrm>
        </p:grpSpPr>
        <p:sp>
          <p:nvSpPr>
            <p:cNvPr id="3" name="TextBox 2"/>
            <p:cNvSpPr txBox="1"/>
            <p:nvPr/>
          </p:nvSpPr>
          <p:spPr>
            <a:xfrm>
              <a:off x="251520" y="5219908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CC"/>
                  </a:solidFill>
                </a:rPr>
                <a:t>The most accurate value </a:t>
              </a:r>
              <a:r>
                <a:rPr lang="en-US" b="1" dirty="0" smtClean="0">
                  <a:solidFill>
                    <a:srgbClr val="0000CC"/>
                  </a:solidFill>
                </a:rPr>
                <a:t>of                  (error 5.3%)</a:t>
              </a:r>
              <a:endParaRPr lang="uk-UA" b="1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5" name="Об'є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403489"/>
                </p:ext>
              </p:extLst>
            </p:nvPr>
          </p:nvGraphicFramePr>
          <p:xfrm>
            <a:off x="4419952" y="5151367"/>
            <a:ext cx="728662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Equation" r:id="rId7" imgW="368280" imgH="241200" progId="Equation.DSMT4">
                    <p:embed/>
                  </p:oleObj>
                </mc:Choice>
                <mc:Fallback>
                  <p:oleObj name="Equation" r:id="rId7" imgW="368280" imgH="241200" progId="Equation.DSMT4">
                    <p:embed/>
                    <p:pic>
                      <p:nvPicPr>
                        <p:cNvPr id="0" name="Об'єкт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952" y="5151367"/>
                          <a:ext cx="728662" cy="506413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33725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0" y="65929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F.A. Danevich          Cryogenic search for neutrinoless double beta decay of cadmium      </a:t>
            </a:r>
            <a:r>
              <a:rPr lang="fr-FR" sz="1200" dirty="0" smtClean="0"/>
              <a:t>French-Ukrainian </a:t>
            </a:r>
            <a:r>
              <a:rPr lang="fr-FR" sz="1200" dirty="0"/>
              <a:t>w</a:t>
            </a:r>
            <a:r>
              <a:rPr lang="fr-FR" sz="1200" dirty="0" smtClean="0"/>
              <a:t>orkshop</a:t>
            </a:r>
            <a:r>
              <a:rPr lang="en-US" sz="1200" dirty="0" smtClean="0"/>
              <a:t>, 6-8 Nov 2017, Orsay, France</a:t>
            </a:r>
            <a:endParaRPr lang="uk-UA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0"/>
            <a:ext cx="53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/>
              </a:rPr>
              <a:t>2</a:t>
            </a:r>
            <a:r>
              <a:rPr lang="en-US" dirty="0"/>
              <a:t> of </a:t>
            </a:r>
            <a:r>
              <a:rPr lang="en-US" baseline="30000" dirty="0"/>
              <a:t>116</a:t>
            </a:r>
            <a:r>
              <a:rPr lang="en-US" dirty="0"/>
              <a:t>Cd with conventional scintillation detectors </a:t>
            </a:r>
          </a:p>
        </p:txBody>
      </p:sp>
    </p:spTree>
    <p:extLst>
      <p:ext uri="{BB962C8B-B14F-4D97-AF65-F5344CB8AC3E}">
        <p14:creationId xmlns:p14="http://schemas.microsoft.com/office/powerpoint/2010/main" val="38011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19800</TotalTime>
  <Words>2231</Words>
  <Application>Microsoft Office PowerPoint</Application>
  <PresentationFormat>Екран (4:3)</PresentationFormat>
  <Paragraphs>248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8" baseType="lpstr">
      <vt:lpstr>Тема Office</vt:lpstr>
      <vt:lpstr>Equation</vt:lpstr>
      <vt:lpstr>Cryogenic search for neutrinoless double beta decay of cadmium (CYGNUS project)</vt:lpstr>
      <vt:lpstr>Content</vt:lpstr>
      <vt:lpstr>Double beta (2) decay and particle physics</vt:lpstr>
      <vt:lpstr>Status of 02 decay experiments</vt:lpstr>
      <vt:lpstr>Choice of 2 nuclei</vt:lpstr>
      <vt:lpstr>116Cd is one of the “gold” 2 nuclei</vt:lpstr>
      <vt:lpstr>R&amp;D of enriched 116CdWO4 crystal scintillators</vt:lpstr>
      <vt:lpstr>Low background 116CdWO4 scintillation detector Gran Sasso underground laboratory</vt:lpstr>
      <vt:lpstr>Two neutrino 2 decay of 116Cd</vt:lpstr>
      <vt:lpstr>Limit on 02 decay of 116Cd</vt:lpstr>
      <vt:lpstr>An important technical result: 116CdWO4 crystals radiopurity was improved by recrystallization</vt:lpstr>
      <vt:lpstr>A significant background reduction is requested for CUPID</vt:lpstr>
      <vt:lpstr>Cryogenic search for 02 decay of 116Cd</vt:lpstr>
      <vt:lpstr>In addition to 02 of 116Cd one could investigate some other rare processes using CdWO4:</vt:lpstr>
      <vt:lpstr>An example:  decay of 113Cd</vt:lpstr>
      <vt:lpstr>Conclusions and Prospects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rare nuclear decays by using scintillation detectors</dc:title>
  <dc:creator>Sara Yasmeen (Wipro Technologies)</dc:creator>
  <cp:lastModifiedBy>Fedor</cp:lastModifiedBy>
  <cp:revision>128</cp:revision>
  <dcterms:created xsi:type="dcterms:W3CDTF">2010-02-23T11:30:32Z</dcterms:created>
  <dcterms:modified xsi:type="dcterms:W3CDTF">2017-11-04T12:38:49Z</dcterms:modified>
</cp:coreProperties>
</file>