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0" r:id="rId2"/>
  </p:sldMasterIdLst>
  <p:notesMasterIdLst>
    <p:notesMasterId r:id="rId49"/>
  </p:notesMasterIdLst>
  <p:handoutMasterIdLst>
    <p:handoutMasterId r:id="rId50"/>
  </p:handoutMasterIdLst>
  <p:sldIdLst>
    <p:sldId id="256" r:id="rId3"/>
    <p:sldId id="339" r:id="rId4"/>
    <p:sldId id="264" r:id="rId5"/>
    <p:sldId id="327" r:id="rId6"/>
    <p:sldId id="329" r:id="rId7"/>
    <p:sldId id="321" r:id="rId8"/>
    <p:sldId id="337" r:id="rId9"/>
    <p:sldId id="336" r:id="rId10"/>
    <p:sldId id="328" r:id="rId11"/>
    <p:sldId id="325" r:id="rId12"/>
    <p:sldId id="323" r:id="rId13"/>
    <p:sldId id="338" r:id="rId14"/>
    <p:sldId id="324" r:id="rId15"/>
    <p:sldId id="330" r:id="rId16"/>
    <p:sldId id="334" r:id="rId17"/>
    <p:sldId id="286" r:id="rId18"/>
    <p:sldId id="345" r:id="rId19"/>
    <p:sldId id="341" r:id="rId20"/>
    <p:sldId id="346" r:id="rId21"/>
    <p:sldId id="347" r:id="rId22"/>
    <p:sldId id="348" r:id="rId23"/>
    <p:sldId id="331" r:id="rId24"/>
    <p:sldId id="342" r:id="rId25"/>
    <p:sldId id="349" r:id="rId26"/>
    <p:sldId id="344" r:id="rId27"/>
    <p:sldId id="309" r:id="rId28"/>
    <p:sldId id="355" r:id="rId29"/>
    <p:sldId id="353" r:id="rId30"/>
    <p:sldId id="351" r:id="rId31"/>
    <p:sldId id="354" r:id="rId32"/>
    <p:sldId id="352" r:id="rId33"/>
    <p:sldId id="310" r:id="rId34"/>
    <p:sldId id="350" r:id="rId35"/>
    <p:sldId id="356" r:id="rId36"/>
    <p:sldId id="296" r:id="rId37"/>
    <p:sldId id="282" r:id="rId38"/>
    <p:sldId id="299" r:id="rId39"/>
    <p:sldId id="283" r:id="rId40"/>
    <p:sldId id="279" r:id="rId41"/>
    <p:sldId id="290" r:id="rId42"/>
    <p:sldId id="293" r:id="rId43"/>
    <p:sldId id="332" r:id="rId44"/>
    <p:sldId id="281" r:id="rId45"/>
    <p:sldId id="335" r:id="rId46"/>
    <p:sldId id="340" r:id="rId47"/>
    <p:sldId id="285" r:id="rId48"/>
  </p:sldIdLst>
  <p:sldSz cx="9144000" cy="6858000" type="screen4x3"/>
  <p:notesSz cx="6858000" cy="9144000"/>
  <p:defaultTextStyle>
    <a:defPPr>
      <a:defRPr lang="en-US"/>
    </a:defPPr>
    <a:lvl1pPr algn="l" defTabSz="45402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4025" indent="1588" algn="l" defTabSz="45402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1225" indent="1588" algn="l" defTabSz="45402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68425" indent="1588" algn="l" defTabSz="45402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5625" indent="1588" algn="l" defTabSz="45402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960" y="60"/>
      </p:cViewPr>
      <p:guideLst>
        <p:guide orient="horz" pos="215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8FD72D-E866-441A-9872-3FA781F56325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78244E9E-EE79-4DB7-AE24-FE576E0D7732}">
      <dgm:prSet phldrT="[Texte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000" b="1" dirty="0" smtClean="0">
              <a:solidFill>
                <a:schemeClr val="bg1"/>
              </a:solidFill>
            </a:rPr>
            <a:t>Probe tests</a:t>
          </a:r>
          <a:endParaRPr lang="en-GB" sz="1000" b="1" dirty="0">
            <a:solidFill>
              <a:schemeClr val="bg1"/>
            </a:solidFill>
          </a:endParaRPr>
        </a:p>
      </dgm:t>
    </dgm:pt>
    <dgm:pt modelId="{7BE32D36-12F8-4B28-958E-6410CBBB2D95}" type="parTrans" cxnId="{FF9BEFF4-615A-461C-80C8-63F8DB07D083}">
      <dgm:prSet/>
      <dgm:spPr/>
      <dgm:t>
        <a:bodyPr/>
        <a:lstStyle/>
        <a:p>
          <a:endParaRPr lang="en-GB"/>
        </a:p>
      </dgm:t>
    </dgm:pt>
    <dgm:pt modelId="{EF4CB75E-33A1-4480-A018-392111907CAD}" type="sibTrans" cxnId="{FF9BEFF4-615A-461C-80C8-63F8DB07D083}">
      <dgm:prSet/>
      <dgm:spPr/>
      <dgm:t>
        <a:bodyPr/>
        <a:lstStyle/>
        <a:p>
          <a:endParaRPr lang="en-GB"/>
        </a:p>
      </dgm:t>
    </dgm:pt>
    <dgm:pt modelId="{A19B7CD7-BECF-4B8B-9AF2-C52A53507E7E}">
      <dgm:prSet phldrT="[Texte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000" b="1" dirty="0" smtClean="0"/>
            <a:t>connexion</a:t>
          </a:r>
          <a:endParaRPr lang="en-GB" sz="1000" b="1" dirty="0"/>
        </a:p>
      </dgm:t>
    </dgm:pt>
    <dgm:pt modelId="{C4686D7D-C9A9-4956-9E01-8DC2A5F6E285}" type="parTrans" cxnId="{99EB5C65-F069-4B63-996A-70E4FBD6F2F5}">
      <dgm:prSet/>
      <dgm:spPr/>
      <dgm:t>
        <a:bodyPr/>
        <a:lstStyle/>
        <a:p>
          <a:endParaRPr lang="en-GB"/>
        </a:p>
      </dgm:t>
    </dgm:pt>
    <dgm:pt modelId="{FDCC7DF9-561B-4348-A45D-79DA16F5D11E}" type="sibTrans" cxnId="{99EB5C65-F069-4B63-996A-70E4FBD6F2F5}">
      <dgm:prSet/>
      <dgm:spPr/>
      <dgm:t>
        <a:bodyPr/>
        <a:lstStyle/>
        <a:p>
          <a:endParaRPr lang="en-GB"/>
        </a:p>
      </dgm:t>
    </dgm:pt>
    <dgm:pt modelId="{EF9B2EEF-94D5-4AD2-B232-CE381C6A8675}">
      <dgm:prSet phldrT="[Texte]"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000" b="1" dirty="0" smtClean="0"/>
            <a:t>Module construction</a:t>
          </a:r>
          <a:endParaRPr lang="en-GB" sz="1000" b="1" dirty="0"/>
        </a:p>
      </dgm:t>
    </dgm:pt>
    <dgm:pt modelId="{9D2755E5-DA53-49F0-B7E9-665F598DB350}" type="parTrans" cxnId="{2A66F08D-2A08-4585-A12B-6C4854B25E4C}">
      <dgm:prSet/>
      <dgm:spPr/>
      <dgm:t>
        <a:bodyPr/>
        <a:lstStyle/>
        <a:p>
          <a:endParaRPr lang="en-GB"/>
        </a:p>
      </dgm:t>
    </dgm:pt>
    <dgm:pt modelId="{1BBF4EB7-AEAD-401B-920B-872BD937EE77}" type="sibTrans" cxnId="{2A66F08D-2A08-4585-A12B-6C4854B25E4C}">
      <dgm:prSet/>
      <dgm:spPr/>
      <dgm:t>
        <a:bodyPr/>
        <a:lstStyle/>
        <a:p>
          <a:endParaRPr lang="en-GB"/>
        </a:p>
      </dgm:t>
    </dgm:pt>
    <dgm:pt modelId="{43713E25-7C2D-4A18-B21A-3EDDA86A596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fr-FR" sz="1200" b="1" dirty="0" smtClean="0">
              <a:solidFill>
                <a:schemeClr val="tx1"/>
              </a:solidFill>
            </a:rPr>
            <a:t>RECEPTION-INSPECTION OPTICAL TESTS ONE WAFER SI  -SENSORS INDIVIDUAL TESTING OR WAFER TESTINGS</a:t>
          </a:r>
          <a:endParaRPr lang="en-GB" sz="1200" b="1" dirty="0">
            <a:solidFill>
              <a:schemeClr val="tx1"/>
            </a:solidFill>
          </a:endParaRPr>
        </a:p>
      </dgm:t>
    </dgm:pt>
    <dgm:pt modelId="{8387F7F7-8CC9-4663-A9E2-190A87F5AC44}" type="parTrans" cxnId="{C621209D-6EF3-4B80-80FA-1E9AD4E52A01}">
      <dgm:prSet/>
      <dgm:spPr/>
      <dgm:t>
        <a:bodyPr/>
        <a:lstStyle/>
        <a:p>
          <a:endParaRPr lang="en-GB"/>
        </a:p>
      </dgm:t>
    </dgm:pt>
    <dgm:pt modelId="{72ADB301-3822-4DA0-AFC4-5AB2A5060E03}" type="sibTrans" cxnId="{C621209D-6EF3-4B80-80FA-1E9AD4E52A01}">
      <dgm:prSet/>
      <dgm:spPr/>
      <dgm:t>
        <a:bodyPr/>
        <a:lstStyle/>
        <a:p>
          <a:endParaRPr lang="en-GB"/>
        </a:p>
      </dgm:t>
    </dgm:pt>
    <dgm:pt modelId="{4C19D006-9AE0-4DF3-9BB9-0EF0323C2966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28575">
          <a:solidFill>
            <a:schemeClr val="accent1"/>
          </a:solidFill>
        </a:ln>
      </dgm:spPr>
      <dgm:t>
        <a:bodyPr/>
        <a:lstStyle/>
        <a:p>
          <a:r>
            <a:rPr lang="fr-FR" sz="1200" b="1" dirty="0" smtClean="0"/>
            <a:t>INTERCONNECTION MATRICES PIXELS WITH  INDIUM BUMPS / PIXEL SENSORS TO READOUT CHIP (FLIP-CHIP)</a:t>
          </a:r>
          <a:endParaRPr lang="en-GB" sz="1200" b="1" dirty="0"/>
        </a:p>
      </dgm:t>
    </dgm:pt>
    <dgm:pt modelId="{3D59FE1C-D88A-420D-8077-94169820583C}" type="parTrans" cxnId="{930AF99B-C1E9-4629-B95E-B4A197F98353}">
      <dgm:prSet/>
      <dgm:spPr/>
      <dgm:t>
        <a:bodyPr/>
        <a:lstStyle/>
        <a:p>
          <a:endParaRPr lang="en-GB"/>
        </a:p>
      </dgm:t>
    </dgm:pt>
    <dgm:pt modelId="{AB860275-A2D8-452A-81ED-858DC5A29FB1}" type="sibTrans" cxnId="{930AF99B-C1E9-4629-B95E-B4A197F98353}">
      <dgm:prSet/>
      <dgm:spPr/>
      <dgm:t>
        <a:bodyPr/>
        <a:lstStyle/>
        <a:p>
          <a:endParaRPr lang="en-GB"/>
        </a:p>
      </dgm:t>
    </dgm:pt>
    <dgm:pt modelId="{021EB4A4-2EA6-4A15-B990-6FEF81A734AB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fr-FR" sz="1200" b="1" dirty="0" smtClean="0"/>
            <a:t>CONNECTION OF MODULE ON READOUT CARD (WIRE BOND)</a:t>
          </a:r>
          <a:endParaRPr lang="en-GB" sz="1200" b="1" dirty="0"/>
        </a:p>
      </dgm:t>
    </dgm:pt>
    <dgm:pt modelId="{C0FD3E40-B638-4101-B768-66C84F69B4B2}" type="parTrans" cxnId="{32A793F0-54F5-4FB9-8233-1F6B4039E46E}">
      <dgm:prSet/>
      <dgm:spPr/>
      <dgm:t>
        <a:bodyPr/>
        <a:lstStyle/>
        <a:p>
          <a:endParaRPr lang="en-GB"/>
        </a:p>
      </dgm:t>
    </dgm:pt>
    <dgm:pt modelId="{53E7B065-BBBA-4AD6-8856-8698A5B42886}" type="sibTrans" cxnId="{32A793F0-54F5-4FB9-8233-1F6B4039E46E}">
      <dgm:prSet/>
      <dgm:spPr/>
      <dgm:t>
        <a:bodyPr/>
        <a:lstStyle/>
        <a:p>
          <a:endParaRPr lang="en-GB"/>
        </a:p>
      </dgm:t>
    </dgm:pt>
    <dgm:pt modelId="{FD26C2EC-96F8-4090-AEF1-CA83F399CA7E}">
      <dgm:prSet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100" b="1" dirty="0" err="1" smtClean="0">
              <a:solidFill>
                <a:schemeClr val="bg1"/>
              </a:solidFill>
            </a:rPr>
            <a:t>Wire</a:t>
          </a:r>
          <a:r>
            <a:rPr lang="fr-FR" sz="1100" b="1" dirty="0" smtClean="0">
              <a:solidFill>
                <a:schemeClr val="bg1"/>
              </a:solidFill>
            </a:rPr>
            <a:t> </a:t>
          </a:r>
          <a:r>
            <a:rPr lang="fr-FR" sz="1100" b="1" dirty="0" err="1" smtClean="0">
              <a:solidFill>
                <a:schemeClr val="bg1"/>
              </a:solidFill>
            </a:rPr>
            <a:t>bonding</a:t>
          </a:r>
          <a:endParaRPr lang="en-GB" sz="2000" b="1" dirty="0">
            <a:solidFill>
              <a:schemeClr val="bg1"/>
            </a:solidFill>
          </a:endParaRPr>
        </a:p>
      </dgm:t>
    </dgm:pt>
    <dgm:pt modelId="{D77F760F-4E4C-416F-BD8A-084FA60D9C68}" type="parTrans" cxnId="{FE1A6448-8EF2-4767-91DA-A3EBADEB7534}">
      <dgm:prSet/>
      <dgm:spPr/>
      <dgm:t>
        <a:bodyPr/>
        <a:lstStyle/>
        <a:p>
          <a:endParaRPr lang="en-GB"/>
        </a:p>
      </dgm:t>
    </dgm:pt>
    <dgm:pt modelId="{2B7474B1-B6D3-4CBF-92C5-E3A099C14091}" type="sibTrans" cxnId="{FE1A6448-8EF2-4767-91DA-A3EBADEB7534}">
      <dgm:prSet/>
      <dgm:spPr/>
      <dgm:t>
        <a:bodyPr/>
        <a:lstStyle/>
        <a:p>
          <a:endParaRPr lang="en-GB"/>
        </a:p>
      </dgm:t>
    </dgm:pt>
    <dgm:pt modelId="{F0AF1947-000B-4F7B-9B90-F95CBBC26C6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fr-FR" sz="1200" b="1" dirty="0" smtClean="0"/>
            <a:t>GLUING OF FLEX  CABLE AND WIRE BONDS OF SIGNAL, BIAS, TENSION, CLOCKS</a:t>
          </a:r>
          <a:endParaRPr lang="en-GB" sz="1200" b="1" dirty="0"/>
        </a:p>
      </dgm:t>
    </dgm:pt>
    <dgm:pt modelId="{5C171910-5AAC-46E9-B5E8-8F08F038A095}" type="parTrans" cxnId="{98B4A20B-0167-46BC-9635-03BA804EC046}">
      <dgm:prSet/>
      <dgm:spPr/>
      <dgm:t>
        <a:bodyPr/>
        <a:lstStyle/>
        <a:p>
          <a:endParaRPr lang="en-GB"/>
        </a:p>
      </dgm:t>
    </dgm:pt>
    <dgm:pt modelId="{AD7DEFB2-B9DB-45F3-8B39-A9885B46077C}" type="sibTrans" cxnId="{98B4A20B-0167-46BC-9635-03BA804EC046}">
      <dgm:prSet/>
      <dgm:spPr/>
      <dgm:t>
        <a:bodyPr/>
        <a:lstStyle/>
        <a:p>
          <a:endParaRPr lang="en-GB"/>
        </a:p>
      </dgm:t>
    </dgm:pt>
    <dgm:pt modelId="{326AA881-D781-4256-BD0A-CAC869A92A6C}" type="pres">
      <dgm:prSet presAssocID="{7D8FD72D-E866-441A-9872-3FA781F563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E654357-9762-4373-8D2E-22104625DF09}" type="pres">
      <dgm:prSet presAssocID="{78244E9E-EE79-4DB7-AE24-FE576E0D7732}" presName="composite" presStyleCnt="0"/>
      <dgm:spPr/>
    </dgm:pt>
    <dgm:pt modelId="{BBA612E4-1762-4A16-8F03-49F18EFD79C3}" type="pres">
      <dgm:prSet presAssocID="{78244E9E-EE79-4DB7-AE24-FE576E0D773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9EDE66-F08B-4C3C-B002-C7B0D2B53892}" type="pres">
      <dgm:prSet presAssocID="{78244E9E-EE79-4DB7-AE24-FE576E0D7732}" presName="descendantText" presStyleLbl="alignAcc1" presStyleIdx="0" presStyleCnt="4" custScaleY="100018" custLinFactNeighborX="-12" custLinFactNeighborY="66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151C4B-A095-4590-8E4A-5CBF9FBE695D}" type="pres">
      <dgm:prSet presAssocID="{EF4CB75E-33A1-4480-A018-392111907CAD}" presName="sp" presStyleCnt="0"/>
      <dgm:spPr/>
    </dgm:pt>
    <dgm:pt modelId="{7CEB9D65-285F-42D3-94DE-C30D4B22FC77}" type="pres">
      <dgm:prSet presAssocID="{A19B7CD7-BECF-4B8B-9AF2-C52A53507E7E}" presName="composite" presStyleCnt="0"/>
      <dgm:spPr/>
    </dgm:pt>
    <dgm:pt modelId="{88441350-6F60-498B-B788-7E65CE61A972}" type="pres">
      <dgm:prSet presAssocID="{A19B7CD7-BECF-4B8B-9AF2-C52A53507E7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7973072-2CDB-4258-AE41-AB8ACBF5FBA7}" type="pres">
      <dgm:prSet presAssocID="{A19B7CD7-BECF-4B8B-9AF2-C52A53507E7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730DA0-91F1-4CE2-BAC1-7503197DB5F9}" type="pres">
      <dgm:prSet presAssocID="{FDCC7DF9-561B-4348-A45D-79DA16F5D11E}" presName="sp" presStyleCnt="0"/>
      <dgm:spPr/>
    </dgm:pt>
    <dgm:pt modelId="{98D97CDB-AF91-4783-9218-705534B7AF76}" type="pres">
      <dgm:prSet presAssocID="{EF9B2EEF-94D5-4AD2-B232-CE381C6A8675}" presName="composite" presStyleCnt="0"/>
      <dgm:spPr/>
    </dgm:pt>
    <dgm:pt modelId="{6E0F0FF4-146A-4579-84B3-D980BE306CFD}" type="pres">
      <dgm:prSet presAssocID="{EF9B2EEF-94D5-4AD2-B232-CE381C6A867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4490F2-F9EB-414C-B454-B5C7D1573D64}" type="pres">
      <dgm:prSet presAssocID="{EF9B2EEF-94D5-4AD2-B232-CE381C6A8675}" presName="descendantText" presStyleLbl="alignAcc1" presStyleIdx="2" presStyleCnt="4" custScaleY="9420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7149471-B929-49CA-90A2-7EA127EE4F0C}" type="pres">
      <dgm:prSet presAssocID="{1BBF4EB7-AEAD-401B-920B-872BD937EE77}" presName="sp" presStyleCnt="0"/>
      <dgm:spPr/>
    </dgm:pt>
    <dgm:pt modelId="{C0F7EF82-A9F9-4303-AFFE-620B875419AD}" type="pres">
      <dgm:prSet presAssocID="{FD26C2EC-96F8-4090-AEF1-CA83F399CA7E}" presName="composite" presStyleCnt="0"/>
      <dgm:spPr/>
    </dgm:pt>
    <dgm:pt modelId="{11F8304A-D885-43F4-91DC-68C51C10B5B8}" type="pres">
      <dgm:prSet presAssocID="{FD26C2EC-96F8-4090-AEF1-CA83F399CA7E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ACDCCC-509E-4C47-BA7E-CFA00533E29F}" type="pres">
      <dgm:prSet presAssocID="{FD26C2EC-96F8-4090-AEF1-CA83F399CA7E}" presName="descendantText" presStyleLbl="alignAcc1" presStyleIdx="3" presStyleCnt="4" custLinFactNeighborX="635" custLinFactNeighborY="23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3CFD834-95CF-43AB-861C-9228EEBE0DA2}" type="presOf" srcId="{A19B7CD7-BECF-4B8B-9AF2-C52A53507E7E}" destId="{88441350-6F60-498B-B788-7E65CE61A972}" srcOrd="0" destOrd="0" presId="urn:microsoft.com/office/officeart/2005/8/layout/chevron2"/>
    <dgm:cxn modelId="{CEEF580B-EFB5-411B-BA5B-4D02418A9A8B}" type="presOf" srcId="{EF9B2EEF-94D5-4AD2-B232-CE381C6A8675}" destId="{6E0F0FF4-146A-4579-84B3-D980BE306CFD}" srcOrd="0" destOrd="0" presId="urn:microsoft.com/office/officeart/2005/8/layout/chevron2"/>
    <dgm:cxn modelId="{1152910F-DB56-4926-B29E-D4EF33020C91}" type="presOf" srcId="{78244E9E-EE79-4DB7-AE24-FE576E0D7732}" destId="{BBA612E4-1762-4A16-8F03-49F18EFD79C3}" srcOrd="0" destOrd="0" presId="urn:microsoft.com/office/officeart/2005/8/layout/chevron2"/>
    <dgm:cxn modelId="{98B4A20B-0167-46BC-9635-03BA804EC046}" srcId="{FD26C2EC-96F8-4090-AEF1-CA83F399CA7E}" destId="{F0AF1947-000B-4F7B-9B90-F95CBBC26C6E}" srcOrd="0" destOrd="0" parTransId="{5C171910-5AAC-46E9-B5E8-8F08F038A095}" sibTransId="{AD7DEFB2-B9DB-45F3-8B39-A9885B46077C}"/>
    <dgm:cxn modelId="{FE1A6448-8EF2-4767-91DA-A3EBADEB7534}" srcId="{7D8FD72D-E866-441A-9872-3FA781F56325}" destId="{FD26C2EC-96F8-4090-AEF1-CA83F399CA7E}" srcOrd="3" destOrd="0" parTransId="{D77F760F-4E4C-416F-BD8A-084FA60D9C68}" sibTransId="{2B7474B1-B6D3-4CBF-92C5-E3A099C14091}"/>
    <dgm:cxn modelId="{DCCA2B68-1ADF-46F9-B52D-2507485363CE}" type="presOf" srcId="{FD26C2EC-96F8-4090-AEF1-CA83F399CA7E}" destId="{11F8304A-D885-43F4-91DC-68C51C10B5B8}" srcOrd="0" destOrd="0" presId="urn:microsoft.com/office/officeart/2005/8/layout/chevron2"/>
    <dgm:cxn modelId="{AABC65E0-174A-4A75-99C9-7936938251EA}" type="presOf" srcId="{43713E25-7C2D-4A18-B21A-3EDDA86A596C}" destId="{BA9EDE66-F08B-4C3C-B002-C7B0D2B53892}" srcOrd="0" destOrd="0" presId="urn:microsoft.com/office/officeart/2005/8/layout/chevron2"/>
    <dgm:cxn modelId="{C621209D-6EF3-4B80-80FA-1E9AD4E52A01}" srcId="{78244E9E-EE79-4DB7-AE24-FE576E0D7732}" destId="{43713E25-7C2D-4A18-B21A-3EDDA86A596C}" srcOrd="0" destOrd="0" parTransId="{8387F7F7-8CC9-4663-A9E2-190A87F5AC44}" sibTransId="{72ADB301-3822-4DA0-AFC4-5AB2A5060E03}"/>
    <dgm:cxn modelId="{4C4CCC2B-22B0-41E4-93FC-B5919E3E28B0}" type="presOf" srcId="{4C19D006-9AE0-4DF3-9BB9-0EF0323C2966}" destId="{D7973072-2CDB-4258-AE41-AB8ACBF5FBA7}" srcOrd="0" destOrd="0" presId="urn:microsoft.com/office/officeart/2005/8/layout/chevron2"/>
    <dgm:cxn modelId="{99EB5C65-F069-4B63-996A-70E4FBD6F2F5}" srcId="{7D8FD72D-E866-441A-9872-3FA781F56325}" destId="{A19B7CD7-BECF-4B8B-9AF2-C52A53507E7E}" srcOrd="1" destOrd="0" parTransId="{C4686D7D-C9A9-4956-9E01-8DC2A5F6E285}" sibTransId="{FDCC7DF9-561B-4348-A45D-79DA16F5D11E}"/>
    <dgm:cxn modelId="{FF9BEFF4-615A-461C-80C8-63F8DB07D083}" srcId="{7D8FD72D-E866-441A-9872-3FA781F56325}" destId="{78244E9E-EE79-4DB7-AE24-FE576E0D7732}" srcOrd="0" destOrd="0" parTransId="{7BE32D36-12F8-4B28-958E-6410CBBB2D95}" sibTransId="{EF4CB75E-33A1-4480-A018-392111907CAD}"/>
    <dgm:cxn modelId="{930AF99B-C1E9-4629-B95E-B4A197F98353}" srcId="{A19B7CD7-BECF-4B8B-9AF2-C52A53507E7E}" destId="{4C19D006-9AE0-4DF3-9BB9-0EF0323C2966}" srcOrd="0" destOrd="0" parTransId="{3D59FE1C-D88A-420D-8077-94169820583C}" sibTransId="{AB860275-A2D8-452A-81ED-858DC5A29FB1}"/>
    <dgm:cxn modelId="{ECAD80BD-A869-4EFA-B2AC-D677831539C9}" type="presOf" srcId="{F0AF1947-000B-4F7B-9B90-F95CBBC26C6E}" destId="{12ACDCCC-509E-4C47-BA7E-CFA00533E29F}" srcOrd="0" destOrd="0" presId="urn:microsoft.com/office/officeart/2005/8/layout/chevron2"/>
    <dgm:cxn modelId="{23BAEDA7-4870-48E4-9AE2-7BCAC8DFA36E}" type="presOf" srcId="{021EB4A4-2EA6-4A15-B990-6FEF81A734AB}" destId="{C34490F2-F9EB-414C-B454-B5C7D1573D64}" srcOrd="0" destOrd="0" presId="urn:microsoft.com/office/officeart/2005/8/layout/chevron2"/>
    <dgm:cxn modelId="{9FB56968-4E03-4E4D-8371-ED6D418FEEBD}" type="presOf" srcId="{7D8FD72D-E866-441A-9872-3FA781F56325}" destId="{326AA881-D781-4256-BD0A-CAC869A92A6C}" srcOrd="0" destOrd="0" presId="urn:microsoft.com/office/officeart/2005/8/layout/chevron2"/>
    <dgm:cxn modelId="{2A66F08D-2A08-4585-A12B-6C4854B25E4C}" srcId="{7D8FD72D-E866-441A-9872-3FA781F56325}" destId="{EF9B2EEF-94D5-4AD2-B232-CE381C6A8675}" srcOrd="2" destOrd="0" parTransId="{9D2755E5-DA53-49F0-B7E9-665F598DB350}" sibTransId="{1BBF4EB7-AEAD-401B-920B-872BD937EE77}"/>
    <dgm:cxn modelId="{32A793F0-54F5-4FB9-8233-1F6B4039E46E}" srcId="{EF9B2EEF-94D5-4AD2-B232-CE381C6A8675}" destId="{021EB4A4-2EA6-4A15-B990-6FEF81A734AB}" srcOrd="0" destOrd="0" parTransId="{C0FD3E40-B638-4101-B768-66C84F69B4B2}" sibTransId="{53E7B065-BBBA-4AD6-8856-8698A5B42886}"/>
    <dgm:cxn modelId="{A7442AE9-7CE0-41AA-B60B-195198F13418}" type="presParOf" srcId="{326AA881-D781-4256-BD0A-CAC869A92A6C}" destId="{8E654357-9762-4373-8D2E-22104625DF09}" srcOrd="0" destOrd="0" presId="urn:microsoft.com/office/officeart/2005/8/layout/chevron2"/>
    <dgm:cxn modelId="{D17C4DE3-373E-4722-BF91-62F01583DF5C}" type="presParOf" srcId="{8E654357-9762-4373-8D2E-22104625DF09}" destId="{BBA612E4-1762-4A16-8F03-49F18EFD79C3}" srcOrd="0" destOrd="0" presId="urn:microsoft.com/office/officeart/2005/8/layout/chevron2"/>
    <dgm:cxn modelId="{50D8D047-893B-4B6B-9BC3-3D0E5F810E25}" type="presParOf" srcId="{8E654357-9762-4373-8D2E-22104625DF09}" destId="{BA9EDE66-F08B-4C3C-B002-C7B0D2B53892}" srcOrd="1" destOrd="0" presId="urn:microsoft.com/office/officeart/2005/8/layout/chevron2"/>
    <dgm:cxn modelId="{8C32C1EE-DD1A-4758-A795-F1D69244FBAD}" type="presParOf" srcId="{326AA881-D781-4256-BD0A-CAC869A92A6C}" destId="{9A151C4B-A095-4590-8E4A-5CBF9FBE695D}" srcOrd="1" destOrd="0" presId="urn:microsoft.com/office/officeart/2005/8/layout/chevron2"/>
    <dgm:cxn modelId="{304C25F7-E3E1-44DE-BE17-A5C6D63200FD}" type="presParOf" srcId="{326AA881-D781-4256-BD0A-CAC869A92A6C}" destId="{7CEB9D65-285F-42D3-94DE-C30D4B22FC77}" srcOrd="2" destOrd="0" presId="urn:microsoft.com/office/officeart/2005/8/layout/chevron2"/>
    <dgm:cxn modelId="{95388C52-0AF6-47D9-A1D4-D96848871058}" type="presParOf" srcId="{7CEB9D65-285F-42D3-94DE-C30D4B22FC77}" destId="{88441350-6F60-498B-B788-7E65CE61A972}" srcOrd="0" destOrd="0" presId="urn:microsoft.com/office/officeart/2005/8/layout/chevron2"/>
    <dgm:cxn modelId="{18C6A88D-B4E6-4AF4-A7E4-9113B53D5E78}" type="presParOf" srcId="{7CEB9D65-285F-42D3-94DE-C30D4B22FC77}" destId="{D7973072-2CDB-4258-AE41-AB8ACBF5FBA7}" srcOrd="1" destOrd="0" presId="urn:microsoft.com/office/officeart/2005/8/layout/chevron2"/>
    <dgm:cxn modelId="{2A496512-9256-4801-9D73-D8BD2AAFFEDD}" type="presParOf" srcId="{326AA881-D781-4256-BD0A-CAC869A92A6C}" destId="{FC730DA0-91F1-4CE2-BAC1-7503197DB5F9}" srcOrd="3" destOrd="0" presId="urn:microsoft.com/office/officeart/2005/8/layout/chevron2"/>
    <dgm:cxn modelId="{F6CF1801-4BF3-47FF-BBE5-77847F11B2F5}" type="presParOf" srcId="{326AA881-D781-4256-BD0A-CAC869A92A6C}" destId="{98D97CDB-AF91-4783-9218-705534B7AF76}" srcOrd="4" destOrd="0" presId="urn:microsoft.com/office/officeart/2005/8/layout/chevron2"/>
    <dgm:cxn modelId="{30AE1A6F-857A-414A-AE3F-1ED5140DD2F2}" type="presParOf" srcId="{98D97CDB-AF91-4783-9218-705534B7AF76}" destId="{6E0F0FF4-146A-4579-84B3-D980BE306CFD}" srcOrd="0" destOrd="0" presId="urn:microsoft.com/office/officeart/2005/8/layout/chevron2"/>
    <dgm:cxn modelId="{FD66B223-2E3F-4176-AE9F-1F7D1616FDDC}" type="presParOf" srcId="{98D97CDB-AF91-4783-9218-705534B7AF76}" destId="{C34490F2-F9EB-414C-B454-B5C7D1573D64}" srcOrd="1" destOrd="0" presId="urn:microsoft.com/office/officeart/2005/8/layout/chevron2"/>
    <dgm:cxn modelId="{42E4C286-09C9-40F5-9350-76E7B500F671}" type="presParOf" srcId="{326AA881-D781-4256-BD0A-CAC869A92A6C}" destId="{77149471-B929-49CA-90A2-7EA127EE4F0C}" srcOrd="5" destOrd="0" presId="urn:microsoft.com/office/officeart/2005/8/layout/chevron2"/>
    <dgm:cxn modelId="{049A41A7-D11B-4CF3-8EF6-00A6E04F99EF}" type="presParOf" srcId="{326AA881-D781-4256-BD0A-CAC869A92A6C}" destId="{C0F7EF82-A9F9-4303-AFFE-620B875419AD}" srcOrd="6" destOrd="0" presId="urn:microsoft.com/office/officeart/2005/8/layout/chevron2"/>
    <dgm:cxn modelId="{FB7CBA56-746E-4AFE-991A-1131C86FDE5E}" type="presParOf" srcId="{C0F7EF82-A9F9-4303-AFFE-620B875419AD}" destId="{11F8304A-D885-43F4-91DC-68C51C10B5B8}" srcOrd="0" destOrd="0" presId="urn:microsoft.com/office/officeart/2005/8/layout/chevron2"/>
    <dgm:cxn modelId="{13FB6276-6B7F-46AA-ABE6-FB8F0E82F1AB}" type="presParOf" srcId="{C0F7EF82-A9F9-4303-AFFE-620B875419AD}" destId="{12ACDCCC-509E-4C47-BA7E-CFA00533E29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70D90D-AC66-4E6B-AD3A-5CAC21CBB48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C198BAF-FC7B-411F-B744-07C1EAAE383A}">
      <dgm:prSet phldrT="[Texte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fr-FR" sz="1200" b="1" dirty="0" smtClean="0">
              <a:solidFill>
                <a:schemeClr val="tx1"/>
              </a:solidFill>
            </a:rPr>
            <a:t>COMPLETE CHARACTERIZATION AND MODULE SELECTION ACCORDING TO GRADES ,DATABASE Classification</a:t>
          </a:r>
          <a:endParaRPr lang="en-GB" sz="1200" b="1" dirty="0">
            <a:solidFill>
              <a:schemeClr val="tx1"/>
            </a:solidFill>
          </a:endParaRPr>
        </a:p>
      </dgm:t>
    </dgm:pt>
    <dgm:pt modelId="{15A3074B-1A21-47AD-A356-3C3681D053C3}" type="parTrans" cxnId="{212685CB-6A6D-4CC5-950A-938FB26A6795}">
      <dgm:prSet/>
      <dgm:spPr/>
      <dgm:t>
        <a:bodyPr/>
        <a:lstStyle/>
        <a:p>
          <a:endParaRPr lang="en-GB"/>
        </a:p>
      </dgm:t>
    </dgm:pt>
    <dgm:pt modelId="{BEA5EEFC-DD6C-43FA-930D-600E6D457FF4}" type="sibTrans" cxnId="{212685CB-6A6D-4CC5-950A-938FB26A6795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B050"/>
        </a:solidFill>
        <a:ln/>
      </dgm:spPr>
      <dgm:t>
        <a:bodyPr/>
        <a:lstStyle/>
        <a:p>
          <a:endParaRPr lang="en-GB" dirty="0"/>
        </a:p>
      </dgm:t>
    </dgm:pt>
    <dgm:pt modelId="{B0C69392-497E-4BB6-91E3-4869687DD30A}">
      <dgm:prSet phldrT="[Texte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fr-FR" sz="1200" b="1" dirty="0" smtClean="0">
              <a:solidFill>
                <a:schemeClr val="bg1"/>
              </a:solidFill>
            </a:rPr>
            <a:t>EXPEDITION  OF  MODULES SELECTED TOWARS  LOADING AND INTEGRATION CENTERS (CERN, CPPM, et…..)</a:t>
          </a:r>
          <a:endParaRPr lang="en-GB" sz="1200" b="1" dirty="0">
            <a:solidFill>
              <a:schemeClr val="tx1"/>
            </a:solidFill>
          </a:endParaRPr>
        </a:p>
      </dgm:t>
    </dgm:pt>
    <dgm:pt modelId="{63C4E7B6-9136-426B-A01D-0A1259675DA6}" type="parTrans" cxnId="{51348F12-4A6E-4185-98C6-6B6DE7128B2D}">
      <dgm:prSet/>
      <dgm:spPr/>
      <dgm:t>
        <a:bodyPr/>
        <a:lstStyle/>
        <a:p>
          <a:endParaRPr lang="en-GB"/>
        </a:p>
      </dgm:t>
    </dgm:pt>
    <dgm:pt modelId="{23CCA6D9-DF7D-489E-BCE5-5BB8569DF552}" type="sibTrans" cxnId="{51348F12-4A6E-4185-98C6-6B6DE7128B2D}">
      <dgm:prSet/>
      <dgm:spPr/>
      <dgm:t>
        <a:bodyPr/>
        <a:lstStyle/>
        <a:p>
          <a:endParaRPr lang="en-GB"/>
        </a:p>
      </dgm:t>
    </dgm:pt>
    <dgm:pt modelId="{87E26F10-4BC0-4004-A4B8-0CF8FD6833B7}" type="pres">
      <dgm:prSet presAssocID="{C270D90D-AC66-4E6B-AD3A-5CAC21CBB48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CF4E604-CB81-433B-8401-850126E1594F}" type="pres">
      <dgm:prSet presAssocID="{C270D90D-AC66-4E6B-AD3A-5CAC21CBB484}" presName="dummyMaxCanvas" presStyleCnt="0">
        <dgm:presLayoutVars/>
      </dgm:prSet>
      <dgm:spPr/>
    </dgm:pt>
    <dgm:pt modelId="{E687E0D1-60EA-4639-BD93-F92CEA1D3DEA}" type="pres">
      <dgm:prSet presAssocID="{C270D90D-AC66-4E6B-AD3A-5CAC21CBB484}" presName="TwoNodes_1" presStyleLbl="node1" presStyleIdx="0" presStyleCnt="2" custScaleX="109848" custScaleY="47006" custLinFactNeighborX="6499" custLinFactNeighborY="315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D30069-30EA-4436-8F9E-1F7E056E2C1F}" type="pres">
      <dgm:prSet presAssocID="{C270D90D-AC66-4E6B-AD3A-5CAC21CBB484}" presName="TwoNodes_2" presStyleLbl="node1" presStyleIdx="1" presStyleCnt="2" custScaleX="90108" custScaleY="93158" custLinFactNeighborX="-22063" custLinFactNeighborY="1483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99AD54-1468-4607-B5C0-B9B1D6D2A80E}" type="pres">
      <dgm:prSet presAssocID="{C270D90D-AC66-4E6B-AD3A-5CAC21CBB484}" presName="TwoConn_1-2" presStyleLbl="fgAccFollowNode1" presStyleIdx="0" presStyleCnt="1" custScaleX="43460" custScaleY="100000" custLinFactX="-161329" custLinFactNeighborX="-200000" custLinFactNeighborY="2189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CB10BF-CC01-4996-B226-8AD33361D206}" type="pres">
      <dgm:prSet presAssocID="{C270D90D-AC66-4E6B-AD3A-5CAC21CBB484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5DA8D3-59B9-47FE-9A33-B2DC252538AD}" type="pres">
      <dgm:prSet presAssocID="{C270D90D-AC66-4E6B-AD3A-5CAC21CBB484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241A738-D011-4AAC-B18A-A1D0EF8AE094}" type="presOf" srcId="{1C198BAF-FC7B-411F-B744-07C1EAAE383A}" destId="{E687E0D1-60EA-4639-BD93-F92CEA1D3DEA}" srcOrd="0" destOrd="0" presId="urn:microsoft.com/office/officeart/2005/8/layout/vProcess5"/>
    <dgm:cxn modelId="{B2A41ED1-6FD1-4584-B678-1F1BA6AC46B4}" type="presOf" srcId="{BEA5EEFC-DD6C-43FA-930D-600E6D457FF4}" destId="{A699AD54-1468-4607-B5C0-B9B1D6D2A80E}" srcOrd="0" destOrd="0" presId="urn:microsoft.com/office/officeart/2005/8/layout/vProcess5"/>
    <dgm:cxn modelId="{50F59397-518F-479E-AF7A-CD96FD3DF992}" type="presOf" srcId="{1C198BAF-FC7B-411F-B744-07C1EAAE383A}" destId="{C9CB10BF-CC01-4996-B226-8AD33361D206}" srcOrd="1" destOrd="0" presId="urn:microsoft.com/office/officeart/2005/8/layout/vProcess5"/>
    <dgm:cxn modelId="{8739FBD4-15C2-4398-8727-3A1BDE8000D7}" type="presOf" srcId="{C270D90D-AC66-4E6B-AD3A-5CAC21CBB484}" destId="{87E26F10-4BC0-4004-A4B8-0CF8FD6833B7}" srcOrd="0" destOrd="0" presId="urn:microsoft.com/office/officeart/2005/8/layout/vProcess5"/>
    <dgm:cxn modelId="{267DFA48-0F8F-4E32-B683-B73BEE75BF44}" type="presOf" srcId="{B0C69392-497E-4BB6-91E3-4869687DD30A}" destId="{2BD30069-30EA-4436-8F9E-1F7E056E2C1F}" srcOrd="0" destOrd="0" presId="urn:microsoft.com/office/officeart/2005/8/layout/vProcess5"/>
    <dgm:cxn modelId="{212685CB-6A6D-4CC5-950A-938FB26A6795}" srcId="{C270D90D-AC66-4E6B-AD3A-5CAC21CBB484}" destId="{1C198BAF-FC7B-411F-B744-07C1EAAE383A}" srcOrd="0" destOrd="0" parTransId="{15A3074B-1A21-47AD-A356-3C3681D053C3}" sibTransId="{BEA5EEFC-DD6C-43FA-930D-600E6D457FF4}"/>
    <dgm:cxn modelId="{AB9C08FA-1FD2-4BBB-AF5F-7D7792A487B9}" type="presOf" srcId="{B0C69392-497E-4BB6-91E3-4869687DD30A}" destId="{715DA8D3-59B9-47FE-9A33-B2DC252538AD}" srcOrd="1" destOrd="0" presId="urn:microsoft.com/office/officeart/2005/8/layout/vProcess5"/>
    <dgm:cxn modelId="{51348F12-4A6E-4185-98C6-6B6DE7128B2D}" srcId="{C270D90D-AC66-4E6B-AD3A-5CAC21CBB484}" destId="{B0C69392-497E-4BB6-91E3-4869687DD30A}" srcOrd="1" destOrd="0" parTransId="{63C4E7B6-9136-426B-A01D-0A1259675DA6}" sibTransId="{23CCA6D9-DF7D-489E-BCE5-5BB8569DF552}"/>
    <dgm:cxn modelId="{6BE70BFB-2927-47F2-B327-8230D4BBB98C}" type="presParOf" srcId="{87E26F10-4BC0-4004-A4B8-0CF8FD6833B7}" destId="{0CF4E604-CB81-433B-8401-850126E1594F}" srcOrd="0" destOrd="0" presId="urn:microsoft.com/office/officeart/2005/8/layout/vProcess5"/>
    <dgm:cxn modelId="{92ACA02F-728F-4258-9FC9-9DD512617FE1}" type="presParOf" srcId="{87E26F10-4BC0-4004-A4B8-0CF8FD6833B7}" destId="{E687E0D1-60EA-4639-BD93-F92CEA1D3DEA}" srcOrd="1" destOrd="0" presId="urn:microsoft.com/office/officeart/2005/8/layout/vProcess5"/>
    <dgm:cxn modelId="{CA976E6E-AA1E-408F-9301-E0DD019D75EB}" type="presParOf" srcId="{87E26F10-4BC0-4004-A4B8-0CF8FD6833B7}" destId="{2BD30069-30EA-4436-8F9E-1F7E056E2C1F}" srcOrd="2" destOrd="0" presId="urn:microsoft.com/office/officeart/2005/8/layout/vProcess5"/>
    <dgm:cxn modelId="{4BC380EF-CF86-445B-BA38-8F7270768AC5}" type="presParOf" srcId="{87E26F10-4BC0-4004-A4B8-0CF8FD6833B7}" destId="{A699AD54-1468-4607-B5C0-B9B1D6D2A80E}" srcOrd="3" destOrd="0" presId="urn:microsoft.com/office/officeart/2005/8/layout/vProcess5"/>
    <dgm:cxn modelId="{A6FBE62F-67C7-4C8A-98BA-F304BD75B00E}" type="presParOf" srcId="{87E26F10-4BC0-4004-A4B8-0CF8FD6833B7}" destId="{C9CB10BF-CC01-4996-B226-8AD33361D206}" srcOrd="4" destOrd="0" presId="urn:microsoft.com/office/officeart/2005/8/layout/vProcess5"/>
    <dgm:cxn modelId="{5354910E-39DA-4899-AAA9-3652A7BF1F24}" type="presParOf" srcId="{87E26F10-4BC0-4004-A4B8-0CF8FD6833B7}" destId="{715DA8D3-59B9-47FE-9A33-B2DC252538A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1B6AB0-9260-4C3C-8A9D-6D50C95ED1BA}" type="doc">
      <dgm:prSet loTypeId="urn:microsoft.com/office/officeart/2005/8/layout/venn2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0E4052-C460-4731-85C7-E2A08AFD3C62}">
      <dgm:prSet phldrT="[Texte]" custT="1"/>
      <dgm:spPr/>
      <dgm:t>
        <a:bodyPr/>
        <a:lstStyle/>
        <a:p>
          <a:r>
            <a:rPr lang="fr-FR" sz="1400" b="1" dirty="0" err="1" smtClean="0"/>
            <a:t>Thin</a:t>
          </a:r>
          <a:r>
            <a:rPr lang="fr-FR" sz="1400" b="1" dirty="0" smtClean="0"/>
            <a:t> : </a:t>
          </a:r>
          <a:r>
            <a:rPr lang="fr-FR" sz="1400" b="1" dirty="0" err="1" smtClean="0"/>
            <a:t>Low</a:t>
          </a:r>
          <a:r>
            <a:rPr lang="fr-FR" sz="1400" b="1" dirty="0" smtClean="0"/>
            <a:t> </a:t>
          </a:r>
          <a:r>
            <a:rPr lang="fr-FR" sz="1400" b="1" dirty="0" err="1" smtClean="0"/>
            <a:t>material</a:t>
          </a:r>
          <a:r>
            <a:rPr lang="fr-FR" sz="1400" b="1" dirty="0" smtClean="0"/>
            <a:t> Budget </a:t>
          </a:r>
          <a:endParaRPr lang="fr-FR" sz="1400" b="1" dirty="0"/>
        </a:p>
      </dgm:t>
    </dgm:pt>
    <dgm:pt modelId="{DFE9D44E-2165-462E-9F27-AF9F419BAFD0}" type="parTrans" cxnId="{AA5FEB31-9514-411A-88A6-C1AE78515E36}">
      <dgm:prSet/>
      <dgm:spPr/>
      <dgm:t>
        <a:bodyPr/>
        <a:lstStyle/>
        <a:p>
          <a:endParaRPr lang="fr-FR"/>
        </a:p>
      </dgm:t>
    </dgm:pt>
    <dgm:pt modelId="{DE6966B5-0E39-4E0D-868E-D9A824DD5067}" type="sibTrans" cxnId="{AA5FEB31-9514-411A-88A6-C1AE78515E36}">
      <dgm:prSet/>
      <dgm:spPr/>
      <dgm:t>
        <a:bodyPr/>
        <a:lstStyle/>
        <a:p>
          <a:endParaRPr lang="fr-FR"/>
        </a:p>
      </dgm:t>
    </dgm:pt>
    <dgm:pt modelId="{3D292673-13D4-45C2-8C0A-57DD01965AAD}">
      <dgm:prSet phldrT="[Texte]" custT="1"/>
      <dgm:spPr/>
      <dgm:t>
        <a:bodyPr/>
        <a:lstStyle/>
        <a:p>
          <a:r>
            <a:rPr lang="fr-FR" sz="1400" b="1" dirty="0" smtClean="0"/>
            <a:t>Full </a:t>
          </a:r>
          <a:r>
            <a:rPr lang="fr-FR" sz="1400" b="1" dirty="0" err="1" smtClean="0"/>
            <a:t>geometrical</a:t>
          </a:r>
          <a:r>
            <a:rPr lang="fr-FR" sz="1400" b="1" dirty="0" smtClean="0"/>
            <a:t> </a:t>
          </a:r>
          <a:r>
            <a:rPr lang="fr-FR" sz="1400" b="1" dirty="0" err="1" smtClean="0"/>
            <a:t>sensitivity-Granularity</a:t>
          </a:r>
          <a:endParaRPr lang="fr-FR" sz="1400" b="1" dirty="0"/>
        </a:p>
      </dgm:t>
    </dgm:pt>
    <dgm:pt modelId="{F50B1BAB-2906-418F-B95E-1DB0320AB70F}" type="parTrans" cxnId="{BCCC4379-CAEB-4929-AB58-3A73F7732B89}">
      <dgm:prSet/>
      <dgm:spPr/>
      <dgm:t>
        <a:bodyPr/>
        <a:lstStyle/>
        <a:p>
          <a:endParaRPr lang="fr-FR"/>
        </a:p>
      </dgm:t>
    </dgm:pt>
    <dgm:pt modelId="{B05779D0-1C66-4FF2-BCF6-9FF12EAF99E9}" type="sibTrans" cxnId="{BCCC4379-CAEB-4929-AB58-3A73F7732B89}">
      <dgm:prSet/>
      <dgm:spPr/>
      <dgm:t>
        <a:bodyPr/>
        <a:lstStyle/>
        <a:p>
          <a:endParaRPr lang="fr-FR"/>
        </a:p>
      </dgm:t>
    </dgm:pt>
    <dgm:pt modelId="{4E6D679A-BD62-49F6-8A05-677E6CB901A3}">
      <dgm:prSet phldrT="[Texte]" custT="1"/>
      <dgm:spPr/>
      <dgm:t>
        <a:bodyPr/>
        <a:lstStyle/>
        <a:p>
          <a:r>
            <a:rPr lang="fr-FR" sz="1400" b="1" dirty="0" smtClean="0"/>
            <a:t>Radiation </a:t>
          </a:r>
          <a:r>
            <a:rPr lang="fr-FR" sz="1400" b="1" dirty="0" err="1" smtClean="0"/>
            <a:t>tolerant</a:t>
          </a:r>
          <a:endParaRPr lang="fr-FR" sz="1400" b="1" dirty="0"/>
        </a:p>
      </dgm:t>
    </dgm:pt>
    <dgm:pt modelId="{C5DC9680-490B-4D65-855E-2DFF80DA2B60}" type="parTrans" cxnId="{6B2332BC-5B88-4A29-A6E1-18C273156A1A}">
      <dgm:prSet/>
      <dgm:spPr/>
      <dgm:t>
        <a:bodyPr/>
        <a:lstStyle/>
        <a:p>
          <a:endParaRPr lang="fr-FR"/>
        </a:p>
      </dgm:t>
    </dgm:pt>
    <dgm:pt modelId="{A46AF44A-D054-4A80-BFBA-1A2A3703877C}" type="sibTrans" cxnId="{6B2332BC-5B88-4A29-A6E1-18C273156A1A}">
      <dgm:prSet/>
      <dgm:spPr/>
      <dgm:t>
        <a:bodyPr/>
        <a:lstStyle/>
        <a:p>
          <a:endParaRPr lang="fr-FR"/>
        </a:p>
      </dgm:t>
    </dgm:pt>
    <dgm:pt modelId="{B9EB33FA-BD16-4831-B095-02F62A7F889A}">
      <dgm:prSet phldrT="[Texte]" custT="1"/>
      <dgm:spPr/>
      <dgm:t>
        <a:bodyPr/>
        <a:lstStyle/>
        <a:p>
          <a:r>
            <a:rPr lang="fr-FR" sz="1600" b="1" dirty="0" err="1" smtClean="0"/>
            <a:t>Cost</a:t>
          </a:r>
          <a:r>
            <a:rPr lang="fr-FR" sz="1600" b="1" dirty="0" smtClean="0"/>
            <a:t> effective</a:t>
          </a:r>
          <a:endParaRPr lang="fr-FR" sz="1600" b="1" dirty="0"/>
        </a:p>
      </dgm:t>
    </dgm:pt>
    <dgm:pt modelId="{39334C6B-B82E-471D-9D4E-4DDA659C008D}" type="parTrans" cxnId="{899CE805-CC88-4487-A628-2D3A6A70EBBB}">
      <dgm:prSet/>
      <dgm:spPr/>
      <dgm:t>
        <a:bodyPr/>
        <a:lstStyle/>
        <a:p>
          <a:endParaRPr lang="fr-FR"/>
        </a:p>
      </dgm:t>
    </dgm:pt>
    <dgm:pt modelId="{9E0CC01E-A307-4DE0-8060-8BF15173FDD0}" type="sibTrans" cxnId="{899CE805-CC88-4487-A628-2D3A6A70EBBB}">
      <dgm:prSet/>
      <dgm:spPr/>
      <dgm:t>
        <a:bodyPr/>
        <a:lstStyle/>
        <a:p>
          <a:endParaRPr lang="fr-FR"/>
        </a:p>
      </dgm:t>
    </dgm:pt>
    <dgm:pt modelId="{D5D59A22-D6CB-4F33-9E18-632FC724323F}" type="pres">
      <dgm:prSet presAssocID="{8E1B6AB0-9260-4C3C-8A9D-6D50C95ED1B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A7EF96-F946-42A6-82C4-02750D2231DB}" type="pres">
      <dgm:prSet presAssocID="{8E1B6AB0-9260-4C3C-8A9D-6D50C95ED1BA}" presName="comp1" presStyleCnt="0"/>
      <dgm:spPr/>
    </dgm:pt>
    <dgm:pt modelId="{53189ACF-03AD-42F7-B84A-EA58A6C75755}" type="pres">
      <dgm:prSet presAssocID="{8E1B6AB0-9260-4C3C-8A9D-6D50C95ED1BA}" presName="circle1" presStyleLbl="node1" presStyleIdx="0" presStyleCnt="4" custLinFactNeighborY="-222"/>
      <dgm:spPr/>
      <dgm:t>
        <a:bodyPr/>
        <a:lstStyle/>
        <a:p>
          <a:endParaRPr lang="fr-FR"/>
        </a:p>
      </dgm:t>
    </dgm:pt>
    <dgm:pt modelId="{D5048A8B-B690-4159-AEAA-63B30E6656ED}" type="pres">
      <dgm:prSet presAssocID="{8E1B6AB0-9260-4C3C-8A9D-6D50C95ED1BA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19DDD7-ADC7-4356-A9AB-BF37C4A80690}" type="pres">
      <dgm:prSet presAssocID="{8E1B6AB0-9260-4C3C-8A9D-6D50C95ED1BA}" presName="comp2" presStyleCnt="0"/>
      <dgm:spPr/>
    </dgm:pt>
    <dgm:pt modelId="{A8655525-46AB-4234-A07F-3FFE1278F914}" type="pres">
      <dgm:prSet presAssocID="{8E1B6AB0-9260-4C3C-8A9D-6D50C95ED1BA}" presName="circle2" presStyleLbl="node1" presStyleIdx="1" presStyleCnt="4"/>
      <dgm:spPr/>
      <dgm:t>
        <a:bodyPr/>
        <a:lstStyle/>
        <a:p>
          <a:endParaRPr lang="fr-FR"/>
        </a:p>
      </dgm:t>
    </dgm:pt>
    <dgm:pt modelId="{A70F688A-EBE9-40B3-BD93-DAA8C3616107}" type="pres">
      <dgm:prSet presAssocID="{8E1B6AB0-9260-4C3C-8A9D-6D50C95ED1BA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887DAC-9CEE-4882-B33A-10B8CA3F1A57}" type="pres">
      <dgm:prSet presAssocID="{8E1B6AB0-9260-4C3C-8A9D-6D50C95ED1BA}" presName="comp3" presStyleCnt="0"/>
      <dgm:spPr/>
    </dgm:pt>
    <dgm:pt modelId="{A6862F20-EC49-4408-81AA-3E8DDEE04F0E}" type="pres">
      <dgm:prSet presAssocID="{8E1B6AB0-9260-4C3C-8A9D-6D50C95ED1BA}" presName="circle3" presStyleLbl="node1" presStyleIdx="2" presStyleCnt="4"/>
      <dgm:spPr/>
      <dgm:t>
        <a:bodyPr/>
        <a:lstStyle/>
        <a:p>
          <a:endParaRPr lang="fr-FR"/>
        </a:p>
      </dgm:t>
    </dgm:pt>
    <dgm:pt modelId="{C90880B7-D0DB-48FD-BB84-A56C06EC001C}" type="pres">
      <dgm:prSet presAssocID="{8E1B6AB0-9260-4C3C-8A9D-6D50C95ED1BA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4084F18-6BD9-44AA-AEF1-6A116966495E}" type="pres">
      <dgm:prSet presAssocID="{8E1B6AB0-9260-4C3C-8A9D-6D50C95ED1BA}" presName="comp4" presStyleCnt="0"/>
      <dgm:spPr/>
    </dgm:pt>
    <dgm:pt modelId="{853E74A2-3D6E-4749-8176-3AB072790824}" type="pres">
      <dgm:prSet presAssocID="{8E1B6AB0-9260-4C3C-8A9D-6D50C95ED1BA}" presName="circle4" presStyleLbl="node1" presStyleIdx="3" presStyleCnt="4"/>
      <dgm:spPr/>
      <dgm:t>
        <a:bodyPr/>
        <a:lstStyle/>
        <a:p>
          <a:endParaRPr lang="fr-FR"/>
        </a:p>
      </dgm:t>
    </dgm:pt>
    <dgm:pt modelId="{69D94125-6B94-457B-A0C0-1D571FFF9125}" type="pres">
      <dgm:prSet presAssocID="{8E1B6AB0-9260-4C3C-8A9D-6D50C95ED1BA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E9F9F5A-C81A-4CB7-8500-125D5B6FD748}" type="presOf" srcId="{4E6D679A-BD62-49F6-8A05-677E6CB901A3}" destId="{C90880B7-D0DB-48FD-BB84-A56C06EC001C}" srcOrd="1" destOrd="0" presId="urn:microsoft.com/office/officeart/2005/8/layout/venn2"/>
    <dgm:cxn modelId="{798D2C3F-8AC3-4DE7-9E79-61C7279932AA}" type="presOf" srcId="{B9EB33FA-BD16-4831-B095-02F62A7F889A}" destId="{69D94125-6B94-457B-A0C0-1D571FFF9125}" srcOrd="1" destOrd="0" presId="urn:microsoft.com/office/officeart/2005/8/layout/venn2"/>
    <dgm:cxn modelId="{899CE805-CC88-4487-A628-2D3A6A70EBBB}" srcId="{8E1B6AB0-9260-4C3C-8A9D-6D50C95ED1BA}" destId="{B9EB33FA-BD16-4831-B095-02F62A7F889A}" srcOrd="3" destOrd="0" parTransId="{39334C6B-B82E-471D-9D4E-4DDA659C008D}" sibTransId="{9E0CC01E-A307-4DE0-8060-8BF15173FDD0}"/>
    <dgm:cxn modelId="{43EACD71-C07D-40AB-9040-C43DFABC7DD2}" type="presOf" srcId="{090E4052-C460-4731-85C7-E2A08AFD3C62}" destId="{D5048A8B-B690-4159-AEAA-63B30E6656ED}" srcOrd="1" destOrd="0" presId="urn:microsoft.com/office/officeart/2005/8/layout/venn2"/>
    <dgm:cxn modelId="{6B2332BC-5B88-4A29-A6E1-18C273156A1A}" srcId="{8E1B6AB0-9260-4C3C-8A9D-6D50C95ED1BA}" destId="{4E6D679A-BD62-49F6-8A05-677E6CB901A3}" srcOrd="2" destOrd="0" parTransId="{C5DC9680-490B-4D65-855E-2DFF80DA2B60}" sibTransId="{A46AF44A-D054-4A80-BFBA-1A2A3703877C}"/>
    <dgm:cxn modelId="{AA5FEB31-9514-411A-88A6-C1AE78515E36}" srcId="{8E1B6AB0-9260-4C3C-8A9D-6D50C95ED1BA}" destId="{090E4052-C460-4731-85C7-E2A08AFD3C62}" srcOrd="0" destOrd="0" parTransId="{DFE9D44E-2165-462E-9F27-AF9F419BAFD0}" sibTransId="{DE6966B5-0E39-4E0D-868E-D9A824DD5067}"/>
    <dgm:cxn modelId="{28FFB066-D3CB-4CE6-A902-DBBD9EA68392}" type="presOf" srcId="{4E6D679A-BD62-49F6-8A05-677E6CB901A3}" destId="{A6862F20-EC49-4408-81AA-3E8DDEE04F0E}" srcOrd="0" destOrd="0" presId="urn:microsoft.com/office/officeart/2005/8/layout/venn2"/>
    <dgm:cxn modelId="{35AB51DF-9443-4AE1-A648-F4C95A17872A}" type="presOf" srcId="{090E4052-C460-4731-85C7-E2A08AFD3C62}" destId="{53189ACF-03AD-42F7-B84A-EA58A6C75755}" srcOrd="0" destOrd="0" presId="urn:microsoft.com/office/officeart/2005/8/layout/venn2"/>
    <dgm:cxn modelId="{F0E4F28A-2064-4FAD-B385-76DD9E7CABA7}" type="presOf" srcId="{8E1B6AB0-9260-4C3C-8A9D-6D50C95ED1BA}" destId="{D5D59A22-D6CB-4F33-9E18-632FC724323F}" srcOrd="0" destOrd="0" presId="urn:microsoft.com/office/officeart/2005/8/layout/venn2"/>
    <dgm:cxn modelId="{AD0A004C-4EA3-4BFC-9F82-167E8A2868A4}" type="presOf" srcId="{3D292673-13D4-45C2-8C0A-57DD01965AAD}" destId="{A8655525-46AB-4234-A07F-3FFE1278F914}" srcOrd="0" destOrd="0" presId="urn:microsoft.com/office/officeart/2005/8/layout/venn2"/>
    <dgm:cxn modelId="{BCCC4379-CAEB-4929-AB58-3A73F7732B89}" srcId="{8E1B6AB0-9260-4C3C-8A9D-6D50C95ED1BA}" destId="{3D292673-13D4-45C2-8C0A-57DD01965AAD}" srcOrd="1" destOrd="0" parTransId="{F50B1BAB-2906-418F-B95E-1DB0320AB70F}" sibTransId="{B05779D0-1C66-4FF2-BCF6-9FF12EAF99E9}"/>
    <dgm:cxn modelId="{16DAEF20-9ED2-43AC-BC73-FCE67DBD6755}" type="presOf" srcId="{3D292673-13D4-45C2-8C0A-57DD01965AAD}" destId="{A70F688A-EBE9-40B3-BD93-DAA8C3616107}" srcOrd="1" destOrd="0" presId="urn:microsoft.com/office/officeart/2005/8/layout/venn2"/>
    <dgm:cxn modelId="{54B684F5-8747-4CAF-91E6-3AEE89D04378}" type="presOf" srcId="{B9EB33FA-BD16-4831-B095-02F62A7F889A}" destId="{853E74A2-3D6E-4749-8176-3AB072790824}" srcOrd="0" destOrd="0" presId="urn:microsoft.com/office/officeart/2005/8/layout/venn2"/>
    <dgm:cxn modelId="{F0A40704-13A1-47F1-B434-4E9DB6EF20D1}" type="presParOf" srcId="{D5D59A22-D6CB-4F33-9E18-632FC724323F}" destId="{11A7EF96-F946-42A6-82C4-02750D2231DB}" srcOrd="0" destOrd="0" presId="urn:microsoft.com/office/officeart/2005/8/layout/venn2"/>
    <dgm:cxn modelId="{C4B91390-02B6-456E-ACD7-92B3A8A801E8}" type="presParOf" srcId="{11A7EF96-F946-42A6-82C4-02750D2231DB}" destId="{53189ACF-03AD-42F7-B84A-EA58A6C75755}" srcOrd="0" destOrd="0" presId="urn:microsoft.com/office/officeart/2005/8/layout/venn2"/>
    <dgm:cxn modelId="{23A6054D-EF9E-4704-804E-1AAEACA37D24}" type="presParOf" srcId="{11A7EF96-F946-42A6-82C4-02750D2231DB}" destId="{D5048A8B-B690-4159-AEAA-63B30E6656ED}" srcOrd="1" destOrd="0" presId="urn:microsoft.com/office/officeart/2005/8/layout/venn2"/>
    <dgm:cxn modelId="{A1E3FE10-C7DC-481F-A297-02A4CB137D02}" type="presParOf" srcId="{D5D59A22-D6CB-4F33-9E18-632FC724323F}" destId="{A619DDD7-ADC7-4356-A9AB-BF37C4A80690}" srcOrd="1" destOrd="0" presId="urn:microsoft.com/office/officeart/2005/8/layout/venn2"/>
    <dgm:cxn modelId="{5DA4AE8A-DCB9-4C1C-A0D9-EA13B73C3D0E}" type="presParOf" srcId="{A619DDD7-ADC7-4356-A9AB-BF37C4A80690}" destId="{A8655525-46AB-4234-A07F-3FFE1278F914}" srcOrd="0" destOrd="0" presId="urn:microsoft.com/office/officeart/2005/8/layout/venn2"/>
    <dgm:cxn modelId="{C47437FB-3346-482D-9E6E-E6B0FA065FF8}" type="presParOf" srcId="{A619DDD7-ADC7-4356-A9AB-BF37C4A80690}" destId="{A70F688A-EBE9-40B3-BD93-DAA8C3616107}" srcOrd="1" destOrd="0" presId="urn:microsoft.com/office/officeart/2005/8/layout/venn2"/>
    <dgm:cxn modelId="{02AD5DA6-CA75-47FA-9459-B2372A613BAE}" type="presParOf" srcId="{D5D59A22-D6CB-4F33-9E18-632FC724323F}" destId="{28887DAC-9CEE-4882-B33A-10B8CA3F1A57}" srcOrd="2" destOrd="0" presId="urn:microsoft.com/office/officeart/2005/8/layout/venn2"/>
    <dgm:cxn modelId="{2AD373CE-9288-44E1-BCD4-DFF2737F9A09}" type="presParOf" srcId="{28887DAC-9CEE-4882-B33A-10B8CA3F1A57}" destId="{A6862F20-EC49-4408-81AA-3E8DDEE04F0E}" srcOrd="0" destOrd="0" presId="urn:microsoft.com/office/officeart/2005/8/layout/venn2"/>
    <dgm:cxn modelId="{D3E98DCA-BE62-456D-939B-996AA4F3DB54}" type="presParOf" srcId="{28887DAC-9CEE-4882-B33A-10B8CA3F1A57}" destId="{C90880B7-D0DB-48FD-BB84-A56C06EC001C}" srcOrd="1" destOrd="0" presId="urn:microsoft.com/office/officeart/2005/8/layout/venn2"/>
    <dgm:cxn modelId="{F406773C-0F1A-4C94-8022-702B8BD4C12D}" type="presParOf" srcId="{D5D59A22-D6CB-4F33-9E18-632FC724323F}" destId="{84084F18-6BD9-44AA-AEF1-6A116966495E}" srcOrd="3" destOrd="0" presId="urn:microsoft.com/office/officeart/2005/8/layout/venn2"/>
    <dgm:cxn modelId="{7F752CE3-19D5-4AD4-AC28-BD58C493FA7E}" type="presParOf" srcId="{84084F18-6BD9-44AA-AEF1-6A116966495E}" destId="{853E74A2-3D6E-4749-8176-3AB072790824}" srcOrd="0" destOrd="0" presId="urn:microsoft.com/office/officeart/2005/8/layout/venn2"/>
    <dgm:cxn modelId="{C90ADBE9-086D-42AD-9A76-657037290443}" type="presParOf" srcId="{84084F18-6BD9-44AA-AEF1-6A116966495E}" destId="{69D94125-6B94-457B-A0C0-1D571FFF912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612E4-1762-4A16-8F03-49F18EFD79C3}">
      <dsp:nvSpPr>
        <dsp:cNvPr id="0" name=""/>
        <dsp:cNvSpPr/>
      </dsp:nvSpPr>
      <dsp:spPr>
        <a:xfrm rot="5400000">
          <a:off x="-156060" y="160984"/>
          <a:ext cx="1040405" cy="728284"/>
        </a:xfrm>
        <a:prstGeom prst="chevron">
          <a:avLst/>
        </a:prstGeom>
        <a:gradFill rotWithShape="1">
          <a:gsLst>
            <a:gs pos="0">
              <a:schemeClr val="dk1">
                <a:tint val="100000"/>
                <a:shade val="100000"/>
                <a:satMod val="130000"/>
              </a:schemeClr>
            </a:gs>
            <a:gs pos="100000">
              <a:schemeClr val="dk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chemeClr val="bg1"/>
              </a:solidFill>
            </a:rPr>
            <a:t>Probe tests</a:t>
          </a:r>
          <a:endParaRPr lang="en-GB" sz="1000" b="1" kern="1200" dirty="0">
            <a:solidFill>
              <a:schemeClr val="bg1"/>
            </a:solidFill>
          </a:endParaRPr>
        </a:p>
      </dsp:txBody>
      <dsp:txXfrm rot="-5400000">
        <a:off x="1" y="369065"/>
        <a:ext cx="728284" cy="312121"/>
      </dsp:txXfrm>
    </dsp:sp>
    <dsp:sp modelId="{BA9EDE66-F08B-4C3C-B002-C7B0D2B53892}">
      <dsp:nvSpPr>
        <dsp:cNvPr id="0" name=""/>
        <dsp:cNvSpPr/>
      </dsp:nvSpPr>
      <dsp:spPr>
        <a:xfrm rot="5400000">
          <a:off x="3073305" y="-2295621"/>
          <a:ext cx="676385" cy="5367715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381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b="1" kern="1200" dirty="0" smtClean="0">
              <a:solidFill>
                <a:schemeClr val="tx1"/>
              </a:solidFill>
            </a:rPr>
            <a:t>RECEPTION-INSPECTION OPTICAL TESTS ONE WAFER SI  -SENSORS INDIVIDUAL TESTING OR WAFER TESTINGS</a:t>
          </a:r>
          <a:endParaRPr lang="en-GB" sz="1200" b="1" kern="1200" dirty="0">
            <a:solidFill>
              <a:schemeClr val="tx1"/>
            </a:solidFill>
          </a:endParaRPr>
        </a:p>
      </dsp:txBody>
      <dsp:txXfrm rot="-5400000">
        <a:off x="727640" y="83062"/>
        <a:ext cx="5334697" cy="610349"/>
      </dsp:txXfrm>
    </dsp:sp>
    <dsp:sp modelId="{88441350-6F60-498B-B788-7E65CE61A972}">
      <dsp:nvSpPr>
        <dsp:cNvPr id="0" name=""/>
        <dsp:cNvSpPr/>
      </dsp:nvSpPr>
      <dsp:spPr>
        <a:xfrm rot="5400000">
          <a:off x="-156060" y="1051661"/>
          <a:ext cx="1040405" cy="728284"/>
        </a:xfrm>
        <a:prstGeom prst="chevron">
          <a:avLst/>
        </a:prstGeom>
        <a:gradFill rotWithShape="1">
          <a:gsLst>
            <a:gs pos="0">
              <a:schemeClr val="dk1">
                <a:tint val="100000"/>
                <a:shade val="100000"/>
                <a:satMod val="130000"/>
              </a:schemeClr>
            </a:gs>
            <a:gs pos="100000">
              <a:schemeClr val="dk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/>
            <a:t>connexion</a:t>
          </a:r>
          <a:endParaRPr lang="en-GB" sz="1000" b="1" kern="1200" dirty="0"/>
        </a:p>
      </dsp:txBody>
      <dsp:txXfrm rot="-5400000">
        <a:off x="1" y="1259742"/>
        <a:ext cx="728284" cy="312121"/>
      </dsp:txXfrm>
    </dsp:sp>
    <dsp:sp modelId="{D7973072-2CDB-4258-AE41-AB8ACBF5FBA7}">
      <dsp:nvSpPr>
        <dsp:cNvPr id="0" name=""/>
        <dsp:cNvSpPr/>
      </dsp:nvSpPr>
      <dsp:spPr>
        <a:xfrm rot="5400000">
          <a:off x="3074010" y="-1450125"/>
          <a:ext cx="676263" cy="5367715"/>
        </a:xfrm>
        <a:prstGeom prst="round2Same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b="1" kern="1200" dirty="0" smtClean="0"/>
            <a:t>INTERCONNECTION MATRICES PIXELS WITH  INDIUM BUMPS / PIXEL SENSORS TO READOUT CHIP (FLIP-CHIP)</a:t>
          </a:r>
          <a:endParaRPr lang="en-GB" sz="1200" b="1" kern="1200" dirty="0"/>
        </a:p>
      </dsp:txBody>
      <dsp:txXfrm rot="-5400000">
        <a:off x="728284" y="928613"/>
        <a:ext cx="5334703" cy="610239"/>
      </dsp:txXfrm>
    </dsp:sp>
    <dsp:sp modelId="{6E0F0FF4-146A-4579-84B3-D980BE306CFD}">
      <dsp:nvSpPr>
        <dsp:cNvPr id="0" name=""/>
        <dsp:cNvSpPr/>
      </dsp:nvSpPr>
      <dsp:spPr>
        <a:xfrm rot="5400000">
          <a:off x="-156060" y="1942338"/>
          <a:ext cx="1040405" cy="728284"/>
        </a:xfrm>
        <a:prstGeom prst="chevron">
          <a:avLst/>
        </a:prstGeom>
        <a:gradFill rotWithShape="1">
          <a:gsLst>
            <a:gs pos="0">
              <a:schemeClr val="dk1">
                <a:tint val="100000"/>
                <a:shade val="100000"/>
                <a:satMod val="130000"/>
              </a:schemeClr>
            </a:gs>
            <a:gs pos="100000">
              <a:schemeClr val="dk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/>
            <a:t>Module construction</a:t>
          </a:r>
          <a:endParaRPr lang="en-GB" sz="1000" b="1" kern="1200" dirty="0"/>
        </a:p>
      </dsp:txBody>
      <dsp:txXfrm rot="-5400000">
        <a:off x="1" y="2150419"/>
        <a:ext cx="728284" cy="312121"/>
      </dsp:txXfrm>
    </dsp:sp>
    <dsp:sp modelId="{C34490F2-F9EB-414C-B454-B5C7D1573D64}">
      <dsp:nvSpPr>
        <dsp:cNvPr id="0" name=""/>
        <dsp:cNvSpPr/>
      </dsp:nvSpPr>
      <dsp:spPr>
        <a:xfrm rot="5400000">
          <a:off x="3093598" y="-559448"/>
          <a:ext cx="637087" cy="5367715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381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b="1" kern="1200" dirty="0" smtClean="0"/>
            <a:t>CONNECTION OF MODULE ON READOUT CARD (WIRE BOND)</a:t>
          </a:r>
          <a:endParaRPr lang="en-GB" sz="1200" b="1" kern="1200" dirty="0"/>
        </a:p>
      </dsp:txBody>
      <dsp:txXfrm rot="-5400000">
        <a:off x="728284" y="1836966"/>
        <a:ext cx="5336615" cy="574887"/>
      </dsp:txXfrm>
    </dsp:sp>
    <dsp:sp modelId="{11F8304A-D885-43F4-91DC-68C51C10B5B8}">
      <dsp:nvSpPr>
        <dsp:cNvPr id="0" name=""/>
        <dsp:cNvSpPr/>
      </dsp:nvSpPr>
      <dsp:spPr>
        <a:xfrm rot="5400000">
          <a:off x="-156060" y="2833015"/>
          <a:ext cx="1040405" cy="728284"/>
        </a:xfrm>
        <a:prstGeom prst="chevron">
          <a:avLst/>
        </a:prstGeom>
        <a:gradFill rotWithShape="1">
          <a:gsLst>
            <a:gs pos="0">
              <a:schemeClr val="dk1">
                <a:tint val="100000"/>
                <a:shade val="100000"/>
                <a:satMod val="130000"/>
              </a:schemeClr>
            </a:gs>
            <a:gs pos="100000">
              <a:schemeClr val="dk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err="1" smtClean="0">
              <a:solidFill>
                <a:schemeClr val="bg1"/>
              </a:solidFill>
            </a:rPr>
            <a:t>Wire</a:t>
          </a:r>
          <a:r>
            <a:rPr lang="fr-FR" sz="1100" b="1" kern="1200" dirty="0" smtClean="0">
              <a:solidFill>
                <a:schemeClr val="bg1"/>
              </a:solidFill>
            </a:rPr>
            <a:t> </a:t>
          </a:r>
          <a:r>
            <a:rPr lang="fr-FR" sz="1100" b="1" kern="1200" dirty="0" err="1" smtClean="0">
              <a:solidFill>
                <a:schemeClr val="bg1"/>
              </a:solidFill>
            </a:rPr>
            <a:t>bonding</a:t>
          </a:r>
          <a:endParaRPr lang="en-GB" sz="2000" b="1" kern="1200" dirty="0">
            <a:solidFill>
              <a:schemeClr val="bg1"/>
            </a:solidFill>
          </a:endParaRPr>
        </a:p>
      </dsp:txBody>
      <dsp:txXfrm rot="-5400000">
        <a:off x="1" y="3041096"/>
        <a:ext cx="728284" cy="312121"/>
      </dsp:txXfrm>
    </dsp:sp>
    <dsp:sp modelId="{12ACDCCC-509E-4C47-BA7E-CFA00533E29F}">
      <dsp:nvSpPr>
        <dsp:cNvPr id="0" name=""/>
        <dsp:cNvSpPr/>
      </dsp:nvSpPr>
      <dsp:spPr>
        <a:xfrm rot="5400000">
          <a:off x="3073832" y="347062"/>
          <a:ext cx="676619" cy="5367715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381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b="1" kern="1200" dirty="0" smtClean="0"/>
            <a:t>GLUING OF FLEX  CABLE AND WIRE BONDS OF SIGNAL, BIAS, TENSION, CLOCKS</a:t>
          </a:r>
          <a:endParaRPr lang="en-GB" sz="1200" b="1" kern="1200" dirty="0"/>
        </a:p>
      </dsp:txBody>
      <dsp:txXfrm rot="-5400000">
        <a:off x="728284" y="2725640"/>
        <a:ext cx="5334685" cy="610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7E0D1-60EA-4639-BD93-F92CEA1D3DEA}">
      <dsp:nvSpPr>
        <dsp:cNvPr id="0" name=""/>
        <dsp:cNvSpPr/>
      </dsp:nvSpPr>
      <dsp:spPr>
        <a:xfrm>
          <a:off x="218155" y="653520"/>
          <a:ext cx="5936085" cy="5295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2857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chemeClr val="tx1"/>
              </a:solidFill>
            </a:rPr>
            <a:t>COMPLETE CHARACTERIZATION AND MODULE SELECTION ACCORDING TO GRADES ,DATABASE Classification</a:t>
          </a:r>
          <a:endParaRPr lang="en-GB" sz="1200" b="1" kern="1200" dirty="0">
            <a:solidFill>
              <a:schemeClr val="tx1"/>
            </a:solidFill>
          </a:endParaRPr>
        </a:p>
      </dsp:txBody>
      <dsp:txXfrm>
        <a:off x="233666" y="669031"/>
        <a:ext cx="4698408" cy="498567"/>
      </dsp:txXfrm>
    </dsp:sp>
    <dsp:sp modelId="{2BD30069-30EA-4436-8F9E-1F7E056E2C1F}">
      <dsp:nvSpPr>
        <dsp:cNvPr id="0" name=""/>
        <dsp:cNvSpPr/>
      </dsp:nvSpPr>
      <dsp:spPr>
        <a:xfrm>
          <a:off x="161688" y="1454092"/>
          <a:ext cx="4869353" cy="10495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chemeClr val="bg1"/>
              </a:solidFill>
            </a:rPr>
            <a:t>EXPEDITION  OF  MODULES SELECTED TOWARS  LOADING AND INTEGRATION CENTERS (CERN, CPPM, et…..)</a:t>
          </a:r>
          <a:endParaRPr lang="en-GB" sz="1200" b="1" kern="1200" dirty="0">
            <a:solidFill>
              <a:schemeClr val="tx1"/>
            </a:solidFill>
          </a:endParaRPr>
        </a:p>
      </dsp:txBody>
      <dsp:txXfrm>
        <a:off x="192429" y="1484833"/>
        <a:ext cx="3288696" cy="988076"/>
      </dsp:txXfrm>
    </dsp:sp>
    <dsp:sp modelId="{A699AD54-1468-4607-B5C0-B9B1D6D2A80E}">
      <dsp:nvSpPr>
        <dsp:cNvPr id="0" name=""/>
        <dsp:cNvSpPr/>
      </dsp:nvSpPr>
      <dsp:spPr>
        <a:xfrm>
          <a:off x="2365583" y="1046022"/>
          <a:ext cx="318265" cy="732317"/>
        </a:xfrm>
        <a:prstGeom prst="downArrow">
          <a:avLst>
            <a:gd name="adj1" fmla="val 55000"/>
            <a:gd name="adj2" fmla="val 45000"/>
          </a:avLst>
        </a:prstGeom>
        <a:solidFill>
          <a:srgbClr val="00B050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500" kern="1200" dirty="0"/>
        </a:p>
      </dsp:txBody>
      <dsp:txXfrm>
        <a:off x="2437193" y="1046022"/>
        <a:ext cx="175045" cy="653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89ACF-03AD-42F7-B84A-EA58A6C75755}">
      <dsp:nvSpPr>
        <dsp:cNvPr id="0" name=""/>
        <dsp:cNvSpPr/>
      </dsp:nvSpPr>
      <dsp:spPr>
        <a:xfrm>
          <a:off x="840014" y="0"/>
          <a:ext cx="4905829" cy="49058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err="1" smtClean="0"/>
            <a:t>Thin</a:t>
          </a:r>
          <a:r>
            <a:rPr lang="fr-FR" sz="1400" b="1" kern="1200" dirty="0" smtClean="0"/>
            <a:t> : </a:t>
          </a:r>
          <a:r>
            <a:rPr lang="fr-FR" sz="1400" b="1" kern="1200" dirty="0" err="1" smtClean="0"/>
            <a:t>Low</a:t>
          </a:r>
          <a:r>
            <a:rPr lang="fr-FR" sz="1400" b="1" kern="1200" dirty="0" smtClean="0"/>
            <a:t> </a:t>
          </a:r>
          <a:r>
            <a:rPr lang="fr-FR" sz="1400" b="1" kern="1200" dirty="0" err="1" smtClean="0"/>
            <a:t>material</a:t>
          </a:r>
          <a:r>
            <a:rPr lang="fr-FR" sz="1400" b="1" kern="1200" dirty="0" smtClean="0"/>
            <a:t> Budget </a:t>
          </a:r>
          <a:endParaRPr lang="fr-FR" sz="1400" b="1" kern="1200" dirty="0"/>
        </a:p>
      </dsp:txBody>
      <dsp:txXfrm>
        <a:off x="2607093" y="245291"/>
        <a:ext cx="1371669" cy="735874"/>
      </dsp:txXfrm>
    </dsp:sp>
    <dsp:sp modelId="{A8655525-46AB-4234-A07F-3FFE1278F914}">
      <dsp:nvSpPr>
        <dsp:cNvPr id="0" name=""/>
        <dsp:cNvSpPr/>
      </dsp:nvSpPr>
      <dsp:spPr>
        <a:xfrm>
          <a:off x="1330596" y="981165"/>
          <a:ext cx="3924663" cy="3924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Full </a:t>
          </a:r>
          <a:r>
            <a:rPr lang="fr-FR" sz="1400" b="1" kern="1200" dirty="0" err="1" smtClean="0"/>
            <a:t>geometrical</a:t>
          </a:r>
          <a:r>
            <a:rPr lang="fr-FR" sz="1400" b="1" kern="1200" dirty="0" smtClean="0"/>
            <a:t> </a:t>
          </a:r>
          <a:r>
            <a:rPr lang="fr-FR" sz="1400" b="1" kern="1200" dirty="0" err="1" smtClean="0"/>
            <a:t>sensitivity-Granularity</a:t>
          </a:r>
          <a:endParaRPr lang="fr-FR" sz="1400" b="1" kern="1200" dirty="0"/>
        </a:p>
      </dsp:txBody>
      <dsp:txXfrm>
        <a:off x="2607093" y="1216645"/>
        <a:ext cx="1371669" cy="706439"/>
      </dsp:txXfrm>
    </dsp:sp>
    <dsp:sp modelId="{A6862F20-EC49-4408-81AA-3E8DDEE04F0E}">
      <dsp:nvSpPr>
        <dsp:cNvPr id="0" name=""/>
        <dsp:cNvSpPr/>
      </dsp:nvSpPr>
      <dsp:spPr>
        <a:xfrm>
          <a:off x="1821179" y="1962331"/>
          <a:ext cx="2943497" cy="29434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Radiation </a:t>
          </a:r>
          <a:r>
            <a:rPr lang="fr-FR" sz="1400" b="1" kern="1200" dirty="0" err="1" smtClean="0"/>
            <a:t>tolerant</a:t>
          </a:r>
          <a:endParaRPr lang="fr-FR" sz="1400" b="1" kern="1200" dirty="0"/>
        </a:p>
      </dsp:txBody>
      <dsp:txXfrm>
        <a:off x="2607093" y="2183093"/>
        <a:ext cx="1371669" cy="662286"/>
      </dsp:txXfrm>
    </dsp:sp>
    <dsp:sp modelId="{853E74A2-3D6E-4749-8176-3AB072790824}">
      <dsp:nvSpPr>
        <dsp:cNvPr id="0" name=""/>
        <dsp:cNvSpPr/>
      </dsp:nvSpPr>
      <dsp:spPr>
        <a:xfrm>
          <a:off x="2311762" y="2943497"/>
          <a:ext cx="1962331" cy="19623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err="1" smtClean="0"/>
            <a:t>Cost</a:t>
          </a:r>
          <a:r>
            <a:rPr lang="fr-FR" sz="1600" b="1" kern="1200" dirty="0" smtClean="0"/>
            <a:t> effective</a:t>
          </a:r>
          <a:endParaRPr lang="fr-FR" sz="1600" b="1" kern="1200" dirty="0"/>
        </a:p>
      </dsp:txBody>
      <dsp:txXfrm>
        <a:off x="2599139" y="3434080"/>
        <a:ext cx="1387577" cy="981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88"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5613" eaLnBrk="1" hangingPunct="1">
              <a:defRPr sz="1200" smtClean="0"/>
            </a:lvl1pPr>
          </a:lstStyle>
          <a:p>
            <a:pPr>
              <a:defRPr/>
            </a:pPr>
            <a:fld id="{FDE430C4-12AF-40B2-97AD-DE96CB63BD03}" type="datetime1">
              <a:rPr lang="en-US"/>
              <a:pPr>
                <a:defRPr/>
              </a:pPr>
              <a:t>11/7/2017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88"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5613" eaLnBrk="1" hangingPunct="1">
              <a:defRPr sz="1200" smtClean="0"/>
            </a:lvl1pPr>
          </a:lstStyle>
          <a:p>
            <a:pPr>
              <a:defRPr/>
            </a:pPr>
            <a:fld id="{FFAC78E9-62D6-4E1E-84FD-740A2221B5C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7006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88"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5613" eaLnBrk="1" hangingPunct="1">
              <a:defRPr sz="1200" smtClean="0"/>
            </a:lvl1pPr>
          </a:lstStyle>
          <a:p>
            <a:pPr>
              <a:defRPr/>
            </a:pPr>
            <a:fld id="{F228038E-2B13-4A27-9577-9E6618E4CC23}" type="datetime1">
              <a:rPr lang="en-US"/>
              <a:pPr>
                <a:defRPr/>
              </a:pPr>
              <a:t>11/7/2017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88"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5613" eaLnBrk="1" hangingPunct="1">
              <a:defRPr sz="1200" smtClean="0"/>
            </a:lvl1pPr>
          </a:lstStyle>
          <a:p>
            <a:pPr>
              <a:defRPr/>
            </a:pPr>
            <a:fld id="{186B6352-CC00-4038-89FA-B14EEE77C4F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9240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40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05" charset="-128"/>
      </a:defRPr>
    </a:lvl1pPr>
    <a:lvl2pPr marL="454025" algn="l" defTabSz="4540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1225" algn="l" defTabSz="4540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68425" algn="l" defTabSz="4540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5625" algn="l" defTabSz="4540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5151" algn="l" defTabSz="457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83" algn="l" defTabSz="457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13" algn="l" defTabSz="457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44" algn="l" defTabSz="4570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28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00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72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44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12052F-BFBF-455C-888A-D2D60F474BE4}" type="slidenum">
              <a:rPr lang="en-GB"/>
              <a:pPr/>
              <a:t>1</a:t>
            </a:fld>
            <a:endParaRPr lang="en-GB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9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28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00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72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44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9D9863B-0075-4000-8622-B6818D7976EF}" type="slidenum">
              <a:rPr lang="en-GB"/>
              <a:pPr/>
              <a:t>4</a:t>
            </a:fld>
            <a:endParaRPr lang="en-GB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88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B6352-CC00-4038-89FA-B14EEE77C4F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4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28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00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72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44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51E038D-44A8-4126-A879-49EA0E7411F7}" type="slidenum">
              <a:rPr lang="en-GB"/>
              <a:pPr/>
              <a:t>6</a:t>
            </a:fld>
            <a:endParaRPr lang="en-GB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34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28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00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72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44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4676E3C-9B2F-4EC0-AE0C-AA344548F7DD}" type="slidenum">
              <a:rPr lang="en-GB"/>
              <a:pPr/>
              <a:t>9</a:t>
            </a:fld>
            <a:endParaRPr lang="en-GB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58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28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00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72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44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B1BB89-D849-4E3B-A66D-28B1ACC9469C}" type="slidenum">
              <a:rPr lang="en-GB"/>
              <a:pPr/>
              <a:t>10</a:t>
            </a:fld>
            <a:endParaRPr lang="en-GB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400" smtClean="0"/>
              <a:t>Expand this into a few slides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007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6B6352-CC00-4038-89FA-B14EEE77C4F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849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4A22A-6A5D-401D-9780-29C2E5888803}" type="slidenum">
              <a:rPr lang="ru-RU" smtClean="0"/>
              <a:t>15</a:t>
            </a:fld>
            <a:endParaRPr lang="ru-RU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3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28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00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72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4425" indent="1588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51E038D-44A8-4126-A879-49EA0E7411F7}" type="slidenum">
              <a:rPr lang="en-GB"/>
              <a:pPr/>
              <a:t>19</a:t>
            </a:fld>
            <a:endParaRPr lang="en-GB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Abdenour Lounis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9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410623-6517-4F3D-9E61-0EAF88BB4AF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21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629400"/>
            <a:ext cx="7531100" cy="212725"/>
          </a:xfrm>
          <a:prstGeom prst="rect">
            <a:avLst/>
          </a:prstGeom>
        </p:spPr>
        <p:txBody>
          <a:bodyPr/>
          <a:lstStyle>
            <a:lvl1pPr eaLnBrk="1" hangingPunct="1">
              <a:defRPr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Abdenour Lounis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527467-A573-44FB-9D24-F8D084A1485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20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629400"/>
            <a:ext cx="7531100" cy="212725"/>
          </a:xfrm>
          <a:prstGeom prst="rect">
            <a:avLst/>
          </a:prstGeom>
        </p:spPr>
        <p:txBody>
          <a:bodyPr/>
          <a:lstStyle>
            <a:lvl1pPr eaLnBrk="1" hangingPunct="1">
              <a:defRPr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Abdenour Lounis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AD14DB-532D-4361-B088-3E763708167A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943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logo_2_arrow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5324475"/>
            <a:ext cx="1185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CNRSIN2P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5372100"/>
            <a:ext cx="10969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61609" y="2612839"/>
            <a:ext cx="8024812" cy="1632328"/>
          </a:xfrm>
        </p:spPr>
        <p:txBody>
          <a:bodyPr/>
          <a:lstStyle>
            <a:lvl1pPr algn="l">
              <a:buFontTx/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661988" y="5108578"/>
            <a:ext cx="8024812" cy="974725"/>
          </a:xfrm>
        </p:spPr>
        <p:txBody>
          <a:bodyPr/>
          <a:lstStyle>
            <a:lvl1pPr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2700" y="6629400"/>
            <a:ext cx="7531100" cy="212725"/>
          </a:xfrm>
          <a:prstGeom prst="rect">
            <a:avLst/>
          </a:prstGeom>
        </p:spPr>
        <p:txBody>
          <a:bodyPr/>
          <a:lstStyle>
            <a:lvl1pPr eaLnBrk="1" hangingPunct="1">
              <a:defRPr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Abdenour Lounis</a:t>
            </a:r>
            <a:endParaRPr lang="en-GB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619BD5-8C03-45D5-9D2E-A8D51D7EDE8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426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F46DB4-B793-44A5-A438-CF01A4BD59D3}" type="datetime4">
              <a:rPr lang="fr-FR" smtClean="0"/>
              <a:t>7 novembre 2017</a:t>
            </a:fld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ATLAS France          A. Lounis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AA11-1045-45AD-842F-AC64D50277F7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83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4025"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Abdenour Lounis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5156B8-410C-4D61-924B-EDEC49E439A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11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Abdenour Lounis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97260A-16D4-408B-90ED-CBF6DCC3402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00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217FB-DB82-4B0F-8482-0B070845ADD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12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12CF68-DC34-4771-9431-668F243E1F9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1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62" y="1183288"/>
            <a:ext cx="4483100" cy="52937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341" y="1183288"/>
            <a:ext cx="4495800" cy="52937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76BBD9-453B-4191-BC54-01A0C89CAAB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21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2" indent="0">
              <a:buNone/>
              <a:defRPr sz="2000" b="1"/>
            </a:lvl2pPr>
            <a:lvl3pPr marL="914061" indent="0">
              <a:buNone/>
              <a:defRPr sz="1800" b="1"/>
            </a:lvl3pPr>
            <a:lvl4pPr marL="1371091" indent="0">
              <a:buNone/>
              <a:defRPr sz="1600" b="1"/>
            </a:lvl4pPr>
            <a:lvl5pPr marL="1828122" indent="0">
              <a:buNone/>
              <a:defRPr sz="1600" b="1"/>
            </a:lvl5pPr>
            <a:lvl6pPr marL="2285151" indent="0">
              <a:buNone/>
              <a:defRPr sz="1600" b="1"/>
            </a:lvl6pPr>
            <a:lvl7pPr marL="2742183" indent="0">
              <a:buNone/>
              <a:defRPr sz="1600" b="1"/>
            </a:lvl7pPr>
            <a:lvl8pPr marL="3199213" indent="0">
              <a:buNone/>
              <a:defRPr sz="1600" b="1"/>
            </a:lvl8pPr>
            <a:lvl9pPr marL="36562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2" indent="0">
              <a:buNone/>
              <a:defRPr sz="2000" b="1"/>
            </a:lvl2pPr>
            <a:lvl3pPr marL="914061" indent="0">
              <a:buNone/>
              <a:defRPr sz="1800" b="1"/>
            </a:lvl3pPr>
            <a:lvl4pPr marL="1371091" indent="0">
              <a:buNone/>
              <a:defRPr sz="1600" b="1"/>
            </a:lvl4pPr>
            <a:lvl5pPr marL="1828122" indent="0">
              <a:buNone/>
              <a:defRPr sz="1600" b="1"/>
            </a:lvl5pPr>
            <a:lvl6pPr marL="2285151" indent="0">
              <a:buNone/>
              <a:defRPr sz="1600" b="1"/>
            </a:lvl6pPr>
            <a:lvl7pPr marL="2742183" indent="0">
              <a:buNone/>
              <a:defRPr sz="1600" b="1"/>
            </a:lvl7pPr>
            <a:lvl8pPr marL="3199213" indent="0">
              <a:buNone/>
              <a:defRPr sz="1600" b="1"/>
            </a:lvl8pPr>
            <a:lvl9pPr marL="36562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34883B-5F92-4DAE-ABF9-27ADB9664AA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63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EA04B8-1F91-4A89-BAED-897434EA3B2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85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629400"/>
            <a:ext cx="7531100" cy="212725"/>
          </a:xfrm>
          <a:prstGeom prst="rect">
            <a:avLst/>
          </a:prstGeom>
        </p:spPr>
        <p:txBody>
          <a:bodyPr/>
          <a:lstStyle>
            <a:lvl1pPr eaLnBrk="1" hangingPunct="1">
              <a:defRPr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Abdenour Lounis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9C6A83-0AA9-4BF4-AE0E-B737F499ED4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559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2" indent="0">
              <a:buNone/>
              <a:defRPr sz="1200"/>
            </a:lvl2pPr>
            <a:lvl3pPr marL="914061" indent="0">
              <a:buNone/>
              <a:defRPr sz="1000"/>
            </a:lvl3pPr>
            <a:lvl4pPr marL="1371091" indent="0">
              <a:buNone/>
              <a:defRPr sz="900"/>
            </a:lvl4pPr>
            <a:lvl5pPr marL="1828122" indent="0">
              <a:buNone/>
              <a:defRPr sz="900"/>
            </a:lvl5pPr>
            <a:lvl6pPr marL="2285151" indent="0">
              <a:buNone/>
              <a:defRPr sz="900"/>
            </a:lvl6pPr>
            <a:lvl7pPr marL="2742183" indent="0">
              <a:buNone/>
              <a:defRPr sz="900"/>
            </a:lvl7pPr>
            <a:lvl8pPr marL="3199213" indent="0">
              <a:buNone/>
              <a:defRPr sz="900"/>
            </a:lvl8pPr>
            <a:lvl9pPr marL="36562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629400"/>
            <a:ext cx="7531100" cy="212725"/>
          </a:xfrm>
          <a:prstGeom prst="rect">
            <a:avLst/>
          </a:prstGeom>
        </p:spPr>
        <p:txBody>
          <a:bodyPr/>
          <a:lstStyle>
            <a:lvl1pPr eaLnBrk="1" hangingPunct="1">
              <a:defRPr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Abdenour Lounis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9290C-D644-4156-B06E-E27FC9B07CF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24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32" indent="0">
              <a:buNone/>
              <a:defRPr sz="2800"/>
            </a:lvl2pPr>
            <a:lvl3pPr marL="914061" indent="0">
              <a:buNone/>
              <a:defRPr sz="2400"/>
            </a:lvl3pPr>
            <a:lvl4pPr marL="1371091" indent="0">
              <a:buNone/>
              <a:defRPr sz="2000"/>
            </a:lvl4pPr>
            <a:lvl5pPr marL="1828122" indent="0">
              <a:buNone/>
              <a:defRPr sz="2000"/>
            </a:lvl5pPr>
            <a:lvl6pPr marL="2285151" indent="0">
              <a:buNone/>
              <a:defRPr sz="2000"/>
            </a:lvl6pPr>
            <a:lvl7pPr marL="2742183" indent="0">
              <a:buNone/>
              <a:defRPr sz="2000"/>
            </a:lvl7pPr>
            <a:lvl8pPr marL="3199213" indent="0">
              <a:buNone/>
              <a:defRPr sz="2000"/>
            </a:lvl8pPr>
            <a:lvl9pPr marL="3656244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2" indent="0">
              <a:buNone/>
              <a:defRPr sz="1200"/>
            </a:lvl2pPr>
            <a:lvl3pPr marL="914061" indent="0">
              <a:buNone/>
              <a:defRPr sz="1000"/>
            </a:lvl3pPr>
            <a:lvl4pPr marL="1371091" indent="0">
              <a:buNone/>
              <a:defRPr sz="900"/>
            </a:lvl4pPr>
            <a:lvl5pPr marL="1828122" indent="0">
              <a:buNone/>
              <a:defRPr sz="900"/>
            </a:lvl5pPr>
            <a:lvl6pPr marL="2285151" indent="0">
              <a:buNone/>
              <a:defRPr sz="900"/>
            </a:lvl6pPr>
            <a:lvl7pPr marL="2742183" indent="0">
              <a:buNone/>
              <a:defRPr sz="900"/>
            </a:lvl7pPr>
            <a:lvl8pPr marL="3199213" indent="0">
              <a:buNone/>
              <a:defRPr sz="900"/>
            </a:lvl8pPr>
            <a:lvl9pPr marL="365624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2590800" cy="365125"/>
          </a:xfrm>
          <a:prstGeom prst="rect">
            <a:avLst/>
          </a:prstGeom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00" y="6629400"/>
            <a:ext cx="7531100" cy="212725"/>
          </a:xfrm>
          <a:prstGeom prst="rect">
            <a:avLst/>
          </a:prstGeom>
        </p:spPr>
        <p:txBody>
          <a:bodyPr/>
          <a:lstStyle>
            <a:lvl1pPr eaLnBrk="1" hangingPunct="1">
              <a:defRPr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Abdenour Lounis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BB9F18-C996-421E-AE73-690E3E54A68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91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 anchor="ctr"/>
          <a:lstStyle/>
          <a:p>
            <a:pPr algn="ctr" defTabSz="4570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46038"/>
            <a:ext cx="86868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6" tIns="45703" rIns="91406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700" y="884238"/>
            <a:ext cx="91313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1400" y="6629400"/>
            <a:ext cx="482600" cy="228600"/>
          </a:xfrm>
          <a:prstGeom prst="rect">
            <a:avLst/>
          </a:prstGeom>
        </p:spPr>
        <p:txBody>
          <a:bodyPr vert="horz" wrap="square" lIns="91406" tIns="45703" rIns="91406" bIns="4570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7CE3BCD-18C4-440F-88F5-23E8CB1A4ED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28600" y="847725"/>
            <a:ext cx="8686800" cy="365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anchor="ctr"/>
          <a:lstStyle/>
          <a:p>
            <a:pPr algn="ctr" defTabSz="4570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629400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  <p:sldLayoutId id="2147484175" r:id="rId12"/>
    <p:sldLayoutId id="2147484178" r:id="rId13"/>
  </p:sldLayoutIdLst>
  <p:hf hdr="0" dt="0"/>
  <p:txStyles>
    <p:titleStyle>
      <a:lvl1pPr algn="l" defTabSz="454025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FF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l" defTabSz="454025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l" defTabSz="454025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l" defTabSz="454025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l" defTabSz="454025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457032" algn="ctr" defTabSz="457032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061" algn="ctr" defTabSz="457032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091" algn="ctr" defTabSz="457032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122" algn="ctr" defTabSz="457032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39775" indent="-28257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39825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7025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4225" indent="-2254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3667" indent="-228514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8" indent="-228514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28" indent="-228514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59" indent="-228514" algn="l" defTabSz="45703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2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1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1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2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51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83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3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4" algn="l" defTabSz="4570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338" y="6407150"/>
            <a:ext cx="2133600" cy="365125"/>
          </a:xfrm>
          <a:prstGeom prst="rect">
            <a:avLst/>
          </a:prstGeom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 defTabSz="455557" eaLnBrk="1" hangingPunct="1">
              <a:defRPr sz="1200">
                <a:solidFill>
                  <a:srgbClr val="898989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Abdenour Lounis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69A7549-9B97-4922-AED9-DFE45FBD899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105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anose="020B0600070205080204" pitchFamily="34" charset="-128"/>
          <a:cs typeface="ＭＳ Ｐゴシック" pitchFamily="-105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anose="020B0600070205080204" pitchFamily="34" charset="-128"/>
          <a:cs typeface="ＭＳ Ｐゴシック" pitchFamily="-105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anose="020B0600070205080204" pitchFamily="34" charset="-128"/>
          <a:cs typeface="ＭＳ Ｐゴシック" pitchFamily="-105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MS PGothic" panose="020B0600070205080204" pitchFamily="34" charset="-128"/>
          <a:cs typeface="ＭＳ Ｐゴシック" pitchFamily="-105" charset="-128"/>
        </a:defRPr>
      </a:lvl5pPr>
      <a:lvl6pPr marL="457144" algn="ctr" defTabSz="45714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287" algn="ctr" defTabSz="45714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431" algn="ctr" defTabSz="45714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574" algn="ctr" defTabSz="45714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5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289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3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6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9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8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33.jpeg"/><Relationship Id="rId2" Type="http://schemas.openxmlformats.org/officeDocument/2006/relationships/image" Target="../media/image46.jpe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0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Bodoni MT Condensed" panose="02070606080606020203" pitchFamily="18" charset="0"/>
              </a:rPr>
              <a:t>French-Ukraine workshop – LAL </a:t>
            </a:r>
            <a:endParaRPr lang="en-GB" smtClean="0">
              <a:latin typeface="Bodoni MT Condensed" panose="02070606080606020203" pitchFamily="18" charset="0"/>
            </a:endParaRPr>
          </a:p>
        </p:txBody>
      </p:sp>
      <p:sp>
        <p:nvSpPr>
          <p:cNvPr id="19459" name="Content Placeholder 4"/>
          <p:cNvSpPr>
            <a:spLocks noGrp="1"/>
          </p:cNvSpPr>
          <p:nvPr>
            <p:ph sz="quarter" idx="12"/>
          </p:nvPr>
        </p:nvSpPr>
        <p:spPr>
          <a:xfrm>
            <a:off x="0" y="1635125"/>
            <a:ext cx="9144000" cy="1631950"/>
          </a:xfrm>
        </p:spPr>
        <p:txBody>
          <a:bodyPr/>
          <a:lstStyle/>
          <a:p>
            <a:pPr algn="ctr" eaLnBrk="1" hangingPunct="1"/>
            <a:r>
              <a:rPr lang="en-GB" sz="4600" dirty="0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French Task force for Phase 2 ATLAS Tracker construction </a:t>
            </a:r>
          </a:p>
        </p:txBody>
      </p:sp>
      <p:sp>
        <p:nvSpPr>
          <p:cNvPr id="19460" name="Content Placeholder 5"/>
          <p:cNvSpPr>
            <a:spLocks noGrp="1"/>
          </p:cNvSpPr>
          <p:nvPr>
            <p:ph sz="quarter" idx="15"/>
          </p:nvPr>
        </p:nvSpPr>
        <p:spPr>
          <a:xfrm>
            <a:off x="228600" y="5141913"/>
            <a:ext cx="8024813" cy="974725"/>
          </a:xfrm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r>
              <a:rPr lang="en-GB" smtClean="0">
                <a:latin typeface="Bodoni MT Condensed" panose="02070606080606020203" pitchFamily="18" charset="0"/>
              </a:rPr>
              <a:t>Giovanni Calderini – LPNHE, Paris</a:t>
            </a:r>
          </a:p>
          <a:p>
            <a:pPr eaLnBrk="1" hangingPunct="1"/>
            <a:r>
              <a:rPr lang="en-GB" smtClean="0">
                <a:latin typeface="Bodoni MT Condensed" panose="02070606080606020203" pitchFamily="18" charset="0"/>
              </a:rPr>
              <a:t>Abdenour Lounis- LAL, Orsay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659FCC-72A0-440A-9F70-60564DB73B35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GB" sz="1200"/>
          </a:p>
        </p:txBody>
      </p:sp>
      <p:sp>
        <p:nvSpPr>
          <p:cNvPr id="19462" name="Rectangle 1"/>
          <p:cNvSpPr>
            <a:spLocks noChangeArrowheads="1"/>
          </p:cNvSpPr>
          <p:nvPr/>
        </p:nvSpPr>
        <p:spPr bwMode="auto">
          <a:xfrm>
            <a:off x="1287463" y="3613150"/>
            <a:ext cx="6858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 i="1" dirty="0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Future Contributions </a:t>
            </a:r>
            <a:r>
              <a:rPr lang="en-US" sz="3200" i="1" dirty="0">
                <a:solidFill>
                  <a:srgbClr val="0000FF"/>
                </a:solidFill>
                <a:latin typeface="Bodoni MT Condensed" panose="02070606080606020203" pitchFamily="18" charset="0"/>
              </a:rPr>
              <a:t>of LPNHE &amp; LAL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200" i="1" dirty="0">
                <a:solidFill>
                  <a:srgbClr val="0000FF"/>
                </a:solidFill>
                <a:latin typeface="Bodoni MT Condensed" panose="02070606080606020203" pitchFamily="18" charset="0"/>
              </a:rPr>
              <a:t>and </a:t>
            </a:r>
            <a:r>
              <a:rPr lang="en-US" sz="3200" i="1" dirty="0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IRFU </a:t>
            </a:r>
            <a:endParaRPr lang="en-GB" sz="3200" i="1" dirty="0">
              <a:solidFill>
                <a:srgbClr val="0000FF"/>
              </a:solidFill>
              <a:latin typeface="Bodoni MT Condensed" panose="02070606080606020203" pitchFamily="18" charset="0"/>
            </a:endParaRPr>
          </a:p>
        </p:txBody>
      </p:sp>
      <p:pic>
        <p:nvPicPr>
          <p:cNvPr id="19463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0800"/>
            <a:ext cx="12827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Espace réservé du pied de page 2"/>
          <p:cNvSpPr>
            <a:spLocks noGrp="1"/>
          </p:cNvSpPr>
          <p:nvPr>
            <p:ph type="ftr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200" smtClean="0">
                <a:latin typeface="Arial" panose="020B0604020202020204" pitchFamily="34" charset="0"/>
                <a:ea typeface="MS PGothic" panose="020B0600070205080204" pitchFamily="34" charset="-128"/>
              </a:rPr>
              <a:t>Abdenour Lounis</a:t>
            </a:r>
            <a:endParaRPr lang="en-GB" sz="12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836613"/>
            <a:ext cx="38576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76262"/>
          </a:xfrm>
        </p:spPr>
        <p:txBody>
          <a:bodyPr/>
          <a:lstStyle/>
          <a:p>
            <a:r>
              <a:rPr lang="en-GB" dirty="0" smtClean="0">
                <a:latin typeface="Agency FB" panose="020B0503020202020204" pitchFamily="34" charset="0"/>
              </a:rPr>
              <a:t>Radiation-hard sensors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8964613" cy="41148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GB" b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Radiation induced leakage current</a:t>
            </a:r>
          </a:p>
          <a:p>
            <a:pPr marL="457200" indent="-457200">
              <a:buFontTx/>
              <a:buNone/>
            </a:pPr>
            <a:r>
              <a:rPr lang="en-GB" sz="2000" smtClean="0">
                <a:latin typeface="Times New Roman" panose="02020603050405020304" pitchFamily="18" charset="0"/>
              </a:rPr>
              <a:t> independent of impurities; every 7</a:t>
            </a:r>
            <a:r>
              <a:rPr lang="en-GB" sz="2000" smtClean="0">
                <a:latin typeface="Times New Roman" panose="02020603050405020304" pitchFamily="18" charset="0"/>
                <a:sym typeface="Symbol" panose="05050102010706020507" pitchFamily="18" charset="2"/>
              </a:rPr>
              <a:t>C </a:t>
            </a:r>
          </a:p>
          <a:p>
            <a:pPr marL="457200" indent="-457200">
              <a:buFontTx/>
              <a:buNone/>
            </a:pPr>
            <a:r>
              <a:rPr lang="en-GB" sz="2000" smtClean="0">
                <a:latin typeface="Times New Roman" panose="02020603050405020304" pitchFamily="18" charset="0"/>
                <a:sym typeface="Symbol" panose="05050102010706020507" pitchFamily="18" charset="2"/>
              </a:rPr>
              <a:t>of temperature reduction halves current </a:t>
            </a:r>
          </a:p>
          <a:p>
            <a:pPr marL="457200" indent="-457200">
              <a:buFont typeface="Wingdings" panose="05000000000000000000" pitchFamily="2" charset="2"/>
              <a:buChar char="ó"/>
            </a:pPr>
            <a:r>
              <a:rPr lang="en-GB" sz="2000" smtClean="0">
                <a:solidFill>
                  <a:srgbClr val="FF0000"/>
                </a:solidFill>
                <a:latin typeface="Times New Roman" panose="02020603050405020304" pitchFamily="18" charset="0"/>
              </a:rPr>
              <a:t>cool sensors to </a:t>
            </a:r>
            <a:r>
              <a:rPr lang="en-GB" sz="2000" smtClean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 -25C (SCT = -</a:t>
            </a:r>
            <a:r>
              <a:rPr lang="en-GB" sz="2000" smtClean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r>
              <a:rPr lang="en-GB" sz="2000" smtClean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C)</a:t>
            </a:r>
          </a:p>
          <a:p>
            <a:pPr marL="457200" indent="-457200">
              <a:buFont typeface="Wingdings" panose="05000000000000000000" pitchFamily="2" charset="2"/>
              <a:buChar char="ó"/>
            </a:pPr>
            <a:endParaRPr lang="en-GB" sz="2000" smtClean="0">
              <a:solidFill>
                <a:srgbClr val="FF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indent="-457200">
              <a:buFontTx/>
              <a:buAutoNum type="arabicPeriod" startAt="2"/>
            </a:pPr>
            <a:r>
              <a:rPr lang="en-GB" b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“type inversion” from n to p-bulk</a:t>
            </a:r>
          </a:p>
          <a:p>
            <a:pPr marL="457200" indent="-457200">
              <a:buClr>
                <a:schemeClr val="accent2"/>
              </a:buClr>
              <a:buFontTx/>
              <a:buNone/>
            </a:pPr>
            <a:r>
              <a:rPr lang="en-GB" b="1" smtClean="0">
                <a:solidFill>
                  <a:schemeClr val="accent2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en-GB" b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increased depletion voltage</a:t>
            </a:r>
          </a:p>
          <a:p>
            <a:pPr marL="457200" indent="-457200">
              <a:buClr>
                <a:schemeClr val="accent2"/>
              </a:buClr>
              <a:buFontTx/>
              <a:buNone/>
            </a:pPr>
            <a:r>
              <a:rPr lang="en-GB" sz="2000" smtClean="0">
                <a:latin typeface="Times New Roman" panose="02020603050405020304" pitchFamily="18" charset="0"/>
              </a:rPr>
              <a:t>oxygenated silicon helps (for protons); </a:t>
            </a:r>
          </a:p>
          <a:p>
            <a:pPr marL="457200" indent="-457200">
              <a:buClr>
                <a:schemeClr val="accent2"/>
              </a:buClr>
              <a:buFontTx/>
              <a:buNone/>
            </a:pPr>
            <a:r>
              <a:rPr lang="en-GB" sz="2000" smtClean="0">
                <a:latin typeface="Times New Roman" panose="02020603050405020304" pitchFamily="18" charset="0"/>
              </a:rPr>
              <a:t>n+-in-n-bulk or n+-in-p-bulk helps</a:t>
            </a:r>
          </a:p>
          <a:p>
            <a:pPr marL="457200" indent="-457200">
              <a:buClr>
                <a:schemeClr val="accent2"/>
              </a:buClr>
              <a:buFontTx/>
              <a:buNone/>
            </a:pPr>
            <a:endParaRPr lang="en-GB" sz="2000" smtClean="0">
              <a:latin typeface="Times New Roman" panose="02020603050405020304" pitchFamily="18" charset="0"/>
            </a:endParaRPr>
          </a:p>
          <a:p>
            <a:pPr marL="457200" indent="-457200">
              <a:buClr>
                <a:schemeClr val="accent2"/>
              </a:buClr>
              <a:buFontTx/>
              <a:buAutoNum type="arabicPeriod" startAt="3"/>
            </a:pPr>
            <a:r>
              <a:rPr lang="en-GB" b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Charge trapping</a:t>
            </a:r>
          </a:p>
          <a:p>
            <a:pPr marL="457200" indent="-457200">
              <a:buClr>
                <a:schemeClr val="accent2"/>
              </a:buClr>
              <a:buFontTx/>
              <a:buNone/>
            </a:pPr>
            <a:r>
              <a:rPr lang="en-GB" sz="2000" smtClean="0">
                <a:latin typeface="Times New Roman" panose="02020603050405020304" pitchFamily="18" charset="0"/>
              </a:rPr>
              <a:t>the most dangerous effect at high fluences</a:t>
            </a:r>
          </a:p>
          <a:p>
            <a:pPr marL="457200" indent="-457200">
              <a:buClr>
                <a:schemeClr val="accent2"/>
              </a:buClr>
              <a:buFontTx/>
              <a:buNone/>
            </a:pPr>
            <a:r>
              <a:rPr lang="en-GB" sz="2000" smtClean="0">
                <a:latin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en-GB" sz="2000" smtClean="0">
                <a:latin typeface="Times New Roman" panose="02020603050405020304" pitchFamily="18" charset="0"/>
              </a:rPr>
              <a:t>collect electrons rather than holes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GB" sz="2000" smtClean="0">
                <a:latin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en-GB" sz="2000" smtClean="0">
                <a:latin typeface="Times New Roman" panose="02020603050405020304" pitchFamily="18" charset="0"/>
              </a:rPr>
              <a:t>reduce drift distances</a:t>
            </a:r>
            <a:endParaRPr lang="en-GB" sz="200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2773" name="Picture 5" descr="ChargeTrap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3919538"/>
            <a:ext cx="4059237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0217FB-DB82-4B0F-8482-0B070845ADD5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9" name="Group 51"/>
          <p:cNvGrpSpPr>
            <a:grpSpLocks/>
          </p:cNvGrpSpPr>
          <p:nvPr/>
        </p:nvGrpSpPr>
        <p:grpSpPr bwMode="auto">
          <a:xfrm>
            <a:off x="4389635" y="1061653"/>
            <a:ext cx="4908153" cy="2366963"/>
            <a:chOff x="0" y="0"/>
            <a:chExt cx="4396" cy="2366963"/>
          </a:xfrm>
        </p:grpSpPr>
        <p:sp>
          <p:nvSpPr>
            <p:cNvPr id="53309" name="Rectangle 2"/>
            <p:cNvSpPr>
              <a:spLocks/>
            </p:cNvSpPr>
            <p:nvPr/>
          </p:nvSpPr>
          <p:spPr bwMode="auto">
            <a:xfrm>
              <a:off x="858" y="608201"/>
              <a:ext cx="3166" cy="41291"/>
            </a:xfrm>
            <a:prstGeom prst="rect">
              <a:avLst/>
            </a:prstGeom>
            <a:solidFill>
              <a:srgbClr val="BADDE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10" name="Rectangle 3"/>
            <p:cNvSpPr>
              <a:spLocks/>
            </p:cNvSpPr>
            <p:nvPr/>
          </p:nvSpPr>
          <p:spPr bwMode="auto">
            <a:xfrm flipH="1">
              <a:off x="851" y="605969"/>
              <a:ext cx="9" cy="11795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11" name="Rectangle 4"/>
            <p:cNvSpPr>
              <a:spLocks/>
            </p:cNvSpPr>
            <p:nvPr/>
          </p:nvSpPr>
          <p:spPr bwMode="auto">
            <a:xfrm>
              <a:off x="1537" y="1708543"/>
              <a:ext cx="2490" cy="78118"/>
            </a:xfrm>
            <a:prstGeom prst="rect">
              <a:avLst/>
            </a:prstGeom>
            <a:solidFill>
              <a:srgbClr val="BADDE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12" name="Rectangle 5"/>
            <p:cNvSpPr>
              <a:spLocks/>
            </p:cNvSpPr>
            <p:nvPr/>
          </p:nvSpPr>
          <p:spPr bwMode="auto">
            <a:xfrm>
              <a:off x="2017" y="608201"/>
              <a:ext cx="225" cy="1662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13" name="Rectangle 6"/>
            <p:cNvSpPr>
              <a:spLocks/>
            </p:cNvSpPr>
            <p:nvPr/>
          </p:nvSpPr>
          <p:spPr bwMode="auto">
            <a:xfrm>
              <a:off x="965" y="616013"/>
              <a:ext cx="166" cy="1651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14" name="Rectangle 7"/>
            <p:cNvSpPr>
              <a:spLocks/>
            </p:cNvSpPr>
            <p:nvPr/>
          </p:nvSpPr>
          <p:spPr bwMode="auto">
            <a:xfrm>
              <a:off x="4052" y="566911"/>
              <a:ext cx="344" cy="25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266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n</a:t>
              </a:r>
              <a:r>
                <a:rPr lang="en-US" sz="1266" baseline="30000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+</a:t>
              </a:r>
            </a:p>
          </p:txBody>
        </p:sp>
        <p:sp>
          <p:nvSpPr>
            <p:cNvPr id="53315" name="Rectangle 8"/>
            <p:cNvSpPr>
              <a:spLocks/>
            </p:cNvSpPr>
            <p:nvPr/>
          </p:nvSpPr>
          <p:spPr bwMode="auto">
            <a:xfrm>
              <a:off x="4052" y="1604759"/>
              <a:ext cx="344" cy="24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266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p</a:t>
              </a:r>
              <a:r>
                <a:rPr lang="en-US" sz="1266" baseline="30000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+</a:t>
              </a:r>
            </a:p>
          </p:txBody>
        </p:sp>
        <p:sp>
          <p:nvSpPr>
            <p:cNvPr id="53316" name="Rectangle 9"/>
            <p:cNvSpPr>
              <a:spLocks/>
            </p:cNvSpPr>
            <p:nvPr/>
          </p:nvSpPr>
          <p:spPr bwMode="auto">
            <a:xfrm>
              <a:off x="2105" y="1184039"/>
              <a:ext cx="927" cy="303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617" dirty="0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n</a:t>
              </a:r>
              <a:r>
                <a:rPr lang="en-US" sz="1617" baseline="30000" dirty="0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- </a:t>
              </a:r>
              <a:r>
                <a:rPr lang="en-US" sz="1617" dirty="0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bulk </a:t>
              </a:r>
            </a:p>
          </p:txBody>
        </p:sp>
        <p:sp>
          <p:nvSpPr>
            <p:cNvPr id="53317" name="Rectangle 10"/>
            <p:cNvSpPr>
              <a:spLocks/>
            </p:cNvSpPr>
            <p:nvPr/>
          </p:nvSpPr>
          <p:spPr bwMode="auto">
            <a:xfrm>
              <a:off x="1281" y="616013"/>
              <a:ext cx="166" cy="1651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18" name="Rectangle 11"/>
            <p:cNvSpPr>
              <a:spLocks/>
            </p:cNvSpPr>
            <p:nvPr/>
          </p:nvSpPr>
          <p:spPr bwMode="auto">
            <a:xfrm>
              <a:off x="1592" y="608201"/>
              <a:ext cx="223" cy="1662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19" name="Rectangle 12"/>
            <p:cNvSpPr>
              <a:spLocks/>
            </p:cNvSpPr>
            <p:nvPr/>
          </p:nvSpPr>
          <p:spPr bwMode="auto">
            <a:xfrm>
              <a:off x="2440" y="608201"/>
              <a:ext cx="223" cy="1662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20" name="Rectangle 13"/>
            <p:cNvSpPr>
              <a:spLocks/>
            </p:cNvSpPr>
            <p:nvPr/>
          </p:nvSpPr>
          <p:spPr bwMode="auto">
            <a:xfrm>
              <a:off x="3281" y="608201"/>
              <a:ext cx="223" cy="1662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21" name="Rectangle 14"/>
            <p:cNvSpPr>
              <a:spLocks/>
            </p:cNvSpPr>
            <p:nvPr/>
          </p:nvSpPr>
          <p:spPr bwMode="auto">
            <a:xfrm>
              <a:off x="2855" y="608201"/>
              <a:ext cx="223" cy="1662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22" name="Rectangle 15"/>
            <p:cNvSpPr>
              <a:spLocks/>
            </p:cNvSpPr>
            <p:nvPr/>
          </p:nvSpPr>
          <p:spPr bwMode="auto">
            <a:xfrm>
              <a:off x="3702" y="608201"/>
              <a:ext cx="223" cy="1662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23" name="Rectangle 16"/>
            <p:cNvSpPr>
              <a:spLocks/>
            </p:cNvSpPr>
            <p:nvPr/>
          </p:nvSpPr>
          <p:spPr bwMode="auto">
            <a:xfrm>
              <a:off x="1537" y="1785545"/>
              <a:ext cx="2490" cy="75886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24" name="Rectangle 17"/>
            <p:cNvSpPr>
              <a:spLocks/>
            </p:cNvSpPr>
            <p:nvPr/>
          </p:nvSpPr>
          <p:spPr bwMode="auto">
            <a:xfrm>
              <a:off x="631" y="1730863"/>
              <a:ext cx="344" cy="24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266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Al</a:t>
              </a:r>
            </a:p>
          </p:txBody>
        </p:sp>
        <p:sp>
          <p:nvSpPr>
            <p:cNvPr id="53325" name="Rectangle 18"/>
            <p:cNvSpPr>
              <a:spLocks/>
            </p:cNvSpPr>
            <p:nvPr/>
          </p:nvSpPr>
          <p:spPr bwMode="auto">
            <a:xfrm>
              <a:off x="860" y="575838"/>
              <a:ext cx="3166" cy="31247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26" name="Rectangle 19"/>
            <p:cNvSpPr>
              <a:spLocks/>
            </p:cNvSpPr>
            <p:nvPr/>
          </p:nvSpPr>
          <p:spPr bwMode="auto">
            <a:xfrm>
              <a:off x="473" y="512228"/>
              <a:ext cx="584" cy="28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266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SiO</a:t>
              </a:r>
              <a:r>
                <a:rPr lang="en-US" sz="1266" baseline="-25000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53327" name="Rectangle 20"/>
            <p:cNvSpPr>
              <a:spLocks/>
            </p:cNvSpPr>
            <p:nvPr/>
          </p:nvSpPr>
          <p:spPr bwMode="auto">
            <a:xfrm>
              <a:off x="965" y="551287"/>
              <a:ext cx="166" cy="66958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28" name="Rectangle 21"/>
            <p:cNvSpPr>
              <a:spLocks/>
            </p:cNvSpPr>
            <p:nvPr/>
          </p:nvSpPr>
          <p:spPr bwMode="auto">
            <a:xfrm>
              <a:off x="1281" y="556867"/>
              <a:ext cx="166" cy="66958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29" name="Rectangle 22"/>
            <p:cNvSpPr>
              <a:spLocks/>
            </p:cNvSpPr>
            <p:nvPr/>
          </p:nvSpPr>
          <p:spPr bwMode="auto">
            <a:xfrm>
              <a:off x="1596" y="512228"/>
              <a:ext cx="223" cy="68074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30" name="Rectangle 23"/>
            <p:cNvSpPr>
              <a:spLocks/>
            </p:cNvSpPr>
            <p:nvPr/>
          </p:nvSpPr>
          <p:spPr bwMode="auto">
            <a:xfrm>
              <a:off x="2020" y="512228"/>
              <a:ext cx="223" cy="68074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31" name="Rectangle 24"/>
            <p:cNvSpPr>
              <a:spLocks/>
            </p:cNvSpPr>
            <p:nvPr/>
          </p:nvSpPr>
          <p:spPr bwMode="auto">
            <a:xfrm>
              <a:off x="2860" y="509996"/>
              <a:ext cx="222" cy="66958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32" name="Rectangle 25"/>
            <p:cNvSpPr>
              <a:spLocks/>
            </p:cNvSpPr>
            <p:nvPr/>
          </p:nvSpPr>
          <p:spPr bwMode="auto">
            <a:xfrm>
              <a:off x="2445" y="512228"/>
              <a:ext cx="222" cy="68074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33" name="Rectangle 26"/>
            <p:cNvSpPr>
              <a:spLocks/>
            </p:cNvSpPr>
            <p:nvPr/>
          </p:nvSpPr>
          <p:spPr bwMode="auto">
            <a:xfrm>
              <a:off x="3281" y="512228"/>
              <a:ext cx="223" cy="68074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34" name="Rectangle 27"/>
            <p:cNvSpPr>
              <a:spLocks/>
            </p:cNvSpPr>
            <p:nvPr/>
          </p:nvSpPr>
          <p:spPr bwMode="auto">
            <a:xfrm>
              <a:off x="3696" y="512228"/>
              <a:ext cx="223" cy="68074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30807" name="Line 28"/>
            <p:cNvSpPr>
              <a:spLocks noChangeShapeType="1"/>
            </p:cNvSpPr>
            <p:nvPr/>
          </p:nvSpPr>
          <p:spPr bwMode="auto">
            <a:xfrm flipH="1">
              <a:off x="1049" y="354877"/>
              <a:ext cx="2" cy="16739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336" name="Rectangle 29"/>
            <p:cNvSpPr>
              <a:spLocks/>
            </p:cNvSpPr>
            <p:nvPr/>
          </p:nvSpPr>
          <p:spPr bwMode="auto">
            <a:xfrm>
              <a:off x="0" y="235469"/>
              <a:ext cx="968" cy="24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266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Guard Ring</a:t>
              </a:r>
            </a:p>
          </p:txBody>
        </p:sp>
        <p:sp>
          <p:nvSpPr>
            <p:cNvPr id="30809" name="Line 30"/>
            <p:cNvSpPr>
              <a:spLocks noChangeShapeType="1"/>
            </p:cNvSpPr>
            <p:nvPr/>
          </p:nvSpPr>
          <p:spPr bwMode="auto">
            <a:xfrm flipH="1">
              <a:off x="890" y="354877"/>
              <a:ext cx="1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0810" name="Line 31"/>
            <p:cNvSpPr>
              <a:spLocks noChangeShapeType="1"/>
            </p:cNvSpPr>
            <p:nvPr/>
          </p:nvSpPr>
          <p:spPr bwMode="auto">
            <a:xfrm>
              <a:off x="1361" y="165163"/>
              <a:ext cx="0" cy="33255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339" name="Rectangle 32"/>
            <p:cNvSpPr>
              <a:spLocks/>
            </p:cNvSpPr>
            <p:nvPr/>
          </p:nvSpPr>
          <p:spPr bwMode="auto">
            <a:xfrm>
              <a:off x="112" y="53566"/>
              <a:ext cx="968" cy="25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266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Bias Ring</a:t>
              </a:r>
            </a:p>
          </p:txBody>
        </p:sp>
        <p:sp>
          <p:nvSpPr>
            <p:cNvPr id="30812" name="Line 33"/>
            <p:cNvSpPr>
              <a:spLocks noChangeShapeType="1"/>
            </p:cNvSpPr>
            <p:nvPr/>
          </p:nvSpPr>
          <p:spPr bwMode="auto">
            <a:xfrm flipH="1">
              <a:off x="889" y="165163"/>
              <a:ext cx="4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341" name="Rectangle 34"/>
            <p:cNvSpPr>
              <a:spLocks/>
            </p:cNvSpPr>
            <p:nvPr/>
          </p:nvSpPr>
          <p:spPr bwMode="auto">
            <a:xfrm>
              <a:off x="1894" y="818003"/>
              <a:ext cx="1273" cy="25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266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p-spray/stop </a:t>
              </a:r>
            </a:p>
          </p:txBody>
        </p:sp>
        <p:sp>
          <p:nvSpPr>
            <p:cNvPr id="30814" name="Line 35"/>
            <p:cNvSpPr>
              <a:spLocks noChangeShapeType="1"/>
            </p:cNvSpPr>
            <p:nvPr/>
          </p:nvSpPr>
          <p:spPr bwMode="auto">
            <a:xfrm rot="10800000" flipH="1">
              <a:off x="2340" y="651724"/>
              <a:ext cx="0" cy="18971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343" name="Rectangle 36"/>
            <p:cNvSpPr>
              <a:spLocks/>
            </p:cNvSpPr>
            <p:nvPr/>
          </p:nvSpPr>
          <p:spPr bwMode="auto">
            <a:xfrm>
              <a:off x="958" y="1620382"/>
              <a:ext cx="166" cy="16516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44" name="Rectangle 37"/>
            <p:cNvSpPr>
              <a:spLocks/>
            </p:cNvSpPr>
            <p:nvPr/>
          </p:nvSpPr>
          <p:spPr bwMode="auto">
            <a:xfrm>
              <a:off x="1274" y="1620382"/>
              <a:ext cx="166" cy="16516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45" name="Rectangle 38"/>
            <p:cNvSpPr>
              <a:spLocks/>
            </p:cNvSpPr>
            <p:nvPr/>
          </p:nvSpPr>
          <p:spPr bwMode="auto">
            <a:xfrm>
              <a:off x="958" y="1779965"/>
              <a:ext cx="166" cy="78118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53346" name="Rectangle 39"/>
            <p:cNvSpPr>
              <a:spLocks/>
            </p:cNvSpPr>
            <p:nvPr/>
          </p:nvSpPr>
          <p:spPr bwMode="auto">
            <a:xfrm>
              <a:off x="1274" y="1784429"/>
              <a:ext cx="166" cy="78118"/>
            </a:xfrm>
            <a:prstGeom prst="rect">
              <a:avLst/>
            </a:pr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endParaRPr lang="fr-FR" sz="2953" smtClean="0"/>
            </a:p>
          </p:txBody>
        </p:sp>
        <p:sp>
          <p:nvSpPr>
            <p:cNvPr id="30819" name="Line 40"/>
            <p:cNvSpPr>
              <a:spLocks noChangeShapeType="1"/>
            </p:cNvSpPr>
            <p:nvPr/>
          </p:nvSpPr>
          <p:spPr bwMode="auto">
            <a:xfrm rot="10800000" flipH="1">
              <a:off x="1346" y="1892678"/>
              <a:ext cx="1" cy="16739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348" name="Rectangle 41"/>
            <p:cNvSpPr>
              <a:spLocks/>
            </p:cNvSpPr>
            <p:nvPr/>
          </p:nvSpPr>
          <p:spPr bwMode="auto">
            <a:xfrm>
              <a:off x="1531" y="2118103"/>
              <a:ext cx="968" cy="24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266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Guard Ring</a:t>
              </a:r>
            </a:p>
          </p:txBody>
        </p:sp>
        <p:sp>
          <p:nvSpPr>
            <p:cNvPr id="30821" name="Line 42"/>
            <p:cNvSpPr>
              <a:spLocks noChangeShapeType="1"/>
            </p:cNvSpPr>
            <p:nvPr/>
          </p:nvSpPr>
          <p:spPr bwMode="auto">
            <a:xfrm>
              <a:off x="1350" y="2060072"/>
              <a:ext cx="1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0822" name="Line 43"/>
            <p:cNvSpPr>
              <a:spLocks noChangeShapeType="1"/>
            </p:cNvSpPr>
            <p:nvPr/>
          </p:nvSpPr>
          <p:spPr bwMode="auto">
            <a:xfrm rot="10800000" flipH="1">
              <a:off x="1035" y="1917229"/>
              <a:ext cx="0" cy="33255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351" name="Rectangle 44"/>
            <p:cNvSpPr>
              <a:spLocks/>
            </p:cNvSpPr>
            <p:nvPr/>
          </p:nvSpPr>
          <p:spPr bwMode="auto">
            <a:xfrm>
              <a:off x="1525" y="1936200"/>
              <a:ext cx="968" cy="24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1266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Bias Ring</a:t>
              </a:r>
            </a:p>
          </p:txBody>
        </p:sp>
        <p:sp>
          <p:nvSpPr>
            <p:cNvPr id="30824" name="Line 45"/>
            <p:cNvSpPr>
              <a:spLocks noChangeShapeType="1"/>
            </p:cNvSpPr>
            <p:nvPr/>
          </p:nvSpPr>
          <p:spPr bwMode="auto">
            <a:xfrm>
              <a:off x="1035" y="2249787"/>
              <a:ext cx="4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353" name="Rectangle 46"/>
            <p:cNvSpPr>
              <a:spLocks/>
            </p:cNvSpPr>
            <p:nvPr/>
          </p:nvSpPr>
          <p:spPr bwMode="auto">
            <a:xfrm>
              <a:off x="2313" y="0"/>
              <a:ext cx="928" cy="39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>
                <a:defRPr/>
              </a:pPr>
              <a:r>
                <a:rPr lang="en-US" sz="2250" smtClean="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sym typeface="Arial" panose="020B0604020202020204" pitchFamily="34" charset="0"/>
                </a:rPr>
                <a:t>n-in-n  </a:t>
              </a:r>
            </a:p>
          </p:txBody>
        </p:sp>
        <p:sp>
          <p:nvSpPr>
            <p:cNvPr id="30826" name="Line 47"/>
            <p:cNvSpPr>
              <a:spLocks noChangeShapeType="1"/>
            </p:cNvSpPr>
            <p:nvPr/>
          </p:nvSpPr>
          <p:spPr bwMode="auto">
            <a:xfrm>
              <a:off x="4030" y="503300"/>
              <a:ext cx="0" cy="1455219"/>
            </a:xfrm>
            <a:prstGeom prst="line">
              <a:avLst/>
            </a:prstGeom>
            <a:noFill/>
            <a:ln w="31750">
              <a:solidFill>
                <a:srgbClr val="34323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0827" name="Line 48"/>
            <p:cNvSpPr>
              <a:spLocks noChangeShapeType="1"/>
            </p:cNvSpPr>
            <p:nvPr/>
          </p:nvSpPr>
          <p:spPr bwMode="auto">
            <a:xfrm flipH="1">
              <a:off x="855" y="1787777"/>
              <a:ext cx="1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0828" name="Line 49"/>
            <p:cNvSpPr>
              <a:spLocks noChangeShapeType="1"/>
            </p:cNvSpPr>
            <p:nvPr/>
          </p:nvSpPr>
          <p:spPr bwMode="auto">
            <a:xfrm flipH="1">
              <a:off x="1127" y="1785545"/>
              <a:ext cx="1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30829" name="Line 50"/>
            <p:cNvSpPr>
              <a:spLocks noChangeShapeType="1"/>
            </p:cNvSpPr>
            <p:nvPr/>
          </p:nvSpPr>
          <p:spPr bwMode="auto">
            <a:xfrm flipH="1">
              <a:off x="1440" y="1601"/>
              <a:ext cx="10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53308" name="Rectangle 52"/>
          <p:cNvSpPr>
            <a:spLocks/>
          </p:cNvSpPr>
          <p:nvPr/>
        </p:nvSpPr>
        <p:spPr bwMode="auto">
          <a:xfrm>
            <a:off x="347663" y="955675"/>
            <a:ext cx="3866686" cy="1821256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/>
          <a:lstStyle>
            <a:lvl1pPr marL="388938" indent="-38893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1301750" indent="-2603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ts val="387"/>
              </a:spcBef>
              <a:buClr>
                <a:srgbClr val="FFCB05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Bodoni MT" panose="02070603080606020203" pitchFamily="18" charset="0"/>
                <a:ea typeface="MS PGothic" panose="020B0600070205080204" pitchFamily="34" charset="-128"/>
                <a:sym typeface="Arial" panose="020B0604020202020204" pitchFamily="34" charset="0"/>
              </a:rPr>
              <a:t>n-in-n</a:t>
            </a:r>
            <a:endParaRPr lang="en-US" sz="2000" dirty="0" smtClean="0">
              <a:solidFill>
                <a:schemeClr val="tx1"/>
              </a:solidFill>
              <a:latin typeface="Bodoni MT" panose="02070603080606020203" pitchFamily="18" charset="0"/>
              <a:ea typeface="MS PGothic" panose="020B0600070205080204" pitchFamily="34" charset="-128"/>
              <a:sym typeface="Times New Roman" panose="02020603050405020304" pitchFamily="18" charset="0"/>
            </a:endParaRPr>
          </a:p>
          <a:p>
            <a:pPr eaLnBrk="1" hangingPunct="1">
              <a:spcBef>
                <a:spcPts val="299"/>
              </a:spcBef>
              <a:buClr>
                <a:srgbClr val="FFCB05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266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More expensive </a:t>
            </a:r>
            <a:endParaRPr lang="en-US" sz="1266" dirty="0" smtClean="0">
              <a:solidFill>
                <a:schemeClr val="tx1"/>
              </a:solidFill>
              <a:latin typeface="Times New Roman Bold" charset="0"/>
              <a:ea typeface="MS PGothic" panose="020B0600070205080204" pitchFamily="34" charset="-128"/>
              <a:sym typeface="Times New Roman Bold" charset="0"/>
            </a:endParaRPr>
          </a:p>
          <a:p>
            <a:pPr eaLnBrk="1" hangingPunct="1">
              <a:spcBef>
                <a:spcPts val="299"/>
              </a:spcBef>
              <a:buClr>
                <a:srgbClr val="FFCB05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266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Double-sided processing </a:t>
            </a:r>
            <a:endParaRPr lang="en-US" sz="1266" dirty="0" smtClean="0">
              <a:solidFill>
                <a:schemeClr val="tx1"/>
              </a:solidFill>
              <a:latin typeface="Times New Roman Bold" charset="0"/>
              <a:ea typeface="MS PGothic" panose="020B0600070205080204" pitchFamily="34" charset="-128"/>
              <a:sym typeface="Times New Roman Bold" charset="0"/>
            </a:endParaRPr>
          </a:p>
          <a:p>
            <a:pPr eaLnBrk="1" hangingPunct="1">
              <a:spcBef>
                <a:spcPts val="299"/>
              </a:spcBef>
              <a:buClr>
                <a:srgbClr val="FFCB05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266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Limited suppliers </a:t>
            </a:r>
            <a:endParaRPr lang="en-US" sz="1266" dirty="0" smtClean="0">
              <a:solidFill>
                <a:schemeClr val="tx1"/>
              </a:solidFill>
              <a:latin typeface="Times New Roman Bold" charset="0"/>
              <a:ea typeface="MS PGothic" panose="020B0600070205080204" pitchFamily="34" charset="-128"/>
              <a:sym typeface="Times New Roman Bold" charset="0"/>
            </a:endParaRPr>
          </a:p>
          <a:p>
            <a:pPr eaLnBrk="1" hangingPunct="1">
              <a:spcBef>
                <a:spcPts val="299"/>
              </a:spcBef>
              <a:buClr>
                <a:srgbClr val="FFCB05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266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Some experience with </a:t>
            </a:r>
            <a:r>
              <a:rPr lang="ja-JP" altLang="en-US" sz="1266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“</a:t>
            </a:r>
            <a:r>
              <a:rPr lang="en-US" altLang="ja-JP" sz="1266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large</a:t>
            </a:r>
            <a:r>
              <a:rPr lang="ja-JP" altLang="en-US" sz="1266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”</a:t>
            </a:r>
            <a:r>
              <a:rPr lang="en-US" altLang="ja-JP" sz="1266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scale production</a:t>
            </a:r>
            <a:endParaRPr lang="en-US" altLang="ja-JP" sz="1266" dirty="0" smtClean="0">
              <a:solidFill>
                <a:schemeClr val="tx1"/>
              </a:solidFill>
              <a:latin typeface="Times New Roman Bold" charset="0"/>
              <a:ea typeface="MS PGothic" panose="020B0600070205080204" pitchFamily="34" charset="-128"/>
              <a:sym typeface="Times New Roman Bold" charset="0"/>
            </a:endParaRPr>
          </a:p>
          <a:p>
            <a:pPr lvl="1" eaLnBrk="1" hangingPunct="1">
              <a:spcBef>
                <a:spcPts val="264"/>
              </a:spcBef>
              <a:buClr>
                <a:srgbClr val="FFCB05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125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CMS/ATLAS pixels, </a:t>
            </a:r>
            <a:r>
              <a:rPr lang="en-US" sz="1125" dirty="0" err="1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LHCb</a:t>
            </a:r>
            <a:r>
              <a:rPr lang="en-US" sz="1125" dirty="0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VELO</a:t>
            </a:r>
            <a:endParaRPr lang="en-US" sz="1266" dirty="0" smtClean="0">
              <a:solidFill>
                <a:schemeClr val="tx1"/>
              </a:solidFill>
              <a:latin typeface="Times New Roman Bold" charset="0"/>
              <a:ea typeface="MS PGothic" panose="020B0600070205080204" pitchFamily="34" charset="-128"/>
              <a:sym typeface="Times New Roman Bold" charset="0"/>
            </a:endParaRPr>
          </a:p>
        </p:txBody>
      </p:sp>
      <p:grpSp>
        <p:nvGrpSpPr>
          <p:cNvPr id="30724" name="Group 92"/>
          <p:cNvGrpSpPr>
            <a:grpSpLocks/>
          </p:cNvGrpSpPr>
          <p:nvPr/>
        </p:nvGrpSpPr>
        <p:grpSpPr bwMode="auto">
          <a:xfrm>
            <a:off x="341979" y="4449656"/>
            <a:ext cx="8834437" cy="1990725"/>
            <a:chOff x="0" y="0"/>
            <a:chExt cx="7915" cy="1784"/>
          </a:xfrm>
        </p:grpSpPr>
        <p:grpSp>
          <p:nvGrpSpPr>
            <p:cNvPr id="30741" name="Group 90"/>
            <p:cNvGrpSpPr>
              <a:grpSpLocks/>
            </p:cNvGrpSpPr>
            <p:nvPr/>
          </p:nvGrpSpPr>
          <p:grpSpPr bwMode="auto">
            <a:xfrm>
              <a:off x="3486" y="4"/>
              <a:ext cx="4429" cy="1742"/>
              <a:chOff x="0" y="0"/>
              <a:chExt cx="4429" cy="1742"/>
            </a:xfrm>
          </p:grpSpPr>
          <p:sp>
            <p:nvSpPr>
              <p:cNvPr id="53271" name="Rectangle 54"/>
              <p:cNvSpPr>
                <a:spLocks/>
              </p:cNvSpPr>
              <p:nvPr/>
            </p:nvSpPr>
            <p:spPr bwMode="auto">
              <a:xfrm>
                <a:off x="909" y="545"/>
                <a:ext cx="3165" cy="38"/>
              </a:xfrm>
              <a:prstGeom prst="rect">
                <a:avLst/>
              </a:prstGeom>
              <a:solidFill>
                <a:srgbClr val="BADDE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72" name="Rectangle 55"/>
              <p:cNvSpPr>
                <a:spLocks/>
              </p:cNvSpPr>
              <p:nvPr/>
            </p:nvSpPr>
            <p:spPr bwMode="auto">
              <a:xfrm>
                <a:off x="907" y="1538"/>
                <a:ext cx="3166" cy="61"/>
              </a:xfrm>
              <a:prstGeom prst="rect">
                <a:avLst/>
              </a:prstGeom>
              <a:solidFill>
                <a:srgbClr val="BADDE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73" name="Rectangle 56"/>
              <p:cNvSpPr>
                <a:spLocks/>
              </p:cNvSpPr>
              <p:nvPr/>
            </p:nvSpPr>
            <p:spPr bwMode="auto">
              <a:xfrm>
                <a:off x="2065" y="545"/>
                <a:ext cx="223" cy="1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74" name="Rectangle 57"/>
              <p:cNvSpPr>
                <a:spLocks/>
              </p:cNvSpPr>
              <p:nvPr/>
            </p:nvSpPr>
            <p:spPr bwMode="auto">
              <a:xfrm>
                <a:off x="1013" y="545"/>
                <a:ext cx="166" cy="1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75" name="Rectangle 58"/>
              <p:cNvSpPr>
                <a:spLocks/>
              </p:cNvSpPr>
              <p:nvPr/>
            </p:nvSpPr>
            <p:spPr bwMode="auto">
              <a:xfrm>
                <a:off x="4071" y="507"/>
                <a:ext cx="344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66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n</a:t>
                </a:r>
                <a:r>
                  <a:rPr lang="en-US" sz="1266" baseline="30000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53276" name="Rectangle 59"/>
              <p:cNvSpPr>
                <a:spLocks/>
              </p:cNvSpPr>
              <p:nvPr/>
            </p:nvSpPr>
            <p:spPr bwMode="auto">
              <a:xfrm>
                <a:off x="4085" y="1437"/>
                <a:ext cx="344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66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p</a:t>
                </a:r>
                <a:r>
                  <a:rPr lang="en-US" sz="1266" baseline="30000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53277" name="Rectangle 60"/>
              <p:cNvSpPr>
                <a:spLocks/>
              </p:cNvSpPr>
              <p:nvPr/>
            </p:nvSpPr>
            <p:spPr bwMode="auto">
              <a:xfrm>
                <a:off x="2104" y="1062"/>
                <a:ext cx="929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617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p</a:t>
                </a:r>
                <a:r>
                  <a:rPr lang="en-US" sz="1617" baseline="30000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- </a:t>
                </a:r>
                <a:r>
                  <a:rPr lang="en-US" sz="1617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bulk </a:t>
                </a:r>
              </a:p>
            </p:txBody>
          </p:sp>
          <p:sp>
            <p:nvSpPr>
              <p:cNvPr id="53278" name="Rectangle 61"/>
              <p:cNvSpPr>
                <a:spLocks/>
              </p:cNvSpPr>
              <p:nvPr/>
            </p:nvSpPr>
            <p:spPr bwMode="auto">
              <a:xfrm>
                <a:off x="1328" y="545"/>
                <a:ext cx="166" cy="1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79" name="Rectangle 62"/>
              <p:cNvSpPr>
                <a:spLocks/>
              </p:cNvSpPr>
              <p:nvPr/>
            </p:nvSpPr>
            <p:spPr bwMode="auto">
              <a:xfrm>
                <a:off x="1638" y="545"/>
                <a:ext cx="225" cy="1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80" name="Rectangle 63"/>
              <p:cNvSpPr>
                <a:spLocks/>
              </p:cNvSpPr>
              <p:nvPr/>
            </p:nvSpPr>
            <p:spPr bwMode="auto">
              <a:xfrm>
                <a:off x="2486" y="545"/>
                <a:ext cx="223" cy="1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81" name="Rectangle 64"/>
              <p:cNvSpPr>
                <a:spLocks/>
              </p:cNvSpPr>
              <p:nvPr/>
            </p:nvSpPr>
            <p:spPr bwMode="auto">
              <a:xfrm>
                <a:off x="3328" y="545"/>
                <a:ext cx="223" cy="1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82" name="Rectangle 65"/>
              <p:cNvSpPr>
                <a:spLocks/>
              </p:cNvSpPr>
              <p:nvPr/>
            </p:nvSpPr>
            <p:spPr bwMode="auto">
              <a:xfrm>
                <a:off x="2901" y="545"/>
                <a:ext cx="225" cy="1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83" name="Rectangle 66"/>
              <p:cNvSpPr>
                <a:spLocks/>
              </p:cNvSpPr>
              <p:nvPr/>
            </p:nvSpPr>
            <p:spPr bwMode="auto">
              <a:xfrm>
                <a:off x="3749" y="544"/>
                <a:ext cx="88" cy="15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84" name="Rectangle 67"/>
              <p:cNvSpPr>
                <a:spLocks/>
              </p:cNvSpPr>
              <p:nvPr/>
            </p:nvSpPr>
            <p:spPr bwMode="auto">
              <a:xfrm>
                <a:off x="907" y="1587"/>
                <a:ext cx="3166" cy="63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85" name="Rectangle 68"/>
              <p:cNvSpPr>
                <a:spLocks/>
              </p:cNvSpPr>
              <p:nvPr/>
            </p:nvSpPr>
            <p:spPr bwMode="auto">
              <a:xfrm>
                <a:off x="677" y="1500"/>
                <a:ext cx="344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66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Al</a:t>
                </a:r>
              </a:p>
            </p:txBody>
          </p:sp>
          <p:sp>
            <p:nvSpPr>
              <p:cNvPr id="53286" name="Rectangle 69"/>
              <p:cNvSpPr>
                <a:spLocks/>
              </p:cNvSpPr>
              <p:nvPr/>
            </p:nvSpPr>
            <p:spPr bwMode="auto">
              <a:xfrm>
                <a:off x="907" y="517"/>
                <a:ext cx="3166" cy="28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87" name="Rectangle 70"/>
              <p:cNvSpPr>
                <a:spLocks/>
              </p:cNvSpPr>
              <p:nvPr/>
            </p:nvSpPr>
            <p:spPr bwMode="auto">
              <a:xfrm>
                <a:off x="508" y="401"/>
                <a:ext cx="585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66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SiO</a:t>
                </a:r>
                <a:r>
                  <a:rPr lang="en-US" sz="1266" baseline="-25000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3288" name="Rectangle 71"/>
              <p:cNvSpPr>
                <a:spLocks/>
              </p:cNvSpPr>
              <p:nvPr/>
            </p:nvSpPr>
            <p:spPr bwMode="auto">
              <a:xfrm>
                <a:off x="1013" y="487"/>
                <a:ext cx="166" cy="60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89" name="Rectangle 72"/>
              <p:cNvSpPr>
                <a:spLocks/>
              </p:cNvSpPr>
              <p:nvPr/>
            </p:nvSpPr>
            <p:spPr bwMode="auto">
              <a:xfrm>
                <a:off x="1328" y="493"/>
                <a:ext cx="166" cy="61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90" name="Rectangle 73"/>
              <p:cNvSpPr>
                <a:spLocks/>
              </p:cNvSpPr>
              <p:nvPr/>
            </p:nvSpPr>
            <p:spPr bwMode="auto">
              <a:xfrm>
                <a:off x="1646" y="460"/>
                <a:ext cx="222" cy="60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91" name="Rectangle 74"/>
              <p:cNvSpPr>
                <a:spLocks/>
              </p:cNvSpPr>
              <p:nvPr/>
            </p:nvSpPr>
            <p:spPr bwMode="auto">
              <a:xfrm>
                <a:off x="2068" y="460"/>
                <a:ext cx="223" cy="60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92" name="Rectangle 75"/>
              <p:cNvSpPr>
                <a:spLocks/>
              </p:cNvSpPr>
              <p:nvPr/>
            </p:nvSpPr>
            <p:spPr bwMode="auto">
              <a:xfrm>
                <a:off x="2909" y="456"/>
                <a:ext cx="222" cy="61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93" name="Rectangle 76"/>
              <p:cNvSpPr>
                <a:spLocks/>
              </p:cNvSpPr>
              <p:nvPr/>
            </p:nvSpPr>
            <p:spPr bwMode="auto">
              <a:xfrm>
                <a:off x="2492" y="460"/>
                <a:ext cx="222" cy="60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94" name="Rectangle 77"/>
              <p:cNvSpPr>
                <a:spLocks/>
              </p:cNvSpPr>
              <p:nvPr/>
            </p:nvSpPr>
            <p:spPr bwMode="auto">
              <a:xfrm>
                <a:off x="3328" y="460"/>
                <a:ext cx="223" cy="60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53295" name="Rectangle 78"/>
              <p:cNvSpPr>
                <a:spLocks/>
              </p:cNvSpPr>
              <p:nvPr/>
            </p:nvSpPr>
            <p:spPr bwMode="auto">
              <a:xfrm>
                <a:off x="3743" y="460"/>
                <a:ext cx="225" cy="60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30768" name="Line 79"/>
              <p:cNvSpPr>
                <a:spLocks noChangeShapeType="1"/>
              </p:cNvSpPr>
              <p:nvPr/>
            </p:nvSpPr>
            <p:spPr bwMode="auto">
              <a:xfrm flipH="1">
                <a:off x="1098" y="318"/>
                <a:ext cx="0" cy="15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3297" name="Rectangle 80"/>
              <p:cNvSpPr>
                <a:spLocks/>
              </p:cNvSpPr>
              <p:nvPr/>
            </p:nvSpPr>
            <p:spPr bwMode="auto">
              <a:xfrm>
                <a:off x="0" y="211"/>
                <a:ext cx="969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66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Guard Ring</a:t>
                </a:r>
              </a:p>
            </p:txBody>
          </p:sp>
          <p:sp>
            <p:nvSpPr>
              <p:cNvPr id="30770" name="Line 81"/>
              <p:cNvSpPr>
                <a:spLocks noChangeShapeType="1"/>
              </p:cNvSpPr>
              <p:nvPr/>
            </p:nvSpPr>
            <p:spPr bwMode="auto">
              <a:xfrm flipH="1">
                <a:off x="937" y="318"/>
                <a:ext cx="15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0771" name="Line 82"/>
              <p:cNvSpPr>
                <a:spLocks noChangeShapeType="1"/>
              </p:cNvSpPr>
              <p:nvPr/>
            </p:nvSpPr>
            <p:spPr bwMode="auto">
              <a:xfrm>
                <a:off x="1409" y="149"/>
                <a:ext cx="0" cy="298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3300" name="Rectangle 83"/>
              <p:cNvSpPr>
                <a:spLocks/>
              </p:cNvSpPr>
              <p:nvPr/>
            </p:nvSpPr>
            <p:spPr bwMode="auto">
              <a:xfrm>
                <a:off x="111" y="49"/>
                <a:ext cx="969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66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Bias Ring</a:t>
                </a:r>
              </a:p>
            </p:txBody>
          </p:sp>
          <p:sp>
            <p:nvSpPr>
              <p:cNvPr id="30773" name="Line 84"/>
              <p:cNvSpPr>
                <a:spLocks noChangeShapeType="1"/>
              </p:cNvSpPr>
              <p:nvPr/>
            </p:nvSpPr>
            <p:spPr bwMode="auto">
              <a:xfrm flipH="1">
                <a:off x="937" y="149"/>
                <a:ext cx="4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3302" name="Rectangle 85"/>
              <p:cNvSpPr>
                <a:spLocks/>
              </p:cNvSpPr>
              <p:nvPr/>
            </p:nvSpPr>
            <p:spPr bwMode="auto">
              <a:xfrm>
                <a:off x="1893" y="733"/>
                <a:ext cx="1272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1266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p-spray/stop </a:t>
                </a:r>
              </a:p>
            </p:txBody>
          </p:sp>
          <p:sp>
            <p:nvSpPr>
              <p:cNvPr id="30775" name="Line 86"/>
              <p:cNvSpPr>
                <a:spLocks noChangeShapeType="1"/>
              </p:cNvSpPr>
              <p:nvPr/>
            </p:nvSpPr>
            <p:spPr bwMode="auto">
              <a:xfrm rot="10800000" flipH="1">
                <a:off x="2388" y="585"/>
                <a:ext cx="0" cy="169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53304" name="Rectangle 87"/>
              <p:cNvSpPr>
                <a:spLocks/>
              </p:cNvSpPr>
              <p:nvPr/>
            </p:nvSpPr>
            <p:spPr bwMode="auto">
              <a:xfrm>
                <a:off x="2186" y="0"/>
                <a:ext cx="927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250" smtClean="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sym typeface="Arial" panose="020B0604020202020204" pitchFamily="34" charset="0"/>
                  </a:rPr>
                  <a:t>n-in-p  </a:t>
                </a:r>
              </a:p>
            </p:txBody>
          </p:sp>
          <p:sp>
            <p:nvSpPr>
              <p:cNvPr id="53305" name="Rectangle 88"/>
              <p:cNvSpPr>
                <a:spLocks/>
              </p:cNvSpPr>
              <p:nvPr/>
            </p:nvSpPr>
            <p:spPr bwMode="auto">
              <a:xfrm flipH="1">
                <a:off x="893" y="558"/>
                <a:ext cx="7" cy="10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>
                  <a:defRPr/>
                </a:pPr>
                <a:endParaRPr lang="fr-FR" sz="2953" smtClean="0"/>
              </a:p>
            </p:txBody>
          </p:sp>
          <p:sp>
            <p:nvSpPr>
              <p:cNvPr id="30778" name="Line 89"/>
              <p:cNvSpPr>
                <a:spLocks noChangeShapeType="1"/>
              </p:cNvSpPr>
              <p:nvPr/>
            </p:nvSpPr>
            <p:spPr bwMode="auto">
              <a:xfrm>
                <a:off x="4069" y="438"/>
                <a:ext cx="0" cy="1304"/>
              </a:xfrm>
              <a:prstGeom prst="line">
                <a:avLst/>
              </a:prstGeom>
              <a:noFill/>
              <a:ln w="31750">
                <a:solidFill>
                  <a:srgbClr val="34323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sp>
          <p:nvSpPr>
            <p:cNvPr id="53270" name="Rectangle 91"/>
            <p:cNvSpPr>
              <a:spLocks/>
            </p:cNvSpPr>
            <p:nvPr/>
          </p:nvSpPr>
          <p:spPr bwMode="auto">
            <a:xfrm>
              <a:off x="0" y="0"/>
              <a:ext cx="3167" cy="1784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/>
            <a:lstStyle>
              <a:lvl1pPr marL="388938" indent="-388938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1301750" indent="-2603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4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4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4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4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ts val="400"/>
                </a:spcBef>
                <a:buClr>
                  <a:srgbClr val="FFC705"/>
                </a:buClr>
              </a:pPr>
              <a:r>
                <a:rPr lang="en-US" sz="2800" dirty="0">
                  <a:latin typeface="Bodoni MT" panose="02070603080606020203" pitchFamily="18" charset="0"/>
                  <a:sym typeface="Arial" panose="020B0604020202020204" pitchFamily="34" charset="0"/>
                </a:rPr>
                <a:t>n-in-p</a:t>
              </a:r>
            </a:p>
            <a:p>
              <a:pPr eaLnBrk="1" hangingPunct="1">
                <a:spcBef>
                  <a:spcPts val="300"/>
                </a:spcBef>
                <a:buClr>
                  <a:srgbClr val="FFC705"/>
                </a:buClr>
              </a:pPr>
              <a:r>
                <a:rPr lang="en-US" sz="1200" dirty="0">
                  <a:latin typeface="Arial" panose="020B0604020202020204" pitchFamily="34" charset="0"/>
                  <a:sym typeface="Arial" panose="020B0604020202020204" pitchFamily="34" charset="0"/>
                </a:rPr>
                <a:t>~50% less expensive than n-in-n</a:t>
              </a:r>
              <a:endParaRPr lang="en-US" sz="2200" dirty="0">
                <a:latin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>
                <a:spcBef>
                  <a:spcPts val="300"/>
                </a:spcBef>
                <a:buClr>
                  <a:srgbClr val="FFC705"/>
                </a:buClr>
              </a:pPr>
              <a:r>
                <a:rPr lang="en-US" sz="1200" dirty="0">
                  <a:latin typeface="Arial" panose="020B0604020202020204" pitchFamily="34" charset="0"/>
                  <a:sym typeface="Arial" panose="020B0604020202020204" pitchFamily="34" charset="0"/>
                </a:rPr>
                <a:t>Single-sided processing</a:t>
              </a:r>
              <a:endParaRPr lang="en-US" sz="2200" dirty="0">
                <a:latin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>
                <a:spcBef>
                  <a:spcPts val="300"/>
                </a:spcBef>
                <a:buClr>
                  <a:srgbClr val="FFC705"/>
                </a:buClr>
              </a:pPr>
              <a:r>
                <a:rPr lang="en-US" sz="1200" dirty="0">
                  <a:latin typeface="Arial" panose="020B0604020202020204" pitchFamily="34" charset="0"/>
                  <a:sym typeface="Arial" panose="020B0604020202020204" pitchFamily="34" charset="0"/>
                </a:rPr>
                <a:t>More suppliers </a:t>
              </a:r>
              <a:r>
                <a:rPr lang="en-US" sz="1200" dirty="0" smtClean="0">
                  <a:latin typeface="Arial" panose="020B0604020202020204" pitchFamily="34" charset="0"/>
                  <a:sym typeface="Arial" panose="020B0604020202020204" pitchFamily="34" charset="0"/>
                </a:rPr>
                <a:t>(Japan, EU )</a:t>
              </a:r>
              <a:endParaRPr lang="en-US" sz="2200" dirty="0">
                <a:latin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>
                <a:spcBef>
                  <a:spcPts val="300"/>
                </a:spcBef>
                <a:buClr>
                  <a:srgbClr val="FFC705"/>
                </a:buClr>
              </a:pPr>
              <a:r>
                <a:rPr lang="en-US" sz="1200" dirty="0">
                  <a:latin typeface="Arial" panose="020B0604020202020204" pitchFamily="34" charset="0"/>
                  <a:sym typeface="Arial" panose="020B0604020202020204" pitchFamily="34" charset="0"/>
                </a:rPr>
                <a:t>Limited production experience</a:t>
              </a:r>
              <a:endParaRPr lang="en-US" sz="2200" dirty="0">
                <a:latin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>
                <a:spcBef>
                  <a:spcPts val="300"/>
                </a:spcBef>
                <a:buClr>
                  <a:srgbClr val="FFC705"/>
                </a:buClr>
              </a:pPr>
              <a:r>
                <a:rPr lang="en-US" sz="1200" dirty="0" smtClean="0">
                  <a:latin typeface="Arial" panose="020B0604020202020204" pitchFamily="34" charset="0"/>
                  <a:sym typeface="Arial" panose="020B0604020202020204" pitchFamily="34" charset="0"/>
                </a:rPr>
                <a:t>Better  </a:t>
              </a:r>
              <a:r>
                <a:rPr lang="en-US" sz="1200" dirty="0">
                  <a:latin typeface="Arial" panose="020B0604020202020204" pitchFamily="34" charset="0"/>
                  <a:sym typeface="Arial" panose="020B0604020202020204" pitchFamily="34" charset="0"/>
                </a:rPr>
                <a:t>radiation hard </a:t>
              </a:r>
              <a:r>
                <a:rPr lang="en-US" sz="1200" dirty="0" smtClean="0">
                  <a:latin typeface="Arial" panose="020B0604020202020204" pitchFamily="34" charset="0"/>
                  <a:sym typeface="Arial" panose="020B0604020202020204" pitchFamily="34" charset="0"/>
                </a:rPr>
                <a:t>tolerance </a:t>
              </a:r>
              <a:endParaRPr lang="en-US" sz="1200" dirty="0">
                <a:latin typeface="Arial" panose="020B0604020202020204" pitchFamily="34" charset="0"/>
                <a:sym typeface="Arial" panose="020B0604020202020204" pitchFamily="34" charset="0"/>
              </a:endParaRPr>
            </a:p>
            <a:p>
              <a:pPr eaLnBrk="1" hangingPunct="1">
                <a:spcBef>
                  <a:spcPts val="300"/>
                </a:spcBef>
                <a:buClr>
                  <a:srgbClr val="FFC705"/>
                </a:buClr>
              </a:pPr>
              <a:r>
                <a:rPr lang="en-US" sz="1200" dirty="0">
                  <a:latin typeface="Arial" panose="020B0604020202020204" pitchFamily="34" charset="0"/>
                  <a:sym typeface="Arial" panose="020B0604020202020204" pitchFamily="34" charset="0"/>
                </a:rPr>
                <a:t>n</a:t>
              </a:r>
              <a:r>
                <a:rPr lang="en-US" sz="1200" baseline="32000" dirty="0">
                  <a:latin typeface="Arial" panose="020B0604020202020204" pitchFamily="34" charset="0"/>
                  <a:sym typeface="Arial" panose="020B0604020202020204" pitchFamily="34" charset="0"/>
                </a:rPr>
                <a:t>+</a:t>
              </a:r>
              <a:r>
                <a:rPr lang="en-US" sz="1200" dirty="0">
                  <a:latin typeface="Arial" panose="020B0604020202020204" pitchFamily="34" charset="0"/>
                  <a:sym typeface="Arial" panose="020B0604020202020204" pitchFamily="34" charset="0"/>
                </a:rPr>
                <a:t> R/O kept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92764" y="-41921"/>
            <a:ext cx="8594035" cy="745184"/>
          </a:xfrm>
        </p:spPr>
        <p:txBody>
          <a:bodyPr/>
          <a:lstStyle/>
          <a:p>
            <a:r>
              <a:rPr lang="fr-FR" dirty="0" smtClean="0">
                <a:latin typeface="Agency FB" panose="020B0503020202020204" pitchFamily="34" charset="0"/>
              </a:rPr>
              <a:t>Alternatives for </a:t>
            </a:r>
            <a:r>
              <a:rPr lang="fr-FR" dirty="0" err="1" smtClean="0">
                <a:latin typeface="Agency FB" panose="020B0503020202020204" pitchFamily="34" charset="0"/>
              </a:rPr>
              <a:t>Planar</a:t>
            </a:r>
            <a:r>
              <a:rPr lang="fr-FR" dirty="0" smtClean="0">
                <a:latin typeface="Agency FB" panose="020B0503020202020204" pitchFamily="34" charset="0"/>
              </a:rPr>
              <a:t> pixel </a:t>
            </a:r>
            <a:r>
              <a:rPr lang="fr-FR" dirty="0" err="1" smtClean="0">
                <a:latin typeface="Agency FB" panose="020B0503020202020204" pitchFamily="34" charset="0"/>
              </a:rPr>
              <a:t>technology</a:t>
            </a:r>
            <a:endParaRPr lang="fr-FR" dirty="0">
              <a:latin typeface="Agency FB" panose="020B0503020202020204" pitchFamily="34" charset="0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4356820" y="1899224"/>
            <a:ext cx="769595" cy="6612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4199081" y="5298839"/>
            <a:ext cx="756362" cy="7587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286539" y="3179756"/>
            <a:ext cx="10438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Present 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4199081" y="6440381"/>
            <a:ext cx="85151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Future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Pixel Module </a:t>
            </a:r>
            <a:r>
              <a:rPr lang="fr-FR" dirty="0" err="1" smtClean="0"/>
              <a:t>Detection</a:t>
            </a:r>
            <a:r>
              <a:rPr lang="fr-FR" dirty="0" smtClean="0"/>
              <a:t> Unit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991" y="920441"/>
            <a:ext cx="9131300" cy="5745162"/>
          </a:xfrm>
        </p:spPr>
        <p:txBody>
          <a:bodyPr/>
          <a:lstStyle/>
          <a:p>
            <a:r>
              <a:rPr lang="fr-FR" dirty="0" err="1" smtClean="0"/>
              <a:t>Intrinsic</a:t>
            </a:r>
            <a:r>
              <a:rPr lang="fr-FR" dirty="0" smtClean="0"/>
              <a:t> Module </a:t>
            </a: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r>
              <a:rPr lang="fr-FR" dirty="0" err="1" smtClean="0"/>
              <a:t>device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0217FB-DB82-4B0F-8482-0B070845ADD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grpSp>
        <p:nvGrpSpPr>
          <p:cNvPr id="27" name="Groupe 26"/>
          <p:cNvGrpSpPr/>
          <p:nvPr/>
        </p:nvGrpSpPr>
        <p:grpSpPr>
          <a:xfrm>
            <a:off x="545470" y="504298"/>
            <a:ext cx="8402638" cy="4877679"/>
            <a:chOff x="545470" y="493412"/>
            <a:chExt cx="8402638" cy="4877679"/>
          </a:xfrm>
        </p:grpSpPr>
        <p:grpSp>
          <p:nvGrpSpPr>
            <p:cNvPr id="5" name="Group 108"/>
            <p:cNvGrpSpPr>
              <a:grpSpLocks/>
            </p:cNvGrpSpPr>
            <p:nvPr/>
          </p:nvGrpSpPr>
          <p:grpSpPr bwMode="auto">
            <a:xfrm>
              <a:off x="545470" y="493412"/>
              <a:ext cx="8402638" cy="4877679"/>
              <a:chOff x="0" y="0"/>
              <a:chExt cx="7528" cy="4370"/>
            </a:xfrm>
          </p:grpSpPr>
          <p:grpSp>
            <p:nvGrpSpPr>
              <p:cNvPr id="6" name="Group 106"/>
              <p:cNvGrpSpPr>
                <a:grpSpLocks/>
              </p:cNvGrpSpPr>
              <p:nvPr/>
            </p:nvGrpSpPr>
            <p:grpSpPr bwMode="auto">
              <a:xfrm>
                <a:off x="950" y="0"/>
                <a:ext cx="6578" cy="3321"/>
                <a:chOff x="0" y="0"/>
                <a:chExt cx="6577" cy="3321"/>
              </a:xfrm>
            </p:grpSpPr>
            <p:grpSp>
              <p:nvGrpSpPr>
                <p:cNvPr id="8" name="Group 104"/>
                <p:cNvGrpSpPr>
                  <a:grpSpLocks/>
                </p:cNvGrpSpPr>
                <p:nvPr/>
              </p:nvGrpSpPr>
              <p:grpSpPr bwMode="auto">
                <a:xfrm>
                  <a:off x="2709" y="816"/>
                  <a:ext cx="3868" cy="2505"/>
                  <a:chOff x="0" y="159"/>
                  <a:chExt cx="3868" cy="2504"/>
                </a:xfrm>
              </p:grpSpPr>
              <p:pic>
                <p:nvPicPr>
                  <p:cNvPr id="10" name="Picture 94"/>
                  <p:cNvPicPr>
                    <a:picLocks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401" t="21126" r="5469" b="13927"/>
                  <a:stretch>
                    <a:fillRect/>
                  </a:stretch>
                </p:blipFill>
                <p:spPr bwMode="auto">
                  <a:xfrm>
                    <a:off x="478" y="549"/>
                    <a:ext cx="3077" cy="1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1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1076" y="159"/>
                    <a:ext cx="1789" cy="570"/>
                    <a:chOff x="-568" y="159"/>
                    <a:chExt cx="1789" cy="570"/>
                  </a:xfrm>
                </p:grpSpPr>
                <p:sp>
                  <p:nvSpPr>
                    <p:cNvPr id="18" name="AutoShape 95"/>
                    <p:cNvSpPr>
                      <a:spLocks/>
                    </p:cNvSpPr>
                    <p:nvPr/>
                  </p:nvSpPr>
                  <p:spPr bwMode="auto">
                    <a:xfrm>
                      <a:off x="-568" y="159"/>
                      <a:ext cx="1479" cy="57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247 w 21600"/>
                        <a:gd name="T3" fmla="*/ 0 h 21600"/>
                        <a:gd name="T4" fmla="*/ 616 w 21600"/>
                        <a:gd name="T5" fmla="*/ 0 h 21600"/>
                        <a:gd name="T6" fmla="*/ 1479 w 21600"/>
                        <a:gd name="T7" fmla="*/ 0 h 21600"/>
                        <a:gd name="T8" fmla="*/ 1479 w 21600"/>
                        <a:gd name="T9" fmla="*/ 154 h 21600"/>
                        <a:gd name="T10" fmla="*/ 1479 w 21600"/>
                        <a:gd name="T11" fmla="*/ 221 h 21600"/>
                        <a:gd name="T12" fmla="*/ 1479 w 21600"/>
                        <a:gd name="T13" fmla="*/ 265 h 21600"/>
                        <a:gd name="T14" fmla="*/ 616 w 21600"/>
                        <a:gd name="T15" fmla="*/ 265 h 21600"/>
                        <a:gd name="T16" fmla="*/ 29 w 21600"/>
                        <a:gd name="T17" fmla="*/ 570 h 21600"/>
                        <a:gd name="T18" fmla="*/ 247 w 21600"/>
                        <a:gd name="T19" fmla="*/ 265 h 21600"/>
                        <a:gd name="T20" fmla="*/ 0 w 21600"/>
                        <a:gd name="T21" fmla="*/ 265 h 21600"/>
                        <a:gd name="T22" fmla="*/ 0 w 21600"/>
                        <a:gd name="T23" fmla="*/ 221 h 21600"/>
                        <a:gd name="T24" fmla="*/ 0 w 21600"/>
                        <a:gd name="T25" fmla="*/ 154 h 21600"/>
                        <a:gd name="T26" fmla="*/ 0 w 21600"/>
                        <a:gd name="T27" fmla="*/ 0 h 21600"/>
                        <a:gd name="T28" fmla="*/ 0 w 21600"/>
                        <a:gd name="T29" fmla="*/ 0 h 2160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600" y="0"/>
                          </a:lnTo>
                          <a:lnTo>
                            <a:pt x="9000" y="0"/>
                          </a:lnTo>
                          <a:lnTo>
                            <a:pt x="21600" y="0"/>
                          </a:lnTo>
                          <a:lnTo>
                            <a:pt x="21600" y="5849"/>
                          </a:lnTo>
                          <a:lnTo>
                            <a:pt x="21600" y="8356"/>
                          </a:lnTo>
                          <a:lnTo>
                            <a:pt x="21600" y="10027"/>
                          </a:lnTo>
                          <a:lnTo>
                            <a:pt x="9000" y="10027"/>
                          </a:lnTo>
                          <a:lnTo>
                            <a:pt x="427" y="21600"/>
                          </a:lnTo>
                          <a:lnTo>
                            <a:pt x="3600" y="10027"/>
                          </a:lnTo>
                          <a:lnTo>
                            <a:pt x="0" y="10027"/>
                          </a:lnTo>
                          <a:lnTo>
                            <a:pt x="0" y="8356"/>
                          </a:lnTo>
                          <a:lnTo>
                            <a:pt x="0" y="5849"/>
                          </a:lnTo>
                          <a:lnTo>
                            <a:pt x="0" y="0"/>
                          </a:lnTo>
                          <a:close/>
                          <a:moveTo>
                            <a:pt x="0" y="0"/>
                          </a:moveTo>
                        </a:path>
                      </a:pathLst>
                    </a:custGeom>
                    <a:solidFill>
                      <a:srgbClr val="FFC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ap="flat">
                          <a:solidFill>
                            <a:srgbClr val="000000"/>
                          </a:solidFill>
                          <a:miter lim="800000"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" name="Rectangle 96"/>
                    <p:cNvSpPr>
                      <a:spLocks/>
                    </p:cNvSpPr>
                    <p:nvPr/>
                  </p:nvSpPr>
                  <p:spPr bwMode="auto">
                    <a:xfrm>
                      <a:off x="-259" y="184"/>
                      <a:ext cx="1480" cy="2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>
                      <a:lvl1pPr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1pPr>
                      <a:lvl2pPr marL="742950" indent="-28575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2pPr>
                      <a:lvl3pPr marL="11430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3pPr>
                      <a:lvl4pPr marL="16002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4pPr>
                      <a:lvl5pPr marL="20574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r>
                        <a:rPr lang="en-US" sz="1266" dirty="0" smtClean="0">
                          <a:latin typeface="Tahoma" panose="020B0604030504040204" pitchFamily="34" charset="0"/>
                          <a:ea typeface="MS PGothic" panose="020B0600070205080204" pitchFamily="34" charset="-128"/>
                          <a:sym typeface="Tahoma" panose="020B0604030504040204" pitchFamily="34" charset="0"/>
                        </a:rPr>
                        <a:t>Silicon sensor </a:t>
                      </a:r>
                    </a:p>
                  </p:txBody>
                </p:sp>
              </p:grpSp>
              <p:grpSp>
                <p:nvGrpSpPr>
                  <p:cNvPr id="12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0" y="1981"/>
                    <a:ext cx="1488" cy="682"/>
                    <a:chOff x="0" y="0"/>
                    <a:chExt cx="1488" cy="681"/>
                  </a:xfrm>
                </p:grpSpPr>
                <p:sp>
                  <p:nvSpPr>
                    <p:cNvPr id="16" name="AutoShape 98"/>
                    <p:cNvSpPr>
                      <a:spLocks/>
                    </p:cNvSpPr>
                    <p:nvPr/>
                  </p:nvSpPr>
                  <p:spPr bwMode="auto">
                    <a:xfrm>
                      <a:off x="1" y="0"/>
                      <a:ext cx="1487" cy="681"/>
                    </a:xfrm>
                    <a:custGeom>
                      <a:avLst/>
                      <a:gdLst>
                        <a:gd name="T0" fmla="*/ 0 w 21600"/>
                        <a:gd name="T1" fmla="*/ 417 h 21600"/>
                        <a:gd name="T2" fmla="*/ 866 w 21600"/>
                        <a:gd name="T3" fmla="*/ 417 h 21600"/>
                        <a:gd name="T4" fmla="*/ 1487 w 21600"/>
                        <a:gd name="T5" fmla="*/ 0 h 21600"/>
                        <a:gd name="T6" fmla="*/ 1237 w 21600"/>
                        <a:gd name="T7" fmla="*/ 417 h 21600"/>
                        <a:gd name="T8" fmla="*/ 1485 w 21600"/>
                        <a:gd name="T9" fmla="*/ 417 h 21600"/>
                        <a:gd name="T10" fmla="*/ 1485 w 21600"/>
                        <a:gd name="T11" fmla="*/ 461 h 21600"/>
                        <a:gd name="T12" fmla="*/ 1485 w 21600"/>
                        <a:gd name="T13" fmla="*/ 527 h 21600"/>
                        <a:gd name="T14" fmla="*/ 1485 w 21600"/>
                        <a:gd name="T15" fmla="*/ 681 h 21600"/>
                        <a:gd name="T16" fmla="*/ 1237 w 21600"/>
                        <a:gd name="T17" fmla="*/ 681 h 21600"/>
                        <a:gd name="T18" fmla="*/ 866 w 21600"/>
                        <a:gd name="T19" fmla="*/ 681 h 21600"/>
                        <a:gd name="T20" fmla="*/ 0 w 21600"/>
                        <a:gd name="T21" fmla="*/ 681 h 21600"/>
                        <a:gd name="T22" fmla="*/ 0 w 21600"/>
                        <a:gd name="T23" fmla="*/ 527 h 21600"/>
                        <a:gd name="T24" fmla="*/ 0 w 21600"/>
                        <a:gd name="T25" fmla="*/ 461 h 21600"/>
                        <a:gd name="T26" fmla="*/ 0 w 21600"/>
                        <a:gd name="T27" fmla="*/ 417 h 21600"/>
                        <a:gd name="T28" fmla="*/ 0 w 21600"/>
                        <a:gd name="T29" fmla="*/ 417 h 2160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13239"/>
                          </a:moveTo>
                          <a:lnTo>
                            <a:pt x="12580" y="13239"/>
                          </a:lnTo>
                          <a:lnTo>
                            <a:pt x="21600" y="0"/>
                          </a:lnTo>
                          <a:lnTo>
                            <a:pt x="17972" y="13239"/>
                          </a:lnTo>
                          <a:lnTo>
                            <a:pt x="21566" y="13239"/>
                          </a:lnTo>
                          <a:lnTo>
                            <a:pt x="21566" y="14632"/>
                          </a:lnTo>
                          <a:lnTo>
                            <a:pt x="21566" y="16723"/>
                          </a:lnTo>
                          <a:lnTo>
                            <a:pt x="21566" y="21600"/>
                          </a:lnTo>
                          <a:lnTo>
                            <a:pt x="17972" y="21600"/>
                          </a:lnTo>
                          <a:lnTo>
                            <a:pt x="12580" y="21600"/>
                          </a:lnTo>
                          <a:lnTo>
                            <a:pt x="0" y="21600"/>
                          </a:lnTo>
                          <a:lnTo>
                            <a:pt x="0" y="16723"/>
                          </a:lnTo>
                          <a:lnTo>
                            <a:pt x="0" y="14632"/>
                          </a:lnTo>
                          <a:lnTo>
                            <a:pt x="0" y="13239"/>
                          </a:lnTo>
                          <a:close/>
                          <a:moveTo>
                            <a:pt x="0" y="13239"/>
                          </a:moveTo>
                        </a:path>
                      </a:pathLst>
                    </a:custGeom>
                    <a:solidFill>
                      <a:srgbClr val="FFC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ap="flat">
                          <a:solidFill>
                            <a:srgbClr val="000000"/>
                          </a:solidFill>
                          <a:miter lim="800000"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" name="Rectangle 99"/>
                    <p:cNvSpPr>
                      <a:spLocks/>
                    </p:cNvSpPr>
                    <p:nvPr/>
                  </p:nvSpPr>
                  <p:spPr bwMode="auto">
                    <a:xfrm>
                      <a:off x="0" y="428"/>
                      <a:ext cx="1487" cy="2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>
                      <a:lvl1pPr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1pPr>
                      <a:lvl2pPr marL="742950" indent="-28575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2pPr>
                      <a:lvl3pPr marL="11430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3pPr>
                      <a:lvl4pPr marL="16002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4pPr>
                      <a:lvl5pPr marL="20574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r>
                        <a:rPr lang="en-US" sz="1266" dirty="0" smtClean="0">
                          <a:latin typeface="Tahoma" panose="020B0604030504040204" pitchFamily="34" charset="0"/>
                          <a:ea typeface="MS PGothic" panose="020B0600070205080204" pitchFamily="34" charset="-128"/>
                          <a:sym typeface="Tahoma" panose="020B0604030504040204" pitchFamily="34" charset="0"/>
                        </a:rPr>
                        <a:t>Readout chip </a:t>
                      </a:r>
                    </a:p>
                  </p:txBody>
                </p:sp>
              </p:grpSp>
              <p:grpSp>
                <p:nvGrpSpPr>
                  <p:cNvPr id="13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2388" y="1335"/>
                    <a:ext cx="1480" cy="1261"/>
                    <a:chOff x="0" y="0"/>
                    <a:chExt cx="1480" cy="1260"/>
                  </a:xfrm>
                </p:grpSpPr>
                <p:sp>
                  <p:nvSpPr>
                    <p:cNvPr id="14" name="AutoShape 101"/>
                    <p:cNvSpPr>
                      <a:spLocks/>
                    </p:cNvSpPr>
                    <p:nvPr/>
                  </p:nvSpPr>
                  <p:spPr bwMode="auto">
                    <a:xfrm>
                      <a:off x="0" y="0"/>
                      <a:ext cx="1479" cy="1241"/>
                    </a:xfrm>
                    <a:custGeom>
                      <a:avLst/>
                      <a:gdLst>
                        <a:gd name="T0" fmla="*/ 0 w 21600"/>
                        <a:gd name="T1" fmla="*/ 864 h 21600"/>
                        <a:gd name="T2" fmla="*/ 247 w 21600"/>
                        <a:gd name="T3" fmla="*/ 864 h 21600"/>
                        <a:gd name="T4" fmla="*/ 375 w 21600"/>
                        <a:gd name="T5" fmla="*/ 0 h 21600"/>
                        <a:gd name="T6" fmla="*/ 616 w 21600"/>
                        <a:gd name="T7" fmla="*/ 864 h 21600"/>
                        <a:gd name="T8" fmla="*/ 1479 w 21600"/>
                        <a:gd name="T9" fmla="*/ 864 h 21600"/>
                        <a:gd name="T10" fmla="*/ 1479 w 21600"/>
                        <a:gd name="T11" fmla="*/ 927 h 21600"/>
                        <a:gd name="T12" fmla="*/ 1479 w 21600"/>
                        <a:gd name="T13" fmla="*/ 1021 h 21600"/>
                        <a:gd name="T14" fmla="*/ 1479 w 21600"/>
                        <a:gd name="T15" fmla="*/ 1241 h 21600"/>
                        <a:gd name="T16" fmla="*/ 616 w 21600"/>
                        <a:gd name="T17" fmla="*/ 1241 h 21600"/>
                        <a:gd name="T18" fmla="*/ 247 w 21600"/>
                        <a:gd name="T19" fmla="*/ 1241 h 21600"/>
                        <a:gd name="T20" fmla="*/ 0 w 21600"/>
                        <a:gd name="T21" fmla="*/ 1241 h 21600"/>
                        <a:gd name="T22" fmla="*/ 0 w 21600"/>
                        <a:gd name="T23" fmla="*/ 1021 h 21600"/>
                        <a:gd name="T24" fmla="*/ 0 w 21600"/>
                        <a:gd name="T25" fmla="*/ 927 h 21600"/>
                        <a:gd name="T26" fmla="*/ 0 w 21600"/>
                        <a:gd name="T27" fmla="*/ 864 h 21600"/>
                        <a:gd name="T28" fmla="*/ 0 w 21600"/>
                        <a:gd name="T29" fmla="*/ 864 h 21600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15039"/>
                          </a:moveTo>
                          <a:lnTo>
                            <a:pt x="3600" y="15039"/>
                          </a:lnTo>
                          <a:lnTo>
                            <a:pt x="5481" y="0"/>
                          </a:lnTo>
                          <a:lnTo>
                            <a:pt x="9000" y="15039"/>
                          </a:lnTo>
                          <a:lnTo>
                            <a:pt x="21600" y="15039"/>
                          </a:lnTo>
                          <a:lnTo>
                            <a:pt x="21600" y="16133"/>
                          </a:lnTo>
                          <a:lnTo>
                            <a:pt x="21600" y="17773"/>
                          </a:lnTo>
                          <a:lnTo>
                            <a:pt x="21600" y="21600"/>
                          </a:lnTo>
                          <a:lnTo>
                            <a:pt x="9000" y="21600"/>
                          </a:lnTo>
                          <a:lnTo>
                            <a:pt x="3600" y="21600"/>
                          </a:lnTo>
                          <a:lnTo>
                            <a:pt x="0" y="21600"/>
                          </a:lnTo>
                          <a:lnTo>
                            <a:pt x="0" y="17773"/>
                          </a:lnTo>
                          <a:lnTo>
                            <a:pt x="0" y="16133"/>
                          </a:lnTo>
                          <a:lnTo>
                            <a:pt x="0" y="15039"/>
                          </a:lnTo>
                          <a:close/>
                          <a:moveTo>
                            <a:pt x="0" y="15039"/>
                          </a:moveTo>
                        </a:path>
                      </a:pathLst>
                    </a:custGeom>
                    <a:solidFill>
                      <a:srgbClr val="FFC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175" cap="flat">
                          <a:solidFill>
                            <a:srgbClr val="000000"/>
                          </a:solidFill>
                          <a:miter lim="800000"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lIns="0" tIns="0" rIns="0" bIns="0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" name="Rectangle 102"/>
                    <p:cNvSpPr>
                      <a:spLocks/>
                    </p:cNvSpPr>
                    <p:nvPr/>
                  </p:nvSpPr>
                  <p:spPr bwMode="auto">
                    <a:xfrm>
                      <a:off x="0" y="844"/>
                      <a:ext cx="1480" cy="4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0" tIns="0" rIns="0" bIns="0" anchor="ctr"/>
                    <a:lstStyle>
                      <a:lvl1pPr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1pPr>
                      <a:lvl2pPr marL="742950" indent="-28575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2pPr>
                      <a:lvl3pPr marL="11430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3pPr>
                      <a:lvl4pPr marL="16002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4pPr>
                      <a:lvl5pPr marL="20574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-128"/>
                          <a:sym typeface="Gill Sans" charset="0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r>
                        <a:rPr lang="en-US" sz="1266" smtClean="0">
                          <a:latin typeface="Tahoma" panose="020B0604030504040204" pitchFamily="34" charset="0"/>
                          <a:ea typeface="MS PGothic" panose="020B0600070205080204" pitchFamily="34" charset="-128"/>
                          <a:sym typeface="Tahoma" panose="020B0604030504040204" pitchFamily="34" charset="0"/>
                        </a:rPr>
                        <a:t>Bump bond connection </a:t>
                      </a:r>
                    </a:p>
                  </p:txBody>
                </p:sp>
              </p:grpSp>
            </p:grpSp>
            <p:sp>
              <p:nvSpPr>
                <p:cNvPr id="9" name="Rectangle 105"/>
                <p:cNvSpPr>
                  <a:spLocks/>
                </p:cNvSpPr>
                <p:nvPr/>
              </p:nvSpPr>
              <p:spPr bwMode="auto">
                <a:xfrm>
                  <a:off x="0" y="0"/>
                  <a:ext cx="0" cy="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sym typeface="Gill Sans" charset="0"/>
                    </a:defRPr>
                  </a:lvl1pPr>
                  <a:lvl2pPr marL="742950" indent="-28575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sym typeface="Gill Sans" charset="0"/>
                    </a:defRPr>
                  </a:lvl2pPr>
                  <a:lvl3pPr marL="11430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sym typeface="Gill Sans" charset="0"/>
                    </a:defRPr>
                  </a:lvl3pPr>
                  <a:lvl4pPr marL="16002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sym typeface="Gill Sans" charset="0"/>
                    </a:defRPr>
                  </a:lvl4pPr>
                  <a:lvl5pPr marL="20574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sym typeface="Gill Sans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sym typeface="Gill Sans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sym typeface="Gill Sans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sym typeface="Gill Sans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-128"/>
                      <a:sym typeface="Gill Sans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sz="3516" dirty="0" smtClean="0">
                    <a:solidFill>
                      <a:srgbClr val="FFBB07"/>
                    </a:solidFill>
                    <a:latin typeface="Arial Bold" charset="0"/>
                    <a:ea typeface="MS PGothic" panose="020B0600070205080204" pitchFamily="34" charset="-128"/>
                    <a:sym typeface="Arial Bold" charset="0"/>
                  </a:endParaRPr>
                </a:p>
              </p:txBody>
            </p:sp>
          </p:grpSp>
          <p:sp>
            <p:nvSpPr>
              <p:cNvPr id="7" name="Rectangle 107"/>
              <p:cNvSpPr>
                <a:spLocks/>
              </p:cNvSpPr>
              <p:nvPr/>
            </p:nvSpPr>
            <p:spPr bwMode="auto">
              <a:xfrm>
                <a:off x="0" y="738"/>
                <a:ext cx="3347" cy="3632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/>
              <a:lstStyle>
                <a:lvl1pPr marL="188913" indent="-188913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>
                    <a:tab pos="3708400" algn="r"/>
                  </a:tabLst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tabLst>
                    <a:tab pos="3708400" algn="r"/>
                  </a:tabLst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>
                    <a:tab pos="3708400" algn="r"/>
                  </a:tabLst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tabLst>
                    <a:tab pos="3708400" algn="r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tabLst>
                    <a:tab pos="3708400" algn="r"/>
                  </a:tabLst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40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tabLst>
                    <a:tab pos="3708400" algn="r"/>
                  </a:tabLst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40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tabLst>
                    <a:tab pos="3708400" algn="r"/>
                  </a:tabLst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40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tabLst>
                    <a:tab pos="3708400" algn="r"/>
                  </a:tabLst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40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tabLst>
                    <a:tab pos="3708400" algn="r"/>
                  </a:tabLst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buClr>
                    <a:srgbClr val="FFAF08"/>
                  </a:buClr>
                </a:pPr>
                <a:r>
                  <a:rPr lang="en-US" sz="2800" dirty="0">
                    <a:latin typeface="Bodoni MT" panose="02070603080606020203" pitchFamily="18" charset="0"/>
                    <a:sym typeface="Arial" panose="020B0604020202020204" pitchFamily="34" charset="0"/>
                  </a:rPr>
                  <a:t>Hybrid pixel detector:</a:t>
                </a:r>
                <a:endParaRPr lang="en-US" sz="2800" dirty="0">
                  <a:latin typeface="Bodoni MT" panose="02070603080606020203" pitchFamily="18" charset="0"/>
                  <a:sym typeface="Times New Roman" panose="02020603050405020304" pitchFamily="18" charset="0"/>
                </a:endParaRPr>
              </a:p>
              <a:p>
                <a:pPr eaLnBrk="1" hangingPunct="1">
                  <a:spcBef>
                    <a:spcPts val="300"/>
                  </a:spcBef>
                  <a:buClr>
                    <a:srgbClr val="FFAA04"/>
                  </a:buClr>
                </a:pPr>
                <a:r>
                  <a:rPr lang="en-US" sz="1800" dirty="0">
                    <a:latin typeface="Bodoni MT" panose="02070603080606020203" pitchFamily="18" charset="0"/>
                    <a:sym typeface="Arial" panose="020B0604020202020204" pitchFamily="34" charset="0"/>
                  </a:rPr>
                  <a:t>The sensor and the readout electronic are realized in different semiconductor substrates</a:t>
                </a:r>
                <a:endParaRPr lang="en-US" sz="1800" dirty="0">
                  <a:latin typeface="Bodoni MT" panose="02070603080606020203" pitchFamily="18" charset="0"/>
                  <a:sym typeface="Times New Roman" panose="02020603050405020304" pitchFamily="18" charset="0"/>
                </a:endParaRPr>
              </a:p>
              <a:p>
                <a:pPr eaLnBrk="1" hangingPunct="1">
                  <a:lnSpc>
                    <a:spcPct val="130000"/>
                  </a:lnSpc>
                  <a:spcBef>
                    <a:spcPts val="300"/>
                  </a:spcBef>
                  <a:buClr>
                    <a:srgbClr val="FFBE03"/>
                  </a:buClr>
                </a:pPr>
                <a:r>
                  <a:rPr lang="en-US" sz="1800" dirty="0">
                    <a:latin typeface="Bodoni MT" panose="02070603080606020203" pitchFamily="18" charset="0"/>
                    <a:sym typeface="Arial" panose="020B0604020202020204" pitchFamily="34" charset="0"/>
                  </a:rPr>
                  <a:t>Size of the electronic readout pixels is equal to the size of the sensor pixels</a:t>
                </a:r>
                <a:endParaRPr lang="en-US" sz="1800" dirty="0">
                  <a:latin typeface="Bodoni MT" panose="02070603080606020203" pitchFamily="18" charset="0"/>
                  <a:sym typeface="Times New Roman" panose="02020603050405020304" pitchFamily="18" charset="0"/>
                </a:endParaRPr>
              </a:p>
              <a:p>
                <a:pPr eaLnBrk="1" hangingPunct="1">
                  <a:lnSpc>
                    <a:spcPct val="130000"/>
                  </a:lnSpc>
                  <a:spcBef>
                    <a:spcPts val="300"/>
                  </a:spcBef>
                  <a:buClr>
                    <a:srgbClr val="FFB001"/>
                  </a:buClr>
                </a:pPr>
                <a:r>
                  <a:rPr lang="en-US" sz="1800" dirty="0">
                    <a:latin typeface="Bodoni MT" panose="02070603080606020203" pitchFamily="18" charset="0"/>
                    <a:sym typeface="Arial" panose="020B0604020202020204" pitchFamily="34" charset="0"/>
                  </a:rPr>
                  <a:t>The connection between the electronic and the sensor is done via bump bond connections</a:t>
                </a:r>
              </a:p>
            </p:txBody>
          </p:sp>
        </p:grpSp>
        <p:sp>
          <p:nvSpPr>
            <p:cNvPr id="26" name="ZoneTexte 25"/>
            <p:cNvSpPr txBox="1"/>
            <p:nvPr/>
          </p:nvSpPr>
          <p:spPr>
            <a:xfrm>
              <a:off x="7565032" y="1646363"/>
              <a:ext cx="8996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Bias plane</a:t>
              </a:r>
              <a:endParaRPr lang="en-GB" sz="1200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486246" y="4728554"/>
            <a:ext cx="4514121" cy="1828800"/>
            <a:chOff x="4486246" y="4728554"/>
            <a:chExt cx="4514121" cy="1828800"/>
          </a:xfrm>
        </p:grpSpPr>
        <p:pic>
          <p:nvPicPr>
            <p:cNvPr id="20" name="Espace réservé du contenu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82904" y="4848906"/>
              <a:ext cx="2117463" cy="1588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7354957" y="5181600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Pixe</a:t>
              </a:r>
              <a:r>
                <a:rPr lang="fr-FR" dirty="0" smtClean="0">
                  <a:solidFill>
                    <a:schemeClr val="bg1"/>
                  </a:solidFill>
                </a:rPr>
                <a:t> Matrix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246" y="4728554"/>
              <a:ext cx="2438400" cy="1828800"/>
            </a:xfrm>
            <a:prstGeom prst="rect">
              <a:avLst/>
            </a:prstGeom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62" y="1397502"/>
            <a:ext cx="4958541" cy="506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8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0" y="6477000"/>
            <a:ext cx="2590800" cy="365125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t"/>
          <a:lstStyle>
            <a:lvl1pPr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522368" indent="-200911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803643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125101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1446558" indent="-160729" eaLnBrk="0" hangingPunct="0"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2953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defRPr/>
            </a:pPr>
            <a:fld id="{65945A38-3ACB-4B91-9F39-86DDAB74B12C}" type="slidenum">
              <a:rPr lang="en-US" sz="984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ＭＳ Ｐゴシック" pitchFamily="-112" charset="-128"/>
                <a:sym typeface="Arial" panose="020B0604020202020204" pitchFamily="34" charset="0"/>
              </a:rPr>
              <a:pPr algn="l" eaLnBrk="1" hangingPunct="1">
                <a:defRPr/>
              </a:pPr>
              <a:t>13</a:t>
            </a:fld>
            <a:endParaRPr lang="en-US" sz="984" dirty="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  <a:cs typeface="ＭＳ Ｐゴシック" pitchFamily="-112" charset="-128"/>
              <a:sym typeface="Arial" panose="020B0604020202020204" pitchFamily="34" charset="0"/>
            </a:endParaRPr>
          </a:p>
        </p:txBody>
      </p:sp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55563" y="-303213"/>
            <a:ext cx="9153525" cy="1409701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946513" algn="l"/>
                <a:tab pos="1893026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18619" algn="l"/>
                <a:tab pos="9465132" algn="l"/>
                <a:tab pos="10411645" algn="l"/>
              </a:tabLst>
              <a:defRPr/>
            </a:pPr>
            <a:r>
              <a:rPr lang="en-US" sz="3375" b="1" dirty="0" smtClean="0">
                <a:solidFill>
                  <a:srgbClr val="009999"/>
                </a:solidFill>
                <a:latin typeface="Agency FB" panose="020B0503020202020204" pitchFamily="34" charset="0"/>
              </a:rPr>
              <a:t>R&amp;D :Towards (n-in-p</a:t>
            </a:r>
            <a:r>
              <a:rPr lang="en-US" sz="3375" b="1" dirty="0">
                <a:solidFill>
                  <a:srgbClr val="009999"/>
                </a:solidFill>
                <a:latin typeface="Agency FB" panose="020B0503020202020204" pitchFamily="34" charset="0"/>
              </a:rPr>
              <a:t>) </a:t>
            </a:r>
            <a:r>
              <a:rPr lang="en-US" sz="3375" b="1" dirty="0" err="1" smtClean="0">
                <a:solidFill>
                  <a:srgbClr val="009999"/>
                </a:solidFill>
                <a:latin typeface="Agency FB" panose="020B0503020202020204" pitchFamily="34" charset="0"/>
              </a:rPr>
              <a:t>Edgless</a:t>
            </a:r>
            <a:r>
              <a:rPr lang="en-US" sz="3375" b="1" dirty="0" smtClean="0">
                <a:solidFill>
                  <a:srgbClr val="009999"/>
                </a:solidFill>
                <a:latin typeface="Agency FB" panose="020B0503020202020204" pitchFamily="34" charset="0"/>
              </a:rPr>
              <a:t> Sensors for the future</a:t>
            </a:r>
            <a:endParaRPr lang="en-US" sz="3375" b="1" dirty="0">
              <a:solidFill>
                <a:srgbClr val="009999"/>
              </a:solidFill>
              <a:latin typeface="Agency FB" panose="020B0503020202020204" pitchFamily="34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5575" y="820738"/>
            <a:ext cx="5540374" cy="5432424"/>
          </a:xfrm>
        </p:spPr>
        <p:txBody>
          <a:bodyPr/>
          <a:lstStyle/>
          <a:p>
            <a:pPr marL="0" indent="0" eaLnBrk="1" hangingPunct="1">
              <a:lnSpc>
                <a:spcPct val="93000"/>
              </a:lnSpc>
              <a:spcBef>
                <a:spcPct val="0"/>
              </a:spcBef>
              <a:buClr>
                <a:srgbClr val="333399"/>
              </a:buClr>
              <a:buSzPct val="100000"/>
              <a:buNone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r>
              <a:rPr lang="en-US" sz="1969" dirty="0" smtClean="0">
                <a:solidFill>
                  <a:srgbClr val="333399"/>
                </a:solidFill>
                <a:latin typeface="Bodoni MT" panose="02070603080606020203" pitchFamily="18" charset="0"/>
                <a:cs typeface="Arial Bold" charset="0"/>
                <a:sym typeface="Arial Bold" charset="0"/>
              </a:rPr>
              <a:t>ATLAS </a:t>
            </a:r>
            <a:r>
              <a:rPr lang="en-US" sz="1969" dirty="0">
                <a:solidFill>
                  <a:srgbClr val="333399"/>
                </a:solidFill>
                <a:latin typeface="Bodoni MT" panose="02070603080606020203" pitchFamily="18" charset="0"/>
                <a:cs typeface="Arial Bold" charset="0"/>
                <a:sym typeface="Arial Bold" charset="0"/>
              </a:rPr>
              <a:t>pixel detector uses </a:t>
            </a:r>
            <a:r>
              <a:rPr lang="en-US" sz="1969" dirty="0">
                <a:solidFill>
                  <a:srgbClr val="333399"/>
                </a:solidFill>
                <a:latin typeface="Bodoni MT" panose="02070603080606020203" pitchFamily="18" charset="0"/>
                <a:ea typeface="ヒラギノ角ゴ ProN W6" charset="0"/>
                <a:cs typeface="ヒラギノ角ゴ ProN W6" charset="0"/>
                <a:sym typeface="Arial Bold" charset="0"/>
              </a:rPr>
              <a:t/>
            </a:r>
            <a:br>
              <a:rPr lang="en-US" sz="1969" dirty="0">
                <a:solidFill>
                  <a:srgbClr val="333399"/>
                </a:solidFill>
                <a:latin typeface="Bodoni MT" panose="02070603080606020203" pitchFamily="18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en-US" sz="1969" dirty="0">
                <a:solidFill>
                  <a:srgbClr val="333399"/>
                </a:solidFill>
                <a:latin typeface="Bodoni MT" panose="02070603080606020203" pitchFamily="18" charset="0"/>
                <a:cs typeface="Arial Bold" charset="0"/>
                <a:sym typeface="Arial Bold" charset="0"/>
              </a:rPr>
              <a:t>n-in-n-sensors</a:t>
            </a:r>
            <a:endParaRPr lang="en-US" sz="2531" dirty="0">
              <a:latin typeface="Bodoni MT" panose="02070603080606020203" pitchFamily="18" charset="0"/>
            </a:endParaRPr>
          </a:p>
          <a:p>
            <a:pPr marL="558086" lvl="1" indent="-227699" eaLnBrk="1" hangingPunct="1">
              <a:lnSpc>
                <a:spcPct val="93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Arial Bold" charset="0"/>
              <a:buChar char="•"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r>
              <a:rPr lang="en-US" sz="1969" dirty="0">
                <a:latin typeface="Bodoni MT" panose="02070603080606020203" pitchFamily="18" charset="0"/>
                <a:cs typeface="Arial" charset="0"/>
              </a:rPr>
              <a:t>double sided processing (back side is structured)</a:t>
            </a:r>
            <a:endParaRPr lang="en-US" sz="2109" dirty="0">
              <a:latin typeface="Bodoni MT" panose="02070603080606020203" pitchFamily="18" charset="0"/>
            </a:endParaRPr>
          </a:p>
          <a:p>
            <a:pPr marL="558086" lvl="1" indent="-227699" eaLnBrk="1" hangingPunct="1">
              <a:spcBef>
                <a:spcPts val="492"/>
              </a:spcBef>
              <a:buClr>
                <a:srgbClr val="000000"/>
              </a:buClr>
              <a:buSzPct val="100000"/>
              <a:buFont typeface="Arial Bold" charset="0"/>
              <a:buChar char="•"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r>
              <a:rPr lang="en-US" sz="1969" dirty="0">
                <a:latin typeface="Bodoni MT" panose="02070603080606020203" pitchFamily="18" charset="0"/>
                <a:cs typeface="Arial" charset="0"/>
              </a:rPr>
              <a:t>all sensor edges at ground</a:t>
            </a:r>
            <a:endParaRPr lang="en-US" sz="2109" dirty="0">
              <a:latin typeface="Bodoni MT" panose="02070603080606020203" pitchFamily="18" charset="0"/>
            </a:endParaRPr>
          </a:p>
          <a:p>
            <a:pPr marL="558086" lvl="1" indent="-227699" eaLnBrk="1" hangingPunct="1">
              <a:spcBef>
                <a:spcPts val="492"/>
              </a:spcBef>
              <a:buClr>
                <a:srgbClr val="000000"/>
              </a:buClr>
              <a:buSzPct val="100000"/>
              <a:buFont typeface="Arial Bold" charset="0"/>
              <a:buChar char="•"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r>
              <a:rPr lang="en-US" sz="1969" dirty="0">
                <a:latin typeface="Bodoni MT" panose="02070603080606020203" pitchFamily="18" charset="0"/>
                <a:cs typeface="Arial" charset="0"/>
              </a:rPr>
              <a:t>most expensive part of the module </a:t>
            </a:r>
            <a:endParaRPr lang="en-US" sz="1969" dirty="0" smtClean="0">
              <a:latin typeface="Bodoni MT" panose="02070603080606020203" pitchFamily="18" charset="0"/>
              <a:cs typeface="Arial" charset="0"/>
            </a:endParaRPr>
          </a:p>
          <a:p>
            <a:pPr marL="558086" lvl="1" indent="-227699" eaLnBrk="1" hangingPunct="1">
              <a:spcBef>
                <a:spcPts val="492"/>
              </a:spcBef>
              <a:buClr>
                <a:srgbClr val="000000"/>
              </a:buClr>
              <a:buSzPct val="100000"/>
              <a:buFont typeface="Arial Bold" charset="0"/>
              <a:buChar char="•"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endParaRPr lang="en-US" sz="1969" dirty="0">
              <a:solidFill>
                <a:srgbClr val="333399"/>
              </a:solidFill>
              <a:latin typeface="Bodoni MT" panose="02070603080606020203" pitchFamily="18" charset="0"/>
              <a:cs typeface="Arial" charset="0"/>
              <a:sym typeface="Arial Bold" charset="0"/>
            </a:endParaRPr>
          </a:p>
          <a:p>
            <a:pPr marL="558086" lvl="1" indent="-227699" eaLnBrk="1" hangingPunct="1">
              <a:spcBef>
                <a:spcPts val="492"/>
              </a:spcBef>
              <a:buClr>
                <a:srgbClr val="000000"/>
              </a:buClr>
              <a:buSzPct val="100000"/>
              <a:buFont typeface="Arial Bold" charset="0"/>
              <a:buChar char="•"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r>
              <a:rPr lang="en-US" sz="1969" dirty="0" smtClean="0">
                <a:solidFill>
                  <a:srgbClr val="333399"/>
                </a:solidFill>
                <a:latin typeface="Bodoni MT" panose="02070603080606020203" pitchFamily="18" charset="0"/>
                <a:cs typeface="Arial Bold" charset="0"/>
                <a:sym typeface="Arial Bold" charset="0"/>
              </a:rPr>
              <a:t>Exploring </a:t>
            </a:r>
            <a:r>
              <a:rPr lang="en-US" sz="1969" dirty="0">
                <a:solidFill>
                  <a:srgbClr val="333399"/>
                </a:solidFill>
                <a:latin typeface="Bodoni MT" panose="02070603080606020203" pitchFamily="18" charset="0"/>
                <a:cs typeface="Arial Bold" charset="0"/>
                <a:sym typeface="Arial Bold" charset="0"/>
              </a:rPr>
              <a:t>n-in-p sensors as alternative</a:t>
            </a:r>
            <a:endParaRPr lang="en-US" sz="2531" dirty="0">
              <a:latin typeface="Bodoni MT" panose="02070603080606020203" pitchFamily="18" charset="0"/>
            </a:endParaRPr>
          </a:p>
          <a:p>
            <a:pPr marL="558086" lvl="1" indent="-227699" eaLnBrk="1" hangingPunct="1">
              <a:spcBef>
                <a:spcPts val="492"/>
              </a:spcBef>
              <a:buClr>
                <a:srgbClr val="000000"/>
              </a:buClr>
              <a:buSzPct val="100000"/>
              <a:buFont typeface="Arial Bold" charset="0"/>
              <a:buChar char="•"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r>
              <a:rPr lang="en-US" sz="1969" dirty="0" smtClean="0">
                <a:latin typeface="Bodoni MT" panose="02070603080606020203" pitchFamily="18" charset="0"/>
                <a:cs typeface="Arial" charset="0"/>
              </a:rPr>
              <a:t>Studies </a:t>
            </a:r>
            <a:r>
              <a:rPr lang="en-US" sz="1969" dirty="0">
                <a:latin typeface="Bodoni MT" panose="02070603080606020203" pitchFamily="18" charset="0"/>
                <a:cs typeface="Arial" charset="0"/>
              </a:rPr>
              <a:t>show radiation </a:t>
            </a:r>
            <a:r>
              <a:rPr lang="en-US" sz="1969" dirty="0" smtClean="0">
                <a:latin typeface="Bodoni MT" panose="02070603080606020203" pitchFamily="18" charset="0"/>
                <a:cs typeface="Arial" charset="0"/>
              </a:rPr>
              <a:t>hardness </a:t>
            </a:r>
            <a:r>
              <a:rPr lang="en-US" sz="1969" i="1" dirty="0" smtClean="0">
                <a:solidFill>
                  <a:srgbClr val="FF0000"/>
                </a:solidFill>
                <a:latin typeface="Bodoni MT" panose="02070603080606020203" pitchFamily="18" charset="0"/>
                <a:cs typeface="Arial" charset="0"/>
              </a:rPr>
              <a:t>(LAL&amp;LPNHE Member of RD50 coll.)</a:t>
            </a:r>
            <a:endParaRPr lang="en-US" sz="2109" i="1" dirty="0">
              <a:solidFill>
                <a:srgbClr val="FF0000"/>
              </a:solidFill>
              <a:latin typeface="Bodoni MT" panose="02070603080606020203" pitchFamily="18" charset="0"/>
            </a:endParaRPr>
          </a:p>
          <a:p>
            <a:pPr marL="558086" lvl="1" indent="-227699" eaLnBrk="1" hangingPunct="1">
              <a:spcBef>
                <a:spcPts val="492"/>
              </a:spcBef>
              <a:buClr>
                <a:srgbClr val="009999"/>
              </a:buClr>
              <a:buSzPct val="100000"/>
              <a:buFont typeface="Arial Bold" charset="0"/>
              <a:buChar char="•"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r>
              <a:rPr lang="en-US" sz="1969" dirty="0">
                <a:latin typeface="Bodoni MT" panose="02070603080606020203" pitchFamily="18" charset="0"/>
                <a:cs typeface="Arial" charset="0"/>
              </a:rPr>
              <a:t>single sided process </a:t>
            </a:r>
            <a:r>
              <a:rPr lang="en-US" sz="1969" dirty="0" smtClean="0">
                <a:latin typeface="Bodoni MT" panose="02070603080606020203" pitchFamily="18" charset="0"/>
                <a:cs typeface="Arial" charset="0"/>
              </a:rPr>
              <a:t>~ </a:t>
            </a:r>
            <a:r>
              <a:rPr lang="en-US" sz="1969" dirty="0">
                <a:latin typeface="Bodoni MT" panose="02070603080606020203" pitchFamily="18" charset="0"/>
                <a:cs typeface="Arial" charset="0"/>
              </a:rPr>
              <a:t>price benefit of factor 2-3</a:t>
            </a:r>
            <a:endParaRPr lang="en-US" sz="2109" dirty="0">
              <a:latin typeface="Bodoni MT" panose="02070603080606020203" pitchFamily="18" charset="0"/>
            </a:endParaRPr>
          </a:p>
          <a:p>
            <a:pPr marL="880659" lvl="2" indent="-184169" eaLnBrk="1" hangingPunct="1">
              <a:spcBef>
                <a:spcPts val="492"/>
              </a:spcBef>
              <a:buClr>
                <a:srgbClr val="000000"/>
              </a:buClr>
              <a:buFont typeface="Arial Narrow" charset="0"/>
              <a:buChar char="–"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  <a:cs typeface="Arial" charset="0"/>
              </a:rPr>
              <a:t>Develop Active Edge Technology</a:t>
            </a:r>
            <a:endParaRPr lang="en-US" sz="1828" dirty="0">
              <a:solidFill>
                <a:srgbClr val="FF0000"/>
              </a:solidFill>
              <a:latin typeface="Bodoni MT" panose="02070603080606020203" pitchFamily="18" charset="0"/>
            </a:endParaRPr>
          </a:p>
          <a:p>
            <a:pPr marL="558086" lvl="1" indent="-227699" eaLnBrk="1" hangingPunct="1">
              <a:spcBef>
                <a:spcPts val="492"/>
              </a:spcBef>
              <a:buClr>
                <a:srgbClr val="000000"/>
              </a:buClr>
              <a:buSzPct val="100000"/>
              <a:buFont typeface="Arial Bold" charset="0"/>
              <a:buChar char="•"/>
              <a:tabLst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  <a:tab pos="10393787" algn="l"/>
                <a:tab pos="937584" algn="l"/>
                <a:tab pos="1875168" algn="l"/>
                <a:tab pos="2839540" algn="l"/>
                <a:tab pos="3777124" algn="l"/>
                <a:tab pos="4723637" algn="l"/>
                <a:tab pos="5670150" algn="l"/>
                <a:tab pos="6616663" algn="l"/>
                <a:tab pos="7563176" algn="l"/>
                <a:tab pos="8509690" algn="l"/>
                <a:tab pos="9447273" algn="l"/>
              </a:tabLst>
              <a:defRPr/>
            </a:pPr>
            <a:r>
              <a:rPr lang="en-US" sz="1969" dirty="0">
                <a:latin typeface="Bodoni MT" panose="02070603080606020203" pitchFamily="18" charset="0"/>
                <a:cs typeface="Arial" charset="0"/>
              </a:rPr>
              <a:t>Absence of guard rings on back side lead to </a:t>
            </a:r>
            <a:r>
              <a:rPr lang="en-US" sz="1969" dirty="0" smtClean="0">
                <a:latin typeface="Bodoni MT" panose="02070603080606020203" pitchFamily="18" charset="0"/>
                <a:cs typeface="Arial" charset="0"/>
              </a:rPr>
              <a:t>risk of </a:t>
            </a:r>
            <a:r>
              <a:rPr lang="en-US" sz="1969" dirty="0">
                <a:latin typeface="Bodoni MT" panose="02070603080606020203" pitchFamily="18" charset="0"/>
                <a:cs typeface="Arial" charset="0"/>
              </a:rPr>
              <a:t>(destructive) sparking to the ROC</a:t>
            </a:r>
            <a:endParaRPr lang="en-US" sz="1969" dirty="0">
              <a:latin typeface="Bodoni MT" panose="02070603080606020203" pitchFamily="18" charset="0"/>
            </a:endParaRP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7" y="3000375"/>
            <a:ext cx="288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939800"/>
            <a:ext cx="36036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8" name="Rectangle 5"/>
          <p:cNvSpPr>
            <a:spLocks/>
          </p:cNvSpPr>
          <p:nvPr/>
        </p:nvSpPr>
        <p:spPr bwMode="auto">
          <a:xfrm>
            <a:off x="6423025" y="671513"/>
            <a:ext cx="1000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lnSpc>
                <a:spcPct val="93000"/>
              </a:lnSpc>
              <a:defRPr/>
            </a:pPr>
            <a:r>
              <a:rPr lang="en-US" sz="1266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n-in-n</a:t>
            </a:r>
          </a:p>
        </p:txBody>
      </p:sp>
      <p:sp>
        <p:nvSpPr>
          <p:cNvPr id="54279" name="Rectangle 6"/>
          <p:cNvSpPr>
            <a:spLocks/>
          </p:cNvSpPr>
          <p:nvPr/>
        </p:nvSpPr>
        <p:spPr bwMode="auto">
          <a:xfrm>
            <a:off x="6423025" y="2767013"/>
            <a:ext cx="10001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1346200" algn="l"/>
                <a:tab pos="2692400" algn="l"/>
                <a:tab pos="4038600" algn="l"/>
                <a:tab pos="5372100" algn="l"/>
                <a:tab pos="6718300" algn="l"/>
                <a:tab pos="8064500" algn="l"/>
                <a:tab pos="9410700" algn="l"/>
                <a:tab pos="10756900" algn="l"/>
                <a:tab pos="12115800" algn="l"/>
                <a:tab pos="13462000" algn="l"/>
                <a:tab pos="148082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lnSpc>
                <a:spcPct val="93000"/>
              </a:lnSpc>
              <a:defRPr/>
            </a:pPr>
            <a:r>
              <a:rPr lang="en-US" sz="1266" smtClean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n-in-p</a:t>
            </a:r>
          </a:p>
        </p:txBody>
      </p:sp>
      <p:pic>
        <p:nvPicPr>
          <p:cNvPr id="3175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7" y="4714875"/>
            <a:ext cx="30480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81" name="Rectangle 8"/>
          <p:cNvSpPr>
            <a:spLocks/>
          </p:cNvSpPr>
          <p:nvPr/>
        </p:nvSpPr>
        <p:spPr bwMode="auto">
          <a:xfrm>
            <a:off x="-303213" y="6565900"/>
            <a:ext cx="931386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5719" tIns="35719" rIns="35719" bIns="35719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defRPr/>
            </a:pPr>
            <a:endParaRPr lang="en-US" sz="1547" b="1" dirty="0" smtClean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328" y="220652"/>
            <a:ext cx="8686800" cy="801687"/>
          </a:xfrm>
        </p:spPr>
        <p:txBody>
          <a:bodyPr/>
          <a:lstStyle/>
          <a:p>
            <a:r>
              <a:rPr kumimoji="1" lang="en-US" altLang="ja-JP" sz="2800" dirty="0" smtClean="0">
                <a:latin typeface="Agency FB" panose="020B0503020202020204" pitchFamily="34" charset="0"/>
              </a:rPr>
              <a:t>LPNHE &amp; LAL: Active contributions within ATLAS  Pixel R&amp;D</a:t>
            </a:r>
            <a:br>
              <a:rPr kumimoji="1" lang="en-US" altLang="ja-JP" sz="2800" dirty="0" smtClean="0">
                <a:latin typeface="Agency FB" panose="020B0503020202020204" pitchFamily="34" charset="0"/>
              </a:rPr>
            </a:br>
            <a:endParaRPr kumimoji="1" lang="ja-JP" altLang="en-US" sz="2800" dirty="0">
              <a:latin typeface="Agency FB" panose="020B0503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885" y="942986"/>
            <a:ext cx="9124546" cy="226601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kumimoji="1" lang="en-US" altLang="ja-JP" dirty="0" smtClean="0">
                <a:latin typeface="Bodoni MT" panose="02070603080606020203" pitchFamily="18" charset="0"/>
              </a:rPr>
              <a:t>Tasks to improve  the  Planar </a:t>
            </a:r>
            <a:r>
              <a:rPr kumimoji="1" lang="en-US" altLang="ja-JP" dirty="0">
                <a:latin typeface="Bodoni MT" panose="02070603080606020203" pitchFamily="18" charset="0"/>
              </a:rPr>
              <a:t>Pixel Silicon detector </a:t>
            </a:r>
            <a:r>
              <a:rPr kumimoji="1" lang="en-US" altLang="ja-JP" dirty="0" smtClean="0">
                <a:latin typeface="Bodoni MT" panose="02070603080606020203" pitchFamily="18" charset="0"/>
              </a:rPr>
              <a:t>for the ATLAS upgrade </a:t>
            </a:r>
          </a:p>
          <a:p>
            <a:pPr marL="457200" lvl="1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  <a:p>
            <a:pPr marL="457200" lvl="1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Goals</a:t>
            </a:r>
          </a:p>
          <a:p>
            <a:pPr lvl="1"/>
            <a:r>
              <a:rPr kumimoji="1" lang="en-US" altLang="ja-JP" dirty="0" smtClean="0">
                <a:latin typeface="Bodoni MT" panose="02070603080606020203" pitchFamily="18" charset="0"/>
              </a:rPr>
              <a:t>Performance : evaluate &amp; improve sensor design for radiation tolerance up to 3x10</a:t>
            </a:r>
            <a:r>
              <a:rPr kumimoji="1" lang="en-US" altLang="ja-JP" baseline="30000" dirty="0" smtClean="0">
                <a:latin typeface="Bodoni MT" panose="02070603080606020203" pitchFamily="18" charset="0"/>
              </a:rPr>
              <a:t>15</a:t>
            </a:r>
            <a:r>
              <a:rPr kumimoji="1" lang="en-US" altLang="ja-JP" dirty="0" smtClean="0">
                <a:latin typeface="Bodoni MT" panose="02070603080606020203" pitchFamily="18" charset="0"/>
              </a:rPr>
              <a:t>n</a:t>
            </a:r>
            <a:r>
              <a:rPr kumimoji="1" lang="en-US" altLang="ja-JP" baseline="-25000" dirty="0" smtClean="0">
                <a:latin typeface="Bodoni MT" panose="02070603080606020203" pitchFamily="18" charset="0"/>
              </a:rPr>
              <a:t>eq</a:t>
            </a:r>
            <a:r>
              <a:rPr kumimoji="1" lang="en-US" altLang="ja-JP" dirty="0" smtClean="0">
                <a:latin typeface="Bodoni MT" panose="02070603080606020203" pitchFamily="18" charset="0"/>
              </a:rPr>
              <a:t>/cm</a:t>
            </a:r>
            <a:r>
              <a:rPr kumimoji="1" lang="en-US" altLang="ja-JP" baseline="30000" dirty="0" smtClean="0">
                <a:latin typeface="Bodoni MT" panose="02070603080606020203" pitchFamily="18" charset="0"/>
              </a:rPr>
              <a:t>2</a:t>
            </a:r>
            <a:r>
              <a:rPr kumimoji="1" lang="en-US" altLang="ja-JP" dirty="0" smtClean="0">
                <a:latin typeface="Bodoni MT" panose="02070603080606020203" pitchFamily="18" charset="0"/>
              </a:rPr>
              <a:t> </a:t>
            </a:r>
            <a:r>
              <a:rPr kumimoji="1" lang="en-US" altLang="ja-JP" dirty="0" err="1" smtClean="0">
                <a:latin typeface="Bodoni MT" panose="02070603080606020203" pitchFamily="18" charset="0"/>
              </a:rPr>
              <a:t>fluence</a:t>
            </a:r>
            <a:r>
              <a:rPr kumimoji="1" lang="en-US" altLang="ja-JP" dirty="0" smtClean="0">
                <a:latin typeface="Bodoni MT" panose="02070603080606020203" pitchFamily="18" charset="0"/>
              </a:rPr>
              <a:t>.  </a:t>
            </a:r>
          </a:p>
          <a:p>
            <a:pPr lvl="1"/>
            <a:r>
              <a:rPr kumimoji="1" lang="en-US" altLang="ja-JP" dirty="0" smtClean="0">
                <a:latin typeface="Bodoni MT" panose="02070603080606020203" pitchFamily="18" charset="0"/>
              </a:rPr>
              <a:t>Productions : work on various wafer  productions  (</a:t>
            </a:r>
            <a:r>
              <a:rPr kumimoji="1" lang="en-US" altLang="ja-JP" dirty="0" err="1" smtClean="0">
                <a:latin typeface="Bodoni MT" panose="02070603080606020203" pitchFamily="18" charset="0"/>
              </a:rPr>
              <a:t>Cis</a:t>
            </a:r>
            <a:r>
              <a:rPr kumimoji="1" lang="en-US" altLang="ja-JP" dirty="0" smtClean="0">
                <a:latin typeface="Bodoni MT" panose="02070603080606020203" pitchFamily="18" charset="0"/>
              </a:rPr>
              <a:t>, VTT </a:t>
            </a:r>
            <a:r>
              <a:rPr kumimoji="1" lang="en-US" altLang="ja-JP" dirty="0" err="1" smtClean="0">
                <a:latin typeface="Bodoni MT" panose="02070603080606020203" pitchFamily="18" charset="0"/>
              </a:rPr>
              <a:t>Advacam</a:t>
            </a:r>
            <a:r>
              <a:rPr kumimoji="1" lang="en-US" altLang="ja-JP" dirty="0" smtClean="0">
                <a:latin typeface="Bodoni MT" panose="02070603080606020203" pitchFamily="18" charset="0"/>
              </a:rPr>
              <a:t> &amp; FBK) 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69885" y="6590331"/>
            <a:ext cx="1562971" cy="274267"/>
          </a:xfrm>
        </p:spPr>
        <p:txBody>
          <a:bodyPr/>
          <a:lstStyle/>
          <a:p>
            <a:r>
              <a:rPr lang="en-GB" dirty="0" smtClean="0"/>
              <a:t>Abdenour Lounis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9474"/>
            <a:ext cx="2133600" cy="365125"/>
          </a:xfrm>
          <a:prstGeom prst="rect">
            <a:avLst/>
          </a:prstGeom>
        </p:spPr>
        <p:txBody>
          <a:bodyPr/>
          <a:lstStyle/>
          <a:p>
            <a:fld id="{1F6E603C-62EC-46E2-970F-CE70D223740E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8" name="Groupe 7"/>
          <p:cNvGrpSpPr/>
          <p:nvPr/>
        </p:nvGrpSpPr>
        <p:grpSpPr>
          <a:xfrm>
            <a:off x="15415" y="3272215"/>
            <a:ext cx="9128586" cy="3239952"/>
            <a:chOff x="15415" y="3272215"/>
            <a:chExt cx="9128586" cy="3239952"/>
          </a:xfrm>
        </p:grpSpPr>
        <p:sp>
          <p:nvSpPr>
            <p:cNvPr id="123" name="角丸四角形 122"/>
            <p:cNvSpPr/>
            <p:nvPr/>
          </p:nvSpPr>
          <p:spPr>
            <a:xfrm>
              <a:off x="15415" y="5418837"/>
              <a:ext cx="2428924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19454" y="3272215"/>
              <a:ext cx="9124547" cy="3239952"/>
              <a:chOff x="19454" y="3272215"/>
              <a:chExt cx="9124547" cy="3239952"/>
            </a:xfrm>
          </p:grpSpPr>
          <p:sp>
            <p:nvSpPr>
              <p:cNvPr id="125" name="テキスト ボックス 124"/>
              <p:cNvSpPr txBox="1"/>
              <p:nvPr/>
            </p:nvSpPr>
            <p:spPr>
              <a:xfrm>
                <a:off x="19454" y="5418348"/>
                <a:ext cx="27715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i="1" u="sng" dirty="0" smtClean="0">
                    <a:latin typeface="Bodoni MT" panose="02070603080606020203" pitchFamily="18" charset="0"/>
                  </a:rPr>
                  <a:t>Simulation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 smtClean="0">
                    <a:latin typeface="Bodoni MT" panose="02070603080606020203" pitchFamily="18" charset="0"/>
                  </a:rPr>
                  <a:t>Doping concentration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 smtClean="0">
                    <a:latin typeface="Bodoni MT" panose="02070603080606020203" pitchFamily="18" charset="0"/>
                  </a:rPr>
                  <a:t>Charge collection</a:t>
                </a:r>
                <a:endParaRPr kumimoji="1" lang="ja-JP" altLang="en-US" dirty="0">
                  <a:latin typeface="Bodoni MT" panose="02070603080606020203" pitchFamily="18" charset="0"/>
                </a:endParaRPr>
              </a:p>
            </p:txBody>
          </p:sp>
          <p:grpSp>
            <p:nvGrpSpPr>
              <p:cNvPr id="4" name="Groupe 3"/>
              <p:cNvGrpSpPr/>
              <p:nvPr/>
            </p:nvGrpSpPr>
            <p:grpSpPr>
              <a:xfrm>
                <a:off x="311186" y="3272215"/>
                <a:ext cx="8832815" cy="3239952"/>
                <a:chOff x="311186" y="3272215"/>
                <a:chExt cx="8832815" cy="3239952"/>
              </a:xfrm>
            </p:grpSpPr>
            <p:grpSp>
              <p:nvGrpSpPr>
                <p:cNvPr id="119" name="グループ化 118"/>
                <p:cNvGrpSpPr/>
                <p:nvPr/>
              </p:nvGrpSpPr>
              <p:grpSpPr>
                <a:xfrm>
                  <a:off x="2483768" y="4510086"/>
                  <a:ext cx="5379190" cy="2002081"/>
                  <a:chOff x="555450" y="3892764"/>
                  <a:chExt cx="7037812" cy="2619403"/>
                </a:xfrm>
              </p:grpSpPr>
              <p:sp>
                <p:nvSpPr>
                  <p:cNvPr id="14" name="正方形/長方形 13"/>
                  <p:cNvSpPr/>
                  <p:nvPr/>
                </p:nvSpPr>
                <p:spPr>
                  <a:xfrm>
                    <a:off x="2783049" y="5009291"/>
                    <a:ext cx="3744416" cy="120491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5" name="正方形/長方形 14"/>
                  <p:cNvSpPr/>
                  <p:nvPr/>
                </p:nvSpPr>
                <p:spPr>
                  <a:xfrm>
                    <a:off x="2783049" y="6017403"/>
                    <a:ext cx="3741482" cy="194282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6" name="正方形/長方形 15"/>
                  <p:cNvSpPr/>
                  <p:nvPr/>
                </p:nvSpPr>
                <p:spPr>
                  <a:xfrm>
                    <a:off x="555450" y="4905331"/>
                    <a:ext cx="5969081" cy="1005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7" name="正方形/長方形 16"/>
                  <p:cNvSpPr/>
                  <p:nvPr/>
                </p:nvSpPr>
                <p:spPr>
                  <a:xfrm>
                    <a:off x="4407011" y="5009291"/>
                    <a:ext cx="1339619" cy="173487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8" name="正方形/長方形 17"/>
                  <p:cNvSpPr/>
                  <p:nvPr/>
                </p:nvSpPr>
                <p:spPr>
                  <a:xfrm>
                    <a:off x="4322124" y="4764649"/>
                    <a:ext cx="1515691" cy="148856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9" name="正方形/長方形 18"/>
                  <p:cNvSpPr/>
                  <p:nvPr/>
                </p:nvSpPr>
                <p:spPr>
                  <a:xfrm>
                    <a:off x="5189744" y="4905330"/>
                    <a:ext cx="180164" cy="114501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20" name="正方形/長方形 19"/>
                  <p:cNvSpPr/>
                  <p:nvPr/>
                </p:nvSpPr>
                <p:spPr>
                  <a:xfrm>
                    <a:off x="2783048" y="5009292"/>
                    <a:ext cx="804277" cy="162470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21" name="正方形/長方形 20"/>
                  <p:cNvSpPr/>
                  <p:nvPr/>
                </p:nvSpPr>
                <p:spPr>
                  <a:xfrm>
                    <a:off x="1968615" y="4764648"/>
                    <a:ext cx="1708961" cy="174028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22" name="正方形/長方形 21"/>
                  <p:cNvSpPr/>
                  <p:nvPr/>
                </p:nvSpPr>
                <p:spPr>
                  <a:xfrm>
                    <a:off x="3029504" y="4905330"/>
                    <a:ext cx="180164" cy="114501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23" name="テキスト ボックス 22"/>
                  <p:cNvSpPr txBox="1"/>
                  <p:nvPr/>
                </p:nvSpPr>
                <p:spPr>
                  <a:xfrm>
                    <a:off x="5045727" y="4963571"/>
                    <a:ext cx="501667" cy="4832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 smtClean="0"/>
                      <a:t>n</a:t>
                    </a:r>
                    <a:r>
                      <a:rPr kumimoji="1" lang="en-US" altLang="ja-JP" baseline="30000" dirty="0" smtClean="0"/>
                      <a:t>+</a:t>
                    </a:r>
                    <a:endParaRPr kumimoji="1" lang="ja-JP" altLang="en-US" baseline="30000" dirty="0"/>
                  </a:p>
                </p:txBody>
              </p:sp>
              <p:sp>
                <p:nvSpPr>
                  <p:cNvPr id="24" name="正方形/長方形 23"/>
                  <p:cNvSpPr/>
                  <p:nvPr/>
                </p:nvSpPr>
                <p:spPr>
                  <a:xfrm>
                    <a:off x="3843626" y="4764649"/>
                    <a:ext cx="288032" cy="140681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25" name="正方形/長方形 24"/>
                  <p:cNvSpPr/>
                  <p:nvPr/>
                </p:nvSpPr>
                <p:spPr>
                  <a:xfrm>
                    <a:off x="3861703" y="5001976"/>
                    <a:ext cx="199598" cy="159488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27" name="正方形/長方形 26"/>
                  <p:cNvSpPr/>
                  <p:nvPr/>
                </p:nvSpPr>
                <p:spPr>
                  <a:xfrm>
                    <a:off x="4201945" y="4768060"/>
                    <a:ext cx="99799" cy="137270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28" name="正方形/長方形 27"/>
                  <p:cNvSpPr/>
                  <p:nvPr/>
                </p:nvSpPr>
                <p:spPr>
                  <a:xfrm>
                    <a:off x="5860624" y="4768060"/>
                    <a:ext cx="99799" cy="137270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29" name="正方形/長方形 28"/>
                  <p:cNvSpPr/>
                  <p:nvPr/>
                </p:nvSpPr>
                <p:spPr>
                  <a:xfrm>
                    <a:off x="6190233" y="4768060"/>
                    <a:ext cx="99799" cy="137270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30" name="正方形/長方形 29"/>
                  <p:cNvSpPr/>
                  <p:nvPr/>
                </p:nvSpPr>
                <p:spPr>
                  <a:xfrm>
                    <a:off x="6299780" y="4764649"/>
                    <a:ext cx="227685" cy="140681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31" name="テキスト ボックス 30"/>
                  <p:cNvSpPr txBox="1"/>
                  <p:nvPr/>
                </p:nvSpPr>
                <p:spPr>
                  <a:xfrm>
                    <a:off x="2985953" y="4187506"/>
                    <a:ext cx="1024980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Bias-rail</a:t>
                    </a:r>
                    <a:endParaRPr kumimoji="1" lang="ja-JP" altLang="en-US" sz="1400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32" name="テキスト ボックス 31"/>
                  <p:cNvSpPr txBox="1"/>
                  <p:nvPr/>
                </p:nvSpPr>
                <p:spPr>
                  <a:xfrm>
                    <a:off x="4407010" y="4123522"/>
                    <a:ext cx="900570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solidFill>
                          <a:srgbClr val="00B0F0"/>
                        </a:solidFill>
                      </a:rPr>
                      <a:t>Poly-Si</a:t>
                    </a:r>
                    <a:endParaRPr kumimoji="1" lang="ja-JP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33" name="テキスト ボックス 32"/>
                  <p:cNvSpPr txBox="1"/>
                  <p:nvPr/>
                </p:nvSpPr>
                <p:spPr>
                  <a:xfrm>
                    <a:off x="4856913" y="5337378"/>
                    <a:ext cx="861728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solidFill>
                          <a:srgbClr val="002060"/>
                        </a:solidFill>
                      </a:rPr>
                      <a:t>P-stop</a:t>
                    </a:r>
                    <a:endParaRPr kumimoji="1" lang="ja-JP" altLang="en-US" sz="1400" b="1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34" name="正方形/長方形 33"/>
                  <p:cNvSpPr/>
                  <p:nvPr/>
                </p:nvSpPr>
                <p:spPr>
                  <a:xfrm>
                    <a:off x="5956316" y="5001976"/>
                    <a:ext cx="199598" cy="159488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cxnSp>
                <p:nvCxnSpPr>
                  <p:cNvPr id="35" name="直線矢印コネクタ 34"/>
                  <p:cNvCxnSpPr>
                    <a:stCxn id="31" idx="2"/>
                    <a:endCxn id="24" idx="0"/>
                  </p:cNvCxnSpPr>
                  <p:nvPr/>
                </p:nvCxnSpPr>
                <p:spPr>
                  <a:xfrm>
                    <a:off x="3498443" y="4590183"/>
                    <a:ext cx="489200" cy="174466"/>
                  </a:xfrm>
                  <a:prstGeom prst="straightConnector1">
                    <a:avLst/>
                  </a:prstGeom>
                  <a:ln w="28575">
                    <a:solidFill>
                      <a:schemeClr val="accent6">
                        <a:lumMod val="75000"/>
                      </a:schemeClr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矢印コネクタ 35"/>
                  <p:cNvCxnSpPr>
                    <a:stCxn id="32" idx="2"/>
                    <a:endCxn id="27" idx="0"/>
                  </p:cNvCxnSpPr>
                  <p:nvPr/>
                </p:nvCxnSpPr>
                <p:spPr>
                  <a:xfrm flipH="1">
                    <a:off x="4251845" y="4526200"/>
                    <a:ext cx="605450" cy="241861"/>
                  </a:xfrm>
                  <a:prstGeom prst="straightConnector1">
                    <a:avLst/>
                  </a:prstGeom>
                  <a:ln w="28575">
                    <a:solidFill>
                      <a:srgbClr val="00B0F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矢印コネクタ 36"/>
                  <p:cNvCxnSpPr>
                    <a:endCxn id="33" idx="3"/>
                  </p:cNvCxnSpPr>
                  <p:nvPr/>
                </p:nvCxnSpPr>
                <p:spPr>
                  <a:xfrm flipH="1">
                    <a:off x="5718641" y="5161464"/>
                    <a:ext cx="376294" cy="377253"/>
                  </a:xfrm>
                  <a:prstGeom prst="straightConnector1">
                    <a:avLst/>
                  </a:prstGeom>
                  <a:ln w="28575">
                    <a:solidFill>
                      <a:srgbClr val="002060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正方形/長方形 37"/>
                  <p:cNvSpPr/>
                  <p:nvPr/>
                </p:nvSpPr>
                <p:spPr>
                  <a:xfrm>
                    <a:off x="3681083" y="4768060"/>
                    <a:ext cx="99799" cy="137270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39" name="テキスト ボックス 38"/>
                  <p:cNvSpPr txBox="1"/>
                  <p:nvPr/>
                </p:nvSpPr>
                <p:spPr>
                  <a:xfrm>
                    <a:off x="5393216" y="3892764"/>
                    <a:ext cx="816259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/>
                      <a:t>Bump</a:t>
                    </a:r>
                    <a:endParaRPr kumimoji="1" lang="ja-JP" altLang="en-US" sz="1400" b="1" dirty="0"/>
                  </a:p>
                </p:txBody>
              </p:sp>
              <p:cxnSp>
                <p:nvCxnSpPr>
                  <p:cNvPr id="40" name="直線矢印コネクタ 39"/>
                  <p:cNvCxnSpPr>
                    <a:stCxn id="39" idx="2"/>
                    <a:endCxn id="26" idx="0"/>
                  </p:cNvCxnSpPr>
                  <p:nvPr/>
                </p:nvCxnSpPr>
                <p:spPr>
                  <a:xfrm flipH="1">
                    <a:off x="5485112" y="4295441"/>
                    <a:ext cx="316235" cy="208534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矢印コネクタ 40"/>
                  <p:cNvCxnSpPr/>
                  <p:nvPr/>
                </p:nvCxnSpPr>
                <p:spPr>
                  <a:xfrm flipH="1">
                    <a:off x="3681083" y="4556838"/>
                    <a:ext cx="1364645" cy="1955329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prstDash val="sysDot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テキスト ボックス 41"/>
                  <p:cNvSpPr txBox="1"/>
                  <p:nvPr/>
                </p:nvSpPr>
                <p:spPr>
                  <a:xfrm>
                    <a:off x="4154079" y="5242415"/>
                    <a:ext cx="407292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solidFill>
                          <a:srgbClr val="FF0000"/>
                        </a:solidFill>
                      </a:rPr>
                      <a:t>e</a:t>
                    </a:r>
                    <a:r>
                      <a:rPr kumimoji="1" lang="en-US" altLang="ja-JP" sz="1400" b="1" baseline="30000" dirty="0">
                        <a:solidFill>
                          <a:srgbClr val="FF0000"/>
                        </a:solidFill>
                      </a:rPr>
                      <a:t>-</a:t>
                    </a:r>
                    <a:endParaRPr kumimoji="1" lang="ja-JP" altLang="en-US" sz="1400" b="1" baseline="300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3" name="テキスト ボックス 42"/>
                  <p:cNvSpPr txBox="1"/>
                  <p:nvPr/>
                </p:nvSpPr>
                <p:spPr>
                  <a:xfrm>
                    <a:off x="4008995" y="5422755"/>
                    <a:ext cx="407292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solidFill>
                          <a:srgbClr val="FF0000"/>
                        </a:solidFill>
                      </a:rPr>
                      <a:t>e</a:t>
                    </a:r>
                    <a:r>
                      <a:rPr kumimoji="1" lang="en-US" altLang="ja-JP" sz="1400" b="1" baseline="30000" dirty="0">
                        <a:solidFill>
                          <a:srgbClr val="FF0000"/>
                        </a:solidFill>
                      </a:rPr>
                      <a:t>-</a:t>
                    </a:r>
                    <a:endParaRPr kumimoji="1" lang="ja-JP" altLang="en-US" sz="1400" b="1" baseline="300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" name="テキスト ボックス 43"/>
                  <p:cNvSpPr txBox="1"/>
                  <p:nvPr/>
                </p:nvSpPr>
                <p:spPr>
                  <a:xfrm>
                    <a:off x="3861703" y="5593314"/>
                    <a:ext cx="407292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solidFill>
                          <a:srgbClr val="FF0000"/>
                        </a:solidFill>
                      </a:rPr>
                      <a:t>e</a:t>
                    </a:r>
                    <a:r>
                      <a:rPr kumimoji="1" lang="en-US" altLang="ja-JP" sz="1400" b="1" baseline="30000" dirty="0">
                        <a:solidFill>
                          <a:srgbClr val="FF0000"/>
                        </a:solidFill>
                      </a:rPr>
                      <a:t>-</a:t>
                    </a:r>
                    <a:endParaRPr kumimoji="1" lang="ja-JP" altLang="en-US" sz="1400" b="1" baseline="300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" name="テキスト ボックス 44"/>
                  <p:cNvSpPr txBox="1"/>
                  <p:nvPr/>
                </p:nvSpPr>
                <p:spPr>
                  <a:xfrm>
                    <a:off x="4327364" y="5354162"/>
                    <a:ext cx="367442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solidFill>
                          <a:srgbClr val="FF0000"/>
                        </a:solidFill>
                      </a:rPr>
                      <a:t>h</a:t>
                    </a:r>
                    <a:endParaRPr kumimoji="1" lang="ja-JP" altLang="en-US" sz="1400" b="1" baseline="300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6" name="テキスト ボックス 45"/>
                  <p:cNvSpPr txBox="1"/>
                  <p:nvPr/>
                </p:nvSpPr>
                <p:spPr>
                  <a:xfrm>
                    <a:off x="4182279" y="5534502"/>
                    <a:ext cx="367442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solidFill>
                          <a:srgbClr val="FF0000"/>
                        </a:solidFill>
                      </a:rPr>
                      <a:t>h</a:t>
                    </a:r>
                    <a:endParaRPr kumimoji="1" lang="ja-JP" altLang="en-US" sz="1400" b="1" baseline="300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7" name="テキスト ボックス 46"/>
                  <p:cNvSpPr txBox="1"/>
                  <p:nvPr/>
                </p:nvSpPr>
                <p:spPr>
                  <a:xfrm>
                    <a:off x="4034986" y="5705062"/>
                    <a:ext cx="367442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solidFill>
                          <a:srgbClr val="FF0000"/>
                        </a:solidFill>
                      </a:rPr>
                      <a:t>h</a:t>
                    </a:r>
                    <a:endParaRPr kumimoji="1" lang="ja-JP" altLang="en-US" sz="1400" b="1" baseline="3000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48" name="直線矢印コネクタ 47"/>
                  <p:cNvCxnSpPr>
                    <a:stCxn id="45" idx="2"/>
                  </p:cNvCxnSpPr>
                  <p:nvPr/>
                </p:nvCxnSpPr>
                <p:spPr>
                  <a:xfrm flipH="1">
                    <a:off x="4481414" y="5756839"/>
                    <a:ext cx="29671" cy="20580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線矢印コネクタ 48"/>
                  <p:cNvCxnSpPr/>
                  <p:nvPr/>
                </p:nvCxnSpPr>
                <p:spPr>
                  <a:xfrm>
                    <a:off x="4332242" y="5843070"/>
                    <a:ext cx="0" cy="15730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円弧 49"/>
                  <p:cNvSpPr/>
                  <p:nvPr/>
                </p:nvSpPr>
                <p:spPr>
                  <a:xfrm rot="15300000">
                    <a:off x="4284811" y="5124204"/>
                    <a:ext cx="470161" cy="498088"/>
                  </a:xfrm>
                  <a:prstGeom prst="arc">
                    <a:avLst/>
                  </a:prstGeom>
                  <a:ln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51" name="円弧 50"/>
                  <p:cNvSpPr/>
                  <p:nvPr/>
                </p:nvSpPr>
                <p:spPr>
                  <a:xfrm rot="15300000">
                    <a:off x="4086806" y="5209176"/>
                    <a:ext cx="576070" cy="494843"/>
                  </a:xfrm>
                  <a:prstGeom prst="arc">
                    <a:avLst/>
                  </a:prstGeom>
                  <a:ln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52" name="円弧 51"/>
                  <p:cNvSpPr/>
                  <p:nvPr/>
                </p:nvSpPr>
                <p:spPr>
                  <a:xfrm rot="15300000" flipV="1">
                    <a:off x="3272137" y="5530876"/>
                    <a:ext cx="1075834" cy="358150"/>
                  </a:xfrm>
                  <a:prstGeom prst="arc">
                    <a:avLst>
                      <a:gd name="adj1" fmla="val 16200000"/>
                      <a:gd name="adj2" fmla="val 20535782"/>
                    </a:avLst>
                  </a:prstGeom>
                  <a:ln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99" name="正方形/長方形 98"/>
                  <p:cNvSpPr/>
                  <p:nvPr/>
                </p:nvSpPr>
                <p:spPr>
                  <a:xfrm>
                    <a:off x="564843" y="5009291"/>
                    <a:ext cx="2212921" cy="120491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01" name="正方形/長方形 100"/>
                  <p:cNvSpPr/>
                  <p:nvPr/>
                </p:nvSpPr>
                <p:spPr>
                  <a:xfrm>
                    <a:off x="2184544" y="5001976"/>
                    <a:ext cx="593219" cy="169786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04" name="正方形/長方形 103"/>
                  <p:cNvSpPr/>
                  <p:nvPr/>
                </p:nvSpPr>
                <p:spPr>
                  <a:xfrm>
                    <a:off x="1036427" y="5001975"/>
                    <a:ext cx="619769" cy="240439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05" name="正方形/長方形 104"/>
                  <p:cNvSpPr/>
                  <p:nvPr/>
                </p:nvSpPr>
                <p:spPr>
                  <a:xfrm>
                    <a:off x="555450" y="5001976"/>
                    <a:ext cx="288034" cy="159488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06" name="正方形/長方形 105"/>
                  <p:cNvSpPr/>
                  <p:nvPr/>
                </p:nvSpPr>
                <p:spPr>
                  <a:xfrm>
                    <a:off x="565186" y="5019831"/>
                    <a:ext cx="137622" cy="1188893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107" name="正方形/長方形 106"/>
                  <p:cNvSpPr/>
                  <p:nvPr/>
                </p:nvSpPr>
                <p:spPr>
                  <a:xfrm>
                    <a:off x="702808" y="6033466"/>
                    <a:ext cx="2084349" cy="175258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grpSp>
                <p:nvGrpSpPr>
                  <p:cNvPr id="98" name="グループ化 97"/>
                  <p:cNvGrpSpPr/>
                  <p:nvPr/>
                </p:nvGrpSpPr>
                <p:grpSpPr>
                  <a:xfrm>
                    <a:off x="2683794" y="4492854"/>
                    <a:ext cx="230805" cy="1894111"/>
                    <a:chOff x="2590800" y="4492854"/>
                    <a:chExt cx="323799" cy="1894111"/>
                  </a:xfrm>
                </p:grpSpPr>
                <p:sp>
                  <p:nvSpPr>
                    <p:cNvPr id="95" name="小波 94"/>
                    <p:cNvSpPr/>
                    <p:nvPr/>
                  </p:nvSpPr>
                  <p:spPr>
                    <a:xfrm rot="5400000">
                      <a:off x="1870289" y="5319584"/>
                      <a:ext cx="1767689" cy="320930"/>
                    </a:xfrm>
                    <a:prstGeom prst="doubleWave">
                      <a:avLst>
                        <a:gd name="adj1" fmla="val 12500"/>
                        <a:gd name="adj2" fmla="val 0"/>
                      </a:avLst>
                    </a:prstGeom>
                    <a:solidFill>
                      <a:schemeClr val="bg1"/>
                    </a:solidFill>
                    <a:ln cap="sq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kumimoji="1" lang="en-US" altLang="ja-JP" sz="1400" dirty="0" smtClean="0"/>
                        <a:t>   </a:t>
                      </a:r>
                      <a:endParaRPr kumimoji="1" lang="ja-JP" altLang="en-US" sz="1400" dirty="0"/>
                    </a:p>
                  </p:txBody>
                </p:sp>
                <p:sp>
                  <p:nvSpPr>
                    <p:cNvPr id="96" name="正方形/長方形 95"/>
                    <p:cNvSpPr/>
                    <p:nvPr/>
                  </p:nvSpPr>
                  <p:spPr>
                    <a:xfrm>
                      <a:off x="2590800" y="4492854"/>
                      <a:ext cx="323799" cy="13760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400"/>
                    </a:p>
                  </p:txBody>
                </p:sp>
                <p:sp>
                  <p:nvSpPr>
                    <p:cNvPr id="97" name="正方形/長方形 96"/>
                    <p:cNvSpPr/>
                    <p:nvPr/>
                  </p:nvSpPr>
                  <p:spPr>
                    <a:xfrm>
                      <a:off x="2590800" y="6249362"/>
                      <a:ext cx="323799" cy="13760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400"/>
                    </a:p>
                  </p:txBody>
                </p:sp>
              </p:grpSp>
              <p:sp>
                <p:nvSpPr>
                  <p:cNvPr id="111" name="テキスト ボックス 110"/>
                  <p:cNvSpPr txBox="1"/>
                  <p:nvPr/>
                </p:nvSpPr>
                <p:spPr>
                  <a:xfrm>
                    <a:off x="923417" y="5092163"/>
                    <a:ext cx="1516749" cy="402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/>
                      <a:t>Guard Ring</a:t>
                    </a:r>
                    <a:endParaRPr kumimoji="1" lang="ja-JP" altLang="en-US" sz="1400" b="1" dirty="0"/>
                  </a:p>
                </p:txBody>
              </p:sp>
              <p:sp>
                <p:nvSpPr>
                  <p:cNvPr id="112" name="正方形/長方形 111"/>
                  <p:cNvSpPr/>
                  <p:nvPr/>
                </p:nvSpPr>
                <p:spPr>
                  <a:xfrm>
                    <a:off x="5189744" y="4694441"/>
                    <a:ext cx="497025" cy="70208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26" name="円/楕円 25"/>
                  <p:cNvSpPr/>
                  <p:nvPr/>
                </p:nvSpPr>
                <p:spPr>
                  <a:xfrm>
                    <a:off x="5261752" y="4503975"/>
                    <a:ext cx="446718" cy="204476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cxnSp>
                <p:nvCxnSpPr>
                  <p:cNvPr id="113" name="直線矢印コネクタ 112"/>
                  <p:cNvCxnSpPr>
                    <a:stCxn id="112" idx="3"/>
                  </p:cNvCxnSpPr>
                  <p:nvPr/>
                </p:nvCxnSpPr>
                <p:spPr>
                  <a:xfrm flipV="1">
                    <a:off x="5686769" y="4565548"/>
                    <a:ext cx="269547" cy="163997"/>
                  </a:xfrm>
                  <a:prstGeom prst="straightConnector1">
                    <a:avLst/>
                  </a:prstGeom>
                  <a:ln w="28575">
                    <a:solidFill>
                      <a:srgbClr val="002060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7" name="テキスト ボックス 116"/>
                  <p:cNvSpPr txBox="1"/>
                  <p:nvPr/>
                </p:nvSpPr>
                <p:spPr>
                  <a:xfrm>
                    <a:off x="6066027" y="4186646"/>
                    <a:ext cx="1527235" cy="6845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latin typeface="Bodoni MT" panose="02070603080606020203" pitchFamily="18" charset="0"/>
                      </a:rPr>
                      <a:t>Under Bump </a:t>
                    </a:r>
                  </a:p>
                  <a:p>
                    <a:r>
                      <a:rPr kumimoji="1" lang="en-US" altLang="ja-JP" sz="1400" b="1" dirty="0" err="1" smtClean="0">
                        <a:latin typeface="Bodoni MT" panose="02070603080606020203" pitchFamily="18" charset="0"/>
                      </a:rPr>
                      <a:t>Metalization</a:t>
                    </a:r>
                    <a:endParaRPr kumimoji="1" lang="ja-JP" altLang="en-US" sz="1400" b="1" dirty="0">
                      <a:latin typeface="Bodoni MT" panose="02070603080606020203" pitchFamily="18" charset="0"/>
                    </a:endParaRPr>
                  </a:p>
                </p:txBody>
              </p:sp>
            </p:grpSp>
            <p:sp>
              <p:nvSpPr>
                <p:cNvPr id="120" name="角丸四角形吹き出し 119"/>
                <p:cNvSpPr/>
                <p:nvPr/>
              </p:nvSpPr>
              <p:spPr>
                <a:xfrm>
                  <a:off x="311186" y="3943608"/>
                  <a:ext cx="2396116" cy="1111786"/>
                </a:xfrm>
                <a:prstGeom prst="wedgeRoundRectCallout">
                  <a:avLst>
                    <a:gd name="adj1" fmla="val 40827"/>
                    <a:gd name="adj2" fmla="val 75613"/>
                    <a:gd name="adj3" fmla="val 16667"/>
                  </a:avLst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en-US" altLang="ja-JP" b="1" i="1" u="sng" dirty="0" smtClean="0">
                      <a:solidFill>
                        <a:schemeClr val="tx1"/>
                      </a:solidFill>
                      <a:latin typeface="Bodoni MT" panose="02070603080606020203" pitchFamily="18" charset="0"/>
                    </a:rPr>
                    <a:t>Active Edge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kumimoji="1" lang="en-US" altLang="ja-JP" dirty="0" smtClean="0">
                      <a:solidFill>
                        <a:schemeClr val="tx1"/>
                      </a:solidFill>
                      <a:latin typeface="Bodoni MT" panose="02070603080606020203" pitchFamily="18" charset="0"/>
                    </a:rPr>
                    <a:t>Smaller Edge size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kumimoji="1" lang="en-US" altLang="ja-JP" dirty="0" smtClean="0">
                      <a:solidFill>
                        <a:schemeClr val="tx1"/>
                      </a:solidFill>
                      <a:latin typeface="Bodoni MT" panose="02070603080606020203" pitchFamily="18" charset="0"/>
                    </a:rPr>
                    <a:t>Higher Efficiency at Edge region</a:t>
                  </a:r>
                </a:p>
              </p:txBody>
            </p:sp>
            <p:sp>
              <p:nvSpPr>
                <p:cNvPr id="121" name="角丸四角形吹き出し 120"/>
                <p:cNvSpPr/>
                <p:nvPr/>
              </p:nvSpPr>
              <p:spPr>
                <a:xfrm>
                  <a:off x="2774075" y="3298553"/>
                  <a:ext cx="3208121" cy="1101986"/>
                </a:xfrm>
                <a:prstGeom prst="wedgeRoundRectCallout">
                  <a:avLst>
                    <a:gd name="adj1" fmla="val 30178"/>
                    <a:gd name="adj2" fmla="val 94761"/>
                    <a:gd name="adj3" fmla="val 16667"/>
                  </a:avLst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en-US" altLang="ja-JP" b="1" i="1" u="sng" dirty="0" smtClean="0">
                      <a:solidFill>
                        <a:schemeClr val="tx1"/>
                      </a:solidFill>
                      <a:latin typeface="Bodoni MT" panose="02070603080606020203" pitchFamily="18" charset="0"/>
                    </a:rPr>
                    <a:t>Biasing Structure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kumimoji="1" lang="en-US" altLang="ja-JP" dirty="0" smtClean="0">
                      <a:solidFill>
                        <a:schemeClr val="tx1"/>
                      </a:solidFill>
                      <a:latin typeface="Bodoni MT" panose="02070603080606020203" pitchFamily="18" charset="0"/>
                    </a:rPr>
                    <a:t>Optimize Biasing structure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kumimoji="1" lang="en-US" altLang="ja-JP" dirty="0" smtClean="0">
                      <a:solidFill>
                        <a:schemeClr val="tx1"/>
                      </a:solidFill>
                      <a:latin typeface="Bodoni MT" panose="02070603080606020203" pitchFamily="18" charset="0"/>
                    </a:rPr>
                    <a:t>Higher Efficiency at Pixel boundary</a:t>
                  </a:r>
                </a:p>
              </p:txBody>
            </p:sp>
            <p:sp>
              <p:nvSpPr>
                <p:cNvPr id="122" name="角丸四角形吹き出し 121"/>
                <p:cNvSpPr/>
                <p:nvPr/>
              </p:nvSpPr>
              <p:spPr>
                <a:xfrm>
                  <a:off x="6106186" y="3272215"/>
                  <a:ext cx="2714286" cy="1111786"/>
                </a:xfrm>
                <a:prstGeom prst="wedgeRoundRectCallout">
                  <a:avLst>
                    <a:gd name="adj1" fmla="val -32843"/>
                    <a:gd name="adj2" fmla="val 68383"/>
                    <a:gd name="adj3" fmla="val 16667"/>
                  </a:avLst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kumimoji="1" lang="en-US" altLang="ja-JP" b="1" i="1" u="sng" dirty="0" err="1" smtClean="0">
                      <a:solidFill>
                        <a:schemeClr val="tx1"/>
                      </a:solidFill>
                      <a:latin typeface="Bodoni MT" panose="02070603080606020203" pitchFamily="18" charset="0"/>
                    </a:rPr>
                    <a:t>Bumpbonding</a:t>
                  </a:r>
                  <a:endParaRPr kumimoji="1" lang="en-US" altLang="ja-JP" b="1" i="1" u="sng" dirty="0" smtClean="0">
                    <a:solidFill>
                      <a:schemeClr val="tx1"/>
                    </a:solidFill>
                    <a:latin typeface="Bodoni MT" panose="02070603080606020203" pitchFamily="18" charset="0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kumimoji="1" lang="en-US" altLang="ja-JP" dirty="0" smtClean="0">
                      <a:solidFill>
                        <a:schemeClr val="tx1"/>
                      </a:solidFill>
                      <a:latin typeface="Bodoni MT" panose="02070603080606020203" pitchFamily="18" charset="0"/>
                    </a:rPr>
                    <a:t>Better UBM material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kumimoji="1" lang="en-US" altLang="ja-JP" dirty="0" smtClean="0">
                      <a:solidFill>
                        <a:schemeClr val="tx1"/>
                      </a:solidFill>
                      <a:latin typeface="Bodoni MT" panose="02070603080606020203" pitchFamily="18" charset="0"/>
                    </a:rPr>
                    <a:t>Higher Flip-Chip Yield</a:t>
                  </a:r>
                </a:p>
              </p:txBody>
            </p:sp>
            <p:sp>
              <p:nvSpPr>
                <p:cNvPr id="126" name="テキスト ボックス 125"/>
                <p:cNvSpPr txBox="1"/>
                <p:nvPr/>
              </p:nvSpPr>
              <p:spPr>
                <a:xfrm>
                  <a:off x="7030297" y="5400457"/>
                  <a:ext cx="211370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b="1" i="1" u="sng" dirty="0" smtClean="0">
                      <a:latin typeface="Bodoni MT" panose="02070603080606020203" pitchFamily="18" charset="0"/>
                    </a:rPr>
                    <a:t>Radiation Tolerance</a:t>
                  </a:r>
                </a:p>
                <a:p>
                  <a:r>
                    <a:rPr kumimoji="1" lang="en-US" altLang="ja-JP" sz="1600" b="1" i="1" u="sng" dirty="0" smtClean="0">
                      <a:latin typeface="Bodoni MT" panose="02070603080606020203" pitchFamily="18" charset="0"/>
                    </a:rPr>
                    <a:t>Assembly</a:t>
                  </a:r>
                </a:p>
                <a:p>
                  <a:r>
                    <a:rPr kumimoji="1" lang="en-US" altLang="ja-JP" sz="1600" b="1" i="1" u="sng" dirty="0" smtClean="0">
                      <a:latin typeface="Bodoni MT" panose="02070603080606020203" pitchFamily="18" charset="0"/>
                    </a:rPr>
                    <a:t>Production…</a:t>
                  </a:r>
                </a:p>
              </p:txBody>
            </p:sp>
            <p:sp>
              <p:nvSpPr>
                <p:cNvPr id="127" name="角丸四角形 126"/>
                <p:cNvSpPr/>
                <p:nvPr/>
              </p:nvSpPr>
              <p:spPr>
                <a:xfrm>
                  <a:off x="7083086" y="5440333"/>
                  <a:ext cx="2010218" cy="914400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002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4" t="18409" r="1771" b="11485"/>
          <a:stretch/>
        </p:blipFill>
        <p:spPr bwMode="auto">
          <a:xfrm>
            <a:off x="4788024" y="3717032"/>
            <a:ext cx="4097050" cy="21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678" y="5953625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DUT#20				DUT#21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chemeClr val="tx1"/>
                </a:solidFill>
              </a:rPr>
              <a:pPr/>
              <a:t>15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29099" y="26364"/>
            <a:ext cx="8229600" cy="547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pc="160" dirty="0" err="1" smtClean="0">
                <a:solidFill>
                  <a:srgbClr val="3366FF"/>
                </a:solidFill>
                <a:latin typeface="Agency FB" panose="020B0503020202020204" pitchFamily="34" charset="0"/>
              </a:rPr>
              <a:t>Edgless</a:t>
            </a:r>
            <a:r>
              <a:rPr lang="en-US" sz="2800" spc="160" dirty="0" smtClean="0">
                <a:solidFill>
                  <a:srgbClr val="3366FF"/>
                </a:solidFill>
                <a:latin typeface="Agency FB" panose="020B0503020202020204" pitchFamily="34" charset="0"/>
              </a:rPr>
              <a:t> &amp; Slim edge Pixels for Phase 2</a:t>
            </a:r>
            <a:endParaRPr lang="ru-RU" sz="2800" spc="160" dirty="0">
              <a:solidFill>
                <a:srgbClr val="3366FF"/>
              </a:solidFill>
              <a:latin typeface="+mn-lt"/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111734" y="927728"/>
            <a:ext cx="8488630" cy="1607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 smtClean="0">
                <a:latin typeface="Arial Narrow" panose="020B0606020202030204" pitchFamily="34" charset="0"/>
              </a:rPr>
              <a:t>Typical</a:t>
            </a:r>
            <a:r>
              <a:rPr lang="fr-FR" sz="2400" dirty="0" smtClean="0">
                <a:latin typeface="Arial Narrow" panose="020B0606020202030204" pitchFamily="34" charset="0"/>
              </a:rPr>
              <a:t> pixel </a:t>
            </a:r>
            <a:r>
              <a:rPr lang="fr-FR" sz="2400" dirty="0" err="1" smtClean="0">
                <a:latin typeface="Arial Narrow" panose="020B0606020202030204" pitchFamily="34" charset="0"/>
              </a:rPr>
              <a:t>sensor</a:t>
            </a:r>
            <a:r>
              <a:rPr lang="fr-FR" sz="2400" dirty="0" smtClean="0">
                <a:latin typeface="Arial Narrow" panose="020B0606020202030204" pitchFamily="34" charset="0"/>
              </a:rPr>
              <a:t> design for phase 2</a:t>
            </a:r>
          </a:p>
          <a:p>
            <a:pPr lvl="1"/>
            <a:r>
              <a:rPr lang="fr-FR" sz="1600" dirty="0" smtClean="0">
                <a:latin typeface="Arial Narrow" panose="020B0606020202030204" pitchFamily="34" charset="0"/>
              </a:rPr>
              <a:t>n-in-p  </a:t>
            </a:r>
            <a:r>
              <a:rPr lang="fr-FR" sz="1600" dirty="0" err="1" smtClean="0">
                <a:latin typeface="Arial Narrow" panose="020B0606020202030204" pitchFamily="34" charset="0"/>
              </a:rPr>
              <a:t>common</a:t>
            </a:r>
            <a:r>
              <a:rPr lang="fr-FR" sz="1600" dirty="0" smtClean="0">
                <a:latin typeface="Arial Narrow" panose="020B0606020202030204" pitchFamily="34" charset="0"/>
              </a:rPr>
              <a:t> ATLAS wafer production VTT- </a:t>
            </a:r>
            <a:r>
              <a:rPr lang="fr-FR" sz="1600" b="1" dirty="0" smtClean="0">
                <a:latin typeface="Arial Narrow" panose="020B0606020202030204" pitchFamily="34" charset="0"/>
              </a:rPr>
              <a:t>ADVACAM- Finlande</a:t>
            </a:r>
          </a:p>
          <a:p>
            <a:pPr lvl="1"/>
            <a:endParaRPr lang="fr-FR" sz="1600" b="1" dirty="0">
              <a:latin typeface="Arial Narrow" panose="020B0606020202030204" pitchFamily="34" charset="0"/>
            </a:endParaRPr>
          </a:p>
          <a:p>
            <a:pPr lvl="1"/>
            <a:r>
              <a:rPr lang="fr-FR" sz="1600" b="1" dirty="0" err="1" smtClean="0">
                <a:latin typeface="Arial Narrow" panose="020B0606020202030204" pitchFamily="34" charset="0"/>
              </a:rPr>
              <a:t>Characterized</a:t>
            </a:r>
            <a:r>
              <a:rPr lang="fr-FR" sz="1600" b="1" dirty="0" smtClean="0">
                <a:latin typeface="Arial Narrow" panose="020B0606020202030204" pitchFamily="34" charset="0"/>
              </a:rPr>
              <a:t> in clean room </a:t>
            </a:r>
            <a:r>
              <a:rPr lang="fr-FR" sz="1600" b="1" dirty="0" err="1" smtClean="0">
                <a:latin typeface="Arial Narrow" panose="020B0606020202030204" pitchFamily="34" charset="0"/>
              </a:rPr>
              <a:t>at</a:t>
            </a:r>
            <a:r>
              <a:rPr lang="fr-FR" sz="1600" b="1" dirty="0" smtClean="0">
                <a:latin typeface="Arial Narrow" panose="020B0606020202030204" pitchFamily="34" charset="0"/>
              </a:rPr>
              <a:t> LAL and </a:t>
            </a:r>
            <a:r>
              <a:rPr lang="fr-FR" sz="1600" b="1" dirty="0" err="1" smtClean="0">
                <a:latin typeface="Arial Narrow" panose="020B0606020202030204" pitchFamily="34" charset="0"/>
              </a:rPr>
              <a:t>tested</a:t>
            </a:r>
            <a:r>
              <a:rPr lang="fr-FR" sz="1600" b="1" dirty="0" smtClean="0">
                <a:latin typeface="Arial Narrow" panose="020B0606020202030204" pitchFamily="34" charset="0"/>
              </a:rPr>
              <a:t> in </a:t>
            </a:r>
            <a:r>
              <a:rPr lang="fr-FR" sz="1600" b="1" dirty="0" err="1" smtClean="0">
                <a:latin typeface="Arial Narrow" panose="020B0606020202030204" pitchFamily="34" charset="0"/>
              </a:rPr>
              <a:t>Beam</a:t>
            </a:r>
            <a:r>
              <a:rPr lang="fr-FR" sz="1600" b="1" dirty="0" smtClean="0">
                <a:latin typeface="Arial Narrow" panose="020B0606020202030204" pitchFamily="34" charset="0"/>
              </a:rPr>
              <a:t> tests </a:t>
            </a:r>
            <a:r>
              <a:rPr lang="fr-FR" sz="1600" b="1" dirty="0" err="1" smtClean="0">
                <a:latin typeface="Arial Narrow" panose="020B0606020202030204" pitchFamily="34" charset="0"/>
              </a:rPr>
              <a:t>at</a:t>
            </a:r>
            <a:r>
              <a:rPr lang="fr-FR" sz="1600" b="1" dirty="0" smtClean="0">
                <a:latin typeface="Arial Narrow" panose="020B0606020202030204" pitchFamily="34" charset="0"/>
              </a:rPr>
              <a:t> CERN 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-35948" y="2987912"/>
            <a:ext cx="8665401" cy="3672408"/>
            <a:chOff x="129099" y="3068960"/>
            <a:chExt cx="8665401" cy="3672408"/>
          </a:xfrm>
        </p:grpSpPr>
        <p:sp>
          <p:nvSpPr>
            <p:cNvPr id="7" name="TextBox 6"/>
            <p:cNvSpPr txBox="1"/>
            <p:nvPr/>
          </p:nvSpPr>
          <p:spPr>
            <a:xfrm>
              <a:off x="5436096" y="3068960"/>
              <a:ext cx="31837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ADVACAM NP100-7-2A</a:t>
              </a:r>
              <a:endParaRPr lang="ru-RU" dirty="0"/>
            </a:p>
            <a:p>
              <a:pPr algn="ctr"/>
              <a:r>
                <a:rPr lang="fr-FR" dirty="0"/>
                <a:t>(thickness – </a:t>
              </a:r>
              <a:r>
                <a:rPr lang="fr-FR" dirty="0" smtClean="0"/>
                <a:t>100 </a:t>
              </a:r>
              <a:r>
                <a:rPr lang="fr-FR" dirty="0"/>
                <a:t>um</a:t>
              </a:r>
              <a:r>
                <a:rPr lang="fr-FR" dirty="0" smtClean="0"/>
                <a:t>) </a:t>
              </a:r>
              <a:r>
                <a:rPr lang="en-US" dirty="0"/>
                <a:t>slim </a:t>
              </a:r>
              <a:r>
                <a:rPr lang="en-US" dirty="0" smtClean="0"/>
                <a:t>edge</a:t>
              </a:r>
              <a:endParaRPr lang="ru-RU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9584" y="3128641"/>
              <a:ext cx="35363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ADVACAM NP150-6-1A</a:t>
              </a:r>
            </a:p>
            <a:p>
              <a:pPr algn="ctr"/>
              <a:r>
                <a:rPr lang="fr-FR" dirty="0" smtClean="0"/>
                <a:t>(thickness – 150 um) </a:t>
              </a:r>
              <a:r>
                <a:rPr lang="en-US" dirty="0"/>
                <a:t>active edge design</a:t>
              </a:r>
              <a:endParaRPr lang="ru-RU" dirty="0"/>
            </a:p>
            <a:p>
              <a:pPr algn="ctr"/>
              <a:endParaRPr lang="ru-RU" dirty="0"/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4717804" y="5085184"/>
              <a:ext cx="862308" cy="423218"/>
              <a:chOff x="4717804" y="3717032"/>
              <a:chExt cx="862308" cy="423218"/>
            </a:xfrm>
          </p:grpSpPr>
          <p:cxnSp>
            <p:nvCxnSpPr>
              <p:cNvPr id="22" name="Прямая со стрелкой 21"/>
              <p:cNvCxnSpPr/>
              <p:nvPr/>
            </p:nvCxnSpPr>
            <p:spPr>
              <a:xfrm>
                <a:off x="4860032" y="3717032"/>
                <a:ext cx="72008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717804" y="3832473"/>
                <a:ext cx="8623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100 um</a:t>
                </a:r>
                <a:endParaRPr lang="ru-RU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129099" y="3717032"/>
              <a:ext cx="4201920" cy="2623811"/>
              <a:chOff x="129099" y="2182633"/>
              <a:chExt cx="4201920" cy="2623811"/>
            </a:xfrm>
          </p:grpSpPr>
          <p:grpSp>
            <p:nvGrpSpPr>
              <p:cNvPr id="17" name="Группа 16"/>
              <p:cNvGrpSpPr/>
              <p:nvPr/>
            </p:nvGrpSpPr>
            <p:grpSpPr>
              <a:xfrm>
                <a:off x="129099" y="2182633"/>
                <a:ext cx="4201920" cy="2071868"/>
                <a:chOff x="129099" y="2182633"/>
                <a:chExt cx="4201920" cy="2071868"/>
              </a:xfrm>
            </p:grpSpPr>
            <p:pic>
              <p:nvPicPr>
                <p:cNvPr id="4099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87" t="49899" r="39558" b="14696"/>
                <a:stretch/>
              </p:blipFill>
              <p:spPr bwMode="auto">
                <a:xfrm>
                  <a:off x="276477" y="2182633"/>
                  <a:ext cx="4054542" cy="2071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4" name="Прямая со стрелкой 13"/>
                <p:cNvCxnSpPr/>
                <p:nvPr/>
              </p:nvCxnSpPr>
              <p:spPr>
                <a:xfrm>
                  <a:off x="248345" y="3832473"/>
                  <a:ext cx="407092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129099" y="3861198"/>
                  <a:ext cx="66097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50 um</a:t>
                  </a:r>
                  <a:endParaRPr lang="ru-RU" sz="1400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15" name="Прямая со стрелкой 14"/>
              <p:cNvCxnSpPr/>
              <p:nvPr/>
            </p:nvCxnSpPr>
            <p:spPr>
              <a:xfrm flipV="1">
                <a:off x="1424755" y="4015087"/>
                <a:ext cx="0" cy="422025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817711" y="4437112"/>
                <a:ext cx="12674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Guard Ring</a:t>
                </a:r>
                <a:endParaRPr lang="ru-RU" dirty="0"/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5392818" y="4591862"/>
              <a:ext cx="3401682" cy="2149506"/>
              <a:chOff x="5392818" y="3223710"/>
              <a:chExt cx="3401682" cy="2149506"/>
            </a:xfrm>
          </p:grpSpPr>
          <p:cxnSp>
            <p:nvCxnSpPr>
              <p:cNvPr id="28" name="Прямая со стрелкой 27"/>
              <p:cNvCxnSpPr/>
              <p:nvPr/>
            </p:nvCxnSpPr>
            <p:spPr>
              <a:xfrm flipV="1">
                <a:off x="6033729" y="3951156"/>
                <a:ext cx="0" cy="60669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5392818" y="4550480"/>
                <a:ext cx="12674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Bias Ring</a:t>
                </a:r>
                <a:endParaRPr lang="ru-RU" dirty="0"/>
              </a:p>
            </p:txBody>
          </p:sp>
          <p:cxnSp>
            <p:nvCxnSpPr>
              <p:cNvPr id="33" name="Прямая со стрелкой 32"/>
              <p:cNvCxnSpPr/>
              <p:nvPr/>
            </p:nvCxnSpPr>
            <p:spPr>
              <a:xfrm flipH="1" flipV="1">
                <a:off x="6522430" y="3223710"/>
                <a:ext cx="948773" cy="1511436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 стрелкой 34"/>
              <p:cNvCxnSpPr/>
              <p:nvPr/>
            </p:nvCxnSpPr>
            <p:spPr>
              <a:xfrm flipV="1">
                <a:off x="7623604" y="3645024"/>
                <a:ext cx="962588" cy="109012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6837496" y="4726885"/>
                <a:ext cx="19570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Punch-through structure</a:t>
                </a:r>
                <a:endParaRPr lang="ru-RU" dirty="0"/>
              </a:p>
            </p:txBody>
          </p:sp>
        </p:grp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" y="709974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8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Agency FB" panose="020B0503020202020204" pitchFamily="34" charset="0"/>
              </a:rPr>
              <a:t>Hit-efficiency at the edge</a:t>
            </a:r>
          </a:p>
        </p:txBody>
      </p:sp>
      <p:pic>
        <p:nvPicPr>
          <p:cNvPr id="53251" name="Content Placeholder 3" descr="EdgeEffAnalysi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" b="423"/>
          <a:stretch>
            <a:fillRect/>
          </a:stretch>
        </p:blipFill>
        <p:spPr>
          <a:xfrm>
            <a:off x="12700" y="957263"/>
            <a:ext cx="9131300" cy="4584700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825500" y="3248025"/>
            <a:ext cx="4090988" cy="1588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dashDot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12700" y="5541963"/>
            <a:ext cx="89027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sz="2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sz="2600" dirty="0">
                <a:solidFill>
                  <a:srgbClr val="FF0000"/>
                </a:solidFill>
              </a:rPr>
              <a:t>Hit-efficiency above 90% up to 40 µm away from the last pixel</a:t>
            </a:r>
          </a:p>
          <a:p>
            <a:pPr eaLnBrk="1" hangingPunct="1">
              <a:spcBef>
                <a:spcPct val="0"/>
              </a:spcBef>
            </a:pPr>
            <a:r>
              <a:rPr lang="en-GB" sz="2600" dirty="0"/>
              <a:t> No good tracks beyond -50 µm due to quality cuts</a:t>
            </a:r>
            <a:endParaRPr lang="en-GB" sz="2600" dirty="0">
              <a:latin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443956" y="4177507"/>
            <a:ext cx="1857375" cy="1588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lgDashDot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5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429463-F291-404F-A0DD-FC2A02C5CC90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sz="1200"/>
          </a:p>
        </p:txBody>
      </p:sp>
      <p:pic>
        <p:nvPicPr>
          <p:cNvPr id="53256" name="Picture 8" descr="logo_2_arr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0"/>
            <a:ext cx="12493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3" descr="00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r="31512"/>
          <a:stretch>
            <a:fillRect/>
          </a:stretch>
        </p:blipFill>
        <p:spPr bwMode="auto">
          <a:xfrm>
            <a:off x="1090613" y="2170113"/>
            <a:ext cx="155098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Brace 12"/>
          <p:cNvSpPr>
            <a:spLocks/>
          </p:cNvSpPr>
          <p:nvPr/>
        </p:nvSpPr>
        <p:spPr bwMode="auto">
          <a:xfrm rot="5400000">
            <a:off x="1211262" y="3922713"/>
            <a:ext cx="449263" cy="331788"/>
          </a:xfrm>
          <a:prstGeom prst="rightBrace">
            <a:avLst>
              <a:gd name="adj1" fmla="val 8333"/>
              <a:gd name="adj2" fmla="val 50000"/>
            </a:avLst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5" rIns="91428" bIns="45715" anchor="ctr"/>
          <a:lstStyle/>
          <a:p>
            <a:pPr algn="ctr" defTabSz="455557" eaLnBrk="1" hangingPunct="1">
              <a:defRPr/>
            </a:pPr>
            <a:endParaRPr lang="en-GB" dirty="0">
              <a:latin typeface="+mn-lt"/>
              <a:ea typeface="+mn-e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90613" y="4860925"/>
            <a:ext cx="3825875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1"/>
          </p:cNvCxnSpPr>
          <p:nvPr/>
        </p:nvCxnSpPr>
        <p:spPr>
          <a:xfrm rot="16200000" flipH="1">
            <a:off x="1441450" y="4308476"/>
            <a:ext cx="547687" cy="5572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7505" y="1938669"/>
            <a:ext cx="4195122" cy="4074646"/>
            <a:chOff x="107504" y="1938667"/>
            <a:chExt cx="4195122" cy="4074645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07504" y="1938667"/>
              <a:ext cx="4195122" cy="4074644"/>
              <a:chOff x="107504" y="1938667"/>
              <a:chExt cx="4195122" cy="4074644"/>
            </a:xfrm>
          </p:grpSpPr>
          <p:pic>
            <p:nvPicPr>
              <p:cNvPr id="6146" name="Picture 2" descr="C:\Users\dima\Desktop\TB\itk\hor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2" t="12323" r="36880" b="5370"/>
              <a:stretch/>
            </p:blipFill>
            <p:spPr bwMode="auto">
              <a:xfrm>
                <a:off x="404734" y="1938667"/>
                <a:ext cx="3897892" cy="3832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C:\Users\dima\Desktop\TB\1 coыpy copy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87" t="90449" r="10597" b="4106"/>
              <a:stretch/>
            </p:blipFill>
            <p:spPr bwMode="auto">
              <a:xfrm>
                <a:off x="107504" y="5733256"/>
                <a:ext cx="4024134" cy="280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Picture 4" descr="C:\Users\dima\Desktop\TB\1 coыpy copy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4" t="8965" r="87353" b="9993"/>
            <a:stretch/>
          </p:blipFill>
          <p:spPr bwMode="auto">
            <a:xfrm>
              <a:off x="185599" y="1938668"/>
              <a:ext cx="234948" cy="4074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dima\Desktop\TB\Untitled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18850" r="1874" b="4458"/>
          <a:stretch/>
        </p:blipFill>
        <p:spPr bwMode="auto">
          <a:xfrm>
            <a:off x="1390259" y="2503709"/>
            <a:ext cx="2084751" cy="1429348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1619672" y="1938669"/>
            <a:ext cx="576064" cy="41021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2051720" y="2348880"/>
            <a:ext cx="144016" cy="154828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defaul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6137"/>
            <a:ext cx="1115616" cy="64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87826" y="56663"/>
            <a:ext cx="8229600" cy="547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160" dirty="0" smtClean="0">
                <a:solidFill>
                  <a:srgbClr val="3366FF"/>
                </a:solidFill>
                <a:latin typeface="Agency FB" panose="020B0503020202020204" pitchFamily="34" charset="0"/>
              </a:rPr>
              <a:t>Efficiencies from beam tests </a:t>
            </a:r>
            <a:endParaRPr lang="ru-RU" spc="160" dirty="0">
              <a:solidFill>
                <a:srgbClr val="3366FF"/>
              </a:solidFill>
            </a:endParaRPr>
          </a:p>
        </p:txBody>
      </p:sp>
      <p:sp>
        <p:nvSpPr>
          <p:cNvPr id="11" name="Объект 2"/>
          <p:cNvSpPr txBox="1">
            <a:spLocks noGrp="1"/>
          </p:cNvSpPr>
          <p:nvPr>
            <p:ph idx="1"/>
          </p:nvPr>
        </p:nvSpPr>
        <p:spPr bwMode="auto">
          <a:xfrm>
            <a:off x="160994" y="898372"/>
            <a:ext cx="5824334" cy="43204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i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-  Efficiency vs track impact position  </a:t>
            </a:r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DUT#22 </a:t>
            </a:r>
            <a:endParaRPr lang="en-US" sz="2000" i="1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  <a:defRPr/>
            </a:pPr>
            <a:endParaRPr lang="en-US" sz="2000" i="1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chemeClr val="tx1"/>
                </a:solidFill>
              </a:rPr>
              <a:pPr/>
              <a:t>17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080645" y="1268760"/>
            <a:ext cx="4889500" cy="4752528"/>
            <a:chOff x="4080644" y="1268760"/>
            <a:chExt cx="4889500" cy="4752528"/>
          </a:xfrm>
        </p:grpSpPr>
        <p:pic>
          <p:nvPicPr>
            <p:cNvPr id="6147" name="Picture 3" descr="C:\Users\dima\Desktop\TB\itk\Graph3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7" t="8448" r="10618" b="3840"/>
            <a:stretch/>
          </p:blipFill>
          <p:spPr bwMode="auto">
            <a:xfrm>
              <a:off x="4080644" y="2323546"/>
              <a:ext cx="4889500" cy="3697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6043895" y="2040555"/>
              <a:ext cx="1725332" cy="2809127"/>
            </a:xfrm>
            <a:prstGeom prst="rect">
              <a:avLst/>
            </a:prstGeom>
            <a:solidFill>
              <a:schemeClr val="bg1">
                <a:lumMod val="95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 flipH="1">
              <a:off x="6043895" y="3882901"/>
              <a:ext cx="517978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16200000">
              <a:off x="5818853" y="3101426"/>
              <a:ext cx="1223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Pixel border</a:t>
              </a:r>
              <a:endParaRPr lang="ru-RU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853679" y="2638193"/>
              <a:ext cx="14383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Sensor border</a:t>
              </a:r>
              <a:endParaRPr lang="ru-RU" sz="1600" dirty="0"/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 flipH="1">
              <a:off x="5398559" y="3526634"/>
              <a:ext cx="283612" cy="311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7769228" y="2088307"/>
              <a:ext cx="0" cy="271333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6043895" y="2055319"/>
              <a:ext cx="0" cy="342042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5374518" y="2057838"/>
              <a:ext cx="0" cy="342042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Прямоугольник 27"/>
            <p:cNvSpPr/>
            <p:nvPr/>
          </p:nvSpPr>
          <p:spPr>
            <a:xfrm>
              <a:off x="6043894" y="4801637"/>
              <a:ext cx="791082" cy="674106"/>
            </a:xfrm>
            <a:prstGeom prst="rect">
              <a:avLst/>
            </a:prstGeom>
            <a:solidFill>
              <a:schemeClr val="bg1">
                <a:lumMod val="95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58" t="53462" r="42624" b="33465"/>
            <a:stretch/>
          </p:blipFill>
          <p:spPr bwMode="auto">
            <a:xfrm>
              <a:off x="4929096" y="1268760"/>
              <a:ext cx="3236969" cy="825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156176" y="3997926"/>
              <a:ext cx="15418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Last pixel column</a:t>
              </a:r>
            </a:p>
            <a:p>
              <a:pPr algn="ctr"/>
              <a:r>
                <a:rPr lang="en-US" sz="1600" dirty="0" smtClean="0"/>
                <a:t>(250 um)</a:t>
              </a:r>
              <a:endParaRPr lang="ru-RU" sz="1600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566057" y="6150429"/>
            <a:ext cx="451816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Analysis from </a:t>
            </a:r>
            <a:r>
              <a:rPr lang="en-GB" dirty="0" err="1" smtClean="0"/>
              <a:t>Dmytro</a:t>
            </a:r>
            <a:r>
              <a:rPr lang="en-GB" dirty="0" smtClean="0"/>
              <a:t> </a:t>
            </a:r>
            <a:r>
              <a:rPr lang="en-GB" dirty="0" err="1" smtClean="0"/>
              <a:t>Hohov</a:t>
            </a:r>
            <a:r>
              <a:rPr lang="en-GB" dirty="0" smtClean="0"/>
              <a:t> ATLAS@LAL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1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85" y="634285"/>
            <a:ext cx="2835274" cy="21264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5146"/>
            <a:ext cx="8229600" cy="6575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  <a:cs typeface="Helvetica" panose="020B0604020202020204" pitchFamily="34" charset="0"/>
              </a:rPr>
              <a:t>Irradiated</a:t>
            </a:r>
            <a:r>
              <a:rPr lang="fr-FR" sz="2400" dirty="0" smtClean="0">
                <a:solidFill>
                  <a:srgbClr val="0070C0"/>
                </a:solidFill>
                <a:latin typeface="Agency FB" panose="020B0503020202020204" pitchFamily="34" charset="0"/>
                <a:cs typeface="Helvetica" panose="020B0604020202020204" pitchFamily="34" charset="0"/>
              </a:rPr>
              <a:t> pixel </a:t>
            </a:r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  <a:cs typeface="Helvetica" panose="020B0604020202020204" pitchFamily="34" charset="0"/>
              </a:rPr>
              <a:t>behavior</a:t>
            </a:r>
            <a:r>
              <a:rPr lang="fr-FR" sz="2400" dirty="0" smtClean="0">
                <a:solidFill>
                  <a:srgbClr val="0070C0"/>
                </a:solidFill>
                <a:latin typeface="Agency FB" panose="020B0503020202020204" pitchFamily="34" charset="0"/>
                <a:cs typeface="Helvetica" panose="020B0604020202020204" pitchFamily="34" charset="0"/>
              </a:rPr>
              <a:t> </a:t>
            </a:r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  <a:cs typeface="Helvetica" panose="020B0604020202020204" pitchFamily="34" charset="0"/>
              </a:rPr>
              <a:t>at</a:t>
            </a:r>
            <a:r>
              <a:rPr lang="fr-FR" sz="2400" dirty="0" smtClean="0">
                <a:solidFill>
                  <a:srgbClr val="0070C0"/>
                </a:solidFill>
                <a:latin typeface="Agency FB" panose="020B0503020202020204" pitchFamily="34" charset="0"/>
                <a:cs typeface="Helvetica" panose="020B0604020202020204" pitchFamily="34" charset="0"/>
              </a:rPr>
              <a:t> high fluence</a:t>
            </a:r>
            <a:endParaRPr lang="fr-FR" sz="2400" dirty="0">
              <a:solidFill>
                <a:srgbClr val="0070C0"/>
              </a:solidFill>
              <a:latin typeface="Agency FB" panose="020B0503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6431061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348920-2786-1E4F-B160-B098C33751A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0" y="3432531"/>
            <a:ext cx="4442460" cy="25374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070" y="6020152"/>
            <a:ext cx="4604658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4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Pixel Matrix </a:t>
            </a:r>
            <a:r>
              <a:rPr lang="fr-FR" sz="1400" dirty="0" err="1" smtClean="0">
                <a:latin typeface="Arial Narrow" panose="020B0606020202030204" pitchFamily="34" charset="0"/>
                <a:cs typeface="Andalus" panose="02020603050405020304" pitchFamily="18" charset="-78"/>
              </a:rPr>
              <a:t>Hitmap</a:t>
            </a:r>
            <a:r>
              <a:rPr lang="fr-FR" sz="14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 </a:t>
            </a:r>
            <a:r>
              <a:rPr lang="fr-FR" sz="1400" dirty="0" err="1" smtClean="0">
                <a:latin typeface="Arial Narrow" panose="020B0606020202030204" pitchFamily="34" charset="0"/>
                <a:cs typeface="Andalus" panose="02020603050405020304" pitchFamily="18" charset="-78"/>
              </a:rPr>
              <a:t>at</a:t>
            </a:r>
            <a:r>
              <a:rPr lang="fr-FR" sz="14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 5. 10</a:t>
            </a:r>
            <a:r>
              <a:rPr lang="fr-FR" sz="1400" baseline="300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15</a:t>
            </a:r>
            <a:r>
              <a:rPr lang="fr-FR" sz="14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 </a:t>
            </a:r>
            <a:r>
              <a:rPr lang="fr-FR" sz="1400" dirty="0" err="1" smtClean="0">
                <a:latin typeface="Arial Narrow" panose="020B0606020202030204" pitchFamily="34" charset="0"/>
                <a:cs typeface="Andalus" panose="02020603050405020304" pitchFamily="18" charset="-78"/>
              </a:rPr>
              <a:t>neq</a:t>
            </a:r>
            <a:r>
              <a:rPr lang="fr-FR" sz="14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/cm</a:t>
            </a:r>
            <a:r>
              <a:rPr lang="fr-FR" sz="1400" baseline="300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2</a:t>
            </a:r>
            <a:r>
              <a:rPr lang="fr-FR" sz="14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 and </a:t>
            </a:r>
            <a:r>
              <a:rPr lang="fr-FR" sz="1400" dirty="0" err="1" smtClean="0">
                <a:latin typeface="Arial Narrow" panose="020B0606020202030204" pitchFamily="34" charset="0"/>
                <a:cs typeface="Andalus" panose="02020603050405020304" pitchFamily="18" charset="-78"/>
              </a:rPr>
              <a:t>Temperature</a:t>
            </a:r>
            <a:r>
              <a:rPr lang="fr-FR" sz="14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 -15</a:t>
            </a:r>
            <a:r>
              <a:rPr lang="fr-FR" sz="1400" baseline="300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0</a:t>
            </a:r>
            <a:r>
              <a:rPr lang="fr-FR" sz="1400" dirty="0" smtClean="0">
                <a:latin typeface="Arial Narrow" panose="020B0606020202030204" pitchFamily="34" charset="0"/>
                <a:cs typeface="Andalus" panose="02020603050405020304" pitchFamily="18" charset="-78"/>
              </a:rPr>
              <a:t>c. </a:t>
            </a:r>
            <a:endParaRPr lang="fr-FR" sz="1400" dirty="0">
              <a:latin typeface="Arial Narrow" panose="020B0606020202030204" pitchFamily="34" charset="0"/>
              <a:cs typeface="Andalus" panose="02020603050405020304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27608" y="177552"/>
            <a:ext cx="1806905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/>
              </a:rPr>
              <a:t>Beam-tests results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240" y="3072542"/>
            <a:ext cx="425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Position  of 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polarization rail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892116" y="333980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O</a:t>
            </a:r>
            <a:r>
              <a:rPr lang="en-US" b="1" baseline="30000" dirty="0" smtClean="0">
                <a:solidFill>
                  <a:srgbClr val="0070C0"/>
                </a:solidFill>
              </a:rPr>
              <a:t>0</a:t>
            </a:r>
            <a:r>
              <a:rPr lang="en-US" b="1" dirty="0" smtClean="0">
                <a:solidFill>
                  <a:srgbClr val="0070C0"/>
                </a:solidFill>
              </a:rPr>
              <a:t>tilt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808514" y="4626429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15</a:t>
            </a:r>
            <a:r>
              <a:rPr lang="en-US" b="1" baseline="30000" dirty="0" smtClean="0">
                <a:solidFill>
                  <a:srgbClr val="0070C0"/>
                </a:solidFill>
              </a:rPr>
              <a:t>0</a:t>
            </a:r>
            <a:r>
              <a:rPr lang="en-US" b="1" dirty="0" smtClean="0">
                <a:solidFill>
                  <a:srgbClr val="0070C0"/>
                </a:solidFill>
              </a:rPr>
              <a:t> tilt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1404257" y="3270375"/>
            <a:ext cx="152400" cy="55517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GeoID24_eff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483" y="4170993"/>
            <a:ext cx="3661230" cy="2186340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3" name="Rectangle 22"/>
          <p:cNvSpPr/>
          <p:nvPr/>
        </p:nvSpPr>
        <p:spPr>
          <a:xfrm>
            <a:off x="4576934" y="6357333"/>
            <a:ext cx="4206779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Loss of </a:t>
            </a:r>
            <a:r>
              <a:rPr lang="en-US" sz="1400" dirty="0" err="1" smtClean="0">
                <a:solidFill>
                  <a:schemeClr val="bg1"/>
                </a:solidFill>
                <a:latin typeface="Helvetica"/>
                <a:cs typeface="Helvetica"/>
              </a:rPr>
              <a:t>Effiicency</a:t>
            </a:r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 around Bias rails and implants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727455" y="5356567"/>
            <a:ext cx="653143" cy="102942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7402286" y="6095428"/>
            <a:ext cx="729343" cy="43851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167825" y="3709133"/>
            <a:ext cx="329353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16196D"/>
                </a:solidFill>
              </a:rPr>
              <a:t>Eudet</a:t>
            </a:r>
            <a:r>
              <a:rPr lang="en-US" sz="1400" dirty="0" smtClean="0">
                <a:solidFill>
                  <a:srgbClr val="16196D"/>
                </a:solidFill>
              </a:rPr>
              <a:t> 120 </a:t>
            </a:r>
            <a:r>
              <a:rPr lang="en-US" sz="1400" dirty="0" err="1" smtClean="0">
                <a:solidFill>
                  <a:srgbClr val="16196D"/>
                </a:solidFill>
              </a:rPr>
              <a:t>GeV</a:t>
            </a:r>
            <a:r>
              <a:rPr lang="en-US" sz="1400" dirty="0" smtClean="0">
                <a:solidFill>
                  <a:srgbClr val="16196D"/>
                </a:solidFill>
              </a:rPr>
              <a:t> </a:t>
            </a:r>
            <a:r>
              <a:rPr lang="en-US" sz="1400" dirty="0" err="1" smtClean="0">
                <a:solidFill>
                  <a:srgbClr val="16196D"/>
                </a:solidFill>
              </a:rPr>
              <a:t>pions</a:t>
            </a:r>
            <a:r>
              <a:rPr lang="en-US" sz="1400" dirty="0" smtClean="0">
                <a:solidFill>
                  <a:srgbClr val="16196D"/>
                </a:solidFill>
              </a:rPr>
              <a:t>/ </a:t>
            </a:r>
            <a:r>
              <a:rPr lang="en-US" sz="1400" dirty="0" smtClean="0">
                <a:solidFill>
                  <a:srgbClr val="16196D"/>
                </a:solidFill>
                <a:latin typeface="Symbol" charset="0"/>
              </a:rPr>
              <a:t>F</a:t>
            </a:r>
            <a:r>
              <a:rPr lang="en-US" sz="1400" dirty="0" smtClean="0">
                <a:solidFill>
                  <a:srgbClr val="16196D"/>
                </a:solidFill>
                <a:latin typeface="Helvetica"/>
                <a:cs typeface="Helvetica"/>
              </a:rPr>
              <a:t>=4x10</a:t>
            </a:r>
            <a:r>
              <a:rPr lang="en-US" sz="1400" baseline="30000" dirty="0" smtClean="0">
                <a:solidFill>
                  <a:srgbClr val="16196D"/>
                </a:solidFill>
                <a:latin typeface="Helvetica"/>
                <a:cs typeface="Helvetica"/>
              </a:rPr>
              <a:t>15 </a:t>
            </a:r>
            <a:r>
              <a:rPr lang="en-US" sz="1400" dirty="0" err="1">
                <a:solidFill>
                  <a:srgbClr val="16196D"/>
                </a:solidFill>
                <a:latin typeface="Helvetica"/>
                <a:cs typeface="Helvetica"/>
              </a:rPr>
              <a:t>n</a:t>
            </a:r>
            <a:r>
              <a:rPr lang="en-US" sz="1400" baseline="-25000" dirty="0" err="1">
                <a:solidFill>
                  <a:srgbClr val="16196D"/>
                </a:solidFill>
                <a:latin typeface="Helvetica"/>
                <a:cs typeface="Helvetica"/>
              </a:rPr>
              <a:t>eq</a:t>
            </a:r>
            <a:r>
              <a:rPr lang="en-US" sz="1400" dirty="0">
                <a:solidFill>
                  <a:srgbClr val="16196D"/>
                </a:solidFill>
                <a:latin typeface="Helvetica"/>
                <a:cs typeface="Helvetica"/>
              </a:rPr>
              <a:t> cm</a:t>
            </a:r>
            <a:r>
              <a:rPr lang="en-US" sz="1400" baseline="30000" dirty="0">
                <a:solidFill>
                  <a:srgbClr val="16196D"/>
                </a:solidFill>
                <a:latin typeface="Helvetica"/>
                <a:cs typeface="Helvetica"/>
              </a:rPr>
              <a:t>-2</a:t>
            </a:r>
            <a:r>
              <a:rPr lang="en-US" sz="1400" dirty="0">
                <a:solidFill>
                  <a:srgbClr val="16196D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0" y="725607"/>
            <a:ext cx="2618374" cy="2306340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738501" y="1388798"/>
            <a:ext cx="2664296" cy="789210"/>
          </a:xfrm>
          <a:prstGeom prst="straightConnector1">
            <a:avLst/>
          </a:prstGeom>
          <a:ln w="28575">
            <a:solidFill>
              <a:srgbClr val="FFFF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169349" y="187784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Bias</a:t>
            </a:r>
            <a:r>
              <a:rPr lang="fr-FR" dirty="0" smtClean="0"/>
              <a:t> Rail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12700" y="6530975"/>
            <a:ext cx="7567613" cy="19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400" smtClean="0">
                <a:latin typeface="Arial" panose="020B0604020202020204" pitchFamily="34" charset="0"/>
                <a:ea typeface="MS PGothic" panose="020B0600070205080204" pitchFamily="34" charset="-128"/>
              </a:rPr>
              <a:t>Abdenour Lounis</a:t>
            </a:r>
            <a:endParaRPr lang="en-GB" sz="14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765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EBF8F23-E596-4329-B9B9-B0514B42DA9B}" type="slidenum">
              <a:rPr lang="en-GB"/>
              <a:pPr/>
              <a:t>19</a:t>
            </a:fld>
            <a:endParaRPr lang="en-GB"/>
          </a:p>
        </p:txBody>
      </p:sp>
      <p:sp>
        <p:nvSpPr>
          <p:cNvPr id="27652" name="ZoneTexte 6"/>
          <p:cNvSpPr txBox="1">
            <a:spLocks noChangeArrowheads="1"/>
          </p:cNvSpPr>
          <p:nvPr/>
        </p:nvSpPr>
        <p:spPr bwMode="auto">
          <a:xfrm>
            <a:off x="981075" y="2600325"/>
            <a:ext cx="6696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2800" i="1" dirty="0" smtClean="0">
                <a:solidFill>
                  <a:srgbClr val="FF0000"/>
                </a:solidFill>
              </a:rPr>
              <a:t>Future </a:t>
            </a:r>
            <a:r>
              <a:rPr lang="fr-FR" sz="2800" i="1" dirty="0" smtClean="0">
                <a:solidFill>
                  <a:srgbClr val="FF0000"/>
                </a:solidFill>
              </a:rPr>
              <a:t>plans </a:t>
            </a:r>
            <a:r>
              <a:rPr lang="fr-FR" sz="2800" i="1" dirty="0" smtClean="0">
                <a:solidFill>
                  <a:srgbClr val="FF0000"/>
                </a:solidFill>
              </a:rPr>
              <a:t>for ATLAS ITK construction </a:t>
            </a:r>
            <a:endParaRPr lang="fr-FR" sz="2800" i="1" dirty="0">
              <a:solidFill>
                <a:srgbClr val="FF0000"/>
              </a:solidFill>
            </a:endParaRPr>
          </a:p>
        </p:txBody>
      </p:sp>
      <p:pic>
        <p:nvPicPr>
          <p:cNvPr id="5" name="Picture 5" descr="defau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042" y="4068434"/>
            <a:ext cx="1115616" cy="64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ogo_2_arrow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61" y="3838807"/>
            <a:ext cx="1545867" cy="9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96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doni MT" panose="02070603080606020203" pitchFamily="18" charset="0"/>
              </a:rPr>
              <a:t>Overview of the presentation</a:t>
            </a:r>
            <a:endParaRPr lang="en-US" dirty="0">
              <a:latin typeface="Bodoni MT" panose="02070603080606020203" pitchFamily="18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en-GB" dirty="0" smtClean="0"/>
          </a:p>
          <a:p>
            <a:endParaRPr lang="fr-FR" dirty="0"/>
          </a:p>
          <a:p>
            <a:r>
              <a:rPr lang="en-US" dirty="0" smtClean="0">
                <a:latin typeface="Agency FB" panose="020B0503020202020204" pitchFamily="34" charset="0"/>
              </a:rPr>
              <a:t>Introduction to the ATLAS context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Contributions to the development of the Inner Tracker system</a:t>
            </a:r>
          </a:p>
          <a:p>
            <a:r>
              <a:rPr lang="en-US" dirty="0" smtClean="0">
                <a:latin typeface="Agency FB" panose="020B0503020202020204" pitchFamily="34" charset="0"/>
              </a:rPr>
              <a:t>Future plans for ATLAS ITK construction</a:t>
            </a: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Infrastructures to contribute as an ATLAS pixel production center</a:t>
            </a:r>
            <a:endParaRPr lang="en-US" dirty="0" smtClean="0">
              <a:latin typeface="Agency FB" panose="020B0503020202020204" pitchFamily="34" charset="0"/>
            </a:endParaRPr>
          </a:p>
          <a:p>
            <a:r>
              <a:rPr lang="en-US" dirty="0" smtClean="0">
                <a:latin typeface="Agency FB" panose="020B0503020202020204" pitchFamily="34" charset="0"/>
              </a:rPr>
              <a:t>Conclusions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619BD5-8C03-45D5-9D2E-A8D51D7EDE87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0" y="6629400"/>
            <a:ext cx="7531100" cy="2127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 smtClean="0"/>
              <a:t>Abdenour Lounis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010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" y="3230346"/>
            <a:ext cx="8575221" cy="3637380"/>
          </a:xfrm>
          <a:prstGeom prst="rect">
            <a:avLst/>
          </a:prstGeom>
        </p:spPr>
      </p:pic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51" y="825329"/>
            <a:ext cx="5438775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itre 1"/>
          <p:cNvSpPr>
            <a:spLocks noGrp="1"/>
          </p:cNvSpPr>
          <p:nvPr>
            <p:ph type="title"/>
          </p:nvPr>
        </p:nvSpPr>
        <p:spPr>
          <a:xfrm>
            <a:off x="511629" y="42863"/>
            <a:ext cx="8044872" cy="68639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Roadmap</a:t>
            </a:r>
            <a:r>
              <a:rPr lang="fr-FR" sz="28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for ATLAS phase 2</a:t>
            </a:r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551613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D68620-82EC-489F-9F12-1ED291CD88AA}" type="slidenum">
              <a:rPr lang="fr-FR" altLang="fr-FR" smtClean="0"/>
              <a:pPr eaLnBrk="1" hangingPunct="1"/>
              <a:t>20</a:t>
            </a:fld>
            <a:endParaRPr lang="fr-FR" alt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48768" y="1587500"/>
            <a:ext cx="2180500" cy="73866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u="sng" dirty="0">
                <a:solidFill>
                  <a:schemeClr val="bg1"/>
                </a:solidFill>
                <a:latin typeface="+mn-lt"/>
              </a:rPr>
              <a:t>Installation </a:t>
            </a:r>
            <a:r>
              <a:rPr lang="fr-FR" sz="1400" b="1" u="sng" dirty="0" smtClean="0">
                <a:solidFill>
                  <a:schemeClr val="bg1"/>
                </a:solidFill>
                <a:latin typeface="+mn-lt"/>
              </a:rPr>
              <a:t>IBL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 err="1" smtClean="0">
                <a:latin typeface="+mn-lt"/>
              </a:rPr>
              <a:t>Fast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track</a:t>
            </a:r>
            <a:r>
              <a:rPr lang="fr-FR" sz="1400" dirty="0" smtClean="0">
                <a:latin typeface="+mn-lt"/>
              </a:rPr>
              <a:t> (FTK) for Trigger</a:t>
            </a:r>
            <a:endParaRPr lang="fr-FR" sz="1400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24525" y="3654425"/>
            <a:ext cx="3311525" cy="30797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 smtClean="0">
                <a:latin typeface="+mn-lt"/>
              </a:rPr>
              <a:t>Trigger upgrade</a:t>
            </a:r>
            <a:endParaRPr lang="fr-FR" sz="14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8768" y="2301256"/>
            <a:ext cx="2180500" cy="3077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u="sng" dirty="0" smtClean="0">
                <a:solidFill>
                  <a:schemeClr val="bg1"/>
                </a:solidFill>
                <a:latin typeface="+mn-lt"/>
              </a:rPr>
              <a:t>Full replacement</a:t>
            </a:r>
            <a:endParaRPr lang="fr-FR" sz="1400" b="1" u="sng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724525" y="3962400"/>
            <a:ext cx="3311525" cy="52322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 smtClean="0">
                <a:latin typeface="+mn-lt"/>
              </a:rPr>
              <a:t>Replacement of Front-End </a:t>
            </a:r>
            <a:r>
              <a:rPr lang="fr-FR" sz="1400" dirty="0" err="1" smtClean="0">
                <a:latin typeface="+mn-lt"/>
              </a:rPr>
              <a:t>electronics</a:t>
            </a:r>
            <a:endParaRPr lang="fr-FR" sz="1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 err="1" smtClean="0">
                <a:latin typeface="+mn-lt"/>
              </a:rPr>
              <a:t>Forward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Calorimeter</a:t>
            </a:r>
            <a:r>
              <a:rPr lang="fr-FR" sz="1400" dirty="0" smtClean="0">
                <a:latin typeface="+mn-lt"/>
              </a:rPr>
              <a:t> upgrade.</a:t>
            </a:r>
            <a:endParaRPr lang="fr-FR" sz="1400" dirty="0">
              <a:latin typeface="+mn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164388" y="1854200"/>
            <a:ext cx="1871662" cy="738664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 smtClean="0">
                <a:latin typeface="+mn-lt"/>
              </a:rPr>
              <a:t>Front  end </a:t>
            </a:r>
            <a:r>
              <a:rPr lang="fr-FR" sz="1400" dirty="0" err="1">
                <a:latin typeface="+mn-lt"/>
              </a:rPr>
              <a:t>E</a:t>
            </a:r>
            <a:r>
              <a:rPr lang="fr-FR" sz="1400" dirty="0" err="1" smtClean="0">
                <a:latin typeface="+mn-lt"/>
              </a:rPr>
              <a:t>lectronics</a:t>
            </a:r>
            <a:r>
              <a:rPr lang="fr-FR" sz="1400" dirty="0" smtClean="0">
                <a:latin typeface="+mn-lt"/>
              </a:rPr>
              <a:t> replacement</a:t>
            </a:r>
            <a:endParaRPr lang="fr-FR" sz="1400" dirty="0"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64388" y="1546225"/>
            <a:ext cx="1871662" cy="307975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1400" dirty="0" err="1" smtClean="0">
                <a:latin typeface="+mn-lt"/>
              </a:rPr>
              <a:t>Tile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calorimeter</a:t>
            </a:r>
            <a:endParaRPr lang="fr-FR" sz="1400" dirty="0">
              <a:latin typeface="+mn-l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718530" y="3365500"/>
            <a:ext cx="3317520" cy="307777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latin typeface="+mn-lt"/>
              </a:rPr>
              <a:t>A</a:t>
            </a:r>
            <a:r>
              <a:rPr lang="fr-FR" sz="1400" dirty="0" smtClean="0">
                <a:latin typeface="+mn-lt"/>
              </a:rPr>
              <a:t>rgon </a:t>
            </a:r>
            <a:r>
              <a:rPr lang="fr-FR" sz="1400" dirty="0" err="1" smtClean="0">
                <a:latin typeface="+mn-lt"/>
              </a:rPr>
              <a:t>liquid</a:t>
            </a:r>
            <a:r>
              <a:rPr lang="fr-FR" sz="1400" dirty="0" smtClean="0">
                <a:latin typeface="+mn-lt"/>
              </a:rPr>
              <a:t> </a:t>
            </a:r>
            <a:r>
              <a:rPr lang="fr-FR" sz="1400" dirty="0" err="1" smtClean="0">
                <a:latin typeface="+mn-lt"/>
              </a:rPr>
              <a:t>Calorimeter</a:t>
            </a:r>
            <a:r>
              <a:rPr lang="fr-FR" sz="1400" dirty="0" smtClean="0">
                <a:latin typeface="+mn-lt"/>
              </a:rPr>
              <a:t>  </a:t>
            </a:r>
            <a:r>
              <a:rPr lang="fr-FR" sz="1400" dirty="0">
                <a:latin typeface="+mn-lt"/>
              </a:rPr>
              <a:t>(LAr)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8768" y="1279518"/>
            <a:ext cx="2180500" cy="307975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err="1" smtClean="0">
                <a:latin typeface="+mn-lt"/>
              </a:rPr>
              <a:t>Internal</a:t>
            </a:r>
            <a:r>
              <a:rPr lang="fr-FR" sz="1400" dirty="0" smtClean="0">
                <a:latin typeface="+mn-lt"/>
              </a:rPr>
              <a:t> Detector</a:t>
            </a:r>
            <a:endParaRPr lang="fr-FR" sz="1400" dirty="0">
              <a:latin typeface="+mn-lt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1157933" y="4426899"/>
            <a:ext cx="1008062" cy="209232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3902800" y="4444515"/>
            <a:ext cx="931854" cy="209232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6258158" y="4669093"/>
            <a:ext cx="1064739" cy="185675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26" name="Connecteur droit avec flèche 25"/>
          <p:cNvCxnSpPr>
            <a:stCxn id="18" idx="1"/>
          </p:cNvCxnSpPr>
          <p:nvPr/>
        </p:nvCxnSpPr>
        <p:spPr>
          <a:xfrm flipH="1">
            <a:off x="5148263" y="1700213"/>
            <a:ext cx="2016125" cy="388937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 flipV="1">
            <a:off x="4762855" y="2250173"/>
            <a:ext cx="955675" cy="1047750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2042095" y="1304190"/>
            <a:ext cx="2592201" cy="811437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7476381" y="5906652"/>
            <a:ext cx="108012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+mn-lt"/>
              </a:rPr>
              <a:t>&lt;</a:t>
            </a:r>
            <a:r>
              <a:rPr lang="fr-FR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fr-FR" sz="1400" dirty="0">
                <a:solidFill>
                  <a:schemeClr val="bg1"/>
                </a:solidFill>
                <a:latin typeface="+mn-lt"/>
              </a:rPr>
              <a:t>&gt; = </a:t>
            </a:r>
            <a:endParaRPr lang="fr-FR" sz="1400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140-200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32747" y="4698722"/>
            <a:ext cx="725240" cy="52322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chemeClr val="bg1"/>
                </a:solidFill>
                <a:latin typeface="+mn-lt"/>
              </a:rPr>
              <a:t>&lt;</a:t>
            </a:r>
            <a:r>
              <a:rPr lang="fr-FR" sz="14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fr-FR" sz="1400" dirty="0">
                <a:solidFill>
                  <a:schemeClr val="bg1"/>
                </a:solidFill>
                <a:latin typeface="+mn-lt"/>
              </a:rPr>
              <a:t>&gt; = </a:t>
            </a:r>
            <a:endParaRPr lang="fr-FR" sz="1400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fr-FR" sz="1400" dirty="0" smtClean="0">
                <a:solidFill>
                  <a:schemeClr val="bg1"/>
                </a:solidFill>
                <a:latin typeface="+mn-lt"/>
              </a:rPr>
              <a:t>50-80</a:t>
            </a:r>
            <a:endParaRPr lang="fr-FR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853098" y="3450588"/>
            <a:ext cx="1787393" cy="307777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smtClean="0">
                <a:latin typeface="+mn-lt"/>
              </a:rPr>
              <a:t>Muon </a:t>
            </a:r>
            <a:r>
              <a:rPr lang="fr-FR" sz="1400" dirty="0" err="1" smtClean="0">
                <a:latin typeface="+mn-lt"/>
              </a:rPr>
              <a:t>spectrometer</a:t>
            </a:r>
            <a:endParaRPr lang="fr-FR" sz="1400" dirty="0">
              <a:latin typeface="+mn-lt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4375548" y="3212976"/>
            <a:ext cx="0" cy="237612"/>
          </a:xfrm>
          <a:prstGeom prst="straightConnector1">
            <a:avLst/>
          </a:prstGeom>
          <a:ln w="381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586376" y="6639948"/>
            <a:ext cx="5322798" cy="299757"/>
            <a:chOff x="3420685" y="6634425"/>
            <a:chExt cx="5163010" cy="158714"/>
          </a:xfrm>
        </p:grpSpPr>
        <p:sp>
          <p:nvSpPr>
            <p:cNvPr id="3" name="Flèche droite 2"/>
            <p:cNvSpPr/>
            <p:nvPr/>
          </p:nvSpPr>
          <p:spPr>
            <a:xfrm>
              <a:off x="3420685" y="6634425"/>
              <a:ext cx="5163010" cy="150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617945" y="6662771"/>
              <a:ext cx="861716" cy="13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LUMINOSIY</a:t>
              </a:r>
              <a:endParaRPr lang="fr-FR" sz="1000" dirty="0"/>
            </a:p>
          </p:txBody>
        </p:sp>
      </p:grp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3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7" grpId="0" animBg="1"/>
      <p:bldP spid="21" grpId="0" animBg="1"/>
      <p:bldP spid="22" grpId="0" animBg="1"/>
      <p:bldP spid="24" grpId="0" animBg="1"/>
      <p:bldP spid="25" grpId="0" animBg="1"/>
      <p:bldP spid="35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gency FB" panose="020B0503020202020204" pitchFamily="34" charset="0"/>
              </a:rPr>
              <a:t>Challenges for a new inner tracker </a:t>
            </a:r>
            <a:endParaRPr lang="en-GB" dirty="0">
              <a:latin typeface="Agency FB" panose="020B0503020202020204" pitchFamily="34" charset="0"/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183288"/>
            <a:ext cx="4483100" cy="2988733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4987262" y="891326"/>
            <a:ext cx="4156737" cy="520213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Bodoni MT" panose="02070603080606020203" pitchFamily="18" charset="0"/>
              </a:rPr>
              <a:t>But !</a:t>
            </a:r>
          </a:p>
          <a:p>
            <a:r>
              <a:rPr lang="en-GB" sz="2400" dirty="0" smtClean="0">
                <a:latin typeface="Bodoni MT" panose="02070603080606020203" pitchFamily="18" charset="0"/>
              </a:rPr>
              <a:t>Same or better performance required !</a:t>
            </a:r>
          </a:p>
          <a:p>
            <a:pPr lvl="1"/>
            <a:r>
              <a:rPr lang="en-GB" sz="1600" dirty="0" smtClean="0">
                <a:latin typeface="Bodoni MT" panose="02070603080606020203" pitchFamily="18" charset="0"/>
              </a:rPr>
              <a:t>Use quite “transparent tracker”  Low X0</a:t>
            </a:r>
          </a:p>
          <a:p>
            <a:pPr lvl="1"/>
            <a:r>
              <a:rPr lang="en-GB" sz="1600" dirty="0" smtClean="0">
                <a:latin typeface="Bodoni MT" panose="02070603080606020203" pitchFamily="18" charset="0"/>
              </a:rPr>
              <a:t>Provide V. High granularity sensors</a:t>
            </a:r>
          </a:p>
          <a:p>
            <a:pPr lvl="1"/>
            <a:r>
              <a:rPr lang="en-GB" sz="1600" dirty="0" smtClean="0">
                <a:latin typeface="Bodoni MT" panose="02070603080606020203" pitchFamily="18" charset="0"/>
              </a:rPr>
              <a:t>Go du deep submicron technologies </a:t>
            </a:r>
          </a:p>
          <a:p>
            <a:pPr lvl="1"/>
            <a:r>
              <a:rPr lang="en-GB" sz="1600" dirty="0" smtClean="0">
                <a:latin typeface="Bodoni MT" panose="02070603080606020203" pitchFamily="18" charset="0"/>
              </a:rPr>
              <a:t>Raise the transfer data band-with (5Gps)</a:t>
            </a:r>
          </a:p>
          <a:p>
            <a:pPr lvl="1"/>
            <a:r>
              <a:rPr lang="en-GB" sz="1600" dirty="0" smtClean="0">
                <a:latin typeface="Bodoni MT" panose="02070603080606020203" pitchFamily="18" charset="0"/>
              </a:rPr>
              <a:t>Improve the layout and mechanics </a:t>
            </a:r>
            <a:endParaRPr lang="en-GB" sz="1600" dirty="0">
              <a:latin typeface="Bodoni MT" panose="02070603080606020203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9C6A83-0AA9-4BF4-AE0E-B737F499ED47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0" y="6629400"/>
            <a:ext cx="7531100" cy="2127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 smtClean="0"/>
              <a:t>Abdenour Lounis</a:t>
            </a:r>
            <a:endParaRPr lang="en-GB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4172021"/>
            <a:ext cx="348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3366FF"/>
                </a:solidFill>
                <a:latin typeface="Agency FB" panose="020B0503020202020204" pitchFamily="34" charset="0"/>
              </a:rPr>
              <a:t>High Luminosity LHC conditions will affect </a:t>
            </a:r>
          </a:p>
          <a:p>
            <a:r>
              <a:rPr lang="en-GB" b="1" dirty="0" smtClean="0">
                <a:solidFill>
                  <a:srgbClr val="3366FF"/>
                </a:solidFill>
                <a:latin typeface="Agency FB" panose="020B0503020202020204" pitchFamily="34" charset="0"/>
              </a:rPr>
              <a:t>Drastically the current design</a:t>
            </a:r>
            <a:endParaRPr lang="en-GB" b="1" dirty="0">
              <a:solidFill>
                <a:srgbClr val="3366FF"/>
              </a:solidFill>
              <a:latin typeface="Agency FB" panose="020B05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5031378"/>
            <a:ext cx="48837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latin typeface="Bodoni MT" panose="02070603080606020203" pitchFamily="18" charset="0"/>
              </a:rPr>
              <a:t>Peak Luminosity will increase by </a:t>
            </a:r>
            <a:r>
              <a:rPr lang="en-GB" b="1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a factor 5-7 </a:t>
            </a:r>
            <a:r>
              <a:rPr lang="en-GB" b="1" dirty="0" smtClean="0">
                <a:latin typeface="Bodoni MT" panose="02070603080606020203" pitchFamily="18" charset="0"/>
              </a:rPr>
              <a:t>:</a:t>
            </a:r>
          </a:p>
          <a:p>
            <a:r>
              <a:rPr lang="en-GB" b="1" dirty="0" smtClean="0">
                <a:latin typeface="Bodoni MT" panose="02070603080606020203" pitchFamily="18" charset="0"/>
              </a:rPr>
              <a:t> 5-7 10**34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latin typeface="Bodoni MT" panose="02070603080606020203" pitchFamily="18" charset="0"/>
              </a:rPr>
              <a:t>Average Pileup : a </a:t>
            </a:r>
            <a:r>
              <a:rPr lang="en-GB" b="1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factor of 8   </a:t>
            </a:r>
            <a:r>
              <a:rPr lang="en-GB" b="1" dirty="0" smtClean="0">
                <a:latin typeface="Bodoni MT" panose="02070603080606020203" pitchFamily="18" charset="0"/>
              </a:rPr>
              <a:t>&lt;m&gt; ~200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latin typeface="Bodoni MT" panose="02070603080606020203" pitchFamily="18" charset="0"/>
              </a:rPr>
              <a:t>Integrated luminosity : </a:t>
            </a:r>
            <a:r>
              <a:rPr lang="en-GB" b="1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a factor 10  </a:t>
            </a:r>
            <a:r>
              <a:rPr lang="en-GB" b="1" dirty="0" smtClean="0">
                <a:latin typeface="Bodoni MT" panose="02070603080606020203" pitchFamily="18" charset="0"/>
              </a:rPr>
              <a:t>: 3000 fb-1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 smtClean="0">
                <a:latin typeface="Bodoni MT" panose="02070603080606020203" pitchFamily="18" charset="0"/>
              </a:rPr>
              <a:t>Radiation hardness : </a:t>
            </a:r>
            <a:r>
              <a:rPr lang="en-GB" b="1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a factor 20 </a:t>
            </a:r>
            <a:r>
              <a:rPr lang="en-GB" b="1" dirty="0" smtClean="0">
                <a:latin typeface="Bodoni MT" panose="02070603080606020203" pitchFamily="18" charset="0"/>
              </a:rPr>
              <a:t>: 2x10 </a:t>
            </a:r>
            <a:r>
              <a:rPr lang="en-GB" b="1" dirty="0" err="1" smtClean="0">
                <a:latin typeface="Bodoni MT" panose="02070603080606020203" pitchFamily="18" charset="0"/>
              </a:rPr>
              <a:t>n</a:t>
            </a:r>
            <a:r>
              <a:rPr lang="en-GB" b="1" baseline="-25000" dirty="0" err="1" smtClean="0">
                <a:latin typeface="Bodoni MT" panose="02070603080606020203" pitchFamily="18" charset="0"/>
              </a:rPr>
              <a:t>eq</a:t>
            </a:r>
            <a:r>
              <a:rPr lang="en-GB" b="1" dirty="0" smtClean="0">
                <a:latin typeface="Bodoni MT" panose="02070603080606020203" pitchFamily="18" charset="0"/>
              </a:rPr>
              <a:t>/cm</a:t>
            </a:r>
            <a:r>
              <a:rPr lang="en-GB" b="1" baseline="30000" dirty="0" smtClean="0">
                <a:latin typeface="Bodoni MT" panose="02070603080606020203" pitchFamily="18" charset="0"/>
              </a:rPr>
              <a:t>2</a:t>
            </a:r>
            <a:endParaRPr lang="en-GB" b="1" baseline="30000" dirty="0">
              <a:latin typeface="Bodoni MT" panose="02070603080606020203" pitchFamily="18" charset="0"/>
            </a:endParaRPr>
          </a:p>
        </p:txBody>
      </p:sp>
      <p:pic>
        <p:nvPicPr>
          <p:cNvPr id="12" name="Picture 5" descr="Inclined_Quads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87" r="9164" b="35203"/>
          <a:stretch/>
        </p:blipFill>
        <p:spPr>
          <a:xfrm>
            <a:off x="4883709" y="4495186"/>
            <a:ext cx="4260290" cy="21280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951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14" y="90807"/>
            <a:ext cx="8709013" cy="70609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Expected  </a:t>
            </a:r>
            <a:r>
              <a:rPr lang="en-GB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fluences</a:t>
            </a:r>
            <a:r>
              <a:rPr lang="en-GB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(1 </a:t>
            </a:r>
            <a:r>
              <a:rPr lang="en-GB" dirty="0">
                <a:solidFill>
                  <a:srgbClr val="0070C0"/>
                </a:solidFill>
                <a:latin typeface="Agency FB" panose="020B0503020202020204" pitchFamily="34" charset="0"/>
              </a:rPr>
              <a:t>MeV n</a:t>
            </a:r>
            <a:r>
              <a:rPr lang="en-GB" baseline="-25000" dirty="0">
                <a:solidFill>
                  <a:srgbClr val="0070C0"/>
                </a:solidFill>
                <a:latin typeface="Agency FB" panose="020B0503020202020204" pitchFamily="34" charset="0"/>
              </a:rPr>
              <a:t>eq</a:t>
            </a:r>
            <a:r>
              <a:rPr lang="en-GB" dirty="0">
                <a:solidFill>
                  <a:srgbClr val="0070C0"/>
                </a:solidFill>
                <a:latin typeface="Agency FB" panose="020B0503020202020204" pitchFamily="34" charset="0"/>
              </a:rPr>
              <a:t>.cm</a:t>
            </a:r>
            <a:r>
              <a:rPr lang="en-GB" baseline="30000" dirty="0">
                <a:solidFill>
                  <a:srgbClr val="0070C0"/>
                </a:solidFill>
                <a:latin typeface="Agency FB" panose="020B0503020202020204" pitchFamily="34" charset="0"/>
              </a:rPr>
              <a:t>-</a:t>
            </a:r>
            <a:r>
              <a:rPr lang="en-GB" baseline="300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2</a:t>
            </a:r>
            <a:r>
              <a:rPr lang="en-GB" dirty="0">
                <a:solidFill>
                  <a:srgbClr val="0070C0"/>
                </a:solidFill>
                <a:latin typeface="Agency FB" panose="020B0503020202020204" pitchFamily="34" charset="0"/>
              </a:rPr>
              <a:t>)</a:t>
            </a:r>
            <a:endParaRPr lang="en-GB" baseline="300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ECE70E39-1292-4DEC-889A-6A29B7191A97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20851" y="6127629"/>
            <a:ext cx="423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ATLAS ITk Simulation, FLUKA </a:t>
            </a:r>
            <a:r>
              <a:rPr lang="en-GB" dirty="0"/>
              <a:t>to 3,000 fb</a:t>
            </a:r>
            <a:r>
              <a:rPr lang="en-GB" b="1" baseline="30000" dirty="0"/>
              <a:t>-1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641435" y="2321311"/>
            <a:ext cx="1955383" cy="338554"/>
          </a:xfrm>
          <a:prstGeom prst="wedgeRectCallout">
            <a:avLst>
              <a:gd name="adj1" fmla="val -45370"/>
              <a:gd name="adj2" fmla="val 884314"/>
            </a:avLst>
          </a:prstGeom>
          <a:ln w="317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GB" sz="1200" dirty="0" smtClean="0">
                <a:solidFill>
                  <a:schemeClr val="bg1"/>
                </a:solidFill>
              </a:rPr>
              <a:t>8 </a:t>
            </a:r>
            <a:r>
              <a:rPr lang="en-GB" sz="1200" dirty="0" err="1" smtClean="0">
                <a:solidFill>
                  <a:schemeClr val="bg1"/>
                </a:solidFill>
              </a:rPr>
              <a:t>MGy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 smtClean="0">
                <a:solidFill>
                  <a:schemeClr val="bg1"/>
                </a:solidFill>
              </a:rPr>
              <a:t>1.4x10</a:t>
            </a:r>
            <a:r>
              <a:rPr lang="en-GB" sz="1200" b="1" baseline="30000" dirty="0" smtClean="0">
                <a:solidFill>
                  <a:schemeClr val="bg1"/>
                </a:solidFill>
              </a:rPr>
              <a:t>16 </a:t>
            </a:r>
            <a:r>
              <a:rPr lang="en-GB" sz="1200" dirty="0" smtClean="0">
                <a:solidFill>
                  <a:schemeClr val="bg1"/>
                </a:solidFill>
              </a:rPr>
              <a:t>n</a:t>
            </a:r>
            <a:r>
              <a:rPr lang="en-GB" sz="1200" baseline="-250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cm</a:t>
            </a:r>
            <a:r>
              <a:rPr lang="en-GB" sz="1200" b="1" baseline="30000" dirty="0">
                <a:solidFill>
                  <a:schemeClr val="bg1"/>
                </a:solidFill>
              </a:rPr>
              <a:t>-2</a:t>
            </a:r>
            <a:r>
              <a:rPr lang="en-GB" sz="12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248801" y="2780190"/>
            <a:ext cx="1975098" cy="338554"/>
          </a:xfrm>
          <a:prstGeom prst="wedgeRectCallout">
            <a:avLst>
              <a:gd name="adj1" fmla="val -93769"/>
              <a:gd name="adj2" fmla="val 593088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200" dirty="0" smtClean="0">
                <a:solidFill>
                  <a:schemeClr val="bg1"/>
                </a:solidFill>
              </a:rPr>
              <a:t>1 </a:t>
            </a:r>
            <a:r>
              <a:rPr lang="en-GB" sz="1200" dirty="0" err="1" smtClean="0">
                <a:solidFill>
                  <a:schemeClr val="bg1"/>
                </a:solidFill>
              </a:rPr>
              <a:t>MGy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, 2</a:t>
            </a:r>
            <a:r>
              <a:rPr lang="en-GB" sz="1200" dirty="0" smtClean="0">
                <a:solidFill>
                  <a:schemeClr val="bg1"/>
                </a:solidFill>
              </a:rPr>
              <a:t>x10</a:t>
            </a:r>
            <a:r>
              <a:rPr lang="en-GB" sz="1200" b="1" baseline="30000" dirty="0" smtClean="0">
                <a:solidFill>
                  <a:schemeClr val="bg1"/>
                </a:solidFill>
              </a:rPr>
              <a:t>15 </a:t>
            </a:r>
            <a:r>
              <a:rPr lang="en-GB" sz="1200" dirty="0" smtClean="0">
                <a:solidFill>
                  <a:schemeClr val="bg1"/>
                </a:solidFill>
              </a:rPr>
              <a:t>n</a:t>
            </a:r>
            <a:r>
              <a:rPr lang="en-GB" sz="1200" baseline="-250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cm</a:t>
            </a:r>
            <a:r>
              <a:rPr lang="en-GB" sz="1200" b="1" baseline="30000" dirty="0">
                <a:solidFill>
                  <a:schemeClr val="bg1"/>
                </a:solidFill>
              </a:rPr>
              <a:t>-2</a:t>
            </a:r>
            <a:r>
              <a:rPr lang="en-GB" sz="1200" dirty="0"/>
              <a:t> 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5328963" y="2780190"/>
            <a:ext cx="2100801" cy="338554"/>
          </a:xfrm>
          <a:prstGeom prst="wedgeRectCallout">
            <a:avLst>
              <a:gd name="adj1" fmla="val -122060"/>
              <a:gd name="adj2" fmla="val 692736"/>
            </a:avLst>
          </a:prstGeom>
          <a:ln w="60325"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GB" sz="1200" dirty="0" smtClean="0">
                <a:solidFill>
                  <a:schemeClr val="bg1"/>
                </a:solidFill>
              </a:rPr>
              <a:t>2 </a:t>
            </a:r>
            <a:r>
              <a:rPr lang="en-GB" sz="1200" dirty="0" err="1" smtClean="0">
                <a:solidFill>
                  <a:schemeClr val="bg1"/>
                </a:solidFill>
              </a:rPr>
              <a:t>MGy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 smtClean="0">
                <a:solidFill>
                  <a:schemeClr val="bg1"/>
                </a:solidFill>
              </a:rPr>
              <a:t>4x10</a:t>
            </a:r>
            <a:r>
              <a:rPr lang="en-GB" sz="1200" b="1" baseline="30000" dirty="0" smtClean="0">
                <a:solidFill>
                  <a:schemeClr val="bg1"/>
                </a:solidFill>
              </a:rPr>
              <a:t>15 </a:t>
            </a:r>
            <a:r>
              <a:rPr lang="en-GB" sz="1200" dirty="0" smtClean="0">
                <a:solidFill>
                  <a:schemeClr val="bg1"/>
                </a:solidFill>
              </a:rPr>
              <a:t>n</a:t>
            </a:r>
            <a:r>
              <a:rPr lang="en-GB" sz="1200" baseline="-250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cm</a:t>
            </a:r>
            <a:r>
              <a:rPr lang="en-GB" sz="1200" b="1" baseline="30000" dirty="0">
                <a:solidFill>
                  <a:schemeClr val="bg1"/>
                </a:solidFill>
              </a:rPr>
              <a:t>-2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46303" y="4382526"/>
            <a:ext cx="312906" cy="2308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L0</a:t>
            </a:r>
            <a:endParaRPr lang="en-US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889686" y="854134"/>
            <a:ext cx="7988841" cy="5209613"/>
            <a:chOff x="889686" y="854134"/>
            <a:chExt cx="7988841" cy="52096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3562" t="3066" r="963" b="1861"/>
            <a:stretch/>
          </p:blipFill>
          <p:spPr>
            <a:xfrm>
              <a:off x="889686" y="854134"/>
              <a:ext cx="7792892" cy="52096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36822" y="5420496"/>
              <a:ext cx="312906" cy="230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L0</a:t>
              </a:r>
              <a:endParaRPr lang="en-US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2704" y="5185716"/>
              <a:ext cx="312906" cy="230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8292119" y="1675547"/>
              <a:ext cx="586408" cy="8150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995953" y="5049591"/>
              <a:ext cx="586408" cy="8150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758820"/>
              </p:ext>
            </p:extLst>
          </p:nvPr>
        </p:nvGraphicFramePr>
        <p:xfrm>
          <a:off x="2063862" y="1710063"/>
          <a:ext cx="4282441" cy="2237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829"/>
                <a:gridCol w="1105075"/>
                <a:gridCol w="1251722"/>
                <a:gridCol w="734815"/>
              </a:tblGrid>
              <a:tr h="51852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Pixels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 (mm)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Fluence Max (</a:t>
                      </a:r>
                      <a:r>
                        <a:rPr lang="fr-FR" sz="1200" dirty="0" err="1" smtClean="0"/>
                        <a:t>Neq</a:t>
                      </a:r>
                      <a:r>
                        <a:rPr lang="fr-FR" sz="1200" dirty="0" smtClean="0"/>
                        <a:t>/cm2)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Dose (</a:t>
                      </a:r>
                      <a:r>
                        <a:rPr lang="fr-FR" sz="1200" dirty="0" err="1" smtClean="0"/>
                        <a:t>Mrad</a:t>
                      </a:r>
                      <a:r>
                        <a:rPr lang="fr-FR" sz="1200" dirty="0" smtClean="0"/>
                        <a:t>)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 0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39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2,25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1710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 1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75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0,82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715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 2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155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0,25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148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 3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213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0,12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5784"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Layer 4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271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0,12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61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  <a:tr h="289723">
                <a:tc>
                  <a:txBody>
                    <a:bodyPr/>
                    <a:lstStyle/>
                    <a:p>
                      <a:r>
                        <a:rPr lang="fr-FR" sz="12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Endcap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80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0,67 .10*16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687</a:t>
                      </a:r>
                      <a:endParaRPr lang="fr-FR" sz="12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93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93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7" y="66197"/>
            <a:ext cx="7772400" cy="68485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Production planning of the next Pixel Tracker : Planning 2017-2025</a:t>
            </a:r>
            <a:endParaRPr lang="en-US" sz="20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02FB1924-7088-494D-B9B9-B46EC856F175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85750" y="1454727"/>
            <a:ext cx="8567305" cy="24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135" y="95991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2017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7642" y="978959"/>
            <a:ext cx="0" cy="5212428"/>
            <a:chOff x="297642" y="1038742"/>
            <a:chExt cx="0" cy="521242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248243" y="978959"/>
            <a:ext cx="0" cy="5212428"/>
            <a:chOff x="297642" y="1038742"/>
            <a:chExt cx="0" cy="5212428"/>
          </a:xfrm>
        </p:grpSpPr>
        <p:cxnSp>
          <p:nvCxnSpPr>
            <p:cNvPr id="55" name="Straight Connector 54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2198844" y="978959"/>
            <a:ext cx="0" cy="5212428"/>
            <a:chOff x="297642" y="1038742"/>
            <a:chExt cx="0" cy="5212428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3149445" y="978959"/>
            <a:ext cx="0" cy="5212428"/>
            <a:chOff x="297642" y="1038742"/>
            <a:chExt cx="0" cy="5212428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100046" y="978959"/>
            <a:ext cx="0" cy="5212428"/>
            <a:chOff x="297642" y="1038742"/>
            <a:chExt cx="0" cy="5212428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5050647" y="978959"/>
            <a:ext cx="0" cy="5212428"/>
            <a:chOff x="297642" y="1038742"/>
            <a:chExt cx="0" cy="5212428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6001248" y="978959"/>
            <a:ext cx="0" cy="5212428"/>
            <a:chOff x="297642" y="1038742"/>
            <a:chExt cx="0" cy="5212428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6951849" y="978959"/>
            <a:ext cx="0" cy="5212428"/>
            <a:chOff x="297642" y="1038742"/>
            <a:chExt cx="0" cy="5212428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7902450" y="978959"/>
            <a:ext cx="0" cy="5212428"/>
            <a:chOff x="297642" y="1038742"/>
            <a:chExt cx="0" cy="5212428"/>
          </a:xfrm>
        </p:grpSpPr>
        <p:cxnSp>
          <p:nvCxnSpPr>
            <p:cNvPr id="76" name="Straight Connector 75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8853055" y="978959"/>
            <a:ext cx="0" cy="5212428"/>
            <a:chOff x="297642" y="1038742"/>
            <a:chExt cx="0" cy="5212428"/>
          </a:xfrm>
        </p:grpSpPr>
        <p:cxnSp>
          <p:nvCxnSpPr>
            <p:cNvPr id="79" name="Straight Connector 78"/>
            <p:cNvCxnSpPr/>
            <p:nvPr/>
          </p:nvCxnSpPr>
          <p:spPr>
            <a:xfrm flipV="1">
              <a:off x="297642" y="1038742"/>
              <a:ext cx="0" cy="457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97642" y="1425219"/>
              <a:ext cx="0" cy="4825951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286726" y="1472139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pSp>
        <p:nvGrpSpPr>
          <p:cNvPr id="88" name="Group 87"/>
          <p:cNvGrpSpPr/>
          <p:nvPr/>
        </p:nvGrpSpPr>
        <p:grpSpPr>
          <a:xfrm>
            <a:off x="530352" y="1494758"/>
            <a:ext cx="489666" cy="4723914"/>
            <a:chOff x="530352" y="1479665"/>
            <a:chExt cx="489666" cy="4723914"/>
          </a:xfrm>
        </p:grpSpPr>
        <p:cxnSp>
          <p:nvCxnSpPr>
            <p:cNvPr id="84" name="Straight Connector 83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9" name="Table 88"/>
          <p:cNvGraphicFramePr>
            <a:graphicFrameLocks noGrp="1"/>
          </p:cNvGraphicFramePr>
          <p:nvPr>
            <p:extLst/>
          </p:nvPr>
        </p:nvGraphicFramePr>
        <p:xfrm>
          <a:off x="2197205" y="1478562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/>
          </p:nvPr>
        </p:nvGraphicFramePr>
        <p:xfrm>
          <a:off x="3173422" y="1475872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1" name="Table 90"/>
          <p:cNvGraphicFramePr>
            <a:graphicFrameLocks noGrp="1"/>
          </p:cNvGraphicFramePr>
          <p:nvPr>
            <p:extLst/>
          </p:nvPr>
        </p:nvGraphicFramePr>
        <p:xfrm>
          <a:off x="4112665" y="1472683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2" name="Table 91"/>
          <p:cNvGraphicFramePr>
            <a:graphicFrameLocks noGrp="1"/>
          </p:cNvGraphicFramePr>
          <p:nvPr>
            <p:extLst/>
          </p:nvPr>
        </p:nvGraphicFramePr>
        <p:xfrm>
          <a:off x="5060741" y="1470973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61972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3" name="Table 92"/>
          <p:cNvGraphicFramePr>
            <a:graphicFrameLocks noGrp="1"/>
          </p:cNvGraphicFramePr>
          <p:nvPr>
            <p:extLst/>
          </p:nvPr>
        </p:nvGraphicFramePr>
        <p:xfrm>
          <a:off x="6006297" y="1475568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/>
          </p:nvPr>
        </p:nvGraphicFramePr>
        <p:xfrm>
          <a:off x="6966995" y="1482720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61972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/>
          </p:nvPr>
        </p:nvGraphicFramePr>
        <p:xfrm>
          <a:off x="7912547" y="1479179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aphicFrame>
        <p:nvGraphicFramePr>
          <p:cNvPr id="96" name="Table 95"/>
          <p:cNvGraphicFramePr>
            <a:graphicFrameLocks noGrp="1"/>
          </p:cNvGraphicFramePr>
          <p:nvPr>
            <p:extLst/>
          </p:nvPr>
        </p:nvGraphicFramePr>
        <p:xfrm>
          <a:off x="1233098" y="1475319"/>
          <a:ext cx="940504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126">
                  <a:extLst>
                    <a:ext uri="{9D8B030D-6E8A-4147-A177-3AD203B41FA5}">
                      <a16:colId xmlns:a16="http://schemas.microsoft.com/office/drawing/2014/main" xmlns="" val="1234719926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30317041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3630974682"/>
                    </a:ext>
                  </a:extLst>
                </a:gridCol>
                <a:gridCol w="235126">
                  <a:extLst>
                    <a:ext uri="{9D8B030D-6E8A-4147-A177-3AD203B41FA5}">
                      <a16:colId xmlns:a16="http://schemas.microsoft.com/office/drawing/2014/main" xmlns="" val="2067614936"/>
                    </a:ext>
                  </a:extLst>
                </a:gridCol>
              </a:tblGrid>
              <a:tr h="265992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Q4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840530"/>
                  </a:ext>
                </a:extLst>
              </a:tr>
            </a:tbl>
          </a:graphicData>
        </a:graphic>
      </p:graphicFrame>
      <p:grpSp>
        <p:nvGrpSpPr>
          <p:cNvPr id="97" name="Group 96"/>
          <p:cNvGrpSpPr/>
          <p:nvPr/>
        </p:nvGrpSpPr>
        <p:grpSpPr>
          <a:xfrm>
            <a:off x="1461779" y="1467196"/>
            <a:ext cx="489666" cy="4723914"/>
            <a:chOff x="530352" y="1479665"/>
            <a:chExt cx="489666" cy="4723914"/>
          </a:xfrm>
        </p:grpSpPr>
        <p:cxnSp>
          <p:nvCxnSpPr>
            <p:cNvPr id="98" name="Straight Connector 97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2426935" y="1467196"/>
            <a:ext cx="489666" cy="4723914"/>
            <a:chOff x="530352" y="1479665"/>
            <a:chExt cx="489666" cy="4723914"/>
          </a:xfrm>
        </p:grpSpPr>
        <p:cxnSp>
          <p:nvCxnSpPr>
            <p:cNvPr id="102" name="Straight Connector 101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3398429" y="1461100"/>
            <a:ext cx="489666" cy="4723914"/>
            <a:chOff x="530352" y="1479665"/>
            <a:chExt cx="489666" cy="4723914"/>
          </a:xfrm>
        </p:grpSpPr>
        <p:cxnSp>
          <p:nvCxnSpPr>
            <p:cNvPr id="106" name="Straight Connector 105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5309756" y="1461100"/>
            <a:ext cx="489666" cy="4723914"/>
            <a:chOff x="530352" y="1479665"/>
            <a:chExt cx="489666" cy="4723914"/>
          </a:xfrm>
        </p:grpSpPr>
        <p:cxnSp>
          <p:nvCxnSpPr>
            <p:cNvPr id="110" name="Straight Connector 109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4354063" y="1467196"/>
            <a:ext cx="489666" cy="4723914"/>
            <a:chOff x="530352" y="1479665"/>
            <a:chExt cx="489666" cy="4723914"/>
          </a:xfrm>
        </p:grpSpPr>
        <p:cxnSp>
          <p:nvCxnSpPr>
            <p:cNvPr id="114" name="Straight Connector 113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6231716" y="1485761"/>
            <a:ext cx="489666" cy="4723914"/>
            <a:chOff x="530352" y="1479665"/>
            <a:chExt cx="489666" cy="4723914"/>
          </a:xfrm>
        </p:grpSpPr>
        <p:cxnSp>
          <p:nvCxnSpPr>
            <p:cNvPr id="118" name="Straight Connector 117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7200606" y="1467473"/>
            <a:ext cx="489666" cy="4723914"/>
            <a:chOff x="530352" y="1479665"/>
            <a:chExt cx="489666" cy="4723914"/>
          </a:xfrm>
        </p:grpSpPr>
        <p:cxnSp>
          <p:nvCxnSpPr>
            <p:cNvPr id="122" name="Straight Connector 121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8142920" y="1474711"/>
            <a:ext cx="489666" cy="4723914"/>
            <a:chOff x="530352" y="1479665"/>
            <a:chExt cx="489666" cy="4723914"/>
          </a:xfrm>
        </p:grpSpPr>
        <p:cxnSp>
          <p:nvCxnSpPr>
            <p:cNvPr id="126" name="Straight Connector 125"/>
            <p:cNvCxnSpPr/>
            <p:nvPr/>
          </p:nvCxnSpPr>
          <p:spPr>
            <a:xfrm flipH="1">
              <a:off x="530352" y="1479665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765048" y="1485761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1018032" y="1491857"/>
              <a:ext cx="1986" cy="4711722"/>
            </a:xfrm>
            <a:prstGeom prst="line">
              <a:avLst/>
            </a:prstGeom>
            <a:ln>
              <a:solidFill>
                <a:schemeClr val="tx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TextBox 128"/>
          <p:cNvSpPr txBox="1"/>
          <p:nvPr/>
        </p:nvSpPr>
        <p:spPr>
          <a:xfrm>
            <a:off x="1330902" y="95406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2018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2280070" y="95706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2019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258247" y="93846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2020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003945" y="92170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2025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208657" y="92170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2021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168191" y="93846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2022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092647" y="95667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061688" y="93846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2024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8328" y="2066616"/>
            <a:ext cx="3348078" cy="8909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Estimation for the module production </a:t>
            </a:r>
            <a:r>
              <a:rPr lang="fr-FR" sz="1600" dirty="0" err="1" smtClean="0"/>
              <a:t>including</a:t>
            </a:r>
            <a:r>
              <a:rPr lang="fr-FR" sz="1600" dirty="0" smtClean="0"/>
              <a:t> the </a:t>
            </a:r>
            <a:r>
              <a:rPr lang="fr-FR" sz="1600" dirty="0" err="1" smtClean="0"/>
              <a:t>loading</a:t>
            </a:r>
            <a:endParaRPr lang="fr-FR" sz="1600" dirty="0" smtClean="0"/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32-36 months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642" y="1965960"/>
            <a:ext cx="232710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535585" y="2165015"/>
            <a:ext cx="232710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926634" y="2578261"/>
            <a:ext cx="1283851" cy="2496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RD53-A test</a:t>
            </a:r>
            <a:endParaRPr lang="en-US" sz="1400" dirty="0"/>
          </a:p>
        </p:txBody>
      </p:sp>
      <p:sp>
        <p:nvSpPr>
          <p:cNvPr id="139" name="Rectangle 138"/>
          <p:cNvSpPr/>
          <p:nvPr/>
        </p:nvSpPr>
        <p:spPr>
          <a:xfrm>
            <a:off x="771173" y="2362193"/>
            <a:ext cx="155461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537694" y="2827874"/>
            <a:ext cx="924488" cy="2496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FE design</a:t>
            </a:r>
            <a:endParaRPr lang="en-US" sz="1200" dirty="0"/>
          </a:p>
        </p:txBody>
      </p:sp>
      <p:sp>
        <p:nvSpPr>
          <p:cNvPr id="141" name="Rectangle 140"/>
          <p:cNvSpPr/>
          <p:nvPr/>
        </p:nvSpPr>
        <p:spPr>
          <a:xfrm>
            <a:off x="1462181" y="3089956"/>
            <a:ext cx="232710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1703204" y="3311010"/>
            <a:ext cx="496328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2190438" y="3513887"/>
            <a:ext cx="956486" cy="21031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Pre-prod</a:t>
            </a:r>
            <a:endParaRPr lang="en-US" sz="1400" dirty="0"/>
          </a:p>
        </p:txBody>
      </p:sp>
      <p:sp>
        <p:nvSpPr>
          <p:cNvPr id="144" name="Rectangle 143"/>
          <p:cNvSpPr/>
          <p:nvPr/>
        </p:nvSpPr>
        <p:spPr>
          <a:xfrm>
            <a:off x="1951368" y="3736466"/>
            <a:ext cx="232710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2187067" y="3933061"/>
            <a:ext cx="232710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2426533" y="4133744"/>
            <a:ext cx="496328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2512423" y="4351774"/>
            <a:ext cx="968890" cy="210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Pre-prod</a:t>
            </a:r>
            <a:endParaRPr lang="en-US" sz="1400" dirty="0"/>
          </a:p>
        </p:txBody>
      </p:sp>
      <p:sp>
        <p:nvSpPr>
          <p:cNvPr id="147" name="Rectangle 146"/>
          <p:cNvSpPr/>
          <p:nvPr/>
        </p:nvSpPr>
        <p:spPr>
          <a:xfrm>
            <a:off x="7695732" y="5429133"/>
            <a:ext cx="805331" cy="2103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PIT</a:t>
            </a:r>
            <a:endParaRPr lang="en-US" sz="1400" dirty="0"/>
          </a:p>
        </p:txBody>
      </p:sp>
      <p:sp>
        <p:nvSpPr>
          <p:cNvPr id="149" name="Rectangle 148"/>
          <p:cNvSpPr/>
          <p:nvPr/>
        </p:nvSpPr>
        <p:spPr>
          <a:xfrm>
            <a:off x="6713936" y="5205416"/>
            <a:ext cx="994704" cy="2103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Test in SR1</a:t>
            </a:r>
            <a:endParaRPr lang="en-US" sz="1200" dirty="0"/>
          </a:p>
        </p:txBody>
      </p:sp>
      <p:sp>
        <p:nvSpPr>
          <p:cNvPr id="150" name="Rectangle 149"/>
          <p:cNvSpPr/>
          <p:nvPr/>
        </p:nvSpPr>
        <p:spPr>
          <a:xfrm>
            <a:off x="5783851" y="4988754"/>
            <a:ext cx="1409646" cy="21031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Integration</a:t>
            </a:r>
            <a:endParaRPr lang="en-US" sz="1400" dirty="0"/>
          </a:p>
        </p:txBody>
      </p:sp>
      <p:sp>
        <p:nvSpPr>
          <p:cNvPr id="151" name="Rectangle 150"/>
          <p:cNvSpPr/>
          <p:nvPr/>
        </p:nvSpPr>
        <p:spPr>
          <a:xfrm>
            <a:off x="3469537" y="4565340"/>
            <a:ext cx="2327899" cy="2103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Module production</a:t>
            </a:r>
            <a:endParaRPr lang="en-US" sz="1400" dirty="0"/>
          </a:p>
        </p:txBody>
      </p:sp>
      <p:sp>
        <p:nvSpPr>
          <p:cNvPr id="152" name="Rectangle 151"/>
          <p:cNvSpPr/>
          <p:nvPr/>
        </p:nvSpPr>
        <p:spPr>
          <a:xfrm>
            <a:off x="4327497" y="4775675"/>
            <a:ext cx="1675994" cy="2103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Loading</a:t>
            </a:r>
            <a:endParaRPr lang="en-US" sz="1400" dirty="0"/>
          </a:p>
        </p:txBody>
      </p:sp>
      <p:pic>
        <p:nvPicPr>
          <p:cNvPr id="153" name="Picture 7" descr="ATLAS_Transparent_600x720_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30" y="5664745"/>
            <a:ext cx="923212" cy="1107854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5799422" y="5877272"/>
            <a:ext cx="2580180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3481313" y="5429133"/>
            <a:ext cx="2538487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716971" y="5956078"/>
            <a:ext cx="128697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CERN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502799" y="55280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Production </a:t>
            </a:r>
            <a:r>
              <a:rPr lang="fr-FR" dirty="0" err="1" smtClean="0">
                <a:solidFill>
                  <a:srgbClr val="FF0000"/>
                </a:solidFill>
              </a:rPr>
              <a:t>centers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7505192" y="6145500"/>
            <a:ext cx="457059" cy="7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814834" y="4066333"/>
            <a:ext cx="88921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sensors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6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0155"/>
            <a:ext cx="8043862" cy="61655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Estimation in </a:t>
            </a:r>
            <a:r>
              <a:rPr lang="fr-FR" sz="28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terms</a:t>
            </a:r>
            <a:r>
              <a:rPr lang="fr-FR" sz="28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of module construction</a:t>
            </a:r>
            <a:endParaRPr lang="fr-FR" sz="28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4996337"/>
              </p:ext>
            </p:extLst>
          </p:nvPr>
        </p:nvGraphicFramePr>
        <p:xfrm>
          <a:off x="285750" y="1025716"/>
          <a:ext cx="2603754" cy="2194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74001">
                  <a:extLst>
                    <a:ext uri="{9D8B030D-6E8A-4147-A177-3AD203B41FA5}">
                      <a16:colId xmlns:a16="http://schemas.microsoft.com/office/drawing/2014/main" xmlns="" val="3908193855"/>
                    </a:ext>
                  </a:extLst>
                </a:gridCol>
                <a:gridCol w="1629753">
                  <a:extLst>
                    <a:ext uri="{9D8B030D-6E8A-4147-A177-3AD203B41FA5}">
                      <a16:colId xmlns:a16="http://schemas.microsoft.com/office/drawing/2014/main" xmlns="" val="4291899696"/>
                    </a:ext>
                  </a:extLst>
                </a:gridCol>
              </a:tblGrid>
              <a:tr h="336042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Fully</a:t>
                      </a:r>
                      <a:r>
                        <a:rPr lang="en-US" baseline="0" dirty="0" smtClean="0"/>
                        <a:t> inclined (Front-end)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3159595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r>
                        <a:rPr lang="en-US" dirty="0" smtClean="0"/>
                        <a:t>Layer</a:t>
                      </a:r>
                      <a:r>
                        <a:rPr lang="en-US" baseline="0" dirty="0" smtClean="0"/>
                        <a:t>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936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3186767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r>
                        <a:rPr lang="en-US" dirty="0" smtClean="0"/>
                        <a:t>Layer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5236683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r>
                        <a:rPr lang="en-US" dirty="0" smtClean="0"/>
                        <a:t>Layer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3200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0499873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r>
                        <a:rPr lang="en-US" dirty="0" smtClean="0"/>
                        <a:t>Layer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4752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1595310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r>
                        <a:rPr lang="en-US" dirty="0" smtClean="0"/>
                        <a:t>Layer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6264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6441852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02FB1924-7088-494D-B9B9-B46EC856F175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13" name="Content Placeholder 8"/>
          <p:cNvGraphicFramePr>
            <a:graphicFrameLocks/>
          </p:cNvGraphicFramePr>
          <p:nvPr>
            <p:extLst/>
          </p:nvPr>
        </p:nvGraphicFramePr>
        <p:xfrm>
          <a:off x="3283966" y="1001776"/>
          <a:ext cx="2603754" cy="1828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74001">
                  <a:extLst>
                    <a:ext uri="{9D8B030D-6E8A-4147-A177-3AD203B41FA5}">
                      <a16:colId xmlns:a16="http://schemas.microsoft.com/office/drawing/2014/main" xmlns="" val="3908193855"/>
                    </a:ext>
                  </a:extLst>
                </a:gridCol>
                <a:gridCol w="1629753">
                  <a:extLst>
                    <a:ext uri="{9D8B030D-6E8A-4147-A177-3AD203B41FA5}">
                      <a16:colId xmlns:a16="http://schemas.microsoft.com/office/drawing/2014/main" xmlns="" val="4291899696"/>
                    </a:ext>
                  </a:extLst>
                </a:gridCol>
              </a:tblGrid>
              <a:tr h="30842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Rings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3159595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r>
                        <a:rPr lang="en-US" dirty="0" smtClean="0"/>
                        <a:t>Layer</a:t>
                      </a:r>
                      <a:r>
                        <a:rPr lang="en-US" baseline="0" dirty="0" smtClean="0"/>
                        <a:t>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3264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3186767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r>
                        <a:rPr lang="en-US" dirty="0" smtClean="0"/>
                        <a:t>Layer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5472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5236683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r>
                        <a:rPr lang="en-US" dirty="0" smtClean="0"/>
                        <a:t>Layer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6144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0499873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r>
                        <a:rPr lang="en-US" dirty="0" smtClean="0"/>
                        <a:t>Layer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7680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1595310"/>
                  </a:ext>
                </a:extLst>
              </a:tr>
            </a:tbl>
          </a:graphicData>
        </a:graphic>
      </p:graphicFrame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7628" y="5531550"/>
            <a:ext cx="8324492" cy="85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FEB80A"/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SzPct val="90000"/>
              <a:buFont typeface="Wingdings" pitchFamily="2" charset="2"/>
              <a:buChar char="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400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283966" y="2943060"/>
          <a:ext cx="2603754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49706">
                  <a:extLst>
                    <a:ext uri="{9D8B030D-6E8A-4147-A177-3AD203B41FA5}">
                      <a16:colId xmlns:a16="http://schemas.microsoft.com/office/drawing/2014/main" xmlns="" val="3326733388"/>
                    </a:ext>
                  </a:extLst>
                </a:gridCol>
                <a:gridCol w="1654048">
                  <a:extLst>
                    <a:ext uri="{9D8B030D-6E8A-4147-A177-3AD203B41FA5}">
                      <a16:colId xmlns:a16="http://schemas.microsoft.com/office/drawing/2014/main" xmlns="" val="124711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22560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836364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285750" y="3295371"/>
          <a:ext cx="2603754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49706">
                  <a:extLst>
                    <a:ext uri="{9D8B030D-6E8A-4147-A177-3AD203B41FA5}">
                      <a16:colId xmlns:a16="http://schemas.microsoft.com/office/drawing/2014/main" xmlns="" val="3326733388"/>
                    </a:ext>
                  </a:extLst>
                </a:gridCol>
                <a:gridCol w="1654048">
                  <a:extLst>
                    <a:ext uri="{9D8B030D-6E8A-4147-A177-3AD203B41FA5}">
                      <a16:colId xmlns:a16="http://schemas.microsoft.com/office/drawing/2014/main" xmlns="" val="1247119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17168 FE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8363645"/>
                  </a:ext>
                </a:extLst>
              </a:tr>
            </a:tbl>
          </a:graphicData>
        </a:graphic>
      </p:graphicFrame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150039" y="6313448"/>
            <a:ext cx="48261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C</a:t>
            </a:r>
            <a:r>
              <a:rPr lang="fr-FR" dirty="0" smtClean="0"/>
              <a:t>ontribution (LAL+ LPNHE)~ ~1000-2000 Modules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47685" y="3854261"/>
            <a:ext cx="51796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Supposing</a:t>
            </a:r>
            <a:r>
              <a:rPr lang="fr-FR" dirty="0" smtClean="0"/>
              <a:t> single chip for layer 0</a:t>
            </a:r>
          </a:p>
          <a:p>
            <a:r>
              <a:rPr lang="fr-FR" dirty="0" smtClean="0"/>
              <a:t>double chip module  Layer  1</a:t>
            </a:r>
          </a:p>
          <a:p>
            <a:r>
              <a:rPr lang="fr-FR" dirty="0" smtClean="0"/>
              <a:t>Quads for </a:t>
            </a:r>
            <a:r>
              <a:rPr lang="fr-FR" dirty="0" err="1" smtClean="0"/>
              <a:t>Layers</a:t>
            </a:r>
            <a:r>
              <a:rPr lang="fr-FR" dirty="0" smtClean="0"/>
              <a:t> 3 et 4</a:t>
            </a:r>
            <a:endParaRPr lang="fr-FR" dirty="0"/>
          </a:p>
          <a:p>
            <a:r>
              <a:rPr lang="fr-FR" dirty="0" smtClean="0"/>
              <a:t>Total Modules </a:t>
            </a:r>
            <a:r>
              <a:rPr lang="fr-FR" dirty="0" err="1" smtClean="0"/>
              <a:t>including</a:t>
            </a:r>
            <a:r>
              <a:rPr lang="fr-FR" dirty="0" smtClean="0"/>
              <a:t> rings  ~ 12.000 Modules </a:t>
            </a:r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5400600" y="1082068"/>
            <a:ext cx="3763278" cy="3777302"/>
            <a:chOff x="850239" y="1328999"/>
            <a:chExt cx="3763278" cy="3777302"/>
          </a:xfrm>
        </p:grpSpPr>
        <p:pic>
          <p:nvPicPr>
            <p:cNvPr id="19" name="図 45" descr="RDWafer2PhotoR2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39" y="1328999"/>
              <a:ext cx="3763278" cy="37773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</p:pic>
        <p:grpSp>
          <p:nvGrpSpPr>
            <p:cNvPr id="20" name="Groupe 19"/>
            <p:cNvGrpSpPr/>
            <p:nvPr/>
          </p:nvGrpSpPr>
          <p:grpSpPr>
            <a:xfrm>
              <a:off x="1331640" y="2473723"/>
              <a:ext cx="3205591" cy="1684649"/>
              <a:chOff x="1331640" y="2473723"/>
              <a:chExt cx="3205591" cy="168464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331640" y="2473723"/>
                <a:ext cx="936104" cy="11521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749145" y="3573017"/>
                <a:ext cx="549366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1835696" y="2708920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Quad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2915816" y="3789040"/>
                <a:ext cx="865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singlet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298511" y="2473723"/>
                <a:ext cx="913449" cy="5760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3563888" y="2708920"/>
                <a:ext cx="973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doublet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609" y="4973637"/>
            <a:ext cx="2676525" cy="16859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040119" y="4973637"/>
            <a:ext cx="314701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Quad FEI4 Module prototype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93782" y="5285219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Major investment of IN2P3 for ITK</a:t>
            </a:r>
          </a:p>
          <a:p>
            <a:r>
              <a:rPr lang="en-GB" smtClean="0"/>
              <a:t>LAL-IN2P3-CPPM-LPSCG-LAPP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7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 descr="http://en.es-static.us/upl/2011/05/senor_cern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19" y="484355"/>
            <a:ext cx="1732167" cy="1154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6541689" y="4190248"/>
            <a:ext cx="1194664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DEBUG</a:t>
            </a:r>
            <a:endParaRPr lang="en-GB" dirty="0"/>
          </a:p>
        </p:txBody>
      </p:sp>
      <p:grpSp>
        <p:nvGrpSpPr>
          <p:cNvPr id="6" name="Groupe 5"/>
          <p:cNvGrpSpPr/>
          <p:nvPr/>
        </p:nvGrpSpPr>
        <p:grpSpPr>
          <a:xfrm>
            <a:off x="313254" y="622739"/>
            <a:ext cx="7025465" cy="6028434"/>
            <a:chOff x="266700" y="996950"/>
            <a:chExt cx="7025465" cy="5713875"/>
          </a:xfrm>
        </p:grpSpPr>
        <p:graphicFrame>
          <p:nvGraphicFramePr>
            <p:cNvPr id="3" name="Diagramme 2"/>
            <p:cNvGraphicFramePr/>
            <p:nvPr>
              <p:extLst>
                <p:ext uri="{D42A27DB-BD31-4B8C-83A1-F6EECF244321}">
                  <p14:modId xmlns:p14="http://schemas.microsoft.com/office/powerpoint/2010/main" val="2558214180"/>
                </p:ext>
              </p:extLst>
            </p:nvPr>
          </p:nvGraphicFramePr>
          <p:xfrm>
            <a:off x="266700" y="996950"/>
            <a:ext cx="6096000" cy="352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1" name="Diagramme 10"/>
            <p:cNvGraphicFramePr/>
            <p:nvPr>
              <p:extLst>
                <p:ext uri="{D42A27DB-BD31-4B8C-83A1-F6EECF244321}">
                  <p14:modId xmlns:p14="http://schemas.microsoft.com/office/powerpoint/2010/main" val="3408080839"/>
                </p:ext>
              </p:extLst>
            </p:nvPr>
          </p:nvGraphicFramePr>
          <p:xfrm>
            <a:off x="289959" y="4337813"/>
            <a:ext cx="6357539" cy="23730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9" name="ZoneTexte 18"/>
            <p:cNvSpPr txBox="1"/>
            <p:nvPr/>
          </p:nvSpPr>
          <p:spPr>
            <a:xfrm>
              <a:off x="451650" y="4518950"/>
              <a:ext cx="5915896" cy="323223"/>
            </a:xfrm>
            <a:prstGeom prst="rect">
              <a:avLst/>
            </a:prstGeom>
            <a:ln w="381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chemeClr val="tx1"/>
                  </a:solidFill>
                </a:rPr>
                <a:t>Tests on modules </a:t>
              </a:r>
              <a:r>
                <a:rPr lang="fr-FR" sz="1600" b="1" dirty="0" err="1" smtClean="0">
                  <a:solidFill>
                    <a:schemeClr val="tx1"/>
                  </a:solidFill>
                </a:rPr>
                <a:t>with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  béta source , laser …</a:t>
              </a:r>
              <a:endParaRPr lang="en-GB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Flèche vers le bas 17"/>
            <p:cNvSpPr/>
            <p:nvPr/>
          </p:nvSpPr>
          <p:spPr>
            <a:xfrm>
              <a:off x="2400299" y="4073698"/>
              <a:ext cx="365759" cy="451253"/>
            </a:xfrm>
            <a:prstGeom prst="downArrow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lèche à angle droit 20"/>
            <p:cNvSpPr/>
            <p:nvPr/>
          </p:nvSpPr>
          <p:spPr>
            <a:xfrm>
              <a:off x="6293279" y="4641867"/>
              <a:ext cx="998886" cy="662314"/>
            </a:xfrm>
            <a:prstGeom prst="bentUpArrow">
              <a:avLst>
                <a:gd name="adj1" fmla="val 25000"/>
                <a:gd name="adj2" fmla="val 24586"/>
                <a:gd name="adj3" fmla="val 25000"/>
              </a:avLst>
            </a:prstGeom>
            <a:solidFill>
              <a:srgbClr val="FFC0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 smtClean="0">
                  <a:solidFill>
                    <a:srgbClr val="FF0000"/>
                  </a:solidFill>
                </a:rPr>
                <a:t>NO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377626" y="5496772"/>
              <a:ext cx="500458" cy="26254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rgbClr val="FFFF00"/>
                  </a:solidFill>
                </a:rPr>
                <a:t>OK</a:t>
              </a:r>
              <a:endParaRPr lang="en-GB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4" name="Flèche vers le bas 23"/>
            <p:cNvSpPr/>
            <p:nvPr/>
          </p:nvSpPr>
          <p:spPr>
            <a:xfrm>
              <a:off x="2400300" y="3187381"/>
              <a:ext cx="365759" cy="482203"/>
            </a:xfrm>
            <a:prstGeom prst="downArrow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lèche vers le bas 24"/>
            <p:cNvSpPr/>
            <p:nvPr/>
          </p:nvSpPr>
          <p:spPr>
            <a:xfrm>
              <a:off x="2400300" y="2360594"/>
              <a:ext cx="365759" cy="446842"/>
            </a:xfrm>
            <a:prstGeom prst="downArrow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lèche vers le bas 25"/>
            <p:cNvSpPr/>
            <p:nvPr/>
          </p:nvSpPr>
          <p:spPr>
            <a:xfrm>
              <a:off x="2400300" y="1582540"/>
              <a:ext cx="365759" cy="345500"/>
            </a:xfrm>
            <a:prstGeom prst="downArrow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822675" y="1418122"/>
              <a:ext cx="1767431" cy="233373"/>
            </a:xfrm>
            <a:prstGeom prst="rect">
              <a:avLst/>
            </a:prstGeom>
            <a:ln w="381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000" u="sng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SITE : : </a:t>
              </a:r>
              <a:r>
                <a:rPr lang="fr-FR" sz="1000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LAL LPNHE</a:t>
              </a:r>
              <a:endParaRPr lang="en-GB" sz="1000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40664" y="5321742"/>
              <a:ext cx="1749442" cy="233373"/>
            </a:xfrm>
            <a:prstGeom prst="rect">
              <a:avLst/>
            </a:prstGeom>
            <a:ln w="381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LAL  </a:t>
              </a:r>
              <a:r>
                <a:rPr lang="fr-FR" sz="1000" dirty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LPNHE</a:t>
              </a:r>
              <a:endParaRPr lang="en-GB" sz="1000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840664" y="3959551"/>
              <a:ext cx="1749442" cy="233373"/>
            </a:xfrm>
            <a:prstGeom prst="rect">
              <a:avLst/>
            </a:prstGeom>
            <a:ln w="381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000" dirty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LAL </a:t>
              </a:r>
              <a:r>
                <a:rPr lang="fr-FR" sz="1000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LPNHE+ IRFU </a:t>
              </a:r>
              <a:endParaRPr lang="en-GB" sz="1000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4822675" y="2248588"/>
              <a:ext cx="1743075" cy="233373"/>
            </a:xfrm>
            <a:prstGeom prst="rect">
              <a:avLst/>
            </a:prstGeom>
            <a:ln w="381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INDUSTRY</a:t>
              </a:r>
              <a:endParaRPr lang="en-GB" sz="1000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804060" y="3104354"/>
              <a:ext cx="1761690" cy="233373"/>
            </a:xfrm>
            <a:prstGeom prst="rect">
              <a:avLst/>
            </a:prstGeom>
            <a:ln w="381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LAL LPNHE+ IRFU </a:t>
              </a:r>
              <a:endParaRPr lang="en-GB" sz="1000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886988" y="91119"/>
            <a:ext cx="3711272" cy="461665"/>
          </a:xfrm>
          <a:prstGeom prst="rect">
            <a:avLst/>
          </a:prstGeom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Strategy</a:t>
            </a:r>
            <a:r>
              <a:rPr lang="fr-FR" sz="2400" b="1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for module construction</a:t>
            </a:r>
            <a:endParaRPr lang="fr-FR" sz="2400" b="1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5731459" y="5872129"/>
            <a:ext cx="740016" cy="3644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695212" y="537246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Si Wafer</a:t>
            </a:r>
            <a:endParaRPr lang="fr-FR" sz="12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767" y="1739166"/>
            <a:ext cx="1847845" cy="914609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622950" y="2407554"/>
            <a:ext cx="718466" cy="24622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1000" dirty="0" smtClean="0"/>
              <a:t>Flip Chip</a:t>
            </a:r>
            <a:endParaRPr lang="fr-FR" sz="1000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74980" y="5285400"/>
            <a:ext cx="2226632" cy="153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7622950" y="500095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Module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6359684" y="1192286"/>
            <a:ext cx="697639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6268876" y="1997032"/>
            <a:ext cx="697639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36909" y="2711433"/>
            <a:ext cx="1559852" cy="116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Connecteur droit avec flèche 40"/>
          <p:cNvCxnSpPr/>
          <p:nvPr/>
        </p:nvCxnSpPr>
        <p:spPr>
          <a:xfrm>
            <a:off x="6414100" y="2969269"/>
            <a:ext cx="697639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èche vers le bas 29"/>
          <p:cNvSpPr/>
          <p:nvPr/>
        </p:nvSpPr>
        <p:spPr>
          <a:xfrm>
            <a:off x="2424180" y="4661790"/>
            <a:ext cx="365759" cy="364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8" descr="logo_2_arrows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54" y="25047"/>
            <a:ext cx="931579" cy="5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defaul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91" y="40523"/>
            <a:ext cx="910448" cy="52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9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5"/>
          <p:cNvSpPr>
            <a:spLocks noGrp="1"/>
          </p:cNvSpPr>
          <p:nvPr>
            <p:ph type="title"/>
          </p:nvPr>
        </p:nvSpPr>
        <p:spPr>
          <a:xfrm>
            <a:off x="722313" y="2967038"/>
            <a:ext cx="7772400" cy="1362075"/>
          </a:xfrm>
        </p:spPr>
        <p:txBody>
          <a:bodyPr/>
          <a:lstStyle/>
          <a:p>
            <a:r>
              <a:rPr lang="en-GB" cap="none" dirty="0" smtClean="0">
                <a:latin typeface="Agency FB" panose="020B0503020202020204" pitchFamily="34" charset="0"/>
              </a:rPr>
              <a:t>Infrastructures to contribute as an ATLAS production </a:t>
            </a:r>
            <a:r>
              <a:rPr lang="en-GB" cap="none" dirty="0" err="1" smtClean="0">
                <a:latin typeface="Agency FB" panose="020B0503020202020204" pitchFamily="34" charset="0"/>
              </a:rPr>
              <a:t>center</a:t>
            </a:r>
            <a:r>
              <a:rPr lang="en-GB" cap="none" dirty="0" smtClean="0">
                <a:latin typeface="Agency FB" panose="020B0503020202020204" pitchFamily="34" charset="0"/>
              </a:rPr>
              <a:t/>
            </a:r>
            <a:br>
              <a:rPr lang="en-GB" cap="none" dirty="0" smtClean="0">
                <a:latin typeface="Agency FB" panose="020B0503020202020204" pitchFamily="34" charset="0"/>
              </a:rPr>
            </a:br>
            <a:r>
              <a:rPr lang="en-GB" cap="none" dirty="0">
                <a:latin typeface="Agency FB" panose="020B0503020202020204" pitchFamily="34" charset="0"/>
              </a:rPr>
              <a:t/>
            </a:r>
            <a:br>
              <a:rPr lang="en-GB" cap="none" dirty="0">
                <a:latin typeface="Agency FB" panose="020B0503020202020204" pitchFamily="34" charset="0"/>
              </a:rPr>
            </a:br>
            <a:r>
              <a:rPr lang="en-GB" cap="none" dirty="0" smtClean="0">
                <a:latin typeface="Agency FB" panose="020B0503020202020204" pitchFamily="34" charset="0"/>
              </a:rPr>
              <a:t>Clean room (LAL, LPNHE, CEA-IRFU)</a:t>
            </a: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B360B0-5C72-4B12-BE96-EA7DFE970908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3154" y="3508295"/>
            <a:ext cx="3244904" cy="2826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8144" y="1012936"/>
            <a:ext cx="3054924" cy="228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19270"/>
            <a:ext cx="9144000" cy="100644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Modern and state of the art for Pixel </a:t>
            </a:r>
            <a:r>
              <a:rPr lang="fr-FR" sz="32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development</a:t>
            </a:r>
            <a:r>
              <a:rPr lang="fr-FR" sz="32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: </a:t>
            </a:r>
            <a:r>
              <a:rPr lang="fr-FR" sz="32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Captinnov</a:t>
            </a:r>
            <a:r>
              <a:rPr lang="fr-FR" sz="32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</a:t>
            </a:r>
            <a:r>
              <a:rPr lang="fr-FR" sz="32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plateform</a:t>
            </a:r>
            <a:endParaRPr lang="fr-FR" sz="32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0932" y="999441"/>
            <a:ext cx="4775138" cy="460622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5" dirty="0" smtClean="0">
                <a:latin typeface="Bodoni MT" panose="02070603080606020203" pitchFamily="18" charset="0"/>
                <a:cs typeface="Calibri"/>
              </a:rPr>
              <a:t>High  precision technology </a:t>
            </a:r>
            <a:r>
              <a:rPr lang="en-US" sz="2000" dirty="0" smtClean="0">
                <a:latin typeface="Bodoni MT" panose="02070603080606020203" pitchFamily="18" charset="0"/>
                <a:cs typeface="Calibri"/>
              </a:rPr>
              <a:t>equipment for silicon devices </a:t>
            </a:r>
            <a:r>
              <a:rPr lang="en-US" sz="2000" dirty="0" err="1" smtClean="0">
                <a:latin typeface="Bodoni MT" panose="02070603080606020203" pitchFamily="18" charset="0"/>
                <a:cs typeface="Calibri"/>
              </a:rPr>
              <a:t>characaterization</a:t>
            </a:r>
            <a:r>
              <a:rPr lang="en-US" sz="2000" dirty="0" smtClean="0">
                <a:latin typeface="Bodoni MT" panose="02070603080606020203" pitchFamily="18" charset="0"/>
                <a:cs typeface="Calibri"/>
              </a:rPr>
              <a:t> &amp; low noise electronics  front end readout </a:t>
            </a:r>
            <a:endParaRPr lang="en-US" sz="200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298450" marR="487045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FF0000"/>
                </a:solidFill>
                <a:latin typeface="Bodoni MT" panose="02070603080606020203" pitchFamily="18" charset="0"/>
                <a:cs typeface="Calibri"/>
              </a:rPr>
              <a:t>Machine semi-automatic for probing devices </a:t>
            </a:r>
          </a:p>
          <a:p>
            <a:pPr marL="298450" marR="487045" indent="-285750">
              <a:lnSpc>
                <a:spcPct val="100000"/>
              </a:lnSpc>
              <a:buClr>
                <a:srgbClr val="3366FF"/>
              </a:buClr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Bodoni MT" panose="02070603080606020203" pitchFamily="18" charset="0"/>
                <a:cs typeface="Calibri"/>
              </a:rPr>
              <a:t>Integrated </a:t>
            </a:r>
            <a:r>
              <a:rPr lang="en-US" sz="2000" dirty="0" err="1" smtClean="0">
                <a:latin typeface="Bodoni MT" panose="02070603080606020203" pitchFamily="18" charset="0"/>
                <a:cs typeface="Calibri"/>
              </a:rPr>
              <a:t>Fraday</a:t>
            </a:r>
            <a:r>
              <a:rPr lang="en-US" sz="2000" dirty="0" smtClean="0">
                <a:latin typeface="Bodoni MT" panose="02070603080606020203" pitchFamily="18" charset="0"/>
                <a:cs typeface="Calibri"/>
              </a:rPr>
              <a:t> Cage for low current detection</a:t>
            </a:r>
          </a:p>
          <a:p>
            <a:pPr marL="298450" marR="487045" indent="-285750"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Bodoni MT" panose="02070603080606020203" pitchFamily="18" charset="0"/>
                <a:cs typeface="Calibri"/>
              </a:rPr>
              <a:t>    </a:t>
            </a:r>
            <a:r>
              <a:rPr lang="en-US" sz="2000" i="1" dirty="0" smtClean="0">
                <a:latin typeface="Bodoni MT" panose="02070603080606020203" pitchFamily="18" charset="0"/>
                <a:cs typeface="Calibri"/>
              </a:rPr>
              <a:t>Performances in terms  of low courants (0.1 </a:t>
            </a:r>
            <a:r>
              <a:rPr lang="en-US" sz="2000" i="1" dirty="0" err="1" smtClean="0">
                <a:latin typeface="Bodoni MT" panose="02070603080606020203" pitchFamily="18" charset="0"/>
                <a:cs typeface="Calibri"/>
              </a:rPr>
              <a:t>fA</a:t>
            </a:r>
            <a:r>
              <a:rPr lang="en-US" sz="2000" i="1" dirty="0" smtClean="0">
                <a:latin typeface="Bodoni MT" panose="02070603080606020203" pitchFamily="18" charset="0"/>
                <a:cs typeface="Calibri"/>
              </a:rPr>
              <a:t>) et </a:t>
            </a:r>
            <a:r>
              <a:rPr lang="en-US" sz="2000" i="1" dirty="0" err="1" smtClean="0">
                <a:latin typeface="Bodoni MT" panose="02070603080606020203" pitchFamily="18" charset="0"/>
                <a:cs typeface="Calibri"/>
              </a:rPr>
              <a:t>capacités</a:t>
            </a:r>
            <a:r>
              <a:rPr lang="en-US" sz="2000" i="1" dirty="0" smtClean="0">
                <a:latin typeface="Bodoni MT" panose="02070603080606020203" pitchFamily="18" charset="0"/>
                <a:cs typeface="Calibri"/>
              </a:rPr>
              <a:t> (</a:t>
            </a:r>
            <a:r>
              <a:rPr lang="en-US" sz="2000" i="1" dirty="0" err="1" smtClean="0">
                <a:latin typeface="Bodoni MT" panose="02070603080606020203" pitchFamily="18" charset="0"/>
                <a:cs typeface="Calibri"/>
              </a:rPr>
              <a:t>A.Farads</a:t>
            </a:r>
            <a:r>
              <a:rPr lang="en-US" sz="2000" i="1" dirty="0" smtClean="0">
                <a:latin typeface="Bodoni MT" panose="02070603080606020203" pitchFamily="18" charset="0"/>
                <a:cs typeface="Calibri"/>
              </a:rPr>
              <a:t>)</a:t>
            </a:r>
          </a:p>
          <a:p>
            <a:pPr marL="298450" marR="487045" indent="-285750"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000" i="1" dirty="0" smtClean="0">
                <a:latin typeface="Bodoni MT" panose="02070603080606020203" pitchFamily="18" charset="0"/>
                <a:cs typeface="Calibri"/>
              </a:rPr>
              <a:t>Machine completely  programmable</a:t>
            </a:r>
          </a:p>
          <a:p>
            <a:pPr marL="298450" marR="487045" indent="-285750">
              <a:lnSpc>
                <a:spcPct val="100000"/>
              </a:lnSpc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000" i="1" dirty="0" err="1" smtClean="0">
                <a:latin typeface="Bodoni MT" panose="02070603080606020203" pitchFamily="18" charset="0"/>
                <a:cs typeface="Calibri"/>
              </a:rPr>
              <a:t>Possibilité</a:t>
            </a:r>
            <a:r>
              <a:rPr lang="en-US" sz="2000" i="1" dirty="0" smtClean="0">
                <a:latin typeface="Bodoni MT" panose="02070603080606020203" pitchFamily="18" charset="0"/>
                <a:cs typeface="Calibri"/>
              </a:rPr>
              <a:t> of probe card insertion (Test multi-variables)</a:t>
            </a:r>
          </a:p>
          <a:p>
            <a:pPr marL="18097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Bodoni MT" panose="02070603080606020203" pitchFamily="18" charset="0"/>
              <a:cs typeface="Calibri"/>
            </a:endParaRPr>
          </a:p>
          <a:p>
            <a:pPr marL="298450" indent="-285750">
              <a:lnSpc>
                <a:spcPct val="10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spc="-25" dirty="0" smtClean="0">
                <a:solidFill>
                  <a:srgbClr val="FF0000"/>
                </a:solidFill>
                <a:latin typeface="Bodoni MT" panose="02070603080606020203" pitchFamily="18" charset="0"/>
                <a:cs typeface="Calibri"/>
              </a:rPr>
              <a:t>Ultra sonic wire bond machine , </a:t>
            </a:r>
            <a:r>
              <a:rPr lang="en-US" sz="2000" dirty="0" smtClean="0">
                <a:solidFill>
                  <a:srgbClr val="FF0000"/>
                </a:solidFill>
                <a:latin typeface="Bodoni MT" panose="02070603080606020203" pitchFamily="18" charset="0"/>
                <a:cs typeface="Calibri"/>
              </a:rPr>
              <a:t>programmable with pattern recognition</a:t>
            </a:r>
            <a:r>
              <a:rPr lang="en-US" sz="2000" dirty="0" smtClean="0">
                <a:solidFill>
                  <a:schemeClr val="bg1"/>
                </a:solidFill>
                <a:latin typeface="Bodoni MT" panose="02070603080606020203" pitchFamily="18" charset="0"/>
                <a:cs typeface="Calibri"/>
              </a:rPr>
              <a:t>.</a:t>
            </a:r>
          </a:p>
          <a:p>
            <a:pPr marL="12700" marR="487045" indent="0">
              <a:lnSpc>
                <a:spcPct val="100000"/>
              </a:lnSpc>
              <a:buNone/>
            </a:pPr>
            <a:endParaRPr lang="fr-FR" sz="2000" dirty="0" smtClean="0">
              <a:latin typeface="Bodoni MT" panose="02070603080606020203" pitchFamily="18" charset="0"/>
              <a:cs typeface="Calibri"/>
            </a:endParaRPr>
          </a:p>
          <a:p>
            <a:pPr marL="180975" marR="487045" indent="-168275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>
              <a:latin typeface="Bodoni MT" panose="02070603080606020203" pitchFamily="18" charset="0"/>
              <a:cs typeface="Calibri"/>
            </a:endParaRPr>
          </a:p>
          <a:p>
            <a:pPr marL="334963" indent="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None/>
            </a:pPr>
            <a:endParaRPr lang="fr-FR" sz="1400" dirty="0" smtClean="0">
              <a:latin typeface="Bodoni MT" panose="02070603080606020203" pitchFamily="18" charset="0"/>
              <a:cs typeface="Calibri"/>
            </a:endParaRPr>
          </a:p>
          <a:p>
            <a:pPr marL="334963" indent="0">
              <a:spcBef>
                <a:spcPts val="600"/>
              </a:spcBef>
              <a:buClr>
                <a:srgbClr val="FF0000"/>
              </a:buClr>
              <a:buNone/>
            </a:pPr>
            <a:endParaRPr lang="fr-FR" sz="1400" dirty="0" smtClean="0">
              <a:latin typeface="Bell MT" panose="02020503060305020303" pitchFamily="18" charset="0"/>
              <a:cs typeface="Calibri"/>
            </a:endParaRPr>
          </a:p>
          <a:p>
            <a:pPr marL="334963" indent="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None/>
            </a:pPr>
            <a:endParaRPr lang="fr-FR" sz="1400" dirty="0" smtClean="0"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29" name="Espace réservé du contenu 28"/>
          <p:cNvSpPr>
            <a:spLocks noGrp="1"/>
          </p:cNvSpPr>
          <p:nvPr>
            <p:ph sz="half" idx="2"/>
          </p:nvPr>
        </p:nvSpPr>
        <p:spPr>
          <a:xfrm>
            <a:off x="4794678" y="969549"/>
            <a:ext cx="4057328" cy="4987465"/>
          </a:xfrm>
        </p:spPr>
        <p:txBody>
          <a:bodyPr>
            <a:norm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               </a:t>
            </a:r>
            <a:r>
              <a:rPr lang="fr-FR" sz="1600" b="1" dirty="0" smtClean="0">
                <a:solidFill>
                  <a:srgbClr val="FFFF00"/>
                </a:solidFill>
              </a:rPr>
              <a:t>Probe station</a:t>
            </a:r>
          </a:p>
          <a:p>
            <a:endParaRPr lang="fr-FR" sz="1600" b="1" dirty="0">
              <a:solidFill>
                <a:srgbClr val="FFFF00"/>
              </a:solidFill>
            </a:endParaRPr>
          </a:p>
          <a:p>
            <a:endParaRPr lang="fr-FR" sz="1600" dirty="0" smtClean="0"/>
          </a:p>
          <a:p>
            <a:pPr marL="0" indent="0">
              <a:buNone/>
            </a:pPr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 smtClean="0"/>
          </a:p>
          <a:p>
            <a:endParaRPr lang="fr-FR" sz="1600" dirty="0" smtClean="0"/>
          </a:p>
          <a:p>
            <a:r>
              <a:rPr lang="fr-FR" sz="1600" dirty="0" smtClean="0">
                <a:solidFill>
                  <a:srgbClr val="FF0000"/>
                </a:solidFill>
              </a:rPr>
              <a:t>              </a:t>
            </a:r>
            <a:r>
              <a:rPr lang="fr-FR" sz="1600" b="1" dirty="0" err="1" smtClean="0">
                <a:solidFill>
                  <a:srgbClr val="FFFF00"/>
                </a:solidFill>
              </a:rPr>
              <a:t>Wire</a:t>
            </a:r>
            <a:r>
              <a:rPr lang="fr-FR" sz="1600" b="1" dirty="0" smtClean="0">
                <a:solidFill>
                  <a:srgbClr val="FFFF00"/>
                </a:solidFill>
              </a:rPr>
              <a:t>    </a:t>
            </a:r>
            <a:r>
              <a:rPr lang="fr-FR" sz="1600" b="1" dirty="0" err="1" smtClean="0">
                <a:solidFill>
                  <a:srgbClr val="FFFF00"/>
                </a:solidFill>
              </a:rPr>
              <a:t>bondiong</a:t>
            </a:r>
            <a:r>
              <a:rPr lang="fr-FR" sz="1600" b="1" dirty="0" smtClean="0">
                <a:solidFill>
                  <a:srgbClr val="FFFF00"/>
                </a:solidFill>
              </a:rPr>
              <a:t> machine 20 </a:t>
            </a:r>
            <a:r>
              <a:rPr lang="fr-FR" sz="1600" b="1" dirty="0" smtClean="0">
                <a:solidFill>
                  <a:srgbClr val="FFFF00"/>
                </a:solidFill>
                <a:latin typeface="Symbol" panose="05050102010706020507" pitchFamily="18" charset="2"/>
              </a:rPr>
              <a:t>m</a:t>
            </a:r>
            <a:r>
              <a:rPr lang="fr-FR" sz="1600" b="1" dirty="0" smtClean="0">
                <a:solidFill>
                  <a:srgbClr val="FFFF00"/>
                </a:solidFill>
              </a:rPr>
              <a:t>m 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A03204B9-D19E-0B4D-9187-0781A9AE56EE}" type="slidenum">
              <a:rPr lang="en-CA" smtClean="0"/>
              <a:t>27</a:t>
            </a:fld>
            <a:endParaRPr lang="en-CA"/>
          </a:p>
        </p:txBody>
      </p:sp>
      <p:pic>
        <p:nvPicPr>
          <p:cNvPr id="25" name="Image 23" descr="logo_P2i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6457" y="4921750"/>
            <a:ext cx="1029613" cy="57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25" descr="Région Île-de-France - Demain s'invente ici - Accuei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25" y="6281351"/>
            <a:ext cx="1386865" cy="4974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134039" y="6364747"/>
            <a:ext cx="440769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Semi automatic Karl Suss prober </a:t>
            </a:r>
            <a:endParaRPr lang="en-GB" sz="2400" dirty="0"/>
          </a:p>
        </p:txBody>
      </p:sp>
      <p:pic>
        <p:nvPicPr>
          <p:cNvPr id="13" name="Picture 8" descr="logo_2_arrow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29" y="6394564"/>
            <a:ext cx="1652983" cy="50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1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827FA3-5046-4921-9541-185328CD7AD6}" type="slidenum">
              <a:rPr lang="ru-RU" sz="1600">
                <a:solidFill>
                  <a:srgbClr val="10253F"/>
                </a:solidFill>
              </a:rPr>
              <a:pPr eaLnBrk="1" hangingPunct="1"/>
              <a:t>28</a:t>
            </a:fld>
            <a:endParaRPr lang="ru-RU">
              <a:solidFill>
                <a:srgbClr val="10253F"/>
              </a:solidFill>
            </a:endParaRPr>
          </a:p>
        </p:txBody>
      </p:sp>
      <p:pic>
        <p:nvPicPr>
          <p:cNvPr id="31748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11525" b="3552"/>
          <a:stretch>
            <a:fillRect/>
          </a:stretch>
        </p:blipFill>
        <p:spPr>
          <a:xfrm>
            <a:off x="111998" y="1772816"/>
            <a:ext cx="3508884" cy="2348880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13389FC-EFFB-4E30-8F91-88C9B526641E}" type="datetime1">
              <a:rPr lang="ru-RU"/>
              <a:pPr>
                <a:defRPr/>
              </a:pPr>
              <a:t>07.11.2017</a:t>
            </a:fld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51822" y="132510"/>
            <a:ext cx="7948613" cy="83661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ru-RU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Cosmic and source for Pixel module testing</a:t>
            </a:r>
            <a:endParaRPr lang="ru-RU" altLang="ru-RU" dirty="0" smtClean="0">
              <a:solidFill>
                <a:srgbClr val="0070C0"/>
              </a:solidFill>
            </a:endParaRPr>
          </a:p>
        </p:txBody>
      </p:sp>
      <p:pic>
        <p:nvPicPr>
          <p:cNvPr id="12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10" y="3618143"/>
            <a:ext cx="2809916" cy="31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2" y="4282323"/>
            <a:ext cx="4106481" cy="233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14"/>
          <p:cNvGrpSpPr/>
          <p:nvPr/>
        </p:nvGrpSpPr>
        <p:grpSpPr>
          <a:xfrm>
            <a:off x="4016628" y="1105266"/>
            <a:ext cx="5110132" cy="2495535"/>
            <a:chOff x="323850" y="2203450"/>
            <a:chExt cx="8540750" cy="4292600"/>
          </a:xfrm>
        </p:grpSpPr>
        <p:grpSp>
          <p:nvGrpSpPr>
            <p:cNvPr id="16" name="Группа 9"/>
            <p:cNvGrpSpPr>
              <a:grpSpLocks/>
            </p:cNvGrpSpPr>
            <p:nvPr/>
          </p:nvGrpSpPr>
          <p:grpSpPr bwMode="auto">
            <a:xfrm>
              <a:off x="5767388" y="3421063"/>
              <a:ext cx="3097212" cy="3074987"/>
              <a:chOff x="539552" y="3048000"/>
              <a:chExt cx="2952329" cy="3283527"/>
            </a:xfrm>
          </p:grpSpPr>
          <p:pic>
            <p:nvPicPr>
              <p:cNvPr id="26" name="Рисунок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98" b="6966"/>
              <a:stretch>
                <a:fillRect/>
              </a:stretch>
            </p:blipFill>
            <p:spPr bwMode="auto">
              <a:xfrm>
                <a:off x="539552" y="3048000"/>
                <a:ext cx="2952329" cy="3283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14"/>
              <p:cNvSpPr txBox="1">
                <a:spLocks noChangeArrowheads="1"/>
              </p:cNvSpPr>
              <p:nvPr/>
            </p:nvSpPr>
            <p:spPr bwMode="auto">
              <a:xfrm>
                <a:off x="1391986" y="3181076"/>
                <a:ext cx="1956745" cy="5653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400" dirty="0">
                    <a:solidFill>
                      <a:srgbClr val="FFFF00"/>
                    </a:solidFill>
                    <a:latin typeface="Bookman Old Style" panose="02050604050505020204" pitchFamily="18" charset="0"/>
                  </a:rPr>
                  <a:t>Digital scan</a:t>
                </a:r>
                <a:endParaRPr lang="ru-RU" altLang="ru-RU" sz="1400" dirty="0">
                  <a:solidFill>
                    <a:srgbClr val="FFFF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17" name="Группа 8"/>
            <p:cNvGrpSpPr>
              <a:grpSpLocks/>
            </p:cNvGrpSpPr>
            <p:nvPr/>
          </p:nvGrpSpPr>
          <p:grpSpPr bwMode="auto">
            <a:xfrm>
              <a:off x="323850" y="3429000"/>
              <a:ext cx="3168650" cy="3024188"/>
              <a:chOff x="5072254" y="3255818"/>
              <a:chExt cx="3001049" cy="2881746"/>
            </a:xfrm>
          </p:grpSpPr>
          <p:pic>
            <p:nvPicPr>
              <p:cNvPr id="24" name="Рисунок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17" b="6293"/>
              <a:stretch>
                <a:fillRect/>
              </a:stretch>
            </p:blipFill>
            <p:spPr bwMode="auto">
              <a:xfrm>
                <a:off x="5072254" y="3255818"/>
                <a:ext cx="3001049" cy="2881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7"/>
              <p:cNvSpPr txBox="1">
                <a:spLocks noChangeArrowheads="1"/>
              </p:cNvSpPr>
              <p:nvPr/>
            </p:nvSpPr>
            <p:spPr bwMode="auto">
              <a:xfrm>
                <a:off x="5852150" y="3370846"/>
                <a:ext cx="1974642" cy="504475"/>
              </a:xfrm>
              <a:prstGeom prst="rect">
                <a:avLst/>
              </a:prstGeom>
              <a:ln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400" dirty="0">
                    <a:solidFill>
                      <a:srgbClr val="FFFF00"/>
                    </a:solidFill>
                    <a:latin typeface="Bookman Old Style" panose="02050604050505020204" pitchFamily="18" charset="0"/>
                  </a:rPr>
                  <a:t>Analog scan</a:t>
                </a:r>
                <a:endParaRPr lang="ru-RU" altLang="ru-RU" sz="1400" dirty="0">
                  <a:solidFill>
                    <a:srgbClr val="FFFF0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18" name="Группа 26"/>
            <p:cNvGrpSpPr>
              <a:grpSpLocks/>
            </p:cNvGrpSpPr>
            <p:nvPr/>
          </p:nvGrpSpPr>
          <p:grpSpPr bwMode="auto">
            <a:xfrm>
              <a:off x="2662238" y="2203450"/>
              <a:ext cx="3854450" cy="1857375"/>
              <a:chOff x="2751239" y="2202873"/>
              <a:chExt cx="3854287" cy="1858009"/>
            </a:xfrm>
          </p:grpSpPr>
          <p:pic>
            <p:nvPicPr>
              <p:cNvPr id="19" name="Объект 4"/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239" y="2204864"/>
                <a:ext cx="3836985" cy="1811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Прямоугольник 17"/>
              <p:cNvSpPr/>
              <p:nvPr/>
            </p:nvSpPr>
            <p:spPr>
              <a:xfrm>
                <a:off x="3186196" y="2202873"/>
                <a:ext cx="1673154" cy="18135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1" name="Прямая со стрелкой 19"/>
              <p:cNvCxnSpPr/>
              <p:nvPr/>
            </p:nvCxnSpPr>
            <p:spPr>
              <a:xfrm flipV="1">
                <a:off x="2751239" y="3139818"/>
                <a:ext cx="957222" cy="87659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 стрелкой 21"/>
              <p:cNvCxnSpPr/>
              <p:nvPr/>
            </p:nvCxnSpPr>
            <p:spPr>
              <a:xfrm flipH="1" flipV="1">
                <a:off x="5003806" y="3139818"/>
                <a:ext cx="1296933" cy="92106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Прямоугольник 25"/>
              <p:cNvSpPr/>
              <p:nvPr/>
            </p:nvSpPr>
            <p:spPr>
              <a:xfrm>
                <a:off x="4932372" y="2204462"/>
                <a:ext cx="1673154" cy="1813544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sp>
        <p:nvSpPr>
          <p:cNvPr id="2" name="ZoneTexte 1"/>
          <p:cNvSpPr txBox="1"/>
          <p:nvPr/>
        </p:nvSpPr>
        <p:spPr>
          <a:xfrm>
            <a:off x="4271994" y="2740744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Analogue tests</a:t>
            </a:r>
            <a:endParaRPr lang="fr-FR" sz="1200" dirty="0"/>
          </a:p>
        </p:txBody>
      </p:sp>
      <p:sp>
        <p:nvSpPr>
          <p:cNvPr id="7" name="Rectangle 6"/>
          <p:cNvSpPr/>
          <p:nvPr/>
        </p:nvSpPr>
        <p:spPr>
          <a:xfrm>
            <a:off x="7621666" y="2705760"/>
            <a:ext cx="12080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Digital tests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262107" y="5649421"/>
            <a:ext cx="174451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/>
              <a:t>Noise and dispersion </a:t>
            </a:r>
          </a:p>
          <a:p>
            <a:r>
              <a:rPr lang="fr-FR" sz="1400" dirty="0" err="1" smtClean="0"/>
              <a:t>measurements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212169" y="1103678"/>
            <a:ext cx="497450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Tests of modules </a:t>
            </a:r>
            <a:r>
              <a:rPr lang="fr-FR" dirty="0" err="1" smtClean="0"/>
              <a:t>before</a:t>
            </a:r>
            <a:r>
              <a:rPr lang="fr-FR" dirty="0" smtClean="0"/>
              <a:t> and </a:t>
            </a:r>
            <a:r>
              <a:rPr lang="fr-FR" dirty="0" err="1" smtClean="0"/>
              <a:t>after</a:t>
            </a:r>
            <a:r>
              <a:rPr lang="fr-FR" dirty="0" smtClean="0"/>
              <a:t> irradiation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11998" y="5933777"/>
            <a:ext cx="242887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ATLAS Pixel </a:t>
            </a:r>
            <a:r>
              <a:rPr lang="fr-FR" dirty="0" err="1" smtClean="0"/>
              <a:t>Readout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318343" y="3814321"/>
            <a:ext cx="244554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Trigger by </a:t>
            </a:r>
            <a:r>
              <a:rPr lang="fr-FR" dirty="0" err="1" smtClean="0">
                <a:solidFill>
                  <a:srgbClr val="0070C0"/>
                </a:solidFill>
              </a:rPr>
              <a:t>Wave</a:t>
            </a:r>
            <a:r>
              <a:rPr lang="fr-FR" dirty="0" smtClean="0">
                <a:solidFill>
                  <a:srgbClr val="0070C0"/>
                </a:solidFill>
              </a:rPr>
              <a:t>-catcher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5845" y="1923785"/>
            <a:ext cx="12105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scintillator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246833" y="3600999"/>
            <a:ext cx="121058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dirty="0"/>
              <a:t>scintillator</a:t>
            </a:r>
          </a:p>
        </p:txBody>
      </p:sp>
      <p:pic>
        <p:nvPicPr>
          <p:cNvPr id="30" name="Picture 5" descr="defaul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435" y="308307"/>
            <a:ext cx="1115616" cy="64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64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Номер слайда 5"/>
          <p:cNvSpPr txBox="1">
            <a:spLocks/>
          </p:cNvSpPr>
          <p:nvPr/>
        </p:nvSpPr>
        <p:spPr bwMode="auto">
          <a:xfrm>
            <a:off x="6456363" y="64071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E293698-58B1-405F-A3E0-3EE709303E31}" type="slidenum">
              <a:rPr lang="ru-RU" altLang="ru-RU" sz="1600">
                <a:solidFill>
                  <a:srgbClr val="10253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200">
              <a:solidFill>
                <a:srgbClr val="10253F"/>
              </a:solidFill>
            </a:endParaRPr>
          </a:p>
        </p:txBody>
      </p:sp>
      <p:grpSp>
        <p:nvGrpSpPr>
          <p:cNvPr id="29700" name="Группа 1"/>
          <p:cNvGrpSpPr>
            <a:grpSpLocks/>
          </p:cNvGrpSpPr>
          <p:nvPr/>
        </p:nvGrpSpPr>
        <p:grpSpPr bwMode="auto">
          <a:xfrm>
            <a:off x="190500" y="765175"/>
            <a:ext cx="8415338" cy="6108919"/>
            <a:chOff x="35267" y="96838"/>
            <a:chExt cx="8857908" cy="6859203"/>
          </a:xfrm>
        </p:grpSpPr>
        <p:grpSp>
          <p:nvGrpSpPr>
            <p:cNvPr id="29705" name="Группа 55"/>
            <p:cNvGrpSpPr>
              <a:grpSpLocks/>
            </p:cNvGrpSpPr>
            <p:nvPr/>
          </p:nvGrpSpPr>
          <p:grpSpPr bwMode="auto">
            <a:xfrm>
              <a:off x="250825" y="3665538"/>
              <a:ext cx="3708400" cy="2616200"/>
              <a:chOff x="431800" y="3670076"/>
              <a:chExt cx="3708152" cy="2847137"/>
            </a:xfrm>
          </p:grpSpPr>
          <p:pic>
            <p:nvPicPr>
              <p:cNvPr id="29727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164493" y="3541754"/>
                <a:ext cx="2242766" cy="3708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9728" name="Группа 57"/>
              <p:cNvGrpSpPr>
                <a:grpSpLocks/>
              </p:cNvGrpSpPr>
              <p:nvPr/>
            </p:nvGrpSpPr>
            <p:grpSpPr bwMode="auto">
              <a:xfrm>
                <a:off x="971600" y="3670076"/>
                <a:ext cx="936104" cy="617429"/>
                <a:chOff x="971600" y="3670076"/>
                <a:chExt cx="936104" cy="617429"/>
              </a:xfrm>
            </p:grpSpPr>
            <p:cxnSp>
              <p:nvCxnSpPr>
                <p:cNvPr id="59" name="Прямая со стрелкой 58"/>
                <p:cNvCxnSpPr>
                  <a:stCxn id="29730" idx="2"/>
                </p:cNvCxnSpPr>
                <p:nvPr/>
              </p:nvCxnSpPr>
              <p:spPr>
                <a:xfrm flipH="1">
                  <a:off x="1420959" y="4038435"/>
                  <a:ext cx="18379" cy="248296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730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971600" y="3670076"/>
                  <a:ext cx="936104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ru-RU" sz="1800">
                      <a:solidFill>
                        <a:srgbClr val="002060"/>
                      </a:solidFill>
                    </a:rPr>
                    <a:t>Trigger</a:t>
                  </a:r>
                  <a:endParaRPr lang="ru-RU" altLang="ru-RU" sz="1800">
                    <a:solidFill>
                      <a:srgbClr val="002060"/>
                    </a:solidFill>
                  </a:endParaRPr>
                </a:p>
              </p:txBody>
            </p:sp>
          </p:grpSp>
        </p:grpSp>
        <p:sp>
          <p:nvSpPr>
            <p:cNvPr id="29706" name="TextBox 60"/>
            <p:cNvSpPr txBox="1">
              <a:spLocks noChangeArrowheads="1"/>
            </p:cNvSpPr>
            <p:nvPr/>
          </p:nvSpPr>
          <p:spPr bwMode="auto">
            <a:xfrm rot="-3179789">
              <a:off x="4130408" y="1328439"/>
              <a:ext cx="1708379" cy="388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 b="1" dirty="0">
                  <a:solidFill>
                    <a:srgbClr val="FFC000"/>
                  </a:solidFill>
                </a:rPr>
                <a:t>Optical fiber</a:t>
              </a:r>
              <a:endParaRPr lang="ru-RU" altLang="ru-RU" sz="18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62" name="Прямая со стрелкой 61"/>
            <p:cNvCxnSpPr/>
            <p:nvPr/>
          </p:nvCxnSpPr>
          <p:spPr>
            <a:xfrm flipH="1" flipV="1">
              <a:off x="4458373" y="800916"/>
              <a:ext cx="429443" cy="54900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Стрелка вниз 62"/>
            <p:cNvSpPr/>
            <p:nvPr/>
          </p:nvSpPr>
          <p:spPr>
            <a:xfrm rot="5400000">
              <a:off x="3956497" y="4762277"/>
              <a:ext cx="900150" cy="15439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709" name="TextBox 63"/>
            <p:cNvSpPr txBox="1">
              <a:spLocks noChangeArrowheads="1"/>
            </p:cNvSpPr>
            <p:nvPr/>
          </p:nvSpPr>
          <p:spPr bwMode="auto">
            <a:xfrm>
              <a:off x="3620726" y="5352054"/>
              <a:ext cx="1557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800">
                  <a:solidFill>
                    <a:srgbClr val="000000"/>
                  </a:solidFill>
                </a:rPr>
                <a:t>From Module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3713112" y="1205536"/>
              <a:ext cx="4386343" cy="4727119"/>
            </a:xfrm>
            <a:custGeom>
              <a:avLst/>
              <a:gdLst>
                <a:gd name="connsiteX0" fmla="*/ 0 w 4387060"/>
                <a:gd name="connsiteY0" fmla="*/ 2313710 h 4722705"/>
                <a:gd name="connsiteX1" fmla="*/ 429491 w 4387060"/>
                <a:gd name="connsiteY1" fmla="*/ 3034146 h 4722705"/>
                <a:gd name="connsiteX2" fmla="*/ 1925782 w 4387060"/>
                <a:gd name="connsiteY2" fmla="*/ 4599710 h 4722705"/>
                <a:gd name="connsiteX3" fmla="*/ 3186546 w 4387060"/>
                <a:gd name="connsiteY3" fmla="*/ 4322619 h 4722705"/>
                <a:gd name="connsiteX4" fmla="*/ 3990109 w 4387060"/>
                <a:gd name="connsiteY4" fmla="*/ 1953491 h 4722705"/>
                <a:gd name="connsiteX5" fmla="*/ 4378037 w 4387060"/>
                <a:gd name="connsiteY5" fmla="*/ 471055 h 4722705"/>
                <a:gd name="connsiteX6" fmla="*/ 4225637 w 4387060"/>
                <a:gd name="connsiteY6" fmla="*/ 0 h 4722705"/>
                <a:gd name="connsiteX0" fmla="*/ 0 w 4387060"/>
                <a:gd name="connsiteY0" fmla="*/ 2313710 h 4726772"/>
                <a:gd name="connsiteX1" fmla="*/ 540327 w 4387060"/>
                <a:gd name="connsiteY1" fmla="*/ 2978728 h 4726772"/>
                <a:gd name="connsiteX2" fmla="*/ 1925782 w 4387060"/>
                <a:gd name="connsiteY2" fmla="*/ 4599710 h 4726772"/>
                <a:gd name="connsiteX3" fmla="*/ 3186546 w 4387060"/>
                <a:gd name="connsiteY3" fmla="*/ 4322619 h 4726772"/>
                <a:gd name="connsiteX4" fmla="*/ 3990109 w 4387060"/>
                <a:gd name="connsiteY4" fmla="*/ 1953491 h 4726772"/>
                <a:gd name="connsiteX5" fmla="*/ 4378037 w 4387060"/>
                <a:gd name="connsiteY5" fmla="*/ 471055 h 4726772"/>
                <a:gd name="connsiteX6" fmla="*/ 4225637 w 4387060"/>
                <a:gd name="connsiteY6" fmla="*/ 0 h 472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7060" h="4726772">
                  <a:moveTo>
                    <a:pt x="0" y="2313710"/>
                  </a:moveTo>
                  <a:cubicBezTo>
                    <a:pt x="54263" y="2483428"/>
                    <a:pt x="219363" y="2597728"/>
                    <a:pt x="540327" y="2978728"/>
                  </a:cubicBezTo>
                  <a:cubicBezTo>
                    <a:pt x="861291" y="3359728"/>
                    <a:pt x="1484746" y="4375728"/>
                    <a:pt x="1925782" y="4599710"/>
                  </a:cubicBezTo>
                  <a:cubicBezTo>
                    <a:pt x="2366819" y="4823692"/>
                    <a:pt x="2842492" y="4763656"/>
                    <a:pt x="3186546" y="4322619"/>
                  </a:cubicBezTo>
                  <a:cubicBezTo>
                    <a:pt x="3530601" y="3881583"/>
                    <a:pt x="3791527" y="2595418"/>
                    <a:pt x="3990109" y="1953491"/>
                  </a:cubicBezTo>
                  <a:cubicBezTo>
                    <a:pt x="4188691" y="1311564"/>
                    <a:pt x="4338782" y="796637"/>
                    <a:pt x="4378037" y="471055"/>
                  </a:cubicBezTo>
                  <a:cubicBezTo>
                    <a:pt x="4417292" y="145473"/>
                    <a:pt x="4321464" y="72736"/>
                    <a:pt x="4225637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3133279" y="96838"/>
              <a:ext cx="2391184" cy="4875065"/>
            </a:xfrm>
            <a:custGeom>
              <a:avLst/>
              <a:gdLst>
                <a:gd name="connsiteX0" fmla="*/ 9982 w 2351401"/>
                <a:gd name="connsiteY0" fmla="*/ 323218 h 4907893"/>
                <a:gd name="connsiteX1" fmla="*/ 23837 w 2351401"/>
                <a:gd name="connsiteY1" fmla="*/ 87691 h 4907893"/>
                <a:gd name="connsiteX2" fmla="*/ 217801 w 2351401"/>
                <a:gd name="connsiteY2" fmla="*/ 73836 h 4907893"/>
                <a:gd name="connsiteX3" fmla="*/ 1146055 w 2351401"/>
                <a:gd name="connsiteY3" fmla="*/ 226236 h 4907893"/>
                <a:gd name="connsiteX4" fmla="*/ 1381582 w 2351401"/>
                <a:gd name="connsiteY4" fmla="*/ 2553800 h 4907893"/>
                <a:gd name="connsiteX5" fmla="*/ 1894201 w 2351401"/>
                <a:gd name="connsiteY5" fmla="*/ 4701255 h 4907893"/>
                <a:gd name="connsiteX6" fmla="*/ 2351401 w 2351401"/>
                <a:gd name="connsiteY6" fmla="*/ 4701255 h 4907893"/>
                <a:gd name="connsiteX0" fmla="*/ 23978 w 2365397"/>
                <a:gd name="connsiteY0" fmla="*/ 343589 h 4928264"/>
                <a:gd name="connsiteX1" fmla="*/ 37833 w 2365397"/>
                <a:gd name="connsiteY1" fmla="*/ 108062 h 4928264"/>
                <a:gd name="connsiteX2" fmla="*/ 439615 w 2365397"/>
                <a:gd name="connsiteY2" fmla="*/ 52643 h 4928264"/>
                <a:gd name="connsiteX3" fmla="*/ 1160051 w 2365397"/>
                <a:gd name="connsiteY3" fmla="*/ 246607 h 4928264"/>
                <a:gd name="connsiteX4" fmla="*/ 1395578 w 2365397"/>
                <a:gd name="connsiteY4" fmla="*/ 2574171 h 4928264"/>
                <a:gd name="connsiteX5" fmla="*/ 1908197 w 2365397"/>
                <a:gd name="connsiteY5" fmla="*/ 4721626 h 4928264"/>
                <a:gd name="connsiteX6" fmla="*/ 2365397 w 2365397"/>
                <a:gd name="connsiteY6" fmla="*/ 4721626 h 4928264"/>
                <a:gd name="connsiteX0" fmla="*/ 23978 w 2365397"/>
                <a:gd name="connsiteY0" fmla="*/ 321773 h 4906448"/>
                <a:gd name="connsiteX1" fmla="*/ 37833 w 2365397"/>
                <a:gd name="connsiteY1" fmla="*/ 86246 h 4906448"/>
                <a:gd name="connsiteX2" fmla="*/ 439615 w 2365397"/>
                <a:gd name="connsiteY2" fmla="*/ 30827 h 4906448"/>
                <a:gd name="connsiteX3" fmla="*/ 1201615 w 2365397"/>
                <a:gd name="connsiteY3" fmla="*/ 543445 h 4906448"/>
                <a:gd name="connsiteX4" fmla="*/ 1395578 w 2365397"/>
                <a:gd name="connsiteY4" fmla="*/ 2552355 h 4906448"/>
                <a:gd name="connsiteX5" fmla="*/ 1908197 w 2365397"/>
                <a:gd name="connsiteY5" fmla="*/ 4699810 h 4906448"/>
                <a:gd name="connsiteX6" fmla="*/ 2365397 w 2365397"/>
                <a:gd name="connsiteY6" fmla="*/ 4699810 h 4906448"/>
                <a:gd name="connsiteX0" fmla="*/ 32208 w 2359773"/>
                <a:gd name="connsiteY0" fmla="*/ 678873 h 4875621"/>
                <a:gd name="connsiteX1" fmla="*/ 32209 w 2359773"/>
                <a:gd name="connsiteY1" fmla="*/ 55419 h 4875621"/>
                <a:gd name="connsiteX2" fmla="*/ 433991 w 2359773"/>
                <a:gd name="connsiteY2" fmla="*/ 0 h 4875621"/>
                <a:gd name="connsiteX3" fmla="*/ 1195991 w 2359773"/>
                <a:gd name="connsiteY3" fmla="*/ 512618 h 4875621"/>
                <a:gd name="connsiteX4" fmla="*/ 1389954 w 2359773"/>
                <a:gd name="connsiteY4" fmla="*/ 2521528 h 4875621"/>
                <a:gd name="connsiteX5" fmla="*/ 1902573 w 2359773"/>
                <a:gd name="connsiteY5" fmla="*/ 4668983 h 4875621"/>
                <a:gd name="connsiteX6" fmla="*/ 2359773 w 2359773"/>
                <a:gd name="connsiteY6" fmla="*/ 4668983 h 4875621"/>
                <a:gd name="connsiteX0" fmla="*/ 7198 w 2390181"/>
                <a:gd name="connsiteY0" fmla="*/ 678873 h 4875621"/>
                <a:gd name="connsiteX1" fmla="*/ 62617 w 2390181"/>
                <a:gd name="connsiteY1" fmla="*/ 55419 h 4875621"/>
                <a:gd name="connsiteX2" fmla="*/ 464399 w 2390181"/>
                <a:gd name="connsiteY2" fmla="*/ 0 h 4875621"/>
                <a:gd name="connsiteX3" fmla="*/ 1226399 w 2390181"/>
                <a:gd name="connsiteY3" fmla="*/ 512618 h 4875621"/>
                <a:gd name="connsiteX4" fmla="*/ 1420362 w 2390181"/>
                <a:gd name="connsiteY4" fmla="*/ 2521528 h 4875621"/>
                <a:gd name="connsiteX5" fmla="*/ 1932981 w 2390181"/>
                <a:gd name="connsiteY5" fmla="*/ 4668983 h 4875621"/>
                <a:gd name="connsiteX6" fmla="*/ 2390181 w 2390181"/>
                <a:gd name="connsiteY6" fmla="*/ 4668983 h 487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0181" h="4875621">
                  <a:moveTo>
                    <a:pt x="7198" y="678873"/>
                  </a:moveTo>
                  <a:cubicBezTo>
                    <a:pt x="-3193" y="581891"/>
                    <a:pt x="-13583" y="168565"/>
                    <a:pt x="62617" y="55419"/>
                  </a:cubicBezTo>
                  <a:cubicBezTo>
                    <a:pt x="138817" y="-57727"/>
                    <a:pt x="270435" y="-76200"/>
                    <a:pt x="464399" y="0"/>
                  </a:cubicBezTo>
                  <a:cubicBezTo>
                    <a:pt x="658363" y="76200"/>
                    <a:pt x="1067072" y="92363"/>
                    <a:pt x="1226399" y="512618"/>
                  </a:cubicBezTo>
                  <a:cubicBezTo>
                    <a:pt x="1385726" y="932873"/>
                    <a:pt x="1302598" y="1828801"/>
                    <a:pt x="1420362" y="2521528"/>
                  </a:cubicBezTo>
                  <a:cubicBezTo>
                    <a:pt x="1538126" y="3214255"/>
                    <a:pt x="1771345" y="4311074"/>
                    <a:pt x="1932981" y="4668983"/>
                  </a:cubicBezTo>
                  <a:cubicBezTo>
                    <a:pt x="2094617" y="5026892"/>
                    <a:pt x="2242399" y="4847937"/>
                    <a:pt x="2390181" y="4668983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grpSp>
          <p:nvGrpSpPr>
            <p:cNvPr id="29712" name="Группа 66"/>
            <p:cNvGrpSpPr>
              <a:grpSpLocks/>
            </p:cNvGrpSpPr>
            <p:nvPr/>
          </p:nvGrpSpPr>
          <p:grpSpPr bwMode="auto">
            <a:xfrm>
              <a:off x="250825" y="333375"/>
              <a:ext cx="8642350" cy="6048375"/>
              <a:chOff x="251520" y="332656"/>
              <a:chExt cx="8640960" cy="6048672"/>
            </a:xfrm>
          </p:grpSpPr>
          <p:grpSp>
            <p:nvGrpSpPr>
              <p:cNvPr id="29714" name="Группа 67"/>
              <p:cNvGrpSpPr>
                <a:grpSpLocks/>
              </p:cNvGrpSpPr>
              <p:nvPr/>
            </p:nvGrpSpPr>
            <p:grpSpPr bwMode="auto">
              <a:xfrm>
                <a:off x="251520" y="332656"/>
                <a:ext cx="8640960" cy="6048672"/>
                <a:chOff x="251520" y="332656"/>
                <a:chExt cx="8640960" cy="6048672"/>
              </a:xfrm>
            </p:grpSpPr>
            <p:grpSp>
              <p:nvGrpSpPr>
                <p:cNvPr id="29717" name="Группа 70"/>
                <p:cNvGrpSpPr>
                  <a:grpSpLocks/>
                </p:cNvGrpSpPr>
                <p:nvPr/>
              </p:nvGrpSpPr>
              <p:grpSpPr bwMode="auto">
                <a:xfrm>
                  <a:off x="251520" y="548680"/>
                  <a:ext cx="8640960" cy="5832648"/>
                  <a:chOff x="251520" y="548680"/>
                  <a:chExt cx="8640960" cy="5832648"/>
                </a:xfrm>
              </p:grpSpPr>
              <p:pic>
                <p:nvPicPr>
                  <p:cNvPr id="29719" name="Picture 2" descr="C:\Users\dima\Desktop\Optical\system\for presentation\IMG_20160513_165943.jpg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36096" y="602846"/>
                    <a:ext cx="3456384" cy="49591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9720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520" y="548680"/>
                    <a:ext cx="3888432" cy="316371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grpSp>
                <p:nvGrpSpPr>
                  <p:cNvPr id="29721" name="Группа 74"/>
                  <p:cNvGrpSpPr>
                    <a:grpSpLocks/>
                  </p:cNvGrpSpPr>
                  <p:nvPr/>
                </p:nvGrpSpPr>
                <p:grpSpPr bwMode="auto">
                  <a:xfrm>
                    <a:off x="1926220" y="548680"/>
                    <a:ext cx="1319696" cy="504056"/>
                    <a:chOff x="6066420" y="548680"/>
                    <a:chExt cx="1319696" cy="504056"/>
                  </a:xfrm>
                </p:grpSpPr>
                <p:sp>
                  <p:nvSpPr>
                    <p:cNvPr id="29724" name="TextBox 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66420" y="616042"/>
                      <a:ext cx="936104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ru-RU" sz="1800">
                          <a:solidFill>
                            <a:srgbClr val="FF0000"/>
                          </a:solidFill>
                        </a:rPr>
                        <a:t>Laser</a:t>
                      </a:r>
                      <a:endParaRPr lang="ru-RU" altLang="ru-RU" sz="18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9" name="Стрелка вниз 78"/>
                    <p:cNvSpPr/>
                    <p:nvPr/>
                  </p:nvSpPr>
                  <p:spPr>
                    <a:xfrm>
                      <a:off x="7241968" y="548878"/>
                      <a:ext cx="143682" cy="504465"/>
                    </a:xfrm>
                    <a:prstGeom prst="downArrow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80" name="Прямая со стрелкой 79"/>
                    <p:cNvCxnSpPr/>
                    <p:nvPr/>
                  </p:nvCxnSpPr>
                  <p:spPr>
                    <a:xfrm>
                      <a:off x="6799227" y="803784"/>
                      <a:ext cx="364217" cy="0"/>
                    </a:xfrm>
                    <a:prstGeom prst="straightConnector1">
                      <a:avLst/>
                    </a:prstGeom>
                    <a:ln w="38100"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9722" name="Text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92280" y="6011996"/>
                    <a:ext cx="93610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ru-RU" sz="1800">
                        <a:solidFill>
                          <a:srgbClr val="C00000"/>
                        </a:solidFill>
                      </a:rPr>
                      <a:t>Bias HV</a:t>
                    </a:r>
                    <a:endParaRPr lang="ru-RU" altLang="ru-RU" sz="1800">
                      <a:solidFill>
                        <a:srgbClr val="C00000"/>
                      </a:solidFill>
                    </a:endParaRPr>
                  </a:p>
                </p:txBody>
              </p:sp>
              <p:cxnSp>
                <p:nvCxnSpPr>
                  <p:cNvPr id="77" name="Прямая со стрелкой 76"/>
                  <p:cNvCxnSpPr/>
                  <p:nvPr/>
                </p:nvCxnSpPr>
                <p:spPr>
                  <a:xfrm flipH="1" flipV="1">
                    <a:off x="6767325" y="5775346"/>
                    <a:ext cx="395960" cy="319079"/>
                  </a:xfrm>
                  <a:prstGeom prst="straightConnector1">
                    <a:avLst/>
                  </a:prstGeom>
                  <a:ln w="28575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2" name="Прямоугольник 71"/>
                <p:cNvSpPr/>
                <p:nvPr/>
              </p:nvSpPr>
              <p:spPr>
                <a:xfrm>
                  <a:off x="3101767" y="333188"/>
                  <a:ext cx="145352" cy="21568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9" name="Стрелка вниз 68"/>
              <p:cNvSpPr/>
              <p:nvPr/>
            </p:nvSpPr>
            <p:spPr>
              <a:xfrm rot="5400000">
                <a:off x="1498957" y="597658"/>
                <a:ext cx="684503" cy="116449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9716" name="TextBox 69"/>
              <p:cNvSpPr txBox="1">
                <a:spLocks noChangeArrowheads="1"/>
              </p:cNvSpPr>
              <p:nvPr/>
            </p:nvSpPr>
            <p:spPr bwMode="auto">
              <a:xfrm>
                <a:off x="1331640" y="980728"/>
                <a:ext cx="14401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1800">
                    <a:solidFill>
                      <a:srgbClr val="000000"/>
                    </a:solidFill>
                  </a:rPr>
                  <a:t>To USBPix</a:t>
                </a:r>
                <a:endParaRPr lang="ru-RU" altLang="ru-R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588" name="TextBox 80"/>
            <p:cNvSpPr txBox="1">
              <a:spLocks noChangeArrowheads="1"/>
            </p:cNvSpPr>
            <p:nvPr/>
          </p:nvSpPr>
          <p:spPr bwMode="auto">
            <a:xfrm>
              <a:off x="35267" y="6230329"/>
              <a:ext cx="3853298" cy="725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8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Arial" charset="0"/>
                </a:rPr>
                <a:t>USBPix</a:t>
              </a:r>
              <a:r>
                <a:rPr lang="en-US" altLang="ru-RU" sz="1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Arial" charset="0"/>
                </a:rPr>
                <a:t> system: ATLAS Standard device</a:t>
              </a:r>
              <a:endParaRPr lang="ru-RU" alt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charset="0"/>
              </a:endParaRPr>
            </a:p>
          </p:txBody>
        </p:sp>
      </p:grp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800100" y="-26988"/>
            <a:ext cx="7948613" cy="61053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ru-RU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Construction of a Laser </a:t>
            </a:r>
            <a:r>
              <a:rPr lang="en-US" altLang="ru-RU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testbench</a:t>
            </a:r>
            <a:endParaRPr lang="ru-RU" altLang="ru-RU" dirty="0" smtClean="0">
              <a:solidFill>
                <a:srgbClr val="0070C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02FB1924-7088-494D-B9B9-B46EC856F175}" type="slidenum">
              <a:rPr lang="en-US" smtClean="0"/>
              <a:t>29</a:t>
            </a:fld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272857" y="745265"/>
            <a:ext cx="521168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Scan des pixels , </a:t>
            </a:r>
            <a:r>
              <a:rPr lang="fr-FR" dirty="0" err="1" smtClean="0"/>
              <a:t>dead</a:t>
            </a:r>
            <a:r>
              <a:rPr lang="fr-FR" dirty="0" smtClean="0"/>
              <a:t> pixel </a:t>
            </a:r>
            <a:r>
              <a:rPr lang="fr-FR" dirty="0" err="1" smtClean="0"/>
              <a:t>detection</a:t>
            </a:r>
            <a:r>
              <a:rPr lang="fr-FR" dirty="0" smtClean="0"/>
              <a:t>, cross talk.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8" name="Picture 5" descr="defaul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247" y="5731001"/>
            <a:ext cx="1115616" cy="64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94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Bodoni MT Condensed" panose="02070606080606020203" pitchFamily="18" charset="0"/>
              </a:rPr>
              <a:t>Pixel sensors R&amp;D groups  (Almost 10 yea	</a:t>
            </a:r>
            <a:r>
              <a:rPr lang="en-GB" dirty="0" err="1" smtClean="0">
                <a:latin typeface="Bodoni MT Condensed" panose="02070606080606020203" pitchFamily="18" charset="0"/>
              </a:rPr>
              <a:t>rs</a:t>
            </a:r>
            <a:r>
              <a:rPr lang="en-GB" dirty="0" smtClean="0">
                <a:latin typeface="Bodoni MT Condensed" panose="02070606080606020203" pitchFamily="18" charset="0"/>
              </a:rPr>
              <a:t>)- People involved</a:t>
            </a:r>
          </a:p>
        </p:txBody>
      </p:sp>
      <p:sp>
        <p:nvSpPr>
          <p:cNvPr id="2662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647B7A-93E1-4FC5-ABDC-23B012BDD495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sz="1200"/>
          </a:p>
        </p:txBody>
      </p:sp>
      <p:sp>
        <p:nvSpPr>
          <p:cNvPr id="26628" name="Text Placeholder 3"/>
          <p:cNvSpPr>
            <a:spLocks noGrp="1"/>
          </p:cNvSpPr>
          <p:nvPr>
            <p:ph type="body" idx="4294967295"/>
          </p:nvPr>
        </p:nvSpPr>
        <p:spPr>
          <a:xfrm>
            <a:off x="173831" y="4268719"/>
            <a:ext cx="8796338" cy="2187575"/>
          </a:xfrm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en-GB" sz="3600" b="1" dirty="0" smtClean="0">
                <a:solidFill>
                  <a:srgbClr val="000000"/>
                </a:solidFill>
              </a:rPr>
              <a:t>LPNHE: 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GB" sz="2000" u="sng" dirty="0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G. </a:t>
            </a:r>
            <a:r>
              <a:rPr lang="en-GB" sz="2000" u="sng" dirty="0" err="1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Calderini</a:t>
            </a:r>
            <a:endParaRPr lang="en-GB" sz="2000" u="sng" dirty="0" smtClean="0">
              <a:solidFill>
                <a:srgbClr val="0000FF"/>
              </a:solidFill>
              <a:latin typeface="Bodoni MT Condensed" panose="02070606080606020203" pitchFamily="18" charset="0"/>
            </a:endParaRP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GB" sz="2000" dirty="0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M. </a:t>
            </a:r>
            <a:r>
              <a:rPr lang="en-GB" sz="2000" dirty="0" err="1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Bomben</a:t>
            </a:r>
            <a:r>
              <a:rPr lang="en-GB" sz="2000" dirty="0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, G. </a:t>
            </a:r>
            <a:r>
              <a:rPr lang="en-GB" sz="2000" dirty="0" err="1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Marchiori</a:t>
            </a:r>
            <a:r>
              <a:rPr lang="en-GB" sz="2000" dirty="0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, F. </a:t>
            </a:r>
            <a:r>
              <a:rPr lang="en-GB" sz="2000" dirty="0" err="1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Cresoli</a:t>
            </a:r>
            <a:r>
              <a:rPr lang="en-GB" sz="2000" dirty="0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, 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GB" sz="2000" dirty="0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PhD student : A. </a:t>
            </a:r>
            <a:r>
              <a:rPr lang="en-GB" sz="2000" dirty="0" err="1" smtClean="0">
                <a:solidFill>
                  <a:srgbClr val="0000FF"/>
                </a:solidFill>
                <a:latin typeface="Bodoni MT Condensed" panose="02070606080606020203" pitchFamily="18" charset="0"/>
              </a:rPr>
              <a:t>Ducourthial</a:t>
            </a:r>
            <a:r>
              <a:rPr lang="en-GB" sz="2000" dirty="0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 , </a:t>
            </a: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</a:rPr>
              <a:t>J. </a:t>
            </a:r>
            <a:r>
              <a:rPr lang="en-GB" sz="2000" dirty="0" err="1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</a:rPr>
              <a:t>Chauveau</a:t>
            </a:r>
            <a:endParaRPr lang="en-GB" sz="2000" dirty="0" smtClean="0">
              <a:solidFill>
                <a:schemeClr val="bg1">
                  <a:lumMod val="65000"/>
                </a:schemeClr>
              </a:solidFill>
              <a:latin typeface="Bodoni MT Condensed" panose="02070606080606020203" pitchFamily="18" charset="0"/>
            </a:endParaRP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n-GB" sz="2000" dirty="0" err="1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Yourii</a:t>
            </a:r>
            <a:r>
              <a:rPr lang="en-GB" sz="2000" dirty="0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Piadyk</a:t>
            </a:r>
            <a:r>
              <a:rPr lang="en-GB" sz="2000" dirty="0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, </a:t>
            </a:r>
            <a:r>
              <a:rPr lang="en-GB" sz="2000" dirty="0" err="1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Mykyta</a:t>
            </a:r>
            <a:r>
              <a:rPr lang="en-GB" sz="2000" dirty="0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Haranko</a:t>
            </a:r>
            <a:r>
              <a:rPr lang="en-GB" sz="2000" dirty="0" smtClean="0">
                <a:solidFill>
                  <a:srgbClr val="FF0000"/>
                </a:solidFill>
                <a:latin typeface="Bodoni MT Condensed" panose="02070606080606020203" pitchFamily="18" charset="0"/>
              </a:rPr>
              <a:t> (Kiev)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>
            <a:off x="173831" y="1020694"/>
            <a:ext cx="8796338" cy="307491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91406" tIns="45703" rIns="91406" bIns="45703" anchor="b"/>
          <a:lstStyle/>
          <a:p>
            <a:pPr algn="just" defTabSz="455557" eaLnBrk="1" hangingPunct="1">
              <a:spcBef>
                <a:spcPct val="20000"/>
              </a:spcBef>
              <a:defRPr/>
            </a:pPr>
            <a:r>
              <a:rPr lang="fr-FR" sz="2000" b="1" dirty="0">
                <a:ea typeface="ＭＳ Ｐゴシック" pitchFamily="-99" charset="-128"/>
                <a:cs typeface="ＭＳ Ｐゴシック" pitchFamily="-99" charset="-128"/>
              </a:rPr>
              <a:t>LAL: </a:t>
            </a:r>
          </a:p>
          <a:p>
            <a:pPr algn="just" defTabSz="455557" eaLnBrk="1" hangingPunct="1">
              <a:spcBef>
                <a:spcPct val="20000"/>
              </a:spcBef>
              <a:defRPr/>
            </a:pPr>
            <a:r>
              <a:rPr lang="fr-FR" sz="2000" u="sng" dirty="0" smtClean="0">
                <a:solidFill>
                  <a:srgbClr val="0000FF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A</a:t>
            </a:r>
            <a:r>
              <a:rPr lang="fr-FR" sz="2000" u="sng" dirty="0">
                <a:solidFill>
                  <a:srgbClr val="0000FF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. Lounis,</a:t>
            </a:r>
            <a:endParaRPr lang="fr-FR" sz="2000" dirty="0">
              <a:solidFill>
                <a:srgbClr val="0000FF"/>
              </a:solidFill>
              <a:latin typeface="Bodoni MT Condensed" panose="02070606080606020203" pitchFamily="18" charset="0"/>
              <a:ea typeface="ＭＳ Ｐゴシック" pitchFamily="-99" charset="-128"/>
              <a:cs typeface="Arial" panose="020B0604020202020204" pitchFamily="34" charset="0"/>
            </a:endParaRPr>
          </a:p>
          <a:p>
            <a:pPr algn="just" defTabSz="455557" eaLnBrk="1" hangingPunct="1">
              <a:spcBef>
                <a:spcPct val="20000"/>
              </a:spcBef>
              <a:buFont typeface="Arial" pitchFamily="-99" charset="0"/>
              <a:buNone/>
              <a:defRPr/>
            </a:pPr>
            <a:r>
              <a:rPr lang="fr-FR" sz="2000" dirty="0" err="1">
                <a:solidFill>
                  <a:srgbClr val="0000FF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Phd</a:t>
            </a:r>
            <a:r>
              <a:rPr lang="fr-FR" sz="2000" dirty="0">
                <a:solidFill>
                  <a:srgbClr val="0000FF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Students</a:t>
            </a:r>
            <a:r>
              <a:rPr lang="fr-FR" sz="2000" dirty="0">
                <a:solidFill>
                  <a:srgbClr val="0000FF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 : T. Rashid</a:t>
            </a:r>
            <a:r>
              <a:rPr lang="fr-FR" sz="2000" dirty="0">
                <a:solidFill>
                  <a:srgbClr val="FF0000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+ </a:t>
            </a:r>
            <a:r>
              <a:rPr lang="fr-FR" sz="2000" dirty="0" err="1">
                <a:solidFill>
                  <a:srgbClr val="FF0000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Dmytro</a:t>
            </a:r>
            <a:r>
              <a:rPr lang="fr-FR" sz="2000" dirty="0">
                <a:solidFill>
                  <a:srgbClr val="FF0000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Hohov</a:t>
            </a:r>
            <a:r>
              <a:rPr lang="fr-FR" sz="2000" dirty="0">
                <a:solidFill>
                  <a:srgbClr val="FF0000"/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 (Kiev)</a:t>
            </a:r>
            <a:endParaRPr lang="fr-FR" sz="2000" i="1" dirty="0">
              <a:solidFill>
                <a:srgbClr val="FF0000"/>
              </a:solidFill>
              <a:latin typeface="Bodoni MT Condensed" panose="02070606080606020203" pitchFamily="18" charset="0"/>
              <a:ea typeface="ＭＳ Ｐゴシック" pitchFamily="-99" charset="-128"/>
              <a:cs typeface="Arial" panose="020B0604020202020204" pitchFamily="34" charset="0"/>
            </a:endParaRPr>
          </a:p>
          <a:p>
            <a:pPr algn="just" defTabSz="455557" eaLnBrk="1" hangingPunct="1">
              <a:spcBef>
                <a:spcPct val="20000"/>
              </a:spcBef>
              <a:defRPr/>
            </a:pPr>
            <a:endParaRPr lang="fr-FR" sz="2000" i="1" dirty="0" smtClean="0">
              <a:solidFill>
                <a:srgbClr val="0000FF"/>
              </a:solidFill>
              <a:latin typeface="Bodoni MT Condensed" panose="02070606080606020203" pitchFamily="18" charset="0"/>
              <a:ea typeface="ＭＳ Ｐゴシック" pitchFamily="-99" charset="-128"/>
              <a:cs typeface="Arial" panose="020B0604020202020204" pitchFamily="34" charset="0"/>
            </a:endParaRPr>
          </a:p>
          <a:p>
            <a:pPr algn="just" defTabSz="455557" eaLnBrk="1" hangingPunct="1">
              <a:spcBef>
                <a:spcPct val="20000"/>
              </a:spcBef>
              <a:defRPr/>
            </a:pPr>
            <a:r>
              <a:rPr lang="fr-FR" sz="2000" b="1" i="1" dirty="0" err="1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Past</a:t>
            </a:r>
            <a:r>
              <a:rPr lang="fr-FR" sz="2000" b="1" i="1" dirty="0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contributions:  C. </a:t>
            </a:r>
            <a:r>
              <a:rPr lang="fr-FR" sz="2000" b="1" i="1" dirty="0" err="1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Nellist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 (</a:t>
            </a:r>
            <a:r>
              <a:rPr lang="fr-FR" sz="2000" b="1" i="1" dirty="0" err="1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PostDoc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), E.</a:t>
            </a:r>
            <a:r>
              <a:rPr lang="en-US" sz="2000" b="1" i="1" dirty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Gkougkousis</a:t>
            </a:r>
            <a:r>
              <a:rPr lang="en-US" sz="2000" b="1" i="1" dirty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 (PhD</a:t>
            </a: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)</a:t>
            </a:r>
          </a:p>
          <a:p>
            <a:pPr algn="just" defTabSz="455557" eaLnBrk="1" hangingPunct="1"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A. </a:t>
            </a:r>
            <a:r>
              <a:rPr lang="en-US" sz="2000" b="1" i="1" dirty="0" err="1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Bassalat</a:t>
            </a: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 (PhD), M. Benoit (PhD), J. </a:t>
            </a:r>
            <a:r>
              <a:rPr lang="en-US" sz="2000" b="1" i="1" dirty="0" err="1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Idarraga</a:t>
            </a: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 (</a:t>
            </a:r>
            <a:r>
              <a:rPr lang="en-US" sz="2000" b="1" i="1" dirty="0" err="1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PostDoc</a:t>
            </a: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), Vladimir  </a:t>
            </a:r>
            <a:r>
              <a:rPr lang="en-US" sz="2000" b="1" i="1" dirty="0" err="1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Linhard</a:t>
            </a: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 (</a:t>
            </a:r>
            <a:r>
              <a:rPr lang="en-US" sz="2000" b="1" i="1" dirty="0" err="1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PostDoc</a:t>
            </a: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  <a:latin typeface="Bodoni MT Condensed" panose="02070606080606020203" pitchFamily="18" charset="0"/>
                <a:ea typeface="ＭＳ Ｐゴシック" charset="-128"/>
                <a:cs typeface="Arial" panose="020B0604020202020204" pitchFamily="34" charset="0"/>
              </a:rPr>
              <a:t>)</a:t>
            </a:r>
            <a:endParaRPr lang="en-US" sz="2000" b="1" i="1" dirty="0">
              <a:solidFill>
                <a:schemeClr val="bg1">
                  <a:lumMod val="65000"/>
                </a:schemeClr>
              </a:solidFill>
              <a:latin typeface="Bodoni MT Condensed" panose="02070606080606020203" pitchFamily="18" charset="0"/>
              <a:ea typeface="ＭＳ Ｐゴシック" charset="-128"/>
              <a:cs typeface="Arial" panose="020B0604020202020204" pitchFamily="34" charset="0"/>
            </a:endParaRPr>
          </a:p>
          <a:p>
            <a:pPr algn="just" defTabSz="455557" eaLnBrk="1" hangingPunct="1">
              <a:spcBef>
                <a:spcPct val="20000"/>
              </a:spcBef>
              <a:defRPr/>
            </a:pPr>
            <a:endParaRPr lang="fr-FR" sz="2000" i="1" dirty="0">
              <a:solidFill>
                <a:srgbClr val="0000FF"/>
              </a:solidFill>
              <a:latin typeface="Bodoni MT Condensed" panose="02070606080606020203" pitchFamily="18" charset="0"/>
              <a:ea typeface="ＭＳ Ｐゴシック" pitchFamily="-99" charset="-128"/>
              <a:cs typeface="Arial" panose="020B0604020202020204" pitchFamily="34" charset="0"/>
            </a:endParaRPr>
          </a:p>
          <a:p>
            <a:pPr algn="just" defTabSz="455557" eaLnBrk="1" hangingPunct="1">
              <a:spcBef>
                <a:spcPct val="20000"/>
              </a:spcBef>
              <a:buFont typeface="Arial" pitchFamily="-99" charset="0"/>
              <a:buNone/>
              <a:defRPr/>
            </a:pPr>
            <a:r>
              <a:rPr lang="fr-FR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For the Construction: D. </a:t>
            </a:r>
            <a:r>
              <a:rPr lang="fr-FR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Varouchas</a:t>
            </a:r>
            <a:r>
              <a:rPr lang="fr-FR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, L. Fayard, C.A. </a:t>
            </a:r>
            <a:r>
              <a:rPr lang="fr-FR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Bourdarios</a:t>
            </a:r>
            <a:r>
              <a:rPr lang="fr-FR" sz="2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, </a:t>
            </a:r>
            <a:r>
              <a:rPr lang="fr-FR" sz="28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doni MT Condensed" panose="02070606080606020203" pitchFamily="18" charset="0"/>
                <a:ea typeface="ＭＳ Ｐゴシック" pitchFamily="-99" charset="-128"/>
                <a:cs typeface="Arial" panose="020B0604020202020204" pitchFamily="34" charset="0"/>
              </a:rPr>
              <a:t>R.Tanaka</a:t>
            </a:r>
            <a:endParaRPr lang="fr-FR" sz="2800" i="1" dirty="0">
              <a:solidFill>
                <a:schemeClr val="tx1">
                  <a:lumMod val="85000"/>
                  <a:lumOff val="15000"/>
                </a:schemeClr>
              </a:solidFill>
              <a:latin typeface="Bodoni MT Condensed" panose="02070606080606020203" pitchFamily="18" charset="0"/>
              <a:ea typeface="ＭＳ Ｐゴシック" pitchFamily="-99" charset="-128"/>
              <a:cs typeface="Arial" panose="020B0604020202020204" pitchFamily="34" charset="0"/>
            </a:endParaRPr>
          </a:p>
        </p:txBody>
      </p:sp>
      <p:pic>
        <p:nvPicPr>
          <p:cNvPr id="26630" name="Image 10" descr="logo_l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1341438"/>
            <a:ext cx="144145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logo_2_arr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4487793"/>
            <a:ext cx="143986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c\Desktop\Optical\system\new\IMG_20170413_1454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/>
          <a:stretch/>
        </p:blipFill>
        <p:spPr bwMode="auto">
          <a:xfrm>
            <a:off x="4142145" y="116770"/>
            <a:ext cx="5166792" cy="423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diskc\Desktop\Optical\system\new\IMG_20170427_103725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099" y="8177"/>
            <a:ext cx="5411244" cy="35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iskc\Desktop\Optical\system\new\IMG_20170427_103713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789040"/>
            <a:ext cx="5136072" cy="40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2186609" y="4002157"/>
            <a:ext cx="158248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Pixel detector</a:t>
            </a:r>
            <a:endParaRPr lang="en-GB" dirty="0"/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-1258957" y="2226365"/>
            <a:ext cx="2133600" cy="177579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407965" y="437322"/>
            <a:ext cx="1467068" cy="36933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Laser holder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6559826" y="636104"/>
            <a:ext cx="848139" cy="4240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207026" y="4518991"/>
            <a:ext cx="2467342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Mechanics for inclined</a:t>
            </a:r>
          </a:p>
          <a:p>
            <a:r>
              <a:rPr lang="en-GB" dirty="0" smtClean="0"/>
              <a:t> pixel position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5586616" y="5373265"/>
            <a:ext cx="3557384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Improvement of Laser </a:t>
            </a:r>
            <a:r>
              <a:rPr lang="en-GB" dirty="0" err="1" smtClean="0"/>
              <a:t>testbench</a:t>
            </a:r>
            <a:r>
              <a:rPr lang="en-GB" dirty="0" smtClean="0"/>
              <a:t> </a:t>
            </a:r>
          </a:p>
          <a:p>
            <a:r>
              <a:rPr lang="en-GB" dirty="0" smtClean="0"/>
              <a:t>for pixel module Characterization</a:t>
            </a:r>
          </a:p>
          <a:p>
            <a:r>
              <a:rPr lang="en-GB" dirty="0" smtClean="0"/>
              <a:t>(PhD project- D. </a:t>
            </a:r>
            <a:r>
              <a:rPr lang="en-GB" dirty="0" err="1" smtClean="0"/>
              <a:t>Hohov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 rot="1269005">
            <a:off x="1983471" y="898963"/>
            <a:ext cx="4955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Under </a:t>
            </a:r>
            <a:r>
              <a:rPr lang="fr-FR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progress</a:t>
            </a:r>
            <a:endParaRPr lang="fr-F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4" name="Picture 5" descr="defaul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306" y="4606915"/>
            <a:ext cx="1115616" cy="64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6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Agency FB" panose="020B0503020202020204" pitchFamily="34" charset="0"/>
              </a:rPr>
              <a:t>Captinnov</a:t>
            </a:r>
            <a:r>
              <a:rPr lang="en-GB" dirty="0" smtClean="0">
                <a:latin typeface="Agency FB" panose="020B0503020202020204" pitchFamily="34" charset="0"/>
              </a:rPr>
              <a:t> Infrastructure </a:t>
            </a:r>
            <a:endParaRPr lang="en-GB" dirty="0">
              <a:latin typeface="Agency FB" panose="020B0503020202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2082"/>
            <a:ext cx="3141224" cy="235591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0217FB-DB82-4B0F-8482-0B070845ADD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91" y="847725"/>
            <a:ext cx="5336209" cy="40021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725"/>
            <a:ext cx="4333461" cy="32500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4" y="4800122"/>
            <a:ext cx="2477134" cy="187903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96970" y="443079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CAPTINNOV Clean Room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82063" y="3604591"/>
            <a:ext cx="1488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Man at Work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6033375" y="104819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Probe station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951095" y="644473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Pixel under tests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96970" y="553940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Pixel Matrix</a:t>
            </a:r>
            <a:endParaRPr lang="en-GB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1749287" y="5721984"/>
            <a:ext cx="1847683" cy="54420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defaul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81" y="103611"/>
            <a:ext cx="1115616" cy="64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4"/>
          <p:cNvSpPr>
            <a:spLocks noGrp="1"/>
          </p:cNvSpPr>
          <p:nvPr>
            <p:ph type="title"/>
          </p:nvPr>
        </p:nvSpPr>
        <p:spPr>
          <a:xfrm>
            <a:off x="245235" y="2560638"/>
            <a:ext cx="7772400" cy="1362075"/>
          </a:xfrm>
        </p:spPr>
        <p:txBody>
          <a:bodyPr/>
          <a:lstStyle/>
          <a:p>
            <a:r>
              <a:rPr lang="en-GB" cap="none" dirty="0" smtClean="0">
                <a:solidFill>
                  <a:srgbClr val="3366FF"/>
                </a:solidFill>
                <a:latin typeface="Agency FB" panose="020B0503020202020204" pitchFamily="34" charset="0"/>
              </a:rPr>
              <a:t>Conclusions </a:t>
            </a:r>
            <a:br>
              <a:rPr lang="en-GB" cap="none" dirty="0" smtClean="0">
                <a:solidFill>
                  <a:srgbClr val="3366FF"/>
                </a:solidFill>
                <a:latin typeface="Agency FB" panose="020B0503020202020204" pitchFamily="34" charset="0"/>
              </a:rPr>
            </a:br>
            <a:endParaRPr lang="en-GB" cap="none" dirty="0" smtClean="0">
              <a:solidFill>
                <a:srgbClr val="3366FF"/>
              </a:solidFill>
              <a:latin typeface="Agency FB" panose="020B0503020202020204" pitchFamily="34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4C808E-A674-4386-A5D8-414D999F90A4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gency FB" panose="020B0503020202020204" pitchFamily="34" charset="0"/>
              </a:rPr>
              <a:t>Comments &amp; conclusions</a:t>
            </a:r>
            <a:endParaRPr lang="en-GB" dirty="0">
              <a:latin typeface="Agency FB" panose="020B0503020202020204" pitchFamily="34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 IN2P3 task force has been set to gather their efforts to contribute in a significant way to the construction of the new tracker for ATLAS phase 2 </a:t>
            </a:r>
          </a:p>
          <a:p>
            <a:r>
              <a:rPr lang="en-GB" dirty="0" smtClean="0"/>
              <a:t>The ATLAS Phase 2 project is highly challenging requiring high level of technical expertise, for mastering precision silicon detectors, low noise electronics and many other aspects (mechanics, cooling, metrology…)</a:t>
            </a:r>
          </a:p>
          <a:p>
            <a:r>
              <a:rPr lang="en-GB" dirty="0" smtClean="0"/>
              <a:t>LPNHE and LAL are key players in ATLAS project since a long time, in various fields from Technology Computed Aided  simulation, pixel sensor design, high precision low noise silicon characterization, to module assembly</a:t>
            </a:r>
          </a:p>
          <a:p>
            <a:r>
              <a:rPr lang="en-GB" dirty="0" smtClean="0"/>
              <a:t>Important technical infrastructures and skills have been accumulated</a:t>
            </a:r>
          </a:p>
          <a:p>
            <a:r>
              <a:rPr lang="en-GB" dirty="0" smtClean="0"/>
              <a:t> it offers an excellent opportunity for students to embark in one of the  most attractive project for students and young scientist so Welcome!!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12CF68-DC34-4771-9431-668F243E1F90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9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20170915_094813_resiz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3"/>
          <a:stretch/>
        </p:blipFill>
        <p:spPr>
          <a:xfrm>
            <a:off x="5183414" y="2577495"/>
            <a:ext cx="3719286" cy="405190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2700" y="6497203"/>
            <a:ext cx="7531100" cy="212725"/>
          </a:xfrm>
        </p:spPr>
        <p:txBody>
          <a:bodyPr/>
          <a:lstStyle/>
          <a:p>
            <a:pPr>
              <a:defRPr/>
            </a:pPr>
            <a:r>
              <a:rPr lang="en-US" sz="1200" dirty="0" smtClean="0"/>
              <a:t>Abdenour Lounis</a:t>
            </a:r>
            <a:endParaRPr lang="en-GB" sz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9C6A83-0AA9-4BF4-AE0E-B737F499ED47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6" y="1120991"/>
            <a:ext cx="4188809" cy="31416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441356">
            <a:off x="989043" y="2287662"/>
            <a:ext cx="662431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Thank</a:t>
            </a:r>
            <a:r>
              <a:rPr lang="fr-FR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fr-FR" sz="3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you</a:t>
            </a:r>
            <a:r>
              <a:rPr lang="fr-FR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for </a:t>
            </a:r>
            <a:r>
              <a:rPr lang="fr-FR" sz="3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your</a:t>
            </a:r>
            <a:r>
              <a:rPr lang="fr-FR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attention and </a:t>
            </a:r>
          </a:p>
          <a:p>
            <a:pPr algn="ctr"/>
            <a:r>
              <a:rPr lang="fr-FR" sz="3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welcom</a:t>
            </a:r>
            <a:r>
              <a:rPr lang="fr-FR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</a:t>
            </a:r>
            <a:r>
              <a:rPr lang="fr-FR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on </a:t>
            </a:r>
            <a:r>
              <a:rPr lang="fr-FR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board</a:t>
            </a:r>
            <a:r>
              <a:rPr lang="fr-FR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!!</a:t>
            </a:r>
            <a:endParaRPr lang="fr-FR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5" descr="defa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6" y="474433"/>
            <a:ext cx="1115616" cy="64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ogo_2_arrow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14" y="6113006"/>
            <a:ext cx="1652983" cy="50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204581" y="1014608"/>
            <a:ext cx="17919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/>
              <a:t>LAL clean room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6613742" y="269179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LPNHE clean room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333875" y="1473200"/>
            <a:ext cx="4581525" cy="1784350"/>
          </a:xfrm>
          <a:prstGeom prst="rect">
            <a:avLst/>
          </a:prstGeom>
          <a:noFill/>
        </p:spPr>
        <p:txBody>
          <a:bodyPr lIns="91428" tIns="45715" rIns="91428" bIns="45715">
            <a:spAutoFit/>
          </a:bodyPr>
          <a:lstStyle/>
          <a:p>
            <a:pPr marL="285715" indent="-285715" defTabSz="457144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2200" dirty="0" err="1">
                <a:solidFill>
                  <a:prstClr val="black"/>
                </a:solidFill>
                <a:latin typeface="Calibri"/>
                <a:ea typeface="+mn-ea"/>
              </a:rPr>
              <a:t>CiS</a:t>
            </a:r>
            <a:r>
              <a:rPr lang="en-GB" sz="2200" dirty="0">
                <a:solidFill>
                  <a:prstClr val="black"/>
                </a:solidFill>
                <a:latin typeface="Calibri"/>
                <a:ea typeface="+mn-ea"/>
              </a:rPr>
              <a:t> FE-I4 planar sensor, with four bias rail designs  on the same sensor.</a:t>
            </a:r>
          </a:p>
          <a:p>
            <a:pPr marL="285715" indent="-285715" defTabSz="457144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Calibri"/>
                <a:ea typeface="+mn-ea"/>
              </a:rPr>
              <a:t>Both show increased noise for one design</a:t>
            </a:r>
          </a:p>
        </p:txBody>
      </p:sp>
      <p:sp>
        <p:nvSpPr>
          <p:cNvPr id="47107" name="ZoneTexte 6"/>
          <p:cNvSpPr txBox="1">
            <a:spLocks noChangeArrowheads="1"/>
          </p:cNvSpPr>
          <p:nvPr/>
        </p:nvSpPr>
        <p:spPr bwMode="auto">
          <a:xfrm>
            <a:off x="4560888" y="2994025"/>
            <a:ext cx="4354512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marL="284163" indent="-284163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sz="22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200" b="1">
                <a:solidFill>
                  <a:srgbClr val="000000"/>
                </a:solidFill>
              </a:rPr>
              <a:t>Test beams:</a:t>
            </a:r>
          </a:p>
          <a:p>
            <a:pPr eaLnBrk="1" hangingPunct="1">
              <a:spcBef>
                <a:spcPct val="0"/>
              </a:spcBef>
            </a:pPr>
            <a:r>
              <a:rPr lang="en-GB" sz="2200">
                <a:solidFill>
                  <a:srgbClr val="000000"/>
                </a:solidFill>
              </a:rPr>
              <a:t>A sample was tested in the CERN SPS test beam in July 2015.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Reconstruction and data analysis performed at LAL.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This device will be irradiated and tested in a future test beam.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sz="2200">
              <a:solidFill>
                <a:srgbClr val="000000"/>
              </a:solidFill>
            </a:endParaRPr>
          </a:p>
        </p:txBody>
      </p:sp>
      <p:pic>
        <p:nvPicPr>
          <p:cNvPr id="47108" name="Image 8" descr="2015-05-28_LAL2_3200e_No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720850"/>
            <a:ext cx="397351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Image 10" descr="logo_l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19063"/>
            <a:ext cx="144145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ZoneTexte 11"/>
          <p:cNvSpPr txBox="1">
            <a:spLocks noChangeArrowheads="1"/>
          </p:cNvSpPr>
          <p:nvPr/>
        </p:nvSpPr>
        <p:spPr bwMode="auto">
          <a:xfrm>
            <a:off x="120650" y="814388"/>
            <a:ext cx="87947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200">
                <a:solidFill>
                  <a:srgbClr val="000000"/>
                </a:solidFill>
              </a:rPr>
              <a:t>Aim is to find a solution that reduces the inefficiencies in the </a:t>
            </a:r>
            <a:r>
              <a:rPr lang="en-GB" sz="2200">
                <a:solidFill>
                  <a:srgbClr val="FF0000"/>
                </a:solidFill>
              </a:rPr>
              <a:t>biasing region </a:t>
            </a:r>
            <a:r>
              <a:rPr lang="en-GB" sz="2200">
                <a:solidFill>
                  <a:srgbClr val="000000"/>
                </a:solidFill>
              </a:rPr>
              <a:t>within the pixel cell.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sz="2200">
              <a:solidFill>
                <a:srgbClr val="000000"/>
              </a:solidFill>
            </a:endParaRPr>
          </a:p>
        </p:txBody>
      </p:sp>
      <p:sp>
        <p:nvSpPr>
          <p:cNvPr id="47111" name="Titre 1"/>
          <p:cNvSpPr txBox="1">
            <a:spLocks/>
          </p:cNvSpPr>
          <p:nvPr/>
        </p:nvSpPr>
        <p:spPr bwMode="auto">
          <a:xfrm>
            <a:off x="200025" y="171450"/>
            <a:ext cx="82296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sz="3600" b="1">
              <a:solidFill>
                <a:srgbClr val="000000"/>
              </a:solidFill>
            </a:endParaRPr>
          </a:p>
        </p:txBody>
      </p:sp>
      <p:sp>
        <p:nvSpPr>
          <p:cNvPr id="47112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Improving efficiency: biasing solutions </a:t>
            </a:r>
          </a:p>
        </p:txBody>
      </p:sp>
      <p:sp>
        <p:nvSpPr>
          <p:cNvPr id="47113" name="Slide Number Placeholder 9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95DE46-7173-4816-B9C4-32F95FD87740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GB" sz="1200"/>
          </a:p>
        </p:txBody>
      </p:sp>
      <p:sp>
        <p:nvSpPr>
          <p:cNvPr id="13" name="Rectangle 12"/>
          <p:cNvSpPr/>
          <p:nvPr/>
        </p:nvSpPr>
        <p:spPr>
          <a:xfrm>
            <a:off x="1006475" y="3676650"/>
            <a:ext cx="361950" cy="6286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defTabSz="455557" eaLnBrk="1" hangingPunct="1">
              <a:defRPr/>
            </a:pPr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478088" y="3676650"/>
            <a:ext cx="363537" cy="6286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defTabSz="455557" eaLnBrk="1" hangingPunct="1"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416300" y="3676650"/>
            <a:ext cx="363538" cy="6286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defTabSz="455557" eaLnBrk="1" hangingPunct="1"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 rot="16200000">
            <a:off x="785019" y="3955257"/>
            <a:ext cx="554037" cy="14351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defTabSz="455557" eaLnBrk="1" hangingPunct="1">
              <a:defRPr/>
            </a:pPr>
            <a:endParaRPr lang="en-GB"/>
          </a:p>
        </p:txBody>
      </p:sp>
      <p:sp>
        <p:nvSpPr>
          <p:cNvPr id="21" name="Rectangle 20"/>
          <p:cNvSpPr/>
          <p:nvPr/>
        </p:nvSpPr>
        <p:spPr>
          <a:xfrm rot="16200000">
            <a:off x="2846388" y="4306887"/>
            <a:ext cx="465138" cy="57626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defTabSz="455557" eaLnBrk="1" hangingPunct="1">
              <a:defRPr/>
            </a:pPr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704013" y="5826125"/>
            <a:ext cx="2211387" cy="646113"/>
          </a:xfrm>
          <a:prstGeom prst="rect">
            <a:avLst/>
          </a:prstGeom>
          <a:solidFill>
            <a:srgbClr val="0000FF"/>
          </a:solidFill>
        </p:spPr>
        <p:txBody>
          <a:bodyPr lIns="91428" tIns="45715" rIns="91428" bIns="45715">
            <a:spAutoFit/>
          </a:bodyPr>
          <a:lstStyle/>
          <a:p>
            <a:pPr defTabSz="455557" eaLnBrk="1" hangingPunct="1"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  <a:ea typeface="ＭＳ Ｐゴシック" pitchFamily="-99" charset="-128"/>
                <a:cs typeface="ＭＳ Ｐゴシック" pitchFamily="-99" charset="-128"/>
              </a:rPr>
              <a:t>Testbeam</a:t>
            </a:r>
            <a:r>
              <a:rPr lang="en-GB" dirty="0">
                <a:solidFill>
                  <a:schemeClr val="bg1"/>
                </a:solidFill>
                <a:latin typeface="+mn-lt"/>
                <a:ea typeface="ＭＳ Ｐゴシック" pitchFamily="-99" charset="-128"/>
                <a:cs typeface="ＭＳ Ｐゴシック" pitchFamily="-99" charset="-128"/>
              </a:rPr>
              <a:t>: LAL &amp; LPNHE joint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3"/>
          <p:cNvSpPr>
            <a:spLocks noGrp="1"/>
          </p:cNvSpPr>
          <p:nvPr>
            <p:ph type="title"/>
          </p:nvPr>
        </p:nvSpPr>
        <p:spPr>
          <a:xfrm>
            <a:off x="228600" y="46038"/>
            <a:ext cx="8915400" cy="801687"/>
          </a:xfrm>
        </p:spPr>
        <p:txBody>
          <a:bodyPr/>
          <a:lstStyle/>
          <a:p>
            <a:pPr eaLnBrk="1" hangingPunct="1"/>
            <a:r>
              <a:rPr lang="en-GB" smtClean="0"/>
              <a:t>The FBK/LPNHE Active Edge pixel 1 production</a:t>
            </a:r>
          </a:p>
        </p:txBody>
      </p:sp>
      <p:sp>
        <p:nvSpPr>
          <p:cNvPr id="49155" name="Content Placeholder 5"/>
          <p:cNvSpPr txBox="1">
            <a:spLocks/>
          </p:cNvSpPr>
          <p:nvPr/>
        </p:nvSpPr>
        <p:spPr bwMode="auto">
          <a:xfrm>
            <a:off x="12700" y="908050"/>
            <a:ext cx="91313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/>
          <a:lstStyle>
            <a:lvl1pPr marL="341313" indent="-341313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1363" indent="-284163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sz="1800">
                <a:solidFill>
                  <a:srgbClr val="0000FF"/>
                </a:solidFill>
              </a:rPr>
              <a:t>2013 4</a:t>
            </a:r>
            <a:r>
              <a:rPr lang="en-GB" altLang="en-US" sz="1800">
                <a:solidFill>
                  <a:srgbClr val="0000FF"/>
                </a:solidFill>
              </a:rPr>
              <a:t>”</a:t>
            </a:r>
            <a:r>
              <a:rPr lang="en-GB" sz="1800">
                <a:solidFill>
                  <a:srgbClr val="0000FF"/>
                </a:solidFill>
              </a:rPr>
              <a:t>n-on-p active edge production, on 200 µm FZ wafers</a:t>
            </a:r>
          </a:p>
          <a:p>
            <a:pPr lvl="1" eaLnBrk="1" hangingPunct="1"/>
            <a:r>
              <a:rPr lang="en-GB"/>
              <a:t>Plus: 500 µm support wafer</a:t>
            </a:r>
          </a:p>
          <a:p>
            <a:pPr eaLnBrk="1" hangingPunct="1"/>
            <a:endParaRPr lang="en-GB" sz="1800">
              <a:solidFill>
                <a:srgbClr val="0000FF"/>
              </a:solidFill>
            </a:endParaRPr>
          </a:p>
        </p:txBody>
      </p:sp>
      <p:pic>
        <p:nvPicPr>
          <p:cNvPr id="49156" name="Picture 6" descr="fei4_pl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0875"/>
            <a:ext cx="444182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4670425" y="5432425"/>
            <a:ext cx="4473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sz="2300">
                <a:solidFill>
                  <a:srgbClr val="000000"/>
                </a:solidFill>
              </a:rPr>
              <a:t> Tested with radioactive source </a:t>
            </a:r>
          </a:p>
          <a:p>
            <a:pPr eaLnBrk="1" hangingPunct="1">
              <a:spcBef>
                <a:spcPct val="0"/>
              </a:spcBef>
            </a:pPr>
            <a:r>
              <a:rPr lang="en-GB" sz="2300">
                <a:solidFill>
                  <a:srgbClr val="FF0000"/>
                </a:solidFill>
              </a:rPr>
              <a:t> And now on beam</a:t>
            </a:r>
          </a:p>
        </p:txBody>
      </p:sp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39"/>
          <a:stretch>
            <a:fillRect/>
          </a:stretch>
        </p:blipFill>
        <p:spPr bwMode="auto">
          <a:xfrm>
            <a:off x="5459413" y="1384300"/>
            <a:ext cx="3455987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V="1">
            <a:off x="1814513" y="1920875"/>
            <a:ext cx="4767262" cy="9159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2701925" y="1920875"/>
            <a:ext cx="3879850" cy="9159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3479800" y="1920875"/>
            <a:ext cx="3101975" cy="9159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2"/>
          <a:stretch>
            <a:fillRect/>
          </a:stretch>
        </p:blipFill>
        <p:spPr bwMode="auto">
          <a:xfrm>
            <a:off x="4714875" y="3481388"/>
            <a:ext cx="21002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5905500" y="3197225"/>
            <a:ext cx="387350" cy="8096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91428" tIns="45715" rIns="91428" bIns="45715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49164" name="Text Box 6"/>
          <p:cNvSpPr txBox="1">
            <a:spLocks noChangeArrowheads="1"/>
          </p:cNvSpPr>
          <p:nvPr/>
        </p:nvSpPr>
        <p:spPr bwMode="auto">
          <a:xfrm>
            <a:off x="4752975" y="4271963"/>
            <a:ext cx="18288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9" tIns="51796" rIns="89989" bIns="4499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2313" algn="l"/>
                <a:tab pos="14462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2313" algn="l"/>
                <a:tab pos="1446213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2313" algn="l"/>
                <a:tab pos="1446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0000"/>
                </a:solidFill>
                <a:ea typeface="SimSun" panose="02010600030101010101" pitchFamily="2" charset="-122"/>
              </a:rPr>
              <a:t>4.5 </a:t>
            </a:r>
            <a:r>
              <a:rPr 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 wide</a:t>
            </a:r>
          </a:p>
        </p:txBody>
      </p:sp>
      <p:sp>
        <p:nvSpPr>
          <p:cNvPr id="49165" name="Text Box 8"/>
          <p:cNvSpPr txBox="1">
            <a:spLocks noChangeArrowheads="1"/>
          </p:cNvSpPr>
          <p:nvPr/>
        </p:nvSpPr>
        <p:spPr bwMode="auto">
          <a:xfrm>
            <a:off x="4752975" y="4818063"/>
            <a:ext cx="1828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89" tIns="51796" rIns="89989" bIns="4499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2313" algn="l"/>
                <a:tab pos="14462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2313" algn="l"/>
                <a:tab pos="1446213" algn="l"/>
              </a:tabLst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2313" algn="l"/>
                <a:tab pos="14462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2313" algn="l"/>
                <a:tab pos="1446213" algn="l"/>
              </a:tabLst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FF0000"/>
                </a:solidFill>
                <a:ea typeface="SimSun" panose="02010600030101010101" pitchFamily="2" charset="-122"/>
              </a:rPr>
              <a:t>200 </a:t>
            </a:r>
            <a:r>
              <a:rPr 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 deep</a:t>
            </a:r>
            <a:br>
              <a:rPr 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trench</a:t>
            </a:r>
          </a:p>
        </p:txBody>
      </p:sp>
      <p:pic>
        <p:nvPicPr>
          <p:cNvPr id="49166" name="Picture 24" descr="logo_fbk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40957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7" name="Content Placeholder 5"/>
          <p:cNvSpPr txBox="1">
            <a:spLocks/>
          </p:cNvSpPr>
          <p:nvPr/>
        </p:nvSpPr>
        <p:spPr bwMode="auto">
          <a:xfrm>
            <a:off x="95250" y="6270625"/>
            <a:ext cx="536416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8000"/>
                </a:solidFill>
                <a:ea typeface="SimSun" panose="02010600030101010101" pitchFamily="2" charset="-122"/>
              </a:rPr>
              <a:t>M. Bomben</a:t>
            </a:r>
            <a:r>
              <a:rPr lang="en-US" sz="1800" baseline="33000">
                <a:solidFill>
                  <a:srgbClr val="008000"/>
                </a:solidFill>
                <a:ea typeface="SimSun" panose="02010600030101010101" pitchFamily="2" charset="-122"/>
              </a:rPr>
              <a:t> </a:t>
            </a:r>
            <a:r>
              <a:rPr lang="en-US" sz="1800" i="1">
                <a:solidFill>
                  <a:srgbClr val="008000"/>
                </a:solidFill>
                <a:ea typeface="SimSun" panose="02010600030101010101" pitchFamily="2" charset="-122"/>
              </a:rPr>
              <a:t>et </a:t>
            </a:r>
            <a:r>
              <a:rPr lang="en-US" sz="1800">
                <a:solidFill>
                  <a:srgbClr val="008000"/>
                </a:solidFill>
                <a:ea typeface="SimSun" panose="02010600030101010101" pitchFamily="2" charset="-122"/>
              </a:rPr>
              <a:t>al. Nucl. Instrum. Meth. A 712 (2013) 41</a:t>
            </a:r>
          </a:p>
        </p:txBody>
      </p:sp>
      <p:sp>
        <p:nvSpPr>
          <p:cNvPr id="49168" name="Slide Number Placeholder 1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4E3DE6-FD7B-49C2-AB34-CE1717604CE6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GB" sz="1200"/>
          </a:p>
        </p:txBody>
      </p:sp>
      <p:pic>
        <p:nvPicPr>
          <p:cNvPr id="49169" name="Picture 8" descr="logo_2_arrow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804863"/>
            <a:ext cx="12493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 rot="19342636">
            <a:off x="0" y="2220913"/>
            <a:ext cx="1911350" cy="6477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8" tIns="45715" rIns="91428" bIns="45715">
            <a:spAutoFit/>
          </a:bodyPr>
          <a:lstStyle/>
          <a:p>
            <a:pPr algn="ctr" defTabSz="455557" eaLnBrk="1" hangingPunct="1">
              <a:defRPr/>
            </a:pPr>
            <a:r>
              <a:rPr lang="en-GB" dirty="0">
                <a:latin typeface="+mn-lt"/>
                <a:ea typeface="ＭＳ Ｐゴシック" pitchFamily="-99" charset="-128"/>
                <a:cs typeface="ＭＳ Ｐゴシック" pitchFamily="-99" charset="-128"/>
              </a:rPr>
              <a:t>9 FEI4-compatible sensors (IBL)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14513" y="5426075"/>
            <a:ext cx="1385887" cy="471488"/>
          </a:xfrm>
          <a:prstGeom prst="rect">
            <a:avLst/>
          </a:prstGeom>
          <a:solidFill>
            <a:schemeClr val="bg1"/>
          </a:solidFill>
        </p:spPr>
        <p:txBody>
          <a:bodyPr lIns="91428" tIns="45715" rIns="91428" bIns="45715">
            <a:spAutoFit/>
          </a:bodyPr>
          <a:lstStyle/>
          <a:p>
            <a:pPr algn="ctr" defTabSz="455557" eaLnBrk="1" hangingPunct="1">
              <a:defRPr/>
            </a:pPr>
            <a:r>
              <a:rPr lang="en-GB" sz="2400" dirty="0">
                <a:solidFill>
                  <a:srgbClr val="FF0000"/>
                </a:solidFill>
                <a:latin typeface="+mn-lt"/>
                <a:ea typeface="ＭＳ Ｐゴシック" pitchFamily="-99" charset="-128"/>
                <a:cs typeface="ＭＳ Ｐゴシック" pitchFamily="-99" charset="-128"/>
              </a:rPr>
              <a:t>FBK-AE1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Temporary metal at FBK</a:t>
            </a:r>
          </a:p>
        </p:txBody>
      </p:sp>
      <p:sp>
        <p:nvSpPr>
          <p:cNvPr id="50179" name="Slide Number Placeholder 1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40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6883E8-581E-4E6F-B0FA-747F94B97493}" type="slidenum">
              <a:rPr lang="en-GB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GB" sz="1400">
              <a:solidFill>
                <a:srgbClr val="000000"/>
              </a:solidFill>
            </a:endParaRPr>
          </a:p>
        </p:txBody>
      </p:sp>
      <p:pic>
        <p:nvPicPr>
          <p:cNvPr id="50180" name="Content Placeholder 16" descr="afterResistPatterning.pn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14" r="-13814"/>
          <a:stretch>
            <a:fillRect/>
          </a:stretch>
        </p:blipFill>
        <p:spPr>
          <a:xfrm>
            <a:off x="0" y="3919538"/>
            <a:ext cx="4483100" cy="2619375"/>
          </a:xfrm>
        </p:spPr>
      </p:pic>
      <p:pic>
        <p:nvPicPr>
          <p:cNvPr id="50181" name="Content Placeholder 15" descr="afterMetalRemov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46" r="-13246"/>
          <a:stretch>
            <a:fillRect/>
          </a:stretch>
        </p:blipFill>
        <p:spPr bwMode="auto">
          <a:xfrm>
            <a:off x="4619625" y="1182688"/>
            <a:ext cx="44958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2" name="Group 16"/>
          <p:cNvGrpSpPr>
            <a:grpSpLocks/>
          </p:cNvGrpSpPr>
          <p:nvPr/>
        </p:nvGrpSpPr>
        <p:grpSpPr bwMode="auto">
          <a:xfrm>
            <a:off x="646113" y="1182688"/>
            <a:ext cx="3190875" cy="2474912"/>
            <a:chOff x="0" y="95250"/>
            <a:chExt cx="3998913" cy="3100388"/>
          </a:xfrm>
        </p:grpSpPr>
        <p:grpSp>
          <p:nvGrpSpPr>
            <p:cNvPr id="50189" name="Group 15"/>
            <p:cNvGrpSpPr>
              <a:grpSpLocks/>
            </p:cNvGrpSpPr>
            <p:nvPr/>
          </p:nvGrpSpPr>
          <p:grpSpPr bwMode="auto">
            <a:xfrm>
              <a:off x="0" y="95250"/>
              <a:ext cx="3998913" cy="3100388"/>
              <a:chOff x="0" y="95250"/>
              <a:chExt cx="3998913" cy="3100388"/>
            </a:xfrm>
          </p:grpSpPr>
          <p:pic>
            <p:nvPicPr>
              <p:cNvPr id="50192" name="Picture 4" descr="C:\Users\ggiacomini\Desktop\0016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38" t="11990" r="14420" b="15204"/>
              <a:stretch>
                <a:fillRect/>
              </a:stretch>
            </p:blipFill>
            <p:spPr bwMode="auto">
              <a:xfrm>
                <a:off x="0" y="95250"/>
                <a:ext cx="3998913" cy="3100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193" name="TextBox 10"/>
              <p:cNvSpPr txBox="1">
                <a:spLocks noChangeArrowheads="1"/>
              </p:cNvSpPr>
              <p:nvPr/>
            </p:nvSpPr>
            <p:spPr bwMode="auto">
              <a:xfrm>
                <a:off x="2081026" y="95250"/>
                <a:ext cx="1575691" cy="578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5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 defTabSz="455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 defTabSz="455613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 defTabSz="455613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 defTabSz="455613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b="1">
                    <a:solidFill>
                      <a:srgbClr val="000000"/>
                    </a:solidFill>
                  </a:rPr>
                  <a:t>trench</a:t>
                </a:r>
                <a:endParaRPr lang="it-IT" b="1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3" name="Straight Arrow Connector 22"/>
              <p:cNvCxnSpPr>
                <a:cxnSpLocks noChangeShapeType="1"/>
              </p:cNvCxnSpPr>
              <p:nvPr/>
            </p:nvCxnSpPr>
            <p:spPr bwMode="auto">
              <a:xfrm>
                <a:off x="3183214" y="556629"/>
                <a:ext cx="387954" cy="431548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  <a:extLst/>
            </p:spPr>
          </p:cxnSp>
        </p:grpSp>
        <p:sp>
          <p:nvSpPr>
            <p:cNvPr id="50190" name="TextBox 16"/>
            <p:cNvSpPr txBox="1">
              <a:spLocks noChangeArrowheads="1"/>
            </p:cNvSpPr>
            <p:nvPr/>
          </p:nvSpPr>
          <p:spPr bwMode="auto">
            <a:xfrm>
              <a:off x="127329" y="417420"/>
              <a:ext cx="2751490" cy="507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56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455613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455613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455613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455613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2000" b="1">
                  <a:solidFill>
                    <a:srgbClr val="000000"/>
                  </a:solidFill>
                </a:rPr>
                <a:t>Temporary metal</a:t>
              </a:r>
              <a:endParaRPr lang="it-IT" sz="2000" b="1">
                <a:solidFill>
                  <a:srgbClr val="000000"/>
                </a:solidFill>
              </a:endParaRPr>
            </a:p>
          </p:txBody>
        </p:sp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845541" y="775387"/>
              <a:ext cx="0" cy="6005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/>
          </p:spPr>
        </p:cxnSp>
      </p:grpSp>
      <p:sp>
        <p:nvSpPr>
          <p:cNvPr id="24" name="TextBox 23"/>
          <p:cNvSpPr txBox="1"/>
          <p:nvPr/>
        </p:nvSpPr>
        <p:spPr>
          <a:xfrm>
            <a:off x="4321175" y="4643438"/>
            <a:ext cx="4794250" cy="1370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8" tIns="45715" rIns="91428" bIns="45715">
            <a:spAutoFit/>
          </a:bodyPr>
          <a:lstStyle/>
          <a:p>
            <a:pPr algn="just" defTabSz="4571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</a:rPr>
              <a:t>Technical solution allowing to remove the</a:t>
            </a:r>
          </a:p>
          <a:p>
            <a:pPr algn="just" defTabSz="4571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</a:rPr>
              <a:t>metal grid used to bias pixels during tests.</a:t>
            </a:r>
          </a:p>
          <a:p>
            <a:pPr algn="just" defTabSz="4571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</a:rPr>
              <a:t>After the metal removal, no inefficiency </a:t>
            </a:r>
          </a:p>
          <a:p>
            <a:pPr algn="just" defTabSz="4571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</a:rPr>
              <a:t>left due to bias network 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322388" y="3951288"/>
            <a:ext cx="2214562" cy="36988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lIns="91428" tIns="45715" rIns="91428" bIns="45715">
            <a:spAutoFit/>
          </a:bodyPr>
          <a:lstStyle/>
          <a:p>
            <a:pPr algn="ctr" defTabSz="4571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ea typeface="+mn-ea"/>
              </a:rPr>
              <a:t>after resist patterning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09600" y="3059113"/>
            <a:ext cx="3248025" cy="36988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lIns="91428" tIns="45715" rIns="91428" bIns="45715">
            <a:spAutoFit/>
          </a:bodyPr>
          <a:lstStyle/>
          <a:p>
            <a:pPr algn="ctr" defTabSz="4571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ea typeface="+mn-ea"/>
              </a:rPr>
              <a:t>Before temporary metal removal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430838" y="3059113"/>
            <a:ext cx="3100387" cy="369887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wrap="none" lIns="91428" tIns="45715" rIns="91428" bIns="45715">
            <a:spAutoFit/>
          </a:bodyPr>
          <a:lstStyle/>
          <a:p>
            <a:pPr algn="ctr" defTabSz="4571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ea typeface="+mn-ea"/>
              </a:rPr>
              <a:t>After temporary metal removal</a:t>
            </a:r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>
            <a:off x="4259263" y="2205038"/>
            <a:ext cx="666750" cy="412750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91428" tIns="45715" rIns="91428" bIns="45715" anchor="ctr"/>
          <a:lstStyle/>
          <a:p>
            <a:pPr algn="ctr" defTabSz="4571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ea typeface="+mn-ea"/>
            </a:endParaRPr>
          </a:p>
        </p:txBody>
      </p:sp>
      <p:sp>
        <p:nvSpPr>
          <p:cNvPr id="29" name="Left Arrow 28"/>
          <p:cNvSpPr>
            <a:spLocks noChangeArrowheads="1"/>
          </p:cNvSpPr>
          <p:nvPr/>
        </p:nvSpPr>
        <p:spPr bwMode="auto">
          <a:xfrm rot="-1679963">
            <a:off x="3786188" y="3562350"/>
            <a:ext cx="1379537" cy="325438"/>
          </a:xfrm>
          <a:prstGeom prst="left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91428" tIns="45715" rIns="91428" bIns="45715" anchor="ctr"/>
          <a:lstStyle/>
          <a:p>
            <a:pPr algn="ctr" defTabSz="4571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5" descr="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3662363"/>
            <a:ext cx="24511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DESY March testbeam</a:t>
            </a: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The sample: </a:t>
            </a:r>
            <a:r>
              <a:rPr lang="en-GB" smtClean="0">
                <a:solidFill>
                  <a:srgbClr val="FF0000"/>
                </a:solidFill>
              </a:rPr>
              <a:t>LPNHE5</a:t>
            </a:r>
            <a:r>
              <a:rPr lang="en-GB" smtClean="0"/>
              <a:t>, featuring </a:t>
            </a:r>
            <a:r>
              <a:rPr lang="en-GB" smtClean="0">
                <a:solidFill>
                  <a:srgbClr val="FF0000"/>
                </a:solidFill>
              </a:rPr>
              <a:t>100 µm </a:t>
            </a:r>
            <a:r>
              <a:rPr lang="en-GB" smtClean="0"/>
              <a:t>pixel-to-trench distance and </a:t>
            </a:r>
            <a:r>
              <a:rPr lang="en-GB" smtClean="0">
                <a:solidFill>
                  <a:srgbClr val="FF0000"/>
                </a:solidFill>
              </a:rPr>
              <a:t>no GRs</a:t>
            </a:r>
          </a:p>
          <a:p>
            <a:pPr lvl="1" eaLnBrk="1" hangingPunct="1"/>
            <a:r>
              <a:rPr lang="en-GB" smtClean="0"/>
              <a:t>2 samples more available; not enough time to</a:t>
            </a:r>
            <a:br>
              <a:rPr lang="en-GB" smtClean="0"/>
            </a:br>
            <a:r>
              <a:rPr lang="en-GB" smtClean="0"/>
              <a:t> measure them</a:t>
            </a:r>
          </a:p>
          <a:p>
            <a:pPr lvl="1" eaLnBrk="1" hangingPunct="1"/>
            <a:endParaRPr lang="en-GB" smtClean="0"/>
          </a:p>
          <a:p>
            <a:pPr lvl="1" eaLnBrk="1" hangingPunct="1"/>
            <a:endParaRPr lang="en-GB" smtClean="0"/>
          </a:p>
          <a:p>
            <a:pPr eaLnBrk="1" hangingPunct="1"/>
            <a:r>
              <a:rPr lang="en-GB" smtClean="0"/>
              <a:t>Several configurations tested</a:t>
            </a:r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Results – next slides</a:t>
            </a:r>
          </a:p>
        </p:txBody>
      </p:sp>
      <p:pic>
        <p:nvPicPr>
          <p:cNvPr id="51205" name="Picture 3" descr="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3" b="31512"/>
          <a:stretch>
            <a:fillRect/>
          </a:stretch>
        </p:blipFill>
        <p:spPr bwMode="auto">
          <a:xfrm>
            <a:off x="6129338" y="1878013"/>
            <a:ext cx="251936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rot="16200000">
            <a:off x="7636669" y="2218531"/>
            <a:ext cx="3302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99025" y="1878013"/>
            <a:ext cx="2671763" cy="274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08" name="Slide Number Placeholder 1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14D97E-A372-4C80-B3E4-C07434E4CD97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GB" sz="1200"/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rot="10800000">
            <a:off x="7080250" y="4800600"/>
            <a:ext cx="2005013" cy="379413"/>
          </a:xfrm>
          <a:prstGeom prst="straightConnector1">
            <a:avLst/>
          </a:prstGeom>
          <a:noFill/>
          <a:ln w="508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/>
          <p:nvPr/>
        </p:nvSpPr>
        <p:spPr>
          <a:xfrm rot="670426">
            <a:off x="7593013" y="5275263"/>
            <a:ext cx="1117600" cy="36988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lIns="91428" tIns="45715" rIns="91428" bIns="45715">
            <a:spAutoFit/>
          </a:bodyPr>
          <a:lstStyle/>
          <a:p>
            <a:pPr algn="ctr" defTabSz="457032" eaLnBrk="1" hangingPunct="1">
              <a:defRPr/>
            </a:pPr>
            <a:r>
              <a:rPr lang="en-GB" dirty="0">
                <a:solidFill>
                  <a:srgbClr val="0000FF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rPr>
              <a:t>beam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7554119" y="3860006"/>
            <a:ext cx="11557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12" name="Picture 8" descr="logo_2_arrow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0"/>
            <a:ext cx="12493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257675" y="4800600"/>
            <a:ext cx="2211388" cy="646113"/>
          </a:xfrm>
          <a:prstGeom prst="rect">
            <a:avLst/>
          </a:prstGeom>
          <a:solidFill>
            <a:srgbClr val="0000FF"/>
          </a:solidFill>
        </p:spPr>
        <p:txBody>
          <a:bodyPr lIns="91428" tIns="45715" rIns="91428" bIns="45715">
            <a:spAutoFit/>
          </a:bodyPr>
          <a:lstStyle/>
          <a:p>
            <a:pPr algn="ctr" defTabSz="455557" eaLnBrk="1" hangingPunct="1"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  <a:ea typeface="ＭＳ Ｐゴシック" pitchFamily="-99" charset="-128"/>
                <a:cs typeface="ＭＳ Ｐゴシック" pitchFamily="-99" charset="-128"/>
              </a:rPr>
              <a:t>Testbeam</a:t>
            </a:r>
            <a:r>
              <a:rPr lang="en-GB" dirty="0">
                <a:solidFill>
                  <a:schemeClr val="bg1"/>
                </a:solidFill>
                <a:latin typeface="+mn-lt"/>
                <a:ea typeface="ＭＳ Ｐゴシック" pitchFamily="-99" charset="-128"/>
                <a:cs typeface="ＭＳ Ｐゴシック" pitchFamily="-99" charset="-128"/>
              </a:rPr>
              <a:t>: LAL &amp; LPNHE joint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5"/>
          <p:cNvSpPr>
            <a:spLocks noGrp="1"/>
          </p:cNvSpPr>
          <p:nvPr>
            <p:ph type="title"/>
          </p:nvPr>
        </p:nvSpPr>
        <p:spPr>
          <a:xfrm>
            <a:off x="722313" y="2865438"/>
            <a:ext cx="7772400" cy="1362075"/>
          </a:xfrm>
        </p:spPr>
        <p:txBody>
          <a:bodyPr/>
          <a:lstStyle/>
          <a:p>
            <a:pPr defTabSz="455613" eaLnBrk="1" hangingPunct="1"/>
            <a:r>
              <a:rPr lang="en-GB" cap="none" smtClean="0"/>
              <a:t>CONCLUSIONS AND OUTLOOK</a:t>
            </a:r>
          </a:p>
        </p:txBody>
      </p:sp>
      <p:sp>
        <p:nvSpPr>
          <p:cNvPr id="57347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5EDD22-E838-4F90-8563-A8CDB38576C5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TLA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577934"/>
            <a:ext cx="6840537" cy="52863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5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692150"/>
          </a:xfrm>
          <a:noFill/>
        </p:spPr>
        <p:txBody>
          <a:bodyPr/>
          <a:lstStyle/>
          <a:p>
            <a:r>
              <a:rPr lang="en-GB" b="1" dirty="0" smtClean="0">
                <a:latin typeface="Agency FB" panose="020B0503020202020204" pitchFamily="34" charset="0"/>
              </a:rPr>
              <a:t>ATLAS detector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88900" y="5445293"/>
            <a:ext cx="90551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400" dirty="0"/>
              <a:t> </a:t>
            </a:r>
            <a:r>
              <a:rPr lang="en-GB" sz="2000" dirty="0">
                <a:latin typeface="Bodoni MT" panose="02070603080606020203" pitchFamily="18" charset="0"/>
              </a:rPr>
              <a:t>Huge multi-purpose detector; 46 m long; diameter 22 m; weight 7000 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400" dirty="0">
                <a:latin typeface="Bodoni MT" panose="02070603080606020203" pitchFamily="18" charset="0"/>
              </a:rPr>
              <a:t> </a:t>
            </a:r>
            <a:r>
              <a:rPr lang="en-GB" sz="2000" dirty="0">
                <a:latin typeface="Bodoni MT" panose="02070603080606020203" pitchFamily="18" charset="0"/>
              </a:rPr>
              <a:t>Tracking </a:t>
            </a:r>
            <a:r>
              <a:rPr lang="en-GB" sz="2000" dirty="0" smtClean="0">
                <a:latin typeface="Bodoni MT" panose="02070603080606020203" pitchFamily="18" charset="0"/>
              </a:rPr>
              <a:t>system: </a:t>
            </a:r>
            <a:r>
              <a:rPr lang="en-GB" sz="2000" dirty="0">
                <a:latin typeface="Bodoni MT" panose="02070603080606020203" pitchFamily="18" charset="0"/>
              </a:rPr>
              <a:t>7 m long; diameter 2.3 m; 2 T field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0217FB-DB82-4B0F-8482-0B070845ADD5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460171" y="5148943"/>
            <a:ext cx="1066800" cy="3810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Comments &amp; Conclusions </a:t>
            </a:r>
          </a:p>
        </p:txBody>
      </p:sp>
      <p:sp>
        <p:nvSpPr>
          <p:cNvPr id="5837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HL-LHC phase preparation is moving forward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mtClean="0"/>
          </a:p>
          <a:p>
            <a:pPr eaLnBrk="1" hangingPunct="1"/>
            <a:r>
              <a:rPr lang="en-GB" smtClean="0"/>
              <a:t>The new tracker demands new (pixel) readout chip, cooling, mechanics, trigger, and </a:t>
            </a:r>
            <a:r>
              <a:rPr lang="en-GB" smtClean="0">
                <a:solidFill>
                  <a:srgbClr val="FF0000"/>
                </a:solidFill>
              </a:rPr>
              <a:t>sensors</a:t>
            </a:r>
            <a:br>
              <a:rPr lang="en-GB" smtClean="0">
                <a:solidFill>
                  <a:srgbClr val="FF0000"/>
                </a:solidFill>
              </a:rPr>
            </a:br>
            <a:r>
              <a:rPr lang="en-GB" smtClean="0">
                <a:solidFill>
                  <a:srgbClr val="FF0000"/>
                </a:solidFill>
              </a:rPr>
              <a:t/>
            </a:r>
            <a:br>
              <a:rPr lang="en-GB" smtClean="0">
                <a:solidFill>
                  <a:srgbClr val="FF0000"/>
                </a:solidFill>
              </a:rPr>
            </a:br>
            <a:endParaRPr lang="en-GB" smtClean="0">
              <a:solidFill>
                <a:srgbClr val="FF0000"/>
              </a:solidFill>
            </a:endParaRPr>
          </a:p>
          <a:p>
            <a:pPr eaLnBrk="1" hangingPunct="1"/>
            <a:r>
              <a:rPr lang="en-GB" smtClean="0">
                <a:solidFill>
                  <a:srgbClr val="FF0000"/>
                </a:solidFill>
              </a:rPr>
              <a:t>The ATLAS IN2P3 R&amp;D groups are involved in many of these activities playing a leading role in most of them</a:t>
            </a:r>
          </a:p>
          <a:p>
            <a:pPr eaLnBrk="1" hangingPunct="1"/>
            <a:endParaRPr lang="en-GB" smtClean="0">
              <a:solidFill>
                <a:srgbClr val="FF0000"/>
              </a:solidFill>
            </a:endParaRPr>
          </a:p>
          <a:p>
            <a:pPr eaLnBrk="1" hangingPunct="1"/>
            <a:r>
              <a:rPr lang="en-GB" smtClean="0">
                <a:solidFill>
                  <a:srgbClr val="0000FF"/>
                </a:solidFill>
              </a:rPr>
              <a:t>The LAL and LPNHE are important actors in this field thanks to new pixel productions, simulation studies, modules assembly, characterization and measurement</a:t>
            </a:r>
          </a:p>
          <a:p>
            <a:pPr eaLnBrk="1" hangingPunct="1"/>
            <a:endParaRPr lang="en-GB" smtClean="0">
              <a:solidFill>
                <a:srgbClr val="FF0000"/>
              </a:solidFill>
            </a:endParaRPr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AD6EEF-C1EB-475A-B396-7B6618035E46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722313" y="2747963"/>
            <a:ext cx="7772400" cy="1362075"/>
          </a:xfrm>
        </p:spPr>
        <p:txBody>
          <a:bodyPr/>
          <a:lstStyle/>
          <a:p>
            <a:pPr defTabSz="455613" eaLnBrk="1" hangingPunct="1"/>
            <a:r>
              <a:rPr lang="en-GB" cap="none" smtClean="0"/>
              <a:t>BACKUP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A90DD8-D1E4-432B-BC93-2CB87FE6B91F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GB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28600" y="50223"/>
            <a:ext cx="8686800" cy="801687"/>
          </a:xfrm>
        </p:spPr>
        <p:txBody>
          <a:bodyPr/>
          <a:lstStyle/>
          <a:p>
            <a:r>
              <a:rPr lang="en-US" dirty="0" smtClean="0">
                <a:latin typeface="Agency FB" panose="020B0503020202020204" pitchFamily="34" charset="0"/>
              </a:rPr>
              <a:t>Tracker sensor design requirements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9C6A83-0AA9-4BF4-AE0E-B737F499ED47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0" y="6629400"/>
            <a:ext cx="7531100" cy="2127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smtClean="0"/>
              <a:t>Abdenour Lounis</a:t>
            </a:r>
            <a:endParaRPr lang="en-GB" sz="120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3221604" y="1008919"/>
            <a:ext cx="6585857" cy="5309401"/>
            <a:chOff x="1611085" y="1001485"/>
            <a:chExt cx="6585857" cy="5309401"/>
          </a:xfrm>
        </p:grpSpPr>
        <p:sp>
          <p:nvSpPr>
            <p:cNvPr id="16" name="Ellipse 15"/>
            <p:cNvSpPr/>
            <p:nvPr/>
          </p:nvSpPr>
          <p:spPr>
            <a:xfrm>
              <a:off x="2774043" y="1001485"/>
              <a:ext cx="4757057" cy="511712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1611085" y="1290703"/>
              <a:ext cx="6585857" cy="5020183"/>
              <a:chOff x="1523999" y="1282645"/>
              <a:chExt cx="6585857" cy="5020183"/>
            </a:xfrm>
          </p:grpSpPr>
          <p:graphicFrame>
            <p:nvGraphicFramePr>
              <p:cNvPr id="18" name="Diagramme 17"/>
              <p:cNvGraphicFramePr/>
              <p:nvPr>
                <p:extLst>
                  <p:ext uri="{D42A27DB-BD31-4B8C-83A1-F6EECF244321}">
                    <p14:modId xmlns:p14="http://schemas.microsoft.com/office/powerpoint/2010/main" val="524924269"/>
                  </p:ext>
                </p:extLst>
              </p:nvPr>
            </p:nvGraphicFramePr>
            <p:xfrm>
              <a:off x="1523999" y="1396999"/>
              <a:ext cx="6585857" cy="490582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19" name="ZoneTexte 18"/>
              <p:cNvSpPr txBox="1"/>
              <p:nvPr/>
            </p:nvSpPr>
            <p:spPr>
              <a:xfrm rot="627560">
                <a:off x="4758690" y="1282645"/>
                <a:ext cx="17876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>
                    <a:solidFill>
                      <a:schemeClr val="bg1"/>
                    </a:solidFill>
                  </a:rPr>
                  <a:t>Fast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High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Bandwith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Espace réservé du contenu 20"/>
          <p:cNvSpPr>
            <a:spLocks noGrp="1"/>
          </p:cNvSpPr>
          <p:nvPr>
            <p:ph idx="1"/>
          </p:nvPr>
        </p:nvSpPr>
        <p:spPr>
          <a:xfrm>
            <a:off x="12700" y="694901"/>
            <a:ext cx="9131300" cy="5745162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r>
              <a:rPr lang="en-US" dirty="0" smtClean="0">
                <a:latin typeface="Bodoni MT" panose="02070603080606020203" pitchFamily="18" charset="0"/>
              </a:rPr>
              <a:t>Fast &amp; High </a:t>
            </a:r>
            <a:r>
              <a:rPr lang="en-US" dirty="0" err="1" smtClean="0">
                <a:latin typeface="Bodoni MT" panose="02070603080606020203" pitchFamily="18" charset="0"/>
              </a:rPr>
              <a:t>Bandwith</a:t>
            </a:r>
            <a:endParaRPr lang="en-US" dirty="0" smtClean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en-US" dirty="0" smtClean="0">
              <a:latin typeface="Bodoni MT" panose="02070603080606020203" pitchFamily="18" charset="0"/>
            </a:endParaRPr>
          </a:p>
          <a:p>
            <a:r>
              <a:rPr lang="en-US" dirty="0" smtClean="0">
                <a:latin typeface="Bodoni MT" panose="02070603080606020203" pitchFamily="18" charset="0"/>
              </a:rPr>
              <a:t>Low Material budget : </a:t>
            </a:r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Thin sensors</a:t>
            </a:r>
          </a:p>
          <a:p>
            <a:endParaRPr lang="en-US" dirty="0" smtClean="0">
              <a:latin typeface="Bodoni MT" panose="02070603080606020203" pitchFamily="18" charset="0"/>
            </a:endParaRPr>
          </a:p>
          <a:p>
            <a:r>
              <a:rPr lang="en-US" dirty="0" smtClean="0">
                <a:latin typeface="Bodoni MT" panose="02070603080606020203" pitchFamily="18" charset="0"/>
              </a:rPr>
              <a:t>Full Sensitivity : </a:t>
            </a:r>
            <a:r>
              <a:rPr lang="en-US" dirty="0" err="1" smtClean="0">
                <a:solidFill>
                  <a:srgbClr val="FF0000"/>
                </a:solidFill>
                <a:latin typeface="Bodoni MT" panose="02070603080606020203" pitchFamily="18" charset="0"/>
              </a:rPr>
              <a:t>Egless</a:t>
            </a:r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 Sensors</a:t>
            </a:r>
          </a:p>
          <a:p>
            <a:endParaRPr lang="en-US" dirty="0" smtClean="0">
              <a:latin typeface="Bodoni MT" panose="02070603080606020203" pitchFamily="18" charset="0"/>
            </a:endParaRPr>
          </a:p>
          <a:p>
            <a:r>
              <a:rPr lang="en-US" dirty="0" smtClean="0">
                <a:latin typeface="Bodoni MT" panose="02070603080606020203" pitchFamily="18" charset="0"/>
              </a:rPr>
              <a:t>Granularity 50x450 </a:t>
            </a:r>
            <a:r>
              <a:rPr lang="en-US" dirty="0" smtClean="0">
                <a:latin typeface="Bodoni MT" panose="02070603080606020203" pitchFamily="18" charset="0"/>
                <a:sym typeface="Wingdings" panose="05000000000000000000" pitchFamily="2" charset="2"/>
              </a:rPr>
              <a:t> 50x250 </a:t>
            </a:r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  <a:sym typeface="Wingdings" panose="05000000000000000000" pitchFamily="2" charset="2"/>
              </a:rPr>
              <a:t>50x50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  <a:sym typeface="Wingdings" panose="05000000000000000000" pitchFamily="2" charset="2"/>
              </a:rPr>
              <a:t>m2</a:t>
            </a:r>
          </a:p>
          <a:p>
            <a:endParaRPr lang="en-US" dirty="0" smtClean="0">
              <a:latin typeface="Bodoni MT" panose="02070603080606020203" pitchFamily="18" charset="0"/>
              <a:sym typeface="Wingdings" panose="05000000000000000000" pitchFamily="2" charset="2"/>
            </a:endParaRPr>
          </a:p>
          <a:p>
            <a:r>
              <a:rPr lang="en-US" dirty="0" smtClean="0">
                <a:latin typeface="Bodoni MT" panose="02070603080606020203" pitchFamily="18" charset="0"/>
                <a:sym typeface="Wingdings" panose="05000000000000000000" pitchFamily="2" charset="2"/>
              </a:rPr>
              <a:t>Radiation : </a:t>
            </a:r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  <a:sym typeface="Wingdings" panose="05000000000000000000" pitchFamily="2" charset="2"/>
              </a:rPr>
              <a:t>use N-in-P and low thickness</a:t>
            </a:r>
          </a:p>
          <a:p>
            <a:endParaRPr lang="en-US" dirty="0" smtClean="0">
              <a:latin typeface="Bodoni MT" panose="02070603080606020203" pitchFamily="18" charset="0"/>
              <a:sym typeface="Wingdings" panose="05000000000000000000" pitchFamily="2" charset="2"/>
            </a:endParaRPr>
          </a:p>
          <a:p>
            <a:r>
              <a:rPr lang="en-US" dirty="0" smtClean="0">
                <a:latin typeface="Bodoni MT" panose="02070603080606020203" pitchFamily="18" charset="0"/>
                <a:sym typeface="Wingdings" panose="05000000000000000000" pitchFamily="2" charset="2"/>
              </a:rPr>
              <a:t>Cost : N-in-N actual  </a:t>
            </a:r>
            <a:r>
              <a:rPr lang="en-US" dirty="0" smtClean="0">
                <a:solidFill>
                  <a:srgbClr val="FF0000"/>
                </a:solidFill>
                <a:latin typeface="Bodoni MT" panose="02070603080606020203" pitchFamily="18" charset="0"/>
                <a:sym typeface="Wingdings" panose="05000000000000000000" pitchFamily="2" charset="2"/>
              </a:rPr>
              <a:t>to N-in-P technology</a:t>
            </a:r>
            <a:endParaRPr lang="en-US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1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Breakdown voltage performance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DAA260-ADBA-4B08-847E-9910E9AEEE25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sz="1200"/>
          </a:p>
        </p:txBody>
      </p:sp>
      <p:sp>
        <p:nvSpPr>
          <p:cNvPr id="61444" name="TextBox 19"/>
          <p:cNvSpPr txBox="1">
            <a:spLocks noChangeArrowheads="1"/>
          </p:cNvSpPr>
          <p:nvPr/>
        </p:nvSpPr>
        <p:spPr bwMode="auto">
          <a:xfrm>
            <a:off x="150813" y="5262563"/>
            <a:ext cx="891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1" tIns="45680" rIns="91361" bIns="45680">
            <a:spAutoFit/>
          </a:bodyPr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200"/>
              <a:t>Depletion Voltage: 20 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200">
                <a:solidFill>
                  <a:srgbClr val="FF0000"/>
                </a:solidFill>
              </a:rPr>
              <a:t>Large breakdown voltage values already with 100 µm pixel-to-edge distance! </a:t>
            </a:r>
          </a:p>
        </p:txBody>
      </p:sp>
      <p:sp>
        <p:nvSpPr>
          <p:cNvPr id="61445" name="Text Placeholder 14"/>
          <p:cNvSpPr txBox="1">
            <a:spLocks/>
          </p:cNvSpPr>
          <p:nvPr/>
        </p:nvSpPr>
        <p:spPr bwMode="auto">
          <a:xfrm>
            <a:off x="2798763" y="1216025"/>
            <a:ext cx="404018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1" tIns="45680" rIns="91361" bIns="45680" anchor="b"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000"/>
              <a:t>P-spray dose: 3x10</a:t>
            </a:r>
            <a:r>
              <a:rPr lang="en-US" sz="2000" baseline="30000"/>
              <a:t>12</a:t>
            </a:r>
            <a:r>
              <a:rPr lang="en-US" sz="2000"/>
              <a:t>/cm</a:t>
            </a:r>
            <a:r>
              <a:rPr lang="en-US" sz="2000" baseline="30000"/>
              <a:t>2</a:t>
            </a:r>
            <a:endParaRPr lang="en-US" sz="200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1665288"/>
            <a:ext cx="5399087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rot="10800000">
            <a:off x="6961188" y="3084513"/>
            <a:ext cx="504825" cy="37623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5363369" y="3599656"/>
            <a:ext cx="568325" cy="29051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449" name="Picture 8" descr="logo_2_arro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0"/>
            <a:ext cx="12493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11704" y="160335"/>
            <a:ext cx="8229600" cy="87924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Pushing the limits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Chips/Modules</a:t>
            </a:r>
          </a:p>
          <a:p>
            <a:r>
              <a:rPr lang="en-US" sz="1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Edges width</a:t>
            </a:r>
          </a:p>
          <a:p>
            <a:pPr marL="0" indent="0">
              <a:buNone/>
            </a:pPr>
            <a:endParaRPr lang="en-US" sz="16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US" sz="1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Sensor Thickness</a:t>
            </a:r>
          </a:p>
          <a:p>
            <a:r>
              <a:rPr lang="en-US" sz="1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Sensor pitch</a:t>
            </a:r>
          </a:p>
          <a:p>
            <a:r>
              <a:rPr lang="en-US" sz="1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ASIC +sensor thickness </a:t>
            </a:r>
          </a:p>
          <a:p>
            <a:endParaRPr lang="en-US" sz="16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US" sz="1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ASIC technology</a:t>
            </a:r>
            <a:endParaRPr lang="en-US" sz="16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US" sz="1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Bump bonding technologies</a:t>
            </a:r>
          </a:p>
          <a:p>
            <a:pPr marL="0" indent="0">
              <a:buNone/>
            </a:pPr>
            <a:endParaRPr lang="en-US" sz="16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endParaRPr lang="en-US" sz="16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endParaRPr lang="en-US" sz="16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Abdenour Lounis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920-2786-1E4F-B160-B098C33751A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Flèche droite à entaille 5"/>
          <p:cNvSpPr/>
          <p:nvPr/>
        </p:nvSpPr>
        <p:spPr>
          <a:xfrm>
            <a:off x="2492829" y="1699736"/>
            <a:ext cx="6502009" cy="26125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4125685" y="1623928"/>
            <a:ext cx="68877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 CHIPs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02283" y="1645698"/>
            <a:ext cx="63030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1 CHIP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42615" y="1612654"/>
            <a:ext cx="700833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/>
              <a:t>4</a:t>
            </a:r>
            <a:r>
              <a:rPr lang="en-US" sz="1200" dirty="0" smtClean="0"/>
              <a:t> CHIPS </a:t>
            </a:r>
            <a:endParaRPr lang="en-US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492829" y="48496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2" name="Flèche droite à entaille 11"/>
          <p:cNvSpPr/>
          <p:nvPr/>
        </p:nvSpPr>
        <p:spPr>
          <a:xfrm rot="10800000">
            <a:off x="2200124" y="1980219"/>
            <a:ext cx="6794713" cy="31024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54584" y="2005396"/>
            <a:ext cx="545342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/>
              <a:t>1 </a:t>
            </a:r>
            <a:r>
              <a:rPr lang="en-US" sz="1200" dirty="0" smtClean="0"/>
              <a:t>mm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4115993" y="2023958"/>
            <a:ext cx="66717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250 </a:t>
            </a:r>
            <a:r>
              <a:rPr lang="en-US" sz="1200" dirty="0" smtClean="0">
                <a:latin typeface="Symbol" panose="05050102010706020507" pitchFamily="18" charset="2"/>
              </a:rPr>
              <a:t>m</a:t>
            </a:r>
            <a:r>
              <a:rPr lang="en-US" sz="1200" dirty="0" smtClean="0"/>
              <a:t>m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5452524" y="2005397"/>
            <a:ext cx="3147189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smtClean="0"/>
              <a:t>100 </a:t>
            </a:r>
            <a:r>
              <a:rPr lang="en-US" sz="1200" dirty="0" smtClean="0">
                <a:latin typeface="Symbol" panose="05050102010706020507" pitchFamily="18" charset="2"/>
              </a:rPr>
              <a:t>m</a:t>
            </a:r>
            <a:r>
              <a:rPr lang="en-US" sz="1200" dirty="0" smtClean="0"/>
              <a:t>m                                                              </a:t>
            </a:r>
            <a:r>
              <a:rPr lang="en-US" sz="1200" dirty="0" smtClean="0">
                <a:sym typeface="Wingdings" panose="05000000000000000000" pitchFamily="2" charset="2"/>
              </a:rPr>
              <a:t> 0</a:t>
            </a:r>
            <a:endParaRPr lang="en-US" sz="1200" dirty="0"/>
          </a:p>
        </p:txBody>
      </p:sp>
      <p:sp>
        <p:nvSpPr>
          <p:cNvPr id="17" name="Flèche droite à entaille 16"/>
          <p:cNvSpPr/>
          <p:nvPr/>
        </p:nvSpPr>
        <p:spPr>
          <a:xfrm rot="10800000">
            <a:off x="2373084" y="2819785"/>
            <a:ext cx="6621751" cy="2600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02283" y="2819786"/>
            <a:ext cx="657552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50X400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4115993" y="2819785"/>
            <a:ext cx="657552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50X250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5452524" y="2819786"/>
            <a:ext cx="64472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50x125</a:t>
            </a:r>
            <a:endParaRPr lang="en-US" sz="1200" dirty="0"/>
          </a:p>
        </p:txBody>
      </p:sp>
      <p:sp>
        <p:nvSpPr>
          <p:cNvPr id="22" name="Flèche droite à entaille 21"/>
          <p:cNvSpPr/>
          <p:nvPr/>
        </p:nvSpPr>
        <p:spPr>
          <a:xfrm rot="10800000">
            <a:off x="2492828" y="2462386"/>
            <a:ext cx="6502003" cy="25665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946864" y="2413995"/>
            <a:ext cx="659155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300 um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4125685" y="2442037"/>
            <a:ext cx="659155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280 </a:t>
            </a:r>
            <a:r>
              <a:rPr lang="en-US" sz="1200" dirty="0"/>
              <a:t>um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2483" y="2430126"/>
            <a:ext cx="3257229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 smtClean="0"/>
              <a:t>150um                              </a:t>
            </a:r>
            <a:r>
              <a:rPr lang="en-US" sz="1200" dirty="0" smtClean="0">
                <a:sym typeface="Wingdings" panose="05000000000000000000" pitchFamily="2" charset="2"/>
              </a:rPr>
              <a:t></a:t>
            </a:r>
            <a:r>
              <a:rPr lang="en-US" sz="1200" dirty="0" smtClean="0"/>
              <a:t>75um,      50um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6650827" y="2819784"/>
            <a:ext cx="566181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50x50</a:t>
            </a:r>
            <a:endParaRPr lang="en-US" sz="1200" dirty="0"/>
          </a:p>
        </p:txBody>
      </p:sp>
      <p:sp>
        <p:nvSpPr>
          <p:cNvPr id="27" name="Flèche droite à entaille 26"/>
          <p:cNvSpPr/>
          <p:nvPr/>
        </p:nvSpPr>
        <p:spPr>
          <a:xfrm rot="10800000">
            <a:off x="2265239" y="3334698"/>
            <a:ext cx="6621751" cy="2600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987271" y="3339558"/>
            <a:ext cx="492443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mms</a:t>
            </a:r>
            <a:endParaRPr lang="en-US" sz="1200" dirty="0"/>
          </a:p>
        </p:txBody>
      </p:sp>
      <p:sp>
        <p:nvSpPr>
          <p:cNvPr id="29" name="Rectangle 28"/>
          <p:cNvSpPr/>
          <p:nvPr/>
        </p:nvSpPr>
        <p:spPr>
          <a:xfrm>
            <a:off x="4155821" y="3353148"/>
            <a:ext cx="527709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 mms</a:t>
            </a:r>
            <a:endParaRPr lang="en-US" sz="1200" dirty="0"/>
          </a:p>
        </p:txBody>
      </p:sp>
      <p:sp>
        <p:nvSpPr>
          <p:cNvPr id="30" name="Rectangle 29"/>
          <p:cNvSpPr/>
          <p:nvPr/>
        </p:nvSpPr>
        <p:spPr>
          <a:xfrm>
            <a:off x="5452524" y="3326242"/>
            <a:ext cx="545342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1 mm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6650827" y="3317787"/>
            <a:ext cx="1948885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smtClean="0"/>
              <a:t>500 um                  </a:t>
            </a:r>
            <a:r>
              <a:rPr lang="en-US" sz="1200" dirty="0" smtClean="0">
                <a:sym typeface="Wingdings" panose="05000000000000000000" pitchFamily="2" charset="2"/>
              </a:rPr>
              <a:t>150 um </a:t>
            </a:r>
            <a:endParaRPr lang="en-US" sz="1200" dirty="0"/>
          </a:p>
        </p:txBody>
      </p:sp>
      <p:sp>
        <p:nvSpPr>
          <p:cNvPr id="32" name="Flèche droite à entaille 31"/>
          <p:cNvSpPr/>
          <p:nvPr/>
        </p:nvSpPr>
        <p:spPr>
          <a:xfrm rot="10800000">
            <a:off x="2373087" y="3692755"/>
            <a:ext cx="6621751" cy="2600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954878" y="3747185"/>
            <a:ext cx="69762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0,25 um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4106448" y="3738729"/>
            <a:ext cx="69762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0,13 um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5404945" y="3763584"/>
            <a:ext cx="77617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0,065 um</a:t>
            </a:r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>
            <a:off x="6714144" y="3752084"/>
            <a:ext cx="77617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0,040 um</a:t>
            </a:r>
            <a:endParaRPr lang="en-US" sz="1200" dirty="0"/>
          </a:p>
        </p:txBody>
      </p:sp>
      <p:sp>
        <p:nvSpPr>
          <p:cNvPr id="37" name="Flèche droite à entaille 36"/>
          <p:cNvSpPr/>
          <p:nvPr/>
        </p:nvSpPr>
        <p:spPr>
          <a:xfrm rot="10800000">
            <a:off x="2265236" y="4310047"/>
            <a:ext cx="6729593" cy="2600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7887291" y="4313903"/>
            <a:ext cx="110754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Direct Bonding</a:t>
            </a:r>
          </a:p>
          <a:p>
            <a:r>
              <a:rPr lang="en-US" sz="1200" dirty="0" smtClean="0"/>
              <a:t>~5 um</a:t>
            </a:r>
            <a:endParaRPr lang="en-US" sz="1200" dirty="0"/>
          </a:p>
        </p:txBody>
      </p:sp>
      <p:sp>
        <p:nvSpPr>
          <p:cNvPr id="40" name="Rectangle 39"/>
          <p:cNvSpPr/>
          <p:nvPr/>
        </p:nvSpPr>
        <p:spPr>
          <a:xfrm>
            <a:off x="2902283" y="4309143"/>
            <a:ext cx="109677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Bump bonding</a:t>
            </a:r>
          </a:p>
          <a:p>
            <a:r>
              <a:rPr lang="en-US" sz="1200" dirty="0" smtClean="0"/>
              <a:t>~ 50 um</a:t>
            </a:r>
            <a:endParaRPr lang="en-US" sz="1200" dirty="0"/>
          </a:p>
        </p:txBody>
      </p:sp>
      <p:sp>
        <p:nvSpPr>
          <p:cNvPr id="41" name="Rectangle 40"/>
          <p:cNvSpPr/>
          <p:nvPr/>
        </p:nvSpPr>
        <p:spPr>
          <a:xfrm>
            <a:off x="5365871" y="4339303"/>
            <a:ext cx="148861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Micro Bump bonding</a:t>
            </a:r>
          </a:p>
          <a:p>
            <a:r>
              <a:rPr lang="en-US" sz="1200" dirty="0" smtClean="0"/>
              <a:t>~ 10-20 um</a:t>
            </a:r>
            <a:endParaRPr lang="en-US" sz="1200" dirty="0"/>
          </a:p>
        </p:txBody>
      </p:sp>
      <p:sp>
        <p:nvSpPr>
          <p:cNvPr id="42" name="Rectangle 41"/>
          <p:cNvSpPr/>
          <p:nvPr/>
        </p:nvSpPr>
        <p:spPr>
          <a:xfrm>
            <a:off x="7100366" y="4317155"/>
            <a:ext cx="75264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 dirty="0" smtClean="0"/>
              <a:t>SLID, TSV</a:t>
            </a:r>
          </a:p>
          <a:p>
            <a:r>
              <a:rPr lang="en-US" sz="1200" dirty="0" smtClean="0"/>
              <a:t>~ 10 um</a:t>
            </a:r>
            <a:endParaRPr lang="en-US" sz="1200" dirty="0"/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707171" y="4865590"/>
            <a:ext cx="8229600" cy="0"/>
          </a:xfrm>
          <a:prstGeom prst="straightConnector1">
            <a:avLst/>
          </a:prstGeom>
          <a:ln w="28575">
            <a:solidFill>
              <a:srgbClr val="16196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169228" y="48496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46" name="ZoneTexte 45"/>
          <p:cNvSpPr txBox="1"/>
          <p:nvPr/>
        </p:nvSpPr>
        <p:spPr>
          <a:xfrm>
            <a:off x="5304383" y="486559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2015-2017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8245208" y="4858549"/>
            <a:ext cx="65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202X</a:t>
            </a:r>
            <a:endParaRPr lang="en-US" dirty="0"/>
          </a:p>
        </p:txBody>
      </p:sp>
      <p:sp>
        <p:nvSpPr>
          <p:cNvPr id="48" name="ZoneTexte 47"/>
          <p:cNvSpPr txBox="1"/>
          <p:nvPr/>
        </p:nvSpPr>
        <p:spPr>
          <a:xfrm>
            <a:off x="7560041" y="3952843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3D Technology</a:t>
            </a:r>
            <a:endParaRPr lang="en-US" b="1" i="1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9" name="Picture 7" descr="ATLAS_Transparent_600x720_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6033"/>
            <a:ext cx="923212" cy="1107854"/>
          </a:xfrm>
          <a:prstGeom prst="rect">
            <a:avLst/>
          </a:prstGeom>
        </p:spPr>
      </p:pic>
      <p:pic>
        <p:nvPicPr>
          <p:cNvPr id="51" name="Picture 4" descr="Screen Shot 2012-10-04 at 21.40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828" y="5218951"/>
            <a:ext cx="6651171" cy="1629101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2" y="5038306"/>
            <a:ext cx="2322212" cy="95410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MICRON,ADVACAM </a:t>
            </a:r>
            <a:r>
              <a:rPr lang="en-US" sz="1400" i="1" dirty="0">
                <a:latin typeface="Andalus" panose="02020603050405020304" pitchFamily="18" charset="-78"/>
                <a:cs typeface="Andalus" panose="02020603050405020304" pitchFamily="18" charset="-78"/>
              </a:rPr>
              <a:t>,</a:t>
            </a:r>
            <a:r>
              <a:rPr lang="en-US" sz="1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VTT,</a:t>
            </a:r>
          </a:p>
          <a:p>
            <a:r>
              <a:rPr lang="en-US" sz="1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IZM ,EMFT,TEZZARON,CIS,</a:t>
            </a:r>
          </a:p>
          <a:p>
            <a:r>
              <a:rPr lang="en-US" sz="1400" i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HAMAMATSU,TSMC,IBM, LETI</a:t>
            </a:r>
          </a:p>
        </p:txBody>
      </p:sp>
    </p:spTree>
    <p:extLst>
      <p:ext uri="{BB962C8B-B14F-4D97-AF65-F5344CB8AC3E}">
        <p14:creationId xmlns:p14="http://schemas.microsoft.com/office/powerpoint/2010/main" val="5803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48" y="453127"/>
            <a:ext cx="3563888" cy="2375925"/>
          </a:xfrm>
          <a:prstGeom prst="rect">
            <a:avLst/>
          </a:prstGeom>
        </p:spPr>
      </p:pic>
      <p:sp>
        <p:nvSpPr>
          <p:cNvPr id="52" name="Titre 51"/>
          <p:cNvSpPr>
            <a:spLocks noGrp="1"/>
          </p:cNvSpPr>
          <p:nvPr>
            <p:ph type="title"/>
          </p:nvPr>
        </p:nvSpPr>
        <p:spPr>
          <a:xfrm>
            <a:off x="187518" y="-36011"/>
            <a:ext cx="8704962" cy="63366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Testing</a:t>
            </a:r>
            <a:r>
              <a:rPr lang="fr-FR" sz="24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the </a:t>
            </a:r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the</a:t>
            </a:r>
            <a:r>
              <a:rPr lang="fr-FR" sz="24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performances </a:t>
            </a:r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at</a:t>
            </a:r>
            <a:r>
              <a:rPr lang="fr-FR" sz="24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the </a:t>
            </a:r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borders</a:t>
            </a:r>
            <a:r>
              <a:rPr lang="fr-FR" sz="24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to </a:t>
            </a:r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increase</a:t>
            </a:r>
            <a:r>
              <a:rPr lang="fr-FR" sz="24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the </a:t>
            </a:r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overall</a:t>
            </a:r>
            <a:r>
              <a:rPr lang="fr-FR" sz="24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 surface </a:t>
            </a:r>
            <a:r>
              <a:rPr lang="fr-FR" sz="2400" dirty="0" err="1" smtClean="0">
                <a:solidFill>
                  <a:srgbClr val="0070C0"/>
                </a:solidFill>
                <a:latin typeface="Agency FB" panose="020B0503020202020204" pitchFamily="34" charset="0"/>
              </a:rPr>
              <a:t>efficiency</a:t>
            </a:r>
            <a:endParaRPr lang="fr-FR" sz="2400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  <p:sp>
        <p:nvSpPr>
          <p:cNvPr id="53" name="Espace réservé du contenu 52"/>
          <p:cNvSpPr>
            <a:spLocks noGrp="1"/>
          </p:cNvSpPr>
          <p:nvPr>
            <p:ph idx="1"/>
          </p:nvPr>
        </p:nvSpPr>
        <p:spPr>
          <a:xfrm>
            <a:off x="94869" y="548680"/>
            <a:ext cx="8797611" cy="5760680"/>
          </a:xfrm>
        </p:spPr>
        <p:txBody>
          <a:bodyPr>
            <a:normAutofit/>
          </a:bodyPr>
          <a:lstStyle/>
          <a:p>
            <a:r>
              <a:rPr lang="fr-FR" sz="1800" dirty="0" smtClean="0">
                <a:latin typeface="Arial Narrow" panose="020B0606020202030204" pitchFamily="34" charset="0"/>
              </a:rPr>
              <a:t>Performances of pixels planaires </a:t>
            </a:r>
            <a:r>
              <a:rPr lang="fr-FR" sz="1800" dirty="0" err="1" smtClean="0">
                <a:latin typeface="Arial Narrow" panose="020B0606020202030204" pitchFamily="34" charset="0"/>
              </a:rPr>
              <a:t>under</a:t>
            </a:r>
            <a:r>
              <a:rPr lang="fr-FR" sz="1800" dirty="0" smtClean="0">
                <a:latin typeface="Arial Narrow" panose="020B0606020202030204" pitchFamily="34" charset="0"/>
              </a:rPr>
              <a:t> High </a:t>
            </a:r>
            <a:r>
              <a:rPr lang="fr-FR" sz="1800" dirty="0" err="1" smtClean="0">
                <a:latin typeface="Arial Narrow" panose="020B0606020202030204" pitchFamily="34" charset="0"/>
              </a:rPr>
              <a:t>energy</a:t>
            </a:r>
            <a:r>
              <a:rPr lang="fr-FR" sz="1800" dirty="0" smtClean="0">
                <a:latin typeface="Arial Narrow" panose="020B0606020202030204" pitchFamily="34" charset="0"/>
              </a:rPr>
              <a:t> Pions</a:t>
            </a:r>
            <a:endParaRPr lang="fr-FR" sz="1800" dirty="0">
              <a:latin typeface="Arial Narrow" panose="020B060602020203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A03204B9-D19E-0B4D-9187-0781A9AE56EE}" type="slidenum">
              <a:rPr lang="en-CA" smtClean="0"/>
              <a:t>45</a:t>
            </a:fld>
            <a:endParaRPr lang="en-CA"/>
          </a:p>
        </p:txBody>
      </p:sp>
      <p:grpSp>
        <p:nvGrpSpPr>
          <p:cNvPr id="4" name="Группа 19"/>
          <p:cNvGrpSpPr/>
          <p:nvPr/>
        </p:nvGrpSpPr>
        <p:grpSpPr>
          <a:xfrm>
            <a:off x="2556831" y="3083610"/>
            <a:ext cx="4437000" cy="2376264"/>
            <a:chOff x="467544" y="1412776"/>
            <a:chExt cx="5733143" cy="4797753"/>
          </a:xfrm>
        </p:grpSpPr>
        <p:grpSp>
          <p:nvGrpSpPr>
            <p:cNvPr id="5" name="Группа 18"/>
            <p:cNvGrpSpPr/>
            <p:nvPr/>
          </p:nvGrpSpPr>
          <p:grpSpPr>
            <a:xfrm>
              <a:off x="467544" y="1412776"/>
              <a:ext cx="5733143" cy="4797753"/>
              <a:chOff x="467544" y="1412776"/>
              <a:chExt cx="5733143" cy="4797753"/>
            </a:xfrm>
          </p:grpSpPr>
          <p:grpSp>
            <p:nvGrpSpPr>
              <p:cNvPr id="7" name="Группа 16"/>
              <p:cNvGrpSpPr/>
              <p:nvPr/>
            </p:nvGrpSpPr>
            <p:grpSpPr>
              <a:xfrm>
                <a:off x="467544" y="1412776"/>
                <a:ext cx="5733143" cy="4267200"/>
                <a:chOff x="467544" y="1412776"/>
                <a:chExt cx="5733143" cy="4267200"/>
              </a:xfrm>
            </p:grpSpPr>
            <p:grpSp>
              <p:nvGrpSpPr>
                <p:cNvPr id="9" name="Группа 12"/>
                <p:cNvGrpSpPr/>
                <p:nvPr/>
              </p:nvGrpSpPr>
              <p:grpSpPr>
                <a:xfrm>
                  <a:off x="467544" y="1412776"/>
                  <a:ext cx="5733143" cy="4267200"/>
                  <a:chOff x="467544" y="1412776"/>
                  <a:chExt cx="5733143" cy="4267200"/>
                </a:xfrm>
              </p:grpSpPr>
              <p:pic>
                <p:nvPicPr>
                  <p:cNvPr id="11" name="Picture 3" descr="C:\Users\dima\Documents\TBAUW\sdfsfdsfd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36" t="9753" r="10764" b="4871"/>
                  <a:stretch/>
                </p:blipFill>
                <p:spPr bwMode="auto">
                  <a:xfrm>
                    <a:off x="467544" y="1412776"/>
                    <a:ext cx="5733143" cy="42672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2" name="Прямоугольник 2"/>
                  <p:cNvSpPr/>
                  <p:nvPr/>
                </p:nvSpPr>
                <p:spPr>
                  <a:xfrm>
                    <a:off x="1763688" y="1628800"/>
                    <a:ext cx="2952000" cy="345638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13" name="Прямая со стрелкой 9"/>
                  <p:cNvCxnSpPr/>
                  <p:nvPr/>
                </p:nvCxnSpPr>
                <p:spPr>
                  <a:xfrm>
                    <a:off x="4716016" y="1988840"/>
                    <a:ext cx="64800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1"/>
                  <p:cNvSpPr txBox="1"/>
                  <p:nvPr/>
                </p:nvSpPr>
                <p:spPr>
                  <a:xfrm>
                    <a:off x="4716016" y="1619509"/>
                    <a:ext cx="836999" cy="5592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 err="1" smtClean="0">
                        <a:solidFill>
                          <a:schemeClr val="bg1"/>
                        </a:solidFill>
                      </a:rPr>
                      <a:t>bords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cxnSp>
              <p:nvCxnSpPr>
                <p:cNvPr id="10" name="Прямая со стрелкой 14"/>
                <p:cNvCxnSpPr/>
                <p:nvPr/>
              </p:nvCxnSpPr>
              <p:spPr>
                <a:xfrm flipV="1">
                  <a:off x="5090570" y="5085184"/>
                  <a:ext cx="0" cy="43204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17"/>
              <p:cNvSpPr txBox="1"/>
              <p:nvPr/>
            </p:nvSpPr>
            <p:spPr>
              <a:xfrm>
                <a:off x="4427984" y="5598578"/>
                <a:ext cx="1368152" cy="61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20030 </a:t>
                </a:r>
              </a:p>
              <a:p>
                <a:pPr algn="ctr"/>
                <a:r>
                  <a:rPr lang="en-US" sz="1100" dirty="0" smtClean="0"/>
                  <a:t>(&gt; 90% </a:t>
                </a:r>
                <a:r>
                  <a:rPr lang="en-US" sz="1200" dirty="0" smtClean="0"/>
                  <a:t>efficiency)</a:t>
                </a:r>
                <a:endParaRPr lang="ru-RU" sz="1200" dirty="0"/>
              </a:p>
            </p:txBody>
          </p:sp>
        </p:grpSp>
        <p:sp>
          <p:nvSpPr>
            <p:cNvPr id="6" name="TextBox 7"/>
            <p:cNvSpPr txBox="1"/>
            <p:nvPr/>
          </p:nvSpPr>
          <p:spPr>
            <a:xfrm>
              <a:off x="2496838" y="2848106"/>
              <a:ext cx="2232247" cy="807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Last pixel column</a:t>
              </a:r>
            </a:p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(250 um)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Группа 2052"/>
          <p:cNvGrpSpPr/>
          <p:nvPr/>
        </p:nvGrpSpPr>
        <p:grpSpPr>
          <a:xfrm>
            <a:off x="101596" y="911792"/>
            <a:ext cx="5118509" cy="2196000"/>
            <a:chOff x="3951425" y="1670703"/>
            <a:chExt cx="5118509" cy="2873389"/>
          </a:xfrm>
        </p:grpSpPr>
        <p:grpSp>
          <p:nvGrpSpPr>
            <p:cNvPr id="16" name="Группа 2048"/>
            <p:cNvGrpSpPr/>
            <p:nvPr/>
          </p:nvGrpSpPr>
          <p:grpSpPr>
            <a:xfrm>
              <a:off x="3951425" y="1670703"/>
              <a:ext cx="5118509" cy="2873389"/>
              <a:chOff x="3951425" y="1670703"/>
              <a:chExt cx="5118509" cy="2873389"/>
            </a:xfrm>
          </p:grpSpPr>
          <p:grpSp>
            <p:nvGrpSpPr>
              <p:cNvPr id="19" name="Группа 2047"/>
              <p:cNvGrpSpPr/>
              <p:nvPr/>
            </p:nvGrpSpPr>
            <p:grpSpPr>
              <a:xfrm>
                <a:off x="3951425" y="1670703"/>
                <a:ext cx="5118509" cy="2873389"/>
                <a:chOff x="3951425" y="1670703"/>
                <a:chExt cx="5118509" cy="2873389"/>
              </a:xfrm>
            </p:grpSpPr>
            <p:pic>
              <p:nvPicPr>
                <p:cNvPr id="21" name="Picture 2" descr="C:\Users\dima\Documents\TBAUW\ROOTWORK\555interedge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"/>
                <a:stretch/>
              </p:blipFill>
              <p:spPr bwMode="auto">
                <a:xfrm>
                  <a:off x="3951425" y="1670703"/>
                  <a:ext cx="5118509" cy="28733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2" name="Прямая соединительная линия 24"/>
                <p:cNvCxnSpPr/>
                <p:nvPr/>
              </p:nvCxnSpPr>
              <p:spPr>
                <a:xfrm flipV="1">
                  <a:off x="7432224" y="1777840"/>
                  <a:ext cx="0" cy="2448272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8"/>
                <p:cNvCxnSpPr/>
                <p:nvPr/>
              </p:nvCxnSpPr>
              <p:spPr>
                <a:xfrm flipV="1">
                  <a:off x="8028384" y="1772816"/>
                  <a:ext cx="0" cy="244827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 стрелкой 27"/>
                <p:cNvCxnSpPr/>
                <p:nvPr/>
              </p:nvCxnSpPr>
              <p:spPr>
                <a:xfrm>
                  <a:off x="6300192" y="2420888"/>
                  <a:ext cx="1132032" cy="0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30"/>
              <p:cNvSpPr txBox="1"/>
              <p:nvPr/>
            </p:nvSpPr>
            <p:spPr>
              <a:xfrm>
                <a:off x="6240313" y="2113806"/>
                <a:ext cx="1348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Pixel border</a:t>
                </a:r>
                <a:endParaRPr lang="ru-RU" sz="1600" dirty="0"/>
              </a:p>
            </p:txBody>
          </p:sp>
        </p:grpSp>
        <p:sp>
          <p:nvSpPr>
            <p:cNvPr id="17" name="TextBox 35"/>
            <p:cNvSpPr txBox="1"/>
            <p:nvPr/>
          </p:nvSpPr>
          <p:spPr>
            <a:xfrm>
              <a:off x="6104012" y="3212976"/>
              <a:ext cx="1585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Sensor border</a:t>
              </a:r>
              <a:endParaRPr lang="ru-RU" sz="1600" dirty="0"/>
            </a:p>
          </p:txBody>
        </p:sp>
        <p:cxnSp>
          <p:nvCxnSpPr>
            <p:cNvPr id="18" name="Прямая со стрелкой 36"/>
            <p:cNvCxnSpPr/>
            <p:nvPr/>
          </p:nvCxnSpPr>
          <p:spPr>
            <a:xfrm flipV="1">
              <a:off x="6104012" y="3573016"/>
              <a:ext cx="1924372" cy="849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ZoneTexte 39"/>
          <p:cNvSpPr txBox="1"/>
          <p:nvPr/>
        </p:nvSpPr>
        <p:spPr>
          <a:xfrm>
            <a:off x="169492" y="3022627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Active </a:t>
            </a:r>
            <a:r>
              <a:rPr lang="fr-FR" dirty="0" err="1" smtClean="0"/>
              <a:t>Edge</a:t>
            </a:r>
            <a:r>
              <a:rPr lang="fr-FR" dirty="0" smtClean="0"/>
              <a:t> 50 </a:t>
            </a:r>
            <a:r>
              <a:rPr lang="fr-FR" dirty="0" smtClean="0">
                <a:latin typeface="Symbol" panose="05050102010706020507" pitchFamily="18" charset="2"/>
              </a:rPr>
              <a:t>m</a:t>
            </a:r>
            <a:r>
              <a:rPr lang="fr-FR" dirty="0" smtClean="0"/>
              <a:t>m</a:t>
            </a:r>
            <a:endParaRPr lang="fr-FR" dirty="0"/>
          </a:p>
        </p:txBody>
      </p:sp>
      <p:grpSp>
        <p:nvGrpSpPr>
          <p:cNvPr id="43" name="Группа 11"/>
          <p:cNvGrpSpPr/>
          <p:nvPr/>
        </p:nvGrpSpPr>
        <p:grpSpPr>
          <a:xfrm>
            <a:off x="772513" y="5364987"/>
            <a:ext cx="7776864" cy="1432903"/>
            <a:chOff x="162742" y="980728"/>
            <a:chExt cx="8899243" cy="2108426"/>
          </a:xfrm>
        </p:grpSpPr>
        <p:pic>
          <p:nvPicPr>
            <p:cNvPr id="44" name="Picture 6" descr="C:\Users\dima\Documents\TBAUW\ROOTWORK\555\lllll\dut2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51" b="6306"/>
            <a:stretch/>
          </p:blipFill>
          <p:spPr bwMode="auto">
            <a:xfrm>
              <a:off x="4572000" y="980728"/>
              <a:ext cx="4489985" cy="20735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" descr="C:\Users\dima\Documents\TBAUW\ROOTWORK\555\lllll\dut2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79" b="3082"/>
            <a:stretch/>
          </p:blipFill>
          <p:spPr bwMode="auto">
            <a:xfrm>
              <a:off x="162742" y="980728"/>
              <a:ext cx="4337250" cy="21084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2"/>
            <p:cNvSpPr txBox="1"/>
            <p:nvPr/>
          </p:nvSpPr>
          <p:spPr>
            <a:xfrm>
              <a:off x="3066069" y="1982816"/>
              <a:ext cx="1469927" cy="54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47" name="TextBox 13"/>
            <p:cNvSpPr txBox="1"/>
            <p:nvPr/>
          </p:nvSpPr>
          <p:spPr>
            <a:xfrm>
              <a:off x="8028385" y="2123563"/>
              <a:ext cx="864096" cy="54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48" name="TextBox 15"/>
            <p:cNvSpPr txBox="1"/>
            <p:nvPr/>
          </p:nvSpPr>
          <p:spPr>
            <a:xfrm>
              <a:off x="675090" y="1174338"/>
              <a:ext cx="1101542" cy="452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3">
                      <a:lumMod val="50000"/>
                    </a:schemeClr>
                  </a:solidFill>
                </a:rPr>
                <a:t>DUT#20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9" name="TextBox 16"/>
            <p:cNvSpPr txBox="1"/>
            <p:nvPr/>
          </p:nvSpPr>
          <p:spPr>
            <a:xfrm>
              <a:off x="5179440" y="1182530"/>
              <a:ext cx="1101542" cy="452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3">
                      <a:lumMod val="50000"/>
                    </a:schemeClr>
                  </a:solidFill>
                </a:rPr>
                <a:t>DUT#21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50" name="ZoneTexte 49"/>
          <p:cNvSpPr txBox="1"/>
          <p:nvPr/>
        </p:nvSpPr>
        <p:spPr>
          <a:xfrm>
            <a:off x="2051720" y="557507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16 </a:t>
            </a:r>
            <a:r>
              <a:rPr lang="fr-FR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fr-FR" dirty="0" smtClean="0">
                <a:solidFill>
                  <a:srgbClr val="FF0000"/>
                </a:solidFill>
              </a:rPr>
              <a:t>m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5580112" y="594440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17 </a:t>
            </a:r>
            <a:r>
              <a:rPr lang="fr-FR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fr-FR" dirty="0" smtClean="0">
                <a:solidFill>
                  <a:srgbClr val="FF0000"/>
                </a:solidFill>
              </a:rPr>
              <a:t>m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01596" y="5018016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5">
                    <a:lumMod val="75000"/>
                  </a:schemeClr>
                </a:solidFill>
              </a:rPr>
              <a:t>Distribution of </a:t>
            </a:r>
            <a:r>
              <a:rPr lang="fr-FR" sz="1400" dirty="0" err="1" smtClean="0">
                <a:solidFill>
                  <a:schemeClr val="accent5">
                    <a:lumMod val="75000"/>
                  </a:schemeClr>
                </a:solidFill>
              </a:rPr>
              <a:t>residuals</a:t>
            </a:r>
            <a:endParaRPr lang="fr-FR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51" y="6322548"/>
            <a:ext cx="36576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27" y="6331737"/>
            <a:ext cx="36385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ZoneTexte 56"/>
          <p:cNvSpPr txBox="1"/>
          <p:nvPr/>
        </p:nvSpPr>
        <p:spPr>
          <a:xfrm>
            <a:off x="6346314" y="3626111"/>
            <a:ext cx="244663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accent5">
                    <a:lumMod val="75000"/>
                  </a:schemeClr>
                </a:solidFill>
              </a:rPr>
              <a:t>Résultats </a:t>
            </a:r>
            <a:r>
              <a:rPr lang="fr-FR" sz="1200" dirty="0" err="1" smtClean="0">
                <a:solidFill>
                  <a:schemeClr val="accent5">
                    <a:lumMod val="75000"/>
                  </a:schemeClr>
                </a:solidFill>
              </a:rPr>
              <a:t>presented</a:t>
            </a:r>
            <a:r>
              <a:rPr lang="fr-FR" sz="1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200" dirty="0" err="1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fr-FR" sz="1200" dirty="0" smtClean="0">
                <a:solidFill>
                  <a:schemeClr val="accent5">
                    <a:lumMod val="75000"/>
                  </a:schemeClr>
                </a:solidFill>
              </a:rPr>
              <a:t> CERN</a:t>
            </a:r>
          </a:p>
          <a:p>
            <a:r>
              <a:rPr lang="fr-FR" sz="1200" dirty="0" smtClean="0">
                <a:solidFill>
                  <a:schemeClr val="accent5">
                    <a:lumMod val="75000"/>
                  </a:schemeClr>
                </a:solidFill>
              </a:rPr>
              <a:t>Atlas Upgrade Week-27-31/03/2017</a:t>
            </a:r>
          </a:p>
          <a:p>
            <a:r>
              <a:rPr lang="fr-FR" sz="1200" dirty="0" smtClean="0">
                <a:solidFill>
                  <a:schemeClr val="accent5">
                    <a:lumMod val="75000"/>
                  </a:schemeClr>
                </a:solidFill>
              </a:rPr>
              <a:t>D. </a:t>
            </a:r>
            <a:r>
              <a:rPr lang="fr-FR" sz="1200" dirty="0" err="1" smtClean="0">
                <a:solidFill>
                  <a:schemeClr val="accent5">
                    <a:lumMod val="75000"/>
                  </a:schemeClr>
                </a:solidFill>
              </a:rPr>
              <a:t>Hohov</a:t>
            </a:r>
            <a:r>
              <a:rPr lang="fr-FR" sz="1200" dirty="0" smtClean="0">
                <a:solidFill>
                  <a:schemeClr val="accent5">
                    <a:lumMod val="75000"/>
                  </a:schemeClr>
                </a:solidFill>
              </a:rPr>
              <a:t>, LAL</a:t>
            </a:r>
            <a:endParaRPr lang="fr-FR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816264" y="2860934"/>
            <a:ext cx="3215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AIDA HIGH RESOLUTION PIXEL TELESCOPE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7721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In-pixel efficiency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mtClean="0"/>
          </a:p>
          <a:p>
            <a:pPr eaLnBrk="1" hangingPunct="1"/>
            <a:r>
              <a:rPr lang="en-GB" smtClean="0">
                <a:solidFill>
                  <a:srgbClr val="FF0000"/>
                </a:solidFill>
              </a:rPr>
              <a:t>No biasing structure</a:t>
            </a:r>
            <a:r>
              <a:rPr lang="en-GB" smtClean="0">
                <a:solidFill>
                  <a:srgbClr val="FF0000"/>
                </a:solidFill>
                <a:latin typeface="Wingdings" panose="05000000000000000000" pitchFamily="2" charset="2"/>
              </a:rPr>
              <a:t></a:t>
            </a:r>
            <a:r>
              <a:rPr lang="en-GB" smtClean="0">
                <a:solidFill>
                  <a:srgbClr val="FF0000"/>
                </a:solidFill>
              </a:rPr>
              <a:t> (small) very  uniform charge efficiency </a:t>
            </a:r>
          </a:p>
          <a:p>
            <a:pPr lvl="1" eaLnBrk="1" hangingPunct="1"/>
            <a:r>
              <a:rPr lang="en-GB" smtClean="0"/>
              <a:t>effect due to charge sharing at the pixel</a:t>
            </a:r>
            <a:r>
              <a:rPr lang="en-GB" altLang="en-US" smtClean="0"/>
              <a:t>’</a:t>
            </a:r>
            <a:r>
              <a:rPr lang="en-GB" smtClean="0"/>
              <a:t>s corners</a:t>
            </a:r>
          </a:p>
        </p:txBody>
      </p:sp>
      <p:pic>
        <p:nvPicPr>
          <p:cNvPr id="52228" name="Picture 3" descr="eff_pixel_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1763"/>
            <a:ext cx="91440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4"/>
          <p:cNvSpPr txBox="1">
            <a:spLocks noChangeArrowheads="1"/>
          </p:cNvSpPr>
          <p:nvPr/>
        </p:nvSpPr>
        <p:spPr bwMode="auto">
          <a:xfrm>
            <a:off x="6297613" y="1216025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1800">
                <a:solidFill>
                  <a:srgbClr val="0000FF"/>
                </a:solidFill>
              </a:rPr>
              <a:t>Thr 1600, V</a:t>
            </a:r>
            <a:r>
              <a:rPr lang="en-GB" sz="1800" baseline="-25000">
                <a:solidFill>
                  <a:srgbClr val="0000FF"/>
                </a:solidFill>
              </a:rPr>
              <a:t>bias</a:t>
            </a:r>
            <a:r>
              <a:rPr lang="en-GB" sz="1800">
                <a:solidFill>
                  <a:srgbClr val="0000FF"/>
                </a:solidFill>
              </a:rPr>
              <a:t> = -40 V</a:t>
            </a:r>
          </a:p>
        </p:txBody>
      </p:sp>
      <p:pic>
        <p:nvPicPr>
          <p:cNvPr id="52230" name="Picture 5" descr="Screen Shot 2015-06-09 at 12.04.27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20589" r="5099" b="14069"/>
          <a:stretch>
            <a:fillRect/>
          </a:stretch>
        </p:blipFill>
        <p:spPr bwMode="auto">
          <a:xfrm>
            <a:off x="495300" y="4057650"/>
            <a:ext cx="83042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DFC256-6CEC-4C50-9763-4A2DCA1975B2}" type="slidenum">
              <a:rPr lang="en-GB" sz="12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GB" sz="1200"/>
          </a:p>
        </p:txBody>
      </p:sp>
      <p:pic>
        <p:nvPicPr>
          <p:cNvPr id="52232" name="Picture 8" descr="logo_2_arrow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0"/>
            <a:ext cx="12493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Espace réservé du numéro de diapositive 5"/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D2E7BEC-4FEE-4D64-99BB-2CFAF8BFAF5C}" type="slidenum">
              <a:rPr lang="en-US"/>
              <a:pPr/>
              <a:t>5</a:t>
            </a:fld>
            <a:endParaRPr lang="en-US"/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690"/>
            <a:ext cx="5159829" cy="925286"/>
          </a:xfrm>
        </p:spPr>
        <p:txBody>
          <a:bodyPr/>
          <a:lstStyle/>
          <a:p>
            <a:r>
              <a:rPr lang="en-US" sz="3200" dirty="0" smtClean="0">
                <a:latin typeface="Agency FB" panose="020B0503020202020204" pitchFamily="34" charset="0"/>
              </a:rPr>
              <a:t>ATLAS Tracker at LHC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64751"/>
            <a:ext cx="8820150" cy="556554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L</a:t>
            </a:r>
            <a:r>
              <a:rPr lang="en-US" sz="2800" dirty="0" smtClean="0">
                <a:latin typeface="Bodoni MT" panose="02070603080606020203" pitchFamily="18" charset="0"/>
              </a:rPr>
              <a:t>arge </a:t>
            </a:r>
            <a:r>
              <a:rPr lang="en-US" sz="2800" b="1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H</a:t>
            </a:r>
            <a:r>
              <a:rPr lang="en-US" sz="2800" dirty="0" smtClean="0">
                <a:latin typeface="Bodoni MT" panose="02070603080606020203" pitchFamily="18" charset="0"/>
              </a:rPr>
              <a:t>adron </a:t>
            </a:r>
            <a:r>
              <a:rPr lang="en-US" sz="2800" b="1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C</a:t>
            </a:r>
            <a:r>
              <a:rPr lang="en-US" sz="2800" dirty="0" smtClean="0">
                <a:latin typeface="Bodoni MT" panose="02070603080606020203" pitchFamily="18" charset="0"/>
              </a:rPr>
              <a:t>ollider                                                in </a:t>
            </a:r>
            <a:r>
              <a:rPr lang="en-US" sz="2000" dirty="0" smtClean="0">
                <a:latin typeface="Bodoni MT" panose="02070603080606020203" pitchFamily="18" charset="0"/>
              </a:rPr>
              <a:t>~27km, E=14 </a:t>
            </a:r>
            <a:r>
              <a:rPr lang="en-US" sz="2000" dirty="0" err="1" smtClean="0">
                <a:latin typeface="Bodoni MT" panose="02070603080606020203" pitchFamily="18" charset="0"/>
              </a:rPr>
              <a:t>TeV</a:t>
            </a:r>
            <a:r>
              <a:rPr lang="en-US" sz="2000" dirty="0" smtClean="0">
                <a:latin typeface="Bodoni MT" panose="02070603080606020203" pitchFamily="18" charset="0"/>
              </a:rPr>
              <a:t>,                                                                          L=10</a:t>
            </a:r>
            <a:r>
              <a:rPr lang="en-US" sz="2000" baseline="30000" dirty="0" smtClean="0">
                <a:latin typeface="Bodoni MT" panose="02070603080606020203" pitchFamily="18" charset="0"/>
              </a:rPr>
              <a:t>34</a:t>
            </a:r>
            <a:r>
              <a:rPr lang="en-US" sz="2000" dirty="0" smtClean="0">
                <a:latin typeface="Bodoni MT" panose="02070603080606020203" pitchFamily="18" charset="0"/>
              </a:rPr>
              <a:t> cm</a:t>
            </a:r>
            <a:r>
              <a:rPr lang="en-US" sz="2000" baseline="30000" dirty="0" smtClean="0">
                <a:latin typeface="Bodoni MT" panose="02070603080606020203" pitchFamily="18" charset="0"/>
              </a:rPr>
              <a:t>-2</a:t>
            </a:r>
            <a:r>
              <a:rPr lang="en-US" sz="2000" dirty="0" smtClean="0">
                <a:latin typeface="Bodoni MT" panose="02070603080606020203" pitchFamily="18" charset="0"/>
              </a:rPr>
              <a:t>s</a:t>
            </a:r>
            <a:r>
              <a:rPr lang="en-US" sz="2000" baseline="30000" dirty="0" smtClean="0">
                <a:latin typeface="Bodoni MT" panose="02070603080606020203" pitchFamily="18" charset="0"/>
              </a:rPr>
              <a:t>-</a:t>
            </a:r>
            <a:r>
              <a:rPr lang="en-US" sz="2000" dirty="0" smtClean="0">
                <a:latin typeface="Bodoni MT" panose="02070603080606020203" pitchFamily="18" charset="0"/>
              </a:rPr>
              <a:t> Beam-crossing: 40MHz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Bodoni MT" panose="02070603080606020203" pitchFamily="18" charset="0"/>
              </a:rPr>
              <a:t>1 GHz interaction rate,                                                                             10</a:t>
            </a:r>
            <a:r>
              <a:rPr lang="en-US" baseline="30000" dirty="0" smtClean="0">
                <a:latin typeface="Bodoni MT" panose="02070603080606020203" pitchFamily="18" charset="0"/>
              </a:rPr>
              <a:t>3</a:t>
            </a:r>
            <a:r>
              <a:rPr lang="en-US" dirty="0" smtClean="0">
                <a:latin typeface="Bodoni MT" panose="02070603080606020203" pitchFamily="18" charset="0"/>
              </a:rPr>
              <a:t> particles each 25 ns.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Bodoni MT" panose="02070603080606020203" pitchFamily="18" charset="0"/>
              </a:rPr>
              <a:t>Tracking detectors must fulfill the conditions: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Bodoni MT" panose="02070603080606020203" pitchFamily="18" charset="0"/>
              </a:rPr>
              <a:t>Fast (40MHz), Rad-Hard (10-100kGy), high granularity &amp; good pattern recognition capabilities (10</a:t>
            </a:r>
            <a:r>
              <a:rPr lang="en-US" baseline="30000" dirty="0" smtClean="0">
                <a:latin typeface="Bodoni MT" panose="02070603080606020203" pitchFamily="18" charset="0"/>
              </a:rPr>
              <a:t>3</a:t>
            </a:r>
            <a:r>
              <a:rPr lang="en-US" dirty="0" smtClean="0">
                <a:latin typeface="Bodoni MT" panose="02070603080606020203" pitchFamily="18" charset="0"/>
              </a:rPr>
              <a:t> tracks/25 ns).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Bodoni MT" panose="02070603080606020203" pitchFamily="18" charset="0"/>
              </a:rPr>
              <a:t>Environment is very radiation hostile: Accuracy and  we should be able to measure tracks!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Bodoni MT" panose="02070603080606020203" pitchFamily="18" charset="0"/>
              </a:rPr>
              <a:t>To measure momenta (</a:t>
            </a:r>
            <a:r>
              <a:rPr lang="en-US" dirty="0" smtClean="0">
                <a:latin typeface="Bodoni MT" panose="02070603080606020203" pitchFamily="18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Bodoni MT" panose="02070603080606020203" pitchFamily="18" charset="0"/>
              </a:rPr>
              <a:t>dynamics, invariant masses)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Bodoni MT" panose="02070603080606020203" pitchFamily="18" charset="0"/>
              </a:rPr>
              <a:t>To measure vertices</a:t>
            </a:r>
          </a:p>
          <a:p>
            <a:pPr lvl="4">
              <a:lnSpc>
                <a:spcPct val="90000"/>
              </a:lnSpc>
            </a:pPr>
            <a:r>
              <a:rPr lang="en-US" sz="1800" dirty="0" smtClean="0">
                <a:latin typeface="Bodoni MT" panose="02070603080606020203" pitchFamily="18" charset="0"/>
              </a:rPr>
              <a:t>Primary </a:t>
            </a:r>
            <a:r>
              <a:rPr lang="en-US" sz="1800" dirty="0" smtClean="0">
                <a:latin typeface="Bodoni MT" panose="02070603080606020203" pitchFamily="18" charset="0"/>
                <a:sym typeface="Wingdings" panose="05000000000000000000" pitchFamily="2" charset="2"/>
              </a:rPr>
              <a:t></a:t>
            </a:r>
            <a:r>
              <a:rPr lang="en-US" sz="1800" dirty="0" smtClean="0">
                <a:latin typeface="Bodoni MT" panose="02070603080606020203" pitchFamily="18" charset="0"/>
              </a:rPr>
              <a:t> improve on p and E measurements</a:t>
            </a:r>
          </a:p>
          <a:p>
            <a:pPr lvl="4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Secondary </a:t>
            </a:r>
            <a:r>
              <a:rPr lang="en-US" sz="1800" dirty="0" smtClean="0">
                <a:solidFill>
                  <a:srgbClr val="FF0000"/>
                </a:solidFill>
                <a:latin typeface="Bodoni MT" panose="02070603080606020203" pitchFamily="18" charset="0"/>
                <a:sym typeface="Wingdings" panose="05000000000000000000" pitchFamily="2" charset="2"/>
              </a:rPr>
              <a:t> tag </a:t>
            </a:r>
            <a:r>
              <a:rPr lang="en-US" sz="1800" dirty="0" err="1" smtClean="0">
                <a:solidFill>
                  <a:srgbClr val="FF0000"/>
                </a:solidFill>
                <a:latin typeface="Bodoni MT" panose="02070603080606020203" pitchFamily="18" charset="0"/>
                <a:sym typeface="Wingdings" panose="05000000000000000000" pitchFamily="2" charset="2"/>
              </a:rPr>
              <a:t>ps</a:t>
            </a:r>
            <a:r>
              <a:rPr lang="en-US" sz="1800" dirty="0" smtClean="0">
                <a:solidFill>
                  <a:srgbClr val="FF0000"/>
                </a:solidFill>
                <a:latin typeface="Bodoni MT" panose="02070603080606020203" pitchFamily="18" charset="0"/>
                <a:sym typeface="Wingdings" panose="05000000000000000000" pitchFamily="2" charset="2"/>
              </a:rPr>
              <a:t> living particles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(</a:t>
            </a:r>
            <a:r>
              <a:rPr lang="en-US" sz="1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b,</a:t>
            </a:r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) </a:t>
            </a:r>
            <a:r>
              <a:rPr lang="en-US" sz="1800" dirty="0" smtClean="0">
                <a:solidFill>
                  <a:srgbClr val="FF0000"/>
                </a:solidFill>
                <a:latin typeface="Bodoni MT" panose="02070603080606020203" pitchFamily="18" charset="0"/>
                <a:sym typeface="Wingdings" panose="05000000000000000000" pitchFamily="2" charset="2"/>
              </a:rPr>
              <a:t>markers of events</a:t>
            </a:r>
            <a:r>
              <a:rPr lang="en-US" sz="1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 with significant physics content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Bodoni MT" panose="02070603080606020203" pitchFamily="18" charset="0"/>
              </a:rPr>
              <a:t>To help identifying photons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</p:txBody>
      </p:sp>
      <p:pic>
        <p:nvPicPr>
          <p:cNvPr id="23559" name="Picture 4" descr="cern_a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17690"/>
            <a:ext cx="4787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>
            <a:off x="12700" y="6530975"/>
            <a:ext cx="7567613" cy="19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1400" smtClean="0">
                <a:latin typeface="Arial" panose="020B0604020202020204" pitchFamily="34" charset="0"/>
                <a:ea typeface="MS PGothic" panose="020B0600070205080204" pitchFamily="34" charset="-128"/>
              </a:rPr>
              <a:t>Abdenour Lounis</a:t>
            </a:r>
            <a:endParaRPr lang="en-GB" sz="14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765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EBF8F23-E596-4329-B9B9-B0514B42DA9B}" type="slidenum">
              <a:rPr lang="en-GB"/>
              <a:pPr/>
              <a:t>6</a:t>
            </a:fld>
            <a:endParaRPr lang="en-GB"/>
          </a:p>
        </p:txBody>
      </p:sp>
      <p:sp>
        <p:nvSpPr>
          <p:cNvPr id="27652" name="ZoneTexte 6"/>
          <p:cNvSpPr txBox="1">
            <a:spLocks noChangeArrowheads="1"/>
          </p:cNvSpPr>
          <p:nvPr/>
        </p:nvSpPr>
        <p:spPr bwMode="auto">
          <a:xfrm>
            <a:off x="981075" y="2600325"/>
            <a:ext cx="6800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2800" i="1">
                <a:solidFill>
                  <a:srgbClr val="FF0000"/>
                </a:solidFill>
              </a:rPr>
              <a:t>Bref summary of what has been acheived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5411" y="-29289"/>
            <a:ext cx="8229600" cy="5760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gency FB" panose="020B0503020202020204" pitchFamily="34" charset="0"/>
              </a:rPr>
              <a:t>Focus on the actual pixel system</a:t>
            </a:r>
            <a:endParaRPr lang="en-US" sz="2800" dirty="0">
              <a:latin typeface="Agency FB" panose="020B0503020202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270934" y="3690014"/>
            <a:ext cx="4370809" cy="2761997"/>
            <a:chOff x="7754390" y="665262"/>
            <a:chExt cx="7869237" cy="477996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54390" y="665262"/>
              <a:ext cx="5700712" cy="31099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1965" y="2325787"/>
              <a:ext cx="3141662" cy="3119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13755140" y="1517749"/>
              <a:ext cx="1768475" cy="3381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56821" rIns="81639" bIns="40820"/>
            <a:lstStyle/>
            <a:p>
              <a:pPr>
                <a:tabLst>
                  <a:tab pos="655638" algn="l"/>
                  <a:tab pos="1312863" algn="l"/>
                </a:tabLst>
              </a:pPr>
              <a:r>
                <a:rPr lang="en-US" sz="1100">
                  <a:solidFill>
                    <a:srgbClr val="000000"/>
                  </a:solidFill>
                  <a:cs typeface="DejaVu Sans" pitchFamily="34" charset="2"/>
                </a:rPr>
                <a:t>Existing B-layer</a:t>
              </a: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 flipV="1">
              <a:off x="13547177" y="1078012"/>
              <a:ext cx="623888" cy="41751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4585402" y="1909862"/>
              <a:ext cx="314325" cy="915987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0546802" y="3929162"/>
              <a:ext cx="1824038" cy="339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56821" rIns="81639" bIns="40820"/>
            <a:lstStyle/>
            <a:p>
              <a:pPr>
                <a:tabLst>
                  <a:tab pos="655638" algn="l"/>
                  <a:tab pos="1312863" algn="l"/>
                </a:tabLst>
              </a:pPr>
              <a:r>
                <a:rPr lang="en-US" sz="1100">
                  <a:solidFill>
                    <a:srgbClr val="000000"/>
                  </a:solidFill>
                  <a:cs typeface="DejaVu Sans" pitchFamily="34" charset="2"/>
                </a:rPr>
                <a:t>Newbeam pipe</a:t>
              </a: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V="1">
              <a:off x="12096202" y="2114649"/>
              <a:ext cx="415925" cy="1870075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V="1">
              <a:off x="12239077" y="3773587"/>
              <a:ext cx="1244600" cy="41910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8702893" y="4380804"/>
              <a:ext cx="2936875" cy="3381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56821" rIns="81639" bIns="40820"/>
            <a:lstStyle/>
            <a:p>
              <a:pPr>
                <a:tabLst>
                  <a:tab pos="655638" algn="l"/>
                  <a:tab pos="1312863" algn="l"/>
                  <a:tab pos="1968500" algn="l"/>
                  <a:tab pos="2625725" algn="l"/>
                </a:tabLst>
              </a:pPr>
              <a:r>
                <a:rPr lang="en-US" sz="1100" dirty="0">
                  <a:solidFill>
                    <a:srgbClr val="000000"/>
                  </a:solidFill>
                  <a:cs typeface="DejaVu Sans" pitchFamily="34" charset="2"/>
                </a:rPr>
                <a:t>IBL mounted on beam pipe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V="1">
              <a:off x="10267402" y="2540099"/>
              <a:ext cx="415925" cy="1870075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flipV="1">
              <a:off x="12043815" y="4132362"/>
              <a:ext cx="1244600" cy="41751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</p:grpSp>
      <p:pic>
        <p:nvPicPr>
          <p:cNvPr id="20" name="図 8" descr="0803014_03-A4-at-144-dp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>
            <a:fillRect/>
          </a:stretch>
        </p:blipFill>
        <p:spPr bwMode="auto">
          <a:xfrm>
            <a:off x="61772" y="2678715"/>
            <a:ext cx="4189546" cy="364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592967" y="2940045"/>
            <a:ext cx="182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geometry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AA11-1045-45AD-842F-AC64D50277F7}" type="slidenum">
              <a:rPr lang="en-GB" smtClean="0"/>
              <a:pPr/>
              <a:t>7</a:t>
            </a:fld>
            <a:endParaRPr lang="en-GB"/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5093286" y="712058"/>
            <a:ext cx="3841750" cy="2783634"/>
            <a:chOff x="3111" y="2381"/>
            <a:chExt cx="2420" cy="179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" y="2381"/>
              <a:ext cx="2420" cy="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3111" y="2381"/>
              <a:ext cx="2420" cy="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4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4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4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40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sz="1800">
                <a:latin typeface="Arial" panose="020B0604020202020204" pitchFamily="34" charset="0"/>
              </a:endParaRPr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9" y="842133"/>
            <a:ext cx="3017309" cy="2011151"/>
          </a:xfrm>
          <a:prstGeom prst="rect">
            <a:avLst/>
          </a:prstGeom>
        </p:spPr>
      </p:pic>
      <p:cxnSp>
        <p:nvCxnSpPr>
          <p:cNvPr id="27" name="Connecteur droit avec flèche 26"/>
          <p:cNvCxnSpPr/>
          <p:nvPr/>
        </p:nvCxnSpPr>
        <p:spPr>
          <a:xfrm flipH="1">
            <a:off x="2896290" y="2275195"/>
            <a:ext cx="2139781" cy="249815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3815955" y="6167988"/>
            <a:ext cx="366074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NEW LAYER ADDED IBL 30 mm radius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920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00" y="52605"/>
            <a:ext cx="3867912" cy="257811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Agency FB" panose="020B0503020202020204" pitchFamily="34" charset="0"/>
              </a:rPr>
              <a:t>Past</a:t>
            </a:r>
            <a:r>
              <a:rPr lang="fr-FR" dirty="0" smtClean="0">
                <a:latin typeface="Agency FB" panose="020B0503020202020204" pitchFamily="34" charset="0"/>
              </a:rPr>
              <a:t> important contributions</a:t>
            </a:r>
            <a:endParaRPr lang="fr-FR" dirty="0">
              <a:latin typeface="Agency FB" panose="020B0503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IN2P3 important contributions</a:t>
            </a:r>
          </a:p>
          <a:p>
            <a:pPr marL="0" indent="0">
              <a:buNone/>
            </a:pPr>
            <a:r>
              <a:rPr lang="en-US" sz="1800" dirty="0" smtClean="0"/>
              <a:t>(2010-2015) for  the </a:t>
            </a:r>
            <a:r>
              <a:rPr lang="en-US" sz="1800" dirty="0" err="1" smtClean="0"/>
              <a:t>Insertable</a:t>
            </a:r>
            <a:r>
              <a:rPr lang="en-US" sz="1800" dirty="0" smtClean="0"/>
              <a:t> B Layer project :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Sensors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Cooling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Mechanics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dirty="0" smtClean="0"/>
              <a:t>Integration 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n-US" sz="1800" dirty="0" smtClean="0"/>
              <a:t>Work in Labs &amp; manpower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n-US" sz="1800" dirty="0" smtClean="0"/>
              <a:t>(1 LAL-PhD student @CERN)</a:t>
            </a:r>
            <a:endParaRPr lang="en-US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0217FB-DB82-4B0F-8482-0B070845ADD5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290"/>
            <a:ext cx="3867912" cy="25781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4"/>
          <a:stretch/>
        </p:blipFill>
        <p:spPr>
          <a:xfrm>
            <a:off x="3564000" y="2630715"/>
            <a:ext cx="5580000" cy="41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2594" y="55563"/>
            <a:ext cx="8458200" cy="692150"/>
          </a:xfrm>
        </p:spPr>
        <p:txBody>
          <a:bodyPr/>
          <a:lstStyle/>
          <a:p>
            <a:r>
              <a:rPr lang="en-GB" dirty="0" smtClean="0">
                <a:latin typeface="Agency FB" panose="020B0503020202020204" pitchFamily="34" charset="0"/>
              </a:rPr>
              <a:t>One important issue at LHC: Extreme radiation levels !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2488"/>
            <a:ext cx="9144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Plots show radiation dose and </a:t>
            </a:r>
            <a:r>
              <a:rPr lang="en-GB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fluence</a:t>
            </a:r>
            <a:r>
              <a:rPr lang="en-GB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per high luminosity LHC year for ATLAS</a:t>
            </a:r>
            <a:r>
              <a:rPr lang="en-GB" sz="2800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GB" sz="1800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(assuming 10</a:t>
            </a:r>
            <a:r>
              <a:rPr lang="en-GB" sz="1800" baseline="30000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7</a:t>
            </a:r>
            <a:r>
              <a:rPr lang="en-GB" sz="1800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s of collisions; source: ATL-Gen-2005-001)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en-GB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Fluence</a:t>
            </a:r>
            <a:r>
              <a:rPr lang="en-GB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 [1 MeV eq. neutrons/cm</a:t>
            </a:r>
            <a:r>
              <a:rPr lang="en-GB" baseline="30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2</a:t>
            </a:r>
            <a:r>
              <a:rPr lang="en-GB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]            Radiation dose [</a:t>
            </a:r>
            <a:r>
              <a:rPr lang="en-GB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Gray</a:t>
            </a:r>
            <a:r>
              <a:rPr lang="en-GB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/year]</a:t>
            </a:r>
            <a:r>
              <a:rPr lang="en-GB" dirty="0" smtClean="0"/>
              <a:t> 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05038"/>
            <a:ext cx="47879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79388" y="5300663"/>
            <a:ext cx="89646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GB" sz="2400">
                <a:solidFill>
                  <a:schemeClr val="accent2"/>
                </a:solidFill>
              </a:rPr>
              <a:t>“Uniform thermal neutron gas”            </a:t>
            </a:r>
            <a:r>
              <a:rPr lang="en-GB"/>
              <a:t>Put your cell phone into ATLAS !</a:t>
            </a:r>
          </a:p>
          <a:p>
            <a:pPr eaLnBrk="1" hangingPunct="1"/>
            <a:r>
              <a:rPr lang="en-GB"/>
              <a:t>                                                                          It stops working after 1 s to 1 min.</a:t>
            </a:r>
          </a:p>
          <a:p>
            <a:pPr eaLnBrk="1" hangingPunct="1">
              <a:buFontTx/>
              <a:buChar char="•"/>
            </a:pPr>
            <a:r>
              <a:rPr lang="en-GB" sz="2800">
                <a:solidFill>
                  <a:srgbClr val="FF0000"/>
                </a:solidFill>
              </a:rPr>
              <a:t> </a:t>
            </a:r>
            <a:r>
              <a:rPr lang="en-GB" sz="2400">
                <a:solidFill>
                  <a:srgbClr val="FF0000"/>
                </a:solidFill>
              </a:rPr>
              <a:t>Neutrons are everywhere and cannot easily be suppressed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45720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0217FB-DB82-4B0F-8482-0B070845ADD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Minimal2015.potx</Template>
  <TotalTime>2184</TotalTime>
  <Words>2528</Words>
  <Application>Microsoft Office PowerPoint</Application>
  <PresentationFormat>Affichage à l'écran (4:3)</PresentationFormat>
  <Paragraphs>692</Paragraphs>
  <Slides>46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72" baseType="lpstr">
      <vt:lpstr>ＭＳ Ｐゴシック</vt:lpstr>
      <vt:lpstr>ＭＳ Ｐゴシック</vt:lpstr>
      <vt:lpstr>SimSun</vt:lpstr>
      <vt:lpstr>Agency FB</vt:lpstr>
      <vt:lpstr>Andalus</vt:lpstr>
      <vt:lpstr>Arial</vt:lpstr>
      <vt:lpstr>Arial Bold</vt:lpstr>
      <vt:lpstr>Arial Narrow</vt:lpstr>
      <vt:lpstr>Baskerville Old Face</vt:lpstr>
      <vt:lpstr>Bell MT</vt:lpstr>
      <vt:lpstr>Bodoni MT</vt:lpstr>
      <vt:lpstr>Bodoni MT Condensed</vt:lpstr>
      <vt:lpstr>Bookman Old Style</vt:lpstr>
      <vt:lpstr>Calibri</vt:lpstr>
      <vt:lpstr>DejaVu Sans</vt:lpstr>
      <vt:lpstr>Gill Sans</vt:lpstr>
      <vt:lpstr>Helvetica</vt:lpstr>
      <vt:lpstr>Symbol</vt:lpstr>
      <vt:lpstr>Tahoma</vt:lpstr>
      <vt:lpstr>Times New Roman</vt:lpstr>
      <vt:lpstr>Times New Roman Bold</vt:lpstr>
      <vt:lpstr>Wingdings</vt:lpstr>
      <vt:lpstr>ヒラギノ角ゴ ProN W3</vt:lpstr>
      <vt:lpstr>ヒラギノ角ゴ ProN W6</vt:lpstr>
      <vt:lpstr>Minimal</vt:lpstr>
      <vt:lpstr>Office Theme</vt:lpstr>
      <vt:lpstr>French-Ukraine workshop – LAL </vt:lpstr>
      <vt:lpstr>Overview of the presentation</vt:lpstr>
      <vt:lpstr>Pixel sensors R&amp;D groups  (Almost 10 yea rs)- People involved</vt:lpstr>
      <vt:lpstr>ATLAS detector</vt:lpstr>
      <vt:lpstr>ATLAS Tracker at LHC</vt:lpstr>
      <vt:lpstr>Présentation PowerPoint</vt:lpstr>
      <vt:lpstr>Focus on the actual pixel system</vt:lpstr>
      <vt:lpstr>Past important contributions</vt:lpstr>
      <vt:lpstr>One important issue at LHC: Extreme radiation levels !</vt:lpstr>
      <vt:lpstr>Radiation-hard sensors</vt:lpstr>
      <vt:lpstr>Alternatives for Planar pixel technology</vt:lpstr>
      <vt:lpstr>Pixel Module Detection Unit</vt:lpstr>
      <vt:lpstr>R&amp;D :Towards (n-in-p) Edgless Sensors for the future</vt:lpstr>
      <vt:lpstr>LPNHE &amp; LAL: Active contributions within ATLAS  Pixel R&amp;D </vt:lpstr>
      <vt:lpstr>DUT#20    DUT#21</vt:lpstr>
      <vt:lpstr>Hit-efficiency at the edge</vt:lpstr>
      <vt:lpstr>Présentation PowerPoint</vt:lpstr>
      <vt:lpstr>Irradiated pixel behavior at high fluence</vt:lpstr>
      <vt:lpstr>Présentation PowerPoint</vt:lpstr>
      <vt:lpstr>Roadmap for ATLAS phase 2</vt:lpstr>
      <vt:lpstr>Challenges for a new inner tracker </vt:lpstr>
      <vt:lpstr>Expected  fluences (1 MeV neq.cm-2)</vt:lpstr>
      <vt:lpstr>Production planning of the next Pixel Tracker : Planning 2017-2025</vt:lpstr>
      <vt:lpstr>Estimation in terms of module construction</vt:lpstr>
      <vt:lpstr>Présentation PowerPoint</vt:lpstr>
      <vt:lpstr>Infrastructures to contribute as an ATLAS production center  Clean room (LAL, LPNHE, CEA-IRFU)</vt:lpstr>
      <vt:lpstr>Modern and state of the art for Pixel development: Captinnov plateform</vt:lpstr>
      <vt:lpstr>Cosmic and source for Pixel module testing</vt:lpstr>
      <vt:lpstr>Construction of a Laser testbench</vt:lpstr>
      <vt:lpstr>Présentation PowerPoint</vt:lpstr>
      <vt:lpstr>Captinnov Infrastructure </vt:lpstr>
      <vt:lpstr>Conclusions  </vt:lpstr>
      <vt:lpstr>Comments &amp; conclusions</vt:lpstr>
      <vt:lpstr>Présentation PowerPoint</vt:lpstr>
      <vt:lpstr>Improving efficiency: biasing solutions </vt:lpstr>
      <vt:lpstr>The FBK/LPNHE Active Edge pixel 1 production</vt:lpstr>
      <vt:lpstr>Temporary metal at FBK</vt:lpstr>
      <vt:lpstr>DESY March testbeam</vt:lpstr>
      <vt:lpstr>CONCLUSIONS AND OUTLOOK</vt:lpstr>
      <vt:lpstr>Comments &amp; Conclusions </vt:lpstr>
      <vt:lpstr>BACKUP</vt:lpstr>
      <vt:lpstr>Tracker sensor design requirements</vt:lpstr>
      <vt:lpstr>Breakdown voltage performance</vt:lpstr>
      <vt:lpstr>Pushing the limits</vt:lpstr>
      <vt:lpstr>Testing the the performances at the borders to increase the overall surface efficiency</vt:lpstr>
      <vt:lpstr>In-pixel efficiency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R&amp;D phase II IN2P3</dc:title>
  <dc:creator>Marco Bomben</dc:creator>
  <cp:lastModifiedBy>Abdenour Lounis</cp:lastModifiedBy>
  <cp:revision>222</cp:revision>
  <cp:lastPrinted>2015-10-15T14:17:33Z</cp:lastPrinted>
  <dcterms:created xsi:type="dcterms:W3CDTF">2015-10-12T13:07:05Z</dcterms:created>
  <dcterms:modified xsi:type="dcterms:W3CDTF">2017-11-07T09:13:53Z</dcterms:modified>
</cp:coreProperties>
</file>