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1"/>
  </p:notesMasterIdLst>
  <p:sldIdLst>
    <p:sldId id="256" r:id="rId2"/>
    <p:sldId id="449" r:id="rId3"/>
    <p:sldId id="414" r:id="rId4"/>
    <p:sldId id="429" r:id="rId5"/>
    <p:sldId id="430" r:id="rId6"/>
    <p:sldId id="370" r:id="rId7"/>
    <p:sldId id="371" r:id="rId8"/>
    <p:sldId id="447" r:id="rId9"/>
    <p:sldId id="431" r:id="rId10"/>
    <p:sldId id="373" r:id="rId11"/>
    <p:sldId id="433" r:id="rId12"/>
    <p:sldId id="448" r:id="rId13"/>
    <p:sldId id="435" r:id="rId14"/>
    <p:sldId id="436" r:id="rId15"/>
    <p:sldId id="437" r:id="rId16"/>
    <p:sldId id="438" r:id="rId17"/>
    <p:sldId id="439" r:id="rId18"/>
    <p:sldId id="440" r:id="rId19"/>
    <p:sldId id="374" r:id="rId20"/>
    <p:sldId id="441" r:id="rId21"/>
    <p:sldId id="375" r:id="rId22"/>
    <p:sldId id="443" r:id="rId23"/>
    <p:sldId id="377" r:id="rId24"/>
    <p:sldId id="379" r:id="rId25"/>
    <p:sldId id="428" r:id="rId26"/>
    <p:sldId id="408" r:id="rId27"/>
    <p:sldId id="450" r:id="rId28"/>
    <p:sldId id="446" r:id="rId29"/>
    <p:sldId id="442" r:id="rId30"/>
  </p:sldIdLst>
  <p:sldSz cx="9144000" cy="6858000" type="screen4x3"/>
  <p:notesSz cx="7099300" cy="10234613"/>
  <p:defaultTextStyle>
    <a:defPPr>
      <a:defRPr lang="en-US"/>
    </a:defPPr>
    <a:lvl1pPr algn="l" rtl="0" fontAlgn="base">
      <a:spcBef>
        <a:spcPct val="0"/>
      </a:spcBef>
      <a:spcAft>
        <a:spcPct val="0"/>
      </a:spcAft>
      <a:defRPr sz="2000" kern="1200">
        <a:solidFill>
          <a:srgbClr val="006699"/>
        </a:solidFill>
        <a:latin typeface="Calibri" pitchFamily="34" charset="0"/>
        <a:ea typeface="+mn-ea"/>
        <a:cs typeface="Arial" charset="0"/>
      </a:defRPr>
    </a:lvl1pPr>
    <a:lvl2pPr marL="457200" algn="l" rtl="0" fontAlgn="base">
      <a:spcBef>
        <a:spcPct val="0"/>
      </a:spcBef>
      <a:spcAft>
        <a:spcPct val="0"/>
      </a:spcAft>
      <a:defRPr sz="2000" kern="1200">
        <a:solidFill>
          <a:srgbClr val="006699"/>
        </a:solidFill>
        <a:latin typeface="Calibri" pitchFamily="34" charset="0"/>
        <a:ea typeface="+mn-ea"/>
        <a:cs typeface="Arial" charset="0"/>
      </a:defRPr>
    </a:lvl2pPr>
    <a:lvl3pPr marL="914400" algn="l" rtl="0" fontAlgn="base">
      <a:spcBef>
        <a:spcPct val="0"/>
      </a:spcBef>
      <a:spcAft>
        <a:spcPct val="0"/>
      </a:spcAft>
      <a:defRPr sz="2000" kern="1200">
        <a:solidFill>
          <a:srgbClr val="006699"/>
        </a:solidFill>
        <a:latin typeface="Calibri" pitchFamily="34" charset="0"/>
        <a:ea typeface="+mn-ea"/>
        <a:cs typeface="Arial" charset="0"/>
      </a:defRPr>
    </a:lvl3pPr>
    <a:lvl4pPr marL="1371600" algn="l" rtl="0" fontAlgn="base">
      <a:spcBef>
        <a:spcPct val="0"/>
      </a:spcBef>
      <a:spcAft>
        <a:spcPct val="0"/>
      </a:spcAft>
      <a:defRPr sz="2000" kern="1200">
        <a:solidFill>
          <a:srgbClr val="006699"/>
        </a:solidFill>
        <a:latin typeface="Calibri" pitchFamily="34" charset="0"/>
        <a:ea typeface="+mn-ea"/>
        <a:cs typeface="Arial" charset="0"/>
      </a:defRPr>
    </a:lvl4pPr>
    <a:lvl5pPr marL="1828800" algn="l" rtl="0" fontAlgn="base">
      <a:spcBef>
        <a:spcPct val="0"/>
      </a:spcBef>
      <a:spcAft>
        <a:spcPct val="0"/>
      </a:spcAft>
      <a:defRPr sz="2000" kern="1200">
        <a:solidFill>
          <a:srgbClr val="006699"/>
        </a:solidFill>
        <a:latin typeface="Calibri" pitchFamily="34" charset="0"/>
        <a:ea typeface="+mn-ea"/>
        <a:cs typeface="Arial" charset="0"/>
      </a:defRPr>
    </a:lvl5pPr>
    <a:lvl6pPr marL="2286000" algn="l" defTabSz="914400" rtl="0" eaLnBrk="1" latinLnBrk="0" hangingPunct="1">
      <a:defRPr sz="2000" kern="1200">
        <a:solidFill>
          <a:srgbClr val="006699"/>
        </a:solidFill>
        <a:latin typeface="Calibri" pitchFamily="34" charset="0"/>
        <a:ea typeface="+mn-ea"/>
        <a:cs typeface="Arial" charset="0"/>
      </a:defRPr>
    </a:lvl6pPr>
    <a:lvl7pPr marL="2743200" algn="l" defTabSz="914400" rtl="0" eaLnBrk="1" latinLnBrk="0" hangingPunct="1">
      <a:defRPr sz="2000" kern="1200">
        <a:solidFill>
          <a:srgbClr val="006699"/>
        </a:solidFill>
        <a:latin typeface="Calibri" pitchFamily="34" charset="0"/>
        <a:ea typeface="+mn-ea"/>
        <a:cs typeface="Arial" charset="0"/>
      </a:defRPr>
    </a:lvl7pPr>
    <a:lvl8pPr marL="3200400" algn="l" defTabSz="914400" rtl="0" eaLnBrk="1" latinLnBrk="0" hangingPunct="1">
      <a:defRPr sz="2000" kern="1200">
        <a:solidFill>
          <a:srgbClr val="006699"/>
        </a:solidFill>
        <a:latin typeface="Calibri" pitchFamily="34" charset="0"/>
        <a:ea typeface="+mn-ea"/>
        <a:cs typeface="Arial" charset="0"/>
      </a:defRPr>
    </a:lvl8pPr>
    <a:lvl9pPr marL="3657600" algn="l" defTabSz="914400" rtl="0" eaLnBrk="1" latinLnBrk="0" hangingPunct="1">
      <a:defRPr sz="2000" kern="1200">
        <a:solidFill>
          <a:srgbClr val="006699"/>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FF0066"/>
    <a:srgbClr val="006699"/>
    <a:srgbClr val="CC00FF"/>
    <a:srgbClr val="3333CC"/>
    <a:srgbClr val="33CC33"/>
    <a:srgbClr val="323296"/>
    <a:srgbClr val="FF9900"/>
    <a:srgbClr val="00F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2" autoAdjust="0"/>
    <p:restoredTop sz="96305" autoAdjust="0"/>
  </p:normalViewPr>
  <p:slideViewPr>
    <p:cSldViewPr>
      <p:cViewPr varScale="1">
        <p:scale>
          <a:sx n="117" d="100"/>
          <a:sy n="117"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264"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71.wmf"/><Relationship Id="rId7" Type="http://schemas.openxmlformats.org/officeDocument/2006/relationships/image" Target="../media/image3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34.wmf"/><Relationship Id="rId5" Type="http://schemas.openxmlformats.org/officeDocument/2006/relationships/image" Target="../media/image73.wmf"/><Relationship Id="rId4"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76.wmf"/><Relationship Id="rId4"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4723" tIns="47361" rIns="94723" bIns="47361" numCol="1" anchor="t" anchorCtr="0" compatLnSpc="1">
            <a:prstTxWarp prst="textNoShape">
              <a:avLst/>
            </a:prstTxWarp>
          </a:bodyPr>
          <a:lstStyle>
            <a:lvl1pPr algn="l" defTabSz="947738">
              <a:defRPr sz="1200">
                <a:solidFill>
                  <a:schemeClr val="tx1"/>
                </a:solidFill>
              </a:defRPr>
            </a:lvl1pPr>
          </a:lstStyle>
          <a:p>
            <a:pPr>
              <a:defRPr/>
            </a:pPr>
            <a:endParaRPr lang="fr-FR"/>
          </a:p>
        </p:txBody>
      </p:sp>
      <p:sp>
        <p:nvSpPr>
          <p:cNvPr id="3" name="Espace réservé de la date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4723" tIns="47361" rIns="94723" bIns="47361" numCol="1" anchor="t" anchorCtr="0" compatLnSpc="1">
            <a:prstTxWarp prst="textNoShape">
              <a:avLst/>
            </a:prstTxWarp>
          </a:bodyPr>
          <a:lstStyle>
            <a:lvl1pPr algn="r" defTabSz="947738">
              <a:defRPr sz="1200">
                <a:solidFill>
                  <a:schemeClr val="tx1"/>
                </a:solidFill>
              </a:defRPr>
            </a:lvl1pPr>
          </a:lstStyle>
          <a:p>
            <a:pPr>
              <a:defRPr/>
            </a:pPr>
            <a:fld id="{6E888A4D-2609-4716-B552-905C0C8F05DF}" type="datetimeFigureOut">
              <a:rPr lang="en-US"/>
              <a:pPr>
                <a:defRPr/>
              </a:pPr>
              <a:t>11/7/2017</a:t>
            </a:fld>
            <a:endParaRPr lang="en-US"/>
          </a:p>
        </p:txBody>
      </p:sp>
      <p:sp>
        <p:nvSpPr>
          <p:cNvPr id="4" name="Espace réservé de l'image des diapositives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bwMode="auto">
          <a:xfrm>
            <a:off x="709613" y="4862513"/>
            <a:ext cx="5680075" cy="4605337"/>
          </a:xfrm>
          <a:prstGeom prst="rect">
            <a:avLst/>
          </a:prstGeom>
          <a:noFill/>
          <a:ln w="9525">
            <a:noFill/>
            <a:miter lim="800000"/>
            <a:headEnd/>
            <a:tailEnd/>
          </a:ln>
        </p:spPr>
        <p:txBody>
          <a:bodyPr vert="horz" wrap="square" lIns="94723" tIns="47361" rIns="94723" bIns="47361"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4723" tIns="47361" rIns="94723" bIns="47361" numCol="1" anchor="b" anchorCtr="0" compatLnSpc="1">
            <a:prstTxWarp prst="textNoShape">
              <a:avLst/>
            </a:prstTxWarp>
          </a:bodyPr>
          <a:lstStyle>
            <a:lvl1pPr algn="l" defTabSz="947738">
              <a:defRPr sz="1200">
                <a:solidFill>
                  <a:schemeClr val="tx1"/>
                </a:solidFill>
              </a:defRPr>
            </a:lvl1pPr>
          </a:lstStyle>
          <a:p>
            <a:pPr>
              <a:defRPr/>
            </a:pPr>
            <a:endParaRPr lang="fr-FR"/>
          </a:p>
        </p:txBody>
      </p:sp>
      <p:sp>
        <p:nvSpPr>
          <p:cNvPr id="7" name="Espace réservé du numéro de diapositive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4723" tIns="47361" rIns="94723" bIns="47361" numCol="1" anchor="b" anchorCtr="0" compatLnSpc="1">
            <a:prstTxWarp prst="textNoShape">
              <a:avLst/>
            </a:prstTxWarp>
          </a:bodyPr>
          <a:lstStyle>
            <a:lvl1pPr algn="r" defTabSz="947738">
              <a:defRPr sz="1200">
                <a:solidFill>
                  <a:schemeClr val="tx1"/>
                </a:solidFill>
              </a:defRPr>
            </a:lvl1pPr>
          </a:lstStyle>
          <a:p>
            <a:pPr>
              <a:defRPr/>
            </a:pPr>
            <a:fld id="{5AC6A064-5BBA-47EC-BDC6-502AA58890EF}" type="slidenum">
              <a:rPr lang="en-US"/>
              <a:pPr>
                <a:defRPr/>
              </a:pPr>
              <a:t>‹N°›</a:t>
            </a:fld>
            <a:endParaRPr lang="en-US"/>
          </a:p>
        </p:txBody>
      </p:sp>
    </p:spTree>
    <p:extLst>
      <p:ext uri="{BB962C8B-B14F-4D97-AF65-F5344CB8AC3E}">
        <p14:creationId xmlns:p14="http://schemas.microsoft.com/office/powerpoint/2010/main" val="323450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TextEdit="1"/>
          </p:cNvSpPr>
          <p:nvPr>
            <p:ph type="sldImg"/>
          </p:nvPr>
        </p:nvSpPr>
        <p:spPr bwMode="auto">
          <a:noFill/>
          <a:ln>
            <a:solidFill>
              <a:srgbClr val="000000"/>
            </a:solidFill>
            <a:miter lim="800000"/>
            <a:headEnd/>
            <a:tailEnd/>
          </a:ln>
        </p:spPr>
      </p:sp>
      <p:sp>
        <p:nvSpPr>
          <p:cNvPr id="7170" name="Rectangle 3"/>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188881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p:spPr>
      </p:sp>
      <p:sp>
        <p:nvSpPr>
          <p:cNvPr id="9218" name="Rectangle 3"/>
          <p:cNvSpPr>
            <a:spLocks noGrp="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284704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TextEdit="1"/>
          </p:cNvSpPr>
          <p:nvPr>
            <p:ph type="sldImg"/>
          </p:nvPr>
        </p:nvSpPr>
        <p:spPr bwMode="auto">
          <a:noFill/>
          <a:ln>
            <a:solidFill>
              <a:srgbClr val="000000"/>
            </a:solidFill>
            <a:miter lim="800000"/>
            <a:headEnd/>
            <a:tailEnd/>
          </a:ln>
        </p:spPr>
      </p:sp>
      <p:sp>
        <p:nvSpPr>
          <p:cNvPr id="222210" name="Rectangle 3"/>
          <p:cNvSpPr>
            <a:spLocks noGrp="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20410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TextEdit="1"/>
          </p:cNvSpPr>
          <p:nvPr>
            <p:ph type="sldImg"/>
          </p:nvPr>
        </p:nvSpPr>
        <p:spPr bwMode="auto">
          <a:noFill/>
          <a:ln>
            <a:solidFill>
              <a:srgbClr val="000000"/>
            </a:solidFill>
            <a:miter lim="800000"/>
            <a:headEnd/>
            <a:tailEnd/>
          </a:ln>
        </p:spPr>
      </p:sp>
      <p:sp>
        <p:nvSpPr>
          <p:cNvPr id="222210" name="Rectangle 3"/>
          <p:cNvSpPr>
            <a:spLocks noGrp="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20410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0D12630C-9E53-498B-B136-6010D0AA0451}" type="slidenum">
              <a:rPr lang="en-US" smtClean="0"/>
              <a:pPr>
                <a:defRPr/>
              </a:pPr>
              <a:t>23</a:t>
            </a:fld>
            <a:endParaRPr lang="en-US"/>
          </a:p>
        </p:txBody>
      </p:sp>
    </p:spTree>
    <p:extLst>
      <p:ext uri="{BB962C8B-B14F-4D97-AF65-F5344CB8AC3E}">
        <p14:creationId xmlns:p14="http://schemas.microsoft.com/office/powerpoint/2010/main" val="304038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270339" name="Rectangle 3"/>
          <p:cNvSpPr>
            <a:spLocks noGrp="1" noChangeArrowheads="1"/>
          </p:cNvSpPr>
          <p:nvPr>
            <p:ph type="body" idx="1"/>
          </p:nvPr>
        </p:nvSpPr>
        <p:spPr>
          <a:xfrm>
            <a:off x="709613" y="4860925"/>
            <a:ext cx="5680075" cy="4605338"/>
          </a:xfrm>
          <a:noFill/>
          <a:ln/>
        </p:spPr>
        <p:txBody>
          <a:bodyPr lIns="99048" tIns="49524" rIns="99048" bIns="49524"/>
          <a:lstStyle/>
          <a:p>
            <a:pPr eaLnBrk="1" hangingPunct="1">
              <a:spcBef>
                <a:spcPct val="0"/>
              </a:spcBef>
            </a:pPr>
            <a:endParaRPr lang="en-US" altLang="en-US" dirty="0" smtClean="0"/>
          </a:p>
        </p:txBody>
      </p:sp>
    </p:spTree>
    <p:extLst>
      <p:ext uri="{BB962C8B-B14F-4D97-AF65-F5344CB8AC3E}">
        <p14:creationId xmlns:p14="http://schemas.microsoft.com/office/powerpoint/2010/main" val="3276110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flipV="1">
            <a:off x="4284663" y="836613"/>
            <a:ext cx="1504950" cy="11112"/>
          </a:xfrm>
          <a:prstGeom prst="rect">
            <a:avLst/>
          </a:prstGeom>
          <a:gradFill rotWithShape="1">
            <a:gsLst>
              <a:gs pos="0">
                <a:srgbClr val="2E64BC"/>
              </a:gs>
              <a:gs pos="100000">
                <a:schemeClr val="bg1"/>
              </a:gs>
            </a:gsLst>
            <a:lin ang="0" scaled="1"/>
          </a:gradFill>
          <a:ln>
            <a:noFill/>
          </a:ln>
          <a:effectLst/>
          <a:extLst/>
        </p:spPr>
        <p:txBody>
          <a:bodyPr wrap="none" anchor="ctr"/>
          <a:lstStyle/>
          <a:p>
            <a:pPr algn="ctr">
              <a:defRPr/>
            </a:pPr>
            <a:endParaRPr lang="en-US" sz="2800">
              <a:solidFill>
                <a:srgbClr val="000000"/>
              </a:solidFill>
              <a:latin typeface="+mn-lt"/>
              <a:ea typeface="ＭＳ Ｐゴシック" pitchFamily="34" charset="-128"/>
              <a:cs typeface="+mn-cs"/>
            </a:endParaRPr>
          </a:p>
        </p:txBody>
      </p:sp>
      <p:pic>
        <p:nvPicPr>
          <p:cNvPr id="5" name="Picture 4"/>
          <p:cNvPicPr>
            <a:picLocks noChangeAspect="1"/>
          </p:cNvPicPr>
          <p:nvPr userDrawn="1"/>
        </p:nvPicPr>
        <p:blipFill>
          <a:blip r:embed="rId2"/>
          <a:srcRect/>
          <a:stretch>
            <a:fillRect/>
          </a:stretch>
        </p:blipFill>
        <p:spPr bwMode="auto">
          <a:xfrm>
            <a:off x="0" y="268288"/>
            <a:ext cx="4238625" cy="863600"/>
          </a:xfrm>
          <a:prstGeom prst="rect">
            <a:avLst/>
          </a:prstGeom>
          <a:noFill/>
          <a:ln w="9525">
            <a:noFill/>
            <a:miter lim="800000"/>
            <a:headEnd/>
            <a:tailEnd/>
          </a:ln>
        </p:spPr>
      </p:pic>
      <p:pic>
        <p:nvPicPr>
          <p:cNvPr id="6" name="Image 9"/>
          <p:cNvPicPr>
            <a:picLocks noChangeAspect="1"/>
          </p:cNvPicPr>
          <p:nvPr userDrawn="1"/>
        </p:nvPicPr>
        <p:blipFill>
          <a:blip r:embed="rId3"/>
          <a:srcRect/>
          <a:stretch>
            <a:fillRect/>
          </a:stretch>
        </p:blipFill>
        <p:spPr bwMode="auto">
          <a:xfrm>
            <a:off x="6194425" y="277813"/>
            <a:ext cx="2579688" cy="660400"/>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a:solidFill>
            <a:schemeClr val="bg1"/>
          </a:solidFill>
          <a:ln w="6350">
            <a:solidFill>
              <a:schemeClr val="tx1"/>
            </a:solidFill>
          </a:ln>
          <a:effectLst>
            <a:outerShdw blurRad="114300" dist="101600" dir="2700000" algn="tl" rotWithShape="0">
              <a:schemeClr val="bg2">
                <a:alpha val="50000"/>
              </a:schemeClr>
            </a:outerShdw>
          </a:effectLst>
        </p:spPr>
        <p:txBody>
          <a:bodyPr/>
          <a:lstStyle>
            <a:lvl1pPr>
              <a:defRPr sz="3200">
                <a:solidFill>
                  <a:srgbClr val="FF0000"/>
                </a:solidFill>
                <a:effectLst>
                  <a:outerShdw blurRad="38100" dist="38100" dir="2700000" algn="tl">
                    <a:srgbClr val="000000">
                      <a:alpha val="43137"/>
                    </a:srgbClr>
                  </a:outerShdw>
                </a:effectLst>
              </a:defRPr>
            </a:lvl1pPr>
          </a:lstStyle>
          <a:p>
            <a:r>
              <a:rPr lang="fr-FR" dirty="0" smtClean="0"/>
              <a:t>Modifiez le style du titre</a:t>
            </a:r>
            <a:endParaRPr lang="en-US"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sz="2800">
                <a:solidFill>
                  <a:srgbClr val="323296"/>
                </a:solidFill>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Modifiez le style des sous-titres du masque</a:t>
            </a:r>
            <a:endParaRPr lang="en-US" dirty="0"/>
          </a:p>
        </p:txBody>
      </p:sp>
      <p:sp>
        <p:nvSpPr>
          <p:cNvPr id="7" name="Espace réservé de la date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fr-FR"/>
          </a:p>
        </p:txBody>
      </p:sp>
      <p:sp>
        <p:nvSpPr>
          <p:cNvPr id="8" name="Espace réservé du pied de page 4"/>
          <p:cNvSpPr>
            <a:spLocks noGrp="1"/>
          </p:cNvSpPr>
          <p:nvPr>
            <p:ph type="ftr" sz="quarter" idx="11"/>
          </p:nvPr>
        </p:nvSpPr>
        <p:spPr/>
        <p:txBody>
          <a:bodyPr/>
          <a:lstStyle>
            <a:lvl1pPr algn="l" fontAlgn="auto">
              <a:spcBef>
                <a:spcPts val="0"/>
              </a:spcBef>
              <a:spcAft>
                <a:spcPts val="0"/>
              </a:spcAft>
              <a:defRPr>
                <a:ea typeface="+mn-ea"/>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0965DD07-34DA-4599-BD33-D6C775AC1B9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1042988" y="611188"/>
            <a:ext cx="8101012" cy="17462"/>
          </a:xfrm>
          <a:prstGeom prst="rect">
            <a:avLst/>
          </a:prstGeom>
          <a:gradFill rotWithShape="1">
            <a:gsLst>
              <a:gs pos="70000">
                <a:srgbClr val="B8CAE8"/>
              </a:gs>
              <a:gs pos="0">
                <a:srgbClr val="2E64BC"/>
              </a:gs>
              <a:gs pos="100000">
                <a:schemeClr val="bg1"/>
              </a:gs>
            </a:gsLst>
            <a:lin ang="0" scaled="1"/>
          </a:gradFill>
          <a:ln>
            <a:noFill/>
          </a:ln>
          <a:effectLst/>
          <a:extLst/>
        </p:spPr>
        <p:txBody>
          <a:bodyPr wrap="none" anchor="ctr"/>
          <a:lstStyle/>
          <a:p>
            <a:pPr algn="ctr">
              <a:defRPr/>
            </a:pPr>
            <a:endParaRPr lang="en-US" sz="2800">
              <a:solidFill>
                <a:srgbClr val="000000"/>
              </a:solidFill>
              <a:latin typeface="+mn-lt"/>
              <a:ea typeface="ＭＳ Ｐゴシック" pitchFamily="34" charset="-128"/>
              <a:cs typeface="+mn-cs"/>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46038"/>
            <a:ext cx="1979613" cy="855662"/>
          </a:xfrm>
          <a:prstGeom prst="rect">
            <a:avLst/>
          </a:prstGeom>
          <a:noFill/>
          <a:ln w="9525">
            <a:noFill/>
            <a:miter lim="800000"/>
            <a:headEnd/>
            <a:tailEnd/>
          </a:ln>
        </p:spPr>
      </p:pic>
      <p:pic>
        <p:nvPicPr>
          <p:cNvPr id="6" name="Picture 2"/>
          <p:cNvPicPr>
            <a:picLocks noChangeAspect="1" noChangeArrowheads="1"/>
          </p:cNvPicPr>
          <p:nvPr userDrawn="1"/>
        </p:nvPicPr>
        <p:blipFill>
          <a:blip r:embed="rId3"/>
          <a:srcRect/>
          <a:stretch>
            <a:fillRect/>
          </a:stretch>
        </p:blipFill>
        <p:spPr bwMode="auto">
          <a:xfrm>
            <a:off x="58738" y="688975"/>
            <a:ext cx="285750" cy="109538"/>
          </a:xfrm>
          <a:prstGeom prst="rect">
            <a:avLst/>
          </a:prstGeom>
          <a:noFill/>
          <a:ln w="9525">
            <a:noFill/>
            <a:miter lim="800000"/>
            <a:headEnd/>
            <a:tailEnd/>
          </a:ln>
        </p:spPr>
      </p:pic>
      <p:pic>
        <p:nvPicPr>
          <p:cNvPr id="7" name="Image 10"/>
          <p:cNvPicPr>
            <a:picLocks noChangeAspect="1"/>
          </p:cNvPicPr>
          <p:nvPr userDrawn="1"/>
        </p:nvPicPr>
        <p:blipFill>
          <a:blip r:embed="rId4"/>
          <a:srcRect/>
          <a:stretch>
            <a:fillRect/>
          </a:stretch>
        </p:blipFill>
        <p:spPr bwMode="auto">
          <a:xfrm>
            <a:off x="7727950" y="185738"/>
            <a:ext cx="1289050" cy="330200"/>
          </a:xfrm>
          <a:prstGeom prst="rect">
            <a:avLst/>
          </a:prstGeom>
          <a:noFill/>
          <a:ln w="9525">
            <a:noFill/>
            <a:miter lim="800000"/>
            <a:headEnd/>
            <a:tailEnd/>
          </a:ln>
        </p:spPr>
      </p:pic>
      <p:sp>
        <p:nvSpPr>
          <p:cNvPr id="2" name="Titre 1"/>
          <p:cNvSpPr>
            <a:spLocks noGrp="1"/>
          </p:cNvSpPr>
          <p:nvPr>
            <p:ph type="title"/>
          </p:nvPr>
        </p:nvSpPr>
        <p:spPr>
          <a:xfrm>
            <a:off x="1115616" y="107429"/>
            <a:ext cx="6611810" cy="523220"/>
          </a:xfrm>
        </p:spPr>
        <p:txBody>
          <a:bodyPr>
            <a:noAutofit/>
          </a:bodyPr>
          <a:lstStyle>
            <a:lvl1pPr algn="l">
              <a:defRPr sz="2800">
                <a:solidFill>
                  <a:srgbClr val="323296"/>
                </a:solidFill>
              </a:defRPr>
            </a:lvl1pPr>
          </a:lstStyle>
          <a:p>
            <a:r>
              <a:rPr lang="fr-FR" dirty="0" smtClean="0"/>
              <a:t>Modifiez le style du titre</a:t>
            </a:r>
            <a:endParaRPr lang="en-US" dirty="0"/>
          </a:p>
        </p:txBody>
      </p:sp>
      <p:sp>
        <p:nvSpPr>
          <p:cNvPr id="3" name="Espace réservé du contenu 2"/>
          <p:cNvSpPr>
            <a:spLocks noGrp="1"/>
          </p:cNvSpPr>
          <p:nvPr>
            <p:ph idx="1"/>
          </p:nvPr>
        </p:nvSpPr>
        <p:spPr>
          <a:xfrm>
            <a:off x="457200" y="1124744"/>
            <a:ext cx="8229600" cy="5001419"/>
          </a:xfrm>
        </p:spPr>
        <p:txBody>
          <a:bodyPr/>
          <a:lstStyle>
            <a:lvl1pPr marL="182563" indent="-182563">
              <a:defRPr sz="2400">
                <a:latin typeface="Calibri" pitchFamily="34" charset="0"/>
                <a:cs typeface="Calibri" pitchFamily="34" charset="0"/>
              </a:defRPr>
            </a:lvl1pPr>
            <a:lvl2pPr marL="623888" indent="-266700">
              <a:defRPr sz="2200">
                <a:latin typeface="Calibri" pitchFamily="34" charset="0"/>
                <a:cs typeface="Calibri" pitchFamily="34" charset="0"/>
              </a:defRPr>
            </a:lvl2pPr>
            <a:lvl3pPr marL="1071563" indent="-157163">
              <a:defRPr sz="2000">
                <a:latin typeface="Calibri" pitchFamily="34" charset="0"/>
                <a:cs typeface="Calibri" pitchFamily="34" charset="0"/>
              </a:defRPr>
            </a:lvl3pPr>
            <a:lvl4pPr marL="1520825" indent="-149225">
              <a:defRPr sz="1800">
                <a:latin typeface="Calibri" pitchFamily="34" charset="0"/>
                <a:cs typeface="Calibri" pitchFamily="34" charset="0"/>
              </a:defRPr>
            </a:lvl4pPr>
            <a:lvl5pPr marL="1970088" indent="-141288">
              <a:defRPr sz="1600">
                <a:latin typeface="Calibri" pitchFamily="34" charset="0"/>
                <a:cs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8" name="Espace réservé de la date 3"/>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fr-FR"/>
          </a:p>
        </p:txBody>
      </p:sp>
      <p:sp>
        <p:nvSpPr>
          <p:cNvPr id="9" name="Espace réservé du pied de page 4"/>
          <p:cNvSpPr>
            <a:spLocks noGrp="1"/>
          </p:cNvSpPr>
          <p:nvPr>
            <p:ph type="ftr" sz="quarter" idx="11"/>
          </p:nvPr>
        </p:nvSpPr>
        <p:spPr/>
        <p:txBody>
          <a:bodyPr/>
          <a:lstStyle>
            <a:lvl1pPr algn="l" fontAlgn="auto">
              <a:spcBef>
                <a:spcPts val="0"/>
              </a:spcBef>
              <a:spcAft>
                <a:spcPts val="0"/>
              </a:spcAft>
              <a:defRPr>
                <a:ea typeface="+mn-ea"/>
              </a:defRPr>
            </a:lvl1pPr>
          </a:lstStyle>
          <a:p>
            <a:pPr>
              <a:defRPr/>
            </a:pPr>
            <a:endParaRPr lang="fr-FR"/>
          </a:p>
        </p:txBody>
      </p:sp>
      <p:sp>
        <p:nvSpPr>
          <p:cNvPr id="10" name="Espace réservé du numéro de diapositive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0397421A-38E4-4C0F-A976-5E3F4F44AD2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mn-lt"/>
                <a:ea typeface="ＭＳ Ｐゴシック" pitchFamily="34" charset="-128"/>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mn-lt"/>
                <a:ea typeface="ＭＳ Ｐゴシック" pitchFamily="34" charset="-128"/>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000000"/>
                </a:solidFill>
                <a:latin typeface="+mn-lt"/>
                <a:ea typeface="ＭＳ Ｐゴシック" pitchFamily="34" charset="-128"/>
                <a:cs typeface="+mn-cs"/>
              </a:defRPr>
            </a:lvl1pPr>
          </a:lstStyle>
          <a:p>
            <a:pPr>
              <a:defRPr/>
            </a:pPr>
            <a:fld id="{AB3A701C-86F8-4D8A-80A9-E1A29629A98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41.bin"/><Relationship Id="rId18" Type="http://schemas.openxmlformats.org/officeDocument/2006/relationships/image" Target="../media/image66.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63.wmf"/><Relationship Id="rId17" Type="http://schemas.openxmlformats.org/officeDocument/2006/relationships/oleObject" Target="../embeddings/oleObject43.bin"/><Relationship Id="rId2" Type="http://schemas.openxmlformats.org/officeDocument/2006/relationships/slideLayout" Target="../slideLayouts/slideLayout2.xml"/><Relationship Id="rId16" Type="http://schemas.openxmlformats.org/officeDocument/2006/relationships/image" Target="../media/image65.wmf"/><Relationship Id="rId1" Type="http://schemas.openxmlformats.org/officeDocument/2006/relationships/vmlDrawing" Target="../drawings/vmlDrawing7.vml"/><Relationship Id="rId6" Type="http://schemas.openxmlformats.org/officeDocument/2006/relationships/image" Target="../media/image60.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39.bin"/><Relationship Id="rId14" Type="http://schemas.openxmlformats.org/officeDocument/2006/relationships/image" Target="../media/image64.wmf"/></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73.wmf"/><Relationship Id="rId18" Type="http://schemas.openxmlformats.org/officeDocument/2006/relationships/oleObject" Target="../embeddings/oleObject51.bin"/><Relationship Id="rId3" Type="http://schemas.openxmlformats.org/officeDocument/2006/relationships/notesSlide" Target="../notesSlides/notesSlide3.xml"/><Relationship Id="rId7" Type="http://schemas.openxmlformats.org/officeDocument/2006/relationships/image" Target="../media/image70.wmf"/><Relationship Id="rId12" Type="http://schemas.openxmlformats.org/officeDocument/2006/relationships/oleObject" Target="../embeddings/oleObject48.bin"/><Relationship Id="rId17"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50.bin"/><Relationship Id="rId20" Type="http://schemas.openxmlformats.org/officeDocument/2006/relationships/image" Target="../media/image75.png"/><Relationship Id="rId1" Type="http://schemas.openxmlformats.org/officeDocument/2006/relationships/vmlDrawing" Target="../drawings/vmlDrawing8.vml"/><Relationship Id="rId6" Type="http://schemas.openxmlformats.org/officeDocument/2006/relationships/oleObject" Target="../embeddings/oleObject45.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34.wmf"/><Relationship Id="rId10" Type="http://schemas.openxmlformats.org/officeDocument/2006/relationships/oleObject" Target="../embeddings/oleObject47.bin"/><Relationship Id="rId19" Type="http://schemas.openxmlformats.org/officeDocument/2006/relationships/image" Target="../media/image74.wmf"/><Relationship Id="rId4" Type="http://schemas.openxmlformats.org/officeDocument/2006/relationships/oleObject" Target="../embeddings/oleObject44.bin"/><Relationship Id="rId9" Type="http://schemas.openxmlformats.org/officeDocument/2006/relationships/image" Target="../media/image71.wmf"/><Relationship Id="rId14" Type="http://schemas.openxmlformats.org/officeDocument/2006/relationships/oleObject" Target="../embeddings/oleObject49.bin"/></Relationships>
</file>

<file path=ppt/slides/_rels/slide2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77.wmf"/><Relationship Id="rId3" Type="http://schemas.openxmlformats.org/officeDocument/2006/relationships/notesSlide" Target="../notesSlides/notesSlide4.xml"/><Relationship Id="rId7" Type="http://schemas.openxmlformats.org/officeDocument/2006/relationships/oleObject" Target="../embeddings/oleObject53.bin"/><Relationship Id="rId12"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6.wmf"/><Relationship Id="rId11" Type="http://schemas.openxmlformats.org/officeDocument/2006/relationships/image" Target="../media/image79.png"/><Relationship Id="rId5" Type="http://schemas.openxmlformats.org/officeDocument/2006/relationships/oleObject" Target="../embeddings/oleObject52.bin"/><Relationship Id="rId10" Type="http://schemas.openxmlformats.org/officeDocument/2006/relationships/image" Target="../media/image35.wmf"/><Relationship Id="rId4" Type="http://schemas.openxmlformats.org/officeDocument/2006/relationships/image" Target="../media/image78.png"/><Relationship Id="rId9" Type="http://schemas.openxmlformats.org/officeDocument/2006/relationships/oleObject" Target="../embeddings/oleObject54.bin"/></Relationships>
</file>

<file path=ppt/slides/_rels/slide2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75.png"/><Relationship Id="rId4" Type="http://schemas.openxmlformats.org/officeDocument/2006/relationships/image" Target="../media/image76.wmf"/></Relationships>
</file>

<file path=ppt/slides/_rels/slide2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png"/><Relationship Id="rId7" Type="http://schemas.openxmlformats.org/officeDocument/2006/relationships/image" Target="../media/image8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jpg"/><Relationship Id="rId5" Type="http://schemas.openxmlformats.org/officeDocument/2006/relationships/image" Target="../media/image87.jpe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0.bin"/><Relationship Id="rId18" Type="http://schemas.openxmlformats.org/officeDocument/2006/relationships/image" Target="../media/image19.wmf"/><Relationship Id="rId3" Type="http://schemas.openxmlformats.org/officeDocument/2006/relationships/oleObject" Target="../embeddings/oleObject5.bin"/><Relationship Id="rId21" Type="http://schemas.openxmlformats.org/officeDocument/2006/relationships/image" Target="../media/image20.wmf"/><Relationship Id="rId7" Type="http://schemas.openxmlformats.org/officeDocument/2006/relationships/oleObject" Target="../embeddings/oleObject7.bin"/><Relationship Id="rId12" Type="http://schemas.openxmlformats.org/officeDocument/2006/relationships/image" Target="../media/image16.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5.wmf"/><Relationship Id="rId19" Type="http://schemas.openxmlformats.org/officeDocument/2006/relationships/image" Target="../media/image21.emf"/><Relationship Id="rId4" Type="http://schemas.openxmlformats.org/officeDocument/2006/relationships/image" Target="../media/image12.wmf"/><Relationship Id="rId9" Type="http://schemas.openxmlformats.org/officeDocument/2006/relationships/oleObject" Target="../embeddings/oleObject8.bin"/><Relationship Id="rId14" Type="http://schemas.openxmlformats.org/officeDocument/2006/relationships/image" Target="../media/image17.wmf"/></Relationships>
</file>

<file path=ppt/slides/_rels/slide5.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9.bin"/><Relationship Id="rId18" Type="http://schemas.openxmlformats.org/officeDocument/2006/relationships/image" Target="../media/image29.w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26.wmf"/><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5.wmf"/><Relationship Id="rId19" Type="http://schemas.openxmlformats.org/officeDocument/2006/relationships/oleObject" Target="../embeddings/oleObject22.bin"/><Relationship Id="rId4" Type="http://schemas.openxmlformats.org/officeDocument/2006/relationships/image" Target="../media/image22.wmf"/><Relationship Id="rId9" Type="http://schemas.openxmlformats.org/officeDocument/2006/relationships/oleObject" Target="../embeddings/oleObject17.bin"/><Relationship Id="rId14" Type="http://schemas.openxmlformats.org/officeDocument/2006/relationships/image" Target="../media/image27.wmf"/></Relationships>
</file>

<file path=ppt/slides/_rels/slide6.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9.bin"/><Relationship Id="rId18" Type="http://schemas.openxmlformats.org/officeDocument/2006/relationships/image" Target="../media/image38.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5.wmf"/><Relationship Id="rId17"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4.vml"/><Relationship Id="rId6" Type="http://schemas.openxmlformats.org/officeDocument/2006/relationships/image" Target="../media/image32.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34.wmf"/><Relationship Id="rId19" Type="http://schemas.openxmlformats.org/officeDocument/2006/relationships/oleObject" Target="../embeddings/oleObject32.bin"/><Relationship Id="rId4" Type="http://schemas.openxmlformats.org/officeDocument/2006/relationships/image" Target="../media/image31.wmf"/><Relationship Id="rId9" Type="http://schemas.openxmlformats.org/officeDocument/2006/relationships/oleObject" Target="../embeddings/oleObject27.bin"/><Relationship Id="rId14" Type="http://schemas.openxmlformats.org/officeDocument/2006/relationships/image" Target="../media/image36.wmf"/></Relationships>
</file>

<file path=ppt/slides/_rels/slide7.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4.bin"/><Relationship Id="rId5" Type="http://schemas.openxmlformats.org/officeDocument/2006/relationships/image" Target="../media/image40.wmf"/><Relationship Id="rId4"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4.wmf"/><Relationship Id="rId4" Type="http://schemas.openxmlformats.org/officeDocument/2006/relationships/oleObject" Target="../embeddings/oleObject3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2209" y="1598935"/>
            <a:ext cx="7764404" cy="1470025"/>
          </a:xfrm>
        </p:spPr>
        <p:txBody>
          <a:bodyPr/>
          <a:lstStyle/>
          <a:p>
            <a:pPr eaLnBrk="1" hangingPunct="1"/>
            <a:r>
              <a:rPr lang="en-US" sz="2400" dirty="0" smtClean="0">
                <a:effectLst>
                  <a:outerShdw blurRad="38100" dist="38100" dir="2700000" algn="tl">
                    <a:srgbClr val="C0C0C0"/>
                  </a:outerShdw>
                </a:effectLst>
              </a:rPr>
              <a:t>The proton radius from atomic/molecular spectroscopy :</a:t>
            </a:r>
            <a:br>
              <a:rPr lang="en-US" sz="2400" dirty="0" smtClean="0">
                <a:effectLst>
                  <a:outerShdw blurRad="38100" dist="38100" dir="2700000" algn="tl">
                    <a:srgbClr val="C0C0C0"/>
                  </a:outerShdw>
                </a:effectLst>
              </a:rPr>
            </a:br>
            <a:r>
              <a:rPr lang="en-US" sz="1200" dirty="0" smtClean="0">
                <a:effectLst>
                  <a:outerShdw blurRad="38100" dist="38100" dir="2700000" algn="tl">
                    <a:srgbClr val="C0C0C0"/>
                  </a:outerShdw>
                </a:effectLst>
              </a:rPr>
              <a:t/>
            </a:r>
            <a:br>
              <a:rPr lang="en-US" sz="1200" dirty="0" smtClean="0">
                <a:effectLst>
                  <a:outerShdw blurRad="38100" dist="38100" dir="2700000" algn="tl">
                    <a:srgbClr val="C0C0C0"/>
                  </a:outerShdw>
                </a:effectLst>
              </a:rPr>
            </a:br>
            <a:r>
              <a:rPr lang="en-US" sz="2400" dirty="0" smtClean="0">
                <a:effectLst>
                  <a:outerShdw blurRad="38100" dist="38100" dir="2700000" algn="tl">
                    <a:srgbClr val="C0C0C0"/>
                  </a:outerShdw>
                </a:effectLst>
              </a:rPr>
              <a:t>Current status and perspectives</a:t>
            </a:r>
            <a:endParaRPr lang="en-US" sz="2400" baseline="30000" dirty="0" smtClean="0">
              <a:effectLst>
                <a:outerShdw blurRad="38100" dist="38100" dir="2700000" algn="tl">
                  <a:srgbClr val="C0C0C0"/>
                </a:outerShdw>
              </a:effectLst>
            </a:endParaRPr>
          </a:p>
        </p:txBody>
      </p:sp>
      <p:sp>
        <p:nvSpPr>
          <p:cNvPr id="6146" name="Espace réservé du pied de page 3"/>
          <p:cNvSpPr txBox="1">
            <a:spLocks noGrp="1"/>
          </p:cNvSpPr>
          <p:nvPr/>
        </p:nvSpPr>
        <p:spPr bwMode="auto">
          <a:xfrm>
            <a:off x="2297434" y="6021288"/>
            <a:ext cx="4650830" cy="750887"/>
          </a:xfrm>
          <a:prstGeom prst="rect">
            <a:avLst/>
          </a:prstGeom>
          <a:noFill/>
          <a:ln w="9525">
            <a:noFill/>
            <a:miter lim="800000"/>
            <a:headEnd/>
            <a:tailEnd/>
          </a:ln>
        </p:spPr>
        <p:txBody>
          <a:bodyPr/>
          <a:lstStyle/>
          <a:p>
            <a:pPr algn="ctr"/>
            <a:r>
              <a:rPr lang="en-US" sz="1400" i="1" dirty="0" smtClean="0">
                <a:solidFill>
                  <a:srgbClr val="000000"/>
                </a:solidFill>
                <a:latin typeface="Arial" charset="0"/>
              </a:rPr>
              <a:t>5</a:t>
            </a:r>
            <a:r>
              <a:rPr lang="en-US" sz="1400" i="1" baseline="30000" dirty="0" smtClean="0">
                <a:solidFill>
                  <a:srgbClr val="000000"/>
                </a:solidFill>
                <a:latin typeface="Arial" charset="0"/>
              </a:rPr>
              <a:t>th</a:t>
            </a:r>
            <a:r>
              <a:rPr lang="en-US" sz="1400" i="1" dirty="0" smtClean="0">
                <a:solidFill>
                  <a:srgbClr val="000000"/>
                </a:solidFill>
                <a:latin typeface="Arial" charset="0"/>
              </a:rPr>
              <a:t> French-Ukrainian workshop</a:t>
            </a:r>
          </a:p>
          <a:p>
            <a:pPr algn="ctr"/>
            <a:r>
              <a:rPr lang="en-US" sz="1400" i="1" dirty="0" smtClean="0">
                <a:solidFill>
                  <a:srgbClr val="000000"/>
                </a:solidFill>
                <a:latin typeface="Arial" charset="0"/>
              </a:rPr>
              <a:t>Instrumentation developments for high energy physics</a:t>
            </a:r>
          </a:p>
          <a:p>
            <a:pPr algn="ctr"/>
            <a:r>
              <a:rPr lang="en-US" sz="1400" i="1" dirty="0" smtClean="0">
                <a:solidFill>
                  <a:srgbClr val="000000"/>
                </a:solidFill>
                <a:latin typeface="Arial" charset="0"/>
              </a:rPr>
              <a:t>LAL, </a:t>
            </a:r>
            <a:r>
              <a:rPr lang="en-US" sz="1400" i="1" dirty="0" err="1" smtClean="0">
                <a:solidFill>
                  <a:srgbClr val="000000"/>
                </a:solidFill>
                <a:latin typeface="Arial" charset="0"/>
              </a:rPr>
              <a:t>Orsay</a:t>
            </a:r>
            <a:r>
              <a:rPr lang="en-US" sz="1400" i="1" dirty="0" smtClean="0">
                <a:solidFill>
                  <a:srgbClr val="000000"/>
                </a:solidFill>
                <a:latin typeface="Arial" charset="0"/>
              </a:rPr>
              <a:t>, 7 November 2017</a:t>
            </a:r>
            <a:endParaRPr lang="en-US" sz="1400" i="1" dirty="0">
              <a:solidFill>
                <a:srgbClr val="000000"/>
              </a:solidFill>
              <a:latin typeface="Arial" charset="0"/>
            </a:endParaRPr>
          </a:p>
        </p:txBody>
      </p:sp>
      <p:sp>
        <p:nvSpPr>
          <p:cNvPr id="6147" name="Sous-titre 2"/>
          <p:cNvSpPr>
            <a:spLocks noGrp="1"/>
          </p:cNvSpPr>
          <p:nvPr>
            <p:ph type="subTitle" idx="1"/>
          </p:nvPr>
        </p:nvSpPr>
        <p:spPr>
          <a:xfrm>
            <a:off x="85458" y="3716833"/>
            <a:ext cx="8950716" cy="576263"/>
          </a:xfrm>
        </p:spPr>
        <p:txBody>
          <a:bodyPr/>
          <a:lstStyle/>
          <a:p>
            <a:pPr eaLnBrk="1" hangingPunct="1">
              <a:lnSpc>
                <a:spcPct val="90000"/>
              </a:lnSpc>
            </a:pPr>
            <a:r>
              <a:rPr lang="fr-FR" sz="2400" dirty="0" smtClean="0">
                <a:solidFill>
                  <a:srgbClr val="3333CC"/>
                </a:solidFill>
              </a:rPr>
              <a:t>Jean-Philippe Karr</a:t>
            </a:r>
            <a:endParaRPr lang="fr-FR" sz="2400" baseline="30000" dirty="0" smtClean="0">
              <a:solidFill>
                <a:srgbClr val="3333CC"/>
              </a:solidFill>
            </a:endParaRPr>
          </a:p>
        </p:txBody>
      </p:sp>
      <p:sp>
        <p:nvSpPr>
          <p:cNvPr id="6148" name="ZoneTexte 2"/>
          <p:cNvSpPr txBox="1">
            <a:spLocks noChangeArrowheads="1"/>
          </p:cNvSpPr>
          <p:nvPr/>
        </p:nvSpPr>
        <p:spPr bwMode="auto">
          <a:xfrm>
            <a:off x="949719" y="4567460"/>
            <a:ext cx="7294689" cy="1015663"/>
          </a:xfrm>
          <a:prstGeom prst="rect">
            <a:avLst/>
          </a:prstGeom>
          <a:noFill/>
          <a:ln w="9525">
            <a:noFill/>
            <a:miter lim="800000"/>
            <a:headEnd/>
            <a:tailEnd/>
          </a:ln>
        </p:spPr>
        <p:txBody>
          <a:bodyPr wrap="none">
            <a:spAutoFit/>
          </a:bodyPr>
          <a:lstStyle/>
          <a:p>
            <a:pPr algn="ctr"/>
            <a:r>
              <a:rPr lang="fr-FR" i="1" baseline="30000" dirty="0" smtClean="0">
                <a:solidFill>
                  <a:schemeClr val="tx1"/>
                </a:solidFill>
              </a:rPr>
              <a:t>1</a:t>
            </a:r>
            <a:r>
              <a:rPr lang="fr-FR" i="1" dirty="0" smtClean="0">
                <a:solidFill>
                  <a:schemeClr val="tx1"/>
                </a:solidFill>
              </a:rPr>
              <a:t>Laboratoire </a:t>
            </a:r>
            <a:r>
              <a:rPr lang="fr-FR" i="1" dirty="0">
                <a:solidFill>
                  <a:schemeClr val="tx1"/>
                </a:solidFill>
              </a:rPr>
              <a:t>Kastler </a:t>
            </a:r>
            <a:r>
              <a:rPr lang="fr-FR" i="1" dirty="0" err="1">
                <a:solidFill>
                  <a:schemeClr val="tx1"/>
                </a:solidFill>
              </a:rPr>
              <a:t>Brossel</a:t>
            </a:r>
            <a:r>
              <a:rPr lang="fr-FR" i="1" dirty="0">
                <a:solidFill>
                  <a:schemeClr val="tx1"/>
                </a:solidFill>
              </a:rPr>
              <a:t>  (</a:t>
            </a:r>
            <a:r>
              <a:rPr lang="fr-FR" i="1" dirty="0" smtClean="0">
                <a:solidFill>
                  <a:schemeClr val="tx1"/>
                </a:solidFill>
              </a:rPr>
              <a:t>UPMC, </a:t>
            </a:r>
            <a:r>
              <a:rPr lang="fr-FR" i="1" dirty="0">
                <a:solidFill>
                  <a:schemeClr val="tx1"/>
                </a:solidFill>
              </a:rPr>
              <a:t>ENS, CNRS, Collège de France)</a:t>
            </a:r>
          </a:p>
          <a:p>
            <a:pPr algn="ctr"/>
            <a:endParaRPr lang="fr-FR" i="1" dirty="0">
              <a:solidFill>
                <a:schemeClr val="tx1"/>
              </a:solidFill>
            </a:endParaRPr>
          </a:p>
          <a:p>
            <a:pPr algn="ctr"/>
            <a:r>
              <a:rPr lang="fr-FR" i="1" baseline="30000" dirty="0" smtClean="0">
                <a:solidFill>
                  <a:schemeClr val="tx1"/>
                </a:solidFill>
              </a:rPr>
              <a:t>2</a:t>
            </a:r>
            <a:r>
              <a:rPr lang="fr-FR" i="1" dirty="0" smtClean="0">
                <a:solidFill>
                  <a:schemeClr val="tx1"/>
                </a:solidFill>
              </a:rPr>
              <a:t>Université </a:t>
            </a:r>
            <a:r>
              <a:rPr lang="fr-FR" i="1" dirty="0">
                <a:solidFill>
                  <a:schemeClr val="tx1"/>
                </a:solidFill>
              </a:rPr>
              <a:t>d’Evry – Val d’Essonne</a:t>
            </a:r>
          </a:p>
        </p:txBody>
      </p:sp>
      <p:pic>
        <p:nvPicPr>
          <p:cNvPr id="6149" name="Picture 7" descr="logo_tutelle4"/>
          <p:cNvPicPr>
            <a:picLocks noChangeAspect="1" noChangeArrowheads="1"/>
          </p:cNvPicPr>
          <p:nvPr/>
        </p:nvPicPr>
        <p:blipFill>
          <a:blip r:embed="rId3"/>
          <a:srcRect l="19705" r="21181" b="7047"/>
          <a:stretch>
            <a:fillRect/>
          </a:stretch>
        </p:blipFill>
        <p:spPr bwMode="auto">
          <a:xfrm>
            <a:off x="6300788" y="4926235"/>
            <a:ext cx="1223962" cy="735013"/>
          </a:xfrm>
          <a:prstGeom prst="rect">
            <a:avLst/>
          </a:prstGeom>
          <a:noFill/>
          <a:ln w="9525">
            <a:noFill/>
            <a:miter lim="800000"/>
            <a:headEnd/>
            <a:tailEnd/>
          </a:ln>
        </p:spPr>
      </p:pic>
      <p:pic>
        <p:nvPicPr>
          <p:cNvPr id="6150" name="Picture 6" descr="logo_tutellecdf"/>
          <p:cNvPicPr>
            <a:picLocks noChangeAspect="1" noChangeArrowheads="1"/>
          </p:cNvPicPr>
          <p:nvPr/>
        </p:nvPicPr>
        <p:blipFill>
          <a:blip r:embed="rId4"/>
          <a:srcRect/>
          <a:stretch>
            <a:fillRect/>
          </a:stretch>
        </p:blipFill>
        <p:spPr bwMode="auto">
          <a:xfrm>
            <a:off x="7397750" y="912813"/>
            <a:ext cx="1495425" cy="428625"/>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0965DD07-34DA-4599-BD33-D6C775AC1B9B}" type="slidenum">
              <a:rPr lang="fr-FR" smtClean="0"/>
              <a:pPr>
                <a:defRPr/>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1" name="Titre 1"/>
          <p:cNvSpPr>
            <a:spLocks noGrp="1"/>
          </p:cNvSpPr>
          <p:nvPr>
            <p:ph type="title"/>
          </p:nvPr>
        </p:nvSpPr>
        <p:spPr>
          <a:xfrm>
            <a:off x="1056407" y="53589"/>
            <a:ext cx="6611937" cy="523875"/>
          </a:xfrm>
        </p:spPr>
        <p:txBody>
          <a:bodyPr/>
          <a:lstStyle/>
          <a:p>
            <a:pPr algn="ctr"/>
            <a:r>
              <a:rPr lang="en-US" sz="2400" dirty="0" smtClean="0"/>
              <a:t>H atom spectroscopy</a:t>
            </a:r>
          </a:p>
        </p:txBody>
      </p:sp>
      <p:pic>
        <p:nvPicPr>
          <p:cNvPr id="3" name="Image 2"/>
          <p:cNvPicPr>
            <a:picLocks noChangeAspect="1"/>
          </p:cNvPicPr>
          <p:nvPr/>
        </p:nvPicPr>
        <p:blipFill>
          <a:blip r:embed="rId2"/>
          <a:stretch>
            <a:fillRect/>
          </a:stretch>
        </p:blipFill>
        <p:spPr>
          <a:xfrm>
            <a:off x="748655" y="980728"/>
            <a:ext cx="7423745" cy="5158381"/>
          </a:xfrm>
          <a:prstGeom prst="rect">
            <a:avLst/>
          </a:prstGeom>
        </p:spPr>
      </p:pic>
      <p:sp>
        <p:nvSpPr>
          <p:cNvPr id="2" name="Ellipse 1"/>
          <p:cNvSpPr/>
          <p:nvPr/>
        </p:nvSpPr>
        <p:spPr bwMode="auto">
          <a:xfrm>
            <a:off x="3131840" y="4797152"/>
            <a:ext cx="1944216" cy="432048"/>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5" name="Ellipse 4"/>
          <p:cNvSpPr/>
          <p:nvPr/>
        </p:nvSpPr>
        <p:spPr bwMode="auto">
          <a:xfrm>
            <a:off x="4683098" y="5102276"/>
            <a:ext cx="2265166" cy="432048"/>
          </a:xfrm>
          <a:prstGeom prst="ellipse">
            <a:avLst/>
          </a:prstGeom>
          <a:noFill/>
          <a:ln w="1905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638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11</a:t>
            </a:fld>
            <a:endParaRPr lang="fr-FR"/>
          </a:p>
        </p:txBody>
      </p:sp>
      <p:sp>
        <p:nvSpPr>
          <p:cNvPr id="5" name="Titre 1"/>
          <p:cNvSpPr>
            <a:spLocks noGrp="1"/>
          </p:cNvSpPr>
          <p:nvPr>
            <p:ph type="title"/>
          </p:nvPr>
        </p:nvSpPr>
        <p:spPr>
          <a:xfrm>
            <a:off x="1056407" y="53589"/>
            <a:ext cx="6611937" cy="523875"/>
          </a:xfrm>
        </p:spPr>
        <p:txBody>
          <a:bodyPr/>
          <a:lstStyle/>
          <a:p>
            <a:pPr algn="ctr"/>
            <a:r>
              <a:rPr lang="en-US" sz="2400" dirty="0" smtClean="0"/>
              <a:t>1S-2S transition (MPQ </a:t>
            </a:r>
            <a:r>
              <a:rPr lang="en-US" sz="2400" dirty="0" err="1" smtClean="0"/>
              <a:t>Garching</a:t>
            </a:r>
            <a:r>
              <a:rPr lang="en-US" sz="2400" dirty="0" smtClean="0"/>
              <a:t>)</a:t>
            </a:r>
          </a:p>
        </p:txBody>
      </p:sp>
      <p:pic>
        <p:nvPicPr>
          <p:cNvPr id="6" name="Image 5"/>
          <p:cNvPicPr>
            <a:picLocks noChangeAspect="1"/>
          </p:cNvPicPr>
          <p:nvPr/>
        </p:nvPicPr>
        <p:blipFill>
          <a:blip r:embed="rId2"/>
          <a:stretch>
            <a:fillRect/>
          </a:stretch>
        </p:blipFill>
        <p:spPr>
          <a:xfrm>
            <a:off x="1996679" y="908720"/>
            <a:ext cx="4862609" cy="2166615"/>
          </a:xfrm>
          <a:prstGeom prst="rect">
            <a:avLst/>
          </a:prstGeom>
        </p:spPr>
      </p:pic>
      <p:pic>
        <p:nvPicPr>
          <p:cNvPr id="7" name="Image 6"/>
          <p:cNvPicPr>
            <a:picLocks noChangeAspect="1"/>
          </p:cNvPicPr>
          <p:nvPr/>
        </p:nvPicPr>
        <p:blipFill>
          <a:blip r:embed="rId3"/>
          <a:stretch>
            <a:fillRect/>
          </a:stretch>
        </p:blipFill>
        <p:spPr>
          <a:xfrm>
            <a:off x="539552" y="3445950"/>
            <a:ext cx="3816424" cy="2863370"/>
          </a:xfrm>
          <a:prstGeom prst="rect">
            <a:avLst/>
          </a:prstGeom>
        </p:spPr>
      </p:pic>
      <p:sp>
        <p:nvSpPr>
          <p:cNvPr id="8" name="ZoneTexte 7"/>
          <p:cNvSpPr txBox="1"/>
          <p:nvPr/>
        </p:nvSpPr>
        <p:spPr>
          <a:xfrm>
            <a:off x="3135988" y="4166030"/>
            <a:ext cx="1058880" cy="584775"/>
          </a:xfrm>
          <a:prstGeom prst="rect">
            <a:avLst/>
          </a:prstGeom>
          <a:noFill/>
        </p:spPr>
        <p:txBody>
          <a:bodyPr wrap="none" rtlCol="0">
            <a:spAutoFit/>
          </a:bodyPr>
          <a:lstStyle/>
          <a:p>
            <a:pPr algn="ctr"/>
            <a:r>
              <a:rPr lang="en-US" sz="1600" dirty="0" smtClean="0"/>
              <a:t>Linewidth:</a:t>
            </a:r>
          </a:p>
          <a:p>
            <a:pPr algn="ctr"/>
            <a:r>
              <a:rPr lang="en-US" sz="1600" dirty="0" smtClean="0"/>
              <a:t>2 kHz</a:t>
            </a:r>
          </a:p>
        </p:txBody>
      </p:sp>
      <p:sp>
        <p:nvSpPr>
          <p:cNvPr id="9" name="ZoneTexte 8"/>
          <p:cNvSpPr txBox="1"/>
          <p:nvPr/>
        </p:nvSpPr>
        <p:spPr>
          <a:xfrm>
            <a:off x="4586279" y="3773814"/>
            <a:ext cx="4171335" cy="400110"/>
          </a:xfrm>
          <a:prstGeom prst="rect">
            <a:avLst/>
          </a:prstGeom>
          <a:noFill/>
        </p:spPr>
        <p:txBody>
          <a:bodyPr wrap="none" rtlCol="0">
            <a:spAutoFit/>
          </a:bodyPr>
          <a:lstStyle/>
          <a:p>
            <a:r>
              <a:rPr lang="en-US" i="1" dirty="0" smtClean="0">
                <a:solidFill>
                  <a:schemeClr val="tx1"/>
                </a:solidFill>
                <a:latin typeface="Times New Roman" panose="02020603050405020304" pitchFamily="18" charset="0"/>
                <a:cs typeface="Times New Roman" panose="02020603050405020304" pitchFamily="18" charset="0"/>
              </a:rPr>
              <a:t>f</a:t>
            </a:r>
            <a:r>
              <a:rPr lang="en-US" baseline="-25000" dirty="0" smtClean="0">
                <a:solidFill>
                  <a:schemeClr val="tx1"/>
                </a:solidFill>
                <a:latin typeface="Times New Roman" panose="02020603050405020304" pitchFamily="18" charset="0"/>
                <a:cs typeface="Times New Roman" panose="02020603050405020304" pitchFamily="18" charset="0"/>
              </a:rPr>
              <a:t>1S-2S</a:t>
            </a:r>
            <a:r>
              <a:rPr lang="en-US" dirty="0" smtClean="0">
                <a:solidFill>
                  <a:schemeClr val="tx1"/>
                </a:solidFill>
                <a:latin typeface="Times New Roman" panose="02020603050405020304" pitchFamily="18" charset="0"/>
                <a:cs typeface="Times New Roman" panose="02020603050405020304" pitchFamily="18" charset="0"/>
              </a:rPr>
              <a:t> = 2 466 061 413 187 035 (10) Hz</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ZoneTexte 9"/>
          <p:cNvSpPr txBox="1"/>
          <p:nvPr/>
        </p:nvSpPr>
        <p:spPr>
          <a:xfrm>
            <a:off x="4783668" y="4314582"/>
            <a:ext cx="3828933" cy="338554"/>
          </a:xfrm>
          <a:prstGeom prst="rect">
            <a:avLst/>
          </a:prstGeom>
          <a:noFill/>
        </p:spPr>
        <p:txBody>
          <a:bodyPr wrap="none" rtlCol="0">
            <a:spAutoFit/>
          </a:bodyPr>
          <a:lstStyle/>
          <a:p>
            <a:r>
              <a:rPr lang="en-US" sz="1600" dirty="0" smtClean="0">
                <a:solidFill>
                  <a:schemeClr val="tx1"/>
                </a:solidFill>
              </a:rPr>
              <a:t>C.G. </a:t>
            </a:r>
            <a:r>
              <a:rPr lang="en-US" sz="1600" dirty="0" err="1" smtClean="0">
                <a:solidFill>
                  <a:schemeClr val="tx1"/>
                </a:solidFill>
              </a:rPr>
              <a:t>Parthey</a:t>
            </a:r>
            <a:r>
              <a:rPr lang="en-US" sz="1600" dirty="0" smtClean="0">
                <a:solidFill>
                  <a:schemeClr val="tx1"/>
                </a:solidFill>
              </a:rPr>
              <a:t> et al., PRL </a:t>
            </a:r>
            <a:r>
              <a:rPr lang="en-US" sz="1600" b="1" dirty="0" smtClean="0">
                <a:solidFill>
                  <a:schemeClr val="tx1"/>
                </a:solidFill>
              </a:rPr>
              <a:t>107</a:t>
            </a:r>
            <a:r>
              <a:rPr lang="en-US" sz="1600" dirty="0" smtClean="0">
                <a:solidFill>
                  <a:schemeClr val="tx1"/>
                </a:solidFill>
              </a:rPr>
              <a:t>, 203001 (2011)</a:t>
            </a:r>
            <a:endParaRPr lang="en-US" sz="1600" dirty="0">
              <a:solidFill>
                <a:schemeClr val="tx1"/>
              </a:solidFill>
            </a:endParaRPr>
          </a:p>
        </p:txBody>
      </p:sp>
      <p:sp>
        <p:nvSpPr>
          <p:cNvPr id="11" name="ZoneTexte 10"/>
          <p:cNvSpPr txBox="1"/>
          <p:nvPr/>
        </p:nvSpPr>
        <p:spPr>
          <a:xfrm>
            <a:off x="4594824" y="4829090"/>
            <a:ext cx="4171335" cy="400110"/>
          </a:xfrm>
          <a:prstGeom prst="rect">
            <a:avLst/>
          </a:prstGeom>
          <a:noFill/>
        </p:spPr>
        <p:txBody>
          <a:bodyPr wrap="none" rtlCol="0">
            <a:spAutoFit/>
          </a:bodyPr>
          <a:lstStyle/>
          <a:p>
            <a:r>
              <a:rPr lang="en-US" i="1" dirty="0" smtClean="0">
                <a:solidFill>
                  <a:schemeClr val="tx1"/>
                </a:solidFill>
                <a:latin typeface="Times New Roman" panose="02020603050405020304" pitchFamily="18" charset="0"/>
                <a:cs typeface="Times New Roman" panose="02020603050405020304" pitchFamily="18" charset="0"/>
              </a:rPr>
              <a:t>f</a:t>
            </a:r>
            <a:r>
              <a:rPr lang="en-US" baseline="-25000" dirty="0" smtClean="0">
                <a:solidFill>
                  <a:schemeClr val="tx1"/>
                </a:solidFill>
                <a:latin typeface="Times New Roman" panose="02020603050405020304" pitchFamily="18" charset="0"/>
                <a:cs typeface="Times New Roman" panose="02020603050405020304" pitchFamily="18" charset="0"/>
              </a:rPr>
              <a:t>1S-2S</a:t>
            </a:r>
            <a:r>
              <a:rPr lang="en-US" dirty="0" smtClean="0">
                <a:solidFill>
                  <a:schemeClr val="tx1"/>
                </a:solidFill>
                <a:latin typeface="Times New Roman" panose="02020603050405020304" pitchFamily="18" charset="0"/>
                <a:cs typeface="Times New Roman" panose="02020603050405020304" pitchFamily="18" charset="0"/>
              </a:rPr>
              <a:t> = 2 466 061 413 187 018 (11) Hz</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ZoneTexte 11"/>
          <p:cNvSpPr txBox="1"/>
          <p:nvPr/>
        </p:nvSpPr>
        <p:spPr>
          <a:xfrm>
            <a:off x="4845222" y="5381238"/>
            <a:ext cx="3661580" cy="338554"/>
          </a:xfrm>
          <a:prstGeom prst="rect">
            <a:avLst/>
          </a:prstGeom>
          <a:noFill/>
        </p:spPr>
        <p:txBody>
          <a:bodyPr wrap="none" rtlCol="0">
            <a:spAutoFit/>
          </a:bodyPr>
          <a:lstStyle/>
          <a:p>
            <a:r>
              <a:rPr lang="en-US" sz="1600" dirty="0" smtClean="0">
                <a:solidFill>
                  <a:schemeClr val="tx1"/>
                </a:solidFill>
              </a:rPr>
              <a:t>A. </a:t>
            </a:r>
            <a:r>
              <a:rPr lang="en-US" sz="1600" dirty="0" err="1" smtClean="0">
                <a:solidFill>
                  <a:schemeClr val="tx1"/>
                </a:solidFill>
              </a:rPr>
              <a:t>Matveev</a:t>
            </a:r>
            <a:r>
              <a:rPr lang="en-US" sz="1600" dirty="0" smtClean="0">
                <a:solidFill>
                  <a:schemeClr val="tx1"/>
                </a:solidFill>
              </a:rPr>
              <a:t> et al., PRL </a:t>
            </a:r>
            <a:r>
              <a:rPr lang="en-US" sz="1600" b="1" dirty="0" smtClean="0">
                <a:solidFill>
                  <a:schemeClr val="tx1"/>
                </a:solidFill>
              </a:rPr>
              <a:t>110</a:t>
            </a:r>
            <a:r>
              <a:rPr lang="en-US" sz="1600" dirty="0" smtClean="0">
                <a:solidFill>
                  <a:schemeClr val="tx1"/>
                </a:solidFill>
              </a:rPr>
              <a:t>, 230801 (2013)</a:t>
            </a:r>
            <a:endParaRPr lang="en-US" sz="1600" dirty="0">
              <a:solidFill>
                <a:schemeClr val="tx1"/>
              </a:solidFill>
            </a:endParaRPr>
          </a:p>
        </p:txBody>
      </p:sp>
    </p:spTree>
    <p:extLst>
      <p:ext uri="{BB962C8B-B14F-4D97-AF65-F5344CB8AC3E}">
        <p14:creationId xmlns:p14="http://schemas.microsoft.com/office/powerpoint/2010/main" val="3326859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12</a:t>
            </a:fld>
            <a:endParaRPr lang="fr-FR"/>
          </a:p>
        </p:txBody>
      </p:sp>
      <p:sp>
        <p:nvSpPr>
          <p:cNvPr id="5" name="Titre 1"/>
          <p:cNvSpPr>
            <a:spLocks noGrp="1"/>
          </p:cNvSpPr>
          <p:nvPr>
            <p:ph type="title"/>
          </p:nvPr>
        </p:nvSpPr>
        <p:spPr>
          <a:xfrm>
            <a:off x="1021903" y="53589"/>
            <a:ext cx="6683945" cy="523875"/>
          </a:xfrm>
        </p:spPr>
        <p:txBody>
          <a:bodyPr/>
          <a:lstStyle/>
          <a:p>
            <a:pPr algn="ctr"/>
            <a:r>
              <a:rPr lang="en-US" sz="2400" dirty="0" smtClean="0"/>
              <a:t>Challenges in high-resolution spectroscopy of H</a:t>
            </a:r>
          </a:p>
        </p:txBody>
      </p:sp>
      <p:sp>
        <p:nvSpPr>
          <p:cNvPr id="2" name="ZoneTexte 1"/>
          <p:cNvSpPr txBox="1"/>
          <p:nvPr/>
        </p:nvSpPr>
        <p:spPr>
          <a:xfrm>
            <a:off x="467544" y="1042623"/>
            <a:ext cx="7926209" cy="3416320"/>
          </a:xfrm>
          <a:prstGeom prst="rect">
            <a:avLst/>
          </a:prstGeom>
          <a:noFill/>
        </p:spPr>
        <p:txBody>
          <a:bodyPr wrap="none" rtlCol="0">
            <a:spAutoFit/>
          </a:bodyPr>
          <a:lstStyle/>
          <a:p>
            <a:pPr marL="342900" indent="-342900">
              <a:buFont typeface="Wingdings" panose="05000000000000000000" pitchFamily="2" charset="2"/>
              <a:buChar char="Ø"/>
            </a:pPr>
            <a:r>
              <a:rPr lang="en-US" dirty="0" smtClean="0"/>
              <a:t>Determine the center of a line </a:t>
            </a:r>
            <a:r>
              <a:rPr lang="en-US" dirty="0" smtClean="0">
                <a:sym typeface="Symbol"/>
              </a:rPr>
              <a:t>to a small fraction (10</a:t>
            </a:r>
            <a:r>
              <a:rPr lang="en-US" baseline="30000" dirty="0" smtClean="0">
                <a:sym typeface="Symbol"/>
              </a:rPr>
              <a:t>-3</a:t>
            </a:r>
            <a:r>
              <a:rPr lang="en-US" dirty="0" smtClean="0">
                <a:sym typeface="Symbol"/>
              </a:rPr>
              <a:t>-10</a:t>
            </a:r>
            <a:r>
              <a:rPr lang="en-US" baseline="30000" dirty="0" smtClean="0">
                <a:sym typeface="Symbol"/>
              </a:rPr>
              <a:t>-4</a:t>
            </a:r>
            <a:r>
              <a:rPr lang="en-US" dirty="0" smtClean="0">
                <a:sym typeface="Symbol"/>
              </a:rPr>
              <a:t>) of its width</a:t>
            </a:r>
          </a:p>
          <a:p>
            <a:endParaRPr lang="en-US" dirty="0" smtClean="0">
              <a:sym typeface="Symbol"/>
            </a:endParaRPr>
          </a:p>
          <a:p>
            <a:pPr marL="342900" indent="-342900">
              <a:buFont typeface="Arial" panose="020B0604020202020204" pitchFamily="34" charset="0"/>
              <a:buChar char="•"/>
            </a:pPr>
            <a:r>
              <a:rPr lang="en-US" dirty="0" smtClean="0">
                <a:sym typeface="Symbol"/>
              </a:rPr>
              <a:t>High statistics</a:t>
            </a:r>
          </a:p>
          <a:p>
            <a:endParaRPr lang="en-US" sz="1000" dirty="0" smtClean="0">
              <a:sym typeface="Symbol"/>
            </a:endParaRPr>
          </a:p>
          <a:p>
            <a:pPr marL="342900" indent="-342900">
              <a:buFont typeface="Arial" panose="020B0604020202020204" pitchFamily="34" charset="0"/>
              <a:buChar char="•"/>
            </a:pPr>
            <a:r>
              <a:rPr lang="en-US" dirty="0" smtClean="0">
                <a:sym typeface="Symbol"/>
              </a:rPr>
              <a:t>Precise understanding of </a:t>
            </a:r>
            <a:r>
              <a:rPr lang="en-US" dirty="0" err="1" smtClean="0">
                <a:sym typeface="Symbol"/>
              </a:rPr>
              <a:t>lineshape</a:t>
            </a:r>
            <a:r>
              <a:rPr lang="en-US" dirty="0" smtClean="0">
                <a:sym typeface="Symbol"/>
              </a:rPr>
              <a:t> and systematic effects:</a:t>
            </a:r>
          </a:p>
          <a:p>
            <a:endParaRPr lang="en-US" sz="1000" dirty="0" smtClean="0">
              <a:sym typeface="Symbol"/>
            </a:endParaRPr>
          </a:p>
          <a:p>
            <a:r>
              <a:rPr lang="en-US" dirty="0" smtClean="0">
                <a:sym typeface="Symbol"/>
              </a:rPr>
              <a:t>      - 1</a:t>
            </a:r>
            <a:r>
              <a:rPr lang="en-US" baseline="30000" dirty="0" smtClean="0">
                <a:sym typeface="Symbol"/>
              </a:rPr>
              <a:t>st</a:t>
            </a:r>
            <a:r>
              <a:rPr lang="en-US" dirty="0" smtClean="0">
                <a:sym typeface="Symbol"/>
              </a:rPr>
              <a:t> or 2</a:t>
            </a:r>
            <a:r>
              <a:rPr lang="en-US" baseline="30000" dirty="0" smtClean="0">
                <a:sym typeface="Symbol"/>
              </a:rPr>
              <a:t>nd</a:t>
            </a:r>
            <a:r>
              <a:rPr lang="en-US" dirty="0" smtClean="0">
                <a:sym typeface="Symbol"/>
              </a:rPr>
              <a:t>-order Doppler effect: velocity distribution in atomic beam</a:t>
            </a:r>
          </a:p>
          <a:p>
            <a:endParaRPr lang="en-US" sz="400" dirty="0" smtClean="0">
              <a:sym typeface="Symbol"/>
            </a:endParaRPr>
          </a:p>
          <a:p>
            <a:r>
              <a:rPr lang="en-US" dirty="0" smtClean="0">
                <a:sym typeface="Symbol"/>
              </a:rPr>
              <a:t>      - AC Stark shift (especially for two-photon transitions)</a:t>
            </a:r>
          </a:p>
          <a:p>
            <a:endParaRPr lang="en-US" sz="400" dirty="0" smtClean="0">
              <a:sym typeface="Symbol"/>
            </a:endParaRPr>
          </a:p>
          <a:p>
            <a:r>
              <a:rPr lang="en-US" dirty="0" smtClean="0">
                <a:sym typeface="Symbol"/>
              </a:rPr>
              <a:t>      - Pressure (collision) shift</a:t>
            </a:r>
          </a:p>
          <a:p>
            <a:endParaRPr lang="en-US" sz="400" dirty="0" smtClean="0">
              <a:sym typeface="Symbol"/>
            </a:endParaRPr>
          </a:p>
          <a:p>
            <a:r>
              <a:rPr lang="en-US" dirty="0">
                <a:sym typeface="Symbol"/>
              </a:rPr>
              <a:t> </a:t>
            </a:r>
            <a:r>
              <a:rPr lang="en-US" dirty="0" smtClean="0">
                <a:sym typeface="Symbol"/>
              </a:rPr>
              <a:t>     - Quantum interference effect</a:t>
            </a:r>
          </a:p>
          <a:p>
            <a:endParaRPr lang="en-US" sz="400" dirty="0" smtClean="0">
              <a:sym typeface="Symbol"/>
            </a:endParaRPr>
          </a:p>
          <a:p>
            <a:r>
              <a:rPr lang="en-US" dirty="0">
                <a:sym typeface="Symbol"/>
              </a:rPr>
              <a:t> </a:t>
            </a:r>
            <a:r>
              <a:rPr lang="en-US" dirty="0" smtClean="0">
                <a:sym typeface="Symbol"/>
              </a:rPr>
              <a:t>     - …</a:t>
            </a:r>
          </a:p>
        </p:txBody>
      </p:sp>
    </p:spTree>
    <p:extLst>
      <p:ext uri="{BB962C8B-B14F-4D97-AF65-F5344CB8AC3E}">
        <p14:creationId xmlns:p14="http://schemas.microsoft.com/office/powerpoint/2010/main" val="1955196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13</a:t>
            </a:fld>
            <a:endParaRPr lang="fr-FR"/>
          </a:p>
        </p:txBody>
      </p:sp>
      <p:sp>
        <p:nvSpPr>
          <p:cNvPr id="5" name="Titre 1"/>
          <p:cNvSpPr>
            <a:spLocks noGrp="1"/>
          </p:cNvSpPr>
          <p:nvPr>
            <p:ph type="title"/>
          </p:nvPr>
        </p:nvSpPr>
        <p:spPr>
          <a:xfrm>
            <a:off x="1056407" y="53589"/>
            <a:ext cx="6611937" cy="523875"/>
          </a:xfrm>
        </p:spPr>
        <p:txBody>
          <a:bodyPr/>
          <a:lstStyle/>
          <a:p>
            <a:pPr algn="ctr"/>
            <a:r>
              <a:rPr lang="en-US" sz="2400" dirty="0" smtClean="0">
                <a:solidFill>
                  <a:srgbClr val="FF0000"/>
                </a:solidFill>
              </a:rPr>
              <a:t>New! </a:t>
            </a:r>
            <a:r>
              <a:rPr lang="en-US" sz="2400" dirty="0" smtClean="0"/>
              <a:t>2S-4P transition (MPQ </a:t>
            </a:r>
            <a:r>
              <a:rPr lang="en-US" sz="2400" dirty="0" err="1" smtClean="0"/>
              <a:t>Garching</a:t>
            </a:r>
            <a:r>
              <a:rPr lang="en-US" sz="2400" dirty="0" smtClean="0"/>
              <a:t>)</a:t>
            </a:r>
          </a:p>
        </p:txBody>
      </p:sp>
      <p:pic>
        <p:nvPicPr>
          <p:cNvPr id="6" name="Image 5"/>
          <p:cNvPicPr>
            <a:picLocks noChangeAspect="1"/>
          </p:cNvPicPr>
          <p:nvPr/>
        </p:nvPicPr>
        <p:blipFill>
          <a:blip r:embed="rId2"/>
          <a:stretch>
            <a:fillRect/>
          </a:stretch>
        </p:blipFill>
        <p:spPr>
          <a:xfrm>
            <a:off x="467544" y="836712"/>
            <a:ext cx="4860032" cy="2938289"/>
          </a:xfrm>
          <a:prstGeom prst="rect">
            <a:avLst/>
          </a:prstGeom>
        </p:spPr>
      </p:pic>
      <p:sp>
        <p:nvSpPr>
          <p:cNvPr id="7" name="ZoneTexte 6"/>
          <p:cNvSpPr txBox="1"/>
          <p:nvPr/>
        </p:nvSpPr>
        <p:spPr>
          <a:xfrm>
            <a:off x="5652120" y="1595527"/>
            <a:ext cx="2842381" cy="1169551"/>
          </a:xfrm>
          <a:prstGeom prst="rect">
            <a:avLst/>
          </a:prstGeom>
          <a:noFill/>
        </p:spPr>
        <p:txBody>
          <a:bodyPr wrap="none" rtlCol="0">
            <a:spAutoFit/>
          </a:bodyPr>
          <a:lstStyle/>
          <a:p>
            <a:r>
              <a:rPr lang="en-US" dirty="0" smtClean="0"/>
              <a:t>- Cold (5.8 K) H(2S) atoms</a:t>
            </a:r>
          </a:p>
          <a:p>
            <a:endParaRPr lang="en-US" sz="1000" dirty="0" smtClean="0"/>
          </a:p>
          <a:p>
            <a:r>
              <a:rPr lang="en-US" dirty="0" smtClean="0"/>
              <a:t>- Single hyperfine level</a:t>
            </a:r>
          </a:p>
          <a:p>
            <a:r>
              <a:rPr lang="en-US" dirty="0"/>
              <a:t> </a:t>
            </a:r>
            <a:r>
              <a:rPr lang="en-US" dirty="0" smtClean="0"/>
              <a:t>     populated:2S</a:t>
            </a:r>
            <a:r>
              <a:rPr lang="en-US" baseline="-25000" dirty="0" smtClean="0"/>
              <a:t>1/2</a:t>
            </a:r>
            <a:r>
              <a:rPr lang="en-US" dirty="0" smtClean="0"/>
              <a:t> F=0</a:t>
            </a:r>
            <a:endParaRPr lang="en-US" dirty="0"/>
          </a:p>
        </p:txBody>
      </p:sp>
      <p:pic>
        <p:nvPicPr>
          <p:cNvPr id="8" name="Image 7"/>
          <p:cNvPicPr>
            <a:picLocks noChangeAspect="1"/>
          </p:cNvPicPr>
          <p:nvPr/>
        </p:nvPicPr>
        <p:blipFill>
          <a:blip r:embed="rId3"/>
          <a:stretch>
            <a:fillRect/>
          </a:stretch>
        </p:blipFill>
        <p:spPr>
          <a:xfrm>
            <a:off x="251520" y="3933056"/>
            <a:ext cx="5328592" cy="2675267"/>
          </a:xfrm>
          <a:prstGeom prst="rect">
            <a:avLst/>
          </a:prstGeom>
        </p:spPr>
      </p:pic>
      <p:sp>
        <p:nvSpPr>
          <p:cNvPr id="9" name="ZoneTexte 8"/>
          <p:cNvSpPr txBox="1"/>
          <p:nvPr/>
        </p:nvSpPr>
        <p:spPr>
          <a:xfrm>
            <a:off x="5724128" y="4437112"/>
            <a:ext cx="3114058" cy="1323439"/>
          </a:xfrm>
          <a:prstGeom prst="rect">
            <a:avLst/>
          </a:prstGeom>
          <a:noFill/>
        </p:spPr>
        <p:txBody>
          <a:bodyPr wrap="none" rtlCol="0">
            <a:spAutoFit/>
          </a:bodyPr>
          <a:lstStyle/>
          <a:p>
            <a:pPr algn="ctr"/>
            <a:r>
              <a:rPr lang="en-US" dirty="0" smtClean="0"/>
              <a:t>Natural linewidth: 12.9 MHz</a:t>
            </a:r>
          </a:p>
          <a:p>
            <a:pPr algn="ctr"/>
            <a:endParaRPr lang="en-US" dirty="0"/>
          </a:p>
          <a:p>
            <a:pPr algn="ctr"/>
            <a:r>
              <a:rPr lang="en-US" dirty="0" smtClean="0"/>
              <a:t>+ Doppler broadening,</a:t>
            </a:r>
          </a:p>
          <a:p>
            <a:pPr algn="ctr"/>
            <a:r>
              <a:rPr lang="en-US" dirty="0" smtClean="0"/>
              <a:t>power broadening</a:t>
            </a:r>
            <a:endParaRPr lang="en-US" dirty="0"/>
          </a:p>
        </p:txBody>
      </p:sp>
      <p:sp>
        <p:nvSpPr>
          <p:cNvPr id="12" name="Rectangle 11"/>
          <p:cNvSpPr/>
          <p:nvPr/>
        </p:nvSpPr>
        <p:spPr bwMode="auto">
          <a:xfrm>
            <a:off x="2267744" y="5136931"/>
            <a:ext cx="720080" cy="27438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3" name="Rectangle 12"/>
          <p:cNvSpPr/>
          <p:nvPr/>
        </p:nvSpPr>
        <p:spPr bwMode="auto">
          <a:xfrm>
            <a:off x="4716016" y="5098831"/>
            <a:ext cx="720080" cy="27438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1" name="ZoneTexte 10"/>
          <p:cNvSpPr txBox="1"/>
          <p:nvPr/>
        </p:nvSpPr>
        <p:spPr>
          <a:xfrm>
            <a:off x="2214786" y="5066134"/>
            <a:ext cx="1744965" cy="338554"/>
          </a:xfrm>
          <a:prstGeom prst="rect">
            <a:avLst/>
          </a:prstGeom>
          <a:noFill/>
        </p:spPr>
        <p:txBody>
          <a:bodyPr wrap="none" rtlCol="0">
            <a:spAutoFit/>
          </a:bodyPr>
          <a:lstStyle/>
          <a:p>
            <a:r>
              <a:rPr lang="en-US" sz="1600" dirty="0" smtClean="0"/>
              <a:t>Linewidth: 20 MHz</a:t>
            </a:r>
            <a:endParaRPr lang="en-US" sz="1600" dirty="0"/>
          </a:p>
        </p:txBody>
      </p:sp>
    </p:spTree>
    <p:extLst>
      <p:ext uri="{BB962C8B-B14F-4D97-AF65-F5344CB8AC3E}">
        <p14:creationId xmlns:p14="http://schemas.microsoft.com/office/powerpoint/2010/main" val="496548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14</a:t>
            </a:fld>
            <a:endParaRPr lang="fr-FR" dirty="0"/>
          </a:p>
        </p:txBody>
      </p:sp>
      <p:sp>
        <p:nvSpPr>
          <p:cNvPr id="5" name="Titre 1"/>
          <p:cNvSpPr>
            <a:spLocks noGrp="1"/>
          </p:cNvSpPr>
          <p:nvPr>
            <p:ph type="title"/>
          </p:nvPr>
        </p:nvSpPr>
        <p:spPr>
          <a:xfrm>
            <a:off x="1056407" y="53589"/>
            <a:ext cx="6611937" cy="523875"/>
          </a:xfrm>
        </p:spPr>
        <p:txBody>
          <a:bodyPr/>
          <a:lstStyle/>
          <a:p>
            <a:pPr algn="ctr"/>
            <a:r>
              <a:rPr lang="en-US" sz="2400" dirty="0" smtClean="0">
                <a:solidFill>
                  <a:srgbClr val="FF0000"/>
                </a:solidFill>
              </a:rPr>
              <a:t>New! </a:t>
            </a:r>
            <a:r>
              <a:rPr lang="en-US" sz="2400" dirty="0" smtClean="0"/>
              <a:t>2S-4P transition (MPQ </a:t>
            </a:r>
            <a:r>
              <a:rPr lang="en-US" sz="2400" dirty="0" err="1" smtClean="0"/>
              <a:t>Garching</a:t>
            </a:r>
            <a:r>
              <a:rPr lang="en-US" sz="2400" dirty="0" smtClean="0"/>
              <a:t>)</a:t>
            </a:r>
          </a:p>
        </p:txBody>
      </p:sp>
      <p:pic>
        <p:nvPicPr>
          <p:cNvPr id="2" name="Image 1"/>
          <p:cNvPicPr>
            <a:picLocks noChangeAspect="1"/>
          </p:cNvPicPr>
          <p:nvPr/>
        </p:nvPicPr>
        <p:blipFill>
          <a:blip r:embed="rId2"/>
          <a:stretch>
            <a:fillRect/>
          </a:stretch>
        </p:blipFill>
        <p:spPr>
          <a:xfrm>
            <a:off x="461254" y="1700808"/>
            <a:ext cx="4151067" cy="3130946"/>
          </a:xfrm>
          <a:prstGeom prst="rect">
            <a:avLst/>
          </a:prstGeom>
        </p:spPr>
      </p:pic>
      <p:sp>
        <p:nvSpPr>
          <p:cNvPr id="3" name="ZoneTexte 2"/>
          <p:cNvSpPr txBox="1"/>
          <p:nvPr/>
        </p:nvSpPr>
        <p:spPr>
          <a:xfrm>
            <a:off x="2915816" y="777764"/>
            <a:ext cx="3168240" cy="400110"/>
          </a:xfrm>
          <a:prstGeom prst="rect">
            <a:avLst/>
          </a:prstGeom>
          <a:noFill/>
        </p:spPr>
        <p:txBody>
          <a:bodyPr wrap="none" rtlCol="0">
            <a:spAutoFit/>
          </a:bodyPr>
          <a:lstStyle/>
          <a:p>
            <a:r>
              <a:rPr lang="en-US" dirty="0" smtClean="0"/>
              <a:t>Quantum interference effect</a:t>
            </a:r>
            <a:endParaRPr lang="en-US" dirty="0"/>
          </a:p>
        </p:txBody>
      </p:sp>
      <p:pic>
        <p:nvPicPr>
          <p:cNvPr id="10" name="Image 9"/>
          <p:cNvPicPr>
            <a:picLocks noChangeAspect="1"/>
          </p:cNvPicPr>
          <p:nvPr/>
        </p:nvPicPr>
        <p:blipFill>
          <a:blip r:embed="rId3"/>
          <a:stretch>
            <a:fillRect/>
          </a:stretch>
        </p:blipFill>
        <p:spPr>
          <a:xfrm>
            <a:off x="5137443" y="1378174"/>
            <a:ext cx="3250981" cy="3562994"/>
          </a:xfrm>
          <a:prstGeom prst="rect">
            <a:avLst/>
          </a:prstGeom>
        </p:spPr>
      </p:pic>
      <p:sp>
        <p:nvSpPr>
          <p:cNvPr id="11" name="ZoneTexte 10"/>
          <p:cNvSpPr txBox="1"/>
          <p:nvPr/>
        </p:nvSpPr>
        <p:spPr>
          <a:xfrm>
            <a:off x="2472402" y="5229200"/>
            <a:ext cx="3887667" cy="400110"/>
          </a:xfrm>
          <a:prstGeom prst="rect">
            <a:avLst/>
          </a:prstGeom>
          <a:noFill/>
        </p:spPr>
        <p:txBody>
          <a:bodyPr wrap="none" rtlCol="0">
            <a:spAutoFit/>
          </a:bodyPr>
          <a:lstStyle/>
          <a:p>
            <a:pPr algn="ctr"/>
            <a:r>
              <a:rPr lang="en-US" i="1" dirty="0" smtClean="0">
                <a:solidFill>
                  <a:schemeClr val="tx1"/>
                </a:solidFill>
                <a:latin typeface="Times New Roman" panose="02020603050405020304" pitchFamily="18" charset="0"/>
                <a:cs typeface="Times New Roman" panose="02020603050405020304" pitchFamily="18" charset="0"/>
              </a:rPr>
              <a:t>f</a:t>
            </a:r>
            <a:r>
              <a:rPr lang="en-US" baseline="-25000" dirty="0">
                <a:solidFill>
                  <a:schemeClr val="tx1"/>
                </a:solidFill>
                <a:latin typeface="Times New Roman" panose="02020603050405020304" pitchFamily="18" charset="0"/>
                <a:cs typeface="Times New Roman" panose="02020603050405020304" pitchFamily="18" charset="0"/>
              </a:rPr>
              <a:t> </a:t>
            </a:r>
            <a:r>
              <a:rPr lang="en-US" baseline="-25000" dirty="0" smtClean="0">
                <a:solidFill>
                  <a:schemeClr val="tx1"/>
                </a:solidFill>
                <a:latin typeface="Times New Roman" panose="02020603050405020304" pitchFamily="18" charset="0"/>
                <a:cs typeface="Times New Roman" panose="02020603050405020304" pitchFamily="18" charset="0"/>
              </a:rPr>
              <a:t>2S-4P</a:t>
            </a:r>
            <a:r>
              <a:rPr lang="en-US" dirty="0" smtClean="0">
                <a:solidFill>
                  <a:schemeClr val="tx1"/>
                </a:solidFill>
                <a:latin typeface="Times New Roman" panose="02020603050405020304" pitchFamily="18" charset="0"/>
                <a:cs typeface="Times New Roman" panose="02020603050405020304" pitchFamily="18" charset="0"/>
              </a:rPr>
              <a:t> = 616 520 931 626.8(2.3) kHz</a:t>
            </a:r>
          </a:p>
        </p:txBody>
      </p:sp>
      <p:sp>
        <p:nvSpPr>
          <p:cNvPr id="12" name="ZoneTexte 11"/>
          <p:cNvSpPr txBox="1"/>
          <p:nvPr/>
        </p:nvSpPr>
        <p:spPr>
          <a:xfrm>
            <a:off x="1792498" y="5733256"/>
            <a:ext cx="5443798" cy="400110"/>
          </a:xfrm>
          <a:prstGeom prst="rect">
            <a:avLst/>
          </a:prstGeom>
          <a:noFill/>
        </p:spPr>
        <p:txBody>
          <a:bodyPr wrap="none" rtlCol="0">
            <a:spAutoFit/>
          </a:bodyPr>
          <a:lstStyle/>
          <a:p>
            <a:r>
              <a:rPr lang="en-US" dirty="0" smtClean="0"/>
              <a:t>Main source of uncertainty: 1</a:t>
            </a:r>
            <a:r>
              <a:rPr lang="en-US" baseline="30000" dirty="0" smtClean="0"/>
              <a:t>st</a:t>
            </a:r>
            <a:r>
              <a:rPr lang="en-US" dirty="0" smtClean="0"/>
              <a:t>-order Doppler shift</a:t>
            </a:r>
            <a:endParaRPr lang="en-US" dirty="0"/>
          </a:p>
        </p:txBody>
      </p:sp>
      <p:sp>
        <p:nvSpPr>
          <p:cNvPr id="13" name="ZoneTexte 12"/>
          <p:cNvSpPr txBox="1"/>
          <p:nvPr/>
        </p:nvSpPr>
        <p:spPr>
          <a:xfrm>
            <a:off x="6660232" y="5235296"/>
            <a:ext cx="1433406" cy="400110"/>
          </a:xfrm>
          <a:prstGeom prst="rect">
            <a:avLst/>
          </a:prstGeom>
          <a:noFill/>
        </p:spPr>
        <p:txBody>
          <a:bodyPr wrap="none" rtlCol="0">
            <a:spAutoFit/>
          </a:bodyPr>
          <a:lstStyle/>
          <a:p>
            <a:r>
              <a:rPr lang="en-US" dirty="0" err="1" smtClean="0">
                <a:solidFill>
                  <a:srgbClr val="FF0000"/>
                </a:solidFill>
                <a:latin typeface="Symbol" panose="05050102010706020507" pitchFamily="18" charset="2"/>
              </a:rPr>
              <a:t>D</a:t>
            </a:r>
            <a:r>
              <a:rPr lang="en-US" i="1" dirty="0" err="1" smtClean="0">
                <a:solidFill>
                  <a:srgbClr val="FF0000"/>
                </a:solidFill>
                <a:latin typeface="Times New Roman" panose="02020603050405020304" pitchFamily="18" charset="0"/>
                <a:cs typeface="Times New Roman" panose="02020603050405020304" pitchFamily="18" charset="0"/>
              </a:rPr>
              <a:t>f</a:t>
            </a:r>
            <a:r>
              <a:rPr lang="en-US" dirty="0" smtClean="0">
                <a:solidFill>
                  <a:srgbClr val="FF0000"/>
                </a:solidFill>
                <a:latin typeface="Symbol" panose="05050102010706020507" pitchFamily="18" charset="2"/>
              </a:rPr>
              <a:t> ~ </a:t>
            </a:r>
            <a:r>
              <a:rPr lang="en-US" dirty="0" smtClean="0">
                <a:solidFill>
                  <a:srgbClr val="FF0000"/>
                </a:solidFill>
              </a:rPr>
              <a:t>10</a:t>
            </a:r>
            <a:r>
              <a:rPr lang="en-US" baseline="30000" dirty="0" smtClean="0">
                <a:solidFill>
                  <a:srgbClr val="FF0000"/>
                </a:solidFill>
              </a:rPr>
              <a:t>-4</a:t>
            </a:r>
            <a:r>
              <a:rPr lang="en-US" dirty="0" smtClean="0">
                <a:solidFill>
                  <a:srgbClr val="FF0000"/>
                </a:solidFill>
              </a:rPr>
              <a:t> </a:t>
            </a:r>
            <a:r>
              <a:rPr lang="en-US" dirty="0" smtClean="0">
                <a:solidFill>
                  <a:srgbClr val="FF0000"/>
                </a:solidFill>
                <a:latin typeface="Symbol" panose="05050102010706020507" pitchFamily="18" charset="2"/>
              </a:rPr>
              <a:t>G</a:t>
            </a:r>
            <a:r>
              <a:rPr lang="en-US" dirty="0" smtClean="0">
                <a:solidFill>
                  <a:srgbClr val="FF0000"/>
                </a:solidFill>
              </a:rPr>
              <a:t> !</a:t>
            </a:r>
            <a:endParaRPr lang="en-US" dirty="0">
              <a:solidFill>
                <a:srgbClr val="FF0000"/>
              </a:solidFill>
            </a:endParaRPr>
          </a:p>
        </p:txBody>
      </p:sp>
      <p:sp>
        <p:nvSpPr>
          <p:cNvPr id="14" name="ZoneTexte 13"/>
          <p:cNvSpPr txBox="1"/>
          <p:nvPr/>
        </p:nvSpPr>
        <p:spPr>
          <a:xfrm>
            <a:off x="2699792" y="6258798"/>
            <a:ext cx="3318088" cy="338554"/>
          </a:xfrm>
          <a:prstGeom prst="rect">
            <a:avLst/>
          </a:prstGeom>
          <a:noFill/>
        </p:spPr>
        <p:txBody>
          <a:bodyPr wrap="none" rtlCol="0">
            <a:spAutoFit/>
          </a:bodyPr>
          <a:lstStyle/>
          <a:p>
            <a:r>
              <a:rPr lang="en-US" sz="1600" dirty="0" smtClean="0">
                <a:solidFill>
                  <a:schemeClr val="tx1"/>
                </a:solidFill>
              </a:rPr>
              <a:t>A. Beyer et al., Science </a:t>
            </a:r>
            <a:r>
              <a:rPr lang="en-US" sz="1600" b="1" dirty="0" smtClean="0">
                <a:solidFill>
                  <a:schemeClr val="tx1"/>
                </a:solidFill>
              </a:rPr>
              <a:t>358</a:t>
            </a:r>
            <a:r>
              <a:rPr lang="en-US" sz="1600" dirty="0" smtClean="0">
                <a:solidFill>
                  <a:schemeClr val="tx1"/>
                </a:solidFill>
              </a:rPr>
              <a:t>, 79 (2017)</a:t>
            </a:r>
            <a:endParaRPr lang="en-US" sz="1600" dirty="0">
              <a:solidFill>
                <a:schemeClr val="tx1"/>
              </a:solidFill>
            </a:endParaRPr>
          </a:p>
        </p:txBody>
      </p:sp>
    </p:spTree>
    <p:extLst>
      <p:ext uri="{BB962C8B-B14F-4D97-AF65-F5344CB8AC3E}">
        <p14:creationId xmlns:p14="http://schemas.microsoft.com/office/powerpoint/2010/main" val="3540266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15</a:t>
            </a:fld>
            <a:endParaRPr lang="fr-FR"/>
          </a:p>
        </p:txBody>
      </p:sp>
      <p:sp>
        <p:nvSpPr>
          <p:cNvPr id="5" name="Titre 1"/>
          <p:cNvSpPr>
            <a:spLocks noGrp="1"/>
          </p:cNvSpPr>
          <p:nvPr>
            <p:ph type="title"/>
          </p:nvPr>
        </p:nvSpPr>
        <p:spPr>
          <a:xfrm>
            <a:off x="1056407" y="53589"/>
            <a:ext cx="6611937" cy="523875"/>
          </a:xfrm>
        </p:spPr>
        <p:txBody>
          <a:bodyPr/>
          <a:lstStyle/>
          <a:p>
            <a:pPr algn="ctr"/>
            <a:r>
              <a:rPr lang="en-US" sz="2400" dirty="0" smtClean="0">
                <a:solidFill>
                  <a:srgbClr val="008000"/>
                </a:solidFill>
              </a:rPr>
              <a:t>Preliminary!</a:t>
            </a:r>
            <a:r>
              <a:rPr lang="en-US" sz="2400" dirty="0" smtClean="0">
                <a:solidFill>
                  <a:srgbClr val="FF0000"/>
                </a:solidFill>
              </a:rPr>
              <a:t> </a:t>
            </a:r>
            <a:r>
              <a:rPr lang="en-US" sz="2400" dirty="0" smtClean="0"/>
              <a:t>1S-3S transition (LKB Paris)</a:t>
            </a:r>
          </a:p>
        </p:txBody>
      </p:sp>
      <p:pic>
        <p:nvPicPr>
          <p:cNvPr id="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26" y="980194"/>
            <a:ext cx="8640762"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80" descr="overall setup"/>
          <p:cNvPicPr>
            <a:picLocks noChangeAspect="1" noChangeArrowheads="1"/>
          </p:cNvPicPr>
          <p:nvPr/>
        </p:nvPicPr>
        <p:blipFill>
          <a:blip r:embed="rId3">
            <a:extLst>
              <a:ext uri="{28A0092B-C50C-407E-A947-70E740481C1C}">
                <a14:useLocalDpi xmlns:a14="http://schemas.microsoft.com/office/drawing/2010/main" val="0"/>
              </a:ext>
            </a:extLst>
          </a:blip>
          <a:srcRect t="87080" r="40111"/>
          <a:stretch>
            <a:fillRect/>
          </a:stretch>
        </p:blipFill>
        <p:spPr bwMode="auto">
          <a:xfrm>
            <a:off x="-323975" y="5445832"/>
            <a:ext cx="5461001"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82"/>
          <p:cNvGrpSpPr>
            <a:grpSpLocks/>
          </p:cNvGrpSpPr>
          <p:nvPr/>
        </p:nvGrpSpPr>
        <p:grpSpPr bwMode="auto">
          <a:xfrm>
            <a:off x="5221163" y="5171196"/>
            <a:ext cx="1295398" cy="1354148"/>
            <a:chOff x="323" y="297"/>
            <a:chExt cx="1945" cy="2160"/>
          </a:xfrm>
        </p:grpSpPr>
        <p:sp>
          <p:nvSpPr>
            <p:cNvPr id="57" name="Rectangle 56"/>
            <p:cNvSpPr>
              <a:spLocks noChangeArrowheads="1"/>
            </p:cNvSpPr>
            <p:nvPr/>
          </p:nvSpPr>
          <p:spPr bwMode="auto">
            <a:xfrm>
              <a:off x="615" y="787"/>
              <a:ext cx="473"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endParaRPr lang="fr-FR" altLang="fr-FR" sz="1800">
                <a:ea typeface="ＭＳ Ｐゴシック" panose="020B0600070205080204" pitchFamily="34" charset="-128"/>
              </a:endParaRPr>
            </a:p>
          </p:txBody>
        </p:sp>
        <p:sp>
          <p:nvSpPr>
            <p:cNvPr id="58" name="Rectangle 57"/>
            <p:cNvSpPr>
              <a:spLocks noChangeArrowheads="1"/>
            </p:cNvSpPr>
            <p:nvPr/>
          </p:nvSpPr>
          <p:spPr bwMode="auto">
            <a:xfrm>
              <a:off x="1219" y="1218"/>
              <a:ext cx="46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endParaRPr lang="fr-FR" altLang="fr-FR" sz="1800">
                <a:ea typeface="ＭＳ Ｐゴシック" panose="020B0600070205080204" pitchFamily="34" charset="-128"/>
              </a:endParaRPr>
            </a:p>
          </p:txBody>
        </p:sp>
        <p:sp>
          <p:nvSpPr>
            <p:cNvPr id="59" name="Freeform 86"/>
            <p:cNvSpPr>
              <a:spLocks noEditPoints="1"/>
            </p:cNvSpPr>
            <p:nvPr/>
          </p:nvSpPr>
          <p:spPr bwMode="auto">
            <a:xfrm>
              <a:off x="714" y="1416"/>
              <a:ext cx="73" cy="614"/>
            </a:xfrm>
            <a:custGeom>
              <a:avLst/>
              <a:gdLst>
                <a:gd name="T0" fmla="*/ 2147483647 w 21"/>
                <a:gd name="T1" fmla="*/ 2147483647 h 194"/>
                <a:gd name="T2" fmla="*/ 2147483647 w 21"/>
                <a:gd name="T3" fmla="*/ 2147483647 h 194"/>
                <a:gd name="T4" fmla="*/ 2147483647 w 21"/>
                <a:gd name="T5" fmla="*/ 2147483647 h 194"/>
                <a:gd name="T6" fmla="*/ 2147483647 w 21"/>
                <a:gd name="T7" fmla="*/ 2147483647 h 194"/>
                <a:gd name="T8" fmla="*/ 2147483647 w 21"/>
                <a:gd name="T9" fmla="*/ 2147483647 h 194"/>
                <a:gd name="T10" fmla="*/ 0 w 21"/>
                <a:gd name="T11" fmla="*/ 2147483647 h 194"/>
                <a:gd name="T12" fmla="*/ 2147483647 w 21"/>
                <a:gd name="T13" fmla="*/ 0 h 194"/>
                <a:gd name="T14" fmla="*/ 2147483647 w 21"/>
                <a:gd name="T15" fmla="*/ 2147483647 h 194"/>
                <a:gd name="T16" fmla="*/ 0 w 21"/>
                <a:gd name="T17" fmla="*/ 2147483647 h 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4"/>
                <a:gd name="T29" fmla="*/ 21 w 21"/>
                <a:gd name="T30" fmla="*/ 194 h 1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4">
                  <a:moveTo>
                    <a:pt x="8" y="194"/>
                  </a:moveTo>
                  <a:lnTo>
                    <a:pt x="8" y="17"/>
                  </a:lnTo>
                  <a:lnTo>
                    <a:pt x="13" y="17"/>
                  </a:lnTo>
                  <a:lnTo>
                    <a:pt x="13" y="194"/>
                  </a:lnTo>
                  <a:lnTo>
                    <a:pt x="8" y="194"/>
                  </a:lnTo>
                  <a:close/>
                  <a:moveTo>
                    <a:pt x="0" y="20"/>
                  </a:moveTo>
                  <a:lnTo>
                    <a:pt x="11" y="0"/>
                  </a:lnTo>
                  <a:lnTo>
                    <a:pt x="21" y="20"/>
                  </a:lnTo>
                  <a:lnTo>
                    <a:pt x="0" y="20"/>
                  </a:lnTo>
                  <a:close/>
                </a:path>
              </a:pathLst>
            </a:custGeom>
            <a:solidFill>
              <a:srgbClr val="AB0A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0" name="Freeform 87"/>
            <p:cNvSpPr>
              <a:spLocks noEditPoints="1"/>
            </p:cNvSpPr>
            <p:nvPr/>
          </p:nvSpPr>
          <p:spPr bwMode="auto">
            <a:xfrm>
              <a:off x="714" y="1416"/>
              <a:ext cx="73" cy="614"/>
            </a:xfrm>
            <a:custGeom>
              <a:avLst/>
              <a:gdLst>
                <a:gd name="T0" fmla="*/ 2147483647 w 21"/>
                <a:gd name="T1" fmla="*/ 2147483647 h 194"/>
                <a:gd name="T2" fmla="*/ 2147483647 w 21"/>
                <a:gd name="T3" fmla="*/ 2147483647 h 194"/>
                <a:gd name="T4" fmla="*/ 2147483647 w 21"/>
                <a:gd name="T5" fmla="*/ 2147483647 h 194"/>
                <a:gd name="T6" fmla="*/ 2147483647 w 21"/>
                <a:gd name="T7" fmla="*/ 2147483647 h 194"/>
                <a:gd name="T8" fmla="*/ 2147483647 w 21"/>
                <a:gd name="T9" fmla="*/ 2147483647 h 194"/>
                <a:gd name="T10" fmla="*/ 0 w 21"/>
                <a:gd name="T11" fmla="*/ 2147483647 h 194"/>
                <a:gd name="T12" fmla="*/ 2147483647 w 21"/>
                <a:gd name="T13" fmla="*/ 0 h 194"/>
                <a:gd name="T14" fmla="*/ 2147483647 w 21"/>
                <a:gd name="T15" fmla="*/ 2147483647 h 194"/>
                <a:gd name="T16" fmla="*/ 0 w 21"/>
                <a:gd name="T17" fmla="*/ 2147483647 h 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4"/>
                <a:gd name="T29" fmla="*/ 21 w 21"/>
                <a:gd name="T30" fmla="*/ 194 h 1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4">
                  <a:moveTo>
                    <a:pt x="8" y="194"/>
                  </a:moveTo>
                  <a:lnTo>
                    <a:pt x="8" y="17"/>
                  </a:lnTo>
                  <a:lnTo>
                    <a:pt x="13" y="17"/>
                  </a:lnTo>
                  <a:lnTo>
                    <a:pt x="13" y="194"/>
                  </a:lnTo>
                  <a:lnTo>
                    <a:pt x="8" y="194"/>
                  </a:lnTo>
                  <a:close/>
                  <a:moveTo>
                    <a:pt x="0" y="20"/>
                  </a:moveTo>
                  <a:lnTo>
                    <a:pt x="11" y="0"/>
                  </a:lnTo>
                  <a:lnTo>
                    <a:pt x="21" y="20"/>
                  </a:lnTo>
                  <a:lnTo>
                    <a:pt x="0" y="20"/>
                  </a:lnTo>
                  <a:close/>
                </a:path>
              </a:pathLst>
            </a:custGeom>
            <a:noFill/>
            <a:ln w="0">
              <a:solidFill>
                <a:srgbClr val="AB0AFF"/>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1" name="Freeform 88"/>
            <p:cNvSpPr>
              <a:spLocks noEditPoints="1"/>
            </p:cNvSpPr>
            <p:nvPr/>
          </p:nvSpPr>
          <p:spPr bwMode="auto">
            <a:xfrm>
              <a:off x="714" y="800"/>
              <a:ext cx="73" cy="616"/>
            </a:xfrm>
            <a:custGeom>
              <a:avLst/>
              <a:gdLst>
                <a:gd name="T0" fmla="*/ 2147483647 w 21"/>
                <a:gd name="T1" fmla="*/ 2147483647 h 194"/>
                <a:gd name="T2" fmla="*/ 2147483647 w 21"/>
                <a:gd name="T3" fmla="*/ 2147483647 h 194"/>
                <a:gd name="T4" fmla="*/ 2147483647 w 21"/>
                <a:gd name="T5" fmla="*/ 2147483647 h 194"/>
                <a:gd name="T6" fmla="*/ 2147483647 w 21"/>
                <a:gd name="T7" fmla="*/ 2147483647 h 194"/>
                <a:gd name="T8" fmla="*/ 2147483647 w 21"/>
                <a:gd name="T9" fmla="*/ 2147483647 h 194"/>
                <a:gd name="T10" fmla="*/ 0 w 21"/>
                <a:gd name="T11" fmla="*/ 2147483647 h 194"/>
                <a:gd name="T12" fmla="*/ 2147483647 w 21"/>
                <a:gd name="T13" fmla="*/ 0 h 194"/>
                <a:gd name="T14" fmla="*/ 2147483647 w 21"/>
                <a:gd name="T15" fmla="*/ 2147483647 h 194"/>
                <a:gd name="T16" fmla="*/ 0 w 21"/>
                <a:gd name="T17" fmla="*/ 2147483647 h 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4"/>
                <a:gd name="T29" fmla="*/ 21 w 21"/>
                <a:gd name="T30" fmla="*/ 194 h 1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4">
                  <a:moveTo>
                    <a:pt x="8" y="194"/>
                  </a:moveTo>
                  <a:lnTo>
                    <a:pt x="8" y="17"/>
                  </a:lnTo>
                  <a:lnTo>
                    <a:pt x="13" y="17"/>
                  </a:lnTo>
                  <a:lnTo>
                    <a:pt x="13" y="194"/>
                  </a:lnTo>
                  <a:lnTo>
                    <a:pt x="8" y="194"/>
                  </a:lnTo>
                  <a:close/>
                  <a:moveTo>
                    <a:pt x="0" y="20"/>
                  </a:moveTo>
                  <a:lnTo>
                    <a:pt x="11" y="0"/>
                  </a:lnTo>
                  <a:lnTo>
                    <a:pt x="21" y="20"/>
                  </a:lnTo>
                  <a:lnTo>
                    <a:pt x="0" y="20"/>
                  </a:lnTo>
                  <a:close/>
                </a:path>
              </a:pathLst>
            </a:custGeom>
            <a:solidFill>
              <a:srgbClr val="AB0A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2" name="Freeform 89"/>
            <p:cNvSpPr>
              <a:spLocks noEditPoints="1"/>
            </p:cNvSpPr>
            <p:nvPr/>
          </p:nvSpPr>
          <p:spPr bwMode="auto">
            <a:xfrm>
              <a:off x="714" y="800"/>
              <a:ext cx="73" cy="616"/>
            </a:xfrm>
            <a:custGeom>
              <a:avLst/>
              <a:gdLst>
                <a:gd name="T0" fmla="*/ 2147483647 w 21"/>
                <a:gd name="T1" fmla="*/ 2147483647 h 194"/>
                <a:gd name="T2" fmla="*/ 2147483647 w 21"/>
                <a:gd name="T3" fmla="*/ 2147483647 h 194"/>
                <a:gd name="T4" fmla="*/ 2147483647 w 21"/>
                <a:gd name="T5" fmla="*/ 2147483647 h 194"/>
                <a:gd name="T6" fmla="*/ 2147483647 w 21"/>
                <a:gd name="T7" fmla="*/ 2147483647 h 194"/>
                <a:gd name="T8" fmla="*/ 2147483647 w 21"/>
                <a:gd name="T9" fmla="*/ 2147483647 h 194"/>
                <a:gd name="T10" fmla="*/ 0 w 21"/>
                <a:gd name="T11" fmla="*/ 2147483647 h 194"/>
                <a:gd name="T12" fmla="*/ 2147483647 w 21"/>
                <a:gd name="T13" fmla="*/ 0 h 194"/>
                <a:gd name="T14" fmla="*/ 2147483647 w 21"/>
                <a:gd name="T15" fmla="*/ 2147483647 h 194"/>
                <a:gd name="T16" fmla="*/ 0 w 21"/>
                <a:gd name="T17" fmla="*/ 2147483647 h 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4"/>
                <a:gd name="T29" fmla="*/ 21 w 21"/>
                <a:gd name="T30" fmla="*/ 194 h 1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4">
                  <a:moveTo>
                    <a:pt x="8" y="194"/>
                  </a:moveTo>
                  <a:lnTo>
                    <a:pt x="8" y="17"/>
                  </a:lnTo>
                  <a:lnTo>
                    <a:pt x="13" y="17"/>
                  </a:lnTo>
                  <a:lnTo>
                    <a:pt x="13" y="194"/>
                  </a:lnTo>
                  <a:lnTo>
                    <a:pt x="8" y="194"/>
                  </a:lnTo>
                  <a:close/>
                  <a:moveTo>
                    <a:pt x="0" y="20"/>
                  </a:moveTo>
                  <a:lnTo>
                    <a:pt x="11" y="0"/>
                  </a:lnTo>
                  <a:lnTo>
                    <a:pt x="21" y="20"/>
                  </a:lnTo>
                  <a:lnTo>
                    <a:pt x="0" y="20"/>
                  </a:lnTo>
                  <a:close/>
                </a:path>
              </a:pathLst>
            </a:custGeom>
            <a:noFill/>
            <a:ln w="0">
              <a:solidFill>
                <a:srgbClr val="AB0AFF"/>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3" name="Freeform 90"/>
            <p:cNvSpPr>
              <a:spLocks noEditPoints="1"/>
            </p:cNvSpPr>
            <p:nvPr/>
          </p:nvSpPr>
          <p:spPr bwMode="auto">
            <a:xfrm>
              <a:off x="946" y="794"/>
              <a:ext cx="474" cy="434"/>
            </a:xfrm>
            <a:custGeom>
              <a:avLst/>
              <a:gdLst>
                <a:gd name="T0" fmla="*/ 2147483647 w 137"/>
                <a:gd name="T1" fmla="*/ 0 h 137"/>
                <a:gd name="T2" fmla="*/ 2147483647 w 137"/>
                <a:gd name="T3" fmla="*/ 2147483647 h 137"/>
                <a:gd name="T4" fmla="*/ 2147483647 w 137"/>
                <a:gd name="T5" fmla="*/ 2147483647 h 137"/>
                <a:gd name="T6" fmla="*/ 0 w 137"/>
                <a:gd name="T7" fmla="*/ 2147483647 h 137"/>
                <a:gd name="T8" fmla="*/ 2147483647 w 137"/>
                <a:gd name="T9" fmla="*/ 0 h 137"/>
                <a:gd name="T10" fmla="*/ 2147483647 w 137"/>
                <a:gd name="T11" fmla="*/ 2147483647 h 137"/>
                <a:gd name="T12" fmla="*/ 2147483647 w 137"/>
                <a:gd name="T13" fmla="*/ 2147483647 h 137"/>
                <a:gd name="T14" fmla="*/ 2147483647 w 137"/>
                <a:gd name="T15" fmla="*/ 2147483647 h 137"/>
                <a:gd name="T16" fmla="*/ 2147483647 w 137"/>
                <a:gd name="T17" fmla="*/ 2147483647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7"/>
                <a:gd name="T29" fmla="*/ 137 w 13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7">
                  <a:moveTo>
                    <a:pt x="4" y="0"/>
                  </a:moveTo>
                  <a:lnTo>
                    <a:pt x="127" y="124"/>
                  </a:lnTo>
                  <a:lnTo>
                    <a:pt x="123" y="128"/>
                  </a:lnTo>
                  <a:lnTo>
                    <a:pt x="0" y="4"/>
                  </a:lnTo>
                  <a:lnTo>
                    <a:pt x="4" y="0"/>
                  </a:lnTo>
                  <a:close/>
                  <a:moveTo>
                    <a:pt x="130" y="116"/>
                  </a:moveTo>
                  <a:lnTo>
                    <a:pt x="137" y="137"/>
                  </a:lnTo>
                  <a:lnTo>
                    <a:pt x="115" y="130"/>
                  </a:lnTo>
                  <a:lnTo>
                    <a:pt x="130" y="11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4" name="Freeform 91"/>
            <p:cNvSpPr>
              <a:spLocks noEditPoints="1"/>
            </p:cNvSpPr>
            <p:nvPr/>
          </p:nvSpPr>
          <p:spPr bwMode="auto">
            <a:xfrm>
              <a:off x="946" y="794"/>
              <a:ext cx="474" cy="434"/>
            </a:xfrm>
            <a:custGeom>
              <a:avLst/>
              <a:gdLst>
                <a:gd name="T0" fmla="*/ 2147483647 w 137"/>
                <a:gd name="T1" fmla="*/ 0 h 137"/>
                <a:gd name="T2" fmla="*/ 2147483647 w 137"/>
                <a:gd name="T3" fmla="*/ 2147483647 h 137"/>
                <a:gd name="T4" fmla="*/ 2147483647 w 137"/>
                <a:gd name="T5" fmla="*/ 2147483647 h 137"/>
                <a:gd name="T6" fmla="*/ 0 w 137"/>
                <a:gd name="T7" fmla="*/ 2147483647 h 137"/>
                <a:gd name="T8" fmla="*/ 2147483647 w 137"/>
                <a:gd name="T9" fmla="*/ 0 h 137"/>
                <a:gd name="T10" fmla="*/ 2147483647 w 137"/>
                <a:gd name="T11" fmla="*/ 2147483647 h 137"/>
                <a:gd name="T12" fmla="*/ 2147483647 w 137"/>
                <a:gd name="T13" fmla="*/ 2147483647 h 137"/>
                <a:gd name="T14" fmla="*/ 2147483647 w 137"/>
                <a:gd name="T15" fmla="*/ 2147483647 h 137"/>
                <a:gd name="T16" fmla="*/ 2147483647 w 137"/>
                <a:gd name="T17" fmla="*/ 2147483647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7"/>
                <a:gd name="T29" fmla="*/ 137 w 13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7">
                  <a:moveTo>
                    <a:pt x="4" y="0"/>
                  </a:moveTo>
                  <a:lnTo>
                    <a:pt x="127" y="124"/>
                  </a:lnTo>
                  <a:lnTo>
                    <a:pt x="123" y="128"/>
                  </a:lnTo>
                  <a:lnTo>
                    <a:pt x="0" y="4"/>
                  </a:lnTo>
                  <a:lnTo>
                    <a:pt x="4" y="0"/>
                  </a:lnTo>
                  <a:close/>
                  <a:moveTo>
                    <a:pt x="130" y="116"/>
                  </a:moveTo>
                  <a:lnTo>
                    <a:pt x="137" y="137"/>
                  </a:lnTo>
                  <a:lnTo>
                    <a:pt x="115" y="130"/>
                  </a:lnTo>
                  <a:lnTo>
                    <a:pt x="130" y="116"/>
                  </a:lnTo>
                  <a:close/>
                </a:path>
              </a:pathLst>
            </a:custGeom>
            <a:solidFill>
              <a:srgbClr val="FF3300"/>
            </a:solidFill>
            <a:ln w="0">
              <a:solidFill>
                <a:srgbClr val="FFCC00"/>
              </a:solid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5" name="Freeform 92"/>
            <p:cNvSpPr>
              <a:spLocks noEditPoints="1"/>
            </p:cNvSpPr>
            <p:nvPr/>
          </p:nvSpPr>
          <p:spPr bwMode="auto">
            <a:xfrm>
              <a:off x="884" y="1228"/>
              <a:ext cx="474" cy="802"/>
            </a:xfrm>
            <a:custGeom>
              <a:avLst/>
              <a:gdLst>
                <a:gd name="T0" fmla="*/ 2147483647 w 137"/>
                <a:gd name="T1" fmla="*/ 2147483647 h 253"/>
                <a:gd name="T2" fmla="*/ 2147483647 w 137"/>
                <a:gd name="T3" fmla="*/ 2147483647 h 253"/>
                <a:gd name="T4" fmla="*/ 2147483647 w 137"/>
                <a:gd name="T5" fmla="*/ 2147483647 h 253"/>
                <a:gd name="T6" fmla="*/ 2147483647 w 137"/>
                <a:gd name="T7" fmla="*/ 2147483647 h 253"/>
                <a:gd name="T8" fmla="*/ 2147483647 w 137"/>
                <a:gd name="T9" fmla="*/ 2147483647 h 253"/>
                <a:gd name="T10" fmla="*/ 2147483647 w 137"/>
                <a:gd name="T11" fmla="*/ 2147483647 h 253"/>
                <a:gd name="T12" fmla="*/ 2147483647 w 137"/>
                <a:gd name="T13" fmla="*/ 2147483647 h 253"/>
                <a:gd name="T14" fmla="*/ 2147483647 w 137"/>
                <a:gd name="T15" fmla="*/ 2147483647 h 253"/>
                <a:gd name="T16" fmla="*/ 2147483647 w 137"/>
                <a:gd name="T17" fmla="*/ 2147483647 h 253"/>
                <a:gd name="T18" fmla="*/ 2147483647 w 137"/>
                <a:gd name="T19" fmla="*/ 0 h 253"/>
                <a:gd name="T20" fmla="*/ 2147483647 w 137"/>
                <a:gd name="T21" fmla="*/ 0 h 253"/>
                <a:gd name="T22" fmla="*/ 2147483647 w 137"/>
                <a:gd name="T23" fmla="*/ 0 h 253"/>
                <a:gd name="T24" fmla="*/ 2147483647 w 137"/>
                <a:gd name="T25" fmla="*/ 0 h 253"/>
                <a:gd name="T26" fmla="*/ 2147483647 w 137"/>
                <a:gd name="T27" fmla="*/ 0 h 253"/>
                <a:gd name="T28" fmla="*/ 2147483647 w 137"/>
                <a:gd name="T29" fmla="*/ 0 h 253"/>
                <a:gd name="T30" fmla="*/ 2147483647 w 137"/>
                <a:gd name="T31" fmla="*/ 0 h 253"/>
                <a:gd name="T32" fmla="*/ 2147483647 w 137"/>
                <a:gd name="T33" fmla="*/ 0 h 253"/>
                <a:gd name="T34" fmla="*/ 2147483647 w 137"/>
                <a:gd name="T35" fmla="*/ 2147483647 h 253"/>
                <a:gd name="T36" fmla="*/ 2147483647 w 137"/>
                <a:gd name="T37" fmla="*/ 2147483647 h 253"/>
                <a:gd name="T38" fmla="*/ 0 w 137"/>
                <a:gd name="T39" fmla="*/ 2147483647 h 253"/>
                <a:gd name="T40" fmla="*/ 2147483647 w 137"/>
                <a:gd name="T41" fmla="*/ 2147483647 h 253"/>
                <a:gd name="T42" fmla="*/ 2147483647 w 137"/>
                <a:gd name="T43" fmla="*/ 2147483647 h 2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7"/>
                <a:gd name="T67" fmla="*/ 0 h 253"/>
                <a:gd name="T68" fmla="*/ 137 w 137"/>
                <a:gd name="T69" fmla="*/ 253 h 2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7" h="253">
                  <a:moveTo>
                    <a:pt x="137" y="1"/>
                  </a:moveTo>
                  <a:lnTo>
                    <a:pt x="9" y="239"/>
                  </a:lnTo>
                  <a:lnTo>
                    <a:pt x="8" y="239"/>
                  </a:lnTo>
                  <a:lnTo>
                    <a:pt x="7" y="239"/>
                  </a:lnTo>
                  <a:lnTo>
                    <a:pt x="7" y="238"/>
                  </a:lnTo>
                  <a:lnTo>
                    <a:pt x="7" y="237"/>
                  </a:lnTo>
                  <a:lnTo>
                    <a:pt x="135" y="0"/>
                  </a:lnTo>
                  <a:lnTo>
                    <a:pt x="136" y="0"/>
                  </a:lnTo>
                  <a:lnTo>
                    <a:pt x="137" y="0"/>
                  </a:lnTo>
                  <a:lnTo>
                    <a:pt x="137" y="1"/>
                  </a:lnTo>
                  <a:close/>
                  <a:moveTo>
                    <a:pt x="19" y="240"/>
                  </a:moveTo>
                  <a:lnTo>
                    <a:pt x="0" y="253"/>
                  </a:lnTo>
                  <a:lnTo>
                    <a:pt x="1" y="230"/>
                  </a:lnTo>
                  <a:lnTo>
                    <a:pt x="19" y="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6" name="Freeform 93"/>
            <p:cNvSpPr>
              <a:spLocks noEditPoints="1"/>
            </p:cNvSpPr>
            <p:nvPr/>
          </p:nvSpPr>
          <p:spPr bwMode="auto">
            <a:xfrm>
              <a:off x="884" y="1228"/>
              <a:ext cx="474" cy="802"/>
            </a:xfrm>
            <a:custGeom>
              <a:avLst/>
              <a:gdLst>
                <a:gd name="T0" fmla="*/ 2147483647 w 137"/>
                <a:gd name="T1" fmla="*/ 2147483647 h 253"/>
                <a:gd name="T2" fmla="*/ 2147483647 w 137"/>
                <a:gd name="T3" fmla="*/ 2147483647 h 253"/>
                <a:gd name="T4" fmla="*/ 2147483647 w 137"/>
                <a:gd name="T5" fmla="*/ 2147483647 h 253"/>
                <a:gd name="T6" fmla="*/ 2147483647 w 137"/>
                <a:gd name="T7" fmla="*/ 2147483647 h 253"/>
                <a:gd name="T8" fmla="*/ 2147483647 w 137"/>
                <a:gd name="T9" fmla="*/ 2147483647 h 253"/>
                <a:gd name="T10" fmla="*/ 2147483647 w 137"/>
                <a:gd name="T11" fmla="*/ 2147483647 h 253"/>
                <a:gd name="T12" fmla="*/ 2147483647 w 137"/>
                <a:gd name="T13" fmla="*/ 2147483647 h 253"/>
                <a:gd name="T14" fmla="*/ 2147483647 w 137"/>
                <a:gd name="T15" fmla="*/ 2147483647 h 253"/>
                <a:gd name="T16" fmla="*/ 2147483647 w 137"/>
                <a:gd name="T17" fmla="*/ 2147483647 h 253"/>
                <a:gd name="T18" fmla="*/ 2147483647 w 137"/>
                <a:gd name="T19" fmla="*/ 0 h 253"/>
                <a:gd name="T20" fmla="*/ 2147483647 w 137"/>
                <a:gd name="T21" fmla="*/ 0 h 253"/>
                <a:gd name="T22" fmla="*/ 2147483647 w 137"/>
                <a:gd name="T23" fmla="*/ 0 h 253"/>
                <a:gd name="T24" fmla="*/ 2147483647 w 137"/>
                <a:gd name="T25" fmla="*/ 0 h 253"/>
                <a:gd name="T26" fmla="*/ 2147483647 w 137"/>
                <a:gd name="T27" fmla="*/ 0 h 253"/>
                <a:gd name="T28" fmla="*/ 2147483647 w 137"/>
                <a:gd name="T29" fmla="*/ 0 h 253"/>
                <a:gd name="T30" fmla="*/ 2147483647 w 137"/>
                <a:gd name="T31" fmla="*/ 0 h 253"/>
                <a:gd name="T32" fmla="*/ 2147483647 w 137"/>
                <a:gd name="T33" fmla="*/ 0 h 253"/>
                <a:gd name="T34" fmla="*/ 2147483647 w 137"/>
                <a:gd name="T35" fmla="*/ 2147483647 h 253"/>
                <a:gd name="T36" fmla="*/ 2147483647 w 137"/>
                <a:gd name="T37" fmla="*/ 2147483647 h 253"/>
                <a:gd name="T38" fmla="*/ 0 w 137"/>
                <a:gd name="T39" fmla="*/ 2147483647 h 253"/>
                <a:gd name="T40" fmla="*/ 2147483647 w 137"/>
                <a:gd name="T41" fmla="*/ 2147483647 h 253"/>
                <a:gd name="T42" fmla="*/ 2147483647 w 137"/>
                <a:gd name="T43" fmla="*/ 2147483647 h 2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7"/>
                <a:gd name="T67" fmla="*/ 0 h 253"/>
                <a:gd name="T68" fmla="*/ 137 w 137"/>
                <a:gd name="T69" fmla="*/ 253 h 2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7" h="253">
                  <a:moveTo>
                    <a:pt x="137" y="1"/>
                  </a:moveTo>
                  <a:lnTo>
                    <a:pt x="9" y="239"/>
                  </a:lnTo>
                  <a:lnTo>
                    <a:pt x="8" y="239"/>
                  </a:lnTo>
                  <a:lnTo>
                    <a:pt x="7" y="239"/>
                  </a:lnTo>
                  <a:lnTo>
                    <a:pt x="7" y="238"/>
                  </a:lnTo>
                  <a:lnTo>
                    <a:pt x="7" y="237"/>
                  </a:lnTo>
                  <a:lnTo>
                    <a:pt x="135" y="0"/>
                  </a:lnTo>
                  <a:lnTo>
                    <a:pt x="136" y="0"/>
                  </a:lnTo>
                  <a:lnTo>
                    <a:pt x="137" y="0"/>
                  </a:lnTo>
                  <a:lnTo>
                    <a:pt x="137" y="1"/>
                  </a:lnTo>
                  <a:close/>
                  <a:moveTo>
                    <a:pt x="19" y="240"/>
                  </a:moveTo>
                  <a:lnTo>
                    <a:pt x="0" y="253"/>
                  </a:lnTo>
                  <a:lnTo>
                    <a:pt x="1" y="230"/>
                  </a:lnTo>
                  <a:lnTo>
                    <a:pt x="19" y="24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67" name="Text Box 94"/>
            <p:cNvSpPr txBox="1">
              <a:spLocks noChangeArrowheads="1"/>
            </p:cNvSpPr>
            <p:nvPr/>
          </p:nvSpPr>
          <p:spPr bwMode="auto">
            <a:xfrm>
              <a:off x="466" y="297"/>
              <a:ext cx="57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600">
                  <a:latin typeface="Calibri" panose="020F0502020204030204" pitchFamily="34" charset="0"/>
                  <a:ea typeface="ＭＳ Ｐゴシック" panose="020B0600070205080204" pitchFamily="34" charset="-128"/>
                </a:rPr>
                <a:t>3S</a:t>
              </a:r>
            </a:p>
          </p:txBody>
        </p:sp>
        <p:sp>
          <p:nvSpPr>
            <p:cNvPr id="68" name="Text Box 95"/>
            <p:cNvSpPr txBox="1">
              <a:spLocks noChangeArrowheads="1"/>
            </p:cNvSpPr>
            <p:nvPr/>
          </p:nvSpPr>
          <p:spPr bwMode="auto">
            <a:xfrm>
              <a:off x="516" y="1919"/>
              <a:ext cx="57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600">
                  <a:latin typeface="Calibri" panose="020F0502020204030204" pitchFamily="34" charset="0"/>
                  <a:ea typeface="ＭＳ Ｐゴシック" panose="020B0600070205080204" pitchFamily="34" charset="-128"/>
                </a:rPr>
                <a:t>1S</a:t>
              </a:r>
            </a:p>
          </p:txBody>
        </p:sp>
        <p:sp>
          <p:nvSpPr>
            <p:cNvPr id="69" name="Rectangle 68"/>
            <p:cNvSpPr>
              <a:spLocks noChangeArrowheads="1"/>
            </p:cNvSpPr>
            <p:nvPr/>
          </p:nvSpPr>
          <p:spPr bwMode="auto">
            <a:xfrm>
              <a:off x="615" y="2018"/>
              <a:ext cx="47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endParaRPr lang="fr-FR" altLang="fr-FR" sz="1800">
                <a:ea typeface="ＭＳ Ｐゴシック" panose="020B0600070205080204" pitchFamily="34" charset="-128"/>
              </a:endParaRPr>
            </a:p>
          </p:txBody>
        </p:sp>
        <p:sp>
          <p:nvSpPr>
            <p:cNvPr id="70" name="Text Box 97"/>
            <p:cNvSpPr txBox="1">
              <a:spLocks noChangeArrowheads="1"/>
            </p:cNvSpPr>
            <p:nvPr/>
          </p:nvSpPr>
          <p:spPr bwMode="auto">
            <a:xfrm>
              <a:off x="1255" y="1109"/>
              <a:ext cx="589"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600">
                  <a:latin typeface="Calibri" panose="020F0502020204030204" pitchFamily="34" charset="0"/>
                  <a:ea typeface="ＭＳ Ｐゴシック" panose="020B0600070205080204" pitchFamily="34" charset="-128"/>
                </a:rPr>
                <a:t>2P</a:t>
              </a:r>
            </a:p>
          </p:txBody>
        </p:sp>
        <p:sp>
          <p:nvSpPr>
            <p:cNvPr id="71" name="Text Box 99"/>
            <p:cNvSpPr txBox="1">
              <a:spLocks noChangeArrowheads="1"/>
            </p:cNvSpPr>
            <p:nvPr/>
          </p:nvSpPr>
          <p:spPr bwMode="auto">
            <a:xfrm rot="-5400000">
              <a:off x="-32" y="1218"/>
              <a:ext cx="1168"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400">
                  <a:solidFill>
                    <a:srgbClr val="9900FF"/>
                  </a:solidFill>
                  <a:latin typeface="Calibri" panose="020F0502020204030204" pitchFamily="34" charset="0"/>
                  <a:ea typeface="ＭＳ Ｐゴシック" panose="020B0600070205080204" pitchFamily="34" charset="-128"/>
                </a:rPr>
                <a:t>205 nm</a:t>
              </a:r>
            </a:p>
          </p:txBody>
        </p:sp>
        <p:sp>
          <p:nvSpPr>
            <p:cNvPr id="72" name="Text Box 100"/>
            <p:cNvSpPr txBox="1">
              <a:spLocks noChangeArrowheads="1"/>
            </p:cNvSpPr>
            <p:nvPr/>
          </p:nvSpPr>
          <p:spPr bwMode="auto">
            <a:xfrm>
              <a:off x="1069" y="645"/>
              <a:ext cx="1199"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400">
                  <a:solidFill>
                    <a:srgbClr val="E15A00"/>
                  </a:solidFill>
                  <a:latin typeface="Calibri" panose="020F0502020204030204" pitchFamily="34" charset="0"/>
                  <a:ea typeface="ＭＳ Ｐゴシック" panose="020B0600070205080204" pitchFamily="34" charset="-128"/>
                </a:rPr>
                <a:t>656</a:t>
              </a:r>
              <a:r>
                <a:rPr lang="en-US" altLang="fr-FR" sz="1400">
                  <a:solidFill>
                    <a:srgbClr val="EEB500"/>
                  </a:solidFill>
                  <a:latin typeface="Calibri" panose="020F0502020204030204" pitchFamily="34" charset="0"/>
                  <a:ea typeface="ＭＳ Ｐゴシック" panose="020B0600070205080204" pitchFamily="34" charset="-128"/>
                </a:rPr>
                <a:t> </a:t>
              </a:r>
              <a:r>
                <a:rPr lang="en-US" altLang="fr-FR" sz="1400">
                  <a:solidFill>
                    <a:srgbClr val="E15A00"/>
                  </a:solidFill>
                  <a:latin typeface="Calibri" panose="020F0502020204030204" pitchFamily="34" charset="0"/>
                  <a:ea typeface="ＭＳ Ｐゴシック" panose="020B0600070205080204" pitchFamily="34" charset="-128"/>
                </a:rPr>
                <a:t>nm</a:t>
              </a:r>
            </a:p>
          </p:txBody>
        </p:sp>
      </p:grpSp>
      <p:cxnSp>
        <p:nvCxnSpPr>
          <p:cNvPr id="17" name="Connecteur droit 16"/>
          <p:cNvCxnSpPr>
            <a:cxnSpLocks noChangeShapeType="1"/>
          </p:cNvCxnSpPr>
          <p:nvPr/>
        </p:nvCxnSpPr>
        <p:spPr bwMode="auto">
          <a:xfrm flipV="1">
            <a:off x="1044451" y="4621919"/>
            <a:ext cx="668337" cy="8239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Ellipse 17"/>
          <p:cNvSpPr>
            <a:spLocks noChangeArrowheads="1"/>
          </p:cNvSpPr>
          <p:nvPr/>
        </p:nvSpPr>
        <p:spPr bwMode="auto">
          <a:xfrm>
            <a:off x="1692151" y="4437769"/>
            <a:ext cx="144462" cy="215900"/>
          </a:xfrm>
          <a:prstGeom prst="ellipse">
            <a:avLst/>
          </a:prstGeom>
          <a:noFill/>
          <a:ln w="95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endParaRPr lang="fr-FR" altLang="fr-FR" sz="2800">
              <a:solidFill>
                <a:schemeClr val="tx2"/>
              </a:solidFill>
              <a:ea typeface="ＭＳ Ｐゴシック" panose="020B0600070205080204" pitchFamily="34" charset="-128"/>
            </a:endParaRPr>
          </a:p>
        </p:txBody>
      </p:sp>
      <p:sp>
        <p:nvSpPr>
          <p:cNvPr id="19" name="Text Box 30"/>
          <p:cNvSpPr txBox="1">
            <a:spLocks noChangeArrowheads="1"/>
          </p:cNvSpPr>
          <p:nvPr/>
        </p:nvSpPr>
        <p:spPr bwMode="auto">
          <a:xfrm>
            <a:off x="3617788" y="3851982"/>
            <a:ext cx="1728788" cy="350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700"/>
              <a:t>Laser diode/ Rb</a:t>
            </a:r>
          </a:p>
        </p:txBody>
      </p:sp>
      <p:sp>
        <p:nvSpPr>
          <p:cNvPr id="20" name="Text Box 31"/>
          <p:cNvSpPr txBox="1">
            <a:spLocks noChangeArrowheads="1"/>
          </p:cNvSpPr>
          <p:nvPr/>
        </p:nvSpPr>
        <p:spPr bwMode="auto">
          <a:xfrm>
            <a:off x="1692151" y="4825119"/>
            <a:ext cx="1604962"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500"/>
              <a:t>Frequency comb</a:t>
            </a:r>
          </a:p>
        </p:txBody>
      </p:sp>
      <p:sp>
        <p:nvSpPr>
          <p:cNvPr id="21" name="Rectangle 20"/>
          <p:cNvSpPr>
            <a:spLocks noChangeArrowheads="1"/>
          </p:cNvSpPr>
          <p:nvPr/>
        </p:nvSpPr>
        <p:spPr bwMode="auto">
          <a:xfrm>
            <a:off x="1000001" y="1772357"/>
            <a:ext cx="1223962"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endParaRPr lang="fr-FR" altLang="fr-FR" sz="1800"/>
          </a:p>
        </p:txBody>
      </p:sp>
      <p:sp>
        <p:nvSpPr>
          <p:cNvPr id="22" name="Rectangle 21"/>
          <p:cNvSpPr>
            <a:spLocks noChangeArrowheads="1"/>
          </p:cNvSpPr>
          <p:nvPr/>
        </p:nvSpPr>
        <p:spPr bwMode="auto">
          <a:xfrm>
            <a:off x="3852738" y="2996319"/>
            <a:ext cx="100806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endParaRPr lang="fr-FR" altLang="fr-FR" sz="1800"/>
          </a:p>
        </p:txBody>
      </p:sp>
      <p:sp>
        <p:nvSpPr>
          <p:cNvPr id="23" name="Rectangle 22"/>
          <p:cNvSpPr>
            <a:spLocks noChangeArrowheads="1"/>
          </p:cNvSpPr>
          <p:nvPr/>
        </p:nvSpPr>
        <p:spPr bwMode="auto">
          <a:xfrm>
            <a:off x="6257801" y="3524957"/>
            <a:ext cx="1166812" cy="287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endParaRPr lang="fr-FR" altLang="fr-FR" sz="1800"/>
          </a:p>
        </p:txBody>
      </p:sp>
      <p:sp>
        <p:nvSpPr>
          <p:cNvPr id="24" name="Rectangle 23"/>
          <p:cNvSpPr>
            <a:spLocks noChangeArrowheads="1"/>
          </p:cNvSpPr>
          <p:nvPr/>
        </p:nvSpPr>
        <p:spPr bwMode="auto">
          <a:xfrm>
            <a:off x="6770563" y="5661732"/>
            <a:ext cx="7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endParaRPr lang="fr-FR" altLang="fr-FR" sz="1800"/>
          </a:p>
        </p:txBody>
      </p:sp>
      <p:sp>
        <p:nvSpPr>
          <p:cNvPr id="25" name="Rectangle 24"/>
          <p:cNvSpPr>
            <a:spLocks noChangeArrowheads="1"/>
          </p:cNvSpPr>
          <p:nvPr/>
        </p:nvSpPr>
        <p:spPr bwMode="auto">
          <a:xfrm>
            <a:off x="7230938" y="1053219"/>
            <a:ext cx="1008063" cy="215900"/>
          </a:xfrm>
          <a:prstGeom prst="rect">
            <a:avLst/>
          </a:prstGeom>
          <a:solidFill>
            <a:schemeClr val="bg2">
              <a:lumMod val="20000"/>
              <a:lumOff val="80000"/>
            </a:schemeClr>
          </a:soli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defRPr/>
            </a:pPr>
            <a:r>
              <a:rPr lang="en-US" altLang="fr-FR" sz="2100" b="1" smtClean="0">
                <a:latin typeface="Calibri" pitchFamily="34" charset="0"/>
              </a:rPr>
              <a:t>Frequency sum</a:t>
            </a:r>
          </a:p>
        </p:txBody>
      </p:sp>
      <p:sp>
        <p:nvSpPr>
          <p:cNvPr id="26" name="Text Box 37"/>
          <p:cNvSpPr txBox="1">
            <a:spLocks noChangeArrowheads="1"/>
          </p:cNvSpPr>
          <p:nvPr/>
        </p:nvSpPr>
        <p:spPr bwMode="auto">
          <a:xfrm>
            <a:off x="961901" y="1719969"/>
            <a:ext cx="1120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700"/>
              <a:t>FP Cavity</a:t>
            </a:r>
          </a:p>
        </p:txBody>
      </p:sp>
      <p:sp>
        <p:nvSpPr>
          <p:cNvPr id="27" name="Text Box 38"/>
          <p:cNvSpPr txBox="1">
            <a:spLocks noChangeArrowheads="1"/>
          </p:cNvSpPr>
          <p:nvPr/>
        </p:nvSpPr>
        <p:spPr bwMode="auto">
          <a:xfrm>
            <a:off x="3779713" y="2924882"/>
            <a:ext cx="11207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700"/>
              <a:t>FP Cavity</a:t>
            </a:r>
          </a:p>
        </p:txBody>
      </p:sp>
      <p:sp>
        <p:nvSpPr>
          <p:cNvPr id="28" name="Text Box 41"/>
          <p:cNvSpPr txBox="1">
            <a:spLocks noChangeArrowheads="1"/>
          </p:cNvSpPr>
          <p:nvPr/>
        </p:nvSpPr>
        <p:spPr bwMode="auto">
          <a:xfrm>
            <a:off x="6226051" y="3472569"/>
            <a:ext cx="1695450" cy="360363"/>
          </a:xfrm>
          <a:prstGeom prst="rect">
            <a:avLst/>
          </a:prstGeom>
          <a:solidFill>
            <a:schemeClr val="bg1"/>
          </a:solidFill>
          <a:ln w="9525">
            <a:solidFill>
              <a:schemeClr val="tx1"/>
            </a:solid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700"/>
              <a:t>Ref. cavity FPR</a:t>
            </a:r>
          </a:p>
        </p:txBody>
      </p:sp>
      <p:sp>
        <p:nvSpPr>
          <p:cNvPr id="29" name="Rectangle 28"/>
          <p:cNvSpPr>
            <a:spLocks noChangeArrowheads="1"/>
          </p:cNvSpPr>
          <p:nvPr/>
        </p:nvSpPr>
        <p:spPr bwMode="auto">
          <a:xfrm>
            <a:off x="3636838" y="2410532"/>
            <a:ext cx="129698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r>
              <a:rPr lang="en-US" altLang="fr-FR" sz="2100" b="1">
                <a:latin typeface="Calibri" panose="020F0502020204030204" pitchFamily="34" charset="0"/>
              </a:rPr>
              <a:t>Ti:Sa Laser</a:t>
            </a:r>
          </a:p>
        </p:txBody>
      </p:sp>
      <p:sp>
        <p:nvSpPr>
          <p:cNvPr id="30" name="Rectangle 29"/>
          <p:cNvSpPr>
            <a:spLocks noChangeArrowheads="1"/>
          </p:cNvSpPr>
          <p:nvPr/>
        </p:nvSpPr>
        <p:spPr bwMode="auto">
          <a:xfrm>
            <a:off x="668213" y="1164344"/>
            <a:ext cx="1800225"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r>
              <a:rPr lang="en-US" altLang="fr-FR" sz="2100" b="1">
                <a:latin typeface="Calibri" panose="020F0502020204030204" pitchFamily="34" charset="0"/>
              </a:rPr>
              <a:t>Nd:YVO</a:t>
            </a:r>
            <a:r>
              <a:rPr lang="en-US" altLang="fr-FR" sz="2100" b="1" baseline="-25000">
                <a:latin typeface="Calibri" panose="020F0502020204030204" pitchFamily="34" charset="0"/>
              </a:rPr>
              <a:t>4</a:t>
            </a:r>
            <a:r>
              <a:rPr lang="en-US" altLang="fr-FR" sz="2100" b="1">
                <a:latin typeface="Calibri" panose="020F0502020204030204" pitchFamily="34" charset="0"/>
              </a:rPr>
              <a:t> Laser</a:t>
            </a:r>
          </a:p>
        </p:txBody>
      </p:sp>
      <p:sp>
        <p:nvSpPr>
          <p:cNvPr id="31" name="Rectangle 30"/>
          <p:cNvSpPr>
            <a:spLocks noChangeArrowheads="1"/>
          </p:cNvSpPr>
          <p:nvPr/>
        </p:nvSpPr>
        <p:spPr bwMode="auto">
          <a:xfrm>
            <a:off x="323726" y="2421644"/>
            <a:ext cx="1042987" cy="720725"/>
          </a:xfrm>
          <a:prstGeom prst="rect">
            <a:avLst/>
          </a:prstGeom>
          <a:solidFill>
            <a:schemeClr val="bg1"/>
          </a:solidFill>
          <a:ln w="15875">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r>
              <a:rPr lang="en-US" altLang="fr-FR" sz="2100" b="1">
                <a:latin typeface="Calibri" panose="020F0502020204030204" pitchFamily="34" charset="0"/>
              </a:rPr>
              <a:t>Nd:YAG </a:t>
            </a:r>
          </a:p>
          <a:p>
            <a:pPr algn="ctr" eaLnBrk="1" hangingPunct="1">
              <a:spcBef>
                <a:spcPct val="0"/>
              </a:spcBef>
              <a:buFontTx/>
              <a:buNone/>
            </a:pPr>
            <a:r>
              <a:rPr lang="en-US" altLang="fr-FR" sz="2100" b="1">
                <a:latin typeface="Calibri" panose="020F0502020204030204" pitchFamily="34" charset="0"/>
              </a:rPr>
              <a:t>Laser</a:t>
            </a:r>
          </a:p>
        </p:txBody>
      </p:sp>
      <p:sp>
        <p:nvSpPr>
          <p:cNvPr id="32" name="Line 9"/>
          <p:cNvSpPr>
            <a:spLocks noChangeShapeType="1"/>
          </p:cNvSpPr>
          <p:nvPr/>
        </p:nvSpPr>
        <p:spPr bwMode="auto">
          <a:xfrm>
            <a:off x="1365126" y="2996319"/>
            <a:ext cx="255587"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3" name="Line 9"/>
          <p:cNvSpPr>
            <a:spLocks noChangeShapeType="1"/>
          </p:cNvSpPr>
          <p:nvPr/>
        </p:nvSpPr>
        <p:spPr bwMode="auto">
          <a:xfrm>
            <a:off x="1620713" y="2996319"/>
            <a:ext cx="0" cy="1584325"/>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4" name="Line 9"/>
          <p:cNvSpPr>
            <a:spLocks noChangeShapeType="1"/>
          </p:cNvSpPr>
          <p:nvPr/>
        </p:nvSpPr>
        <p:spPr bwMode="auto">
          <a:xfrm>
            <a:off x="1620713" y="2996319"/>
            <a:ext cx="0" cy="936625"/>
          </a:xfrm>
          <a:prstGeom prst="line">
            <a:avLst/>
          </a:prstGeom>
          <a:noFill/>
          <a:ln w="15875">
            <a:solidFill>
              <a:srgbClr val="800000"/>
            </a:solidFill>
            <a:round/>
            <a:headEnd/>
            <a:tailEnd type="arrow"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5" name="Text Box 26"/>
          <p:cNvSpPr txBox="1">
            <a:spLocks noChangeArrowheads="1"/>
          </p:cNvSpPr>
          <p:nvPr/>
        </p:nvSpPr>
        <p:spPr bwMode="auto">
          <a:xfrm>
            <a:off x="636463" y="3501144"/>
            <a:ext cx="984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600">
                <a:solidFill>
                  <a:srgbClr val="800000"/>
                </a:solidFill>
              </a:rPr>
              <a:t>1064 nm</a:t>
            </a:r>
          </a:p>
        </p:txBody>
      </p:sp>
      <p:sp>
        <p:nvSpPr>
          <p:cNvPr id="36" name="Line 52"/>
          <p:cNvSpPr>
            <a:spLocks noChangeShapeType="1"/>
          </p:cNvSpPr>
          <p:nvPr/>
        </p:nvSpPr>
        <p:spPr bwMode="auto">
          <a:xfrm flipH="1">
            <a:off x="2412876" y="2691519"/>
            <a:ext cx="360362" cy="0"/>
          </a:xfrm>
          <a:prstGeom prst="line">
            <a:avLst/>
          </a:prstGeom>
          <a:noFill/>
          <a:ln w="9525">
            <a:solidFill>
              <a:srgbClr val="00AC00"/>
            </a:solidFill>
            <a:round/>
            <a:headEnd/>
            <a:tailEnd type="arrow"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7" name="Line 52"/>
          <p:cNvSpPr>
            <a:spLocks noChangeShapeType="1"/>
          </p:cNvSpPr>
          <p:nvPr/>
        </p:nvSpPr>
        <p:spPr bwMode="auto">
          <a:xfrm flipH="1">
            <a:off x="1384176" y="2696282"/>
            <a:ext cx="360362" cy="0"/>
          </a:xfrm>
          <a:prstGeom prst="line">
            <a:avLst/>
          </a:prstGeom>
          <a:noFill/>
          <a:ln w="9525">
            <a:solidFill>
              <a:srgbClr val="00AC00"/>
            </a:solidFill>
            <a:round/>
            <a:headEnd type="arrow" w="med" len="me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8" name="Line 52"/>
          <p:cNvSpPr>
            <a:spLocks noChangeShapeType="1"/>
          </p:cNvSpPr>
          <p:nvPr/>
        </p:nvSpPr>
        <p:spPr bwMode="auto">
          <a:xfrm flipH="1">
            <a:off x="2239838" y="2694694"/>
            <a:ext cx="0" cy="212725"/>
          </a:xfrm>
          <a:prstGeom prst="line">
            <a:avLst/>
          </a:prstGeom>
          <a:noFill/>
          <a:ln w="19050">
            <a:solidFill>
              <a:srgbClr val="00AC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cxnSp>
        <p:nvCxnSpPr>
          <p:cNvPr id="39" name="Connecteur droit 38"/>
          <p:cNvCxnSpPr/>
          <p:nvPr/>
        </p:nvCxnSpPr>
        <p:spPr>
          <a:xfrm>
            <a:off x="2800226" y="3659894"/>
            <a:ext cx="1587" cy="10017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771651" y="3932944"/>
            <a:ext cx="144462" cy="144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FR"/>
          </a:p>
        </p:txBody>
      </p:sp>
      <p:cxnSp>
        <p:nvCxnSpPr>
          <p:cNvPr id="41" name="Connecteur droit 40"/>
          <p:cNvCxnSpPr>
            <a:cxnSpLocks noChangeShapeType="1"/>
          </p:cNvCxnSpPr>
          <p:nvPr/>
        </p:nvCxnSpPr>
        <p:spPr bwMode="auto">
          <a:xfrm>
            <a:off x="2771651" y="4198057"/>
            <a:ext cx="71437" cy="0"/>
          </a:xfrm>
          <a:prstGeom prst="line">
            <a:avLst/>
          </a:prstGeom>
          <a:noFill/>
          <a:ln w="24130" algn="ctr">
            <a:solidFill>
              <a:schemeClr val="tx1"/>
            </a:solidFill>
            <a:round/>
            <a:headEnd/>
            <a:tailEnd/>
          </a:ln>
          <a:extLst>
            <a:ext uri="{909E8E84-426E-40DD-AFC4-6F175D3DCCD1}">
              <a14:hiddenFill xmlns:a14="http://schemas.microsoft.com/office/drawing/2010/main">
                <a:noFill/>
              </a14:hiddenFill>
            </a:ext>
          </a:extLst>
        </p:spPr>
      </p:cxnSp>
      <p:sp>
        <p:nvSpPr>
          <p:cNvPr id="42" name="Line 52"/>
          <p:cNvSpPr>
            <a:spLocks noChangeShapeType="1"/>
          </p:cNvSpPr>
          <p:nvPr/>
        </p:nvSpPr>
        <p:spPr bwMode="auto">
          <a:xfrm flipH="1">
            <a:off x="2033463" y="2699457"/>
            <a:ext cx="0" cy="212725"/>
          </a:xfrm>
          <a:prstGeom prst="line">
            <a:avLst/>
          </a:prstGeom>
          <a:noFill/>
          <a:ln w="19050">
            <a:solidFill>
              <a:srgbClr val="00AC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3" name="Line 52"/>
          <p:cNvSpPr>
            <a:spLocks noChangeShapeType="1"/>
          </p:cNvSpPr>
          <p:nvPr/>
        </p:nvSpPr>
        <p:spPr bwMode="auto">
          <a:xfrm>
            <a:off x="1384176" y="2694694"/>
            <a:ext cx="647700" cy="0"/>
          </a:xfrm>
          <a:prstGeom prst="line">
            <a:avLst/>
          </a:prstGeom>
          <a:noFill/>
          <a:ln w="19050">
            <a:solidFill>
              <a:srgbClr val="00AC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4" name="Line 52"/>
          <p:cNvSpPr>
            <a:spLocks noChangeShapeType="1"/>
          </p:cNvSpPr>
          <p:nvPr/>
        </p:nvSpPr>
        <p:spPr bwMode="auto">
          <a:xfrm>
            <a:off x="2233488" y="2689932"/>
            <a:ext cx="576263" cy="0"/>
          </a:xfrm>
          <a:prstGeom prst="line">
            <a:avLst/>
          </a:prstGeom>
          <a:noFill/>
          <a:ln w="19050">
            <a:solidFill>
              <a:srgbClr val="00AC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5" name="Line 43"/>
          <p:cNvSpPr>
            <a:spLocks noChangeShapeType="1"/>
          </p:cNvSpPr>
          <p:nvPr/>
        </p:nvSpPr>
        <p:spPr bwMode="auto">
          <a:xfrm flipV="1">
            <a:off x="2747838" y="2616907"/>
            <a:ext cx="144463" cy="14446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6" name="Line 62"/>
          <p:cNvSpPr>
            <a:spLocks noChangeShapeType="1"/>
          </p:cNvSpPr>
          <p:nvPr/>
        </p:nvSpPr>
        <p:spPr bwMode="auto">
          <a:xfrm>
            <a:off x="1908051" y="2924882"/>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47" name="Line 63"/>
          <p:cNvSpPr>
            <a:spLocks noChangeShapeType="1"/>
          </p:cNvSpPr>
          <p:nvPr/>
        </p:nvSpPr>
        <p:spPr bwMode="auto">
          <a:xfrm>
            <a:off x="2033463" y="2815344"/>
            <a:ext cx="215900" cy="0"/>
          </a:xfrm>
          <a:prstGeom prst="line">
            <a:avLst/>
          </a:prstGeom>
          <a:noFill/>
          <a:ln w="9525">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pic>
        <p:nvPicPr>
          <p:cNvPr id="48" name="Image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6576" y="1229432"/>
            <a:ext cx="227012" cy="220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a:spLocks noChangeArrowheads="1"/>
          </p:cNvSpPr>
          <p:nvPr/>
        </p:nvSpPr>
        <p:spPr bwMode="auto">
          <a:xfrm>
            <a:off x="2844676" y="4450469"/>
            <a:ext cx="71437"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endParaRPr lang="fr-FR" altLang="fr-FR" sz="1800"/>
          </a:p>
        </p:txBody>
      </p:sp>
      <p:sp>
        <p:nvSpPr>
          <p:cNvPr id="50" name="Line 49"/>
          <p:cNvSpPr>
            <a:spLocks noChangeShapeType="1"/>
          </p:cNvSpPr>
          <p:nvPr/>
        </p:nvSpPr>
        <p:spPr bwMode="auto">
          <a:xfrm>
            <a:off x="1547688" y="2924882"/>
            <a:ext cx="142875" cy="1428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cxnSp>
        <p:nvCxnSpPr>
          <p:cNvPr id="51" name="Connecteur droit 50"/>
          <p:cNvCxnSpPr/>
          <p:nvPr/>
        </p:nvCxnSpPr>
        <p:spPr>
          <a:xfrm>
            <a:off x="2768476" y="3636082"/>
            <a:ext cx="73025" cy="714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noChangeArrowheads="1"/>
          </p:cNvSpPr>
          <p:nvPr/>
        </p:nvSpPr>
        <p:spPr bwMode="auto">
          <a:xfrm>
            <a:off x="4068638" y="1197682"/>
            <a:ext cx="215900" cy="287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fr-FR" altLang="fr-FR"/>
          </a:p>
        </p:txBody>
      </p:sp>
      <p:sp>
        <p:nvSpPr>
          <p:cNvPr id="53" name="Line 154"/>
          <p:cNvSpPr>
            <a:spLocks noChangeShapeType="1"/>
          </p:cNvSpPr>
          <p:nvPr/>
        </p:nvSpPr>
        <p:spPr bwMode="auto">
          <a:xfrm rot="2700000" flipV="1">
            <a:off x="4189288" y="1275469"/>
            <a:ext cx="0"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4" name="Line 154"/>
          <p:cNvSpPr>
            <a:spLocks noChangeShapeType="1"/>
          </p:cNvSpPr>
          <p:nvPr/>
        </p:nvSpPr>
        <p:spPr bwMode="auto">
          <a:xfrm rot="8100000" flipV="1">
            <a:off x="4188495" y="1276262"/>
            <a:ext cx="0"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5" name="Freeform 91"/>
          <p:cNvSpPr>
            <a:spLocks noEditPoints="1"/>
          </p:cNvSpPr>
          <p:nvPr/>
        </p:nvSpPr>
        <p:spPr bwMode="auto">
          <a:xfrm>
            <a:off x="5629151" y="5485519"/>
            <a:ext cx="315912" cy="273050"/>
          </a:xfrm>
          <a:custGeom>
            <a:avLst/>
            <a:gdLst>
              <a:gd name="T0" fmla="*/ 2147483647 w 137"/>
              <a:gd name="T1" fmla="*/ 0 h 137"/>
              <a:gd name="T2" fmla="*/ 2147483647 w 137"/>
              <a:gd name="T3" fmla="*/ 2147483647 h 137"/>
              <a:gd name="T4" fmla="*/ 2147483647 w 137"/>
              <a:gd name="T5" fmla="*/ 2147483647 h 137"/>
              <a:gd name="T6" fmla="*/ 0 w 137"/>
              <a:gd name="T7" fmla="*/ 2147483647 h 137"/>
              <a:gd name="T8" fmla="*/ 2147483647 w 137"/>
              <a:gd name="T9" fmla="*/ 0 h 137"/>
              <a:gd name="T10" fmla="*/ 2147483647 w 137"/>
              <a:gd name="T11" fmla="*/ 2147483647 h 137"/>
              <a:gd name="T12" fmla="*/ 2147483647 w 137"/>
              <a:gd name="T13" fmla="*/ 2147483647 h 137"/>
              <a:gd name="T14" fmla="*/ 2147483647 w 137"/>
              <a:gd name="T15" fmla="*/ 2147483647 h 137"/>
              <a:gd name="T16" fmla="*/ 2147483647 w 137"/>
              <a:gd name="T17" fmla="*/ 2147483647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7"/>
              <a:gd name="T29" fmla="*/ 137 w 13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7">
                <a:moveTo>
                  <a:pt x="4" y="0"/>
                </a:moveTo>
                <a:lnTo>
                  <a:pt x="127" y="124"/>
                </a:lnTo>
                <a:lnTo>
                  <a:pt x="123" y="128"/>
                </a:lnTo>
                <a:lnTo>
                  <a:pt x="0" y="4"/>
                </a:lnTo>
                <a:lnTo>
                  <a:pt x="4" y="0"/>
                </a:lnTo>
                <a:close/>
                <a:moveTo>
                  <a:pt x="130" y="116"/>
                </a:moveTo>
                <a:lnTo>
                  <a:pt x="137" y="137"/>
                </a:lnTo>
                <a:lnTo>
                  <a:pt x="115" y="130"/>
                </a:lnTo>
                <a:lnTo>
                  <a:pt x="130" y="116"/>
                </a:lnTo>
                <a:close/>
              </a:path>
            </a:pathLst>
          </a:custGeom>
          <a:solidFill>
            <a:srgbClr val="FF3300"/>
          </a:solidFill>
          <a:ln w="0">
            <a:solidFill>
              <a:srgbClr val="FF3300"/>
            </a:solid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56" name="Line 64"/>
          <p:cNvSpPr>
            <a:spLocks noChangeShapeType="1"/>
          </p:cNvSpPr>
          <p:nvPr/>
        </p:nvSpPr>
        <p:spPr bwMode="auto">
          <a:xfrm flipV="1">
            <a:off x="7237288" y="4764794"/>
            <a:ext cx="0" cy="288925"/>
          </a:xfrm>
          <a:prstGeom prst="line">
            <a:avLst/>
          </a:prstGeom>
          <a:noFill/>
          <a:ln w="25400">
            <a:solidFill>
              <a:srgbClr val="FF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a:p>
        </p:txBody>
      </p:sp>
    </p:spTree>
    <p:extLst>
      <p:ext uri="{BB962C8B-B14F-4D97-AF65-F5344CB8AC3E}">
        <p14:creationId xmlns:p14="http://schemas.microsoft.com/office/powerpoint/2010/main" val="2854553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16</a:t>
            </a:fld>
            <a:endParaRPr lang="fr-FR"/>
          </a:p>
        </p:txBody>
      </p:sp>
      <p:sp>
        <p:nvSpPr>
          <p:cNvPr id="6" name="Titre 1"/>
          <p:cNvSpPr>
            <a:spLocks noGrp="1"/>
          </p:cNvSpPr>
          <p:nvPr>
            <p:ph type="title"/>
          </p:nvPr>
        </p:nvSpPr>
        <p:spPr>
          <a:xfrm>
            <a:off x="1056407" y="53589"/>
            <a:ext cx="6611937" cy="523875"/>
          </a:xfrm>
        </p:spPr>
        <p:txBody>
          <a:bodyPr/>
          <a:lstStyle/>
          <a:p>
            <a:pPr algn="ctr"/>
            <a:r>
              <a:rPr lang="en-US" sz="2400" dirty="0" smtClean="0">
                <a:solidFill>
                  <a:srgbClr val="008000"/>
                </a:solidFill>
              </a:rPr>
              <a:t>Preliminary!</a:t>
            </a:r>
            <a:r>
              <a:rPr lang="en-US" sz="2400" dirty="0" smtClean="0">
                <a:solidFill>
                  <a:srgbClr val="FF0000"/>
                </a:solidFill>
              </a:rPr>
              <a:t> </a:t>
            </a:r>
            <a:r>
              <a:rPr lang="en-US" sz="2400" dirty="0" smtClean="0"/>
              <a:t>1S-3S transition (LKB Paris)</a:t>
            </a:r>
          </a:p>
        </p:txBody>
      </p:sp>
      <p:grpSp>
        <p:nvGrpSpPr>
          <p:cNvPr id="11" name="Groupe 10"/>
          <p:cNvGrpSpPr/>
          <p:nvPr/>
        </p:nvGrpSpPr>
        <p:grpSpPr>
          <a:xfrm>
            <a:off x="88454" y="1071786"/>
            <a:ext cx="4608512" cy="3438525"/>
            <a:chOff x="323528" y="908720"/>
            <a:chExt cx="4608512" cy="3438525"/>
          </a:xfrm>
        </p:grpSpPr>
        <p:pic>
          <p:nvPicPr>
            <p:cNvPr id="5" name="Picture 7" descr="02122016m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460851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avec flèche 6"/>
            <p:cNvCxnSpPr/>
            <p:nvPr/>
          </p:nvCxnSpPr>
          <p:spPr bwMode="auto">
            <a:xfrm>
              <a:off x="2248694" y="2636912"/>
              <a:ext cx="864000" cy="0"/>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ZoneTexte 7"/>
            <p:cNvSpPr txBox="1"/>
            <p:nvPr/>
          </p:nvSpPr>
          <p:spPr>
            <a:xfrm>
              <a:off x="3291763" y="2348880"/>
              <a:ext cx="1058880" cy="584775"/>
            </a:xfrm>
            <a:prstGeom prst="rect">
              <a:avLst/>
            </a:prstGeom>
            <a:noFill/>
          </p:spPr>
          <p:txBody>
            <a:bodyPr wrap="none" rtlCol="0">
              <a:spAutoFit/>
            </a:bodyPr>
            <a:lstStyle/>
            <a:p>
              <a:pPr algn="ctr"/>
              <a:r>
                <a:rPr lang="en-US" sz="1600" dirty="0" smtClean="0"/>
                <a:t>Linewidth:</a:t>
              </a:r>
            </a:p>
            <a:p>
              <a:pPr algn="ctr"/>
              <a:r>
                <a:rPr lang="en-US" sz="1600" dirty="0" smtClean="0"/>
                <a:t>1.5 MHz</a:t>
              </a:r>
              <a:endParaRPr lang="en-US" sz="1600" dirty="0"/>
            </a:p>
          </p:txBody>
        </p:sp>
      </p:grpSp>
      <p:pic>
        <p:nvPicPr>
          <p:cNvPr id="9" name="Picture 10" descr="freq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44436"/>
            <a:ext cx="4014121" cy="309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p:nvSpPr>
        <p:spPr bwMode="auto">
          <a:xfrm>
            <a:off x="6084168" y="1503834"/>
            <a:ext cx="24224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n-US" altLang="fr-FR" sz="1600" i="1" dirty="0"/>
              <a:t>Corrected from light shift</a:t>
            </a:r>
          </a:p>
        </p:txBody>
      </p:sp>
      <p:sp>
        <p:nvSpPr>
          <p:cNvPr id="12" name="ZoneTexte 11"/>
          <p:cNvSpPr txBox="1"/>
          <p:nvPr/>
        </p:nvSpPr>
        <p:spPr>
          <a:xfrm>
            <a:off x="6067008" y="980728"/>
            <a:ext cx="1601336" cy="400110"/>
          </a:xfrm>
          <a:prstGeom prst="rect">
            <a:avLst/>
          </a:prstGeom>
          <a:noFill/>
        </p:spPr>
        <p:txBody>
          <a:bodyPr wrap="none" rtlCol="0">
            <a:spAutoFit/>
          </a:bodyPr>
          <a:lstStyle/>
          <a:p>
            <a:r>
              <a:rPr lang="en-US" dirty="0" smtClean="0"/>
              <a:t>Pressure shift</a:t>
            </a:r>
            <a:endParaRPr lang="en-US" dirty="0"/>
          </a:p>
        </p:txBody>
      </p:sp>
      <p:sp>
        <p:nvSpPr>
          <p:cNvPr id="15" name="ZoneTexte 14"/>
          <p:cNvSpPr txBox="1"/>
          <p:nvPr/>
        </p:nvSpPr>
        <p:spPr>
          <a:xfrm>
            <a:off x="2275633" y="4653136"/>
            <a:ext cx="4278736" cy="400110"/>
          </a:xfrm>
          <a:prstGeom prst="rect">
            <a:avLst/>
          </a:prstGeom>
          <a:noFill/>
        </p:spPr>
        <p:txBody>
          <a:bodyPr wrap="none" rtlCol="0">
            <a:spAutoFit/>
          </a:bodyPr>
          <a:lstStyle/>
          <a:p>
            <a:pPr algn="ctr"/>
            <a:r>
              <a:rPr lang="en-US" i="1" dirty="0" smtClean="0">
                <a:solidFill>
                  <a:schemeClr val="tx1"/>
                </a:solidFill>
                <a:latin typeface="Times New Roman" panose="02020603050405020304" pitchFamily="18" charset="0"/>
                <a:cs typeface="Times New Roman" panose="02020603050405020304" pitchFamily="18" charset="0"/>
              </a:rPr>
              <a:t>f</a:t>
            </a:r>
            <a:r>
              <a:rPr lang="en-US" baseline="-25000" dirty="0">
                <a:solidFill>
                  <a:schemeClr val="tx1"/>
                </a:solidFill>
                <a:latin typeface="Times New Roman" panose="02020603050405020304" pitchFamily="18" charset="0"/>
                <a:cs typeface="Times New Roman" panose="02020603050405020304" pitchFamily="18" charset="0"/>
              </a:rPr>
              <a:t> </a:t>
            </a:r>
            <a:r>
              <a:rPr lang="en-US" baseline="-25000" dirty="0" smtClean="0">
                <a:solidFill>
                  <a:schemeClr val="tx1"/>
                </a:solidFill>
                <a:latin typeface="Times New Roman" panose="02020603050405020304" pitchFamily="18" charset="0"/>
                <a:cs typeface="Times New Roman" panose="02020603050405020304" pitchFamily="18" charset="0"/>
              </a:rPr>
              <a:t>1S-3S</a:t>
            </a:r>
            <a:r>
              <a:rPr lang="en-US" dirty="0" smtClean="0">
                <a:solidFill>
                  <a:schemeClr val="tx1"/>
                </a:solidFill>
                <a:latin typeface="Times New Roman" panose="02020603050405020304" pitchFamily="18" charset="0"/>
                <a:cs typeface="Times New Roman" panose="02020603050405020304" pitchFamily="18" charset="0"/>
              </a:rPr>
              <a:t> = 2 922 743 278 </a:t>
            </a:r>
            <a:r>
              <a:rPr lang="en-US" dirty="0" err="1" smtClean="0">
                <a:solidFill>
                  <a:schemeClr val="tx1"/>
                </a:solidFill>
                <a:latin typeface="Times New Roman" panose="02020603050405020304" pitchFamily="18" charset="0"/>
                <a:cs typeface="Times New Roman" panose="02020603050405020304" pitchFamily="18" charset="0"/>
              </a:rPr>
              <a:t>xxx.x</a:t>
            </a:r>
            <a:r>
              <a:rPr lang="en-US" dirty="0" smtClean="0">
                <a:solidFill>
                  <a:schemeClr val="tx1"/>
                </a:solidFill>
                <a:latin typeface="Times New Roman" panose="02020603050405020304" pitchFamily="18" charset="0"/>
                <a:cs typeface="Times New Roman" panose="02020603050405020304" pitchFamily="18" charset="0"/>
              </a:rPr>
              <a:t> (2.4) kHz</a:t>
            </a:r>
          </a:p>
        </p:txBody>
      </p:sp>
      <p:sp>
        <p:nvSpPr>
          <p:cNvPr id="16" name="ZoneTexte 15"/>
          <p:cNvSpPr txBox="1"/>
          <p:nvPr/>
        </p:nvSpPr>
        <p:spPr>
          <a:xfrm>
            <a:off x="1187624" y="5157192"/>
            <a:ext cx="6603859" cy="830997"/>
          </a:xfrm>
          <a:prstGeom prst="rect">
            <a:avLst/>
          </a:prstGeom>
          <a:noFill/>
        </p:spPr>
        <p:txBody>
          <a:bodyPr wrap="none" rtlCol="0">
            <a:spAutoFit/>
          </a:bodyPr>
          <a:lstStyle/>
          <a:p>
            <a:r>
              <a:rPr lang="en-US" sz="1600" dirty="0" smtClean="0">
                <a:solidFill>
                  <a:schemeClr val="tx1"/>
                </a:solidFill>
              </a:rPr>
              <a:t>S. </a:t>
            </a:r>
            <a:r>
              <a:rPr lang="en-US" sz="1600" dirty="0" err="1" smtClean="0">
                <a:solidFill>
                  <a:schemeClr val="tx1"/>
                </a:solidFill>
              </a:rPr>
              <a:t>Galtier</a:t>
            </a:r>
            <a:r>
              <a:rPr lang="en-US" sz="1600" dirty="0" smtClean="0">
                <a:solidFill>
                  <a:schemeClr val="tx1"/>
                </a:solidFill>
              </a:rPr>
              <a:t> et al., J. Phys. Chem. Ref. Data </a:t>
            </a:r>
            <a:r>
              <a:rPr lang="en-US" sz="1600" b="1" dirty="0" smtClean="0">
                <a:solidFill>
                  <a:schemeClr val="tx1"/>
                </a:solidFill>
              </a:rPr>
              <a:t>44</a:t>
            </a:r>
            <a:r>
              <a:rPr lang="en-US" sz="1600" dirty="0" smtClean="0">
                <a:solidFill>
                  <a:schemeClr val="tx1"/>
                </a:solidFill>
              </a:rPr>
              <a:t>, 031201 (2015</a:t>
            </a:r>
            <a:r>
              <a:rPr lang="en-US" sz="1600" dirty="0" smtClean="0">
                <a:solidFill>
                  <a:schemeClr val="tx1"/>
                </a:solidFill>
              </a:rPr>
              <a:t>)</a:t>
            </a:r>
          </a:p>
          <a:p>
            <a:r>
              <a:rPr lang="en-US" sz="1600" u="sng" dirty="0" smtClean="0">
                <a:solidFill>
                  <a:schemeClr val="tx1"/>
                </a:solidFill>
              </a:rPr>
              <a:t>QI effect</a:t>
            </a:r>
            <a:r>
              <a:rPr lang="en-US" sz="1600" dirty="0">
                <a:solidFill>
                  <a:schemeClr val="tx1"/>
                </a:solidFill>
              </a:rPr>
              <a:t>: H. </a:t>
            </a:r>
            <a:r>
              <a:rPr lang="en-US" sz="1600" dirty="0" err="1">
                <a:solidFill>
                  <a:schemeClr val="tx1"/>
                </a:solidFill>
              </a:rPr>
              <a:t>Fleurbaey</a:t>
            </a:r>
            <a:r>
              <a:rPr lang="en-US" sz="1600" dirty="0" smtClean="0">
                <a:solidFill>
                  <a:schemeClr val="tx1"/>
                </a:solidFill>
              </a:rPr>
              <a:t>, F. </a:t>
            </a:r>
            <a:r>
              <a:rPr lang="en-US" sz="1600" dirty="0" err="1" smtClean="0">
                <a:solidFill>
                  <a:schemeClr val="tx1"/>
                </a:solidFill>
              </a:rPr>
              <a:t>Biraben</a:t>
            </a:r>
            <a:r>
              <a:rPr lang="en-US" sz="1600" dirty="0" smtClean="0">
                <a:solidFill>
                  <a:schemeClr val="tx1"/>
                </a:solidFill>
              </a:rPr>
              <a:t>, L. Julien, JPK, F. Nez, PRA </a:t>
            </a:r>
            <a:r>
              <a:rPr lang="en-US" sz="1600" b="1" dirty="0" smtClean="0">
                <a:solidFill>
                  <a:schemeClr val="tx1"/>
                </a:solidFill>
              </a:rPr>
              <a:t>95</a:t>
            </a:r>
            <a:r>
              <a:rPr lang="en-US" sz="1600" dirty="0" smtClean="0">
                <a:solidFill>
                  <a:schemeClr val="tx1"/>
                </a:solidFill>
              </a:rPr>
              <a:t>, 052503 (2017)</a:t>
            </a:r>
            <a:endParaRPr lang="en-US" sz="1600" dirty="0" smtClean="0">
              <a:solidFill>
                <a:schemeClr val="tx1"/>
              </a:solidFill>
            </a:endParaRPr>
          </a:p>
          <a:p>
            <a:r>
              <a:rPr lang="en-US" sz="1600" dirty="0">
                <a:solidFill>
                  <a:schemeClr val="tx1"/>
                </a:solidFill>
              </a:rPr>
              <a:t>H</a:t>
            </a:r>
            <a:r>
              <a:rPr lang="en-US" sz="1600" dirty="0" smtClean="0">
                <a:solidFill>
                  <a:schemeClr val="tx1"/>
                </a:solidFill>
              </a:rPr>
              <a:t>. </a:t>
            </a:r>
            <a:r>
              <a:rPr lang="en-US" sz="1600" dirty="0" err="1" smtClean="0">
                <a:solidFill>
                  <a:schemeClr val="tx1"/>
                </a:solidFill>
              </a:rPr>
              <a:t>Fleurbaey</a:t>
            </a:r>
            <a:r>
              <a:rPr lang="en-US" sz="1600" dirty="0" smtClean="0">
                <a:solidFill>
                  <a:schemeClr val="tx1"/>
                </a:solidFill>
              </a:rPr>
              <a:t> et al., </a:t>
            </a:r>
            <a:r>
              <a:rPr lang="en-US" sz="1600" i="1" dirty="0" smtClean="0">
                <a:solidFill>
                  <a:schemeClr val="tx1"/>
                </a:solidFill>
              </a:rPr>
              <a:t>in </a:t>
            </a:r>
            <a:r>
              <a:rPr lang="en-US" sz="1600" i="1" dirty="0" smtClean="0">
                <a:solidFill>
                  <a:schemeClr val="tx1"/>
                </a:solidFill>
              </a:rPr>
              <a:t>preparation</a:t>
            </a:r>
          </a:p>
        </p:txBody>
      </p:sp>
      <p:sp>
        <p:nvSpPr>
          <p:cNvPr id="2" name="ZoneTexte 1"/>
          <p:cNvSpPr txBox="1"/>
          <p:nvPr/>
        </p:nvSpPr>
        <p:spPr>
          <a:xfrm>
            <a:off x="2627784" y="6021288"/>
            <a:ext cx="3615413" cy="400110"/>
          </a:xfrm>
          <a:prstGeom prst="rect">
            <a:avLst/>
          </a:prstGeom>
          <a:noFill/>
        </p:spPr>
        <p:txBody>
          <a:bodyPr wrap="none" rtlCol="0">
            <a:spAutoFit/>
          </a:bodyPr>
          <a:lstStyle/>
          <a:p>
            <a:pPr marL="342900" indent="-342900">
              <a:buFont typeface="Wingdings" panose="05000000000000000000" pitchFamily="2" charset="2"/>
              <a:buChar char="Ø"/>
            </a:pPr>
            <a:r>
              <a:rPr lang="en-US" dirty="0" smtClean="0"/>
              <a:t>Next step : cold (77K) H beam</a:t>
            </a:r>
            <a:endParaRPr lang="en-US" dirty="0"/>
          </a:p>
        </p:txBody>
      </p:sp>
    </p:spTree>
    <p:extLst>
      <p:ext uri="{BB962C8B-B14F-4D97-AF65-F5344CB8AC3E}">
        <p14:creationId xmlns:p14="http://schemas.microsoft.com/office/powerpoint/2010/main" val="4087614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0279"/>
            <a:ext cx="6611810" cy="523220"/>
          </a:xfrm>
        </p:spPr>
        <p:txBody>
          <a:bodyPr/>
          <a:lstStyle/>
          <a:p>
            <a:pPr algn="ctr"/>
            <a:r>
              <a:rPr lang="en-US" dirty="0" smtClean="0"/>
              <a:t>Overview</a:t>
            </a:r>
            <a:endParaRPr lang="en-US" dirty="0"/>
          </a:p>
        </p:txBody>
      </p:sp>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17</a:t>
            </a:fld>
            <a:endParaRPr lang="fr-FR"/>
          </a:p>
        </p:txBody>
      </p:sp>
      <p:pic>
        <p:nvPicPr>
          <p:cNvPr id="5" name="Image 4"/>
          <p:cNvPicPr>
            <a:picLocks noChangeAspect="1"/>
          </p:cNvPicPr>
          <p:nvPr/>
        </p:nvPicPr>
        <p:blipFill>
          <a:blip r:embed="rId2"/>
          <a:stretch>
            <a:fillRect/>
          </a:stretch>
        </p:blipFill>
        <p:spPr>
          <a:xfrm>
            <a:off x="1917229" y="844109"/>
            <a:ext cx="5377248" cy="5734193"/>
          </a:xfrm>
          <a:prstGeom prst="rect">
            <a:avLst/>
          </a:prstGeom>
        </p:spPr>
      </p:pic>
      <p:sp>
        <p:nvSpPr>
          <p:cNvPr id="6" name="ZoneTexte 5"/>
          <p:cNvSpPr txBox="1"/>
          <p:nvPr/>
        </p:nvSpPr>
        <p:spPr>
          <a:xfrm>
            <a:off x="2728367" y="1350293"/>
            <a:ext cx="774571" cy="307777"/>
          </a:xfrm>
          <a:prstGeom prst="rect">
            <a:avLst/>
          </a:prstGeom>
          <a:solidFill>
            <a:schemeClr val="bg1"/>
          </a:solidFill>
        </p:spPr>
        <p:txBody>
          <a:bodyPr wrap="none" tIns="0" bIns="0" rtlCol="0">
            <a:spAutoFit/>
          </a:bodyPr>
          <a:lstStyle/>
          <a:p>
            <a:r>
              <a:rPr lang="en-US" dirty="0" smtClean="0">
                <a:solidFill>
                  <a:srgbClr val="008000"/>
                </a:solidFill>
              </a:rPr>
              <a:t>2S-4P</a:t>
            </a:r>
            <a:endParaRPr lang="en-US" dirty="0">
              <a:solidFill>
                <a:srgbClr val="008000"/>
              </a:solidFill>
            </a:endParaRPr>
          </a:p>
        </p:txBody>
      </p:sp>
      <p:sp>
        <p:nvSpPr>
          <p:cNvPr id="7" name="ZoneTexte 6"/>
          <p:cNvSpPr txBox="1"/>
          <p:nvPr/>
        </p:nvSpPr>
        <p:spPr>
          <a:xfrm>
            <a:off x="2954933" y="5570190"/>
            <a:ext cx="589905" cy="307777"/>
          </a:xfrm>
          <a:prstGeom prst="rect">
            <a:avLst/>
          </a:prstGeom>
          <a:solidFill>
            <a:schemeClr val="bg1"/>
          </a:solidFill>
        </p:spPr>
        <p:txBody>
          <a:bodyPr wrap="none" lIns="0" tIns="0" rIns="0" bIns="0" rtlCol="0">
            <a:spAutoFit/>
          </a:bodyPr>
          <a:lstStyle/>
          <a:p>
            <a:r>
              <a:rPr lang="en-US" dirty="0" smtClean="0">
                <a:solidFill>
                  <a:srgbClr val="008000"/>
                </a:solidFill>
              </a:rPr>
              <a:t>2S-4P</a:t>
            </a:r>
            <a:endParaRPr lang="en-US" dirty="0">
              <a:solidFill>
                <a:srgbClr val="008000"/>
              </a:solidFill>
            </a:endParaRPr>
          </a:p>
        </p:txBody>
      </p:sp>
      <p:cxnSp>
        <p:nvCxnSpPr>
          <p:cNvPr id="9" name="Connecteur droit 8"/>
          <p:cNvCxnSpPr/>
          <p:nvPr/>
        </p:nvCxnSpPr>
        <p:spPr bwMode="auto">
          <a:xfrm>
            <a:off x="5791325" y="2041798"/>
            <a:ext cx="1872000" cy="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Ellipse 13"/>
          <p:cNvSpPr/>
          <p:nvPr/>
        </p:nvSpPr>
        <p:spPr bwMode="auto">
          <a:xfrm>
            <a:off x="6655317" y="1969790"/>
            <a:ext cx="144016" cy="144016"/>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cxnSp>
        <p:nvCxnSpPr>
          <p:cNvPr id="16" name="Connecteur droit 15"/>
          <p:cNvCxnSpPr/>
          <p:nvPr/>
        </p:nvCxnSpPr>
        <p:spPr bwMode="auto">
          <a:xfrm>
            <a:off x="5791325" y="1926357"/>
            <a:ext cx="0" cy="216024"/>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16"/>
          <p:cNvCxnSpPr/>
          <p:nvPr/>
        </p:nvCxnSpPr>
        <p:spPr bwMode="auto">
          <a:xfrm>
            <a:off x="7668344" y="1926357"/>
            <a:ext cx="0" cy="216024"/>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ZoneTexte 17"/>
          <p:cNvSpPr txBox="1"/>
          <p:nvPr/>
        </p:nvSpPr>
        <p:spPr>
          <a:xfrm>
            <a:off x="4988857" y="1880480"/>
            <a:ext cx="760144" cy="307777"/>
          </a:xfrm>
          <a:prstGeom prst="rect">
            <a:avLst/>
          </a:prstGeom>
          <a:noFill/>
        </p:spPr>
        <p:txBody>
          <a:bodyPr wrap="none" tIns="0" bIns="0" rtlCol="0">
            <a:spAutoFit/>
          </a:bodyPr>
          <a:lstStyle/>
          <a:p>
            <a:r>
              <a:rPr lang="en-US" dirty="0" smtClean="0">
                <a:solidFill>
                  <a:srgbClr val="FF0000"/>
                </a:solidFill>
              </a:rPr>
              <a:t>1S-3S</a:t>
            </a:r>
            <a:endParaRPr lang="en-US" dirty="0">
              <a:solidFill>
                <a:srgbClr val="FF0000"/>
              </a:solidFill>
            </a:endParaRPr>
          </a:p>
        </p:txBody>
      </p:sp>
      <p:cxnSp>
        <p:nvCxnSpPr>
          <p:cNvPr id="19" name="Connecteur droit 18"/>
          <p:cNvCxnSpPr/>
          <p:nvPr/>
        </p:nvCxnSpPr>
        <p:spPr bwMode="auto">
          <a:xfrm>
            <a:off x="4581163" y="5756982"/>
            <a:ext cx="849600" cy="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Ellipse 19"/>
          <p:cNvSpPr/>
          <p:nvPr/>
        </p:nvSpPr>
        <p:spPr bwMode="auto">
          <a:xfrm>
            <a:off x="4935899" y="5694499"/>
            <a:ext cx="144016" cy="144016"/>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cxnSp>
        <p:nvCxnSpPr>
          <p:cNvPr id="21" name="Connecteur droit 20"/>
          <p:cNvCxnSpPr/>
          <p:nvPr/>
        </p:nvCxnSpPr>
        <p:spPr bwMode="auto">
          <a:xfrm>
            <a:off x="4591050" y="5708216"/>
            <a:ext cx="0" cy="10800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21"/>
          <p:cNvCxnSpPr/>
          <p:nvPr/>
        </p:nvCxnSpPr>
        <p:spPr bwMode="auto">
          <a:xfrm>
            <a:off x="5426571" y="5708216"/>
            <a:ext cx="0" cy="10800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ZoneTexte 24"/>
          <p:cNvSpPr txBox="1"/>
          <p:nvPr/>
        </p:nvSpPr>
        <p:spPr>
          <a:xfrm>
            <a:off x="3827537" y="5604098"/>
            <a:ext cx="760144" cy="307777"/>
          </a:xfrm>
          <a:prstGeom prst="rect">
            <a:avLst/>
          </a:prstGeom>
          <a:noFill/>
        </p:spPr>
        <p:txBody>
          <a:bodyPr wrap="none" tIns="0" bIns="0" rtlCol="0">
            <a:spAutoFit/>
          </a:bodyPr>
          <a:lstStyle/>
          <a:p>
            <a:r>
              <a:rPr lang="en-US" dirty="0" smtClean="0">
                <a:solidFill>
                  <a:srgbClr val="FF0000"/>
                </a:solidFill>
              </a:rPr>
              <a:t>1S-3S</a:t>
            </a:r>
            <a:endParaRPr lang="en-US" dirty="0">
              <a:solidFill>
                <a:srgbClr val="FF0000"/>
              </a:solidFill>
            </a:endParaRPr>
          </a:p>
        </p:txBody>
      </p:sp>
    </p:spTree>
    <p:extLst>
      <p:ext uri="{BB962C8B-B14F-4D97-AF65-F5344CB8AC3E}">
        <p14:creationId xmlns:p14="http://schemas.microsoft.com/office/powerpoint/2010/main" val="3728512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0279"/>
            <a:ext cx="6611810" cy="523220"/>
          </a:xfrm>
        </p:spPr>
        <p:txBody>
          <a:bodyPr/>
          <a:lstStyle/>
          <a:p>
            <a:pPr algn="ctr"/>
            <a:r>
              <a:rPr lang="en-US" dirty="0" smtClean="0"/>
              <a:t>What to do now ?</a:t>
            </a:r>
            <a:endParaRPr lang="en-US" dirty="0"/>
          </a:p>
        </p:txBody>
      </p:sp>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18</a:t>
            </a:fld>
            <a:endParaRPr lang="fr-FR"/>
          </a:p>
        </p:txBody>
      </p:sp>
      <p:sp>
        <p:nvSpPr>
          <p:cNvPr id="3" name="ZoneTexte 2"/>
          <p:cNvSpPr txBox="1"/>
          <p:nvPr/>
        </p:nvSpPr>
        <p:spPr>
          <a:xfrm>
            <a:off x="224272" y="987693"/>
            <a:ext cx="8623448" cy="2585323"/>
          </a:xfrm>
          <a:prstGeom prst="rect">
            <a:avLst/>
          </a:prstGeom>
          <a:noFill/>
        </p:spPr>
        <p:txBody>
          <a:bodyPr wrap="square" rtlCol="0">
            <a:spAutoFit/>
          </a:bodyPr>
          <a:lstStyle/>
          <a:p>
            <a:pPr algn="just"/>
            <a:r>
              <a:rPr lang="en-US" sz="1800" i="1" dirty="0" smtClean="0"/>
              <a:t>“To summarize, the possibilities are:</a:t>
            </a:r>
          </a:p>
          <a:p>
            <a:pPr algn="just"/>
            <a:r>
              <a:rPr lang="en-US" sz="1800" i="1" dirty="0" smtClean="0"/>
              <a:t>1. The </a:t>
            </a:r>
            <a:r>
              <a:rPr lang="en-US" sz="1800" b="1" i="1" dirty="0" smtClean="0"/>
              <a:t>electronic hydrogen experiments </a:t>
            </a:r>
            <a:r>
              <a:rPr lang="en-US" sz="1800" i="1" dirty="0" smtClean="0"/>
              <a:t>are almost, but not quite,</a:t>
            </a:r>
          </a:p>
          <a:p>
            <a:pPr algn="just"/>
            <a:r>
              <a:rPr lang="en-US" sz="1800" i="1" dirty="0" smtClean="0"/>
              <a:t>     as accurate as stated.</a:t>
            </a:r>
          </a:p>
          <a:p>
            <a:pPr algn="just"/>
            <a:r>
              <a:rPr lang="en-US" sz="1800" i="1" dirty="0" smtClean="0"/>
              <a:t>2. The </a:t>
            </a:r>
            <a:r>
              <a:rPr lang="en-US" sz="1800" b="1" i="1" dirty="0" smtClean="0"/>
              <a:t>QED calculations in µp </a:t>
            </a:r>
            <a:r>
              <a:rPr lang="en-US" sz="1800" i="1" dirty="0" smtClean="0"/>
              <a:t>are almost, but not quite, as accurate as stated.</a:t>
            </a:r>
          </a:p>
          <a:p>
            <a:pPr algn="just"/>
            <a:r>
              <a:rPr lang="en-US" sz="1800" i="1" dirty="0" smtClean="0"/>
              <a:t>3. The two-photon exchange term that depends on </a:t>
            </a:r>
            <a:r>
              <a:rPr lang="en-US" sz="1800" b="1" i="1" dirty="0" smtClean="0"/>
              <a:t>proton polarizability </a:t>
            </a:r>
            <a:r>
              <a:rPr lang="en-US" sz="1800" i="1" dirty="0" smtClean="0"/>
              <a:t>has not</a:t>
            </a:r>
          </a:p>
          <a:p>
            <a:pPr algn="just"/>
            <a:r>
              <a:rPr lang="en-US" sz="1800" i="1" dirty="0" smtClean="0"/>
              <a:t>    been correctly evaluated.</a:t>
            </a:r>
          </a:p>
          <a:p>
            <a:pPr algn="just"/>
            <a:r>
              <a:rPr lang="en-US" sz="1800" i="1" dirty="0" smtClean="0"/>
              <a:t>4. The electron and the muon really do have different interactions with the proton</a:t>
            </a:r>
          </a:p>
          <a:p>
            <a:pPr algn="just"/>
            <a:r>
              <a:rPr lang="en-US" sz="1800" i="1" dirty="0"/>
              <a:t> </a:t>
            </a:r>
            <a:r>
              <a:rPr lang="en-US" sz="1800" i="1" dirty="0" smtClean="0"/>
              <a:t>   so there is </a:t>
            </a:r>
            <a:r>
              <a:rPr lang="en-US" sz="1800" b="1" i="1" dirty="0" smtClean="0"/>
              <a:t>physics beyond the Standard Model</a:t>
            </a:r>
            <a:r>
              <a:rPr lang="en-US" sz="1800" i="1" dirty="0" smtClean="0"/>
              <a:t>.</a:t>
            </a:r>
          </a:p>
          <a:p>
            <a:pPr algn="just"/>
            <a:r>
              <a:rPr lang="en-US" sz="1800" i="1" dirty="0" smtClean="0"/>
              <a:t>None of these possibilities seem very likely, but all must be pursued.”</a:t>
            </a:r>
            <a:endParaRPr lang="en-US" sz="1800" i="1" dirty="0"/>
          </a:p>
        </p:txBody>
      </p:sp>
      <p:sp>
        <p:nvSpPr>
          <p:cNvPr id="8" name="ZoneTexte 7"/>
          <p:cNvSpPr txBox="1"/>
          <p:nvPr/>
        </p:nvSpPr>
        <p:spPr>
          <a:xfrm>
            <a:off x="2084090" y="3564305"/>
            <a:ext cx="4681474" cy="584775"/>
          </a:xfrm>
          <a:prstGeom prst="rect">
            <a:avLst/>
          </a:prstGeom>
          <a:noFill/>
        </p:spPr>
        <p:txBody>
          <a:bodyPr wrap="none" rtlCol="0">
            <a:spAutoFit/>
          </a:bodyPr>
          <a:lstStyle/>
          <a:p>
            <a:r>
              <a:rPr lang="fr-FR" sz="1600" dirty="0" smtClean="0">
                <a:solidFill>
                  <a:schemeClr val="tx1"/>
                </a:solidFill>
              </a:rPr>
              <a:t>R. </a:t>
            </a:r>
            <a:r>
              <a:rPr lang="fr-FR" sz="1600" dirty="0" err="1" smtClean="0">
                <a:solidFill>
                  <a:schemeClr val="tx1"/>
                </a:solidFill>
              </a:rPr>
              <a:t>Pohl</a:t>
            </a:r>
            <a:r>
              <a:rPr lang="fr-FR" sz="1600" dirty="0" smtClean="0">
                <a:solidFill>
                  <a:schemeClr val="tx1"/>
                </a:solidFill>
              </a:rPr>
              <a:t> et al., </a:t>
            </a:r>
            <a:r>
              <a:rPr lang="fr-FR" sz="1600" dirty="0" err="1">
                <a:solidFill>
                  <a:schemeClr val="tx1"/>
                </a:solidFill>
              </a:rPr>
              <a:t>Annu</a:t>
            </a:r>
            <a:r>
              <a:rPr lang="fr-FR" sz="1600" dirty="0">
                <a:solidFill>
                  <a:schemeClr val="tx1"/>
                </a:solidFill>
              </a:rPr>
              <a:t>. </a:t>
            </a:r>
            <a:r>
              <a:rPr lang="fr-FR" sz="1600" dirty="0" err="1">
                <a:solidFill>
                  <a:schemeClr val="tx1"/>
                </a:solidFill>
              </a:rPr>
              <a:t>Rev</a:t>
            </a:r>
            <a:r>
              <a:rPr lang="fr-FR" sz="1600" dirty="0">
                <a:solidFill>
                  <a:schemeClr val="tx1"/>
                </a:solidFill>
              </a:rPr>
              <a:t>. </a:t>
            </a:r>
            <a:r>
              <a:rPr lang="fr-FR" sz="1600" dirty="0" err="1">
                <a:solidFill>
                  <a:schemeClr val="tx1"/>
                </a:solidFill>
              </a:rPr>
              <a:t>Nucl</a:t>
            </a:r>
            <a:r>
              <a:rPr lang="fr-FR" sz="1600" dirty="0">
                <a:solidFill>
                  <a:schemeClr val="tx1"/>
                </a:solidFill>
              </a:rPr>
              <a:t>. Part. </a:t>
            </a:r>
            <a:r>
              <a:rPr lang="fr-FR" sz="1600" dirty="0" err="1">
                <a:solidFill>
                  <a:schemeClr val="tx1"/>
                </a:solidFill>
              </a:rPr>
              <a:t>Sci</a:t>
            </a:r>
            <a:r>
              <a:rPr lang="fr-FR" sz="1600" dirty="0">
                <a:solidFill>
                  <a:schemeClr val="tx1"/>
                </a:solidFill>
              </a:rPr>
              <a:t>. </a:t>
            </a:r>
            <a:r>
              <a:rPr lang="fr-FR" sz="1600" b="1" dirty="0" smtClean="0">
                <a:solidFill>
                  <a:schemeClr val="tx1"/>
                </a:solidFill>
              </a:rPr>
              <a:t>63</a:t>
            </a:r>
            <a:r>
              <a:rPr lang="fr-FR" sz="1600" dirty="0" smtClean="0">
                <a:solidFill>
                  <a:schemeClr val="tx1"/>
                </a:solidFill>
              </a:rPr>
              <a:t>, 175 (2013)</a:t>
            </a:r>
          </a:p>
          <a:p>
            <a:r>
              <a:rPr lang="fr-FR" sz="1600" dirty="0" smtClean="0">
                <a:solidFill>
                  <a:schemeClr val="tx1"/>
                </a:solidFill>
              </a:rPr>
              <a:t>C.E. Carlson, </a:t>
            </a:r>
            <a:r>
              <a:rPr lang="fr-FR" sz="1600" dirty="0" err="1" smtClean="0">
                <a:solidFill>
                  <a:schemeClr val="tx1"/>
                </a:solidFill>
              </a:rPr>
              <a:t>Progr</a:t>
            </a:r>
            <a:r>
              <a:rPr lang="fr-FR" sz="1600" dirty="0" smtClean="0">
                <a:solidFill>
                  <a:schemeClr val="tx1"/>
                </a:solidFill>
              </a:rPr>
              <a:t>. Part. </a:t>
            </a:r>
            <a:r>
              <a:rPr lang="fr-FR" sz="1600" dirty="0" err="1" smtClean="0">
                <a:solidFill>
                  <a:schemeClr val="tx1"/>
                </a:solidFill>
              </a:rPr>
              <a:t>Nucl</a:t>
            </a:r>
            <a:r>
              <a:rPr lang="fr-FR" sz="1600" dirty="0" smtClean="0">
                <a:solidFill>
                  <a:schemeClr val="tx1"/>
                </a:solidFill>
              </a:rPr>
              <a:t>. Phys. </a:t>
            </a:r>
            <a:r>
              <a:rPr lang="fr-FR" sz="1600" b="1" dirty="0" smtClean="0">
                <a:solidFill>
                  <a:schemeClr val="tx1"/>
                </a:solidFill>
              </a:rPr>
              <a:t>82</a:t>
            </a:r>
            <a:r>
              <a:rPr lang="fr-FR" sz="1600" dirty="0" smtClean="0">
                <a:solidFill>
                  <a:schemeClr val="tx1"/>
                </a:solidFill>
              </a:rPr>
              <a:t>, 59 (2015)</a:t>
            </a:r>
            <a:endParaRPr lang="fr-FR" sz="1600" dirty="0">
              <a:solidFill>
                <a:schemeClr val="tx1"/>
              </a:solidFill>
            </a:endParaRPr>
          </a:p>
        </p:txBody>
      </p:sp>
      <p:sp>
        <p:nvSpPr>
          <p:cNvPr id="10" name="ZoneTexte 9"/>
          <p:cNvSpPr txBox="1"/>
          <p:nvPr/>
        </p:nvSpPr>
        <p:spPr>
          <a:xfrm>
            <a:off x="395536" y="4365104"/>
            <a:ext cx="7848872" cy="1754326"/>
          </a:xfrm>
          <a:prstGeom prst="rect">
            <a:avLst/>
          </a:prstGeom>
          <a:noFill/>
        </p:spPr>
        <p:txBody>
          <a:bodyPr wrap="square" rtlCol="0">
            <a:spAutoFit/>
          </a:bodyPr>
          <a:lstStyle/>
          <a:p>
            <a:pPr algn="just"/>
            <a:r>
              <a:rPr lang="en-US" sz="1800" dirty="0" smtClean="0"/>
              <a:t>“Beyer </a:t>
            </a:r>
            <a:r>
              <a:rPr lang="en-US" sz="1800" i="1" dirty="0" smtClean="0"/>
              <a:t>et al. </a:t>
            </a:r>
            <a:r>
              <a:rPr lang="en-US" sz="1800" b="1" dirty="0" smtClean="0"/>
              <a:t>do not claim to have solved the proton-size puzzle</a:t>
            </a:r>
            <a:r>
              <a:rPr lang="en-US" sz="1800" dirty="0" smtClean="0"/>
              <a:t>. After all, it is only one measurement, and the data analysis was very complicated. Moreover, one would need to understand why other measurements in hydrogen are so far off or, possibly, exhibit a systematic shift in the same direction. There is presently no explanation for that. Also, the proton size deduced from electron-proton scattering disagrees. </a:t>
            </a:r>
            <a:r>
              <a:rPr lang="en-US" sz="1800" b="1" dirty="0" smtClean="0"/>
              <a:t>Thus, more measurements are what is needed</a:t>
            </a:r>
            <a:r>
              <a:rPr lang="en-US" sz="1800" dirty="0" smtClean="0"/>
              <a:t>.”</a:t>
            </a:r>
            <a:endParaRPr lang="en-US" sz="1800" dirty="0"/>
          </a:p>
        </p:txBody>
      </p:sp>
      <p:sp>
        <p:nvSpPr>
          <p:cNvPr id="23" name="ZoneTexte 22"/>
          <p:cNvSpPr txBox="1"/>
          <p:nvPr/>
        </p:nvSpPr>
        <p:spPr>
          <a:xfrm>
            <a:off x="2245643" y="6134660"/>
            <a:ext cx="4109138" cy="338554"/>
          </a:xfrm>
          <a:prstGeom prst="rect">
            <a:avLst/>
          </a:prstGeom>
          <a:noFill/>
        </p:spPr>
        <p:txBody>
          <a:bodyPr wrap="none" rtlCol="0">
            <a:spAutoFit/>
          </a:bodyPr>
          <a:lstStyle/>
          <a:p>
            <a:r>
              <a:rPr lang="fr-FR" sz="1600" dirty="0" smtClean="0">
                <a:solidFill>
                  <a:schemeClr val="tx1"/>
                </a:solidFill>
              </a:rPr>
              <a:t>W. </a:t>
            </a:r>
            <a:r>
              <a:rPr lang="fr-FR" sz="1600" dirty="0" err="1" smtClean="0">
                <a:solidFill>
                  <a:schemeClr val="tx1"/>
                </a:solidFill>
              </a:rPr>
              <a:t>Vassen</a:t>
            </a:r>
            <a:r>
              <a:rPr lang="fr-FR" sz="1600" dirty="0" smtClean="0">
                <a:solidFill>
                  <a:schemeClr val="tx1"/>
                </a:solidFill>
              </a:rPr>
              <a:t>, Science (</a:t>
            </a:r>
            <a:r>
              <a:rPr lang="fr-FR" sz="1600" dirty="0" err="1" smtClean="0">
                <a:solidFill>
                  <a:schemeClr val="tx1"/>
                </a:solidFill>
              </a:rPr>
              <a:t>Pespective</a:t>
            </a:r>
            <a:r>
              <a:rPr lang="fr-FR" sz="1600" dirty="0" smtClean="0">
                <a:solidFill>
                  <a:schemeClr val="tx1"/>
                </a:solidFill>
              </a:rPr>
              <a:t>) </a:t>
            </a:r>
            <a:r>
              <a:rPr lang="fr-FR" sz="1600" b="1" dirty="0" smtClean="0">
                <a:solidFill>
                  <a:schemeClr val="tx1"/>
                </a:solidFill>
              </a:rPr>
              <a:t>358</a:t>
            </a:r>
            <a:r>
              <a:rPr lang="fr-FR" sz="1600" dirty="0" smtClean="0">
                <a:solidFill>
                  <a:schemeClr val="tx1"/>
                </a:solidFill>
              </a:rPr>
              <a:t>, 39 (2017)</a:t>
            </a:r>
            <a:endParaRPr lang="fr-FR" sz="1600" dirty="0">
              <a:solidFill>
                <a:schemeClr val="tx1"/>
              </a:solidFill>
            </a:endParaRPr>
          </a:p>
        </p:txBody>
      </p:sp>
    </p:spTree>
    <p:extLst>
      <p:ext uri="{BB962C8B-B14F-4D97-AF65-F5344CB8AC3E}">
        <p14:creationId xmlns:p14="http://schemas.microsoft.com/office/powerpoint/2010/main" val="1268217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3409" y="733465"/>
            <a:ext cx="2860584" cy="400110"/>
          </a:xfrm>
          <a:prstGeom prst="rect">
            <a:avLst/>
          </a:prstGeom>
        </p:spPr>
        <p:txBody>
          <a:bodyPr wrap="square">
            <a:spAutoFit/>
          </a:bodyPr>
          <a:lstStyle/>
          <a:p>
            <a:pPr marL="342900" indent="-342900">
              <a:buFont typeface="Wingdings" panose="05000000000000000000" pitchFamily="2" charset="2"/>
              <a:buChar char="Ø"/>
            </a:pPr>
            <a:r>
              <a:rPr lang="en-US" dirty="0" smtClean="0"/>
              <a:t>Hydrogen-like systems</a:t>
            </a:r>
            <a:endParaRPr lang="en-US" dirty="0"/>
          </a:p>
        </p:txBody>
      </p:sp>
      <p:sp>
        <p:nvSpPr>
          <p:cNvPr id="15" name="Rectangle à coins arrondis 14"/>
          <p:cNvSpPr/>
          <p:nvPr/>
        </p:nvSpPr>
        <p:spPr bwMode="auto">
          <a:xfrm>
            <a:off x="1686852" y="1213138"/>
            <a:ext cx="5981492" cy="1102092"/>
          </a:xfrm>
          <a:prstGeom prst="roundRect">
            <a:avLst/>
          </a:prstGeom>
          <a:solidFill>
            <a:srgbClr val="FF0000">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r>
              <a:rPr lang="en-US" dirty="0" smtClean="0"/>
              <a:t>2S-2P </a:t>
            </a:r>
            <a:r>
              <a:rPr lang="en-US" dirty="0"/>
              <a:t>in </a:t>
            </a:r>
            <a:r>
              <a:rPr lang="en-US" b="1" i="1" dirty="0"/>
              <a:t>H</a:t>
            </a:r>
            <a:r>
              <a:rPr lang="en-US" dirty="0"/>
              <a:t> (YU Toronto) </a:t>
            </a:r>
            <a:r>
              <a:rPr lang="en-US" dirty="0">
                <a:sym typeface="Symbol"/>
              </a:rPr>
              <a:t> </a:t>
            </a:r>
            <a:endParaRPr lang="en-US" dirty="0" smtClean="0">
              <a:sym typeface="Symbol"/>
            </a:endParaRPr>
          </a:p>
          <a:p>
            <a:pPr lvl="0"/>
            <a:r>
              <a:rPr lang="en-US" dirty="0" smtClean="0"/>
              <a:t>1S-2S </a:t>
            </a:r>
            <a:r>
              <a:rPr lang="en-US" dirty="0"/>
              <a:t>in </a:t>
            </a:r>
            <a:r>
              <a:rPr lang="en-US" b="1" i="1" dirty="0"/>
              <a:t>He</a:t>
            </a:r>
            <a:r>
              <a:rPr lang="en-US" b="1" i="1" baseline="30000" dirty="0"/>
              <a:t>+</a:t>
            </a:r>
            <a:r>
              <a:rPr lang="en-US" dirty="0"/>
              <a:t> (VU Amsterdam + MPQ </a:t>
            </a:r>
            <a:r>
              <a:rPr lang="en-US" dirty="0" err="1"/>
              <a:t>Garching</a:t>
            </a:r>
            <a:r>
              <a:rPr lang="en-US" dirty="0"/>
              <a:t>) </a:t>
            </a:r>
            <a:r>
              <a:rPr lang="en-US" dirty="0">
                <a:sym typeface="Symbol"/>
              </a:rPr>
              <a:t> </a:t>
            </a:r>
            <a:endParaRPr lang="en-US" dirty="0"/>
          </a:p>
          <a:p>
            <a:pPr lvl="0"/>
            <a:r>
              <a:rPr lang="en-US" b="1" i="1" dirty="0" smtClean="0"/>
              <a:t>Rydberg </a:t>
            </a:r>
            <a:r>
              <a:rPr lang="en-US" b="1" i="1" dirty="0"/>
              <a:t>states</a:t>
            </a:r>
            <a:r>
              <a:rPr lang="en-US" dirty="0"/>
              <a:t> in High-Z ions (NIST Gaithersburg) </a:t>
            </a:r>
            <a:r>
              <a:rPr lang="en-US" dirty="0" smtClean="0">
                <a:sym typeface="Symbol"/>
              </a:rPr>
              <a:t>      </a:t>
            </a:r>
            <a:endParaRPr kumimoji="0" lang="fr-FR" sz="2800" b="0" i="0" u="none" strike="noStrike" cap="none" normalizeH="0" baseline="0" dirty="0" smtClean="0">
              <a:ln>
                <a:noFill/>
              </a:ln>
              <a:solidFill>
                <a:schemeClr val="tx2"/>
              </a:solidFill>
              <a:effectLst/>
              <a:latin typeface="Arial" charset="0"/>
            </a:endParaRPr>
          </a:p>
        </p:txBody>
      </p:sp>
      <p:sp>
        <p:nvSpPr>
          <p:cNvPr id="2" name="Titre 1"/>
          <p:cNvSpPr>
            <a:spLocks noGrp="1"/>
          </p:cNvSpPr>
          <p:nvPr>
            <p:ph type="title"/>
          </p:nvPr>
        </p:nvSpPr>
        <p:spPr>
          <a:xfrm>
            <a:off x="1115616" y="53589"/>
            <a:ext cx="6611810" cy="523220"/>
          </a:xfrm>
        </p:spPr>
        <p:txBody>
          <a:bodyPr/>
          <a:lstStyle/>
          <a:p>
            <a:pPr algn="ctr"/>
            <a:r>
              <a:rPr lang="en-US" sz="2400" dirty="0" smtClean="0"/>
              <a:t>Spectroscopy projects</a:t>
            </a:r>
            <a:endParaRPr lang="en-US" sz="2400" dirty="0"/>
          </a:p>
        </p:txBody>
      </p:sp>
      <p:sp>
        <p:nvSpPr>
          <p:cNvPr id="3" name="Espace réservé du numéro de diapositive 2"/>
          <p:cNvSpPr>
            <a:spLocks noGrp="1"/>
          </p:cNvSpPr>
          <p:nvPr>
            <p:ph type="sldNum" sz="quarter" idx="12"/>
          </p:nvPr>
        </p:nvSpPr>
        <p:spPr/>
        <p:txBody>
          <a:bodyPr/>
          <a:lstStyle/>
          <a:p>
            <a:pPr>
              <a:defRPr/>
            </a:pPr>
            <a:fld id="{BA273455-A72C-4444-9939-B73CCE915794}" type="slidenum">
              <a:rPr lang="fr-FR" smtClean="0"/>
              <a:pPr>
                <a:defRPr/>
              </a:pPr>
              <a:t>19</a:t>
            </a:fld>
            <a:endParaRPr lang="fr-FR" dirty="0"/>
          </a:p>
        </p:txBody>
      </p:sp>
      <p:sp>
        <p:nvSpPr>
          <p:cNvPr id="8" name="Rectangle 7"/>
          <p:cNvSpPr/>
          <p:nvPr/>
        </p:nvSpPr>
        <p:spPr>
          <a:xfrm>
            <a:off x="1724447" y="4821540"/>
            <a:ext cx="3567633" cy="707886"/>
          </a:xfrm>
          <a:prstGeom prst="rect">
            <a:avLst/>
          </a:prstGeom>
        </p:spPr>
        <p:txBody>
          <a:bodyPr wrap="square">
            <a:spAutoFit/>
          </a:bodyPr>
          <a:lstStyle/>
          <a:p>
            <a:pPr marL="342900" indent="-342900">
              <a:buFont typeface="Wingdings" panose="05000000000000000000" pitchFamily="2" charset="2"/>
              <a:buChar char="Ø"/>
            </a:pPr>
            <a:r>
              <a:rPr lang="en-US" dirty="0" smtClean="0"/>
              <a:t>Two-electron atoms</a:t>
            </a:r>
          </a:p>
          <a:p>
            <a:r>
              <a:rPr lang="en-US" dirty="0"/>
              <a:t> </a:t>
            </a:r>
            <a:r>
              <a:rPr lang="en-US" dirty="0" smtClean="0"/>
              <a:t>     </a:t>
            </a:r>
            <a:r>
              <a:rPr lang="en-US" b="1" i="1" dirty="0" smtClean="0"/>
              <a:t>He</a:t>
            </a:r>
            <a:r>
              <a:rPr lang="en-US" dirty="0" smtClean="0"/>
              <a:t> (VU Amsterdam + Hefei) </a:t>
            </a:r>
            <a:endParaRPr lang="en-US" dirty="0"/>
          </a:p>
        </p:txBody>
      </p:sp>
      <p:graphicFrame>
        <p:nvGraphicFramePr>
          <p:cNvPr id="9" name="Object 176"/>
          <p:cNvGraphicFramePr>
            <a:graphicFrameLocks noChangeAspect="1"/>
          </p:cNvGraphicFramePr>
          <p:nvPr>
            <p:extLst>
              <p:ext uri="{D42A27DB-BD31-4B8C-83A1-F6EECF244321}">
                <p14:modId xmlns:p14="http://schemas.microsoft.com/office/powerpoint/2010/main" val="1182294072"/>
              </p:ext>
            </p:extLst>
          </p:nvPr>
        </p:nvGraphicFramePr>
        <p:xfrm>
          <a:off x="4591050" y="1279044"/>
          <a:ext cx="228600" cy="361950"/>
        </p:xfrm>
        <a:graphic>
          <a:graphicData uri="http://schemas.openxmlformats.org/presentationml/2006/ole">
            <mc:AlternateContent xmlns:mc="http://schemas.openxmlformats.org/markup-compatibility/2006">
              <mc:Choice xmlns:v="urn:schemas-microsoft-com:vml" Requires="v">
                <p:oleObj spid="_x0000_s75049" name="Équation" r:id="rId3" imgW="152280" imgH="241200" progId="Equation.3">
                  <p:embed/>
                </p:oleObj>
              </mc:Choice>
              <mc:Fallback>
                <p:oleObj name="Équation" r:id="rId3" imgW="152280" imgH="241200" progId="Equation.3">
                  <p:embed/>
                  <p:pic>
                    <p:nvPicPr>
                      <p:cNvPr id="0" name=""/>
                      <p:cNvPicPr>
                        <a:picLocks noChangeAspect="1" noChangeArrowheads="1"/>
                      </p:cNvPicPr>
                      <p:nvPr/>
                    </p:nvPicPr>
                    <p:blipFill>
                      <a:blip r:embed="rId4"/>
                      <a:srcRect/>
                      <a:stretch>
                        <a:fillRect/>
                      </a:stretch>
                    </p:blipFill>
                    <p:spPr bwMode="auto">
                      <a:xfrm>
                        <a:off x="4591050" y="1279044"/>
                        <a:ext cx="2286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t 5"/>
          <p:cNvGraphicFramePr>
            <a:graphicFrameLocks noChangeAspect="1"/>
          </p:cNvGraphicFramePr>
          <p:nvPr>
            <p:extLst>
              <p:ext uri="{D42A27DB-BD31-4B8C-83A1-F6EECF244321}">
                <p14:modId xmlns:p14="http://schemas.microsoft.com/office/powerpoint/2010/main" val="2347922583"/>
              </p:ext>
            </p:extLst>
          </p:nvPr>
        </p:nvGraphicFramePr>
        <p:xfrm>
          <a:off x="6929214" y="1605176"/>
          <a:ext cx="590550" cy="342900"/>
        </p:xfrm>
        <a:graphic>
          <a:graphicData uri="http://schemas.openxmlformats.org/presentationml/2006/ole">
            <mc:AlternateContent xmlns:mc="http://schemas.openxmlformats.org/markup-compatibility/2006">
              <mc:Choice xmlns:v="urn:schemas-microsoft-com:vml" Requires="v">
                <p:oleObj spid="_x0000_s75050" name="Équation" r:id="rId5" imgW="393480" imgH="228600" progId="Equation.3">
                  <p:embed/>
                </p:oleObj>
              </mc:Choice>
              <mc:Fallback>
                <p:oleObj name="Équation" r:id="rId5" imgW="393480" imgH="228600" progId="Equation.3">
                  <p:embed/>
                  <p:pic>
                    <p:nvPicPr>
                      <p:cNvPr id="0" name="Object 176"/>
                      <p:cNvPicPr>
                        <a:picLocks noChangeAspect="1" noChangeArrowheads="1"/>
                      </p:cNvPicPr>
                      <p:nvPr/>
                    </p:nvPicPr>
                    <p:blipFill>
                      <a:blip r:embed="rId6"/>
                      <a:srcRect/>
                      <a:stretch>
                        <a:fillRect/>
                      </a:stretch>
                    </p:blipFill>
                    <p:spPr bwMode="auto">
                      <a:xfrm>
                        <a:off x="6929214" y="1605176"/>
                        <a:ext cx="590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t 10"/>
          <p:cNvGraphicFramePr>
            <a:graphicFrameLocks noChangeAspect="1"/>
          </p:cNvGraphicFramePr>
          <p:nvPr>
            <p:extLst>
              <p:ext uri="{D42A27DB-BD31-4B8C-83A1-F6EECF244321}">
                <p14:modId xmlns:p14="http://schemas.microsoft.com/office/powerpoint/2010/main" val="554094473"/>
              </p:ext>
            </p:extLst>
          </p:nvPr>
        </p:nvGraphicFramePr>
        <p:xfrm>
          <a:off x="7248103" y="1919501"/>
          <a:ext cx="304800" cy="323850"/>
        </p:xfrm>
        <a:graphic>
          <a:graphicData uri="http://schemas.openxmlformats.org/presentationml/2006/ole">
            <mc:AlternateContent xmlns:mc="http://schemas.openxmlformats.org/markup-compatibility/2006">
              <mc:Choice xmlns:v="urn:schemas-microsoft-com:vml" Requires="v">
                <p:oleObj spid="_x0000_s75051" name="Équation" r:id="rId7" imgW="203040" imgH="215640" progId="Equation.3">
                  <p:embed/>
                </p:oleObj>
              </mc:Choice>
              <mc:Fallback>
                <p:oleObj name="Équation" r:id="rId7" imgW="203040" imgH="215640" progId="Equation.3">
                  <p:embed/>
                  <p:pic>
                    <p:nvPicPr>
                      <p:cNvPr id="0" name="Obje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103" y="1919501"/>
                        <a:ext cx="30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a:off x="1720255" y="4117841"/>
            <a:ext cx="5816605" cy="707886"/>
          </a:xfrm>
          <a:prstGeom prst="rect">
            <a:avLst/>
          </a:prstGeom>
        </p:spPr>
        <p:txBody>
          <a:bodyPr wrap="square">
            <a:spAutoFit/>
          </a:bodyPr>
          <a:lstStyle/>
          <a:p>
            <a:pPr marL="342900" indent="-342900">
              <a:buFont typeface="Wingdings" panose="05000000000000000000" pitchFamily="2" charset="2"/>
              <a:buChar char="Ø"/>
            </a:pPr>
            <a:r>
              <a:rPr lang="en-US" dirty="0" smtClean="0"/>
              <a:t>One-electron molecules </a:t>
            </a:r>
            <a:r>
              <a:rPr lang="en-US" dirty="0" smtClean="0">
                <a:sym typeface="Symbol"/>
              </a:rPr>
              <a:t></a:t>
            </a:r>
            <a:endParaRPr lang="en-US" dirty="0" smtClean="0"/>
          </a:p>
          <a:p>
            <a:r>
              <a:rPr lang="en-US" dirty="0"/>
              <a:t> </a:t>
            </a:r>
            <a:r>
              <a:rPr lang="en-US" dirty="0" smtClean="0"/>
              <a:t>     </a:t>
            </a:r>
            <a:r>
              <a:rPr lang="en-US" b="1" i="1" dirty="0" smtClean="0"/>
              <a:t>H</a:t>
            </a:r>
            <a:r>
              <a:rPr lang="en-US" b="1" i="1" baseline="-25000" dirty="0" smtClean="0"/>
              <a:t>2</a:t>
            </a:r>
            <a:r>
              <a:rPr lang="en-US" b="1" i="1" baseline="30000" dirty="0" smtClean="0"/>
              <a:t>+</a:t>
            </a:r>
            <a:r>
              <a:rPr lang="en-US" dirty="0" smtClean="0"/>
              <a:t> / </a:t>
            </a:r>
            <a:r>
              <a:rPr lang="en-US" b="1" i="1" dirty="0" smtClean="0"/>
              <a:t>HD</a:t>
            </a:r>
            <a:r>
              <a:rPr lang="en-US" b="1" i="1" baseline="30000" dirty="0" smtClean="0"/>
              <a:t>+</a:t>
            </a:r>
            <a:r>
              <a:rPr lang="en-US" dirty="0" smtClean="0"/>
              <a:t> (VU Amsterdam + Düsseldorf + LKB Paris)</a:t>
            </a:r>
            <a:endParaRPr lang="en-US" dirty="0"/>
          </a:p>
        </p:txBody>
      </p:sp>
      <p:sp>
        <p:nvSpPr>
          <p:cNvPr id="16" name="ZoneTexte 15"/>
          <p:cNvSpPr txBox="1"/>
          <p:nvPr/>
        </p:nvSpPr>
        <p:spPr>
          <a:xfrm>
            <a:off x="381314" y="1563653"/>
            <a:ext cx="1219308" cy="400110"/>
          </a:xfrm>
          <a:prstGeom prst="rect">
            <a:avLst/>
          </a:prstGeom>
          <a:noFill/>
        </p:spPr>
        <p:txBody>
          <a:bodyPr wrap="none" rtlCol="0">
            <a:spAutoFit/>
          </a:bodyPr>
          <a:lstStyle/>
          <a:p>
            <a:r>
              <a:rPr lang="fr-FR" dirty="0" err="1" smtClean="0">
                <a:solidFill>
                  <a:srgbClr val="FF0000"/>
                </a:solidFill>
              </a:rPr>
              <a:t>electronic</a:t>
            </a:r>
            <a:endParaRPr lang="fr-FR" dirty="0">
              <a:solidFill>
                <a:srgbClr val="FF0000"/>
              </a:solidFill>
            </a:endParaRPr>
          </a:p>
        </p:txBody>
      </p:sp>
      <p:sp>
        <p:nvSpPr>
          <p:cNvPr id="17" name="ZoneTexte 16"/>
          <p:cNvSpPr txBox="1"/>
          <p:nvPr/>
        </p:nvSpPr>
        <p:spPr>
          <a:xfrm>
            <a:off x="595292" y="2484185"/>
            <a:ext cx="962123" cy="400110"/>
          </a:xfrm>
          <a:prstGeom prst="rect">
            <a:avLst/>
          </a:prstGeom>
          <a:noFill/>
        </p:spPr>
        <p:txBody>
          <a:bodyPr wrap="none" rtlCol="0">
            <a:spAutoFit/>
          </a:bodyPr>
          <a:lstStyle/>
          <a:p>
            <a:r>
              <a:rPr lang="fr-FR" dirty="0" err="1" smtClean="0">
                <a:solidFill>
                  <a:srgbClr val="008000"/>
                </a:solidFill>
              </a:rPr>
              <a:t>muonic</a:t>
            </a:r>
            <a:endParaRPr lang="fr-FR" dirty="0">
              <a:solidFill>
                <a:srgbClr val="008000"/>
              </a:solidFill>
            </a:endParaRPr>
          </a:p>
        </p:txBody>
      </p:sp>
      <p:sp>
        <p:nvSpPr>
          <p:cNvPr id="18" name="ZoneTexte 17"/>
          <p:cNvSpPr txBox="1"/>
          <p:nvPr/>
        </p:nvSpPr>
        <p:spPr>
          <a:xfrm>
            <a:off x="539552" y="3292387"/>
            <a:ext cx="1027397" cy="400110"/>
          </a:xfrm>
          <a:prstGeom prst="rect">
            <a:avLst/>
          </a:prstGeom>
          <a:noFill/>
        </p:spPr>
        <p:txBody>
          <a:bodyPr wrap="none" rtlCol="0">
            <a:spAutoFit/>
          </a:bodyPr>
          <a:lstStyle/>
          <a:p>
            <a:r>
              <a:rPr lang="fr-FR" dirty="0" err="1" smtClean="0">
                <a:solidFill>
                  <a:srgbClr val="FFC000"/>
                </a:solidFill>
              </a:rPr>
              <a:t>leptonic</a:t>
            </a:r>
            <a:endParaRPr lang="fr-FR" dirty="0">
              <a:solidFill>
                <a:srgbClr val="FFC000"/>
              </a:solidFill>
            </a:endParaRPr>
          </a:p>
        </p:txBody>
      </p:sp>
      <p:sp>
        <p:nvSpPr>
          <p:cNvPr id="20" name="Rectangle 19"/>
          <p:cNvSpPr/>
          <p:nvPr/>
        </p:nvSpPr>
        <p:spPr>
          <a:xfrm>
            <a:off x="1686852" y="5529426"/>
            <a:ext cx="5117396" cy="707886"/>
          </a:xfrm>
          <a:prstGeom prst="rect">
            <a:avLst/>
          </a:prstGeom>
        </p:spPr>
        <p:txBody>
          <a:bodyPr wrap="square">
            <a:spAutoFit/>
          </a:bodyPr>
          <a:lstStyle/>
          <a:p>
            <a:pPr marL="342900" indent="-342900">
              <a:buFont typeface="Wingdings" panose="05000000000000000000" pitchFamily="2" charset="2"/>
              <a:buChar char="Ø"/>
            </a:pPr>
            <a:r>
              <a:rPr lang="en-US" dirty="0" smtClean="0"/>
              <a:t>Two-electron molecules </a:t>
            </a:r>
            <a:r>
              <a:rPr lang="en-US" dirty="0" smtClean="0">
                <a:sym typeface="Symbol"/>
              </a:rPr>
              <a:t></a:t>
            </a:r>
            <a:endParaRPr lang="en-US" dirty="0" smtClean="0"/>
          </a:p>
          <a:p>
            <a:r>
              <a:rPr lang="en-US" b="1" i="1" dirty="0" smtClean="0"/>
              <a:t>      H</a:t>
            </a:r>
            <a:r>
              <a:rPr lang="en-US" b="1" i="1" baseline="-25000" dirty="0" smtClean="0"/>
              <a:t>2</a:t>
            </a:r>
            <a:r>
              <a:rPr lang="en-US" dirty="0" smtClean="0"/>
              <a:t> / </a:t>
            </a:r>
            <a:r>
              <a:rPr lang="en-US" b="1" i="1" dirty="0" smtClean="0"/>
              <a:t>HD</a:t>
            </a:r>
            <a:r>
              <a:rPr lang="en-US" dirty="0" smtClean="0"/>
              <a:t> (VU Amsterdam + ETH Zürich)</a:t>
            </a:r>
            <a:endParaRPr lang="en-US" dirty="0"/>
          </a:p>
        </p:txBody>
      </p:sp>
      <p:grpSp>
        <p:nvGrpSpPr>
          <p:cNvPr id="22" name="Groupe 21"/>
          <p:cNvGrpSpPr/>
          <p:nvPr/>
        </p:nvGrpSpPr>
        <p:grpSpPr>
          <a:xfrm>
            <a:off x="1691680" y="2459246"/>
            <a:ext cx="2774721" cy="488087"/>
            <a:chOff x="4461575" y="2446497"/>
            <a:chExt cx="2774721" cy="488087"/>
          </a:xfrm>
        </p:grpSpPr>
        <p:sp>
          <p:nvSpPr>
            <p:cNvPr id="21" name="Rectangle à coins arrondis 20"/>
            <p:cNvSpPr/>
            <p:nvPr/>
          </p:nvSpPr>
          <p:spPr bwMode="auto">
            <a:xfrm>
              <a:off x="4461575" y="2446497"/>
              <a:ext cx="2774721" cy="488087"/>
            </a:xfrm>
            <a:prstGeom prst="roundRect">
              <a:avLst/>
            </a:prstGeom>
            <a:solidFill>
              <a:srgbClr val="008000">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r>
                <a:rPr lang="en-US" dirty="0"/>
                <a:t>2S-2P in </a:t>
              </a:r>
              <a:r>
                <a:rPr lang="en-US" b="1" i="1" dirty="0"/>
                <a:t>µHe</a:t>
              </a:r>
              <a:r>
                <a:rPr lang="en-US" b="1" i="1" baseline="30000" dirty="0"/>
                <a:t>+</a:t>
              </a:r>
              <a:r>
                <a:rPr lang="en-US" dirty="0"/>
                <a:t> (PSI) </a:t>
              </a:r>
              <a:r>
                <a:rPr lang="en-US" dirty="0">
                  <a:sym typeface="Symbol"/>
                </a:rPr>
                <a:t></a:t>
              </a:r>
              <a:r>
                <a:rPr lang="en-US" dirty="0"/>
                <a:t> </a:t>
              </a:r>
            </a:p>
          </p:txBody>
        </p:sp>
        <p:graphicFrame>
          <p:nvGraphicFramePr>
            <p:cNvPr id="13" name="Objet 12"/>
            <p:cNvGraphicFramePr>
              <a:graphicFrameLocks noChangeAspect="1"/>
            </p:cNvGraphicFramePr>
            <p:nvPr>
              <p:extLst>
                <p:ext uri="{D42A27DB-BD31-4B8C-83A1-F6EECF244321}">
                  <p14:modId xmlns:p14="http://schemas.microsoft.com/office/powerpoint/2010/main" val="3833165698"/>
                </p:ext>
              </p:extLst>
            </p:nvPr>
          </p:nvGraphicFramePr>
          <p:xfrm>
            <a:off x="6828631" y="2484597"/>
            <a:ext cx="228600" cy="390470"/>
          </p:xfrm>
          <a:graphic>
            <a:graphicData uri="http://schemas.openxmlformats.org/presentationml/2006/ole">
              <mc:AlternateContent xmlns:mc="http://schemas.openxmlformats.org/markup-compatibility/2006">
                <mc:Choice xmlns:v="urn:schemas-microsoft-com:vml" Requires="v">
                  <p:oleObj spid="_x0000_s75052" name="Équation" r:id="rId9" imgW="152280" imgH="228600" progId="Equation.3">
                    <p:embed/>
                  </p:oleObj>
                </mc:Choice>
                <mc:Fallback>
                  <p:oleObj name="Équation" r:id="rId9" imgW="152280" imgH="228600" progId="Equation.3">
                    <p:embed/>
                    <p:pic>
                      <p:nvPicPr>
                        <p:cNvPr id="0" name="Objet 5"/>
                        <p:cNvPicPr>
                          <a:picLocks noChangeAspect="1" noChangeArrowheads="1"/>
                        </p:cNvPicPr>
                        <p:nvPr/>
                      </p:nvPicPr>
                      <p:blipFill>
                        <a:blip r:embed="rId10"/>
                        <a:srcRect/>
                        <a:stretch>
                          <a:fillRect/>
                        </a:stretch>
                      </p:blipFill>
                      <p:spPr bwMode="auto">
                        <a:xfrm>
                          <a:off x="6828631" y="2484597"/>
                          <a:ext cx="228600" cy="390470"/>
                        </a:xfrm>
                        <a:prstGeom prst="rect">
                          <a:avLst/>
                        </a:prstGeom>
                        <a:noFill/>
                        <a:ln>
                          <a:noFill/>
                        </a:ln>
                      </p:spPr>
                    </p:pic>
                  </p:oleObj>
                </mc:Fallback>
              </mc:AlternateContent>
            </a:graphicData>
          </a:graphic>
        </p:graphicFrame>
      </p:grpSp>
      <p:sp>
        <p:nvSpPr>
          <p:cNvPr id="19" name="Rectangle à coins arrondis 18"/>
          <p:cNvSpPr/>
          <p:nvPr/>
        </p:nvSpPr>
        <p:spPr bwMode="auto">
          <a:xfrm>
            <a:off x="1686852" y="3109729"/>
            <a:ext cx="6773580" cy="792088"/>
          </a:xfrm>
          <a:prstGeom prst="roundRect">
            <a:avLst/>
          </a:prstGeom>
          <a:solidFill>
            <a:srgbClr val="FFC000">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r>
              <a:rPr lang="en-US" dirty="0">
                <a:sym typeface="Symbol"/>
              </a:rPr>
              <a:t>1S-2S in </a:t>
            </a:r>
            <a:r>
              <a:rPr lang="en-US" b="1" i="1" dirty="0" err="1">
                <a:sym typeface="Symbol"/>
              </a:rPr>
              <a:t>Positronium</a:t>
            </a:r>
            <a:r>
              <a:rPr lang="en-US" dirty="0">
                <a:sym typeface="Symbol"/>
              </a:rPr>
              <a:t> </a:t>
            </a:r>
            <a:r>
              <a:rPr lang="en-US" dirty="0" err="1"/>
              <a:t>e</a:t>
            </a:r>
            <a:r>
              <a:rPr lang="en-US" baseline="30000" dirty="0" err="1"/>
              <a:t>+</a:t>
            </a:r>
            <a:r>
              <a:rPr lang="en-US" dirty="0" err="1"/>
              <a:t>e</a:t>
            </a:r>
            <a:r>
              <a:rPr lang="en-US" baseline="30000" dirty="0"/>
              <a:t>-</a:t>
            </a:r>
            <a:r>
              <a:rPr lang="en-US" dirty="0"/>
              <a:t> (ETH Zürich + UC London) </a:t>
            </a:r>
            <a:r>
              <a:rPr lang="en-US" dirty="0" smtClean="0">
                <a:sym typeface="Symbol"/>
              </a:rPr>
              <a:t></a:t>
            </a:r>
          </a:p>
          <a:p>
            <a:pPr lvl="0"/>
            <a:r>
              <a:rPr lang="en-US" dirty="0" smtClean="0">
                <a:sym typeface="Symbol"/>
              </a:rPr>
              <a:t>1S-2S </a:t>
            </a:r>
            <a:r>
              <a:rPr lang="en-US" dirty="0">
                <a:sym typeface="Symbol"/>
              </a:rPr>
              <a:t>in </a:t>
            </a:r>
            <a:r>
              <a:rPr lang="en-US" b="1" i="1" dirty="0" err="1">
                <a:sym typeface="Symbol"/>
              </a:rPr>
              <a:t>Muonium</a:t>
            </a:r>
            <a:r>
              <a:rPr lang="en-US" dirty="0">
                <a:sym typeface="Symbol"/>
              </a:rPr>
              <a:t> </a:t>
            </a:r>
            <a:r>
              <a:rPr lang="en-US" dirty="0"/>
              <a:t>µ</a:t>
            </a:r>
            <a:r>
              <a:rPr lang="en-US" baseline="30000" dirty="0"/>
              <a:t>+</a:t>
            </a:r>
            <a:r>
              <a:rPr lang="en-US" dirty="0"/>
              <a:t>e</a:t>
            </a:r>
            <a:r>
              <a:rPr lang="en-US" baseline="30000" dirty="0"/>
              <a:t>-</a:t>
            </a:r>
            <a:r>
              <a:rPr lang="en-US" dirty="0"/>
              <a:t> (PSI + ETH Zürich)</a:t>
            </a:r>
            <a:r>
              <a:rPr lang="en-US" dirty="0">
                <a:sym typeface="Symbol"/>
              </a:rPr>
              <a:t>  µ-specific forces ?</a:t>
            </a:r>
          </a:p>
        </p:txBody>
      </p:sp>
      <p:graphicFrame>
        <p:nvGraphicFramePr>
          <p:cNvPr id="10" name="Objet 9"/>
          <p:cNvGraphicFramePr>
            <a:graphicFrameLocks noChangeAspect="1"/>
          </p:cNvGraphicFramePr>
          <p:nvPr>
            <p:extLst>
              <p:ext uri="{D42A27DB-BD31-4B8C-83A1-F6EECF244321}">
                <p14:modId xmlns:p14="http://schemas.microsoft.com/office/powerpoint/2010/main" val="1531922554"/>
              </p:ext>
            </p:extLst>
          </p:nvPr>
        </p:nvGraphicFramePr>
        <p:xfrm>
          <a:off x="7437860" y="3181737"/>
          <a:ext cx="304800" cy="323850"/>
        </p:xfrm>
        <a:graphic>
          <a:graphicData uri="http://schemas.openxmlformats.org/presentationml/2006/ole">
            <mc:AlternateContent xmlns:mc="http://schemas.openxmlformats.org/markup-compatibility/2006">
              <mc:Choice xmlns:v="urn:schemas-microsoft-com:vml" Requires="v">
                <p:oleObj spid="_x0000_s75053" name="Équation" r:id="rId11" imgW="203040" imgH="215640" progId="Equation.3">
                  <p:embed/>
                </p:oleObj>
              </mc:Choice>
              <mc:Fallback>
                <p:oleObj name="Équation" r:id="rId11" imgW="203040" imgH="215640" progId="Equation.3">
                  <p:embed/>
                  <p:pic>
                    <p:nvPicPr>
                      <p:cNvPr id="0" name="Objet 5"/>
                      <p:cNvPicPr>
                        <a:picLocks noChangeAspect="1" noChangeArrowheads="1"/>
                      </p:cNvPicPr>
                      <p:nvPr/>
                    </p:nvPicPr>
                    <p:blipFill>
                      <a:blip r:embed="rId12"/>
                      <a:srcRect/>
                      <a:stretch>
                        <a:fillRect/>
                      </a:stretch>
                    </p:blipFill>
                    <p:spPr bwMode="auto">
                      <a:xfrm>
                        <a:off x="7437860" y="3181737"/>
                        <a:ext cx="304800" cy="323850"/>
                      </a:xfrm>
                      <a:prstGeom prst="rect">
                        <a:avLst/>
                      </a:prstGeom>
                      <a:noFill/>
                      <a:ln>
                        <a:noFill/>
                      </a:ln>
                    </p:spPr>
                  </p:pic>
                </p:oleObj>
              </mc:Fallback>
            </mc:AlternateContent>
          </a:graphicData>
        </a:graphic>
      </p:graphicFrame>
      <p:graphicFrame>
        <p:nvGraphicFramePr>
          <p:cNvPr id="4" name="Objet 3"/>
          <p:cNvGraphicFramePr>
            <a:graphicFrameLocks noChangeAspect="1"/>
          </p:cNvGraphicFramePr>
          <p:nvPr>
            <p:extLst>
              <p:ext uri="{D42A27DB-BD31-4B8C-83A1-F6EECF244321}">
                <p14:modId xmlns:p14="http://schemas.microsoft.com/office/powerpoint/2010/main" val="1596002953"/>
              </p:ext>
            </p:extLst>
          </p:nvPr>
        </p:nvGraphicFramePr>
        <p:xfrm>
          <a:off x="5025455" y="5167476"/>
          <a:ext cx="476250" cy="342900"/>
        </p:xfrm>
        <a:graphic>
          <a:graphicData uri="http://schemas.openxmlformats.org/presentationml/2006/ole">
            <mc:AlternateContent xmlns:mc="http://schemas.openxmlformats.org/markup-compatibility/2006">
              <mc:Choice xmlns:v="urn:schemas-microsoft-com:vml" Requires="v">
                <p:oleObj spid="_x0000_s75054" name="Équation" r:id="rId13" imgW="317160" imgH="228600" progId="Equation.3">
                  <p:embed/>
                </p:oleObj>
              </mc:Choice>
              <mc:Fallback>
                <p:oleObj name="Équation" r:id="rId13" imgW="317160" imgH="228600" progId="Equation.3">
                  <p:embed/>
                  <p:pic>
                    <p:nvPicPr>
                      <p:cNvPr id="0" name="Objet 5"/>
                      <p:cNvPicPr>
                        <a:picLocks noChangeAspect="1" noChangeArrowheads="1"/>
                      </p:cNvPicPr>
                      <p:nvPr/>
                    </p:nvPicPr>
                    <p:blipFill>
                      <a:blip r:embed="rId14"/>
                      <a:srcRect/>
                      <a:stretch>
                        <a:fillRect/>
                      </a:stretch>
                    </p:blipFill>
                    <p:spPr bwMode="auto">
                      <a:xfrm>
                        <a:off x="5025455" y="5167476"/>
                        <a:ext cx="4762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Rectangle 22"/>
          <p:cNvSpPr/>
          <p:nvPr/>
        </p:nvSpPr>
        <p:spPr>
          <a:xfrm>
            <a:off x="1691680" y="6254889"/>
            <a:ext cx="5117396" cy="400110"/>
          </a:xfrm>
          <a:prstGeom prst="rect">
            <a:avLst/>
          </a:prstGeom>
        </p:spPr>
        <p:txBody>
          <a:bodyPr wrap="square">
            <a:spAutoFit/>
          </a:bodyPr>
          <a:lstStyle/>
          <a:p>
            <a:pPr marL="342900" indent="-342900">
              <a:buFont typeface="Wingdings" panose="05000000000000000000" pitchFamily="2" charset="2"/>
              <a:buChar char="Ø"/>
            </a:pPr>
            <a:r>
              <a:rPr lang="en-US" dirty="0" err="1" smtClean="0"/>
              <a:t>Muonic</a:t>
            </a:r>
            <a:r>
              <a:rPr lang="en-US" dirty="0" smtClean="0"/>
              <a:t> Li, Be … (JGU Mainz + PSI) </a:t>
            </a:r>
            <a:endParaRPr lang="en-US" dirty="0"/>
          </a:p>
        </p:txBody>
      </p:sp>
      <p:graphicFrame>
        <p:nvGraphicFramePr>
          <p:cNvPr id="7" name="Objet 6"/>
          <p:cNvGraphicFramePr>
            <a:graphicFrameLocks noChangeAspect="1"/>
          </p:cNvGraphicFramePr>
          <p:nvPr>
            <p:extLst>
              <p:ext uri="{D42A27DB-BD31-4B8C-83A1-F6EECF244321}">
                <p14:modId xmlns:p14="http://schemas.microsoft.com/office/powerpoint/2010/main" val="3658316666"/>
              </p:ext>
            </p:extLst>
          </p:nvPr>
        </p:nvGraphicFramePr>
        <p:xfrm>
          <a:off x="4951090" y="4164013"/>
          <a:ext cx="2590800" cy="361950"/>
        </p:xfrm>
        <a:graphic>
          <a:graphicData uri="http://schemas.openxmlformats.org/presentationml/2006/ole">
            <mc:AlternateContent xmlns:mc="http://schemas.openxmlformats.org/markup-compatibility/2006">
              <mc:Choice xmlns:v="urn:schemas-microsoft-com:vml" Requires="v">
                <p:oleObj spid="_x0000_s75055" name="Équation" r:id="rId15" imgW="1726920" imgH="241200" progId="Equation.3">
                  <p:embed/>
                </p:oleObj>
              </mc:Choice>
              <mc:Fallback>
                <p:oleObj name="Équation" r:id="rId15" imgW="1726920" imgH="241200" progId="Equation.3">
                  <p:embed/>
                  <p:pic>
                    <p:nvPicPr>
                      <p:cNvPr id="0" name="Objet 3"/>
                      <p:cNvPicPr>
                        <a:picLocks noChangeAspect="1" noChangeArrowheads="1"/>
                      </p:cNvPicPr>
                      <p:nvPr/>
                    </p:nvPicPr>
                    <p:blipFill>
                      <a:blip r:embed="rId16"/>
                      <a:srcRect/>
                      <a:stretch>
                        <a:fillRect/>
                      </a:stretch>
                    </p:blipFill>
                    <p:spPr bwMode="auto">
                      <a:xfrm>
                        <a:off x="4951090" y="4164013"/>
                        <a:ext cx="2590800" cy="361950"/>
                      </a:xfrm>
                      <a:prstGeom prst="rect">
                        <a:avLst/>
                      </a:prstGeom>
                      <a:noFill/>
                      <a:ln>
                        <a:noFill/>
                      </a:ln>
                    </p:spPr>
                  </p:pic>
                </p:oleObj>
              </mc:Fallback>
            </mc:AlternateContent>
          </a:graphicData>
        </a:graphic>
      </p:graphicFrame>
      <p:grpSp>
        <p:nvGrpSpPr>
          <p:cNvPr id="44" name="Groupe 43"/>
          <p:cNvGrpSpPr/>
          <p:nvPr/>
        </p:nvGrpSpPr>
        <p:grpSpPr>
          <a:xfrm>
            <a:off x="4047643" y="1582703"/>
            <a:ext cx="4918750" cy="3956248"/>
            <a:chOff x="4119651" y="1582703"/>
            <a:chExt cx="4918750" cy="3956248"/>
          </a:xfrm>
        </p:grpSpPr>
        <p:cxnSp>
          <p:nvCxnSpPr>
            <p:cNvPr id="26" name="Connecteur droit avec flèche 25"/>
            <p:cNvCxnSpPr/>
            <p:nvPr/>
          </p:nvCxnSpPr>
          <p:spPr bwMode="auto">
            <a:xfrm flipH="1" flipV="1">
              <a:off x="7608868" y="1764185"/>
              <a:ext cx="1427628" cy="939104"/>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eur droit avec flèche 28"/>
            <p:cNvCxnSpPr/>
            <p:nvPr/>
          </p:nvCxnSpPr>
          <p:spPr bwMode="auto">
            <a:xfrm flipH="1">
              <a:off x="4466401" y="2711916"/>
              <a:ext cx="4572000" cy="0"/>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necteur droit avec flèche 32"/>
            <p:cNvCxnSpPr/>
            <p:nvPr/>
          </p:nvCxnSpPr>
          <p:spPr bwMode="auto">
            <a:xfrm flipH="1">
              <a:off x="5580112" y="2703289"/>
              <a:ext cx="3456384" cy="2597919"/>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Ellipse 38"/>
            <p:cNvSpPr/>
            <p:nvPr/>
          </p:nvSpPr>
          <p:spPr bwMode="auto">
            <a:xfrm>
              <a:off x="7336879" y="1582703"/>
              <a:ext cx="271989" cy="400110"/>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sp>
          <p:nvSpPr>
            <p:cNvPr id="40" name="Ellipse 39"/>
            <p:cNvSpPr/>
            <p:nvPr/>
          </p:nvSpPr>
          <p:spPr bwMode="auto">
            <a:xfrm>
              <a:off x="4119651" y="2523898"/>
              <a:ext cx="300564" cy="369922"/>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sp>
          <p:nvSpPr>
            <p:cNvPr id="41" name="Ellipse 40"/>
            <p:cNvSpPr/>
            <p:nvPr/>
          </p:nvSpPr>
          <p:spPr bwMode="auto">
            <a:xfrm>
              <a:off x="5312632" y="5169029"/>
              <a:ext cx="300564" cy="369922"/>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grpSp>
      <p:graphicFrame>
        <p:nvGraphicFramePr>
          <p:cNvPr id="46" name="Objet 45"/>
          <p:cNvGraphicFramePr>
            <a:graphicFrameLocks noChangeAspect="1"/>
          </p:cNvGraphicFramePr>
          <p:nvPr>
            <p:extLst>
              <p:ext uri="{D42A27DB-BD31-4B8C-83A1-F6EECF244321}">
                <p14:modId xmlns:p14="http://schemas.microsoft.com/office/powerpoint/2010/main" val="3542602912"/>
              </p:ext>
            </p:extLst>
          </p:nvPr>
        </p:nvGraphicFramePr>
        <p:xfrm>
          <a:off x="4924003" y="5568280"/>
          <a:ext cx="2590800" cy="361950"/>
        </p:xfrm>
        <a:graphic>
          <a:graphicData uri="http://schemas.openxmlformats.org/presentationml/2006/ole">
            <mc:AlternateContent xmlns:mc="http://schemas.openxmlformats.org/markup-compatibility/2006">
              <mc:Choice xmlns:v="urn:schemas-microsoft-com:vml" Requires="v">
                <p:oleObj spid="_x0000_s75056" name="Équation" r:id="rId17" imgW="1726920" imgH="241200" progId="Equation.3">
                  <p:embed/>
                </p:oleObj>
              </mc:Choice>
              <mc:Fallback>
                <p:oleObj name="Équation" r:id="rId17" imgW="1726920" imgH="241200" progId="Equation.3">
                  <p:embed/>
                  <p:pic>
                    <p:nvPicPr>
                      <p:cNvPr id="0" name="Obje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24003" y="5568280"/>
                        <a:ext cx="2590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3" name="Groupe 52"/>
          <p:cNvGrpSpPr/>
          <p:nvPr/>
        </p:nvGrpSpPr>
        <p:grpSpPr>
          <a:xfrm>
            <a:off x="6437965" y="4157554"/>
            <a:ext cx="2458847" cy="1795746"/>
            <a:chOff x="6509973" y="4157554"/>
            <a:chExt cx="2458847" cy="1795746"/>
          </a:xfrm>
        </p:grpSpPr>
        <p:sp>
          <p:nvSpPr>
            <p:cNvPr id="45" name="Ellipse 44"/>
            <p:cNvSpPr/>
            <p:nvPr/>
          </p:nvSpPr>
          <p:spPr bwMode="auto">
            <a:xfrm>
              <a:off x="6544039" y="4157554"/>
              <a:ext cx="271989" cy="400110"/>
            </a:xfrm>
            <a:prstGeom prst="ellipse">
              <a:avLst/>
            </a:prstGeom>
            <a:noFill/>
            <a:ln w="1905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sp>
          <p:nvSpPr>
            <p:cNvPr id="47" name="Ellipse 46"/>
            <p:cNvSpPr/>
            <p:nvPr/>
          </p:nvSpPr>
          <p:spPr bwMode="auto">
            <a:xfrm>
              <a:off x="6509973" y="5553190"/>
              <a:ext cx="271989" cy="400110"/>
            </a:xfrm>
            <a:prstGeom prst="ellipse">
              <a:avLst/>
            </a:prstGeom>
            <a:noFill/>
            <a:ln w="1905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cxnSp>
          <p:nvCxnSpPr>
            <p:cNvPr id="49" name="Connecteur droit avec flèche 48"/>
            <p:cNvCxnSpPr/>
            <p:nvPr/>
          </p:nvCxnSpPr>
          <p:spPr bwMode="auto">
            <a:xfrm flipH="1" flipV="1">
              <a:off x="6795246" y="4460969"/>
              <a:ext cx="832672" cy="586115"/>
            </a:xfrm>
            <a:prstGeom prst="straightConnector1">
              <a:avLst/>
            </a:prstGeom>
            <a:solidFill>
              <a:schemeClr val="accent1"/>
            </a:solidFill>
            <a:ln w="19050" cap="flat" cmpd="sng" algn="ctr">
              <a:solidFill>
                <a:srgbClr val="008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necteur droit avec flèche 50"/>
            <p:cNvCxnSpPr>
              <a:endCxn id="47" idx="7"/>
            </p:cNvCxnSpPr>
            <p:nvPr/>
          </p:nvCxnSpPr>
          <p:spPr bwMode="auto">
            <a:xfrm flipH="1">
              <a:off x="6742130" y="5047084"/>
              <a:ext cx="885788" cy="564701"/>
            </a:xfrm>
            <a:prstGeom prst="straightConnector1">
              <a:avLst/>
            </a:prstGeom>
            <a:solidFill>
              <a:schemeClr val="accent1"/>
            </a:solidFill>
            <a:ln w="19050" cap="flat" cmpd="sng" algn="ctr">
              <a:solidFill>
                <a:srgbClr val="008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ZoneTexte 51"/>
            <p:cNvSpPr txBox="1"/>
            <p:nvPr/>
          </p:nvSpPr>
          <p:spPr>
            <a:xfrm>
              <a:off x="7548430" y="4693141"/>
              <a:ext cx="1420390" cy="707886"/>
            </a:xfrm>
            <a:prstGeom prst="rect">
              <a:avLst/>
            </a:prstGeom>
            <a:noFill/>
          </p:spPr>
          <p:txBody>
            <a:bodyPr wrap="none" rtlCol="0">
              <a:spAutoFit/>
            </a:bodyPr>
            <a:lstStyle/>
            <a:p>
              <a:pPr algn="ctr"/>
              <a:r>
                <a:rPr lang="fr-FR" dirty="0" smtClean="0">
                  <a:solidFill>
                    <a:srgbClr val="008000"/>
                  </a:solidFill>
                </a:rPr>
                <a:t>D / µD</a:t>
              </a:r>
            </a:p>
            <a:p>
              <a:pPr algn="ctr"/>
              <a:r>
                <a:rPr lang="fr-FR" dirty="0" err="1" smtClean="0">
                  <a:solidFill>
                    <a:srgbClr val="008000"/>
                  </a:solidFill>
                </a:rPr>
                <a:t>discrepancy</a:t>
              </a:r>
              <a:endParaRPr lang="fr-FR" dirty="0" smtClean="0">
                <a:solidFill>
                  <a:srgbClr val="008000"/>
                </a:solidFill>
              </a:endParaRPr>
            </a:p>
          </p:txBody>
        </p:sp>
      </p:grpSp>
    </p:spTree>
    <p:extLst>
      <p:ext uri="{BB962C8B-B14F-4D97-AF65-F5344CB8AC3E}">
        <p14:creationId xmlns:p14="http://schemas.microsoft.com/office/powerpoint/2010/main" val="303795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à coins arrondis 50"/>
          <p:cNvSpPr/>
          <p:nvPr/>
        </p:nvSpPr>
        <p:spPr bwMode="auto">
          <a:xfrm>
            <a:off x="7280699" y="3511199"/>
            <a:ext cx="1529521" cy="1144612"/>
          </a:xfrm>
          <a:prstGeom prst="roundRect">
            <a:avLst/>
          </a:prstGeom>
          <a:solidFill>
            <a:srgbClr val="008000">
              <a:alpha val="50000"/>
            </a:srgb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2" name="Titre 1"/>
          <p:cNvSpPr>
            <a:spLocks noGrp="1"/>
          </p:cNvSpPr>
          <p:nvPr>
            <p:ph type="title"/>
          </p:nvPr>
        </p:nvSpPr>
        <p:spPr>
          <a:xfrm>
            <a:off x="1115616" y="52308"/>
            <a:ext cx="6611810" cy="523220"/>
          </a:xfrm>
        </p:spPr>
        <p:txBody>
          <a:bodyPr/>
          <a:lstStyle/>
          <a:p>
            <a:pPr algn="ctr"/>
            <a:r>
              <a:rPr lang="en-US" dirty="0" smtClean="0"/>
              <a:t>Metrology at Lab. Kastler </a:t>
            </a:r>
            <a:r>
              <a:rPr lang="en-US" dirty="0" err="1" smtClean="0"/>
              <a:t>Brossel</a:t>
            </a:r>
            <a:endParaRPr lang="en-US" dirty="0"/>
          </a:p>
        </p:txBody>
      </p:sp>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2</a:t>
            </a:fld>
            <a:endParaRPr lang="fr-FR"/>
          </a:p>
        </p:txBody>
      </p:sp>
      <p:sp>
        <p:nvSpPr>
          <p:cNvPr id="5" name="ZoneTexte 4"/>
          <p:cNvSpPr txBox="1"/>
          <p:nvPr/>
        </p:nvSpPr>
        <p:spPr>
          <a:xfrm>
            <a:off x="1691680" y="862350"/>
            <a:ext cx="5483681" cy="1692771"/>
          </a:xfrm>
          <a:prstGeom prst="rect">
            <a:avLst/>
          </a:prstGeom>
          <a:noFill/>
        </p:spPr>
        <p:txBody>
          <a:bodyPr wrap="none" rtlCol="0">
            <a:spAutoFit/>
          </a:bodyPr>
          <a:lstStyle/>
          <a:p>
            <a:r>
              <a:rPr lang="en-US" sz="2400" b="1" i="1" dirty="0" smtClean="0"/>
              <a:t>4 research axes</a:t>
            </a:r>
          </a:p>
          <a:p>
            <a:pPr marL="342900" indent="-342900">
              <a:buFont typeface="Arial" panose="020B0604020202020204" pitchFamily="34" charset="0"/>
              <a:buChar char="•"/>
            </a:pPr>
            <a:r>
              <a:rPr lang="en-US" dirty="0" smtClean="0"/>
              <a:t>Quantum gases</a:t>
            </a:r>
          </a:p>
          <a:p>
            <a:pPr marL="342900" indent="-342900">
              <a:buFont typeface="Arial" panose="020B0604020202020204" pitchFamily="34" charset="0"/>
              <a:buChar char="•"/>
            </a:pPr>
            <a:r>
              <a:rPr lang="en-US" dirty="0" smtClean="0"/>
              <a:t>Atoms and light in dense or complex media</a:t>
            </a:r>
          </a:p>
          <a:p>
            <a:pPr marL="342900" indent="-342900">
              <a:buFont typeface="Arial" panose="020B0604020202020204" pitchFamily="34" charset="0"/>
              <a:buChar char="•"/>
            </a:pPr>
            <a:r>
              <a:rPr lang="en-US" dirty="0" smtClean="0"/>
              <a:t>Quantum optics and quantum information</a:t>
            </a:r>
          </a:p>
          <a:p>
            <a:pPr marL="342900" indent="-342900">
              <a:buFont typeface="Arial" panose="020B0604020202020204" pitchFamily="34" charset="0"/>
              <a:buChar char="•"/>
            </a:pPr>
            <a:r>
              <a:rPr lang="en-US" dirty="0" smtClean="0"/>
              <a:t>Test of fundamental interactions and metrology</a:t>
            </a:r>
          </a:p>
        </p:txBody>
      </p:sp>
      <p:grpSp>
        <p:nvGrpSpPr>
          <p:cNvPr id="44" name="Groupe 43"/>
          <p:cNvGrpSpPr/>
          <p:nvPr/>
        </p:nvGrpSpPr>
        <p:grpSpPr>
          <a:xfrm>
            <a:off x="1593978" y="2179226"/>
            <a:ext cx="5572837" cy="791999"/>
            <a:chOff x="1593978" y="2179226"/>
            <a:chExt cx="5572837" cy="791999"/>
          </a:xfrm>
        </p:grpSpPr>
        <p:sp>
          <p:nvSpPr>
            <p:cNvPr id="7" name="Rectangle à coins arrondis 6"/>
            <p:cNvSpPr/>
            <p:nvPr/>
          </p:nvSpPr>
          <p:spPr bwMode="auto">
            <a:xfrm>
              <a:off x="1683134" y="2179226"/>
              <a:ext cx="5483681" cy="324000"/>
            </a:xfrm>
            <a:prstGeom prst="round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cxnSp>
          <p:nvCxnSpPr>
            <p:cNvPr id="9" name="Connecteur droit avec flèche 8"/>
            <p:cNvCxnSpPr>
              <a:endCxn id="10" idx="0"/>
            </p:cNvCxnSpPr>
            <p:nvPr/>
          </p:nvCxnSpPr>
          <p:spPr bwMode="auto">
            <a:xfrm flipH="1">
              <a:off x="1593978" y="2503225"/>
              <a:ext cx="216081" cy="468000"/>
            </a:xfrm>
            <a:prstGeom prst="straightConnector1">
              <a:avLst/>
            </a:prstGeom>
            <a:solidFill>
              <a:schemeClr val="accent1"/>
            </a:solidFill>
            <a:ln w="19050" cap="flat" cmpd="sng" algn="ctr">
              <a:solidFill>
                <a:srgbClr val="FF0000"/>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e 49"/>
          <p:cNvGrpSpPr/>
          <p:nvPr/>
        </p:nvGrpSpPr>
        <p:grpSpPr>
          <a:xfrm>
            <a:off x="35496" y="2895327"/>
            <a:ext cx="6785510" cy="3460644"/>
            <a:chOff x="35496" y="2895327"/>
            <a:chExt cx="6785510" cy="3460644"/>
          </a:xfrm>
        </p:grpSpPr>
        <p:sp>
          <p:nvSpPr>
            <p:cNvPr id="26" name="Rectangle à coins arrondis 25"/>
            <p:cNvSpPr/>
            <p:nvPr/>
          </p:nvSpPr>
          <p:spPr bwMode="auto">
            <a:xfrm>
              <a:off x="3695183" y="3050253"/>
              <a:ext cx="3107067" cy="604509"/>
            </a:xfrm>
            <a:prstGeom prst="roundRect">
              <a:avLst/>
            </a:prstGeom>
            <a:solidFill>
              <a:srgbClr val="008000">
                <a:alpha val="50000"/>
              </a:srgb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40" name="Rectangle à coins arrondis 39"/>
            <p:cNvSpPr/>
            <p:nvPr/>
          </p:nvSpPr>
          <p:spPr bwMode="auto">
            <a:xfrm>
              <a:off x="4101275" y="5038073"/>
              <a:ext cx="2596781" cy="1317898"/>
            </a:xfrm>
            <a:prstGeom prst="roundRect">
              <a:avLst/>
            </a:prstGeom>
            <a:solidFill>
              <a:srgbClr val="008000">
                <a:alpha val="50000"/>
              </a:srgbClr>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9" name="ZoneTexte 18"/>
            <p:cNvSpPr txBox="1"/>
            <p:nvPr/>
          </p:nvSpPr>
          <p:spPr>
            <a:xfrm>
              <a:off x="3656806" y="2996952"/>
              <a:ext cx="3164200" cy="677108"/>
            </a:xfrm>
            <a:prstGeom prst="rect">
              <a:avLst/>
            </a:prstGeom>
            <a:noFill/>
          </p:spPr>
          <p:txBody>
            <a:bodyPr wrap="square" rtlCol="0">
              <a:spAutoFit/>
            </a:bodyPr>
            <a:lstStyle/>
            <a:p>
              <a:r>
                <a:rPr lang="en-US" dirty="0" smtClean="0"/>
                <a:t>H atom spectroscopy</a:t>
              </a:r>
            </a:p>
            <a:p>
              <a:pPr algn="ctr"/>
              <a:r>
                <a:rPr lang="en-US" sz="1800" dirty="0" smtClean="0"/>
                <a:t>(F. Nez)</a:t>
              </a:r>
            </a:p>
          </p:txBody>
        </p:sp>
        <p:graphicFrame>
          <p:nvGraphicFramePr>
            <p:cNvPr id="29" name="Object 173"/>
            <p:cNvGraphicFramePr>
              <a:graphicFrameLocks noChangeAspect="1"/>
            </p:cNvGraphicFramePr>
            <p:nvPr>
              <p:extLst>
                <p:ext uri="{D42A27DB-BD31-4B8C-83A1-F6EECF244321}">
                  <p14:modId xmlns:p14="http://schemas.microsoft.com/office/powerpoint/2010/main" val="166556713"/>
                </p:ext>
              </p:extLst>
            </p:nvPr>
          </p:nvGraphicFramePr>
          <p:xfrm>
            <a:off x="5932344" y="3053874"/>
            <a:ext cx="852488" cy="360363"/>
          </p:xfrm>
          <a:graphic>
            <a:graphicData uri="http://schemas.openxmlformats.org/presentationml/2006/ole">
              <mc:AlternateContent xmlns:mc="http://schemas.openxmlformats.org/markup-compatibility/2006">
                <mc:Choice xmlns:v="urn:schemas-microsoft-com:vml" Requires="v">
                  <p:oleObj spid="_x0000_s79906" name="Équation" r:id="rId3" imgW="571320" imgH="241200" progId="Equation.3">
                    <p:embed/>
                  </p:oleObj>
                </mc:Choice>
                <mc:Fallback>
                  <p:oleObj name="Équation" r:id="rId3" imgW="571320" imgH="241200" progId="Equation.3">
                    <p:embed/>
                    <p:pic>
                      <p:nvPicPr>
                        <p:cNvPr id="0" name=""/>
                        <p:cNvPicPr>
                          <a:picLocks noChangeAspect="1" noChangeArrowheads="1"/>
                        </p:cNvPicPr>
                        <p:nvPr/>
                      </p:nvPicPr>
                      <p:blipFill>
                        <a:blip r:embed="rId4"/>
                        <a:srcRect/>
                        <a:stretch>
                          <a:fillRect/>
                        </a:stretch>
                      </p:blipFill>
                      <p:spPr bwMode="auto">
                        <a:xfrm>
                          <a:off x="5932344" y="3053874"/>
                          <a:ext cx="852488"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416155" y="2895327"/>
              <a:ext cx="2355645" cy="461665"/>
            </a:xfrm>
            <a:prstGeom prst="rect">
              <a:avLst/>
            </a:prstGeom>
            <a:noFill/>
          </p:spPr>
          <p:txBody>
            <a:bodyPr wrap="none" rtlCol="0">
              <a:spAutoFit/>
            </a:bodyPr>
            <a:lstStyle/>
            <a:p>
              <a:pPr algn="ctr"/>
              <a:r>
                <a:rPr lang="en-US" sz="2400" b="1" i="1" dirty="0" smtClean="0"/>
                <a:t>2 research teams</a:t>
              </a:r>
              <a:endParaRPr lang="en-US" sz="2400" b="1" i="1" dirty="0"/>
            </a:p>
          </p:txBody>
        </p:sp>
        <p:sp>
          <p:nvSpPr>
            <p:cNvPr id="11" name="ZoneTexte 10"/>
            <p:cNvSpPr txBox="1"/>
            <p:nvPr/>
          </p:nvSpPr>
          <p:spPr>
            <a:xfrm>
              <a:off x="35496" y="3492462"/>
              <a:ext cx="3167406" cy="707886"/>
            </a:xfrm>
            <a:prstGeom prst="rect">
              <a:avLst/>
            </a:prstGeom>
            <a:noFill/>
          </p:spPr>
          <p:txBody>
            <a:bodyPr wrap="none" rtlCol="0">
              <a:spAutoFit/>
            </a:bodyPr>
            <a:lstStyle/>
            <a:p>
              <a:r>
                <a:rPr lang="en-US" dirty="0" smtClean="0"/>
                <a:t>Metrology of simple systems</a:t>
              </a:r>
            </a:p>
            <a:p>
              <a:pPr algn="ctr"/>
              <a:r>
                <a:rPr lang="en-US" dirty="0" smtClean="0"/>
                <a:t>and fundamental tests</a:t>
              </a:r>
            </a:p>
          </p:txBody>
        </p:sp>
        <p:sp>
          <p:nvSpPr>
            <p:cNvPr id="12" name="ZoneTexte 11"/>
            <p:cNvSpPr txBox="1"/>
            <p:nvPr/>
          </p:nvSpPr>
          <p:spPr>
            <a:xfrm>
              <a:off x="179512" y="5540624"/>
              <a:ext cx="2910284" cy="400110"/>
            </a:xfrm>
            <a:prstGeom prst="rect">
              <a:avLst/>
            </a:prstGeom>
            <a:noFill/>
          </p:spPr>
          <p:txBody>
            <a:bodyPr wrap="none" rtlCol="0">
              <a:spAutoFit/>
            </a:bodyPr>
            <a:lstStyle/>
            <a:p>
              <a:pPr algn="ctr"/>
              <a:r>
                <a:rPr lang="en-US" dirty="0" smtClean="0"/>
                <a:t>Metrology of trapped ions</a:t>
              </a:r>
            </a:p>
          </p:txBody>
        </p:sp>
        <p:sp>
          <p:nvSpPr>
            <p:cNvPr id="13" name="ZoneTexte 12"/>
            <p:cNvSpPr txBox="1"/>
            <p:nvPr/>
          </p:nvSpPr>
          <p:spPr>
            <a:xfrm>
              <a:off x="4078888" y="5090772"/>
              <a:ext cx="1945276" cy="677108"/>
            </a:xfrm>
            <a:prstGeom prst="rect">
              <a:avLst/>
            </a:prstGeom>
            <a:noFill/>
          </p:spPr>
          <p:txBody>
            <a:bodyPr wrap="none" rtlCol="0">
              <a:spAutoFit/>
            </a:bodyPr>
            <a:lstStyle/>
            <a:p>
              <a:pPr algn="ctr"/>
              <a:r>
                <a:rPr lang="en-US" dirty="0" smtClean="0"/>
                <a:t>H</a:t>
              </a:r>
              <a:r>
                <a:rPr lang="en-US" baseline="-25000" dirty="0" smtClean="0"/>
                <a:t>2</a:t>
              </a:r>
              <a:r>
                <a:rPr lang="en-US" baseline="30000" dirty="0" smtClean="0"/>
                <a:t>+</a:t>
              </a:r>
              <a:r>
                <a:rPr lang="en-US" dirty="0" smtClean="0"/>
                <a:t> spectroscopy</a:t>
              </a:r>
            </a:p>
            <a:p>
              <a:pPr algn="ctr"/>
              <a:r>
                <a:rPr lang="en-US" sz="1800" dirty="0" smtClean="0"/>
                <a:t>(L. </a:t>
              </a:r>
              <a:r>
                <a:rPr lang="en-US" sz="1800" dirty="0" err="1" smtClean="0"/>
                <a:t>Hilico</a:t>
              </a:r>
              <a:r>
                <a:rPr lang="en-US" sz="1800" dirty="0" smtClean="0"/>
                <a:t>)</a:t>
              </a:r>
            </a:p>
          </p:txBody>
        </p:sp>
        <p:cxnSp>
          <p:nvCxnSpPr>
            <p:cNvPr id="14" name="Connecteur droit avec flèche 13"/>
            <p:cNvCxnSpPr/>
            <p:nvPr/>
          </p:nvCxnSpPr>
          <p:spPr bwMode="auto">
            <a:xfrm flipV="1">
              <a:off x="3055612" y="5420666"/>
              <a:ext cx="863709" cy="324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avec flèche 14"/>
            <p:cNvCxnSpPr/>
            <p:nvPr/>
          </p:nvCxnSpPr>
          <p:spPr bwMode="auto">
            <a:xfrm>
              <a:off x="3064483" y="5741808"/>
              <a:ext cx="885034" cy="324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ZoneTexte 15"/>
            <p:cNvSpPr txBox="1"/>
            <p:nvPr/>
          </p:nvSpPr>
          <p:spPr>
            <a:xfrm>
              <a:off x="4369256" y="5678863"/>
              <a:ext cx="1376980" cy="677108"/>
            </a:xfrm>
            <a:prstGeom prst="rect">
              <a:avLst/>
            </a:prstGeom>
            <a:noFill/>
          </p:spPr>
          <p:txBody>
            <a:bodyPr wrap="none" rtlCol="0">
              <a:spAutoFit/>
            </a:bodyPr>
            <a:lstStyle/>
            <a:p>
              <a:r>
                <a:rPr lang="en-US" dirty="0" smtClean="0"/>
                <a:t>HMI theory</a:t>
              </a:r>
            </a:p>
            <a:p>
              <a:pPr algn="ctr"/>
              <a:r>
                <a:rPr lang="en-US" sz="1800" dirty="0" smtClean="0"/>
                <a:t>(JPK)</a:t>
              </a:r>
            </a:p>
          </p:txBody>
        </p:sp>
        <p:cxnSp>
          <p:nvCxnSpPr>
            <p:cNvPr id="17" name="Connecteur droit avec flèche 16"/>
            <p:cNvCxnSpPr/>
            <p:nvPr/>
          </p:nvCxnSpPr>
          <p:spPr bwMode="auto">
            <a:xfrm flipV="1">
              <a:off x="3061785" y="3416473"/>
              <a:ext cx="540000" cy="46570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avec flèche 20"/>
            <p:cNvCxnSpPr/>
            <p:nvPr/>
          </p:nvCxnSpPr>
          <p:spPr bwMode="auto">
            <a:xfrm flipV="1">
              <a:off x="3065130" y="3871753"/>
              <a:ext cx="540000" cy="65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ZoneTexte 22"/>
            <p:cNvSpPr txBox="1"/>
            <p:nvPr/>
          </p:nvSpPr>
          <p:spPr>
            <a:xfrm>
              <a:off x="3673720" y="4221088"/>
              <a:ext cx="3039104" cy="677108"/>
            </a:xfrm>
            <a:prstGeom prst="rect">
              <a:avLst/>
            </a:prstGeom>
            <a:noFill/>
          </p:spPr>
          <p:txBody>
            <a:bodyPr wrap="square" rtlCol="0">
              <a:spAutoFit/>
            </a:bodyPr>
            <a:lstStyle/>
            <a:p>
              <a:r>
                <a:rPr lang="en-US" dirty="0" smtClean="0"/>
                <a:t> Atom interferometry</a:t>
              </a:r>
            </a:p>
            <a:p>
              <a:pPr algn="ctr"/>
              <a:r>
                <a:rPr lang="en-US" sz="1800" dirty="0" smtClean="0"/>
                <a:t>(S. </a:t>
              </a:r>
              <a:r>
                <a:rPr lang="en-US" sz="1800" dirty="0" err="1" smtClean="0"/>
                <a:t>Guellati</a:t>
              </a:r>
              <a:r>
                <a:rPr lang="en-US" sz="1800" dirty="0" smtClean="0"/>
                <a:t>, P. </a:t>
              </a:r>
              <a:r>
                <a:rPr lang="en-US" sz="1800" dirty="0" err="1" smtClean="0"/>
                <a:t>Cladé</a:t>
              </a:r>
              <a:r>
                <a:rPr lang="en-US" sz="1800" dirty="0" smtClean="0"/>
                <a:t>)</a:t>
              </a:r>
            </a:p>
          </p:txBody>
        </p:sp>
        <p:cxnSp>
          <p:nvCxnSpPr>
            <p:cNvPr id="24" name="Connecteur droit avec flèche 23"/>
            <p:cNvCxnSpPr/>
            <p:nvPr/>
          </p:nvCxnSpPr>
          <p:spPr bwMode="auto">
            <a:xfrm>
              <a:off x="3060189" y="3880462"/>
              <a:ext cx="540000" cy="468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ZoneTexte 24"/>
            <p:cNvSpPr txBox="1"/>
            <p:nvPr/>
          </p:nvSpPr>
          <p:spPr>
            <a:xfrm>
              <a:off x="3745728" y="3645024"/>
              <a:ext cx="2925096" cy="677108"/>
            </a:xfrm>
            <a:prstGeom prst="rect">
              <a:avLst/>
            </a:prstGeom>
            <a:noFill/>
          </p:spPr>
          <p:txBody>
            <a:bodyPr wrap="none" rtlCol="0">
              <a:spAutoFit/>
            </a:bodyPr>
            <a:lstStyle/>
            <a:p>
              <a:r>
                <a:rPr lang="en-US" dirty="0" smtClean="0"/>
                <a:t>Heavy ions and exotic ions</a:t>
              </a:r>
            </a:p>
            <a:p>
              <a:pPr algn="ctr"/>
              <a:r>
                <a:rPr lang="en-US" sz="1800" dirty="0" smtClean="0"/>
                <a:t>(P. </a:t>
              </a:r>
              <a:r>
                <a:rPr lang="en-US" sz="1800" dirty="0" err="1" smtClean="0"/>
                <a:t>Indelicato</a:t>
              </a:r>
              <a:r>
                <a:rPr lang="en-US" sz="1800" dirty="0" smtClean="0"/>
                <a:t>)</a:t>
              </a:r>
            </a:p>
          </p:txBody>
        </p:sp>
        <p:graphicFrame>
          <p:nvGraphicFramePr>
            <p:cNvPr id="31" name="Object 173"/>
            <p:cNvGraphicFramePr>
              <a:graphicFrameLocks noChangeAspect="1"/>
            </p:cNvGraphicFramePr>
            <p:nvPr>
              <p:extLst>
                <p:ext uri="{D42A27DB-BD31-4B8C-83A1-F6EECF244321}">
                  <p14:modId xmlns:p14="http://schemas.microsoft.com/office/powerpoint/2010/main" val="1709797320"/>
                </p:ext>
              </p:extLst>
            </p:nvPr>
          </p:nvGraphicFramePr>
          <p:xfrm>
            <a:off x="5977976" y="4350053"/>
            <a:ext cx="492125" cy="207963"/>
          </p:xfrm>
          <a:graphic>
            <a:graphicData uri="http://schemas.openxmlformats.org/presentationml/2006/ole">
              <mc:AlternateContent xmlns:mc="http://schemas.openxmlformats.org/markup-compatibility/2006">
                <mc:Choice xmlns:v="urn:schemas-microsoft-com:vml" Requires="v">
                  <p:oleObj spid="_x0000_s79907" name="Équation" r:id="rId5" imgW="330120" imgH="139680" progId="Equation.3">
                    <p:embed/>
                  </p:oleObj>
                </mc:Choice>
                <mc:Fallback>
                  <p:oleObj name="Équation" r:id="rId5" imgW="330120" imgH="139680" progId="Equation.3">
                    <p:embed/>
                    <p:pic>
                      <p:nvPicPr>
                        <p:cNvPr id="0" name=""/>
                        <p:cNvPicPr>
                          <a:picLocks noChangeAspect="1" noChangeArrowheads="1"/>
                        </p:cNvPicPr>
                        <p:nvPr/>
                      </p:nvPicPr>
                      <p:blipFill>
                        <a:blip r:embed="rId6"/>
                        <a:srcRect/>
                        <a:stretch>
                          <a:fillRect/>
                        </a:stretch>
                      </p:blipFill>
                      <p:spPr bwMode="auto">
                        <a:xfrm>
                          <a:off x="5977976" y="4350053"/>
                          <a:ext cx="492125" cy="207963"/>
                        </a:xfrm>
                        <a:prstGeom prst="rect">
                          <a:avLst/>
                        </a:prstGeom>
                        <a:noFill/>
                        <a:extLst/>
                      </p:spPr>
                    </p:pic>
                  </p:oleObj>
                </mc:Fallback>
              </mc:AlternateContent>
            </a:graphicData>
          </a:graphic>
        </p:graphicFrame>
        <p:graphicFrame>
          <p:nvGraphicFramePr>
            <p:cNvPr id="41" name="Object 173"/>
            <p:cNvGraphicFramePr>
              <a:graphicFrameLocks noChangeAspect="1"/>
            </p:cNvGraphicFramePr>
            <p:nvPr>
              <p:extLst>
                <p:ext uri="{D42A27DB-BD31-4B8C-83A1-F6EECF244321}">
                  <p14:modId xmlns:p14="http://schemas.microsoft.com/office/powerpoint/2010/main" val="2852205788"/>
                </p:ext>
              </p:extLst>
            </p:nvPr>
          </p:nvGraphicFramePr>
          <p:xfrm>
            <a:off x="5606736" y="5434776"/>
            <a:ext cx="965200" cy="360362"/>
          </p:xfrm>
          <a:graphic>
            <a:graphicData uri="http://schemas.openxmlformats.org/presentationml/2006/ole">
              <mc:AlternateContent xmlns:mc="http://schemas.openxmlformats.org/markup-compatibility/2006">
                <mc:Choice xmlns:v="urn:schemas-microsoft-com:vml" Requires="v">
                  <p:oleObj spid="_x0000_s79908" name="Équation" r:id="rId7" imgW="647640" imgH="241200" progId="Equation.3">
                    <p:embed/>
                  </p:oleObj>
                </mc:Choice>
                <mc:Fallback>
                  <p:oleObj name="Équation" r:id="rId7" imgW="647640" imgH="241200" progId="Equation.3">
                    <p:embed/>
                    <p:pic>
                      <p:nvPicPr>
                        <p:cNvPr id="0" name=""/>
                        <p:cNvPicPr>
                          <a:picLocks noChangeAspect="1" noChangeArrowheads="1"/>
                        </p:cNvPicPr>
                        <p:nvPr/>
                      </p:nvPicPr>
                      <p:blipFill>
                        <a:blip r:embed="rId8"/>
                        <a:srcRect/>
                        <a:stretch>
                          <a:fillRect/>
                        </a:stretch>
                      </p:blipFill>
                      <p:spPr bwMode="auto">
                        <a:xfrm>
                          <a:off x="5606736" y="5434776"/>
                          <a:ext cx="96520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173"/>
            <p:cNvGraphicFramePr>
              <a:graphicFrameLocks noChangeAspect="1"/>
            </p:cNvGraphicFramePr>
            <p:nvPr>
              <p:extLst>
                <p:ext uri="{D42A27DB-BD31-4B8C-83A1-F6EECF244321}">
                  <p14:modId xmlns:p14="http://schemas.microsoft.com/office/powerpoint/2010/main" val="2697519248"/>
                </p:ext>
              </p:extLst>
            </p:nvPr>
          </p:nvGraphicFramePr>
          <p:xfrm>
            <a:off x="5906581" y="5687375"/>
            <a:ext cx="568325" cy="360363"/>
          </p:xfrm>
          <a:graphic>
            <a:graphicData uri="http://schemas.openxmlformats.org/presentationml/2006/ole">
              <mc:AlternateContent xmlns:mc="http://schemas.openxmlformats.org/markup-compatibility/2006">
                <mc:Choice xmlns:v="urn:schemas-microsoft-com:vml" Requires="v">
                  <p:oleObj spid="_x0000_s79909" name="Équation" r:id="rId9" imgW="380880" imgH="241200" progId="Equation.3">
                    <p:embed/>
                  </p:oleObj>
                </mc:Choice>
                <mc:Fallback>
                  <p:oleObj name="Équation" r:id="rId9" imgW="380880" imgH="241200" progId="Equation.3">
                    <p:embed/>
                    <p:pic>
                      <p:nvPicPr>
                        <p:cNvPr id="0" name=""/>
                        <p:cNvPicPr>
                          <a:picLocks noChangeAspect="1" noChangeArrowheads="1"/>
                        </p:cNvPicPr>
                        <p:nvPr/>
                      </p:nvPicPr>
                      <p:blipFill>
                        <a:blip r:embed="rId10"/>
                        <a:srcRect/>
                        <a:stretch>
                          <a:fillRect/>
                        </a:stretch>
                      </p:blipFill>
                      <p:spPr bwMode="auto">
                        <a:xfrm>
                          <a:off x="5906581" y="5687375"/>
                          <a:ext cx="568325"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5" name="ZoneTexte 44"/>
          <p:cNvSpPr txBox="1"/>
          <p:nvPr/>
        </p:nvSpPr>
        <p:spPr>
          <a:xfrm>
            <a:off x="7009439" y="2617662"/>
            <a:ext cx="2005998" cy="830997"/>
          </a:xfrm>
          <a:prstGeom prst="rect">
            <a:avLst/>
          </a:prstGeom>
          <a:noFill/>
        </p:spPr>
        <p:txBody>
          <a:bodyPr wrap="none" rtlCol="0">
            <a:spAutoFit/>
          </a:bodyPr>
          <a:lstStyle/>
          <a:p>
            <a:pPr algn="ctr"/>
            <a:r>
              <a:rPr lang="en-US" sz="2400" b="1" i="1" dirty="0" smtClean="0"/>
              <a:t>International</a:t>
            </a:r>
          </a:p>
          <a:p>
            <a:pPr algn="ctr"/>
            <a:r>
              <a:rPr lang="en-US" sz="2400" b="1" i="1" dirty="0" smtClean="0"/>
              <a:t>collaborations</a:t>
            </a:r>
            <a:endParaRPr lang="en-US" sz="2400" b="1" i="1" dirty="0"/>
          </a:p>
        </p:txBody>
      </p:sp>
      <p:sp>
        <p:nvSpPr>
          <p:cNvPr id="49" name="ZoneTexte 48"/>
          <p:cNvSpPr txBox="1"/>
          <p:nvPr/>
        </p:nvSpPr>
        <p:spPr>
          <a:xfrm>
            <a:off x="7280699" y="3603909"/>
            <a:ext cx="1529521" cy="954107"/>
          </a:xfrm>
          <a:prstGeom prst="rect">
            <a:avLst/>
          </a:prstGeom>
          <a:noFill/>
        </p:spPr>
        <p:txBody>
          <a:bodyPr wrap="none" rtlCol="0">
            <a:spAutoFit/>
          </a:bodyPr>
          <a:lstStyle/>
          <a:p>
            <a:pPr algn="ctr"/>
            <a:r>
              <a:rPr lang="en-US" dirty="0" smtClean="0"/>
              <a:t>CREMA</a:t>
            </a:r>
          </a:p>
          <a:p>
            <a:pPr algn="ctr"/>
            <a:r>
              <a:rPr lang="en-US" sz="1800" dirty="0" smtClean="0"/>
              <a:t>(</a:t>
            </a:r>
            <a:r>
              <a:rPr lang="en-US" sz="1800" dirty="0" err="1"/>
              <a:t>M</a:t>
            </a:r>
            <a:r>
              <a:rPr lang="en-US" sz="1800" dirty="0" err="1" smtClean="0"/>
              <a:t>uonic</a:t>
            </a:r>
            <a:r>
              <a:rPr lang="en-US" sz="1800" dirty="0" smtClean="0"/>
              <a:t> Atom</a:t>
            </a:r>
          </a:p>
          <a:p>
            <a:pPr algn="ctr"/>
            <a:r>
              <a:rPr lang="en-US" sz="1800" dirty="0" smtClean="0"/>
              <a:t>spectroscopy)</a:t>
            </a:r>
            <a:endParaRPr lang="en-US" sz="1800" dirty="0"/>
          </a:p>
        </p:txBody>
      </p:sp>
      <p:cxnSp>
        <p:nvCxnSpPr>
          <p:cNvPr id="53" name="Connecteur droit avec flèche 52"/>
          <p:cNvCxnSpPr>
            <a:stCxn id="19" idx="3"/>
          </p:cNvCxnSpPr>
          <p:nvPr/>
        </p:nvCxnSpPr>
        <p:spPr bwMode="auto">
          <a:xfrm>
            <a:off x="6821006" y="3335506"/>
            <a:ext cx="459693" cy="4535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necteur droit avec flèche 53"/>
          <p:cNvCxnSpPr/>
          <p:nvPr/>
        </p:nvCxnSpPr>
        <p:spPr bwMode="auto">
          <a:xfrm>
            <a:off x="6698056" y="3990005"/>
            <a:ext cx="582643"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ZoneTexte 57"/>
          <p:cNvSpPr txBox="1"/>
          <p:nvPr/>
        </p:nvSpPr>
        <p:spPr>
          <a:xfrm>
            <a:off x="7089944" y="4797152"/>
            <a:ext cx="1892954" cy="1231106"/>
          </a:xfrm>
          <a:prstGeom prst="rect">
            <a:avLst/>
          </a:prstGeom>
          <a:noFill/>
        </p:spPr>
        <p:txBody>
          <a:bodyPr wrap="none" rtlCol="0">
            <a:spAutoFit/>
          </a:bodyPr>
          <a:lstStyle/>
          <a:p>
            <a:pPr algn="ctr"/>
            <a:r>
              <a:rPr lang="en-US" dirty="0" smtClean="0"/>
              <a:t>GBAR</a:t>
            </a:r>
          </a:p>
          <a:p>
            <a:pPr algn="ctr"/>
            <a:r>
              <a:rPr lang="en-US" sz="1800" dirty="0" smtClean="0"/>
              <a:t>(Gravitational</a:t>
            </a:r>
          </a:p>
          <a:p>
            <a:pPr algn="ctr"/>
            <a:r>
              <a:rPr lang="en-US" sz="1800" dirty="0" err="1" smtClean="0"/>
              <a:t>Behaviour</a:t>
            </a:r>
            <a:r>
              <a:rPr lang="en-US" sz="1800" dirty="0" smtClean="0"/>
              <a:t> of Anti-</a:t>
            </a:r>
          </a:p>
          <a:p>
            <a:pPr algn="ctr"/>
            <a:r>
              <a:rPr lang="en-US" sz="1800" dirty="0" smtClean="0"/>
              <a:t>hydrogen at Rest)</a:t>
            </a:r>
            <a:endParaRPr lang="en-US" sz="1800" dirty="0"/>
          </a:p>
        </p:txBody>
      </p:sp>
    </p:spTree>
    <p:extLst>
      <p:ext uri="{BB962C8B-B14F-4D97-AF65-F5344CB8AC3E}">
        <p14:creationId xmlns:p14="http://schemas.microsoft.com/office/powerpoint/2010/main" val="4180744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0550" y="3337828"/>
            <a:ext cx="6611810" cy="523220"/>
          </a:xfrm>
        </p:spPr>
        <p:txBody>
          <a:bodyPr/>
          <a:lstStyle/>
          <a:p>
            <a:pPr algn="ctr"/>
            <a:r>
              <a:rPr lang="en-US" sz="2000" baseline="30000" dirty="0" smtClean="0"/>
              <a:t>3</a:t>
            </a:r>
            <a:r>
              <a:rPr lang="en-US" sz="2000" dirty="0" smtClean="0"/>
              <a:t>He/</a:t>
            </a:r>
            <a:r>
              <a:rPr lang="en-US" sz="2000" baseline="30000" dirty="0" smtClean="0"/>
              <a:t>4</a:t>
            </a:r>
            <a:r>
              <a:rPr lang="en-US" sz="2000" dirty="0" smtClean="0"/>
              <a:t>He isotope shift (preliminary)</a:t>
            </a:r>
            <a:endParaRPr lang="en-US" sz="2000" dirty="0"/>
          </a:p>
        </p:txBody>
      </p:sp>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20</a:t>
            </a:fld>
            <a:endParaRPr lang="fr-FR"/>
          </a:p>
        </p:txBody>
      </p:sp>
      <p:grpSp>
        <p:nvGrpSpPr>
          <p:cNvPr id="5" name="Groupe 4"/>
          <p:cNvGrpSpPr/>
          <p:nvPr/>
        </p:nvGrpSpPr>
        <p:grpSpPr>
          <a:xfrm>
            <a:off x="1806118" y="3933056"/>
            <a:ext cx="5400675" cy="2228850"/>
            <a:chOff x="1619672" y="1844824"/>
            <a:chExt cx="5400675" cy="222885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540067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6678592" y="2692519"/>
              <a:ext cx="318480" cy="169277"/>
            </a:xfrm>
            <a:prstGeom prst="rect">
              <a:avLst/>
            </a:prstGeom>
            <a:solidFill>
              <a:schemeClr val="bg1"/>
            </a:solidFill>
          </p:spPr>
          <p:txBody>
            <a:bodyPr wrap="none" lIns="36000" tIns="0" rIns="0" bIns="0" rtlCol="0">
              <a:spAutoFit/>
            </a:bodyPr>
            <a:lstStyle/>
            <a:p>
              <a:r>
                <a:rPr lang="fr-FR" sz="1100" dirty="0" smtClean="0">
                  <a:solidFill>
                    <a:srgbClr val="008000"/>
                  </a:solidFill>
                  <a:latin typeface="Times New Roman" panose="02020603050405020304" pitchFamily="18" charset="0"/>
                  <a:cs typeface="Times New Roman" panose="02020603050405020304" pitchFamily="18" charset="0"/>
                </a:rPr>
                <a:t>2012</a:t>
              </a:r>
              <a:endParaRPr lang="fr-FR" sz="1100" dirty="0">
                <a:solidFill>
                  <a:srgbClr val="008000"/>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5694864" y="3274010"/>
              <a:ext cx="318480" cy="169277"/>
            </a:xfrm>
            <a:prstGeom prst="rect">
              <a:avLst/>
            </a:prstGeom>
            <a:solidFill>
              <a:schemeClr val="bg1"/>
            </a:solidFill>
          </p:spPr>
          <p:txBody>
            <a:bodyPr wrap="none" lIns="36000" tIns="0" rIns="0" bIns="0" rtlCol="0">
              <a:spAutoFit/>
            </a:bodyPr>
            <a:lstStyle/>
            <a:p>
              <a:r>
                <a:rPr lang="fr-FR" sz="1100" dirty="0" smtClean="0">
                  <a:solidFill>
                    <a:srgbClr val="FFC000"/>
                  </a:solidFill>
                  <a:latin typeface="Times New Roman" panose="02020603050405020304" pitchFamily="18" charset="0"/>
                  <a:cs typeface="Times New Roman" panose="02020603050405020304" pitchFamily="18" charset="0"/>
                </a:rPr>
                <a:t>1995</a:t>
              </a:r>
              <a:endParaRPr lang="fr-FR" sz="1100" dirty="0">
                <a:solidFill>
                  <a:srgbClr val="FFC000"/>
                </a:solidFill>
                <a:latin typeface="Times New Roman" panose="02020603050405020304" pitchFamily="18" charset="0"/>
                <a:cs typeface="Times New Roman" panose="02020603050405020304" pitchFamily="18" charset="0"/>
              </a:endParaRPr>
            </a:p>
          </p:txBody>
        </p:sp>
        <p:sp>
          <p:nvSpPr>
            <p:cNvPr id="8" name="ZoneTexte 7"/>
            <p:cNvSpPr txBox="1"/>
            <p:nvPr/>
          </p:nvSpPr>
          <p:spPr>
            <a:xfrm>
              <a:off x="2857288" y="2940531"/>
              <a:ext cx="318480" cy="169277"/>
            </a:xfrm>
            <a:prstGeom prst="rect">
              <a:avLst/>
            </a:prstGeom>
            <a:solidFill>
              <a:schemeClr val="bg1"/>
            </a:solidFill>
          </p:spPr>
          <p:txBody>
            <a:bodyPr wrap="none" lIns="36000" tIns="0" rIns="0" bIns="0" rtlCol="0">
              <a:spAutoFit/>
            </a:bodyPr>
            <a:lstStyle/>
            <a:p>
              <a:r>
                <a:rPr lang="fr-FR" sz="1100" dirty="0" smtClean="0">
                  <a:solidFill>
                    <a:srgbClr val="CC00FF"/>
                  </a:solidFill>
                  <a:latin typeface="Times New Roman" panose="02020603050405020304" pitchFamily="18" charset="0"/>
                  <a:cs typeface="Times New Roman" panose="02020603050405020304" pitchFamily="18" charset="0"/>
                </a:rPr>
                <a:t>2011</a:t>
              </a:r>
              <a:endParaRPr lang="fr-FR" sz="1100" dirty="0">
                <a:solidFill>
                  <a:srgbClr val="CC00FF"/>
                </a:solidFill>
                <a:latin typeface="Times New Roman" panose="02020603050405020304" pitchFamily="18" charset="0"/>
                <a:cs typeface="Times New Roman" panose="02020603050405020304" pitchFamily="18" charset="0"/>
              </a:endParaRPr>
            </a:p>
          </p:txBody>
        </p:sp>
      </p:grpSp>
      <p:sp>
        <p:nvSpPr>
          <p:cNvPr id="6" name="ZoneTexte 5"/>
          <p:cNvSpPr txBox="1"/>
          <p:nvPr/>
        </p:nvSpPr>
        <p:spPr>
          <a:xfrm>
            <a:off x="3068190" y="6125234"/>
            <a:ext cx="2981714" cy="400110"/>
          </a:xfrm>
          <a:prstGeom prst="rect">
            <a:avLst/>
          </a:prstGeom>
          <a:noFill/>
        </p:spPr>
        <p:txBody>
          <a:bodyPr wrap="none" rtlCol="0">
            <a:spAutoFit/>
          </a:bodyPr>
          <a:lstStyle/>
          <a:p>
            <a:r>
              <a:rPr lang="en-US" dirty="0" smtClean="0"/>
              <a:t>Another &gt;5</a:t>
            </a:r>
            <a:r>
              <a:rPr lang="en-US" dirty="0" smtClean="0">
                <a:latin typeface="Symbol" panose="05050102010706020507" pitchFamily="18" charset="2"/>
              </a:rPr>
              <a:t>s</a:t>
            </a:r>
            <a:r>
              <a:rPr lang="en-US" dirty="0" smtClean="0"/>
              <a:t> discrepancy ?</a:t>
            </a:r>
            <a:endParaRPr lang="en-US" dirty="0"/>
          </a:p>
        </p:txBody>
      </p:sp>
      <p:sp>
        <p:nvSpPr>
          <p:cNvPr id="10" name="Titre 1"/>
          <p:cNvSpPr txBox="1">
            <a:spLocks/>
          </p:cNvSpPr>
          <p:nvPr/>
        </p:nvSpPr>
        <p:spPr bwMode="auto">
          <a:xfrm>
            <a:off x="1115616" y="53589"/>
            <a:ext cx="6611810"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800">
                <a:solidFill>
                  <a:srgbClr val="323296"/>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2400" kern="0" dirty="0" smtClean="0"/>
              <a:t>Other nuclei</a:t>
            </a:r>
            <a:endParaRPr lang="en-US" sz="2400" kern="0" dirty="0"/>
          </a:p>
        </p:txBody>
      </p:sp>
      <p:sp>
        <p:nvSpPr>
          <p:cNvPr id="11" name="Titre 1"/>
          <p:cNvSpPr txBox="1">
            <a:spLocks/>
          </p:cNvSpPr>
          <p:nvPr/>
        </p:nvSpPr>
        <p:spPr bwMode="auto">
          <a:xfrm>
            <a:off x="1187624" y="764704"/>
            <a:ext cx="6611810"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800">
                <a:solidFill>
                  <a:srgbClr val="323296"/>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2000" kern="0" dirty="0" smtClean="0"/>
              <a:t>Deuteron radius</a:t>
            </a:r>
            <a:endParaRPr lang="en-US" sz="2000" kern="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255" y="1352491"/>
            <a:ext cx="3600400" cy="1716469"/>
          </a:xfrm>
          <a:prstGeom prst="rect">
            <a:avLst/>
          </a:prstGeom>
        </p:spPr>
      </p:pic>
    </p:spTree>
    <p:extLst>
      <p:ext uri="{BB962C8B-B14F-4D97-AF65-F5344CB8AC3E}">
        <p14:creationId xmlns:p14="http://schemas.microsoft.com/office/powerpoint/2010/main" val="3866808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77"/>
          <p:cNvGraphicFramePr>
            <a:graphicFrameLocks noChangeAspect="1"/>
          </p:cNvGraphicFramePr>
          <p:nvPr>
            <p:extLst/>
          </p:nvPr>
        </p:nvGraphicFramePr>
        <p:xfrm>
          <a:off x="855340" y="2322773"/>
          <a:ext cx="4076700" cy="638175"/>
        </p:xfrm>
        <a:graphic>
          <a:graphicData uri="http://schemas.openxmlformats.org/presentationml/2006/ole">
            <mc:AlternateContent xmlns:mc="http://schemas.openxmlformats.org/markup-compatibility/2006">
              <mc:Choice xmlns:v="urn:schemas-microsoft-com:vml" Requires="v">
                <p:oleObj spid="_x0000_s80899" name="Équation" r:id="rId4" imgW="2920680" imgH="457200" progId="Equation.3">
                  <p:embed/>
                </p:oleObj>
              </mc:Choice>
              <mc:Fallback>
                <p:oleObj name="Équation" r:id="rId4" imgW="2920680" imgH="457200" progId="Equation.3">
                  <p:embed/>
                  <p:pic>
                    <p:nvPicPr>
                      <p:cNvPr id="0" name=""/>
                      <p:cNvPicPr>
                        <a:picLocks noChangeAspect="1" noChangeArrowheads="1"/>
                      </p:cNvPicPr>
                      <p:nvPr/>
                    </p:nvPicPr>
                    <p:blipFill>
                      <a:blip r:embed="rId5"/>
                      <a:srcRect/>
                      <a:stretch>
                        <a:fillRect/>
                      </a:stretch>
                    </p:blipFill>
                    <p:spPr bwMode="auto">
                      <a:xfrm>
                        <a:off x="855340" y="2322773"/>
                        <a:ext cx="4076700"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896" name="Titre 1"/>
          <p:cNvSpPr>
            <a:spLocks noGrp="1"/>
          </p:cNvSpPr>
          <p:nvPr>
            <p:ph type="title"/>
          </p:nvPr>
        </p:nvSpPr>
        <p:spPr>
          <a:xfrm>
            <a:off x="1051152" y="43023"/>
            <a:ext cx="6610350" cy="523875"/>
          </a:xfrm>
        </p:spPr>
        <p:txBody>
          <a:bodyPr/>
          <a:lstStyle/>
          <a:p>
            <a:pPr algn="ctr" eaLnBrk="1" hangingPunct="1"/>
            <a:r>
              <a:rPr lang="en-US" sz="2400" dirty="0" smtClean="0"/>
              <a:t>Hydrogen molecular ions</a:t>
            </a:r>
            <a:endParaRPr lang="en-US" sz="2400" baseline="30000" dirty="0" smtClean="0">
              <a:cs typeface="Arial" charset="0"/>
            </a:endParaRPr>
          </a:p>
        </p:txBody>
      </p:sp>
      <p:sp>
        <p:nvSpPr>
          <p:cNvPr id="19" name="ZoneTexte 18"/>
          <p:cNvSpPr txBox="1"/>
          <p:nvPr/>
        </p:nvSpPr>
        <p:spPr>
          <a:xfrm>
            <a:off x="688636" y="1280954"/>
            <a:ext cx="4315412" cy="707886"/>
          </a:xfrm>
          <a:prstGeom prst="rect">
            <a:avLst/>
          </a:prstGeom>
          <a:noFill/>
        </p:spPr>
        <p:txBody>
          <a:bodyPr wrap="none" rtlCol="0">
            <a:spAutoFit/>
          </a:bodyPr>
          <a:lstStyle/>
          <a:p>
            <a:r>
              <a:rPr lang="en-US" dirty="0" smtClean="0"/>
              <a:t>Dependence of </a:t>
            </a:r>
            <a:r>
              <a:rPr lang="en-US" dirty="0" err="1">
                <a:solidFill>
                  <a:srgbClr val="FF0000"/>
                </a:solidFill>
              </a:rPr>
              <a:t>r</a:t>
            </a:r>
            <a:r>
              <a:rPr lang="en-US" dirty="0" err="1" smtClean="0">
                <a:solidFill>
                  <a:srgbClr val="FF0000"/>
                </a:solidFill>
              </a:rPr>
              <a:t>o</a:t>
            </a:r>
            <a:r>
              <a:rPr lang="en-US" dirty="0" smtClean="0">
                <a:solidFill>
                  <a:srgbClr val="FF0000"/>
                </a:solidFill>
              </a:rPr>
              <a:t>-vibrational transition</a:t>
            </a:r>
          </a:p>
          <a:p>
            <a:pPr algn="ctr"/>
            <a:r>
              <a:rPr lang="en-US" dirty="0" smtClean="0">
                <a:solidFill>
                  <a:srgbClr val="FF0000"/>
                </a:solidFill>
              </a:rPr>
              <a:t>frequencies</a:t>
            </a:r>
            <a:r>
              <a:rPr lang="en-US" dirty="0" smtClean="0">
                <a:solidFill>
                  <a:srgbClr val="008000"/>
                </a:solidFill>
              </a:rPr>
              <a:t> </a:t>
            </a:r>
            <a:r>
              <a:rPr lang="en-US" dirty="0" smtClean="0"/>
              <a:t>on fundamental constants :</a:t>
            </a:r>
            <a:endParaRPr lang="en-US" dirty="0"/>
          </a:p>
        </p:txBody>
      </p:sp>
      <p:sp>
        <p:nvSpPr>
          <p:cNvPr id="21" name="Ellipse 20"/>
          <p:cNvSpPr/>
          <p:nvPr/>
        </p:nvSpPr>
        <p:spPr bwMode="auto">
          <a:xfrm>
            <a:off x="1259631" y="2483787"/>
            <a:ext cx="341501" cy="288032"/>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sp>
        <p:nvSpPr>
          <p:cNvPr id="23" name="Ellipse 22"/>
          <p:cNvSpPr/>
          <p:nvPr/>
        </p:nvSpPr>
        <p:spPr bwMode="auto">
          <a:xfrm>
            <a:off x="4104092" y="2535109"/>
            <a:ext cx="288032" cy="252122"/>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sp>
        <p:nvSpPr>
          <p:cNvPr id="2" name="ZoneTexte 1"/>
          <p:cNvSpPr txBox="1"/>
          <p:nvPr/>
        </p:nvSpPr>
        <p:spPr>
          <a:xfrm>
            <a:off x="475708" y="3789040"/>
            <a:ext cx="7912716" cy="3016210"/>
          </a:xfrm>
          <a:prstGeom prst="rect">
            <a:avLst/>
          </a:prstGeom>
          <a:noFill/>
        </p:spPr>
        <p:txBody>
          <a:bodyPr wrap="square" rtlCol="0">
            <a:spAutoFit/>
          </a:bodyPr>
          <a:lstStyle/>
          <a:p>
            <a:r>
              <a:rPr lang="en-US" dirty="0" smtClean="0"/>
              <a:t>1. Strong dependence on      :</a:t>
            </a:r>
          </a:p>
          <a:p>
            <a:endParaRPr lang="en-US" sz="800" dirty="0" smtClean="0"/>
          </a:p>
          <a:p>
            <a:r>
              <a:rPr lang="en-US" dirty="0" smtClean="0"/>
              <a:t>	</a:t>
            </a:r>
            <a:r>
              <a:rPr lang="en-US" dirty="0" smtClean="0">
                <a:sym typeface="Symbol" panose="05050102010706020507" pitchFamily="18" charset="2"/>
              </a:rPr>
              <a:t> </a:t>
            </a:r>
            <a:r>
              <a:rPr lang="en-US" dirty="0" smtClean="0"/>
              <a:t>Determination of       and       by laser spectroscopy of H</a:t>
            </a:r>
            <a:r>
              <a:rPr lang="en-US" baseline="-25000" dirty="0" smtClean="0"/>
              <a:t>2</a:t>
            </a:r>
            <a:r>
              <a:rPr lang="en-US" baseline="30000" dirty="0" smtClean="0"/>
              <a:t>+</a:t>
            </a:r>
            <a:r>
              <a:rPr lang="en-US" dirty="0" smtClean="0"/>
              <a:t>/HD</a:t>
            </a:r>
            <a:r>
              <a:rPr lang="en-US" baseline="30000" dirty="0" smtClean="0"/>
              <a:t>+</a:t>
            </a:r>
          </a:p>
          <a:p>
            <a:r>
              <a:rPr lang="en-US" dirty="0" smtClean="0"/>
              <a:t>	      </a:t>
            </a:r>
            <a:r>
              <a:rPr lang="en-US" sz="1400" dirty="0" smtClean="0">
                <a:solidFill>
                  <a:schemeClr val="tx1"/>
                </a:solidFill>
                <a:latin typeface="Times New Roman" panose="02020603050405020304" pitchFamily="18" charset="0"/>
                <a:cs typeface="Times New Roman" panose="02020603050405020304" pitchFamily="18" charset="0"/>
              </a:rPr>
              <a:t>W.H. Wing</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G.A. </a:t>
            </a:r>
            <a:r>
              <a:rPr lang="en-US" sz="1400" dirty="0">
                <a:solidFill>
                  <a:schemeClr val="tx1"/>
                </a:solidFill>
                <a:latin typeface="Times New Roman" panose="02020603050405020304" pitchFamily="18" charset="0"/>
                <a:cs typeface="Times New Roman" panose="02020603050405020304" pitchFamily="18" charset="0"/>
              </a:rPr>
              <a:t>Ruff, </a:t>
            </a:r>
            <a:r>
              <a:rPr lang="en-US" sz="1400" dirty="0" smtClean="0">
                <a:solidFill>
                  <a:schemeClr val="tx1"/>
                </a:solidFill>
                <a:latin typeface="Times New Roman" panose="02020603050405020304" pitchFamily="18" charset="0"/>
                <a:cs typeface="Times New Roman" panose="02020603050405020304" pitchFamily="18" charset="0"/>
              </a:rPr>
              <a:t>W.E. Lamb </a:t>
            </a:r>
            <a:r>
              <a:rPr lang="en-US" sz="1400" dirty="0">
                <a:solidFill>
                  <a:schemeClr val="tx1"/>
                </a:solidFill>
                <a:latin typeface="Times New Roman" panose="02020603050405020304" pitchFamily="18" charset="0"/>
                <a:cs typeface="Times New Roman" panose="02020603050405020304" pitchFamily="18" charset="0"/>
              </a:rPr>
              <a:t>Jr</a:t>
            </a:r>
            <a:r>
              <a:rPr lang="en-US" sz="1400" dirty="0" smtClean="0">
                <a:solidFill>
                  <a:schemeClr val="tx1"/>
                </a:solidFill>
                <a:latin typeface="Times New Roman" panose="02020603050405020304" pitchFamily="18" charset="0"/>
                <a:cs typeface="Times New Roman" panose="02020603050405020304" pitchFamily="18" charset="0"/>
              </a:rPr>
              <a:t>., J.J. </a:t>
            </a:r>
            <a:r>
              <a:rPr lang="en-US" sz="1400" dirty="0" err="1">
                <a:solidFill>
                  <a:schemeClr val="tx1"/>
                </a:solidFill>
                <a:latin typeface="Times New Roman" panose="02020603050405020304" pitchFamily="18" charset="0"/>
                <a:cs typeface="Times New Roman" panose="02020603050405020304" pitchFamily="18" charset="0"/>
              </a:rPr>
              <a:t>Spezeski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PRL </a:t>
            </a:r>
            <a:r>
              <a:rPr lang="en-US" sz="1400" b="1" dirty="0" smtClean="0">
                <a:solidFill>
                  <a:schemeClr val="tx1"/>
                </a:solidFill>
                <a:latin typeface="Times New Roman" panose="02020603050405020304" pitchFamily="18" charset="0"/>
                <a:cs typeface="Times New Roman" panose="02020603050405020304" pitchFamily="18" charset="0"/>
              </a:rPr>
              <a:t>36</a:t>
            </a:r>
            <a:r>
              <a:rPr lang="en-US" sz="1400" dirty="0" smtClean="0">
                <a:solidFill>
                  <a:schemeClr val="tx1"/>
                </a:solidFill>
                <a:latin typeface="Times New Roman" panose="02020603050405020304" pitchFamily="18" charset="0"/>
                <a:cs typeface="Times New Roman" panose="02020603050405020304" pitchFamily="18" charset="0"/>
              </a:rPr>
              <a:t>, 1488 (1976)</a:t>
            </a:r>
          </a:p>
          <a:p>
            <a:endParaRPr lang="en-US" sz="1400" dirty="0"/>
          </a:p>
          <a:p>
            <a:r>
              <a:rPr lang="en-US" dirty="0" smtClean="0"/>
              <a:t>2. </a:t>
            </a:r>
            <a:r>
              <a:rPr lang="en-US" i="1" dirty="0" smtClean="0">
                <a:solidFill>
                  <a:srgbClr val="008000"/>
                </a:solidFill>
              </a:rPr>
              <a:t>All</a:t>
            </a:r>
            <a:r>
              <a:rPr lang="en-US" dirty="0" smtClean="0"/>
              <a:t> </a:t>
            </a:r>
            <a:r>
              <a:rPr lang="en-US" dirty="0" err="1" smtClean="0"/>
              <a:t>ro</a:t>
            </a:r>
            <a:r>
              <a:rPr lang="en-US" dirty="0" smtClean="0"/>
              <a:t>-vibrational transitions in 1s</a:t>
            </a:r>
            <a:r>
              <a:rPr lang="en-US" dirty="0" smtClean="0">
                <a:latin typeface="Symbol" panose="05050102010706020507" pitchFamily="18" charset="2"/>
              </a:rPr>
              <a:t>s</a:t>
            </a:r>
            <a:r>
              <a:rPr lang="en-US" baseline="-25000" dirty="0" smtClean="0"/>
              <a:t>g</a:t>
            </a:r>
            <a:r>
              <a:rPr lang="en-US" dirty="0" smtClean="0"/>
              <a:t> electronic state are </a:t>
            </a:r>
            <a:r>
              <a:rPr lang="en-US" i="1" dirty="0" smtClean="0">
                <a:solidFill>
                  <a:srgbClr val="008000"/>
                </a:solidFill>
              </a:rPr>
              <a:t>very narrow</a:t>
            </a:r>
          </a:p>
          <a:p>
            <a:endParaRPr lang="en-US" sz="800" dirty="0"/>
          </a:p>
          <a:p>
            <a:r>
              <a:rPr lang="en-US" dirty="0" smtClean="0"/>
              <a:t>	</a:t>
            </a:r>
            <a:r>
              <a:rPr lang="en-US" dirty="0" smtClean="0">
                <a:sym typeface="Symbol" panose="05050102010706020507" pitchFamily="18" charset="2"/>
              </a:rPr>
              <a:t> Measuring </a:t>
            </a:r>
            <a:r>
              <a:rPr lang="en-US" dirty="0" smtClean="0">
                <a:solidFill>
                  <a:srgbClr val="008000"/>
                </a:solidFill>
                <a:sym typeface="Symbol" panose="05050102010706020507" pitchFamily="18" charset="2"/>
              </a:rPr>
              <a:t>several transitions</a:t>
            </a:r>
            <a:r>
              <a:rPr lang="en-US" dirty="0" smtClean="0">
                <a:sym typeface="Symbol" panose="05050102010706020507" pitchFamily="18" charset="2"/>
              </a:rPr>
              <a:t> in H</a:t>
            </a:r>
            <a:r>
              <a:rPr lang="en-US" baseline="-25000" dirty="0" smtClean="0">
                <a:sym typeface="Symbol" panose="05050102010706020507" pitchFamily="18" charset="2"/>
              </a:rPr>
              <a:t>2</a:t>
            </a:r>
            <a:r>
              <a:rPr lang="en-US" baseline="30000" dirty="0" smtClean="0">
                <a:sym typeface="Symbol" panose="05050102010706020507" pitchFamily="18" charset="2"/>
              </a:rPr>
              <a:t>+</a:t>
            </a:r>
            <a:r>
              <a:rPr lang="en-US" dirty="0" smtClean="0">
                <a:sym typeface="Symbol" panose="05050102010706020507" pitchFamily="18" charset="2"/>
              </a:rPr>
              <a:t>/HD</a:t>
            </a:r>
            <a:r>
              <a:rPr lang="en-US" baseline="30000" dirty="0" smtClean="0">
                <a:sym typeface="Symbol" panose="05050102010706020507" pitchFamily="18" charset="2"/>
              </a:rPr>
              <a:t>+</a:t>
            </a:r>
            <a:r>
              <a:rPr lang="en-US" dirty="0">
                <a:sym typeface="Symbol" panose="05050102010706020507" pitchFamily="18" charset="2"/>
              </a:rPr>
              <a:t> </a:t>
            </a:r>
            <a:r>
              <a:rPr lang="en-US" dirty="0" smtClean="0">
                <a:sym typeface="Symbol" panose="05050102010706020507" pitchFamily="18" charset="2"/>
              </a:rPr>
              <a:t>could provide a </a:t>
            </a:r>
          </a:p>
          <a:p>
            <a:r>
              <a:rPr lang="en-US" dirty="0">
                <a:sym typeface="Symbol" panose="05050102010706020507" pitchFamily="18" charset="2"/>
              </a:rPr>
              <a:t> </a:t>
            </a:r>
            <a:r>
              <a:rPr lang="en-US" dirty="0" smtClean="0">
                <a:sym typeface="Symbol" panose="05050102010706020507" pitchFamily="18" charset="2"/>
              </a:rPr>
              <a:t>                    reliable determination of      ,     ,     , cross-checking H/D results 	     and shedding light on the proton-radius puzzle.</a:t>
            </a:r>
          </a:p>
          <a:p>
            <a:r>
              <a:rPr lang="en-US" dirty="0">
                <a:solidFill>
                  <a:schemeClr val="tx1"/>
                </a:solidFill>
                <a:sym typeface="Symbol" panose="05050102010706020507" pitchFamily="18" charset="2"/>
              </a:rPr>
              <a:t>	</a:t>
            </a:r>
            <a:r>
              <a:rPr lang="en-US" dirty="0" smtClean="0">
                <a:solidFill>
                  <a:schemeClr val="tx1"/>
                </a:solidFill>
                <a:sym typeface="Symbol" panose="05050102010706020507" pitchFamily="18" charset="2"/>
              </a:rPr>
              <a:t>     </a:t>
            </a:r>
            <a:r>
              <a:rPr lang="en-US" sz="1400" dirty="0" err="1"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J.Ph</a:t>
            </a:r>
            <a:r>
              <a:rPr lang="en-US" sz="14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Karr, L. </a:t>
            </a:r>
            <a:r>
              <a:rPr lang="en-US" sz="1400" dirty="0" err="1"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Hilico</a:t>
            </a:r>
            <a:r>
              <a:rPr lang="en-US" sz="14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J.CJ. </a:t>
            </a:r>
            <a:r>
              <a:rPr lang="en-US" sz="1400" dirty="0" err="1"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Koelemeij</a:t>
            </a:r>
            <a:r>
              <a:rPr lang="en-US" sz="14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V.I. </a:t>
            </a:r>
            <a:r>
              <a:rPr lang="en-US" sz="1400" dirty="0" err="1"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Korobov</a:t>
            </a:r>
            <a:r>
              <a:rPr lang="en-US" sz="14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PRA </a:t>
            </a:r>
            <a:r>
              <a:rPr lang="en-US" sz="1400" b="1"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94</a:t>
            </a:r>
            <a:r>
              <a:rPr lang="en-US" sz="14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050501(R) (2016)</a:t>
            </a:r>
            <a:endParaRPr lang="en-US" dirty="0" smtClean="0">
              <a:solidFill>
                <a:schemeClr val="tx1"/>
              </a:solidFill>
            </a:endParaRPr>
          </a:p>
        </p:txBody>
      </p:sp>
      <p:graphicFrame>
        <p:nvGraphicFramePr>
          <p:cNvPr id="30" name="Object 175"/>
          <p:cNvGraphicFramePr>
            <a:graphicFrameLocks noChangeAspect="1"/>
          </p:cNvGraphicFramePr>
          <p:nvPr>
            <p:extLst/>
          </p:nvPr>
        </p:nvGraphicFramePr>
        <p:xfrm>
          <a:off x="3174240" y="3854414"/>
          <a:ext cx="266616" cy="320040"/>
        </p:xfrm>
        <a:graphic>
          <a:graphicData uri="http://schemas.openxmlformats.org/presentationml/2006/ole">
            <mc:AlternateContent xmlns:mc="http://schemas.openxmlformats.org/markup-compatibility/2006">
              <mc:Choice xmlns:v="urn:schemas-microsoft-com:vml" Requires="v">
                <p:oleObj spid="_x0000_s80900" name="Équation" r:id="rId6" imgW="190440" imgH="228600" progId="Equation.3">
                  <p:embed/>
                </p:oleObj>
              </mc:Choice>
              <mc:Fallback>
                <p:oleObj name="Équation" r:id="rId6" imgW="190440" imgH="228600" progId="Equation.3">
                  <p:embed/>
                  <p:pic>
                    <p:nvPicPr>
                      <p:cNvPr id="0" name=""/>
                      <p:cNvPicPr>
                        <a:picLocks noChangeAspect="1" noChangeArrowheads="1"/>
                      </p:cNvPicPr>
                      <p:nvPr/>
                    </p:nvPicPr>
                    <p:blipFill>
                      <a:blip r:embed="rId7"/>
                      <a:srcRect/>
                      <a:stretch>
                        <a:fillRect/>
                      </a:stretch>
                    </p:blipFill>
                    <p:spPr bwMode="auto">
                      <a:xfrm>
                        <a:off x="3174240" y="3854414"/>
                        <a:ext cx="266616" cy="32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e 3"/>
          <p:cNvGrpSpPr/>
          <p:nvPr/>
        </p:nvGrpSpPr>
        <p:grpSpPr>
          <a:xfrm>
            <a:off x="1772442" y="2510970"/>
            <a:ext cx="477372" cy="629998"/>
            <a:chOff x="2348506" y="1655983"/>
            <a:chExt cx="477372" cy="629998"/>
          </a:xfrm>
        </p:grpSpPr>
        <p:sp>
          <p:nvSpPr>
            <p:cNvPr id="3" name="Flèche droite 2"/>
            <p:cNvSpPr/>
            <p:nvPr/>
          </p:nvSpPr>
          <p:spPr bwMode="auto">
            <a:xfrm rot="-3600000">
              <a:off x="2276498" y="1997949"/>
              <a:ext cx="360040" cy="216024"/>
            </a:xfrm>
            <a:prstGeom prst="right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14" name="Ellipse 13"/>
            <p:cNvSpPr/>
            <p:nvPr/>
          </p:nvSpPr>
          <p:spPr bwMode="auto">
            <a:xfrm>
              <a:off x="2484377" y="1655983"/>
              <a:ext cx="341501" cy="288032"/>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grpSp>
      <p:graphicFrame>
        <p:nvGraphicFramePr>
          <p:cNvPr id="5" name="Objet 4"/>
          <p:cNvGraphicFramePr>
            <a:graphicFrameLocks noChangeAspect="1"/>
          </p:cNvGraphicFramePr>
          <p:nvPr>
            <p:extLst/>
          </p:nvPr>
        </p:nvGraphicFramePr>
        <p:xfrm>
          <a:off x="3551464" y="3827009"/>
          <a:ext cx="1138238" cy="354012"/>
        </p:xfrm>
        <a:graphic>
          <a:graphicData uri="http://schemas.openxmlformats.org/presentationml/2006/ole">
            <mc:AlternateContent xmlns:mc="http://schemas.openxmlformats.org/markup-compatibility/2006">
              <mc:Choice xmlns:v="urn:schemas-microsoft-com:vml" Requires="v">
                <p:oleObj spid="_x0000_s80901" name="Équation" r:id="rId8" imgW="812520" imgH="253800" progId="Equation.3">
                  <p:embed/>
                </p:oleObj>
              </mc:Choice>
              <mc:Fallback>
                <p:oleObj name="Équation" r:id="rId8" imgW="812520" imgH="253800" progId="Equation.3">
                  <p:embed/>
                  <p:pic>
                    <p:nvPicPr>
                      <p:cNvPr id="0" name=""/>
                      <p:cNvPicPr/>
                      <p:nvPr/>
                    </p:nvPicPr>
                    <p:blipFill>
                      <a:blip r:embed="rId9"/>
                      <a:stretch>
                        <a:fillRect/>
                      </a:stretch>
                    </p:blipFill>
                    <p:spPr>
                      <a:xfrm>
                        <a:off x="3551464" y="3827009"/>
                        <a:ext cx="1138238" cy="354012"/>
                      </a:xfrm>
                      <a:prstGeom prst="rect">
                        <a:avLst/>
                      </a:prstGeom>
                    </p:spPr>
                  </p:pic>
                </p:oleObj>
              </mc:Fallback>
            </mc:AlternateContent>
          </a:graphicData>
        </a:graphic>
      </p:graphicFrame>
      <p:graphicFrame>
        <p:nvGraphicFramePr>
          <p:cNvPr id="17" name="Object 175"/>
          <p:cNvGraphicFramePr>
            <a:graphicFrameLocks noChangeAspect="1"/>
          </p:cNvGraphicFramePr>
          <p:nvPr>
            <p:extLst/>
          </p:nvPr>
        </p:nvGraphicFramePr>
        <p:xfrm>
          <a:off x="3570514" y="4277255"/>
          <a:ext cx="338138" cy="338138"/>
        </p:xfrm>
        <a:graphic>
          <a:graphicData uri="http://schemas.openxmlformats.org/presentationml/2006/ole">
            <mc:AlternateContent xmlns:mc="http://schemas.openxmlformats.org/markup-compatibility/2006">
              <mc:Choice xmlns:v="urn:schemas-microsoft-com:vml" Requires="v">
                <p:oleObj spid="_x0000_s80902" name="Équation" r:id="rId10" imgW="241200" imgH="241200" progId="Equation.3">
                  <p:embed/>
                </p:oleObj>
              </mc:Choice>
              <mc:Fallback>
                <p:oleObj name="Équation" r:id="rId10" imgW="241200" imgH="241200" progId="Equation.3">
                  <p:embed/>
                  <p:pic>
                    <p:nvPicPr>
                      <p:cNvPr id="0" name=""/>
                      <p:cNvPicPr>
                        <a:picLocks noChangeAspect="1" noChangeArrowheads="1"/>
                      </p:cNvPicPr>
                      <p:nvPr/>
                    </p:nvPicPr>
                    <p:blipFill>
                      <a:blip r:embed="rId11"/>
                      <a:srcRect/>
                      <a:stretch>
                        <a:fillRect/>
                      </a:stretch>
                    </p:blipFill>
                    <p:spPr bwMode="auto">
                      <a:xfrm>
                        <a:off x="3570514" y="4277255"/>
                        <a:ext cx="338138"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5"/>
          <p:cNvGraphicFramePr>
            <a:graphicFrameLocks noChangeAspect="1"/>
          </p:cNvGraphicFramePr>
          <p:nvPr>
            <p:extLst/>
          </p:nvPr>
        </p:nvGraphicFramePr>
        <p:xfrm>
          <a:off x="4371975" y="4264025"/>
          <a:ext cx="339725" cy="338138"/>
        </p:xfrm>
        <a:graphic>
          <a:graphicData uri="http://schemas.openxmlformats.org/presentationml/2006/ole">
            <mc:AlternateContent xmlns:mc="http://schemas.openxmlformats.org/markup-compatibility/2006">
              <mc:Choice xmlns:v="urn:schemas-microsoft-com:vml" Requires="v">
                <p:oleObj spid="_x0000_s80903" name="Équation" r:id="rId12" imgW="241200" imgH="241200" progId="Equation.3">
                  <p:embed/>
                </p:oleObj>
              </mc:Choice>
              <mc:Fallback>
                <p:oleObj name="Équation" r:id="rId12" imgW="241200" imgH="241200" progId="Equation.3">
                  <p:embed/>
                  <p:pic>
                    <p:nvPicPr>
                      <p:cNvPr id="0" name=""/>
                      <p:cNvPicPr>
                        <a:picLocks noChangeAspect="1" noChangeArrowheads="1"/>
                      </p:cNvPicPr>
                      <p:nvPr/>
                    </p:nvPicPr>
                    <p:blipFill>
                      <a:blip r:embed="rId13"/>
                      <a:srcRect/>
                      <a:stretch>
                        <a:fillRect/>
                      </a:stretch>
                    </p:blipFill>
                    <p:spPr bwMode="auto">
                      <a:xfrm>
                        <a:off x="4371975" y="4264025"/>
                        <a:ext cx="339725"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73"/>
          <p:cNvGraphicFramePr>
            <a:graphicFrameLocks noChangeAspect="1"/>
          </p:cNvGraphicFramePr>
          <p:nvPr>
            <p:extLst/>
          </p:nvPr>
        </p:nvGraphicFramePr>
        <p:xfrm>
          <a:off x="4358942" y="5829756"/>
          <a:ext cx="303212" cy="322263"/>
        </p:xfrm>
        <a:graphic>
          <a:graphicData uri="http://schemas.openxmlformats.org/presentationml/2006/ole">
            <mc:AlternateContent xmlns:mc="http://schemas.openxmlformats.org/markup-compatibility/2006">
              <mc:Choice xmlns:v="urn:schemas-microsoft-com:vml" Requires="v">
                <p:oleObj spid="_x0000_s80904" name="Équation" r:id="rId14" imgW="203024" imgH="215713" progId="Equation.3">
                  <p:embed/>
                </p:oleObj>
              </mc:Choice>
              <mc:Fallback>
                <p:oleObj name="Équation" r:id="rId14" imgW="203024" imgH="215713"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8942" y="5829756"/>
                        <a:ext cx="303212"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76"/>
          <p:cNvGraphicFramePr>
            <a:graphicFrameLocks noChangeAspect="1"/>
          </p:cNvGraphicFramePr>
          <p:nvPr>
            <p:extLst/>
          </p:nvPr>
        </p:nvGraphicFramePr>
        <p:xfrm>
          <a:off x="4771384" y="5803354"/>
          <a:ext cx="228600" cy="361950"/>
        </p:xfrm>
        <a:graphic>
          <a:graphicData uri="http://schemas.openxmlformats.org/presentationml/2006/ole">
            <mc:AlternateContent xmlns:mc="http://schemas.openxmlformats.org/markup-compatibility/2006">
              <mc:Choice xmlns:v="urn:schemas-microsoft-com:vml" Requires="v">
                <p:oleObj spid="_x0000_s80905" name="Équation" r:id="rId16" imgW="152280" imgH="241200" progId="Equation.3">
                  <p:embed/>
                </p:oleObj>
              </mc:Choice>
              <mc:Fallback>
                <p:oleObj name="Équation" r:id="rId16" imgW="152280" imgH="241200" progId="Equation.3">
                  <p:embed/>
                  <p:pic>
                    <p:nvPicPr>
                      <p:cNvPr id="0" name=""/>
                      <p:cNvPicPr>
                        <a:picLocks noChangeAspect="1" noChangeArrowheads="1"/>
                      </p:cNvPicPr>
                      <p:nvPr/>
                    </p:nvPicPr>
                    <p:blipFill>
                      <a:blip r:embed="rId17"/>
                      <a:srcRect/>
                      <a:stretch>
                        <a:fillRect/>
                      </a:stretch>
                    </p:blipFill>
                    <p:spPr bwMode="auto">
                      <a:xfrm>
                        <a:off x="4771384" y="5803354"/>
                        <a:ext cx="2286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58"/>
          <p:cNvGraphicFramePr>
            <a:graphicFrameLocks noChangeAspect="1"/>
          </p:cNvGraphicFramePr>
          <p:nvPr>
            <p:extLst/>
          </p:nvPr>
        </p:nvGraphicFramePr>
        <p:xfrm>
          <a:off x="5148064" y="5797100"/>
          <a:ext cx="228600" cy="342900"/>
        </p:xfrm>
        <a:graphic>
          <a:graphicData uri="http://schemas.openxmlformats.org/presentationml/2006/ole">
            <mc:AlternateContent xmlns:mc="http://schemas.openxmlformats.org/markup-compatibility/2006">
              <mc:Choice xmlns:v="urn:schemas-microsoft-com:vml" Requires="v">
                <p:oleObj spid="_x0000_s80906" name="Equation" r:id="rId18" imgW="152334" imgH="228501" progId="Equation.3">
                  <p:embed/>
                </p:oleObj>
              </mc:Choice>
              <mc:Fallback>
                <p:oleObj name="Equation" r:id="rId18" imgW="152334" imgH="228501"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8064" y="5797100"/>
                        <a:ext cx="2286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Box 89"/>
          <p:cNvSpPr txBox="1">
            <a:spLocks noChangeArrowheads="1"/>
          </p:cNvSpPr>
          <p:nvPr/>
        </p:nvSpPr>
        <p:spPr bwMode="auto">
          <a:xfrm>
            <a:off x="6279890" y="3573016"/>
            <a:ext cx="2232406" cy="338554"/>
          </a:xfrm>
          <a:prstGeom prst="rect">
            <a:avLst/>
          </a:prstGeom>
          <a:noFill/>
          <a:ln w="9525">
            <a:noFill/>
            <a:miter lim="800000"/>
            <a:headEnd/>
            <a:tailEnd/>
          </a:ln>
        </p:spPr>
        <p:txBody>
          <a:bodyPr wrap="none">
            <a:spAutoFit/>
          </a:bodyPr>
          <a:lstStyle/>
          <a:p>
            <a:r>
              <a:rPr lang="en-US" sz="1600" dirty="0" err="1" smtClean="0"/>
              <a:t>Internuclear</a:t>
            </a:r>
            <a:r>
              <a:rPr lang="en-US" sz="1600" dirty="0" smtClean="0"/>
              <a:t> distance [Å]</a:t>
            </a:r>
            <a:endParaRPr lang="en-US" sz="1600" dirty="0"/>
          </a:p>
        </p:txBody>
      </p:sp>
      <p:grpSp>
        <p:nvGrpSpPr>
          <p:cNvPr id="45" name="Groupe 44"/>
          <p:cNvGrpSpPr/>
          <p:nvPr/>
        </p:nvGrpSpPr>
        <p:grpSpPr>
          <a:xfrm>
            <a:off x="5810828" y="836712"/>
            <a:ext cx="2768600" cy="2736304"/>
            <a:chOff x="7175500" y="1142661"/>
            <a:chExt cx="2768600" cy="3143596"/>
          </a:xfrm>
        </p:grpSpPr>
        <p:pic>
          <p:nvPicPr>
            <p:cNvPr id="46" name="Picture 4"/>
            <p:cNvPicPr>
              <a:picLocks noChangeAspect="1" noChangeArrowheads="1"/>
            </p:cNvPicPr>
            <p:nvPr/>
          </p:nvPicPr>
          <p:blipFill>
            <a:blip r:embed="rId20"/>
            <a:srcRect/>
            <a:stretch>
              <a:fillRect/>
            </a:stretch>
          </p:blipFill>
          <p:spPr bwMode="auto">
            <a:xfrm>
              <a:off x="7175500" y="1142661"/>
              <a:ext cx="2768600" cy="3143596"/>
            </a:xfrm>
            <a:prstGeom prst="rect">
              <a:avLst/>
            </a:prstGeom>
            <a:noFill/>
            <a:ln w="9525">
              <a:noFill/>
              <a:miter lim="800000"/>
              <a:headEnd/>
              <a:tailEnd/>
            </a:ln>
          </p:spPr>
        </p:pic>
        <p:cxnSp>
          <p:nvCxnSpPr>
            <p:cNvPr id="47" name="Connecteur droit 46"/>
            <p:cNvCxnSpPr/>
            <p:nvPr/>
          </p:nvCxnSpPr>
          <p:spPr bwMode="auto">
            <a:xfrm>
              <a:off x="8045393" y="2283099"/>
              <a:ext cx="9576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eur droit 47"/>
            <p:cNvCxnSpPr/>
            <p:nvPr/>
          </p:nvCxnSpPr>
          <p:spPr bwMode="auto">
            <a:xfrm>
              <a:off x="8088668" y="2973708"/>
              <a:ext cx="6192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necteur droit 48"/>
            <p:cNvCxnSpPr/>
            <p:nvPr/>
          </p:nvCxnSpPr>
          <p:spPr bwMode="auto">
            <a:xfrm>
              <a:off x="8154809" y="3618897"/>
              <a:ext cx="324000" cy="0"/>
            </a:xfrm>
            <a:prstGeom prst="line">
              <a:avLst/>
            </a:prstGeom>
            <a:solidFill>
              <a:schemeClr val="accent1"/>
            </a:solidFill>
            <a:ln w="158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necteur droit 49"/>
            <p:cNvCxnSpPr/>
            <p:nvPr/>
          </p:nvCxnSpPr>
          <p:spPr bwMode="auto">
            <a:xfrm>
              <a:off x="8208578" y="3861707"/>
              <a:ext cx="165600" cy="0"/>
            </a:xfrm>
            <a:prstGeom prst="line">
              <a:avLst/>
            </a:prstGeom>
            <a:solidFill>
              <a:schemeClr val="accent1"/>
            </a:solidFill>
            <a:ln w="158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 name="TextBox 5"/>
          <p:cNvSpPr txBox="1">
            <a:spLocks noChangeArrowheads="1"/>
          </p:cNvSpPr>
          <p:nvPr/>
        </p:nvSpPr>
        <p:spPr bwMode="auto">
          <a:xfrm>
            <a:off x="8187092" y="1074222"/>
            <a:ext cx="561372" cy="338554"/>
          </a:xfrm>
          <a:prstGeom prst="rect">
            <a:avLst/>
          </a:prstGeom>
          <a:noFill/>
          <a:ln w="9525">
            <a:noFill/>
            <a:miter lim="800000"/>
            <a:headEnd/>
            <a:tailEnd/>
          </a:ln>
        </p:spPr>
        <p:txBody>
          <a:bodyPr wrap="none">
            <a:spAutoFit/>
          </a:bodyPr>
          <a:lstStyle/>
          <a:p>
            <a:r>
              <a:rPr lang="en-US" sz="1600" b="1" dirty="0" smtClean="0"/>
              <a:t>1</a:t>
            </a:r>
            <a:r>
              <a:rPr lang="en-US" sz="1600" b="1" i="1" dirty="0" smtClean="0"/>
              <a:t>s</a:t>
            </a:r>
            <a:r>
              <a:rPr lang="en-US" sz="1600" b="1" dirty="0" smtClean="0">
                <a:latin typeface="Symbol" pitchFamily="18" charset="2"/>
              </a:rPr>
              <a:t>s</a:t>
            </a:r>
            <a:r>
              <a:rPr lang="en-US" sz="1600" b="1" baseline="-25000" dirty="0" smtClean="0">
                <a:latin typeface="Times New Roman" panose="02020603050405020304" pitchFamily="18" charset="0"/>
                <a:cs typeface="Times New Roman" panose="02020603050405020304" pitchFamily="18" charset="0"/>
              </a:rPr>
              <a:t>g</a:t>
            </a:r>
            <a:endParaRPr lang="en-US" sz="1600" b="1" baseline="-25000" dirty="0">
              <a:latin typeface="Times New Roman" panose="02020603050405020304" pitchFamily="18" charset="0"/>
              <a:cs typeface="Times New Roman" panose="02020603050405020304" pitchFamily="18" charset="0"/>
            </a:endParaRPr>
          </a:p>
        </p:txBody>
      </p:sp>
      <p:cxnSp>
        <p:nvCxnSpPr>
          <p:cNvPr id="52" name="Connecteur droit 51"/>
          <p:cNvCxnSpPr/>
          <p:nvPr/>
        </p:nvCxnSpPr>
        <p:spPr bwMode="auto">
          <a:xfrm>
            <a:off x="6816930" y="3176278"/>
            <a:ext cx="234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necteur droit 53"/>
          <p:cNvCxnSpPr/>
          <p:nvPr/>
        </p:nvCxnSpPr>
        <p:spPr bwMode="auto">
          <a:xfrm>
            <a:off x="6659965" y="1815546"/>
            <a:ext cx="100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eur droit 60"/>
          <p:cNvCxnSpPr/>
          <p:nvPr/>
        </p:nvCxnSpPr>
        <p:spPr bwMode="auto">
          <a:xfrm>
            <a:off x="6697789" y="2319602"/>
            <a:ext cx="72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eur droit 62"/>
          <p:cNvCxnSpPr/>
          <p:nvPr/>
        </p:nvCxnSpPr>
        <p:spPr bwMode="auto">
          <a:xfrm>
            <a:off x="6751821" y="2942036"/>
            <a:ext cx="396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a:off x="6729029" y="2726012"/>
            <a:ext cx="504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eur droit 63"/>
          <p:cNvCxnSpPr/>
          <p:nvPr/>
        </p:nvCxnSpPr>
        <p:spPr bwMode="auto">
          <a:xfrm>
            <a:off x="6714937" y="2518534"/>
            <a:ext cx="612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7"/>
          <p:cNvSpPr txBox="1"/>
          <p:nvPr/>
        </p:nvSpPr>
        <p:spPr>
          <a:xfrm rot="16200000">
            <a:off x="5443063" y="1515375"/>
            <a:ext cx="430887" cy="1089786"/>
          </a:xfrm>
          <a:prstGeom prst="rect">
            <a:avLst/>
          </a:prstGeom>
          <a:noFill/>
          <a:scene3d>
            <a:camera prst="orthographicFront">
              <a:rot lat="0" lon="0" rev="16200000"/>
            </a:camera>
            <a:lightRig rig="threePt" dir="t"/>
          </a:scene3d>
        </p:spPr>
        <p:txBody>
          <a:bodyPr vert="vert270" wrap="none">
            <a:spAutoFit/>
          </a:bodyPr>
          <a:lstStyle/>
          <a:p>
            <a:pPr>
              <a:defRPr/>
            </a:pPr>
            <a:r>
              <a:rPr lang="en-US" sz="1600" dirty="0" smtClean="0"/>
              <a:t>Energy [</a:t>
            </a:r>
            <a:r>
              <a:rPr lang="en-US" sz="1600" dirty="0" err="1" smtClean="0"/>
              <a:t>a.u</a:t>
            </a:r>
            <a:r>
              <a:rPr lang="en-US" sz="1600" dirty="0" smtClean="0"/>
              <a:t>]</a:t>
            </a:r>
            <a:endParaRPr lang="en-US" sz="1600" dirty="0"/>
          </a:p>
        </p:txBody>
      </p:sp>
      <p:cxnSp>
        <p:nvCxnSpPr>
          <p:cNvPr id="66" name="Connecteur droit 65"/>
          <p:cNvCxnSpPr/>
          <p:nvPr/>
        </p:nvCxnSpPr>
        <p:spPr bwMode="auto">
          <a:xfrm>
            <a:off x="6680777" y="2132856"/>
            <a:ext cx="81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Connecteur droit 66"/>
          <p:cNvCxnSpPr/>
          <p:nvPr/>
        </p:nvCxnSpPr>
        <p:spPr bwMode="auto">
          <a:xfrm>
            <a:off x="6672151" y="1963202"/>
            <a:ext cx="90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Connecteur droit 67"/>
          <p:cNvCxnSpPr/>
          <p:nvPr/>
        </p:nvCxnSpPr>
        <p:spPr bwMode="auto">
          <a:xfrm>
            <a:off x="6651531" y="1662984"/>
            <a:ext cx="1116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eur droit 68"/>
          <p:cNvCxnSpPr/>
          <p:nvPr/>
        </p:nvCxnSpPr>
        <p:spPr bwMode="auto">
          <a:xfrm>
            <a:off x="6642985" y="1501876"/>
            <a:ext cx="1224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Connecteur droit 69"/>
          <p:cNvCxnSpPr/>
          <p:nvPr/>
        </p:nvCxnSpPr>
        <p:spPr bwMode="auto">
          <a:xfrm>
            <a:off x="6638103" y="1395684"/>
            <a:ext cx="1332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70"/>
          <p:cNvCxnSpPr/>
          <p:nvPr/>
        </p:nvCxnSpPr>
        <p:spPr bwMode="auto">
          <a:xfrm>
            <a:off x="6632655" y="1289492"/>
            <a:ext cx="144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Connecteur droit 71"/>
          <p:cNvCxnSpPr/>
          <p:nvPr/>
        </p:nvCxnSpPr>
        <p:spPr bwMode="auto">
          <a:xfrm>
            <a:off x="6627749" y="1188206"/>
            <a:ext cx="1584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Connecteur droit 72"/>
          <p:cNvCxnSpPr/>
          <p:nvPr/>
        </p:nvCxnSpPr>
        <p:spPr bwMode="auto">
          <a:xfrm>
            <a:off x="6625957" y="1102746"/>
            <a:ext cx="172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Connecteur droit 73"/>
          <p:cNvCxnSpPr/>
          <p:nvPr/>
        </p:nvCxnSpPr>
        <p:spPr bwMode="auto">
          <a:xfrm>
            <a:off x="6625973" y="1035644"/>
            <a:ext cx="190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cteur droit avec flèche 8"/>
          <p:cNvCxnSpPr/>
          <p:nvPr/>
        </p:nvCxnSpPr>
        <p:spPr bwMode="auto">
          <a:xfrm flipV="1">
            <a:off x="6860998" y="2939024"/>
            <a:ext cx="0" cy="237254"/>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6686331" y="1823782"/>
            <a:ext cx="928800" cy="4571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cxnSp>
        <p:nvCxnSpPr>
          <p:cNvPr id="75" name="Connecteur droit avec flèche 74"/>
          <p:cNvCxnSpPr/>
          <p:nvPr/>
        </p:nvCxnSpPr>
        <p:spPr bwMode="auto">
          <a:xfrm flipV="1">
            <a:off x="6932362" y="2316627"/>
            <a:ext cx="0" cy="864000"/>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Connecteur droit avec flèche 75"/>
          <p:cNvCxnSpPr/>
          <p:nvPr/>
        </p:nvCxnSpPr>
        <p:spPr bwMode="auto">
          <a:xfrm flipV="1">
            <a:off x="7012321" y="1500686"/>
            <a:ext cx="0" cy="1674000"/>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ZoneTexte 5"/>
          <p:cNvSpPr txBox="1"/>
          <p:nvPr/>
        </p:nvSpPr>
        <p:spPr>
          <a:xfrm>
            <a:off x="7734341" y="2180155"/>
            <a:ext cx="516488" cy="400110"/>
          </a:xfrm>
          <a:prstGeom prst="rect">
            <a:avLst/>
          </a:prstGeom>
          <a:noFill/>
        </p:spPr>
        <p:txBody>
          <a:bodyPr wrap="none" rtlCol="0">
            <a:spAutoFit/>
          </a:bodyPr>
          <a:lstStyle/>
          <a:p>
            <a:r>
              <a:rPr lang="en-US" dirty="0" smtClean="0"/>
              <a:t>H</a:t>
            </a:r>
            <a:r>
              <a:rPr lang="en-US" baseline="-25000" dirty="0" smtClean="0"/>
              <a:t>2</a:t>
            </a:r>
            <a:r>
              <a:rPr lang="en-US" baseline="30000" dirty="0" smtClean="0"/>
              <a:t>+</a:t>
            </a:r>
            <a:endParaRPr lang="en-US" baseline="30000" dirty="0"/>
          </a:p>
        </p:txBody>
      </p:sp>
      <p:sp>
        <p:nvSpPr>
          <p:cNvPr id="8" name="Espace réservé du numéro de diapositive 7"/>
          <p:cNvSpPr>
            <a:spLocks noGrp="1"/>
          </p:cNvSpPr>
          <p:nvPr>
            <p:ph type="sldNum" sz="quarter" idx="12"/>
          </p:nvPr>
        </p:nvSpPr>
        <p:spPr/>
        <p:txBody>
          <a:bodyPr/>
          <a:lstStyle/>
          <a:p>
            <a:pPr>
              <a:defRPr/>
            </a:pPr>
            <a:fld id="{BA273455-A72C-4444-9939-B73CCE915794}" type="slidenum">
              <a:rPr lang="fr-FR" smtClean="0"/>
              <a:pPr>
                <a:defRPr/>
              </a:pPr>
              <a:t>21</a:t>
            </a:fld>
            <a:endParaRPr lang="fr-FR"/>
          </a:p>
        </p:txBody>
      </p:sp>
    </p:spTree>
    <p:extLst>
      <p:ext uri="{BB962C8B-B14F-4D97-AF65-F5344CB8AC3E}">
        <p14:creationId xmlns:p14="http://schemas.microsoft.com/office/powerpoint/2010/main" val="3535269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96" name="Titre 1"/>
          <p:cNvSpPr>
            <a:spLocks noGrp="1"/>
          </p:cNvSpPr>
          <p:nvPr>
            <p:ph type="title"/>
          </p:nvPr>
        </p:nvSpPr>
        <p:spPr>
          <a:xfrm>
            <a:off x="1051152" y="43023"/>
            <a:ext cx="6610350" cy="523875"/>
          </a:xfrm>
        </p:spPr>
        <p:txBody>
          <a:bodyPr/>
          <a:lstStyle/>
          <a:p>
            <a:pPr algn="ctr" eaLnBrk="1" hangingPunct="1"/>
            <a:r>
              <a:rPr lang="en-US" sz="2400" dirty="0" smtClean="0"/>
              <a:t>Status of theory</a:t>
            </a:r>
            <a:endParaRPr lang="en-US" sz="2400" baseline="30000" dirty="0" smtClean="0">
              <a:cs typeface="Arial" charset="0"/>
            </a:endParaRPr>
          </a:p>
        </p:txBody>
      </p:sp>
      <p:sp>
        <p:nvSpPr>
          <p:cNvPr id="8" name="Espace réservé du numéro de diapositive 7"/>
          <p:cNvSpPr>
            <a:spLocks noGrp="1"/>
          </p:cNvSpPr>
          <p:nvPr>
            <p:ph type="sldNum" sz="quarter" idx="12"/>
          </p:nvPr>
        </p:nvSpPr>
        <p:spPr/>
        <p:txBody>
          <a:bodyPr/>
          <a:lstStyle/>
          <a:p>
            <a:pPr>
              <a:defRPr/>
            </a:pPr>
            <a:fld id="{BA273455-A72C-4444-9939-B73CCE915794}" type="slidenum">
              <a:rPr lang="fr-FR" smtClean="0"/>
              <a:pPr>
                <a:defRPr/>
              </a:pPr>
              <a:t>22</a:t>
            </a:fld>
            <a:endParaRPr lang="fr-FR"/>
          </a:p>
        </p:txBody>
      </p:sp>
      <p:sp>
        <p:nvSpPr>
          <p:cNvPr id="53" name="Text Box 14"/>
          <p:cNvSpPr txBox="1">
            <a:spLocks noChangeArrowheads="1"/>
          </p:cNvSpPr>
          <p:nvPr/>
        </p:nvSpPr>
        <p:spPr bwMode="auto">
          <a:xfrm>
            <a:off x="4514037" y="764704"/>
            <a:ext cx="4378443" cy="369332"/>
          </a:xfrm>
          <a:prstGeom prst="rect">
            <a:avLst/>
          </a:prstGeom>
          <a:noFill/>
          <a:ln w="9525">
            <a:noFill/>
            <a:miter lim="800000"/>
            <a:headEnd/>
            <a:tailEnd/>
          </a:ln>
        </p:spPr>
        <p:txBody>
          <a:bodyPr wrap="none">
            <a:spAutoFit/>
          </a:bodyPr>
          <a:lstStyle/>
          <a:p>
            <a:r>
              <a:rPr lang="en-US" sz="1800" dirty="0" smtClean="0"/>
              <a:t>H</a:t>
            </a:r>
            <a:r>
              <a:rPr lang="en-US" sz="1800" baseline="-25000" dirty="0" smtClean="0"/>
              <a:t>2</a:t>
            </a:r>
            <a:r>
              <a:rPr lang="en-US" sz="1800" baseline="30000" dirty="0" smtClean="0"/>
              <a:t>+</a:t>
            </a:r>
            <a:r>
              <a:rPr lang="en-US" sz="1800" dirty="0" smtClean="0"/>
              <a:t> (v </a:t>
            </a:r>
            <a:r>
              <a:rPr lang="en-US" sz="1800" dirty="0"/>
              <a:t>= 0, L=0) </a:t>
            </a:r>
            <a:r>
              <a:rPr lang="en-US" sz="1800" dirty="0">
                <a:sym typeface="Symbol" pitchFamily="18" charset="2"/>
              </a:rPr>
              <a:t> (v’=1, L’=0) interval in </a:t>
            </a:r>
            <a:r>
              <a:rPr lang="en-US" sz="1800" dirty="0" smtClean="0">
                <a:sym typeface="Symbol" pitchFamily="18" charset="2"/>
              </a:rPr>
              <a:t>kHz</a:t>
            </a:r>
            <a:endParaRPr lang="en-US" sz="1800" dirty="0">
              <a:sym typeface="Symbol" pitchFamily="18" charset="2"/>
            </a:endParaRPr>
          </a:p>
        </p:txBody>
      </p:sp>
      <p:pic>
        <p:nvPicPr>
          <p:cNvPr id="5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8155"/>
          <a:stretch/>
        </p:blipFill>
        <p:spPr bwMode="auto">
          <a:xfrm>
            <a:off x="4637152" y="1222143"/>
            <a:ext cx="3816424" cy="2062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6" name="Connecteur droit avec flèche 55"/>
          <p:cNvCxnSpPr/>
          <p:nvPr/>
        </p:nvCxnSpPr>
        <p:spPr bwMode="auto">
          <a:xfrm flipV="1">
            <a:off x="7490973" y="3119645"/>
            <a:ext cx="432000" cy="4066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ZoneTexte 56"/>
          <p:cNvSpPr txBox="1"/>
          <p:nvPr/>
        </p:nvSpPr>
        <p:spPr>
          <a:xfrm>
            <a:off x="5418595" y="3356992"/>
            <a:ext cx="2119170" cy="338554"/>
          </a:xfrm>
          <a:prstGeom prst="rect">
            <a:avLst/>
          </a:prstGeom>
          <a:noFill/>
        </p:spPr>
        <p:txBody>
          <a:bodyPr wrap="none" rtlCol="0">
            <a:spAutoFit/>
          </a:bodyPr>
          <a:lstStyle/>
          <a:p>
            <a:r>
              <a:rPr lang="en-US" sz="1600" dirty="0" smtClean="0"/>
              <a:t>Theoretical uncertainty</a:t>
            </a:r>
          </a:p>
        </p:txBody>
      </p:sp>
      <p:sp>
        <p:nvSpPr>
          <p:cNvPr id="58" name="ZoneTexte 57"/>
          <p:cNvSpPr txBox="1"/>
          <p:nvPr/>
        </p:nvSpPr>
        <p:spPr>
          <a:xfrm>
            <a:off x="7650843" y="3952321"/>
            <a:ext cx="1324914" cy="584775"/>
          </a:xfrm>
          <a:prstGeom prst="rect">
            <a:avLst/>
          </a:prstGeom>
          <a:noFill/>
        </p:spPr>
        <p:txBody>
          <a:bodyPr wrap="none" rtlCol="0">
            <a:spAutoFit/>
          </a:bodyPr>
          <a:lstStyle/>
          <a:p>
            <a:pPr algn="ctr"/>
            <a:r>
              <a:rPr lang="en-US" sz="1600" dirty="0" smtClean="0"/>
              <a:t>Discrepancies</a:t>
            </a:r>
          </a:p>
          <a:p>
            <a:pPr algn="ctr"/>
            <a:r>
              <a:rPr lang="en-US" sz="1600" dirty="0" smtClean="0"/>
              <a:t>on       and  </a:t>
            </a:r>
            <a:endParaRPr lang="en-US" sz="1600" dirty="0"/>
          </a:p>
        </p:txBody>
      </p:sp>
      <p:cxnSp>
        <p:nvCxnSpPr>
          <p:cNvPr id="59" name="Connecteur droit avec flèche 58"/>
          <p:cNvCxnSpPr/>
          <p:nvPr/>
        </p:nvCxnSpPr>
        <p:spPr bwMode="auto">
          <a:xfrm flipV="1">
            <a:off x="8055628" y="3137749"/>
            <a:ext cx="180000" cy="324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ZoneTexte 59"/>
          <p:cNvSpPr txBox="1"/>
          <p:nvPr/>
        </p:nvSpPr>
        <p:spPr>
          <a:xfrm>
            <a:off x="7650843" y="3356992"/>
            <a:ext cx="805029" cy="584775"/>
          </a:xfrm>
          <a:prstGeom prst="rect">
            <a:avLst/>
          </a:prstGeom>
          <a:noFill/>
        </p:spPr>
        <p:txBody>
          <a:bodyPr wrap="none" rtlCol="0">
            <a:spAutoFit/>
          </a:bodyPr>
          <a:lstStyle/>
          <a:p>
            <a:r>
              <a:rPr lang="en-US" sz="1600" dirty="0" err="1" smtClean="0"/>
              <a:t>Uncert</a:t>
            </a:r>
            <a:r>
              <a:rPr lang="en-US" sz="1600" dirty="0" smtClean="0"/>
              <a:t>.</a:t>
            </a:r>
          </a:p>
          <a:p>
            <a:r>
              <a:rPr lang="en-US" sz="1600" dirty="0" smtClean="0"/>
              <a:t> on </a:t>
            </a:r>
          </a:p>
        </p:txBody>
      </p:sp>
      <p:sp>
        <p:nvSpPr>
          <p:cNvPr id="62" name="ZoneTexte 61"/>
          <p:cNvSpPr txBox="1"/>
          <p:nvPr/>
        </p:nvSpPr>
        <p:spPr>
          <a:xfrm>
            <a:off x="8363109" y="2845794"/>
            <a:ext cx="582788" cy="384721"/>
          </a:xfrm>
          <a:prstGeom prst="rect">
            <a:avLst/>
          </a:prstGeom>
          <a:noFill/>
        </p:spPr>
        <p:txBody>
          <a:bodyPr wrap="none" rtlCol="0">
            <a:spAutoFit/>
          </a:bodyPr>
          <a:lstStyle/>
          <a:p>
            <a:r>
              <a:rPr lang="fr-FR" sz="1900" dirty="0" smtClean="0">
                <a:solidFill>
                  <a:schemeClr val="tx1"/>
                </a:solidFill>
                <a:latin typeface="Times New Roman" panose="02020603050405020304" pitchFamily="18" charset="0"/>
                <a:cs typeface="Times New Roman" panose="02020603050405020304" pitchFamily="18" charset="0"/>
              </a:rPr>
              <a:t>(11)</a:t>
            </a:r>
            <a:endParaRPr lang="fr-FR" sz="1900" dirty="0">
              <a:solidFill>
                <a:schemeClr val="tx1"/>
              </a:solidFill>
              <a:latin typeface="Times New Roman" panose="02020603050405020304" pitchFamily="18" charset="0"/>
              <a:cs typeface="Times New Roman" panose="02020603050405020304" pitchFamily="18" charset="0"/>
            </a:endParaRPr>
          </a:p>
        </p:txBody>
      </p:sp>
      <p:graphicFrame>
        <p:nvGraphicFramePr>
          <p:cNvPr id="77" name="Objet 76"/>
          <p:cNvGraphicFramePr>
            <a:graphicFrameLocks noChangeAspect="1"/>
          </p:cNvGraphicFramePr>
          <p:nvPr>
            <p:extLst>
              <p:ext uri="{D42A27DB-BD31-4B8C-83A1-F6EECF244321}">
                <p14:modId xmlns:p14="http://schemas.microsoft.com/office/powerpoint/2010/main" val="3833508223"/>
              </p:ext>
            </p:extLst>
          </p:nvPr>
        </p:nvGraphicFramePr>
        <p:xfrm>
          <a:off x="8027329" y="3621931"/>
          <a:ext cx="338137" cy="338138"/>
        </p:xfrm>
        <a:graphic>
          <a:graphicData uri="http://schemas.openxmlformats.org/presentationml/2006/ole">
            <mc:AlternateContent xmlns:mc="http://schemas.openxmlformats.org/markup-compatibility/2006">
              <mc:Choice xmlns:v="urn:schemas-microsoft-com:vml" Requires="v">
                <p:oleObj spid="_x0000_s76886" name="Équation" r:id="rId5" imgW="241200" imgH="241200" progId="Equation.3">
                  <p:embed/>
                </p:oleObj>
              </mc:Choice>
              <mc:Fallback>
                <p:oleObj name="Équation" r:id="rId5" imgW="24120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329" y="3621931"/>
                        <a:ext cx="338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Object 173"/>
          <p:cNvGraphicFramePr>
            <a:graphicFrameLocks noChangeAspect="1"/>
          </p:cNvGraphicFramePr>
          <p:nvPr>
            <p:extLst>
              <p:ext uri="{D42A27DB-BD31-4B8C-83A1-F6EECF244321}">
                <p14:modId xmlns:p14="http://schemas.microsoft.com/office/powerpoint/2010/main" val="2709096248"/>
              </p:ext>
            </p:extLst>
          </p:nvPr>
        </p:nvGraphicFramePr>
        <p:xfrm>
          <a:off x="8078980" y="4217200"/>
          <a:ext cx="303212" cy="322263"/>
        </p:xfrm>
        <a:graphic>
          <a:graphicData uri="http://schemas.openxmlformats.org/presentationml/2006/ole">
            <mc:AlternateContent xmlns:mc="http://schemas.openxmlformats.org/markup-compatibility/2006">
              <mc:Choice xmlns:v="urn:schemas-microsoft-com:vml" Requires="v">
                <p:oleObj spid="_x0000_s76887" name="Équation" r:id="rId7" imgW="203024" imgH="215713" progId="Equation.3">
                  <p:embed/>
                </p:oleObj>
              </mc:Choice>
              <mc:Fallback>
                <p:oleObj name="Équation" r:id="rId7" imgW="203024"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8980" y="4217200"/>
                        <a:ext cx="303212"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 name="Object 176"/>
          <p:cNvGraphicFramePr>
            <a:graphicFrameLocks noChangeAspect="1"/>
          </p:cNvGraphicFramePr>
          <p:nvPr>
            <p:extLst>
              <p:ext uri="{D42A27DB-BD31-4B8C-83A1-F6EECF244321}">
                <p14:modId xmlns:p14="http://schemas.microsoft.com/office/powerpoint/2010/main" val="1067353559"/>
              </p:ext>
            </p:extLst>
          </p:nvPr>
        </p:nvGraphicFramePr>
        <p:xfrm>
          <a:off x="8734825" y="4219178"/>
          <a:ext cx="228600" cy="361950"/>
        </p:xfrm>
        <a:graphic>
          <a:graphicData uri="http://schemas.openxmlformats.org/presentationml/2006/ole">
            <mc:AlternateContent xmlns:mc="http://schemas.openxmlformats.org/markup-compatibility/2006">
              <mc:Choice xmlns:v="urn:schemas-microsoft-com:vml" Requires="v">
                <p:oleObj spid="_x0000_s76888" name="Équation" r:id="rId9" imgW="152280" imgH="241200" progId="Equation.3">
                  <p:embed/>
                </p:oleObj>
              </mc:Choice>
              <mc:Fallback>
                <p:oleObj name="Équation" r:id="rId9" imgW="152280" imgH="241200" progId="Equation.3">
                  <p:embed/>
                  <p:pic>
                    <p:nvPicPr>
                      <p:cNvPr id="0" name=""/>
                      <p:cNvPicPr>
                        <a:picLocks noChangeAspect="1" noChangeArrowheads="1"/>
                      </p:cNvPicPr>
                      <p:nvPr/>
                    </p:nvPicPr>
                    <p:blipFill>
                      <a:blip r:embed="rId10"/>
                      <a:srcRect/>
                      <a:stretch>
                        <a:fillRect/>
                      </a:stretch>
                    </p:blipFill>
                    <p:spPr bwMode="auto">
                      <a:xfrm>
                        <a:off x="8734825" y="4219178"/>
                        <a:ext cx="2286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ZoneTexte 79"/>
          <p:cNvSpPr txBox="1"/>
          <p:nvPr/>
        </p:nvSpPr>
        <p:spPr>
          <a:xfrm>
            <a:off x="5962517" y="3581727"/>
            <a:ext cx="1056700" cy="400110"/>
          </a:xfrm>
          <a:prstGeom prst="rect">
            <a:avLst/>
          </a:prstGeom>
          <a:noFill/>
        </p:spPr>
        <p:txBody>
          <a:bodyPr wrap="none" rtlCol="0">
            <a:spAutoFit/>
          </a:bodyPr>
          <a:lstStyle/>
          <a:p>
            <a:r>
              <a:rPr lang="en-US" b="1" dirty="0">
                <a:solidFill>
                  <a:srgbClr val="33CC33"/>
                </a:solidFill>
              </a:rPr>
              <a:t>7.6 </a:t>
            </a:r>
            <a:r>
              <a:rPr lang="en-US" b="1" dirty="0" smtClean="0">
                <a:solidFill>
                  <a:srgbClr val="33CC33"/>
                </a:solidFill>
              </a:rPr>
              <a:t>10</a:t>
            </a:r>
            <a:r>
              <a:rPr lang="en-US" b="1" baseline="30000" dirty="0" smtClean="0">
                <a:solidFill>
                  <a:srgbClr val="33CC33"/>
                </a:solidFill>
              </a:rPr>
              <a:t>-12</a:t>
            </a:r>
            <a:endParaRPr lang="en-US" b="1" baseline="30000" dirty="0">
              <a:solidFill>
                <a:srgbClr val="33CC33"/>
              </a:solidFill>
            </a:endParaRPr>
          </a:p>
        </p:txBody>
      </p:sp>
      <p:cxnSp>
        <p:nvCxnSpPr>
          <p:cNvPr id="81" name="Connecteur droit avec flèche 80"/>
          <p:cNvCxnSpPr/>
          <p:nvPr/>
        </p:nvCxnSpPr>
        <p:spPr bwMode="auto">
          <a:xfrm flipV="1">
            <a:off x="8519783" y="3140968"/>
            <a:ext cx="145097" cy="900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oupe 81"/>
          <p:cNvGrpSpPr/>
          <p:nvPr/>
        </p:nvGrpSpPr>
        <p:grpSpPr>
          <a:xfrm>
            <a:off x="179512" y="1072075"/>
            <a:ext cx="4074635" cy="2314817"/>
            <a:chOff x="4673829" y="2686974"/>
            <a:chExt cx="4074635" cy="2314817"/>
          </a:xfrm>
        </p:grpSpPr>
        <p:pic>
          <p:nvPicPr>
            <p:cNvPr id="83"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1375" t="2344" r="1822" b="4303"/>
            <a:stretch/>
          </p:blipFill>
          <p:spPr bwMode="auto">
            <a:xfrm>
              <a:off x="5015358" y="2874875"/>
              <a:ext cx="3545695" cy="205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ZoneTexte 83"/>
            <p:cNvSpPr txBox="1"/>
            <p:nvPr/>
          </p:nvSpPr>
          <p:spPr>
            <a:xfrm>
              <a:off x="4847791" y="2688014"/>
              <a:ext cx="466795" cy="246221"/>
            </a:xfrm>
            <a:prstGeom prst="rect">
              <a:avLst/>
            </a:prstGeom>
            <a:noFill/>
          </p:spPr>
          <p:txBody>
            <a:bodyPr wrap="none" rtlCol="0">
              <a:spAutoFit/>
            </a:bodyPr>
            <a:lstStyle/>
            <a:p>
              <a:pPr algn="ctr"/>
              <a:r>
                <a:rPr lang="fr-FR" sz="1000" b="1" dirty="0" smtClean="0"/>
                <a:t>1990</a:t>
              </a:r>
              <a:endParaRPr lang="fr-FR" sz="1000" b="1" dirty="0"/>
            </a:p>
          </p:txBody>
        </p:sp>
        <p:sp>
          <p:nvSpPr>
            <p:cNvPr id="85" name="ZoneTexte 84"/>
            <p:cNvSpPr txBox="1"/>
            <p:nvPr/>
          </p:nvSpPr>
          <p:spPr>
            <a:xfrm>
              <a:off x="6004658" y="2688013"/>
              <a:ext cx="466795" cy="246221"/>
            </a:xfrm>
            <a:prstGeom prst="rect">
              <a:avLst/>
            </a:prstGeom>
            <a:noFill/>
          </p:spPr>
          <p:txBody>
            <a:bodyPr wrap="none" rtlCol="0">
              <a:spAutoFit/>
            </a:bodyPr>
            <a:lstStyle/>
            <a:p>
              <a:pPr algn="ctr"/>
              <a:r>
                <a:rPr lang="fr-FR" sz="1000" b="1" dirty="0" smtClean="0"/>
                <a:t>2000</a:t>
              </a:r>
              <a:endParaRPr lang="fr-FR" sz="1000" b="1" dirty="0"/>
            </a:p>
          </p:txBody>
        </p:sp>
        <p:sp>
          <p:nvSpPr>
            <p:cNvPr id="86" name="ZoneTexte 85"/>
            <p:cNvSpPr txBox="1"/>
            <p:nvPr/>
          </p:nvSpPr>
          <p:spPr>
            <a:xfrm>
              <a:off x="7131244" y="2686975"/>
              <a:ext cx="466795" cy="246221"/>
            </a:xfrm>
            <a:prstGeom prst="rect">
              <a:avLst/>
            </a:prstGeom>
            <a:noFill/>
          </p:spPr>
          <p:txBody>
            <a:bodyPr wrap="none" rtlCol="0">
              <a:spAutoFit/>
            </a:bodyPr>
            <a:lstStyle/>
            <a:p>
              <a:pPr algn="ctr"/>
              <a:r>
                <a:rPr lang="fr-FR" sz="1000" b="1" dirty="0" smtClean="0"/>
                <a:t>2010</a:t>
              </a:r>
              <a:endParaRPr lang="fr-FR" sz="1000" b="1" dirty="0"/>
            </a:p>
          </p:txBody>
        </p:sp>
        <p:sp>
          <p:nvSpPr>
            <p:cNvPr id="87" name="ZoneTexte 86"/>
            <p:cNvSpPr txBox="1"/>
            <p:nvPr/>
          </p:nvSpPr>
          <p:spPr>
            <a:xfrm>
              <a:off x="8281669" y="2686974"/>
              <a:ext cx="466795" cy="246221"/>
            </a:xfrm>
            <a:prstGeom prst="rect">
              <a:avLst/>
            </a:prstGeom>
            <a:noFill/>
          </p:spPr>
          <p:txBody>
            <a:bodyPr wrap="none" rtlCol="0">
              <a:spAutoFit/>
            </a:bodyPr>
            <a:lstStyle/>
            <a:p>
              <a:pPr algn="ctr"/>
              <a:r>
                <a:rPr lang="fr-FR" sz="1000" b="1" dirty="0" smtClean="0"/>
                <a:t>2020</a:t>
              </a:r>
              <a:endParaRPr lang="fr-FR" sz="1000" b="1" dirty="0"/>
            </a:p>
          </p:txBody>
        </p:sp>
        <p:sp>
          <p:nvSpPr>
            <p:cNvPr id="88" name="ZoneTexte 87"/>
            <p:cNvSpPr txBox="1"/>
            <p:nvPr/>
          </p:nvSpPr>
          <p:spPr>
            <a:xfrm>
              <a:off x="4673829" y="4755570"/>
              <a:ext cx="450764" cy="246221"/>
            </a:xfrm>
            <a:prstGeom prst="rect">
              <a:avLst/>
            </a:prstGeom>
            <a:noFill/>
          </p:spPr>
          <p:txBody>
            <a:bodyPr wrap="none" rtlCol="0">
              <a:spAutoFit/>
            </a:bodyPr>
            <a:lstStyle/>
            <a:p>
              <a:pPr algn="ctr"/>
              <a:r>
                <a:rPr lang="fr-FR" sz="1000" b="1" dirty="0" smtClean="0"/>
                <a:t>10</a:t>
              </a:r>
              <a:r>
                <a:rPr lang="fr-FR" sz="1000" b="1" baseline="30000" dirty="0" smtClean="0"/>
                <a:t>-12</a:t>
              </a:r>
              <a:endParaRPr lang="fr-FR" sz="1000" b="1" dirty="0"/>
            </a:p>
          </p:txBody>
        </p:sp>
        <p:sp>
          <p:nvSpPr>
            <p:cNvPr id="89" name="ZoneTexte 88"/>
            <p:cNvSpPr txBox="1"/>
            <p:nvPr/>
          </p:nvSpPr>
          <p:spPr>
            <a:xfrm>
              <a:off x="4673829" y="4374998"/>
              <a:ext cx="450764" cy="246221"/>
            </a:xfrm>
            <a:prstGeom prst="rect">
              <a:avLst/>
            </a:prstGeom>
            <a:noFill/>
          </p:spPr>
          <p:txBody>
            <a:bodyPr wrap="none" rtlCol="0">
              <a:spAutoFit/>
            </a:bodyPr>
            <a:lstStyle/>
            <a:p>
              <a:pPr algn="ctr"/>
              <a:r>
                <a:rPr lang="fr-FR" sz="1000" b="1" dirty="0" smtClean="0"/>
                <a:t>10</a:t>
              </a:r>
              <a:r>
                <a:rPr lang="fr-FR" sz="1000" b="1" baseline="30000" dirty="0" smtClean="0"/>
                <a:t>-11</a:t>
              </a:r>
              <a:endParaRPr lang="fr-FR" sz="1000" b="1" dirty="0"/>
            </a:p>
          </p:txBody>
        </p:sp>
        <p:sp>
          <p:nvSpPr>
            <p:cNvPr id="90" name="ZoneTexte 89"/>
            <p:cNvSpPr txBox="1"/>
            <p:nvPr/>
          </p:nvSpPr>
          <p:spPr>
            <a:xfrm>
              <a:off x="4674971" y="3974867"/>
              <a:ext cx="450764" cy="246221"/>
            </a:xfrm>
            <a:prstGeom prst="rect">
              <a:avLst/>
            </a:prstGeom>
            <a:noFill/>
          </p:spPr>
          <p:txBody>
            <a:bodyPr wrap="none" rtlCol="0">
              <a:spAutoFit/>
            </a:bodyPr>
            <a:lstStyle/>
            <a:p>
              <a:pPr algn="ctr"/>
              <a:r>
                <a:rPr lang="fr-FR" sz="1000" b="1" dirty="0" smtClean="0"/>
                <a:t>10</a:t>
              </a:r>
              <a:r>
                <a:rPr lang="fr-FR" sz="1000" b="1" baseline="30000" dirty="0" smtClean="0"/>
                <a:t>-10</a:t>
              </a:r>
              <a:endParaRPr lang="fr-FR" sz="1000" b="1" dirty="0"/>
            </a:p>
          </p:txBody>
        </p:sp>
        <p:sp>
          <p:nvSpPr>
            <p:cNvPr id="91" name="ZoneTexte 90"/>
            <p:cNvSpPr txBox="1"/>
            <p:nvPr/>
          </p:nvSpPr>
          <p:spPr>
            <a:xfrm>
              <a:off x="4709845" y="3614827"/>
              <a:ext cx="402674" cy="246221"/>
            </a:xfrm>
            <a:prstGeom prst="rect">
              <a:avLst/>
            </a:prstGeom>
            <a:noFill/>
          </p:spPr>
          <p:txBody>
            <a:bodyPr wrap="none" rtlCol="0">
              <a:spAutoFit/>
            </a:bodyPr>
            <a:lstStyle/>
            <a:p>
              <a:pPr algn="ctr"/>
              <a:r>
                <a:rPr lang="fr-FR" sz="1000" b="1" dirty="0" smtClean="0"/>
                <a:t>10</a:t>
              </a:r>
              <a:r>
                <a:rPr lang="fr-FR" sz="1000" b="1" baseline="30000" dirty="0" smtClean="0"/>
                <a:t>-9</a:t>
              </a:r>
              <a:endParaRPr lang="fr-FR" sz="1000" b="1" dirty="0"/>
            </a:p>
          </p:txBody>
        </p:sp>
        <p:sp>
          <p:nvSpPr>
            <p:cNvPr id="92" name="ZoneTexte 91"/>
            <p:cNvSpPr txBox="1"/>
            <p:nvPr/>
          </p:nvSpPr>
          <p:spPr>
            <a:xfrm>
              <a:off x="4709845" y="3212976"/>
              <a:ext cx="402674" cy="246221"/>
            </a:xfrm>
            <a:prstGeom prst="rect">
              <a:avLst/>
            </a:prstGeom>
            <a:noFill/>
          </p:spPr>
          <p:txBody>
            <a:bodyPr wrap="none" rtlCol="0">
              <a:spAutoFit/>
            </a:bodyPr>
            <a:lstStyle/>
            <a:p>
              <a:pPr algn="ctr"/>
              <a:r>
                <a:rPr lang="fr-FR" sz="1000" b="1" dirty="0" smtClean="0"/>
                <a:t>10</a:t>
              </a:r>
              <a:r>
                <a:rPr lang="fr-FR" sz="1000" b="1" baseline="30000" dirty="0" smtClean="0"/>
                <a:t>-8</a:t>
              </a:r>
              <a:endParaRPr lang="fr-FR" sz="1000" b="1" dirty="0"/>
            </a:p>
          </p:txBody>
        </p:sp>
        <p:sp>
          <p:nvSpPr>
            <p:cNvPr id="93" name="ZoneTexte 92"/>
            <p:cNvSpPr txBox="1"/>
            <p:nvPr/>
          </p:nvSpPr>
          <p:spPr>
            <a:xfrm>
              <a:off x="4709845" y="2880000"/>
              <a:ext cx="402674" cy="246221"/>
            </a:xfrm>
            <a:prstGeom prst="rect">
              <a:avLst/>
            </a:prstGeom>
            <a:noFill/>
          </p:spPr>
          <p:txBody>
            <a:bodyPr wrap="none" rtlCol="0">
              <a:spAutoFit/>
            </a:bodyPr>
            <a:lstStyle/>
            <a:p>
              <a:pPr algn="ctr"/>
              <a:r>
                <a:rPr lang="fr-FR" sz="1000" b="1" dirty="0" smtClean="0"/>
                <a:t>10</a:t>
              </a:r>
              <a:r>
                <a:rPr lang="fr-FR" sz="1000" b="1" baseline="30000" dirty="0" smtClean="0"/>
                <a:t>-7</a:t>
              </a:r>
              <a:endParaRPr lang="fr-FR" sz="1000" b="1" dirty="0"/>
            </a:p>
          </p:txBody>
        </p:sp>
        <p:cxnSp>
          <p:nvCxnSpPr>
            <p:cNvPr id="94" name="Connecteur droit 93"/>
            <p:cNvCxnSpPr/>
            <p:nvPr/>
          </p:nvCxnSpPr>
          <p:spPr bwMode="auto">
            <a:xfrm>
              <a:off x="5077378" y="4720096"/>
              <a:ext cx="3433878" cy="0"/>
            </a:xfrm>
            <a:prstGeom prst="line">
              <a:avLst/>
            </a:prstGeom>
            <a:solidFill>
              <a:schemeClr val="bg1"/>
            </a:solidFill>
            <a:ln w="25400" cap="flat" cmpd="sng" algn="ctr">
              <a:solidFill>
                <a:srgbClr val="FF33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ZoneTexte 94"/>
            <p:cNvSpPr txBox="1"/>
            <p:nvPr/>
          </p:nvSpPr>
          <p:spPr>
            <a:xfrm>
              <a:off x="5144082" y="4417694"/>
              <a:ext cx="894732" cy="307777"/>
            </a:xfrm>
            <a:prstGeom prst="rect">
              <a:avLst/>
            </a:prstGeom>
            <a:noFill/>
          </p:spPr>
          <p:txBody>
            <a:bodyPr wrap="none" rtlCol="0">
              <a:spAutoFit/>
            </a:bodyPr>
            <a:lstStyle/>
            <a:p>
              <a:r>
                <a:rPr lang="fr-FR" sz="1400" b="1" dirty="0" smtClean="0">
                  <a:solidFill>
                    <a:srgbClr val="FF0000"/>
                  </a:solidFill>
                </a:rPr>
                <a:t>Objective</a:t>
              </a:r>
              <a:endParaRPr lang="fr-FR" sz="1400" b="1" dirty="0">
                <a:solidFill>
                  <a:srgbClr val="FF0000"/>
                </a:solidFill>
              </a:endParaRPr>
            </a:p>
          </p:txBody>
        </p:sp>
        <p:cxnSp>
          <p:nvCxnSpPr>
            <p:cNvPr id="96" name="Connecteur droit 95"/>
            <p:cNvCxnSpPr/>
            <p:nvPr/>
          </p:nvCxnSpPr>
          <p:spPr bwMode="auto">
            <a:xfrm>
              <a:off x="5082660" y="3709081"/>
              <a:ext cx="3433878" cy="0"/>
            </a:xfrm>
            <a:prstGeom prst="line">
              <a:avLst/>
            </a:prstGeom>
            <a:solidFill>
              <a:schemeClr val="bg1"/>
            </a:solidFill>
            <a:ln w="25400" cap="flat" cmpd="sng" algn="ctr">
              <a:solidFill>
                <a:srgbClr val="339933"/>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ZoneTexte 96"/>
            <p:cNvSpPr txBox="1"/>
            <p:nvPr/>
          </p:nvSpPr>
          <p:spPr>
            <a:xfrm>
              <a:off x="4814678" y="3445351"/>
              <a:ext cx="1531320" cy="523220"/>
            </a:xfrm>
            <a:prstGeom prst="rect">
              <a:avLst/>
            </a:prstGeom>
            <a:noFill/>
          </p:spPr>
          <p:txBody>
            <a:bodyPr wrap="square" rtlCol="0">
              <a:spAutoFit/>
            </a:bodyPr>
            <a:lstStyle/>
            <a:p>
              <a:pPr algn="ctr"/>
              <a:r>
                <a:rPr lang="en-US" sz="1400" b="1" dirty="0" smtClean="0">
                  <a:solidFill>
                    <a:srgbClr val="339933"/>
                  </a:solidFill>
                </a:rPr>
                <a:t>Current experiments</a:t>
              </a:r>
              <a:endParaRPr lang="en-US" sz="1400" b="1" dirty="0">
                <a:solidFill>
                  <a:srgbClr val="339933"/>
                </a:solidFill>
              </a:endParaRPr>
            </a:p>
          </p:txBody>
        </p:sp>
      </p:grpSp>
      <p:cxnSp>
        <p:nvCxnSpPr>
          <p:cNvPr id="98" name="Connecteur droit 97"/>
          <p:cNvCxnSpPr/>
          <p:nvPr/>
        </p:nvCxnSpPr>
        <p:spPr bwMode="auto">
          <a:xfrm>
            <a:off x="590753" y="3339113"/>
            <a:ext cx="3433878" cy="0"/>
          </a:xfrm>
          <a:prstGeom prst="line">
            <a:avLst/>
          </a:prstGeom>
          <a:solidFill>
            <a:schemeClr val="bg1"/>
          </a:solidFill>
          <a:ln w="25400" cap="flat" cmpd="sng" algn="ctr">
            <a:solidFill>
              <a:srgbClr val="FF99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ZoneTexte 98"/>
          <p:cNvSpPr txBox="1"/>
          <p:nvPr/>
        </p:nvSpPr>
        <p:spPr>
          <a:xfrm>
            <a:off x="638908" y="3337247"/>
            <a:ext cx="1262461" cy="307777"/>
          </a:xfrm>
          <a:prstGeom prst="rect">
            <a:avLst/>
          </a:prstGeom>
          <a:noFill/>
        </p:spPr>
        <p:txBody>
          <a:bodyPr wrap="none" rtlCol="0">
            <a:spAutoFit/>
          </a:bodyPr>
          <a:lstStyle/>
          <a:p>
            <a:r>
              <a:rPr lang="en-US" sz="1400" b="1" dirty="0" smtClean="0">
                <a:solidFill>
                  <a:srgbClr val="FF9900"/>
                </a:solidFill>
              </a:rPr>
              <a:t>H atom theory</a:t>
            </a:r>
            <a:endParaRPr lang="en-US" sz="1400" b="1" dirty="0">
              <a:solidFill>
                <a:srgbClr val="FF9900"/>
              </a:solidFill>
            </a:endParaRPr>
          </a:p>
        </p:txBody>
      </p:sp>
      <p:sp>
        <p:nvSpPr>
          <p:cNvPr id="100" name="ZoneTexte 99"/>
          <p:cNvSpPr txBox="1"/>
          <p:nvPr/>
        </p:nvSpPr>
        <p:spPr>
          <a:xfrm>
            <a:off x="3183490" y="2399166"/>
            <a:ext cx="550151" cy="307777"/>
          </a:xfrm>
          <a:prstGeom prst="rect">
            <a:avLst/>
          </a:prstGeom>
          <a:noFill/>
        </p:spPr>
        <p:txBody>
          <a:bodyPr wrap="none" rtlCol="0">
            <a:spAutoFit/>
          </a:bodyPr>
          <a:lstStyle/>
          <a:p>
            <a:r>
              <a:rPr lang="fr-FR" sz="1400" dirty="0" smtClean="0">
                <a:solidFill>
                  <a:srgbClr val="FF0000"/>
                </a:solidFill>
              </a:rPr>
              <a:t>2014</a:t>
            </a:r>
            <a:endParaRPr lang="fr-FR" sz="1400" dirty="0">
              <a:solidFill>
                <a:srgbClr val="FF0000"/>
              </a:solidFill>
            </a:endParaRPr>
          </a:p>
        </p:txBody>
      </p:sp>
      <p:sp>
        <p:nvSpPr>
          <p:cNvPr id="101" name="ZoneTexte 100"/>
          <p:cNvSpPr txBox="1"/>
          <p:nvPr/>
        </p:nvSpPr>
        <p:spPr>
          <a:xfrm>
            <a:off x="3532487" y="2638350"/>
            <a:ext cx="550151" cy="307777"/>
          </a:xfrm>
          <a:prstGeom prst="rect">
            <a:avLst/>
          </a:prstGeom>
          <a:noFill/>
        </p:spPr>
        <p:txBody>
          <a:bodyPr wrap="none" rtlCol="0">
            <a:spAutoFit/>
          </a:bodyPr>
          <a:lstStyle/>
          <a:p>
            <a:r>
              <a:rPr lang="fr-FR" sz="1400" dirty="0" smtClean="0">
                <a:solidFill>
                  <a:srgbClr val="FF0000"/>
                </a:solidFill>
              </a:rPr>
              <a:t>2017</a:t>
            </a:r>
            <a:endParaRPr lang="fr-FR" sz="1400" dirty="0">
              <a:solidFill>
                <a:srgbClr val="FF0000"/>
              </a:solidFill>
            </a:endParaRPr>
          </a:p>
        </p:txBody>
      </p:sp>
      <p:sp>
        <p:nvSpPr>
          <p:cNvPr id="102" name="Text Box 9"/>
          <p:cNvSpPr txBox="1">
            <a:spLocks noChangeArrowheads="1"/>
          </p:cNvSpPr>
          <p:nvPr/>
        </p:nvSpPr>
        <p:spPr bwMode="auto">
          <a:xfrm>
            <a:off x="4499992" y="4561383"/>
            <a:ext cx="4584075" cy="307777"/>
          </a:xfrm>
          <a:prstGeom prst="rect">
            <a:avLst/>
          </a:prstGeom>
          <a:noFill/>
          <a:ln w="9525">
            <a:noFill/>
            <a:miter lim="800000"/>
            <a:headEnd/>
            <a:tailEnd/>
          </a:ln>
        </p:spPr>
        <p:txBody>
          <a:bodyPr wrap="none">
            <a:spAutoFit/>
          </a:bodyPr>
          <a:lstStyle/>
          <a:p>
            <a:pPr algn="ctr"/>
            <a:r>
              <a:rPr lang="en-US" sz="1400" dirty="0" smtClean="0">
                <a:solidFill>
                  <a:srgbClr val="000000"/>
                </a:solidFill>
                <a:latin typeface="Times New Roman" panose="02020603050405020304" pitchFamily="18" charset="0"/>
                <a:cs typeface="Times New Roman" panose="02020603050405020304" pitchFamily="18" charset="0"/>
              </a:rPr>
              <a:t>V.I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Korobov</a:t>
            </a:r>
            <a:r>
              <a:rPr lang="en-US" sz="1400" dirty="0" smtClean="0">
                <a:solidFill>
                  <a:srgbClr val="000000"/>
                </a:solidFill>
                <a:latin typeface="Times New Roman" panose="02020603050405020304" pitchFamily="18" charset="0"/>
                <a:cs typeface="Times New Roman" panose="02020603050405020304" pitchFamily="18" charset="0"/>
              </a:rPr>
              <a:t>, L. </a:t>
            </a:r>
            <a:r>
              <a:rPr lang="en-US" sz="1400" dirty="0" err="1" smtClean="0">
                <a:solidFill>
                  <a:srgbClr val="000000"/>
                </a:solidFill>
                <a:latin typeface="Times New Roman" panose="02020603050405020304" pitchFamily="18" charset="0"/>
                <a:cs typeface="Times New Roman" panose="02020603050405020304" pitchFamily="18" charset="0"/>
              </a:rPr>
              <a:t>Hilico</a:t>
            </a:r>
            <a:r>
              <a:rPr lang="en-US" sz="1400" dirty="0" smtClean="0">
                <a:solidFill>
                  <a:srgbClr val="000000"/>
                </a:solidFill>
                <a:latin typeface="Times New Roman" panose="02020603050405020304" pitchFamily="18" charset="0"/>
                <a:cs typeface="Times New Roman" panose="02020603050405020304" pitchFamily="18" charset="0"/>
              </a:rPr>
              <a:t>, J.-Ph. Karr, PRL </a:t>
            </a:r>
            <a:r>
              <a:rPr lang="en-US" sz="1400" b="1" dirty="0" smtClean="0">
                <a:solidFill>
                  <a:srgbClr val="000000"/>
                </a:solidFill>
                <a:latin typeface="Times New Roman" panose="02020603050405020304" pitchFamily="18" charset="0"/>
                <a:cs typeface="Times New Roman" panose="02020603050405020304" pitchFamily="18" charset="0"/>
              </a:rPr>
              <a:t>118</a:t>
            </a:r>
            <a:r>
              <a:rPr lang="en-US" sz="1400" dirty="0" smtClean="0">
                <a:solidFill>
                  <a:srgbClr val="000000"/>
                </a:solidFill>
                <a:latin typeface="Times New Roman" panose="02020603050405020304" pitchFamily="18" charset="0"/>
                <a:cs typeface="Times New Roman" panose="02020603050405020304" pitchFamily="18" charset="0"/>
              </a:rPr>
              <a:t>, 233001 (2017)</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3" name="ZoneTexte 102"/>
          <p:cNvSpPr txBox="1"/>
          <p:nvPr/>
        </p:nvSpPr>
        <p:spPr>
          <a:xfrm>
            <a:off x="627512" y="5221649"/>
            <a:ext cx="7472880" cy="1015663"/>
          </a:xfrm>
          <a:prstGeom prst="rect">
            <a:avLst/>
          </a:prstGeom>
          <a:noFill/>
        </p:spPr>
        <p:txBody>
          <a:bodyPr wrap="none" rtlCol="0">
            <a:spAutoFit/>
          </a:bodyPr>
          <a:lstStyle/>
          <a:p>
            <a:pPr marL="342900" indent="-342900">
              <a:buFont typeface="Wingdings" panose="05000000000000000000" pitchFamily="2" charset="2"/>
              <a:buChar char="Ø"/>
            </a:pPr>
            <a:r>
              <a:rPr lang="en-US" dirty="0" smtClean="0"/>
              <a:t>Further improvement by a factor of 2-3 would allow</a:t>
            </a:r>
            <a:r>
              <a:rPr lang="en-US" dirty="0" smtClean="0">
                <a:solidFill>
                  <a:srgbClr val="008000"/>
                </a:solidFill>
              </a:rPr>
              <a:t> discriminating</a:t>
            </a:r>
            <a:endParaRPr lang="en-US" dirty="0"/>
          </a:p>
          <a:p>
            <a:r>
              <a:rPr lang="en-US" dirty="0" smtClean="0"/>
              <a:t>      between conflicting measurements of</a:t>
            </a:r>
          </a:p>
          <a:p>
            <a:r>
              <a:rPr lang="en-US" dirty="0"/>
              <a:t> </a:t>
            </a:r>
            <a:r>
              <a:rPr lang="en-US" dirty="0" smtClean="0"/>
              <a:t>     from a well-chosen set of </a:t>
            </a:r>
            <a:r>
              <a:rPr lang="en-US" dirty="0" err="1" smtClean="0"/>
              <a:t>ro</a:t>
            </a:r>
            <a:r>
              <a:rPr lang="en-US" dirty="0" smtClean="0"/>
              <a:t>-vibrational transitions.</a:t>
            </a:r>
            <a:endParaRPr lang="en-US" dirty="0"/>
          </a:p>
        </p:txBody>
      </p:sp>
      <p:graphicFrame>
        <p:nvGraphicFramePr>
          <p:cNvPr id="12" name="Objet 11"/>
          <p:cNvGraphicFramePr>
            <a:graphicFrameLocks noChangeAspect="1"/>
          </p:cNvGraphicFramePr>
          <p:nvPr>
            <p:extLst>
              <p:ext uri="{D42A27DB-BD31-4B8C-83A1-F6EECF244321}">
                <p14:modId xmlns:p14="http://schemas.microsoft.com/office/powerpoint/2010/main" val="3304171584"/>
              </p:ext>
            </p:extLst>
          </p:nvPr>
        </p:nvGraphicFramePr>
        <p:xfrm>
          <a:off x="5015129" y="5577798"/>
          <a:ext cx="871538" cy="360363"/>
        </p:xfrm>
        <a:graphic>
          <a:graphicData uri="http://schemas.openxmlformats.org/presentationml/2006/ole">
            <mc:AlternateContent xmlns:mc="http://schemas.openxmlformats.org/markup-compatibility/2006">
              <mc:Choice xmlns:v="urn:schemas-microsoft-com:vml" Requires="v">
                <p:oleObj spid="_x0000_s76889" name="Équation" r:id="rId12" imgW="583920" imgH="241200" progId="Equation.3">
                  <p:embed/>
                </p:oleObj>
              </mc:Choice>
              <mc:Fallback>
                <p:oleObj name="Équation" r:id="rId12" imgW="583920" imgH="241200" progId="Equation.3">
                  <p:embed/>
                  <p:pic>
                    <p:nvPicPr>
                      <p:cNvPr id="0" name="Object 173"/>
                      <p:cNvPicPr>
                        <a:picLocks noChangeAspect="1" noChangeArrowheads="1"/>
                      </p:cNvPicPr>
                      <p:nvPr/>
                    </p:nvPicPr>
                    <p:blipFill>
                      <a:blip r:embed="rId13"/>
                      <a:srcRect/>
                      <a:stretch>
                        <a:fillRect/>
                      </a:stretch>
                    </p:blipFill>
                    <p:spPr bwMode="auto">
                      <a:xfrm>
                        <a:off x="5015129" y="5577798"/>
                        <a:ext cx="8715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9566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5" name="Titre 1"/>
          <p:cNvSpPr>
            <a:spLocks/>
          </p:cNvSpPr>
          <p:nvPr/>
        </p:nvSpPr>
        <p:spPr bwMode="auto">
          <a:xfrm>
            <a:off x="1057275" y="44450"/>
            <a:ext cx="6610350" cy="523875"/>
          </a:xfrm>
          <a:prstGeom prst="rect">
            <a:avLst/>
          </a:prstGeom>
          <a:noFill/>
          <a:ln w="9525">
            <a:noFill/>
            <a:miter lim="800000"/>
            <a:headEnd/>
            <a:tailEnd/>
          </a:ln>
        </p:spPr>
        <p:txBody>
          <a:bodyPr anchor="ctr"/>
          <a:lstStyle/>
          <a:p>
            <a:pPr algn="ctr"/>
            <a:r>
              <a:rPr lang="en-US" sz="2400" dirty="0" smtClean="0">
                <a:solidFill>
                  <a:srgbClr val="323296"/>
                </a:solidFill>
                <a:latin typeface="Arial" charset="0"/>
              </a:rPr>
              <a:t>Experimental state of art</a:t>
            </a:r>
            <a:endParaRPr lang="en-US" sz="2400" dirty="0">
              <a:solidFill>
                <a:srgbClr val="323296"/>
              </a:solidFill>
              <a:latin typeface="Arial" charset="0"/>
            </a:endParaRPr>
          </a:p>
        </p:txBody>
      </p:sp>
      <p:sp>
        <p:nvSpPr>
          <p:cNvPr id="3" name="ZoneTexte 2"/>
          <p:cNvSpPr txBox="1"/>
          <p:nvPr/>
        </p:nvSpPr>
        <p:spPr>
          <a:xfrm>
            <a:off x="2014152" y="673358"/>
            <a:ext cx="4797852" cy="400110"/>
          </a:xfrm>
          <a:prstGeom prst="rect">
            <a:avLst/>
          </a:prstGeom>
          <a:noFill/>
        </p:spPr>
        <p:txBody>
          <a:bodyPr wrap="none" rtlCol="0">
            <a:spAutoFit/>
          </a:bodyPr>
          <a:lstStyle/>
          <a:p>
            <a:pPr algn="ctr"/>
            <a:r>
              <a:rPr lang="en-US" dirty="0" smtClean="0"/>
              <a:t>One-photon </a:t>
            </a:r>
            <a:r>
              <a:rPr lang="en-US" dirty="0" err="1" smtClean="0"/>
              <a:t>ro</a:t>
            </a:r>
            <a:r>
              <a:rPr lang="en-US" dirty="0" smtClean="0"/>
              <a:t>-vibrational transitions in HD</a:t>
            </a:r>
            <a:r>
              <a:rPr lang="en-US" baseline="30000" dirty="0" smtClean="0"/>
              <a:t>+</a:t>
            </a:r>
          </a:p>
        </p:txBody>
      </p:sp>
      <p:pic>
        <p:nvPicPr>
          <p:cNvPr id="37" name="Picture 1" descr="D:\Work\Data\ionsBeH2plus.jpg"/>
          <p:cNvPicPr>
            <a:picLocks noChangeAspect="1" noChangeArrowheads="1"/>
          </p:cNvPicPr>
          <p:nvPr/>
        </p:nvPicPr>
        <p:blipFill>
          <a:blip r:embed="rId3" cstate="print"/>
          <a:srcRect/>
          <a:stretch>
            <a:fillRect/>
          </a:stretch>
        </p:blipFill>
        <p:spPr bwMode="auto">
          <a:xfrm>
            <a:off x="5292700" y="2631383"/>
            <a:ext cx="3257653" cy="934467"/>
          </a:xfrm>
          <a:prstGeom prst="rect">
            <a:avLst/>
          </a:prstGeom>
          <a:noFill/>
          <a:ln w="28575">
            <a:solidFill>
              <a:srgbClr val="FF0000"/>
            </a:solidFill>
          </a:ln>
          <a:effectLst>
            <a:outerShdw blurRad="50800" dist="38100" dir="2700000" algn="tl" rotWithShape="0">
              <a:prstClr val="black">
                <a:alpha val="40000"/>
              </a:prstClr>
            </a:outerShdw>
          </a:effectLst>
        </p:spPr>
      </p:pic>
      <p:cxnSp>
        <p:nvCxnSpPr>
          <p:cNvPr id="38" name="Straight Connector 37"/>
          <p:cNvCxnSpPr>
            <a:stCxn id="40" idx="1"/>
          </p:cNvCxnSpPr>
          <p:nvPr/>
        </p:nvCxnSpPr>
        <p:spPr>
          <a:xfrm flipH="1">
            <a:off x="5271062" y="1835764"/>
            <a:ext cx="1280808" cy="791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0" idx="3"/>
          </p:cNvCxnSpPr>
          <p:nvPr/>
        </p:nvCxnSpPr>
        <p:spPr>
          <a:xfrm>
            <a:off x="7335869" y="1835763"/>
            <a:ext cx="1234800" cy="79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551870" y="1751936"/>
            <a:ext cx="783999" cy="167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1" name="TextBox 56"/>
          <p:cNvSpPr txBox="1"/>
          <p:nvPr/>
        </p:nvSpPr>
        <p:spPr>
          <a:xfrm>
            <a:off x="6265249" y="2588319"/>
            <a:ext cx="829073" cy="338554"/>
          </a:xfrm>
          <a:prstGeom prst="rect">
            <a:avLst/>
          </a:prstGeom>
          <a:noFill/>
        </p:spPr>
        <p:txBody>
          <a:bodyPr wrap="none" rtlCol="0">
            <a:spAutoFit/>
          </a:bodyPr>
          <a:lstStyle/>
          <a:p>
            <a:r>
              <a:rPr lang="nl-NL" sz="1600" b="1" dirty="0" smtClean="0">
                <a:solidFill>
                  <a:srgbClr val="5374FF"/>
                </a:solidFill>
              </a:rPr>
              <a:t>750 Be</a:t>
            </a:r>
            <a:r>
              <a:rPr lang="nl-NL" sz="1600" b="1" baseline="30000" dirty="0" smtClean="0">
                <a:solidFill>
                  <a:srgbClr val="5374FF"/>
                </a:solidFill>
              </a:rPr>
              <a:t>+</a:t>
            </a:r>
            <a:endParaRPr lang="nl-NL" sz="1600" b="1" baseline="30000" dirty="0">
              <a:solidFill>
                <a:srgbClr val="5374FF"/>
              </a:solidFill>
            </a:endParaRPr>
          </a:p>
        </p:txBody>
      </p:sp>
      <p:sp>
        <p:nvSpPr>
          <p:cNvPr id="42" name="TextBox 59"/>
          <p:cNvSpPr txBox="1"/>
          <p:nvPr/>
        </p:nvSpPr>
        <p:spPr>
          <a:xfrm>
            <a:off x="6432926" y="2931745"/>
            <a:ext cx="1037463" cy="338554"/>
          </a:xfrm>
          <a:prstGeom prst="rect">
            <a:avLst/>
          </a:prstGeom>
          <a:noFill/>
        </p:spPr>
        <p:txBody>
          <a:bodyPr wrap="none" rtlCol="0">
            <a:spAutoFit/>
          </a:bodyPr>
          <a:lstStyle/>
          <a:p>
            <a:r>
              <a:rPr lang="nl-NL" sz="1600" b="1" dirty="0" smtClean="0">
                <a:solidFill>
                  <a:schemeClr val="tx1"/>
                </a:solidFill>
              </a:rPr>
              <a:t>40-85 HD</a:t>
            </a:r>
            <a:r>
              <a:rPr lang="nl-NL" sz="1600" b="1" baseline="30000" dirty="0" smtClean="0">
                <a:solidFill>
                  <a:schemeClr val="tx1"/>
                </a:solidFill>
              </a:rPr>
              <a:t>+</a:t>
            </a:r>
            <a:endParaRPr lang="nl-NL" sz="1600" b="1" baseline="30000" dirty="0">
              <a:solidFill>
                <a:schemeClr val="tx1"/>
              </a:solidFill>
            </a:endParaRPr>
          </a:p>
        </p:txBody>
      </p:sp>
      <p:grpSp>
        <p:nvGrpSpPr>
          <p:cNvPr id="43" name="Group 26"/>
          <p:cNvGrpSpPr/>
          <p:nvPr/>
        </p:nvGrpSpPr>
        <p:grpSpPr>
          <a:xfrm>
            <a:off x="6035114" y="1935932"/>
            <a:ext cx="1867704" cy="274191"/>
            <a:chOff x="3484749" y="1412776"/>
            <a:chExt cx="1867704" cy="274191"/>
          </a:xfrm>
        </p:grpSpPr>
        <p:sp>
          <p:nvSpPr>
            <p:cNvPr id="44" name="Rectangle 43"/>
            <p:cNvSpPr/>
            <p:nvPr/>
          </p:nvSpPr>
          <p:spPr>
            <a:xfrm rot="16200000">
              <a:off x="4281875" y="616390"/>
              <a:ext cx="273451" cy="1867704"/>
            </a:xfrm>
            <a:prstGeom prst="rect">
              <a:avLst/>
            </a:prstGeom>
            <a:gradFill flip="none" rotWithShape="1">
              <a:gsLst>
                <a:gs pos="0">
                  <a:srgbClr val="8488C4"/>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5" name="Straight Connector 23"/>
            <p:cNvCxnSpPr/>
            <p:nvPr/>
          </p:nvCxnSpPr>
          <p:spPr>
            <a:xfrm>
              <a:off x="4762500" y="1412776"/>
              <a:ext cx="0" cy="258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4"/>
            <p:cNvCxnSpPr/>
            <p:nvPr/>
          </p:nvCxnSpPr>
          <p:spPr>
            <a:xfrm>
              <a:off x="4076328" y="1412776"/>
              <a:ext cx="0" cy="258633"/>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rot="16200000">
            <a:off x="6828068" y="681358"/>
            <a:ext cx="273451" cy="1867704"/>
          </a:xfrm>
          <a:prstGeom prst="rect">
            <a:avLst/>
          </a:prstGeom>
          <a:gradFill flip="none" rotWithShape="1">
            <a:gsLst>
              <a:gs pos="0">
                <a:srgbClr val="8488C4"/>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12"/>
          <p:cNvSpPr/>
          <p:nvPr/>
        </p:nvSpPr>
        <p:spPr>
          <a:xfrm>
            <a:off x="6551870" y="1773599"/>
            <a:ext cx="803200" cy="1440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9" name="Group 19"/>
          <p:cNvGrpSpPr/>
          <p:nvPr/>
        </p:nvGrpSpPr>
        <p:grpSpPr>
          <a:xfrm>
            <a:off x="5938914" y="1383148"/>
            <a:ext cx="2054474" cy="917139"/>
            <a:chOff x="3238964" y="2987787"/>
            <a:chExt cx="2054474" cy="917139"/>
          </a:xfrm>
        </p:grpSpPr>
        <p:grpSp>
          <p:nvGrpSpPr>
            <p:cNvPr id="50" name="Group 8"/>
            <p:cNvGrpSpPr/>
            <p:nvPr/>
          </p:nvGrpSpPr>
          <p:grpSpPr>
            <a:xfrm rot="16200000">
              <a:off x="3807631" y="2419120"/>
              <a:ext cx="917139" cy="2054474"/>
              <a:chOff x="666859" y="5157192"/>
              <a:chExt cx="321451" cy="792088"/>
            </a:xfrm>
          </p:grpSpPr>
          <p:sp>
            <p:nvSpPr>
              <p:cNvPr id="53" name="Rectangle 52"/>
              <p:cNvSpPr/>
              <p:nvPr/>
            </p:nvSpPr>
            <p:spPr>
              <a:xfrm>
                <a:off x="882883" y="5157192"/>
                <a:ext cx="105427" cy="792088"/>
              </a:xfrm>
              <a:prstGeom prst="rect">
                <a:avLst/>
              </a:prstGeom>
              <a:gradFill flip="none" rotWithShape="1">
                <a:gsLst>
                  <a:gs pos="0">
                    <a:srgbClr val="8488C4"/>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tangle 53"/>
              <p:cNvSpPr/>
              <p:nvPr/>
            </p:nvSpPr>
            <p:spPr>
              <a:xfrm>
                <a:off x="666859" y="5157192"/>
                <a:ext cx="105427" cy="792088"/>
              </a:xfrm>
              <a:prstGeom prst="rect">
                <a:avLst/>
              </a:prstGeom>
              <a:gradFill flip="none" rotWithShape="1">
                <a:gsLst>
                  <a:gs pos="0">
                    <a:srgbClr val="8488C4"/>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51" name="Straight Connector 14"/>
            <p:cNvCxnSpPr/>
            <p:nvPr/>
          </p:nvCxnSpPr>
          <p:spPr>
            <a:xfrm>
              <a:off x="4610100" y="2987788"/>
              <a:ext cx="0" cy="28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15"/>
            <p:cNvCxnSpPr/>
            <p:nvPr/>
          </p:nvCxnSpPr>
          <p:spPr>
            <a:xfrm>
              <a:off x="3923928" y="2987788"/>
              <a:ext cx="0" cy="2844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 name="TextBox 6"/>
          <p:cNvSpPr txBox="1"/>
          <p:nvPr/>
        </p:nvSpPr>
        <p:spPr>
          <a:xfrm>
            <a:off x="6423792" y="1052736"/>
            <a:ext cx="1213024" cy="307777"/>
          </a:xfrm>
          <a:prstGeom prst="rect">
            <a:avLst/>
          </a:prstGeom>
          <a:noFill/>
        </p:spPr>
        <p:txBody>
          <a:bodyPr wrap="none" rtlCol="0">
            <a:spAutoFit/>
          </a:bodyPr>
          <a:lstStyle/>
          <a:p>
            <a:pPr fontAlgn="auto">
              <a:spcBef>
                <a:spcPts val="0"/>
              </a:spcBef>
              <a:spcAft>
                <a:spcPts val="0"/>
              </a:spcAft>
            </a:pPr>
            <a:r>
              <a:rPr lang="nl-NL" sz="1400" b="1" dirty="0" err="1" smtClean="0">
                <a:solidFill>
                  <a:prstClr val="black"/>
                </a:solidFill>
                <a:latin typeface="Calibri"/>
                <a:cs typeface="+mn-cs"/>
              </a:rPr>
              <a:t>Linear</a:t>
            </a:r>
            <a:r>
              <a:rPr lang="nl-NL" sz="1400" b="1" dirty="0" smtClean="0">
                <a:solidFill>
                  <a:prstClr val="black"/>
                </a:solidFill>
                <a:latin typeface="Calibri"/>
                <a:cs typeface="+mn-cs"/>
              </a:rPr>
              <a:t> RF trap</a:t>
            </a:r>
          </a:p>
        </p:txBody>
      </p:sp>
      <p:cxnSp>
        <p:nvCxnSpPr>
          <p:cNvPr id="59" name="Straight Arrow Connector 4"/>
          <p:cNvCxnSpPr/>
          <p:nvPr/>
        </p:nvCxnSpPr>
        <p:spPr>
          <a:xfrm rot="5400000" flipV="1">
            <a:off x="6910802" y="-134793"/>
            <a:ext cx="0" cy="3960000"/>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7"/>
          <p:cNvSpPr txBox="1"/>
          <p:nvPr/>
        </p:nvSpPr>
        <p:spPr>
          <a:xfrm>
            <a:off x="4869450" y="1508199"/>
            <a:ext cx="740908" cy="307777"/>
          </a:xfrm>
          <a:prstGeom prst="rect">
            <a:avLst/>
          </a:prstGeom>
          <a:noFill/>
        </p:spPr>
        <p:txBody>
          <a:bodyPr wrap="none" rtlCol="0">
            <a:spAutoFit/>
          </a:bodyPr>
          <a:lstStyle/>
          <a:p>
            <a:r>
              <a:rPr lang="nl-NL" sz="1400" b="1" dirty="0" smtClean="0">
                <a:solidFill>
                  <a:srgbClr val="0070C0"/>
                </a:solidFill>
              </a:rPr>
              <a:t>313 </a:t>
            </a:r>
            <a:r>
              <a:rPr lang="nl-NL" sz="1400" b="1" dirty="0" err="1" smtClean="0">
                <a:solidFill>
                  <a:srgbClr val="0070C0"/>
                </a:solidFill>
              </a:rPr>
              <a:t>nm</a:t>
            </a:r>
            <a:endParaRPr lang="nl-NL" sz="1400" b="1" dirty="0" smtClean="0">
              <a:solidFill>
                <a:srgbClr val="0070C0"/>
              </a:solidFill>
            </a:endParaRPr>
          </a:p>
        </p:txBody>
      </p:sp>
      <p:sp>
        <p:nvSpPr>
          <p:cNvPr id="6" name="ZoneTexte 5"/>
          <p:cNvSpPr txBox="1"/>
          <p:nvPr/>
        </p:nvSpPr>
        <p:spPr>
          <a:xfrm>
            <a:off x="451000" y="1196752"/>
            <a:ext cx="4121000" cy="2400657"/>
          </a:xfrm>
          <a:prstGeom prst="rect">
            <a:avLst/>
          </a:prstGeom>
          <a:noFill/>
        </p:spPr>
        <p:txBody>
          <a:bodyPr wrap="none" rtlCol="0">
            <a:spAutoFit/>
          </a:bodyPr>
          <a:lstStyle/>
          <a:p>
            <a:pPr marL="342900" indent="-342900">
              <a:buFont typeface="Wingdings" panose="05000000000000000000" pitchFamily="2" charset="2"/>
              <a:buChar char="Ø"/>
            </a:pPr>
            <a:r>
              <a:rPr lang="en-US" dirty="0" smtClean="0"/>
              <a:t>Sympathetic cooling</a:t>
            </a:r>
          </a:p>
          <a:p>
            <a:r>
              <a:rPr lang="en-US" dirty="0" smtClean="0"/>
              <a:t>      by laser-cooled Be</a:t>
            </a:r>
            <a:r>
              <a:rPr lang="en-US" baseline="30000" dirty="0" smtClean="0"/>
              <a:t>+</a:t>
            </a:r>
            <a:r>
              <a:rPr lang="en-US" dirty="0" smtClean="0"/>
              <a:t> (T</a:t>
            </a:r>
            <a:r>
              <a:rPr lang="en-US" dirty="0" smtClean="0">
                <a:latin typeface="+mn-lt"/>
              </a:rPr>
              <a:t>~</a:t>
            </a:r>
            <a:r>
              <a:rPr lang="en-US" dirty="0" smtClean="0"/>
              <a:t>10 </a:t>
            </a:r>
            <a:r>
              <a:rPr lang="en-US" dirty="0" err="1" smtClean="0"/>
              <a:t>mK</a:t>
            </a:r>
            <a:r>
              <a:rPr lang="en-US" dirty="0" smtClean="0"/>
              <a:t>)</a:t>
            </a:r>
          </a:p>
          <a:p>
            <a:endParaRPr lang="en-US" sz="1400" dirty="0"/>
          </a:p>
          <a:p>
            <a:pPr marL="342900" indent="-342900">
              <a:buFont typeface="Wingdings" panose="05000000000000000000" pitchFamily="2" charset="2"/>
              <a:buChar char="Ø"/>
            </a:pPr>
            <a:r>
              <a:rPr lang="en-US" dirty="0"/>
              <a:t>Detection by selective </a:t>
            </a:r>
            <a:r>
              <a:rPr lang="en-US" dirty="0" smtClean="0"/>
              <a:t>dissociation</a:t>
            </a:r>
          </a:p>
          <a:p>
            <a:r>
              <a:rPr lang="en-US" dirty="0"/>
              <a:t> </a:t>
            </a:r>
            <a:r>
              <a:rPr lang="en-US" dirty="0" smtClean="0"/>
              <a:t>     of </a:t>
            </a:r>
            <a:r>
              <a:rPr lang="en-US" dirty="0"/>
              <a:t>the excited state (REMPD)</a:t>
            </a:r>
          </a:p>
          <a:p>
            <a:endParaRPr lang="en-US" sz="1400" dirty="0"/>
          </a:p>
          <a:p>
            <a:pPr marL="342900" indent="-342900">
              <a:buFont typeface="Wingdings" panose="05000000000000000000" pitchFamily="2" charset="2"/>
              <a:buChar char="Ø"/>
            </a:pPr>
            <a:r>
              <a:rPr lang="en-US" dirty="0"/>
              <a:t>Measurement of HD</a:t>
            </a:r>
            <a:r>
              <a:rPr lang="en-US" baseline="30000" dirty="0"/>
              <a:t>+</a:t>
            </a:r>
            <a:r>
              <a:rPr lang="en-US" dirty="0"/>
              <a:t> ion </a:t>
            </a:r>
            <a:r>
              <a:rPr lang="en-US" dirty="0" smtClean="0"/>
              <a:t>number</a:t>
            </a:r>
          </a:p>
          <a:p>
            <a:r>
              <a:rPr lang="en-US" dirty="0"/>
              <a:t> </a:t>
            </a:r>
            <a:r>
              <a:rPr lang="en-US" dirty="0" smtClean="0"/>
              <a:t>     by </a:t>
            </a:r>
            <a:r>
              <a:rPr lang="en-US" dirty="0"/>
              <a:t>motional </a:t>
            </a:r>
            <a:r>
              <a:rPr lang="en-US" dirty="0" smtClean="0"/>
              <a:t>excitation</a:t>
            </a:r>
            <a:endParaRPr lang="en-US" dirty="0"/>
          </a:p>
        </p:txBody>
      </p:sp>
      <p:sp>
        <p:nvSpPr>
          <p:cNvPr id="10" name="ZoneTexte 9"/>
          <p:cNvSpPr txBox="1"/>
          <p:nvPr/>
        </p:nvSpPr>
        <p:spPr>
          <a:xfrm>
            <a:off x="5365703" y="3575545"/>
            <a:ext cx="3126240" cy="307777"/>
          </a:xfrm>
          <a:prstGeom prst="rect">
            <a:avLst/>
          </a:prstGeom>
          <a:noFill/>
        </p:spPr>
        <p:txBody>
          <a:bodyPr wrap="none" rtlCol="0">
            <a:spAutoFit/>
          </a:bodyPr>
          <a:lstStyle/>
          <a:p>
            <a:pPr algn="ctr"/>
            <a:r>
              <a:rPr lang="en-US" sz="1400" dirty="0" smtClean="0"/>
              <a:t>Image: J.C.J. </a:t>
            </a:r>
            <a:r>
              <a:rPr lang="en-US" sz="1400" dirty="0" err="1" smtClean="0"/>
              <a:t>Koelemeij</a:t>
            </a:r>
            <a:r>
              <a:rPr lang="en-US" sz="1400" dirty="0" smtClean="0"/>
              <a:t> (VU Amsterdam)</a:t>
            </a:r>
            <a:endParaRPr lang="en-US" sz="1400" dirty="0"/>
          </a:p>
        </p:txBody>
      </p:sp>
      <p:sp>
        <p:nvSpPr>
          <p:cNvPr id="148" name="Espace réservé du numéro de diapositive 2"/>
          <p:cNvSpPr>
            <a:spLocks noGrp="1"/>
          </p:cNvSpPr>
          <p:nvPr>
            <p:ph type="sldNum" sz="quarter" idx="12"/>
          </p:nvPr>
        </p:nvSpPr>
        <p:spPr>
          <a:xfrm>
            <a:off x="6553200" y="6245225"/>
            <a:ext cx="2133600" cy="476250"/>
          </a:xfrm>
        </p:spPr>
        <p:txBody>
          <a:bodyPr/>
          <a:lstStyle/>
          <a:p>
            <a:pPr>
              <a:defRPr/>
            </a:pPr>
            <a:fld id="{BA273455-A72C-4444-9939-B73CCE915794}" type="slidenum">
              <a:rPr lang="fr-FR" smtClean="0"/>
              <a:pPr>
                <a:defRPr/>
              </a:pPr>
              <a:t>23</a:t>
            </a:fld>
            <a:endParaRPr lang="fr-FR" dirty="0"/>
          </a:p>
        </p:txBody>
      </p:sp>
      <p:sp>
        <p:nvSpPr>
          <p:cNvPr id="73" name="ZoneTexte 72"/>
          <p:cNvSpPr txBox="1"/>
          <p:nvPr/>
        </p:nvSpPr>
        <p:spPr>
          <a:xfrm>
            <a:off x="4413074" y="4793047"/>
            <a:ext cx="4032448" cy="400110"/>
          </a:xfrm>
          <a:prstGeom prst="rect">
            <a:avLst/>
          </a:prstGeom>
          <a:noFill/>
        </p:spPr>
        <p:txBody>
          <a:bodyPr wrap="square" rtlCol="0">
            <a:spAutoFit/>
          </a:bodyPr>
          <a:lstStyle/>
          <a:p>
            <a:pPr algn="ctr"/>
            <a:r>
              <a:rPr lang="en-US" dirty="0" smtClean="0"/>
              <a:t>Main limitation: Doppler broadening</a:t>
            </a:r>
          </a:p>
        </p:txBody>
      </p:sp>
      <p:sp>
        <p:nvSpPr>
          <p:cNvPr id="74" name="TextBox 47"/>
          <p:cNvSpPr txBox="1"/>
          <p:nvPr/>
        </p:nvSpPr>
        <p:spPr>
          <a:xfrm>
            <a:off x="1300370" y="6301439"/>
            <a:ext cx="2154757" cy="307777"/>
          </a:xfrm>
          <a:prstGeom prst="rect">
            <a:avLst/>
          </a:prstGeom>
          <a:noFill/>
        </p:spPr>
        <p:txBody>
          <a:bodyPr wrap="none" rtlCol="0">
            <a:spAutoFit/>
          </a:bodyPr>
          <a:lstStyle/>
          <a:p>
            <a:r>
              <a:rPr lang="nl-NL" sz="1400" dirty="0">
                <a:latin typeface="Symbol" panose="05050102010706020507" pitchFamily="18" charset="2"/>
              </a:rPr>
              <a:t>n</a:t>
            </a:r>
            <a:r>
              <a:rPr lang="nl-NL" sz="1400" dirty="0" smtClean="0"/>
              <a:t> – 383 407 177.150 [MHz]</a:t>
            </a:r>
            <a:endParaRPr lang="nl-NL" sz="1400" dirty="0"/>
          </a:p>
        </p:txBody>
      </p:sp>
      <p:sp>
        <p:nvSpPr>
          <p:cNvPr id="75" name="TextBox 48"/>
          <p:cNvSpPr txBox="1"/>
          <p:nvPr/>
        </p:nvSpPr>
        <p:spPr>
          <a:xfrm rot="16200000">
            <a:off x="-7936" y="5214024"/>
            <a:ext cx="1546770" cy="307777"/>
          </a:xfrm>
          <a:prstGeom prst="rect">
            <a:avLst/>
          </a:prstGeom>
          <a:noFill/>
        </p:spPr>
        <p:txBody>
          <a:bodyPr wrap="none" rtlCol="0">
            <a:spAutoFit/>
          </a:bodyPr>
          <a:lstStyle/>
          <a:p>
            <a:r>
              <a:rPr lang="nl-NL" sz="1400" dirty="0" err="1" smtClean="0"/>
              <a:t>Fractional</a:t>
            </a:r>
            <a:r>
              <a:rPr lang="nl-NL" sz="1400" dirty="0" smtClean="0"/>
              <a:t> HD</a:t>
            </a:r>
            <a:r>
              <a:rPr lang="nl-NL" sz="1400" baseline="30000" dirty="0" smtClean="0"/>
              <a:t>+</a:t>
            </a:r>
            <a:r>
              <a:rPr lang="nl-NL" sz="1400" dirty="0" smtClean="0"/>
              <a:t> </a:t>
            </a:r>
            <a:r>
              <a:rPr lang="nl-NL" sz="1400" dirty="0" err="1" smtClean="0"/>
              <a:t>loss</a:t>
            </a:r>
            <a:endParaRPr lang="nl-NL" sz="1400" dirty="0"/>
          </a:p>
        </p:txBody>
      </p:sp>
      <p:pic>
        <p:nvPicPr>
          <p:cNvPr id="76" name="Picture 3" descr="C:\DATA\specpl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270" y="4361023"/>
            <a:ext cx="2885913" cy="1973528"/>
          </a:xfrm>
          <a:prstGeom prst="rect">
            <a:avLst/>
          </a:prstGeom>
          <a:noFill/>
          <a:extLst>
            <a:ext uri="{909E8E84-426E-40DD-AFC4-6F175D3DCCD1}">
              <a14:hiddenFill xmlns:a14="http://schemas.microsoft.com/office/drawing/2010/main">
                <a:solidFill>
                  <a:srgbClr val="FFFFFF"/>
                </a:solidFill>
              </a14:hiddenFill>
            </a:ext>
          </a:extLst>
        </p:spPr>
      </p:pic>
      <p:sp>
        <p:nvSpPr>
          <p:cNvPr id="77" name="ZoneTexte 76"/>
          <p:cNvSpPr txBox="1"/>
          <p:nvPr/>
        </p:nvSpPr>
        <p:spPr>
          <a:xfrm>
            <a:off x="4147973" y="5313072"/>
            <a:ext cx="4600491" cy="523220"/>
          </a:xfrm>
          <a:prstGeom prst="rect">
            <a:avLst/>
          </a:prstGeom>
          <a:noFill/>
        </p:spPr>
        <p:txBody>
          <a:bodyPr wrap="none" rtlCol="0">
            <a:spAutoFit/>
          </a:bodyPr>
          <a:lstStyle/>
          <a:p>
            <a:pPr algn="ctr"/>
            <a:r>
              <a:rPr lang="en-US" sz="1400" dirty="0" err="1" smtClean="0">
                <a:solidFill>
                  <a:schemeClr val="tx1"/>
                </a:solidFill>
                <a:latin typeface="Times New Roman" panose="02020603050405020304" pitchFamily="18" charset="0"/>
                <a:cs typeface="Times New Roman" panose="02020603050405020304" pitchFamily="18" charset="0"/>
              </a:rPr>
              <a:t>J.Biesheuvel</a:t>
            </a:r>
            <a:r>
              <a:rPr lang="en-US" sz="1400" dirty="0" smtClean="0">
                <a:solidFill>
                  <a:schemeClr val="tx1"/>
                </a:solidFill>
                <a:latin typeface="Times New Roman" panose="02020603050405020304" pitchFamily="18" charset="0"/>
                <a:cs typeface="Times New Roman" panose="02020603050405020304" pitchFamily="18" charset="0"/>
              </a:rPr>
              <a:t>, J.-Ph. Karr, L. </a:t>
            </a:r>
            <a:r>
              <a:rPr lang="en-US" sz="1400" dirty="0" err="1" smtClean="0">
                <a:solidFill>
                  <a:schemeClr val="tx1"/>
                </a:solidFill>
                <a:latin typeface="Times New Roman" panose="02020603050405020304" pitchFamily="18" charset="0"/>
                <a:cs typeface="Times New Roman" panose="02020603050405020304" pitchFamily="18" charset="0"/>
              </a:rPr>
              <a:t>Hilico</a:t>
            </a:r>
            <a:r>
              <a:rPr lang="en-US" sz="1400" dirty="0" smtClean="0">
                <a:solidFill>
                  <a:schemeClr val="tx1"/>
                </a:solidFill>
                <a:latin typeface="Times New Roman" panose="02020603050405020304" pitchFamily="18" charset="0"/>
                <a:cs typeface="Times New Roman" panose="02020603050405020304" pitchFamily="18" charset="0"/>
              </a:rPr>
              <a:t>, K.S.E. </a:t>
            </a:r>
            <a:r>
              <a:rPr lang="en-US" sz="1400" dirty="0" err="1" smtClean="0">
                <a:solidFill>
                  <a:schemeClr val="tx1"/>
                </a:solidFill>
                <a:latin typeface="Times New Roman" panose="02020603050405020304" pitchFamily="18" charset="0"/>
                <a:cs typeface="Times New Roman" panose="02020603050405020304" pitchFamily="18" charset="0"/>
              </a:rPr>
              <a:t>Eikema</a:t>
            </a:r>
            <a:r>
              <a:rPr lang="en-US" sz="1400" dirty="0" smtClean="0">
                <a:solidFill>
                  <a:schemeClr val="tx1"/>
                </a:solidFill>
                <a:latin typeface="Times New Roman" panose="02020603050405020304" pitchFamily="18" charset="0"/>
                <a:cs typeface="Times New Roman" panose="02020603050405020304" pitchFamily="18" charset="0"/>
              </a:rPr>
              <a:t>,</a:t>
            </a:r>
          </a:p>
          <a:p>
            <a:pPr algn="ctr"/>
            <a:r>
              <a:rPr lang="en-US" sz="1400" dirty="0" smtClean="0">
                <a:solidFill>
                  <a:schemeClr val="tx1"/>
                </a:solidFill>
                <a:latin typeface="Times New Roman" panose="02020603050405020304" pitchFamily="18" charset="0"/>
                <a:cs typeface="Times New Roman" panose="02020603050405020304" pitchFamily="18" charset="0"/>
              </a:rPr>
              <a:t>W. </a:t>
            </a:r>
            <a:r>
              <a:rPr lang="en-US" sz="1400" dirty="0" err="1" smtClean="0">
                <a:solidFill>
                  <a:schemeClr val="tx1"/>
                </a:solidFill>
                <a:latin typeface="Times New Roman" panose="02020603050405020304" pitchFamily="18" charset="0"/>
                <a:cs typeface="Times New Roman" panose="02020603050405020304" pitchFamily="18" charset="0"/>
              </a:rPr>
              <a:t>Ubachs</a:t>
            </a:r>
            <a:r>
              <a:rPr lang="en-US" sz="1400" dirty="0" smtClean="0">
                <a:solidFill>
                  <a:schemeClr val="tx1"/>
                </a:solidFill>
                <a:latin typeface="Times New Roman" panose="02020603050405020304" pitchFamily="18" charset="0"/>
                <a:cs typeface="Times New Roman" panose="02020603050405020304" pitchFamily="18" charset="0"/>
              </a:rPr>
              <a:t>, J.C.J. </a:t>
            </a:r>
            <a:r>
              <a:rPr lang="en-US" sz="1400" dirty="0" err="1" smtClean="0">
                <a:solidFill>
                  <a:schemeClr val="tx1"/>
                </a:solidFill>
                <a:latin typeface="Times New Roman" panose="02020603050405020304" pitchFamily="18" charset="0"/>
                <a:cs typeface="Times New Roman" panose="02020603050405020304" pitchFamily="18" charset="0"/>
              </a:rPr>
              <a:t>Koelemeij</a:t>
            </a:r>
            <a:r>
              <a:rPr lang="en-US" sz="1400" dirty="0" smtClean="0">
                <a:solidFill>
                  <a:schemeClr val="tx1"/>
                </a:solidFill>
                <a:latin typeface="Times New Roman" panose="02020603050405020304" pitchFamily="18" charset="0"/>
                <a:cs typeface="Times New Roman" panose="02020603050405020304" pitchFamily="18" charset="0"/>
              </a:rPr>
              <a:t>, Nature Comm. </a:t>
            </a:r>
            <a:r>
              <a:rPr lang="en-US" sz="1400" b="1" dirty="0" smtClean="0">
                <a:solidFill>
                  <a:schemeClr val="tx1"/>
                </a:solidFill>
                <a:latin typeface="Times New Roman" panose="02020603050405020304" pitchFamily="18" charset="0"/>
                <a:cs typeface="Times New Roman" panose="02020603050405020304" pitchFamily="18" charset="0"/>
              </a:rPr>
              <a:t>7</a:t>
            </a:r>
            <a:r>
              <a:rPr lang="en-US" sz="1400" dirty="0" smtClean="0">
                <a:solidFill>
                  <a:schemeClr val="tx1"/>
                </a:solidFill>
                <a:latin typeface="Times New Roman" panose="02020603050405020304" pitchFamily="18" charset="0"/>
                <a:cs typeface="Times New Roman" panose="02020603050405020304" pitchFamily="18" charset="0"/>
              </a:rPr>
              <a:t>, 10385 (2016)</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78" name="Titre 1"/>
          <p:cNvSpPr>
            <a:spLocks/>
          </p:cNvSpPr>
          <p:nvPr/>
        </p:nvSpPr>
        <p:spPr bwMode="auto">
          <a:xfrm>
            <a:off x="774980" y="4005064"/>
            <a:ext cx="3414674" cy="523875"/>
          </a:xfrm>
          <a:prstGeom prst="rect">
            <a:avLst/>
          </a:prstGeom>
          <a:noFill/>
          <a:ln w="9525">
            <a:noFill/>
            <a:miter lim="800000"/>
            <a:headEnd/>
            <a:tailEnd/>
          </a:ln>
        </p:spPr>
        <p:txBody>
          <a:bodyPr anchor="ctr"/>
          <a:lstStyle/>
          <a:p>
            <a:pPr algn="ctr"/>
            <a:r>
              <a:rPr lang="en-US" dirty="0" smtClean="0">
                <a:latin typeface="Arial" charset="0"/>
              </a:rPr>
              <a:t>HD</a:t>
            </a:r>
            <a:r>
              <a:rPr lang="en-US" baseline="30000" dirty="0" smtClean="0">
                <a:latin typeface="Arial" charset="0"/>
              </a:rPr>
              <a:t>+</a:t>
            </a:r>
            <a:r>
              <a:rPr lang="en-US" dirty="0" smtClean="0">
                <a:latin typeface="Arial" charset="0"/>
              </a:rPr>
              <a:t> </a:t>
            </a:r>
            <a:r>
              <a:rPr lang="en-US" i="1" dirty="0" smtClean="0">
                <a:latin typeface="Times New Roman" panose="02020603050405020304" pitchFamily="18" charset="0"/>
                <a:cs typeface="Times New Roman" panose="02020603050405020304" pitchFamily="18" charset="0"/>
              </a:rPr>
              <a:t>v </a:t>
            </a:r>
            <a:r>
              <a:rPr lang="en-US" dirty="0" smtClean="0">
                <a:latin typeface="Times New Roman" panose="02020603050405020304" pitchFamily="18" charset="0"/>
                <a:cs typeface="Times New Roman" panose="02020603050405020304" pitchFamily="18" charset="0"/>
              </a:rPr>
              <a:t>= 0 → 8 </a:t>
            </a:r>
            <a:r>
              <a:rPr lang="en-US" dirty="0" smtClean="0">
                <a:latin typeface="Arial" charset="0"/>
              </a:rPr>
              <a:t>transition</a:t>
            </a:r>
            <a:endParaRPr lang="en-US" dirty="0">
              <a:latin typeface="Arial" charset="0"/>
            </a:endParaRPr>
          </a:p>
        </p:txBody>
      </p:sp>
    </p:spTree>
    <p:extLst>
      <p:ext uri="{BB962C8B-B14F-4D97-AF65-F5344CB8AC3E}">
        <p14:creationId xmlns:p14="http://schemas.microsoft.com/office/powerpoint/2010/main" val="1045468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p:cNvSpPr>
          <p:nvPr/>
        </p:nvSpPr>
        <p:spPr bwMode="auto">
          <a:xfrm>
            <a:off x="402178" y="4166844"/>
            <a:ext cx="4110738" cy="1604456"/>
          </a:xfrm>
          <a:prstGeom prst="rect">
            <a:avLst/>
          </a:prstGeom>
          <a:noFill/>
          <a:ln w="9525">
            <a:noFill/>
            <a:miter lim="800000"/>
            <a:headEnd/>
            <a:tailEnd/>
          </a:ln>
        </p:spPr>
        <p:txBody>
          <a:bodyPr anchor="ctr"/>
          <a:lstStyle/>
          <a:p>
            <a:pPr algn="ctr"/>
            <a:r>
              <a:rPr lang="en-US" dirty="0" smtClean="0">
                <a:latin typeface="Arial" charset="0"/>
              </a:rPr>
              <a:t>Next step:</a:t>
            </a:r>
          </a:p>
          <a:p>
            <a:pPr algn="ctr"/>
            <a:endParaRPr lang="en-US" dirty="0" smtClean="0">
              <a:latin typeface="Arial" charset="0"/>
            </a:endParaRPr>
          </a:p>
          <a:p>
            <a:pPr algn="ctr"/>
            <a:r>
              <a:rPr lang="en-US" b="1" i="1" dirty="0" smtClean="0">
                <a:solidFill>
                  <a:srgbClr val="008000"/>
                </a:solidFill>
                <a:latin typeface="Arial" charset="0"/>
              </a:rPr>
              <a:t>Doppler-free two-photon transitions</a:t>
            </a:r>
          </a:p>
          <a:p>
            <a:pPr algn="ctr"/>
            <a:r>
              <a:rPr lang="en-US" b="1" i="1" dirty="0" smtClean="0">
                <a:solidFill>
                  <a:srgbClr val="008000"/>
                </a:solidFill>
                <a:latin typeface="Arial" charset="0"/>
              </a:rPr>
              <a:t>Goal  accuracy : 10</a:t>
            </a:r>
            <a:r>
              <a:rPr lang="en-US" b="1" i="1" baseline="30000" dirty="0" smtClean="0">
                <a:solidFill>
                  <a:srgbClr val="008000"/>
                </a:solidFill>
                <a:latin typeface="Arial" charset="0"/>
              </a:rPr>
              <a:t>-12</a:t>
            </a:r>
            <a:endParaRPr lang="en-US" b="1" i="1" baseline="30000" dirty="0">
              <a:solidFill>
                <a:srgbClr val="008000"/>
              </a:solidFill>
              <a:latin typeface="Arial" charset="0"/>
            </a:endParaRPr>
          </a:p>
        </p:txBody>
      </p:sp>
      <p:grpSp>
        <p:nvGrpSpPr>
          <p:cNvPr id="11" name="Groupe 10"/>
          <p:cNvGrpSpPr/>
          <p:nvPr/>
        </p:nvGrpSpPr>
        <p:grpSpPr>
          <a:xfrm>
            <a:off x="492362" y="1026708"/>
            <a:ext cx="4320000" cy="2762332"/>
            <a:chOff x="735591" y="1908000"/>
            <a:chExt cx="4320000" cy="2762332"/>
          </a:xfrm>
        </p:grpSpPr>
        <p:sp>
          <p:nvSpPr>
            <p:cNvPr id="12" name="Rectangle 11"/>
            <p:cNvSpPr/>
            <p:nvPr/>
          </p:nvSpPr>
          <p:spPr bwMode="auto">
            <a:xfrm>
              <a:off x="735591" y="1916832"/>
              <a:ext cx="4320000" cy="2143399"/>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2"/>
                </a:solidFill>
                <a:effectLst/>
                <a:latin typeface="Arial" charset="0"/>
              </a:endParaRPr>
            </a:p>
          </p:txBody>
        </p:sp>
        <p:cxnSp>
          <p:nvCxnSpPr>
            <p:cNvPr id="13" name="Connecteur droit 12"/>
            <p:cNvCxnSpPr/>
            <p:nvPr/>
          </p:nvCxnSpPr>
          <p:spPr bwMode="auto">
            <a:xfrm>
              <a:off x="735591" y="4060231"/>
              <a:ext cx="432000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13"/>
            <p:cNvCxnSpPr/>
            <p:nvPr/>
          </p:nvCxnSpPr>
          <p:spPr bwMode="auto">
            <a:xfrm>
              <a:off x="1166400" y="3987972"/>
              <a:ext cx="0"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14"/>
            <p:cNvCxnSpPr/>
            <p:nvPr/>
          </p:nvCxnSpPr>
          <p:spPr bwMode="auto">
            <a:xfrm>
              <a:off x="1598400" y="3988800"/>
              <a:ext cx="0"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15"/>
            <p:cNvCxnSpPr/>
            <p:nvPr/>
          </p:nvCxnSpPr>
          <p:spPr bwMode="auto">
            <a:xfrm>
              <a:off x="2030400" y="3988800"/>
              <a:ext cx="0"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eur droit 16"/>
            <p:cNvCxnSpPr/>
            <p:nvPr/>
          </p:nvCxnSpPr>
          <p:spPr bwMode="auto">
            <a:xfrm>
              <a:off x="2462400" y="3988800"/>
              <a:ext cx="0"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17"/>
            <p:cNvCxnSpPr/>
            <p:nvPr/>
          </p:nvCxnSpPr>
          <p:spPr bwMode="auto">
            <a:xfrm>
              <a:off x="2894400" y="3988800"/>
              <a:ext cx="0"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p:cNvCxnSpPr/>
            <p:nvPr/>
          </p:nvCxnSpPr>
          <p:spPr bwMode="auto">
            <a:xfrm>
              <a:off x="3326400" y="3988800"/>
              <a:ext cx="0"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p:cNvCxnSpPr/>
            <p:nvPr/>
          </p:nvCxnSpPr>
          <p:spPr bwMode="auto">
            <a:xfrm>
              <a:off x="3758400" y="3988800"/>
              <a:ext cx="0"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20"/>
            <p:cNvCxnSpPr/>
            <p:nvPr/>
          </p:nvCxnSpPr>
          <p:spPr bwMode="auto">
            <a:xfrm>
              <a:off x="4190400" y="3988800"/>
              <a:ext cx="0"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22"/>
            <p:cNvCxnSpPr/>
            <p:nvPr/>
          </p:nvCxnSpPr>
          <p:spPr bwMode="auto">
            <a:xfrm>
              <a:off x="4622400" y="3988800"/>
              <a:ext cx="0" cy="1440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61"/>
            <p:cNvSpPr txBox="1"/>
            <p:nvPr/>
          </p:nvSpPr>
          <p:spPr>
            <a:xfrm>
              <a:off x="2764049" y="406440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smtClean="0">
                  <a:ln>
                    <a:noFill/>
                  </a:ln>
                  <a:solidFill>
                    <a:prstClr val="black"/>
                  </a:solidFill>
                  <a:effectLst/>
                  <a:uLnTx/>
                  <a:uFillTx/>
                </a:rPr>
                <a:t>0</a:t>
              </a:r>
              <a:endParaRPr kumimoji="0" lang="nl-NL" sz="1400" b="0" i="0" u="none" strike="noStrike" kern="0" cap="none" spc="0" normalizeH="0" baseline="0" noProof="0" dirty="0">
                <a:ln>
                  <a:noFill/>
                </a:ln>
                <a:solidFill>
                  <a:prstClr val="black"/>
                </a:solidFill>
                <a:effectLst/>
                <a:uLnTx/>
                <a:uFillTx/>
              </a:endParaRPr>
            </a:p>
          </p:txBody>
        </p:sp>
        <p:sp>
          <p:nvSpPr>
            <p:cNvPr id="25" name="TextBox 62"/>
            <p:cNvSpPr txBox="1"/>
            <p:nvPr/>
          </p:nvSpPr>
          <p:spPr>
            <a:xfrm>
              <a:off x="3196800" y="406440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smtClean="0">
                  <a:ln>
                    <a:noFill/>
                  </a:ln>
                  <a:solidFill>
                    <a:prstClr val="black"/>
                  </a:solidFill>
                  <a:effectLst/>
                  <a:uLnTx/>
                  <a:uFillTx/>
                </a:rPr>
                <a:t>1</a:t>
              </a:r>
              <a:endParaRPr kumimoji="0" lang="nl-NL" sz="1400" b="0" i="0" u="none" strike="noStrike" kern="0" cap="none" spc="0" normalizeH="0" baseline="0" noProof="0" dirty="0">
                <a:ln>
                  <a:noFill/>
                </a:ln>
                <a:solidFill>
                  <a:prstClr val="black"/>
                </a:solidFill>
                <a:effectLst/>
                <a:uLnTx/>
                <a:uFillTx/>
              </a:endParaRPr>
            </a:p>
          </p:txBody>
        </p:sp>
        <p:sp>
          <p:nvSpPr>
            <p:cNvPr id="26" name="TextBox 63"/>
            <p:cNvSpPr txBox="1"/>
            <p:nvPr/>
          </p:nvSpPr>
          <p:spPr>
            <a:xfrm>
              <a:off x="4060800" y="406440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smtClean="0">
                  <a:ln>
                    <a:noFill/>
                  </a:ln>
                  <a:solidFill>
                    <a:prstClr val="black"/>
                  </a:solidFill>
                  <a:effectLst/>
                  <a:uLnTx/>
                  <a:uFillTx/>
                </a:rPr>
                <a:t>3</a:t>
              </a:r>
              <a:endParaRPr kumimoji="0" lang="nl-NL" sz="1400" b="0" i="0" u="none" strike="noStrike" kern="0" cap="none" spc="0" normalizeH="0" baseline="0" noProof="0" dirty="0">
                <a:ln>
                  <a:noFill/>
                </a:ln>
                <a:solidFill>
                  <a:prstClr val="black"/>
                </a:solidFill>
                <a:effectLst/>
                <a:uLnTx/>
                <a:uFillTx/>
              </a:endParaRPr>
            </a:p>
          </p:txBody>
        </p:sp>
        <p:sp>
          <p:nvSpPr>
            <p:cNvPr id="27" name="TextBox 64"/>
            <p:cNvSpPr txBox="1"/>
            <p:nvPr/>
          </p:nvSpPr>
          <p:spPr>
            <a:xfrm>
              <a:off x="1011355" y="4063785"/>
              <a:ext cx="33054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smtClean="0">
                  <a:ln>
                    <a:noFill/>
                  </a:ln>
                  <a:solidFill>
                    <a:prstClr val="black"/>
                  </a:solidFill>
                  <a:effectLst/>
                  <a:uLnTx/>
                  <a:uFillTx/>
                </a:rPr>
                <a:t>-4</a:t>
              </a:r>
              <a:endParaRPr kumimoji="0" lang="nl-NL" sz="1400" b="0" i="0" u="none" strike="noStrike" kern="0" cap="none" spc="0" normalizeH="0" baseline="0" noProof="0" dirty="0">
                <a:ln>
                  <a:noFill/>
                </a:ln>
                <a:solidFill>
                  <a:prstClr val="black"/>
                </a:solidFill>
                <a:effectLst/>
                <a:uLnTx/>
                <a:uFillTx/>
              </a:endParaRPr>
            </a:p>
          </p:txBody>
        </p:sp>
        <p:sp>
          <p:nvSpPr>
            <p:cNvPr id="28" name="TextBox 65"/>
            <p:cNvSpPr txBox="1"/>
            <p:nvPr/>
          </p:nvSpPr>
          <p:spPr>
            <a:xfrm>
              <a:off x="1443600" y="4064400"/>
              <a:ext cx="33054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smtClean="0">
                  <a:ln>
                    <a:noFill/>
                  </a:ln>
                  <a:solidFill>
                    <a:prstClr val="black"/>
                  </a:solidFill>
                  <a:effectLst/>
                  <a:uLnTx/>
                  <a:uFillTx/>
                </a:rPr>
                <a:t>-3</a:t>
              </a:r>
              <a:endParaRPr kumimoji="0" lang="nl-NL" sz="1400" b="0" i="0" u="none" strike="noStrike" kern="0" cap="none" spc="0" normalizeH="0" baseline="0" noProof="0" dirty="0">
                <a:ln>
                  <a:noFill/>
                </a:ln>
                <a:solidFill>
                  <a:prstClr val="black"/>
                </a:solidFill>
                <a:effectLst/>
                <a:uLnTx/>
                <a:uFillTx/>
              </a:endParaRPr>
            </a:p>
          </p:txBody>
        </p:sp>
        <p:sp>
          <p:nvSpPr>
            <p:cNvPr id="29" name="TextBox 66"/>
            <p:cNvSpPr txBox="1"/>
            <p:nvPr/>
          </p:nvSpPr>
          <p:spPr>
            <a:xfrm>
              <a:off x="1875600" y="4064400"/>
              <a:ext cx="33054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smtClean="0">
                  <a:ln>
                    <a:noFill/>
                  </a:ln>
                  <a:solidFill>
                    <a:prstClr val="black"/>
                  </a:solidFill>
                  <a:effectLst/>
                  <a:uLnTx/>
                  <a:uFillTx/>
                </a:rPr>
                <a:t>-2</a:t>
              </a:r>
              <a:endParaRPr kumimoji="0" lang="nl-NL" sz="1400" b="0" i="0" u="none" strike="noStrike" kern="0" cap="none" spc="0" normalizeH="0" baseline="0" noProof="0" dirty="0">
                <a:ln>
                  <a:noFill/>
                </a:ln>
                <a:solidFill>
                  <a:prstClr val="black"/>
                </a:solidFill>
                <a:effectLst/>
                <a:uLnTx/>
                <a:uFillTx/>
              </a:endParaRPr>
            </a:p>
          </p:txBody>
        </p:sp>
        <p:sp>
          <p:nvSpPr>
            <p:cNvPr id="30" name="TextBox 67"/>
            <p:cNvSpPr txBox="1"/>
            <p:nvPr/>
          </p:nvSpPr>
          <p:spPr>
            <a:xfrm>
              <a:off x="2307600" y="4064400"/>
              <a:ext cx="33054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smtClean="0">
                  <a:ln>
                    <a:noFill/>
                  </a:ln>
                  <a:solidFill>
                    <a:prstClr val="black"/>
                  </a:solidFill>
                  <a:effectLst/>
                  <a:uLnTx/>
                  <a:uFillTx/>
                </a:rPr>
                <a:t>-1</a:t>
              </a:r>
              <a:endParaRPr kumimoji="0" lang="nl-NL" sz="1400" b="0" i="0" u="none" strike="noStrike" kern="0" cap="none" spc="0" normalizeH="0" baseline="0" noProof="0" dirty="0">
                <a:ln>
                  <a:noFill/>
                </a:ln>
                <a:solidFill>
                  <a:prstClr val="black"/>
                </a:solidFill>
                <a:effectLst/>
                <a:uLnTx/>
                <a:uFillTx/>
              </a:endParaRPr>
            </a:p>
          </p:txBody>
        </p:sp>
        <p:sp>
          <p:nvSpPr>
            <p:cNvPr id="31" name="TextBox 71"/>
            <p:cNvSpPr txBox="1"/>
            <p:nvPr/>
          </p:nvSpPr>
          <p:spPr>
            <a:xfrm>
              <a:off x="3628800" y="406440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black"/>
                  </a:solidFill>
                  <a:effectLst/>
                  <a:uLnTx/>
                  <a:uFillTx/>
                </a:rPr>
                <a:t>2</a:t>
              </a:r>
            </a:p>
          </p:txBody>
        </p:sp>
        <p:sp>
          <p:nvSpPr>
            <p:cNvPr id="32" name="TextBox 72"/>
            <p:cNvSpPr txBox="1"/>
            <p:nvPr/>
          </p:nvSpPr>
          <p:spPr>
            <a:xfrm>
              <a:off x="4492800" y="406440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black"/>
                  </a:solidFill>
                  <a:effectLst/>
                  <a:uLnTx/>
                  <a:uFillTx/>
                </a:rPr>
                <a:t>4</a:t>
              </a:r>
            </a:p>
          </p:txBody>
        </p:sp>
        <p:sp>
          <p:nvSpPr>
            <p:cNvPr id="33" name="TextBox 96"/>
            <p:cNvSpPr txBox="1"/>
            <p:nvPr/>
          </p:nvSpPr>
          <p:spPr>
            <a:xfrm>
              <a:off x="1551179" y="4301000"/>
              <a:ext cx="270041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prstClr val="black"/>
                  </a:solidFill>
                  <a:effectLst/>
                  <a:uLnTx/>
                  <a:uFillTx/>
                </a:rPr>
                <a:t>Theory – Experiment [ppb]</a:t>
              </a:r>
              <a:endParaRPr kumimoji="0" lang="en-US" sz="1800" b="0" i="0" u="none" strike="noStrike" kern="0" cap="none" spc="0" normalizeH="0" baseline="0" dirty="0">
                <a:ln>
                  <a:noFill/>
                </a:ln>
                <a:solidFill>
                  <a:prstClr val="black"/>
                </a:solidFill>
                <a:effectLst/>
                <a:uLnTx/>
                <a:uFillTx/>
              </a:endParaRPr>
            </a:p>
          </p:txBody>
        </p:sp>
        <p:cxnSp>
          <p:nvCxnSpPr>
            <p:cNvPr id="34" name="Connecteur droit 33"/>
            <p:cNvCxnSpPr/>
            <p:nvPr/>
          </p:nvCxnSpPr>
          <p:spPr bwMode="auto">
            <a:xfrm flipH="1" flipV="1">
              <a:off x="2887200" y="1908000"/>
              <a:ext cx="680" cy="21600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Oval 91"/>
            <p:cNvSpPr>
              <a:spLocks noChangeAspect="1"/>
            </p:cNvSpPr>
            <p:nvPr/>
          </p:nvSpPr>
          <p:spPr>
            <a:xfrm>
              <a:off x="3355200" y="2377260"/>
              <a:ext cx="108000" cy="108000"/>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6" name="Straight Connector 92"/>
            <p:cNvCxnSpPr/>
            <p:nvPr/>
          </p:nvCxnSpPr>
          <p:spPr>
            <a:xfrm>
              <a:off x="3407682" y="2430159"/>
              <a:ext cx="1004400" cy="0"/>
            </a:xfrm>
            <a:prstGeom prst="line">
              <a:avLst/>
            </a:prstGeom>
            <a:noFill/>
            <a:ln w="25400" cap="flat" cmpd="sng" algn="ctr">
              <a:solidFill>
                <a:sysClr val="windowText" lastClr="000000"/>
              </a:solidFill>
              <a:prstDash val="solid"/>
            </a:ln>
            <a:effectLst/>
          </p:spPr>
        </p:cxnSp>
        <p:cxnSp>
          <p:nvCxnSpPr>
            <p:cNvPr id="37" name="Straight Connector 93"/>
            <p:cNvCxnSpPr/>
            <p:nvPr/>
          </p:nvCxnSpPr>
          <p:spPr>
            <a:xfrm>
              <a:off x="2404800" y="2430159"/>
              <a:ext cx="1004400" cy="0"/>
            </a:xfrm>
            <a:prstGeom prst="line">
              <a:avLst/>
            </a:prstGeom>
            <a:noFill/>
            <a:ln w="25400" cap="flat" cmpd="sng" algn="ctr">
              <a:solidFill>
                <a:sysClr val="windowText" lastClr="000000"/>
              </a:solidFill>
              <a:prstDash val="solid"/>
            </a:ln>
            <a:effectLst/>
          </p:spPr>
        </p:cxnSp>
        <p:cxnSp>
          <p:nvCxnSpPr>
            <p:cNvPr id="38" name="Straight Connector 94"/>
            <p:cNvCxnSpPr/>
            <p:nvPr/>
          </p:nvCxnSpPr>
          <p:spPr>
            <a:xfrm rot="16200000">
              <a:off x="4304082" y="2439222"/>
              <a:ext cx="216000" cy="0"/>
            </a:xfrm>
            <a:prstGeom prst="line">
              <a:avLst/>
            </a:prstGeom>
            <a:noFill/>
            <a:ln w="25400" cap="flat" cmpd="sng" algn="ctr">
              <a:solidFill>
                <a:sysClr val="windowText" lastClr="000000"/>
              </a:solidFill>
              <a:prstDash val="solid"/>
            </a:ln>
            <a:effectLst/>
          </p:spPr>
        </p:cxnSp>
        <p:cxnSp>
          <p:nvCxnSpPr>
            <p:cNvPr id="39" name="Straight Connector 95"/>
            <p:cNvCxnSpPr/>
            <p:nvPr/>
          </p:nvCxnSpPr>
          <p:spPr>
            <a:xfrm rot="16200000">
              <a:off x="2299521" y="2439973"/>
              <a:ext cx="216000" cy="0"/>
            </a:xfrm>
            <a:prstGeom prst="line">
              <a:avLst/>
            </a:prstGeom>
            <a:noFill/>
            <a:ln w="25400" cap="flat" cmpd="sng" algn="ctr">
              <a:solidFill>
                <a:sysClr val="windowText" lastClr="000000"/>
              </a:solidFill>
              <a:prstDash val="solid"/>
            </a:ln>
            <a:effectLst/>
          </p:spPr>
        </p:cxnSp>
        <p:sp>
          <p:nvSpPr>
            <p:cNvPr id="40" name="Oval 91"/>
            <p:cNvSpPr>
              <a:spLocks noChangeAspect="1"/>
            </p:cNvSpPr>
            <p:nvPr/>
          </p:nvSpPr>
          <p:spPr>
            <a:xfrm>
              <a:off x="3866400" y="2950613"/>
              <a:ext cx="108000" cy="108000"/>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cxnSp>
          <p:nvCxnSpPr>
            <p:cNvPr id="41" name="Straight Connector 92"/>
            <p:cNvCxnSpPr/>
            <p:nvPr/>
          </p:nvCxnSpPr>
          <p:spPr>
            <a:xfrm>
              <a:off x="3920400" y="3003512"/>
              <a:ext cx="442800" cy="0"/>
            </a:xfrm>
            <a:prstGeom prst="line">
              <a:avLst/>
            </a:prstGeom>
            <a:noFill/>
            <a:ln w="25400" cap="flat" cmpd="sng" algn="ctr">
              <a:solidFill>
                <a:sysClr val="windowText" lastClr="000000"/>
              </a:solidFill>
              <a:prstDash val="solid"/>
            </a:ln>
            <a:effectLst/>
          </p:spPr>
        </p:cxnSp>
        <p:cxnSp>
          <p:nvCxnSpPr>
            <p:cNvPr id="42" name="Straight Connector 93"/>
            <p:cNvCxnSpPr/>
            <p:nvPr/>
          </p:nvCxnSpPr>
          <p:spPr>
            <a:xfrm>
              <a:off x="3477600" y="3003512"/>
              <a:ext cx="442800" cy="0"/>
            </a:xfrm>
            <a:prstGeom prst="line">
              <a:avLst/>
            </a:prstGeom>
            <a:noFill/>
            <a:ln w="25400" cap="flat" cmpd="sng" algn="ctr">
              <a:solidFill>
                <a:sysClr val="windowText" lastClr="000000"/>
              </a:solidFill>
              <a:prstDash val="solid"/>
            </a:ln>
            <a:effectLst/>
          </p:spPr>
        </p:cxnSp>
        <p:cxnSp>
          <p:nvCxnSpPr>
            <p:cNvPr id="43" name="Straight Connector 94"/>
            <p:cNvCxnSpPr/>
            <p:nvPr/>
          </p:nvCxnSpPr>
          <p:spPr>
            <a:xfrm rot="16200000">
              <a:off x="4247976" y="3012575"/>
              <a:ext cx="216000" cy="0"/>
            </a:xfrm>
            <a:prstGeom prst="line">
              <a:avLst/>
            </a:prstGeom>
            <a:noFill/>
            <a:ln w="25400" cap="flat" cmpd="sng" algn="ctr">
              <a:solidFill>
                <a:sysClr val="windowText" lastClr="000000"/>
              </a:solidFill>
              <a:prstDash val="solid"/>
            </a:ln>
            <a:effectLst/>
          </p:spPr>
        </p:cxnSp>
        <p:cxnSp>
          <p:nvCxnSpPr>
            <p:cNvPr id="44" name="Straight Connector 95"/>
            <p:cNvCxnSpPr/>
            <p:nvPr/>
          </p:nvCxnSpPr>
          <p:spPr>
            <a:xfrm rot="16200000">
              <a:off x="3367978" y="3013326"/>
              <a:ext cx="216000" cy="0"/>
            </a:xfrm>
            <a:prstGeom prst="line">
              <a:avLst/>
            </a:prstGeom>
            <a:noFill/>
            <a:ln w="25400" cap="flat" cmpd="sng" algn="ctr">
              <a:solidFill>
                <a:sysClr val="windowText" lastClr="000000"/>
              </a:solidFill>
              <a:prstDash val="solid"/>
            </a:ln>
            <a:effectLst/>
          </p:spPr>
        </p:cxnSp>
        <p:sp>
          <p:nvSpPr>
            <p:cNvPr id="45" name="Oval 91"/>
            <p:cNvSpPr>
              <a:spLocks noChangeAspect="1"/>
            </p:cNvSpPr>
            <p:nvPr/>
          </p:nvSpPr>
          <p:spPr>
            <a:xfrm>
              <a:off x="2574000" y="3527404"/>
              <a:ext cx="108000" cy="108000"/>
            </a:xfrm>
            <a:prstGeom prst="ellipse">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cxnSp>
          <p:nvCxnSpPr>
            <p:cNvPr id="46" name="Straight Connector 92"/>
            <p:cNvCxnSpPr/>
            <p:nvPr/>
          </p:nvCxnSpPr>
          <p:spPr>
            <a:xfrm>
              <a:off x="2628000" y="3580303"/>
              <a:ext cx="460800" cy="0"/>
            </a:xfrm>
            <a:prstGeom prst="line">
              <a:avLst/>
            </a:prstGeom>
            <a:noFill/>
            <a:ln w="25400" cap="flat" cmpd="sng" algn="ctr">
              <a:solidFill>
                <a:srgbClr val="C00000"/>
              </a:solidFill>
              <a:prstDash val="solid"/>
            </a:ln>
            <a:effectLst/>
          </p:spPr>
        </p:cxnSp>
        <p:cxnSp>
          <p:nvCxnSpPr>
            <p:cNvPr id="47" name="Straight Connector 93"/>
            <p:cNvCxnSpPr/>
            <p:nvPr/>
          </p:nvCxnSpPr>
          <p:spPr>
            <a:xfrm>
              <a:off x="2167200" y="3580303"/>
              <a:ext cx="460800" cy="0"/>
            </a:xfrm>
            <a:prstGeom prst="line">
              <a:avLst/>
            </a:prstGeom>
            <a:noFill/>
            <a:ln w="25400" cap="flat" cmpd="sng" algn="ctr">
              <a:solidFill>
                <a:srgbClr val="C00000"/>
              </a:solidFill>
              <a:prstDash val="solid"/>
            </a:ln>
            <a:effectLst/>
          </p:spPr>
        </p:cxnSp>
        <p:cxnSp>
          <p:nvCxnSpPr>
            <p:cNvPr id="48" name="Straight Connector 94"/>
            <p:cNvCxnSpPr/>
            <p:nvPr/>
          </p:nvCxnSpPr>
          <p:spPr>
            <a:xfrm rot="16200000">
              <a:off x="2992036" y="3589366"/>
              <a:ext cx="216000" cy="0"/>
            </a:xfrm>
            <a:prstGeom prst="line">
              <a:avLst/>
            </a:prstGeom>
            <a:noFill/>
            <a:ln w="25400" cap="flat" cmpd="sng" algn="ctr">
              <a:solidFill>
                <a:srgbClr val="C00000"/>
              </a:solidFill>
              <a:prstDash val="solid"/>
            </a:ln>
            <a:effectLst/>
          </p:spPr>
        </p:cxnSp>
        <p:cxnSp>
          <p:nvCxnSpPr>
            <p:cNvPr id="49" name="Straight Connector 95"/>
            <p:cNvCxnSpPr/>
            <p:nvPr/>
          </p:nvCxnSpPr>
          <p:spPr>
            <a:xfrm rot="16200000">
              <a:off x="2063883" y="3590117"/>
              <a:ext cx="216000" cy="0"/>
            </a:xfrm>
            <a:prstGeom prst="line">
              <a:avLst/>
            </a:prstGeom>
            <a:noFill/>
            <a:ln w="25400" cap="flat" cmpd="sng" algn="ctr">
              <a:solidFill>
                <a:srgbClr val="C00000"/>
              </a:solidFill>
              <a:prstDash val="solid"/>
            </a:ln>
            <a:effectLst/>
          </p:spPr>
        </p:cxnSp>
        <p:sp>
          <p:nvSpPr>
            <p:cNvPr id="50" name="ZoneTexte 49"/>
            <p:cNvSpPr txBox="1"/>
            <p:nvPr/>
          </p:nvSpPr>
          <p:spPr>
            <a:xfrm>
              <a:off x="904990" y="2204864"/>
              <a:ext cx="1374095" cy="523220"/>
            </a:xfrm>
            <a:prstGeom prst="rect">
              <a:avLst/>
            </a:prstGeom>
            <a:noFill/>
          </p:spPr>
          <p:txBody>
            <a:bodyPr wrap="none" rtlCol="0">
              <a:spAutoFit/>
            </a:bodyPr>
            <a:lstStyle/>
            <a:p>
              <a:pPr algn="ctr"/>
              <a:r>
                <a:rPr lang="en-US" sz="1400" dirty="0" smtClean="0">
                  <a:solidFill>
                    <a:schemeClr val="tx1"/>
                  </a:solidFill>
                </a:rPr>
                <a:t>Düsseldorf 2007</a:t>
              </a:r>
              <a:endParaRPr lang="en-US" sz="1400" dirty="0" smtClean="0">
                <a:solidFill>
                  <a:schemeClr val="tx1"/>
                </a:solidFill>
                <a:latin typeface="Times New Roman" panose="02020603050405020304" pitchFamily="18" charset="0"/>
                <a:cs typeface="Times New Roman" panose="02020603050405020304" pitchFamily="18" charset="0"/>
              </a:endParaRPr>
            </a:p>
            <a:p>
              <a:pPr algn="ctr"/>
              <a:r>
                <a:rPr lang="en-US" sz="1400" i="1" dirty="0" smtClean="0">
                  <a:solidFill>
                    <a:schemeClr val="tx1"/>
                  </a:solidFill>
                  <a:latin typeface="Times New Roman" panose="02020603050405020304" pitchFamily="18" charset="0"/>
                  <a:cs typeface="Times New Roman" panose="02020603050405020304" pitchFamily="18" charset="0"/>
                </a:rPr>
                <a:t>v</a:t>
              </a:r>
              <a:r>
                <a:rPr lang="en-US" sz="1400" dirty="0" smtClean="0">
                  <a:solidFill>
                    <a:schemeClr val="tx1"/>
                  </a:solidFill>
                  <a:latin typeface="Times New Roman" panose="02020603050405020304" pitchFamily="18" charset="0"/>
                  <a:cs typeface="Times New Roman" panose="02020603050405020304" pitchFamily="18" charset="0"/>
                </a:rPr>
                <a:t> = 0 → 4</a:t>
              </a:r>
              <a:endParaRPr lang="en-US" sz="1400" dirty="0">
                <a:solidFill>
                  <a:schemeClr val="tx1"/>
                </a:solidFill>
              </a:endParaRPr>
            </a:p>
          </p:txBody>
        </p:sp>
        <p:sp>
          <p:nvSpPr>
            <p:cNvPr id="51" name="ZoneTexte 50"/>
            <p:cNvSpPr txBox="1"/>
            <p:nvPr/>
          </p:nvSpPr>
          <p:spPr>
            <a:xfrm>
              <a:off x="879127" y="2766336"/>
              <a:ext cx="1374094" cy="523220"/>
            </a:xfrm>
            <a:prstGeom prst="rect">
              <a:avLst/>
            </a:prstGeom>
            <a:noFill/>
          </p:spPr>
          <p:txBody>
            <a:bodyPr wrap="none" rtlCol="0">
              <a:spAutoFit/>
            </a:bodyPr>
            <a:lstStyle/>
            <a:p>
              <a:pPr algn="ctr"/>
              <a:r>
                <a:rPr lang="en-US" sz="1400" dirty="0" smtClean="0">
                  <a:solidFill>
                    <a:schemeClr val="tx1"/>
                  </a:solidFill>
                </a:rPr>
                <a:t>Düsseldorf 2012</a:t>
              </a:r>
            </a:p>
            <a:p>
              <a:pPr algn="ctr"/>
              <a:r>
                <a:rPr lang="en-US" sz="1400" i="1" dirty="0">
                  <a:solidFill>
                    <a:schemeClr val="tx1"/>
                  </a:solidFill>
                  <a:latin typeface="Times New Roman" panose="02020603050405020304" pitchFamily="18" charset="0"/>
                  <a:cs typeface="Times New Roman" panose="02020603050405020304" pitchFamily="18" charset="0"/>
                </a:rPr>
                <a:t>v</a:t>
              </a:r>
              <a:r>
                <a:rPr lang="en-US" sz="1400" dirty="0">
                  <a:solidFill>
                    <a:schemeClr val="tx1"/>
                  </a:solidFill>
                  <a:latin typeface="Times New Roman" panose="02020603050405020304" pitchFamily="18" charset="0"/>
                  <a:cs typeface="Times New Roman" panose="02020603050405020304" pitchFamily="18" charset="0"/>
                </a:rPr>
                <a:t> = 0 → 1</a:t>
              </a:r>
              <a:endParaRPr lang="en-US" sz="1400" dirty="0">
                <a:solidFill>
                  <a:schemeClr val="tx1"/>
                </a:solidFill>
              </a:endParaRPr>
            </a:p>
          </p:txBody>
        </p:sp>
        <p:sp>
          <p:nvSpPr>
            <p:cNvPr id="52" name="ZoneTexte 51"/>
            <p:cNvSpPr txBox="1"/>
            <p:nvPr/>
          </p:nvSpPr>
          <p:spPr>
            <a:xfrm>
              <a:off x="3390923" y="3348629"/>
              <a:ext cx="1456399" cy="523220"/>
            </a:xfrm>
            <a:prstGeom prst="rect">
              <a:avLst/>
            </a:prstGeom>
            <a:noFill/>
          </p:spPr>
          <p:txBody>
            <a:bodyPr wrap="square" rtlCol="0">
              <a:spAutoFit/>
            </a:bodyPr>
            <a:lstStyle/>
            <a:p>
              <a:pPr algn="ctr"/>
              <a:r>
                <a:rPr lang="en-US" sz="1400" dirty="0" smtClean="0">
                  <a:solidFill>
                    <a:schemeClr val="tx1"/>
                  </a:solidFill>
                </a:rPr>
                <a:t>Amsterdam 2016</a:t>
              </a:r>
            </a:p>
            <a:p>
              <a:pPr algn="ctr"/>
              <a:r>
                <a:rPr lang="en-US" sz="1400" i="1" dirty="0" smtClean="0">
                  <a:solidFill>
                    <a:schemeClr val="tx1"/>
                  </a:solidFill>
                  <a:latin typeface="Times New Roman" panose="02020603050405020304" pitchFamily="18" charset="0"/>
                  <a:cs typeface="Times New Roman" panose="02020603050405020304" pitchFamily="18" charset="0"/>
                </a:rPr>
                <a:t>v = 0 → 8</a:t>
              </a:r>
              <a:endParaRPr lang="en-US" sz="1400" i="1" dirty="0">
                <a:solidFill>
                  <a:schemeClr val="tx1"/>
                </a:solidFill>
                <a:latin typeface="Times New Roman" panose="02020603050405020304" pitchFamily="18" charset="0"/>
                <a:cs typeface="Times New Roman" panose="02020603050405020304" pitchFamily="18" charset="0"/>
              </a:endParaRPr>
            </a:p>
          </p:txBody>
        </p:sp>
      </p:grpSp>
      <p:grpSp>
        <p:nvGrpSpPr>
          <p:cNvPr id="53" name="Groupe 52"/>
          <p:cNvGrpSpPr/>
          <p:nvPr/>
        </p:nvGrpSpPr>
        <p:grpSpPr>
          <a:xfrm>
            <a:off x="5555594" y="1386748"/>
            <a:ext cx="2630400" cy="707886"/>
            <a:chOff x="5911466" y="4498100"/>
            <a:chExt cx="2630400" cy="707886"/>
          </a:xfrm>
        </p:grpSpPr>
        <p:sp>
          <p:nvSpPr>
            <p:cNvPr id="54" name="ZoneTexte 53"/>
            <p:cNvSpPr txBox="1"/>
            <p:nvPr/>
          </p:nvSpPr>
          <p:spPr>
            <a:xfrm>
              <a:off x="5911466" y="4498100"/>
              <a:ext cx="2630400" cy="707886"/>
            </a:xfrm>
            <a:prstGeom prst="rect">
              <a:avLst/>
            </a:prstGeom>
            <a:noFill/>
          </p:spPr>
          <p:txBody>
            <a:bodyPr wrap="none" rtlCol="0">
              <a:spAutoFit/>
            </a:bodyPr>
            <a:lstStyle/>
            <a:p>
              <a:r>
                <a:rPr lang="en-US" dirty="0" smtClean="0">
                  <a:sym typeface="Symbol"/>
                </a:rPr>
                <a:t> </a:t>
              </a:r>
              <a:r>
                <a:rPr lang="en-US" dirty="0" smtClean="0"/>
                <a:t>Determination of </a:t>
              </a:r>
            </a:p>
            <a:p>
              <a:r>
                <a:rPr lang="en-US" dirty="0" smtClean="0"/>
                <a:t> with 2.5 ppb accuracy </a:t>
              </a:r>
              <a:endParaRPr lang="en-US" dirty="0"/>
            </a:p>
          </p:txBody>
        </p:sp>
        <p:graphicFrame>
          <p:nvGraphicFramePr>
            <p:cNvPr id="55" name="Objet 54"/>
            <p:cNvGraphicFramePr>
              <a:graphicFrameLocks noChangeAspect="1"/>
            </p:cNvGraphicFramePr>
            <p:nvPr>
              <p:extLst>
                <p:ext uri="{D42A27DB-BD31-4B8C-83A1-F6EECF244321}">
                  <p14:modId xmlns:p14="http://schemas.microsoft.com/office/powerpoint/2010/main" val="2982226072"/>
                </p:ext>
              </p:extLst>
            </p:nvPr>
          </p:nvGraphicFramePr>
          <p:xfrm>
            <a:off x="8084791" y="4569015"/>
            <a:ext cx="338137" cy="338138"/>
          </p:xfrm>
          <a:graphic>
            <a:graphicData uri="http://schemas.openxmlformats.org/presentationml/2006/ole">
              <mc:AlternateContent xmlns:mc="http://schemas.openxmlformats.org/markup-compatibility/2006">
                <mc:Choice xmlns:v="urn:schemas-microsoft-com:vml" Requires="v">
                  <p:oleObj spid="_x0000_s78868" name="Équation" r:id="rId3" imgW="241195" imgH="241195" progId="Equation.3">
                    <p:embed/>
                  </p:oleObj>
                </mc:Choice>
                <mc:Fallback>
                  <p:oleObj name="Équation" r:id="rId3" imgW="241195"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4791" y="4569015"/>
                          <a:ext cx="338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6" name="ZoneTexte 55"/>
          <p:cNvSpPr txBox="1"/>
          <p:nvPr/>
        </p:nvSpPr>
        <p:spPr>
          <a:xfrm>
            <a:off x="5235706" y="2201053"/>
            <a:ext cx="3440750" cy="738664"/>
          </a:xfrm>
          <a:prstGeom prst="rect">
            <a:avLst/>
          </a:prstGeom>
          <a:noFill/>
        </p:spPr>
        <p:txBody>
          <a:bodyPr wrap="none" rtlCol="0">
            <a:spAutoFit/>
          </a:bodyPr>
          <a:lstStyle/>
          <a:p>
            <a:pPr algn="ctr"/>
            <a:r>
              <a:rPr lang="fr-FR" sz="1400" dirty="0" smtClean="0">
                <a:solidFill>
                  <a:schemeClr val="tx1"/>
                </a:solidFill>
                <a:latin typeface="Times New Roman" panose="02020603050405020304" pitchFamily="18" charset="0"/>
                <a:cs typeface="Times New Roman" panose="02020603050405020304" pitchFamily="18" charset="0"/>
              </a:rPr>
              <a:t>S. </a:t>
            </a:r>
            <a:r>
              <a:rPr lang="fr-FR" sz="1400" dirty="0" err="1" smtClean="0">
                <a:solidFill>
                  <a:schemeClr val="tx1"/>
                </a:solidFill>
                <a:latin typeface="Times New Roman" panose="02020603050405020304" pitchFamily="18" charset="0"/>
                <a:cs typeface="Times New Roman" panose="02020603050405020304" pitchFamily="18" charset="0"/>
              </a:rPr>
              <a:t>Patra</a:t>
            </a:r>
            <a:r>
              <a:rPr lang="fr-FR" sz="1400" dirty="0" smtClean="0">
                <a:solidFill>
                  <a:schemeClr val="tx1"/>
                </a:solidFill>
                <a:latin typeface="Times New Roman" panose="02020603050405020304" pitchFamily="18" charset="0"/>
                <a:cs typeface="Times New Roman" panose="02020603050405020304" pitchFamily="18" charset="0"/>
              </a:rPr>
              <a:t>, J.-Ph. Karr, L. </a:t>
            </a:r>
            <a:r>
              <a:rPr lang="fr-FR" sz="1400" dirty="0" err="1" smtClean="0">
                <a:solidFill>
                  <a:schemeClr val="tx1"/>
                </a:solidFill>
                <a:latin typeface="Times New Roman" panose="02020603050405020304" pitchFamily="18" charset="0"/>
                <a:cs typeface="Times New Roman" panose="02020603050405020304" pitchFamily="18" charset="0"/>
              </a:rPr>
              <a:t>Hilico</a:t>
            </a:r>
            <a:r>
              <a:rPr lang="fr-FR" sz="1400" dirty="0" smtClean="0">
                <a:solidFill>
                  <a:schemeClr val="tx1"/>
                </a:solidFill>
                <a:latin typeface="Times New Roman" panose="02020603050405020304" pitchFamily="18" charset="0"/>
                <a:cs typeface="Times New Roman" panose="02020603050405020304" pitchFamily="18" charset="0"/>
              </a:rPr>
              <a:t>,</a:t>
            </a:r>
          </a:p>
          <a:p>
            <a:pPr algn="ctr"/>
            <a:r>
              <a:rPr lang="fr-FR" sz="1400" dirty="0" smtClean="0">
                <a:solidFill>
                  <a:schemeClr val="tx1"/>
                </a:solidFill>
                <a:latin typeface="Times New Roman" panose="02020603050405020304" pitchFamily="18" charset="0"/>
                <a:cs typeface="Times New Roman" panose="02020603050405020304" pitchFamily="18" charset="0"/>
              </a:rPr>
              <a:t>M. </a:t>
            </a:r>
            <a:r>
              <a:rPr lang="fr-FR" sz="1400" dirty="0" err="1" smtClean="0">
                <a:solidFill>
                  <a:schemeClr val="tx1"/>
                </a:solidFill>
                <a:latin typeface="Times New Roman" panose="02020603050405020304" pitchFamily="18" charset="0"/>
                <a:cs typeface="Times New Roman" panose="02020603050405020304" pitchFamily="18" charset="0"/>
              </a:rPr>
              <a:t>Germann</a:t>
            </a:r>
            <a:r>
              <a:rPr lang="fr-FR" sz="1400" dirty="0" smtClean="0">
                <a:solidFill>
                  <a:schemeClr val="tx1"/>
                </a:solidFill>
                <a:latin typeface="Times New Roman" panose="02020603050405020304" pitchFamily="18" charset="0"/>
                <a:cs typeface="Times New Roman" panose="02020603050405020304" pitchFamily="18" charset="0"/>
              </a:rPr>
              <a:t>, V.I. </a:t>
            </a:r>
            <a:r>
              <a:rPr lang="fr-FR" sz="1400" dirty="0" err="1" smtClean="0">
                <a:solidFill>
                  <a:schemeClr val="tx1"/>
                </a:solidFill>
                <a:latin typeface="Times New Roman" panose="02020603050405020304" pitchFamily="18" charset="0"/>
                <a:cs typeface="Times New Roman" panose="02020603050405020304" pitchFamily="18" charset="0"/>
              </a:rPr>
              <a:t>Korobov</a:t>
            </a:r>
            <a:r>
              <a:rPr lang="fr-FR" sz="1400" dirty="0" smtClean="0">
                <a:solidFill>
                  <a:schemeClr val="tx1"/>
                </a:solidFill>
                <a:latin typeface="Times New Roman" panose="02020603050405020304" pitchFamily="18" charset="0"/>
                <a:cs typeface="Times New Roman" panose="02020603050405020304" pitchFamily="18" charset="0"/>
              </a:rPr>
              <a:t>, J.C.J. </a:t>
            </a:r>
            <a:r>
              <a:rPr lang="fr-FR" sz="1400" dirty="0" err="1" smtClean="0">
                <a:solidFill>
                  <a:schemeClr val="tx1"/>
                </a:solidFill>
                <a:latin typeface="Times New Roman" panose="02020603050405020304" pitchFamily="18" charset="0"/>
                <a:cs typeface="Times New Roman" panose="02020603050405020304" pitchFamily="18" charset="0"/>
              </a:rPr>
              <a:t>Koelemeij</a:t>
            </a:r>
            <a:r>
              <a:rPr lang="fr-FR" sz="1400" dirty="0" smtClean="0">
                <a:solidFill>
                  <a:schemeClr val="tx1"/>
                </a:solidFill>
                <a:latin typeface="Times New Roman" panose="02020603050405020304" pitchFamily="18" charset="0"/>
                <a:cs typeface="Times New Roman" panose="02020603050405020304" pitchFamily="18" charset="0"/>
              </a:rPr>
              <a:t>,</a:t>
            </a:r>
          </a:p>
          <a:p>
            <a:pPr algn="ctr"/>
            <a:r>
              <a:rPr lang="fr-FR" sz="1400" dirty="0" smtClean="0">
                <a:solidFill>
                  <a:schemeClr val="tx1"/>
                </a:solidFill>
                <a:latin typeface="Times New Roman" panose="02020603050405020304" pitchFamily="18" charset="0"/>
                <a:cs typeface="Times New Roman" panose="02020603050405020304" pitchFamily="18" charset="0"/>
              </a:rPr>
              <a:t>arXiv:1710.11537, to </a:t>
            </a:r>
            <a:r>
              <a:rPr lang="fr-FR" sz="1400" dirty="0" err="1" smtClean="0">
                <a:solidFill>
                  <a:schemeClr val="tx1"/>
                </a:solidFill>
                <a:latin typeface="Times New Roman" panose="02020603050405020304" pitchFamily="18" charset="0"/>
                <a:cs typeface="Times New Roman" panose="02020603050405020304" pitchFamily="18" charset="0"/>
              </a:rPr>
              <a:t>appear</a:t>
            </a:r>
            <a:r>
              <a:rPr lang="fr-FR" sz="1400" dirty="0" smtClean="0">
                <a:solidFill>
                  <a:schemeClr val="tx1"/>
                </a:solidFill>
                <a:latin typeface="Times New Roman" panose="02020603050405020304" pitchFamily="18" charset="0"/>
                <a:cs typeface="Times New Roman" panose="02020603050405020304" pitchFamily="18" charset="0"/>
              </a:rPr>
              <a:t> in J. Phys. B</a:t>
            </a:r>
          </a:p>
        </p:txBody>
      </p:sp>
      <p:sp>
        <p:nvSpPr>
          <p:cNvPr id="57" name="Espace réservé du numéro de diapositive 2"/>
          <p:cNvSpPr txBox="1">
            <a:spLocks/>
          </p:cNvSpPr>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en-US"/>
            </a:defPPr>
            <a:lvl1pPr algn="r" rtl="0" fontAlgn="auto">
              <a:spcBef>
                <a:spcPts val="0"/>
              </a:spcBef>
              <a:spcAft>
                <a:spcPts val="0"/>
              </a:spcAft>
              <a:buFontTx/>
              <a:buNone/>
              <a:defRPr sz="1400" kern="1200">
                <a:solidFill>
                  <a:srgbClr val="000000"/>
                </a:solidFill>
                <a:latin typeface="+mn-lt"/>
                <a:ea typeface="+mn-ea"/>
                <a:cs typeface="+mn-cs"/>
              </a:defRPr>
            </a:lvl1pPr>
            <a:lvl2pPr marL="457200" algn="l" rtl="0" fontAlgn="base">
              <a:spcBef>
                <a:spcPct val="0"/>
              </a:spcBef>
              <a:spcAft>
                <a:spcPct val="0"/>
              </a:spcAft>
              <a:defRPr sz="2000" kern="1200">
                <a:solidFill>
                  <a:srgbClr val="006699"/>
                </a:solidFill>
                <a:latin typeface="Calibri" pitchFamily="34" charset="0"/>
                <a:ea typeface="+mn-ea"/>
                <a:cs typeface="Arial" charset="0"/>
              </a:defRPr>
            </a:lvl2pPr>
            <a:lvl3pPr marL="914400" algn="l" rtl="0" fontAlgn="base">
              <a:spcBef>
                <a:spcPct val="0"/>
              </a:spcBef>
              <a:spcAft>
                <a:spcPct val="0"/>
              </a:spcAft>
              <a:defRPr sz="2000" kern="1200">
                <a:solidFill>
                  <a:srgbClr val="006699"/>
                </a:solidFill>
                <a:latin typeface="Calibri" pitchFamily="34" charset="0"/>
                <a:ea typeface="+mn-ea"/>
                <a:cs typeface="Arial" charset="0"/>
              </a:defRPr>
            </a:lvl3pPr>
            <a:lvl4pPr marL="1371600" algn="l" rtl="0" fontAlgn="base">
              <a:spcBef>
                <a:spcPct val="0"/>
              </a:spcBef>
              <a:spcAft>
                <a:spcPct val="0"/>
              </a:spcAft>
              <a:defRPr sz="2000" kern="1200">
                <a:solidFill>
                  <a:srgbClr val="006699"/>
                </a:solidFill>
                <a:latin typeface="Calibri" pitchFamily="34" charset="0"/>
                <a:ea typeface="+mn-ea"/>
                <a:cs typeface="Arial" charset="0"/>
              </a:defRPr>
            </a:lvl4pPr>
            <a:lvl5pPr marL="1828800" algn="l" rtl="0" fontAlgn="base">
              <a:spcBef>
                <a:spcPct val="0"/>
              </a:spcBef>
              <a:spcAft>
                <a:spcPct val="0"/>
              </a:spcAft>
              <a:defRPr sz="2000" kern="1200">
                <a:solidFill>
                  <a:srgbClr val="006699"/>
                </a:solidFill>
                <a:latin typeface="Calibri" pitchFamily="34" charset="0"/>
                <a:ea typeface="+mn-ea"/>
                <a:cs typeface="Arial" charset="0"/>
              </a:defRPr>
            </a:lvl5pPr>
            <a:lvl6pPr marL="2286000" algn="l" defTabSz="914400" rtl="0" eaLnBrk="1" latinLnBrk="0" hangingPunct="1">
              <a:defRPr sz="2000" kern="1200">
                <a:solidFill>
                  <a:srgbClr val="006699"/>
                </a:solidFill>
                <a:latin typeface="Calibri" pitchFamily="34" charset="0"/>
                <a:ea typeface="+mn-ea"/>
                <a:cs typeface="Arial" charset="0"/>
              </a:defRPr>
            </a:lvl6pPr>
            <a:lvl7pPr marL="2743200" algn="l" defTabSz="914400" rtl="0" eaLnBrk="1" latinLnBrk="0" hangingPunct="1">
              <a:defRPr sz="2000" kern="1200">
                <a:solidFill>
                  <a:srgbClr val="006699"/>
                </a:solidFill>
                <a:latin typeface="Calibri" pitchFamily="34" charset="0"/>
                <a:ea typeface="+mn-ea"/>
                <a:cs typeface="Arial" charset="0"/>
              </a:defRPr>
            </a:lvl7pPr>
            <a:lvl8pPr marL="3200400" algn="l" defTabSz="914400" rtl="0" eaLnBrk="1" latinLnBrk="0" hangingPunct="1">
              <a:defRPr sz="2000" kern="1200">
                <a:solidFill>
                  <a:srgbClr val="006699"/>
                </a:solidFill>
                <a:latin typeface="Calibri" pitchFamily="34" charset="0"/>
                <a:ea typeface="+mn-ea"/>
                <a:cs typeface="Arial" charset="0"/>
              </a:defRPr>
            </a:lvl8pPr>
            <a:lvl9pPr marL="3657600" algn="l" defTabSz="914400" rtl="0" eaLnBrk="1" latinLnBrk="0" hangingPunct="1">
              <a:defRPr sz="2000" kern="1200">
                <a:solidFill>
                  <a:srgbClr val="006699"/>
                </a:solidFill>
                <a:latin typeface="Calibri" pitchFamily="34" charset="0"/>
                <a:ea typeface="+mn-ea"/>
                <a:cs typeface="Arial" charset="0"/>
              </a:defRPr>
            </a:lvl9pPr>
          </a:lstStyle>
          <a:p>
            <a:pPr>
              <a:defRPr/>
            </a:pPr>
            <a:fld id="{BA273455-A72C-4444-9939-B73CCE915794}" type="slidenum">
              <a:rPr lang="fr-FR" smtClean="0"/>
              <a:pPr>
                <a:defRPr/>
              </a:pPr>
              <a:t>24</a:t>
            </a:fld>
            <a:endParaRPr lang="fr-FR" dirty="0"/>
          </a:p>
        </p:txBody>
      </p:sp>
      <p:sp>
        <p:nvSpPr>
          <p:cNvPr id="58" name="Titre 1"/>
          <p:cNvSpPr>
            <a:spLocks/>
          </p:cNvSpPr>
          <p:nvPr/>
        </p:nvSpPr>
        <p:spPr bwMode="auto">
          <a:xfrm>
            <a:off x="1057275" y="44450"/>
            <a:ext cx="6610350" cy="523875"/>
          </a:xfrm>
          <a:prstGeom prst="rect">
            <a:avLst/>
          </a:prstGeom>
          <a:noFill/>
          <a:ln w="9525">
            <a:noFill/>
            <a:miter lim="800000"/>
            <a:headEnd/>
            <a:tailEnd/>
          </a:ln>
        </p:spPr>
        <p:txBody>
          <a:bodyPr anchor="ctr"/>
          <a:lstStyle/>
          <a:p>
            <a:pPr algn="ctr"/>
            <a:r>
              <a:rPr lang="en-US" sz="2400" dirty="0" smtClean="0">
                <a:solidFill>
                  <a:srgbClr val="323296"/>
                </a:solidFill>
                <a:latin typeface="Arial" charset="0"/>
              </a:rPr>
              <a:t>Experimental state of art</a:t>
            </a:r>
            <a:endParaRPr lang="en-US" sz="2400" dirty="0">
              <a:solidFill>
                <a:srgbClr val="323296"/>
              </a:solidFill>
              <a:latin typeface="Arial" charset="0"/>
            </a:endParaRPr>
          </a:p>
        </p:txBody>
      </p:sp>
      <p:grpSp>
        <p:nvGrpSpPr>
          <p:cNvPr id="3" name="Groupe 2"/>
          <p:cNvGrpSpPr/>
          <p:nvPr/>
        </p:nvGrpSpPr>
        <p:grpSpPr>
          <a:xfrm>
            <a:off x="4673602" y="3545004"/>
            <a:ext cx="3642814" cy="3074858"/>
            <a:chOff x="4673602" y="3545004"/>
            <a:chExt cx="3642814" cy="3074858"/>
          </a:xfrm>
        </p:grpSpPr>
        <p:sp>
          <p:nvSpPr>
            <p:cNvPr id="59" name="TextBox 89"/>
            <p:cNvSpPr txBox="1">
              <a:spLocks noChangeArrowheads="1"/>
            </p:cNvSpPr>
            <p:nvPr/>
          </p:nvSpPr>
          <p:spPr bwMode="auto">
            <a:xfrm>
              <a:off x="5839878" y="6281308"/>
              <a:ext cx="2232406" cy="338554"/>
            </a:xfrm>
            <a:prstGeom prst="rect">
              <a:avLst/>
            </a:prstGeom>
            <a:noFill/>
            <a:ln w="9525">
              <a:noFill/>
              <a:miter lim="800000"/>
              <a:headEnd/>
              <a:tailEnd/>
            </a:ln>
          </p:spPr>
          <p:txBody>
            <a:bodyPr wrap="none">
              <a:spAutoFit/>
            </a:bodyPr>
            <a:lstStyle/>
            <a:p>
              <a:r>
                <a:rPr lang="en-US" sz="1600" dirty="0" err="1" smtClean="0"/>
                <a:t>Internuclear</a:t>
              </a:r>
              <a:r>
                <a:rPr lang="en-US" sz="1600" dirty="0" smtClean="0"/>
                <a:t> distance [Å]</a:t>
              </a:r>
              <a:endParaRPr lang="en-US" sz="1600" dirty="0"/>
            </a:p>
          </p:txBody>
        </p:sp>
        <p:grpSp>
          <p:nvGrpSpPr>
            <p:cNvPr id="60" name="Groupe 59"/>
            <p:cNvGrpSpPr/>
            <p:nvPr/>
          </p:nvGrpSpPr>
          <p:grpSpPr>
            <a:xfrm>
              <a:off x="5370816" y="3545004"/>
              <a:ext cx="2768600" cy="2736304"/>
              <a:chOff x="7175500" y="1142661"/>
              <a:chExt cx="2768600" cy="3143596"/>
            </a:xfrm>
          </p:grpSpPr>
          <p:pic>
            <p:nvPicPr>
              <p:cNvPr id="61" name="Picture 4"/>
              <p:cNvPicPr>
                <a:picLocks noChangeAspect="1" noChangeArrowheads="1"/>
              </p:cNvPicPr>
              <p:nvPr/>
            </p:nvPicPr>
            <p:blipFill>
              <a:blip r:embed="rId5"/>
              <a:srcRect/>
              <a:stretch>
                <a:fillRect/>
              </a:stretch>
            </p:blipFill>
            <p:spPr bwMode="auto">
              <a:xfrm>
                <a:off x="7175500" y="1142661"/>
                <a:ext cx="2768600" cy="3143596"/>
              </a:xfrm>
              <a:prstGeom prst="rect">
                <a:avLst/>
              </a:prstGeom>
              <a:noFill/>
              <a:ln w="9525">
                <a:noFill/>
                <a:miter lim="800000"/>
                <a:headEnd/>
                <a:tailEnd/>
              </a:ln>
            </p:spPr>
          </p:pic>
          <p:cxnSp>
            <p:nvCxnSpPr>
              <p:cNvPr id="62" name="Connecteur droit 61"/>
              <p:cNvCxnSpPr/>
              <p:nvPr/>
            </p:nvCxnSpPr>
            <p:spPr bwMode="auto">
              <a:xfrm>
                <a:off x="8045393" y="2283099"/>
                <a:ext cx="9576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eur droit 62"/>
              <p:cNvCxnSpPr/>
              <p:nvPr/>
            </p:nvCxnSpPr>
            <p:spPr bwMode="auto">
              <a:xfrm>
                <a:off x="8088668" y="2981390"/>
                <a:ext cx="6192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Connecteur droit 66"/>
              <p:cNvCxnSpPr/>
              <p:nvPr/>
            </p:nvCxnSpPr>
            <p:spPr bwMode="auto">
              <a:xfrm>
                <a:off x="8154809" y="3618897"/>
                <a:ext cx="324000" cy="0"/>
              </a:xfrm>
              <a:prstGeom prst="line">
                <a:avLst/>
              </a:prstGeom>
              <a:solidFill>
                <a:schemeClr val="accent1"/>
              </a:solidFill>
              <a:ln w="158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eur droit 68"/>
              <p:cNvCxnSpPr/>
              <p:nvPr/>
            </p:nvCxnSpPr>
            <p:spPr bwMode="auto">
              <a:xfrm>
                <a:off x="8208578" y="3861707"/>
                <a:ext cx="165600" cy="0"/>
              </a:xfrm>
              <a:prstGeom prst="line">
                <a:avLst/>
              </a:prstGeom>
              <a:solidFill>
                <a:schemeClr val="accent1"/>
              </a:solidFill>
              <a:ln w="158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0" name="TextBox 5"/>
            <p:cNvSpPr txBox="1">
              <a:spLocks noChangeArrowheads="1"/>
            </p:cNvSpPr>
            <p:nvPr/>
          </p:nvSpPr>
          <p:spPr bwMode="auto">
            <a:xfrm>
              <a:off x="7747080" y="3782514"/>
              <a:ext cx="561372" cy="338554"/>
            </a:xfrm>
            <a:prstGeom prst="rect">
              <a:avLst/>
            </a:prstGeom>
            <a:noFill/>
            <a:ln w="9525">
              <a:noFill/>
              <a:miter lim="800000"/>
              <a:headEnd/>
              <a:tailEnd/>
            </a:ln>
          </p:spPr>
          <p:txBody>
            <a:bodyPr wrap="none">
              <a:spAutoFit/>
            </a:bodyPr>
            <a:lstStyle/>
            <a:p>
              <a:r>
                <a:rPr lang="en-US" sz="1600" b="1" dirty="0" smtClean="0"/>
                <a:t>1</a:t>
              </a:r>
              <a:r>
                <a:rPr lang="en-US" sz="1600" b="1" i="1" dirty="0" smtClean="0"/>
                <a:t>s</a:t>
              </a:r>
              <a:r>
                <a:rPr lang="en-US" sz="1600" b="1" dirty="0" smtClean="0">
                  <a:latin typeface="Symbol" pitchFamily="18" charset="2"/>
                </a:rPr>
                <a:t>s</a:t>
              </a:r>
              <a:r>
                <a:rPr lang="en-US" sz="1600" b="1" baseline="-25000" dirty="0" smtClean="0">
                  <a:latin typeface="Times New Roman" panose="02020603050405020304" pitchFamily="18" charset="0"/>
                  <a:cs typeface="Times New Roman" panose="02020603050405020304" pitchFamily="18" charset="0"/>
                </a:rPr>
                <a:t>g</a:t>
              </a:r>
              <a:endParaRPr lang="en-US" sz="1600" b="1" baseline="-25000" dirty="0">
                <a:latin typeface="Times New Roman" panose="02020603050405020304" pitchFamily="18" charset="0"/>
                <a:cs typeface="Times New Roman" panose="02020603050405020304" pitchFamily="18" charset="0"/>
              </a:endParaRPr>
            </a:p>
          </p:txBody>
        </p:sp>
        <p:cxnSp>
          <p:nvCxnSpPr>
            <p:cNvPr id="71" name="Connecteur droit 70"/>
            <p:cNvCxnSpPr/>
            <p:nvPr/>
          </p:nvCxnSpPr>
          <p:spPr bwMode="auto">
            <a:xfrm>
              <a:off x="6376918" y="5884570"/>
              <a:ext cx="234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Connecteur droit 71"/>
            <p:cNvCxnSpPr/>
            <p:nvPr/>
          </p:nvCxnSpPr>
          <p:spPr bwMode="auto">
            <a:xfrm>
              <a:off x="6219953" y="4523838"/>
              <a:ext cx="100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Connecteur droit 72"/>
            <p:cNvCxnSpPr/>
            <p:nvPr/>
          </p:nvCxnSpPr>
          <p:spPr bwMode="auto">
            <a:xfrm>
              <a:off x="6257777" y="5027894"/>
              <a:ext cx="72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Connecteur droit 73"/>
            <p:cNvCxnSpPr/>
            <p:nvPr/>
          </p:nvCxnSpPr>
          <p:spPr bwMode="auto">
            <a:xfrm>
              <a:off x="6311809" y="5650328"/>
              <a:ext cx="396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Connecteur droit 74"/>
            <p:cNvCxnSpPr/>
            <p:nvPr/>
          </p:nvCxnSpPr>
          <p:spPr bwMode="auto">
            <a:xfrm>
              <a:off x="6289017" y="5434304"/>
              <a:ext cx="504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Connecteur droit 75"/>
            <p:cNvCxnSpPr/>
            <p:nvPr/>
          </p:nvCxnSpPr>
          <p:spPr bwMode="auto">
            <a:xfrm>
              <a:off x="6274925" y="5226826"/>
              <a:ext cx="612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Box 7"/>
            <p:cNvSpPr txBox="1"/>
            <p:nvPr/>
          </p:nvSpPr>
          <p:spPr>
            <a:xfrm rot="16200000">
              <a:off x="5003051" y="4223667"/>
              <a:ext cx="430887" cy="1089786"/>
            </a:xfrm>
            <a:prstGeom prst="rect">
              <a:avLst/>
            </a:prstGeom>
            <a:noFill/>
            <a:scene3d>
              <a:camera prst="orthographicFront">
                <a:rot lat="0" lon="0" rev="16200000"/>
              </a:camera>
              <a:lightRig rig="threePt" dir="t"/>
            </a:scene3d>
          </p:spPr>
          <p:txBody>
            <a:bodyPr vert="vert270" wrap="none">
              <a:spAutoFit/>
            </a:bodyPr>
            <a:lstStyle/>
            <a:p>
              <a:pPr>
                <a:defRPr/>
              </a:pPr>
              <a:r>
                <a:rPr lang="en-US" sz="1600" dirty="0" smtClean="0"/>
                <a:t>Energy [</a:t>
              </a:r>
              <a:r>
                <a:rPr lang="en-US" sz="1600" dirty="0" err="1" smtClean="0"/>
                <a:t>a.u</a:t>
              </a:r>
              <a:r>
                <a:rPr lang="en-US" sz="1600" dirty="0" smtClean="0"/>
                <a:t>]</a:t>
              </a:r>
              <a:endParaRPr lang="en-US" sz="1600" dirty="0"/>
            </a:p>
          </p:txBody>
        </p:sp>
        <p:cxnSp>
          <p:nvCxnSpPr>
            <p:cNvPr id="78" name="Connecteur droit 77"/>
            <p:cNvCxnSpPr/>
            <p:nvPr/>
          </p:nvCxnSpPr>
          <p:spPr bwMode="auto">
            <a:xfrm>
              <a:off x="6240765" y="4841148"/>
              <a:ext cx="81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eur droit 78"/>
            <p:cNvCxnSpPr/>
            <p:nvPr/>
          </p:nvCxnSpPr>
          <p:spPr bwMode="auto">
            <a:xfrm>
              <a:off x="6232139" y="4671494"/>
              <a:ext cx="90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Connecteur droit 79"/>
            <p:cNvCxnSpPr/>
            <p:nvPr/>
          </p:nvCxnSpPr>
          <p:spPr bwMode="auto">
            <a:xfrm>
              <a:off x="6211519" y="4371276"/>
              <a:ext cx="1116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Connecteur droit 80"/>
            <p:cNvCxnSpPr/>
            <p:nvPr/>
          </p:nvCxnSpPr>
          <p:spPr bwMode="auto">
            <a:xfrm>
              <a:off x="6202973" y="4210168"/>
              <a:ext cx="1224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Connecteur droit 81"/>
            <p:cNvCxnSpPr/>
            <p:nvPr/>
          </p:nvCxnSpPr>
          <p:spPr bwMode="auto">
            <a:xfrm>
              <a:off x="6198091" y="4103976"/>
              <a:ext cx="1332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Connecteur droit 82"/>
            <p:cNvCxnSpPr/>
            <p:nvPr/>
          </p:nvCxnSpPr>
          <p:spPr bwMode="auto">
            <a:xfrm>
              <a:off x="6192643" y="3997784"/>
              <a:ext cx="144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Connecteur droit 83"/>
            <p:cNvCxnSpPr/>
            <p:nvPr/>
          </p:nvCxnSpPr>
          <p:spPr bwMode="auto">
            <a:xfrm>
              <a:off x="6187737" y="3896498"/>
              <a:ext cx="1584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Connecteur droit 84"/>
            <p:cNvCxnSpPr/>
            <p:nvPr/>
          </p:nvCxnSpPr>
          <p:spPr bwMode="auto">
            <a:xfrm>
              <a:off x="6185945" y="3811038"/>
              <a:ext cx="172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Connecteur droit 85"/>
            <p:cNvCxnSpPr/>
            <p:nvPr/>
          </p:nvCxnSpPr>
          <p:spPr bwMode="auto">
            <a:xfrm>
              <a:off x="6185961" y="3743936"/>
              <a:ext cx="190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Connecteur droit avec flèche 86"/>
            <p:cNvCxnSpPr/>
            <p:nvPr/>
          </p:nvCxnSpPr>
          <p:spPr bwMode="auto">
            <a:xfrm flipV="1">
              <a:off x="6495418" y="5647316"/>
              <a:ext cx="0" cy="237254"/>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Rectangle 87"/>
            <p:cNvSpPr/>
            <p:nvPr/>
          </p:nvSpPr>
          <p:spPr bwMode="auto">
            <a:xfrm>
              <a:off x="6246319" y="4532074"/>
              <a:ext cx="928800" cy="4571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cxnSp>
          <p:nvCxnSpPr>
            <p:cNvPr id="90" name="Connecteur droit 89"/>
            <p:cNvCxnSpPr/>
            <p:nvPr/>
          </p:nvCxnSpPr>
          <p:spPr bwMode="auto">
            <a:xfrm>
              <a:off x="5808717" y="3589181"/>
              <a:ext cx="2484000"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Connecteur droit 96"/>
            <p:cNvCxnSpPr/>
            <p:nvPr/>
          </p:nvCxnSpPr>
          <p:spPr bwMode="auto">
            <a:xfrm>
              <a:off x="6379093" y="5858785"/>
              <a:ext cx="252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Connecteur droit avec flèche 101"/>
            <p:cNvCxnSpPr/>
            <p:nvPr/>
          </p:nvCxnSpPr>
          <p:spPr bwMode="auto">
            <a:xfrm flipV="1">
              <a:off x="6497010" y="5754792"/>
              <a:ext cx="0" cy="118800"/>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ZoneTexte 110"/>
            <p:cNvSpPr txBox="1"/>
            <p:nvPr/>
          </p:nvSpPr>
          <p:spPr>
            <a:xfrm>
              <a:off x="6948734" y="5036520"/>
              <a:ext cx="1367682" cy="584775"/>
            </a:xfrm>
            <a:prstGeom prst="rect">
              <a:avLst/>
            </a:prstGeom>
            <a:noFill/>
          </p:spPr>
          <p:txBody>
            <a:bodyPr wrap="none" rtlCol="0">
              <a:spAutoFit/>
            </a:bodyPr>
            <a:lstStyle/>
            <a:p>
              <a:pPr algn="ctr"/>
              <a:r>
                <a:rPr lang="fr-FR" sz="1600" dirty="0" smtClean="0">
                  <a:solidFill>
                    <a:srgbClr val="008000"/>
                  </a:solidFill>
                  <a:latin typeface="Times New Roman" panose="02020603050405020304" pitchFamily="18" charset="0"/>
                  <a:cs typeface="Times New Roman" panose="02020603050405020304" pitchFamily="18" charset="0"/>
                </a:rPr>
                <a:t>H</a:t>
              </a:r>
              <a:r>
                <a:rPr lang="fr-FR" sz="1600" baseline="-25000" dirty="0" smtClean="0">
                  <a:solidFill>
                    <a:srgbClr val="008000"/>
                  </a:solidFill>
                  <a:latin typeface="Times New Roman" panose="02020603050405020304" pitchFamily="18" charset="0"/>
                  <a:cs typeface="Times New Roman" panose="02020603050405020304" pitchFamily="18" charset="0"/>
                </a:rPr>
                <a:t>2</a:t>
              </a:r>
              <a:r>
                <a:rPr lang="fr-FR" sz="1600" baseline="30000" dirty="0" smtClean="0">
                  <a:solidFill>
                    <a:srgbClr val="008000"/>
                  </a:solidFill>
                  <a:latin typeface="Times New Roman" panose="02020603050405020304" pitchFamily="18" charset="0"/>
                  <a:cs typeface="Times New Roman" panose="02020603050405020304" pitchFamily="18" charset="0"/>
                </a:rPr>
                <a:t>+</a:t>
              </a:r>
              <a:r>
                <a:rPr lang="fr-FR" sz="1600" i="1" dirty="0" smtClean="0">
                  <a:solidFill>
                    <a:srgbClr val="008000"/>
                  </a:solidFill>
                  <a:latin typeface="Times New Roman" panose="02020603050405020304" pitchFamily="18" charset="0"/>
                  <a:cs typeface="Times New Roman" panose="02020603050405020304" pitchFamily="18" charset="0"/>
                </a:rPr>
                <a:t> v</a:t>
              </a:r>
              <a:r>
                <a:rPr lang="fr-FR" sz="1600" dirty="0" smtClean="0">
                  <a:solidFill>
                    <a:srgbClr val="008000"/>
                  </a:solidFill>
                  <a:latin typeface="Times New Roman" panose="02020603050405020304" pitchFamily="18" charset="0"/>
                  <a:cs typeface="Times New Roman" panose="02020603050405020304" pitchFamily="18" charset="0"/>
                </a:rPr>
                <a:t> = 0 → 1</a:t>
              </a:r>
            </a:p>
            <a:p>
              <a:pPr algn="ctr"/>
              <a:r>
                <a:rPr lang="fr-FR" sz="1600" dirty="0" smtClean="0">
                  <a:solidFill>
                    <a:srgbClr val="008000"/>
                  </a:solidFill>
                  <a:latin typeface="Times New Roman" panose="02020603050405020304" pitchFamily="18" charset="0"/>
                  <a:cs typeface="Times New Roman" panose="02020603050405020304" pitchFamily="18" charset="0"/>
                </a:rPr>
                <a:t>LKB</a:t>
              </a:r>
              <a:endParaRPr lang="fr-FR" sz="1600" dirty="0">
                <a:solidFill>
                  <a:srgbClr val="008000"/>
                </a:solidFill>
                <a:latin typeface="Times New Roman" panose="02020603050405020304" pitchFamily="18" charset="0"/>
                <a:cs typeface="Times New Roman" panose="02020603050405020304" pitchFamily="18" charset="0"/>
              </a:endParaRPr>
            </a:p>
          </p:txBody>
        </p:sp>
        <p:sp>
          <p:nvSpPr>
            <p:cNvPr id="112" name="Text Box 44"/>
            <p:cNvSpPr txBox="1">
              <a:spLocks noChangeArrowheads="1"/>
            </p:cNvSpPr>
            <p:nvPr/>
          </p:nvSpPr>
          <p:spPr bwMode="auto">
            <a:xfrm>
              <a:off x="6610918" y="5615029"/>
              <a:ext cx="1053494" cy="307777"/>
            </a:xfrm>
            <a:prstGeom prst="rect">
              <a:avLst/>
            </a:prstGeom>
            <a:noFill/>
            <a:ln w="9525">
              <a:noFill/>
              <a:miter lim="800000"/>
              <a:headEnd/>
              <a:tailEnd/>
            </a:ln>
          </p:spPr>
          <p:txBody>
            <a:bodyPr wrap="none">
              <a:spAutoFit/>
            </a:bodyPr>
            <a:lstStyle/>
            <a:p>
              <a:r>
                <a:rPr lang="en-US" sz="1400" dirty="0" smtClean="0">
                  <a:solidFill>
                    <a:srgbClr val="FF0000"/>
                  </a:solidFill>
                  <a:latin typeface="Symbol" pitchFamily="18" charset="2"/>
                </a:rPr>
                <a:t>l</a:t>
              </a:r>
              <a:r>
                <a:rPr lang="en-US" sz="1400" dirty="0" smtClean="0">
                  <a:solidFill>
                    <a:srgbClr val="FF0000"/>
                  </a:solidFill>
                </a:rPr>
                <a:t> </a:t>
              </a:r>
              <a:r>
                <a:rPr lang="en-US" sz="1400" dirty="0">
                  <a:solidFill>
                    <a:srgbClr val="FF0000"/>
                  </a:solidFill>
                </a:rPr>
                <a:t>= </a:t>
              </a:r>
              <a:r>
                <a:rPr lang="en-US" sz="1400" dirty="0" smtClean="0">
                  <a:solidFill>
                    <a:srgbClr val="FF0000"/>
                  </a:solidFill>
                </a:rPr>
                <a:t>9.17 </a:t>
              </a:r>
              <a:r>
                <a:rPr lang="en-US" sz="1400" dirty="0">
                  <a:solidFill>
                    <a:srgbClr val="FF0000"/>
                  </a:solidFill>
                </a:rPr>
                <a:t>µ</a:t>
              </a:r>
              <a:r>
                <a:rPr lang="en-US" sz="1400" dirty="0" smtClean="0">
                  <a:solidFill>
                    <a:srgbClr val="FF0000"/>
                  </a:solidFill>
                </a:rPr>
                <a:t>m</a:t>
              </a:r>
              <a:endParaRPr lang="en-US" sz="1400" dirty="0">
                <a:solidFill>
                  <a:srgbClr val="FF0000"/>
                </a:solidFill>
              </a:endParaRPr>
            </a:p>
          </p:txBody>
        </p:sp>
      </p:grpSp>
      <p:grpSp>
        <p:nvGrpSpPr>
          <p:cNvPr id="113" name="Groupe 112"/>
          <p:cNvGrpSpPr/>
          <p:nvPr/>
        </p:nvGrpSpPr>
        <p:grpSpPr>
          <a:xfrm>
            <a:off x="5364088" y="3548372"/>
            <a:ext cx="3476331" cy="3074858"/>
            <a:chOff x="5364088" y="1362254"/>
            <a:chExt cx="3476331" cy="3074858"/>
          </a:xfrm>
        </p:grpSpPr>
        <p:sp>
          <p:nvSpPr>
            <p:cNvPr id="114" name="TextBox 89"/>
            <p:cNvSpPr txBox="1">
              <a:spLocks noChangeArrowheads="1"/>
            </p:cNvSpPr>
            <p:nvPr/>
          </p:nvSpPr>
          <p:spPr bwMode="auto">
            <a:xfrm>
              <a:off x="5833150" y="4098558"/>
              <a:ext cx="2232406" cy="338554"/>
            </a:xfrm>
            <a:prstGeom prst="rect">
              <a:avLst/>
            </a:prstGeom>
            <a:noFill/>
            <a:ln w="9525">
              <a:noFill/>
              <a:miter lim="800000"/>
              <a:headEnd/>
              <a:tailEnd/>
            </a:ln>
          </p:spPr>
          <p:txBody>
            <a:bodyPr wrap="none">
              <a:spAutoFit/>
            </a:bodyPr>
            <a:lstStyle/>
            <a:p>
              <a:r>
                <a:rPr lang="en-US" sz="1600" dirty="0" err="1" smtClean="0"/>
                <a:t>Internuclear</a:t>
              </a:r>
              <a:r>
                <a:rPr lang="en-US" sz="1600" dirty="0" smtClean="0"/>
                <a:t> distance [Å]</a:t>
              </a:r>
              <a:endParaRPr lang="en-US" sz="1600" dirty="0"/>
            </a:p>
          </p:txBody>
        </p:sp>
        <p:grpSp>
          <p:nvGrpSpPr>
            <p:cNvPr id="115" name="Groupe 114"/>
            <p:cNvGrpSpPr/>
            <p:nvPr/>
          </p:nvGrpSpPr>
          <p:grpSpPr>
            <a:xfrm>
              <a:off x="5364088" y="1362254"/>
              <a:ext cx="2768600" cy="2736304"/>
              <a:chOff x="7175500" y="1142661"/>
              <a:chExt cx="2768600" cy="3143596"/>
            </a:xfrm>
          </p:grpSpPr>
          <p:pic>
            <p:nvPicPr>
              <p:cNvPr id="144" name="Picture 4"/>
              <p:cNvPicPr>
                <a:picLocks noChangeAspect="1" noChangeArrowheads="1"/>
              </p:cNvPicPr>
              <p:nvPr/>
            </p:nvPicPr>
            <p:blipFill>
              <a:blip r:embed="rId5"/>
              <a:srcRect/>
              <a:stretch>
                <a:fillRect/>
              </a:stretch>
            </p:blipFill>
            <p:spPr bwMode="auto">
              <a:xfrm>
                <a:off x="7175500" y="1142661"/>
                <a:ext cx="2768600" cy="3143596"/>
              </a:xfrm>
              <a:prstGeom prst="rect">
                <a:avLst/>
              </a:prstGeom>
              <a:noFill/>
              <a:ln w="9525">
                <a:noFill/>
                <a:miter lim="800000"/>
                <a:headEnd/>
                <a:tailEnd/>
              </a:ln>
            </p:spPr>
          </p:pic>
          <p:cxnSp>
            <p:nvCxnSpPr>
              <p:cNvPr id="145" name="Connecteur droit 144"/>
              <p:cNvCxnSpPr/>
              <p:nvPr/>
            </p:nvCxnSpPr>
            <p:spPr bwMode="auto">
              <a:xfrm>
                <a:off x="8045393" y="2283099"/>
                <a:ext cx="9576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Connecteur droit 145"/>
              <p:cNvCxnSpPr/>
              <p:nvPr/>
            </p:nvCxnSpPr>
            <p:spPr bwMode="auto">
              <a:xfrm>
                <a:off x="8088668" y="2981390"/>
                <a:ext cx="6192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Connecteur droit 146"/>
              <p:cNvCxnSpPr/>
              <p:nvPr/>
            </p:nvCxnSpPr>
            <p:spPr bwMode="auto">
              <a:xfrm>
                <a:off x="8154809" y="3618897"/>
                <a:ext cx="324000" cy="0"/>
              </a:xfrm>
              <a:prstGeom prst="line">
                <a:avLst/>
              </a:prstGeom>
              <a:solidFill>
                <a:schemeClr val="accent1"/>
              </a:solidFill>
              <a:ln w="158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Connecteur droit 147"/>
              <p:cNvCxnSpPr/>
              <p:nvPr/>
            </p:nvCxnSpPr>
            <p:spPr bwMode="auto">
              <a:xfrm>
                <a:off x="8208578" y="3861707"/>
                <a:ext cx="165600" cy="0"/>
              </a:xfrm>
              <a:prstGeom prst="line">
                <a:avLst/>
              </a:prstGeom>
              <a:solidFill>
                <a:schemeClr val="accent1"/>
              </a:solidFill>
              <a:ln w="158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6" name="TextBox 5"/>
            <p:cNvSpPr txBox="1">
              <a:spLocks noChangeArrowheads="1"/>
            </p:cNvSpPr>
            <p:nvPr/>
          </p:nvSpPr>
          <p:spPr bwMode="auto">
            <a:xfrm>
              <a:off x="7740352" y="1599764"/>
              <a:ext cx="492443" cy="338554"/>
            </a:xfrm>
            <a:prstGeom prst="rect">
              <a:avLst/>
            </a:prstGeom>
            <a:noFill/>
            <a:ln w="9525">
              <a:noFill/>
              <a:miter lim="800000"/>
              <a:headEnd/>
              <a:tailEnd/>
            </a:ln>
          </p:spPr>
          <p:txBody>
            <a:bodyPr wrap="none">
              <a:spAutoFit/>
            </a:bodyPr>
            <a:lstStyle/>
            <a:p>
              <a:r>
                <a:rPr lang="en-US" sz="1600" b="1" dirty="0" smtClean="0"/>
                <a:t>1</a:t>
              </a:r>
              <a:r>
                <a:rPr lang="en-US" sz="1600" b="1" i="1" dirty="0" smtClean="0"/>
                <a:t>s</a:t>
              </a:r>
              <a:r>
                <a:rPr lang="en-US" sz="1600" b="1" dirty="0" smtClean="0">
                  <a:latin typeface="Symbol" pitchFamily="18" charset="2"/>
                </a:rPr>
                <a:t>s</a:t>
              </a:r>
              <a:endParaRPr lang="en-US" sz="1600" b="1" baseline="-25000" dirty="0">
                <a:latin typeface="Times New Roman" panose="02020603050405020304" pitchFamily="18" charset="0"/>
                <a:cs typeface="Times New Roman" panose="02020603050405020304" pitchFamily="18" charset="0"/>
              </a:endParaRPr>
            </a:p>
          </p:txBody>
        </p:sp>
        <p:cxnSp>
          <p:nvCxnSpPr>
            <p:cNvPr id="117" name="Connecteur droit 116"/>
            <p:cNvCxnSpPr/>
            <p:nvPr/>
          </p:nvCxnSpPr>
          <p:spPr bwMode="auto">
            <a:xfrm>
              <a:off x="6371642" y="3727947"/>
              <a:ext cx="216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Connecteur droit 117"/>
            <p:cNvCxnSpPr/>
            <p:nvPr/>
          </p:nvCxnSpPr>
          <p:spPr bwMode="auto">
            <a:xfrm>
              <a:off x="6228296" y="2484187"/>
              <a:ext cx="90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Connecteur droit 118"/>
            <p:cNvCxnSpPr/>
            <p:nvPr/>
          </p:nvCxnSpPr>
          <p:spPr bwMode="auto">
            <a:xfrm>
              <a:off x="6263100" y="2953407"/>
              <a:ext cx="64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Connecteur droit 119"/>
            <p:cNvCxnSpPr/>
            <p:nvPr/>
          </p:nvCxnSpPr>
          <p:spPr bwMode="auto">
            <a:xfrm>
              <a:off x="6374753" y="3708323"/>
              <a:ext cx="216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Connecteur droit 120"/>
            <p:cNvCxnSpPr/>
            <p:nvPr/>
          </p:nvCxnSpPr>
          <p:spPr bwMode="auto">
            <a:xfrm>
              <a:off x="6300248" y="3330865"/>
              <a:ext cx="46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Connecteur droit 121"/>
            <p:cNvCxnSpPr/>
            <p:nvPr/>
          </p:nvCxnSpPr>
          <p:spPr bwMode="auto">
            <a:xfrm>
              <a:off x="6281674" y="3132259"/>
              <a:ext cx="55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Connecteur droit 122"/>
            <p:cNvCxnSpPr/>
            <p:nvPr/>
          </p:nvCxnSpPr>
          <p:spPr bwMode="auto">
            <a:xfrm>
              <a:off x="6247444" y="2791973"/>
              <a:ext cx="73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Connecteur droit 124"/>
            <p:cNvCxnSpPr/>
            <p:nvPr/>
          </p:nvCxnSpPr>
          <p:spPr bwMode="auto">
            <a:xfrm>
              <a:off x="6236893" y="2636912"/>
              <a:ext cx="82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Connecteur droit 125"/>
            <p:cNvCxnSpPr/>
            <p:nvPr/>
          </p:nvCxnSpPr>
          <p:spPr bwMode="auto">
            <a:xfrm>
              <a:off x="6210902" y="2230991"/>
              <a:ext cx="108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Connecteur droit 126"/>
            <p:cNvCxnSpPr/>
            <p:nvPr/>
          </p:nvCxnSpPr>
          <p:spPr bwMode="auto">
            <a:xfrm>
              <a:off x="6208430" y="2104393"/>
              <a:ext cx="1152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Connecteur droit 127"/>
            <p:cNvCxnSpPr/>
            <p:nvPr/>
          </p:nvCxnSpPr>
          <p:spPr bwMode="auto">
            <a:xfrm>
              <a:off x="6199881" y="1997549"/>
              <a:ext cx="1260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Connecteur droit 128"/>
            <p:cNvCxnSpPr/>
            <p:nvPr/>
          </p:nvCxnSpPr>
          <p:spPr bwMode="auto">
            <a:xfrm>
              <a:off x="6191188" y="1890705"/>
              <a:ext cx="1368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Connecteur droit 129"/>
            <p:cNvCxnSpPr/>
            <p:nvPr/>
          </p:nvCxnSpPr>
          <p:spPr bwMode="auto">
            <a:xfrm>
              <a:off x="6191204" y="1781525"/>
              <a:ext cx="1476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Connecteur droit 130"/>
            <p:cNvCxnSpPr/>
            <p:nvPr/>
          </p:nvCxnSpPr>
          <p:spPr bwMode="auto">
            <a:xfrm>
              <a:off x="6183683" y="1709517"/>
              <a:ext cx="1584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Rectangle 131"/>
            <p:cNvSpPr/>
            <p:nvPr/>
          </p:nvSpPr>
          <p:spPr bwMode="auto">
            <a:xfrm>
              <a:off x="6239591" y="2349324"/>
              <a:ext cx="928800" cy="4571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cxnSp>
          <p:nvCxnSpPr>
            <p:cNvPr id="133" name="Connecteur droit 132"/>
            <p:cNvCxnSpPr/>
            <p:nvPr/>
          </p:nvCxnSpPr>
          <p:spPr bwMode="auto">
            <a:xfrm>
              <a:off x="5801989" y="1406431"/>
              <a:ext cx="2484000"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Connecteur droit 133"/>
            <p:cNvCxnSpPr/>
            <p:nvPr/>
          </p:nvCxnSpPr>
          <p:spPr bwMode="auto">
            <a:xfrm>
              <a:off x="6318806" y="3518426"/>
              <a:ext cx="360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Connecteur droit 134"/>
            <p:cNvCxnSpPr/>
            <p:nvPr/>
          </p:nvCxnSpPr>
          <p:spPr bwMode="auto">
            <a:xfrm>
              <a:off x="6218431" y="2348880"/>
              <a:ext cx="972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Connecteur droit 135"/>
            <p:cNvCxnSpPr/>
            <p:nvPr/>
          </p:nvCxnSpPr>
          <p:spPr bwMode="auto">
            <a:xfrm>
              <a:off x="6182303" y="1637509"/>
              <a:ext cx="1692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Connecteur droit 136"/>
            <p:cNvCxnSpPr/>
            <p:nvPr/>
          </p:nvCxnSpPr>
          <p:spPr bwMode="auto">
            <a:xfrm>
              <a:off x="6184639" y="1565501"/>
              <a:ext cx="18720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Connecteur droit avec flèche 137"/>
            <p:cNvCxnSpPr/>
            <p:nvPr/>
          </p:nvCxnSpPr>
          <p:spPr bwMode="auto">
            <a:xfrm flipV="1">
              <a:off x="6481857" y="2968489"/>
              <a:ext cx="0" cy="756000"/>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Connecteur droit avec flèche 138"/>
            <p:cNvCxnSpPr/>
            <p:nvPr/>
          </p:nvCxnSpPr>
          <p:spPr bwMode="auto">
            <a:xfrm flipV="1">
              <a:off x="6486207" y="2231661"/>
              <a:ext cx="0" cy="774000"/>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Connecteur droit 139"/>
            <p:cNvCxnSpPr/>
            <p:nvPr/>
          </p:nvCxnSpPr>
          <p:spPr bwMode="auto">
            <a:xfrm>
              <a:off x="6409704" y="2968489"/>
              <a:ext cx="178492"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Text Box 43"/>
            <p:cNvSpPr txBox="1">
              <a:spLocks noChangeArrowheads="1"/>
            </p:cNvSpPr>
            <p:nvPr/>
          </p:nvSpPr>
          <p:spPr bwMode="auto">
            <a:xfrm>
              <a:off x="6415818" y="3061730"/>
              <a:ext cx="1156086" cy="307777"/>
            </a:xfrm>
            <a:prstGeom prst="rect">
              <a:avLst/>
            </a:prstGeom>
            <a:noFill/>
            <a:ln w="9525">
              <a:noFill/>
              <a:miter lim="800000"/>
              <a:headEnd/>
              <a:tailEnd/>
            </a:ln>
          </p:spPr>
          <p:txBody>
            <a:bodyPr wrap="none">
              <a:spAutoFit/>
            </a:bodyPr>
            <a:lstStyle/>
            <a:p>
              <a:r>
                <a:rPr lang="en-US" sz="1400" dirty="0">
                  <a:solidFill>
                    <a:srgbClr val="FF0000"/>
                  </a:solidFill>
                  <a:latin typeface="Symbol" pitchFamily="18" charset="2"/>
                </a:rPr>
                <a:t>l</a:t>
              </a:r>
              <a:r>
                <a:rPr lang="en-US" sz="1400" baseline="-25000" dirty="0">
                  <a:solidFill>
                    <a:srgbClr val="FF0000"/>
                  </a:solidFill>
                </a:rPr>
                <a:t>1</a:t>
              </a:r>
              <a:r>
                <a:rPr lang="en-US" sz="1400" dirty="0">
                  <a:solidFill>
                    <a:srgbClr val="FF0000"/>
                  </a:solidFill>
                </a:rPr>
                <a:t> = 1442 nm</a:t>
              </a:r>
            </a:p>
          </p:txBody>
        </p:sp>
        <p:sp>
          <p:nvSpPr>
            <p:cNvPr id="142" name="Text Box 44"/>
            <p:cNvSpPr txBox="1">
              <a:spLocks noChangeArrowheads="1"/>
            </p:cNvSpPr>
            <p:nvPr/>
          </p:nvSpPr>
          <p:spPr bwMode="auto">
            <a:xfrm>
              <a:off x="6419841" y="2406109"/>
              <a:ext cx="1156086" cy="307777"/>
            </a:xfrm>
            <a:prstGeom prst="rect">
              <a:avLst/>
            </a:prstGeom>
            <a:noFill/>
            <a:ln w="9525">
              <a:noFill/>
              <a:miter lim="800000"/>
              <a:headEnd/>
              <a:tailEnd/>
            </a:ln>
          </p:spPr>
          <p:txBody>
            <a:bodyPr wrap="none">
              <a:spAutoFit/>
            </a:bodyPr>
            <a:lstStyle/>
            <a:p>
              <a:r>
                <a:rPr lang="en-US" sz="1400" dirty="0">
                  <a:solidFill>
                    <a:srgbClr val="FF0000"/>
                  </a:solidFill>
                  <a:latin typeface="Symbol" pitchFamily="18" charset="2"/>
                </a:rPr>
                <a:t>l</a:t>
              </a:r>
              <a:r>
                <a:rPr lang="en-US" sz="1400" baseline="-25000" dirty="0">
                  <a:solidFill>
                    <a:srgbClr val="FF0000"/>
                  </a:solidFill>
                </a:rPr>
                <a:t>2</a:t>
              </a:r>
              <a:r>
                <a:rPr lang="en-US" sz="1400" dirty="0">
                  <a:solidFill>
                    <a:srgbClr val="FF0000"/>
                  </a:solidFill>
                </a:rPr>
                <a:t> = 1445 nm</a:t>
              </a:r>
            </a:p>
          </p:txBody>
        </p:sp>
        <p:sp>
          <p:nvSpPr>
            <p:cNvPr id="143" name="ZoneTexte 142"/>
            <p:cNvSpPr txBox="1"/>
            <p:nvPr/>
          </p:nvSpPr>
          <p:spPr>
            <a:xfrm>
              <a:off x="7353024" y="2604504"/>
              <a:ext cx="1487395" cy="584775"/>
            </a:xfrm>
            <a:prstGeom prst="rect">
              <a:avLst/>
            </a:prstGeom>
            <a:noFill/>
          </p:spPr>
          <p:txBody>
            <a:bodyPr wrap="none" rtlCol="0">
              <a:spAutoFit/>
            </a:bodyPr>
            <a:lstStyle/>
            <a:p>
              <a:pPr algn="ctr"/>
              <a:r>
                <a:rPr lang="fr-FR" sz="1600" dirty="0" smtClean="0">
                  <a:solidFill>
                    <a:srgbClr val="008000"/>
                  </a:solidFill>
                  <a:latin typeface="Times New Roman" panose="02020603050405020304" pitchFamily="18" charset="0"/>
                  <a:cs typeface="Times New Roman" panose="02020603050405020304" pitchFamily="18" charset="0"/>
                </a:rPr>
                <a:t>HD</a:t>
              </a:r>
              <a:r>
                <a:rPr lang="fr-FR" sz="1600" baseline="30000" dirty="0" smtClean="0">
                  <a:solidFill>
                    <a:srgbClr val="008000"/>
                  </a:solidFill>
                  <a:latin typeface="Times New Roman" panose="02020603050405020304" pitchFamily="18" charset="0"/>
                  <a:cs typeface="Times New Roman" panose="02020603050405020304" pitchFamily="18" charset="0"/>
                </a:rPr>
                <a:t>+</a:t>
              </a:r>
              <a:r>
                <a:rPr lang="fr-FR" sz="1600" dirty="0" smtClean="0">
                  <a:solidFill>
                    <a:srgbClr val="008000"/>
                  </a:solidFill>
                  <a:latin typeface="Times New Roman" panose="02020603050405020304" pitchFamily="18" charset="0"/>
                  <a:cs typeface="Times New Roman" panose="02020603050405020304" pitchFamily="18" charset="0"/>
                </a:rPr>
                <a:t> </a:t>
              </a:r>
              <a:r>
                <a:rPr lang="fr-FR" sz="1600" i="1" dirty="0" smtClean="0">
                  <a:solidFill>
                    <a:srgbClr val="008000"/>
                  </a:solidFill>
                  <a:latin typeface="Times New Roman" panose="02020603050405020304" pitchFamily="18" charset="0"/>
                  <a:cs typeface="Times New Roman" panose="02020603050405020304" pitchFamily="18" charset="0"/>
                </a:rPr>
                <a:t>v</a:t>
              </a:r>
              <a:r>
                <a:rPr lang="fr-FR" sz="1600" dirty="0" smtClean="0">
                  <a:solidFill>
                    <a:srgbClr val="008000"/>
                  </a:solidFill>
                  <a:latin typeface="Times New Roman" panose="02020603050405020304" pitchFamily="18" charset="0"/>
                  <a:cs typeface="Times New Roman" panose="02020603050405020304" pitchFamily="18" charset="0"/>
                </a:rPr>
                <a:t> = 0 → 9</a:t>
              </a:r>
            </a:p>
            <a:p>
              <a:pPr algn="ctr"/>
              <a:r>
                <a:rPr lang="fr-FR" sz="1600" dirty="0" smtClean="0">
                  <a:solidFill>
                    <a:srgbClr val="008000"/>
                  </a:solidFill>
                  <a:latin typeface="Times New Roman" panose="02020603050405020304" pitchFamily="18" charset="0"/>
                  <a:cs typeface="Times New Roman" panose="02020603050405020304" pitchFamily="18" charset="0"/>
                </a:rPr>
                <a:t>Amsterdam VU</a:t>
              </a:r>
              <a:endParaRPr lang="fr-FR" sz="1600" dirty="0">
                <a:solidFill>
                  <a:srgbClr val="008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5543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6534" y="44624"/>
            <a:ext cx="6611810" cy="523220"/>
          </a:xfrm>
        </p:spPr>
        <p:txBody>
          <a:bodyPr/>
          <a:lstStyle/>
          <a:p>
            <a:pPr algn="ctr"/>
            <a:r>
              <a:rPr lang="en-US" dirty="0" smtClean="0"/>
              <a:t>H</a:t>
            </a:r>
            <a:r>
              <a:rPr lang="en-US" baseline="-25000" dirty="0" smtClean="0"/>
              <a:t>2</a:t>
            </a:r>
            <a:r>
              <a:rPr lang="en-US" baseline="30000" dirty="0" smtClean="0"/>
              <a:t>+</a:t>
            </a:r>
            <a:r>
              <a:rPr lang="en-US" dirty="0" smtClean="0"/>
              <a:t> two-photon spectroscopy setup</a:t>
            </a:r>
            <a:endParaRPr lang="en-US" dirty="0"/>
          </a:p>
        </p:txBody>
      </p:sp>
      <p:sp>
        <p:nvSpPr>
          <p:cNvPr id="4" name="Espace réservé du numéro de diapositive 3"/>
          <p:cNvSpPr>
            <a:spLocks noGrp="1"/>
          </p:cNvSpPr>
          <p:nvPr>
            <p:ph type="sldNum" sz="quarter" idx="12"/>
          </p:nvPr>
        </p:nvSpPr>
        <p:spPr/>
        <p:txBody>
          <a:bodyPr/>
          <a:lstStyle/>
          <a:p>
            <a:pPr>
              <a:defRPr/>
            </a:pPr>
            <a:fld id="{0397421A-38E4-4C0F-A976-5E3F4F44AD23}" type="slidenum">
              <a:rPr lang="en-US" smtClean="0"/>
              <a:pPr>
                <a:defRPr/>
              </a:pPr>
              <a:t>25</a:t>
            </a:fld>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7" y="727606"/>
            <a:ext cx="5437698" cy="5437698"/>
          </a:xfrm>
          <a:prstGeom prst="rect">
            <a:avLst/>
          </a:prstGeom>
        </p:spPr>
      </p:pic>
      <p:sp>
        <p:nvSpPr>
          <p:cNvPr id="6" name="ZoneTexte 5"/>
          <p:cNvSpPr txBox="1"/>
          <p:nvPr/>
        </p:nvSpPr>
        <p:spPr>
          <a:xfrm rot="19860000">
            <a:off x="3612598" y="1830927"/>
            <a:ext cx="3746667" cy="461665"/>
          </a:xfrm>
          <a:prstGeom prst="rect">
            <a:avLst/>
          </a:prstGeom>
          <a:noFill/>
        </p:spPr>
        <p:txBody>
          <a:bodyPr wrap="square" rtlCol="0">
            <a:spAutoFit/>
          </a:bodyPr>
          <a:lstStyle/>
          <a:p>
            <a:r>
              <a:rPr lang="en-US" sz="2400" dirty="0" smtClean="0">
                <a:solidFill>
                  <a:schemeClr val="tx1"/>
                </a:solidFill>
              </a:rPr>
              <a:t>213nm (</a:t>
            </a:r>
            <a:r>
              <a:rPr lang="en-US" sz="2400" dirty="0" err="1" smtClean="0">
                <a:solidFill>
                  <a:schemeClr val="tx1"/>
                </a:solidFill>
              </a:rPr>
              <a:t>photodissociation</a:t>
            </a:r>
            <a:r>
              <a:rPr lang="en-US" sz="2400" dirty="0" smtClean="0">
                <a:solidFill>
                  <a:schemeClr val="tx1"/>
                </a:solidFill>
              </a:rPr>
              <a:t>)</a:t>
            </a:r>
            <a:endParaRPr lang="en-US" sz="2400" dirty="0">
              <a:solidFill>
                <a:schemeClr val="tx1"/>
              </a:solidFill>
            </a:endParaRPr>
          </a:p>
        </p:txBody>
      </p:sp>
      <p:sp>
        <p:nvSpPr>
          <p:cNvPr id="7" name="ZoneTexte 6"/>
          <p:cNvSpPr txBox="1"/>
          <p:nvPr/>
        </p:nvSpPr>
        <p:spPr>
          <a:xfrm rot="20940000">
            <a:off x="61840" y="3729157"/>
            <a:ext cx="3746667" cy="461665"/>
          </a:xfrm>
          <a:prstGeom prst="rect">
            <a:avLst/>
          </a:prstGeom>
          <a:noFill/>
        </p:spPr>
        <p:txBody>
          <a:bodyPr wrap="square" rtlCol="0">
            <a:spAutoFit/>
          </a:bodyPr>
          <a:lstStyle/>
          <a:p>
            <a:r>
              <a:rPr lang="en-US" sz="2400" dirty="0" smtClean="0">
                <a:solidFill>
                  <a:schemeClr val="tx1"/>
                </a:solidFill>
              </a:rPr>
              <a:t>9.17µm (spectroscopy)</a:t>
            </a:r>
            <a:endParaRPr lang="en-US" sz="2400" dirty="0">
              <a:solidFill>
                <a:schemeClr val="tx1"/>
              </a:solidFill>
            </a:endParaRPr>
          </a:p>
        </p:txBody>
      </p:sp>
      <p:sp>
        <p:nvSpPr>
          <p:cNvPr id="8" name="ZoneTexte 7"/>
          <p:cNvSpPr txBox="1"/>
          <p:nvPr/>
        </p:nvSpPr>
        <p:spPr>
          <a:xfrm>
            <a:off x="3844262" y="3410723"/>
            <a:ext cx="2586365" cy="830997"/>
          </a:xfrm>
          <a:prstGeom prst="rect">
            <a:avLst/>
          </a:prstGeom>
          <a:noFill/>
        </p:spPr>
        <p:txBody>
          <a:bodyPr wrap="square" rtlCol="0">
            <a:spAutoFit/>
          </a:bodyPr>
          <a:lstStyle/>
          <a:p>
            <a:pPr algn="ctr"/>
            <a:r>
              <a:rPr lang="en-US" sz="2400" dirty="0">
                <a:solidFill>
                  <a:schemeClr val="tx1"/>
                </a:solidFill>
              </a:rPr>
              <a:t>3</a:t>
            </a:r>
            <a:r>
              <a:rPr lang="en-US" sz="2400" dirty="0" smtClean="0">
                <a:solidFill>
                  <a:schemeClr val="tx1"/>
                </a:solidFill>
              </a:rPr>
              <a:t>13nm (cooling)    + 303 nm (REMPI)</a:t>
            </a:r>
            <a:endParaRPr lang="en-US" sz="2400" dirty="0">
              <a:solidFill>
                <a:schemeClr val="tx1"/>
              </a:solidFill>
            </a:endParaRPr>
          </a:p>
        </p:txBody>
      </p:sp>
      <p:cxnSp>
        <p:nvCxnSpPr>
          <p:cNvPr id="13" name="Connecteur droit avec flèche 12"/>
          <p:cNvCxnSpPr/>
          <p:nvPr/>
        </p:nvCxnSpPr>
        <p:spPr bwMode="auto">
          <a:xfrm>
            <a:off x="3388836" y="1087645"/>
            <a:ext cx="0" cy="3384000"/>
          </a:xfrm>
          <a:prstGeom prst="straightConnector1">
            <a:avLst/>
          </a:prstGeom>
          <a:solidFill>
            <a:schemeClr val="accent1"/>
          </a:solidFill>
          <a:ln w="38100" cap="flat" cmpd="sng" algn="ctr">
            <a:solidFill>
              <a:srgbClr val="3333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ZoneTexte 13"/>
          <p:cNvSpPr txBox="1"/>
          <p:nvPr/>
        </p:nvSpPr>
        <p:spPr>
          <a:xfrm>
            <a:off x="3429125" y="2095758"/>
            <a:ext cx="481222" cy="461665"/>
          </a:xfrm>
          <a:prstGeom prst="rect">
            <a:avLst/>
          </a:prstGeom>
          <a:noFill/>
        </p:spPr>
        <p:txBody>
          <a:bodyPr wrap="none" rtlCol="0">
            <a:spAutoFit/>
          </a:bodyPr>
          <a:lstStyle/>
          <a:p>
            <a:r>
              <a:rPr lang="en-US" sz="2400" dirty="0" smtClean="0">
                <a:solidFill>
                  <a:schemeClr val="tx1"/>
                </a:solidFill>
              </a:rPr>
              <a:t>H</a:t>
            </a:r>
            <a:r>
              <a:rPr lang="en-US" sz="2400" baseline="-25000" dirty="0" smtClean="0">
                <a:solidFill>
                  <a:schemeClr val="tx1"/>
                </a:solidFill>
              </a:rPr>
              <a:t>2</a:t>
            </a:r>
            <a:endParaRPr lang="en-US" sz="2400" baseline="-25000" dirty="0">
              <a:solidFill>
                <a:schemeClr val="tx1"/>
              </a:solidFill>
            </a:endParaRPr>
          </a:p>
        </p:txBody>
      </p:sp>
      <p:sp>
        <p:nvSpPr>
          <p:cNvPr id="18" name="Rectangle 17"/>
          <p:cNvSpPr/>
          <p:nvPr/>
        </p:nvSpPr>
        <p:spPr bwMode="auto">
          <a:xfrm rot="-660000">
            <a:off x="4558419" y="3071617"/>
            <a:ext cx="45719" cy="277505"/>
          </a:xfrm>
          <a:prstGeom prst="rect">
            <a:avLst/>
          </a:prstGeom>
          <a:pattFill prst="wdUpDiag">
            <a:fgClr>
              <a:schemeClr val="tx1"/>
            </a:fgClr>
            <a:bgClr>
              <a:schemeClr val="bg1"/>
            </a:bgClr>
          </a:patt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2"/>
              </a:solidFill>
              <a:effectLst/>
              <a:latin typeface="Arial" charset="0"/>
            </a:endParaRPr>
          </a:p>
        </p:txBody>
      </p:sp>
      <p:sp>
        <p:nvSpPr>
          <p:cNvPr id="19" name="Rectangle 18"/>
          <p:cNvSpPr/>
          <p:nvPr/>
        </p:nvSpPr>
        <p:spPr bwMode="auto">
          <a:xfrm rot="-660000">
            <a:off x="2136201" y="3546904"/>
            <a:ext cx="45719" cy="277505"/>
          </a:xfrm>
          <a:prstGeom prst="rect">
            <a:avLst/>
          </a:prstGeom>
          <a:pattFill prst="wdUpDiag">
            <a:fgClr>
              <a:schemeClr val="tx1"/>
            </a:fgClr>
            <a:bgClr>
              <a:schemeClr val="bg1"/>
            </a:bgClr>
          </a:patt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2"/>
              </a:solidFill>
              <a:effectLst/>
              <a:latin typeface="Arial" charset="0"/>
            </a:endParaRPr>
          </a:p>
        </p:txBody>
      </p:sp>
      <p:grpSp>
        <p:nvGrpSpPr>
          <p:cNvPr id="10" name="Groupe 9"/>
          <p:cNvGrpSpPr/>
          <p:nvPr/>
        </p:nvGrpSpPr>
        <p:grpSpPr>
          <a:xfrm>
            <a:off x="6606130" y="1973323"/>
            <a:ext cx="1998318" cy="2282675"/>
            <a:chOff x="208390" y="1051005"/>
            <a:chExt cx="1998318" cy="2282675"/>
          </a:xfrm>
        </p:grpSpPr>
        <p:pic>
          <p:nvPicPr>
            <p:cNvPr id="15" name="Image 2"/>
            <p:cNvPicPr>
              <a:picLocks noChangeAspect="1"/>
            </p:cNvPicPr>
            <p:nvPr/>
          </p:nvPicPr>
          <p:blipFill>
            <a:blip r:embed="rId3" cstate="print">
              <a:extLst>
                <a:ext uri="{28A0092B-C50C-407E-A947-70E740481C1C}">
                  <a14:useLocalDpi xmlns:a14="http://schemas.microsoft.com/office/drawing/2010/main" val="0"/>
                </a:ext>
              </a:extLst>
            </a:blip>
            <a:srcRect l="29132" r="20074" b="15186"/>
            <a:stretch>
              <a:fillRect/>
            </a:stretch>
          </p:blipFill>
          <p:spPr bwMode="auto">
            <a:xfrm>
              <a:off x="208390" y="1051005"/>
              <a:ext cx="1998318" cy="187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57220" y="2933570"/>
              <a:ext cx="1700658" cy="400110"/>
            </a:xfrm>
            <a:prstGeom prst="rect">
              <a:avLst/>
            </a:prstGeom>
            <a:noFill/>
          </p:spPr>
          <p:txBody>
            <a:bodyPr wrap="none" rtlCol="0">
              <a:spAutoFit/>
            </a:bodyPr>
            <a:lstStyle/>
            <a:p>
              <a:r>
                <a:rPr lang="en-US" dirty="0" smtClean="0"/>
                <a:t>Linear ion trap</a:t>
              </a:r>
              <a:endParaRPr lang="en-US" dirty="0"/>
            </a:p>
          </p:txBody>
        </p:sp>
      </p:grpSp>
      <p:pic>
        <p:nvPicPr>
          <p:cNvPr id="16" name="Imag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7115" y="4688046"/>
            <a:ext cx="2880320" cy="69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5997005" y="5390874"/>
            <a:ext cx="2950231" cy="400110"/>
          </a:xfrm>
          <a:prstGeom prst="rect">
            <a:avLst/>
          </a:prstGeom>
          <a:noFill/>
        </p:spPr>
        <p:txBody>
          <a:bodyPr wrap="none" rtlCol="0">
            <a:spAutoFit/>
          </a:bodyPr>
          <a:lstStyle/>
          <a:p>
            <a:r>
              <a:rPr lang="en-US" dirty="0" smtClean="0"/>
              <a:t>Crystal of laser-cooled Be</a:t>
            </a:r>
            <a:r>
              <a:rPr lang="en-US" baseline="30000" dirty="0" smtClean="0"/>
              <a:t>+</a:t>
            </a:r>
            <a:endParaRPr lang="en-US" baseline="30000" dirty="0"/>
          </a:p>
        </p:txBody>
      </p:sp>
    </p:spTree>
    <p:extLst>
      <p:ext uri="{BB962C8B-B14F-4D97-AF65-F5344CB8AC3E}">
        <p14:creationId xmlns:p14="http://schemas.microsoft.com/office/powerpoint/2010/main" val="2114931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Titre 1"/>
          <p:cNvSpPr>
            <a:spLocks noGrp="1"/>
          </p:cNvSpPr>
          <p:nvPr>
            <p:ph type="title" idx="4294967295"/>
          </p:nvPr>
        </p:nvSpPr>
        <p:spPr>
          <a:xfrm>
            <a:off x="1547813" y="44450"/>
            <a:ext cx="5761037" cy="523875"/>
          </a:xfrm>
        </p:spPr>
        <p:txBody>
          <a:bodyPr/>
          <a:lstStyle/>
          <a:p>
            <a:pPr eaLnBrk="1" hangingPunct="1"/>
            <a:r>
              <a:rPr lang="en-US" sz="2800" smtClean="0">
                <a:solidFill>
                  <a:srgbClr val="323296"/>
                </a:solidFill>
              </a:rPr>
              <a:t>Acknowledgements</a:t>
            </a:r>
          </a:p>
        </p:txBody>
      </p:sp>
      <p:pic>
        <p:nvPicPr>
          <p:cNvPr id="269317" name="Picture 7" descr="COMIQ_only"/>
          <p:cNvPicPr>
            <a:picLocks noChangeAspect="1" noChangeArrowheads="1"/>
          </p:cNvPicPr>
          <p:nvPr/>
        </p:nvPicPr>
        <p:blipFill>
          <a:blip r:embed="rId3"/>
          <a:srcRect/>
          <a:stretch>
            <a:fillRect/>
          </a:stretch>
        </p:blipFill>
        <p:spPr bwMode="auto">
          <a:xfrm>
            <a:off x="5580112" y="6003925"/>
            <a:ext cx="1584325" cy="593725"/>
          </a:xfrm>
          <a:prstGeom prst="rect">
            <a:avLst/>
          </a:prstGeom>
          <a:noFill/>
          <a:ln w="9525">
            <a:noFill/>
            <a:miter lim="800000"/>
            <a:headEnd/>
            <a:tailEnd/>
          </a:ln>
        </p:spPr>
      </p:pic>
      <p:pic>
        <p:nvPicPr>
          <p:cNvPr id="269318" name="Picture 7" descr="ANR07-120"/>
          <p:cNvPicPr>
            <a:picLocks noChangeAspect="1" noChangeArrowheads="1"/>
          </p:cNvPicPr>
          <p:nvPr/>
        </p:nvPicPr>
        <p:blipFill>
          <a:blip r:embed="rId4"/>
          <a:srcRect/>
          <a:stretch>
            <a:fillRect/>
          </a:stretch>
        </p:blipFill>
        <p:spPr bwMode="auto">
          <a:xfrm>
            <a:off x="5831284" y="5373216"/>
            <a:ext cx="1143000" cy="495300"/>
          </a:xfrm>
          <a:prstGeom prst="rect">
            <a:avLst/>
          </a:prstGeom>
          <a:noFill/>
          <a:ln w="9525">
            <a:noFill/>
            <a:miter lim="800000"/>
            <a:headEnd/>
            <a:tailEnd/>
          </a:ln>
        </p:spPr>
      </p:pic>
      <p:pic>
        <p:nvPicPr>
          <p:cNvPr id="269319" name="Picture 9" descr="bandeauifraf8"/>
          <p:cNvPicPr>
            <a:picLocks noChangeAspect="1" noChangeArrowheads="1"/>
          </p:cNvPicPr>
          <p:nvPr/>
        </p:nvPicPr>
        <p:blipFill>
          <a:blip r:embed="rId5"/>
          <a:srcRect l="668" t="18076" r="90408" b="18076"/>
          <a:stretch>
            <a:fillRect/>
          </a:stretch>
        </p:blipFill>
        <p:spPr bwMode="auto">
          <a:xfrm>
            <a:off x="7350226" y="5868987"/>
            <a:ext cx="827088" cy="863600"/>
          </a:xfrm>
          <a:prstGeom prst="rect">
            <a:avLst/>
          </a:prstGeom>
          <a:noFill/>
          <a:ln w="9525">
            <a:noFill/>
            <a:miter lim="800000"/>
            <a:headEnd/>
            <a:tailEnd/>
          </a:ln>
        </p:spPr>
      </p:pic>
      <p:pic>
        <p:nvPicPr>
          <p:cNvPr id="269320" name="Picture 10" descr="idf"/>
          <p:cNvPicPr>
            <a:picLocks noChangeAspect="1" noChangeArrowheads="1"/>
          </p:cNvPicPr>
          <p:nvPr/>
        </p:nvPicPr>
        <p:blipFill>
          <a:blip r:embed="rId6"/>
          <a:srcRect/>
          <a:stretch>
            <a:fillRect/>
          </a:stretch>
        </p:blipFill>
        <p:spPr bwMode="auto">
          <a:xfrm>
            <a:off x="7247433" y="5300439"/>
            <a:ext cx="1743075" cy="504825"/>
          </a:xfrm>
          <a:prstGeom prst="rect">
            <a:avLst/>
          </a:prstGeom>
          <a:noFill/>
          <a:ln w="9525">
            <a:noFill/>
            <a:miter lim="800000"/>
            <a:headEnd/>
            <a:tailEnd/>
          </a:ln>
        </p:spPr>
      </p:pic>
      <p:pic>
        <p:nvPicPr>
          <p:cNvPr id="269321" name="Picture 12" descr="image001"/>
          <p:cNvPicPr>
            <a:picLocks noChangeAspect="1" noChangeArrowheads="1"/>
          </p:cNvPicPr>
          <p:nvPr/>
        </p:nvPicPr>
        <p:blipFill>
          <a:blip r:embed="rId7"/>
          <a:srcRect/>
          <a:stretch>
            <a:fillRect/>
          </a:stretch>
        </p:blipFill>
        <p:spPr bwMode="auto">
          <a:xfrm>
            <a:off x="8323660" y="6045141"/>
            <a:ext cx="576263" cy="576262"/>
          </a:xfrm>
          <a:prstGeom prst="rect">
            <a:avLst/>
          </a:prstGeom>
          <a:noFill/>
          <a:ln w="9525">
            <a:noFill/>
            <a:miter lim="800000"/>
            <a:headEnd/>
            <a:tailEnd/>
          </a:ln>
        </p:spPr>
      </p:pic>
      <p:pic>
        <p:nvPicPr>
          <p:cNvPr id="3" name="Image 2"/>
          <p:cNvPicPr>
            <a:picLocks noChangeAspect="1"/>
          </p:cNvPicPr>
          <p:nvPr/>
        </p:nvPicPr>
        <p:blipFill rotWithShape="1">
          <a:blip r:embed="rId8" cstate="print">
            <a:extLst>
              <a:ext uri="{28A0092B-C50C-407E-A947-70E740481C1C}">
                <a14:useLocalDpi xmlns:a14="http://schemas.microsoft.com/office/drawing/2010/main" val="0"/>
              </a:ext>
            </a:extLst>
          </a:blip>
          <a:srcRect l="28760" t="1" b="1051"/>
          <a:stretch/>
        </p:blipFill>
        <p:spPr>
          <a:xfrm>
            <a:off x="1706800" y="5218722"/>
            <a:ext cx="1191800" cy="1102751"/>
          </a:xfrm>
          <a:prstGeom prst="rect">
            <a:avLst/>
          </a:prstGeom>
        </p:spPr>
      </p:pic>
      <p:pic>
        <p:nvPicPr>
          <p:cNvPr id="22" name="Picture 19"/>
          <p:cNvPicPr>
            <a:picLocks noChangeAspect="1" noChangeArrowheads="1"/>
          </p:cNvPicPr>
          <p:nvPr/>
        </p:nvPicPr>
        <p:blipFill>
          <a:blip r:embed="rId9"/>
          <a:srcRect l="21584" t="24609" r="69009" b="53732"/>
          <a:stretch>
            <a:fillRect/>
          </a:stretch>
        </p:blipFill>
        <p:spPr bwMode="auto">
          <a:xfrm>
            <a:off x="6249701" y="2629464"/>
            <a:ext cx="1223962" cy="1584325"/>
          </a:xfrm>
          <a:prstGeom prst="rect">
            <a:avLst/>
          </a:prstGeom>
          <a:noFill/>
          <a:ln w="9525">
            <a:noFill/>
            <a:miter lim="800000"/>
            <a:headEnd/>
            <a:tailEnd/>
          </a:ln>
        </p:spPr>
      </p:pic>
      <p:pic>
        <p:nvPicPr>
          <p:cNvPr id="23" name="Imag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19672" y="1324330"/>
            <a:ext cx="4063779" cy="3047834"/>
          </a:xfrm>
          <a:prstGeom prst="rect">
            <a:avLst/>
          </a:prstGeom>
        </p:spPr>
      </p:pic>
      <p:pic>
        <p:nvPicPr>
          <p:cNvPr id="24" name="Imag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5618" y="1046478"/>
            <a:ext cx="1152128" cy="1152128"/>
          </a:xfrm>
          <a:prstGeom prst="rect">
            <a:avLst/>
          </a:prstGeom>
        </p:spPr>
      </p:pic>
      <p:sp>
        <p:nvSpPr>
          <p:cNvPr id="25" name="ZoneTexte 24"/>
          <p:cNvSpPr txBox="1"/>
          <p:nvPr/>
        </p:nvSpPr>
        <p:spPr>
          <a:xfrm>
            <a:off x="1821964" y="841189"/>
            <a:ext cx="759182" cy="523220"/>
          </a:xfrm>
          <a:prstGeom prst="rect">
            <a:avLst/>
          </a:prstGeom>
          <a:noFill/>
        </p:spPr>
        <p:txBody>
          <a:bodyPr wrap="none" rtlCol="0">
            <a:spAutoFit/>
          </a:bodyPr>
          <a:lstStyle/>
          <a:p>
            <a:pPr algn="ctr"/>
            <a:r>
              <a:rPr lang="en-US" sz="1400" dirty="0" smtClean="0"/>
              <a:t>Albane</a:t>
            </a:r>
          </a:p>
          <a:p>
            <a:pPr algn="ctr"/>
            <a:r>
              <a:rPr lang="en-US" sz="1400" dirty="0" err="1" smtClean="0"/>
              <a:t>Douillet</a:t>
            </a:r>
            <a:endParaRPr lang="en-US" sz="1400" dirty="0"/>
          </a:p>
        </p:txBody>
      </p:sp>
      <p:sp>
        <p:nvSpPr>
          <p:cNvPr id="26" name="ZoneTexte 25"/>
          <p:cNvSpPr txBox="1"/>
          <p:nvPr/>
        </p:nvSpPr>
        <p:spPr>
          <a:xfrm>
            <a:off x="3635896" y="845338"/>
            <a:ext cx="1244251" cy="523220"/>
          </a:xfrm>
          <a:prstGeom prst="rect">
            <a:avLst/>
          </a:prstGeom>
          <a:noFill/>
        </p:spPr>
        <p:txBody>
          <a:bodyPr wrap="none" rtlCol="0">
            <a:spAutoFit/>
          </a:bodyPr>
          <a:lstStyle/>
          <a:p>
            <a:pPr algn="ctr"/>
            <a:r>
              <a:rPr lang="en-US" sz="1400" dirty="0" smtClean="0"/>
              <a:t>Johannes</a:t>
            </a:r>
          </a:p>
          <a:p>
            <a:pPr algn="ctr"/>
            <a:r>
              <a:rPr lang="en-US" sz="1400" dirty="0" smtClean="0"/>
              <a:t>Heinrich (PhD)</a:t>
            </a:r>
            <a:endParaRPr lang="en-US" sz="1400" dirty="0"/>
          </a:p>
        </p:txBody>
      </p:sp>
      <p:sp>
        <p:nvSpPr>
          <p:cNvPr id="27" name="ZoneTexte 26"/>
          <p:cNvSpPr txBox="1"/>
          <p:nvPr/>
        </p:nvSpPr>
        <p:spPr>
          <a:xfrm>
            <a:off x="4716016" y="845338"/>
            <a:ext cx="744884" cy="523220"/>
          </a:xfrm>
          <a:prstGeom prst="rect">
            <a:avLst/>
          </a:prstGeom>
          <a:noFill/>
        </p:spPr>
        <p:txBody>
          <a:bodyPr wrap="none" rtlCol="0">
            <a:spAutoFit/>
          </a:bodyPr>
          <a:lstStyle/>
          <a:p>
            <a:pPr algn="ctr"/>
            <a:r>
              <a:rPr lang="en-US" sz="1400" dirty="0" smtClean="0"/>
              <a:t>Laurent</a:t>
            </a:r>
          </a:p>
          <a:p>
            <a:pPr algn="ctr"/>
            <a:r>
              <a:rPr lang="en-US" sz="1400" dirty="0" err="1" smtClean="0"/>
              <a:t>Hilico</a:t>
            </a:r>
            <a:endParaRPr lang="en-US" sz="1400" dirty="0"/>
          </a:p>
        </p:txBody>
      </p:sp>
      <p:sp>
        <p:nvSpPr>
          <p:cNvPr id="28" name="ZoneTexte 27"/>
          <p:cNvSpPr txBox="1"/>
          <p:nvPr/>
        </p:nvSpPr>
        <p:spPr>
          <a:xfrm>
            <a:off x="5831529" y="2211293"/>
            <a:ext cx="2103013" cy="307777"/>
          </a:xfrm>
          <a:prstGeom prst="rect">
            <a:avLst/>
          </a:prstGeom>
          <a:noFill/>
        </p:spPr>
        <p:txBody>
          <a:bodyPr wrap="none" rtlCol="0">
            <a:spAutoFit/>
          </a:bodyPr>
          <a:lstStyle/>
          <a:p>
            <a:pPr algn="ctr"/>
            <a:r>
              <a:rPr lang="en-US" sz="1400" dirty="0" smtClean="0"/>
              <a:t>Thomas </a:t>
            </a:r>
            <a:r>
              <a:rPr lang="en-US" sz="1400" dirty="0" err="1" smtClean="0"/>
              <a:t>Louvradoux</a:t>
            </a:r>
            <a:r>
              <a:rPr lang="en-US" sz="1400" dirty="0" smtClean="0"/>
              <a:t> (PhD)</a:t>
            </a:r>
            <a:endParaRPr lang="en-US" sz="1400" dirty="0"/>
          </a:p>
        </p:txBody>
      </p:sp>
      <p:sp>
        <p:nvSpPr>
          <p:cNvPr id="29" name="ZoneTexte 28"/>
          <p:cNvSpPr txBox="1"/>
          <p:nvPr/>
        </p:nvSpPr>
        <p:spPr>
          <a:xfrm>
            <a:off x="6025061" y="4261828"/>
            <a:ext cx="1721946" cy="523220"/>
          </a:xfrm>
          <a:prstGeom prst="rect">
            <a:avLst/>
          </a:prstGeom>
          <a:noFill/>
        </p:spPr>
        <p:txBody>
          <a:bodyPr wrap="none" rtlCol="0">
            <a:spAutoFit/>
          </a:bodyPr>
          <a:lstStyle/>
          <a:p>
            <a:pPr algn="ctr"/>
            <a:r>
              <a:rPr lang="en-US" sz="1400" dirty="0" smtClean="0"/>
              <a:t>Vladimir </a:t>
            </a:r>
            <a:r>
              <a:rPr lang="en-US" sz="1400" dirty="0" err="1" smtClean="0"/>
              <a:t>Korobov</a:t>
            </a:r>
            <a:endParaRPr lang="en-US" sz="1400" dirty="0" smtClean="0"/>
          </a:p>
          <a:p>
            <a:pPr algn="ctr"/>
            <a:r>
              <a:rPr lang="en-US" sz="1400" dirty="0" smtClean="0"/>
              <a:t>(JINR, </a:t>
            </a:r>
            <a:r>
              <a:rPr lang="en-US" sz="1400" dirty="0" err="1" smtClean="0"/>
              <a:t>Dubna</a:t>
            </a:r>
            <a:r>
              <a:rPr lang="en-US" sz="1400" dirty="0" smtClean="0"/>
              <a:t>, Russia)</a:t>
            </a:r>
            <a:endParaRPr lang="en-US" sz="1400" dirty="0"/>
          </a:p>
        </p:txBody>
      </p:sp>
      <p:sp>
        <p:nvSpPr>
          <p:cNvPr id="31" name="Rectangle 30"/>
          <p:cNvSpPr/>
          <p:nvPr/>
        </p:nvSpPr>
        <p:spPr>
          <a:xfrm>
            <a:off x="3164761" y="5341278"/>
            <a:ext cx="1617097" cy="1384995"/>
          </a:xfrm>
          <a:prstGeom prst="rect">
            <a:avLst/>
          </a:prstGeom>
        </p:spPr>
        <p:txBody>
          <a:bodyPr wrap="square">
            <a:spAutoFit/>
          </a:bodyPr>
          <a:lstStyle/>
          <a:p>
            <a:r>
              <a:rPr lang="en-US" sz="1400" dirty="0" err="1" smtClean="0"/>
              <a:t>Sayan</a:t>
            </a:r>
            <a:r>
              <a:rPr lang="en-US" sz="1400" dirty="0" smtClean="0"/>
              <a:t> Patra</a:t>
            </a:r>
          </a:p>
          <a:p>
            <a:r>
              <a:rPr lang="en-US" sz="1400" dirty="0"/>
              <a:t>Matthias </a:t>
            </a:r>
            <a:r>
              <a:rPr lang="en-US" sz="1400" dirty="0" err="1" smtClean="0"/>
              <a:t>Germann</a:t>
            </a:r>
            <a:endParaRPr lang="en-US" sz="1400" dirty="0" smtClean="0"/>
          </a:p>
          <a:p>
            <a:r>
              <a:rPr lang="en-US" sz="1400" dirty="0" err="1"/>
              <a:t>Juriaan</a:t>
            </a:r>
            <a:r>
              <a:rPr lang="en-US" sz="1400" dirty="0"/>
              <a:t> </a:t>
            </a:r>
            <a:r>
              <a:rPr lang="en-US" sz="1400" dirty="0" err="1" smtClean="0"/>
              <a:t>Biesheuvel</a:t>
            </a:r>
            <a:endParaRPr lang="en-US" sz="1400" dirty="0"/>
          </a:p>
          <a:p>
            <a:r>
              <a:rPr lang="en-US" sz="1400" dirty="0"/>
              <a:t>Frank </a:t>
            </a:r>
            <a:r>
              <a:rPr lang="en-US" sz="1400" dirty="0" err="1" smtClean="0"/>
              <a:t>Cozijn</a:t>
            </a:r>
            <a:endParaRPr lang="en-US" sz="1400" dirty="0" smtClean="0"/>
          </a:p>
          <a:p>
            <a:r>
              <a:rPr lang="en-US" sz="1400" dirty="0" err="1" smtClean="0"/>
              <a:t>Kjeld</a:t>
            </a:r>
            <a:r>
              <a:rPr lang="en-US" sz="1400" dirty="0" smtClean="0"/>
              <a:t> </a:t>
            </a:r>
            <a:r>
              <a:rPr lang="en-US" sz="1400" dirty="0" err="1"/>
              <a:t>Eikema</a:t>
            </a:r>
            <a:endParaRPr lang="en-US" sz="1400" dirty="0"/>
          </a:p>
          <a:p>
            <a:r>
              <a:rPr lang="en-US" sz="1400" dirty="0" err="1"/>
              <a:t>Wim</a:t>
            </a:r>
            <a:r>
              <a:rPr lang="en-US" sz="1400" dirty="0"/>
              <a:t> </a:t>
            </a:r>
            <a:r>
              <a:rPr lang="en-US" sz="1400" dirty="0" err="1" smtClean="0"/>
              <a:t>Ubachs</a:t>
            </a:r>
            <a:endParaRPr lang="en-US" sz="1400" dirty="0"/>
          </a:p>
        </p:txBody>
      </p:sp>
      <p:sp>
        <p:nvSpPr>
          <p:cNvPr id="32" name="ZoneTexte 31"/>
          <p:cNvSpPr txBox="1"/>
          <p:nvPr/>
        </p:nvSpPr>
        <p:spPr>
          <a:xfrm>
            <a:off x="3164761" y="4941168"/>
            <a:ext cx="1767279" cy="400110"/>
          </a:xfrm>
          <a:prstGeom prst="rect">
            <a:avLst/>
          </a:prstGeom>
          <a:noFill/>
        </p:spPr>
        <p:txBody>
          <a:bodyPr wrap="none" rtlCol="0">
            <a:spAutoFit/>
          </a:bodyPr>
          <a:lstStyle/>
          <a:p>
            <a:r>
              <a:rPr lang="en-US" dirty="0" smtClean="0"/>
              <a:t>Amsterdam VU</a:t>
            </a:r>
            <a:endParaRPr lang="en-US" dirty="0"/>
          </a:p>
        </p:txBody>
      </p:sp>
      <p:sp>
        <p:nvSpPr>
          <p:cNvPr id="33" name="ZoneTexte 32"/>
          <p:cNvSpPr txBox="1"/>
          <p:nvPr/>
        </p:nvSpPr>
        <p:spPr>
          <a:xfrm>
            <a:off x="2466516" y="845338"/>
            <a:ext cx="1123898" cy="523220"/>
          </a:xfrm>
          <a:prstGeom prst="rect">
            <a:avLst/>
          </a:prstGeom>
          <a:noFill/>
        </p:spPr>
        <p:txBody>
          <a:bodyPr wrap="none" rtlCol="0">
            <a:spAutoFit/>
          </a:bodyPr>
          <a:lstStyle/>
          <a:p>
            <a:pPr algn="ctr"/>
            <a:r>
              <a:rPr lang="en-US" sz="1400" dirty="0" smtClean="0"/>
              <a:t>Nicolas</a:t>
            </a:r>
          </a:p>
          <a:p>
            <a:pPr algn="ctr"/>
            <a:r>
              <a:rPr lang="en-US" sz="1400" dirty="0" err="1" smtClean="0"/>
              <a:t>Sillitoe</a:t>
            </a:r>
            <a:r>
              <a:rPr lang="en-US" sz="1400" dirty="0" smtClean="0"/>
              <a:t> (PhD)</a:t>
            </a:r>
            <a:endParaRPr lang="en-US" sz="1400" dirty="0"/>
          </a:p>
        </p:txBody>
      </p:sp>
      <p:sp>
        <p:nvSpPr>
          <p:cNvPr id="5" name="ZoneTexte 4"/>
          <p:cNvSpPr txBox="1"/>
          <p:nvPr/>
        </p:nvSpPr>
        <p:spPr>
          <a:xfrm>
            <a:off x="1585869" y="6339365"/>
            <a:ext cx="1433662" cy="307777"/>
          </a:xfrm>
          <a:prstGeom prst="rect">
            <a:avLst/>
          </a:prstGeom>
          <a:noFill/>
        </p:spPr>
        <p:txBody>
          <a:bodyPr wrap="none" rtlCol="0">
            <a:spAutoFit/>
          </a:bodyPr>
          <a:lstStyle/>
          <a:p>
            <a:pPr lvl="0"/>
            <a:r>
              <a:rPr lang="en-US" sz="1400" dirty="0" err="1"/>
              <a:t>Jeroen</a:t>
            </a:r>
            <a:r>
              <a:rPr lang="en-US" sz="1400" dirty="0"/>
              <a:t> </a:t>
            </a:r>
            <a:r>
              <a:rPr lang="en-US" sz="1400" dirty="0" err="1" smtClean="0"/>
              <a:t>Koelemeij</a:t>
            </a:r>
            <a:endParaRPr lang="en-US" sz="1400" dirty="0"/>
          </a:p>
        </p:txBody>
      </p:sp>
      <p:sp>
        <p:nvSpPr>
          <p:cNvPr id="2" name="Espace réservé du numéro de diapositive 1"/>
          <p:cNvSpPr>
            <a:spLocks noGrp="1"/>
          </p:cNvSpPr>
          <p:nvPr>
            <p:ph type="sldNum" sz="quarter" idx="12"/>
          </p:nvPr>
        </p:nvSpPr>
        <p:spPr/>
        <p:txBody>
          <a:bodyPr/>
          <a:lstStyle/>
          <a:p>
            <a:pPr>
              <a:defRPr/>
            </a:pPr>
            <a:fld id="{BA273455-A72C-4444-9939-B73CCE915794}" type="slidenum">
              <a:rPr lang="fr-FR" smtClean="0"/>
              <a:pPr>
                <a:defRPr/>
              </a:pPr>
              <a:t>26</a:t>
            </a:fld>
            <a:endParaRPr lang="fr-FR"/>
          </a:p>
        </p:txBody>
      </p:sp>
    </p:spTree>
    <p:extLst>
      <p:ext uri="{BB962C8B-B14F-4D97-AF65-F5344CB8AC3E}">
        <p14:creationId xmlns:p14="http://schemas.microsoft.com/office/powerpoint/2010/main" val="3175488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p:cNvSpPr>
            <a:spLocks noGrp="1"/>
          </p:cNvSpPr>
          <p:nvPr>
            <p:ph type="title"/>
          </p:nvPr>
        </p:nvSpPr>
        <p:spPr>
          <a:xfrm>
            <a:off x="1057275" y="52388"/>
            <a:ext cx="6610350" cy="523875"/>
          </a:xfrm>
        </p:spPr>
        <p:txBody>
          <a:bodyPr/>
          <a:lstStyle/>
          <a:p>
            <a:pPr algn="ctr"/>
            <a:r>
              <a:rPr lang="en-US" sz="2400" dirty="0" smtClean="0"/>
              <a:t>Finite-size corrections in </a:t>
            </a:r>
            <a:r>
              <a:rPr lang="en-US" sz="2400" dirty="0" err="1" smtClean="0"/>
              <a:t>muonic</a:t>
            </a:r>
            <a:r>
              <a:rPr lang="en-US" sz="2400" dirty="0" smtClean="0"/>
              <a:t> hydrogen</a:t>
            </a:r>
          </a:p>
        </p:txBody>
      </p:sp>
      <p:sp>
        <p:nvSpPr>
          <p:cNvPr id="45" name="Espace réservé du numéro de diapositive 3"/>
          <p:cNvSpPr>
            <a:spLocks noGrp="1"/>
          </p:cNvSpPr>
          <p:nvPr>
            <p:ph type="sldNum" sz="quarter" idx="12"/>
          </p:nvPr>
        </p:nvSpPr>
        <p:spPr>
          <a:xfrm>
            <a:off x="6553200" y="6245225"/>
            <a:ext cx="2133600" cy="476250"/>
          </a:xfrm>
        </p:spPr>
        <p:txBody>
          <a:bodyPr/>
          <a:lstStyle/>
          <a:p>
            <a:pPr>
              <a:defRPr/>
            </a:pPr>
            <a:fld id="{0965DD07-34DA-4599-BD33-D6C775AC1B9B}" type="slidenum">
              <a:rPr lang="fr-FR" smtClean="0"/>
              <a:pPr>
                <a:defRPr/>
              </a:pPr>
              <a:t>27</a:t>
            </a:fld>
            <a:endParaRPr lang="fr-FR" dirty="0"/>
          </a:p>
        </p:txBody>
      </p:sp>
      <p:sp>
        <p:nvSpPr>
          <p:cNvPr id="61" name="Rectangle 60"/>
          <p:cNvSpPr/>
          <p:nvPr/>
        </p:nvSpPr>
        <p:spPr>
          <a:xfrm>
            <a:off x="827584" y="1136938"/>
            <a:ext cx="7598490" cy="707886"/>
          </a:xfrm>
          <a:prstGeom prst="rect">
            <a:avLst/>
          </a:prstGeom>
        </p:spPr>
        <p:txBody>
          <a:bodyPr wrap="none">
            <a:spAutoFit/>
          </a:bodyPr>
          <a:lstStyle/>
          <a:p>
            <a:r>
              <a:rPr lang="en-US" dirty="0" smtClean="0"/>
              <a:t>In addition to the leading term, higher-order QED corrections involving </a:t>
            </a:r>
          </a:p>
          <a:p>
            <a:r>
              <a:rPr lang="en-US" dirty="0" smtClean="0"/>
              <a:t>the proton structure have to be considered.</a:t>
            </a:r>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31299"/>
            <a:ext cx="380283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555776" y="2095352"/>
            <a:ext cx="349776" cy="461665"/>
          </a:xfrm>
          <a:prstGeom prst="rect">
            <a:avLst/>
          </a:prstGeom>
          <a:solidFill>
            <a:schemeClr val="bg1"/>
          </a:solidFill>
        </p:spPr>
        <p:txBody>
          <a:bodyPr wrap="none" rtlCol="0">
            <a:spAutoFit/>
          </a:bodyPr>
          <a:lstStyle/>
          <a:p>
            <a:r>
              <a:rPr lang="fr-FR" sz="2400" i="1" dirty="0" smtClean="0">
                <a:solidFill>
                  <a:schemeClr val="tx1"/>
                </a:solidFill>
              </a:rPr>
              <a:t>µ</a:t>
            </a:r>
            <a:endParaRPr lang="fr-FR" sz="2400" i="1" dirty="0">
              <a:solidFill>
                <a:schemeClr val="tx1"/>
              </a:solidFill>
            </a:endParaRPr>
          </a:p>
        </p:txBody>
      </p:sp>
      <p:sp>
        <p:nvSpPr>
          <p:cNvPr id="3" name="ZoneTexte 2"/>
          <p:cNvSpPr txBox="1"/>
          <p:nvPr/>
        </p:nvSpPr>
        <p:spPr>
          <a:xfrm>
            <a:off x="763132" y="4520472"/>
            <a:ext cx="7697300" cy="1015663"/>
          </a:xfrm>
          <a:prstGeom prst="rect">
            <a:avLst/>
          </a:prstGeom>
          <a:noFill/>
        </p:spPr>
        <p:txBody>
          <a:bodyPr wrap="none" rtlCol="0">
            <a:spAutoFit/>
          </a:bodyPr>
          <a:lstStyle/>
          <a:p>
            <a:r>
              <a:rPr lang="en-US" dirty="0" smtClean="0"/>
              <a:t>Two-photon exchange : - elastic</a:t>
            </a:r>
          </a:p>
          <a:p>
            <a:r>
              <a:rPr lang="en-US" dirty="0" smtClean="0"/>
              <a:t>                                           - inelastic : </a:t>
            </a:r>
            <a:r>
              <a:rPr lang="en-US" b="1" i="1" dirty="0" smtClean="0"/>
              <a:t>proton polarizability</a:t>
            </a:r>
          </a:p>
          <a:p>
            <a:r>
              <a:rPr lang="en-US" b="1" i="1" dirty="0" smtClean="0"/>
              <a:t>		           </a:t>
            </a:r>
            <a:r>
              <a:rPr lang="en-US" dirty="0" smtClean="0"/>
              <a:t>- subtraction of QED correction to proton radius </a:t>
            </a:r>
            <a:endParaRPr lang="en-US" b="1" i="1" dirty="0"/>
          </a:p>
        </p:txBody>
      </p:sp>
    </p:spTree>
    <p:extLst>
      <p:ext uri="{BB962C8B-B14F-4D97-AF65-F5344CB8AC3E}">
        <p14:creationId xmlns:p14="http://schemas.microsoft.com/office/powerpoint/2010/main" val="4012938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28</a:t>
            </a:fld>
            <a:endParaRPr lang="fr-FR"/>
          </a:p>
        </p:txBody>
      </p:sp>
      <p:sp>
        <p:nvSpPr>
          <p:cNvPr id="5" name="Titre 1"/>
          <p:cNvSpPr>
            <a:spLocks noGrp="1"/>
          </p:cNvSpPr>
          <p:nvPr>
            <p:ph type="title"/>
          </p:nvPr>
        </p:nvSpPr>
        <p:spPr>
          <a:xfrm>
            <a:off x="1097686" y="53589"/>
            <a:ext cx="6611810" cy="523220"/>
          </a:xfrm>
        </p:spPr>
        <p:txBody>
          <a:bodyPr/>
          <a:lstStyle/>
          <a:p>
            <a:pPr algn="ctr"/>
            <a:r>
              <a:rPr lang="en-US" sz="2400" dirty="0" err="1" smtClean="0"/>
              <a:t>Muonic</a:t>
            </a:r>
            <a:r>
              <a:rPr lang="en-US" sz="2400" dirty="0" smtClean="0"/>
              <a:t> hydrogen spectroscopy at PSI</a:t>
            </a:r>
            <a:endParaRPr lang="en-US" sz="2400" dirty="0"/>
          </a:p>
        </p:txBody>
      </p:sp>
      <p:pic>
        <p:nvPicPr>
          <p:cNvPr id="7" name="Image 6"/>
          <p:cNvPicPr>
            <a:picLocks noChangeAspect="1"/>
          </p:cNvPicPr>
          <p:nvPr/>
        </p:nvPicPr>
        <p:blipFill>
          <a:blip r:embed="rId2"/>
          <a:stretch>
            <a:fillRect/>
          </a:stretch>
        </p:blipFill>
        <p:spPr>
          <a:xfrm>
            <a:off x="827584" y="1132881"/>
            <a:ext cx="7166830" cy="5112344"/>
          </a:xfrm>
          <a:prstGeom prst="rect">
            <a:avLst/>
          </a:prstGeom>
        </p:spPr>
      </p:pic>
    </p:spTree>
    <p:extLst>
      <p:ext uri="{BB962C8B-B14F-4D97-AF65-F5344CB8AC3E}">
        <p14:creationId xmlns:p14="http://schemas.microsoft.com/office/powerpoint/2010/main" val="3598863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29</a:t>
            </a:fld>
            <a:endParaRPr lang="fr-FR" dirty="0"/>
          </a:p>
        </p:txBody>
      </p:sp>
      <p:sp>
        <p:nvSpPr>
          <p:cNvPr id="5" name="Titre 1"/>
          <p:cNvSpPr>
            <a:spLocks noGrp="1"/>
          </p:cNvSpPr>
          <p:nvPr>
            <p:ph type="title"/>
          </p:nvPr>
        </p:nvSpPr>
        <p:spPr>
          <a:xfrm>
            <a:off x="1056407" y="53589"/>
            <a:ext cx="6611937" cy="523875"/>
          </a:xfrm>
        </p:spPr>
        <p:txBody>
          <a:bodyPr/>
          <a:lstStyle/>
          <a:p>
            <a:pPr algn="ctr"/>
            <a:r>
              <a:rPr lang="en-US" sz="2400" dirty="0" smtClean="0"/>
              <a:t>2S-nS(D) transitions (LKB Paris)</a:t>
            </a:r>
          </a:p>
        </p:txBody>
      </p:sp>
      <p:grpSp>
        <p:nvGrpSpPr>
          <p:cNvPr id="13" name="Groupe 12"/>
          <p:cNvGrpSpPr>
            <a:grpSpLocks noChangeAspect="1"/>
          </p:cNvGrpSpPr>
          <p:nvPr/>
        </p:nvGrpSpPr>
        <p:grpSpPr>
          <a:xfrm>
            <a:off x="2042195" y="827136"/>
            <a:ext cx="4730814" cy="2776763"/>
            <a:chOff x="1763688" y="908720"/>
            <a:chExt cx="5275283" cy="3096344"/>
          </a:xfrm>
        </p:grpSpPr>
        <p:pic>
          <p:nvPicPr>
            <p:cNvPr id="2" name="Image 1"/>
            <p:cNvPicPr>
              <a:picLocks noChangeAspect="1"/>
            </p:cNvPicPr>
            <p:nvPr/>
          </p:nvPicPr>
          <p:blipFill>
            <a:blip r:embed="rId2"/>
            <a:stretch>
              <a:fillRect/>
            </a:stretch>
          </p:blipFill>
          <p:spPr>
            <a:xfrm>
              <a:off x="1763688" y="908720"/>
              <a:ext cx="5275283" cy="3096344"/>
            </a:xfrm>
            <a:prstGeom prst="rect">
              <a:avLst/>
            </a:prstGeom>
          </p:spPr>
        </p:pic>
        <p:sp>
          <p:nvSpPr>
            <p:cNvPr id="3" name="Rectangle 2"/>
            <p:cNvSpPr/>
            <p:nvPr/>
          </p:nvSpPr>
          <p:spPr bwMode="auto">
            <a:xfrm>
              <a:off x="5162916" y="2804743"/>
              <a:ext cx="72008" cy="7200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pic>
        <p:nvPicPr>
          <p:cNvPr id="14" name="Image 13"/>
          <p:cNvPicPr>
            <a:picLocks noChangeAspect="1"/>
          </p:cNvPicPr>
          <p:nvPr/>
        </p:nvPicPr>
        <p:blipFill>
          <a:blip r:embed="rId3"/>
          <a:stretch>
            <a:fillRect/>
          </a:stretch>
        </p:blipFill>
        <p:spPr>
          <a:xfrm>
            <a:off x="251520" y="4107517"/>
            <a:ext cx="3384376" cy="2562394"/>
          </a:xfrm>
          <a:prstGeom prst="rect">
            <a:avLst/>
          </a:prstGeom>
        </p:spPr>
      </p:pic>
      <p:cxnSp>
        <p:nvCxnSpPr>
          <p:cNvPr id="16" name="Connecteur droit avec flèche 15"/>
          <p:cNvCxnSpPr/>
          <p:nvPr/>
        </p:nvCxnSpPr>
        <p:spPr bwMode="auto">
          <a:xfrm>
            <a:off x="2013620" y="5412363"/>
            <a:ext cx="558000" cy="0"/>
          </a:xfrm>
          <a:prstGeom prst="straightConnector1">
            <a:avLst/>
          </a:prstGeom>
          <a:solidFill>
            <a:schemeClr val="accent1"/>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19"/>
          <p:cNvCxnSpPr/>
          <p:nvPr/>
        </p:nvCxnSpPr>
        <p:spPr bwMode="auto">
          <a:xfrm>
            <a:off x="582985" y="4260235"/>
            <a:ext cx="2880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ZoneTexte 20"/>
          <p:cNvSpPr txBox="1"/>
          <p:nvPr/>
        </p:nvSpPr>
        <p:spPr>
          <a:xfrm>
            <a:off x="1724473" y="4980315"/>
            <a:ext cx="1767407" cy="338554"/>
          </a:xfrm>
          <a:prstGeom prst="rect">
            <a:avLst/>
          </a:prstGeom>
          <a:noFill/>
        </p:spPr>
        <p:txBody>
          <a:bodyPr wrap="none" rtlCol="0">
            <a:spAutoFit/>
          </a:bodyPr>
          <a:lstStyle/>
          <a:p>
            <a:r>
              <a:rPr lang="en-US" sz="1600" dirty="0" smtClean="0"/>
              <a:t>Linewidth: 770 kHz</a:t>
            </a:r>
            <a:endParaRPr lang="en-US" sz="1600" dirty="0"/>
          </a:p>
        </p:txBody>
      </p:sp>
      <p:sp>
        <p:nvSpPr>
          <p:cNvPr id="23" name="ZoneTexte 22"/>
          <p:cNvSpPr txBox="1"/>
          <p:nvPr/>
        </p:nvSpPr>
        <p:spPr>
          <a:xfrm>
            <a:off x="3941013" y="4293096"/>
            <a:ext cx="4709944" cy="707886"/>
          </a:xfrm>
          <a:prstGeom prst="rect">
            <a:avLst/>
          </a:prstGeom>
          <a:noFill/>
        </p:spPr>
        <p:txBody>
          <a:bodyPr wrap="none" rtlCol="0">
            <a:spAutoFit/>
          </a:bodyPr>
          <a:lstStyle/>
          <a:p>
            <a:pPr algn="ctr"/>
            <a:r>
              <a:rPr lang="en-US" i="1" dirty="0" smtClean="0">
                <a:solidFill>
                  <a:schemeClr val="tx1"/>
                </a:solidFill>
                <a:latin typeface="Times New Roman" panose="02020603050405020304" pitchFamily="18" charset="0"/>
                <a:cs typeface="Times New Roman" panose="02020603050405020304" pitchFamily="18" charset="0"/>
              </a:rPr>
              <a:t>f</a:t>
            </a:r>
            <a:r>
              <a:rPr lang="en-US" baseline="-25000"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(2S</a:t>
            </a:r>
            <a:r>
              <a:rPr lang="en-US" baseline="-25000" dirty="0" smtClean="0">
                <a:solidFill>
                  <a:schemeClr val="tx1"/>
                </a:solidFill>
                <a:latin typeface="Times New Roman" panose="02020603050405020304" pitchFamily="18" charset="0"/>
                <a:cs typeface="Times New Roman" panose="02020603050405020304" pitchFamily="18" charset="0"/>
              </a:rPr>
              <a:t>1/2</a:t>
            </a:r>
            <a:r>
              <a:rPr lang="en-US" dirty="0" smtClean="0">
                <a:solidFill>
                  <a:schemeClr val="tx1"/>
                </a:solidFill>
                <a:latin typeface="Times New Roman" panose="02020603050405020304" pitchFamily="18" charset="0"/>
                <a:cs typeface="Times New Roman" panose="02020603050405020304" pitchFamily="18" charset="0"/>
              </a:rPr>
              <a:t>-8S</a:t>
            </a:r>
            <a:r>
              <a:rPr lang="en-US" baseline="-25000" dirty="0" smtClean="0">
                <a:solidFill>
                  <a:schemeClr val="tx1"/>
                </a:solidFill>
                <a:latin typeface="Times New Roman" panose="02020603050405020304" pitchFamily="18" charset="0"/>
                <a:cs typeface="Times New Roman" panose="02020603050405020304" pitchFamily="18" charset="0"/>
              </a:rPr>
              <a:t>1/2</a:t>
            </a:r>
            <a:r>
              <a:rPr lang="en-US" dirty="0" smtClean="0">
                <a:solidFill>
                  <a:schemeClr val="tx1"/>
                </a:solidFill>
                <a:latin typeface="Times New Roman" panose="02020603050405020304" pitchFamily="18" charset="0"/>
                <a:cs typeface="Times New Roman" panose="02020603050405020304" pitchFamily="18" charset="0"/>
              </a:rPr>
              <a:t>) = </a:t>
            </a:r>
            <a:r>
              <a:rPr lang="en-US" dirty="0">
                <a:solidFill>
                  <a:schemeClr val="tx1"/>
                </a:solidFill>
                <a:latin typeface="Times New Roman" panose="02020603050405020304" pitchFamily="18" charset="0"/>
                <a:cs typeface="Times New Roman" panose="02020603050405020304" pitchFamily="18" charset="0"/>
              </a:rPr>
              <a:t>770 649 350 012.0(8.6</a:t>
            </a:r>
            <a:r>
              <a:rPr lang="en-US" dirty="0" smtClean="0">
                <a:solidFill>
                  <a:schemeClr val="tx1"/>
                </a:solidFill>
                <a:latin typeface="Times New Roman" panose="02020603050405020304" pitchFamily="18" charset="0"/>
                <a:cs typeface="Times New Roman" panose="02020603050405020304" pitchFamily="18" charset="0"/>
              </a:rPr>
              <a:t>) kHz</a:t>
            </a:r>
          </a:p>
          <a:p>
            <a:pPr algn="ctr"/>
            <a:r>
              <a:rPr lang="en-US" dirty="0" smtClean="0">
                <a:solidFill>
                  <a:schemeClr val="tx1"/>
                </a:solidFill>
                <a:latin typeface="Times New Roman" panose="02020603050405020304" pitchFamily="18" charset="0"/>
                <a:cs typeface="Times New Roman" panose="02020603050405020304" pitchFamily="18" charset="0"/>
              </a:rPr>
              <a:t>(+ 4 other transitions)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4" name="Rectangle 23"/>
          <p:cNvSpPr/>
          <p:nvPr/>
        </p:nvSpPr>
        <p:spPr bwMode="auto">
          <a:xfrm>
            <a:off x="624429" y="4836299"/>
            <a:ext cx="914400" cy="914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25" name="ZoneTexte 24"/>
          <p:cNvSpPr txBox="1"/>
          <p:nvPr/>
        </p:nvSpPr>
        <p:spPr>
          <a:xfrm>
            <a:off x="4016332" y="5085184"/>
            <a:ext cx="4516108" cy="400110"/>
          </a:xfrm>
          <a:prstGeom prst="rect">
            <a:avLst/>
          </a:prstGeom>
          <a:noFill/>
        </p:spPr>
        <p:txBody>
          <a:bodyPr wrap="none" rtlCol="0">
            <a:spAutoFit/>
          </a:bodyPr>
          <a:lstStyle/>
          <a:p>
            <a:r>
              <a:rPr lang="en-US" dirty="0" smtClean="0"/>
              <a:t>Main source of uncertainty: AC Stark shift</a:t>
            </a:r>
            <a:endParaRPr lang="en-US" dirty="0"/>
          </a:p>
        </p:txBody>
      </p:sp>
      <p:sp>
        <p:nvSpPr>
          <p:cNvPr id="26" name="ZoneTexte 25"/>
          <p:cNvSpPr txBox="1"/>
          <p:nvPr/>
        </p:nvSpPr>
        <p:spPr>
          <a:xfrm>
            <a:off x="875994" y="3717032"/>
            <a:ext cx="2246321" cy="400110"/>
          </a:xfrm>
          <a:prstGeom prst="rect">
            <a:avLst/>
          </a:prstGeom>
          <a:noFill/>
        </p:spPr>
        <p:txBody>
          <a:bodyPr wrap="none" rtlCol="0">
            <a:spAutoFit/>
          </a:bodyPr>
          <a:lstStyle/>
          <a:p>
            <a:r>
              <a:rPr lang="en-US" dirty="0" smtClean="0"/>
              <a:t>Example: 2S</a:t>
            </a:r>
            <a:r>
              <a:rPr lang="en-US" baseline="-25000" dirty="0" smtClean="0"/>
              <a:t>1/2</a:t>
            </a:r>
            <a:r>
              <a:rPr lang="en-US" dirty="0" smtClean="0"/>
              <a:t>-8S</a:t>
            </a:r>
            <a:r>
              <a:rPr lang="en-US" baseline="-25000" dirty="0" smtClean="0"/>
              <a:t>1/2</a:t>
            </a:r>
            <a:endParaRPr lang="en-US" baseline="-25000" dirty="0"/>
          </a:p>
        </p:txBody>
      </p:sp>
      <p:sp>
        <p:nvSpPr>
          <p:cNvPr id="27" name="ZoneTexte 26"/>
          <p:cNvSpPr txBox="1"/>
          <p:nvPr/>
        </p:nvSpPr>
        <p:spPr>
          <a:xfrm>
            <a:off x="3659139" y="5581422"/>
            <a:ext cx="5463932" cy="584775"/>
          </a:xfrm>
          <a:prstGeom prst="rect">
            <a:avLst/>
          </a:prstGeom>
          <a:noFill/>
        </p:spPr>
        <p:txBody>
          <a:bodyPr wrap="none" rtlCol="0">
            <a:spAutoFit/>
          </a:bodyPr>
          <a:lstStyle/>
          <a:p>
            <a:pPr algn="ctr"/>
            <a:r>
              <a:rPr lang="en-US" sz="1600" dirty="0" smtClean="0">
                <a:solidFill>
                  <a:schemeClr val="tx1"/>
                </a:solidFill>
              </a:rPr>
              <a:t>B. De Beauvoir et al., PRL </a:t>
            </a:r>
            <a:r>
              <a:rPr lang="en-US" sz="1600" b="1" dirty="0" smtClean="0">
                <a:solidFill>
                  <a:schemeClr val="tx1"/>
                </a:solidFill>
              </a:rPr>
              <a:t>78</a:t>
            </a:r>
            <a:r>
              <a:rPr lang="en-US" sz="1600" dirty="0" smtClean="0">
                <a:solidFill>
                  <a:schemeClr val="tx1"/>
                </a:solidFill>
              </a:rPr>
              <a:t>, 440 (1997) and EPJD </a:t>
            </a:r>
            <a:r>
              <a:rPr lang="en-US" sz="1600" b="1" dirty="0" smtClean="0">
                <a:solidFill>
                  <a:schemeClr val="tx1"/>
                </a:solidFill>
              </a:rPr>
              <a:t>12</a:t>
            </a:r>
            <a:r>
              <a:rPr lang="en-US" sz="1600" dirty="0" smtClean="0">
                <a:solidFill>
                  <a:schemeClr val="tx1"/>
                </a:solidFill>
              </a:rPr>
              <a:t>, 61 (2000)</a:t>
            </a:r>
          </a:p>
          <a:p>
            <a:pPr algn="ctr"/>
            <a:r>
              <a:rPr lang="en-US" sz="1600" dirty="0" smtClean="0">
                <a:solidFill>
                  <a:schemeClr val="tx1"/>
                </a:solidFill>
              </a:rPr>
              <a:t>C. </a:t>
            </a:r>
            <a:r>
              <a:rPr lang="en-US" sz="1600" dirty="0" err="1" smtClean="0">
                <a:solidFill>
                  <a:schemeClr val="tx1"/>
                </a:solidFill>
              </a:rPr>
              <a:t>Schow</a:t>
            </a:r>
            <a:r>
              <a:rPr lang="en-US" sz="1600" dirty="0" smtClean="0">
                <a:solidFill>
                  <a:schemeClr val="tx1"/>
                </a:solidFill>
              </a:rPr>
              <a:t> et al., PRL </a:t>
            </a:r>
            <a:r>
              <a:rPr lang="en-US" sz="1600" b="1" dirty="0" smtClean="0">
                <a:solidFill>
                  <a:schemeClr val="tx1"/>
                </a:solidFill>
              </a:rPr>
              <a:t>82</a:t>
            </a:r>
            <a:r>
              <a:rPr lang="en-US" sz="1600" dirty="0" smtClean="0">
                <a:solidFill>
                  <a:schemeClr val="tx1"/>
                </a:solidFill>
              </a:rPr>
              <a:t>, 4960 (1999).</a:t>
            </a:r>
            <a:endParaRPr lang="en-US" sz="1600" dirty="0">
              <a:solidFill>
                <a:schemeClr val="tx1"/>
              </a:solidFill>
            </a:endParaRPr>
          </a:p>
        </p:txBody>
      </p:sp>
    </p:spTree>
    <p:extLst>
      <p:ext uri="{BB962C8B-B14F-4D97-AF65-F5344CB8AC3E}">
        <p14:creationId xmlns:p14="http://schemas.microsoft.com/office/powerpoint/2010/main" val="1762231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re 1"/>
          <p:cNvSpPr>
            <a:spLocks noGrp="1"/>
          </p:cNvSpPr>
          <p:nvPr>
            <p:ph type="title"/>
          </p:nvPr>
        </p:nvSpPr>
        <p:spPr>
          <a:xfrm>
            <a:off x="1116013" y="44450"/>
            <a:ext cx="6611937" cy="522288"/>
          </a:xfrm>
        </p:spPr>
        <p:txBody>
          <a:bodyPr/>
          <a:lstStyle/>
          <a:p>
            <a:pPr algn="ctr" eaLnBrk="1" hangingPunct="1"/>
            <a:r>
              <a:rPr lang="en-US" dirty="0" smtClean="0"/>
              <a:t>Outline</a:t>
            </a:r>
          </a:p>
        </p:txBody>
      </p:sp>
      <p:sp>
        <p:nvSpPr>
          <p:cNvPr id="8194" name="Espace réservé du contenu 2"/>
          <p:cNvSpPr>
            <a:spLocks noGrp="1"/>
          </p:cNvSpPr>
          <p:nvPr>
            <p:ph idx="1"/>
          </p:nvPr>
        </p:nvSpPr>
        <p:spPr>
          <a:xfrm>
            <a:off x="1206586" y="1700808"/>
            <a:ext cx="6553993" cy="3888432"/>
          </a:xfrm>
        </p:spPr>
        <p:txBody>
          <a:bodyPr/>
          <a:lstStyle/>
          <a:p>
            <a:pPr algn="just" eaLnBrk="1" hangingPunct="1">
              <a:buFontTx/>
              <a:buNone/>
            </a:pPr>
            <a:r>
              <a:rPr lang="en-US" b="1" dirty="0" smtClean="0">
                <a:solidFill>
                  <a:srgbClr val="006699"/>
                </a:solidFill>
              </a:rPr>
              <a:t>I. Introduction</a:t>
            </a:r>
          </a:p>
          <a:p>
            <a:pPr marL="0" indent="0" algn="just" eaLnBrk="1" hangingPunct="1">
              <a:buNone/>
            </a:pPr>
            <a:r>
              <a:rPr lang="en-US" dirty="0" smtClean="0">
                <a:solidFill>
                  <a:srgbClr val="006699"/>
                </a:solidFill>
              </a:rPr>
              <a:t>Atomic energy levels, and the proton radius</a:t>
            </a:r>
            <a:endParaRPr lang="en-US" i="1" baseline="-25000" dirty="0" smtClean="0">
              <a:solidFill>
                <a:srgbClr val="006699"/>
              </a:solidFill>
              <a:latin typeface="Times New Roman" pitchFamily="18" charset="0"/>
              <a:cs typeface="Times New Roman" pitchFamily="18" charset="0"/>
            </a:endParaRPr>
          </a:p>
          <a:p>
            <a:pPr algn="just" eaLnBrk="1" hangingPunct="1">
              <a:buFontTx/>
              <a:buNone/>
            </a:pPr>
            <a:endParaRPr lang="en-US" dirty="0" smtClean="0">
              <a:solidFill>
                <a:srgbClr val="006699"/>
              </a:solidFill>
            </a:endParaRPr>
          </a:p>
          <a:p>
            <a:pPr algn="just" eaLnBrk="1" hangingPunct="1">
              <a:buFontTx/>
              <a:buNone/>
            </a:pPr>
            <a:r>
              <a:rPr lang="en-US" b="1" dirty="0" smtClean="0">
                <a:solidFill>
                  <a:srgbClr val="006699"/>
                </a:solidFill>
              </a:rPr>
              <a:t>II. Current status of the “puzzle”</a:t>
            </a:r>
            <a:endParaRPr lang="en-US" b="1" baseline="30000" dirty="0" smtClean="0">
              <a:solidFill>
                <a:srgbClr val="006699"/>
              </a:solidFill>
            </a:endParaRPr>
          </a:p>
          <a:p>
            <a:pPr algn="just" eaLnBrk="1" hangingPunct="1">
              <a:buFontTx/>
              <a:buNone/>
            </a:pPr>
            <a:r>
              <a:rPr lang="en-US" dirty="0" smtClean="0">
                <a:solidFill>
                  <a:srgbClr val="006699"/>
                </a:solidFill>
              </a:rPr>
              <a:t>After recent measurements in hydrogen</a:t>
            </a:r>
          </a:p>
          <a:p>
            <a:pPr algn="just" eaLnBrk="1" hangingPunct="1">
              <a:buFontTx/>
              <a:buNone/>
            </a:pPr>
            <a:endParaRPr lang="en-US" dirty="0" smtClean="0">
              <a:solidFill>
                <a:srgbClr val="006699"/>
              </a:solidFill>
            </a:endParaRPr>
          </a:p>
          <a:p>
            <a:pPr lvl="0" algn="just" eaLnBrk="1" hangingPunct="1">
              <a:buNone/>
            </a:pPr>
            <a:r>
              <a:rPr lang="en-US" b="1" dirty="0" smtClean="0">
                <a:solidFill>
                  <a:srgbClr val="006699"/>
                </a:solidFill>
              </a:rPr>
              <a:t>III. New experiments</a:t>
            </a:r>
          </a:p>
          <a:p>
            <a:pPr lvl="0" algn="just" eaLnBrk="1" hangingPunct="1">
              <a:buNone/>
            </a:pPr>
            <a:r>
              <a:rPr lang="en-US" dirty="0" smtClean="0">
                <a:solidFill>
                  <a:srgbClr val="006699"/>
                </a:solidFill>
              </a:rPr>
              <a:t>Focus on the hydrogen molecular ions</a:t>
            </a:r>
            <a:endParaRPr lang="en-US" dirty="0">
              <a:solidFill>
                <a:srgbClr val="006699"/>
              </a:solidFill>
            </a:endParaRPr>
          </a:p>
        </p:txBody>
      </p:sp>
      <p:sp>
        <p:nvSpPr>
          <p:cNvPr id="2" name="Espace réservé du numéro de diapositive 1"/>
          <p:cNvSpPr>
            <a:spLocks noGrp="1"/>
          </p:cNvSpPr>
          <p:nvPr>
            <p:ph type="sldNum" sz="quarter" idx="12"/>
          </p:nvPr>
        </p:nvSpPr>
        <p:spPr/>
        <p:txBody>
          <a:bodyPr/>
          <a:lstStyle/>
          <a:p>
            <a:pPr>
              <a:defRPr/>
            </a:pPr>
            <a:fld id="{BA273455-A72C-4444-9939-B73CCE915794}" type="slidenum">
              <a:rPr lang="fr-FR" smtClean="0"/>
              <a:pPr>
                <a:defRPr/>
              </a:pPr>
              <a:t>3</a:t>
            </a:fld>
            <a:endParaRPr lang="fr-FR"/>
          </a:p>
        </p:txBody>
      </p:sp>
    </p:spTree>
    <p:extLst>
      <p:ext uri="{BB962C8B-B14F-4D97-AF65-F5344CB8AC3E}">
        <p14:creationId xmlns:p14="http://schemas.microsoft.com/office/powerpoint/2010/main" val="2684333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3170"/>
            <a:ext cx="6611810" cy="523220"/>
          </a:xfrm>
        </p:spPr>
        <p:txBody>
          <a:bodyPr/>
          <a:lstStyle/>
          <a:p>
            <a:pPr algn="ctr"/>
            <a:r>
              <a:rPr lang="en-US" sz="2400" dirty="0" smtClean="0"/>
              <a:t>Finite-size shift of atomic energy levels</a:t>
            </a:r>
            <a:endParaRPr lang="en-US" sz="2400" dirty="0"/>
          </a:p>
        </p:txBody>
      </p:sp>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4</a:t>
            </a:fld>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2405181566"/>
              </p:ext>
            </p:extLst>
          </p:nvPr>
        </p:nvGraphicFramePr>
        <p:xfrm>
          <a:off x="3098922" y="1534372"/>
          <a:ext cx="1561680" cy="742500"/>
        </p:xfrm>
        <a:graphic>
          <a:graphicData uri="http://schemas.openxmlformats.org/presentationml/2006/ole">
            <mc:AlternateContent xmlns:mc="http://schemas.openxmlformats.org/markup-compatibility/2006">
              <mc:Choice xmlns:v="urn:schemas-microsoft-com:vml" Requires="v">
                <p:oleObj spid="_x0000_s71127" name="Équation" r:id="rId3" imgW="1041120" imgH="495000" progId="Equation.3">
                  <p:embed/>
                </p:oleObj>
              </mc:Choice>
              <mc:Fallback>
                <p:oleObj name="Équation" r:id="rId3" imgW="1041120" imgH="495000" progId="Equation.3">
                  <p:embed/>
                  <p:pic>
                    <p:nvPicPr>
                      <p:cNvPr id="0" name=""/>
                      <p:cNvPicPr/>
                      <p:nvPr/>
                    </p:nvPicPr>
                    <p:blipFill>
                      <a:blip r:embed="rId4"/>
                      <a:stretch>
                        <a:fillRect/>
                      </a:stretch>
                    </p:blipFill>
                    <p:spPr>
                      <a:xfrm>
                        <a:off x="3098922" y="1534372"/>
                        <a:ext cx="1561680" cy="742500"/>
                      </a:xfrm>
                      <a:prstGeom prst="rect">
                        <a:avLst/>
                      </a:prstGeom>
                      <a:ln w="19050">
                        <a:solidFill>
                          <a:srgbClr val="FF0000"/>
                        </a:solidFill>
                      </a:ln>
                    </p:spPr>
                  </p:pic>
                </p:oleObj>
              </mc:Fallback>
            </mc:AlternateContent>
          </a:graphicData>
        </a:graphic>
      </p:graphicFrame>
      <p:sp>
        <p:nvSpPr>
          <p:cNvPr id="6" name="ZoneTexte 5"/>
          <p:cNvSpPr txBox="1"/>
          <p:nvPr/>
        </p:nvSpPr>
        <p:spPr>
          <a:xfrm>
            <a:off x="5511181" y="1660738"/>
            <a:ext cx="2957797" cy="400110"/>
          </a:xfrm>
          <a:prstGeom prst="rect">
            <a:avLst/>
          </a:prstGeom>
          <a:noFill/>
        </p:spPr>
        <p:txBody>
          <a:bodyPr wrap="none" rtlCol="0">
            <a:spAutoFit/>
          </a:bodyPr>
          <a:lstStyle/>
          <a:p>
            <a:r>
              <a:rPr lang="en-US" dirty="0" smtClean="0"/>
              <a:t>: Sachs electric form factor</a:t>
            </a:r>
            <a:endParaRPr lang="en-US" dirty="0"/>
          </a:p>
        </p:txBody>
      </p:sp>
      <p:graphicFrame>
        <p:nvGraphicFramePr>
          <p:cNvPr id="7" name="Objet 6"/>
          <p:cNvGraphicFramePr>
            <a:graphicFrameLocks noChangeAspect="1"/>
          </p:cNvGraphicFramePr>
          <p:nvPr>
            <p:extLst>
              <p:ext uri="{D42A27DB-BD31-4B8C-83A1-F6EECF244321}">
                <p14:modId xmlns:p14="http://schemas.microsoft.com/office/powerpoint/2010/main" val="1975677033"/>
              </p:ext>
            </p:extLst>
          </p:nvPr>
        </p:nvGraphicFramePr>
        <p:xfrm>
          <a:off x="5279894" y="1711360"/>
          <a:ext cx="323850" cy="323850"/>
        </p:xfrm>
        <a:graphic>
          <a:graphicData uri="http://schemas.openxmlformats.org/presentationml/2006/ole">
            <mc:AlternateContent xmlns:mc="http://schemas.openxmlformats.org/markup-compatibility/2006">
              <mc:Choice xmlns:v="urn:schemas-microsoft-com:vml" Requires="v">
                <p:oleObj spid="_x0000_s71128" name="Équation" r:id="rId5" imgW="215640" imgH="215640" progId="Equation.3">
                  <p:embed/>
                </p:oleObj>
              </mc:Choice>
              <mc:Fallback>
                <p:oleObj name="Équation" r:id="rId5" imgW="215640" imgH="215640" progId="Equation.3">
                  <p:embed/>
                  <p:pic>
                    <p:nvPicPr>
                      <p:cNvPr id="0" name=""/>
                      <p:cNvPicPr/>
                      <p:nvPr/>
                    </p:nvPicPr>
                    <p:blipFill>
                      <a:blip r:embed="rId6"/>
                      <a:stretch>
                        <a:fillRect/>
                      </a:stretch>
                    </p:blipFill>
                    <p:spPr>
                      <a:xfrm>
                        <a:off x="5279894" y="1711360"/>
                        <a:ext cx="323850" cy="323850"/>
                      </a:xfrm>
                      <a:prstGeom prst="rect">
                        <a:avLst/>
                      </a:prstGeom>
                    </p:spPr>
                  </p:pic>
                </p:oleObj>
              </mc:Fallback>
            </mc:AlternateContent>
          </a:graphicData>
        </a:graphic>
      </p:graphicFrame>
      <p:sp>
        <p:nvSpPr>
          <p:cNvPr id="8" name="ZoneTexte 7"/>
          <p:cNvSpPr txBox="1"/>
          <p:nvPr/>
        </p:nvSpPr>
        <p:spPr>
          <a:xfrm>
            <a:off x="493765" y="3212976"/>
            <a:ext cx="7152086" cy="400110"/>
          </a:xfrm>
          <a:prstGeom prst="rect">
            <a:avLst/>
          </a:prstGeom>
          <a:noFill/>
        </p:spPr>
        <p:txBody>
          <a:bodyPr wrap="none" rtlCol="0">
            <a:spAutoFit/>
          </a:bodyPr>
          <a:lstStyle/>
          <a:p>
            <a:pPr marL="342900" indent="-342900">
              <a:buFont typeface="Arial" panose="020B0604020202020204" pitchFamily="34" charset="0"/>
              <a:buChar char="•"/>
            </a:pPr>
            <a:r>
              <a:rPr lang="en-US" dirty="0" smtClean="0"/>
              <a:t>Modification of the Coulomb potential w.r.t. a point-like proton:</a:t>
            </a:r>
            <a:endParaRPr lang="en-US" dirty="0"/>
          </a:p>
        </p:txBody>
      </p:sp>
      <p:graphicFrame>
        <p:nvGraphicFramePr>
          <p:cNvPr id="9" name="Objet 8"/>
          <p:cNvGraphicFramePr>
            <a:graphicFrameLocks noChangeAspect="1"/>
          </p:cNvGraphicFramePr>
          <p:nvPr>
            <p:extLst>
              <p:ext uri="{D42A27DB-BD31-4B8C-83A1-F6EECF244321}">
                <p14:modId xmlns:p14="http://schemas.microsoft.com/office/powerpoint/2010/main" val="3144813258"/>
              </p:ext>
            </p:extLst>
          </p:nvPr>
        </p:nvGraphicFramePr>
        <p:xfrm>
          <a:off x="2718792" y="3717032"/>
          <a:ext cx="3581400" cy="666750"/>
        </p:xfrm>
        <a:graphic>
          <a:graphicData uri="http://schemas.openxmlformats.org/presentationml/2006/ole">
            <mc:AlternateContent xmlns:mc="http://schemas.openxmlformats.org/markup-compatibility/2006">
              <mc:Choice xmlns:v="urn:schemas-microsoft-com:vml" Requires="v">
                <p:oleObj spid="_x0000_s71129" name="Équation" r:id="rId7" imgW="2387520" imgH="444240" progId="Equation.3">
                  <p:embed/>
                </p:oleObj>
              </mc:Choice>
              <mc:Fallback>
                <p:oleObj name="Équation" r:id="rId7" imgW="2387520" imgH="444240" progId="Equation.3">
                  <p:embed/>
                  <p:pic>
                    <p:nvPicPr>
                      <p:cNvPr id="0" name=""/>
                      <p:cNvPicPr/>
                      <p:nvPr/>
                    </p:nvPicPr>
                    <p:blipFill>
                      <a:blip r:embed="rId8"/>
                      <a:stretch>
                        <a:fillRect/>
                      </a:stretch>
                    </p:blipFill>
                    <p:spPr>
                      <a:xfrm>
                        <a:off x="2718792" y="3717032"/>
                        <a:ext cx="3581400" cy="666750"/>
                      </a:xfrm>
                      <a:prstGeom prst="rect">
                        <a:avLst/>
                      </a:prstGeom>
                    </p:spPr>
                  </p:pic>
                </p:oleObj>
              </mc:Fallback>
            </mc:AlternateContent>
          </a:graphicData>
        </a:graphic>
      </p:graphicFrame>
      <p:sp>
        <p:nvSpPr>
          <p:cNvPr id="10" name="ZoneTexte 9"/>
          <p:cNvSpPr txBox="1"/>
          <p:nvPr/>
        </p:nvSpPr>
        <p:spPr>
          <a:xfrm>
            <a:off x="836130" y="4613066"/>
            <a:ext cx="1750479" cy="400110"/>
          </a:xfrm>
          <a:prstGeom prst="rect">
            <a:avLst/>
          </a:prstGeom>
          <a:noFill/>
        </p:spPr>
        <p:txBody>
          <a:bodyPr wrap="none" rtlCol="0">
            <a:spAutoFit/>
          </a:bodyPr>
          <a:lstStyle/>
          <a:p>
            <a:r>
              <a:rPr lang="en-US" dirty="0" smtClean="0"/>
              <a:t>Leading order:</a:t>
            </a:r>
            <a:endParaRPr lang="en-US" dirty="0"/>
          </a:p>
        </p:txBody>
      </p:sp>
      <p:graphicFrame>
        <p:nvGraphicFramePr>
          <p:cNvPr id="11" name="Objet 10"/>
          <p:cNvGraphicFramePr>
            <a:graphicFrameLocks noChangeAspect="1"/>
          </p:cNvGraphicFramePr>
          <p:nvPr>
            <p:extLst>
              <p:ext uri="{D42A27DB-BD31-4B8C-83A1-F6EECF244321}">
                <p14:modId xmlns:p14="http://schemas.microsoft.com/office/powerpoint/2010/main" val="3011758778"/>
              </p:ext>
            </p:extLst>
          </p:nvPr>
        </p:nvGraphicFramePr>
        <p:xfrm>
          <a:off x="2524228" y="4483854"/>
          <a:ext cx="1809750" cy="647700"/>
        </p:xfrm>
        <a:graphic>
          <a:graphicData uri="http://schemas.openxmlformats.org/presentationml/2006/ole">
            <mc:AlternateContent xmlns:mc="http://schemas.openxmlformats.org/markup-compatibility/2006">
              <mc:Choice xmlns:v="urn:schemas-microsoft-com:vml" Requires="v">
                <p:oleObj spid="_x0000_s71130" name="Équation" r:id="rId9" imgW="1206360" imgH="431640" progId="Equation.3">
                  <p:embed/>
                </p:oleObj>
              </mc:Choice>
              <mc:Fallback>
                <p:oleObj name="Équation" r:id="rId9" imgW="1206360" imgH="431640" progId="Equation.3">
                  <p:embed/>
                  <p:pic>
                    <p:nvPicPr>
                      <p:cNvPr id="0" name=""/>
                      <p:cNvPicPr/>
                      <p:nvPr/>
                    </p:nvPicPr>
                    <p:blipFill>
                      <a:blip r:embed="rId10"/>
                      <a:stretch>
                        <a:fillRect/>
                      </a:stretch>
                    </p:blipFill>
                    <p:spPr>
                      <a:xfrm>
                        <a:off x="2524228" y="4483854"/>
                        <a:ext cx="1809750" cy="647700"/>
                      </a:xfrm>
                      <a:prstGeom prst="rect">
                        <a:avLst/>
                      </a:prstGeom>
                    </p:spPr>
                  </p:pic>
                </p:oleObj>
              </mc:Fallback>
            </mc:AlternateContent>
          </a:graphicData>
        </a:graphic>
      </p:graphicFrame>
      <p:graphicFrame>
        <p:nvGraphicFramePr>
          <p:cNvPr id="12" name="Objet 11"/>
          <p:cNvGraphicFramePr>
            <a:graphicFrameLocks noChangeAspect="1"/>
          </p:cNvGraphicFramePr>
          <p:nvPr>
            <p:extLst>
              <p:ext uri="{D42A27DB-BD31-4B8C-83A1-F6EECF244321}">
                <p14:modId xmlns:p14="http://schemas.microsoft.com/office/powerpoint/2010/main" val="3359031954"/>
              </p:ext>
            </p:extLst>
          </p:nvPr>
        </p:nvGraphicFramePr>
        <p:xfrm>
          <a:off x="2627784" y="5574754"/>
          <a:ext cx="1924050" cy="590550"/>
        </p:xfrm>
        <a:graphic>
          <a:graphicData uri="http://schemas.openxmlformats.org/presentationml/2006/ole">
            <mc:AlternateContent xmlns:mc="http://schemas.openxmlformats.org/markup-compatibility/2006">
              <mc:Choice xmlns:v="urn:schemas-microsoft-com:vml" Requires="v">
                <p:oleObj spid="_x0000_s71131" name="Équation" r:id="rId11" imgW="1282680" imgH="393480" progId="Equation.3">
                  <p:embed/>
                </p:oleObj>
              </mc:Choice>
              <mc:Fallback>
                <p:oleObj name="Équation" r:id="rId11" imgW="1282680" imgH="393480" progId="Equation.3">
                  <p:embed/>
                  <p:pic>
                    <p:nvPicPr>
                      <p:cNvPr id="0" name=""/>
                      <p:cNvPicPr/>
                      <p:nvPr/>
                    </p:nvPicPr>
                    <p:blipFill>
                      <a:blip r:embed="rId12"/>
                      <a:stretch>
                        <a:fillRect/>
                      </a:stretch>
                    </p:blipFill>
                    <p:spPr>
                      <a:xfrm>
                        <a:off x="2627784" y="5574754"/>
                        <a:ext cx="1924050" cy="590550"/>
                      </a:xfrm>
                      <a:prstGeom prst="rect">
                        <a:avLst/>
                      </a:prstGeom>
                      <a:ln w="19050">
                        <a:solidFill>
                          <a:srgbClr val="FF0000"/>
                        </a:solidFill>
                      </a:ln>
                    </p:spPr>
                  </p:pic>
                </p:oleObj>
              </mc:Fallback>
            </mc:AlternateContent>
          </a:graphicData>
        </a:graphic>
      </p:graphicFrame>
      <p:sp>
        <p:nvSpPr>
          <p:cNvPr id="3" name="ZoneTexte 2"/>
          <p:cNvSpPr txBox="1"/>
          <p:nvPr/>
        </p:nvSpPr>
        <p:spPr>
          <a:xfrm>
            <a:off x="3983750" y="1052736"/>
            <a:ext cx="3514424" cy="400110"/>
          </a:xfrm>
          <a:prstGeom prst="rect">
            <a:avLst/>
          </a:prstGeom>
          <a:noFill/>
        </p:spPr>
        <p:txBody>
          <a:bodyPr wrap="none" rtlCol="0">
            <a:spAutoFit/>
          </a:bodyPr>
          <a:lstStyle/>
          <a:p>
            <a:r>
              <a:rPr lang="en-US" dirty="0" smtClean="0"/>
              <a:t>The proton radius is defined as</a:t>
            </a:r>
            <a:endParaRPr lang="en-US" dirty="0"/>
          </a:p>
        </p:txBody>
      </p:sp>
      <p:sp>
        <p:nvSpPr>
          <p:cNvPr id="14" name="ZoneTexte 13"/>
          <p:cNvSpPr txBox="1"/>
          <p:nvPr/>
        </p:nvSpPr>
        <p:spPr>
          <a:xfrm>
            <a:off x="4514918" y="4615312"/>
            <a:ext cx="3538982" cy="400110"/>
          </a:xfrm>
          <a:prstGeom prst="rect">
            <a:avLst/>
          </a:prstGeom>
          <a:noFill/>
        </p:spPr>
        <p:txBody>
          <a:bodyPr wrap="none" rtlCol="0">
            <a:spAutoFit/>
          </a:bodyPr>
          <a:lstStyle/>
          <a:p>
            <a:r>
              <a:rPr lang="en-US" dirty="0" smtClean="0"/>
              <a:t>In atomic physics:        </a:t>
            </a:r>
            <a:r>
              <a:rPr lang="en-US" b="1" dirty="0" smtClean="0">
                <a:solidFill>
                  <a:schemeClr val="tx1"/>
                </a:solidFill>
                <a:latin typeface="Times New Roman" panose="02020603050405020304" pitchFamily="18" charset="0"/>
                <a:cs typeface="Times New Roman" panose="02020603050405020304" pitchFamily="18" charset="0"/>
              </a:rPr>
              <a:t>~     </a:t>
            </a:r>
            <a:r>
              <a:rPr lang="en-US" dirty="0" smtClean="0"/>
              <a:t>      </a:t>
            </a:r>
            <a:r>
              <a:rPr lang="en-US" b="1" dirty="0" smtClean="0">
                <a:solidFill>
                  <a:schemeClr val="tx1"/>
                </a:solidFill>
                <a:latin typeface="Times New Roman" panose="02020603050405020304" pitchFamily="18" charset="0"/>
                <a:cs typeface="Times New Roman" panose="02020603050405020304" pitchFamily="18" charset="0"/>
              </a:rPr>
              <a:t>~</a:t>
            </a:r>
            <a:r>
              <a:rPr lang="en-US" dirty="0" smtClean="0"/>
              <a:t>  </a:t>
            </a:r>
            <a:endParaRPr lang="en-US" dirty="0"/>
          </a:p>
        </p:txBody>
      </p:sp>
      <p:graphicFrame>
        <p:nvGraphicFramePr>
          <p:cNvPr id="18" name="Objet 17"/>
          <p:cNvGraphicFramePr>
            <a:graphicFrameLocks noChangeAspect="1"/>
          </p:cNvGraphicFramePr>
          <p:nvPr>
            <p:extLst>
              <p:ext uri="{D42A27DB-BD31-4B8C-83A1-F6EECF244321}">
                <p14:modId xmlns:p14="http://schemas.microsoft.com/office/powerpoint/2010/main" val="4059630492"/>
              </p:ext>
            </p:extLst>
          </p:nvPr>
        </p:nvGraphicFramePr>
        <p:xfrm>
          <a:off x="6516978" y="4640143"/>
          <a:ext cx="361950" cy="361950"/>
        </p:xfrm>
        <a:graphic>
          <a:graphicData uri="http://schemas.openxmlformats.org/presentationml/2006/ole">
            <mc:AlternateContent xmlns:mc="http://schemas.openxmlformats.org/markup-compatibility/2006">
              <mc:Choice xmlns:v="urn:schemas-microsoft-com:vml" Requires="v">
                <p:oleObj spid="_x0000_s71132" name="Équation" r:id="rId13" imgW="241200" imgH="241200" progId="Equation.3">
                  <p:embed/>
                </p:oleObj>
              </mc:Choice>
              <mc:Fallback>
                <p:oleObj name="Équation" r:id="rId13" imgW="241200" imgH="241200" progId="Equation.3">
                  <p:embed/>
                  <p:pic>
                    <p:nvPicPr>
                      <p:cNvPr id="0" name=""/>
                      <p:cNvPicPr/>
                      <p:nvPr/>
                    </p:nvPicPr>
                    <p:blipFill>
                      <a:blip r:embed="rId14"/>
                      <a:stretch>
                        <a:fillRect/>
                      </a:stretch>
                    </p:blipFill>
                    <p:spPr>
                      <a:xfrm>
                        <a:off x="6516978" y="4640143"/>
                        <a:ext cx="361950" cy="361950"/>
                      </a:xfrm>
                      <a:prstGeom prst="rect">
                        <a:avLst/>
                      </a:prstGeom>
                    </p:spPr>
                  </p:pic>
                </p:oleObj>
              </mc:Fallback>
            </mc:AlternateContent>
          </a:graphicData>
        </a:graphic>
      </p:graphicFrame>
      <p:graphicFrame>
        <p:nvGraphicFramePr>
          <p:cNvPr id="19" name="Objet 18"/>
          <p:cNvGraphicFramePr>
            <a:graphicFrameLocks noChangeAspect="1"/>
          </p:cNvGraphicFramePr>
          <p:nvPr>
            <p:extLst>
              <p:ext uri="{D42A27DB-BD31-4B8C-83A1-F6EECF244321}">
                <p14:modId xmlns:p14="http://schemas.microsoft.com/office/powerpoint/2010/main" val="3956285680"/>
              </p:ext>
            </p:extLst>
          </p:nvPr>
        </p:nvGraphicFramePr>
        <p:xfrm>
          <a:off x="7071968" y="4645359"/>
          <a:ext cx="571500" cy="361950"/>
        </p:xfrm>
        <a:graphic>
          <a:graphicData uri="http://schemas.openxmlformats.org/presentationml/2006/ole">
            <mc:AlternateContent xmlns:mc="http://schemas.openxmlformats.org/markup-compatibility/2006">
              <mc:Choice xmlns:v="urn:schemas-microsoft-com:vml" Requires="v">
                <p:oleObj spid="_x0000_s71133" name="Équation" r:id="rId15" imgW="380880" imgH="241200" progId="Equation.3">
                  <p:embed/>
                </p:oleObj>
              </mc:Choice>
              <mc:Fallback>
                <p:oleObj name="Équation" r:id="rId15" imgW="380880" imgH="241200" progId="Equation.3">
                  <p:embed/>
                  <p:pic>
                    <p:nvPicPr>
                      <p:cNvPr id="0" name=""/>
                      <p:cNvPicPr/>
                      <p:nvPr/>
                    </p:nvPicPr>
                    <p:blipFill>
                      <a:blip r:embed="rId16"/>
                      <a:stretch>
                        <a:fillRect/>
                      </a:stretch>
                    </p:blipFill>
                    <p:spPr>
                      <a:xfrm>
                        <a:off x="7071968" y="4645359"/>
                        <a:ext cx="571500" cy="361950"/>
                      </a:xfrm>
                      <a:prstGeom prst="rect">
                        <a:avLst/>
                      </a:prstGeom>
                    </p:spPr>
                  </p:pic>
                </p:oleObj>
              </mc:Fallback>
            </mc:AlternateContent>
          </a:graphicData>
        </a:graphic>
      </p:graphicFrame>
      <p:graphicFrame>
        <p:nvGraphicFramePr>
          <p:cNvPr id="20" name="Objet 19"/>
          <p:cNvGraphicFramePr>
            <a:graphicFrameLocks noChangeAspect="1"/>
          </p:cNvGraphicFramePr>
          <p:nvPr>
            <p:extLst>
              <p:ext uri="{D42A27DB-BD31-4B8C-83A1-F6EECF244321}">
                <p14:modId xmlns:p14="http://schemas.microsoft.com/office/powerpoint/2010/main" val="4021216112"/>
              </p:ext>
            </p:extLst>
          </p:nvPr>
        </p:nvGraphicFramePr>
        <p:xfrm>
          <a:off x="7888770" y="4664619"/>
          <a:ext cx="419100" cy="304800"/>
        </p:xfrm>
        <a:graphic>
          <a:graphicData uri="http://schemas.openxmlformats.org/presentationml/2006/ole">
            <mc:AlternateContent xmlns:mc="http://schemas.openxmlformats.org/markup-compatibility/2006">
              <mc:Choice xmlns:v="urn:schemas-microsoft-com:vml" Requires="v">
                <p:oleObj spid="_x0000_s71134" name="Équation" r:id="rId17" imgW="279360" imgH="203040" progId="Equation.3">
                  <p:embed/>
                </p:oleObj>
              </mc:Choice>
              <mc:Fallback>
                <p:oleObj name="Équation" r:id="rId17" imgW="279360" imgH="203040" progId="Equation.3">
                  <p:embed/>
                  <p:pic>
                    <p:nvPicPr>
                      <p:cNvPr id="0" name=""/>
                      <p:cNvPicPr/>
                      <p:nvPr/>
                    </p:nvPicPr>
                    <p:blipFill>
                      <a:blip r:embed="rId18"/>
                      <a:stretch>
                        <a:fillRect/>
                      </a:stretch>
                    </p:blipFill>
                    <p:spPr>
                      <a:xfrm>
                        <a:off x="7888770" y="4664619"/>
                        <a:ext cx="419100" cy="304800"/>
                      </a:xfrm>
                      <a:prstGeom prst="rect">
                        <a:avLst/>
                      </a:prstGeom>
                    </p:spPr>
                  </p:pic>
                </p:oleObj>
              </mc:Fallback>
            </mc:AlternateContent>
          </a:graphicData>
        </a:graphic>
      </p:graphicFrame>
      <p:sp>
        <p:nvSpPr>
          <p:cNvPr id="21" name="Flèche droite 20"/>
          <p:cNvSpPr/>
          <p:nvPr/>
        </p:nvSpPr>
        <p:spPr bwMode="auto">
          <a:xfrm>
            <a:off x="1907704" y="5763305"/>
            <a:ext cx="360040" cy="2134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pic>
        <p:nvPicPr>
          <p:cNvPr id="24" name="Image 23"/>
          <p:cNvPicPr>
            <a:picLocks noChangeAspect="1"/>
          </p:cNvPicPr>
          <p:nvPr/>
        </p:nvPicPr>
        <p:blipFill>
          <a:blip r:embed="rId19"/>
          <a:stretch>
            <a:fillRect/>
          </a:stretch>
        </p:blipFill>
        <p:spPr>
          <a:xfrm>
            <a:off x="903927" y="1090863"/>
            <a:ext cx="1697686" cy="1280971"/>
          </a:xfrm>
          <a:prstGeom prst="rect">
            <a:avLst/>
          </a:prstGeom>
        </p:spPr>
      </p:pic>
      <p:graphicFrame>
        <p:nvGraphicFramePr>
          <p:cNvPr id="25" name="Objet 24"/>
          <p:cNvGraphicFramePr>
            <a:graphicFrameLocks noChangeAspect="1"/>
          </p:cNvGraphicFramePr>
          <p:nvPr>
            <p:extLst>
              <p:ext uri="{D42A27DB-BD31-4B8C-83A1-F6EECF244321}">
                <p14:modId xmlns:p14="http://schemas.microsoft.com/office/powerpoint/2010/main" val="3751229177"/>
              </p:ext>
            </p:extLst>
          </p:nvPr>
        </p:nvGraphicFramePr>
        <p:xfrm>
          <a:off x="1619672" y="2357474"/>
          <a:ext cx="723900" cy="342900"/>
        </p:xfrm>
        <a:graphic>
          <a:graphicData uri="http://schemas.openxmlformats.org/presentationml/2006/ole">
            <mc:AlternateContent xmlns:mc="http://schemas.openxmlformats.org/markup-compatibility/2006">
              <mc:Choice xmlns:v="urn:schemas-microsoft-com:vml" Requires="v">
                <p:oleObj spid="_x0000_s71135" name="Équation" r:id="rId20" imgW="482400" imgH="228600" progId="Equation.3">
                  <p:embed/>
                </p:oleObj>
              </mc:Choice>
              <mc:Fallback>
                <p:oleObj name="Équation" r:id="rId20" imgW="482400" imgH="228600" progId="Equation.3">
                  <p:embed/>
                  <p:pic>
                    <p:nvPicPr>
                      <p:cNvPr id="0" name=""/>
                      <p:cNvPicPr/>
                      <p:nvPr/>
                    </p:nvPicPr>
                    <p:blipFill>
                      <a:blip r:embed="rId21"/>
                      <a:stretch>
                        <a:fillRect/>
                      </a:stretch>
                    </p:blipFill>
                    <p:spPr>
                      <a:xfrm>
                        <a:off x="1619672" y="2357474"/>
                        <a:ext cx="723900" cy="342900"/>
                      </a:xfrm>
                      <a:prstGeom prst="rect">
                        <a:avLst/>
                      </a:prstGeom>
                      <a:ln w="19050">
                        <a:noFill/>
                      </a:ln>
                    </p:spPr>
                  </p:pic>
                </p:oleObj>
              </mc:Fallback>
            </mc:AlternateContent>
          </a:graphicData>
        </a:graphic>
      </p:graphicFrame>
      <p:sp>
        <p:nvSpPr>
          <p:cNvPr id="26" name="ZoneTexte 25"/>
          <p:cNvSpPr txBox="1"/>
          <p:nvPr/>
        </p:nvSpPr>
        <p:spPr>
          <a:xfrm>
            <a:off x="663970" y="2009823"/>
            <a:ext cx="319318" cy="400110"/>
          </a:xfrm>
          <a:prstGeom prst="rect">
            <a:avLst/>
          </a:prstGeom>
          <a:noFill/>
        </p:spPr>
        <p:txBody>
          <a:bodyPr wrap="none" rtlCol="0">
            <a:spAutoFit/>
          </a:bodyPr>
          <a:lstStyle/>
          <a:p>
            <a:r>
              <a:rPr lang="en-US" i="1" dirty="0" smtClean="0">
                <a:solidFill>
                  <a:schemeClr val="tx1"/>
                </a:solidFill>
                <a:latin typeface="Times New Roman" panose="02020603050405020304" pitchFamily="18" charset="0"/>
                <a:cs typeface="Times New Roman" panose="02020603050405020304" pitchFamily="18" charset="0"/>
              </a:rPr>
              <a:t>p</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27" name="ZoneTexte 26"/>
          <p:cNvSpPr txBox="1"/>
          <p:nvPr/>
        </p:nvSpPr>
        <p:spPr>
          <a:xfrm>
            <a:off x="484636" y="882210"/>
            <a:ext cx="510076" cy="400110"/>
          </a:xfrm>
          <a:prstGeom prst="rect">
            <a:avLst/>
          </a:prstGeom>
          <a:noFill/>
        </p:spPr>
        <p:txBody>
          <a:bodyPr wrap="none" rtlCol="0">
            <a:spAutoFit/>
          </a:bodyPr>
          <a:lstStyle/>
          <a:p>
            <a:r>
              <a:rPr lang="en-US" i="1" dirty="0" smtClean="0">
                <a:solidFill>
                  <a:schemeClr val="tx1"/>
                </a:solidFill>
                <a:latin typeface="Times New Roman" panose="02020603050405020304" pitchFamily="18" charset="0"/>
                <a:cs typeface="Times New Roman" panose="02020603050405020304" pitchFamily="18" charset="0"/>
              </a:rPr>
              <a:t>e,µ</a:t>
            </a:r>
            <a:endParaRPr lang="en-US"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324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 8"/>
          <p:cNvGraphicFramePr>
            <a:graphicFrameLocks noChangeAspect="1"/>
          </p:cNvGraphicFramePr>
          <p:nvPr>
            <p:extLst>
              <p:ext uri="{D42A27DB-BD31-4B8C-83A1-F6EECF244321}">
                <p14:modId xmlns:p14="http://schemas.microsoft.com/office/powerpoint/2010/main" val="708884628"/>
              </p:ext>
            </p:extLst>
          </p:nvPr>
        </p:nvGraphicFramePr>
        <p:xfrm>
          <a:off x="4026138" y="5124450"/>
          <a:ext cx="3048000" cy="342900"/>
        </p:xfrm>
        <a:graphic>
          <a:graphicData uri="http://schemas.openxmlformats.org/presentationml/2006/ole">
            <mc:AlternateContent xmlns:mc="http://schemas.openxmlformats.org/markup-compatibility/2006">
              <mc:Choice xmlns:v="urn:schemas-microsoft-com:vml" Requires="v">
                <p:oleObj spid="_x0000_s72180" name="Équation" r:id="rId3" imgW="2031840" imgH="228600" progId="Equation.3">
                  <p:embed/>
                </p:oleObj>
              </mc:Choice>
              <mc:Fallback>
                <p:oleObj name="Équation" r:id="rId3" imgW="2031840" imgH="228600" progId="Equation.3">
                  <p:embed/>
                  <p:pic>
                    <p:nvPicPr>
                      <p:cNvPr id="0" name=""/>
                      <p:cNvPicPr/>
                      <p:nvPr/>
                    </p:nvPicPr>
                    <p:blipFill>
                      <a:blip r:embed="rId4"/>
                      <a:stretch>
                        <a:fillRect/>
                      </a:stretch>
                    </p:blipFill>
                    <p:spPr>
                      <a:xfrm>
                        <a:off x="4026138" y="5124450"/>
                        <a:ext cx="3048000" cy="342900"/>
                      </a:xfrm>
                      <a:prstGeom prst="rect">
                        <a:avLst/>
                      </a:prstGeom>
                    </p:spPr>
                  </p:pic>
                </p:oleObj>
              </mc:Fallback>
            </mc:AlternateContent>
          </a:graphicData>
        </a:graphic>
      </p:graphicFrame>
      <p:sp>
        <p:nvSpPr>
          <p:cNvPr id="4" name="Espace réservé du numéro de diapositive 3"/>
          <p:cNvSpPr>
            <a:spLocks noGrp="1"/>
          </p:cNvSpPr>
          <p:nvPr>
            <p:ph type="sldNum" sz="quarter" idx="12"/>
          </p:nvPr>
        </p:nvSpPr>
        <p:spPr>
          <a:xfrm>
            <a:off x="6482422" y="6281528"/>
            <a:ext cx="2133600" cy="476250"/>
          </a:xfrm>
        </p:spPr>
        <p:txBody>
          <a:bodyPr/>
          <a:lstStyle/>
          <a:p>
            <a:pPr>
              <a:defRPr/>
            </a:pPr>
            <a:fld id="{0397421A-38E4-4C0F-A976-5E3F4F44AD23}" type="slidenum">
              <a:rPr lang="fr-FR" smtClean="0"/>
              <a:pPr>
                <a:defRPr/>
              </a:pPr>
              <a:t>5</a:t>
            </a:fld>
            <a:endParaRPr lang="fr-FR" dirty="0"/>
          </a:p>
        </p:txBody>
      </p:sp>
      <p:sp>
        <p:nvSpPr>
          <p:cNvPr id="5" name="Titre 1"/>
          <p:cNvSpPr>
            <a:spLocks noGrp="1"/>
          </p:cNvSpPr>
          <p:nvPr>
            <p:ph type="title"/>
          </p:nvPr>
        </p:nvSpPr>
        <p:spPr>
          <a:xfrm>
            <a:off x="1115616" y="53170"/>
            <a:ext cx="6611810" cy="523220"/>
          </a:xfrm>
        </p:spPr>
        <p:txBody>
          <a:bodyPr/>
          <a:lstStyle/>
          <a:p>
            <a:pPr algn="ctr"/>
            <a:r>
              <a:rPr lang="en-US" sz="2400" dirty="0" smtClean="0"/>
              <a:t>Finite-size shift of atomic energy levels</a:t>
            </a:r>
            <a:endParaRPr lang="en-US" sz="2400" dirty="0"/>
          </a:p>
        </p:txBody>
      </p:sp>
      <p:sp>
        <p:nvSpPr>
          <p:cNvPr id="6" name="ZoneTexte 5"/>
          <p:cNvSpPr txBox="1"/>
          <p:nvPr/>
        </p:nvSpPr>
        <p:spPr>
          <a:xfrm>
            <a:off x="949678" y="3820978"/>
            <a:ext cx="6288132" cy="400110"/>
          </a:xfrm>
          <a:prstGeom prst="rect">
            <a:avLst/>
          </a:prstGeom>
          <a:noFill/>
        </p:spPr>
        <p:txBody>
          <a:bodyPr wrap="none" rtlCol="0">
            <a:spAutoFit/>
          </a:bodyPr>
          <a:lstStyle/>
          <a:p>
            <a:r>
              <a:rPr lang="en-US" b="1" dirty="0" smtClean="0">
                <a:solidFill>
                  <a:srgbClr val="FF0000"/>
                </a:solidFill>
              </a:rPr>
              <a:t>Hydrogen atom</a:t>
            </a:r>
            <a:r>
              <a:rPr lang="en-US" dirty="0" smtClean="0"/>
              <a:t>, 1S state:                                     </a:t>
            </a:r>
            <a:r>
              <a:rPr lang="en-US" sz="1800" b="1" dirty="0" smtClean="0">
                <a:solidFill>
                  <a:srgbClr val="FF0000"/>
                </a:solidFill>
                <a:latin typeface="Times New Roman" panose="02020603050405020304" pitchFamily="18" charset="0"/>
                <a:cs typeface="Times New Roman" panose="02020603050405020304" pitchFamily="18" charset="0"/>
              </a:rPr>
              <a:t>5.10</a:t>
            </a:r>
            <a:r>
              <a:rPr lang="en-US" sz="1800" b="1" baseline="30000" dirty="0" smtClean="0">
                <a:solidFill>
                  <a:srgbClr val="FF0000"/>
                </a:solidFill>
                <a:latin typeface="Times New Roman" panose="02020603050405020304" pitchFamily="18" charset="0"/>
                <a:cs typeface="Times New Roman" panose="02020603050405020304" pitchFamily="18" charset="0"/>
              </a:rPr>
              <a:t>-10</a:t>
            </a:r>
            <a:r>
              <a:rPr lang="en-US" sz="1800" dirty="0" smtClean="0">
                <a:latin typeface="Times New Roman" panose="02020603050405020304" pitchFamily="18" charset="0"/>
                <a:cs typeface="Times New Roman" panose="02020603050405020304" pitchFamily="18" charset="0"/>
              </a:rPr>
              <a:t> </a:t>
            </a:r>
            <a:r>
              <a:rPr lang="en-US" sz="1800" dirty="0" smtClean="0">
                <a:solidFill>
                  <a:schemeClr val="tx1"/>
                </a:solidFill>
                <a:latin typeface="Symbol" panose="05050102010706020507" pitchFamily="18" charset="2"/>
              </a:rPr>
              <a:t>n</a:t>
            </a:r>
            <a:r>
              <a:rPr lang="en-US" sz="1800" baseline="-25000" dirty="0" smtClean="0">
                <a:solidFill>
                  <a:schemeClr val="tx1"/>
                </a:solidFill>
              </a:rPr>
              <a:t>1S-2S</a:t>
            </a:r>
          </a:p>
        </p:txBody>
      </p:sp>
      <p:graphicFrame>
        <p:nvGraphicFramePr>
          <p:cNvPr id="7" name="Objet 6"/>
          <p:cNvGraphicFramePr>
            <a:graphicFrameLocks noChangeAspect="1"/>
          </p:cNvGraphicFramePr>
          <p:nvPr>
            <p:extLst>
              <p:ext uri="{D42A27DB-BD31-4B8C-83A1-F6EECF244321}">
                <p14:modId xmlns:p14="http://schemas.microsoft.com/office/powerpoint/2010/main" val="3515274112"/>
              </p:ext>
            </p:extLst>
          </p:nvPr>
        </p:nvGraphicFramePr>
        <p:xfrm>
          <a:off x="3986386" y="3895725"/>
          <a:ext cx="1809750" cy="266700"/>
        </p:xfrm>
        <a:graphic>
          <a:graphicData uri="http://schemas.openxmlformats.org/presentationml/2006/ole">
            <mc:AlternateContent xmlns:mc="http://schemas.openxmlformats.org/markup-compatibility/2006">
              <mc:Choice xmlns:v="urn:schemas-microsoft-com:vml" Requires="v">
                <p:oleObj spid="_x0000_s72181" name="Équation" r:id="rId5" imgW="1206360" imgH="177480" progId="Equation.3">
                  <p:embed/>
                </p:oleObj>
              </mc:Choice>
              <mc:Fallback>
                <p:oleObj name="Équation" r:id="rId5" imgW="1206360" imgH="177480" progId="Equation.3">
                  <p:embed/>
                  <p:pic>
                    <p:nvPicPr>
                      <p:cNvPr id="0" name=""/>
                      <p:cNvPicPr/>
                      <p:nvPr/>
                    </p:nvPicPr>
                    <p:blipFill>
                      <a:blip r:embed="rId6"/>
                      <a:stretch>
                        <a:fillRect/>
                      </a:stretch>
                    </p:blipFill>
                    <p:spPr>
                      <a:xfrm>
                        <a:off x="3986386" y="3895725"/>
                        <a:ext cx="1809750" cy="266700"/>
                      </a:xfrm>
                      <a:prstGeom prst="rect">
                        <a:avLst/>
                      </a:prstGeom>
                    </p:spPr>
                  </p:pic>
                </p:oleObj>
              </mc:Fallback>
            </mc:AlternateContent>
          </a:graphicData>
        </a:graphic>
      </p:graphicFrame>
      <p:sp>
        <p:nvSpPr>
          <p:cNvPr id="8" name="ZoneTexte 7"/>
          <p:cNvSpPr txBox="1"/>
          <p:nvPr/>
        </p:nvSpPr>
        <p:spPr>
          <a:xfrm>
            <a:off x="968170" y="5073352"/>
            <a:ext cx="5668027" cy="400110"/>
          </a:xfrm>
          <a:prstGeom prst="rect">
            <a:avLst/>
          </a:prstGeom>
          <a:noFill/>
        </p:spPr>
        <p:txBody>
          <a:bodyPr wrap="none" rtlCol="0">
            <a:spAutoFit/>
          </a:bodyPr>
          <a:lstStyle/>
          <a:p>
            <a:r>
              <a:rPr lang="en-US" b="1" dirty="0" err="1" smtClean="0">
                <a:solidFill>
                  <a:srgbClr val="008000"/>
                </a:solidFill>
              </a:rPr>
              <a:t>Muonic</a:t>
            </a:r>
            <a:r>
              <a:rPr lang="en-US" b="1" dirty="0" smtClean="0">
                <a:solidFill>
                  <a:srgbClr val="008000"/>
                </a:solidFill>
              </a:rPr>
              <a:t> hydrogen</a:t>
            </a:r>
            <a:r>
              <a:rPr lang="en-US" dirty="0" smtClean="0"/>
              <a:t>, 2S state:                                   </a:t>
            </a:r>
            <a:r>
              <a:rPr lang="en-US" sz="1800" b="1" dirty="0" smtClean="0">
                <a:solidFill>
                  <a:srgbClr val="008000"/>
                </a:solidFill>
                <a:latin typeface="Times New Roman" panose="02020603050405020304" pitchFamily="18" charset="0"/>
                <a:cs typeface="Times New Roman" panose="02020603050405020304" pitchFamily="18" charset="0"/>
              </a:rPr>
              <a:t>2%</a:t>
            </a:r>
            <a:r>
              <a:rPr lang="en-US" sz="1800" dirty="0" smtClean="0">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of</a:t>
            </a:r>
          </a:p>
        </p:txBody>
      </p:sp>
      <p:sp>
        <p:nvSpPr>
          <p:cNvPr id="2" name="ZoneTexte 1"/>
          <p:cNvSpPr txBox="1"/>
          <p:nvPr/>
        </p:nvSpPr>
        <p:spPr>
          <a:xfrm>
            <a:off x="2174776" y="4293096"/>
            <a:ext cx="4186915" cy="400110"/>
          </a:xfrm>
          <a:prstGeom prst="rect">
            <a:avLst/>
          </a:prstGeom>
          <a:noFill/>
        </p:spPr>
        <p:txBody>
          <a:bodyPr wrap="none" rtlCol="0">
            <a:spAutoFit/>
          </a:bodyPr>
          <a:lstStyle/>
          <a:p>
            <a:r>
              <a:rPr lang="en-US" dirty="0" smtClean="0"/>
              <a:t>Exp. accuracy                                  </a:t>
            </a:r>
            <a:r>
              <a:rPr lang="en-US" sz="1800" b="1" dirty="0" smtClean="0">
                <a:solidFill>
                  <a:srgbClr val="FF0000"/>
                </a:solidFill>
                <a:latin typeface="Times New Roman" panose="02020603050405020304" pitchFamily="18" charset="0"/>
                <a:cs typeface="Times New Roman" panose="02020603050405020304" pitchFamily="18" charset="0"/>
              </a:rPr>
              <a:t>1%</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on</a:t>
            </a:r>
            <a:endParaRPr lang="en-US"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10" name="Objet 9"/>
          <p:cNvGraphicFramePr>
            <a:graphicFrameLocks noChangeAspect="1"/>
          </p:cNvGraphicFramePr>
          <p:nvPr>
            <p:extLst>
              <p:ext uri="{D42A27DB-BD31-4B8C-83A1-F6EECF244321}">
                <p14:modId xmlns:p14="http://schemas.microsoft.com/office/powerpoint/2010/main" val="1212986613"/>
              </p:ext>
            </p:extLst>
          </p:nvPr>
        </p:nvGraphicFramePr>
        <p:xfrm>
          <a:off x="4038666" y="4371737"/>
          <a:ext cx="876300" cy="266700"/>
        </p:xfrm>
        <a:graphic>
          <a:graphicData uri="http://schemas.openxmlformats.org/presentationml/2006/ole">
            <mc:AlternateContent xmlns:mc="http://schemas.openxmlformats.org/markup-compatibility/2006">
              <mc:Choice xmlns:v="urn:schemas-microsoft-com:vml" Requires="v">
                <p:oleObj spid="_x0000_s72182" name="Équation" r:id="rId7" imgW="583920" imgH="177480" progId="Equation.3">
                  <p:embed/>
                </p:oleObj>
              </mc:Choice>
              <mc:Fallback>
                <p:oleObj name="Équation" r:id="rId7" imgW="583920" imgH="177480" progId="Equation.3">
                  <p:embed/>
                  <p:pic>
                    <p:nvPicPr>
                      <p:cNvPr id="0" name=""/>
                      <p:cNvPicPr/>
                      <p:nvPr/>
                    </p:nvPicPr>
                    <p:blipFill>
                      <a:blip r:embed="rId8"/>
                      <a:stretch>
                        <a:fillRect/>
                      </a:stretch>
                    </p:blipFill>
                    <p:spPr>
                      <a:xfrm>
                        <a:off x="4038666" y="4371737"/>
                        <a:ext cx="876300" cy="266700"/>
                      </a:xfrm>
                      <a:prstGeom prst="rect">
                        <a:avLst/>
                      </a:prstGeom>
                    </p:spPr>
                  </p:pic>
                </p:oleObj>
              </mc:Fallback>
            </mc:AlternateContent>
          </a:graphicData>
        </a:graphic>
      </p:graphicFrame>
      <p:sp>
        <p:nvSpPr>
          <p:cNvPr id="3" name="Flèche droite 2"/>
          <p:cNvSpPr/>
          <p:nvPr/>
        </p:nvSpPr>
        <p:spPr bwMode="auto">
          <a:xfrm>
            <a:off x="4961318" y="4405588"/>
            <a:ext cx="360040" cy="2134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aphicFrame>
        <p:nvGraphicFramePr>
          <p:cNvPr id="11" name="Objet 10"/>
          <p:cNvGraphicFramePr>
            <a:graphicFrameLocks noChangeAspect="1"/>
          </p:cNvGraphicFramePr>
          <p:nvPr>
            <p:extLst>
              <p:ext uri="{D42A27DB-BD31-4B8C-83A1-F6EECF244321}">
                <p14:modId xmlns:p14="http://schemas.microsoft.com/office/powerpoint/2010/main" val="1945749057"/>
              </p:ext>
            </p:extLst>
          </p:nvPr>
        </p:nvGraphicFramePr>
        <p:xfrm>
          <a:off x="6253822" y="4348429"/>
          <a:ext cx="228600" cy="361950"/>
        </p:xfrm>
        <a:graphic>
          <a:graphicData uri="http://schemas.openxmlformats.org/presentationml/2006/ole">
            <mc:AlternateContent xmlns:mc="http://schemas.openxmlformats.org/markup-compatibility/2006">
              <mc:Choice xmlns:v="urn:schemas-microsoft-com:vml" Requires="v">
                <p:oleObj spid="_x0000_s72183" name="Équation" r:id="rId9" imgW="152280" imgH="241200" progId="Equation.3">
                  <p:embed/>
                </p:oleObj>
              </mc:Choice>
              <mc:Fallback>
                <p:oleObj name="Équation" r:id="rId9" imgW="152280" imgH="241200" progId="Equation.3">
                  <p:embed/>
                  <p:pic>
                    <p:nvPicPr>
                      <p:cNvPr id="0" name=""/>
                      <p:cNvPicPr/>
                      <p:nvPr/>
                    </p:nvPicPr>
                    <p:blipFill>
                      <a:blip r:embed="rId10"/>
                      <a:stretch>
                        <a:fillRect/>
                      </a:stretch>
                    </p:blipFill>
                    <p:spPr>
                      <a:xfrm>
                        <a:off x="6253822" y="4348429"/>
                        <a:ext cx="228600" cy="361950"/>
                      </a:xfrm>
                      <a:prstGeom prst="rect">
                        <a:avLst/>
                      </a:prstGeom>
                    </p:spPr>
                  </p:pic>
                </p:oleObj>
              </mc:Fallback>
            </mc:AlternateContent>
          </a:graphicData>
        </a:graphic>
      </p:graphicFrame>
      <p:sp>
        <p:nvSpPr>
          <p:cNvPr id="14" name="ZoneTexte 13"/>
          <p:cNvSpPr txBox="1"/>
          <p:nvPr/>
        </p:nvSpPr>
        <p:spPr>
          <a:xfrm>
            <a:off x="1590024" y="5566262"/>
            <a:ext cx="5163016" cy="400110"/>
          </a:xfrm>
          <a:prstGeom prst="rect">
            <a:avLst/>
          </a:prstGeom>
          <a:noFill/>
        </p:spPr>
        <p:txBody>
          <a:bodyPr wrap="none" rtlCol="0">
            <a:spAutoFit/>
          </a:bodyPr>
          <a:lstStyle/>
          <a:p>
            <a:r>
              <a:rPr lang="en-US" dirty="0" smtClean="0"/>
              <a:t>Exp. / </a:t>
            </a:r>
            <a:r>
              <a:rPr lang="en-US" dirty="0" err="1"/>
              <a:t>t</a:t>
            </a:r>
            <a:r>
              <a:rPr lang="en-US" dirty="0" err="1" smtClean="0"/>
              <a:t>heor</a:t>
            </a:r>
            <a:r>
              <a:rPr lang="en-US" dirty="0" smtClean="0"/>
              <a:t>. accuracy                                </a:t>
            </a:r>
            <a:r>
              <a:rPr lang="en-US" sz="1800" b="1" dirty="0" smtClean="0">
                <a:solidFill>
                  <a:srgbClr val="008000"/>
                </a:solidFill>
                <a:latin typeface="Times New Roman" panose="02020603050405020304" pitchFamily="18" charset="0"/>
                <a:cs typeface="Times New Roman" panose="02020603050405020304" pitchFamily="18" charset="0"/>
              </a:rPr>
              <a:t>5.10</a:t>
            </a:r>
            <a:r>
              <a:rPr lang="en-US" sz="1800" b="1" baseline="30000" dirty="0" smtClean="0">
                <a:solidFill>
                  <a:srgbClr val="008000"/>
                </a:solidFill>
                <a:latin typeface="Times New Roman" panose="02020603050405020304" pitchFamily="18" charset="0"/>
                <a:cs typeface="Times New Roman" panose="02020603050405020304" pitchFamily="18" charset="0"/>
              </a:rPr>
              <a:t>-4</a:t>
            </a:r>
            <a:r>
              <a:rPr lang="en-US" sz="1800" b="1" dirty="0" smtClean="0">
                <a:solidFill>
                  <a:srgbClr val="008000"/>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on </a:t>
            </a:r>
            <a:endParaRPr lang="en-US"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15" name="Objet 14"/>
          <p:cNvGraphicFramePr>
            <a:graphicFrameLocks noChangeAspect="1"/>
          </p:cNvGraphicFramePr>
          <p:nvPr>
            <p:extLst>
              <p:ext uri="{D42A27DB-BD31-4B8C-83A1-F6EECF244321}">
                <p14:modId xmlns:p14="http://schemas.microsoft.com/office/powerpoint/2010/main" val="1296339458"/>
              </p:ext>
            </p:extLst>
          </p:nvPr>
        </p:nvGraphicFramePr>
        <p:xfrm>
          <a:off x="4038666" y="5648120"/>
          <a:ext cx="971550" cy="304800"/>
        </p:xfrm>
        <a:graphic>
          <a:graphicData uri="http://schemas.openxmlformats.org/presentationml/2006/ole">
            <mc:AlternateContent xmlns:mc="http://schemas.openxmlformats.org/markup-compatibility/2006">
              <mc:Choice xmlns:v="urn:schemas-microsoft-com:vml" Requires="v">
                <p:oleObj spid="_x0000_s72184" name="Équation" r:id="rId11" imgW="647640" imgH="203040" progId="Equation.3">
                  <p:embed/>
                </p:oleObj>
              </mc:Choice>
              <mc:Fallback>
                <p:oleObj name="Équation" r:id="rId11" imgW="647640" imgH="203040" progId="Equation.3">
                  <p:embed/>
                  <p:pic>
                    <p:nvPicPr>
                      <p:cNvPr id="0" name=""/>
                      <p:cNvPicPr/>
                      <p:nvPr/>
                    </p:nvPicPr>
                    <p:blipFill>
                      <a:blip r:embed="rId12"/>
                      <a:stretch>
                        <a:fillRect/>
                      </a:stretch>
                    </p:blipFill>
                    <p:spPr>
                      <a:xfrm>
                        <a:off x="4038666" y="5648120"/>
                        <a:ext cx="971550" cy="304800"/>
                      </a:xfrm>
                      <a:prstGeom prst="rect">
                        <a:avLst/>
                      </a:prstGeom>
                    </p:spPr>
                  </p:pic>
                </p:oleObj>
              </mc:Fallback>
            </mc:AlternateContent>
          </a:graphicData>
        </a:graphic>
      </p:graphicFrame>
      <p:sp>
        <p:nvSpPr>
          <p:cNvPr id="16" name="Flèche droite 15"/>
          <p:cNvSpPr/>
          <p:nvPr/>
        </p:nvSpPr>
        <p:spPr bwMode="auto">
          <a:xfrm>
            <a:off x="5067510" y="5691559"/>
            <a:ext cx="360040" cy="2134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aphicFrame>
        <p:nvGraphicFramePr>
          <p:cNvPr id="17" name="Objet 16"/>
          <p:cNvGraphicFramePr>
            <a:graphicFrameLocks noChangeAspect="1"/>
          </p:cNvGraphicFramePr>
          <p:nvPr>
            <p:extLst>
              <p:ext uri="{D42A27DB-BD31-4B8C-83A1-F6EECF244321}">
                <p14:modId xmlns:p14="http://schemas.microsoft.com/office/powerpoint/2010/main" val="1813994453"/>
              </p:ext>
            </p:extLst>
          </p:nvPr>
        </p:nvGraphicFramePr>
        <p:xfrm>
          <a:off x="6567102" y="5622917"/>
          <a:ext cx="228600" cy="361950"/>
        </p:xfrm>
        <a:graphic>
          <a:graphicData uri="http://schemas.openxmlformats.org/presentationml/2006/ole">
            <mc:AlternateContent xmlns:mc="http://schemas.openxmlformats.org/markup-compatibility/2006">
              <mc:Choice xmlns:v="urn:schemas-microsoft-com:vml" Requires="v">
                <p:oleObj spid="_x0000_s72185" name="Équation" r:id="rId13" imgW="152280" imgH="241200" progId="Equation.3">
                  <p:embed/>
                </p:oleObj>
              </mc:Choice>
              <mc:Fallback>
                <p:oleObj name="Équation" r:id="rId13" imgW="152280" imgH="241200" progId="Equation.3">
                  <p:embed/>
                  <p:pic>
                    <p:nvPicPr>
                      <p:cNvPr id="0" name=""/>
                      <p:cNvPicPr/>
                      <p:nvPr/>
                    </p:nvPicPr>
                    <p:blipFill>
                      <a:blip r:embed="rId14"/>
                      <a:stretch>
                        <a:fillRect/>
                      </a:stretch>
                    </p:blipFill>
                    <p:spPr>
                      <a:xfrm>
                        <a:off x="6567102" y="5622917"/>
                        <a:ext cx="228600" cy="361950"/>
                      </a:xfrm>
                      <a:prstGeom prst="rect">
                        <a:avLst/>
                      </a:prstGeom>
                    </p:spPr>
                  </p:pic>
                </p:oleObj>
              </mc:Fallback>
            </mc:AlternateContent>
          </a:graphicData>
        </a:graphic>
      </p:graphicFrame>
      <p:sp>
        <p:nvSpPr>
          <p:cNvPr id="20" name="ZoneTexte 19"/>
          <p:cNvSpPr txBox="1"/>
          <p:nvPr/>
        </p:nvSpPr>
        <p:spPr>
          <a:xfrm>
            <a:off x="983332" y="1659637"/>
            <a:ext cx="3187219" cy="400110"/>
          </a:xfrm>
          <a:prstGeom prst="rect">
            <a:avLst/>
          </a:prstGeom>
          <a:noFill/>
        </p:spPr>
        <p:txBody>
          <a:bodyPr wrap="none" rtlCol="0">
            <a:spAutoFit/>
          </a:bodyPr>
          <a:lstStyle/>
          <a:p>
            <a:r>
              <a:rPr lang="en-US" dirty="0" smtClean="0"/>
              <a:t>Hydrogen-like atom, </a:t>
            </a:r>
            <a:r>
              <a:rPr lang="en-US" dirty="0" err="1" smtClean="0"/>
              <a:t>nl</a:t>
            </a:r>
            <a:r>
              <a:rPr lang="en-US" dirty="0" smtClean="0"/>
              <a:t> state:</a:t>
            </a:r>
            <a:endParaRPr lang="en-US" dirty="0"/>
          </a:p>
        </p:txBody>
      </p:sp>
      <p:graphicFrame>
        <p:nvGraphicFramePr>
          <p:cNvPr id="21" name="Objet 20"/>
          <p:cNvGraphicFramePr>
            <a:graphicFrameLocks noChangeAspect="1"/>
          </p:cNvGraphicFramePr>
          <p:nvPr>
            <p:extLst>
              <p:ext uri="{D42A27DB-BD31-4B8C-83A1-F6EECF244321}">
                <p14:modId xmlns:p14="http://schemas.microsoft.com/office/powerpoint/2010/main" val="1429435768"/>
              </p:ext>
            </p:extLst>
          </p:nvPr>
        </p:nvGraphicFramePr>
        <p:xfrm>
          <a:off x="4449946" y="1556792"/>
          <a:ext cx="1752600" cy="628650"/>
        </p:xfrm>
        <a:graphic>
          <a:graphicData uri="http://schemas.openxmlformats.org/presentationml/2006/ole">
            <mc:AlternateContent xmlns:mc="http://schemas.openxmlformats.org/markup-compatibility/2006">
              <mc:Choice xmlns:v="urn:schemas-microsoft-com:vml" Requires="v">
                <p:oleObj spid="_x0000_s72186" name="Équation" r:id="rId15" imgW="1168200" imgH="419040" progId="Equation.3">
                  <p:embed/>
                </p:oleObj>
              </mc:Choice>
              <mc:Fallback>
                <p:oleObj name="Équation" r:id="rId15" imgW="1168200" imgH="419040" progId="Equation.3">
                  <p:embed/>
                  <p:pic>
                    <p:nvPicPr>
                      <p:cNvPr id="0" name=""/>
                      <p:cNvPicPr/>
                      <p:nvPr/>
                    </p:nvPicPr>
                    <p:blipFill>
                      <a:blip r:embed="rId16"/>
                      <a:stretch>
                        <a:fillRect/>
                      </a:stretch>
                    </p:blipFill>
                    <p:spPr>
                      <a:xfrm>
                        <a:off x="4449946" y="1556792"/>
                        <a:ext cx="1752600" cy="628650"/>
                      </a:xfrm>
                      <a:prstGeom prst="rect">
                        <a:avLst/>
                      </a:prstGeom>
                      <a:ln w="19050">
                        <a:solidFill>
                          <a:srgbClr val="FF0000"/>
                        </a:solidFill>
                      </a:ln>
                    </p:spPr>
                  </p:pic>
                </p:oleObj>
              </mc:Fallback>
            </mc:AlternateContent>
          </a:graphicData>
        </a:graphic>
      </p:graphicFrame>
      <p:sp>
        <p:nvSpPr>
          <p:cNvPr id="22" name="ZoneTexte 21"/>
          <p:cNvSpPr txBox="1"/>
          <p:nvPr/>
        </p:nvSpPr>
        <p:spPr>
          <a:xfrm>
            <a:off x="968170" y="995394"/>
            <a:ext cx="3515706" cy="400110"/>
          </a:xfrm>
          <a:prstGeom prst="rect">
            <a:avLst/>
          </a:prstGeom>
          <a:noFill/>
        </p:spPr>
        <p:txBody>
          <a:bodyPr wrap="none" rtlCol="0">
            <a:spAutoFit/>
          </a:bodyPr>
          <a:lstStyle/>
          <a:p>
            <a:r>
              <a:rPr lang="en-US" dirty="0" smtClean="0"/>
              <a:t>Shift of an atomic bound state: </a:t>
            </a:r>
            <a:endParaRPr lang="en-US" dirty="0"/>
          </a:p>
        </p:txBody>
      </p:sp>
      <p:graphicFrame>
        <p:nvGraphicFramePr>
          <p:cNvPr id="23" name="Objet 22"/>
          <p:cNvGraphicFramePr>
            <a:graphicFrameLocks noChangeAspect="1"/>
          </p:cNvGraphicFramePr>
          <p:nvPr>
            <p:extLst>
              <p:ext uri="{D42A27DB-BD31-4B8C-83A1-F6EECF244321}">
                <p14:modId xmlns:p14="http://schemas.microsoft.com/office/powerpoint/2010/main" val="3507936152"/>
              </p:ext>
            </p:extLst>
          </p:nvPr>
        </p:nvGraphicFramePr>
        <p:xfrm>
          <a:off x="4446588" y="931863"/>
          <a:ext cx="2971800" cy="590550"/>
        </p:xfrm>
        <a:graphic>
          <a:graphicData uri="http://schemas.openxmlformats.org/presentationml/2006/ole">
            <mc:AlternateContent xmlns:mc="http://schemas.openxmlformats.org/markup-compatibility/2006">
              <mc:Choice xmlns:v="urn:schemas-microsoft-com:vml" Requires="v">
                <p:oleObj spid="_x0000_s72187" name="Équation" r:id="rId17" imgW="1981080" imgH="393480" progId="Equation.3">
                  <p:embed/>
                </p:oleObj>
              </mc:Choice>
              <mc:Fallback>
                <p:oleObj name="Équation" r:id="rId17" imgW="1981080" imgH="393480" progId="Equation.3">
                  <p:embed/>
                  <p:pic>
                    <p:nvPicPr>
                      <p:cNvPr id="0" name=""/>
                      <p:cNvPicPr/>
                      <p:nvPr/>
                    </p:nvPicPr>
                    <p:blipFill>
                      <a:blip r:embed="rId18"/>
                      <a:stretch>
                        <a:fillRect/>
                      </a:stretch>
                    </p:blipFill>
                    <p:spPr>
                      <a:xfrm>
                        <a:off x="4446588" y="931863"/>
                        <a:ext cx="2971800" cy="590550"/>
                      </a:xfrm>
                      <a:prstGeom prst="rect">
                        <a:avLst/>
                      </a:prstGeom>
                    </p:spPr>
                  </p:pic>
                </p:oleObj>
              </mc:Fallback>
            </mc:AlternateContent>
          </a:graphicData>
        </a:graphic>
      </p:graphicFrame>
      <p:sp>
        <p:nvSpPr>
          <p:cNvPr id="24" name="ZoneTexte 23"/>
          <p:cNvSpPr txBox="1"/>
          <p:nvPr/>
        </p:nvSpPr>
        <p:spPr>
          <a:xfrm>
            <a:off x="983332" y="3068960"/>
            <a:ext cx="2472280" cy="400110"/>
          </a:xfrm>
          <a:prstGeom prst="rect">
            <a:avLst/>
          </a:prstGeom>
          <a:noFill/>
        </p:spPr>
        <p:txBody>
          <a:bodyPr wrap="none" rtlCol="0">
            <a:spAutoFit/>
          </a:bodyPr>
          <a:lstStyle/>
          <a:p>
            <a:r>
              <a:rPr lang="en-US" u="sng" dirty="0" smtClean="0"/>
              <a:t>Orders of magnitude</a:t>
            </a:r>
            <a:r>
              <a:rPr lang="en-US" dirty="0" smtClean="0"/>
              <a:t> </a:t>
            </a:r>
            <a:endParaRPr lang="en-US" dirty="0"/>
          </a:p>
        </p:txBody>
      </p:sp>
      <p:graphicFrame>
        <p:nvGraphicFramePr>
          <p:cNvPr id="26" name="Objet 25"/>
          <p:cNvGraphicFramePr>
            <a:graphicFrameLocks noChangeAspect="1"/>
          </p:cNvGraphicFramePr>
          <p:nvPr>
            <p:extLst>
              <p:ext uri="{D42A27DB-BD31-4B8C-83A1-F6EECF244321}">
                <p14:modId xmlns:p14="http://schemas.microsoft.com/office/powerpoint/2010/main" val="3608855360"/>
              </p:ext>
            </p:extLst>
          </p:nvPr>
        </p:nvGraphicFramePr>
        <p:xfrm>
          <a:off x="5364088" y="4428566"/>
          <a:ext cx="190500" cy="190500"/>
        </p:xfrm>
        <a:graphic>
          <a:graphicData uri="http://schemas.openxmlformats.org/presentationml/2006/ole">
            <mc:AlternateContent xmlns:mc="http://schemas.openxmlformats.org/markup-compatibility/2006">
              <mc:Choice xmlns:v="urn:schemas-microsoft-com:vml" Requires="v">
                <p:oleObj spid="_x0000_s72188" name="Équation" r:id="rId19" imgW="126720" imgH="126720" progId="Equation.3">
                  <p:embed/>
                </p:oleObj>
              </mc:Choice>
              <mc:Fallback>
                <p:oleObj name="Équation" r:id="rId19" imgW="126720" imgH="126720" progId="Equation.3">
                  <p:embed/>
                  <p:pic>
                    <p:nvPicPr>
                      <p:cNvPr id="0" name=""/>
                      <p:cNvPicPr/>
                      <p:nvPr/>
                    </p:nvPicPr>
                    <p:blipFill>
                      <a:blip r:embed="rId20"/>
                      <a:stretch>
                        <a:fillRect/>
                      </a:stretch>
                    </p:blipFill>
                    <p:spPr>
                      <a:xfrm>
                        <a:off x="5364088" y="4428566"/>
                        <a:ext cx="190500" cy="190500"/>
                      </a:xfrm>
                      <a:prstGeom prst="rect">
                        <a:avLst/>
                      </a:prstGeom>
                    </p:spPr>
                  </p:pic>
                </p:oleObj>
              </mc:Fallback>
            </mc:AlternateContent>
          </a:graphicData>
        </a:graphic>
      </p:graphicFrame>
      <p:graphicFrame>
        <p:nvGraphicFramePr>
          <p:cNvPr id="27" name="Objet 26"/>
          <p:cNvGraphicFramePr>
            <a:graphicFrameLocks noChangeAspect="1"/>
          </p:cNvGraphicFramePr>
          <p:nvPr>
            <p:extLst>
              <p:ext uri="{D42A27DB-BD31-4B8C-83A1-F6EECF244321}">
                <p14:modId xmlns:p14="http://schemas.microsoft.com/office/powerpoint/2010/main" val="3244134338"/>
              </p:ext>
            </p:extLst>
          </p:nvPr>
        </p:nvGraphicFramePr>
        <p:xfrm>
          <a:off x="5470280" y="5701031"/>
          <a:ext cx="190500" cy="190500"/>
        </p:xfrm>
        <a:graphic>
          <a:graphicData uri="http://schemas.openxmlformats.org/presentationml/2006/ole">
            <mc:AlternateContent xmlns:mc="http://schemas.openxmlformats.org/markup-compatibility/2006">
              <mc:Choice xmlns:v="urn:schemas-microsoft-com:vml" Requires="v">
                <p:oleObj spid="_x0000_s72189" name="Équation" r:id="rId21" imgW="126720" imgH="126720" progId="Equation.3">
                  <p:embed/>
                </p:oleObj>
              </mc:Choice>
              <mc:Fallback>
                <p:oleObj name="Équation" r:id="rId21" imgW="126720" imgH="126720" progId="Equation.3">
                  <p:embed/>
                  <p:pic>
                    <p:nvPicPr>
                      <p:cNvPr id="0" name=""/>
                      <p:cNvPicPr/>
                      <p:nvPr/>
                    </p:nvPicPr>
                    <p:blipFill>
                      <a:blip r:embed="rId20"/>
                      <a:stretch>
                        <a:fillRect/>
                      </a:stretch>
                    </p:blipFill>
                    <p:spPr>
                      <a:xfrm>
                        <a:off x="5470280" y="5701031"/>
                        <a:ext cx="190500" cy="190500"/>
                      </a:xfrm>
                      <a:prstGeom prst="rect">
                        <a:avLst/>
                      </a:prstGeom>
                    </p:spPr>
                  </p:pic>
                </p:oleObj>
              </mc:Fallback>
            </mc:AlternateContent>
          </a:graphicData>
        </a:graphic>
      </p:graphicFrame>
    </p:spTree>
    <p:extLst>
      <p:ext uri="{BB962C8B-B14F-4D97-AF65-F5344CB8AC3E}">
        <p14:creationId xmlns:p14="http://schemas.microsoft.com/office/powerpoint/2010/main" val="270042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p:cNvSpPr>
            <a:spLocks noGrp="1"/>
          </p:cNvSpPr>
          <p:nvPr>
            <p:ph type="title"/>
          </p:nvPr>
        </p:nvSpPr>
        <p:spPr>
          <a:xfrm>
            <a:off x="1057275" y="52388"/>
            <a:ext cx="6610350" cy="523875"/>
          </a:xfrm>
        </p:spPr>
        <p:txBody>
          <a:bodyPr/>
          <a:lstStyle/>
          <a:p>
            <a:pPr algn="ctr"/>
            <a:r>
              <a:rPr lang="en-US" sz="2400" dirty="0" smtClean="0"/>
              <a:t>Hydrogen atom energy levels</a:t>
            </a:r>
          </a:p>
        </p:txBody>
      </p:sp>
      <p:sp>
        <p:nvSpPr>
          <p:cNvPr id="18" name="Rectangle 17"/>
          <p:cNvSpPr/>
          <p:nvPr/>
        </p:nvSpPr>
        <p:spPr>
          <a:xfrm>
            <a:off x="902729" y="836712"/>
            <a:ext cx="5104282" cy="400110"/>
          </a:xfrm>
          <a:prstGeom prst="rect">
            <a:avLst/>
          </a:prstGeom>
        </p:spPr>
        <p:txBody>
          <a:bodyPr wrap="none">
            <a:spAutoFit/>
          </a:bodyPr>
          <a:lstStyle/>
          <a:p>
            <a:pPr>
              <a:buFont typeface="Arial" panose="020B0604020202020204" pitchFamily="34" charset="0"/>
              <a:buChar char="•"/>
            </a:pPr>
            <a:r>
              <a:rPr lang="en-US" dirty="0" smtClean="0"/>
              <a:t> Main dependences on fundamental constants</a:t>
            </a:r>
            <a:endParaRPr lang="en-US" dirty="0"/>
          </a:p>
        </p:txBody>
      </p:sp>
      <p:grpSp>
        <p:nvGrpSpPr>
          <p:cNvPr id="16" name="Groupe 15"/>
          <p:cNvGrpSpPr/>
          <p:nvPr/>
        </p:nvGrpSpPr>
        <p:grpSpPr>
          <a:xfrm>
            <a:off x="1207358" y="1268760"/>
            <a:ext cx="5337175" cy="1501535"/>
            <a:chOff x="1395065" y="1484784"/>
            <a:chExt cx="5337175" cy="1501535"/>
          </a:xfrm>
        </p:grpSpPr>
        <p:graphicFrame>
          <p:nvGraphicFramePr>
            <p:cNvPr id="4" name="Object 177"/>
            <p:cNvGraphicFramePr>
              <a:graphicFrameLocks noChangeAspect="1"/>
            </p:cNvGraphicFramePr>
            <p:nvPr>
              <p:extLst>
                <p:ext uri="{D42A27DB-BD31-4B8C-83A1-F6EECF244321}">
                  <p14:modId xmlns:p14="http://schemas.microsoft.com/office/powerpoint/2010/main" val="103106630"/>
                </p:ext>
              </p:extLst>
            </p:nvPr>
          </p:nvGraphicFramePr>
          <p:xfrm>
            <a:off x="1395065" y="1484784"/>
            <a:ext cx="5337175" cy="781050"/>
          </p:xfrm>
          <a:graphic>
            <a:graphicData uri="http://schemas.openxmlformats.org/presentationml/2006/ole">
              <mc:AlternateContent xmlns:mc="http://schemas.openxmlformats.org/markup-compatibility/2006">
                <mc:Choice xmlns:v="urn:schemas-microsoft-com:vml" Requires="v">
                  <p:oleObj spid="_x0000_s76040" name="Équation" r:id="rId3" imgW="3822480" imgH="558720" progId="Equation.3">
                    <p:embed/>
                  </p:oleObj>
                </mc:Choice>
                <mc:Fallback>
                  <p:oleObj name="Équation" r:id="rId3" imgW="3822480" imgH="558720" progId="Equation.3">
                    <p:embed/>
                    <p:pic>
                      <p:nvPicPr>
                        <p:cNvPr id="0" name=""/>
                        <p:cNvPicPr>
                          <a:picLocks noChangeAspect="1" noChangeArrowheads="1"/>
                        </p:cNvPicPr>
                        <p:nvPr/>
                      </p:nvPicPr>
                      <p:blipFill>
                        <a:blip r:embed="rId4"/>
                        <a:srcRect/>
                        <a:stretch>
                          <a:fillRect/>
                        </a:stretch>
                      </p:blipFill>
                      <p:spPr bwMode="auto">
                        <a:xfrm>
                          <a:off x="1395065" y="1484784"/>
                          <a:ext cx="533717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Ellipse 12"/>
            <p:cNvSpPr>
              <a:spLocks noChangeArrowheads="1"/>
            </p:cNvSpPr>
            <p:nvPr/>
          </p:nvSpPr>
          <p:spPr bwMode="auto">
            <a:xfrm>
              <a:off x="2243552" y="1740034"/>
              <a:ext cx="249237" cy="276225"/>
            </a:xfrm>
            <a:prstGeom prst="ellipse">
              <a:avLst/>
            </a:prstGeom>
            <a:noFill/>
            <a:ln w="19050" algn="ctr">
              <a:solidFill>
                <a:srgbClr val="FF0000"/>
              </a:solidFill>
              <a:round/>
              <a:headEnd/>
              <a:tailEnd/>
            </a:ln>
          </p:spPr>
          <p:txBody>
            <a:bodyPr/>
            <a:lstStyle/>
            <a:p>
              <a:pPr algn="ctr"/>
              <a:endParaRPr lang="fr-FR" sz="2800">
                <a:latin typeface="Arial" charset="0"/>
              </a:endParaRPr>
            </a:p>
          </p:txBody>
        </p:sp>
        <p:sp>
          <p:nvSpPr>
            <p:cNvPr id="6" name="Ellipse 13"/>
            <p:cNvSpPr>
              <a:spLocks noChangeArrowheads="1"/>
            </p:cNvSpPr>
            <p:nvPr/>
          </p:nvSpPr>
          <p:spPr bwMode="auto">
            <a:xfrm>
              <a:off x="5563839" y="1608271"/>
              <a:ext cx="230188" cy="265113"/>
            </a:xfrm>
            <a:prstGeom prst="ellipse">
              <a:avLst/>
            </a:prstGeom>
            <a:noFill/>
            <a:ln w="19050" algn="ctr">
              <a:solidFill>
                <a:srgbClr val="FF0000"/>
              </a:solidFill>
              <a:round/>
              <a:headEnd/>
              <a:tailEnd/>
            </a:ln>
          </p:spPr>
          <p:txBody>
            <a:bodyPr/>
            <a:lstStyle/>
            <a:p>
              <a:pPr algn="ctr"/>
              <a:endParaRPr lang="fr-FR" sz="2800">
                <a:latin typeface="Arial" charset="0"/>
              </a:endParaRPr>
            </a:p>
          </p:txBody>
        </p:sp>
        <p:sp>
          <p:nvSpPr>
            <p:cNvPr id="7" name="Ellipse 14"/>
            <p:cNvSpPr>
              <a:spLocks noChangeArrowheads="1"/>
            </p:cNvSpPr>
            <p:nvPr/>
          </p:nvSpPr>
          <p:spPr bwMode="auto">
            <a:xfrm>
              <a:off x="3431539" y="1926799"/>
              <a:ext cx="360041" cy="295275"/>
            </a:xfrm>
            <a:prstGeom prst="ellipse">
              <a:avLst/>
            </a:prstGeom>
            <a:noFill/>
            <a:ln w="19050" algn="ctr">
              <a:solidFill>
                <a:srgbClr val="00B050"/>
              </a:solidFill>
              <a:round/>
              <a:headEnd/>
              <a:tailEnd/>
            </a:ln>
          </p:spPr>
          <p:txBody>
            <a:bodyPr/>
            <a:lstStyle/>
            <a:p>
              <a:pPr algn="ctr"/>
              <a:endParaRPr lang="fr-FR" sz="2800">
                <a:latin typeface="Arial" charset="0"/>
              </a:endParaRPr>
            </a:p>
          </p:txBody>
        </p:sp>
        <p:sp>
          <p:nvSpPr>
            <p:cNvPr id="8" name="Ellipse 15"/>
            <p:cNvSpPr>
              <a:spLocks noChangeArrowheads="1"/>
            </p:cNvSpPr>
            <p:nvPr/>
          </p:nvSpPr>
          <p:spPr bwMode="auto">
            <a:xfrm>
              <a:off x="3926631" y="1690261"/>
              <a:ext cx="301625" cy="334963"/>
            </a:xfrm>
            <a:prstGeom prst="ellipse">
              <a:avLst/>
            </a:prstGeom>
            <a:noFill/>
            <a:ln w="19050" algn="ctr">
              <a:solidFill>
                <a:srgbClr val="00B050"/>
              </a:solidFill>
              <a:round/>
              <a:headEnd/>
              <a:tailEnd/>
            </a:ln>
          </p:spPr>
          <p:txBody>
            <a:bodyPr/>
            <a:lstStyle/>
            <a:p>
              <a:pPr algn="ctr"/>
              <a:endParaRPr lang="fr-FR" sz="2800">
                <a:latin typeface="Arial" charset="0"/>
              </a:endParaRPr>
            </a:p>
          </p:txBody>
        </p:sp>
        <p:sp>
          <p:nvSpPr>
            <p:cNvPr id="9" name="Accolade fermante 8"/>
            <p:cNvSpPr/>
            <p:nvPr/>
          </p:nvSpPr>
          <p:spPr bwMode="auto">
            <a:xfrm rot="5400000">
              <a:off x="3091544" y="1813563"/>
              <a:ext cx="224736" cy="1152000"/>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sp>
          <p:nvSpPr>
            <p:cNvPr id="13" name="ZoneTexte 12"/>
            <p:cNvSpPr txBox="1"/>
            <p:nvPr/>
          </p:nvSpPr>
          <p:spPr>
            <a:xfrm>
              <a:off x="2627912" y="2492896"/>
              <a:ext cx="1181477" cy="338554"/>
            </a:xfrm>
            <a:prstGeom prst="rect">
              <a:avLst/>
            </a:prstGeom>
            <a:noFill/>
          </p:spPr>
          <p:txBody>
            <a:bodyPr wrap="none" rtlCol="0">
              <a:spAutoFit/>
            </a:bodyPr>
            <a:lstStyle/>
            <a:p>
              <a:r>
                <a:rPr lang="fr-FR" sz="1600" dirty="0" smtClean="0"/>
                <a:t>Schrödinger</a:t>
              </a:r>
              <a:endParaRPr lang="fr-FR" sz="1600" dirty="0"/>
            </a:p>
          </p:txBody>
        </p:sp>
        <p:sp>
          <p:nvSpPr>
            <p:cNvPr id="41" name="Accolade fermante 40"/>
            <p:cNvSpPr/>
            <p:nvPr/>
          </p:nvSpPr>
          <p:spPr bwMode="auto">
            <a:xfrm rot="5400000">
              <a:off x="4319773" y="1777224"/>
              <a:ext cx="224736" cy="936000"/>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sp>
          <p:nvSpPr>
            <p:cNvPr id="42" name="ZoneTexte 41"/>
            <p:cNvSpPr txBox="1"/>
            <p:nvPr/>
          </p:nvSpPr>
          <p:spPr>
            <a:xfrm>
              <a:off x="3770860" y="2386566"/>
              <a:ext cx="1345305" cy="584775"/>
            </a:xfrm>
            <a:prstGeom prst="rect">
              <a:avLst/>
            </a:prstGeom>
            <a:noFill/>
          </p:spPr>
          <p:txBody>
            <a:bodyPr wrap="none" rtlCol="0">
              <a:spAutoFit/>
            </a:bodyPr>
            <a:lstStyle/>
            <a:p>
              <a:pPr algn="ctr"/>
              <a:r>
                <a:rPr lang="fr-FR" sz="1600" dirty="0" err="1" smtClean="0"/>
                <a:t>Relativistic</a:t>
              </a:r>
              <a:endParaRPr lang="fr-FR" sz="1600" dirty="0"/>
            </a:p>
            <a:p>
              <a:pPr algn="ctr"/>
              <a:r>
                <a:rPr lang="fr-FR" sz="1600" dirty="0" smtClean="0"/>
                <a:t>and QED corr.</a:t>
              </a:r>
              <a:endParaRPr lang="fr-FR" sz="1600" dirty="0"/>
            </a:p>
          </p:txBody>
        </p:sp>
        <p:sp>
          <p:nvSpPr>
            <p:cNvPr id="43" name="Accolade fermante 42"/>
            <p:cNvSpPr/>
            <p:nvPr/>
          </p:nvSpPr>
          <p:spPr bwMode="auto">
            <a:xfrm rot="5400000">
              <a:off x="5550321" y="1669224"/>
              <a:ext cx="224736" cy="1152000"/>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2"/>
                </a:solidFill>
                <a:effectLst/>
                <a:latin typeface="Arial" charset="0"/>
              </a:endParaRPr>
            </a:p>
          </p:txBody>
        </p:sp>
        <p:sp>
          <p:nvSpPr>
            <p:cNvPr id="44" name="ZoneTexte 43"/>
            <p:cNvSpPr txBox="1"/>
            <p:nvPr/>
          </p:nvSpPr>
          <p:spPr>
            <a:xfrm>
              <a:off x="5004048" y="2401544"/>
              <a:ext cx="1345305" cy="584775"/>
            </a:xfrm>
            <a:prstGeom prst="rect">
              <a:avLst/>
            </a:prstGeom>
            <a:noFill/>
          </p:spPr>
          <p:txBody>
            <a:bodyPr wrap="none" rtlCol="0">
              <a:spAutoFit/>
            </a:bodyPr>
            <a:lstStyle/>
            <a:p>
              <a:pPr algn="ctr"/>
              <a:r>
                <a:rPr lang="fr-FR" sz="1600" dirty="0" err="1" smtClean="0"/>
                <a:t>Finite</a:t>
              </a:r>
              <a:r>
                <a:rPr lang="fr-FR" sz="1600" dirty="0" smtClean="0"/>
                <a:t> </a:t>
              </a:r>
              <a:r>
                <a:rPr lang="fr-FR" sz="1600" dirty="0" err="1" smtClean="0"/>
                <a:t>nuclear</a:t>
              </a:r>
              <a:endParaRPr lang="fr-FR" sz="1600" dirty="0"/>
            </a:p>
            <a:p>
              <a:pPr algn="ctr"/>
              <a:r>
                <a:rPr lang="fr-FR" sz="1600" dirty="0" smtClean="0"/>
                <a:t>size corr.</a:t>
              </a:r>
              <a:endParaRPr lang="fr-FR" sz="1600" dirty="0"/>
            </a:p>
          </p:txBody>
        </p:sp>
      </p:grpSp>
      <p:grpSp>
        <p:nvGrpSpPr>
          <p:cNvPr id="63" name="Groupe 62"/>
          <p:cNvGrpSpPr/>
          <p:nvPr/>
        </p:nvGrpSpPr>
        <p:grpSpPr>
          <a:xfrm>
            <a:off x="899592" y="2780928"/>
            <a:ext cx="5862054" cy="400110"/>
            <a:chOff x="616815" y="3068960"/>
            <a:chExt cx="5862054" cy="400110"/>
          </a:xfrm>
        </p:grpSpPr>
        <p:graphicFrame>
          <p:nvGraphicFramePr>
            <p:cNvPr id="31" name="Object 175"/>
            <p:cNvGraphicFramePr>
              <a:graphicFrameLocks noChangeAspect="1"/>
            </p:cNvGraphicFramePr>
            <p:nvPr>
              <p:extLst>
                <p:ext uri="{D42A27DB-BD31-4B8C-83A1-F6EECF244321}">
                  <p14:modId xmlns:p14="http://schemas.microsoft.com/office/powerpoint/2010/main" val="2733727804"/>
                </p:ext>
              </p:extLst>
            </p:nvPr>
          </p:nvGraphicFramePr>
          <p:xfrm>
            <a:off x="835380" y="3099238"/>
            <a:ext cx="1174750" cy="338138"/>
          </p:xfrm>
          <a:graphic>
            <a:graphicData uri="http://schemas.openxmlformats.org/presentationml/2006/ole">
              <mc:AlternateContent xmlns:mc="http://schemas.openxmlformats.org/markup-compatibility/2006">
                <mc:Choice xmlns:v="urn:schemas-microsoft-com:vml" Requires="v">
                  <p:oleObj spid="_x0000_s76041" name="Équation" r:id="rId5" imgW="838080" imgH="241200" progId="Equation.3">
                    <p:embed/>
                  </p:oleObj>
                </mc:Choice>
                <mc:Fallback>
                  <p:oleObj name="Équation" r:id="rId5" imgW="838080" imgH="241200" progId="Equation.3">
                    <p:embed/>
                    <p:pic>
                      <p:nvPicPr>
                        <p:cNvPr id="0" name=""/>
                        <p:cNvPicPr>
                          <a:picLocks noChangeAspect="1" noChangeArrowheads="1"/>
                        </p:cNvPicPr>
                        <p:nvPr/>
                      </p:nvPicPr>
                      <p:blipFill>
                        <a:blip r:embed="rId6"/>
                        <a:srcRect/>
                        <a:stretch>
                          <a:fillRect/>
                        </a:stretch>
                      </p:blipFill>
                      <p:spPr bwMode="auto">
                        <a:xfrm>
                          <a:off x="835380" y="3099238"/>
                          <a:ext cx="1174750"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angle 45"/>
            <p:cNvSpPr/>
            <p:nvPr/>
          </p:nvSpPr>
          <p:spPr>
            <a:xfrm>
              <a:off x="616815" y="3068960"/>
              <a:ext cx="5862054" cy="400110"/>
            </a:xfrm>
            <a:prstGeom prst="rect">
              <a:avLst/>
            </a:prstGeom>
          </p:spPr>
          <p:txBody>
            <a:bodyPr wrap="none">
              <a:spAutoFit/>
            </a:bodyPr>
            <a:lstStyle/>
            <a:p>
              <a:pPr>
                <a:buFont typeface="Arial" panose="020B0604020202020204" pitchFamily="34" charset="0"/>
                <a:buChar char="•"/>
              </a:pPr>
              <a:r>
                <a:rPr lang="en-US" dirty="0" smtClean="0"/>
                <a:t>                      and       determined by other experiments</a:t>
              </a:r>
              <a:endParaRPr lang="en-US" dirty="0"/>
            </a:p>
          </p:txBody>
        </p:sp>
        <p:graphicFrame>
          <p:nvGraphicFramePr>
            <p:cNvPr id="12" name="Object 174"/>
            <p:cNvGraphicFramePr>
              <a:graphicFrameLocks noChangeAspect="1"/>
            </p:cNvGraphicFramePr>
            <p:nvPr>
              <p:extLst>
                <p:ext uri="{D42A27DB-BD31-4B8C-83A1-F6EECF244321}">
                  <p14:modId xmlns:p14="http://schemas.microsoft.com/office/powerpoint/2010/main" val="400525412"/>
                </p:ext>
              </p:extLst>
            </p:nvPr>
          </p:nvGraphicFramePr>
          <p:xfrm>
            <a:off x="2534645" y="3174873"/>
            <a:ext cx="228600" cy="209550"/>
          </p:xfrm>
          <a:graphic>
            <a:graphicData uri="http://schemas.openxmlformats.org/presentationml/2006/ole">
              <mc:AlternateContent xmlns:mc="http://schemas.openxmlformats.org/markup-compatibility/2006">
                <mc:Choice xmlns:v="urn:schemas-microsoft-com:vml" Requires="v">
                  <p:oleObj spid="_x0000_s76042" name="Équation" r:id="rId7" imgW="152334" imgH="139639" progId="Equation.3">
                    <p:embed/>
                  </p:oleObj>
                </mc:Choice>
                <mc:Fallback>
                  <p:oleObj name="Équation" r:id="rId7" imgW="152334" imgH="13963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4645" y="3174873"/>
                          <a:ext cx="228600"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Ellipse 14"/>
            <p:cNvSpPr>
              <a:spLocks noChangeArrowheads="1"/>
            </p:cNvSpPr>
            <p:nvPr/>
          </p:nvSpPr>
          <p:spPr bwMode="auto">
            <a:xfrm>
              <a:off x="822103" y="3132010"/>
              <a:ext cx="360041" cy="295275"/>
            </a:xfrm>
            <a:prstGeom prst="ellipse">
              <a:avLst/>
            </a:prstGeom>
            <a:noFill/>
            <a:ln w="19050" algn="ctr">
              <a:solidFill>
                <a:srgbClr val="00B050"/>
              </a:solidFill>
              <a:round/>
              <a:headEnd/>
              <a:tailEnd/>
            </a:ln>
          </p:spPr>
          <p:txBody>
            <a:bodyPr/>
            <a:lstStyle/>
            <a:p>
              <a:pPr algn="ctr"/>
              <a:endParaRPr lang="fr-FR" sz="2800">
                <a:latin typeface="Arial" charset="0"/>
              </a:endParaRPr>
            </a:p>
          </p:txBody>
        </p:sp>
        <p:sp>
          <p:nvSpPr>
            <p:cNvPr id="60" name="Ellipse 15"/>
            <p:cNvSpPr>
              <a:spLocks noChangeArrowheads="1"/>
            </p:cNvSpPr>
            <p:nvPr/>
          </p:nvSpPr>
          <p:spPr bwMode="auto">
            <a:xfrm>
              <a:off x="2491564" y="3109145"/>
              <a:ext cx="301625" cy="334963"/>
            </a:xfrm>
            <a:prstGeom prst="ellipse">
              <a:avLst/>
            </a:prstGeom>
            <a:noFill/>
            <a:ln w="19050" algn="ctr">
              <a:solidFill>
                <a:srgbClr val="00B050"/>
              </a:solidFill>
              <a:round/>
              <a:headEnd/>
              <a:tailEnd/>
            </a:ln>
          </p:spPr>
          <p:txBody>
            <a:bodyPr/>
            <a:lstStyle/>
            <a:p>
              <a:pPr algn="ctr"/>
              <a:endParaRPr lang="fr-FR" sz="2800">
                <a:latin typeface="Arial" charset="0"/>
              </a:endParaRPr>
            </a:p>
          </p:txBody>
        </p:sp>
      </p:grpSp>
      <p:sp>
        <p:nvSpPr>
          <p:cNvPr id="45" name="Espace réservé du numéro de diapositive 3"/>
          <p:cNvSpPr>
            <a:spLocks noGrp="1"/>
          </p:cNvSpPr>
          <p:nvPr>
            <p:ph type="sldNum" sz="quarter" idx="12"/>
          </p:nvPr>
        </p:nvSpPr>
        <p:spPr>
          <a:xfrm>
            <a:off x="6553200" y="6245225"/>
            <a:ext cx="2133600" cy="476250"/>
          </a:xfrm>
        </p:spPr>
        <p:txBody>
          <a:bodyPr/>
          <a:lstStyle/>
          <a:p>
            <a:pPr>
              <a:defRPr/>
            </a:pPr>
            <a:fld id="{0965DD07-34DA-4599-BD33-D6C775AC1B9B}" type="slidenum">
              <a:rPr lang="fr-FR" smtClean="0"/>
              <a:pPr>
                <a:defRPr/>
              </a:pPr>
              <a:t>6</a:t>
            </a:fld>
            <a:endParaRPr lang="fr-FR" dirty="0"/>
          </a:p>
        </p:txBody>
      </p:sp>
      <p:grpSp>
        <p:nvGrpSpPr>
          <p:cNvPr id="52" name="Groupe 51"/>
          <p:cNvGrpSpPr/>
          <p:nvPr/>
        </p:nvGrpSpPr>
        <p:grpSpPr>
          <a:xfrm>
            <a:off x="251520" y="3717032"/>
            <a:ext cx="5306984" cy="400110"/>
            <a:chOff x="1070207" y="1064930"/>
            <a:chExt cx="5306984" cy="400110"/>
          </a:xfrm>
        </p:grpSpPr>
        <p:sp>
          <p:nvSpPr>
            <p:cNvPr id="53" name="ZoneTexte 52"/>
            <p:cNvSpPr txBox="1"/>
            <p:nvPr/>
          </p:nvSpPr>
          <p:spPr>
            <a:xfrm>
              <a:off x="1070207" y="1064930"/>
              <a:ext cx="5251822" cy="400110"/>
            </a:xfrm>
            <a:prstGeom prst="rect">
              <a:avLst/>
            </a:prstGeom>
            <a:noFill/>
          </p:spPr>
          <p:txBody>
            <a:bodyPr wrap="none" rtlCol="0">
              <a:spAutoFit/>
            </a:bodyPr>
            <a:lstStyle/>
            <a:p>
              <a:pPr>
                <a:buFont typeface="Arial" panose="020B0604020202020204" pitchFamily="34" charset="0"/>
                <a:buChar char="•"/>
              </a:pPr>
              <a:r>
                <a:rPr lang="en-US" dirty="0" smtClean="0"/>
                <a:t> 2 measurements required to determine      and </a:t>
              </a:r>
              <a:endParaRPr lang="en-US" dirty="0"/>
            </a:p>
          </p:txBody>
        </p:sp>
        <p:graphicFrame>
          <p:nvGraphicFramePr>
            <p:cNvPr id="54" name="Object 173"/>
            <p:cNvGraphicFramePr>
              <a:graphicFrameLocks noChangeAspect="1"/>
            </p:cNvGraphicFramePr>
            <p:nvPr>
              <p:extLst>
                <p:ext uri="{D42A27DB-BD31-4B8C-83A1-F6EECF244321}">
                  <p14:modId xmlns:p14="http://schemas.microsoft.com/office/powerpoint/2010/main" val="498156320"/>
                </p:ext>
              </p:extLst>
            </p:nvPr>
          </p:nvGraphicFramePr>
          <p:xfrm>
            <a:off x="5411419" y="1112399"/>
            <a:ext cx="303212" cy="322263"/>
          </p:xfrm>
          <a:graphic>
            <a:graphicData uri="http://schemas.openxmlformats.org/presentationml/2006/ole">
              <mc:AlternateContent xmlns:mc="http://schemas.openxmlformats.org/markup-compatibility/2006">
                <mc:Choice xmlns:v="urn:schemas-microsoft-com:vml" Requires="v">
                  <p:oleObj spid="_x0000_s76043" name="Équation" r:id="rId9" imgW="203024" imgH="215713" progId="Equation.3">
                    <p:embed/>
                  </p:oleObj>
                </mc:Choice>
                <mc:Fallback>
                  <p:oleObj name="Équation" r:id="rId9" imgW="203024" imgH="2157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1419" y="1112399"/>
                          <a:ext cx="303212"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176"/>
            <p:cNvGraphicFramePr>
              <a:graphicFrameLocks noChangeAspect="1"/>
            </p:cNvGraphicFramePr>
            <p:nvPr>
              <p:extLst>
                <p:ext uri="{D42A27DB-BD31-4B8C-83A1-F6EECF244321}">
                  <p14:modId xmlns:p14="http://schemas.microsoft.com/office/powerpoint/2010/main" val="1247095141"/>
                </p:ext>
              </p:extLst>
            </p:nvPr>
          </p:nvGraphicFramePr>
          <p:xfrm>
            <a:off x="6148591" y="1102052"/>
            <a:ext cx="228600" cy="361950"/>
          </p:xfrm>
          <a:graphic>
            <a:graphicData uri="http://schemas.openxmlformats.org/presentationml/2006/ole">
              <mc:AlternateContent xmlns:mc="http://schemas.openxmlformats.org/markup-compatibility/2006">
                <mc:Choice xmlns:v="urn:schemas-microsoft-com:vml" Requires="v">
                  <p:oleObj spid="_x0000_s76044" name="Équation" r:id="rId11" imgW="152280" imgH="241200" progId="Equation.3">
                    <p:embed/>
                  </p:oleObj>
                </mc:Choice>
                <mc:Fallback>
                  <p:oleObj name="Équation" r:id="rId11" imgW="152280" imgH="241200" progId="Equation.3">
                    <p:embed/>
                    <p:pic>
                      <p:nvPicPr>
                        <p:cNvPr id="0" name=""/>
                        <p:cNvPicPr>
                          <a:picLocks noChangeAspect="1" noChangeArrowheads="1"/>
                        </p:cNvPicPr>
                        <p:nvPr/>
                      </p:nvPicPr>
                      <p:blipFill>
                        <a:blip r:embed="rId12"/>
                        <a:srcRect/>
                        <a:stretch>
                          <a:fillRect/>
                        </a:stretch>
                      </p:blipFill>
                      <p:spPr bwMode="auto">
                        <a:xfrm>
                          <a:off x="6148591" y="1102052"/>
                          <a:ext cx="2286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6" name="Groupe 55"/>
          <p:cNvGrpSpPr/>
          <p:nvPr/>
        </p:nvGrpSpPr>
        <p:grpSpPr>
          <a:xfrm>
            <a:off x="6131192" y="3472916"/>
            <a:ext cx="2617272" cy="2692388"/>
            <a:chOff x="6275208" y="1168660"/>
            <a:chExt cx="2617272" cy="2692388"/>
          </a:xfrm>
        </p:grpSpPr>
        <p:cxnSp>
          <p:nvCxnSpPr>
            <p:cNvPr id="58" name="Connecteur droit 57"/>
            <p:cNvCxnSpPr/>
            <p:nvPr/>
          </p:nvCxnSpPr>
          <p:spPr bwMode="auto">
            <a:xfrm>
              <a:off x="6821884" y="3730116"/>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eur droit 63"/>
            <p:cNvCxnSpPr/>
            <p:nvPr/>
          </p:nvCxnSpPr>
          <p:spPr bwMode="auto">
            <a:xfrm>
              <a:off x="6821884" y="1929916"/>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eur droit 65"/>
            <p:cNvCxnSpPr/>
            <p:nvPr/>
          </p:nvCxnSpPr>
          <p:spPr bwMode="auto">
            <a:xfrm>
              <a:off x="6821884" y="1597060"/>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Connecteur droit 66"/>
            <p:cNvCxnSpPr/>
            <p:nvPr/>
          </p:nvCxnSpPr>
          <p:spPr bwMode="auto">
            <a:xfrm>
              <a:off x="6821884" y="1481860"/>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eur droit 68"/>
            <p:cNvCxnSpPr/>
            <p:nvPr/>
          </p:nvCxnSpPr>
          <p:spPr bwMode="auto">
            <a:xfrm>
              <a:off x="6821884" y="1427860"/>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70"/>
            <p:cNvCxnSpPr/>
            <p:nvPr/>
          </p:nvCxnSpPr>
          <p:spPr bwMode="auto">
            <a:xfrm>
              <a:off x="6821884" y="1399060"/>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Connecteur droit 71"/>
            <p:cNvCxnSpPr/>
            <p:nvPr/>
          </p:nvCxnSpPr>
          <p:spPr bwMode="auto">
            <a:xfrm>
              <a:off x="6821884" y="1330660"/>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Connecteur droit 72"/>
            <p:cNvCxnSpPr/>
            <p:nvPr/>
          </p:nvCxnSpPr>
          <p:spPr bwMode="auto">
            <a:xfrm>
              <a:off x="6821884" y="1381060"/>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Connecteur droit 73"/>
            <p:cNvCxnSpPr/>
            <p:nvPr/>
          </p:nvCxnSpPr>
          <p:spPr bwMode="auto">
            <a:xfrm>
              <a:off x="6821884" y="1353852"/>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Connecteur droit 74"/>
            <p:cNvCxnSpPr/>
            <p:nvPr/>
          </p:nvCxnSpPr>
          <p:spPr bwMode="auto">
            <a:xfrm flipV="1">
              <a:off x="6875674" y="1168660"/>
              <a:ext cx="91643" cy="162001"/>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Connecteur droit 75"/>
            <p:cNvCxnSpPr/>
            <p:nvPr/>
          </p:nvCxnSpPr>
          <p:spPr bwMode="auto">
            <a:xfrm flipV="1">
              <a:off x="7028074" y="1168660"/>
              <a:ext cx="91643" cy="162001"/>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Connecteur droit 76"/>
            <p:cNvCxnSpPr/>
            <p:nvPr/>
          </p:nvCxnSpPr>
          <p:spPr bwMode="auto">
            <a:xfrm flipV="1">
              <a:off x="7180474" y="1168660"/>
              <a:ext cx="91643" cy="162001"/>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Connecteur droit 77"/>
            <p:cNvCxnSpPr/>
            <p:nvPr/>
          </p:nvCxnSpPr>
          <p:spPr bwMode="auto">
            <a:xfrm flipV="1">
              <a:off x="7330917" y="1168660"/>
              <a:ext cx="91643" cy="162001"/>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9" name="Objet 78"/>
            <p:cNvGraphicFramePr>
              <a:graphicFrameLocks noChangeAspect="1"/>
            </p:cNvGraphicFramePr>
            <p:nvPr>
              <p:extLst>
                <p:ext uri="{D42A27DB-BD31-4B8C-83A1-F6EECF244321}">
                  <p14:modId xmlns:p14="http://schemas.microsoft.com/office/powerpoint/2010/main" val="4176227606"/>
                </p:ext>
              </p:extLst>
            </p:nvPr>
          </p:nvGraphicFramePr>
          <p:xfrm>
            <a:off x="6341786" y="3612576"/>
            <a:ext cx="462168" cy="248472"/>
          </p:xfrm>
          <a:graphic>
            <a:graphicData uri="http://schemas.openxmlformats.org/presentationml/2006/ole">
              <mc:AlternateContent xmlns:mc="http://schemas.openxmlformats.org/markup-compatibility/2006">
                <mc:Choice xmlns:v="urn:schemas-microsoft-com:vml" Requires="v">
                  <p:oleObj spid="_x0000_s76045" name="Équation" r:id="rId13" imgW="330120" imgH="177480" progId="Equation.3">
                    <p:embed/>
                  </p:oleObj>
                </mc:Choice>
                <mc:Fallback>
                  <p:oleObj name="Équation" r:id="rId13" imgW="330120" imgH="177480" progId="Equation.3">
                    <p:embed/>
                    <p:pic>
                      <p:nvPicPr>
                        <p:cNvPr id="0" name=""/>
                        <p:cNvPicPr/>
                        <p:nvPr/>
                      </p:nvPicPr>
                      <p:blipFill>
                        <a:blip r:embed="rId14"/>
                        <a:stretch>
                          <a:fillRect/>
                        </a:stretch>
                      </p:blipFill>
                      <p:spPr>
                        <a:xfrm>
                          <a:off x="6341786" y="3612576"/>
                          <a:ext cx="462168" cy="248472"/>
                        </a:xfrm>
                        <a:prstGeom prst="rect">
                          <a:avLst/>
                        </a:prstGeom>
                      </p:spPr>
                    </p:pic>
                  </p:oleObj>
                </mc:Fallback>
              </mc:AlternateContent>
            </a:graphicData>
          </a:graphic>
        </p:graphicFrame>
        <p:graphicFrame>
          <p:nvGraphicFramePr>
            <p:cNvPr id="80" name="Objet 79"/>
            <p:cNvGraphicFramePr>
              <a:graphicFrameLocks noChangeAspect="1"/>
            </p:cNvGraphicFramePr>
            <p:nvPr>
              <p:extLst>
                <p:ext uri="{D42A27DB-BD31-4B8C-83A1-F6EECF244321}">
                  <p14:modId xmlns:p14="http://schemas.microsoft.com/office/powerpoint/2010/main" val="1618754499"/>
                </p:ext>
              </p:extLst>
            </p:nvPr>
          </p:nvGraphicFramePr>
          <p:xfrm>
            <a:off x="6300192" y="1786198"/>
            <a:ext cx="496888" cy="247650"/>
          </p:xfrm>
          <a:graphic>
            <a:graphicData uri="http://schemas.openxmlformats.org/presentationml/2006/ole">
              <mc:AlternateContent xmlns:mc="http://schemas.openxmlformats.org/markup-compatibility/2006">
                <mc:Choice xmlns:v="urn:schemas-microsoft-com:vml" Requires="v">
                  <p:oleObj spid="_x0000_s76046" name="Équation" r:id="rId15" imgW="355320" imgH="177480" progId="Equation.3">
                    <p:embed/>
                  </p:oleObj>
                </mc:Choice>
                <mc:Fallback>
                  <p:oleObj name="Équation" r:id="rId15" imgW="355320" imgH="177480" progId="Equation.3">
                    <p:embed/>
                    <p:pic>
                      <p:nvPicPr>
                        <p:cNvPr id="0" name=""/>
                        <p:cNvPicPr/>
                        <p:nvPr/>
                      </p:nvPicPr>
                      <p:blipFill>
                        <a:blip r:embed="rId16"/>
                        <a:stretch>
                          <a:fillRect/>
                        </a:stretch>
                      </p:blipFill>
                      <p:spPr>
                        <a:xfrm>
                          <a:off x="6300192" y="1786198"/>
                          <a:ext cx="496888" cy="247650"/>
                        </a:xfrm>
                        <a:prstGeom prst="rect">
                          <a:avLst/>
                        </a:prstGeom>
                      </p:spPr>
                    </p:pic>
                  </p:oleObj>
                </mc:Fallback>
              </mc:AlternateContent>
            </a:graphicData>
          </a:graphic>
        </p:graphicFrame>
        <p:cxnSp>
          <p:nvCxnSpPr>
            <p:cNvPr id="83" name="Connecteur droit 82"/>
            <p:cNvCxnSpPr/>
            <p:nvPr/>
          </p:nvCxnSpPr>
          <p:spPr bwMode="auto">
            <a:xfrm>
              <a:off x="7569441" y="1924888"/>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Connecteur droit 83"/>
            <p:cNvCxnSpPr/>
            <p:nvPr/>
          </p:nvCxnSpPr>
          <p:spPr bwMode="auto">
            <a:xfrm>
              <a:off x="7578406" y="1600708"/>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Connecteur droit 84"/>
            <p:cNvCxnSpPr/>
            <p:nvPr/>
          </p:nvCxnSpPr>
          <p:spPr bwMode="auto">
            <a:xfrm>
              <a:off x="8316416" y="1600708"/>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6" name="Objet 85"/>
            <p:cNvGraphicFramePr>
              <a:graphicFrameLocks noChangeAspect="1"/>
            </p:cNvGraphicFramePr>
            <p:nvPr>
              <p:extLst>
                <p:ext uri="{D42A27DB-BD31-4B8C-83A1-F6EECF244321}">
                  <p14:modId xmlns:p14="http://schemas.microsoft.com/office/powerpoint/2010/main" val="3999689266"/>
                </p:ext>
              </p:extLst>
            </p:nvPr>
          </p:nvGraphicFramePr>
          <p:xfrm>
            <a:off x="6316663" y="1474788"/>
            <a:ext cx="479425" cy="247650"/>
          </p:xfrm>
          <a:graphic>
            <a:graphicData uri="http://schemas.openxmlformats.org/presentationml/2006/ole">
              <mc:AlternateContent xmlns:mc="http://schemas.openxmlformats.org/markup-compatibility/2006">
                <mc:Choice xmlns:v="urn:schemas-microsoft-com:vml" Requires="v">
                  <p:oleObj spid="_x0000_s76047" name="Équation" r:id="rId17" imgW="342720" imgH="177480" progId="Equation.3">
                    <p:embed/>
                  </p:oleObj>
                </mc:Choice>
                <mc:Fallback>
                  <p:oleObj name="Équation" r:id="rId17" imgW="342720" imgH="177480" progId="Equation.3">
                    <p:embed/>
                    <p:pic>
                      <p:nvPicPr>
                        <p:cNvPr id="0" name=""/>
                        <p:cNvPicPr/>
                        <p:nvPr/>
                      </p:nvPicPr>
                      <p:blipFill>
                        <a:blip r:embed="rId18"/>
                        <a:stretch>
                          <a:fillRect/>
                        </a:stretch>
                      </p:blipFill>
                      <p:spPr>
                        <a:xfrm>
                          <a:off x="6316663" y="1474788"/>
                          <a:ext cx="479425" cy="247650"/>
                        </a:xfrm>
                        <a:prstGeom prst="rect">
                          <a:avLst/>
                        </a:prstGeom>
                      </p:spPr>
                    </p:pic>
                  </p:oleObj>
                </mc:Fallback>
              </mc:AlternateContent>
            </a:graphicData>
          </a:graphic>
        </p:graphicFrame>
        <p:cxnSp>
          <p:nvCxnSpPr>
            <p:cNvPr id="87" name="Connecteur droit 86"/>
            <p:cNvCxnSpPr/>
            <p:nvPr/>
          </p:nvCxnSpPr>
          <p:spPr bwMode="auto">
            <a:xfrm>
              <a:off x="7569153" y="1475819"/>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Connecteur droit 87"/>
            <p:cNvCxnSpPr/>
            <p:nvPr/>
          </p:nvCxnSpPr>
          <p:spPr bwMode="auto">
            <a:xfrm>
              <a:off x="8316416" y="1475819"/>
              <a:ext cx="5760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Connecteur droit avec flèche 88"/>
            <p:cNvCxnSpPr/>
            <p:nvPr/>
          </p:nvCxnSpPr>
          <p:spPr bwMode="auto">
            <a:xfrm flipV="1">
              <a:off x="7012139" y="2817032"/>
              <a:ext cx="0" cy="900000"/>
            </a:xfrm>
            <a:prstGeom prst="straightConnector1">
              <a:avLst/>
            </a:prstGeom>
            <a:solidFill>
              <a:schemeClr val="accent1"/>
            </a:solidFill>
            <a:ln w="254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Connecteur droit avec flèche 89"/>
            <p:cNvCxnSpPr/>
            <p:nvPr/>
          </p:nvCxnSpPr>
          <p:spPr bwMode="auto">
            <a:xfrm flipV="1">
              <a:off x="7011307" y="1934762"/>
              <a:ext cx="0" cy="900000"/>
            </a:xfrm>
            <a:prstGeom prst="straightConnector1">
              <a:avLst/>
            </a:prstGeom>
            <a:solidFill>
              <a:schemeClr val="accent1"/>
            </a:solidFill>
            <a:ln w="254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ZoneTexte 90"/>
            <p:cNvSpPr txBox="1"/>
            <p:nvPr/>
          </p:nvSpPr>
          <p:spPr>
            <a:xfrm>
              <a:off x="6275208" y="2606333"/>
              <a:ext cx="736099" cy="523220"/>
            </a:xfrm>
            <a:prstGeom prst="rect">
              <a:avLst/>
            </a:prstGeom>
            <a:noFill/>
          </p:spPr>
          <p:txBody>
            <a:bodyPr wrap="none" rtlCol="0">
              <a:spAutoFit/>
            </a:bodyPr>
            <a:lstStyle/>
            <a:p>
              <a:pPr algn="ctr"/>
              <a:r>
                <a:rPr lang="en-US" sz="1400" dirty="0" smtClean="0">
                  <a:solidFill>
                    <a:srgbClr val="008000"/>
                  </a:solidFill>
                </a:rPr>
                <a:t>1S-2S</a:t>
              </a:r>
            </a:p>
            <a:p>
              <a:pPr algn="ctr"/>
              <a:r>
                <a:rPr lang="en-US" sz="1400" dirty="0" smtClean="0">
                  <a:solidFill>
                    <a:srgbClr val="008000"/>
                  </a:solidFill>
                </a:rPr>
                <a:t>243 nm</a:t>
              </a:r>
              <a:endParaRPr lang="en-US" sz="1400" dirty="0">
                <a:solidFill>
                  <a:srgbClr val="008000"/>
                </a:solidFill>
              </a:endParaRPr>
            </a:p>
          </p:txBody>
        </p:sp>
        <p:cxnSp>
          <p:nvCxnSpPr>
            <p:cNvPr id="92" name="Connecteur droit avec flèche 91"/>
            <p:cNvCxnSpPr/>
            <p:nvPr/>
          </p:nvCxnSpPr>
          <p:spPr bwMode="auto">
            <a:xfrm flipV="1">
              <a:off x="7236296" y="2654842"/>
              <a:ext cx="0" cy="1065600"/>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Connecteur droit avec flèche 92"/>
            <p:cNvCxnSpPr/>
            <p:nvPr/>
          </p:nvCxnSpPr>
          <p:spPr bwMode="auto">
            <a:xfrm flipV="1">
              <a:off x="7236296" y="1601617"/>
              <a:ext cx="0" cy="1065600"/>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ZoneTexte 93"/>
            <p:cNvSpPr txBox="1"/>
            <p:nvPr/>
          </p:nvSpPr>
          <p:spPr>
            <a:xfrm>
              <a:off x="7235005" y="2453771"/>
              <a:ext cx="736099" cy="523220"/>
            </a:xfrm>
            <a:prstGeom prst="rect">
              <a:avLst/>
            </a:prstGeom>
            <a:noFill/>
          </p:spPr>
          <p:txBody>
            <a:bodyPr wrap="none" rtlCol="0">
              <a:spAutoFit/>
            </a:bodyPr>
            <a:lstStyle/>
            <a:p>
              <a:pPr algn="ctr"/>
              <a:r>
                <a:rPr lang="en-US" sz="1400" dirty="0" smtClean="0">
                  <a:solidFill>
                    <a:srgbClr val="FF0000"/>
                  </a:solidFill>
                </a:rPr>
                <a:t>1S-3S</a:t>
              </a:r>
            </a:p>
            <a:p>
              <a:pPr algn="ctr"/>
              <a:r>
                <a:rPr lang="en-US" sz="1400" dirty="0" smtClean="0">
                  <a:solidFill>
                    <a:srgbClr val="FF0000"/>
                  </a:solidFill>
                </a:rPr>
                <a:t>205 nm</a:t>
              </a:r>
              <a:endParaRPr lang="en-US" sz="1400" dirty="0">
                <a:solidFill>
                  <a:srgbClr val="FF0000"/>
                </a:solidFill>
              </a:endParaRPr>
            </a:p>
          </p:txBody>
        </p:sp>
        <p:cxnSp>
          <p:nvCxnSpPr>
            <p:cNvPr id="95" name="Connecteur droit avec flèche 94"/>
            <p:cNvCxnSpPr/>
            <p:nvPr/>
          </p:nvCxnSpPr>
          <p:spPr bwMode="auto">
            <a:xfrm flipV="1">
              <a:off x="7101245" y="1497964"/>
              <a:ext cx="765193" cy="426924"/>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ZoneTexte 95"/>
            <p:cNvSpPr txBox="1"/>
            <p:nvPr/>
          </p:nvSpPr>
          <p:spPr>
            <a:xfrm>
              <a:off x="7452320" y="1628800"/>
              <a:ext cx="1228221" cy="307777"/>
            </a:xfrm>
            <a:prstGeom prst="rect">
              <a:avLst/>
            </a:prstGeom>
            <a:noFill/>
          </p:spPr>
          <p:txBody>
            <a:bodyPr wrap="none" rtlCol="0">
              <a:spAutoFit/>
            </a:bodyPr>
            <a:lstStyle/>
            <a:p>
              <a:r>
                <a:rPr lang="en-US" sz="1400" dirty="0" smtClean="0">
                  <a:solidFill>
                    <a:srgbClr val="FF0000"/>
                  </a:solidFill>
                </a:rPr>
                <a:t>2S-4P  486 nm</a:t>
              </a:r>
              <a:endParaRPr lang="en-US" sz="1400" dirty="0">
                <a:solidFill>
                  <a:srgbClr val="FF0000"/>
                </a:solidFill>
              </a:endParaRPr>
            </a:p>
          </p:txBody>
        </p:sp>
      </p:grpSp>
      <p:sp>
        <p:nvSpPr>
          <p:cNvPr id="97" name="Text Box 153"/>
          <p:cNvSpPr txBox="1">
            <a:spLocks noChangeArrowheads="1"/>
          </p:cNvSpPr>
          <p:nvPr/>
        </p:nvSpPr>
        <p:spPr bwMode="auto">
          <a:xfrm>
            <a:off x="480478" y="4202994"/>
            <a:ext cx="5243650" cy="1938992"/>
          </a:xfrm>
          <a:prstGeom prst="rect">
            <a:avLst/>
          </a:prstGeom>
          <a:noFill/>
          <a:ln w="9525">
            <a:noFill/>
            <a:miter lim="800000"/>
            <a:headEnd/>
            <a:tailEnd/>
          </a:ln>
          <a:effectLst/>
        </p:spPr>
        <p:txBody>
          <a:bodyPr wrap="square">
            <a:spAutoFit/>
          </a:bodyPr>
          <a:lstStyle/>
          <a:p>
            <a:pPr>
              <a:buFont typeface="Wingdings" pitchFamily="2" charset="2"/>
              <a:buChar char="Ø"/>
            </a:pPr>
            <a:r>
              <a:rPr lang="en-US" dirty="0" smtClean="0"/>
              <a:t> A </a:t>
            </a:r>
            <a:r>
              <a:rPr lang="en-US" b="1" dirty="0" smtClean="0"/>
              <a:t>single</a:t>
            </a:r>
            <a:r>
              <a:rPr lang="en-US" dirty="0" smtClean="0"/>
              <a:t> </a:t>
            </a:r>
            <a:r>
              <a:rPr lang="en-US" dirty="0"/>
              <a:t>narrow transition: </a:t>
            </a:r>
            <a:r>
              <a:rPr lang="en-US" dirty="0">
                <a:solidFill>
                  <a:srgbClr val="008000"/>
                </a:solidFill>
              </a:rPr>
              <a:t>1S-2S</a:t>
            </a:r>
            <a:r>
              <a:rPr lang="en-US" dirty="0"/>
              <a:t> </a:t>
            </a:r>
            <a:r>
              <a:rPr lang="en-US" dirty="0">
                <a:solidFill>
                  <a:srgbClr val="008000"/>
                </a:solidFill>
              </a:rPr>
              <a:t>(</a:t>
            </a:r>
            <a:r>
              <a:rPr lang="en-US" dirty="0" err="1">
                <a:solidFill>
                  <a:srgbClr val="008000"/>
                </a:solidFill>
                <a:latin typeface="Symbol" pitchFamily="18" charset="2"/>
              </a:rPr>
              <a:t>Dn</a:t>
            </a:r>
            <a:r>
              <a:rPr lang="en-US" dirty="0">
                <a:solidFill>
                  <a:srgbClr val="008000"/>
                </a:solidFill>
              </a:rPr>
              <a:t> = 1.3 Hz</a:t>
            </a:r>
            <a:r>
              <a:rPr lang="en-US" dirty="0" smtClean="0">
                <a:solidFill>
                  <a:srgbClr val="008000"/>
                </a:solidFill>
              </a:rPr>
              <a:t>)</a:t>
            </a:r>
          </a:p>
          <a:p>
            <a:r>
              <a:rPr lang="en-US" dirty="0" smtClean="0">
                <a:solidFill>
                  <a:srgbClr val="008000"/>
                </a:solidFill>
              </a:rPr>
              <a:t>     measured with high accuracy.</a:t>
            </a:r>
          </a:p>
          <a:p>
            <a:endParaRPr lang="en-US" sz="1000" dirty="0"/>
          </a:p>
          <a:p>
            <a:pPr>
              <a:buFont typeface="Wingdings" pitchFamily="2" charset="2"/>
              <a:buChar char="Ø"/>
            </a:pPr>
            <a:r>
              <a:rPr lang="en-US" dirty="0"/>
              <a:t> Other transitions: natural width </a:t>
            </a:r>
            <a:r>
              <a:rPr lang="en-US" dirty="0">
                <a:solidFill>
                  <a:srgbClr val="FF0000"/>
                </a:solidFill>
                <a:latin typeface="Arial" charset="0"/>
              </a:rPr>
              <a:t>~</a:t>
            </a:r>
            <a:r>
              <a:rPr lang="en-US" dirty="0">
                <a:solidFill>
                  <a:srgbClr val="FF0000"/>
                </a:solidFill>
              </a:rPr>
              <a:t> </a:t>
            </a:r>
            <a:r>
              <a:rPr lang="en-US" dirty="0" err="1" smtClean="0">
                <a:solidFill>
                  <a:srgbClr val="FF0000"/>
                </a:solidFill>
              </a:rPr>
              <a:t>MHz.</a:t>
            </a:r>
            <a:endParaRPr lang="en-US" dirty="0" smtClean="0">
              <a:solidFill>
                <a:srgbClr val="FF0000"/>
              </a:solidFill>
            </a:endParaRPr>
          </a:p>
          <a:p>
            <a:r>
              <a:rPr lang="en-US" sz="1000" dirty="0">
                <a:solidFill>
                  <a:srgbClr val="FF0000"/>
                </a:solidFill>
              </a:rPr>
              <a:t> </a:t>
            </a:r>
            <a:r>
              <a:rPr lang="en-US" sz="1000" dirty="0" smtClean="0">
                <a:solidFill>
                  <a:srgbClr val="FF0000"/>
                </a:solidFill>
              </a:rPr>
              <a:t>    </a:t>
            </a:r>
          </a:p>
          <a:p>
            <a:r>
              <a:rPr lang="en-US" dirty="0">
                <a:solidFill>
                  <a:srgbClr val="FF0000"/>
                </a:solidFill>
              </a:rPr>
              <a:t> </a:t>
            </a:r>
            <a:r>
              <a:rPr lang="en-US" dirty="0" smtClean="0">
                <a:solidFill>
                  <a:srgbClr val="FF0000"/>
                </a:solidFill>
              </a:rPr>
              <a:t>    </a:t>
            </a:r>
            <a:r>
              <a:rPr lang="en-US" dirty="0" smtClean="0"/>
              <a:t>Each measurement,</a:t>
            </a:r>
            <a:r>
              <a:rPr lang="en-US" dirty="0" smtClean="0">
                <a:solidFill>
                  <a:srgbClr val="FF0000"/>
                </a:solidFill>
              </a:rPr>
              <a:t> combined with 1S-2S,</a:t>
            </a:r>
          </a:p>
          <a:p>
            <a:r>
              <a:rPr lang="en-US" dirty="0">
                <a:solidFill>
                  <a:srgbClr val="FF0000"/>
                </a:solidFill>
              </a:rPr>
              <a:t> </a:t>
            </a:r>
            <a:r>
              <a:rPr lang="en-US" dirty="0" smtClean="0">
                <a:solidFill>
                  <a:srgbClr val="FF0000"/>
                </a:solidFill>
              </a:rPr>
              <a:t>    </a:t>
            </a:r>
            <a:r>
              <a:rPr lang="en-US" dirty="0" smtClean="0"/>
              <a:t>yields a </a:t>
            </a:r>
            <a:r>
              <a:rPr lang="en-US" dirty="0" smtClean="0">
                <a:solidFill>
                  <a:srgbClr val="FF0000"/>
                </a:solidFill>
              </a:rPr>
              <a:t>correlated pair              </a:t>
            </a:r>
            <a:r>
              <a:rPr lang="en-US" dirty="0" smtClean="0"/>
              <a:t>.</a:t>
            </a:r>
            <a:endParaRPr lang="en-US" dirty="0"/>
          </a:p>
        </p:txBody>
      </p:sp>
      <p:graphicFrame>
        <p:nvGraphicFramePr>
          <p:cNvPr id="98" name="Object 173"/>
          <p:cNvGraphicFramePr>
            <a:graphicFrameLocks noChangeAspect="1"/>
          </p:cNvGraphicFramePr>
          <p:nvPr>
            <p:extLst>
              <p:ext uri="{D42A27DB-BD31-4B8C-83A1-F6EECF244321}">
                <p14:modId xmlns:p14="http://schemas.microsoft.com/office/powerpoint/2010/main" val="1689089806"/>
              </p:ext>
            </p:extLst>
          </p:nvPr>
        </p:nvGraphicFramePr>
        <p:xfrm>
          <a:off x="3267976" y="5741479"/>
          <a:ext cx="757238" cy="360363"/>
        </p:xfrm>
        <a:graphic>
          <a:graphicData uri="http://schemas.openxmlformats.org/presentationml/2006/ole">
            <mc:AlternateContent xmlns:mc="http://schemas.openxmlformats.org/markup-compatibility/2006">
              <mc:Choice xmlns:v="urn:schemas-microsoft-com:vml" Requires="v">
                <p:oleObj spid="_x0000_s76048" name="Équation" r:id="rId19" imgW="507960" imgH="241200" progId="Equation.3">
                  <p:embed/>
                </p:oleObj>
              </mc:Choice>
              <mc:Fallback>
                <p:oleObj name="Équation" r:id="rId19" imgW="507960" imgH="241200" progId="Equation.3">
                  <p:embed/>
                  <p:pic>
                    <p:nvPicPr>
                      <p:cNvPr id="0" name=""/>
                      <p:cNvPicPr>
                        <a:picLocks noChangeAspect="1" noChangeArrowheads="1"/>
                      </p:cNvPicPr>
                      <p:nvPr/>
                    </p:nvPicPr>
                    <p:blipFill>
                      <a:blip r:embed="rId20"/>
                      <a:srcRect/>
                      <a:stretch>
                        <a:fillRect/>
                      </a:stretch>
                    </p:blipFill>
                    <p:spPr bwMode="auto">
                      <a:xfrm>
                        <a:off x="3267976" y="5741479"/>
                        <a:ext cx="757238"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66165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66" name="Titre 1"/>
          <p:cNvSpPr>
            <a:spLocks/>
          </p:cNvSpPr>
          <p:nvPr/>
        </p:nvSpPr>
        <p:spPr bwMode="auto">
          <a:xfrm>
            <a:off x="1057275" y="52388"/>
            <a:ext cx="6610350" cy="523875"/>
          </a:xfrm>
          <a:prstGeom prst="rect">
            <a:avLst/>
          </a:prstGeom>
          <a:noFill/>
          <a:ln w="9525">
            <a:noFill/>
            <a:miter lim="800000"/>
            <a:headEnd/>
            <a:tailEnd/>
          </a:ln>
        </p:spPr>
        <p:txBody>
          <a:bodyPr anchor="ctr"/>
          <a:lstStyle/>
          <a:p>
            <a:pPr algn="ctr" eaLnBrk="0" hangingPunct="0"/>
            <a:r>
              <a:rPr lang="en-US" sz="2200" dirty="0" smtClean="0">
                <a:solidFill>
                  <a:srgbClr val="323296"/>
                </a:solidFill>
                <a:latin typeface="Arial" charset="0"/>
              </a:rPr>
              <a:t>The proton-radius puzzle</a:t>
            </a:r>
            <a:endParaRPr lang="en-US" sz="2200" dirty="0">
              <a:solidFill>
                <a:srgbClr val="323296"/>
              </a:solidFill>
              <a:latin typeface="Arial" charset="0"/>
            </a:endParaRPr>
          </a:p>
        </p:txBody>
      </p:sp>
      <p:sp>
        <p:nvSpPr>
          <p:cNvPr id="2" name="Espace réservé du numéro de diapositive 1"/>
          <p:cNvSpPr>
            <a:spLocks noGrp="1"/>
          </p:cNvSpPr>
          <p:nvPr>
            <p:ph type="sldNum" sz="quarter" idx="12"/>
          </p:nvPr>
        </p:nvSpPr>
        <p:spPr>
          <a:xfrm>
            <a:off x="6516216" y="6245225"/>
            <a:ext cx="2133600" cy="476250"/>
          </a:xfrm>
        </p:spPr>
        <p:txBody>
          <a:bodyPr/>
          <a:lstStyle/>
          <a:p>
            <a:pPr>
              <a:defRPr/>
            </a:pPr>
            <a:fld id="{BA273455-A72C-4444-9939-B73CCE915794}" type="slidenum">
              <a:rPr lang="fr-FR" smtClean="0"/>
              <a:pPr>
                <a:defRPr/>
              </a:pPr>
              <a:t>7</a:t>
            </a:fld>
            <a:endParaRPr lang="fr-FR" dirty="0"/>
          </a:p>
        </p:txBody>
      </p:sp>
      <p:pic>
        <p:nvPicPr>
          <p:cNvPr id="4" name="Image 3"/>
          <p:cNvPicPr>
            <a:picLocks noChangeAspect="1"/>
          </p:cNvPicPr>
          <p:nvPr/>
        </p:nvPicPr>
        <p:blipFill>
          <a:blip r:embed="rId3"/>
          <a:stretch>
            <a:fillRect/>
          </a:stretch>
        </p:blipFill>
        <p:spPr>
          <a:xfrm>
            <a:off x="792088" y="666569"/>
            <a:ext cx="7452320" cy="3932637"/>
          </a:xfrm>
          <a:prstGeom prst="rect">
            <a:avLst/>
          </a:prstGeom>
        </p:spPr>
      </p:pic>
      <p:grpSp>
        <p:nvGrpSpPr>
          <p:cNvPr id="16" name="Groupe 15"/>
          <p:cNvGrpSpPr/>
          <p:nvPr/>
        </p:nvGrpSpPr>
        <p:grpSpPr>
          <a:xfrm>
            <a:off x="1375432" y="1038834"/>
            <a:ext cx="6787110" cy="5484188"/>
            <a:chOff x="1375432" y="1038834"/>
            <a:chExt cx="6787110" cy="5484188"/>
          </a:xfrm>
        </p:grpSpPr>
        <p:sp>
          <p:nvSpPr>
            <p:cNvPr id="6" name="Ellipse 5"/>
            <p:cNvSpPr/>
            <p:nvPr/>
          </p:nvSpPr>
          <p:spPr bwMode="auto">
            <a:xfrm>
              <a:off x="1375432" y="1038834"/>
              <a:ext cx="1368152" cy="3096344"/>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7" name="ZoneTexte 6"/>
            <p:cNvSpPr txBox="1"/>
            <p:nvPr/>
          </p:nvSpPr>
          <p:spPr>
            <a:xfrm>
              <a:off x="3062278" y="5661248"/>
              <a:ext cx="2350836" cy="861774"/>
            </a:xfrm>
            <a:prstGeom prst="rect">
              <a:avLst/>
            </a:prstGeom>
            <a:noFill/>
          </p:spPr>
          <p:txBody>
            <a:bodyPr wrap="none" rtlCol="0">
              <a:spAutoFit/>
            </a:bodyPr>
            <a:lstStyle/>
            <a:p>
              <a:pPr marL="457200" indent="-457200">
                <a:buAutoNum type="arabicParenR"/>
              </a:pPr>
              <a:r>
                <a:rPr lang="en-US" dirty="0" smtClean="0"/>
                <a:t>µp spectroscopy</a:t>
              </a:r>
            </a:p>
            <a:p>
              <a:pPr marL="457200" indent="-457200">
                <a:buAutoNum type="arabicParenR"/>
              </a:pPr>
              <a:endParaRPr lang="en-US" sz="1000" dirty="0" smtClean="0"/>
            </a:p>
            <a:p>
              <a:pPr marL="457200" indent="-457200">
                <a:buAutoNum type="arabicParenR"/>
              </a:pPr>
              <a:r>
                <a:rPr lang="en-US" dirty="0" smtClean="0"/>
                <a:t>H spectroscopy</a:t>
              </a:r>
              <a:endParaRPr lang="en-US" dirty="0"/>
            </a:p>
          </p:txBody>
        </p:sp>
        <p:sp>
          <p:nvSpPr>
            <p:cNvPr id="9" name="Ellipse 8"/>
            <p:cNvSpPr/>
            <p:nvPr/>
          </p:nvSpPr>
          <p:spPr bwMode="auto">
            <a:xfrm>
              <a:off x="4464496" y="3138803"/>
              <a:ext cx="3698046" cy="723255"/>
            </a:xfrm>
            <a:prstGeom prst="ellipse">
              <a:avLst/>
            </a:prstGeom>
            <a:noFill/>
            <a:ln w="19050" cap="flat" cmpd="sng" algn="ctr">
              <a:solidFill>
                <a:srgbClr val="3333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grpSp>
      <p:sp>
        <p:nvSpPr>
          <p:cNvPr id="12" name="ZoneTexte 11"/>
          <p:cNvSpPr txBox="1"/>
          <p:nvPr/>
        </p:nvSpPr>
        <p:spPr>
          <a:xfrm>
            <a:off x="576735" y="4797152"/>
            <a:ext cx="7883697" cy="400110"/>
          </a:xfrm>
          <a:prstGeom prst="rect">
            <a:avLst/>
          </a:prstGeom>
          <a:noFill/>
        </p:spPr>
        <p:txBody>
          <a:bodyPr wrap="none" rtlCol="0">
            <a:spAutoFit/>
          </a:bodyPr>
          <a:lstStyle/>
          <a:p>
            <a:r>
              <a:rPr lang="en-US" dirty="0" smtClean="0">
                <a:solidFill>
                  <a:schemeClr val="tx1"/>
                </a:solidFill>
              </a:rPr>
              <a:t>CODATA 2014:  </a:t>
            </a:r>
            <a:r>
              <a:rPr lang="en-US" sz="1600" dirty="0" smtClean="0">
                <a:solidFill>
                  <a:schemeClr val="tx1"/>
                </a:solidFill>
              </a:rPr>
              <a:t>P.J. Mohr, D.B. Newell, and B.N. Taylor, Rev. Mod. Phys. </a:t>
            </a:r>
            <a:r>
              <a:rPr lang="en-US" sz="1600" b="1" dirty="0" smtClean="0">
                <a:solidFill>
                  <a:schemeClr val="tx1"/>
                </a:solidFill>
              </a:rPr>
              <a:t>88</a:t>
            </a:r>
            <a:r>
              <a:rPr lang="en-US" sz="1600" dirty="0" smtClean="0">
                <a:solidFill>
                  <a:schemeClr val="tx1"/>
                </a:solidFill>
              </a:rPr>
              <a:t>, 035009 (2016)</a:t>
            </a:r>
          </a:p>
        </p:txBody>
      </p:sp>
      <p:grpSp>
        <p:nvGrpSpPr>
          <p:cNvPr id="15" name="Groupe 14"/>
          <p:cNvGrpSpPr/>
          <p:nvPr/>
        </p:nvGrpSpPr>
        <p:grpSpPr>
          <a:xfrm>
            <a:off x="591025" y="2587006"/>
            <a:ext cx="7360794" cy="2970296"/>
            <a:chOff x="591025" y="2587006"/>
            <a:chExt cx="7360794" cy="2970296"/>
          </a:xfrm>
        </p:grpSpPr>
        <p:graphicFrame>
          <p:nvGraphicFramePr>
            <p:cNvPr id="55" name="Object 176"/>
            <p:cNvGraphicFramePr>
              <a:graphicFrameLocks noChangeAspect="1"/>
            </p:cNvGraphicFramePr>
            <p:nvPr>
              <p:extLst>
                <p:ext uri="{D42A27DB-BD31-4B8C-83A1-F6EECF244321}">
                  <p14:modId xmlns:p14="http://schemas.microsoft.com/office/powerpoint/2010/main" val="2709502264"/>
                </p:ext>
              </p:extLst>
            </p:nvPr>
          </p:nvGraphicFramePr>
          <p:xfrm>
            <a:off x="6313519" y="2587006"/>
            <a:ext cx="1638300" cy="361950"/>
          </p:xfrm>
          <a:graphic>
            <a:graphicData uri="http://schemas.openxmlformats.org/presentationml/2006/ole">
              <mc:AlternateContent xmlns:mc="http://schemas.openxmlformats.org/markup-compatibility/2006">
                <mc:Choice xmlns:v="urn:schemas-microsoft-com:vml" Requires="v">
                  <p:oleObj spid="_x0000_s42652" name="Équation" r:id="rId4" imgW="1091880" imgH="241200" progId="Equation.3">
                    <p:embed/>
                  </p:oleObj>
                </mc:Choice>
                <mc:Fallback>
                  <p:oleObj name="Équation" r:id="rId4" imgW="1091880" imgH="241200" progId="Equation.3">
                    <p:embed/>
                    <p:pic>
                      <p:nvPicPr>
                        <p:cNvPr id="0" name=""/>
                        <p:cNvPicPr>
                          <a:picLocks noChangeAspect="1" noChangeArrowheads="1"/>
                        </p:cNvPicPr>
                        <p:nvPr/>
                      </p:nvPicPr>
                      <p:blipFill>
                        <a:blip r:embed="rId5"/>
                        <a:srcRect/>
                        <a:stretch>
                          <a:fillRect/>
                        </a:stretch>
                      </p:blipFill>
                      <p:spPr bwMode="auto">
                        <a:xfrm>
                          <a:off x="6313519" y="2587006"/>
                          <a:ext cx="1638300" cy="361950"/>
                        </a:xfrm>
                        <a:prstGeom prst="rect">
                          <a:avLst/>
                        </a:prstGeom>
                        <a:noFill/>
                        <a:ln w="19050">
                          <a:solidFill>
                            <a:srgbClr val="008000"/>
                          </a:solidFill>
                        </a:ln>
                        <a:extLst/>
                      </p:spPr>
                    </p:pic>
                  </p:oleObj>
                </mc:Fallback>
              </mc:AlternateContent>
            </a:graphicData>
          </a:graphic>
        </p:graphicFrame>
        <p:sp>
          <p:nvSpPr>
            <p:cNvPr id="14" name="Rectangle 13"/>
            <p:cNvSpPr/>
            <p:nvPr/>
          </p:nvSpPr>
          <p:spPr>
            <a:xfrm>
              <a:off x="591025" y="5157192"/>
              <a:ext cx="7293343" cy="400110"/>
            </a:xfrm>
            <a:prstGeom prst="rect">
              <a:avLst/>
            </a:prstGeom>
          </p:spPr>
          <p:txBody>
            <a:bodyPr wrap="none">
              <a:spAutoFit/>
            </a:bodyPr>
            <a:lstStyle/>
            <a:p>
              <a:r>
                <a:rPr lang="en-US" dirty="0">
                  <a:solidFill>
                    <a:srgbClr val="008000"/>
                  </a:solidFill>
                </a:rPr>
                <a:t>e-p scattering</a:t>
              </a:r>
              <a:r>
                <a:rPr lang="en-US" dirty="0" smtClean="0">
                  <a:solidFill>
                    <a:srgbClr val="008000"/>
                  </a:solidFill>
                </a:rPr>
                <a:t>:  </a:t>
              </a:r>
              <a:r>
                <a:rPr lang="en-US" sz="1600" dirty="0" smtClean="0">
                  <a:solidFill>
                    <a:srgbClr val="008000"/>
                  </a:solidFill>
                </a:rPr>
                <a:t>J. Arrington and I. Sick., J. Phys. Chem. Ref. Data 44, 031204 (2015) </a:t>
              </a:r>
              <a:endParaRPr lang="en-US" sz="1600" dirty="0">
                <a:solidFill>
                  <a:srgbClr val="008000"/>
                </a:solidFill>
              </a:endParaRPr>
            </a:p>
          </p:txBody>
        </p:sp>
      </p:grpSp>
      <p:cxnSp>
        <p:nvCxnSpPr>
          <p:cNvPr id="5" name="Connecteur droit avec flèche 4"/>
          <p:cNvCxnSpPr/>
          <p:nvPr/>
        </p:nvCxnSpPr>
        <p:spPr bwMode="auto">
          <a:xfrm>
            <a:off x="2339752" y="4437112"/>
            <a:ext cx="3168352" cy="0"/>
          </a:xfrm>
          <a:prstGeom prst="straightConnector1">
            <a:avLst/>
          </a:prstGeom>
          <a:solidFill>
            <a:schemeClr val="accent1"/>
          </a:solidFill>
          <a:ln w="19050"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ZoneTexte 7"/>
          <p:cNvSpPr txBox="1"/>
          <p:nvPr/>
        </p:nvSpPr>
        <p:spPr>
          <a:xfrm>
            <a:off x="3088842" y="4437112"/>
            <a:ext cx="1593706" cy="400110"/>
          </a:xfrm>
          <a:prstGeom prst="rect">
            <a:avLst/>
          </a:prstGeom>
          <a:noFill/>
        </p:spPr>
        <p:txBody>
          <a:bodyPr wrap="none" rtlCol="0">
            <a:spAutoFit/>
          </a:bodyPr>
          <a:lstStyle/>
          <a:p>
            <a:r>
              <a:rPr lang="fr-FR" dirty="0" smtClean="0">
                <a:sym typeface="Symbol"/>
              </a:rPr>
              <a:t> 100 kHz on </a:t>
            </a:r>
            <a:endParaRPr lang="fr-FR" dirty="0"/>
          </a:p>
        </p:txBody>
      </p:sp>
      <p:graphicFrame>
        <p:nvGraphicFramePr>
          <p:cNvPr id="17" name="Object 173"/>
          <p:cNvGraphicFramePr>
            <a:graphicFrameLocks noChangeAspect="1"/>
          </p:cNvGraphicFramePr>
          <p:nvPr>
            <p:extLst>
              <p:ext uri="{D42A27DB-BD31-4B8C-83A1-F6EECF244321}">
                <p14:modId xmlns:p14="http://schemas.microsoft.com/office/powerpoint/2010/main" val="2632462536"/>
              </p:ext>
            </p:extLst>
          </p:nvPr>
        </p:nvGraphicFramePr>
        <p:xfrm>
          <a:off x="4530942" y="4485313"/>
          <a:ext cx="303212" cy="322263"/>
        </p:xfrm>
        <a:graphic>
          <a:graphicData uri="http://schemas.openxmlformats.org/presentationml/2006/ole">
            <mc:AlternateContent xmlns:mc="http://schemas.openxmlformats.org/markup-compatibility/2006">
              <mc:Choice xmlns:v="urn:schemas-microsoft-com:vml" Requires="v">
                <p:oleObj spid="_x0000_s42653" name="Équation" r:id="rId6" imgW="203024" imgH="215713" progId="Equation.3">
                  <p:embed/>
                </p:oleObj>
              </mc:Choice>
              <mc:Fallback>
                <p:oleObj name="Équation" r:id="rId6" imgW="203024" imgH="2157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0942" y="4485313"/>
                        <a:ext cx="303212"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30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686" y="53589"/>
            <a:ext cx="6611810" cy="523220"/>
          </a:xfrm>
        </p:spPr>
        <p:txBody>
          <a:bodyPr/>
          <a:lstStyle/>
          <a:p>
            <a:pPr algn="ctr"/>
            <a:r>
              <a:rPr lang="en-US" sz="2400" dirty="0" err="1" smtClean="0"/>
              <a:t>Muonic</a:t>
            </a:r>
            <a:r>
              <a:rPr lang="en-US" sz="2400" dirty="0" smtClean="0"/>
              <a:t> hydrogen spectroscopy at PSI</a:t>
            </a:r>
            <a:endParaRPr lang="en-US" sz="2400" dirty="0"/>
          </a:p>
        </p:txBody>
      </p:sp>
      <p:sp>
        <p:nvSpPr>
          <p:cNvPr id="3" name="Espace réservé du numéro de diapositive 2"/>
          <p:cNvSpPr>
            <a:spLocks noGrp="1"/>
          </p:cNvSpPr>
          <p:nvPr>
            <p:ph type="sldNum" sz="quarter" idx="12"/>
          </p:nvPr>
        </p:nvSpPr>
        <p:spPr/>
        <p:txBody>
          <a:bodyPr/>
          <a:lstStyle/>
          <a:p>
            <a:pPr>
              <a:defRPr/>
            </a:pPr>
            <a:fld id="{BA273455-A72C-4444-9939-B73CCE915794}" type="slidenum">
              <a:rPr lang="fr-FR" smtClean="0"/>
              <a:pPr>
                <a:defRPr/>
              </a:pPr>
              <a:t>8</a:t>
            </a:fld>
            <a:endParaRPr lang="fr-FR"/>
          </a:p>
        </p:txBody>
      </p:sp>
      <p:pic>
        <p:nvPicPr>
          <p:cNvPr id="10" name="Image 9"/>
          <p:cNvPicPr>
            <a:picLocks noChangeAspect="1"/>
          </p:cNvPicPr>
          <p:nvPr/>
        </p:nvPicPr>
        <p:blipFill>
          <a:blip r:embed="rId2"/>
          <a:stretch>
            <a:fillRect/>
          </a:stretch>
        </p:blipFill>
        <p:spPr>
          <a:xfrm>
            <a:off x="251520" y="1484784"/>
            <a:ext cx="6037061" cy="4167187"/>
          </a:xfrm>
          <a:prstGeom prst="rect">
            <a:avLst/>
          </a:prstGeom>
        </p:spPr>
      </p:pic>
      <p:pic>
        <p:nvPicPr>
          <p:cNvPr id="12" name="Image 11"/>
          <p:cNvPicPr>
            <a:picLocks noChangeAspect="1"/>
          </p:cNvPicPr>
          <p:nvPr/>
        </p:nvPicPr>
        <p:blipFill>
          <a:blip r:embed="rId3"/>
          <a:stretch>
            <a:fillRect/>
          </a:stretch>
        </p:blipFill>
        <p:spPr>
          <a:xfrm>
            <a:off x="6452530" y="1930995"/>
            <a:ext cx="2541429" cy="3120686"/>
          </a:xfrm>
          <a:prstGeom prst="rect">
            <a:avLst/>
          </a:prstGeom>
        </p:spPr>
      </p:pic>
      <p:sp>
        <p:nvSpPr>
          <p:cNvPr id="13" name="ZoneTexte 12"/>
          <p:cNvSpPr txBox="1"/>
          <p:nvPr/>
        </p:nvSpPr>
        <p:spPr>
          <a:xfrm>
            <a:off x="6501958" y="2415224"/>
            <a:ext cx="918841" cy="338554"/>
          </a:xfrm>
          <a:prstGeom prst="rect">
            <a:avLst/>
          </a:prstGeom>
          <a:noFill/>
        </p:spPr>
        <p:txBody>
          <a:bodyPr wrap="none" rtlCol="0">
            <a:spAutoFit/>
          </a:bodyPr>
          <a:lstStyle/>
          <a:p>
            <a:r>
              <a:rPr lang="en-US" sz="1600" dirty="0" smtClean="0">
                <a:solidFill>
                  <a:srgbClr val="008000"/>
                </a:solidFill>
                <a:latin typeface="Symbol" panose="05050102010706020507" pitchFamily="18" charset="2"/>
              </a:rPr>
              <a:t>l</a:t>
            </a:r>
            <a:r>
              <a:rPr lang="en-US" sz="1600" dirty="0" smtClean="0">
                <a:solidFill>
                  <a:srgbClr val="008000"/>
                </a:solidFill>
              </a:rPr>
              <a:t> = 6 µm</a:t>
            </a:r>
            <a:endParaRPr lang="en-US" sz="1600" dirty="0">
              <a:solidFill>
                <a:srgbClr val="008000"/>
              </a:solidFill>
            </a:endParaRPr>
          </a:p>
        </p:txBody>
      </p:sp>
    </p:spTree>
    <p:extLst>
      <p:ext uri="{BB962C8B-B14F-4D97-AF65-F5344CB8AC3E}">
        <p14:creationId xmlns:p14="http://schemas.microsoft.com/office/powerpoint/2010/main" val="346693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397421A-38E4-4C0F-A976-5E3F4F44AD23}" type="slidenum">
              <a:rPr lang="fr-FR" smtClean="0"/>
              <a:pPr>
                <a:defRPr/>
              </a:pPr>
              <a:t>9</a:t>
            </a:fld>
            <a:endParaRPr lang="fr-FR"/>
          </a:p>
        </p:txBody>
      </p:sp>
      <p:pic>
        <p:nvPicPr>
          <p:cNvPr id="5" name="Image 4"/>
          <p:cNvPicPr>
            <a:picLocks noChangeAspect="1"/>
          </p:cNvPicPr>
          <p:nvPr/>
        </p:nvPicPr>
        <p:blipFill>
          <a:blip r:embed="rId3"/>
          <a:stretch>
            <a:fillRect/>
          </a:stretch>
        </p:blipFill>
        <p:spPr>
          <a:xfrm>
            <a:off x="1317476" y="908720"/>
            <a:ext cx="6312041" cy="4455988"/>
          </a:xfrm>
          <a:prstGeom prst="rect">
            <a:avLst/>
          </a:prstGeom>
        </p:spPr>
      </p:pic>
      <p:sp>
        <p:nvSpPr>
          <p:cNvPr id="7" name="Rectangle 6"/>
          <p:cNvSpPr/>
          <p:nvPr/>
        </p:nvSpPr>
        <p:spPr bwMode="auto">
          <a:xfrm>
            <a:off x="1979712" y="1340768"/>
            <a:ext cx="1656184"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8" name="Rectangle 7"/>
          <p:cNvSpPr/>
          <p:nvPr/>
        </p:nvSpPr>
        <p:spPr bwMode="auto">
          <a:xfrm>
            <a:off x="1785688" y="1364578"/>
            <a:ext cx="268413" cy="7200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2"/>
              </a:solidFill>
              <a:effectLst/>
              <a:latin typeface="Arial" charset="0"/>
            </a:endParaRPr>
          </a:p>
        </p:txBody>
      </p:sp>
      <p:sp>
        <p:nvSpPr>
          <p:cNvPr id="9" name="Titre 1"/>
          <p:cNvSpPr>
            <a:spLocks noGrp="1"/>
          </p:cNvSpPr>
          <p:nvPr>
            <p:ph type="title"/>
          </p:nvPr>
        </p:nvSpPr>
        <p:spPr>
          <a:xfrm>
            <a:off x="1097686" y="53589"/>
            <a:ext cx="6611810" cy="523220"/>
          </a:xfrm>
        </p:spPr>
        <p:txBody>
          <a:bodyPr/>
          <a:lstStyle/>
          <a:p>
            <a:pPr algn="ctr"/>
            <a:r>
              <a:rPr lang="en-US" sz="2400" dirty="0" err="1" smtClean="0"/>
              <a:t>Muonic</a:t>
            </a:r>
            <a:r>
              <a:rPr lang="en-US" sz="2400" dirty="0" smtClean="0"/>
              <a:t> hydrogen spectroscopy at PSI</a:t>
            </a:r>
            <a:endParaRPr lang="en-US" sz="2400" dirty="0"/>
          </a:p>
        </p:txBody>
      </p:sp>
      <p:graphicFrame>
        <p:nvGraphicFramePr>
          <p:cNvPr id="10" name="Object 176"/>
          <p:cNvGraphicFramePr>
            <a:graphicFrameLocks noChangeAspect="1"/>
          </p:cNvGraphicFramePr>
          <p:nvPr>
            <p:extLst>
              <p:ext uri="{D42A27DB-BD31-4B8C-83A1-F6EECF244321}">
                <p14:modId xmlns:p14="http://schemas.microsoft.com/office/powerpoint/2010/main" val="3844701901"/>
              </p:ext>
            </p:extLst>
          </p:nvPr>
        </p:nvGraphicFramePr>
        <p:xfrm>
          <a:off x="3779912" y="5587330"/>
          <a:ext cx="1905000" cy="361950"/>
        </p:xfrm>
        <a:graphic>
          <a:graphicData uri="http://schemas.openxmlformats.org/presentationml/2006/ole">
            <mc:AlternateContent xmlns:mc="http://schemas.openxmlformats.org/markup-compatibility/2006">
              <mc:Choice xmlns:v="urn:schemas-microsoft-com:vml" Requires="v">
                <p:oleObj spid="_x0000_s72748" name="Équation" r:id="rId4" imgW="1269720" imgH="241200" progId="Equation.3">
                  <p:embed/>
                </p:oleObj>
              </mc:Choice>
              <mc:Fallback>
                <p:oleObj name="Équation" r:id="rId4" imgW="1269720" imgH="241200" progId="Equation.3">
                  <p:embed/>
                  <p:pic>
                    <p:nvPicPr>
                      <p:cNvPr id="0" name=""/>
                      <p:cNvPicPr>
                        <a:picLocks noChangeAspect="1" noChangeArrowheads="1"/>
                      </p:cNvPicPr>
                      <p:nvPr/>
                    </p:nvPicPr>
                    <p:blipFill>
                      <a:blip r:embed="rId5"/>
                      <a:srcRect/>
                      <a:stretch>
                        <a:fillRect/>
                      </a:stretch>
                    </p:blipFill>
                    <p:spPr bwMode="auto">
                      <a:xfrm>
                        <a:off x="3779912" y="5587330"/>
                        <a:ext cx="1905000" cy="361950"/>
                      </a:xfrm>
                      <a:prstGeom prst="rect">
                        <a:avLst/>
                      </a:prstGeom>
                      <a:noFill/>
                      <a:ln w="19050">
                        <a:solidFill>
                          <a:srgbClr val="FF0000"/>
                        </a:solidFill>
                      </a:ln>
                      <a:extLst/>
                    </p:spPr>
                  </p:pic>
                </p:oleObj>
              </mc:Fallback>
            </mc:AlternateContent>
          </a:graphicData>
        </a:graphic>
      </p:graphicFrame>
      <p:sp>
        <p:nvSpPr>
          <p:cNvPr id="11" name="ZoneTexte 10"/>
          <p:cNvSpPr txBox="1"/>
          <p:nvPr/>
        </p:nvSpPr>
        <p:spPr>
          <a:xfrm>
            <a:off x="2902099" y="6102821"/>
            <a:ext cx="3747564" cy="584775"/>
          </a:xfrm>
          <a:prstGeom prst="rect">
            <a:avLst/>
          </a:prstGeom>
          <a:noFill/>
        </p:spPr>
        <p:txBody>
          <a:bodyPr wrap="none" rtlCol="0">
            <a:spAutoFit/>
          </a:bodyPr>
          <a:lstStyle/>
          <a:p>
            <a:r>
              <a:rPr lang="en-US" sz="1600" dirty="0" smtClean="0">
                <a:solidFill>
                  <a:schemeClr val="tx1"/>
                </a:solidFill>
              </a:rPr>
              <a:t>R. Pohl et al., Nature </a:t>
            </a:r>
            <a:r>
              <a:rPr lang="en-US" sz="1600" b="1" dirty="0" smtClean="0">
                <a:solidFill>
                  <a:schemeClr val="tx1"/>
                </a:solidFill>
              </a:rPr>
              <a:t>466</a:t>
            </a:r>
            <a:r>
              <a:rPr lang="en-US" sz="1600" dirty="0" smtClean="0">
                <a:solidFill>
                  <a:schemeClr val="tx1"/>
                </a:solidFill>
              </a:rPr>
              <a:t>, 213 (2010)</a:t>
            </a:r>
          </a:p>
          <a:p>
            <a:r>
              <a:rPr lang="en-US" sz="1600" dirty="0" smtClean="0">
                <a:solidFill>
                  <a:schemeClr val="tx1"/>
                </a:solidFill>
              </a:rPr>
              <a:t>A. </a:t>
            </a:r>
            <a:r>
              <a:rPr lang="en-US" sz="1600" dirty="0" err="1" smtClean="0">
                <a:solidFill>
                  <a:schemeClr val="tx1"/>
                </a:solidFill>
              </a:rPr>
              <a:t>Antognini</a:t>
            </a:r>
            <a:r>
              <a:rPr lang="en-US" sz="1600" dirty="0" smtClean="0">
                <a:solidFill>
                  <a:schemeClr val="tx1"/>
                </a:solidFill>
              </a:rPr>
              <a:t> et al., Science </a:t>
            </a:r>
            <a:r>
              <a:rPr lang="en-US" sz="1600" b="1" dirty="0" smtClean="0">
                <a:solidFill>
                  <a:schemeClr val="tx1"/>
                </a:solidFill>
              </a:rPr>
              <a:t>339</a:t>
            </a:r>
            <a:r>
              <a:rPr lang="en-US" sz="1600" dirty="0" smtClean="0">
                <a:solidFill>
                  <a:schemeClr val="tx1"/>
                </a:solidFill>
              </a:rPr>
              <a:t>, 417 (2013)</a:t>
            </a:r>
            <a:endParaRPr lang="en-US" sz="1600" dirty="0">
              <a:solidFill>
                <a:schemeClr val="tx1"/>
              </a:solidFill>
            </a:endParaRPr>
          </a:p>
        </p:txBody>
      </p:sp>
      <p:cxnSp>
        <p:nvCxnSpPr>
          <p:cNvPr id="13" name="Connecteur droit avec flèche 12"/>
          <p:cNvCxnSpPr/>
          <p:nvPr/>
        </p:nvCxnSpPr>
        <p:spPr bwMode="auto">
          <a:xfrm>
            <a:off x="5220072" y="2852936"/>
            <a:ext cx="482056" cy="0"/>
          </a:xfrm>
          <a:prstGeom prst="straightConnector1">
            <a:avLst/>
          </a:prstGeom>
          <a:solidFill>
            <a:schemeClr val="accent1"/>
          </a:solidFill>
          <a:ln w="9525" cap="flat" cmpd="sng" algn="ctr">
            <a:solidFill>
              <a:srgbClr val="0070C0"/>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ZoneTexte 17"/>
          <p:cNvSpPr txBox="1"/>
          <p:nvPr/>
        </p:nvSpPr>
        <p:spPr>
          <a:xfrm>
            <a:off x="5733653" y="2556193"/>
            <a:ext cx="1700081" cy="584775"/>
          </a:xfrm>
          <a:prstGeom prst="rect">
            <a:avLst/>
          </a:prstGeom>
          <a:noFill/>
        </p:spPr>
        <p:txBody>
          <a:bodyPr wrap="none" rtlCol="0">
            <a:spAutoFit/>
          </a:bodyPr>
          <a:lstStyle/>
          <a:p>
            <a:pPr algn="ctr"/>
            <a:r>
              <a:rPr lang="en-US" sz="1600" dirty="0" smtClean="0"/>
              <a:t>Linewidth: 18 GHz</a:t>
            </a:r>
          </a:p>
          <a:p>
            <a:pPr algn="ctr"/>
            <a:r>
              <a:rPr lang="en-US" sz="1600" dirty="0" smtClean="0"/>
              <a:t>(</a:t>
            </a:r>
            <a:r>
              <a:rPr lang="en-US" sz="1600" dirty="0" smtClean="0">
                <a:latin typeface="Symbol" panose="05050102010706020507" pitchFamily="18" charset="2"/>
              </a:rPr>
              <a:t>t</a:t>
            </a:r>
            <a:r>
              <a:rPr lang="en-US" sz="1600" baseline="-25000" dirty="0" smtClean="0"/>
              <a:t>2P</a:t>
            </a:r>
            <a:r>
              <a:rPr lang="en-US" sz="1600" dirty="0" smtClean="0"/>
              <a:t> = 8.5 </a:t>
            </a:r>
            <a:r>
              <a:rPr lang="en-US" sz="1600" dirty="0" err="1" smtClean="0"/>
              <a:t>ps</a:t>
            </a:r>
            <a:r>
              <a:rPr lang="en-US" sz="1600" dirty="0" smtClean="0"/>
              <a:t>) </a:t>
            </a:r>
            <a:endParaRPr lang="en-US" sz="1600" dirty="0"/>
          </a:p>
        </p:txBody>
      </p:sp>
      <p:sp>
        <p:nvSpPr>
          <p:cNvPr id="19" name="ZoneTexte 18"/>
          <p:cNvSpPr txBox="1"/>
          <p:nvPr/>
        </p:nvSpPr>
        <p:spPr>
          <a:xfrm>
            <a:off x="5511053" y="1162844"/>
            <a:ext cx="1465786" cy="338554"/>
          </a:xfrm>
          <a:prstGeom prst="rect">
            <a:avLst/>
          </a:prstGeom>
          <a:noFill/>
        </p:spPr>
        <p:txBody>
          <a:bodyPr wrap="none" rtlCol="0">
            <a:spAutoFit/>
          </a:bodyPr>
          <a:lstStyle/>
          <a:p>
            <a:r>
              <a:rPr lang="en-US" sz="1600" dirty="0" err="1" smtClean="0">
                <a:solidFill>
                  <a:srgbClr val="008000"/>
                </a:solidFill>
                <a:latin typeface="Symbol" panose="05050102010706020507" pitchFamily="18" charset="2"/>
              </a:rPr>
              <a:t>Dn</a:t>
            </a:r>
            <a:r>
              <a:rPr lang="en-US" sz="1600" baseline="-25000" dirty="0" err="1" smtClean="0">
                <a:solidFill>
                  <a:srgbClr val="008000"/>
                </a:solidFill>
              </a:rPr>
              <a:t>stat</a:t>
            </a:r>
            <a:r>
              <a:rPr lang="en-US" sz="1600" dirty="0" smtClean="0">
                <a:solidFill>
                  <a:srgbClr val="008000"/>
                </a:solidFill>
              </a:rPr>
              <a:t> = 0.7 GHz</a:t>
            </a:r>
            <a:endParaRPr lang="en-US" sz="1600" dirty="0">
              <a:solidFill>
                <a:srgbClr val="008000"/>
              </a:solidFill>
            </a:endParaRPr>
          </a:p>
        </p:txBody>
      </p:sp>
    </p:spTree>
    <p:extLst>
      <p:ext uri="{BB962C8B-B14F-4D97-AF65-F5344CB8AC3E}">
        <p14:creationId xmlns:p14="http://schemas.microsoft.com/office/powerpoint/2010/main" val="3246566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800" b="0" i="0" u="none" strike="noStrike" cap="none" normalizeH="0" baseline="0" smtClean="0">
            <a:ln>
              <a:noFill/>
            </a:ln>
            <a:solidFill>
              <a:schemeClr val="tx2"/>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17869</TotalTime>
  <Words>1854</Words>
  <Application>Microsoft Office PowerPoint</Application>
  <PresentationFormat>Affichage à l'écran (4:3)</PresentationFormat>
  <Paragraphs>387</Paragraphs>
  <Slides>29</Slides>
  <Notes>6</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29</vt:i4>
      </vt:variant>
    </vt:vector>
  </HeadingPairs>
  <TitlesOfParts>
    <vt:vector size="32" baseType="lpstr">
      <vt:lpstr>1_Modèle par défaut</vt:lpstr>
      <vt:lpstr>Équation</vt:lpstr>
      <vt:lpstr>Equation</vt:lpstr>
      <vt:lpstr>The proton radius from atomic/molecular spectroscopy :  Current status and perspectives</vt:lpstr>
      <vt:lpstr>Metrology at Lab. Kastler Brossel</vt:lpstr>
      <vt:lpstr>Outline</vt:lpstr>
      <vt:lpstr>Finite-size shift of atomic energy levels</vt:lpstr>
      <vt:lpstr>Finite-size shift of atomic energy levels</vt:lpstr>
      <vt:lpstr>Hydrogen atom energy levels</vt:lpstr>
      <vt:lpstr>Présentation PowerPoint</vt:lpstr>
      <vt:lpstr>Muonic hydrogen spectroscopy at PSI</vt:lpstr>
      <vt:lpstr>Muonic hydrogen spectroscopy at PSI</vt:lpstr>
      <vt:lpstr>H atom spectroscopy</vt:lpstr>
      <vt:lpstr>1S-2S transition (MPQ Garching)</vt:lpstr>
      <vt:lpstr>Challenges in high-resolution spectroscopy of H</vt:lpstr>
      <vt:lpstr>New! 2S-4P transition (MPQ Garching)</vt:lpstr>
      <vt:lpstr>New! 2S-4P transition (MPQ Garching)</vt:lpstr>
      <vt:lpstr>Preliminary! 1S-3S transition (LKB Paris)</vt:lpstr>
      <vt:lpstr>Preliminary! 1S-3S transition (LKB Paris)</vt:lpstr>
      <vt:lpstr>Overview</vt:lpstr>
      <vt:lpstr>What to do now ?</vt:lpstr>
      <vt:lpstr>Spectroscopy projects</vt:lpstr>
      <vt:lpstr>3He/4He isotope shift (preliminary)</vt:lpstr>
      <vt:lpstr>Hydrogen molecular ions</vt:lpstr>
      <vt:lpstr>Status of theory</vt:lpstr>
      <vt:lpstr>Présentation PowerPoint</vt:lpstr>
      <vt:lpstr>Présentation PowerPoint</vt:lpstr>
      <vt:lpstr>H2+ two-photon spectroscopy setup</vt:lpstr>
      <vt:lpstr>Acknowledgements</vt:lpstr>
      <vt:lpstr>Finite-size corrections in muonic hydrogen</vt:lpstr>
      <vt:lpstr>Muonic hydrogen spectroscopy at PSI</vt:lpstr>
      <vt:lpstr>2S-nS(D) transitions (LKB Paris)</vt:lpstr>
    </vt:vector>
  </TitlesOfParts>
  <Company>LKB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Heidmann</dc:creator>
  <cp:lastModifiedBy>Jean-Philippe Karr</cp:lastModifiedBy>
  <cp:revision>910</cp:revision>
  <cp:lastPrinted>2013-05-20T09:22:55Z</cp:lastPrinted>
  <dcterms:created xsi:type="dcterms:W3CDTF">2013-02-24T20:09:51Z</dcterms:created>
  <dcterms:modified xsi:type="dcterms:W3CDTF">2017-11-07T10:01:32Z</dcterms:modified>
</cp:coreProperties>
</file>