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81" r:id="rId2"/>
    <p:sldId id="257" r:id="rId3"/>
    <p:sldId id="258" r:id="rId4"/>
    <p:sldId id="259" r:id="rId5"/>
    <p:sldId id="260" r:id="rId6"/>
    <p:sldId id="261" r:id="rId7"/>
    <p:sldId id="262" r:id="rId8"/>
    <p:sldId id="263" r:id="rId9"/>
    <p:sldId id="297" r:id="rId10"/>
    <p:sldId id="265" r:id="rId11"/>
    <p:sldId id="266" r:id="rId12"/>
    <p:sldId id="287" r:id="rId13"/>
    <p:sldId id="289" r:id="rId14"/>
    <p:sldId id="290" r:id="rId15"/>
    <p:sldId id="291" r:id="rId16"/>
    <p:sldId id="292" r:id="rId17"/>
    <p:sldId id="293" r:id="rId18"/>
    <p:sldId id="294" r:id="rId19"/>
    <p:sldId id="295" r:id="rId20"/>
    <p:sldId id="296" r:id="rId21"/>
    <p:sldId id="298" r:id="rId22"/>
    <p:sldId id="301" r:id="rId23"/>
    <p:sldId id="300" r:id="rId24"/>
    <p:sldId id="299" r:id="rId25"/>
    <p:sldId id="307" r:id="rId26"/>
    <p:sldId id="308" r:id="rId27"/>
    <p:sldId id="302" r:id="rId28"/>
    <p:sldId id="309" r:id="rId29"/>
    <p:sldId id="303" r:id="rId30"/>
    <p:sldId id="304" r:id="rId31"/>
    <p:sldId id="305" r:id="rId32"/>
    <p:sldId id="306" r:id="rId33"/>
    <p:sldId id="288" r:id="rId34"/>
    <p:sldId id="282" r:id="rId35"/>
    <p:sldId id="283" r:id="rId36"/>
    <p:sldId id="284" r:id="rId37"/>
    <p:sldId id="285" r:id="rId38"/>
    <p:sldId id="286" r:id="rId39"/>
    <p:sldId id="267" r:id="rId40"/>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44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 name="PlaceHolder 1"/>
          <p:cNvSpPr>
            <a:spLocks noGrp="1"/>
          </p:cNvSpPr>
          <p:nvPr>
            <p:ph type="body"/>
          </p:nvPr>
        </p:nvSpPr>
        <p:spPr>
          <a:xfrm>
            <a:off x="756000" y="5078520"/>
            <a:ext cx="6047640" cy="4811040"/>
          </a:xfrm>
          <a:prstGeom prst="rect">
            <a:avLst/>
          </a:prstGeom>
        </p:spPr>
        <p:txBody>
          <a:bodyPr lIns="0" tIns="0" rIns="0" bIns="0"/>
          <a:lstStyle/>
          <a:p>
            <a:r>
              <a:rPr lang="x-none" sz="2000">
                <a:latin typeface="Arial"/>
              </a:rPr>
              <a:t>Для правки формата примечаний щелкните мышью</a:t>
            </a:r>
            <a:endParaRPr/>
          </a:p>
        </p:txBody>
      </p:sp>
      <p:sp>
        <p:nvSpPr>
          <p:cNvPr id="82" name="PlaceHolder 2"/>
          <p:cNvSpPr>
            <a:spLocks noGrp="1"/>
          </p:cNvSpPr>
          <p:nvPr>
            <p:ph type="hdr"/>
          </p:nvPr>
        </p:nvSpPr>
        <p:spPr>
          <a:xfrm>
            <a:off x="0" y="0"/>
            <a:ext cx="3280680" cy="534240"/>
          </a:xfrm>
          <a:prstGeom prst="rect">
            <a:avLst/>
          </a:prstGeom>
        </p:spPr>
        <p:txBody>
          <a:bodyPr lIns="0" tIns="0" rIns="0" bIns="0"/>
          <a:lstStyle/>
          <a:p>
            <a:r>
              <a:rPr lang="x-none" sz="1400">
                <a:latin typeface="Times New Roman"/>
              </a:rPr>
              <a:t>&lt;заголовок&gt;</a:t>
            </a:r>
            <a:endParaRPr/>
          </a:p>
        </p:txBody>
      </p:sp>
      <p:sp>
        <p:nvSpPr>
          <p:cNvPr id="83" name="PlaceHolder 3"/>
          <p:cNvSpPr>
            <a:spLocks noGrp="1"/>
          </p:cNvSpPr>
          <p:nvPr>
            <p:ph type="dt"/>
          </p:nvPr>
        </p:nvSpPr>
        <p:spPr>
          <a:xfrm>
            <a:off x="4278960" y="0"/>
            <a:ext cx="3280680" cy="534240"/>
          </a:xfrm>
          <a:prstGeom prst="rect">
            <a:avLst/>
          </a:prstGeom>
        </p:spPr>
        <p:txBody>
          <a:bodyPr lIns="0" tIns="0" rIns="0" bIns="0"/>
          <a:lstStyle/>
          <a:p>
            <a:pPr algn="r"/>
            <a:r>
              <a:rPr lang="x-none" sz="1400">
                <a:latin typeface="Times New Roman"/>
              </a:rPr>
              <a:t>&lt;дата/время&gt;</a:t>
            </a:r>
            <a:endParaRPr/>
          </a:p>
        </p:txBody>
      </p:sp>
      <p:sp>
        <p:nvSpPr>
          <p:cNvPr id="84" name="PlaceHolder 4"/>
          <p:cNvSpPr>
            <a:spLocks noGrp="1"/>
          </p:cNvSpPr>
          <p:nvPr>
            <p:ph type="ftr"/>
          </p:nvPr>
        </p:nvSpPr>
        <p:spPr>
          <a:xfrm>
            <a:off x="0" y="10157400"/>
            <a:ext cx="3280680" cy="534240"/>
          </a:xfrm>
          <a:prstGeom prst="rect">
            <a:avLst/>
          </a:prstGeom>
        </p:spPr>
        <p:txBody>
          <a:bodyPr lIns="0" tIns="0" rIns="0" bIns="0" anchor="b"/>
          <a:lstStyle/>
          <a:p>
            <a:r>
              <a:rPr lang="x-none" sz="1400">
                <a:latin typeface="Times New Roman"/>
              </a:rPr>
              <a:t>&lt;нижний колонтитул&gt;</a:t>
            </a:r>
            <a:endParaRPr/>
          </a:p>
        </p:txBody>
      </p:sp>
      <p:sp>
        <p:nvSpPr>
          <p:cNvPr id="85" name="PlaceHolder 5"/>
          <p:cNvSpPr>
            <a:spLocks noGrp="1"/>
          </p:cNvSpPr>
          <p:nvPr>
            <p:ph type="sldNum"/>
          </p:nvPr>
        </p:nvSpPr>
        <p:spPr>
          <a:xfrm>
            <a:off x="4278960" y="10157400"/>
            <a:ext cx="3280680" cy="534240"/>
          </a:xfrm>
          <a:prstGeom prst="rect">
            <a:avLst/>
          </a:prstGeom>
        </p:spPr>
        <p:txBody>
          <a:bodyPr lIns="0" tIns="0" rIns="0" bIns="0" anchor="b"/>
          <a:lstStyle/>
          <a:p>
            <a:pPr algn="r"/>
            <a:fld id="{5976A026-34D4-4E42-B5A6-FD2D3118B576}" type="slidenum">
              <a:rPr lang="x-none" sz="1400">
                <a:latin typeface="Times New Roman"/>
              </a:rPr>
              <a:t>‹#›</a:t>
            </a:fld>
            <a:endParaRPr/>
          </a:p>
        </p:txBody>
      </p:sp>
    </p:spTree>
    <p:extLst>
      <p:ext uri="{BB962C8B-B14F-4D97-AF65-F5344CB8AC3E}">
        <p14:creationId xmlns:p14="http://schemas.microsoft.com/office/powerpoint/2010/main" val="164576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976A026-34D4-4E42-B5A6-FD2D3118B576}" type="slidenum">
              <a:rPr lang="x-none" sz="1400" smtClean="0">
                <a:latin typeface="Times New Roman"/>
              </a:rPr>
              <a:t>4</a:t>
            </a:fld>
            <a:endParaRPr lang="x-none"/>
          </a:p>
        </p:txBody>
      </p:sp>
    </p:spTree>
    <p:extLst>
      <p:ext uri="{BB962C8B-B14F-4D97-AF65-F5344CB8AC3E}">
        <p14:creationId xmlns:p14="http://schemas.microsoft.com/office/powerpoint/2010/main" val="426078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F6A9B-CECE-4336-B55A-5B2D5423D57C}" type="slidenum">
              <a:rPr lang="en-US" smtClean="0"/>
              <a:t>9</a:t>
            </a:fld>
            <a:endParaRPr lang="en-US"/>
          </a:p>
        </p:txBody>
      </p:sp>
    </p:spTree>
    <p:extLst>
      <p:ext uri="{BB962C8B-B14F-4D97-AF65-F5344CB8AC3E}">
        <p14:creationId xmlns:p14="http://schemas.microsoft.com/office/powerpoint/2010/main" val="140141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757080" y="5078520"/>
            <a:ext cx="6045840" cy="4812480"/>
          </a:xfrm>
          <a:prstGeom prst="rect">
            <a:avLst/>
          </a:prstGeom>
        </p:spPr>
      </p:sp>
      <p:sp>
        <p:nvSpPr>
          <p:cNvPr id="267" name="CustomShape 2"/>
          <p:cNvSpPr/>
          <p:nvPr/>
        </p:nvSpPr>
        <p:spPr>
          <a:xfrm>
            <a:off x="4281840" y="10156320"/>
            <a:ext cx="3277080" cy="535320"/>
          </a:xfrm>
          <a:prstGeom prst="rect">
            <a:avLst/>
          </a:prstGeom>
          <a:noFill/>
          <a:ln>
            <a:noFill/>
          </a:ln>
        </p:spPr>
      </p:sp>
    </p:spTree>
    <p:extLst>
      <p:ext uri="{BB962C8B-B14F-4D97-AF65-F5344CB8AC3E}">
        <p14:creationId xmlns:p14="http://schemas.microsoft.com/office/powerpoint/2010/main" val="252228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757080" y="5078520"/>
            <a:ext cx="6045840" cy="4812480"/>
          </a:xfrm>
          <a:prstGeom prst="rect">
            <a:avLst/>
          </a:prstGeom>
        </p:spPr>
      </p:sp>
      <p:sp>
        <p:nvSpPr>
          <p:cNvPr id="265" name="CustomShape 2"/>
          <p:cNvSpPr/>
          <p:nvPr/>
        </p:nvSpPr>
        <p:spPr>
          <a:xfrm>
            <a:off x="4281840" y="10156320"/>
            <a:ext cx="3277080" cy="535320"/>
          </a:xfrm>
          <a:prstGeom prst="rect">
            <a:avLst/>
          </a:prstGeom>
          <a:noFill/>
          <a:ln>
            <a:noFill/>
          </a:ln>
        </p:spPr>
      </p:sp>
    </p:spTree>
    <p:extLst>
      <p:ext uri="{BB962C8B-B14F-4D97-AF65-F5344CB8AC3E}">
        <p14:creationId xmlns:p14="http://schemas.microsoft.com/office/powerpoint/2010/main" val="286653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52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lstStyle/>
          <a:p>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52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lstStyle/>
          <a:p>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lstStyle/>
          <a:p>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lstStyle/>
          <a:p>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52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504000" y="1769040"/>
            <a:ext cx="9071640" cy="4384440"/>
          </a:xfrm>
          <a:prstGeom prst="rect">
            <a:avLst/>
          </a:prstGeom>
        </p:spPr>
        <p:txBody>
          <a:bodyPr lIns="0" tIns="0" rIns="0" bIns="0"/>
          <a:lstStyle/>
          <a:p>
            <a:endParaRPr/>
          </a:p>
        </p:txBody>
      </p:sp>
      <p:sp>
        <p:nvSpPr>
          <p:cNvPr id="36" name="PlaceHolder 3"/>
          <p:cNvSpPr>
            <a:spLocks noGrp="1"/>
          </p:cNvSpPr>
          <p:nvPr>
            <p:ph type="body"/>
          </p:nvPr>
        </p:nvSpPr>
        <p:spPr>
          <a:xfrm>
            <a:off x="504000" y="1769040"/>
            <a:ext cx="9071640" cy="4384440"/>
          </a:xfrm>
          <a:prstGeom prst="rect">
            <a:avLst/>
          </a:prstGeom>
        </p:spPr>
        <p:txBody>
          <a:bodyPr lIns="0" tIns="0" rIns="0" bIns="0"/>
          <a:lstStyle/>
          <a:p>
            <a:endParaRPr/>
          </a:p>
        </p:txBody>
      </p:sp>
      <p:pic>
        <p:nvPicPr>
          <p:cNvPr id="37" name="Image 36"/>
          <p:cNvPicPr/>
          <p:nvPr/>
        </p:nvPicPr>
        <p:blipFill>
          <a:blip r:embed="rId2"/>
          <a:stretch>
            <a:fillRect/>
          </a:stretch>
        </p:blipFill>
        <p:spPr>
          <a:xfrm>
            <a:off x="2292120" y="1768680"/>
            <a:ext cx="5495040" cy="4384440"/>
          </a:xfrm>
          <a:prstGeom prst="rect">
            <a:avLst/>
          </a:prstGeom>
          <a:ln>
            <a:noFill/>
          </a:ln>
        </p:spPr>
      </p:pic>
      <p:pic>
        <p:nvPicPr>
          <p:cNvPr id="38" name="Image 37"/>
          <p:cNvPicPr/>
          <p:nvPr/>
        </p:nvPicPr>
        <p:blipFill>
          <a:blip r:embed="rId2"/>
          <a:stretch>
            <a:fillRect/>
          </a:stretch>
        </p:blipFill>
        <p:spPr>
          <a:xfrm>
            <a:off x="2292120" y="1768680"/>
            <a:ext cx="5495040" cy="43844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52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504000" y="1769040"/>
            <a:ext cx="9071640" cy="4384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520"/>
          </a:xfrm>
          <a:prstGeom prst="rect">
            <a:avLst/>
          </a:prstGeom>
        </p:spPr>
        <p:txBody>
          <a:bodyPr lIns="0" tIns="0" rIns="0" bIns="0" anchor="ctr"/>
          <a:lstStyle/>
          <a:p>
            <a:pPr algn="ctr"/>
            <a:endParaRPr/>
          </a:p>
        </p:txBody>
      </p:sp>
      <p:sp>
        <p:nvSpPr>
          <p:cNvPr id="8" name="PlaceHolder 2"/>
          <p:cNvSpPr>
            <a:spLocks noGrp="1"/>
          </p:cNvSpPr>
          <p:nvPr>
            <p:ph type="body"/>
          </p:nvPr>
        </p:nvSpPr>
        <p:spPr>
          <a:xfrm>
            <a:off x="504000" y="1769040"/>
            <a:ext cx="9071640" cy="4384440"/>
          </a:xfrm>
          <a:prstGeom prst="rect">
            <a:avLst/>
          </a:prstGeom>
        </p:spPr>
        <p:txBody>
          <a:bodyPr lIns="0" tIns="0" rIns="0" bIns="0"/>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52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504000" y="1769040"/>
            <a:ext cx="4426920" cy="4384440"/>
          </a:xfrm>
          <a:prstGeom prst="rect">
            <a:avLst/>
          </a:prstGeom>
        </p:spPr>
        <p:txBody>
          <a:bodyPr lIns="0" tIns="0" rIns="0" bIns="0"/>
          <a:lstStyle/>
          <a:p>
            <a:endParaRPr/>
          </a:p>
        </p:txBody>
      </p:sp>
      <p:sp>
        <p:nvSpPr>
          <p:cNvPr id="11" name="PlaceHolder 3"/>
          <p:cNvSpPr>
            <a:spLocks noGrp="1"/>
          </p:cNvSpPr>
          <p:nvPr>
            <p:ph type="body"/>
          </p:nvPr>
        </p:nvSpPr>
        <p:spPr>
          <a:xfrm>
            <a:off x="5152680" y="1769040"/>
            <a:ext cx="4426920" cy="43844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52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21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52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lstStyle/>
          <a:p>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lstStyle/>
          <a:p>
            <a:endParaRPr/>
          </a:p>
        </p:txBody>
      </p:sp>
      <p:sp>
        <p:nvSpPr>
          <p:cNvPr id="17" name="PlaceHolder 4"/>
          <p:cNvSpPr>
            <a:spLocks noGrp="1"/>
          </p:cNvSpPr>
          <p:nvPr>
            <p:ph type="body"/>
          </p:nvPr>
        </p:nvSpPr>
        <p:spPr>
          <a:xfrm>
            <a:off x="5152680" y="1769040"/>
            <a:ext cx="4426920" cy="43844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52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504000" y="1769040"/>
            <a:ext cx="4426920" cy="4384440"/>
          </a:xfrm>
          <a:prstGeom prst="rect">
            <a:avLst/>
          </a:prstGeom>
        </p:spPr>
        <p:txBody>
          <a:bodyPr lIns="0" tIns="0" rIns="0" bIns="0"/>
          <a:lstStyle/>
          <a:p>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lstStyle/>
          <a:p>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52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lstStyle/>
          <a:p>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lstStyle/>
          <a:p>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x-none" sz="4400">
                <a:latin typeface="Arial"/>
              </a:rPr>
              <a:t>Для правки текста заголовка щелкните мышью</a:t>
            </a:r>
            <a:endParaRP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a:buSzPct val="45000"/>
              <a:buFont typeface="StarSymbol"/>
              <a:buChar char=""/>
            </a:pPr>
            <a:r>
              <a:rPr lang="x-none" sz="3200">
                <a:latin typeface="Arial"/>
              </a:rPr>
              <a:t>Для правки структуры щелкните мышью</a:t>
            </a:r>
            <a:endParaRPr/>
          </a:p>
          <a:p>
            <a:pPr lvl="1">
              <a:buSzPct val="75000"/>
              <a:buFont typeface="StarSymbol"/>
              <a:buChar char=""/>
            </a:pPr>
            <a:r>
              <a:rPr lang="x-none" sz="2800">
                <a:latin typeface="Arial"/>
              </a:rPr>
              <a:t>Второй уровень структуры</a:t>
            </a:r>
            <a:endParaRPr/>
          </a:p>
          <a:p>
            <a:pPr lvl="2">
              <a:buSzPct val="45000"/>
              <a:buFont typeface="StarSymbol"/>
              <a:buChar char=""/>
            </a:pPr>
            <a:r>
              <a:rPr lang="x-none" sz="2400">
                <a:latin typeface="Arial"/>
              </a:rPr>
              <a:t>Третий уровень структуры</a:t>
            </a:r>
            <a:endParaRPr/>
          </a:p>
          <a:p>
            <a:pPr lvl="3">
              <a:buSzPct val="75000"/>
              <a:buFont typeface="StarSymbol"/>
              <a:buChar char=""/>
            </a:pPr>
            <a:r>
              <a:rPr lang="x-none" sz="2000">
                <a:latin typeface="Arial"/>
              </a:rPr>
              <a:t>Четвёртый уровень структуры</a:t>
            </a:r>
            <a:endParaRPr/>
          </a:p>
          <a:p>
            <a:pPr lvl="4">
              <a:buSzPct val="45000"/>
              <a:buFont typeface="StarSymbol"/>
              <a:buChar char=""/>
            </a:pPr>
            <a:r>
              <a:rPr lang="x-none" sz="2000">
                <a:latin typeface="Arial"/>
              </a:rPr>
              <a:t>Пятый уровень структуры</a:t>
            </a:r>
            <a:endParaRPr/>
          </a:p>
          <a:p>
            <a:pPr lvl="5">
              <a:buSzPct val="45000"/>
              <a:buFont typeface="StarSymbol"/>
              <a:buChar char=""/>
            </a:pPr>
            <a:r>
              <a:rPr lang="x-none" sz="2000">
                <a:latin typeface="Arial"/>
              </a:rPr>
              <a:t>Шестой уровень структуры</a:t>
            </a:r>
            <a:endParaRPr/>
          </a:p>
          <a:p>
            <a:pPr lvl="6">
              <a:buSzPct val="45000"/>
              <a:buFont typeface="StarSymbol"/>
              <a:buChar char=""/>
            </a:pPr>
            <a:r>
              <a:rPr lang="x-none" sz="2000">
                <a:latin typeface="Arial"/>
              </a:rPr>
              <a:t>Седьмой уровень структуры</a:t>
            </a:r>
            <a:endParaRP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x-none" sz="1400">
                <a:latin typeface="Times New Roman"/>
              </a:rPr>
              <a:t>&lt;дата/время&gt;</a:t>
            </a:r>
            <a:endParaRP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x-none" sz="1400">
                <a:latin typeface="Times New Roman"/>
              </a:rPr>
              <a:t>&lt;нижний колонтитул&gt;</a:t>
            </a:r>
            <a:endParaRP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E99726A9-4248-42DB-9746-3957CC5888F5}" type="slidenum">
              <a:rPr lang="x-none"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9.wmf"/><Relationship Id="rId3" Type="http://schemas.openxmlformats.org/officeDocument/2006/relationships/image" Target="../media/image20.jpeg"/><Relationship Id="rId7" Type="http://schemas.openxmlformats.org/officeDocument/2006/relationships/image" Target="../media/image16.wmf"/><Relationship Id="rId12"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8.wmf"/><Relationship Id="rId5" Type="http://schemas.openxmlformats.org/officeDocument/2006/relationships/image" Target="../media/image22.jpeg"/><Relationship Id="rId10" Type="http://schemas.openxmlformats.org/officeDocument/2006/relationships/oleObject" Target="../embeddings/oleObject4.bin"/><Relationship Id="rId4" Type="http://schemas.openxmlformats.org/officeDocument/2006/relationships/image" Target="../media/image21.jpeg"/><Relationship Id="rId9"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3.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pn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jpe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www.ncbi.nlm.nih.gov/pubmed/23220766" TargetMode="External"/><Relationship Id="rId7" Type="http://schemas.openxmlformats.org/officeDocument/2006/relationships/hyperlink" Target="http://www.nature.com/ncomms/2015/150720/ncomms8568/fig_tab/ncomms8568_F3.html" TargetMode="External"/><Relationship Id="rId2" Type="http://schemas.openxmlformats.org/officeDocument/2006/relationships/hyperlink" Target="http://www.nature.com/articles/srep13581" TargetMode="External"/><Relationship Id="rId1" Type="http://schemas.openxmlformats.org/officeDocument/2006/relationships/slideLayout" Target="../slideLayouts/slideLayout2.xml"/><Relationship Id="rId6" Type="http://schemas.openxmlformats.org/officeDocument/2006/relationships/hyperlink" Target="http://www.nature.com/ncomms/2015/150720/ncomms8568/full/ncomms8568.html" TargetMode="External"/><Relationship Id="rId5" Type="http://schemas.openxmlformats.org/officeDocument/2006/relationships/hyperlink" Target="https://en.wikipedia.org/wiki/Phase-contrast_X-ray_imaging" TargetMode="External"/><Relationship Id="rId10" Type="http://schemas.openxmlformats.org/officeDocument/2006/relationships/image" Target="../media/image68.jpeg"/><Relationship Id="rId4" Type="http://schemas.openxmlformats.org/officeDocument/2006/relationships/hyperlink" Target="http://www.ncbi.nlm.nih.gov/pubmed/22330515" TargetMode="External"/><Relationship Id="rId9" Type="http://schemas.openxmlformats.org/officeDocument/2006/relationships/hyperlink" Target="http://mirc.iit.edu/research/phase-contrast-x-ray-imaging/" TargetMode="Externa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71.png"/><Relationship Id="rId7" Type="http://schemas.openxmlformats.org/officeDocument/2006/relationships/image" Target="../media/image69.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80.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79.emf"/><Relationship Id="rId5" Type="http://schemas.openxmlformats.org/officeDocument/2006/relationships/oleObject" Target="../embeddings/oleObject10.bin"/><Relationship Id="rId4" Type="http://schemas.openxmlformats.org/officeDocument/2006/relationships/image" Target="../media/image7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 Id="rId4" Type="http://schemas.openxmlformats.org/officeDocument/2006/relationships/image" Target="../media/image87.emf"/></Relationships>
</file>

<file path=ppt/slides/_rels/slide3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338964" y="1297485"/>
            <a:ext cx="9323334" cy="2454414"/>
          </a:xfrm>
          <a:prstGeom prst="rect">
            <a:avLst/>
          </a:prstGeom>
          <a:noFill/>
          <a:ln>
            <a:noFill/>
          </a:ln>
        </p:spPr>
        <p:style>
          <a:lnRef idx="0">
            <a:scrgbClr r="0" g="0" b="0"/>
          </a:lnRef>
          <a:fillRef idx="0">
            <a:scrgbClr r="0" g="0" b="0"/>
          </a:fillRef>
          <a:effectRef idx="0">
            <a:scrgbClr r="0" g="0" b="0"/>
          </a:effectRef>
          <a:fontRef idx="minor"/>
        </p:style>
        <p:txBody>
          <a:bodyPr lIns="99208" tIns="49604" rIns="99208" bIns="49604" anchor="ctr">
            <a:noAutofit/>
          </a:bodyPr>
          <a:lstStyle/>
          <a:p>
            <a:pPr algn="just">
              <a:spcBef>
                <a:spcPts val="1200"/>
              </a:spcBef>
              <a:spcAft>
                <a:spcPts val="1200"/>
              </a:spcAft>
            </a:pPr>
            <a:r>
              <a:rPr lang="en-US" sz="4000" i="1" dirty="0">
                <a:latin typeface="+mj-lt"/>
              </a:rPr>
              <a:t>Development of versatile test platforms for research of radiation detectors for medical applications</a:t>
            </a:r>
            <a:r>
              <a:rPr lang="en-US" sz="4000" dirty="0">
                <a:latin typeface="+mj-lt"/>
              </a:rPr>
              <a:t> </a:t>
            </a:r>
            <a:r>
              <a:rPr lang="en-US" sz="4000" dirty="0">
                <a:solidFill>
                  <a:srgbClr val="1A63A0"/>
                </a:solidFill>
                <a:latin typeface="+mj-lt"/>
              </a:rPr>
              <a:t>- </a:t>
            </a:r>
            <a:r>
              <a:rPr lang="en-US" sz="3200" i="1" dirty="0">
                <a:solidFill>
                  <a:srgbClr val="7030A0"/>
                </a:solidFill>
                <a:latin typeface="+mj-lt"/>
              </a:rPr>
              <a:t>first steps of Ukrainian partners of LIA </a:t>
            </a:r>
            <a:r>
              <a:rPr lang="en-US" sz="3200" i="1" dirty="0" smtClean="0">
                <a:solidFill>
                  <a:srgbClr val="7030A0"/>
                </a:solidFill>
                <a:latin typeface="+mj-lt"/>
              </a:rPr>
              <a:t>IDEATE</a:t>
            </a:r>
          </a:p>
        </p:txBody>
      </p:sp>
      <p:pic>
        <p:nvPicPr>
          <p:cNvPr id="156" name="Рисунок 4"/>
          <p:cNvPicPr/>
          <p:nvPr/>
        </p:nvPicPr>
        <p:blipFill>
          <a:blip r:embed="rId2"/>
          <a:stretch/>
        </p:blipFill>
        <p:spPr>
          <a:xfrm>
            <a:off x="2821343" y="58486"/>
            <a:ext cx="1016925" cy="1025575"/>
          </a:xfrm>
          <a:prstGeom prst="rect">
            <a:avLst/>
          </a:prstGeom>
          <a:ln>
            <a:noFill/>
          </a:ln>
        </p:spPr>
      </p:pic>
      <p:pic>
        <p:nvPicPr>
          <p:cNvPr id="157" name="Рисунок 5"/>
          <p:cNvPicPr/>
          <p:nvPr/>
        </p:nvPicPr>
        <p:blipFill>
          <a:blip r:embed="rId3"/>
          <a:stretch/>
        </p:blipFill>
        <p:spPr>
          <a:xfrm>
            <a:off x="78153" y="130433"/>
            <a:ext cx="1293286" cy="726429"/>
          </a:xfrm>
          <a:prstGeom prst="rect">
            <a:avLst/>
          </a:prstGeom>
          <a:ln>
            <a:noFill/>
          </a:ln>
        </p:spPr>
      </p:pic>
      <p:sp>
        <p:nvSpPr>
          <p:cNvPr id="159" name="CustomShape 2"/>
          <p:cNvSpPr/>
          <p:nvPr/>
        </p:nvSpPr>
        <p:spPr>
          <a:xfrm>
            <a:off x="4961916" y="5212802"/>
            <a:ext cx="4826991" cy="1308756"/>
          </a:xfrm>
          <a:prstGeom prst="rect">
            <a:avLst/>
          </a:prstGeom>
          <a:noFill/>
          <a:ln>
            <a:noFill/>
          </a:ln>
        </p:spPr>
        <p:style>
          <a:lnRef idx="0">
            <a:scrgbClr r="0" g="0" b="0"/>
          </a:lnRef>
          <a:fillRef idx="0">
            <a:scrgbClr r="0" g="0" b="0"/>
          </a:fillRef>
          <a:effectRef idx="0">
            <a:scrgbClr r="0" g="0" b="0"/>
          </a:effectRef>
          <a:fontRef idx="minor"/>
        </p:style>
        <p:txBody>
          <a:bodyPr wrap="none" lIns="99208" tIns="49604" rIns="99208" bIns="49604"/>
          <a:lstStyle/>
          <a:p>
            <a:r>
              <a:rPr lang="en-US" sz="2646" b="1" spc="-1" dirty="0">
                <a:solidFill>
                  <a:srgbClr val="000000"/>
                </a:solidFill>
                <a:uFill>
                  <a:solidFill>
                    <a:srgbClr val="FFFFFF"/>
                  </a:solidFill>
                </a:uFill>
                <a:latin typeface="Calibri"/>
                <a:ea typeface="DejaVu Sans"/>
              </a:rPr>
              <a:t>Speaker:</a:t>
            </a:r>
            <a:r>
              <a:rPr lang="en-US" sz="2646" spc="-1" dirty="0">
                <a:solidFill>
                  <a:srgbClr val="000000"/>
                </a:solidFill>
                <a:uFill>
                  <a:solidFill>
                    <a:srgbClr val="FFFFFF"/>
                  </a:solidFill>
                </a:uFill>
                <a:latin typeface="Calibri"/>
                <a:ea typeface="DejaVu Sans"/>
              </a:rPr>
              <a:t> Oleg </a:t>
            </a:r>
            <a:r>
              <a:rPr lang="en-US" sz="2646" spc="-1" dirty="0" err="1">
                <a:solidFill>
                  <a:srgbClr val="000000"/>
                </a:solidFill>
                <a:uFill>
                  <a:solidFill>
                    <a:srgbClr val="FFFFFF"/>
                  </a:solidFill>
                </a:uFill>
                <a:latin typeface="Calibri"/>
                <a:ea typeface="DejaVu Sans"/>
              </a:rPr>
              <a:t>Bezshyyko</a:t>
            </a:r>
            <a:r>
              <a:rPr lang="en-US" sz="2646" spc="-1" dirty="0">
                <a:solidFill>
                  <a:srgbClr val="000000"/>
                </a:solidFill>
                <a:uFill>
                  <a:solidFill>
                    <a:srgbClr val="FFFFFF"/>
                  </a:solidFill>
                </a:uFill>
                <a:latin typeface="Calibri"/>
              </a:rPr>
              <a:t> (TSNUK</a:t>
            </a:r>
            <a:r>
              <a:rPr lang="en-US" sz="2646" spc="-1" dirty="0">
                <a:solidFill>
                  <a:srgbClr val="000000"/>
                </a:solidFill>
                <a:uFill>
                  <a:solidFill>
                    <a:srgbClr val="FFFFFF"/>
                  </a:solidFill>
                </a:uFill>
                <a:latin typeface="Arial"/>
              </a:rPr>
              <a:t>)</a:t>
            </a:r>
            <a:endParaRPr lang="en-US" sz="2646" spc="-1" dirty="0">
              <a:solidFill>
                <a:srgbClr val="000000"/>
              </a:solidFill>
              <a:uFill>
                <a:solidFill>
                  <a:srgbClr val="FFFFFF"/>
                </a:solidFill>
              </a:uFill>
            </a:endParaRPr>
          </a:p>
        </p:txBody>
      </p:sp>
      <p:sp>
        <p:nvSpPr>
          <p:cNvPr id="160" name="CustomShape 3"/>
          <p:cNvSpPr/>
          <p:nvPr/>
        </p:nvSpPr>
        <p:spPr>
          <a:xfrm>
            <a:off x="3893662" y="6365206"/>
            <a:ext cx="2292506" cy="502391"/>
          </a:xfrm>
          <a:prstGeom prst="rect">
            <a:avLst/>
          </a:prstGeom>
          <a:noFill/>
          <a:ln>
            <a:noFill/>
          </a:ln>
        </p:spPr>
        <p:style>
          <a:lnRef idx="0">
            <a:scrgbClr r="0" g="0" b="0"/>
          </a:lnRef>
          <a:fillRef idx="0">
            <a:scrgbClr r="0" g="0" b="0"/>
          </a:fillRef>
          <a:effectRef idx="0">
            <a:scrgbClr r="0" g="0" b="0"/>
          </a:effectRef>
          <a:fontRef idx="minor"/>
        </p:style>
        <p:txBody>
          <a:bodyPr wrap="none" lIns="99208" tIns="49604" rIns="99208" bIns="49604"/>
          <a:lstStyle/>
          <a:p>
            <a:pPr>
              <a:lnSpc>
                <a:spcPct val="100000"/>
              </a:lnSpc>
            </a:pPr>
            <a:r>
              <a:rPr lang="en-US" sz="2646" spc="-1" dirty="0" err="1">
                <a:solidFill>
                  <a:srgbClr val="000000"/>
                </a:solidFill>
                <a:uFill>
                  <a:solidFill>
                    <a:srgbClr val="FFFFFF"/>
                  </a:solidFill>
                </a:uFill>
                <a:latin typeface="Calibri"/>
                <a:ea typeface="DejaVu Sans"/>
              </a:rPr>
              <a:t>Orsay</a:t>
            </a:r>
            <a:r>
              <a:rPr lang="en-US" sz="2646" spc="-1" dirty="0">
                <a:solidFill>
                  <a:srgbClr val="000000"/>
                </a:solidFill>
                <a:uFill>
                  <a:solidFill>
                    <a:srgbClr val="FFFFFF"/>
                  </a:solidFill>
                </a:uFill>
                <a:latin typeface="Calibri"/>
                <a:ea typeface="DejaVu Sans"/>
              </a:rPr>
              <a:t> 2017</a:t>
            </a:r>
            <a:endParaRPr lang="en-US" sz="2646" spc="-1" dirty="0">
              <a:solidFill>
                <a:srgbClr val="000000"/>
              </a:solidFill>
              <a:uFill>
                <a:solidFill>
                  <a:srgbClr val="FFFFFF"/>
                </a:solidFill>
              </a:uFill>
              <a:latin typeface="Arial"/>
            </a:endParaRPr>
          </a:p>
        </p:txBody>
      </p:sp>
      <p:pic>
        <p:nvPicPr>
          <p:cNvPr id="7170" name="Picture 2" descr="Logo l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596" y="113842"/>
            <a:ext cx="1279747" cy="8513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3208" y="7113987"/>
            <a:ext cx="9787630" cy="295915"/>
          </a:xfrm>
          <a:prstGeom prst="rect">
            <a:avLst/>
          </a:prstGeom>
        </p:spPr>
        <p:txBody>
          <a:bodyPr wrap="square">
            <a:spAutoFit/>
          </a:bodyPr>
          <a:lstStyle/>
          <a:p>
            <a:r>
              <a:rPr lang="en-US" sz="1323" dirty="0">
                <a:solidFill>
                  <a:srgbClr val="303030"/>
                </a:solidFill>
              </a:rPr>
              <a:t>The fifth French-Ukrainian workshop on the instrumentation developments for HEP, November 6-8, 2017, </a:t>
            </a:r>
            <a:r>
              <a:rPr lang="en-US" sz="1323" dirty="0"/>
              <a:t>LAL, </a:t>
            </a:r>
            <a:r>
              <a:rPr lang="en-US" sz="1323" dirty="0" err="1"/>
              <a:t>Orsay</a:t>
            </a:r>
            <a:endParaRPr lang="en-US" sz="1323" dirty="0"/>
          </a:p>
        </p:txBody>
      </p:sp>
      <p:pic>
        <p:nvPicPr>
          <p:cNvPr id="1026"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9681" y="79008"/>
            <a:ext cx="878744" cy="886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SC KI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426" y="90787"/>
            <a:ext cx="1267742" cy="8057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 KINR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786" y="136400"/>
            <a:ext cx="1763890" cy="7349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Картинка"/>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7294" y="242704"/>
            <a:ext cx="1858219" cy="5588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094228" y="3821311"/>
            <a:ext cx="4047503" cy="1122815"/>
            <a:chOff x="2938164" y="4002722"/>
            <a:chExt cx="4047503" cy="1122815"/>
          </a:xfrm>
        </p:grpSpPr>
        <p:sp>
          <p:nvSpPr>
            <p:cNvPr id="13" name="CustomShape 1"/>
            <p:cNvSpPr/>
            <p:nvPr/>
          </p:nvSpPr>
          <p:spPr>
            <a:xfrm>
              <a:off x="2938164" y="4002722"/>
              <a:ext cx="4047503" cy="1122815"/>
            </a:xfrm>
            <a:prstGeom prst="rect">
              <a:avLst/>
            </a:prstGeom>
            <a:noFill/>
            <a:ln>
              <a:noFill/>
            </a:ln>
          </p:spPr>
          <p:style>
            <a:lnRef idx="0">
              <a:scrgbClr r="0" g="0" b="0"/>
            </a:lnRef>
            <a:fillRef idx="0">
              <a:scrgbClr r="0" g="0" b="0"/>
            </a:fillRef>
            <a:effectRef idx="0">
              <a:scrgbClr r="0" g="0" b="0"/>
            </a:effectRef>
            <a:fontRef idx="minor"/>
          </p:style>
          <p:txBody>
            <a:bodyPr lIns="99208" tIns="49604" rIns="99208" bIns="49604" anchor="ctr">
              <a:noAutofit/>
            </a:bodyPr>
            <a:lstStyle/>
            <a:p>
              <a:pPr algn="just">
                <a:spcBef>
                  <a:spcPts val="1200"/>
                </a:spcBef>
                <a:spcAft>
                  <a:spcPts val="1200"/>
                </a:spcAft>
              </a:pPr>
              <a:r>
                <a:rPr lang="en-US" sz="3200" i="1" dirty="0" smtClean="0">
                  <a:solidFill>
                    <a:srgbClr val="002060"/>
                  </a:solidFill>
                  <a:latin typeface="+mj-lt"/>
                </a:rPr>
                <a:t>STCU project </a:t>
              </a:r>
            </a:p>
          </p:txBody>
        </p:sp>
        <p:pic>
          <p:nvPicPr>
            <p:cNvPr id="4" name="Picture 3"/>
            <p:cNvPicPr>
              <a:picLocks noChangeAspect="1"/>
            </p:cNvPicPr>
            <p:nvPr/>
          </p:nvPicPr>
          <p:blipFill>
            <a:blip r:embed="rId9"/>
            <a:stretch>
              <a:fillRect/>
            </a:stretch>
          </p:blipFill>
          <p:spPr>
            <a:xfrm>
              <a:off x="5611985" y="4048113"/>
              <a:ext cx="981189" cy="981189"/>
            </a:xfrm>
            <a:prstGeom prst="rect">
              <a:avLst/>
            </a:prstGeom>
          </p:spPr>
        </p:pic>
      </p:grpSp>
    </p:spTree>
    <p:extLst>
      <p:ext uri="{BB962C8B-B14F-4D97-AF65-F5344CB8AC3E}">
        <p14:creationId xmlns:p14="http://schemas.microsoft.com/office/powerpoint/2010/main" val="815819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 122"/>
          <p:cNvPicPr/>
          <p:nvPr/>
        </p:nvPicPr>
        <p:blipFill>
          <a:blip r:embed="rId2"/>
          <a:stretch>
            <a:fillRect/>
          </a:stretch>
        </p:blipFill>
        <p:spPr>
          <a:xfrm>
            <a:off x="360000" y="288000"/>
            <a:ext cx="9143640" cy="6857640"/>
          </a:xfrm>
          <a:prstGeom prst="rect">
            <a:avLst/>
          </a:prstGeom>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 123"/>
          <p:cNvPicPr/>
          <p:nvPr/>
        </p:nvPicPr>
        <p:blipFill>
          <a:blip r:embed="rId2"/>
          <a:stretch>
            <a:fillRect/>
          </a:stretch>
        </p:blipFill>
        <p:spPr>
          <a:xfrm>
            <a:off x="533640" y="535684"/>
            <a:ext cx="9143640" cy="6857640"/>
          </a:xfrm>
          <a:prstGeom prst="rect">
            <a:avLst/>
          </a:prstGeom>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058" y="2985371"/>
            <a:ext cx="10079567" cy="953710"/>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0000"/>
              </a:lnSpc>
              <a:spcBef>
                <a:spcPct val="20000"/>
              </a:spcBef>
            </a:pPr>
            <a:r>
              <a:rPr lang="en-US" altLang="zh-CN" sz="2205" b="1" dirty="0" smtClean="0">
                <a:latin typeface="Comic Sans MS" panose="030F0702030302020204" pitchFamily="66" charset="0"/>
                <a:ea typeface="SimSun" panose="02010600030101010101" pitchFamily="2" charset="-122"/>
              </a:rPr>
              <a:t>Kyiv platform</a:t>
            </a:r>
          </a:p>
          <a:p>
            <a:pPr algn="ctr">
              <a:lnSpc>
                <a:spcPct val="120000"/>
              </a:lnSpc>
              <a:spcBef>
                <a:spcPct val="20000"/>
              </a:spcBef>
            </a:pPr>
            <a:r>
              <a:rPr lang="en-US" altLang="zh-CN" sz="2000" dirty="0" err="1" smtClean="0">
                <a:latin typeface="Comic Sans MS" panose="030F0702030302020204" pitchFamily="66" charset="0"/>
                <a:ea typeface="SimSun" panose="02010600030101010101" pitchFamily="2" charset="-122"/>
              </a:rPr>
              <a:t>F.Danevich</a:t>
            </a:r>
            <a:r>
              <a:rPr lang="en-US" altLang="zh-CN" sz="2000" dirty="0" smtClean="0">
                <a:latin typeface="Comic Sans MS" panose="030F0702030302020204" pitchFamily="66" charset="0"/>
                <a:ea typeface="SimSun" panose="02010600030101010101" pitchFamily="2" charset="-122"/>
              </a:rPr>
              <a:t> group of KINR</a:t>
            </a:r>
            <a:endParaRPr lang="en-US" altLang="zh-CN" sz="2000" dirty="0">
              <a:latin typeface="Comic Sans MS" panose="030F0702030302020204" pitchFamily="66" charset="0"/>
              <a:ea typeface="SimSun" panose="02010600030101010101" pitchFamily="2" charset="-122"/>
            </a:endParaRPr>
          </a:p>
        </p:txBody>
      </p:sp>
      <p:sp>
        <p:nvSpPr>
          <p:cNvPr id="2" name="Rectangle 1"/>
          <p:cNvSpPr/>
          <p:nvPr/>
        </p:nvSpPr>
        <p:spPr>
          <a:xfrm>
            <a:off x="890481" y="4619801"/>
            <a:ext cx="8300720" cy="1846659"/>
          </a:xfrm>
          <a:prstGeom prst="rect">
            <a:avLst/>
          </a:prstGeom>
        </p:spPr>
        <p:txBody>
          <a:bodyPr wrap="square">
            <a:spAutoFit/>
          </a:bodyPr>
          <a:lstStyle/>
          <a:p>
            <a:r>
              <a:rPr lang="en-US" i="1" u="sng" dirty="0"/>
              <a:t>Responsibility – </a:t>
            </a:r>
            <a:r>
              <a:rPr lang="en-US" i="1" u="sng" dirty="0" err="1"/>
              <a:t>Fedor</a:t>
            </a:r>
            <a:r>
              <a:rPr lang="en-US" i="1" u="sng" dirty="0"/>
              <a:t> </a:t>
            </a:r>
            <a:r>
              <a:rPr lang="en-US" i="1" u="sng" dirty="0" err="1"/>
              <a:t>Danevich</a:t>
            </a:r>
            <a:endParaRPr lang="en-US" dirty="0"/>
          </a:p>
          <a:p>
            <a:pPr algn="just"/>
            <a:r>
              <a:rPr lang="en-US" sz="1600" dirty="0"/>
              <a:t>Low background scintillation spectrometer to measure low level radioactivity in crystal scintillators and in samples of materials will be developed in the framework of the project. High performance </a:t>
            </a:r>
            <a:r>
              <a:rPr lang="en-US" sz="1600" dirty="0" err="1"/>
              <a:t>radiopure</a:t>
            </a:r>
            <a:r>
              <a:rPr lang="en-US" sz="1600" dirty="0"/>
              <a:t> CdWO</a:t>
            </a:r>
            <a:r>
              <a:rPr lang="en-US" sz="1600" baseline="-25000" dirty="0"/>
              <a:t>4</a:t>
            </a:r>
            <a:r>
              <a:rPr lang="en-US" sz="1600" dirty="0"/>
              <a:t>, </a:t>
            </a:r>
            <a:r>
              <a:rPr lang="en-US" sz="1600" dirty="0" smtClean="0"/>
              <a:t>ZnMoO</a:t>
            </a:r>
            <a:r>
              <a:rPr lang="en-US" sz="1600" baseline="-25000" dirty="0"/>
              <a:t>4</a:t>
            </a:r>
            <a:r>
              <a:rPr lang="en-US" sz="1600" dirty="0" smtClean="0"/>
              <a:t>, Li2MoO</a:t>
            </a:r>
            <a:r>
              <a:rPr lang="en-US" sz="1600" baseline="-25000" dirty="0"/>
              <a:t>4</a:t>
            </a:r>
            <a:r>
              <a:rPr lang="en-US" sz="1600" dirty="0" smtClean="0"/>
              <a:t>, ZnWO</a:t>
            </a:r>
            <a:r>
              <a:rPr lang="en-US" sz="1600" baseline="-25000" dirty="0"/>
              <a:t>4</a:t>
            </a:r>
            <a:r>
              <a:rPr lang="en-US" sz="1600" dirty="0" smtClean="0"/>
              <a:t> </a:t>
            </a:r>
            <a:r>
              <a:rPr lang="en-US" sz="1600" dirty="0"/>
              <a:t>crystal scintillators will be developed and tested. New nuclear data (more accurate half-life values or new improved half-life limits) on radioactivity of cadmium, tungsten, zinc and molybdenum isotopes will be obtained.</a:t>
            </a:r>
            <a:endParaRPr lang="en-US" sz="1600" dirty="0"/>
          </a:p>
        </p:txBody>
      </p:sp>
    </p:spTree>
    <p:extLst>
      <p:ext uri="{BB962C8B-B14F-4D97-AF65-F5344CB8AC3E}">
        <p14:creationId xmlns:p14="http://schemas.microsoft.com/office/powerpoint/2010/main" val="2456263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кутник 11"/>
          <p:cNvSpPr/>
          <p:nvPr/>
        </p:nvSpPr>
        <p:spPr>
          <a:xfrm>
            <a:off x="264416" y="6622951"/>
            <a:ext cx="9525058" cy="635302"/>
          </a:xfrm>
          <a:prstGeom prst="rect">
            <a:avLst/>
          </a:prstGeom>
          <a:solidFill>
            <a:srgbClr val="FFFFCC"/>
          </a:solidFill>
        </p:spPr>
        <p:txBody>
          <a:bodyPr wrap="square">
            <a:spAutoFit/>
          </a:bodyPr>
          <a:lstStyle/>
          <a:p>
            <a:r>
              <a:rPr lang="fr-FR" sz="1764" dirty="0">
                <a:latin typeface="Arial Narrow" panose="020B0606020202030204" pitchFamily="34" charset="0"/>
              </a:rPr>
              <a:t>[1] E. Armengaud et al., </a:t>
            </a:r>
            <a:r>
              <a:rPr lang="en-US" sz="1764" dirty="0">
                <a:latin typeface="Arial Narrow" panose="020B0606020202030204" pitchFamily="34" charset="0"/>
              </a:rPr>
              <a:t>Development of </a:t>
            </a:r>
            <a:r>
              <a:rPr lang="en-US" sz="1764" baseline="30000" dirty="0">
                <a:latin typeface="Arial Narrow" panose="020B0606020202030204" pitchFamily="34" charset="0"/>
              </a:rPr>
              <a:t>100</a:t>
            </a:r>
            <a:r>
              <a:rPr lang="en-US" sz="1764" dirty="0">
                <a:latin typeface="Arial Narrow" panose="020B0606020202030204" pitchFamily="34" charset="0"/>
              </a:rPr>
              <a:t>Mo-containing scintillating bolometers for a high-sensitivity neutrinoless double-beta decay search</a:t>
            </a:r>
            <a:r>
              <a:rPr lang="fr-FR" sz="1764" dirty="0">
                <a:latin typeface="Arial Narrow" panose="020B0606020202030204" pitchFamily="34" charset="0"/>
              </a:rPr>
              <a:t> submitted to EPJA ; </a:t>
            </a:r>
            <a:r>
              <a:rPr lang="en-US" sz="1764" dirty="0">
                <a:latin typeface="Arial Narrow" panose="020B0606020202030204" pitchFamily="34" charset="0"/>
              </a:rPr>
              <a:t>arXiv:1704.01758v2 [</a:t>
            </a:r>
            <a:r>
              <a:rPr lang="en-US" sz="1764" dirty="0" err="1">
                <a:latin typeface="Arial Narrow" panose="020B0606020202030204" pitchFamily="34" charset="0"/>
              </a:rPr>
              <a:t>physics.ins-det</a:t>
            </a:r>
            <a:r>
              <a:rPr lang="en-US" sz="1764" dirty="0">
                <a:latin typeface="Arial Narrow" panose="020B0606020202030204" pitchFamily="34" charset="0"/>
              </a:rPr>
              <a:t>] 4 Oct 2017</a:t>
            </a:r>
            <a:endParaRPr lang="uk-UA" sz="1764" dirty="0">
              <a:latin typeface="Arial Narrow" panose="020B0606020202030204" pitchFamily="34" charset="0"/>
            </a:endParaRPr>
          </a:p>
        </p:txBody>
      </p:sp>
      <p:sp>
        <p:nvSpPr>
          <p:cNvPr id="2" name="Заголовок 1"/>
          <p:cNvSpPr>
            <a:spLocks noGrp="1"/>
          </p:cNvSpPr>
          <p:nvPr>
            <p:ph type="title"/>
          </p:nvPr>
        </p:nvSpPr>
        <p:spPr>
          <a:xfrm>
            <a:off x="96525" y="49189"/>
            <a:ext cx="10079567" cy="1259946"/>
          </a:xfrm>
        </p:spPr>
        <p:txBody>
          <a:bodyPr>
            <a:normAutofit/>
          </a:bodyPr>
          <a:lstStyle/>
          <a:p>
            <a:r>
              <a:rPr lang="en-US" sz="3086" dirty="0"/>
              <a:t>Development of </a:t>
            </a:r>
            <a:r>
              <a:rPr lang="en-GB" sz="3086" dirty="0"/>
              <a:t>low background scintillation detectors</a:t>
            </a:r>
            <a:br>
              <a:rPr lang="en-GB" sz="3086" dirty="0"/>
            </a:br>
            <a:r>
              <a:rPr lang="en-US" sz="2646" dirty="0"/>
              <a:t>R&amp;D of ZnMoO</a:t>
            </a:r>
            <a:r>
              <a:rPr lang="en-US" sz="2646" baseline="-25000" dirty="0"/>
              <a:t>4</a:t>
            </a:r>
            <a:r>
              <a:rPr lang="en-US" sz="2646" dirty="0"/>
              <a:t> and Li</a:t>
            </a:r>
            <a:r>
              <a:rPr lang="en-US" sz="2646" baseline="-25000" dirty="0"/>
              <a:t>2</a:t>
            </a:r>
            <a:r>
              <a:rPr lang="en-US" sz="2646" dirty="0"/>
              <a:t>MoO</a:t>
            </a:r>
            <a:r>
              <a:rPr lang="en-US" sz="2646" baseline="-25000" dirty="0"/>
              <a:t>4  </a:t>
            </a:r>
            <a:r>
              <a:rPr lang="en-US" sz="2646" dirty="0"/>
              <a:t>cryogenic scintillation detectors</a:t>
            </a:r>
            <a:endParaRPr lang="uk-UA" sz="2646" dirty="0"/>
          </a:p>
        </p:txBody>
      </p:sp>
      <p:sp>
        <p:nvSpPr>
          <p:cNvPr id="4" name="Місце для номера слайда 3"/>
          <p:cNvSpPr>
            <a:spLocks noGrp="1"/>
          </p:cNvSpPr>
          <p:nvPr>
            <p:ph type="sldNum" sz="quarter" idx="4294967295"/>
          </p:nvPr>
        </p:nvSpPr>
        <p:spPr/>
        <p:txBody>
          <a:bodyPr/>
          <a:lstStyle/>
          <a:p>
            <a:endParaRPr lang="uk-UA" dirty="0"/>
          </a:p>
        </p:txBody>
      </p:sp>
      <p:graphicFrame>
        <p:nvGraphicFramePr>
          <p:cNvPr id="3" name="Об'єкт 2"/>
          <p:cNvGraphicFramePr>
            <a:graphicFrameLocks noChangeAspect="1"/>
          </p:cNvGraphicFramePr>
          <p:nvPr>
            <p:extLst/>
          </p:nvPr>
        </p:nvGraphicFramePr>
        <p:xfrm>
          <a:off x="5094423" y="5661744"/>
          <a:ext cx="4787794" cy="419982"/>
        </p:xfrm>
        <a:graphic>
          <a:graphicData uri="http://schemas.openxmlformats.org/presentationml/2006/ole">
            <mc:AlternateContent xmlns:mc="http://schemas.openxmlformats.org/markup-compatibility/2006">
              <mc:Choice xmlns:v="urn:schemas-microsoft-com:vml" Requires="v">
                <p:oleObj spid="_x0000_s2059" name="Equation" r:id="rId3" imgW="2920680" imgH="241200" progId="Equation.DSMT4">
                  <p:embed/>
                </p:oleObj>
              </mc:Choice>
              <mc:Fallback>
                <p:oleObj name="Equation" r:id="rId3" imgW="2920680" imgH="241200" progId="Equation.DSMT4">
                  <p:embed/>
                  <p:pic>
                    <p:nvPicPr>
                      <p:cNvPr id="3" name="Об'єкт 2"/>
                      <p:cNvPicPr>
                        <a:picLocks noChangeAspect="1" noChangeArrowheads="1"/>
                      </p:cNvPicPr>
                      <p:nvPr/>
                    </p:nvPicPr>
                    <p:blipFill>
                      <a:blip r:embed="rId4"/>
                      <a:srcRect/>
                      <a:stretch>
                        <a:fillRect/>
                      </a:stretch>
                    </p:blipFill>
                    <p:spPr bwMode="auto">
                      <a:xfrm>
                        <a:off x="5094423" y="5661744"/>
                        <a:ext cx="4787794" cy="419982"/>
                      </a:xfrm>
                      <a:prstGeom prst="rect">
                        <a:avLst/>
                      </a:prstGeom>
                      <a:solidFill>
                        <a:srgbClr val="FFFF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198407" y="6150859"/>
            <a:ext cx="9286932" cy="397673"/>
          </a:xfrm>
          <a:prstGeom prst="rect">
            <a:avLst/>
          </a:prstGeom>
          <a:noFill/>
        </p:spPr>
        <p:txBody>
          <a:bodyPr wrap="square" rtlCol="0">
            <a:spAutoFit/>
          </a:bodyPr>
          <a:lstStyle/>
          <a:p>
            <a:r>
              <a:rPr lang="en-US" sz="1984" b="1" dirty="0">
                <a:solidFill>
                  <a:srgbClr val="0000CC"/>
                </a:solidFill>
              </a:rPr>
              <a:t>An important physical result: the most accurate </a:t>
            </a:r>
            <a:r>
              <a:rPr lang="en-US" sz="1984" b="1" i="1" dirty="0">
                <a:solidFill>
                  <a:srgbClr val="0000CC"/>
                </a:solidFill>
              </a:rPr>
              <a:t>T</a:t>
            </a:r>
            <a:r>
              <a:rPr lang="en-US" sz="1984" b="1" baseline="-25000" dirty="0">
                <a:solidFill>
                  <a:srgbClr val="0000CC"/>
                </a:solidFill>
              </a:rPr>
              <a:t>1/2</a:t>
            </a:r>
            <a:r>
              <a:rPr lang="en-US" sz="1984" b="1" dirty="0">
                <a:solidFill>
                  <a:srgbClr val="0000CC"/>
                </a:solidFill>
              </a:rPr>
              <a:t> of </a:t>
            </a:r>
            <a:r>
              <a:rPr lang="en-US" sz="1984" b="1" baseline="30000" dirty="0">
                <a:solidFill>
                  <a:srgbClr val="0000CC"/>
                </a:solidFill>
              </a:rPr>
              <a:t>100</a:t>
            </a:r>
            <a:r>
              <a:rPr lang="en-US" sz="1984" b="1" dirty="0">
                <a:solidFill>
                  <a:srgbClr val="0000CC"/>
                </a:solidFill>
              </a:rPr>
              <a:t>Mo</a:t>
            </a:r>
            <a:endParaRPr lang="uk-UA" sz="1984" b="1" dirty="0">
              <a:solidFill>
                <a:srgbClr val="0000CC"/>
              </a:solidFill>
            </a:endParaRPr>
          </a:p>
        </p:txBody>
      </p:sp>
      <p:grpSp>
        <p:nvGrpSpPr>
          <p:cNvPr id="15" name="Групувати 14"/>
          <p:cNvGrpSpPr/>
          <p:nvPr/>
        </p:nvGrpSpPr>
        <p:grpSpPr>
          <a:xfrm>
            <a:off x="5755669" y="2015648"/>
            <a:ext cx="4406207" cy="3510449"/>
            <a:chOff x="251520" y="1324505"/>
            <a:chExt cx="3633846" cy="3184615"/>
          </a:xfrm>
        </p:grpSpPr>
        <p:grpSp>
          <p:nvGrpSpPr>
            <p:cNvPr id="20" name="Групувати 19"/>
            <p:cNvGrpSpPr/>
            <p:nvPr/>
          </p:nvGrpSpPr>
          <p:grpSpPr>
            <a:xfrm>
              <a:off x="251520" y="1324505"/>
              <a:ext cx="3633846" cy="3184615"/>
              <a:chOff x="239394" y="1555322"/>
              <a:chExt cx="3633846" cy="3184615"/>
            </a:xfrm>
          </p:grpSpPr>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394" y="1555322"/>
                <a:ext cx="3633846" cy="3184615"/>
              </a:xfrm>
              <a:prstGeom prst="rect">
                <a:avLst/>
              </a:prstGeom>
            </p:spPr>
          </p:pic>
          <p:sp>
            <p:nvSpPr>
              <p:cNvPr id="17" name="Прямокутник 16"/>
              <p:cNvSpPr/>
              <p:nvPr/>
            </p:nvSpPr>
            <p:spPr>
              <a:xfrm>
                <a:off x="1619672" y="1715601"/>
                <a:ext cx="2160240" cy="5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4"/>
              </a:p>
            </p:txBody>
          </p:sp>
        </p:grpSp>
        <p:sp>
          <p:nvSpPr>
            <p:cNvPr id="21" name="Прямокутник 20"/>
            <p:cNvSpPr/>
            <p:nvPr/>
          </p:nvSpPr>
          <p:spPr>
            <a:xfrm>
              <a:off x="2267744" y="1835068"/>
              <a:ext cx="1309058" cy="360762"/>
            </a:xfrm>
            <a:prstGeom prst="rect">
              <a:avLst/>
            </a:prstGeom>
          </p:spPr>
          <p:txBody>
            <a:bodyPr wrap="none">
              <a:spAutoFit/>
            </a:bodyPr>
            <a:lstStyle/>
            <a:p>
              <a:r>
                <a:rPr lang="en-US" sz="1984" dirty="0"/>
                <a:t>2</a:t>
              </a:r>
              <a:r>
                <a:rPr lang="en-US" sz="1984" dirty="0">
                  <a:sym typeface="Symbol"/>
                </a:rPr>
                <a:t>2,</a:t>
              </a:r>
              <a:r>
                <a:rPr lang="en-US" sz="1984" dirty="0"/>
                <a:t> </a:t>
              </a:r>
              <a:r>
                <a:rPr lang="en-US" sz="1984" baseline="30000" dirty="0"/>
                <a:t>100</a:t>
              </a:r>
              <a:r>
                <a:rPr lang="en-US" sz="1984" dirty="0"/>
                <a:t>Mo </a:t>
              </a:r>
              <a:endParaRPr lang="uk-UA" sz="1984" dirty="0"/>
            </a:p>
          </p:txBody>
        </p:sp>
        <p:cxnSp>
          <p:nvCxnSpPr>
            <p:cNvPr id="23" name="Пряма зі стрілкою 22"/>
            <p:cNvCxnSpPr/>
            <p:nvPr/>
          </p:nvCxnSpPr>
          <p:spPr>
            <a:xfrm flipH="1">
              <a:off x="2468899" y="2213569"/>
              <a:ext cx="178531" cy="4085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77784" y="4687406"/>
            <a:ext cx="5588661" cy="1477328"/>
          </a:xfrm>
          <a:prstGeom prst="rect">
            <a:avLst/>
          </a:prstGeom>
          <a:noFill/>
        </p:spPr>
        <p:txBody>
          <a:bodyPr wrap="square" rtlCol="0">
            <a:spAutoFit/>
          </a:bodyPr>
          <a:lstStyle/>
          <a:p>
            <a:pPr marL="314982" indent="-314982">
              <a:buFont typeface="Arial" panose="020B0604020202020204" pitchFamily="34" charset="0"/>
              <a:buChar char="•"/>
            </a:pPr>
            <a:r>
              <a:rPr lang="en-US" dirty="0"/>
              <a:t>Energy resolution FWHM = 4-6 keV at 2615 keV</a:t>
            </a:r>
          </a:p>
          <a:p>
            <a:pPr marL="314982" indent="-314982">
              <a:buFont typeface="Arial" panose="020B0604020202020204" pitchFamily="34" charset="0"/>
              <a:buChar char="•"/>
            </a:pPr>
            <a:r>
              <a:rPr lang="en-US" dirty="0"/>
              <a:t>Particle discrimination capability: </a:t>
            </a:r>
            <a:br>
              <a:rPr lang="en-US" dirty="0"/>
            </a:br>
            <a:r>
              <a:rPr lang="en-US" i="1" dirty="0"/>
              <a:t>DP</a:t>
            </a:r>
            <a:r>
              <a:rPr lang="en-US" baseline="-25000" dirty="0">
                <a:sym typeface="Symbol"/>
              </a:rPr>
              <a:t>/ </a:t>
            </a:r>
            <a:r>
              <a:rPr lang="en-US" dirty="0"/>
              <a:t>= 9 – 18 </a:t>
            </a:r>
          </a:p>
          <a:p>
            <a:pPr marL="314982" indent="-314982">
              <a:buFont typeface="Arial" panose="020B0604020202020204" pitchFamily="34" charset="0"/>
              <a:buChar char="•"/>
            </a:pPr>
            <a:r>
              <a:rPr lang="en-US" dirty="0"/>
              <a:t>Low radioactive contamination: </a:t>
            </a:r>
            <a:br>
              <a:rPr lang="en-US" dirty="0"/>
            </a:br>
            <a:r>
              <a:rPr lang="en-US" dirty="0"/>
              <a:t>&lt; 10 </a:t>
            </a:r>
            <a:r>
              <a:rPr lang="en-US" dirty="0">
                <a:sym typeface="Symbol"/>
              </a:rPr>
              <a:t>Bq/kg of </a:t>
            </a:r>
            <a:r>
              <a:rPr lang="en-US" baseline="30000" dirty="0">
                <a:sym typeface="Symbol"/>
              </a:rPr>
              <a:t>226</a:t>
            </a:r>
            <a:r>
              <a:rPr lang="en-US" dirty="0">
                <a:sym typeface="Symbol"/>
              </a:rPr>
              <a:t>Ra and </a:t>
            </a:r>
            <a:r>
              <a:rPr lang="en-US" baseline="30000" dirty="0">
                <a:sym typeface="Symbol"/>
              </a:rPr>
              <a:t>228</a:t>
            </a:r>
            <a:r>
              <a:rPr lang="en-US" dirty="0">
                <a:sym typeface="Symbol"/>
              </a:rPr>
              <a:t>Th</a:t>
            </a:r>
            <a:endParaRPr lang="uk-UA" dirty="0"/>
          </a:p>
        </p:txBody>
      </p:sp>
      <p:grpSp>
        <p:nvGrpSpPr>
          <p:cNvPr id="22" name="Групувати 21"/>
          <p:cNvGrpSpPr/>
          <p:nvPr/>
        </p:nvGrpSpPr>
        <p:grpSpPr>
          <a:xfrm>
            <a:off x="277784" y="2084203"/>
            <a:ext cx="2570191" cy="1925875"/>
            <a:chOff x="323528" y="1556792"/>
            <a:chExt cx="2564794" cy="1921831"/>
          </a:xfrm>
        </p:grpSpPr>
        <p:pic>
          <p:nvPicPr>
            <p:cNvPr id="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556792"/>
              <a:ext cx="2564794" cy="164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640363" y="2777086"/>
              <a:ext cx="2116319" cy="701537"/>
            </a:xfrm>
            <a:prstGeom prst="rect">
              <a:avLst/>
            </a:prstGeom>
            <a:solidFill>
              <a:srgbClr val="CCFFFF"/>
            </a:solidFill>
          </p:spPr>
          <p:txBody>
            <a:bodyPr wrap="square" rtlCol="0">
              <a:spAutoFit/>
            </a:bodyPr>
            <a:lstStyle/>
            <a:p>
              <a:r>
                <a:rPr lang="en-US" sz="1984" dirty="0"/>
                <a:t>Li</a:t>
              </a:r>
              <a:r>
                <a:rPr lang="en-US" sz="1984" baseline="-25000" dirty="0"/>
                <a:t>2</a:t>
              </a:r>
              <a:r>
                <a:rPr lang="en-US" sz="1984" dirty="0"/>
                <a:t>MoO</a:t>
              </a:r>
              <a:r>
                <a:rPr lang="en-US" sz="1984" baseline="-25000" dirty="0"/>
                <a:t>4</a:t>
              </a:r>
              <a:r>
                <a:rPr lang="en-US" sz="1984" dirty="0"/>
                <a:t> </a:t>
              </a:r>
              <a:r>
                <a:rPr lang="en-US" sz="1984" dirty="0">
                  <a:sym typeface="Symbol"/>
                </a:rPr>
                <a:t></a:t>
              </a:r>
              <a:r>
                <a:rPr lang="en-US" sz="1984" dirty="0"/>
                <a:t>53 mm</a:t>
              </a:r>
              <a:endParaRPr lang="uk-UA" sz="1984" dirty="0"/>
            </a:p>
          </p:txBody>
        </p:sp>
      </p:grpSp>
      <p:sp>
        <p:nvSpPr>
          <p:cNvPr id="19" name="TextBox 18"/>
          <p:cNvSpPr txBox="1"/>
          <p:nvPr/>
        </p:nvSpPr>
        <p:spPr>
          <a:xfrm>
            <a:off x="2897175" y="1778805"/>
            <a:ext cx="2897204" cy="2535053"/>
          </a:xfrm>
          <a:prstGeom prst="rect">
            <a:avLst/>
          </a:prstGeom>
          <a:noFill/>
        </p:spPr>
        <p:txBody>
          <a:bodyPr wrap="square" rtlCol="0">
            <a:spAutoFit/>
          </a:bodyPr>
          <a:lstStyle/>
          <a:p>
            <a:r>
              <a:rPr lang="en-US" sz="1984" dirty="0"/>
              <a:t>Production of high quality zinc (ZnMoO</a:t>
            </a:r>
            <a:r>
              <a:rPr lang="en-US" sz="1984" baseline="-25000" dirty="0"/>
              <a:t>4</a:t>
            </a:r>
            <a:r>
              <a:rPr lang="en-US" sz="1984" dirty="0"/>
              <a:t>) and lithium molybdate (Li</a:t>
            </a:r>
            <a:r>
              <a:rPr lang="en-US" sz="1984" baseline="-25000" dirty="0"/>
              <a:t>2</a:t>
            </a:r>
            <a:r>
              <a:rPr lang="en-US" sz="1984" dirty="0"/>
              <a:t>MoO</a:t>
            </a:r>
            <a:r>
              <a:rPr lang="en-US" sz="1984" baseline="-25000" dirty="0"/>
              <a:t>4</a:t>
            </a:r>
            <a:r>
              <a:rPr lang="en-US" sz="1984" dirty="0"/>
              <a:t>) crystal scintillators (including scintillators from enriched </a:t>
            </a:r>
            <a:r>
              <a:rPr lang="en-US" sz="1984" baseline="30000" dirty="0"/>
              <a:t>100</a:t>
            </a:r>
            <a:r>
              <a:rPr lang="en-US" sz="1984" dirty="0"/>
              <a:t>Mo) has been developed </a:t>
            </a:r>
            <a:endParaRPr lang="uk-UA" sz="1984" dirty="0"/>
          </a:p>
        </p:txBody>
      </p:sp>
      <p:sp>
        <p:nvSpPr>
          <p:cNvPr id="26" name="TextBox 25"/>
          <p:cNvSpPr txBox="1"/>
          <p:nvPr/>
        </p:nvSpPr>
        <p:spPr>
          <a:xfrm>
            <a:off x="119032" y="4087097"/>
            <a:ext cx="6508790" cy="703013"/>
          </a:xfrm>
          <a:prstGeom prst="rect">
            <a:avLst/>
          </a:prstGeom>
          <a:noFill/>
        </p:spPr>
        <p:txBody>
          <a:bodyPr wrap="square" rtlCol="0">
            <a:spAutoFit/>
          </a:bodyPr>
          <a:lstStyle/>
          <a:p>
            <a:r>
              <a:rPr lang="en-US" sz="1984" b="1" dirty="0">
                <a:solidFill>
                  <a:srgbClr val="0000CC"/>
                </a:solidFill>
              </a:rPr>
              <a:t>High performance Li</a:t>
            </a:r>
            <a:r>
              <a:rPr lang="en-US" sz="1984" b="1" baseline="-25000" dirty="0">
                <a:solidFill>
                  <a:srgbClr val="0000CC"/>
                </a:solidFill>
              </a:rPr>
              <a:t>2</a:t>
            </a:r>
            <a:r>
              <a:rPr lang="en-US" sz="1984" b="1" baseline="30000" dirty="0">
                <a:solidFill>
                  <a:srgbClr val="0000CC"/>
                </a:solidFill>
              </a:rPr>
              <a:t>100</a:t>
            </a:r>
            <a:r>
              <a:rPr lang="en-US" sz="1984" b="1" dirty="0">
                <a:solidFill>
                  <a:srgbClr val="0000CC"/>
                </a:solidFill>
              </a:rPr>
              <a:t>MoO</a:t>
            </a:r>
            <a:r>
              <a:rPr lang="en-US" sz="1984" b="1" baseline="-25000" dirty="0">
                <a:solidFill>
                  <a:srgbClr val="0000CC"/>
                </a:solidFill>
              </a:rPr>
              <a:t>4</a:t>
            </a:r>
            <a:r>
              <a:rPr lang="en-US" sz="1984" b="1" dirty="0">
                <a:solidFill>
                  <a:srgbClr val="0000CC"/>
                </a:solidFill>
              </a:rPr>
              <a:t> scintillating bolometers:</a:t>
            </a:r>
            <a:endParaRPr lang="uk-UA" sz="1984" b="1" dirty="0">
              <a:solidFill>
                <a:srgbClr val="0000CC"/>
              </a:solidFill>
            </a:endParaRPr>
          </a:p>
        </p:txBody>
      </p:sp>
      <p:sp>
        <p:nvSpPr>
          <p:cNvPr id="27" name="Прямокутник 26"/>
          <p:cNvSpPr/>
          <p:nvPr/>
        </p:nvSpPr>
        <p:spPr>
          <a:xfrm>
            <a:off x="6074453" y="1862722"/>
            <a:ext cx="4005642" cy="567207"/>
          </a:xfrm>
          <a:prstGeom prst="rect">
            <a:avLst/>
          </a:prstGeom>
          <a:solidFill>
            <a:schemeClr val="bg1"/>
          </a:solidFill>
        </p:spPr>
        <p:txBody>
          <a:bodyPr wrap="square">
            <a:spAutoFit/>
          </a:bodyPr>
          <a:lstStyle/>
          <a:p>
            <a:r>
              <a:rPr lang="en-US" sz="1543" dirty="0"/>
              <a:t>186 g Li</a:t>
            </a:r>
            <a:r>
              <a:rPr lang="en-US" sz="1543" baseline="-25000" dirty="0"/>
              <a:t>2</a:t>
            </a:r>
            <a:r>
              <a:rPr lang="en-US" sz="1543" baseline="30000" dirty="0"/>
              <a:t>100</a:t>
            </a:r>
            <a:r>
              <a:rPr lang="en-US" sz="1543" dirty="0"/>
              <a:t>MoO</a:t>
            </a:r>
            <a:r>
              <a:rPr lang="en-US" sz="1543" baseline="-25000" dirty="0"/>
              <a:t>4</a:t>
            </a:r>
            <a:r>
              <a:rPr lang="en-US" sz="1543" dirty="0"/>
              <a:t>,  1303 h in EDELWEISS set-up at the Modane underground Lab</a:t>
            </a:r>
            <a:endParaRPr lang="uk-UA" sz="1543" dirty="0"/>
          </a:p>
        </p:txBody>
      </p:sp>
      <p:sp>
        <p:nvSpPr>
          <p:cNvPr id="6" name="TextBox 5"/>
          <p:cNvSpPr txBox="1"/>
          <p:nvPr/>
        </p:nvSpPr>
        <p:spPr>
          <a:xfrm>
            <a:off x="833411" y="1229579"/>
            <a:ext cx="8572552" cy="397673"/>
          </a:xfrm>
          <a:prstGeom prst="rect">
            <a:avLst/>
          </a:prstGeom>
          <a:noFill/>
        </p:spPr>
        <p:txBody>
          <a:bodyPr wrap="square" rtlCol="0">
            <a:spAutoFit/>
          </a:bodyPr>
          <a:lstStyle/>
          <a:p>
            <a:pPr algn="ctr"/>
            <a:r>
              <a:rPr lang="en-US" sz="1984" dirty="0"/>
              <a:t>Collaboration with CSNSM, Orsay, France</a:t>
            </a:r>
            <a:endParaRPr lang="uk-UA" sz="1984" dirty="0"/>
          </a:p>
        </p:txBody>
      </p:sp>
      <p:sp>
        <p:nvSpPr>
          <p:cNvPr id="29" name="TextBox 28"/>
          <p:cNvSpPr txBox="1"/>
          <p:nvPr/>
        </p:nvSpPr>
        <p:spPr>
          <a:xfrm>
            <a:off x="529" y="7267557"/>
            <a:ext cx="10079567" cy="295915"/>
          </a:xfrm>
          <a:prstGeom prst="rect">
            <a:avLst/>
          </a:prstGeom>
          <a:noFill/>
        </p:spPr>
        <p:txBody>
          <a:bodyPr wrap="square" rtlCol="0">
            <a:spAutoFit/>
          </a:bodyPr>
          <a:lstStyle/>
          <a:p>
            <a:r>
              <a:rPr lang="en-US" sz="1323" dirty="0" err="1"/>
              <a:t>F.A.Danevich</a:t>
            </a:r>
            <a:r>
              <a:rPr lang="en-US" sz="1323" dirty="0"/>
              <a:t>            Development of </a:t>
            </a:r>
            <a:r>
              <a:rPr lang="en-GB" sz="1323" dirty="0"/>
              <a:t>low background scintillation detectors for monitoring of trace radioactivity levels  </a:t>
            </a:r>
            <a:endParaRPr lang="uk-UA" sz="1323" dirty="0"/>
          </a:p>
        </p:txBody>
      </p:sp>
    </p:spTree>
    <p:extLst>
      <p:ext uri="{BB962C8B-B14F-4D97-AF65-F5344CB8AC3E}">
        <p14:creationId xmlns:p14="http://schemas.microsoft.com/office/powerpoint/2010/main" val="274334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507" y="49189"/>
            <a:ext cx="9071610" cy="1259946"/>
          </a:xfrm>
        </p:spPr>
        <p:txBody>
          <a:bodyPr>
            <a:normAutofit/>
          </a:bodyPr>
          <a:lstStyle/>
          <a:p>
            <a:r>
              <a:rPr lang="en-US" sz="2646" dirty="0"/>
              <a:t>A pilot 0</a:t>
            </a:r>
            <a:r>
              <a:rPr lang="en-US" sz="2646" dirty="0">
                <a:sym typeface="Symbol"/>
              </a:rPr>
              <a:t></a:t>
            </a:r>
            <a:r>
              <a:rPr lang="en-US" sz="2646" dirty="0"/>
              <a:t>2</a:t>
            </a:r>
            <a:r>
              <a:rPr lang="en-US" sz="2646" dirty="0">
                <a:sym typeface="Symbol"/>
              </a:rPr>
              <a:t> </a:t>
            </a:r>
            <a:r>
              <a:rPr lang="en-US" sz="2646" dirty="0"/>
              <a:t>experiment with 20 radiopure Li</a:t>
            </a:r>
            <a:r>
              <a:rPr lang="en-US" sz="2646" baseline="-25000" dirty="0"/>
              <a:t>2</a:t>
            </a:r>
            <a:r>
              <a:rPr lang="en-US" sz="2646" baseline="30000" dirty="0"/>
              <a:t>100</a:t>
            </a:r>
            <a:r>
              <a:rPr lang="en-US" sz="2646" dirty="0"/>
              <a:t>MoO</a:t>
            </a:r>
            <a:r>
              <a:rPr lang="en-US" sz="2646" baseline="-25000" dirty="0"/>
              <a:t>4</a:t>
            </a:r>
            <a:r>
              <a:rPr lang="en-US" sz="2646" dirty="0"/>
              <a:t> crystal scintillators should start in the beginning of 2018</a:t>
            </a:r>
            <a:endParaRPr lang="uk-UA" sz="2646" dirty="0"/>
          </a:p>
        </p:txBody>
      </p:sp>
      <p:sp>
        <p:nvSpPr>
          <p:cNvPr id="4" name="Місце для номера слайда 3"/>
          <p:cNvSpPr>
            <a:spLocks noGrp="1"/>
          </p:cNvSpPr>
          <p:nvPr>
            <p:ph type="sldNum" sz="quarter" idx="4294967295"/>
          </p:nvPr>
        </p:nvSpPr>
        <p:spPr/>
        <p:txBody>
          <a:bodyPr/>
          <a:lstStyle/>
          <a:p>
            <a:endParaRPr lang="uk-UA" dirty="0"/>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235" y="3224209"/>
            <a:ext cx="2368462" cy="1773842"/>
          </a:xfrm>
          <a:prstGeom prst="rect">
            <a:avLst/>
          </a:prstGeom>
        </p:spPr>
      </p:pic>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05" y="5119244"/>
            <a:ext cx="2358554" cy="1766418"/>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101" y="1285468"/>
            <a:ext cx="2388603" cy="1812695"/>
          </a:xfrm>
          <a:prstGeom prst="rect">
            <a:avLst/>
          </a:prstGeom>
        </p:spPr>
      </p:pic>
      <p:sp>
        <p:nvSpPr>
          <p:cNvPr id="9" name="TextBox 8"/>
          <p:cNvSpPr txBox="1"/>
          <p:nvPr/>
        </p:nvSpPr>
        <p:spPr>
          <a:xfrm>
            <a:off x="2976550" y="1239822"/>
            <a:ext cx="6958013" cy="1098121"/>
          </a:xfrm>
          <a:prstGeom prst="rect">
            <a:avLst/>
          </a:prstGeom>
          <a:noFill/>
        </p:spPr>
        <p:txBody>
          <a:bodyPr wrap="square" rtlCol="0">
            <a:spAutoFit/>
          </a:bodyPr>
          <a:lstStyle/>
          <a:p>
            <a:pPr marL="192489" indent="-192489">
              <a:spcAft>
                <a:spcPts val="661"/>
              </a:spcAft>
              <a:buFont typeface="Arial" panose="020B0604020202020204" pitchFamily="34" charset="0"/>
              <a:buChar char="•"/>
            </a:pPr>
            <a:r>
              <a:rPr lang="en-US" sz="1984" dirty="0"/>
              <a:t>20 enriched Li</a:t>
            </a:r>
            <a:r>
              <a:rPr lang="en-US" sz="1984" baseline="-25000" dirty="0"/>
              <a:t>2</a:t>
            </a:r>
            <a:r>
              <a:rPr lang="en-US" sz="1984" baseline="30000" dirty="0"/>
              <a:t>100</a:t>
            </a:r>
            <a:r>
              <a:rPr lang="en-US" sz="1984" dirty="0"/>
              <a:t>MoO</a:t>
            </a:r>
            <a:r>
              <a:rPr lang="en-US" sz="1984" baseline="-25000" dirty="0"/>
              <a:t>4</a:t>
            </a:r>
            <a:r>
              <a:rPr lang="en-US" sz="1984" dirty="0"/>
              <a:t> crystals are produced</a:t>
            </a:r>
          </a:p>
          <a:p>
            <a:pPr marL="192489" indent="-192489">
              <a:spcAft>
                <a:spcPts val="661"/>
              </a:spcAft>
              <a:buFont typeface="Arial" panose="020B0604020202020204" pitchFamily="34" charset="0"/>
              <a:buChar char="•"/>
            </a:pPr>
            <a:r>
              <a:rPr lang="en-US" sz="1984" dirty="0"/>
              <a:t>Assembling of the Li</a:t>
            </a:r>
            <a:r>
              <a:rPr lang="en-US" sz="1984" baseline="-25000" dirty="0"/>
              <a:t>2</a:t>
            </a:r>
            <a:r>
              <a:rPr lang="en-US" sz="1984" baseline="30000" dirty="0"/>
              <a:t>100</a:t>
            </a:r>
            <a:r>
              <a:rPr lang="en-US" sz="1984" dirty="0"/>
              <a:t>MoO</a:t>
            </a:r>
            <a:r>
              <a:rPr lang="en-US" sz="1984" baseline="-25000" dirty="0"/>
              <a:t>4</a:t>
            </a:r>
            <a:r>
              <a:rPr lang="en-US" sz="1984" dirty="0"/>
              <a:t> </a:t>
            </a:r>
            <a:r>
              <a:rPr lang="en-US" sz="1984" dirty="0">
                <a:sym typeface="Symbol"/>
              </a:rPr>
              <a:t>detectors is in progress  aiming to start a pilot experiment beginning of 2018</a:t>
            </a:r>
            <a:endParaRPr lang="uk-UA" sz="1984" dirty="0"/>
          </a:p>
        </p:txBody>
      </p:sp>
      <p:grpSp>
        <p:nvGrpSpPr>
          <p:cNvPr id="7" name="Групувати 6"/>
          <p:cNvGrpSpPr/>
          <p:nvPr/>
        </p:nvGrpSpPr>
        <p:grpSpPr>
          <a:xfrm>
            <a:off x="3135301" y="5519007"/>
            <a:ext cx="6593755" cy="959597"/>
            <a:chOff x="2843808" y="5150759"/>
            <a:chExt cx="5981735" cy="870529"/>
          </a:xfrm>
        </p:grpSpPr>
        <p:sp>
          <p:nvSpPr>
            <p:cNvPr id="21" name="TextBox 20"/>
            <p:cNvSpPr txBox="1"/>
            <p:nvPr/>
          </p:nvSpPr>
          <p:spPr>
            <a:xfrm>
              <a:off x="2843808" y="5150759"/>
              <a:ext cx="5981735" cy="360762"/>
            </a:xfrm>
            <a:prstGeom prst="rect">
              <a:avLst/>
            </a:prstGeom>
            <a:noFill/>
          </p:spPr>
          <p:txBody>
            <a:bodyPr wrap="square" rtlCol="0">
              <a:spAutoFit/>
            </a:bodyPr>
            <a:lstStyle/>
            <a:p>
              <a:r>
                <a:rPr lang="en-US" sz="1984" b="1" dirty="0">
                  <a:solidFill>
                    <a:srgbClr val="0000CC"/>
                  </a:solidFill>
                </a:rPr>
                <a:t>Sensitivity with 40 detectors over 3 yr: </a:t>
              </a:r>
              <a:endParaRPr lang="uk-UA" sz="1984" b="1" dirty="0">
                <a:solidFill>
                  <a:srgbClr val="0000CC"/>
                </a:solidFill>
              </a:endParaRPr>
            </a:p>
          </p:txBody>
        </p:sp>
        <p:graphicFrame>
          <p:nvGraphicFramePr>
            <p:cNvPr id="10" name="Об'єкт 9"/>
            <p:cNvGraphicFramePr>
              <a:graphicFrameLocks noChangeAspect="1"/>
            </p:cNvGraphicFramePr>
            <p:nvPr>
              <p:extLst/>
            </p:nvPr>
          </p:nvGraphicFramePr>
          <p:xfrm>
            <a:off x="2931815" y="5573466"/>
            <a:ext cx="2883058" cy="441801"/>
          </p:xfrm>
          <a:graphic>
            <a:graphicData uri="http://schemas.openxmlformats.org/presentationml/2006/ole">
              <mc:AlternateContent xmlns:mc="http://schemas.openxmlformats.org/markup-compatibility/2006">
                <mc:Choice xmlns:v="urn:schemas-microsoft-com:vml" Requires="v">
                  <p:oleObj spid="_x0000_s3110" name="Equation" r:id="rId6" imgW="1663560" imgH="241200" progId="Equation.DSMT4">
                    <p:embed/>
                  </p:oleObj>
                </mc:Choice>
                <mc:Fallback>
                  <p:oleObj name="Equation" r:id="rId6" imgW="1663560" imgH="241200" progId="Equation.DSMT4">
                    <p:embed/>
                    <p:pic>
                      <p:nvPicPr>
                        <p:cNvPr id="10" name="Об'єкт 9"/>
                        <p:cNvPicPr>
                          <a:picLocks noChangeAspect="1" noChangeArrowheads="1"/>
                        </p:cNvPicPr>
                        <p:nvPr/>
                      </p:nvPicPr>
                      <p:blipFill>
                        <a:blip r:embed="rId7"/>
                        <a:srcRect/>
                        <a:stretch>
                          <a:fillRect/>
                        </a:stretch>
                      </p:blipFill>
                      <p:spPr bwMode="auto">
                        <a:xfrm>
                          <a:off x="2931815" y="5573466"/>
                          <a:ext cx="2883058" cy="44180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Об'єкт 14"/>
            <p:cNvGraphicFramePr>
              <a:graphicFrameLocks noChangeAspect="1"/>
            </p:cNvGraphicFramePr>
            <p:nvPr>
              <p:extLst/>
            </p:nvPr>
          </p:nvGraphicFramePr>
          <p:xfrm>
            <a:off x="6057081" y="5556785"/>
            <a:ext cx="2619375" cy="464503"/>
          </p:xfrm>
          <a:graphic>
            <a:graphicData uri="http://schemas.openxmlformats.org/presentationml/2006/ole">
              <mc:AlternateContent xmlns:mc="http://schemas.openxmlformats.org/markup-compatibility/2006">
                <mc:Choice xmlns:v="urn:schemas-microsoft-com:vml" Requires="v">
                  <p:oleObj spid="_x0000_s3111" name="Equation" r:id="rId8" imgW="1511280" imgH="253800" progId="Equation.DSMT4">
                    <p:embed/>
                  </p:oleObj>
                </mc:Choice>
                <mc:Fallback>
                  <p:oleObj name="Equation" r:id="rId8" imgW="1511280" imgH="253800" progId="Equation.DSMT4">
                    <p:embed/>
                    <p:pic>
                      <p:nvPicPr>
                        <p:cNvPr id="15" name="Об'єкт 14"/>
                        <p:cNvPicPr>
                          <a:picLocks noChangeAspect="1" noChangeArrowheads="1"/>
                        </p:cNvPicPr>
                        <p:nvPr/>
                      </p:nvPicPr>
                      <p:blipFill>
                        <a:blip r:embed="rId9"/>
                        <a:srcRect/>
                        <a:stretch>
                          <a:fillRect/>
                        </a:stretch>
                      </p:blipFill>
                      <p:spPr bwMode="auto">
                        <a:xfrm>
                          <a:off x="6057081" y="5556785"/>
                          <a:ext cx="2619375" cy="46450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Групувати 5"/>
          <p:cNvGrpSpPr/>
          <p:nvPr/>
        </p:nvGrpSpPr>
        <p:grpSpPr>
          <a:xfrm>
            <a:off x="3209087" y="3462335"/>
            <a:ext cx="6593755" cy="960171"/>
            <a:chOff x="2843808" y="3848182"/>
            <a:chExt cx="5981735" cy="871050"/>
          </a:xfrm>
        </p:grpSpPr>
        <p:sp>
          <p:nvSpPr>
            <p:cNvPr id="17" name="TextBox 16"/>
            <p:cNvSpPr txBox="1"/>
            <p:nvPr/>
          </p:nvSpPr>
          <p:spPr>
            <a:xfrm>
              <a:off x="2843808" y="3848182"/>
              <a:ext cx="5981735" cy="360762"/>
            </a:xfrm>
            <a:prstGeom prst="rect">
              <a:avLst/>
            </a:prstGeom>
            <a:noFill/>
          </p:spPr>
          <p:txBody>
            <a:bodyPr wrap="square" rtlCol="0">
              <a:spAutoFit/>
            </a:bodyPr>
            <a:lstStyle/>
            <a:p>
              <a:r>
                <a:rPr lang="en-US" sz="1984" b="1" dirty="0">
                  <a:solidFill>
                    <a:srgbClr val="0000CC"/>
                  </a:solidFill>
                </a:rPr>
                <a:t>Sensitivity to </a:t>
              </a:r>
              <a:r>
                <a:rPr lang="en-US" sz="1984" b="1" dirty="0">
                  <a:solidFill>
                    <a:srgbClr val="0000CC"/>
                  </a:solidFill>
                  <a:sym typeface="Symbol"/>
                </a:rPr>
                <a:t>02</a:t>
              </a:r>
              <a:r>
                <a:rPr lang="en-US" sz="1984" b="1" dirty="0">
                  <a:solidFill>
                    <a:srgbClr val="0000CC"/>
                  </a:solidFill>
                </a:rPr>
                <a:t> decay of </a:t>
              </a:r>
              <a:r>
                <a:rPr lang="en-US" sz="1984" b="1" baseline="30000" dirty="0">
                  <a:solidFill>
                    <a:srgbClr val="0000CC"/>
                  </a:solidFill>
                </a:rPr>
                <a:t>100</a:t>
              </a:r>
              <a:r>
                <a:rPr lang="en-US" sz="1984" b="1" dirty="0">
                  <a:solidFill>
                    <a:srgbClr val="0000CC"/>
                  </a:solidFill>
                </a:rPr>
                <a:t>Mo over 6 month: </a:t>
              </a:r>
              <a:endParaRPr lang="uk-UA" sz="1984" b="1" dirty="0">
                <a:solidFill>
                  <a:srgbClr val="0000CC"/>
                </a:solidFill>
              </a:endParaRPr>
            </a:p>
          </p:txBody>
        </p:sp>
        <p:graphicFrame>
          <p:nvGraphicFramePr>
            <p:cNvPr id="18" name="Об'єкт 17"/>
            <p:cNvGraphicFramePr>
              <a:graphicFrameLocks noChangeAspect="1"/>
            </p:cNvGraphicFramePr>
            <p:nvPr>
              <p:extLst/>
            </p:nvPr>
          </p:nvGraphicFramePr>
          <p:xfrm>
            <a:off x="2931815" y="4270889"/>
            <a:ext cx="2883058" cy="441801"/>
          </p:xfrm>
          <a:graphic>
            <a:graphicData uri="http://schemas.openxmlformats.org/presentationml/2006/ole">
              <mc:AlternateContent xmlns:mc="http://schemas.openxmlformats.org/markup-compatibility/2006">
                <mc:Choice xmlns:v="urn:schemas-microsoft-com:vml" Requires="v">
                  <p:oleObj spid="_x0000_s3112" name="Equation" r:id="rId10" imgW="1663560" imgH="241200" progId="Equation.DSMT4">
                    <p:embed/>
                  </p:oleObj>
                </mc:Choice>
                <mc:Fallback>
                  <p:oleObj name="Equation" r:id="rId10" imgW="1663560" imgH="241200" progId="Equation.DSMT4">
                    <p:embed/>
                    <p:pic>
                      <p:nvPicPr>
                        <p:cNvPr id="18" name="Об'єкт 17"/>
                        <p:cNvPicPr>
                          <a:picLocks noChangeAspect="1" noChangeArrowheads="1"/>
                        </p:cNvPicPr>
                        <p:nvPr/>
                      </p:nvPicPr>
                      <p:blipFill>
                        <a:blip r:embed="rId11"/>
                        <a:srcRect/>
                        <a:stretch>
                          <a:fillRect/>
                        </a:stretch>
                      </p:blipFill>
                      <p:spPr bwMode="auto">
                        <a:xfrm>
                          <a:off x="2931815" y="4270889"/>
                          <a:ext cx="2883058" cy="44180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Об'єкт 18"/>
            <p:cNvGraphicFramePr>
              <a:graphicFrameLocks noChangeAspect="1"/>
            </p:cNvGraphicFramePr>
            <p:nvPr>
              <p:extLst/>
            </p:nvPr>
          </p:nvGraphicFramePr>
          <p:xfrm>
            <a:off x="5992551" y="4254095"/>
            <a:ext cx="2751137" cy="465137"/>
          </p:xfrm>
          <a:graphic>
            <a:graphicData uri="http://schemas.openxmlformats.org/presentationml/2006/ole">
              <mc:AlternateContent xmlns:mc="http://schemas.openxmlformats.org/markup-compatibility/2006">
                <mc:Choice xmlns:v="urn:schemas-microsoft-com:vml" Requires="v">
                  <p:oleObj spid="_x0000_s3113" name="Equation" r:id="rId12" imgW="1587240" imgH="253800" progId="Equation.DSMT4">
                    <p:embed/>
                  </p:oleObj>
                </mc:Choice>
                <mc:Fallback>
                  <p:oleObj name="Equation" r:id="rId12" imgW="1587240" imgH="253800" progId="Equation.DSMT4">
                    <p:embed/>
                    <p:pic>
                      <p:nvPicPr>
                        <p:cNvPr id="19" name="Об'єкт 18"/>
                        <p:cNvPicPr>
                          <a:picLocks noChangeAspect="1" noChangeArrowheads="1"/>
                        </p:cNvPicPr>
                        <p:nvPr/>
                      </p:nvPicPr>
                      <p:blipFill>
                        <a:blip r:embed="rId13"/>
                        <a:srcRect/>
                        <a:stretch>
                          <a:fillRect/>
                        </a:stretch>
                      </p:blipFill>
                      <p:spPr bwMode="auto">
                        <a:xfrm>
                          <a:off x="5992551" y="4254095"/>
                          <a:ext cx="2751137" cy="4651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 name="Прямокутник 2"/>
          <p:cNvSpPr/>
          <p:nvPr/>
        </p:nvSpPr>
        <p:spPr>
          <a:xfrm>
            <a:off x="2976550" y="2749875"/>
            <a:ext cx="6940920" cy="703013"/>
          </a:xfrm>
          <a:prstGeom prst="rect">
            <a:avLst/>
          </a:prstGeom>
        </p:spPr>
        <p:txBody>
          <a:bodyPr wrap="square">
            <a:spAutoFit/>
          </a:bodyPr>
          <a:lstStyle/>
          <a:p>
            <a:r>
              <a:rPr lang="en-US" sz="1984" dirty="0"/>
              <a:t>Assumed background is 10</a:t>
            </a:r>
            <a:r>
              <a:rPr lang="en-US" sz="1984" baseline="30000" dirty="0"/>
              <a:t>−3</a:t>
            </a:r>
            <a:r>
              <a:rPr lang="en-US" sz="1984" dirty="0"/>
              <a:t> counts/yr/kg/keV in 10 keV window centered at </a:t>
            </a:r>
            <a:r>
              <a:rPr lang="en-US" sz="1984" i="1" dirty="0"/>
              <a:t>Q</a:t>
            </a:r>
            <a:r>
              <a:rPr lang="en-US" sz="1984" baseline="-25000" dirty="0"/>
              <a:t>2</a:t>
            </a:r>
            <a:r>
              <a:rPr lang="en-US" sz="1984" baseline="-25000" dirty="0">
                <a:sym typeface="Symbol"/>
              </a:rPr>
              <a:t></a:t>
            </a:r>
            <a:r>
              <a:rPr lang="en-US" sz="1984" dirty="0"/>
              <a:t> </a:t>
            </a:r>
            <a:r>
              <a:rPr lang="fr-FR" sz="1984" dirty="0"/>
              <a:t>of </a:t>
            </a:r>
            <a:r>
              <a:rPr lang="fr-FR" sz="1984" baseline="30000" dirty="0"/>
              <a:t>100</a:t>
            </a:r>
            <a:r>
              <a:rPr lang="fr-FR" sz="1984" dirty="0"/>
              <a:t>Mo:</a:t>
            </a:r>
            <a:endParaRPr lang="uk-UA" sz="1984" dirty="0"/>
          </a:p>
        </p:txBody>
      </p:sp>
      <p:sp>
        <p:nvSpPr>
          <p:cNvPr id="20" name="TextBox 19"/>
          <p:cNvSpPr txBox="1"/>
          <p:nvPr/>
        </p:nvSpPr>
        <p:spPr>
          <a:xfrm>
            <a:off x="3003580" y="4732343"/>
            <a:ext cx="6958013" cy="703013"/>
          </a:xfrm>
          <a:prstGeom prst="rect">
            <a:avLst/>
          </a:prstGeom>
          <a:noFill/>
        </p:spPr>
        <p:txBody>
          <a:bodyPr wrap="square" rtlCol="0">
            <a:spAutoFit/>
          </a:bodyPr>
          <a:lstStyle/>
          <a:p>
            <a:pPr marL="192489" indent="-192489">
              <a:spcAft>
                <a:spcPts val="661"/>
              </a:spcAft>
              <a:buFont typeface="Arial" panose="020B0604020202020204" pitchFamily="34" charset="0"/>
              <a:buChar char="•"/>
            </a:pPr>
            <a:r>
              <a:rPr lang="en-US" sz="1984" dirty="0"/>
              <a:t>Production of the next 20 Li</a:t>
            </a:r>
            <a:r>
              <a:rPr lang="en-US" sz="1984" baseline="-25000" dirty="0"/>
              <a:t>2</a:t>
            </a:r>
            <a:r>
              <a:rPr lang="en-US" sz="1984" baseline="30000" dirty="0"/>
              <a:t>100</a:t>
            </a:r>
            <a:r>
              <a:rPr lang="en-US" sz="1984" dirty="0"/>
              <a:t>MoO</a:t>
            </a:r>
            <a:r>
              <a:rPr lang="en-US" sz="1984" baseline="-25000" dirty="0"/>
              <a:t>4</a:t>
            </a:r>
            <a:r>
              <a:rPr lang="en-US" sz="1984" dirty="0"/>
              <a:t> </a:t>
            </a:r>
            <a:r>
              <a:rPr lang="en-US" sz="1984" dirty="0">
                <a:sym typeface="Symbol"/>
              </a:rPr>
              <a:t>detectors is foreseen in 2018</a:t>
            </a:r>
            <a:endParaRPr lang="uk-UA" sz="1984" dirty="0"/>
          </a:p>
        </p:txBody>
      </p:sp>
      <p:sp>
        <p:nvSpPr>
          <p:cNvPr id="23" name="TextBox 22"/>
          <p:cNvSpPr txBox="1"/>
          <p:nvPr/>
        </p:nvSpPr>
        <p:spPr>
          <a:xfrm>
            <a:off x="529" y="7267557"/>
            <a:ext cx="10079567" cy="295915"/>
          </a:xfrm>
          <a:prstGeom prst="rect">
            <a:avLst/>
          </a:prstGeom>
          <a:noFill/>
        </p:spPr>
        <p:txBody>
          <a:bodyPr wrap="square" rtlCol="0">
            <a:spAutoFit/>
          </a:bodyPr>
          <a:lstStyle/>
          <a:p>
            <a:r>
              <a:rPr lang="en-US" sz="1323" dirty="0" err="1"/>
              <a:t>F.A.Danevich</a:t>
            </a:r>
            <a:r>
              <a:rPr lang="en-US" sz="1323" dirty="0"/>
              <a:t>            Development of </a:t>
            </a:r>
            <a:r>
              <a:rPr lang="en-GB" sz="1323" dirty="0"/>
              <a:t>low background scintillation detectors for monitoring of trace radioactivity levels  </a:t>
            </a:r>
            <a:endParaRPr lang="uk-UA" sz="1323" dirty="0"/>
          </a:p>
        </p:txBody>
      </p:sp>
    </p:spTree>
    <p:extLst>
      <p:ext uri="{BB962C8B-B14F-4D97-AF65-F5344CB8AC3E}">
        <p14:creationId xmlns:p14="http://schemas.microsoft.com/office/powerpoint/2010/main" val="126609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рямокутник 29"/>
          <p:cNvSpPr/>
          <p:nvPr/>
        </p:nvSpPr>
        <p:spPr>
          <a:xfrm>
            <a:off x="281120" y="6595755"/>
            <a:ext cx="4838568" cy="635302"/>
          </a:xfrm>
          <a:prstGeom prst="rect">
            <a:avLst/>
          </a:prstGeom>
          <a:solidFill>
            <a:srgbClr val="FFFF99"/>
          </a:solidFill>
        </p:spPr>
        <p:txBody>
          <a:bodyPr wrap="square">
            <a:spAutoFit/>
          </a:bodyPr>
          <a:lstStyle/>
          <a:p>
            <a:r>
              <a:rPr lang="fr-FR" sz="1764" dirty="0">
                <a:latin typeface="Arial Narrow" panose="020B0606020202030204" pitchFamily="34" charset="0"/>
              </a:rPr>
              <a:t>[1] A.S. Barabash et al., EPJC 76 (2016) 487</a:t>
            </a:r>
          </a:p>
          <a:p>
            <a:r>
              <a:rPr lang="fr-FR" sz="1764" dirty="0">
                <a:latin typeface="Arial Narrow" panose="020B0606020202030204" pitchFamily="34" charset="0"/>
              </a:rPr>
              <a:t>[2] C. Arnaboldi et al., Astropart. Phys. 34 (2010) 143.</a:t>
            </a:r>
            <a:endParaRPr lang="uk-UA" sz="1764" dirty="0">
              <a:latin typeface="Arial Narrow" panose="020B0606020202030204" pitchFamily="34" charset="0"/>
            </a:endParaRPr>
          </a:p>
        </p:txBody>
      </p:sp>
      <p:sp>
        <p:nvSpPr>
          <p:cNvPr id="2" name="Заголовок 1"/>
          <p:cNvSpPr>
            <a:spLocks noGrp="1"/>
          </p:cNvSpPr>
          <p:nvPr>
            <p:ph type="title"/>
          </p:nvPr>
        </p:nvSpPr>
        <p:spPr>
          <a:xfrm>
            <a:off x="575909" y="128047"/>
            <a:ext cx="8501785" cy="1259946"/>
          </a:xfrm>
        </p:spPr>
        <p:txBody>
          <a:bodyPr>
            <a:normAutofit/>
          </a:bodyPr>
          <a:lstStyle/>
          <a:p>
            <a:r>
              <a:rPr lang="en-US" sz="3086" dirty="0"/>
              <a:t>Cryogenic search for 0</a:t>
            </a:r>
            <a:r>
              <a:rPr lang="en-US" sz="3086" dirty="0">
                <a:sym typeface="Symbol"/>
              </a:rPr>
              <a:t></a:t>
            </a:r>
            <a:r>
              <a:rPr lang="en-US" sz="3086" dirty="0"/>
              <a:t>2</a:t>
            </a:r>
            <a:r>
              <a:rPr lang="en-US" sz="3086" dirty="0">
                <a:sym typeface="Symbol"/>
              </a:rPr>
              <a:t></a:t>
            </a:r>
            <a:r>
              <a:rPr lang="en-US" sz="3086" dirty="0"/>
              <a:t> decay of </a:t>
            </a:r>
            <a:r>
              <a:rPr lang="en-US" sz="3086" baseline="30000" dirty="0"/>
              <a:t>116</a:t>
            </a:r>
            <a:r>
              <a:rPr lang="en-US" sz="3086" dirty="0"/>
              <a:t>Cd is in preparation</a:t>
            </a:r>
            <a:endParaRPr lang="uk-UA" sz="3086" dirty="0"/>
          </a:p>
        </p:txBody>
      </p:sp>
      <p:sp>
        <p:nvSpPr>
          <p:cNvPr id="4" name="Місце для номера слайда 3"/>
          <p:cNvSpPr>
            <a:spLocks noGrp="1"/>
          </p:cNvSpPr>
          <p:nvPr>
            <p:ph type="sldNum" sz="quarter" idx="4294967295"/>
          </p:nvPr>
        </p:nvSpPr>
        <p:spPr/>
        <p:txBody>
          <a:bodyPr/>
          <a:lstStyle/>
          <a:p>
            <a:endParaRPr lang="uk-UA"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944" y="49189"/>
            <a:ext cx="1182024" cy="1241396"/>
          </a:xfrm>
          <a:prstGeom prst="rect">
            <a:avLst/>
          </a:prstGeom>
        </p:spPr>
      </p:pic>
      <p:sp>
        <p:nvSpPr>
          <p:cNvPr id="8" name="Прямокутник 7"/>
          <p:cNvSpPr/>
          <p:nvPr/>
        </p:nvSpPr>
        <p:spPr>
          <a:xfrm>
            <a:off x="357159" y="1150204"/>
            <a:ext cx="9504934" cy="397673"/>
          </a:xfrm>
          <a:prstGeom prst="rect">
            <a:avLst/>
          </a:prstGeom>
        </p:spPr>
        <p:txBody>
          <a:bodyPr wrap="square">
            <a:spAutoFit/>
          </a:bodyPr>
          <a:lstStyle/>
          <a:p>
            <a:r>
              <a:rPr lang="en-US" sz="1984" dirty="0"/>
              <a:t>project </a:t>
            </a:r>
            <a:r>
              <a:rPr lang="en-US" sz="1984" b="1" dirty="0">
                <a:solidFill>
                  <a:srgbClr val="0000CC"/>
                </a:solidFill>
              </a:rPr>
              <a:t>CYGNUS</a:t>
            </a:r>
            <a:r>
              <a:rPr lang="en-US" sz="1984" dirty="0"/>
              <a:t>: Cryogenic search for neutrinoless double beta decay of cadmium</a:t>
            </a:r>
          </a:p>
        </p:txBody>
      </p:sp>
      <p:sp>
        <p:nvSpPr>
          <p:cNvPr id="3" name="TextBox 2"/>
          <p:cNvSpPr txBox="1"/>
          <p:nvPr/>
        </p:nvSpPr>
        <p:spPr>
          <a:xfrm>
            <a:off x="119032" y="1716075"/>
            <a:ext cx="5946410" cy="1313693"/>
          </a:xfrm>
          <a:prstGeom prst="rect">
            <a:avLst/>
          </a:prstGeom>
          <a:noFill/>
        </p:spPr>
        <p:txBody>
          <a:bodyPr wrap="square" rtlCol="0">
            <a:spAutoFit/>
          </a:bodyPr>
          <a:lstStyle/>
          <a:p>
            <a:pPr marL="314982" indent="-314982">
              <a:buFont typeface="Arial" panose="020B0604020202020204" pitchFamily="34" charset="0"/>
              <a:buChar char="•"/>
            </a:pPr>
            <a:r>
              <a:rPr lang="en-US" sz="1984" dirty="0"/>
              <a:t>Energy resolution: 130 keV </a:t>
            </a:r>
            <a:r>
              <a:rPr lang="en-US" sz="1984" dirty="0">
                <a:sym typeface="Symbol"/>
              </a:rPr>
              <a:t> </a:t>
            </a:r>
            <a:r>
              <a:rPr lang="en-US" sz="1984" dirty="0">
                <a:solidFill>
                  <a:srgbClr val="FF0000"/>
                </a:solidFill>
                <a:sym typeface="Symbol"/>
              </a:rPr>
              <a:t>5-7 keV </a:t>
            </a:r>
            <a:r>
              <a:rPr lang="en-US" sz="1984" dirty="0">
                <a:sym typeface="Symbol"/>
              </a:rPr>
              <a:t>at </a:t>
            </a:r>
            <a:r>
              <a:rPr lang="en-US" sz="1984" i="1" dirty="0">
                <a:sym typeface="Symbol"/>
              </a:rPr>
              <a:t>Q</a:t>
            </a:r>
            <a:r>
              <a:rPr lang="en-US" sz="1984" baseline="-25000" dirty="0">
                <a:sym typeface="Symbol"/>
              </a:rPr>
              <a:t>2</a:t>
            </a:r>
            <a:r>
              <a:rPr lang="en-US" sz="1984" dirty="0">
                <a:sym typeface="Symbol"/>
              </a:rPr>
              <a:t> [1,2]</a:t>
            </a:r>
          </a:p>
          <a:p>
            <a:pPr marL="314982" indent="-314982">
              <a:buFont typeface="Arial" panose="020B0604020202020204" pitchFamily="34" charset="0"/>
              <a:buChar char="•"/>
            </a:pPr>
            <a:r>
              <a:rPr lang="en-US" sz="1984" dirty="0">
                <a:sym typeface="Symbol"/>
              </a:rPr>
              <a:t>Background can be reduced:</a:t>
            </a:r>
            <a:r>
              <a:rPr lang="en-US" sz="1984" dirty="0"/>
              <a:t>  </a:t>
            </a:r>
            <a:r>
              <a:rPr lang="en-US" sz="1984" dirty="0">
                <a:sym typeface="Symbol"/>
              </a:rPr>
              <a:t> </a:t>
            </a:r>
            <a:r>
              <a:rPr lang="en-US" sz="1984" dirty="0">
                <a:solidFill>
                  <a:srgbClr val="FF0000"/>
                </a:solidFill>
                <a:sym typeface="Symbol"/>
              </a:rPr>
              <a:t>1.4 </a:t>
            </a:r>
            <a:r>
              <a:rPr lang="en-US" sz="1984" dirty="0" err="1">
                <a:solidFill>
                  <a:srgbClr val="FF0000"/>
                </a:solidFill>
                <a:sym typeface="Symbol"/>
              </a:rPr>
              <a:t>cnts</a:t>
            </a:r>
            <a:r>
              <a:rPr lang="en-US" sz="1984" dirty="0">
                <a:solidFill>
                  <a:srgbClr val="FF0000"/>
                </a:solidFill>
                <a:sym typeface="Symbol"/>
              </a:rPr>
              <a:t> in </a:t>
            </a:r>
            <a:r>
              <a:rPr lang="en-US" sz="1984" dirty="0" smtClean="0">
                <a:solidFill>
                  <a:srgbClr val="FF0000"/>
                </a:solidFill>
                <a:sym typeface="Symbol"/>
              </a:rPr>
              <a:t>10keV </a:t>
            </a:r>
            <a:r>
              <a:rPr lang="en-US" sz="1984" dirty="0">
                <a:solidFill>
                  <a:srgbClr val="FF0000"/>
                </a:solidFill>
                <a:sym typeface="Symbol"/>
              </a:rPr>
              <a:t>ROI</a:t>
            </a:r>
            <a:r>
              <a:rPr lang="en-US" sz="1984" dirty="0">
                <a:sym typeface="Symbol"/>
              </a:rPr>
              <a:t> over 3 yr </a:t>
            </a:r>
            <a:endParaRPr lang="uk-UA" sz="1984" dirty="0"/>
          </a:p>
        </p:txBody>
      </p:sp>
      <p:grpSp>
        <p:nvGrpSpPr>
          <p:cNvPr id="20" name="Групувати 19"/>
          <p:cNvGrpSpPr/>
          <p:nvPr/>
        </p:nvGrpSpPr>
        <p:grpSpPr>
          <a:xfrm>
            <a:off x="6144816" y="1755762"/>
            <a:ext cx="3975527" cy="3055956"/>
            <a:chOff x="4780996" y="1730691"/>
            <a:chExt cx="4363896" cy="3354493"/>
          </a:xfrm>
        </p:grpSpPr>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996" y="1730691"/>
              <a:ext cx="4189637" cy="335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6"/>
            <p:cNvSpPr txBox="1">
              <a:spLocks noChangeArrowheads="1"/>
            </p:cNvSpPr>
            <p:nvPr/>
          </p:nvSpPr>
          <p:spPr bwMode="auto">
            <a:xfrm>
              <a:off x="7020545" y="1893707"/>
              <a:ext cx="2124347" cy="4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uk-UA" sz="1984" b="1" i="1" dirty="0">
                  <a:solidFill>
                    <a:srgbClr val="CC0000"/>
                  </a:solidFill>
                </a:rPr>
                <a:t>Q</a:t>
              </a:r>
              <a:r>
                <a:rPr lang="en-US" altLang="uk-UA" sz="1984" b="1" baseline="-25000" dirty="0">
                  <a:solidFill>
                    <a:srgbClr val="CC0000"/>
                  </a:solidFill>
                  <a:sym typeface="Symbol" pitchFamily="18" charset="2"/>
                </a:rPr>
                <a:t>2</a:t>
              </a:r>
              <a:r>
                <a:rPr lang="en-US" altLang="uk-UA" sz="1984" b="1" dirty="0">
                  <a:solidFill>
                    <a:srgbClr val="CC0000"/>
                  </a:solidFill>
                  <a:sym typeface="Symbol" pitchFamily="18" charset="2"/>
                </a:rPr>
                <a:t>, 2813 keV</a:t>
              </a:r>
              <a:endParaRPr lang="ru-RU" altLang="uk-UA" sz="1984" b="1" dirty="0">
                <a:solidFill>
                  <a:srgbClr val="CC0000"/>
                </a:solidFill>
                <a:sym typeface="Symbol" pitchFamily="18" charset="2"/>
              </a:endParaRPr>
            </a:p>
          </p:txBody>
        </p:sp>
        <p:sp>
          <p:nvSpPr>
            <p:cNvPr id="13" name="Text Box 7"/>
            <p:cNvSpPr txBox="1">
              <a:spLocks noChangeArrowheads="1"/>
            </p:cNvSpPr>
            <p:nvPr/>
          </p:nvSpPr>
          <p:spPr bwMode="auto">
            <a:xfrm>
              <a:off x="5796236" y="3884259"/>
              <a:ext cx="863600" cy="4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k-UA" sz="1984" dirty="0"/>
                <a:t>2</a:t>
              </a:r>
              <a:r>
                <a:rPr lang="en-US" altLang="uk-UA" sz="1984" dirty="0">
                  <a:sym typeface="Symbol" pitchFamily="18" charset="2"/>
                </a:rPr>
                <a:t>2</a:t>
              </a:r>
            </a:p>
          </p:txBody>
        </p:sp>
        <p:sp>
          <p:nvSpPr>
            <p:cNvPr id="14" name="Line 8"/>
            <p:cNvSpPr>
              <a:spLocks noChangeShapeType="1"/>
            </p:cNvSpPr>
            <p:nvPr/>
          </p:nvSpPr>
          <p:spPr bwMode="auto">
            <a:xfrm>
              <a:off x="7228082" y="2340599"/>
              <a:ext cx="0" cy="378089"/>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sz="1984"/>
            </a:p>
          </p:txBody>
        </p:sp>
        <p:sp>
          <p:nvSpPr>
            <p:cNvPr id="15" name="Text Box 10"/>
            <p:cNvSpPr txBox="1">
              <a:spLocks noChangeArrowheads="1"/>
            </p:cNvSpPr>
            <p:nvPr/>
          </p:nvSpPr>
          <p:spPr bwMode="auto">
            <a:xfrm>
              <a:off x="5320190" y="2832605"/>
              <a:ext cx="936625" cy="77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k-UA" sz="1984" dirty="0" err="1"/>
                <a:t>ext.Th</a:t>
              </a:r>
              <a:endParaRPr lang="ru-RU" altLang="uk-UA" sz="1984" dirty="0"/>
            </a:p>
          </p:txBody>
        </p:sp>
        <p:sp>
          <p:nvSpPr>
            <p:cNvPr id="16" name="Text Box 11"/>
            <p:cNvSpPr txBox="1">
              <a:spLocks noChangeArrowheads="1"/>
            </p:cNvSpPr>
            <p:nvPr/>
          </p:nvSpPr>
          <p:spPr bwMode="auto">
            <a:xfrm>
              <a:off x="5363692" y="3452211"/>
              <a:ext cx="936625" cy="4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k-UA" sz="1984" dirty="0" err="1"/>
                <a:t>int.Th</a:t>
              </a:r>
              <a:endParaRPr lang="ru-RU" altLang="uk-UA" sz="1984" dirty="0"/>
            </a:p>
          </p:txBody>
        </p:sp>
        <p:cxnSp>
          <p:nvCxnSpPr>
            <p:cNvPr id="17" name="Пряма зі стрілкою 16"/>
            <p:cNvCxnSpPr/>
            <p:nvPr/>
          </p:nvCxnSpPr>
          <p:spPr>
            <a:xfrm flipV="1">
              <a:off x="6371567" y="3746915"/>
              <a:ext cx="216260" cy="1958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 зі стрілкою 17"/>
            <p:cNvCxnSpPr/>
            <p:nvPr/>
          </p:nvCxnSpPr>
          <p:spPr>
            <a:xfrm flipV="1">
              <a:off x="5651723" y="3300915"/>
              <a:ext cx="216260" cy="19582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 зі стрілкою 18"/>
            <p:cNvCxnSpPr/>
            <p:nvPr/>
          </p:nvCxnSpPr>
          <p:spPr>
            <a:xfrm flipV="1">
              <a:off x="5579479" y="2738803"/>
              <a:ext cx="216260" cy="1958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77783" y="2986083"/>
            <a:ext cx="2927382" cy="1924373"/>
          </a:xfrm>
          <a:prstGeom prst="rect">
            <a:avLst/>
          </a:prstGeom>
          <a:noFill/>
        </p:spPr>
        <p:txBody>
          <a:bodyPr wrap="square" rtlCol="0">
            <a:spAutoFit/>
          </a:bodyPr>
          <a:lstStyle/>
          <a:p>
            <a:r>
              <a:rPr lang="en-US" sz="1984" dirty="0"/>
              <a:t>The reduction of </a:t>
            </a:r>
            <a:r>
              <a:rPr lang="en-US" sz="1984" dirty="0">
                <a:sym typeface="Symbol"/>
              </a:rPr>
              <a:t>background (mainly </a:t>
            </a:r>
            <a:r>
              <a:rPr lang="en-US" sz="1984" baseline="30000" dirty="0">
                <a:sym typeface="Symbol"/>
              </a:rPr>
              <a:t>208</a:t>
            </a:r>
            <a:r>
              <a:rPr lang="en-US" sz="1984" dirty="0">
                <a:sym typeface="Symbol"/>
              </a:rPr>
              <a:t>Tl) is expected due to particle discrimination and high energy resolution to s </a:t>
            </a:r>
          </a:p>
        </p:txBody>
      </p:sp>
      <p:grpSp>
        <p:nvGrpSpPr>
          <p:cNvPr id="29" name="Групувати 28"/>
          <p:cNvGrpSpPr/>
          <p:nvPr/>
        </p:nvGrpSpPr>
        <p:grpSpPr>
          <a:xfrm>
            <a:off x="3221227" y="2930494"/>
            <a:ext cx="3025779" cy="2510347"/>
            <a:chOff x="2403132" y="3455915"/>
            <a:chExt cx="2744932" cy="2277341"/>
          </a:xfrm>
        </p:grpSpPr>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3132" y="3455915"/>
              <a:ext cx="2744932" cy="227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Line 8"/>
            <p:cNvSpPr>
              <a:spLocks noChangeShapeType="1"/>
            </p:cNvSpPr>
            <p:nvPr/>
          </p:nvSpPr>
          <p:spPr bwMode="auto">
            <a:xfrm flipH="1">
              <a:off x="4470964" y="4574245"/>
              <a:ext cx="297160" cy="15623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sz="1984"/>
            </a:p>
          </p:txBody>
        </p:sp>
        <p:sp>
          <p:nvSpPr>
            <p:cNvPr id="25" name="TextBox 24"/>
            <p:cNvSpPr txBox="1"/>
            <p:nvPr/>
          </p:nvSpPr>
          <p:spPr>
            <a:xfrm>
              <a:off x="4644008" y="4217132"/>
              <a:ext cx="368501" cy="360762"/>
            </a:xfrm>
            <a:prstGeom prst="rect">
              <a:avLst/>
            </a:prstGeom>
            <a:noFill/>
          </p:spPr>
          <p:txBody>
            <a:bodyPr wrap="square" rtlCol="0">
              <a:spAutoFit/>
            </a:bodyPr>
            <a:lstStyle/>
            <a:p>
              <a:r>
                <a:rPr lang="uk-UA" sz="1984" b="1" dirty="0">
                  <a:sym typeface="Symbol"/>
                </a:rPr>
                <a:t></a:t>
              </a:r>
              <a:endParaRPr lang="uk-UA" sz="1984" b="1" dirty="0"/>
            </a:p>
          </p:txBody>
        </p:sp>
        <p:sp>
          <p:nvSpPr>
            <p:cNvPr id="27" name="Прямокутник 26"/>
            <p:cNvSpPr/>
            <p:nvPr/>
          </p:nvSpPr>
          <p:spPr>
            <a:xfrm>
              <a:off x="3419872" y="4332842"/>
              <a:ext cx="237626" cy="104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4"/>
            </a:p>
          </p:txBody>
        </p:sp>
        <p:sp>
          <p:nvSpPr>
            <p:cNvPr id="28" name="TextBox 27"/>
            <p:cNvSpPr txBox="1"/>
            <p:nvPr/>
          </p:nvSpPr>
          <p:spPr>
            <a:xfrm>
              <a:off x="3419872" y="4139788"/>
              <a:ext cx="879618" cy="360762"/>
            </a:xfrm>
            <a:prstGeom prst="rect">
              <a:avLst/>
            </a:prstGeom>
            <a:noFill/>
          </p:spPr>
          <p:txBody>
            <a:bodyPr wrap="square" rtlCol="0">
              <a:spAutoFit/>
            </a:bodyPr>
            <a:lstStyle/>
            <a:p>
              <a:r>
                <a:rPr lang="uk-UA" sz="1984" b="1" dirty="0">
                  <a:solidFill>
                    <a:srgbClr val="0000CC"/>
                  </a:solidFill>
                  <a:sym typeface="Symbol"/>
                </a:rPr>
                <a:t></a:t>
              </a:r>
              <a:r>
                <a:rPr lang="en-US" sz="1984" b="1" dirty="0">
                  <a:solidFill>
                    <a:srgbClr val="0000CC"/>
                  </a:solidFill>
                  <a:sym typeface="Symbol"/>
                </a:rPr>
                <a:t>, </a:t>
              </a:r>
              <a:r>
                <a:rPr lang="uk-UA" sz="1984" b="1" dirty="0">
                  <a:solidFill>
                    <a:srgbClr val="0000CC"/>
                  </a:solidFill>
                  <a:sym typeface="Symbol"/>
                </a:rPr>
                <a:t></a:t>
              </a:r>
              <a:r>
                <a:rPr lang="en-US" sz="1984" b="1" dirty="0">
                  <a:solidFill>
                    <a:srgbClr val="0000CC"/>
                  </a:solidFill>
                  <a:sym typeface="Symbol"/>
                </a:rPr>
                <a:t>, </a:t>
              </a:r>
              <a:r>
                <a:rPr lang="uk-UA" sz="1984" b="1" dirty="0">
                  <a:solidFill>
                    <a:srgbClr val="0000CC"/>
                  </a:solidFill>
                  <a:sym typeface="Symbol"/>
                </a:rPr>
                <a:t></a:t>
              </a:r>
              <a:endParaRPr lang="uk-UA" sz="1984" b="1" dirty="0">
                <a:solidFill>
                  <a:srgbClr val="0000CC"/>
                </a:solidFill>
              </a:endParaRPr>
            </a:p>
          </p:txBody>
        </p:sp>
      </p:grpSp>
      <p:grpSp>
        <p:nvGrpSpPr>
          <p:cNvPr id="9217" name="Групувати 9216"/>
          <p:cNvGrpSpPr/>
          <p:nvPr/>
        </p:nvGrpSpPr>
        <p:grpSpPr>
          <a:xfrm>
            <a:off x="297628" y="4587290"/>
            <a:ext cx="3253240" cy="611854"/>
            <a:chOff x="197515" y="4818875"/>
            <a:chExt cx="2951280" cy="555063"/>
          </a:xfrm>
        </p:grpSpPr>
        <p:sp>
          <p:nvSpPr>
            <p:cNvPr id="22" name="Прямокутник 21"/>
            <p:cNvSpPr/>
            <p:nvPr/>
          </p:nvSpPr>
          <p:spPr>
            <a:xfrm>
              <a:off x="197515" y="5013176"/>
              <a:ext cx="1854206" cy="360762"/>
            </a:xfrm>
            <a:prstGeom prst="rect">
              <a:avLst/>
            </a:prstGeom>
          </p:spPr>
          <p:txBody>
            <a:bodyPr wrap="square">
              <a:spAutoFit/>
            </a:bodyPr>
            <a:lstStyle/>
            <a:p>
              <a:r>
                <a:rPr lang="fr-FR" sz="1984" baseline="30000" dirty="0"/>
                <a:t>212</a:t>
              </a:r>
              <a:r>
                <a:rPr lang="fr-FR" sz="1984" dirty="0"/>
                <a:t>Bi </a:t>
              </a:r>
              <a:r>
                <a:rPr lang="en-US" sz="1984" dirty="0">
                  <a:sym typeface="Symbol"/>
                </a:rPr>
                <a:t></a:t>
              </a:r>
              <a:r>
                <a:rPr lang="en-US" sz="1984" dirty="0"/>
                <a:t> </a:t>
              </a:r>
              <a:r>
                <a:rPr lang="fr-FR" sz="1984" baseline="30000" dirty="0"/>
                <a:t>208</a:t>
              </a:r>
              <a:r>
                <a:rPr lang="fr-FR" sz="1984" dirty="0"/>
                <a:t>Tl </a:t>
              </a:r>
              <a:r>
                <a:rPr lang="en-US" sz="1984" dirty="0">
                  <a:sym typeface="Symbol"/>
                </a:rPr>
                <a:t></a:t>
              </a:r>
              <a:r>
                <a:rPr lang="en-US" sz="1984" dirty="0"/>
                <a:t> </a:t>
              </a:r>
              <a:endParaRPr lang="uk-UA" sz="1984" dirty="0"/>
            </a:p>
          </p:txBody>
        </p:sp>
        <p:sp>
          <p:nvSpPr>
            <p:cNvPr id="31" name="Прямокутник 30"/>
            <p:cNvSpPr/>
            <p:nvPr/>
          </p:nvSpPr>
          <p:spPr>
            <a:xfrm>
              <a:off x="726548" y="4818875"/>
              <a:ext cx="312947" cy="360762"/>
            </a:xfrm>
            <a:prstGeom prst="rect">
              <a:avLst/>
            </a:prstGeom>
          </p:spPr>
          <p:txBody>
            <a:bodyPr wrap="none">
              <a:spAutoFit/>
            </a:bodyPr>
            <a:lstStyle/>
            <a:p>
              <a:r>
                <a:rPr lang="fr-FR" sz="1984" dirty="0">
                  <a:sym typeface="Symbol"/>
                </a:rPr>
                <a:t></a:t>
              </a:r>
              <a:endParaRPr lang="uk-UA" sz="1984" dirty="0"/>
            </a:p>
          </p:txBody>
        </p:sp>
        <p:sp>
          <p:nvSpPr>
            <p:cNvPr id="9216" name="Прямокутник 9215"/>
            <p:cNvSpPr/>
            <p:nvPr/>
          </p:nvSpPr>
          <p:spPr>
            <a:xfrm>
              <a:off x="1464523" y="4835472"/>
              <a:ext cx="1684272" cy="360762"/>
            </a:xfrm>
            <a:prstGeom prst="rect">
              <a:avLst/>
            </a:prstGeom>
          </p:spPr>
          <p:txBody>
            <a:bodyPr wrap="none">
              <a:spAutoFit/>
            </a:bodyPr>
            <a:lstStyle/>
            <a:p>
              <a:r>
                <a:rPr lang="fr-FR" sz="1984" dirty="0">
                  <a:sym typeface="Symbol"/>
                </a:rPr>
                <a:t></a:t>
              </a:r>
              <a:r>
                <a:rPr lang="fr-FR" sz="1984" dirty="0"/>
                <a:t> (</a:t>
              </a:r>
              <a:r>
                <a:rPr lang="fr-FR" sz="1984" i="1" dirty="0"/>
                <a:t>T</a:t>
              </a:r>
              <a:r>
                <a:rPr lang="fr-FR" sz="1984" baseline="-25000" dirty="0"/>
                <a:t>1/2</a:t>
              </a:r>
              <a:r>
                <a:rPr lang="fr-FR" sz="1984" dirty="0"/>
                <a:t> </a:t>
              </a:r>
              <a:r>
                <a:rPr lang="fr-FR" sz="1984" dirty="0">
                  <a:sym typeface="Symbol"/>
                </a:rPr>
                <a:t></a:t>
              </a:r>
              <a:r>
                <a:rPr lang="fr-FR" sz="1984" dirty="0"/>
                <a:t> 3 min)</a:t>
              </a:r>
              <a:endParaRPr lang="uk-UA" sz="1984" dirty="0"/>
            </a:p>
          </p:txBody>
        </p:sp>
      </p:grpSp>
      <p:sp>
        <p:nvSpPr>
          <p:cNvPr id="9219" name="TextBox 9218"/>
          <p:cNvSpPr txBox="1"/>
          <p:nvPr/>
        </p:nvSpPr>
        <p:spPr>
          <a:xfrm>
            <a:off x="352303" y="5664364"/>
            <a:ext cx="7176619" cy="397673"/>
          </a:xfrm>
          <a:prstGeom prst="rect">
            <a:avLst/>
          </a:prstGeom>
          <a:noFill/>
        </p:spPr>
        <p:txBody>
          <a:bodyPr wrap="square" rtlCol="0">
            <a:spAutoFit/>
          </a:bodyPr>
          <a:lstStyle/>
          <a:p>
            <a:r>
              <a:rPr lang="en-US" sz="1984" b="1" dirty="0">
                <a:solidFill>
                  <a:srgbClr val="0000CC"/>
                </a:solidFill>
              </a:rPr>
              <a:t>Search for </a:t>
            </a:r>
            <a:r>
              <a:rPr lang="en-US" sz="1984" b="1" dirty="0">
                <a:solidFill>
                  <a:srgbClr val="0000CC"/>
                </a:solidFill>
                <a:sym typeface="Symbol"/>
              </a:rPr>
              <a:t>02</a:t>
            </a:r>
            <a:r>
              <a:rPr lang="en-US" sz="1984" b="1" dirty="0">
                <a:solidFill>
                  <a:srgbClr val="0000CC"/>
                </a:solidFill>
              </a:rPr>
              <a:t> decay of </a:t>
            </a:r>
            <a:r>
              <a:rPr lang="en-US" sz="1984" b="1" baseline="30000" dirty="0">
                <a:solidFill>
                  <a:srgbClr val="0000CC"/>
                </a:solidFill>
              </a:rPr>
              <a:t>116</a:t>
            </a:r>
            <a:r>
              <a:rPr lang="en-US" sz="1984" b="1" dirty="0">
                <a:solidFill>
                  <a:srgbClr val="0000CC"/>
                </a:solidFill>
              </a:rPr>
              <a:t>Cd with advanced sensitivity:</a:t>
            </a:r>
            <a:endParaRPr lang="uk-UA" sz="1984" b="1" dirty="0">
              <a:solidFill>
                <a:srgbClr val="0000CC"/>
              </a:solidFill>
            </a:endParaRPr>
          </a:p>
        </p:txBody>
      </p:sp>
      <p:graphicFrame>
        <p:nvGraphicFramePr>
          <p:cNvPr id="9220" name="Об'єкт 9219"/>
          <p:cNvGraphicFramePr>
            <a:graphicFrameLocks noChangeAspect="1"/>
          </p:cNvGraphicFramePr>
          <p:nvPr>
            <p:extLst>
              <p:ext uri="{D42A27DB-BD31-4B8C-83A1-F6EECF244321}">
                <p14:modId xmlns:p14="http://schemas.microsoft.com/office/powerpoint/2010/main" val="2706512699"/>
              </p:ext>
            </p:extLst>
          </p:nvPr>
        </p:nvGraphicFramePr>
        <p:xfrm>
          <a:off x="7455682" y="5664364"/>
          <a:ext cx="2139088" cy="443069"/>
        </p:xfrm>
        <a:graphic>
          <a:graphicData uri="http://schemas.openxmlformats.org/presentationml/2006/ole">
            <mc:AlternateContent xmlns:mc="http://schemas.openxmlformats.org/markup-compatibility/2006">
              <mc:Choice xmlns:v="urn:schemas-microsoft-com:vml" Requires="v">
                <p:oleObj spid="_x0000_s4108" name="Equation" r:id="rId6" imgW="1231560" imgH="241200" progId="Equation.DSMT4">
                  <p:embed/>
                </p:oleObj>
              </mc:Choice>
              <mc:Fallback>
                <p:oleObj name="Equation" r:id="rId6" imgW="1231560" imgH="241200" progId="Equation.DSMT4">
                  <p:embed/>
                  <p:pic>
                    <p:nvPicPr>
                      <p:cNvPr id="9220" name="Об'єкт 9219"/>
                      <p:cNvPicPr>
                        <a:picLocks noChangeAspect="1" noChangeArrowheads="1"/>
                      </p:cNvPicPr>
                      <p:nvPr/>
                    </p:nvPicPr>
                    <p:blipFill>
                      <a:blip r:embed="rId7"/>
                      <a:srcRect/>
                      <a:stretch>
                        <a:fillRect/>
                      </a:stretch>
                    </p:blipFill>
                    <p:spPr bwMode="auto">
                      <a:xfrm>
                        <a:off x="7455682" y="5664364"/>
                        <a:ext cx="2139088" cy="443069"/>
                      </a:xfrm>
                      <a:prstGeom prst="rect">
                        <a:avLst/>
                      </a:prstGeom>
                      <a:solidFill>
                        <a:srgbClr val="FFFFFF">
                          <a:alpha val="0"/>
                        </a:srgbClr>
                      </a:solidFill>
                      <a:ln>
                        <a:noFill/>
                      </a:ln>
                    </p:spPr>
                  </p:pic>
                </p:oleObj>
              </mc:Fallback>
            </mc:AlternateContent>
          </a:graphicData>
        </a:graphic>
      </p:graphicFrame>
      <p:sp>
        <p:nvSpPr>
          <p:cNvPr id="9221" name="TextBox 9220"/>
          <p:cNvSpPr txBox="1"/>
          <p:nvPr/>
        </p:nvSpPr>
        <p:spPr>
          <a:xfrm>
            <a:off x="352304" y="6071484"/>
            <a:ext cx="9097651" cy="703013"/>
          </a:xfrm>
          <a:prstGeom prst="rect">
            <a:avLst/>
          </a:prstGeom>
          <a:noFill/>
        </p:spPr>
        <p:txBody>
          <a:bodyPr wrap="square" rtlCol="0">
            <a:spAutoFit/>
          </a:bodyPr>
          <a:lstStyle/>
          <a:p>
            <a:r>
              <a:rPr lang="en-US" sz="1984" b="1" dirty="0">
                <a:solidFill>
                  <a:srgbClr val="0000CC"/>
                </a:solidFill>
              </a:rPr>
              <a:t>Demonstration of </a:t>
            </a:r>
            <a:r>
              <a:rPr lang="en-US" sz="1984" b="1" baseline="30000" dirty="0">
                <a:solidFill>
                  <a:srgbClr val="0000CC"/>
                </a:solidFill>
              </a:rPr>
              <a:t>116</a:t>
            </a:r>
            <a:r>
              <a:rPr lang="en-US" sz="1984" b="1" dirty="0">
                <a:solidFill>
                  <a:srgbClr val="0000CC"/>
                </a:solidFill>
              </a:rPr>
              <a:t>Cd option capability for the large scale experiment (i.e., CUPID)</a:t>
            </a:r>
            <a:endParaRPr lang="uk-UA" sz="1984" b="1" dirty="0">
              <a:solidFill>
                <a:srgbClr val="0000CC"/>
              </a:solidFill>
            </a:endParaRPr>
          </a:p>
        </p:txBody>
      </p:sp>
      <p:sp>
        <p:nvSpPr>
          <p:cNvPr id="34" name="TextBox 33"/>
          <p:cNvSpPr txBox="1"/>
          <p:nvPr/>
        </p:nvSpPr>
        <p:spPr>
          <a:xfrm>
            <a:off x="529" y="7267557"/>
            <a:ext cx="10079567" cy="295915"/>
          </a:xfrm>
          <a:prstGeom prst="rect">
            <a:avLst/>
          </a:prstGeom>
          <a:noFill/>
        </p:spPr>
        <p:txBody>
          <a:bodyPr wrap="square" rtlCol="0">
            <a:spAutoFit/>
          </a:bodyPr>
          <a:lstStyle/>
          <a:p>
            <a:r>
              <a:rPr lang="en-US" sz="1323" dirty="0" err="1"/>
              <a:t>F.A.Danevich</a:t>
            </a:r>
            <a:r>
              <a:rPr lang="en-US" sz="1323" dirty="0"/>
              <a:t>            Development of </a:t>
            </a:r>
            <a:r>
              <a:rPr lang="en-GB" sz="1323" dirty="0"/>
              <a:t>low background scintillation detectors for monitoring of trace radioactivity levels  </a:t>
            </a:r>
            <a:endParaRPr lang="uk-UA" sz="1323" dirty="0"/>
          </a:p>
        </p:txBody>
      </p:sp>
    </p:spTree>
    <p:extLst>
      <p:ext uri="{BB962C8B-B14F-4D97-AF65-F5344CB8AC3E}">
        <p14:creationId xmlns:p14="http://schemas.microsoft.com/office/powerpoint/2010/main" val="178663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1593451"/>
            <a:ext cx="10079567" cy="953710"/>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0000"/>
              </a:lnSpc>
              <a:spcBef>
                <a:spcPct val="20000"/>
              </a:spcBef>
            </a:pPr>
            <a:r>
              <a:rPr lang="en-US" altLang="zh-CN" sz="2205" b="1" dirty="0" smtClean="0">
                <a:latin typeface="Comic Sans MS" panose="030F0702030302020204" pitchFamily="66" charset="0"/>
                <a:ea typeface="SimSun" panose="02010600030101010101" pitchFamily="2" charset="-122"/>
              </a:rPr>
              <a:t>Kyiv platform</a:t>
            </a:r>
          </a:p>
          <a:p>
            <a:pPr algn="ctr">
              <a:lnSpc>
                <a:spcPct val="120000"/>
              </a:lnSpc>
              <a:spcBef>
                <a:spcPct val="20000"/>
              </a:spcBef>
            </a:pPr>
            <a:r>
              <a:rPr lang="en-US" altLang="zh-CN" sz="2000" dirty="0" err="1" smtClean="0">
                <a:latin typeface="Comic Sans MS" panose="030F0702030302020204" pitchFamily="66" charset="0"/>
                <a:ea typeface="SimSun" panose="02010600030101010101" pitchFamily="2" charset="-122"/>
              </a:rPr>
              <a:t>V.Pugach</a:t>
            </a:r>
            <a:r>
              <a:rPr lang="en-US" altLang="zh-CN" sz="2000" dirty="0" smtClean="0">
                <a:latin typeface="Comic Sans MS" panose="030F0702030302020204" pitchFamily="66" charset="0"/>
                <a:ea typeface="SimSun" panose="02010600030101010101" pitchFamily="2" charset="-122"/>
              </a:rPr>
              <a:t> group of KINR</a:t>
            </a:r>
            <a:endParaRPr lang="en-US" altLang="zh-CN" sz="2000" dirty="0">
              <a:latin typeface="Comic Sans MS" panose="030F0702030302020204" pitchFamily="66" charset="0"/>
              <a:ea typeface="SimSun" panose="02010600030101010101" pitchFamily="2" charset="-122"/>
            </a:endParaRPr>
          </a:p>
        </p:txBody>
      </p:sp>
      <p:sp>
        <p:nvSpPr>
          <p:cNvPr id="2" name="TextBox 1"/>
          <p:cNvSpPr txBox="1"/>
          <p:nvPr/>
        </p:nvSpPr>
        <p:spPr>
          <a:xfrm>
            <a:off x="285428" y="3271520"/>
            <a:ext cx="9508709" cy="2831544"/>
          </a:xfrm>
          <a:prstGeom prst="rect">
            <a:avLst/>
          </a:prstGeom>
          <a:noFill/>
        </p:spPr>
        <p:txBody>
          <a:bodyPr wrap="square" rtlCol="0">
            <a:spAutoFit/>
          </a:bodyPr>
          <a:lstStyle/>
          <a:p>
            <a:r>
              <a:rPr lang="en-US" i="1" u="sng" dirty="0"/>
              <a:t>Responsibility – Valery </a:t>
            </a:r>
            <a:r>
              <a:rPr lang="en-US" i="1" u="sng" dirty="0" err="1"/>
              <a:t>Pugatch</a:t>
            </a:r>
            <a:endParaRPr lang="en-US" dirty="0"/>
          </a:p>
          <a:p>
            <a:pPr algn="just"/>
            <a:r>
              <a:rPr lang="en-US" sz="1600" dirty="0"/>
              <a:t>Within the framework of the project the new experimental setup for the studies in the field of the spatially fractionated hadron therapy will be designed, built and tested. It will include tissue </a:t>
            </a:r>
            <a:r>
              <a:rPr lang="en-US" sz="1600" dirty="0" err="1"/>
              <a:t>equavalent</a:t>
            </a:r>
            <a:r>
              <a:rPr lang="en-US" sz="1600" dirty="0"/>
              <a:t> phantom equipped with ultrathin metal </a:t>
            </a:r>
            <a:r>
              <a:rPr lang="en-US" sz="1600" dirty="0" err="1"/>
              <a:t>microdetectors</a:t>
            </a:r>
            <a:r>
              <a:rPr lang="en-US" sz="1600" dirty="0"/>
              <a:t> and readout electronics, multi-slit and matrix collimators for shaping 1D and 2D hadron multi-beam structures. </a:t>
            </a:r>
          </a:p>
          <a:p>
            <a:pPr algn="just"/>
            <a:r>
              <a:rPr lang="en-US" sz="1600" dirty="0"/>
              <a:t>Features of those setup components will be defined from the Monte Carlo simulations aimed at optimization of the irradiation field structure on the basis of the Peak-</a:t>
            </a:r>
            <a:r>
              <a:rPr lang="en-US" sz="1600" dirty="0" err="1"/>
              <a:t>toValley</a:t>
            </a:r>
            <a:r>
              <a:rPr lang="en-US" sz="1600" dirty="0"/>
              <a:t>-Dose-Ratios for different types of hadron beams and their energies determined by the depth of a tumor location and its shape. </a:t>
            </a:r>
          </a:p>
          <a:p>
            <a:pPr algn="just"/>
            <a:r>
              <a:rPr lang="en-US" sz="1600" dirty="0"/>
              <a:t>Radiation hard metal micro-strip sensors will be produced and instrumented by the readout microelectronics. Tests of the </a:t>
            </a:r>
            <a:r>
              <a:rPr lang="en-US" sz="1600" dirty="0" err="1"/>
              <a:t>Detectorized</a:t>
            </a:r>
            <a:r>
              <a:rPr lang="en-US" sz="1600" dirty="0"/>
              <a:t> Phantom will be performed at the KINR isochronous cyclotron U-240. </a:t>
            </a:r>
            <a:endParaRPr lang="en-US" sz="1600" dirty="0"/>
          </a:p>
        </p:txBody>
      </p:sp>
    </p:spTree>
    <p:extLst>
      <p:ext uri="{BB962C8B-B14F-4D97-AF65-F5344CB8AC3E}">
        <p14:creationId xmlns:p14="http://schemas.microsoft.com/office/powerpoint/2010/main" val="2287560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19" y="238050"/>
            <a:ext cx="10009505" cy="6558990"/>
          </a:xfrm>
          <a:prstGeom prst="rect">
            <a:avLst/>
          </a:prstGeom>
        </p:spPr>
      </p:pic>
    </p:spTree>
    <p:extLst>
      <p:ext uri="{BB962C8B-B14F-4D97-AF65-F5344CB8AC3E}">
        <p14:creationId xmlns:p14="http://schemas.microsoft.com/office/powerpoint/2010/main" val="3822678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7218" y="355600"/>
            <a:ext cx="9634586" cy="6766559"/>
          </a:xfrm>
          <a:prstGeom prst="rect">
            <a:avLst/>
          </a:prstGeom>
        </p:spPr>
      </p:pic>
    </p:spTree>
    <p:extLst>
      <p:ext uri="{BB962C8B-B14F-4D97-AF65-F5344CB8AC3E}">
        <p14:creationId xmlns:p14="http://schemas.microsoft.com/office/powerpoint/2010/main" val="2787337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22" y="304800"/>
            <a:ext cx="9920183" cy="7113150"/>
          </a:xfrm>
          <a:prstGeom prst="rect">
            <a:avLst/>
          </a:prstGeom>
        </p:spPr>
      </p:pic>
    </p:spTree>
    <p:extLst>
      <p:ext uri="{BB962C8B-B14F-4D97-AF65-F5344CB8AC3E}">
        <p14:creationId xmlns:p14="http://schemas.microsoft.com/office/powerpoint/2010/main" val="4007503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772520" y="796400"/>
            <a:ext cx="8340120" cy="5034600"/>
          </a:xfrm>
          <a:prstGeom prst="rect">
            <a:avLst/>
          </a:prstGeom>
        </p:spPr>
        <p:txBody>
          <a:bodyPr lIns="90000" tIns="45000" rIns="90000" bIns="45000"/>
          <a:lstStyle/>
          <a:p>
            <a:pPr algn="ctr">
              <a:lnSpc>
                <a:spcPct val="120000"/>
              </a:lnSpc>
            </a:pPr>
            <a:r>
              <a:rPr lang="fr-FR" b="1" dirty="0">
                <a:latin typeface="Arial"/>
              </a:rPr>
              <a:t>R&amp;D and </a:t>
            </a:r>
            <a:r>
              <a:rPr lang="fr-FR" b="1" dirty="0" err="1">
                <a:latin typeface="Arial"/>
              </a:rPr>
              <a:t>educational</a:t>
            </a:r>
            <a:r>
              <a:rPr lang="fr-FR" b="1" dirty="0">
                <a:latin typeface="Arial"/>
              </a:rPr>
              <a:t> </a:t>
            </a:r>
            <a:r>
              <a:rPr lang="fr-FR" b="1" dirty="0" err="1">
                <a:latin typeface="Arial"/>
              </a:rPr>
              <a:t>experimental</a:t>
            </a:r>
            <a:r>
              <a:rPr lang="fr-FR" b="1" dirty="0">
                <a:latin typeface="Arial"/>
              </a:rPr>
              <a:t> </a:t>
            </a:r>
            <a:r>
              <a:rPr lang="fr-FR" b="1" dirty="0" err="1">
                <a:latin typeface="Arial"/>
              </a:rPr>
              <a:t>platforms</a:t>
            </a:r>
            <a:r>
              <a:rPr lang="fr-FR" b="1" dirty="0">
                <a:latin typeface="Arial"/>
              </a:rPr>
              <a:t> for instrumentation </a:t>
            </a:r>
            <a:endParaRPr dirty="0"/>
          </a:p>
          <a:p>
            <a:pPr algn="ctr">
              <a:lnSpc>
                <a:spcPct val="120000"/>
              </a:lnSpc>
            </a:pPr>
            <a:r>
              <a:rPr lang="fr-FR" b="1" dirty="0">
                <a:latin typeface="Arial"/>
              </a:rPr>
              <a:t>for </a:t>
            </a:r>
            <a:r>
              <a:rPr lang="fr-FR" b="1" dirty="0" err="1">
                <a:latin typeface="Arial"/>
              </a:rPr>
              <a:t>medical</a:t>
            </a:r>
            <a:r>
              <a:rPr lang="fr-FR" b="1" dirty="0">
                <a:latin typeface="Arial"/>
              </a:rPr>
              <a:t> </a:t>
            </a:r>
            <a:r>
              <a:rPr lang="fr-FR" b="1" dirty="0" err="1">
                <a:latin typeface="Arial"/>
              </a:rPr>
              <a:t>imaging</a:t>
            </a:r>
            <a:r>
              <a:rPr lang="fr-FR" b="1" dirty="0">
                <a:latin typeface="Arial"/>
              </a:rPr>
              <a:t> and </a:t>
            </a:r>
            <a:r>
              <a:rPr lang="fr-FR" b="1" dirty="0" err="1">
                <a:latin typeface="Arial"/>
              </a:rPr>
              <a:t>other</a:t>
            </a:r>
            <a:r>
              <a:rPr lang="fr-FR" b="1" dirty="0">
                <a:latin typeface="Arial"/>
              </a:rPr>
              <a:t> applications</a:t>
            </a:r>
            <a:endParaRPr dirty="0"/>
          </a:p>
          <a:p>
            <a:pPr algn="ctr">
              <a:lnSpc>
                <a:spcPct val="120000"/>
              </a:lnSpc>
            </a:pPr>
            <a:r>
              <a:rPr lang="fr-FR" dirty="0">
                <a:solidFill>
                  <a:srgbClr val="000099"/>
                </a:solidFill>
                <a:latin typeface="Arial"/>
              </a:rPr>
              <a:t>in the </a:t>
            </a:r>
            <a:r>
              <a:rPr lang="fr-FR" dirty="0" err="1">
                <a:solidFill>
                  <a:srgbClr val="000099"/>
                </a:solidFill>
                <a:latin typeface="Arial"/>
              </a:rPr>
              <a:t>framework</a:t>
            </a:r>
            <a:r>
              <a:rPr lang="fr-FR" dirty="0">
                <a:solidFill>
                  <a:srgbClr val="000099"/>
                </a:solidFill>
                <a:latin typeface="Arial"/>
              </a:rPr>
              <a:t> of </a:t>
            </a:r>
            <a:endParaRPr dirty="0"/>
          </a:p>
          <a:p>
            <a:pPr algn="ctr">
              <a:lnSpc>
                <a:spcPct val="120000"/>
              </a:lnSpc>
            </a:pPr>
            <a:r>
              <a:rPr lang="fr-FR" dirty="0">
                <a:latin typeface="Arial"/>
              </a:rPr>
              <a:t>France-Ukraine International Associated </a:t>
            </a:r>
            <a:r>
              <a:rPr lang="fr-FR" dirty="0" err="1">
                <a:latin typeface="Arial"/>
              </a:rPr>
              <a:t>Laboratory</a:t>
            </a:r>
            <a:r>
              <a:rPr lang="fr-FR" dirty="0">
                <a:latin typeface="Arial"/>
              </a:rPr>
              <a:t> (</a:t>
            </a:r>
            <a:r>
              <a:rPr lang="fr-FR" dirty="0" smtClean="0">
                <a:latin typeface="Arial"/>
              </a:rPr>
              <a:t>LIA)</a:t>
            </a:r>
            <a:endParaRPr dirty="0"/>
          </a:p>
          <a:p>
            <a:pPr algn="just">
              <a:lnSpc>
                <a:spcPct val="120000"/>
              </a:lnSpc>
            </a:pPr>
            <a:r>
              <a:rPr lang="fr-FR" dirty="0">
                <a:latin typeface="Arial"/>
              </a:rPr>
              <a:t>“</a:t>
            </a:r>
            <a:r>
              <a:rPr lang="fr-FR" b="1" dirty="0">
                <a:solidFill>
                  <a:srgbClr val="FF0000"/>
                </a:solidFill>
                <a:latin typeface="Arial"/>
              </a:rPr>
              <a:t>I</a:t>
            </a:r>
            <a:r>
              <a:rPr lang="fr-FR" dirty="0">
                <a:latin typeface="Arial"/>
              </a:rPr>
              <a:t>nstrumentation </a:t>
            </a:r>
            <a:r>
              <a:rPr lang="fr-FR" b="1" dirty="0" err="1">
                <a:solidFill>
                  <a:srgbClr val="FF0000"/>
                </a:solidFill>
                <a:latin typeface="Arial"/>
              </a:rPr>
              <a:t>D</a:t>
            </a:r>
            <a:r>
              <a:rPr lang="fr-FR" dirty="0" err="1">
                <a:latin typeface="Arial"/>
              </a:rPr>
              <a:t>evelopments</a:t>
            </a:r>
            <a:r>
              <a:rPr lang="fr-FR" dirty="0">
                <a:latin typeface="Arial"/>
              </a:rPr>
              <a:t> for </a:t>
            </a:r>
            <a:r>
              <a:rPr lang="fr-FR" b="1" dirty="0" err="1">
                <a:solidFill>
                  <a:srgbClr val="FF0000"/>
                </a:solidFill>
                <a:latin typeface="Arial"/>
              </a:rPr>
              <a:t>E</a:t>
            </a:r>
            <a:r>
              <a:rPr lang="fr-FR" dirty="0" err="1">
                <a:latin typeface="Arial"/>
              </a:rPr>
              <a:t>xperiments</a:t>
            </a:r>
            <a:r>
              <a:rPr lang="fr-FR" dirty="0">
                <a:latin typeface="Arial"/>
              </a:rPr>
              <a:t> at </a:t>
            </a:r>
            <a:r>
              <a:rPr lang="fr-FR" b="1" dirty="0">
                <a:solidFill>
                  <a:srgbClr val="FF0000"/>
                </a:solidFill>
                <a:latin typeface="Arial"/>
              </a:rPr>
              <a:t>A</a:t>
            </a:r>
            <a:r>
              <a:rPr lang="fr-FR" dirty="0">
                <a:latin typeface="Arial"/>
              </a:rPr>
              <a:t>ccelerator </a:t>
            </a:r>
            <a:r>
              <a:rPr lang="fr-FR" dirty="0" err="1" smtClean="0">
                <a:latin typeface="Arial"/>
              </a:rPr>
              <a:t>facilities</a:t>
            </a:r>
            <a:r>
              <a:rPr lang="fr-FR" dirty="0" smtClean="0">
                <a:latin typeface="Arial"/>
              </a:rPr>
              <a:t> and </a:t>
            </a:r>
            <a:r>
              <a:rPr lang="fr-FR" dirty="0" err="1" smtClean="0">
                <a:latin typeface="Arial"/>
              </a:rPr>
              <a:t>accelerating</a:t>
            </a:r>
            <a:r>
              <a:rPr lang="fr-FR" dirty="0" smtClean="0">
                <a:latin typeface="Arial"/>
              </a:rPr>
              <a:t> </a:t>
            </a:r>
            <a:r>
              <a:rPr lang="fr-FR" b="1" dirty="0" err="1" smtClean="0">
                <a:solidFill>
                  <a:srgbClr val="FF0000"/>
                </a:solidFill>
                <a:latin typeface="Arial"/>
              </a:rPr>
              <a:t>TE</a:t>
            </a:r>
            <a:r>
              <a:rPr lang="fr-FR" dirty="0" err="1" smtClean="0">
                <a:latin typeface="Arial"/>
              </a:rPr>
              <a:t>chniques</a:t>
            </a:r>
            <a:r>
              <a:rPr lang="fr-FR" dirty="0" smtClean="0">
                <a:latin typeface="Arial"/>
              </a:rPr>
              <a:t>” – </a:t>
            </a:r>
            <a:r>
              <a:rPr lang="fr-FR" b="1" dirty="0" smtClean="0">
                <a:solidFill>
                  <a:srgbClr val="FF0000"/>
                </a:solidFill>
                <a:latin typeface="Arial"/>
              </a:rPr>
              <a:t>LIA IDEATE</a:t>
            </a:r>
          </a:p>
          <a:p>
            <a:pPr algn="ctr">
              <a:lnSpc>
                <a:spcPct val="120000"/>
              </a:lnSpc>
            </a:pPr>
            <a:endParaRPr dirty="0"/>
          </a:p>
          <a:p>
            <a:pPr algn="ctr">
              <a:lnSpc>
                <a:spcPct val="120000"/>
              </a:lnSpc>
            </a:pPr>
            <a:endParaRPr lang="en-US" sz="2800" b="1" i="1" dirty="0" smtClean="0">
              <a:solidFill>
                <a:srgbClr val="661900"/>
              </a:solidFill>
              <a:latin typeface="Arial"/>
              <a:ea typeface="SimSun"/>
            </a:endParaRPr>
          </a:p>
          <a:p>
            <a:pPr algn="ctr">
              <a:lnSpc>
                <a:spcPct val="120000"/>
              </a:lnSpc>
            </a:pPr>
            <a:r>
              <a:rPr lang="en-US" sz="2800" b="1" i="1" dirty="0" smtClean="0">
                <a:solidFill>
                  <a:srgbClr val="661900"/>
                </a:solidFill>
                <a:latin typeface="Arial"/>
                <a:ea typeface="SimSun"/>
              </a:rPr>
              <a:t>Proposal </a:t>
            </a:r>
            <a:r>
              <a:rPr lang="en-US" sz="2800" b="1" i="1" dirty="0">
                <a:solidFill>
                  <a:srgbClr val="661900"/>
                </a:solidFill>
                <a:latin typeface="Arial"/>
                <a:ea typeface="SimSun"/>
              </a:rPr>
              <a:t>by the LIA Ukrainian teams </a:t>
            </a:r>
            <a:endParaRPr dirty="0"/>
          </a:p>
          <a:p>
            <a:pPr algn="ctr">
              <a:lnSpc>
                <a:spcPct val="120000"/>
              </a:lnSpc>
            </a:pPr>
            <a:r>
              <a:rPr lang="en-US" sz="2800" i="1" dirty="0">
                <a:solidFill>
                  <a:srgbClr val="661900"/>
                </a:solidFill>
                <a:latin typeface="Arial"/>
                <a:ea typeface="SimSun"/>
              </a:rPr>
              <a:t>(56 participants</a:t>
            </a:r>
            <a:r>
              <a:rPr lang="en-US" sz="2800" i="1" dirty="0" smtClean="0">
                <a:solidFill>
                  <a:srgbClr val="661900"/>
                </a:solidFill>
                <a:latin typeface="Arial"/>
                <a:ea typeface="SimSun"/>
              </a:rPr>
              <a:t>)</a:t>
            </a:r>
            <a:endParaRPr dirty="0"/>
          </a:p>
          <a:p>
            <a:pPr algn="ctr">
              <a:lnSpc>
                <a:spcPct val="120000"/>
              </a:lnSpc>
            </a:pPr>
            <a:r>
              <a:rPr lang="en-US" b="1" i="1" dirty="0">
                <a:solidFill>
                  <a:srgbClr val="661900"/>
                </a:solidFill>
                <a:latin typeface="Arial"/>
                <a:ea typeface="SimSun"/>
              </a:rPr>
              <a:t>to </a:t>
            </a:r>
            <a:endParaRPr dirty="0"/>
          </a:p>
          <a:p>
            <a:pPr algn="ctr">
              <a:lnSpc>
                <a:spcPct val="120000"/>
              </a:lnSpc>
            </a:pPr>
            <a:r>
              <a:rPr lang="en-US" sz="2800" b="1" dirty="0">
                <a:solidFill>
                  <a:srgbClr val="661900"/>
                </a:solidFill>
                <a:latin typeface="Arial"/>
                <a:ea typeface="SimSun"/>
              </a:rPr>
              <a:t>STCU</a:t>
            </a:r>
            <a:r>
              <a:rPr lang="en-US" sz="2800" b="1" i="1" dirty="0">
                <a:solidFill>
                  <a:srgbClr val="661900"/>
                </a:solidFill>
                <a:latin typeface="Arial"/>
                <a:ea typeface="SimSun"/>
              </a:rPr>
              <a:t> </a:t>
            </a:r>
            <a:r>
              <a:rPr lang="en-US" b="1" i="1" dirty="0">
                <a:solidFill>
                  <a:srgbClr val="661900"/>
                </a:solidFill>
                <a:latin typeface="Arial"/>
                <a:ea typeface="SimSun"/>
              </a:rPr>
              <a:t>( SCIENCE &amp; TECHNOLOGY CENTER IN UKRAINE)</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488" y="394732"/>
            <a:ext cx="9908857" cy="6884572"/>
          </a:xfrm>
          <a:prstGeom prst="rect">
            <a:avLst/>
          </a:prstGeom>
        </p:spPr>
      </p:pic>
    </p:spTree>
    <p:extLst>
      <p:ext uri="{BB962C8B-B14F-4D97-AF65-F5344CB8AC3E}">
        <p14:creationId xmlns:p14="http://schemas.microsoft.com/office/powerpoint/2010/main" val="2762205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1898251"/>
            <a:ext cx="10079567" cy="953710"/>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0000"/>
              </a:lnSpc>
              <a:spcBef>
                <a:spcPct val="20000"/>
              </a:spcBef>
            </a:pPr>
            <a:r>
              <a:rPr lang="en-US" altLang="zh-CN" sz="2205" b="1" dirty="0" smtClean="0">
                <a:latin typeface="Comic Sans MS" panose="030F0702030302020204" pitchFamily="66" charset="0"/>
                <a:ea typeface="SimSun" panose="02010600030101010101" pitchFamily="2" charset="-122"/>
              </a:rPr>
              <a:t>Kyiv platform</a:t>
            </a:r>
          </a:p>
          <a:p>
            <a:pPr algn="ctr">
              <a:lnSpc>
                <a:spcPct val="120000"/>
              </a:lnSpc>
              <a:spcBef>
                <a:spcPct val="20000"/>
              </a:spcBef>
            </a:pPr>
            <a:r>
              <a:rPr lang="en-US" altLang="zh-CN" sz="2000" dirty="0" smtClean="0">
                <a:latin typeface="Comic Sans MS" panose="030F0702030302020204" pitchFamily="66" charset="0"/>
                <a:ea typeface="SimSun" panose="02010600030101010101" pitchFamily="2" charset="-122"/>
              </a:rPr>
              <a:t>TSNUK (Kyiv University)</a:t>
            </a:r>
            <a:endParaRPr lang="en-US" altLang="zh-CN" sz="2000" dirty="0">
              <a:latin typeface="Comic Sans MS" panose="030F0702030302020204" pitchFamily="66" charset="0"/>
              <a:ea typeface="SimSun" panose="02010600030101010101" pitchFamily="2" charset="-122"/>
            </a:endParaRPr>
          </a:p>
        </p:txBody>
      </p:sp>
      <p:sp>
        <p:nvSpPr>
          <p:cNvPr id="2" name="Rectangle 1"/>
          <p:cNvSpPr/>
          <p:nvPr/>
        </p:nvSpPr>
        <p:spPr>
          <a:xfrm>
            <a:off x="515566" y="3096657"/>
            <a:ext cx="9050550" cy="3816429"/>
          </a:xfrm>
          <a:prstGeom prst="rect">
            <a:avLst/>
          </a:prstGeom>
        </p:spPr>
        <p:txBody>
          <a:bodyPr wrap="square">
            <a:spAutoFit/>
          </a:bodyPr>
          <a:lstStyle/>
          <a:p>
            <a:r>
              <a:rPr lang="en-US" i="1" u="sng" dirty="0"/>
              <a:t>Responsibility – Oleg </a:t>
            </a:r>
            <a:r>
              <a:rPr lang="en-US" i="1" u="sng" dirty="0" err="1"/>
              <a:t>Bezshyyko</a:t>
            </a:r>
            <a:endParaRPr lang="en-US" dirty="0"/>
          </a:p>
          <a:p>
            <a:pPr algn="just"/>
            <a:r>
              <a:rPr lang="en-US" sz="1600" dirty="0"/>
              <a:t>- Developed and built test </a:t>
            </a:r>
            <a:r>
              <a:rPr lang="en-US" sz="1600" dirty="0" err="1"/>
              <a:t>subplatform</a:t>
            </a:r>
            <a:r>
              <a:rPr lang="en-US" sz="1600" dirty="0"/>
              <a:t> for studies of MPGD detectors with automated systems of gas control and power supply (low and high voltage), data acquisition system, mechanical sub-system.</a:t>
            </a:r>
          </a:p>
          <a:p>
            <a:pPr algn="just"/>
            <a:r>
              <a:rPr lang="en-US" sz="1600" dirty="0"/>
              <a:t>- Developed and built micro-TPC system on the base </a:t>
            </a:r>
            <a:r>
              <a:rPr lang="en-US" sz="1600" dirty="0" err="1"/>
              <a:t>Micromegas</a:t>
            </a:r>
            <a:r>
              <a:rPr lang="en-US" sz="1600" dirty="0"/>
              <a:t>/Ingrid chip using </a:t>
            </a:r>
            <a:r>
              <a:rPr lang="en-US" sz="1600" dirty="0" err="1"/>
              <a:t>subplatform</a:t>
            </a:r>
            <a:r>
              <a:rPr lang="en-US" sz="1600" dirty="0"/>
              <a:t> for studies of MPGD detectors. </a:t>
            </a:r>
          </a:p>
          <a:p>
            <a:pPr algn="just"/>
            <a:r>
              <a:rPr lang="en-US" sz="1600" dirty="0" smtClean="0"/>
              <a:t>- </a:t>
            </a:r>
            <a:r>
              <a:rPr lang="en-US" sz="1600" dirty="0"/>
              <a:t>Developed and built test </a:t>
            </a:r>
            <a:r>
              <a:rPr lang="en-US" sz="1600" dirty="0" err="1"/>
              <a:t>subplatform</a:t>
            </a:r>
            <a:r>
              <a:rPr lang="en-US" sz="1600" dirty="0"/>
              <a:t> for studies of silicon photodetectors using Geiger mode – </a:t>
            </a:r>
            <a:r>
              <a:rPr lang="en-US" sz="1600" dirty="0" err="1"/>
              <a:t>SiPM</a:t>
            </a:r>
            <a:r>
              <a:rPr lang="en-US" sz="1600" dirty="0"/>
              <a:t> with automated systems of 3D movement (better than 5 µ), control of temperature conditions (-70</a:t>
            </a:r>
            <a:r>
              <a:rPr lang="en-US" sz="1600" baseline="30000" dirty="0"/>
              <a:t>0</a:t>
            </a:r>
            <a:r>
              <a:rPr lang="en-US" sz="1600" dirty="0"/>
              <a:t>C - +50</a:t>
            </a:r>
            <a:r>
              <a:rPr lang="en-US" sz="1600" baseline="30000" dirty="0"/>
              <a:t>0</a:t>
            </a:r>
            <a:r>
              <a:rPr lang="en-US" sz="1600" dirty="0"/>
              <a:t>C), precise power supply and measurement of current of </a:t>
            </a:r>
            <a:r>
              <a:rPr lang="en-US" sz="1600" dirty="0" err="1"/>
              <a:t>SiPM</a:t>
            </a:r>
            <a:r>
              <a:rPr lang="en-US" sz="1600" dirty="0"/>
              <a:t>, laser (light) system (picosecond lasers and wide range of wavelength of light source), data acquisition system, mechanical sub-system.</a:t>
            </a:r>
          </a:p>
          <a:p>
            <a:pPr algn="just"/>
            <a:r>
              <a:rPr lang="en-US" sz="1600" dirty="0" smtClean="0"/>
              <a:t>- </a:t>
            </a:r>
            <a:r>
              <a:rPr lang="en-US" sz="1600" dirty="0"/>
              <a:t>A small prototype for 3D printing system to print complex structures of anthropomorphic phantoms with using of various dose detector systems.</a:t>
            </a:r>
          </a:p>
          <a:p>
            <a:pPr algn="just"/>
            <a:r>
              <a:rPr lang="en-US" sz="1600" dirty="0"/>
              <a:t>- Phantom samples.</a:t>
            </a:r>
          </a:p>
          <a:p>
            <a:pPr algn="just"/>
            <a:r>
              <a:rPr lang="en-US" sz="1600" dirty="0"/>
              <a:t>- Open source </a:t>
            </a:r>
            <a:r>
              <a:rPr lang="en-US" sz="1600" dirty="0" smtClean="0"/>
              <a:t>RTPS</a:t>
            </a:r>
            <a:r>
              <a:rPr lang="uk-UA" sz="1600" dirty="0" smtClean="0"/>
              <a:t> (</a:t>
            </a:r>
            <a:r>
              <a:rPr lang="en-US" sz="1600" dirty="0" smtClean="0"/>
              <a:t>Radiation Therapy Planning Systems</a:t>
            </a:r>
            <a:r>
              <a:rPr lang="uk-UA" sz="1600" dirty="0" smtClean="0"/>
              <a:t>)</a:t>
            </a:r>
            <a:r>
              <a:rPr lang="en-US" sz="1600" dirty="0" smtClean="0"/>
              <a:t>.</a:t>
            </a:r>
            <a:endParaRPr lang="en-US" sz="1600" dirty="0"/>
          </a:p>
        </p:txBody>
      </p:sp>
    </p:spTree>
    <p:extLst>
      <p:ext uri="{BB962C8B-B14F-4D97-AF65-F5344CB8AC3E}">
        <p14:creationId xmlns:p14="http://schemas.microsoft.com/office/powerpoint/2010/main" val="1372315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3600" y="6716520"/>
            <a:ext cx="10083600" cy="843480"/>
          </a:xfrm>
          <a:prstGeom prst="rect">
            <a:avLst/>
          </a:prstGeom>
          <a:solidFill>
            <a:srgbClr val="FFFFFF"/>
          </a:solidFill>
          <a:ln>
            <a:noFill/>
          </a:ln>
        </p:spPr>
      </p:sp>
      <p:sp>
        <p:nvSpPr>
          <p:cNvPr id="144" name="CustomShape 2"/>
          <p:cNvSpPr/>
          <p:nvPr/>
        </p:nvSpPr>
        <p:spPr>
          <a:xfrm>
            <a:off x="38160" y="567000"/>
            <a:ext cx="4246920" cy="2499120"/>
          </a:xfrm>
          <a:prstGeom prst="rect">
            <a:avLst/>
          </a:prstGeom>
          <a:solidFill>
            <a:srgbClr val="DAEDEF"/>
          </a:solidFill>
          <a:ln>
            <a:noFill/>
          </a:ln>
        </p:spPr>
      </p:sp>
      <p:sp>
        <p:nvSpPr>
          <p:cNvPr id="145" name="CustomShape 3"/>
          <p:cNvSpPr/>
          <p:nvPr/>
        </p:nvSpPr>
        <p:spPr>
          <a:xfrm>
            <a:off x="4325760" y="567000"/>
            <a:ext cx="5736600" cy="3870720"/>
          </a:xfrm>
          <a:prstGeom prst="rect">
            <a:avLst/>
          </a:prstGeom>
          <a:solidFill>
            <a:srgbClr val="D9D9D9"/>
          </a:solidFill>
          <a:ln>
            <a:noFill/>
          </a:ln>
        </p:spPr>
      </p:sp>
      <p:sp>
        <p:nvSpPr>
          <p:cNvPr id="146" name="CustomShape 4"/>
          <p:cNvSpPr/>
          <p:nvPr/>
        </p:nvSpPr>
        <p:spPr>
          <a:xfrm>
            <a:off x="7848720" y="5461560"/>
            <a:ext cx="2201400" cy="2054520"/>
          </a:xfrm>
          <a:prstGeom prst="rect">
            <a:avLst/>
          </a:prstGeom>
          <a:solidFill>
            <a:srgbClr val="DAEDEF"/>
          </a:solidFill>
          <a:ln>
            <a:noFill/>
          </a:ln>
        </p:spPr>
      </p:sp>
      <p:sp>
        <p:nvSpPr>
          <p:cNvPr id="147" name="CustomShape 5"/>
          <p:cNvSpPr/>
          <p:nvPr/>
        </p:nvSpPr>
        <p:spPr>
          <a:xfrm>
            <a:off x="4376520" y="6142320"/>
            <a:ext cx="3400200" cy="1373760"/>
          </a:xfrm>
          <a:prstGeom prst="rect">
            <a:avLst/>
          </a:prstGeom>
          <a:solidFill>
            <a:srgbClr val="D9D9D9"/>
          </a:solidFill>
          <a:ln>
            <a:noFill/>
          </a:ln>
        </p:spPr>
      </p:sp>
      <p:sp>
        <p:nvSpPr>
          <p:cNvPr id="148" name="CustomShape 6"/>
          <p:cNvSpPr/>
          <p:nvPr/>
        </p:nvSpPr>
        <p:spPr>
          <a:xfrm>
            <a:off x="0" y="524880"/>
            <a:ext cx="4434480" cy="1127160"/>
          </a:xfrm>
          <a:prstGeom prst="rect">
            <a:avLst/>
          </a:prstGeom>
          <a:noFill/>
          <a:ln>
            <a:noFill/>
          </a:ln>
        </p:spPr>
        <p:txBody>
          <a:bodyPr lIns="90000" tIns="46800" rIns="90000" bIns="46800"/>
          <a:lstStyle/>
          <a:p>
            <a:pPr algn="ctr">
              <a:buSzPct val="45000"/>
              <a:buFont typeface="StarSymbol"/>
              <a:buChar char=""/>
            </a:pPr>
            <a:r>
              <a:rPr lang="uk-UA" sz="1400">
                <a:latin typeface="Arial"/>
              </a:rPr>
              <a:t>Development of </a:t>
            </a:r>
            <a:r>
              <a:rPr lang="fr-FR" sz="1400">
                <a:latin typeface="Arial"/>
              </a:rPr>
              <a:t>SiPM-</a:t>
            </a:r>
            <a:r>
              <a:rPr lang="uk-UA" sz="1400">
                <a:latin typeface="Arial"/>
              </a:rPr>
              <a:t>based gamma camera</a:t>
            </a:r>
            <a:r>
              <a:rPr lang="en-US" sz="1400">
                <a:latin typeface="Arial"/>
              </a:rPr>
              <a:t>,    </a:t>
            </a:r>
            <a:r>
              <a:rPr lang="uk-UA" sz="1400">
                <a:latin typeface="Arial"/>
              </a:rPr>
              <a:t>full-body SPECT</a:t>
            </a:r>
            <a:endParaRPr/>
          </a:p>
          <a:p>
            <a:pPr algn="ctr">
              <a:buSzPct val="45000"/>
              <a:buFont typeface="StarSymbol"/>
              <a:buChar char=""/>
            </a:pPr>
            <a:endParaRPr/>
          </a:p>
          <a:p>
            <a:r>
              <a:rPr lang="en-US" sz="700">
                <a:latin typeface="Arial"/>
              </a:rPr>
              <a:t> (2015)</a:t>
            </a:r>
            <a:endParaRPr/>
          </a:p>
          <a:p>
            <a:r>
              <a:rPr lang="en-US" sz="700">
                <a:latin typeface="Arial"/>
              </a:rPr>
              <a:t>  (2015)</a:t>
            </a:r>
            <a:endParaRPr/>
          </a:p>
          <a:p>
            <a:r>
              <a:rPr lang="en-US" sz="700">
                <a:latin typeface="Arial"/>
              </a:rPr>
              <a:t> (2011)</a:t>
            </a:r>
            <a:endParaRPr/>
          </a:p>
          <a:p>
            <a:pPr algn="ctr">
              <a:buSzPct val="45000"/>
              <a:buFont typeface="StarSymbol"/>
              <a:buChar char=""/>
            </a:pPr>
            <a:endParaRPr/>
          </a:p>
        </p:txBody>
      </p:sp>
      <p:pic>
        <p:nvPicPr>
          <p:cNvPr id="149" name="Picture 2"/>
          <p:cNvPicPr/>
          <p:nvPr/>
        </p:nvPicPr>
        <p:blipFill>
          <a:blip r:embed="rId3"/>
          <a:stretch>
            <a:fillRect/>
          </a:stretch>
        </p:blipFill>
        <p:spPr>
          <a:xfrm>
            <a:off x="213480" y="1636200"/>
            <a:ext cx="1968840" cy="1349280"/>
          </a:xfrm>
          <a:prstGeom prst="rect">
            <a:avLst/>
          </a:prstGeom>
          <a:ln>
            <a:noFill/>
          </a:ln>
        </p:spPr>
      </p:pic>
      <p:pic>
        <p:nvPicPr>
          <p:cNvPr id="150" name="Picture 3"/>
          <p:cNvPicPr/>
          <p:nvPr/>
        </p:nvPicPr>
        <p:blipFill>
          <a:blip r:embed="rId4"/>
          <a:stretch>
            <a:fillRect/>
          </a:stretch>
        </p:blipFill>
        <p:spPr>
          <a:xfrm>
            <a:off x="2251800" y="1636200"/>
            <a:ext cx="1914840" cy="1349280"/>
          </a:xfrm>
          <a:prstGeom prst="rect">
            <a:avLst/>
          </a:prstGeom>
          <a:ln>
            <a:noFill/>
          </a:ln>
        </p:spPr>
      </p:pic>
      <p:pic>
        <p:nvPicPr>
          <p:cNvPr id="151" name="Picture 5" descr="http://www.fist.fr/wp-content/uploads/image/Catalogue%20CNRS/02109-01.png"/>
          <p:cNvPicPr/>
          <p:nvPr/>
        </p:nvPicPr>
        <p:blipFill>
          <a:blip r:embed="rId5"/>
          <a:stretch>
            <a:fillRect/>
          </a:stretch>
        </p:blipFill>
        <p:spPr>
          <a:xfrm>
            <a:off x="276480" y="4936680"/>
            <a:ext cx="1429560" cy="799560"/>
          </a:xfrm>
          <a:prstGeom prst="rect">
            <a:avLst/>
          </a:prstGeom>
          <a:ln>
            <a:noFill/>
          </a:ln>
        </p:spPr>
      </p:pic>
      <p:sp>
        <p:nvSpPr>
          <p:cNvPr id="152" name="CustomShape 7"/>
          <p:cNvSpPr/>
          <p:nvPr/>
        </p:nvSpPr>
        <p:spPr>
          <a:xfrm>
            <a:off x="-6840" y="3065760"/>
            <a:ext cx="4333320" cy="1578960"/>
          </a:xfrm>
          <a:prstGeom prst="rect">
            <a:avLst/>
          </a:prstGeom>
          <a:noFill/>
          <a:ln>
            <a:noFill/>
          </a:ln>
        </p:spPr>
        <p:txBody>
          <a:bodyPr lIns="90000" tIns="46800" rIns="90000" bIns="46800"/>
          <a:lstStyle/>
          <a:p>
            <a:pPr>
              <a:buSzPct val="45000"/>
              <a:buFont typeface="StarSymbol"/>
              <a:buChar char=""/>
            </a:pPr>
            <a:r>
              <a:rPr lang="fr-FR" sz="1200">
                <a:latin typeface="Arial"/>
              </a:rPr>
              <a:t>P</a:t>
            </a:r>
            <a:r>
              <a:rPr lang="uk-UA" sz="1200">
                <a:latin typeface="Arial"/>
              </a:rPr>
              <a:t>rompt gamma camera for real-time range control </a:t>
            </a:r>
            <a:r>
              <a:rPr lang="fr-FR" sz="1200">
                <a:latin typeface="Arial"/>
              </a:rPr>
              <a:t> </a:t>
            </a:r>
            <a:r>
              <a:rPr lang="uk-UA" sz="1200">
                <a:latin typeface="Arial"/>
              </a:rPr>
              <a:t>in Proton Therapy</a:t>
            </a:r>
            <a:r>
              <a:rPr lang="en-US" sz="1200">
                <a:latin typeface="Arial"/>
              </a:rPr>
              <a:t>; dose distribution in real time   for ion beam therapy by means of prompt gamma detection; prompt gamma imaging with a slit camera</a:t>
            </a:r>
            <a:endParaRPr/>
          </a:p>
          <a:p>
            <a:pPr>
              <a:buSzPct val="45000"/>
              <a:buFont typeface="StarSymbol"/>
              <a:buChar char=""/>
            </a:pPr>
            <a:endParaRPr/>
          </a:p>
          <a:p>
            <a:r>
              <a:rPr lang="en-US" sz="800">
                <a:latin typeface="Arial"/>
              </a:rPr>
              <a:t> </a:t>
            </a:r>
            <a:endParaRPr/>
          </a:p>
          <a:p>
            <a:endParaRPr/>
          </a:p>
        </p:txBody>
      </p:sp>
      <p:pic>
        <p:nvPicPr>
          <p:cNvPr id="153" name="Picture 8"/>
          <p:cNvPicPr/>
          <p:nvPr/>
        </p:nvPicPr>
        <p:blipFill>
          <a:blip r:embed="rId6"/>
          <a:stretch>
            <a:fillRect/>
          </a:stretch>
        </p:blipFill>
        <p:spPr>
          <a:xfrm>
            <a:off x="1739160" y="4812480"/>
            <a:ext cx="1153080" cy="1047960"/>
          </a:xfrm>
          <a:prstGeom prst="rect">
            <a:avLst/>
          </a:prstGeom>
          <a:ln>
            <a:noFill/>
          </a:ln>
        </p:spPr>
      </p:pic>
      <p:pic>
        <p:nvPicPr>
          <p:cNvPr id="154" name="Picture 10"/>
          <p:cNvPicPr/>
          <p:nvPr/>
        </p:nvPicPr>
        <p:blipFill>
          <a:blip r:embed="rId7"/>
          <a:stretch>
            <a:fillRect/>
          </a:stretch>
        </p:blipFill>
        <p:spPr>
          <a:xfrm>
            <a:off x="2945160" y="4933080"/>
            <a:ext cx="972720" cy="778680"/>
          </a:xfrm>
          <a:prstGeom prst="rect">
            <a:avLst/>
          </a:prstGeom>
          <a:ln>
            <a:noFill/>
          </a:ln>
        </p:spPr>
      </p:pic>
      <p:pic>
        <p:nvPicPr>
          <p:cNvPr id="155" name="Picture 11"/>
          <p:cNvPicPr/>
          <p:nvPr/>
        </p:nvPicPr>
        <p:blipFill>
          <a:blip r:embed="rId8"/>
          <a:stretch>
            <a:fillRect/>
          </a:stretch>
        </p:blipFill>
        <p:spPr>
          <a:xfrm>
            <a:off x="185040" y="5913000"/>
            <a:ext cx="4140720" cy="1598040"/>
          </a:xfrm>
          <a:prstGeom prst="rect">
            <a:avLst/>
          </a:prstGeom>
          <a:ln>
            <a:noFill/>
          </a:ln>
        </p:spPr>
      </p:pic>
      <p:pic>
        <p:nvPicPr>
          <p:cNvPr id="156" name="Picture 2"/>
          <p:cNvPicPr/>
          <p:nvPr/>
        </p:nvPicPr>
        <p:blipFill>
          <a:blip r:embed="rId9"/>
          <a:stretch>
            <a:fillRect/>
          </a:stretch>
        </p:blipFill>
        <p:spPr>
          <a:xfrm>
            <a:off x="4564080" y="1387440"/>
            <a:ext cx="5220000" cy="1247760"/>
          </a:xfrm>
          <a:prstGeom prst="rect">
            <a:avLst/>
          </a:prstGeom>
          <a:ln>
            <a:noFill/>
          </a:ln>
        </p:spPr>
      </p:pic>
      <p:pic>
        <p:nvPicPr>
          <p:cNvPr id="157" name="Picture 12"/>
          <p:cNvPicPr/>
          <p:nvPr/>
        </p:nvPicPr>
        <p:blipFill>
          <a:blip r:embed="rId10"/>
          <a:stretch>
            <a:fillRect/>
          </a:stretch>
        </p:blipFill>
        <p:spPr>
          <a:xfrm>
            <a:off x="4656600" y="2827800"/>
            <a:ext cx="1970640" cy="1442160"/>
          </a:xfrm>
          <a:prstGeom prst="rect">
            <a:avLst/>
          </a:prstGeom>
          <a:ln>
            <a:noFill/>
          </a:ln>
        </p:spPr>
      </p:pic>
      <p:pic>
        <p:nvPicPr>
          <p:cNvPr id="158" name="Picture 13"/>
          <p:cNvPicPr/>
          <p:nvPr/>
        </p:nvPicPr>
        <p:blipFill>
          <a:blip r:embed="rId11"/>
          <a:stretch>
            <a:fillRect/>
          </a:stretch>
        </p:blipFill>
        <p:spPr>
          <a:xfrm>
            <a:off x="6548400" y="2626560"/>
            <a:ext cx="3159000" cy="1695600"/>
          </a:xfrm>
          <a:prstGeom prst="rect">
            <a:avLst/>
          </a:prstGeom>
          <a:ln>
            <a:noFill/>
          </a:ln>
        </p:spPr>
      </p:pic>
      <p:sp>
        <p:nvSpPr>
          <p:cNvPr id="159" name="CustomShape 8"/>
          <p:cNvSpPr/>
          <p:nvPr/>
        </p:nvSpPr>
        <p:spPr>
          <a:xfrm>
            <a:off x="4449960" y="524880"/>
            <a:ext cx="5510520" cy="1027080"/>
          </a:xfrm>
          <a:prstGeom prst="rect">
            <a:avLst/>
          </a:prstGeom>
          <a:noFill/>
          <a:ln>
            <a:noFill/>
          </a:ln>
        </p:spPr>
        <p:txBody>
          <a:bodyPr lIns="90000" tIns="46800" rIns="90000" bIns="46800"/>
          <a:lstStyle/>
          <a:p>
            <a:pPr>
              <a:buSzPct val="45000"/>
              <a:buFont typeface="StarSymbol"/>
              <a:buChar char=""/>
            </a:pPr>
            <a:r>
              <a:rPr lang="en-US" sz="1400">
                <a:latin typeface="Arial"/>
              </a:rPr>
              <a:t>Ultra precise timing with SiPM-Based TOF PET scintillation and Cherenkov detectors</a:t>
            </a:r>
            <a:endParaRPr/>
          </a:p>
          <a:p>
            <a:r>
              <a:rPr lang="en-US" sz="900">
                <a:latin typeface="Arial"/>
              </a:rPr>
              <a:t> (2015)</a:t>
            </a:r>
            <a:endParaRPr/>
          </a:p>
          <a:p>
            <a:r>
              <a:rPr lang="en-US" sz="900">
                <a:latin typeface="Arial"/>
              </a:rPr>
              <a:t> (2009)</a:t>
            </a:r>
            <a:endParaRPr/>
          </a:p>
        </p:txBody>
      </p:sp>
      <p:sp>
        <p:nvSpPr>
          <p:cNvPr id="160" name="CustomShape 9"/>
          <p:cNvSpPr/>
          <p:nvPr/>
        </p:nvSpPr>
        <p:spPr>
          <a:xfrm>
            <a:off x="4449960" y="4504320"/>
            <a:ext cx="5510520" cy="740880"/>
          </a:xfrm>
          <a:prstGeom prst="rect">
            <a:avLst/>
          </a:prstGeom>
          <a:noFill/>
          <a:ln>
            <a:noFill/>
          </a:ln>
        </p:spPr>
        <p:txBody>
          <a:bodyPr lIns="90000" tIns="46800" rIns="90000" bIns="46800"/>
          <a:lstStyle/>
          <a:p>
            <a:pPr>
              <a:buSzPct val="45000"/>
              <a:buFont typeface="StarSymbol"/>
              <a:buChar char=""/>
            </a:pPr>
            <a:r>
              <a:rPr lang="en-US" sz="1400">
                <a:latin typeface="Arial"/>
              </a:rPr>
              <a:t>PET/MR System With Time-of-Flight Capability</a:t>
            </a:r>
            <a:endParaRPr/>
          </a:p>
          <a:p>
            <a:endParaRPr/>
          </a:p>
          <a:p>
            <a:endParaRPr/>
          </a:p>
          <a:p>
            <a:pPr>
              <a:buSzPct val="45000"/>
              <a:buFont typeface="StarSymbol"/>
              <a:buChar char=""/>
            </a:pPr>
            <a:endParaRPr/>
          </a:p>
        </p:txBody>
      </p:sp>
      <p:pic>
        <p:nvPicPr>
          <p:cNvPr id="161" name="Picture 15" descr="http://www.itnonline.com/sites/itnonline/files/styles/content_feed_large_new/public/SIGNA-PET-MR.jpg?itok=cjoihb3Y"/>
          <p:cNvPicPr/>
          <p:nvPr/>
        </p:nvPicPr>
        <p:blipFill>
          <a:blip r:embed="rId12"/>
          <a:stretch>
            <a:fillRect/>
          </a:stretch>
        </p:blipFill>
        <p:spPr>
          <a:xfrm>
            <a:off x="4637520" y="5145120"/>
            <a:ext cx="1438560" cy="960840"/>
          </a:xfrm>
          <a:prstGeom prst="rect">
            <a:avLst/>
          </a:prstGeom>
          <a:ln>
            <a:noFill/>
          </a:ln>
        </p:spPr>
      </p:pic>
      <p:sp>
        <p:nvSpPr>
          <p:cNvPr id="162" name="CustomShape 10"/>
          <p:cNvSpPr/>
          <p:nvPr/>
        </p:nvSpPr>
        <p:spPr>
          <a:xfrm>
            <a:off x="4437720" y="6105600"/>
            <a:ext cx="4333320" cy="472680"/>
          </a:xfrm>
          <a:prstGeom prst="rect">
            <a:avLst/>
          </a:prstGeom>
          <a:noFill/>
          <a:ln>
            <a:noFill/>
          </a:ln>
        </p:spPr>
        <p:txBody>
          <a:bodyPr lIns="90000" tIns="46800" rIns="90000" bIns="46800"/>
          <a:lstStyle/>
          <a:p>
            <a:pPr>
              <a:buSzPct val="45000"/>
              <a:buFont typeface="StarSymbol"/>
              <a:buChar char=""/>
            </a:pPr>
            <a:r>
              <a:rPr lang="en-US" sz="1400">
                <a:latin typeface="Arial"/>
              </a:rPr>
              <a:t>SIPMED camera</a:t>
            </a:r>
            <a:endParaRPr/>
          </a:p>
          <a:p>
            <a:endParaRPr/>
          </a:p>
        </p:txBody>
      </p:sp>
      <p:pic>
        <p:nvPicPr>
          <p:cNvPr id="163" name="Picture 16"/>
          <p:cNvPicPr/>
          <p:nvPr/>
        </p:nvPicPr>
        <p:blipFill>
          <a:blip r:embed="rId13"/>
          <a:stretch>
            <a:fillRect/>
          </a:stretch>
        </p:blipFill>
        <p:spPr>
          <a:xfrm>
            <a:off x="4460400" y="6529320"/>
            <a:ext cx="2985480" cy="955080"/>
          </a:xfrm>
          <a:prstGeom prst="rect">
            <a:avLst/>
          </a:prstGeom>
          <a:ln>
            <a:noFill/>
          </a:ln>
        </p:spPr>
      </p:pic>
      <p:pic>
        <p:nvPicPr>
          <p:cNvPr id="164" name="Picture 2" descr="https://upload.wikimedia.org/wikipedia/commons/thumb/6/6b/PET-IRM-cabeza-Keosys.JPG/1024px-PET-IRM-cabeza-Keosys.JPG"/>
          <p:cNvPicPr/>
          <p:nvPr/>
        </p:nvPicPr>
        <p:blipFill>
          <a:blip r:embed="rId14"/>
          <a:stretch>
            <a:fillRect/>
          </a:stretch>
        </p:blipFill>
        <p:spPr>
          <a:xfrm>
            <a:off x="6310080" y="5108040"/>
            <a:ext cx="1293480" cy="1034280"/>
          </a:xfrm>
          <a:prstGeom prst="rect">
            <a:avLst/>
          </a:prstGeom>
          <a:ln>
            <a:noFill/>
          </a:ln>
        </p:spPr>
      </p:pic>
      <p:pic>
        <p:nvPicPr>
          <p:cNvPr id="165" name="Picture 4" descr="Afficher l'image d'origine"/>
          <p:cNvPicPr/>
          <p:nvPr/>
        </p:nvPicPr>
        <p:blipFill>
          <a:blip r:embed="rId15"/>
          <a:stretch>
            <a:fillRect/>
          </a:stretch>
        </p:blipFill>
        <p:spPr>
          <a:xfrm>
            <a:off x="7932600" y="6035400"/>
            <a:ext cx="2117520" cy="1449000"/>
          </a:xfrm>
          <a:prstGeom prst="rect">
            <a:avLst/>
          </a:prstGeom>
          <a:ln>
            <a:noFill/>
          </a:ln>
        </p:spPr>
      </p:pic>
      <p:sp>
        <p:nvSpPr>
          <p:cNvPr id="166" name="CustomShape 11"/>
          <p:cNvSpPr/>
          <p:nvPr/>
        </p:nvSpPr>
        <p:spPr>
          <a:xfrm>
            <a:off x="7848720" y="5461560"/>
            <a:ext cx="2201400" cy="808560"/>
          </a:xfrm>
          <a:prstGeom prst="rect">
            <a:avLst/>
          </a:prstGeom>
          <a:noFill/>
          <a:ln>
            <a:noFill/>
          </a:ln>
        </p:spPr>
        <p:txBody>
          <a:bodyPr lIns="90000" tIns="46800" rIns="90000" bIns="46800"/>
          <a:lstStyle/>
          <a:p>
            <a:pPr>
              <a:buSzPct val="45000"/>
              <a:buFont typeface="StarSymbol"/>
              <a:buChar char=""/>
            </a:pPr>
            <a:r>
              <a:rPr lang="en-US" sz="1400">
                <a:latin typeface="Arial"/>
              </a:rPr>
              <a:t>Depth Of Interaction (DOI) determination</a:t>
            </a:r>
            <a:endParaRPr/>
          </a:p>
        </p:txBody>
      </p:sp>
      <p:sp>
        <p:nvSpPr>
          <p:cNvPr id="167" name="CustomShape 12"/>
          <p:cNvSpPr/>
          <p:nvPr/>
        </p:nvSpPr>
        <p:spPr>
          <a:xfrm>
            <a:off x="0" y="-1440"/>
            <a:ext cx="10080000" cy="526680"/>
          </a:xfrm>
          <a:prstGeom prst="rect">
            <a:avLst/>
          </a:prstGeom>
          <a:gradFill>
            <a:gsLst>
              <a:gs pos="0">
                <a:srgbClr val="FFFFFF"/>
              </a:gs>
              <a:gs pos="100000">
                <a:srgbClr val="969696"/>
              </a:gs>
            </a:gsLst>
            <a:lin ang="0"/>
          </a:gradFill>
          <a:ln>
            <a:noFill/>
          </a:ln>
        </p:spPr>
        <p:txBody>
          <a:bodyPr wrap="none" lIns="90000" tIns="720000" rIns="90000" bIns="720000" anchor="ctr" anchorCtr="1"/>
          <a:lstStyle/>
          <a:p>
            <a:pPr algn="ctr">
              <a:lnSpc>
                <a:spcPct val="120000"/>
              </a:lnSpc>
              <a:buSzPct val="45000"/>
              <a:buFont typeface="StarSymbol"/>
              <a:buChar char=""/>
            </a:pPr>
            <a:r>
              <a:rPr lang="en-US" b="1">
                <a:latin typeface="Arial"/>
                <a:ea typeface="SimSun"/>
              </a:rPr>
              <a:t>Possible applications of SiPM in medicine</a:t>
            </a:r>
            <a:endParaRPr/>
          </a:p>
        </p:txBody>
      </p:sp>
    </p:spTree>
    <p:extLst>
      <p:ext uri="{BB962C8B-B14F-4D97-AF65-F5344CB8AC3E}">
        <p14:creationId xmlns:p14="http://schemas.microsoft.com/office/powerpoint/2010/main" val="2033189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3240" y="6716520"/>
            <a:ext cx="3150360" cy="843480"/>
          </a:xfrm>
          <a:prstGeom prst="rect">
            <a:avLst/>
          </a:prstGeom>
          <a:solidFill>
            <a:srgbClr val="FFFFFF"/>
          </a:solidFill>
          <a:ln>
            <a:noFill/>
          </a:ln>
        </p:spPr>
      </p:sp>
      <p:pic>
        <p:nvPicPr>
          <p:cNvPr id="132" name="Picture 2"/>
          <p:cNvPicPr/>
          <p:nvPr/>
        </p:nvPicPr>
        <p:blipFill>
          <a:blip r:embed="rId3"/>
          <a:stretch>
            <a:fillRect/>
          </a:stretch>
        </p:blipFill>
        <p:spPr>
          <a:xfrm>
            <a:off x="12240" y="1319400"/>
            <a:ext cx="2883960" cy="2355480"/>
          </a:xfrm>
          <a:prstGeom prst="rect">
            <a:avLst/>
          </a:prstGeom>
          <a:ln>
            <a:noFill/>
          </a:ln>
        </p:spPr>
      </p:pic>
      <p:sp>
        <p:nvSpPr>
          <p:cNvPr id="133" name="CustomShape 2"/>
          <p:cNvSpPr/>
          <p:nvPr/>
        </p:nvSpPr>
        <p:spPr>
          <a:xfrm>
            <a:off x="211680" y="605520"/>
            <a:ext cx="4444560" cy="539640"/>
          </a:xfrm>
          <a:prstGeom prst="rect">
            <a:avLst/>
          </a:prstGeom>
          <a:noFill/>
          <a:ln>
            <a:noFill/>
          </a:ln>
        </p:spPr>
        <p:txBody>
          <a:bodyPr lIns="90000" tIns="46800" rIns="90000" bIns="46800"/>
          <a:lstStyle/>
          <a:p>
            <a:pPr>
              <a:buFont typeface="Wingdings" charset="2"/>
              <a:buChar char=""/>
            </a:pPr>
            <a:r>
              <a:rPr lang="uk-UA" sz="1600">
                <a:latin typeface="Arial"/>
              </a:rPr>
              <a:t>Portal Imaging</a:t>
            </a:r>
            <a:endParaRPr/>
          </a:p>
          <a:p>
            <a:endParaRPr/>
          </a:p>
        </p:txBody>
      </p:sp>
      <p:pic>
        <p:nvPicPr>
          <p:cNvPr id="134" name="Picture 3"/>
          <p:cNvPicPr/>
          <p:nvPr/>
        </p:nvPicPr>
        <p:blipFill>
          <a:blip r:embed="rId4"/>
          <a:stretch>
            <a:fillRect/>
          </a:stretch>
        </p:blipFill>
        <p:spPr>
          <a:xfrm>
            <a:off x="2579400" y="1338480"/>
            <a:ext cx="2248560" cy="2348640"/>
          </a:xfrm>
          <a:prstGeom prst="rect">
            <a:avLst/>
          </a:prstGeom>
          <a:ln>
            <a:noFill/>
          </a:ln>
        </p:spPr>
      </p:pic>
      <p:sp>
        <p:nvSpPr>
          <p:cNvPr id="135" name="CustomShape 3"/>
          <p:cNvSpPr/>
          <p:nvPr/>
        </p:nvSpPr>
        <p:spPr>
          <a:xfrm>
            <a:off x="4952520" y="572040"/>
            <a:ext cx="5040000" cy="1920600"/>
          </a:xfrm>
          <a:prstGeom prst="rect">
            <a:avLst/>
          </a:prstGeom>
          <a:noFill/>
          <a:ln>
            <a:noFill/>
          </a:ln>
        </p:spPr>
        <p:txBody>
          <a:bodyPr lIns="90000" tIns="46800" rIns="90000" bIns="46800"/>
          <a:lstStyle/>
          <a:p>
            <a:pPr>
              <a:buFont typeface="Wingdings" charset="2"/>
              <a:buChar char=""/>
            </a:pPr>
            <a:r>
              <a:rPr lang="en-US" sz="1600">
                <a:latin typeface="Arial"/>
              </a:rPr>
              <a:t>S</a:t>
            </a:r>
            <a:r>
              <a:rPr lang="uk-UA" sz="1600">
                <a:latin typeface="Arial"/>
              </a:rPr>
              <a:t>imple X-ray imaging system</a:t>
            </a:r>
            <a:r>
              <a:rPr lang="en-US" sz="1600">
                <a:latin typeface="Arial"/>
              </a:rPr>
              <a:t> and s</a:t>
            </a:r>
            <a:r>
              <a:rPr lang="uk-UA" sz="1600">
                <a:latin typeface="Arial"/>
              </a:rPr>
              <a:t>ystem for a medical application as a proton beam monitor</a:t>
            </a:r>
            <a:endParaRPr/>
          </a:p>
          <a:p>
            <a:endParaRPr/>
          </a:p>
          <a:p>
            <a:endParaRPr/>
          </a:p>
          <a:p>
            <a:endParaRPr/>
          </a:p>
          <a:p>
            <a:endParaRPr/>
          </a:p>
          <a:p>
            <a:endParaRPr/>
          </a:p>
          <a:p>
            <a:pPr>
              <a:buFont typeface="Wingdings" charset="2"/>
              <a:buChar char=""/>
            </a:pPr>
            <a:endParaRPr/>
          </a:p>
        </p:txBody>
      </p:sp>
      <p:pic>
        <p:nvPicPr>
          <p:cNvPr id="136" name="Picture 4"/>
          <p:cNvPicPr/>
          <p:nvPr/>
        </p:nvPicPr>
        <p:blipFill>
          <a:blip r:embed="rId5"/>
          <a:stretch>
            <a:fillRect/>
          </a:stretch>
        </p:blipFill>
        <p:spPr>
          <a:xfrm>
            <a:off x="96120" y="4929480"/>
            <a:ext cx="4931280" cy="2283840"/>
          </a:xfrm>
          <a:prstGeom prst="rect">
            <a:avLst/>
          </a:prstGeom>
          <a:ln>
            <a:noFill/>
          </a:ln>
        </p:spPr>
      </p:pic>
      <p:sp>
        <p:nvSpPr>
          <p:cNvPr id="137" name="CustomShape 4"/>
          <p:cNvSpPr/>
          <p:nvPr/>
        </p:nvSpPr>
        <p:spPr>
          <a:xfrm>
            <a:off x="106560" y="3938760"/>
            <a:ext cx="5040000" cy="1597320"/>
          </a:xfrm>
          <a:prstGeom prst="rect">
            <a:avLst/>
          </a:prstGeom>
          <a:noFill/>
          <a:ln>
            <a:noFill/>
          </a:ln>
        </p:spPr>
        <p:txBody>
          <a:bodyPr lIns="90000" tIns="46800" rIns="90000" bIns="46800"/>
          <a:lstStyle/>
          <a:p>
            <a:pPr>
              <a:buFont typeface="Wingdings" charset="2"/>
              <a:buChar char=""/>
            </a:pPr>
            <a:r>
              <a:rPr lang="uk-UA" sz="1600">
                <a:latin typeface="Arial"/>
              </a:rPr>
              <a:t>Application of Micromegas in medical ion transmission tomography</a:t>
            </a:r>
            <a:endParaRPr/>
          </a:p>
          <a:p>
            <a:endParaRPr/>
          </a:p>
          <a:p>
            <a:r>
              <a:rPr lang="en-US" sz="1000">
                <a:latin typeface="Arial"/>
              </a:rPr>
              <a:t> </a:t>
            </a:r>
            <a:endParaRPr/>
          </a:p>
          <a:p>
            <a:r>
              <a:rPr lang="en-US" sz="2800">
                <a:latin typeface="Arial"/>
              </a:rPr>
              <a:t> </a:t>
            </a:r>
            <a:endParaRPr/>
          </a:p>
        </p:txBody>
      </p:sp>
      <p:sp>
        <p:nvSpPr>
          <p:cNvPr id="138" name="CustomShape 5"/>
          <p:cNvSpPr/>
          <p:nvPr/>
        </p:nvSpPr>
        <p:spPr>
          <a:xfrm>
            <a:off x="4852440" y="5146560"/>
            <a:ext cx="5040000" cy="1394640"/>
          </a:xfrm>
          <a:prstGeom prst="rect">
            <a:avLst/>
          </a:prstGeom>
          <a:noFill/>
          <a:ln>
            <a:noFill/>
          </a:ln>
        </p:spPr>
        <p:txBody>
          <a:bodyPr lIns="90000" tIns="46800" rIns="90000" bIns="46800"/>
          <a:lstStyle/>
          <a:p>
            <a:pPr>
              <a:lnSpc>
                <a:spcPct val="120000"/>
              </a:lnSpc>
              <a:buFont typeface="Wingdings" charset="2"/>
              <a:buChar char=""/>
            </a:pPr>
            <a:r>
              <a:rPr lang="uk-UA" sz="1600">
                <a:latin typeface="Arial"/>
              </a:rPr>
              <a:t>Fast </a:t>
            </a:r>
            <a:r>
              <a:rPr lang="en-US" sz="1600">
                <a:latin typeface="Arial"/>
              </a:rPr>
              <a:t>and thermal </a:t>
            </a:r>
            <a:r>
              <a:rPr lang="uk-UA" sz="1600">
                <a:latin typeface="Arial"/>
              </a:rPr>
              <a:t>neutron detection</a:t>
            </a:r>
            <a:endParaRPr/>
          </a:p>
          <a:p>
            <a:pPr>
              <a:lnSpc>
                <a:spcPct val="110000"/>
              </a:lnSpc>
            </a:pPr>
            <a:endParaRPr/>
          </a:p>
          <a:p>
            <a:pPr>
              <a:lnSpc>
                <a:spcPct val="110000"/>
              </a:lnSpc>
            </a:pPr>
            <a:endParaRPr/>
          </a:p>
          <a:p>
            <a:pPr>
              <a:lnSpc>
                <a:spcPct val="110000"/>
              </a:lnSpc>
            </a:pPr>
            <a:endParaRPr/>
          </a:p>
          <a:p>
            <a:pPr>
              <a:lnSpc>
                <a:spcPct val="110000"/>
              </a:lnSpc>
            </a:pPr>
            <a:endParaRPr/>
          </a:p>
          <a:p>
            <a:pPr>
              <a:lnSpc>
                <a:spcPct val="120000"/>
              </a:lnSpc>
              <a:buFont typeface="Wingdings" charset="2"/>
              <a:buChar char=""/>
            </a:pPr>
            <a:endParaRPr/>
          </a:p>
        </p:txBody>
      </p:sp>
      <p:pic>
        <p:nvPicPr>
          <p:cNvPr id="139" name="Picture 7"/>
          <p:cNvPicPr/>
          <p:nvPr/>
        </p:nvPicPr>
        <p:blipFill>
          <a:blip r:embed="rId6"/>
          <a:stretch>
            <a:fillRect/>
          </a:stretch>
        </p:blipFill>
        <p:spPr>
          <a:xfrm>
            <a:off x="7372440" y="2696400"/>
            <a:ext cx="2520000" cy="2035440"/>
          </a:xfrm>
          <a:prstGeom prst="rect">
            <a:avLst/>
          </a:prstGeom>
          <a:ln>
            <a:noFill/>
          </a:ln>
        </p:spPr>
      </p:pic>
      <p:pic>
        <p:nvPicPr>
          <p:cNvPr id="140" name="Picture 8"/>
          <p:cNvPicPr/>
          <p:nvPr/>
        </p:nvPicPr>
        <p:blipFill>
          <a:blip r:embed="rId7"/>
          <a:stretch>
            <a:fillRect/>
          </a:stretch>
        </p:blipFill>
        <p:spPr>
          <a:xfrm>
            <a:off x="4852440" y="2855880"/>
            <a:ext cx="2411640" cy="1807560"/>
          </a:xfrm>
          <a:prstGeom prst="rect">
            <a:avLst/>
          </a:prstGeom>
          <a:ln>
            <a:noFill/>
          </a:ln>
        </p:spPr>
      </p:pic>
      <p:sp>
        <p:nvSpPr>
          <p:cNvPr id="141" name="CustomShape 6"/>
          <p:cNvSpPr/>
          <p:nvPr/>
        </p:nvSpPr>
        <p:spPr>
          <a:xfrm>
            <a:off x="118800" y="7138080"/>
            <a:ext cx="9087840" cy="371880"/>
          </a:xfrm>
          <a:prstGeom prst="rect">
            <a:avLst/>
          </a:prstGeom>
          <a:noFill/>
          <a:ln>
            <a:noFill/>
          </a:ln>
        </p:spPr>
        <p:txBody>
          <a:bodyPr lIns="90000" tIns="46800" rIns="90000" bIns="46800"/>
          <a:lstStyle/>
          <a:p>
            <a:pPr>
              <a:buFont typeface="Wingdings" charset="2"/>
              <a:buChar char=""/>
            </a:pPr>
            <a:r>
              <a:rPr lang="en-US" sz="1600" b="1">
                <a:latin typeface="Arial"/>
              </a:rPr>
              <a:t>Possible collaboration with RD51 (CERN) for further developments</a:t>
            </a:r>
            <a:endParaRPr/>
          </a:p>
        </p:txBody>
      </p:sp>
      <p:sp>
        <p:nvSpPr>
          <p:cNvPr id="142" name="CustomShape 7"/>
          <p:cNvSpPr/>
          <p:nvPr/>
        </p:nvSpPr>
        <p:spPr>
          <a:xfrm>
            <a:off x="0" y="-1440"/>
            <a:ext cx="10080000" cy="526680"/>
          </a:xfrm>
          <a:prstGeom prst="rect">
            <a:avLst/>
          </a:prstGeom>
          <a:gradFill>
            <a:gsLst>
              <a:gs pos="0">
                <a:srgbClr val="FFFFFF"/>
              </a:gs>
              <a:gs pos="100000">
                <a:srgbClr val="969696"/>
              </a:gs>
            </a:gsLst>
            <a:lin ang="0"/>
          </a:gradFill>
          <a:ln>
            <a:noFill/>
          </a:ln>
        </p:spPr>
        <p:txBody>
          <a:bodyPr wrap="none" lIns="90000" tIns="720000" rIns="90000" bIns="720000" anchor="ctr" anchorCtr="1"/>
          <a:lstStyle/>
          <a:p>
            <a:pPr algn="ctr">
              <a:buSzPct val="45000"/>
              <a:buFont typeface="StarSymbol"/>
              <a:buChar char=""/>
            </a:pPr>
            <a:r>
              <a:rPr lang="en-US" b="1">
                <a:latin typeface="Arial"/>
              </a:rPr>
              <a:t>Possible applications of MPGD in medicine</a:t>
            </a:r>
            <a:endParaRPr/>
          </a:p>
        </p:txBody>
      </p:sp>
    </p:spTree>
    <p:extLst>
      <p:ext uri="{BB962C8B-B14F-4D97-AF65-F5344CB8AC3E}">
        <p14:creationId xmlns:p14="http://schemas.microsoft.com/office/powerpoint/2010/main" val="2184818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 descr="Radiation Therapy Phantoms Thumbnail"/>
          <p:cNvPicPr/>
          <p:nvPr/>
        </p:nvPicPr>
        <p:blipFill>
          <a:blip r:embed="rId2"/>
          <a:stretch>
            <a:fillRect/>
          </a:stretch>
        </p:blipFill>
        <p:spPr>
          <a:xfrm>
            <a:off x="6945480" y="2526840"/>
            <a:ext cx="2857680" cy="2364120"/>
          </a:xfrm>
          <a:prstGeom prst="rect">
            <a:avLst/>
          </a:prstGeom>
          <a:ln>
            <a:noFill/>
          </a:ln>
        </p:spPr>
      </p:pic>
      <p:pic>
        <p:nvPicPr>
          <p:cNvPr id="169" name="Picture 2" descr="Full Body Phantoms Thumbnail"/>
          <p:cNvPicPr/>
          <p:nvPr/>
        </p:nvPicPr>
        <p:blipFill>
          <a:blip r:embed="rId3"/>
          <a:stretch>
            <a:fillRect/>
          </a:stretch>
        </p:blipFill>
        <p:spPr>
          <a:xfrm>
            <a:off x="267840" y="843120"/>
            <a:ext cx="1835280" cy="1419480"/>
          </a:xfrm>
          <a:prstGeom prst="rect">
            <a:avLst/>
          </a:prstGeom>
          <a:ln>
            <a:noFill/>
          </a:ln>
        </p:spPr>
      </p:pic>
      <p:sp>
        <p:nvSpPr>
          <p:cNvPr id="170" name="CustomShape 1"/>
          <p:cNvSpPr/>
          <p:nvPr/>
        </p:nvSpPr>
        <p:spPr>
          <a:xfrm>
            <a:off x="38160" y="493560"/>
            <a:ext cx="2697480" cy="371880"/>
          </a:xfrm>
          <a:prstGeom prst="rect">
            <a:avLst/>
          </a:prstGeom>
          <a:noFill/>
          <a:ln>
            <a:noFill/>
          </a:ln>
        </p:spPr>
      </p:sp>
      <p:pic>
        <p:nvPicPr>
          <p:cNvPr id="171" name="Picture 4" descr="Sectional Teaching Phantoms Thumbnail"/>
          <p:cNvPicPr/>
          <p:nvPr/>
        </p:nvPicPr>
        <p:blipFill>
          <a:blip r:embed="rId4"/>
          <a:stretch>
            <a:fillRect/>
          </a:stretch>
        </p:blipFill>
        <p:spPr>
          <a:xfrm>
            <a:off x="248400" y="2589840"/>
            <a:ext cx="1854720" cy="1190160"/>
          </a:xfrm>
          <a:prstGeom prst="rect">
            <a:avLst/>
          </a:prstGeom>
          <a:ln>
            <a:noFill/>
          </a:ln>
        </p:spPr>
      </p:pic>
      <p:sp>
        <p:nvSpPr>
          <p:cNvPr id="172" name="CustomShape 2"/>
          <p:cNvSpPr/>
          <p:nvPr/>
        </p:nvSpPr>
        <p:spPr>
          <a:xfrm>
            <a:off x="38160" y="2192400"/>
            <a:ext cx="3898800" cy="371880"/>
          </a:xfrm>
          <a:prstGeom prst="rect">
            <a:avLst/>
          </a:prstGeom>
          <a:noFill/>
          <a:ln>
            <a:noFill/>
          </a:ln>
        </p:spPr>
      </p:sp>
      <p:pic>
        <p:nvPicPr>
          <p:cNvPr id="173" name="Picture 6" descr="X-ray &amp; Radiography Phantoms Thumbnail"/>
          <p:cNvPicPr/>
          <p:nvPr/>
        </p:nvPicPr>
        <p:blipFill>
          <a:blip r:embed="rId5"/>
          <a:stretch>
            <a:fillRect/>
          </a:stretch>
        </p:blipFill>
        <p:spPr>
          <a:xfrm>
            <a:off x="267840" y="4255560"/>
            <a:ext cx="1842480" cy="1508760"/>
          </a:xfrm>
          <a:prstGeom prst="rect">
            <a:avLst/>
          </a:prstGeom>
          <a:ln>
            <a:noFill/>
          </a:ln>
        </p:spPr>
      </p:pic>
      <p:sp>
        <p:nvSpPr>
          <p:cNvPr id="174" name="CustomShape 3"/>
          <p:cNvSpPr/>
          <p:nvPr/>
        </p:nvSpPr>
        <p:spPr>
          <a:xfrm>
            <a:off x="48600" y="3858480"/>
            <a:ext cx="4132080" cy="371880"/>
          </a:xfrm>
          <a:prstGeom prst="rect">
            <a:avLst/>
          </a:prstGeom>
          <a:noFill/>
          <a:ln>
            <a:noFill/>
          </a:ln>
        </p:spPr>
      </p:sp>
      <p:pic>
        <p:nvPicPr>
          <p:cNvPr id="175" name="Picture 8" descr="Breast &amp; Mammography Phantoms Thumbnail"/>
          <p:cNvPicPr/>
          <p:nvPr/>
        </p:nvPicPr>
        <p:blipFill>
          <a:blip r:embed="rId6"/>
          <a:stretch>
            <a:fillRect/>
          </a:stretch>
        </p:blipFill>
        <p:spPr>
          <a:xfrm>
            <a:off x="7103160" y="901080"/>
            <a:ext cx="1907640" cy="1344240"/>
          </a:xfrm>
          <a:prstGeom prst="rect">
            <a:avLst/>
          </a:prstGeom>
          <a:ln>
            <a:noFill/>
          </a:ln>
        </p:spPr>
      </p:pic>
      <p:sp>
        <p:nvSpPr>
          <p:cNvPr id="176" name="CustomShape 4"/>
          <p:cNvSpPr/>
          <p:nvPr/>
        </p:nvSpPr>
        <p:spPr>
          <a:xfrm>
            <a:off x="6063840" y="491400"/>
            <a:ext cx="4589280" cy="371880"/>
          </a:xfrm>
          <a:prstGeom prst="rect">
            <a:avLst/>
          </a:prstGeom>
          <a:noFill/>
          <a:ln>
            <a:noFill/>
          </a:ln>
        </p:spPr>
      </p:sp>
      <p:pic>
        <p:nvPicPr>
          <p:cNvPr id="177" name="Picture 10" descr="CT Phantoms Thumbnail"/>
          <p:cNvPicPr/>
          <p:nvPr/>
        </p:nvPicPr>
        <p:blipFill>
          <a:blip r:embed="rId7"/>
          <a:stretch>
            <a:fillRect/>
          </a:stretch>
        </p:blipFill>
        <p:spPr>
          <a:xfrm>
            <a:off x="3611880" y="864000"/>
            <a:ext cx="1749600" cy="1408680"/>
          </a:xfrm>
          <a:prstGeom prst="rect">
            <a:avLst/>
          </a:prstGeom>
          <a:ln>
            <a:noFill/>
          </a:ln>
        </p:spPr>
      </p:pic>
      <p:sp>
        <p:nvSpPr>
          <p:cNvPr id="178" name="CustomShape 5"/>
          <p:cNvSpPr/>
          <p:nvPr/>
        </p:nvSpPr>
        <p:spPr>
          <a:xfrm>
            <a:off x="3716640" y="491400"/>
            <a:ext cx="1854000" cy="371880"/>
          </a:xfrm>
          <a:prstGeom prst="rect">
            <a:avLst/>
          </a:prstGeom>
          <a:noFill/>
          <a:ln>
            <a:noFill/>
          </a:ln>
        </p:spPr>
      </p:sp>
      <p:pic>
        <p:nvPicPr>
          <p:cNvPr id="179" name="Picture 12" descr="MRI Phantoms Thumbnail"/>
          <p:cNvPicPr/>
          <p:nvPr/>
        </p:nvPicPr>
        <p:blipFill>
          <a:blip r:embed="rId8"/>
          <a:stretch>
            <a:fillRect/>
          </a:stretch>
        </p:blipFill>
        <p:spPr>
          <a:xfrm>
            <a:off x="3531240" y="2614320"/>
            <a:ext cx="1560960" cy="1277640"/>
          </a:xfrm>
          <a:prstGeom prst="rect">
            <a:avLst/>
          </a:prstGeom>
          <a:ln>
            <a:noFill/>
          </a:ln>
        </p:spPr>
      </p:pic>
      <p:sp>
        <p:nvSpPr>
          <p:cNvPr id="180" name="CustomShape 6"/>
          <p:cNvSpPr/>
          <p:nvPr/>
        </p:nvSpPr>
        <p:spPr>
          <a:xfrm>
            <a:off x="3687120" y="2209680"/>
            <a:ext cx="2012040" cy="371880"/>
          </a:xfrm>
          <a:prstGeom prst="rect">
            <a:avLst/>
          </a:prstGeom>
          <a:noFill/>
          <a:ln>
            <a:noFill/>
          </a:ln>
        </p:spPr>
      </p:sp>
      <p:pic>
        <p:nvPicPr>
          <p:cNvPr id="181" name="Picture 14" descr="Nuclear Medicine Phantoms Thumbnail"/>
          <p:cNvPicPr/>
          <p:nvPr/>
        </p:nvPicPr>
        <p:blipFill>
          <a:blip r:embed="rId9"/>
          <a:stretch>
            <a:fillRect/>
          </a:stretch>
        </p:blipFill>
        <p:spPr>
          <a:xfrm>
            <a:off x="3510360" y="4255560"/>
            <a:ext cx="1966680" cy="1386360"/>
          </a:xfrm>
          <a:prstGeom prst="rect">
            <a:avLst/>
          </a:prstGeom>
          <a:ln>
            <a:noFill/>
          </a:ln>
        </p:spPr>
      </p:pic>
      <p:sp>
        <p:nvSpPr>
          <p:cNvPr id="182" name="CustomShape 7"/>
          <p:cNvSpPr/>
          <p:nvPr/>
        </p:nvSpPr>
        <p:spPr>
          <a:xfrm>
            <a:off x="3693960" y="3858480"/>
            <a:ext cx="3713760" cy="371880"/>
          </a:xfrm>
          <a:prstGeom prst="rect">
            <a:avLst/>
          </a:prstGeom>
          <a:noFill/>
          <a:ln>
            <a:noFill/>
          </a:ln>
        </p:spPr>
      </p:sp>
      <p:sp>
        <p:nvSpPr>
          <p:cNvPr id="183" name="CustomShape 8"/>
          <p:cNvSpPr/>
          <p:nvPr/>
        </p:nvSpPr>
        <p:spPr>
          <a:xfrm>
            <a:off x="6740640" y="2209680"/>
            <a:ext cx="3853440" cy="371880"/>
          </a:xfrm>
          <a:prstGeom prst="rect">
            <a:avLst/>
          </a:prstGeom>
          <a:noFill/>
          <a:ln>
            <a:noFill/>
          </a:ln>
        </p:spPr>
        <p:txBody>
          <a:bodyPr wrap="none" lIns="90000" tIns="46800" rIns="90000" bIns="46800"/>
          <a:lstStyle/>
          <a:p>
            <a:pPr>
              <a:buSzPct val="45000"/>
              <a:buFont typeface="StarSymbol"/>
              <a:buChar char=""/>
            </a:pPr>
            <a:r>
              <a:rPr lang="en-US" sz="1600" b="1">
                <a:latin typeface="Arial"/>
              </a:rPr>
              <a:t>Radiation Therapy Phantoms</a:t>
            </a:r>
            <a:endParaRPr/>
          </a:p>
        </p:txBody>
      </p:sp>
      <p:pic>
        <p:nvPicPr>
          <p:cNvPr id="184" name="Picture 23"/>
          <p:cNvPicPr/>
          <p:nvPr/>
        </p:nvPicPr>
        <p:blipFill>
          <a:blip r:embed="rId10"/>
          <a:stretch>
            <a:fillRect/>
          </a:stretch>
        </p:blipFill>
        <p:spPr>
          <a:xfrm>
            <a:off x="2152440" y="6380280"/>
            <a:ext cx="1910880" cy="1112760"/>
          </a:xfrm>
          <a:prstGeom prst="rect">
            <a:avLst/>
          </a:prstGeom>
          <a:ln>
            <a:noFill/>
          </a:ln>
        </p:spPr>
      </p:pic>
      <p:pic>
        <p:nvPicPr>
          <p:cNvPr id="185" name="Picture 26"/>
          <p:cNvPicPr/>
          <p:nvPr/>
        </p:nvPicPr>
        <p:blipFill>
          <a:blip r:embed="rId11"/>
          <a:stretch>
            <a:fillRect/>
          </a:stretch>
        </p:blipFill>
        <p:spPr>
          <a:xfrm>
            <a:off x="3912840" y="5981040"/>
            <a:ext cx="1587240" cy="1053720"/>
          </a:xfrm>
          <a:prstGeom prst="rect">
            <a:avLst/>
          </a:prstGeom>
          <a:ln>
            <a:noFill/>
          </a:ln>
        </p:spPr>
      </p:pic>
      <p:pic>
        <p:nvPicPr>
          <p:cNvPr id="186" name="Picture 28" descr="Résultat de recherche d'images pour &quot;строительный 3d принтер&quot;"/>
          <p:cNvPicPr/>
          <p:nvPr/>
        </p:nvPicPr>
        <p:blipFill>
          <a:blip r:embed="rId12"/>
          <a:stretch>
            <a:fillRect/>
          </a:stretch>
        </p:blipFill>
        <p:spPr>
          <a:xfrm>
            <a:off x="5634720" y="5526360"/>
            <a:ext cx="2164680" cy="1212840"/>
          </a:xfrm>
          <a:prstGeom prst="rect">
            <a:avLst/>
          </a:prstGeom>
          <a:ln>
            <a:noFill/>
          </a:ln>
        </p:spPr>
      </p:pic>
      <p:pic>
        <p:nvPicPr>
          <p:cNvPr id="187" name="Rectangle 25"/>
          <p:cNvPicPr/>
          <p:nvPr/>
        </p:nvPicPr>
        <p:blipFill>
          <a:blip r:embed="rId13"/>
          <a:stretch>
            <a:fillRect/>
          </a:stretch>
        </p:blipFill>
        <p:spPr>
          <a:xfrm>
            <a:off x="8049960" y="6410160"/>
            <a:ext cx="1989720" cy="780480"/>
          </a:xfrm>
          <a:prstGeom prst="rect">
            <a:avLst/>
          </a:prstGeom>
          <a:ln>
            <a:noFill/>
          </a:ln>
        </p:spPr>
      </p:pic>
      <p:sp>
        <p:nvSpPr>
          <p:cNvPr id="188" name="CustomShape 9"/>
          <p:cNvSpPr/>
          <p:nvPr/>
        </p:nvSpPr>
        <p:spPr>
          <a:xfrm>
            <a:off x="3690720" y="7054200"/>
            <a:ext cx="4280400" cy="174960"/>
          </a:xfrm>
          <a:prstGeom prst="rightArrow">
            <a:avLst>
              <a:gd name="adj1" fmla="val 21158"/>
              <a:gd name="adj2" fmla="val 5400"/>
            </a:avLst>
          </a:prstGeom>
          <a:solidFill>
            <a:srgbClr val="92D050"/>
          </a:solidFill>
          <a:ln w="25560">
            <a:solidFill>
              <a:srgbClr val="89A4A7"/>
            </a:solidFill>
            <a:miter/>
          </a:ln>
        </p:spPr>
      </p:sp>
      <p:sp>
        <p:nvSpPr>
          <p:cNvPr id="189" name="CustomShape 10"/>
          <p:cNvSpPr/>
          <p:nvPr/>
        </p:nvSpPr>
        <p:spPr>
          <a:xfrm>
            <a:off x="5437080" y="6758280"/>
            <a:ext cx="2533680" cy="195840"/>
          </a:xfrm>
          <a:prstGeom prst="rightArrow">
            <a:avLst>
              <a:gd name="adj1" fmla="val 20765"/>
              <a:gd name="adj2" fmla="val 5400"/>
            </a:avLst>
          </a:prstGeom>
          <a:solidFill>
            <a:srgbClr val="92D050"/>
          </a:solidFill>
          <a:ln w="25560">
            <a:solidFill>
              <a:srgbClr val="89A4A7"/>
            </a:solidFill>
            <a:miter/>
          </a:ln>
        </p:spPr>
      </p:sp>
      <p:sp>
        <p:nvSpPr>
          <p:cNvPr id="190" name="CustomShape 11"/>
          <p:cNvSpPr/>
          <p:nvPr/>
        </p:nvSpPr>
        <p:spPr>
          <a:xfrm>
            <a:off x="7659360" y="6459120"/>
            <a:ext cx="311400" cy="178560"/>
          </a:xfrm>
          <a:prstGeom prst="rightArrow">
            <a:avLst>
              <a:gd name="adj1" fmla="val 15411"/>
              <a:gd name="adj2" fmla="val 5400"/>
            </a:avLst>
          </a:prstGeom>
          <a:solidFill>
            <a:srgbClr val="92D050"/>
          </a:solidFill>
          <a:ln w="25560">
            <a:solidFill>
              <a:srgbClr val="89A4A7"/>
            </a:solidFill>
            <a:miter/>
          </a:ln>
        </p:spPr>
      </p:sp>
      <p:sp>
        <p:nvSpPr>
          <p:cNvPr id="191" name="CustomShape 12"/>
          <p:cNvSpPr/>
          <p:nvPr/>
        </p:nvSpPr>
        <p:spPr>
          <a:xfrm>
            <a:off x="0" y="-1440"/>
            <a:ext cx="10080000" cy="526680"/>
          </a:xfrm>
          <a:prstGeom prst="rect">
            <a:avLst/>
          </a:prstGeom>
          <a:gradFill>
            <a:gsLst>
              <a:gs pos="0">
                <a:srgbClr val="FFFFFF"/>
              </a:gs>
              <a:gs pos="100000">
                <a:srgbClr val="969696"/>
              </a:gs>
            </a:gsLst>
            <a:lin ang="0"/>
          </a:gradFill>
          <a:ln>
            <a:noFill/>
          </a:ln>
        </p:spPr>
        <p:txBody>
          <a:bodyPr wrap="none" lIns="90000" tIns="720000" rIns="90000" bIns="720000" anchor="ctr" anchorCtr="1"/>
          <a:lstStyle/>
          <a:p>
            <a:pPr algn="ctr">
              <a:lnSpc>
                <a:spcPct val="120000"/>
              </a:lnSpc>
              <a:buSzPct val="45000"/>
              <a:buFont typeface="StarSymbol"/>
              <a:buChar char=""/>
            </a:pPr>
            <a:r>
              <a:rPr lang="en-US" b="1">
                <a:latin typeface="Arial"/>
                <a:ea typeface="SimSun"/>
              </a:rPr>
              <a:t>Anthropomorphic phantoms</a:t>
            </a:r>
            <a:endParaRPr/>
          </a:p>
        </p:txBody>
      </p:sp>
    </p:spTree>
    <p:extLst>
      <p:ext uri="{BB962C8B-B14F-4D97-AF65-F5344CB8AC3E}">
        <p14:creationId xmlns:p14="http://schemas.microsoft.com/office/powerpoint/2010/main" val="3922983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29" y="128564"/>
            <a:ext cx="9881688" cy="906658"/>
          </a:xfrm>
          <a:prstGeom prst="rect">
            <a:avLst/>
          </a:prstGeom>
          <a:noFill/>
        </p:spPr>
        <p:txBody>
          <a:bodyPr wrap="square" rtlCol="0">
            <a:spAutoFit/>
          </a:bodyPr>
          <a:lstStyle/>
          <a:p>
            <a:pPr algn="ctr"/>
            <a:r>
              <a:rPr lang="en-US" sz="2646" dirty="0"/>
              <a:t>P</a:t>
            </a:r>
            <a:r>
              <a:rPr lang="en-US" sz="2646" dirty="0"/>
              <a:t>lanning systems </a:t>
            </a:r>
            <a:r>
              <a:rPr lang="en-US" sz="2646" dirty="0"/>
              <a:t>for dose calculations for radiation oncology - </a:t>
            </a:r>
            <a:r>
              <a:rPr lang="en-US" sz="2646" dirty="0"/>
              <a:t>RTPSs</a:t>
            </a:r>
            <a:endParaRPr lang="ru-RU" sz="2646" dirty="0"/>
          </a:p>
        </p:txBody>
      </p:sp>
      <p:pic>
        <p:nvPicPr>
          <p:cNvPr id="4098" name="Picture 2" descr="Résultat de recherche d'images pour &quot;Radiation Treatment Planning System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61" y="763569"/>
            <a:ext cx="2667936" cy="19056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ésultat de recherche d'images pour &quot;Radiation Treatment Planning System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20" y="3034691"/>
            <a:ext cx="3065868" cy="18164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ésultat de recherche d'images pour &quot;Radiation Treatment Planning System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1577" y="763569"/>
            <a:ext cx="2192537" cy="174010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Résultat de recherche d'images pour &quot;Radiation Treatment Planning Systems woman&quot;"/>
          <p:cNvSpPr>
            <a:spLocks noChangeAspect="1" noChangeArrowheads="1"/>
          </p:cNvSpPr>
          <p:nvPr/>
        </p:nvSpPr>
        <p:spPr bwMode="auto">
          <a:xfrm>
            <a:off x="172021" y="-159244"/>
            <a:ext cx="335986" cy="335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ru-RU" sz="1984"/>
          </a:p>
        </p:txBody>
      </p:sp>
      <p:pic>
        <p:nvPicPr>
          <p:cNvPr id="410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902" y="1021452"/>
            <a:ext cx="3508941" cy="18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12" y="2986083"/>
            <a:ext cx="1934612" cy="158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descr="Résultat de recherche d'images pour &quot;Radiation Treatment Planning Systems woman&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178" y="3227875"/>
            <a:ext cx="1947885" cy="16232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9661" y="5129220"/>
            <a:ext cx="9880464" cy="1991827"/>
          </a:xfrm>
          <a:prstGeom prst="rect">
            <a:avLst/>
          </a:prstGeom>
          <a:noFill/>
        </p:spPr>
        <p:txBody>
          <a:bodyPr wrap="square" rtlCol="0">
            <a:spAutoFit/>
          </a:bodyPr>
          <a:lstStyle/>
          <a:p>
            <a:r>
              <a:rPr lang="en-US" sz="1543" dirty="0"/>
              <a:t>Commercial RTPSs  (Pinnacle, </a:t>
            </a:r>
            <a:r>
              <a:rPr lang="en-US" sz="1543" dirty="0" err="1"/>
              <a:t>XiO</a:t>
            </a:r>
            <a:r>
              <a:rPr lang="en-US" sz="1543" dirty="0"/>
              <a:t>, </a:t>
            </a:r>
            <a:r>
              <a:rPr lang="en-US" sz="1543" dirty="0" err="1"/>
              <a:t>Eclipse,TMS</a:t>
            </a:r>
            <a:r>
              <a:rPr lang="en-US" sz="1543" dirty="0"/>
              <a:t>, </a:t>
            </a:r>
            <a:r>
              <a:rPr lang="en-US" sz="1543" dirty="0" err="1"/>
              <a:t>KonRad</a:t>
            </a:r>
            <a:r>
              <a:rPr lang="en-US" sz="1543" dirty="0"/>
              <a:t>, </a:t>
            </a:r>
            <a:r>
              <a:rPr lang="en-US" sz="1543" dirty="0" err="1"/>
              <a:t>iPlan</a:t>
            </a:r>
            <a:r>
              <a:rPr lang="en-US" sz="1543" dirty="0"/>
              <a:t> </a:t>
            </a:r>
            <a:r>
              <a:rPr lang="en-US" sz="1543" dirty="0"/>
              <a:t>etc.) – are very </a:t>
            </a:r>
            <a:r>
              <a:rPr lang="en-US" sz="1543" dirty="0"/>
              <a:t>power </a:t>
            </a:r>
            <a:r>
              <a:rPr lang="en-US" sz="1543" dirty="0"/>
              <a:t>systems but also </a:t>
            </a:r>
            <a:r>
              <a:rPr lang="en-US" sz="1543" dirty="0">
                <a:solidFill>
                  <a:srgbClr val="0070C0"/>
                </a:solidFill>
              </a:rPr>
              <a:t>very expensive and tied strongly to a specific manufacturer </a:t>
            </a:r>
            <a:r>
              <a:rPr lang="en-US" sz="1543" dirty="0">
                <a:solidFill>
                  <a:srgbClr val="0070C0"/>
                </a:solidFill>
              </a:rPr>
              <a:t>equipment</a:t>
            </a:r>
            <a:r>
              <a:rPr lang="en-US" sz="1543" dirty="0"/>
              <a:t>. It restricts firmly possibilities for effective education of new personal, students  in universities (medical physics, clinical dosimetry specialties…), providing </a:t>
            </a:r>
            <a:r>
              <a:rPr lang="en-US" sz="1543" dirty="0"/>
              <a:t>of second calculation path to estimate the dose obtained by patient (requirements of regulation documents</a:t>
            </a:r>
            <a:r>
              <a:rPr lang="en-US" sz="1543" dirty="0"/>
              <a:t>).  </a:t>
            </a:r>
            <a:r>
              <a:rPr lang="en-US" sz="1543" b="1" dirty="0">
                <a:solidFill>
                  <a:srgbClr val="7030A0"/>
                </a:solidFill>
              </a:rPr>
              <a:t>Open Source functional RTPS – solution of this problem</a:t>
            </a:r>
            <a:endParaRPr lang="ru-RU" sz="1543" b="1" i="1" dirty="0">
              <a:solidFill>
                <a:srgbClr val="7030A0"/>
              </a:solidFill>
            </a:endParaRPr>
          </a:p>
          <a:p>
            <a:r>
              <a:rPr lang="en-US" sz="1543" dirty="0"/>
              <a:t>Calculation </a:t>
            </a:r>
            <a:r>
              <a:rPr lang="en-US" sz="1543" dirty="0"/>
              <a:t>algorithms and methods - </a:t>
            </a:r>
            <a:r>
              <a:rPr lang="en-US" sz="1543" i="1" dirty="0"/>
              <a:t>Monte Carlo </a:t>
            </a:r>
            <a:r>
              <a:rPr lang="en-US" sz="1543" i="1" dirty="0"/>
              <a:t>method (fast variants), </a:t>
            </a:r>
            <a:r>
              <a:rPr lang="en-US" sz="1543" dirty="0"/>
              <a:t>Semi-Empirical algorithms (</a:t>
            </a:r>
            <a:r>
              <a:rPr lang="en-US" sz="1543" dirty="0"/>
              <a:t>also called </a:t>
            </a:r>
            <a:r>
              <a:rPr lang="en-US" sz="1543" dirty="0"/>
              <a:t>Correction or </a:t>
            </a:r>
            <a:r>
              <a:rPr lang="en-US" sz="1543" dirty="0"/>
              <a:t>Factor based</a:t>
            </a:r>
            <a:r>
              <a:rPr lang="en-US" sz="1543"/>
              <a:t>) -&gt; </a:t>
            </a:r>
            <a:r>
              <a:rPr lang="en-US" sz="1543" dirty="0"/>
              <a:t>m</a:t>
            </a:r>
            <a:r>
              <a:rPr lang="en-US" sz="1543" dirty="0"/>
              <a:t>odel </a:t>
            </a:r>
            <a:r>
              <a:rPr lang="en-US" sz="1543" dirty="0"/>
              <a:t>based </a:t>
            </a:r>
            <a:r>
              <a:rPr lang="en-US" sz="1543" dirty="0"/>
              <a:t>algorithms, </a:t>
            </a:r>
            <a:r>
              <a:rPr lang="en-US" sz="1543" dirty="0"/>
              <a:t>Pencil Beam algorithm (Convolution</a:t>
            </a:r>
            <a:r>
              <a:rPr lang="en-US" sz="1543" dirty="0"/>
              <a:t>), </a:t>
            </a:r>
            <a:r>
              <a:rPr lang="en-US" sz="1543" dirty="0"/>
              <a:t>Convolution-Superposition </a:t>
            </a:r>
            <a:r>
              <a:rPr lang="en-US" sz="1543" dirty="0"/>
              <a:t>algorithms…</a:t>
            </a:r>
            <a:endParaRPr lang="ru-RU" sz="1543" dirty="0"/>
          </a:p>
        </p:txBody>
      </p:sp>
    </p:spTree>
    <p:extLst>
      <p:ext uri="{BB962C8B-B14F-4D97-AF65-F5344CB8AC3E}">
        <p14:creationId xmlns:p14="http://schemas.microsoft.com/office/powerpoint/2010/main" val="3589092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230944" y="1557323"/>
            <a:ext cx="2540016" cy="832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4"/>
          </a:p>
        </p:txBody>
      </p:sp>
      <p:sp>
        <p:nvSpPr>
          <p:cNvPr id="21" name="TextBox 20"/>
          <p:cNvSpPr txBox="1"/>
          <p:nvPr/>
        </p:nvSpPr>
        <p:spPr>
          <a:xfrm>
            <a:off x="674661" y="128565"/>
            <a:ext cx="8096299" cy="906658"/>
          </a:xfrm>
          <a:prstGeom prst="rect">
            <a:avLst/>
          </a:prstGeom>
          <a:noFill/>
        </p:spPr>
        <p:txBody>
          <a:bodyPr wrap="square" rtlCol="0">
            <a:spAutoFit/>
          </a:bodyPr>
          <a:lstStyle/>
          <a:p>
            <a:pPr algn="ctr"/>
            <a:r>
              <a:rPr lang="en-US" sz="2646" dirty="0"/>
              <a:t>Development of </a:t>
            </a:r>
            <a:r>
              <a:rPr lang="en-US" sz="2646" b="1" dirty="0"/>
              <a:t>open source </a:t>
            </a:r>
            <a:r>
              <a:rPr lang="en-US" sz="2646" dirty="0"/>
              <a:t>planning system for dose calculations for radiation oncology - RTPS</a:t>
            </a:r>
            <a:endParaRPr lang="ru-RU" sz="2646" dirty="0"/>
          </a:p>
        </p:txBody>
      </p:sp>
      <p:sp>
        <p:nvSpPr>
          <p:cNvPr id="6" name="Rounded Rectangle 5"/>
          <p:cNvSpPr/>
          <p:nvPr/>
        </p:nvSpPr>
        <p:spPr>
          <a:xfrm>
            <a:off x="277783" y="1132856"/>
            <a:ext cx="9525058" cy="5000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984" dirty="0"/>
          </a:p>
        </p:txBody>
      </p:sp>
      <p:sp>
        <p:nvSpPr>
          <p:cNvPr id="10" name="TextBox 9"/>
          <p:cNvSpPr txBox="1"/>
          <p:nvPr/>
        </p:nvSpPr>
        <p:spPr>
          <a:xfrm>
            <a:off x="1389040" y="3382960"/>
            <a:ext cx="3209462" cy="1008353"/>
          </a:xfrm>
          <a:prstGeom prst="rect">
            <a:avLst/>
          </a:prstGeom>
          <a:solidFill>
            <a:srgbClr val="BFFF85"/>
          </a:solidFill>
        </p:spPr>
        <p:txBody>
          <a:bodyPr wrap="square" rtlCol="0">
            <a:spAutoFit/>
          </a:bodyPr>
          <a:lstStyle/>
          <a:p>
            <a:pPr algn="ctr"/>
            <a:r>
              <a:rPr lang="en-US" sz="1984" dirty="0"/>
              <a:t>Development of the main </a:t>
            </a:r>
            <a:r>
              <a:rPr lang="en-US" sz="1984" dirty="0"/>
              <a:t>Monte Carlo algorithms </a:t>
            </a:r>
            <a:r>
              <a:rPr lang="en-US" sz="1984" dirty="0"/>
              <a:t>for RTPS</a:t>
            </a:r>
            <a:endParaRPr lang="ru-RU" sz="1984" dirty="0"/>
          </a:p>
        </p:txBody>
      </p:sp>
      <p:sp>
        <p:nvSpPr>
          <p:cNvPr id="12" name="TextBox 11"/>
          <p:cNvSpPr txBox="1"/>
          <p:nvPr/>
        </p:nvSpPr>
        <p:spPr>
          <a:xfrm>
            <a:off x="1080779" y="1557324"/>
            <a:ext cx="4356410" cy="1313693"/>
          </a:xfrm>
          <a:prstGeom prst="rect">
            <a:avLst/>
          </a:prstGeom>
          <a:solidFill>
            <a:srgbClr val="BFFF85"/>
          </a:solidFill>
        </p:spPr>
        <p:txBody>
          <a:bodyPr wrap="square" rtlCol="0">
            <a:spAutoFit/>
          </a:bodyPr>
          <a:lstStyle/>
          <a:p>
            <a:pPr algn="just"/>
            <a:r>
              <a:rPr lang="en-US" sz="1984" dirty="0"/>
              <a:t>Comparison of chosen approaches and algorithms with reputable commercial RTPS of vendors well-known in the world</a:t>
            </a:r>
            <a:endParaRPr lang="ru-RU" sz="1984" dirty="0"/>
          </a:p>
        </p:txBody>
      </p:sp>
      <p:sp>
        <p:nvSpPr>
          <p:cNvPr id="13" name="TextBox 12"/>
          <p:cNvSpPr txBox="1"/>
          <p:nvPr/>
        </p:nvSpPr>
        <p:spPr>
          <a:xfrm>
            <a:off x="5896221" y="1477949"/>
            <a:ext cx="3209462" cy="1008353"/>
          </a:xfrm>
          <a:prstGeom prst="rect">
            <a:avLst/>
          </a:prstGeom>
          <a:solidFill>
            <a:srgbClr val="BFFF85"/>
          </a:solidFill>
        </p:spPr>
        <p:txBody>
          <a:bodyPr wrap="square" rtlCol="0">
            <a:spAutoFit/>
          </a:bodyPr>
          <a:lstStyle/>
          <a:p>
            <a:pPr algn="ctr"/>
            <a:r>
              <a:rPr lang="en-US" sz="1984" dirty="0"/>
              <a:t>Development of the main </a:t>
            </a:r>
            <a:r>
              <a:rPr lang="en-US" sz="1984" dirty="0"/>
              <a:t>semi-analytical algorithms </a:t>
            </a:r>
            <a:r>
              <a:rPr lang="en-US" sz="1984" dirty="0"/>
              <a:t>for RTPS</a:t>
            </a:r>
            <a:endParaRPr lang="ru-RU" sz="1984" dirty="0"/>
          </a:p>
        </p:txBody>
      </p:sp>
      <p:sp>
        <p:nvSpPr>
          <p:cNvPr id="14" name="TextBox 13"/>
          <p:cNvSpPr txBox="1"/>
          <p:nvPr/>
        </p:nvSpPr>
        <p:spPr>
          <a:xfrm>
            <a:off x="1266891" y="4984815"/>
            <a:ext cx="3209462" cy="397673"/>
          </a:xfrm>
          <a:prstGeom prst="rect">
            <a:avLst/>
          </a:prstGeom>
          <a:solidFill>
            <a:srgbClr val="BFFF85"/>
          </a:solidFill>
        </p:spPr>
        <p:txBody>
          <a:bodyPr wrap="square" rtlCol="0">
            <a:spAutoFit/>
          </a:bodyPr>
          <a:lstStyle/>
          <a:p>
            <a:pPr algn="ctr"/>
            <a:r>
              <a:rPr lang="en-US" sz="1984" dirty="0"/>
              <a:t>Testing of RTPS</a:t>
            </a:r>
            <a:endParaRPr lang="ru-RU" sz="1984" dirty="0"/>
          </a:p>
        </p:txBody>
      </p:sp>
      <p:sp>
        <p:nvSpPr>
          <p:cNvPr id="15" name="TextBox 14"/>
          <p:cNvSpPr txBox="1"/>
          <p:nvPr/>
        </p:nvSpPr>
        <p:spPr>
          <a:xfrm>
            <a:off x="5754692" y="2986083"/>
            <a:ext cx="3209462" cy="1008353"/>
          </a:xfrm>
          <a:prstGeom prst="rect">
            <a:avLst/>
          </a:prstGeom>
          <a:solidFill>
            <a:srgbClr val="BFFF85"/>
          </a:solidFill>
        </p:spPr>
        <p:txBody>
          <a:bodyPr wrap="square" rtlCol="0">
            <a:spAutoFit/>
          </a:bodyPr>
          <a:lstStyle/>
          <a:p>
            <a:pPr algn="ctr"/>
            <a:r>
              <a:rPr lang="en-US" sz="1984" dirty="0"/>
              <a:t>Creation of first variant of graphical interface of RTPS</a:t>
            </a:r>
            <a:endParaRPr lang="ru-RU" sz="1984" dirty="0"/>
          </a:p>
        </p:txBody>
      </p:sp>
      <p:sp>
        <p:nvSpPr>
          <p:cNvPr id="16" name="TextBox 15"/>
          <p:cNvSpPr txBox="1"/>
          <p:nvPr/>
        </p:nvSpPr>
        <p:spPr>
          <a:xfrm>
            <a:off x="5753780" y="4494217"/>
            <a:ext cx="3209462" cy="1008353"/>
          </a:xfrm>
          <a:prstGeom prst="rect">
            <a:avLst/>
          </a:prstGeom>
          <a:solidFill>
            <a:srgbClr val="BFFF85"/>
          </a:solidFill>
        </p:spPr>
        <p:txBody>
          <a:bodyPr wrap="square" rtlCol="0">
            <a:spAutoFit/>
          </a:bodyPr>
          <a:lstStyle/>
          <a:p>
            <a:pPr algn="ctr"/>
            <a:r>
              <a:rPr lang="en-US" sz="1984" dirty="0"/>
              <a:t>Using GPU, other parallel hardware tools: estimations</a:t>
            </a:r>
            <a:endParaRPr lang="ru-RU" sz="1984" dirty="0"/>
          </a:p>
        </p:txBody>
      </p:sp>
    </p:spTree>
    <p:extLst>
      <p:ext uri="{BB962C8B-B14F-4D97-AF65-F5344CB8AC3E}">
        <p14:creationId xmlns:p14="http://schemas.microsoft.com/office/powerpoint/2010/main" val="1339963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2985371"/>
            <a:ext cx="10079567" cy="953710"/>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0000"/>
              </a:lnSpc>
              <a:spcBef>
                <a:spcPct val="20000"/>
              </a:spcBef>
            </a:pPr>
            <a:r>
              <a:rPr lang="en-US" altLang="zh-CN" sz="2205" b="1" dirty="0" smtClean="0">
                <a:latin typeface="Comic Sans MS" panose="030F0702030302020204" pitchFamily="66" charset="0"/>
                <a:ea typeface="SimSun" panose="02010600030101010101" pitchFamily="2" charset="-122"/>
              </a:rPr>
              <a:t>Kyiv platform</a:t>
            </a:r>
          </a:p>
          <a:p>
            <a:pPr algn="ctr">
              <a:lnSpc>
                <a:spcPct val="120000"/>
              </a:lnSpc>
              <a:spcBef>
                <a:spcPct val="20000"/>
              </a:spcBef>
            </a:pPr>
            <a:r>
              <a:rPr lang="en-US" altLang="zh-CN" sz="2000" dirty="0" smtClean="0">
                <a:latin typeface="Comic Sans MS" panose="030F0702030302020204" pitchFamily="66" charset="0"/>
                <a:ea typeface="SimSun" panose="02010600030101010101" pitchFamily="2" charset="-122"/>
              </a:rPr>
              <a:t>IAP (Sumy)</a:t>
            </a:r>
            <a:endParaRPr lang="en-US" altLang="zh-CN" sz="2000" dirty="0">
              <a:latin typeface="Comic Sans MS" panose="030F0702030302020204" pitchFamily="66" charset="0"/>
              <a:ea typeface="SimSun" panose="02010600030101010101" pitchFamily="2" charset="-122"/>
            </a:endParaRPr>
          </a:p>
        </p:txBody>
      </p:sp>
      <p:sp>
        <p:nvSpPr>
          <p:cNvPr id="2" name="Rectangle 1"/>
          <p:cNvSpPr/>
          <p:nvPr/>
        </p:nvSpPr>
        <p:spPr>
          <a:xfrm>
            <a:off x="670560" y="4905257"/>
            <a:ext cx="9032240" cy="1354217"/>
          </a:xfrm>
          <a:prstGeom prst="rect">
            <a:avLst/>
          </a:prstGeom>
        </p:spPr>
        <p:txBody>
          <a:bodyPr wrap="square">
            <a:spAutoFit/>
          </a:bodyPr>
          <a:lstStyle/>
          <a:p>
            <a:r>
              <a:rPr lang="en-US" i="1" u="sng" dirty="0"/>
              <a:t>Responsibility – Dmitry </a:t>
            </a:r>
            <a:r>
              <a:rPr lang="en-US" i="1" u="sng" dirty="0" err="1"/>
              <a:t>Nagorny</a:t>
            </a:r>
            <a:endParaRPr lang="en-US" dirty="0"/>
          </a:p>
          <a:p>
            <a:r>
              <a:rPr lang="en-US" sz="1600" dirty="0"/>
              <a:t>- In the framework of the project a prototype of the detector based on </a:t>
            </a:r>
            <a:r>
              <a:rPr lang="en-US" sz="1600" dirty="0" err="1"/>
              <a:t>multisensor</a:t>
            </a:r>
            <a:r>
              <a:rPr lang="en-US" sz="1600" dirty="0"/>
              <a:t> array will be designed, manufactured and tested. The detector will be focused on the research on study of X-ray phase contrast. Testing of the detector will be carried out at the channel quasi-monochromatic X-ray end-station at the IAP NAS of Ukraine.</a:t>
            </a:r>
            <a:endParaRPr lang="en-US" sz="1600" dirty="0"/>
          </a:p>
        </p:txBody>
      </p:sp>
    </p:spTree>
    <p:extLst>
      <p:ext uri="{BB962C8B-B14F-4D97-AF65-F5344CB8AC3E}">
        <p14:creationId xmlns:p14="http://schemas.microsoft.com/office/powerpoint/2010/main" val="3478992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29" y="49189"/>
            <a:ext cx="9881688" cy="499496"/>
          </a:xfrm>
          <a:prstGeom prst="rect">
            <a:avLst/>
          </a:prstGeom>
          <a:noFill/>
        </p:spPr>
        <p:txBody>
          <a:bodyPr wrap="square" rtlCol="0">
            <a:spAutoFit/>
          </a:bodyPr>
          <a:lstStyle/>
          <a:p>
            <a:pPr algn="ctr"/>
            <a:r>
              <a:rPr lang="en-US" sz="2646" dirty="0"/>
              <a:t>Technology of X-ray phase contrast imaging (PCI)</a:t>
            </a:r>
            <a:endParaRPr lang="ru-RU" sz="2646" dirty="0"/>
          </a:p>
        </p:txBody>
      </p:sp>
      <p:sp>
        <p:nvSpPr>
          <p:cNvPr id="2" name="AutoShape 10" descr="Résultat de recherche d'images pour &quot;Radiation Treatment Planning Systems woman&quot;"/>
          <p:cNvSpPr>
            <a:spLocks noChangeAspect="1" noChangeArrowheads="1"/>
          </p:cNvSpPr>
          <p:nvPr/>
        </p:nvSpPr>
        <p:spPr bwMode="auto">
          <a:xfrm>
            <a:off x="172021" y="-159244"/>
            <a:ext cx="335986" cy="335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ru-RU" sz="1984"/>
          </a:p>
        </p:txBody>
      </p:sp>
      <p:sp>
        <p:nvSpPr>
          <p:cNvPr id="3" name="TextBox 2"/>
          <p:cNvSpPr txBox="1"/>
          <p:nvPr/>
        </p:nvSpPr>
        <p:spPr>
          <a:xfrm>
            <a:off x="156906" y="1081070"/>
            <a:ext cx="5522774" cy="1279517"/>
          </a:xfrm>
          <a:prstGeom prst="rect">
            <a:avLst/>
          </a:prstGeom>
          <a:noFill/>
        </p:spPr>
        <p:txBody>
          <a:bodyPr wrap="square" rtlCol="0">
            <a:spAutoFit/>
          </a:bodyPr>
          <a:lstStyle/>
          <a:p>
            <a:r>
              <a:rPr lang="en-US" sz="1543" i="1" dirty="0">
                <a:hlinkClick r:id="rId2"/>
              </a:rPr>
              <a:t>http://</a:t>
            </a:r>
            <a:r>
              <a:rPr lang="en-US" sz="1543" i="1" dirty="0">
                <a:hlinkClick r:id="rId2"/>
              </a:rPr>
              <a:t>www.nature.com/articles/srep13581</a:t>
            </a:r>
            <a:r>
              <a:rPr lang="en-US" sz="1543" i="1" dirty="0"/>
              <a:t>  (2015)</a:t>
            </a:r>
            <a:endParaRPr lang="en-US" sz="1543" i="1" dirty="0"/>
          </a:p>
          <a:p>
            <a:r>
              <a:rPr lang="en-US" sz="1543" i="1" dirty="0">
                <a:hlinkClick r:id="rId3"/>
              </a:rPr>
              <a:t>http</a:t>
            </a:r>
            <a:r>
              <a:rPr lang="en-US" sz="1543" i="1" dirty="0">
                <a:hlinkClick r:id="rId3"/>
              </a:rPr>
              <a:t>://</a:t>
            </a:r>
            <a:r>
              <a:rPr lang="en-US" sz="1543" i="1" dirty="0">
                <a:hlinkClick r:id="rId3"/>
              </a:rPr>
              <a:t>www.ncbi.nlm.nih.gov/pubmed/23220766</a:t>
            </a:r>
            <a:r>
              <a:rPr lang="en-US" sz="1543" i="1" dirty="0"/>
              <a:t> </a:t>
            </a:r>
            <a:r>
              <a:rPr lang="en-US" sz="1543" i="1" dirty="0"/>
              <a:t>(</a:t>
            </a:r>
            <a:r>
              <a:rPr lang="en-US" sz="1543" i="1" dirty="0"/>
              <a:t>2013)</a:t>
            </a:r>
            <a:endParaRPr lang="en-US" sz="1543" i="1" dirty="0"/>
          </a:p>
          <a:p>
            <a:r>
              <a:rPr lang="en-US" sz="1543" i="1" dirty="0">
                <a:hlinkClick r:id="rId4"/>
              </a:rPr>
              <a:t>http</a:t>
            </a:r>
            <a:r>
              <a:rPr lang="en-US" sz="1543" i="1" dirty="0">
                <a:hlinkClick r:id="rId4"/>
              </a:rPr>
              <a:t>://</a:t>
            </a:r>
            <a:r>
              <a:rPr lang="en-US" sz="1543" i="1" dirty="0">
                <a:hlinkClick r:id="rId4"/>
              </a:rPr>
              <a:t>www.ncbi.nlm.nih.gov/pubmed/22330515</a:t>
            </a:r>
            <a:r>
              <a:rPr lang="en-US" sz="1543" i="1" dirty="0"/>
              <a:t> </a:t>
            </a:r>
            <a:r>
              <a:rPr lang="en-US" sz="1543" i="1" dirty="0"/>
              <a:t>(</a:t>
            </a:r>
            <a:r>
              <a:rPr lang="en-US" sz="1543" i="1" dirty="0"/>
              <a:t>2013)</a:t>
            </a:r>
            <a:endParaRPr lang="en-US" sz="1543" i="1" dirty="0"/>
          </a:p>
          <a:p>
            <a:r>
              <a:rPr lang="en-US" sz="1543" i="1" dirty="0">
                <a:hlinkClick r:id="rId5"/>
              </a:rPr>
              <a:t>https</a:t>
            </a:r>
            <a:r>
              <a:rPr lang="en-US" sz="1543" i="1" dirty="0">
                <a:hlinkClick r:id="rId5"/>
              </a:rPr>
              <a:t>://</a:t>
            </a:r>
            <a:r>
              <a:rPr lang="en-US" sz="1543" i="1" dirty="0">
                <a:hlinkClick r:id="rId5"/>
              </a:rPr>
              <a:t>en.wikipedia.org/wiki/Phase-contrast_X-ray_imaging</a:t>
            </a:r>
            <a:endParaRPr lang="en-US" sz="1543" i="1" dirty="0"/>
          </a:p>
          <a:p>
            <a:endParaRPr lang="en-US" sz="1543" i="1" dirty="0"/>
          </a:p>
        </p:txBody>
      </p:sp>
      <p:sp>
        <p:nvSpPr>
          <p:cNvPr id="4" name="Rectangle 3"/>
          <p:cNvSpPr/>
          <p:nvPr/>
        </p:nvSpPr>
        <p:spPr>
          <a:xfrm>
            <a:off x="340014" y="2370284"/>
            <a:ext cx="9383452" cy="1177951"/>
          </a:xfrm>
          <a:prstGeom prst="rect">
            <a:avLst/>
          </a:prstGeom>
        </p:spPr>
        <p:txBody>
          <a:bodyPr wrap="square">
            <a:spAutoFit/>
          </a:bodyPr>
          <a:lstStyle/>
          <a:p>
            <a:r>
              <a:rPr lang="en-US" sz="1984" dirty="0"/>
              <a:t>Quantitative X-ray phase-contrast </a:t>
            </a:r>
            <a:r>
              <a:rPr lang="en-US" sz="1984" dirty="0" err="1"/>
              <a:t>microtomography</a:t>
            </a:r>
            <a:r>
              <a:rPr lang="en-US" sz="1984" dirty="0"/>
              <a:t> from a compact laser-driven </a:t>
            </a:r>
            <a:r>
              <a:rPr lang="en-US" sz="1984" dirty="0" err="1"/>
              <a:t>betatron</a:t>
            </a:r>
            <a:r>
              <a:rPr lang="en-US" sz="1984" dirty="0"/>
              <a:t> </a:t>
            </a:r>
            <a:r>
              <a:rPr lang="en-US" sz="1984" dirty="0"/>
              <a:t>source</a:t>
            </a:r>
            <a:endParaRPr lang="en-US" sz="1984" dirty="0">
              <a:hlinkClick r:id="rId6"/>
            </a:endParaRPr>
          </a:p>
          <a:p>
            <a:r>
              <a:rPr lang="en-US" sz="1102" dirty="0">
                <a:hlinkClick r:id="rId6"/>
              </a:rPr>
              <a:t>http://www.nature.com/ncomms/2015/150720/ncomms8568/full/ncomms8568.html</a:t>
            </a:r>
            <a:endParaRPr lang="en-US" sz="1102" dirty="0"/>
          </a:p>
          <a:p>
            <a:endParaRPr lang="ru-RU" sz="1984" dirty="0"/>
          </a:p>
        </p:txBody>
      </p:sp>
      <p:pic>
        <p:nvPicPr>
          <p:cNvPr id="1026" name="Picture 2" descr="Lacewing insect (chrysoperia carnea), imaged with Al-filtered betatron X-ray spectrum.">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3442" y="3155010"/>
            <a:ext cx="3968774" cy="33999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5090" y="3382959"/>
            <a:ext cx="5039783" cy="1110240"/>
          </a:xfrm>
          <a:prstGeom prst="rect">
            <a:avLst/>
          </a:prstGeom>
        </p:spPr>
        <p:txBody>
          <a:bodyPr>
            <a:spAutoFit/>
          </a:bodyPr>
          <a:lstStyle/>
          <a:p>
            <a:pPr algn="just"/>
            <a:r>
              <a:rPr lang="en-US" sz="1323" dirty="0"/>
              <a:t>(</a:t>
            </a:r>
            <a:r>
              <a:rPr lang="en-US" sz="1323" b="1" dirty="0"/>
              <a:t>a</a:t>
            </a:r>
            <a:r>
              <a:rPr lang="en-US" sz="1323" dirty="0"/>
              <a:t>) The image shows a selected single-shot radiograph dominated by X-ray in-line phase contrast. Small details are highlighted due to the strong edge enhancement effect (see insets of magnified sections). (</a:t>
            </a:r>
            <a:r>
              <a:rPr lang="en-US" sz="1323" b="1" dirty="0"/>
              <a:t>b</a:t>
            </a:r>
            <a:r>
              <a:rPr lang="en-US" sz="1323" dirty="0"/>
              <a:t>) The corresponding quantitative phase map was retrieved using a single-material constraint. </a:t>
            </a:r>
            <a:endParaRPr lang="ru-RU" sz="1323" dirty="0"/>
          </a:p>
        </p:txBody>
      </p:sp>
      <p:sp>
        <p:nvSpPr>
          <p:cNvPr id="7" name="Rectangle 6"/>
          <p:cNvSpPr/>
          <p:nvPr/>
        </p:nvSpPr>
        <p:spPr>
          <a:xfrm>
            <a:off x="479921" y="4685334"/>
            <a:ext cx="5149601" cy="804644"/>
          </a:xfrm>
          <a:prstGeom prst="rect">
            <a:avLst/>
          </a:prstGeom>
        </p:spPr>
        <p:txBody>
          <a:bodyPr wrap="square">
            <a:spAutoFit/>
          </a:bodyPr>
          <a:lstStyle/>
          <a:p>
            <a:r>
              <a:rPr lang="en-US" sz="1543" dirty="0">
                <a:hlinkClick r:id="rId9"/>
              </a:rPr>
              <a:t>http://mirc.iit.edu/research/phase-contrast-x-ray-imaging</a:t>
            </a:r>
            <a:r>
              <a:rPr lang="en-US" sz="1543" dirty="0">
                <a:hlinkClick r:id="rId9"/>
              </a:rPr>
              <a:t>/</a:t>
            </a:r>
            <a:endParaRPr lang="en-US" sz="1543" dirty="0"/>
          </a:p>
          <a:p>
            <a:endParaRPr lang="en-US" sz="1543" dirty="0"/>
          </a:p>
          <a:p>
            <a:endParaRPr lang="ru-RU" sz="1543" dirty="0"/>
          </a:p>
        </p:txBody>
      </p:sp>
      <p:pic>
        <p:nvPicPr>
          <p:cNvPr id="1028" name="Picture 4" descr="MI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3361" y="5287972"/>
            <a:ext cx="3149865" cy="203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43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1" descr="C:\Users\$dupraz\Desktop\soutenance\X-ray_applications_bis.png"/>
          <p:cNvPicPr>
            <a:picLocks noChangeAspect="1" noChangeArrowheads="1"/>
          </p:cNvPicPr>
          <p:nvPr/>
        </p:nvPicPr>
        <p:blipFill>
          <a:blip r:embed="rId3"/>
          <a:srcRect/>
          <a:stretch>
            <a:fillRect/>
          </a:stretch>
        </p:blipFill>
        <p:spPr bwMode="auto">
          <a:xfrm>
            <a:off x="529" y="5669769"/>
            <a:ext cx="10051568" cy="943209"/>
          </a:xfrm>
          <a:prstGeom prst="rect">
            <a:avLst/>
          </a:prstGeom>
          <a:noFill/>
          <a:ln w="9525">
            <a:noFill/>
            <a:miter lim="800000"/>
            <a:headEnd/>
            <a:tailEnd/>
          </a:ln>
        </p:spPr>
      </p:pic>
      <p:sp>
        <p:nvSpPr>
          <p:cNvPr id="19" name="Rectangle 1"/>
          <p:cNvSpPr>
            <a:spLocks noChangeArrowheads="1"/>
          </p:cNvSpPr>
          <p:nvPr/>
        </p:nvSpPr>
        <p:spPr bwMode="auto">
          <a:xfrm>
            <a:off x="2835407" y="162627"/>
            <a:ext cx="5771132" cy="567207"/>
          </a:xfrm>
          <a:prstGeom prst="rect">
            <a:avLst/>
          </a:prstGeom>
          <a:noFill/>
          <a:ln w="9525">
            <a:noFill/>
            <a:miter lim="800000"/>
            <a:headEnd/>
            <a:tailEnd/>
          </a:ln>
        </p:spPr>
        <p:txBody>
          <a:bodyPr wrap="none" anchor="ctr">
            <a:spAutoFit/>
          </a:bodyPr>
          <a:lstStyle/>
          <a:p>
            <a:pPr>
              <a:defRPr/>
            </a:pPr>
            <a:r>
              <a:rPr lang="en-US" sz="3086" b="1" dirty="0">
                <a:solidFill>
                  <a:schemeClr val="tx2"/>
                </a:solidFill>
              </a:rPr>
              <a:t>Phase-contrast X-ray imaging</a:t>
            </a:r>
            <a:endParaRPr lang="ru-RU" sz="3086" dirty="0">
              <a:solidFill>
                <a:schemeClr val="tx2"/>
              </a:solidFill>
              <a:cs typeface="Times New Roman" pitchFamily="18" charset="0"/>
            </a:endParaRPr>
          </a:p>
        </p:txBody>
      </p:sp>
      <p:sp>
        <p:nvSpPr>
          <p:cNvPr id="23" name="Прямоугольник 22"/>
          <p:cNvSpPr/>
          <p:nvPr/>
        </p:nvSpPr>
        <p:spPr>
          <a:xfrm>
            <a:off x="473011" y="871449"/>
            <a:ext cx="8819648" cy="1008353"/>
          </a:xfrm>
          <a:prstGeom prst="rect">
            <a:avLst/>
          </a:prstGeom>
        </p:spPr>
        <p:txBody>
          <a:bodyPr wrap="square">
            <a:spAutoFit/>
          </a:bodyPr>
          <a:lstStyle/>
          <a:p>
            <a:pPr>
              <a:defRPr/>
            </a:pPr>
            <a:r>
              <a:rPr lang="en-US" sz="1984" b="1" dirty="0"/>
              <a:t>Phase-contrast X-ray imaging (PCI)</a:t>
            </a:r>
            <a:r>
              <a:rPr lang="en-US" sz="1984" dirty="0"/>
              <a:t> is a general term for different technical methods that use information concerning changes in the phase of an X-ray beam that passes through an object in order to create its images. </a:t>
            </a:r>
            <a:endParaRPr lang="ru-RU" sz="1984" dirty="0"/>
          </a:p>
        </p:txBody>
      </p:sp>
      <p:pic>
        <p:nvPicPr>
          <p:cNvPr id="1032" name="Picture 6" descr="File:Attenuation and phase shift of electromagnetic wave propagating in medium with complex index of refraction n.png"/>
          <p:cNvPicPr>
            <a:picLocks noChangeAspect="1" noChangeArrowheads="1"/>
          </p:cNvPicPr>
          <p:nvPr/>
        </p:nvPicPr>
        <p:blipFill>
          <a:blip r:embed="rId4"/>
          <a:srcRect/>
          <a:stretch>
            <a:fillRect/>
          </a:stretch>
        </p:blipFill>
        <p:spPr bwMode="auto">
          <a:xfrm>
            <a:off x="5434048" y="2283641"/>
            <a:ext cx="4173558" cy="2992951"/>
          </a:xfrm>
          <a:prstGeom prst="rect">
            <a:avLst/>
          </a:prstGeom>
          <a:noFill/>
          <a:ln w="9525">
            <a:noFill/>
            <a:miter lim="800000"/>
            <a:headEnd/>
            <a:tailEnd/>
          </a:ln>
        </p:spPr>
      </p:pic>
      <p:pic>
        <p:nvPicPr>
          <p:cNvPr id="1033" name="Picture 7"/>
          <p:cNvPicPr>
            <a:picLocks noChangeAspect="1" noChangeArrowheads="1"/>
          </p:cNvPicPr>
          <p:nvPr/>
        </p:nvPicPr>
        <p:blipFill>
          <a:blip r:embed="rId5"/>
          <a:srcRect/>
          <a:stretch>
            <a:fillRect/>
          </a:stretch>
        </p:blipFill>
        <p:spPr bwMode="auto">
          <a:xfrm>
            <a:off x="472976" y="2283651"/>
            <a:ext cx="4520055" cy="629973"/>
          </a:xfrm>
          <a:prstGeom prst="rect">
            <a:avLst/>
          </a:prstGeom>
          <a:noFill/>
          <a:ln w="9525">
            <a:noFill/>
            <a:miter lim="800000"/>
            <a:headEnd/>
            <a:tailEnd/>
          </a:ln>
        </p:spPr>
      </p:pic>
      <p:sp>
        <p:nvSpPr>
          <p:cNvPr id="1034" name="Прямоугольник 26"/>
          <p:cNvSpPr>
            <a:spLocks noChangeArrowheads="1"/>
          </p:cNvSpPr>
          <p:nvPr/>
        </p:nvSpPr>
        <p:spPr bwMode="auto">
          <a:xfrm>
            <a:off x="472977" y="3071117"/>
            <a:ext cx="1834156" cy="397673"/>
          </a:xfrm>
          <a:prstGeom prst="rect">
            <a:avLst/>
          </a:prstGeom>
          <a:noFill/>
          <a:ln w="9525">
            <a:noFill/>
            <a:miter lim="800000"/>
            <a:headEnd/>
            <a:tailEnd/>
          </a:ln>
        </p:spPr>
        <p:txBody>
          <a:bodyPr wrap="none">
            <a:spAutoFit/>
          </a:bodyPr>
          <a:lstStyle/>
          <a:p>
            <a:r>
              <a:rPr lang="en-US" sz="1984" dirty="0"/>
              <a:t>the phase shift</a:t>
            </a:r>
            <a:endParaRPr lang="ru-RU" sz="1984" dirty="0"/>
          </a:p>
        </p:txBody>
      </p:sp>
      <p:sp>
        <p:nvSpPr>
          <p:cNvPr id="1035" name="Прямоугольник 27"/>
          <p:cNvSpPr>
            <a:spLocks noChangeArrowheads="1"/>
          </p:cNvSpPr>
          <p:nvPr/>
        </p:nvSpPr>
        <p:spPr bwMode="auto">
          <a:xfrm>
            <a:off x="472977" y="3701091"/>
            <a:ext cx="4488556" cy="703013"/>
          </a:xfrm>
          <a:prstGeom prst="rect">
            <a:avLst/>
          </a:prstGeom>
          <a:noFill/>
          <a:ln w="9525">
            <a:noFill/>
            <a:miter lim="800000"/>
            <a:headEnd/>
            <a:tailEnd/>
          </a:ln>
        </p:spPr>
        <p:txBody>
          <a:bodyPr>
            <a:spAutoFit/>
          </a:bodyPr>
          <a:lstStyle/>
          <a:p>
            <a:r>
              <a:rPr lang="en-US" sz="1984" dirty="0"/>
              <a:t>an exponential decay factor decreasing the amplitude of the wave</a:t>
            </a:r>
            <a:endParaRPr lang="ru-RU" sz="1984" dirty="0"/>
          </a:p>
        </p:txBody>
      </p:sp>
      <p:cxnSp>
        <p:nvCxnSpPr>
          <p:cNvPr id="11" name="Прямая со стрелкой 10"/>
          <p:cNvCxnSpPr/>
          <p:nvPr/>
        </p:nvCxnSpPr>
        <p:spPr>
          <a:xfrm flipV="1">
            <a:off x="2362896" y="2647635"/>
            <a:ext cx="1417439" cy="62997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flipH="1" flipV="1">
            <a:off x="3544094" y="2834877"/>
            <a:ext cx="1102453" cy="787466"/>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6" name="Object 3"/>
          <p:cNvGraphicFramePr>
            <a:graphicFrameLocks noChangeAspect="1"/>
          </p:cNvGraphicFramePr>
          <p:nvPr/>
        </p:nvGraphicFramePr>
        <p:xfrm>
          <a:off x="2914139" y="4646056"/>
          <a:ext cx="873213" cy="411233"/>
        </p:xfrm>
        <a:graphic>
          <a:graphicData uri="http://schemas.openxmlformats.org/presentationml/2006/ole">
            <mc:AlternateContent xmlns:mc="http://schemas.openxmlformats.org/markup-compatibility/2006">
              <mc:Choice xmlns:v="urn:schemas-microsoft-com:vml" Requires="v">
                <p:oleObj spid="_x0000_s6160" name="Equation" r:id="rId6" imgW="495000" imgH="228600" progId="Equation.DSMT4">
                  <p:embed/>
                </p:oleObj>
              </mc:Choice>
              <mc:Fallback>
                <p:oleObj name="Equation" r:id="rId6" imgW="495000" imgH="228600" progId="Equation.DSMT4">
                  <p:embed/>
                  <p:pic>
                    <p:nvPicPr>
                      <p:cNvPr id="102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4139" y="4646056"/>
                        <a:ext cx="873213" cy="4112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2"/>
          <p:cNvGraphicFramePr>
            <a:graphicFrameLocks noChangeAspect="1"/>
          </p:cNvGraphicFramePr>
          <p:nvPr/>
        </p:nvGraphicFramePr>
        <p:xfrm>
          <a:off x="1250369" y="4646056"/>
          <a:ext cx="855713" cy="367484"/>
        </p:xfrm>
        <a:graphic>
          <a:graphicData uri="http://schemas.openxmlformats.org/presentationml/2006/ole">
            <mc:AlternateContent xmlns:mc="http://schemas.openxmlformats.org/markup-compatibility/2006">
              <mc:Choice xmlns:v="urn:schemas-microsoft-com:vml" Requires="v">
                <p:oleObj spid="_x0000_s6161" name="Equation" r:id="rId8" imgW="482400" imgH="203040" progId="Equation.DSMT4">
                  <p:embed/>
                </p:oleObj>
              </mc:Choice>
              <mc:Fallback>
                <p:oleObj name="Equation" r:id="rId8" imgW="482400" imgH="203040" progId="Equation.DSMT4">
                  <p:embed/>
                  <p:pic>
                    <p:nvPicPr>
                      <p:cNvPr id="1027"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0369" y="4646056"/>
                        <a:ext cx="855713" cy="367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Номер слайда 3"/>
          <p:cNvSpPr>
            <a:spLocks noGrp="1"/>
          </p:cNvSpPr>
          <p:nvPr>
            <p:ph type="sldNum" sz="quarter" idx="4294967295"/>
          </p:nvPr>
        </p:nvSpPr>
        <p:spPr bwMode="auto">
          <a:xfrm>
            <a:off x="8930395" y="7006699"/>
            <a:ext cx="951959" cy="402483"/>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351FD84-F075-48B6-BFC7-95D9542B7500}" type="slidenum">
              <a:rPr lang="ru-RU" sz="1764">
                <a:solidFill>
                  <a:srgbClr val="002060"/>
                </a:solidFill>
              </a:rPr>
              <a:pPr fontAlgn="base">
                <a:spcBef>
                  <a:spcPct val="0"/>
                </a:spcBef>
                <a:spcAft>
                  <a:spcPct val="0"/>
                </a:spcAft>
                <a:defRPr/>
              </a:pPr>
              <a:t>29</a:t>
            </a:fld>
            <a:endParaRPr lang="ru-RU" sz="1764">
              <a:solidFill>
                <a:srgbClr val="002060"/>
              </a:solidFill>
            </a:endParaRPr>
          </a:p>
        </p:txBody>
      </p:sp>
    </p:spTree>
    <p:extLst>
      <p:ext uri="{BB962C8B-B14F-4D97-AF65-F5344CB8AC3E}">
        <p14:creationId xmlns:p14="http://schemas.microsoft.com/office/powerpoint/2010/main" val="3504919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653760" y="901715"/>
            <a:ext cx="8700120" cy="5570205"/>
          </a:xfrm>
          <a:prstGeom prst="rect">
            <a:avLst/>
          </a:prstGeom>
        </p:spPr>
        <p:txBody>
          <a:bodyPr lIns="90000" tIns="45000" rIns="90000" bIns="45000"/>
          <a:lstStyle/>
          <a:p>
            <a:r>
              <a:rPr lang="en-US" sz="2800" b="1" i="1" dirty="0">
                <a:solidFill>
                  <a:srgbClr val="661900"/>
                </a:solidFill>
                <a:latin typeface="Arial"/>
                <a:ea typeface="SimSun"/>
              </a:rPr>
              <a:t> </a:t>
            </a:r>
            <a:r>
              <a:rPr lang="en-US" sz="2600" b="1" i="1" dirty="0">
                <a:solidFill>
                  <a:srgbClr val="006699"/>
                </a:solidFill>
                <a:latin typeface="Arial"/>
                <a:ea typeface="SimSun"/>
              </a:rPr>
              <a:t>Ukrainian teams (Participating Institutions):</a:t>
            </a:r>
            <a:endParaRPr dirty="0"/>
          </a:p>
          <a:p>
            <a:endParaRPr dirty="0"/>
          </a:p>
          <a:p>
            <a:r>
              <a:rPr lang="en-US" sz="2200" i="1" dirty="0" err="1">
                <a:solidFill>
                  <a:srgbClr val="000000"/>
                </a:solidFill>
                <a:latin typeface="Arial"/>
                <a:ea typeface="SimSun"/>
              </a:rPr>
              <a:t>Taras</a:t>
            </a:r>
            <a:r>
              <a:rPr lang="en-US" sz="2200" i="1" dirty="0">
                <a:solidFill>
                  <a:srgbClr val="000000"/>
                </a:solidFill>
                <a:latin typeface="Arial"/>
                <a:ea typeface="SimSun"/>
              </a:rPr>
              <a:t> Shevchenko National University of Kyiv of Ministry of Education and Science of Ukraine (</a:t>
            </a:r>
            <a:r>
              <a:rPr lang="en-US" sz="2200" b="1" i="1" dirty="0">
                <a:solidFill>
                  <a:srgbClr val="000000"/>
                </a:solidFill>
                <a:latin typeface="Arial"/>
                <a:ea typeface="SimSun"/>
              </a:rPr>
              <a:t>TSNUK</a:t>
            </a:r>
            <a:r>
              <a:rPr lang="en-US" sz="2200" i="1" dirty="0">
                <a:solidFill>
                  <a:srgbClr val="000000"/>
                </a:solidFill>
                <a:latin typeface="Arial"/>
                <a:ea typeface="SimSun"/>
              </a:rPr>
              <a:t>)</a:t>
            </a:r>
            <a:endParaRPr dirty="0"/>
          </a:p>
          <a:p>
            <a:endParaRPr dirty="0"/>
          </a:p>
          <a:p>
            <a:r>
              <a:rPr lang="en-US" sz="2200" i="1" dirty="0">
                <a:solidFill>
                  <a:srgbClr val="000000"/>
                </a:solidFill>
                <a:latin typeface="Arial"/>
                <a:ea typeface="SimSun"/>
              </a:rPr>
              <a:t>V. N. </a:t>
            </a:r>
            <a:r>
              <a:rPr lang="en-US" sz="2200" i="1" dirty="0" err="1">
                <a:solidFill>
                  <a:srgbClr val="000000"/>
                </a:solidFill>
                <a:latin typeface="Arial"/>
                <a:ea typeface="SimSun"/>
              </a:rPr>
              <a:t>Karazin</a:t>
            </a:r>
            <a:r>
              <a:rPr lang="en-US" sz="2200" i="1" dirty="0">
                <a:solidFill>
                  <a:srgbClr val="000000"/>
                </a:solidFill>
                <a:latin typeface="Arial"/>
                <a:ea typeface="SimSun"/>
              </a:rPr>
              <a:t> </a:t>
            </a:r>
            <a:r>
              <a:rPr lang="en-US" sz="2200" i="1" dirty="0" err="1">
                <a:solidFill>
                  <a:srgbClr val="000000"/>
                </a:solidFill>
                <a:latin typeface="Arial"/>
                <a:ea typeface="SimSun"/>
              </a:rPr>
              <a:t>Kharkiv</a:t>
            </a:r>
            <a:r>
              <a:rPr lang="en-US" sz="2200" i="1" dirty="0">
                <a:solidFill>
                  <a:srgbClr val="000000"/>
                </a:solidFill>
                <a:latin typeface="Arial"/>
                <a:ea typeface="SimSun"/>
              </a:rPr>
              <a:t> National University of Ministry of Education and Science of Ukraine (</a:t>
            </a:r>
            <a:r>
              <a:rPr lang="en-US" sz="2200" b="1" i="1" dirty="0" err="1">
                <a:solidFill>
                  <a:srgbClr val="000000"/>
                </a:solidFill>
                <a:latin typeface="Arial"/>
                <a:ea typeface="SimSun"/>
              </a:rPr>
              <a:t>KhNU</a:t>
            </a:r>
            <a:r>
              <a:rPr lang="en-US" sz="2200" i="1" dirty="0">
                <a:solidFill>
                  <a:srgbClr val="000000"/>
                </a:solidFill>
                <a:latin typeface="Arial"/>
                <a:ea typeface="SimSun"/>
              </a:rPr>
              <a:t>)</a:t>
            </a:r>
            <a:endParaRPr dirty="0"/>
          </a:p>
          <a:p>
            <a:endParaRPr dirty="0"/>
          </a:p>
          <a:p>
            <a:r>
              <a:rPr lang="en-US" sz="2200" i="1" dirty="0">
                <a:solidFill>
                  <a:srgbClr val="000000"/>
                </a:solidFill>
                <a:latin typeface="Arial"/>
                <a:ea typeface="SimSun"/>
              </a:rPr>
              <a:t>National Science Center "</a:t>
            </a:r>
            <a:r>
              <a:rPr lang="en-US" sz="2200" i="1" dirty="0" err="1">
                <a:solidFill>
                  <a:srgbClr val="000000"/>
                </a:solidFill>
                <a:latin typeface="Arial"/>
                <a:ea typeface="SimSun"/>
              </a:rPr>
              <a:t>Kharkiv</a:t>
            </a:r>
            <a:r>
              <a:rPr lang="en-US" sz="2200" i="1" dirty="0">
                <a:solidFill>
                  <a:srgbClr val="000000"/>
                </a:solidFill>
                <a:latin typeface="Arial"/>
                <a:ea typeface="SimSun"/>
              </a:rPr>
              <a:t> Institute of Physics and Technology" of National Academy of Sciences of Ukraine (</a:t>
            </a:r>
            <a:r>
              <a:rPr lang="en-US" sz="2200" b="1" i="1" dirty="0">
                <a:solidFill>
                  <a:srgbClr val="000000"/>
                </a:solidFill>
                <a:latin typeface="Arial"/>
                <a:ea typeface="SimSun"/>
              </a:rPr>
              <a:t>KIPT</a:t>
            </a:r>
            <a:r>
              <a:rPr lang="en-US" sz="2200" i="1" dirty="0">
                <a:solidFill>
                  <a:srgbClr val="000000"/>
                </a:solidFill>
                <a:latin typeface="Arial"/>
                <a:ea typeface="SimSun"/>
              </a:rPr>
              <a:t>)</a:t>
            </a:r>
            <a:endParaRPr dirty="0"/>
          </a:p>
          <a:p>
            <a:endParaRPr dirty="0"/>
          </a:p>
          <a:p>
            <a:r>
              <a:rPr lang="en-US" sz="2200" i="1" dirty="0">
                <a:solidFill>
                  <a:srgbClr val="000000"/>
                </a:solidFill>
                <a:latin typeface="Arial"/>
                <a:ea typeface="SimSun"/>
              </a:rPr>
              <a:t>Kyiv Institute for Nuclear Research NASU of National Academy of Sciences of Ukraine (</a:t>
            </a:r>
            <a:r>
              <a:rPr lang="en-US" sz="2200" b="1" i="1" dirty="0">
                <a:solidFill>
                  <a:srgbClr val="000000"/>
                </a:solidFill>
                <a:latin typeface="Arial"/>
                <a:ea typeface="SimSun"/>
              </a:rPr>
              <a:t>KINR</a:t>
            </a:r>
            <a:r>
              <a:rPr lang="en-US" sz="2200" i="1" dirty="0">
                <a:solidFill>
                  <a:srgbClr val="000000"/>
                </a:solidFill>
                <a:latin typeface="Arial"/>
                <a:ea typeface="SimSun"/>
              </a:rPr>
              <a:t>)</a:t>
            </a:r>
            <a:endParaRPr dirty="0"/>
          </a:p>
          <a:p>
            <a:endParaRPr dirty="0"/>
          </a:p>
          <a:p>
            <a:r>
              <a:rPr lang="en-US" sz="2200" i="1" dirty="0">
                <a:solidFill>
                  <a:srgbClr val="000000"/>
                </a:solidFill>
                <a:latin typeface="Arial"/>
                <a:ea typeface="SimSun"/>
              </a:rPr>
              <a:t>Institute of Applied Physics NASU of National Academy of Sciences of Ukraine (</a:t>
            </a:r>
            <a:r>
              <a:rPr lang="en-US" sz="2200" b="1" i="1" dirty="0">
                <a:solidFill>
                  <a:srgbClr val="000000"/>
                </a:solidFill>
                <a:latin typeface="Arial"/>
                <a:ea typeface="SimSun"/>
              </a:rPr>
              <a:t>IAP</a:t>
            </a:r>
            <a:r>
              <a:rPr lang="en-US" sz="2200" i="1" dirty="0">
                <a:solidFill>
                  <a:srgbClr val="000000"/>
                </a:solidFill>
                <a:latin typeface="Arial"/>
                <a:ea typeface="SimSun"/>
              </a:rPr>
              <a:t>)</a:t>
            </a:r>
            <a:endParaRPr dirty="0"/>
          </a:p>
          <a:p>
            <a:pPr algn="ctr">
              <a:lnSpc>
                <a:spcPct val="120000"/>
              </a:lnSpc>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
          <p:cNvSpPr>
            <a:spLocks noChangeArrowheads="1"/>
          </p:cNvSpPr>
          <p:nvPr/>
        </p:nvSpPr>
        <p:spPr bwMode="auto">
          <a:xfrm>
            <a:off x="2599167" y="162012"/>
            <a:ext cx="5881738" cy="974369"/>
          </a:xfrm>
          <a:prstGeom prst="rect">
            <a:avLst/>
          </a:prstGeom>
          <a:noFill/>
          <a:ln w="9525">
            <a:noFill/>
            <a:miter lim="800000"/>
            <a:headEnd/>
            <a:tailEnd/>
          </a:ln>
        </p:spPr>
        <p:txBody>
          <a:bodyPr wrap="none" anchor="ctr">
            <a:spAutoFit/>
          </a:bodyPr>
          <a:lstStyle/>
          <a:p>
            <a:pPr>
              <a:defRPr/>
            </a:pPr>
            <a:r>
              <a:rPr lang="en-US" sz="3086" b="1" dirty="0">
                <a:solidFill>
                  <a:schemeClr val="tx2"/>
                </a:solidFill>
              </a:rPr>
              <a:t>Phase-contrast X-ray imaging.</a:t>
            </a:r>
          </a:p>
          <a:p>
            <a:pPr algn="ctr">
              <a:defRPr/>
            </a:pPr>
            <a:r>
              <a:rPr lang="en-US" sz="2646" b="1" dirty="0">
                <a:solidFill>
                  <a:schemeClr val="tx2"/>
                </a:solidFill>
              </a:rPr>
              <a:t>Experimental </a:t>
            </a:r>
            <a:r>
              <a:rPr lang="en-US" sz="2646" b="1" dirty="0" err="1">
                <a:solidFill>
                  <a:schemeClr val="tx2"/>
                </a:solidFill>
              </a:rPr>
              <a:t>realisation</a:t>
            </a:r>
            <a:endParaRPr lang="ru-RU" sz="2646" b="1" dirty="0">
              <a:solidFill>
                <a:schemeClr val="tx2"/>
              </a:solidFill>
            </a:endParaRPr>
          </a:p>
        </p:txBody>
      </p:sp>
      <p:sp>
        <p:nvSpPr>
          <p:cNvPr id="30" name="Прямоугольник 29"/>
          <p:cNvSpPr/>
          <p:nvPr/>
        </p:nvSpPr>
        <p:spPr>
          <a:xfrm>
            <a:off x="315482" y="1496169"/>
            <a:ext cx="4173600" cy="2800190"/>
          </a:xfrm>
          <a:prstGeom prst="rect">
            <a:avLst/>
          </a:prstGeom>
        </p:spPr>
        <p:txBody>
          <a:bodyPr wrap="square">
            <a:spAutoFit/>
          </a:bodyPr>
          <a:lstStyle/>
          <a:p>
            <a:pPr>
              <a:lnSpc>
                <a:spcPct val="114000"/>
              </a:lnSpc>
              <a:buFont typeface="Wingdings" pitchFamily="2" charset="2"/>
              <a:buChar char="Ø"/>
              <a:defRPr/>
            </a:pPr>
            <a:r>
              <a:rPr lang="en-US" sz="2205" dirty="0"/>
              <a:t>  Crystal </a:t>
            </a:r>
            <a:r>
              <a:rPr lang="en-US" sz="2205" dirty="0" err="1"/>
              <a:t>interferometry</a:t>
            </a:r>
            <a:endParaRPr lang="en-US" sz="2205" dirty="0"/>
          </a:p>
          <a:p>
            <a:pPr>
              <a:lnSpc>
                <a:spcPct val="114000"/>
              </a:lnSpc>
              <a:buFont typeface="Wingdings" pitchFamily="2" charset="2"/>
              <a:buChar char="Ø"/>
              <a:defRPr/>
            </a:pPr>
            <a:r>
              <a:rPr lang="en-US" sz="2205" dirty="0"/>
              <a:t>  Grating </a:t>
            </a:r>
            <a:r>
              <a:rPr lang="en-US" sz="2205" dirty="0" err="1"/>
              <a:t>Bonse</a:t>
            </a:r>
            <a:r>
              <a:rPr lang="en-US" sz="2205" dirty="0"/>
              <a:t>-Hart</a:t>
            </a:r>
          </a:p>
          <a:p>
            <a:pPr>
              <a:lnSpc>
                <a:spcPct val="114000"/>
              </a:lnSpc>
              <a:buFont typeface="Wingdings" pitchFamily="2" charset="2"/>
              <a:buChar char="Ø"/>
              <a:defRPr/>
            </a:pPr>
            <a:r>
              <a:rPr lang="en-US" sz="2205" dirty="0"/>
              <a:t>  Analyzer-based imaging</a:t>
            </a:r>
          </a:p>
          <a:p>
            <a:pPr>
              <a:lnSpc>
                <a:spcPct val="114000"/>
              </a:lnSpc>
              <a:buFont typeface="Wingdings" pitchFamily="2" charset="2"/>
              <a:buChar char="Ø"/>
              <a:defRPr/>
            </a:pPr>
            <a:r>
              <a:rPr lang="en-US" sz="2205" dirty="0"/>
              <a:t>  Propagation-based imaging</a:t>
            </a:r>
          </a:p>
          <a:p>
            <a:pPr>
              <a:lnSpc>
                <a:spcPct val="114000"/>
              </a:lnSpc>
              <a:buFont typeface="Wingdings" pitchFamily="2" charset="2"/>
              <a:buChar char="Ø"/>
              <a:defRPr/>
            </a:pPr>
            <a:r>
              <a:rPr lang="en-US" sz="2205" dirty="0"/>
              <a:t>  Edge-illumination</a:t>
            </a:r>
          </a:p>
          <a:p>
            <a:pPr>
              <a:lnSpc>
                <a:spcPct val="114000"/>
              </a:lnSpc>
              <a:buFont typeface="Wingdings" pitchFamily="2" charset="2"/>
              <a:buChar char="Ø"/>
              <a:defRPr/>
            </a:pPr>
            <a:r>
              <a:rPr lang="en-US" sz="2205" dirty="0"/>
              <a:t>  Grating-based imaging </a:t>
            </a:r>
            <a:endParaRPr lang="en-US" sz="2205" dirty="0"/>
          </a:p>
          <a:p>
            <a:pPr>
              <a:lnSpc>
                <a:spcPct val="114000"/>
              </a:lnSpc>
              <a:defRPr/>
            </a:pPr>
            <a:r>
              <a:rPr lang="en-US" sz="2205" dirty="0"/>
              <a:t> </a:t>
            </a:r>
            <a:r>
              <a:rPr lang="en-US" sz="2205" dirty="0"/>
              <a:t>    (</a:t>
            </a:r>
            <a:r>
              <a:rPr lang="en-US" sz="2205" dirty="0"/>
              <a:t>Talbot </a:t>
            </a:r>
            <a:r>
              <a:rPr lang="en-US" sz="2205" dirty="0" err="1"/>
              <a:t>interferometry</a:t>
            </a:r>
            <a:r>
              <a:rPr lang="en-US" sz="2205" dirty="0"/>
              <a:t>)</a:t>
            </a:r>
          </a:p>
        </p:txBody>
      </p:sp>
      <p:sp>
        <p:nvSpPr>
          <p:cNvPr id="6" name="Rectangle 1"/>
          <p:cNvSpPr>
            <a:spLocks noChangeArrowheads="1"/>
          </p:cNvSpPr>
          <p:nvPr/>
        </p:nvSpPr>
        <p:spPr bwMode="auto">
          <a:xfrm>
            <a:off x="709218" y="4771835"/>
            <a:ext cx="8740935" cy="499496"/>
          </a:xfrm>
          <a:prstGeom prst="rect">
            <a:avLst/>
          </a:prstGeom>
          <a:noFill/>
          <a:ln w="9525">
            <a:noFill/>
            <a:miter lim="800000"/>
            <a:headEnd/>
            <a:tailEnd/>
          </a:ln>
        </p:spPr>
        <p:txBody>
          <a:bodyPr wrap="square" anchor="ctr">
            <a:spAutoFit/>
          </a:bodyPr>
          <a:lstStyle/>
          <a:p>
            <a:pPr algn="ctr"/>
            <a:r>
              <a:rPr lang="en-US" sz="2646" dirty="0">
                <a:solidFill>
                  <a:schemeClr val="tx2"/>
                </a:solidFill>
                <a:latin typeface="Calibri" pitchFamily="34" charset="0"/>
                <a:cs typeface="Times New Roman" pitchFamily="18" charset="0"/>
              </a:rPr>
              <a:t>Required </a:t>
            </a:r>
            <a:r>
              <a:rPr lang="en-US" sz="2646" dirty="0">
                <a:solidFill>
                  <a:schemeClr val="tx2"/>
                </a:solidFill>
                <a:latin typeface="Calibri" pitchFamily="34" charset="0"/>
                <a:cs typeface="Times New Roman" pitchFamily="18" charset="0"/>
              </a:rPr>
              <a:t>characteristic of radiation for X-ray phase contrast</a:t>
            </a:r>
            <a:endParaRPr lang="ru-RU" sz="2646" dirty="0">
              <a:solidFill>
                <a:schemeClr val="tx2"/>
              </a:solidFill>
              <a:latin typeface="Calibri" pitchFamily="34" charset="0"/>
              <a:cs typeface="Times New Roman" pitchFamily="18" charset="0"/>
            </a:endParaRPr>
          </a:p>
        </p:txBody>
      </p:sp>
      <p:pic>
        <p:nvPicPr>
          <p:cNvPr id="7" name="Рисунок 6" descr="pic.jpg"/>
          <p:cNvPicPr>
            <a:picLocks noChangeAspect="1"/>
          </p:cNvPicPr>
          <p:nvPr/>
        </p:nvPicPr>
        <p:blipFill>
          <a:blip r:embed="rId2"/>
          <a:stretch>
            <a:fillRect/>
          </a:stretch>
        </p:blipFill>
        <p:spPr>
          <a:xfrm>
            <a:off x="4174093" y="1338675"/>
            <a:ext cx="5661372" cy="3071139"/>
          </a:xfrm>
          <a:prstGeom prst="rect">
            <a:avLst/>
          </a:prstGeom>
        </p:spPr>
      </p:pic>
      <p:graphicFrame>
        <p:nvGraphicFramePr>
          <p:cNvPr id="8" name="Таблица 7"/>
          <p:cNvGraphicFramePr>
            <a:graphicFrameLocks noGrp="1"/>
          </p:cNvGraphicFramePr>
          <p:nvPr/>
        </p:nvGraphicFramePr>
        <p:xfrm>
          <a:off x="236735" y="5354780"/>
          <a:ext cx="9607118" cy="1496196"/>
        </p:xfrm>
        <a:graphic>
          <a:graphicData uri="http://schemas.openxmlformats.org/drawingml/2006/table">
            <a:tbl>
              <a:tblPr firstRow="1" bandRow="1">
                <a:tableStyleId>{5C22544A-7EE6-4342-B048-85BDC9FD1C3A}</a:tableStyleId>
              </a:tblPr>
              <a:tblGrid>
                <a:gridCol w="1628324">
                  <a:extLst>
                    <a:ext uri="{9D8B030D-6E8A-4147-A177-3AD203B41FA5}">
                      <a16:colId xmlns:a16="http://schemas.microsoft.com/office/drawing/2014/main" val="20000"/>
                    </a:ext>
                  </a:extLst>
                </a:gridCol>
                <a:gridCol w="814163">
                  <a:extLst>
                    <a:ext uri="{9D8B030D-6E8A-4147-A177-3AD203B41FA5}">
                      <a16:colId xmlns:a16="http://schemas.microsoft.com/office/drawing/2014/main" val="20001"/>
                    </a:ext>
                  </a:extLst>
                </a:gridCol>
                <a:gridCol w="1465492">
                  <a:extLst>
                    <a:ext uri="{9D8B030D-6E8A-4147-A177-3AD203B41FA5}">
                      <a16:colId xmlns:a16="http://schemas.microsoft.com/office/drawing/2014/main" val="20002"/>
                    </a:ext>
                  </a:extLst>
                </a:gridCol>
                <a:gridCol w="2279655">
                  <a:extLst>
                    <a:ext uri="{9D8B030D-6E8A-4147-A177-3AD203B41FA5}">
                      <a16:colId xmlns:a16="http://schemas.microsoft.com/office/drawing/2014/main" val="20003"/>
                    </a:ext>
                  </a:extLst>
                </a:gridCol>
                <a:gridCol w="2080817">
                  <a:extLst>
                    <a:ext uri="{9D8B030D-6E8A-4147-A177-3AD203B41FA5}">
                      <a16:colId xmlns:a16="http://schemas.microsoft.com/office/drawing/2014/main" val="20004"/>
                    </a:ext>
                  </a:extLst>
                </a:gridCol>
                <a:gridCol w="1338667">
                  <a:extLst>
                    <a:ext uri="{9D8B030D-6E8A-4147-A177-3AD203B41FA5}">
                      <a16:colId xmlns:a16="http://schemas.microsoft.com/office/drawing/2014/main" val="20005"/>
                    </a:ext>
                  </a:extLst>
                </a:gridCol>
              </a:tblGrid>
              <a:tr h="748098">
                <a:tc>
                  <a:txBody>
                    <a:bodyPr/>
                    <a:lstStyle/>
                    <a:p>
                      <a:pPr algn="ctr"/>
                      <a:r>
                        <a:rPr lang="en-US" sz="2000" dirty="0" smtClean="0"/>
                        <a:t>Energy range </a:t>
                      </a:r>
                      <a:endParaRPr lang="ru-RU" sz="2000" dirty="0"/>
                    </a:p>
                  </a:txBody>
                  <a:tcPr marL="100796" marR="100796" marT="50398" marB="50398" anchor="ctr"/>
                </a:tc>
                <a:tc>
                  <a:txBody>
                    <a:bodyPr/>
                    <a:lstStyle/>
                    <a:p>
                      <a:pPr algn="ctr"/>
                      <a:r>
                        <a:rPr lang="en-US" sz="2000" dirty="0" smtClean="0"/>
                        <a:t>∆E/E</a:t>
                      </a:r>
                      <a:endParaRPr lang="ru-RU" sz="2000" dirty="0"/>
                    </a:p>
                  </a:txBody>
                  <a:tcPr marL="100796" marR="100796" marT="50398" marB="50398" anchor="ctr"/>
                </a:tc>
                <a:tc>
                  <a:txBody>
                    <a:bodyPr/>
                    <a:lstStyle/>
                    <a:p>
                      <a:pPr algn="ctr"/>
                      <a:r>
                        <a:rPr lang="en-US" sz="2000" dirty="0" smtClean="0"/>
                        <a:t>Source size</a:t>
                      </a:r>
                      <a:endParaRPr lang="ru-RU" sz="2000" dirty="0"/>
                    </a:p>
                  </a:txBody>
                  <a:tcPr marL="100796" marR="100796" marT="50398" marB="50398" anchor="ctr"/>
                </a:tc>
                <a:tc>
                  <a:txBody>
                    <a:bodyPr/>
                    <a:lstStyle/>
                    <a:p>
                      <a:pPr algn="ctr"/>
                      <a:r>
                        <a:rPr lang="en-US" sz="2000" dirty="0" smtClean="0"/>
                        <a:t>Size on the object</a:t>
                      </a:r>
                      <a:endParaRPr lang="ru-RU" sz="2000" dirty="0"/>
                    </a:p>
                  </a:txBody>
                  <a:tcPr marL="100796" marR="100796" marT="50398" marB="503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Flux on the object</a:t>
                      </a:r>
                      <a:endParaRPr lang="ru-RU" sz="2000" dirty="0"/>
                    </a:p>
                  </a:txBody>
                  <a:tcPr marL="100796" marR="100796" marT="50398" marB="50398" anchor="ctr"/>
                </a:tc>
                <a:tc>
                  <a:txBody>
                    <a:bodyPr/>
                    <a:lstStyle/>
                    <a:p>
                      <a:pPr algn="ctr"/>
                      <a:r>
                        <a:rPr lang="en-US" sz="2000" dirty="0" smtClean="0"/>
                        <a:t>Coherence</a:t>
                      </a:r>
                      <a:endParaRPr lang="ru-RU" sz="2000" dirty="0"/>
                    </a:p>
                  </a:txBody>
                  <a:tcPr marL="100796" marR="100796" marT="50398" marB="50398" anchor="ctr"/>
                </a:tc>
                <a:extLst>
                  <a:ext uri="{0D108BD9-81ED-4DB2-BD59-A6C34878D82A}">
                    <a16:rowId xmlns:a16="http://schemas.microsoft.com/office/drawing/2014/main" val="10000"/>
                  </a:ext>
                </a:extLst>
              </a:tr>
              <a:tr h="748098">
                <a:tc>
                  <a:txBody>
                    <a:bodyPr/>
                    <a:lstStyle/>
                    <a:p>
                      <a:pPr algn="ctr"/>
                      <a:r>
                        <a:rPr lang="en-US" sz="2000" dirty="0" smtClean="0"/>
                        <a:t>&gt; 10 </a:t>
                      </a:r>
                      <a:r>
                        <a:rPr lang="en-US" sz="2000" dirty="0" err="1" smtClean="0"/>
                        <a:t>keV</a:t>
                      </a:r>
                      <a:endParaRPr lang="ru-RU" sz="2000" dirty="0"/>
                    </a:p>
                  </a:txBody>
                  <a:tcPr marL="100796" marR="100796" marT="50398" marB="50398" anchor="ctr"/>
                </a:tc>
                <a:tc>
                  <a:txBody>
                    <a:bodyPr/>
                    <a:lstStyle/>
                    <a:p>
                      <a:pPr algn="ctr"/>
                      <a:r>
                        <a:rPr lang="en-US" sz="2000" dirty="0" smtClean="0"/>
                        <a:t>3%</a:t>
                      </a:r>
                      <a:endParaRPr lang="ru-RU" sz="2000" dirty="0"/>
                    </a:p>
                  </a:txBody>
                  <a:tcPr marL="100796" marR="100796" marT="50398" marB="50398" anchor="ctr"/>
                </a:tc>
                <a:tc>
                  <a:txBody>
                    <a:bodyPr/>
                    <a:lstStyle/>
                    <a:p>
                      <a:pPr algn="ctr"/>
                      <a:r>
                        <a:rPr lang="en-US" sz="2000" dirty="0" smtClean="0"/>
                        <a:t>small</a:t>
                      </a:r>
                      <a:endParaRPr lang="ru-RU" sz="2000" dirty="0"/>
                    </a:p>
                  </a:txBody>
                  <a:tcPr marL="100796" marR="100796" marT="50398" marB="50398" anchor="ctr"/>
                </a:tc>
                <a:tc>
                  <a:txBody>
                    <a:bodyPr/>
                    <a:lstStyle/>
                    <a:p>
                      <a:pPr algn="ctr"/>
                      <a:r>
                        <a:rPr lang="en-US" sz="2000" dirty="0" smtClean="0"/>
                        <a:t>50 cm</a:t>
                      </a:r>
                      <a:endParaRPr lang="ru-RU" sz="2000" dirty="0"/>
                    </a:p>
                  </a:txBody>
                  <a:tcPr marL="100796" marR="100796" marT="50398" marB="50398" anchor="ctr"/>
                </a:tc>
                <a:tc>
                  <a:txBody>
                    <a:bodyPr/>
                    <a:lstStyle/>
                    <a:p>
                      <a:pPr algn="ctr"/>
                      <a:r>
                        <a:rPr lang="en-US" sz="2000" dirty="0" smtClean="0"/>
                        <a:t>&gt; 10^(9)  ph/s</a:t>
                      </a:r>
                      <a:endParaRPr lang="ru-RU" sz="2000" dirty="0"/>
                    </a:p>
                  </a:txBody>
                  <a:tcPr marL="100796" marR="100796" marT="50398" marB="50398" anchor="ctr"/>
                </a:tc>
                <a:tc>
                  <a:txBody>
                    <a:bodyPr/>
                    <a:lstStyle/>
                    <a:p>
                      <a:pPr algn="ctr"/>
                      <a:r>
                        <a:rPr lang="en-US" sz="2000" dirty="0" smtClean="0"/>
                        <a:t>yes</a:t>
                      </a:r>
                      <a:endParaRPr lang="ru-RU" sz="2000" dirty="0"/>
                    </a:p>
                  </a:txBody>
                  <a:tcPr marL="100796" marR="100796" marT="50398" marB="50398" anchor="ctr"/>
                </a:tc>
                <a:extLst>
                  <a:ext uri="{0D108BD9-81ED-4DB2-BD59-A6C34878D82A}">
                    <a16:rowId xmlns:a16="http://schemas.microsoft.com/office/drawing/2014/main" val="10001"/>
                  </a:ext>
                </a:extLst>
              </a:tr>
            </a:tbl>
          </a:graphicData>
        </a:graphic>
      </p:graphicFrame>
      <p:sp>
        <p:nvSpPr>
          <p:cNvPr id="9" name="Номер слайда 3"/>
          <p:cNvSpPr>
            <a:spLocks noGrp="1"/>
          </p:cNvSpPr>
          <p:nvPr>
            <p:ph type="sldNum" sz="quarter" idx="4294967295"/>
          </p:nvPr>
        </p:nvSpPr>
        <p:spPr bwMode="auto">
          <a:xfrm>
            <a:off x="8930395" y="7006699"/>
            <a:ext cx="951959" cy="402483"/>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351FD84-F075-48B6-BFC7-95D9542B7500}" type="slidenum">
              <a:rPr lang="ru-RU" sz="1764">
                <a:solidFill>
                  <a:srgbClr val="002060"/>
                </a:solidFill>
              </a:rPr>
              <a:pPr fontAlgn="base">
                <a:spcBef>
                  <a:spcPct val="0"/>
                </a:spcBef>
                <a:spcAft>
                  <a:spcPct val="0"/>
                </a:spcAft>
                <a:defRPr/>
              </a:pPr>
              <a:t>30</a:t>
            </a:fld>
            <a:endParaRPr lang="ru-RU" sz="1764">
              <a:solidFill>
                <a:srgbClr val="002060"/>
              </a:solidFill>
            </a:endParaRPr>
          </a:p>
        </p:txBody>
      </p:sp>
    </p:spTree>
    <p:extLst>
      <p:ext uri="{BB962C8B-B14F-4D97-AF65-F5344CB8AC3E}">
        <p14:creationId xmlns:p14="http://schemas.microsoft.com/office/powerpoint/2010/main" val="3393974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51756" y="34004"/>
            <a:ext cx="8898367" cy="906658"/>
          </a:xfrm>
          <a:prstGeom prst="rect">
            <a:avLst/>
          </a:prstGeom>
          <a:noFill/>
          <a:ln w="9525">
            <a:noFill/>
            <a:miter lim="800000"/>
            <a:headEnd/>
            <a:tailEnd/>
          </a:ln>
        </p:spPr>
        <p:txBody>
          <a:bodyPr anchor="ctr">
            <a:spAutoFit/>
          </a:bodyPr>
          <a:lstStyle/>
          <a:p>
            <a:pPr algn="ctr"/>
            <a:r>
              <a:rPr lang="en-US" sz="2646" b="1" dirty="0">
                <a:solidFill>
                  <a:srgbClr val="C00000"/>
                </a:solidFill>
              </a:rPr>
              <a:t>Accelerators based compact source </a:t>
            </a:r>
            <a:br>
              <a:rPr lang="en-US" sz="2646" b="1" dirty="0">
                <a:solidFill>
                  <a:srgbClr val="C00000"/>
                </a:solidFill>
              </a:rPr>
            </a:br>
            <a:r>
              <a:rPr lang="en-US" sz="2646" b="1" dirty="0">
                <a:solidFill>
                  <a:srgbClr val="C00000"/>
                </a:solidFill>
              </a:rPr>
              <a:t>of quasi-monochromatic X-ray at IAP NASU</a:t>
            </a:r>
            <a:endParaRPr lang="ru-RU" sz="2646" b="1" dirty="0">
              <a:solidFill>
                <a:srgbClr val="C00000"/>
              </a:solidFill>
              <a:cs typeface="Times New Roman" pitchFamily="18" charset="0"/>
            </a:endParaRPr>
          </a:p>
        </p:txBody>
      </p:sp>
      <p:pic>
        <p:nvPicPr>
          <p:cNvPr id="8195" name="Picture 1"/>
          <p:cNvPicPr>
            <a:picLocks noChangeAspect="1" noChangeArrowheads="1"/>
          </p:cNvPicPr>
          <p:nvPr/>
        </p:nvPicPr>
        <p:blipFill>
          <a:blip r:embed="rId2"/>
          <a:srcRect/>
          <a:stretch>
            <a:fillRect/>
          </a:stretch>
        </p:blipFill>
        <p:spPr bwMode="auto">
          <a:xfrm>
            <a:off x="326011" y="1338675"/>
            <a:ext cx="4241818" cy="866212"/>
          </a:xfrm>
          <a:prstGeom prst="rect">
            <a:avLst/>
          </a:prstGeom>
          <a:noFill/>
          <a:ln w="9525">
            <a:noFill/>
            <a:miter lim="800000"/>
            <a:headEnd/>
            <a:tailEnd/>
          </a:ln>
        </p:spPr>
      </p:pic>
      <p:pic>
        <p:nvPicPr>
          <p:cNvPr id="8196" name="Picture 2"/>
          <p:cNvPicPr>
            <a:picLocks noChangeAspect="1" noChangeArrowheads="1"/>
          </p:cNvPicPr>
          <p:nvPr/>
        </p:nvPicPr>
        <p:blipFill>
          <a:blip r:embed="rId3"/>
          <a:srcRect/>
          <a:stretch>
            <a:fillRect/>
          </a:stretch>
        </p:blipFill>
        <p:spPr bwMode="auto">
          <a:xfrm>
            <a:off x="4804071" y="1125193"/>
            <a:ext cx="4877041" cy="1552184"/>
          </a:xfrm>
          <a:prstGeom prst="rect">
            <a:avLst/>
          </a:prstGeom>
          <a:noFill/>
          <a:ln w="9525">
            <a:noFill/>
            <a:miter lim="800000"/>
            <a:headEnd/>
            <a:tailEnd/>
          </a:ln>
        </p:spPr>
      </p:pic>
      <p:pic>
        <p:nvPicPr>
          <p:cNvPr id="8199" name="Рисунок 3" descr="G:\Work\Канал радиационной биофизики\Чертежи\КРБ1ц.png"/>
          <p:cNvPicPr>
            <a:picLocks noChangeAspect="1" noChangeArrowheads="1"/>
          </p:cNvPicPr>
          <p:nvPr/>
        </p:nvPicPr>
        <p:blipFill>
          <a:blip r:embed="rId4"/>
          <a:srcRect l="3853" t="4308" r="19328" b="42471"/>
          <a:stretch>
            <a:fillRect/>
          </a:stretch>
        </p:blipFill>
        <p:spPr bwMode="auto">
          <a:xfrm>
            <a:off x="945459" y="2888155"/>
            <a:ext cx="7953464" cy="3884075"/>
          </a:xfrm>
          <a:prstGeom prst="rect">
            <a:avLst/>
          </a:prstGeom>
          <a:noFill/>
          <a:ln w="9525">
            <a:noFill/>
            <a:miter lim="800000"/>
            <a:headEnd/>
            <a:tailEnd/>
          </a:ln>
        </p:spPr>
      </p:pic>
      <p:sp>
        <p:nvSpPr>
          <p:cNvPr id="6" name="Номер слайда 3"/>
          <p:cNvSpPr>
            <a:spLocks noGrp="1"/>
          </p:cNvSpPr>
          <p:nvPr>
            <p:ph type="sldNum" sz="quarter" idx="4294967295"/>
          </p:nvPr>
        </p:nvSpPr>
        <p:spPr bwMode="auto">
          <a:xfrm>
            <a:off x="8930395" y="7006699"/>
            <a:ext cx="951959" cy="402483"/>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351FD84-F075-48B6-BFC7-95D9542B7500}" type="slidenum">
              <a:rPr lang="ru-RU" sz="1764">
                <a:solidFill>
                  <a:srgbClr val="002060"/>
                </a:solidFill>
              </a:rPr>
              <a:pPr fontAlgn="base">
                <a:spcBef>
                  <a:spcPct val="0"/>
                </a:spcBef>
                <a:spcAft>
                  <a:spcPct val="0"/>
                </a:spcAft>
                <a:defRPr/>
              </a:pPr>
              <a:t>31</a:t>
            </a:fld>
            <a:endParaRPr lang="ru-RU" sz="1764">
              <a:solidFill>
                <a:srgbClr val="002060"/>
              </a:solidFill>
            </a:endParaRPr>
          </a:p>
        </p:txBody>
      </p:sp>
      <p:sp>
        <p:nvSpPr>
          <p:cNvPr id="7" name="Нижний колонтитул 4"/>
          <p:cNvSpPr>
            <a:spLocks noGrp="1"/>
          </p:cNvSpPr>
          <p:nvPr>
            <p:ph type="ftr" sz="quarter" idx="4294967295"/>
          </p:nvPr>
        </p:nvSpPr>
        <p:spPr bwMode="auto">
          <a:xfrm>
            <a:off x="4562584" y="7034697"/>
            <a:ext cx="4808823" cy="402483"/>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543" dirty="0">
                <a:solidFill>
                  <a:srgbClr val="002060"/>
                </a:solidFill>
              </a:rPr>
              <a:t>Accelerators based sources of X-ray for phase-contrast</a:t>
            </a:r>
            <a:endParaRPr lang="ru-RU" sz="1543" dirty="0">
              <a:solidFill>
                <a:srgbClr val="002060"/>
              </a:solidFill>
            </a:endParaRPr>
          </a:p>
        </p:txBody>
      </p:sp>
      <p:sp>
        <p:nvSpPr>
          <p:cNvPr id="8" name="Дата 5"/>
          <p:cNvSpPr>
            <a:spLocks noGrp="1"/>
          </p:cNvSpPr>
          <p:nvPr>
            <p:ph type="dt" sz="quarter" idx="4294967295"/>
          </p:nvPr>
        </p:nvSpPr>
        <p:spPr bwMode="auto">
          <a:xfrm>
            <a:off x="198271" y="7034697"/>
            <a:ext cx="4448305" cy="402483"/>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543" dirty="0">
                <a:solidFill>
                  <a:srgbClr val="002060"/>
                </a:solidFill>
              </a:rPr>
              <a:t>O. Lebed</a:t>
            </a:r>
            <a:r>
              <a:rPr lang="ru-RU" sz="1543" dirty="0">
                <a:solidFill>
                  <a:srgbClr val="002060"/>
                </a:solidFill>
              </a:rPr>
              <a:t>, </a:t>
            </a:r>
            <a:r>
              <a:rPr lang="en-US" sz="1543" dirty="0">
                <a:solidFill>
                  <a:srgbClr val="002060"/>
                </a:solidFill>
              </a:rPr>
              <a:t>IAP NAS of Ukraine</a:t>
            </a:r>
            <a:r>
              <a:rPr lang="ru-RU" sz="1543" dirty="0">
                <a:solidFill>
                  <a:srgbClr val="002060"/>
                </a:solidFill>
              </a:rPr>
              <a:t>, </a:t>
            </a:r>
            <a:r>
              <a:rPr lang="en-US" sz="1543" dirty="0">
                <a:solidFill>
                  <a:srgbClr val="002060"/>
                </a:solidFill>
              </a:rPr>
              <a:t>LAL, 6 November </a:t>
            </a:r>
            <a:r>
              <a:rPr lang="ru-RU" sz="1543" dirty="0">
                <a:solidFill>
                  <a:srgbClr val="002060"/>
                </a:solidFill>
              </a:rPr>
              <a:t>2017</a:t>
            </a:r>
            <a:r>
              <a:rPr lang="en-US" sz="1543" dirty="0">
                <a:solidFill>
                  <a:srgbClr val="002060"/>
                </a:solidFill>
              </a:rPr>
              <a:t>,</a:t>
            </a:r>
            <a:endParaRPr lang="ru-RU" sz="1543" dirty="0">
              <a:solidFill>
                <a:srgbClr val="002060"/>
              </a:solidFill>
            </a:endParaRPr>
          </a:p>
        </p:txBody>
      </p:sp>
    </p:spTree>
    <p:extLst>
      <p:ext uri="{BB962C8B-B14F-4D97-AF65-F5344CB8AC3E}">
        <p14:creationId xmlns:p14="http://schemas.microsoft.com/office/powerpoint/2010/main" val="444409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709281" y="22763"/>
            <a:ext cx="8898367" cy="838691"/>
          </a:xfrm>
          <a:prstGeom prst="rect">
            <a:avLst/>
          </a:prstGeom>
          <a:noFill/>
          <a:ln w="9525">
            <a:noFill/>
            <a:miter lim="800000"/>
            <a:headEnd/>
            <a:tailEnd/>
          </a:ln>
        </p:spPr>
        <p:txBody>
          <a:bodyPr anchor="ctr">
            <a:spAutoFit/>
          </a:bodyPr>
          <a:lstStyle/>
          <a:p>
            <a:pPr algn="ctr"/>
            <a:r>
              <a:rPr lang="en-US" sz="2425" b="1" dirty="0" err="1">
                <a:solidFill>
                  <a:srgbClr val="C00000"/>
                </a:solidFill>
              </a:rPr>
              <a:t>Multimatrix</a:t>
            </a:r>
            <a:r>
              <a:rPr lang="en-US" sz="2425" b="1" dirty="0">
                <a:solidFill>
                  <a:srgbClr val="C00000"/>
                </a:solidFill>
              </a:rPr>
              <a:t> X-Ray detector </a:t>
            </a:r>
            <a:endParaRPr lang="en-US" sz="2425" b="1" dirty="0">
              <a:solidFill>
                <a:srgbClr val="C00000"/>
              </a:solidFill>
            </a:endParaRPr>
          </a:p>
          <a:p>
            <a:pPr algn="ctr"/>
            <a:r>
              <a:rPr lang="en-US" sz="2425" b="1" dirty="0">
                <a:solidFill>
                  <a:srgbClr val="C00000"/>
                </a:solidFill>
              </a:rPr>
              <a:t>for </a:t>
            </a:r>
            <a:r>
              <a:rPr lang="en-US" sz="2425" b="1" dirty="0">
                <a:solidFill>
                  <a:srgbClr val="C00000"/>
                </a:solidFill>
              </a:rPr>
              <a:t>phase contrast imaging </a:t>
            </a:r>
            <a:r>
              <a:rPr lang="en-US" sz="2425" b="1" dirty="0">
                <a:solidFill>
                  <a:srgbClr val="C00000"/>
                </a:solidFill>
              </a:rPr>
              <a:t>experiments</a:t>
            </a:r>
            <a:endParaRPr lang="ru-RU" sz="2425" b="1" dirty="0">
              <a:solidFill>
                <a:srgbClr val="C00000"/>
              </a:solidFill>
            </a:endParaRPr>
          </a:p>
        </p:txBody>
      </p:sp>
      <p:sp>
        <p:nvSpPr>
          <p:cNvPr id="29698" name="Rectangle 2"/>
          <p:cNvSpPr>
            <a:spLocks noChangeArrowheads="1"/>
          </p:cNvSpPr>
          <p:nvPr/>
        </p:nvSpPr>
        <p:spPr bwMode="auto">
          <a:xfrm>
            <a:off x="529" y="-203560"/>
            <a:ext cx="203625" cy="407120"/>
          </a:xfrm>
          <a:prstGeom prst="rect">
            <a:avLst/>
          </a:prstGeom>
          <a:noFill/>
          <a:ln w="9525">
            <a:noFill/>
            <a:miter lim="800000"/>
            <a:headEnd/>
            <a:tailEnd/>
          </a:ln>
          <a:effectLst/>
        </p:spPr>
        <p:txBody>
          <a:bodyPr vert="horz" wrap="none" lIns="100796" tIns="50398" rIns="100796" bIns="50398" numCol="1" anchor="ctr" anchorCtr="0" compatLnSpc="1">
            <a:prstTxWarp prst="textNoShape">
              <a:avLst/>
            </a:prstTxWarp>
            <a:spAutoFit/>
          </a:bodyPr>
          <a:lstStyle/>
          <a:p>
            <a:endParaRPr lang="ru-RU" sz="1984"/>
          </a:p>
        </p:txBody>
      </p:sp>
      <p:graphicFrame>
        <p:nvGraphicFramePr>
          <p:cNvPr id="29697" name="Object 1"/>
          <p:cNvGraphicFramePr>
            <a:graphicFrameLocks noChangeAspect="1"/>
          </p:cNvGraphicFramePr>
          <p:nvPr/>
        </p:nvGraphicFramePr>
        <p:xfrm>
          <a:off x="5355300" y="944939"/>
          <a:ext cx="4724795" cy="3087490"/>
        </p:xfrm>
        <a:graphic>
          <a:graphicData uri="http://schemas.openxmlformats.org/presentationml/2006/ole">
            <mc:AlternateContent xmlns:mc="http://schemas.openxmlformats.org/markup-compatibility/2006">
              <mc:Choice xmlns:v="urn:schemas-microsoft-com:vml" Requires="v">
                <p:oleObj spid="_x0000_s7184" r:id="rId3" imgW="4540320" imgH="2955240" progId="">
                  <p:embed/>
                </p:oleObj>
              </mc:Choice>
              <mc:Fallback>
                <p:oleObj r:id="rId3" imgW="4540320" imgH="2955240" progId="">
                  <p:embed/>
                  <p:pic>
                    <p:nvPicPr>
                      <p:cNvPr id="2969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300" y="944939"/>
                        <a:ext cx="4724795" cy="30874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Прямоугольник 26"/>
          <p:cNvSpPr>
            <a:spLocks noChangeArrowheads="1"/>
          </p:cNvSpPr>
          <p:nvPr/>
        </p:nvSpPr>
        <p:spPr bwMode="auto">
          <a:xfrm>
            <a:off x="6167085" y="3957874"/>
            <a:ext cx="3243196" cy="363818"/>
          </a:xfrm>
          <a:prstGeom prst="rect">
            <a:avLst/>
          </a:prstGeom>
          <a:noFill/>
          <a:ln w="9525">
            <a:noFill/>
            <a:miter lim="800000"/>
            <a:headEnd/>
            <a:tailEnd/>
          </a:ln>
        </p:spPr>
        <p:txBody>
          <a:bodyPr wrap="none">
            <a:spAutoFit/>
          </a:bodyPr>
          <a:lstStyle/>
          <a:p>
            <a:r>
              <a:rPr lang="en-US" sz="1764" dirty="0"/>
              <a:t>Optical </a:t>
            </a:r>
            <a:r>
              <a:rPr lang="en-US" sz="1764" dirty="0"/>
              <a:t>scheme of the </a:t>
            </a:r>
            <a:r>
              <a:rPr lang="en-US" sz="1764" dirty="0"/>
              <a:t>detector</a:t>
            </a:r>
            <a:endParaRPr lang="ru-RU" sz="1764" dirty="0"/>
          </a:p>
        </p:txBody>
      </p:sp>
      <p:sp>
        <p:nvSpPr>
          <p:cNvPr id="29700" name="Rectangle 4"/>
          <p:cNvSpPr>
            <a:spLocks noChangeArrowheads="1"/>
          </p:cNvSpPr>
          <p:nvPr/>
        </p:nvSpPr>
        <p:spPr bwMode="auto">
          <a:xfrm>
            <a:off x="529" y="-203560"/>
            <a:ext cx="203625" cy="407120"/>
          </a:xfrm>
          <a:prstGeom prst="rect">
            <a:avLst/>
          </a:prstGeom>
          <a:noFill/>
          <a:ln w="9525">
            <a:noFill/>
            <a:miter lim="800000"/>
            <a:headEnd/>
            <a:tailEnd/>
          </a:ln>
          <a:effectLst/>
        </p:spPr>
        <p:txBody>
          <a:bodyPr vert="horz" wrap="none" lIns="100796" tIns="50398" rIns="100796" bIns="50398" numCol="1" anchor="ctr" anchorCtr="0" compatLnSpc="1">
            <a:prstTxWarp prst="textNoShape">
              <a:avLst/>
            </a:prstTxWarp>
            <a:spAutoFit/>
          </a:bodyPr>
          <a:lstStyle/>
          <a:p>
            <a:endParaRPr lang="ru-RU" sz="1984"/>
          </a:p>
        </p:txBody>
      </p:sp>
      <p:graphicFrame>
        <p:nvGraphicFramePr>
          <p:cNvPr id="29699" name="Object 3"/>
          <p:cNvGraphicFramePr>
            <a:graphicFrameLocks noChangeAspect="1"/>
          </p:cNvGraphicFramePr>
          <p:nvPr/>
        </p:nvGraphicFramePr>
        <p:xfrm>
          <a:off x="551724" y="3779837"/>
          <a:ext cx="4488588" cy="2997368"/>
        </p:xfrm>
        <a:graphic>
          <a:graphicData uri="http://schemas.openxmlformats.org/presentationml/2006/ole">
            <mc:AlternateContent xmlns:mc="http://schemas.openxmlformats.org/markup-compatibility/2006">
              <mc:Choice xmlns:v="urn:schemas-microsoft-com:vml" Requires="v">
                <p:oleObj spid="_x0000_s7185" r:id="rId5" imgW="4848840" imgH="3699720" progId="">
                  <p:embed/>
                </p:oleObj>
              </mc:Choice>
              <mc:Fallback>
                <p:oleObj r:id="rId5" imgW="4848840" imgH="3699720" progId="">
                  <p:embed/>
                  <p:pic>
                    <p:nvPicPr>
                      <p:cNvPr id="296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724" y="3779837"/>
                        <a:ext cx="4488588" cy="2997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Прямоугольник 26"/>
          <p:cNvSpPr>
            <a:spLocks noChangeArrowheads="1"/>
          </p:cNvSpPr>
          <p:nvPr/>
        </p:nvSpPr>
        <p:spPr bwMode="auto">
          <a:xfrm>
            <a:off x="1811678" y="787445"/>
            <a:ext cx="2159566" cy="397673"/>
          </a:xfrm>
          <a:prstGeom prst="rect">
            <a:avLst/>
          </a:prstGeom>
          <a:noFill/>
          <a:ln w="9525">
            <a:noFill/>
            <a:miter lim="800000"/>
            <a:headEnd/>
            <a:tailEnd/>
          </a:ln>
        </p:spPr>
        <p:txBody>
          <a:bodyPr wrap="none">
            <a:spAutoFit/>
          </a:bodyPr>
          <a:lstStyle/>
          <a:p>
            <a:r>
              <a:rPr lang="en-US" sz="1984" dirty="0"/>
              <a:t>Basic parameters</a:t>
            </a:r>
            <a:endParaRPr lang="ru-RU" sz="1984" dirty="0"/>
          </a:p>
        </p:txBody>
      </p:sp>
      <p:sp>
        <p:nvSpPr>
          <p:cNvPr id="9" name="Прямоугольник 26"/>
          <p:cNvSpPr>
            <a:spLocks noChangeArrowheads="1"/>
          </p:cNvSpPr>
          <p:nvPr/>
        </p:nvSpPr>
        <p:spPr bwMode="auto">
          <a:xfrm>
            <a:off x="236735" y="6837592"/>
            <a:ext cx="5928226" cy="363818"/>
          </a:xfrm>
          <a:prstGeom prst="rect">
            <a:avLst/>
          </a:prstGeom>
          <a:noFill/>
          <a:ln w="9525">
            <a:noFill/>
            <a:miter lim="800000"/>
            <a:headEnd/>
            <a:tailEnd/>
          </a:ln>
        </p:spPr>
        <p:txBody>
          <a:bodyPr wrap="none">
            <a:spAutoFit/>
          </a:bodyPr>
          <a:lstStyle/>
          <a:p>
            <a:r>
              <a:rPr lang="en-US" sz="1764" dirty="0"/>
              <a:t>3D CAD </a:t>
            </a:r>
            <a:r>
              <a:rPr lang="en-US" sz="1764" dirty="0" err="1"/>
              <a:t>Driwing</a:t>
            </a:r>
            <a:r>
              <a:rPr lang="en-US" sz="1764" dirty="0"/>
              <a:t> of the </a:t>
            </a:r>
            <a:r>
              <a:rPr lang="en-US" sz="1764" dirty="0" err="1"/>
              <a:t>Multimatrix</a:t>
            </a:r>
            <a:r>
              <a:rPr lang="en-US" sz="1764" dirty="0"/>
              <a:t> Hybrid X-Ray Detector</a:t>
            </a:r>
            <a:endParaRPr lang="ru-RU" sz="1764" dirty="0"/>
          </a:p>
        </p:txBody>
      </p:sp>
      <p:sp>
        <p:nvSpPr>
          <p:cNvPr id="10" name="Прямоугольник 26"/>
          <p:cNvSpPr>
            <a:spLocks noChangeArrowheads="1"/>
          </p:cNvSpPr>
          <p:nvPr/>
        </p:nvSpPr>
        <p:spPr bwMode="auto">
          <a:xfrm>
            <a:off x="5352926" y="6535988"/>
            <a:ext cx="4873450" cy="363818"/>
          </a:xfrm>
          <a:prstGeom prst="rect">
            <a:avLst/>
          </a:prstGeom>
          <a:noFill/>
          <a:ln w="9525">
            <a:noFill/>
            <a:miter lim="800000"/>
            <a:headEnd/>
            <a:tailEnd/>
          </a:ln>
        </p:spPr>
        <p:txBody>
          <a:bodyPr wrap="none">
            <a:spAutoFit/>
          </a:bodyPr>
          <a:lstStyle/>
          <a:p>
            <a:r>
              <a:rPr lang="en-US" sz="1764" dirty="0"/>
              <a:t>Photo of the </a:t>
            </a:r>
            <a:r>
              <a:rPr lang="en-US" sz="1764" dirty="0" err="1"/>
              <a:t>Multimatrix</a:t>
            </a:r>
            <a:r>
              <a:rPr lang="en-US" sz="1764" dirty="0"/>
              <a:t> Hybrid X-Ray Detector</a:t>
            </a:r>
            <a:endParaRPr lang="ru-RU" sz="1764" dirty="0"/>
          </a:p>
        </p:txBody>
      </p:sp>
      <p:graphicFrame>
        <p:nvGraphicFramePr>
          <p:cNvPr id="11" name="Таблица 10"/>
          <p:cNvGraphicFramePr>
            <a:graphicFrameLocks noGrp="1"/>
          </p:cNvGraphicFramePr>
          <p:nvPr/>
        </p:nvGraphicFramePr>
        <p:xfrm>
          <a:off x="472976" y="1203247"/>
          <a:ext cx="4803578" cy="2743200"/>
        </p:xfrm>
        <a:graphic>
          <a:graphicData uri="http://schemas.openxmlformats.org/drawingml/2006/table">
            <a:tbl>
              <a:tblPr/>
              <a:tblGrid>
                <a:gridCol w="2401789">
                  <a:extLst>
                    <a:ext uri="{9D8B030D-6E8A-4147-A177-3AD203B41FA5}">
                      <a16:colId xmlns:a16="http://schemas.microsoft.com/office/drawing/2014/main" val="20000"/>
                    </a:ext>
                  </a:extLst>
                </a:gridCol>
                <a:gridCol w="2401789">
                  <a:extLst>
                    <a:ext uri="{9D8B030D-6E8A-4147-A177-3AD203B41FA5}">
                      <a16:colId xmlns:a16="http://schemas.microsoft.com/office/drawing/2014/main" val="20001"/>
                    </a:ext>
                  </a:extLst>
                </a:gridCol>
              </a:tblGrid>
              <a:tr h="268788">
                <a:tc>
                  <a:txBody>
                    <a:bodyPr/>
                    <a:lstStyle/>
                    <a:p>
                      <a:pPr>
                        <a:spcAft>
                          <a:spcPts val="0"/>
                        </a:spcAft>
                      </a:pPr>
                      <a:r>
                        <a:rPr lang="en-US" sz="1800" dirty="0">
                          <a:latin typeface="Times New Roman"/>
                          <a:ea typeface="Times New Roman"/>
                        </a:rPr>
                        <a:t>Sensitive Area</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90x60mm</a:t>
                      </a:r>
                      <a:endParaRPr lang="ru-RU" sz="180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788">
                <a:tc>
                  <a:txBody>
                    <a:bodyPr/>
                    <a:lstStyle/>
                    <a:p>
                      <a:pPr>
                        <a:spcAft>
                          <a:spcPts val="0"/>
                        </a:spcAft>
                      </a:pPr>
                      <a:r>
                        <a:rPr lang="en-US" sz="1800" dirty="0">
                          <a:latin typeface="Times New Roman"/>
                          <a:ea typeface="Times New Roman"/>
                        </a:rPr>
                        <a:t>Optical Configuration</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latin typeface="Times New Roman"/>
                          <a:ea typeface="Times New Roman"/>
                        </a:rPr>
                        <a:t>2x2 cells</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8788">
                <a:tc>
                  <a:txBody>
                    <a:bodyPr/>
                    <a:lstStyle/>
                    <a:p>
                      <a:pPr>
                        <a:spcAft>
                          <a:spcPts val="0"/>
                        </a:spcAft>
                      </a:pPr>
                      <a:r>
                        <a:rPr lang="en-US" sz="1800" dirty="0">
                          <a:latin typeface="Times New Roman"/>
                          <a:ea typeface="Times New Roman"/>
                        </a:rPr>
                        <a:t>DQE(0) </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0.44</a:t>
                      </a:r>
                      <a:endParaRPr lang="ru-RU" sz="180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8788">
                <a:tc>
                  <a:txBody>
                    <a:bodyPr/>
                    <a:lstStyle/>
                    <a:p>
                      <a:pPr>
                        <a:spcAft>
                          <a:spcPts val="0"/>
                        </a:spcAft>
                      </a:pPr>
                      <a:r>
                        <a:rPr lang="en-US" sz="1800" dirty="0">
                          <a:latin typeface="Times New Roman"/>
                          <a:ea typeface="Times New Roman"/>
                        </a:rPr>
                        <a:t>Optical Resolution</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latin typeface="Times New Roman"/>
                          <a:ea typeface="Times New Roman"/>
                        </a:rPr>
                        <a:t>up to 12 pl/mm </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8788">
                <a:tc>
                  <a:txBody>
                    <a:bodyPr/>
                    <a:lstStyle/>
                    <a:p>
                      <a:pPr marL="0" algn="l" defTabSz="914400" rtl="0" eaLnBrk="1" latinLnBrk="0" hangingPunct="1">
                        <a:spcAft>
                          <a:spcPts val="0"/>
                        </a:spcAft>
                      </a:pPr>
                      <a:r>
                        <a:rPr lang="en-US" sz="1800" kern="1200" dirty="0" smtClean="0">
                          <a:solidFill>
                            <a:schemeClr val="tx1"/>
                          </a:solidFill>
                          <a:latin typeface="Times New Roman"/>
                          <a:ea typeface="Times New Roman"/>
                          <a:cs typeface="+mn-cs"/>
                        </a:rPr>
                        <a:t>Dynamic Range</a:t>
                      </a:r>
                      <a:endParaRPr lang="en-US" sz="1800" kern="1200" dirty="0">
                        <a:solidFill>
                          <a:schemeClr val="tx1"/>
                        </a:solidFill>
                        <a:latin typeface="Times New Roman"/>
                        <a:ea typeface="Times New Roman"/>
                        <a:cs typeface="+mn-cs"/>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latin typeface="Times New Roman"/>
                          <a:ea typeface="Times New Roman"/>
                        </a:rPr>
                        <a:t>equal to 14bits</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7577">
                <a:tc>
                  <a:txBody>
                    <a:bodyPr/>
                    <a:lstStyle/>
                    <a:p>
                      <a:pPr>
                        <a:spcAft>
                          <a:spcPts val="0"/>
                        </a:spcAft>
                      </a:pPr>
                      <a:r>
                        <a:rPr lang="en-US" sz="1800" dirty="0">
                          <a:latin typeface="Times New Roman"/>
                          <a:ea typeface="Times New Roman"/>
                        </a:rPr>
                        <a:t>Energy of </a:t>
                      </a:r>
                      <a:r>
                        <a:rPr lang="en-US" sz="1800" dirty="0" smtClean="0">
                          <a:latin typeface="Times New Roman"/>
                          <a:ea typeface="Times New Roman"/>
                        </a:rPr>
                        <a:t>detected X-Ray </a:t>
                      </a:r>
                      <a:r>
                        <a:rPr lang="en-US" sz="1800" dirty="0">
                          <a:latin typeface="Times New Roman"/>
                          <a:ea typeface="Times New Roman"/>
                        </a:rPr>
                        <a:t>quantum</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latin typeface="Times New Roman"/>
                          <a:ea typeface="Times New Roman"/>
                        </a:rPr>
                        <a:t>9-100keV (for different conversional screens)</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8788">
                <a:tc>
                  <a:txBody>
                    <a:bodyPr/>
                    <a:lstStyle/>
                    <a:p>
                      <a:pPr>
                        <a:spcAft>
                          <a:spcPts val="0"/>
                        </a:spcAft>
                      </a:pPr>
                      <a:r>
                        <a:rPr lang="en-US" sz="1800">
                          <a:latin typeface="Times New Roman"/>
                          <a:ea typeface="Times New Roman"/>
                        </a:rPr>
                        <a:t>Frame rate </a:t>
                      </a:r>
                      <a:endParaRPr lang="ru-RU" sz="180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latin typeface="Times New Roman"/>
                          <a:ea typeface="Times New Roman"/>
                        </a:rPr>
                        <a:t>15-150 FPS</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8788">
                <a:tc>
                  <a:txBody>
                    <a:bodyPr/>
                    <a:lstStyle/>
                    <a:p>
                      <a:pPr>
                        <a:spcAft>
                          <a:spcPts val="0"/>
                        </a:spcAft>
                      </a:pPr>
                      <a:r>
                        <a:rPr lang="en-US" sz="1800" dirty="0">
                          <a:latin typeface="Times New Roman"/>
                          <a:ea typeface="Times New Roman"/>
                        </a:rPr>
                        <a:t>External digital interface </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latin typeface="Times New Roman"/>
                          <a:ea typeface="Times New Roman"/>
                        </a:rPr>
                        <a:t>Gigabit Ethernet</a:t>
                      </a:r>
                      <a:endParaRPr lang="ru-RU" sz="1800" dirty="0">
                        <a:latin typeface="Times New Roman"/>
                        <a:ea typeface="Times New Roman"/>
                      </a:endParaRPr>
                    </a:p>
                  </a:txBody>
                  <a:tcPr marL="75597" marR="75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9701" name="Picture 5"/>
          <p:cNvPicPr>
            <a:picLocks noChangeAspect="1" noChangeArrowheads="1"/>
          </p:cNvPicPr>
          <p:nvPr/>
        </p:nvPicPr>
        <p:blipFill>
          <a:blip r:embed="rId7" cstate="print"/>
          <a:srcRect/>
          <a:stretch>
            <a:fillRect/>
          </a:stretch>
        </p:blipFill>
        <p:spPr bwMode="auto">
          <a:xfrm>
            <a:off x="6694003" y="4567309"/>
            <a:ext cx="1915405" cy="1987912"/>
          </a:xfrm>
          <a:prstGeom prst="rect">
            <a:avLst/>
          </a:prstGeom>
          <a:noFill/>
          <a:ln w="9525">
            <a:noFill/>
            <a:miter lim="800000"/>
            <a:headEnd/>
            <a:tailEnd/>
          </a:ln>
        </p:spPr>
      </p:pic>
      <p:sp>
        <p:nvSpPr>
          <p:cNvPr id="13" name="Номер слайда 3"/>
          <p:cNvSpPr>
            <a:spLocks noGrp="1"/>
          </p:cNvSpPr>
          <p:nvPr>
            <p:ph type="sldNum" sz="quarter" idx="4294967295"/>
          </p:nvPr>
        </p:nvSpPr>
        <p:spPr bwMode="auto">
          <a:xfrm>
            <a:off x="8930395" y="7006699"/>
            <a:ext cx="951959" cy="402483"/>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351FD84-F075-48B6-BFC7-95D9542B7500}" type="slidenum">
              <a:rPr lang="ru-RU" sz="1764">
                <a:solidFill>
                  <a:srgbClr val="002060"/>
                </a:solidFill>
              </a:rPr>
              <a:pPr fontAlgn="base">
                <a:spcBef>
                  <a:spcPct val="0"/>
                </a:spcBef>
                <a:spcAft>
                  <a:spcPct val="0"/>
                </a:spcAft>
                <a:defRPr/>
              </a:pPr>
              <a:t>32</a:t>
            </a:fld>
            <a:endParaRPr lang="ru-RU" sz="1764">
              <a:solidFill>
                <a:srgbClr val="002060"/>
              </a:solidFill>
            </a:endParaRPr>
          </a:p>
        </p:txBody>
      </p:sp>
    </p:spTree>
    <p:extLst>
      <p:ext uri="{BB962C8B-B14F-4D97-AF65-F5344CB8AC3E}">
        <p14:creationId xmlns:p14="http://schemas.microsoft.com/office/powerpoint/2010/main" val="2833752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29" y="2985371"/>
            <a:ext cx="10079567" cy="953710"/>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0000"/>
              </a:lnSpc>
              <a:spcBef>
                <a:spcPct val="20000"/>
              </a:spcBef>
            </a:pPr>
            <a:r>
              <a:rPr lang="en-US" altLang="zh-CN" sz="2205" b="1" dirty="0" err="1">
                <a:latin typeface="Comic Sans MS" panose="030F0702030302020204" pitchFamily="66" charset="0"/>
                <a:ea typeface="SimSun" panose="02010600030101010101" pitchFamily="2" charset="-122"/>
              </a:rPr>
              <a:t>Kharkiv</a:t>
            </a:r>
            <a:r>
              <a:rPr lang="en-US" altLang="zh-CN" sz="2205" b="1" dirty="0">
                <a:latin typeface="Comic Sans MS" panose="030F0702030302020204" pitchFamily="66" charset="0"/>
                <a:ea typeface="SimSun" panose="02010600030101010101" pitchFamily="2" charset="-122"/>
              </a:rPr>
              <a:t> platform</a:t>
            </a:r>
          </a:p>
          <a:p>
            <a:pPr algn="ctr">
              <a:lnSpc>
                <a:spcPct val="120000"/>
              </a:lnSpc>
              <a:spcBef>
                <a:spcPct val="20000"/>
              </a:spcBef>
            </a:pPr>
            <a:r>
              <a:rPr lang="en-US" altLang="zh-CN" sz="1984" i="1" dirty="0">
                <a:latin typeface="Comic Sans MS" panose="030F0702030302020204" pitchFamily="66" charset="0"/>
                <a:ea typeface="SimSun" panose="02010600030101010101" pitchFamily="2" charset="-122"/>
              </a:rPr>
              <a:t>Profile: planar detectors and dosimeters</a:t>
            </a:r>
          </a:p>
        </p:txBody>
      </p:sp>
    </p:spTree>
    <p:extLst>
      <p:ext uri="{BB962C8B-B14F-4D97-AF65-F5344CB8AC3E}">
        <p14:creationId xmlns:p14="http://schemas.microsoft.com/office/powerpoint/2010/main" val="3003095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529" y="-1751"/>
            <a:ext cx="10079567" cy="685972"/>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0000"/>
              </a:lnSpc>
              <a:spcBef>
                <a:spcPct val="20000"/>
              </a:spcBef>
            </a:pPr>
            <a:r>
              <a:rPr lang="en-US" altLang="zh-CN" sz="1984" b="1">
                <a:latin typeface="Comic Sans MS" panose="030F0702030302020204" pitchFamily="66" charset="0"/>
                <a:ea typeface="SimSun" panose="02010600030101010101" pitchFamily="2" charset="-122"/>
              </a:rPr>
              <a:t>Development, installation and commissioning of microwire bonding facilities </a:t>
            </a:r>
            <a:br>
              <a:rPr lang="en-US" altLang="zh-CN" sz="1984" b="1">
                <a:latin typeface="Comic Sans MS" panose="030F0702030302020204" pitchFamily="66" charset="0"/>
                <a:ea typeface="SimSun" panose="02010600030101010101" pitchFamily="2" charset="-122"/>
              </a:rPr>
            </a:br>
            <a:r>
              <a:rPr lang="en-US" altLang="zh-CN" sz="1984" b="1">
                <a:latin typeface="Comic Sans MS" panose="030F0702030302020204" pitchFamily="66" charset="0"/>
                <a:ea typeface="SimSun" panose="02010600030101010101" pitchFamily="2" charset="-122"/>
              </a:rPr>
              <a:t>and automated facilities of detector testing </a:t>
            </a:r>
          </a:p>
        </p:txBody>
      </p:sp>
      <p:sp>
        <p:nvSpPr>
          <p:cNvPr id="3" name="Rectangle 4"/>
          <p:cNvSpPr txBox="1">
            <a:spLocks noChangeArrowheads="1"/>
          </p:cNvSpPr>
          <p:nvPr/>
        </p:nvSpPr>
        <p:spPr>
          <a:xfrm>
            <a:off x="560504" y="6689963"/>
            <a:ext cx="3368606" cy="715719"/>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fr-FR" altLang="en-US" sz="1323">
                <a:solidFill>
                  <a:schemeClr val="tx2"/>
                </a:solidFill>
              </a:rPr>
              <a:t>Double-sided (two-coordinate) microstrip detector </a:t>
            </a:r>
            <a:r>
              <a:rPr lang="ru-RU" altLang="en-US" sz="1323">
                <a:solidFill>
                  <a:schemeClr val="tx2"/>
                </a:solidFill>
              </a:rPr>
              <a:t>(</a:t>
            </a:r>
            <a:r>
              <a:rPr lang="en-US" altLang="en-US" sz="1323">
                <a:solidFill>
                  <a:schemeClr val="tx2"/>
                </a:solidFill>
              </a:rPr>
              <a:t>628 channels on each side </a:t>
            </a:r>
            <a:r>
              <a:rPr lang="ru-RU" altLang="en-US" sz="1323">
                <a:solidFill>
                  <a:schemeClr val="tx2"/>
                </a:solidFill>
              </a:rPr>
              <a:t>), </a:t>
            </a:r>
            <a:r>
              <a:rPr lang="fr-FR" altLang="en-US" sz="1323">
                <a:solidFill>
                  <a:schemeClr val="tx2"/>
                </a:solidFill>
              </a:rPr>
              <a:t>constructed by Kharkiv group for HEP</a:t>
            </a:r>
            <a:endParaRPr lang="ru-RU" altLang="en-US" sz="1323">
              <a:solidFill>
                <a:schemeClr val="tx2"/>
              </a:solidFill>
            </a:endParaRPr>
          </a:p>
        </p:txBody>
      </p:sp>
      <p:pic>
        <p:nvPicPr>
          <p:cNvPr id="14340" name="Picture 8" descr="prob_st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4778" y="4017827"/>
            <a:ext cx="3769338" cy="278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9" descr="ALICE_poly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58" y="3939081"/>
            <a:ext cx="3571596" cy="2679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4"/>
          <p:cNvSpPr txBox="1">
            <a:spLocks noChangeArrowheads="1"/>
          </p:cNvSpPr>
          <p:nvPr/>
        </p:nvSpPr>
        <p:spPr>
          <a:xfrm>
            <a:off x="6485750" y="6859705"/>
            <a:ext cx="2619638" cy="57047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fr-FR" altLang="en-US" sz="1323">
                <a:solidFill>
                  <a:schemeClr val="tx2"/>
                </a:solidFill>
              </a:rPr>
              <a:t>Microstrip detector in the test station with the microprobes</a:t>
            </a:r>
            <a:endParaRPr lang="ru-RU" altLang="en-US" sz="1323">
              <a:solidFill>
                <a:schemeClr val="tx2"/>
              </a:solidFill>
            </a:endParaRPr>
          </a:p>
        </p:txBody>
      </p:sp>
      <p:sp>
        <p:nvSpPr>
          <p:cNvPr id="14344" name="Text Box 8"/>
          <p:cNvSpPr txBox="1">
            <a:spLocks noChangeArrowheads="1"/>
          </p:cNvSpPr>
          <p:nvPr/>
        </p:nvSpPr>
        <p:spPr bwMode="auto">
          <a:xfrm>
            <a:off x="9485121" y="7256939"/>
            <a:ext cx="594974" cy="29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983FE229-4E58-4964-AE89-B15944951096}" type="slidenum">
              <a:rPr lang="en-US" altLang="en-US" sz="1323">
                <a:solidFill>
                  <a:srgbClr val="969696"/>
                </a:solidFill>
              </a:rPr>
              <a:pPr>
                <a:spcBef>
                  <a:spcPct val="50000"/>
                </a:spcBef>
              </a:pPr>
              <a:t>34</a:t>
            </a:fld>
            <a:endParaRPr lang="en-US" altLang="en-US" sz="1323">
              <a:solidFill>
                <a:srgbClr val="969696"/>
              </a:solidFill>
            </a:endParaRPr>
          </a:p>
        </p:txBody>
      </p:sp>
      <p:sp>
        <p:nvSpPr>
          <p:cNvPr id="14346" name="Rectangle 10"/>
          <p:cNvSpPr>
            <a:spLocks noChangeArrowheads="1"/>
          </p:cNvSpPr>
          <p:nvPr/>
        </p:nvSpPr>
        <p:spPr bwMode="auto">
          <a:xfrm>
            <a:off x="833493" y="3463101"/>
            <a:ext cx="8492385" cy="47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1764" b="1">
                <a:solidFill>
                  <a:schemeClr val="accent2"/>
                </a:solidFill>
              </a:rPr>
              <a:t>Double-sided (two-coordinate) microstrip detector (DSMD), produced in KIPT </a:t>
            </a:r>
            <a:endParaRPr lang="ru-RU" altLang="en-US" sz="1764" b="1">
              <a:solidFill>
                <a:schemeClr val="accent2"/>
              </a:solidFill>
            </a:endParaRPr>
          </a:p>
        </p:txBody>
      </p:sp>
      <p:sp>
        <p:nvSpPr>
          <p:cNvPr id="14347" name="Rectangle 18"/>
          <p:cNvSpPr>
            <a:spLocks noChangeArrowheads="1"/>
          </p:cNvSpPr>
          <p:nvPr/>
        </p:nvSpPr>
        <p:spPr bwMode="auto">
          <a:xfrm>
            <a:off x="2023442" y="1954666"/>
            <a:ext cx="7620923" cy="1349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en-US" sz="1653">
                <a:latin typeface="Comic Sans MS" panose="030F0702030302020204" pitchFamily="66" charset="0"/>
              </a:rPr>
              <a:t>Microwire bonding facilities and automated facilities for detector testing will be realized on the basis of the available facilities at KIPT and with the additionally purchased equipment. The created facilities will allow to perform a full cycle of manufacturing and automated testing of research silicon detector systems. Besides, they will allow training students in modern instrumentation and process equipment.</a:t>
            </a:r>
          </a:p>
        </p:txBody>
      </p:sp>
      <p:sp>
        <p:nvSpPr>
          <p:cNvPr id="14348" name="Rectangle 19"/>
          <p:cNvSpPr>
            <a:spLocks noChangeArrowheads="1"/>
          </p:cNvSpPr>
          <p:nvPr/>
        </p:nvSpPr>
        <p:spPr bwMode="auto">
          <a:xfrm>
            <a:off x="515006" y="1954666"/>
            <a:ext cx="1588932" cy="39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ru-RU" altLang="en-US" sz="1764" i="1">
                <a:latin typeface="Comic Sans MS" panose="030F0702030302020204" pitchFamily="66" charset="0"/>
              </a:rPr>
              <a:t>Expected </a:t>
            </a:r>
            <a:r>
              <a:rPr lang="en-US" altLang="en-US" sz="1764" i="1">
                <a:latin typeface="Comic Sans MS" panose="030F0702030302020204" pitchFamily="66" charset="0"/>
              </a:rPr>
              <a:t>r</a:t>
            </a:r>
            <a:r>
              <a:rPr lang="ru-RU" altLang="en-US" sz="1764" i="1">
                <a:latin typeface="Comic Sans MS" panose="030F0702030302020204" pitchFamily="66" charset="0"/>
              </a:rPr>
              <a:t>esults</a:t>
            </a:r>
            <a:endParaRPr lang="en-US" altLang="en-US" sz="1764" i="1">
              <a:latin typeface="Comic Sans MS" panose="030F0702030302020204" pitchFamily="66" charset="0"/>
            </a:endParaRPr>
          </a:p>
        </p:txBody>
      </p:sp>
      <p:sp>
        <p:nvSpPr>
          <p:cNvPr id="14349" name="Rectangle 4"/>
          <p:cNvSpPr>
            <a:spLocks noChangeArrowheads="1"/>
          </p:cNvSpPr>
          <p:nvPr/>
        </p:nvSpPr>
        <p:spPr bwMode="auto">
          <a:xfrm>
            <a:off x="2103939" y="1636180"/>
            <a:ext cx="5001285" cy="31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en-US" sz="1764">
                <a:latin typeface="Comic Sans MS" panose="030F0702030302020204" pitchFamily="66" charset="0"/>
              </a:rPr>
              <a:t>N.I.Maslov</a:t>
            </a:r>
            <a:r>
              <a:rPr lang="ru-RU" altLang="en-US" sz="1764">
                <a:latin typeface="Comic Sans MS" panose="030F0702030302020204" pitchFamily="66" charset="0"/>
              </a:rPr>
              <a:t> (PhD) a.o.,</a:t>
            </a:r>
            <a:r>
              <a:rPr lang="en-US" altLang="en-US" sz="1764">
                <a:latin typeface="Comic Sans MS" panose="030F0702030302020204" pitchFamily="66" charset="0"/>
              </a:rPr>
              <a:t> </a:t>
            </a:r>
            <a:r>
              <a:rPr lang="ru-RU" altLang="en-US" sz="1764">
                <a:latin typeface="Comic Sans MS" panose="030F0702030302020204" pitchFamily="66" charset="0"/>
              </a:rPr>
              <a:t>NSC KIPT, Ukraine</a:t>
            </a:r>
            <a:endParaRPr lang="en-US" altLang="en-US" sz="1764">
              <a:latin typeface="Comic Sans MS" panose="030F0702030302020204" pitchFamily="66" charset="0"/>
            </a:endParaRPr>
          </a:p>
        </p:txBody>
      </p:sp>
      <p:sp>
        <p:nvSpPr>
          <p:cNvPr id="14350" name="Rectangle 11"/>
          <p:cNvSpPr>
            <a:spLocks noChangeArrowheads="1"/>
          </p:cNvSpPr>
          <p:nvPr/>
        </p:nvSpPr>
        <p:spPr bwMode="auto">
          <a:xfrm>
            <a:off x="438010" y="1555683"/>
            <a:ext cx="1588932" cy="39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ru-RU" altLang="en-US" sz="1764" i="1">
                <a:latin typeface="Comic Sans MS" panose="030F0702030302020204" pitchFamily="66" charset="0"/>
              </a:rPr>
              <a:t>The team </a:t>
            </a:r>
            <a:endParaRPr lang="en-US" altLang="en-US" sz="1764" i="1">
              <a:latin typeface="Comic Sans MS" panose="030F0702030302020204" pitchFamily="66" charset="0"/>
            </a:endParaRPr>
          </a:p>
        </p:txBody>
      </p:sp>
      <p:sp>
        <p:nvSpPr>
          <p:cNvPr id="4" name="Rectangle 3"/>
          <p:cNvSpPr txBox="1">
            <a:spLocks noChangeArrowheads="1"/>
          </p:cNvSpPr>
          <p:nvPr/>
        </p:nvSpPr>
        <p:spPr>
          <a:xfrm>
            <a:off x="2091689" y="738468"/>
            <a:ext cx="7937659" cy="633473"/>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ru-RU" sz="1764">
                <a:latin typeface="Comic Sans MS" panose="030F0702030302020204" pitchFamily="66" charset="0"/>
              </a:rPr>
              <a:t>Development of a set of experimental instrumentation, techniques and versatile test platforms for development, characterization and testing of wide range of radiation detector systems</a:t>
            </a:r>
          </a:p>
        </p:txBody>
      </p:sp>
      <p:sp>
        <p:nvSpPr>
          <p:cNvPr id="14352" name="Rectangle 10"/>
          <p:cNvSpPr>
            <a:spLocks noChangeArrowheads="1"/>
          </p:cNvSpPr>
          <p:nvPr/>
        </p:nvSpPr>
        <p:spPr bwMode="auto">
          <a:xfrm>
            <a:off x="345265" y="738469"/>
            <a:ext cx="1826921" cy="3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20000"/>
              </a:spcBef>
            </a:pPr>
            <a:r>
              <a:rPr lang="en-US" altLang="ru-RU" sz="1764" i="1">
                <a:latin typeface="Comic Sans MS" panose="030F0702030302020204" pitchFamily="66" charset="0"/>
              </a:rPr>
              <a:t>The objective</a:t>
            </a:r>
          </a:p>
        </p:txBody>
      </p:sp>
    </p:spTree>
    <p:extLst>
      <p:ext uri="{BB962C8B-B14F-4D97-AF65-F5344CB8AC3E}">
        <p14:creationId xmlns:p14="http://schemas.microsoft.com/office/powerpoint/2010/main" val="1638089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29" y="-1751"/>
            <a:ext cx="10079567" cy="526728"/>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0000"/>
              </a:lnSpc>
              <a:spcBef>
                <a:spcPct val="20000"/>
              </a:spcBef>
            </a:pPr>
            <a:r>
              <a:rPr lang="en-US" altLang="zh-CN" sz="1984" b="1">
                <a:latin typeface="Comic Sans MS" panose="030F0702030302020204" pitchFamily="66" charset="0"/>
                <a:ea typeface="SimSun" panose="02010600030101010101" pitchFamily="2" charset="-122"/>
              </a:rPr>
              <a:t>Single-channel and double-sided Si photosensors</a:t>
            </a:r>
          </a:p>
        </p:txBody>
      </p:sp>
      <p:sp>
        <p:nvSpPr>
          <p:cNvPr id="19464" name="Text Box 8"/>
          <p:cNvSpPr txBox="1">
            <a:spLocks noChangeArrowheads="1"/>
          </p:cNvSpPr>
          <p:nvPr/>
        </p:nvSpPr>
        <p:spPr bwMode="auto">
          <a:xfrm>
            <a:off x="9485121" y="7256939"/>
            <a:ext cx="594974" cy="29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B6D82F1-6DC4-41AB-A673-F8EA53F816C7}" type="slidenum">
              <a:rPr lang="en-US" altLang="en-US" sz="1323">
                <a:solidFill>
                  <a:srgbClr val="969696"/>
                </a:solidFill>
              </a:rPr>
              <a:pPr>
                <a:spcBef>
                  <a:spcPct val="50000"/>
                </a:spcBef>
              </a:pPr>
              <a:t>35</a:t>
            </a:fld>
            <a:endParaRPr lang="en-US" altLang="en-US" sz="1323">
              <a:solidFill>
                <a:srgbClr val="969696"/>
              </a:solidFill>
            </a:endParaRPr>
          </a:p>
        </p:txBody>
      </p:sp>
      <p:sp>
        <p:nvSpPr>
          <p:cNvPr id="19465" name="Rectangle 9"/>
          <p:cNvSpPr>
            <a:spLocks noChangeArrowheads="1"/>
          </p:cNvSpPr>
          <p:nvPr/>
        </p:nvSpPr>
        <p:spPr bwMode="auto">
          <a:xfrm>
            <a:off x="6041270" y="6815957"/>
            <a:ext cx="3573346" cy="4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323">
                <a:solidFill>
                  <a:schemeClr val="accent2"/>
                </a:solidFill>
                <a:sym typeface="Symbol" panose="05050102010706020507" pitchFamily="18" charset="2"/>
              </a:rPr>
              <a:t>Single channel silicon detector for </a:t>
            </a:r>
            <a:r>
              <a:rPr lang="en-US" altLang="en-US" sz="1323" b="1">
                <a:solidFill>
                  <a:schemeClr val="accent2"/>
                </a:solidFill>
                <a:sym typeface="Symbol" panose="05050102010706020507" pitchFamily="18" charset="2"/>
              </a:rPr>
              <a:t>room-temperature</a:t>
            </a:r>
            <a:r>
              <a:rPr lang="en-US" altLang="en-US" sz="1323">
                <a:solidFill>
                  <a:schemeClr val="accent2"/>
                </a:solidFill>
                <a:sym typeface="Symbol" panose="05050102010706020507" pitchFamily="18" charset="2"/>
              </a:rPr>
              <a:t> spectrometry </a:t>
            </a:r>
            <a:endParaRPr lang="ru-RU" altLang="en-US" sz="1323">
              <a:solidFill>
                <a:schemeClr val="accent2"/>
              </a:solidFill>
              <a:sym typeface="Symbol" panose="05050102010706020507" pitchFamily="18" charset="2"/>
            </a:endParaRPr>
          </a:p>
        </p:txBody>
      </p:sp>
      <p:sp>
        <p:nvSpPr>
          <p:cNvPr id="19466" name="Rectangle 10"/>
          <p:cNvSpPr>
            <a:spLocks noChangeArrowheads="1"/>
          </p:cNvSpPr>
          <p:nvPr/>
        </p:nvSpPr>
        <p:spPr bwMode="auto">
          <a:xfrm>
            <a:off x="396012" y="6698712"/>
            <a:ext cx="4525305" cy="70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323">
                <a:solidFill>
                  <a:schemeClr val="accent2"/>
                </a:solidFill>
                <a:sym typeface="Symbol" panose="05050102010706020507" pitchFamily="18" charset="2"/>
              </a:rPr>
              <a:t>Measurement of radiation of isotope source </a:t>
            </a:r>
            <a:r>
              <a:rPr lang="en-US" altLang="en-US" sz="1323" baseline="30000">
                <a:solidFill>
                  <a:schemeClr val="accent2"/>
                </a:solidFill>
                <a:ea typeface="Arial Unicode MS" pitchFamily="34" charset="-128"/>
                <a:sym typeface="Symbol" panose="05050102010706020507" pitchFamily="18" charset="2"/>
              </a:rPr>
              <a:t>241</a:t>
            </a:r>
            <a:r>
              <a:rPr lang="en-US" altLang="en-US" sz="1323">
                <a:solidFill>
                  <a:schemeClr val="accent2"/>
                </a:solidFill>
                <a:sym typeface="Symbol" panose="05050102010706020507" pitchFamily="18" charset="2"/>
              </a:rPr>
              <a:t>Am using </a:t>
            </a:r>
            <a:r>
              <a:rPr lang="en-US" altLang="en-US" sz="1323" b="1">
                <a:solidFill>
                  <a:schemeClr val="accent2"/>
                </a:solidFill>
                <a:sym typeface="Symbol" panose="05050102010706020507" pitchFamily="18" charset="2"/>
              </a:rPr>
              <a:t>uncooled</a:t>
            </a:r>
            <a:r>
              <a:rPr lang="en-US" altLang="en-US" sz="1323">
                <a:solidFill>
                  <a:schemeClr val="accent2"/>
                </a:solidFill>
                <a:sym typeface="Symbol" panose="05050102010706020507" pitchFamily="18" charset="2"/>
              </a:rPr>
              <a:t> detector. The energy resolution of 1.16 keV. Preamplifier with resistive feedback. </a:t>
            </a:r>
          </a:p>
        </p:txBody>
      </p:sp>
      <p:sp>
        <p:nvSpPr>
          <p:cNvPr id="19467" name="Rectangle 11"/>
          <p:cNvSpPr>
            <a:spLocks noChangeArrowheads="1"/>
          </p:cNvSpPr>
          <p:nvPr/>
        </p:nvSpPr>
        <p:spPr bwMode="auto">
          <a:xfrm>
            <a:off x="595503" y="3541848"/>
            <a:ext cx="8567632" cy="47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1764" b="1">
                <a:solidFill>
                  <a:schemeClr val="accent2"/>
                </a:solidFill>
              </a:rPr>
              <a:t>Single-channel single-sided silicon spectrometer detector</a:t>
            </a:r>
            <a:endParaRPr lang="ru-RU" altLang="en-US" sz="1764" b="1">
              <a:solidFill>
                <a:schemeClr val="accent2"/>
              </a:solidFill>
            </a:endParaRPr>
          </a:p>
        </p:txBody>
      </p:sp>
      <p:pic>
        <p:nvPicPr>
          <p:cNvPr id="19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758" y="4096574"/>
            <a:ext cx="2777131" cy="269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9" name="Picture 6" descr="Clipboa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04" y="4096574"/>
            <a:ext cx="3888333" cy="253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0" name="Rectangle 18"/>
          <p:cNvSpPr>
            <a:spLocks noChangeArrowheads="1"/>
          </p:cNvSpPr>
          <p:nvPr/>
        </p:nvSpPr>
        <p:spPr bwMode="auto">
          <a:xfrm>
            <a:off x="2023442" y="2145408"/>
            <a:ext cx="7620923" cy="134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en-US" sz="1653">
                <a:latin typeface="Comic Sans MS" panose="030F0702030302020204" pitchFamily="66" charset="0"/>
              </a:rPr>
              <a:t>A single-channel double-sided silicon photosensor with its separated photosensitive and signal output functions will be realized and investigated. Using single-channel double-sided Si photosensor a scintillator-photosensor assembly will be manufactured. The spectrometric read-out system will be developed and manufactured.</a:t>
            </a:r>
          </a:p>
        </p:txBody>
      </p:sp>
      <p:sp>
        <p:nvSpPr>
          <p:cNvPr id="19471" name="Rectangle 19"/>
          <p:cNvSpPr>
            <a:spLocks noChangeArrowheads="1"/>
          </p:cNvSpPr>
          <p:nvPr/>
        </p:nvSpPr>
        <p:spPr bwMode="auto">
          <a:xfrm>
            <a:off x="515006" y="2145408"/>
            <a:ext cx="1588932" cy="3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ru-RU" altLang="en-US" sz="1764" i="1">
                <a:latin typeface="Comic Sans MS" panose="030F0702030302020204" pitchFamily="66" charset="0"/>
              </a:rPr>
              <a:t>Expected </a:t>
            </a:r>
            <a:r>
              <a:rPr lang="en-US" altLang="en-US" sz="1764" i="1">
                <a:latin typeface="Comic Sans MS" panose="030F0702030302020204" pitchFamily="66" charset="0"/>
              </a:rPr>
              <a:t>r</a:t>
            </a:r>
            <a:r>
              <a:rPr lang="ru-RU" altLang="en-US" sz="1764" i="1">
                <a:latin typeface="Comic Sans MS" panose="030F0702030302020204" pitchFamily="66" charset="0"/>
              </a:rPr>
              <a:t>esults</a:t>
            </a:r>
            <a:endParaRPr lang="en-US" altLang="en-US" sz="1764" i="1">
              <a:latin typeface="Comic Sans MS" panose="030F0702030302020204" pitchFamily="66" charset="0"/>
            </a:endParaRPr>
          </a:p>
        </p:txBody>
      </p:sp>
      <p:sp>
        <p:nvSpPr>
          <p:cNvPr id="19472" name="Rectangle 4"/>
          <p:cNvSpPr>
            <a:spLocks noChangeArrowheads="1"/>
          </p:cNvSpPr>
          <p:nvPr/>
        </p:nvSpPr>
        <p:spPr bwMode="auto">
          <a:xfrm>
            <a:off x="2103939" y="1669428"/>
            <a:ext cx="5001285" cy="31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en-US" sz="1764">
                <a:latin typeface="Comic Sans MS" panose="030F0702030302020204" pitchFamily="66" charset="0"/>
              </a:rPr>
              <a:t>N.I.Maslov</a:t>
            </a:r>
            <a:r>
              <a:rPr lang="ru-RU" altLang="en-US" sz="1764">
                <a:latin typeface="Comic Sans MS" panose="030F0702030302020204" pitchFamily="66" charset="0"/>
              </a:rPr>
              <a:t> (PhD) a.o.,</a:t>
            </a:r>
            <a:r>
              <a:rPr lang="en-US" altLang="en-US" sz="1764">
                <a:latin typeface="Comic Sans MS" panose="030F0702030302020204" pitchFamily="66" charset="0"/>
              </a:rPr>
              <a:t> </a:t>
            </a:r>
            <a:r>
              <a:rPr lang="ru-RU" altLang="en-US" sz="1764">
                <a:latin typeface="Comic Sans MS" panose="030F0702030302020204" pitchFamily="66" charset="0"/>
              </a:rPr>
              <a:t>NSC KIPT, Ukraine</a:t>
            </a:r>
            <a:endParaRPr lang="en-US" altLang="en-US" sz="1764">
              <a:latin typeface="Comic Sans MS" panose="030F0702030302020204" pitchFamily="66" charset="0"/>
            </a:endParaRPr>
          </a:p>
        </p:txBody>
      </p:sp>
      <p:sp>
        <p:nvSpPr>
          <p:cNvPr id="19473" name="Rectangle 11"/>
          <p:cNvSpPr>
            <a:spLocks noChangeArrowheads="1"/>
          </p:cNvSpPr>
          <p:nvPr/>
        </p:nvSpPr>
        <p:spPr bwMode="auto">
          <a:xfrm>
            <a:off x="438010" y="1588932"/>
            <a:ext cx="1588932" cy="3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ru-RU" altLang="en-US" sz="1764" i="1">
                <a:latin typeface="Comic Sans MS" panose="030F0702030302020204" pitchFamily="66" charset="0"/>
              </a:rPr>
              <a:t>The team </a:t>
            </a:r>
            <a:endParaRPr lang="en-US" altLang="en-US" sz="1764" i="1">
              <a:latin typeface="Comic Sans MS" panose="030F0702030302020204" pitchFamily="66" charset="0"/>
            </a:endParaRPr>
          </a:p>
        </p:txBody>
      </p:sp>
      <p:sp>
        <p:nvSpPr>
          <p:cNvPr id="4" name="Rectangle 3"/>
          <p:cNvSpPr txBox="1">
            <a:spLocks noChangeArrowheads="1"/>
          </p:cNvSpPr>
          <p:nvPr/>
        </p:nvSpPr>
        <p:spPr>
          <a:xfrm>
            <a:off x="2091689" y="738468"/>
            <a:ext cx="7937659" cy="633473"/>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ru-RU" sz="1764">
                <a:latin typeface="Comic Sans MS" panose="030F0702030302020204" pitchFamily="66" charset="0"/>
              </a:rPr>
              <a:t>Development of a set of experimental instrumentation, techniques and versatile test platforms for development, characterization and testing of wide range of radiation detector systems</a:t>
            </a:r>
          </a:p>
        </p:txBody>
      </p:sp>
      <p:sp>
        <p:nvSpPr>
          <p:cNvPr id="19475" name="Rectangle 10"/>
          <p:cNvSpPr>
            <a:spLocks noChangeArrowheads="1"/>
          </p:cNvSpPr>
          <p:nvPr/>
        </p:nvSpPr>
        <p:spPr bwMode="auto">
          <a:xfrm>
            <a:off x="345265" y="738469"/>
            <a:ext cx="1826921" cy="3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20000"/>
              </a:spcBef>
            </a:pPr>
            <a:r>
              <a:rPr lang="en-US" altLang="ru-RU" sz="1764" i="1">
                <a:latin typeface="Comic Sans MS" panose="030F0702030302020204" pitchFamily="66" charset="0"/>
              </a:rPr>
              <a:t>The objective</a:t>
            </a:r>
          </a:p>
        </p:txBody>
      </p:sp>
    </p:spTree>
    <p:extLst>
      <p:ext uri="{BB962C8B-B14F-4D97-AF65-F5344CB8AC3E}">
        <p14:creationId xmlns:p14="http://schemas.microsoft.com/office/powerpoint/2010/main" val="4128445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529" y="-1751"/>
            <a:ext cx="10079567" cy="526728"/>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0000"/>
              </a:lnSpc>
              <a:spcBef>
                <a:spcPct val="20000"/>
              </a:spcBef>
            </a:pPr>
            <a:r>
              <a:rPr lang="en-US" altLang="zh-CN" sz="1984" b="1">
                <a:latin typeface="Comic Sans MS" panose="030F0702030302020204" pitchFamily="66" charset="0"/>
                <a:ea typeface="SimSun" panose="02010600030101010101" pitchFamily="2" charset="-122"/>
              </a:rPr>
              <a:t>Specific software code for CdZnTe dosimeter </a:t>
            </a:r>
          </a:p>
        </p:txBody>
      </p:sp>
      <p:sp>
        <p:nvSpPr>
          <p:cNvPr id="21507" name="Text Box 3"/>
          <p:cNvSpPr txBox="1">
            <a:spLocks noChangeArrowheads="1"/>
          </p:cNvSpPr>
          <p:nvPr/>
        </p:nvSpPr>
        <p:spPr bwMode="auto">
          <a:xfrm>
            <a:off x="9485121" y="7256939"/>
            <a:ext cx="594974" cy="29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DBD5F419-ECD4-4F24-9F9D-073B3FECAA2E}" type="slidenum">
              <a:rPr lang="en-US" altLang="en-US" sz="1323">
                <a:solidFill>
                  <a:srgbClr val="969696"/>
                </a:solidFill>
              </a:rPr>
              <a:pPr>
                <a:spcBef>
                  <a:spcPct val="50000"/>
                </a:spcBef>
              </a:pPr>
              <a:t>36</a:t>
            </a:fld>
            <a:endParaRPr lang="en-US" altLang="en-US" sz="1323">
              <a:solidFill>
                <a:srgbClr val="969696"/>
              </a:solidFill>
            </a:endParaRPr>
          </a:p>
        </p:txBody>
      </p:sp>
      <p:sp>
        <p:nvSpPr>
          <p:cNvPr id="21513" name="Rectangle 18"/>
          <p:cNvSpPr>
            <a:spLocks noChangeArrowheads="1"/>
          </p:cNvSpPr>
          <p:nvPr/>
        </p:nvSpPr>
        <p:spPr bwMode="auto">
          <a:xfrm>
            <a:off x="2074190" y="3701091"/>
            <a:ext cx="6033741" cy="1349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en-US" sz="1653">
                <a:latin typeface="Comic Sans MS" panose="030F0702030302020204" pitchFamily="66" charset="0"/>
              </a:rPr>
              <a:t>Specific software code for CdZnTe dosimeter allowing for an analysis of the X-ray spectra will be written, verified and tested</a:t>
            </a:r>
          </a:p>
        </p:txBody>
      </p:sp>
      <p:sp>
        <p:nvSpPr>
          <p:cNvPr id="21514" name="Rectangle 19"/>
          <p:cNvSpPr>
            <a:spLocks noChangeArrowheads="1"/>
          </p:cNvSpPr>
          <p:nvPr/>
        </p:nvSpPr>
        <p:spPr bwMode="auto">
          <a:xfrm>
            <a:off x="417011" y="3687092"/>
            <a:ext cx="1588932" cy="39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ru-RU" altLang="en-US" sz="1764" i="1">
                <a:latin typeface="Comic Sans MS" panose="030F0702030302020204" pitchFamily="66" charset="0"/>
              </a:rPr>
              <a:t>Expected </a:t>
            </a:r>
            <a:r>
              <a:rPr lang="en-US" altLang="en-US" sz="1764" i="1">
                <a:latin typeface="Comic Sans MS" panose="030F0702030302020204" pitchFamily="66" charset="0"/>
              </a:rPr>
              <a:t>r</a:t>
            </a:r>
            <a:r>
              <a:rPr lang="ru-RU" altLang="en-US" sz="1764" i="1">
                <a:latin typeface="Comic Sans MS" panose="030F0702030302020204" pitchFamily="66" charset="0"/>
              </a:rPr>
              <a:t>esults</a:t>
            </a:r>
            <a:endParaRPr lang="en-US" altLang="en-US" sz="1764" i="1">
              <a:latin typeface="Comic Sans MS" panose="030F0702030302020204" pitchFamily="66" charset="0"/>
            </a:endParaRPr>
          </a:p>
        </p:txBody>
      </p:sp>
      <p:sp>
        <p:nvSpPr>
          <p:cNvPr id="21515" name="Rectangle 4"/>
          <p:cNvSpPr>
            <a:spLocks noChangeArrowheads="1"/>
          </p:cNvSpPr>
          <p:nvPr/>
        </p:nvSpPr>
        <p:spPr bwMode="auto">
          <a:xfrm>
            <a:off x="2154687" y="3225112"/>
            <a:ext cx="6695212" cy="31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en-US" sz="1764">
                <a:latin typeface="Comic Sans MS" panose="030F0702030302020204" pitchFamily="66" charset="0"/>
              </a:rPr>
              <a:t>S.P.Fomin</a:t>
            </a:r>
            <a:r>
              <a:rPr lang="ru-RU" altLang="en-US" sz="1764">
                <a:latin typeface="Comic Sans MS" panose="030F0702030302020204" pitchFamily="66" charset="0"/>
              </a:rPr>
              <a:t> (PhD) a.o.,</a:t>
            </a:r>
            <a:r>
              <a:rPr lang="en-US" altLang="en-US" sz="1764">
                <a:latin typeface="Comic Sans MS" panose="030F0702030302020204" pitchFamily="66" charset="0"/>
              </a:rPr>
              <a:t> Kharkiv National University</a:t>
            </a:r>
            <a:r>
              <a:rPr lang="ru-RU" altLang="en-US" sz="1764">
                <a:latin typeface="Comic Sans MS" panose="030F0702030302020204" pitchFamily="66" charset="0"/>
              </a:rPr>
              <a:t>, Ukraine</a:t>
            </a:r>
            <a:endParaRPr lang="en-US" altLang="en-US" sz="1764">
              <a:latin typeface="Comic Sans MS" panose="030F0702030302020204" pitchFamily="66" charset="0"/>
            </a:endParaRPr>
          </a:p>
        </p:txBody>
      </p:sp>
      <p:sp>
        <p:nvSpPr>
          <p:cNvPr id="21516" name="Rectangle 11"/>
          <p:cNvSpPr>
            <a:spLocks noChangeArrowheads="1"/>
          </p:cNvSpPr>
          <p:nvPr/>
        </p:nvSpPr>
        <p:spPr bwMode="auto">
          <a:xfrm>
            <a:off x="411761" y="3181364"/>
            <a:ext cx="1588932" cy="3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ru-RU" altLang="en-US" sz="1764" i="1">
                <a:latin typeface="Comic Sans MS" panose="030F0702030302020204" pitchFamily="66" charset="0"/>
              </a:rPr>
              <a:t>The team </a:t>
            </a:r>
            <a:endParaRPr lang="en-US" altLang="en-US" sz="1764" i="1">
              <a:latin typeface="Comic Sans MS" panose="030F0702030302020204" pitchFamily="66" charset="0"/>
            </a:endParaRPr>
          </a:p>
        </p:txBody>
      </p:sp>
      <p:sp>
        <p:nvSpPr>
          <p:cNvPr id="4" name="Rectangle 3"/>
          <p:cNvSpPr txBox="1">
            <a:spLocks noChangeArrowheads="1"/>
          </p:cNvSpPr>
          <p:nvPr/>
        </p:nvSpPr>
        <p:spPr>
          <a:xfrm>
            <a:off x="2103939" y="2351899"/>
            <a:ext cx="7661171" cy="633473"/>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en-US" sz="1764">
                <a:latin typeface="Comic Sans MS" panose="030F0702030302020204" pitchFamily="66" charset="0"/>
              </a:rPr>
              <a:t>Development and characterization of CdZnTe detectors for the application in dosimetry of X- and gamma-radiation</a:t>
            </a:r>
            <a:endParaRPr lang="en-US" altLang="ru-RU" sz="1764">
              <a:latin typeface="Comic Sans MS" panose="030F0702030302020204" pitchFamily="66" charset="0"/>
            </a:endParaRPr>
          </a:p>
        </p:txBody>
      </p:sp>
      <p:sp>
        <p:nvSpPr>
          <p:cNvPr id="21520" name="Rectangle 10"/>
          <p:cNvSpPr>
            <a:spLocks noChangeArrowheads="1"/>
          </p:cNvSpPr>
          <p:nvPr/>
        </p:nvSpPr>
        <p:spPr bwMode="auto">
          <a:xfrm>
            <a:off x="357513" y="2351899"/>
            <a:ext cx="1763924" cy="3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20000"/>
              </a:spcBef>
            </a:pPr>
            <a:r>
              <a:rPr lang="en-US" altLang="ru-RU" sz="1764" i="1">
                <a:latin typeface="Comic Sans MS" panose="030F0702030302020204" pitchFamily="66" charset="0"/>
              </a:rPr>
              <a:t>The objective</a:t>
            </a:r>
          </a:p>
        </p:txBody>
      </p:sp>
    </p:spTree>
    <p:extLst>
      <p:ext uri="{BB962C8B-B14F-4D97-AF65-F5344CB8AC3E}">
        <p14:creationId xmlns:p14="http://schemas.microsoft.com/office/powerpoint/2010/main" val="570776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529" y="-1751"/>
            <a:ext cx="10079567" cy="526728"/>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0000"/>
              </a:lnSpc>
              <a:spcBef>
                <a:spcPct val="20000"/>
              </a:spcBef>
            </a:pPr>
            <a:r>
              <a:rPr lang="en-US" altLang="zh-CN" sz="1984" b="1">
                <a:latin typeface="Comic Sans MS" panose="030F0702030302020204" pitchFamily="66" charset="0"/>
                <a:ea typeface="SimSun" panose="02010600030101010101" pitchFamily="2" charset="-122"/>
              </a:rPr>
              <a:t>Dosimetry of X- and gamma-radiation and electron therapy beams</a:t>
            </a:r>
          </a:p>
        </p:txBody>
      </p:sp>
      <p:sp>
        <p:nvSpPr>
          <p:cNvPr id="4" name="Rectangle 3"/>
          <p:cNvSpPr txBox="1">
            <a:spLocks noChangeArrowheads="1"/>
          </p:cNvSpPr>
          <p:nvPr/>
        </p:nvSpPr>
        <p:spPr>
          <a:xfrm>
            <a:off x="1944696" y="1478687"/>
            <a:ext cx="7937659" cy="477729"/>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en-US" sz="1764">
                <a:latin typeface="Comic Sans MS" panose="030F0702030302020204" pitchFamily="66" charset="0"/>
              </a:rPr>
              <a:t>Development and characterization of CVD polycrystalline diamond detectors for the application in dosimetry of X-ray and electron therapy beams</a:t>
            </a:r>
          </a:p>
        </p:txBody>
      </p:sp>
      <p:sp>
        <p:nvSpPr>
          <p:cNvPr id="15364" name="Rectangle 4"/>
          <p:cNvSpPr>
            <a:spLocks noChangeArrowheads="1"/>
          </p:cNvSpPr>
          <p:nvPr/>
        </p:nvSpPr>
        <p:spPr bwMode="auto">
          <a:xfrm>
            <a:off x="1944696" y="2351898"/>
            <a:ext cx="5001285" cy="55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ru-RU" altLang="en-US" sz="1764">
                <a:latin typeface="Comic Sans MS" panose="030F0702030302020204" pitchFamily="66" charset="0"/>
              </a:rPr>
              <a:t>V.E.Kutny (PhD) a.o.,</a:t>
            </a:r>
            <a:r>
              <a:rPr lang="en-US" altLang="en-US" sz="1764">
                <a:latin typeface="Comic Sans MS" panose="030F0702030302020204" pitchFamily="66" charset="0"/>
              </a:rPr>
              <a:t> </a:t>
            </a:r>
            <a:r>
              <a:rPr lang="ru-RU" altLang="en-US" sz="1764">
                <a:latin typeface="Comic Sans MS" panose="030F0702030302020204" pitchFamily="66" charset="0"/>
              </a:rPr>
              <a:t>NSC KIPT, Ukraine</a:t>
            </a:r>
            <a:endParaRPr lang="en-US" altLang="en-US" sz="1764">
              <a:latin typeface="Comic Sans MS" panose="030F0702030302020204" pitchFamily="66" charset="0"/>
            </a:endParaRPr>
          </a:p>
          <a:p>
            <a:pPr eaLnBrk="0" hangingPunct="0">
              <a:lnSpc>
                <a:spcPct val="95000"/>
              </a:lnSpc>
            </a:pPr>
            <a:r>
              <a:rPr lang="ru-RU" altLang="en-US" sz="1323">
                <a:latin typeface="Comic Sans MS" panose="030F0702030302020204" pitchFamily="66" charset="0"/>
              </a:rPr>
              <a:t>http://www.kipt.kharkov.ua/kipt_sites/isspmst/nrdetectors/en/detectors/diamond/</a:t>
            </a:r>
          </a:p>
        </p:txBody>
      </p:sp>
      <p:sp>
        <p:nvSpPr>
          <p:cNvPr id="15365" name="Rectangle 5"/>
          <p:cNvSpPr>
            <a:spLocks noChangeArrowheads="1"/>
          </p:cNvSpPr>
          <p:nvPr/>
        </p:nvSpPr>
        <p:spPr bwMode="auto">
          <a:xfrm>
            <a:off x="3769867" y="6399475"/>
            <a:ext cx="3172614" cy="82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en-US" sz="1323"/>
              <a:t>L.N.Davydov, et al.. SPIE Proceedings, Vol. 8507, p. 85071N-1, 2012.</a:t>
            </a:r>
          </a:p>
          <a:p>
            <a:pPr eaLnBrk="0" hangingPunct="0">
              <a:spcBef>
                <a:spcPct val="20000"/>
              </a:spcBef>
            </a:pPr>
            <a:r>
              <a:rPr lang="en-US" altLang="en-US" sz="1323"/>
              <a:t>V.E. Kutny, et al., Problems of atomic science and technology. No. 3(91), (62), 2014. p.162.</a:t>
            </a:r>
          </a:p>
        </p:txBody>
      </p:sp>
      <p:sp>
        <p:nvSpPr>
          <p:cNvPr id="15366" name="Rectangle 10"/>
          <p:cNvSpPr>
            <a:spLocks noChangeArrowheads="1"/>
          </p:cNvSpPr>
          <p:nvPr/>
        </p:nvSpPr>
        <p:spPr bwMode="auto">
          <a:xfrm>
            <a:off x="198271" y="1478687"/>
            <a:ext cx="1826921" cy="39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20000"/>
              </a:spcBef>
            </a:pPr>
            <a:r>
              <a:rPr lang="ru-RU" altLang="en-US" sz="1764" i="1">
                <a:latin typeface="Comic Sans MS" panose="030F0702030302020204" pitchFamily="66" charset="0"/>
              </a:rPr>
              <a:t>The objective</a:t>
            </a:r>
            <a:endParaRPr lang="en-US" altLang="en-US" sz="1764" i="1">
              <a:latin typeface="Comic Sans MS" panose="030F0702030302020204" pitchFamily="66" charset="0"/>
            </a:endParaRPr>
          </a:p>
        </p:txBody>
      </p:sp>
      <p:sp>
        <p:nvSpPr>
          <p:cNvPr id="15367" name="Rectangle 11"/>
          <p:cNvSpPr>
            <a:spLocks noChangeArrowheads="1"/>
          </p:cNvSpPr>
          <p:nvPr/>
        </p:nvSpPr>
        <p:spPr bwMode="auto">
          <a:xfrm>
            <a:off x="357513" y="2271403"/>
            <a:ext cx="1588932" cy="3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ru-RU" altLang="en-US" sz="1764" i="1">
                <a:latin typeface="Comic Sans MS" panose="030F0702030302020204" pitchFamily="66" charset="0"/>
              </a:rPr>
              <a:t>The team </a:t>
            </a:r>
            <a:endParaRPr lang="en-US" altLang="en-US" sz="1764" i="1">
              <a:latin typeface="Comic Sans MS" panose="030F0702030302020204" pitchFamily="66" charset="0"/>
            </a:endParaRPr>
          </a:p>
        </p:txBody>
      </p:sp>
      <p:pic>
        <p:nvPicPr>
          <p:cNvPr id="15368" name="Picture 12" descr="fig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980" y="2430646"/>
            <a:ext cx="2462144" cy="16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3" descr="fig_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727" y="4812293"/>
            <a:ext cx="2381648" cy="191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14"/>
          <p:cNvSpPr>
            <a:spLocks noChangeArrowheads="1"/>
          </p:cNvSpPr>
          <p:nvPr/>
        </p:nvSpPr>
        <p:spPr bwMode="auto">
          <a:xfrm>
            <a:off x="7024727" y="4177071"/>
            <a:ext cx="2539141" cy="39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en-US" sz="1323">
                <a:latin typeface="Comic Sans MS" panose="030F0702030302020204" pitchFamily="66" charset="0"/>
              </a:rPr>
              <a:t>Polycrystalline diamond film grown on a silicon substrate</a:t>
            </a:r>
          </a:p>
        </p:txBody>
      </p:sp>
      <p:sp>
        <p:nvSpPr>
          <p:cNvPr id="15371" name="Rectangle 15"/>
          <p:cNvSpPr>
            <a:spLocks noChangeArrowheads="1"/>
          </p:cNvSpPr>
          <p:nvPr/>
        </p:nvSpPr>
        <p:spPr bwMode="auto">
          <a:xfrm>
            <a:off x="6945981" y="6796708"/>
            <a:ext cx="3015120" cy="3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en-US" sz="1323">
                <a:latin typeface="Comic Sans MS" panose="030F0702030302020204" pitchFamily="66" charset="0"/>
              </a:rPr>
              <a:t>Interdigitated Al contacts on the growth surface of the diamond film</a:t>
            </a:r>
          </a:p>
        </p:txBody>
      </p:sp>
      <p:pic>
        <p:nvPicPr>
          <p:cNvPr id="1537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14" y="4731796"/>
            <a:ext cx="3408853" cy="207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17"/>
          <p:cNvSpPr>
            <a:spLocks noChangeArrowheads="1"/>
          </p:cNvSpPr>
          <p:nvPr/>
        </p:nvSpPr>
        <p:spPr bwMode="auto">
          <a:xfrm>
            <a:off x="674251" y="6716212"/>
            <a:ext cx="2857627" cy="3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en-US" sz="1323">
                <a:latin typeface="Comic Sans MS" panose="030F0702030302020204" pitchFamily="66" charset="0"/>
              </a:rPr>
              <a:t>Calibration of diamond detector in X-ray radiation field</a:t>
            </a:r>
          </a:p>
        </p:txBody>
      </p:sp>
      <p:sp>
        <p:nvSpPr>
          <p:cNvPr id="15374" name="Rectangle 18"/>
          <p:cNvSpPr>
            <a:spLocks noChangeArrowheads="1"/>
          </p:cNvSpPr>
          <p:nvPr/>
        </p:nvSpPr>
        <p:spPr bwMode="auto">
          <a:xfrm>
            <a:off x="1944696" y="3144615"/>
            <a:ext cx="4920788" cy="1349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en-US" sz="1653">
                <a:latin typeface="Comic Sans MS" panose="030F0702030302020204" pitchFamily="66" charset="0"/>
              </a:rPr>
              <a:t>CVD polycrystalline and single crystal diamond prototype detectors will be manufactured. Their parameters and properties will be investigated and irradiation tests under X-ray and electron and proton beams will be conducted. </a:t>
            </a:r>
          </a:p>
        </p:txBody>
      </p:sp>
      <p:sp>
        <p:nvSpPr>
          <p:cNvPr id="15375" name="Rectangle 19"/>
          <p:cNvSpPr>
            <a:spLocks noChangeArrowheads="1"/>
          </p:cNvSpPr>
          <p:nvPr/>
        </p:nvSpPr>
        <p:spPr bwMode="auto">
          <a:xfrm>
            <a:off x="436260" y="3144615"/>
            <a:ext cx="1588932" cy="39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ru-RU" altLang="en-US" sz="1764" i="1">
                <a:latin typeface="Comic Sans MS" panose="030F0702030302020204" pitchFamily="66" charset="0"/>
              </a:rPr>
              <a:t>Expected </a:t>
            </a:r>
            <a:r>
              <a:rPr lang="en-US" altLang="en-US" sz="1764" i="1">
                <a:latin typeface="Comic Sans MS" panose="030F0702030302020204" pitchFamily="66" charset="0"/>
              </a:rPr>
              <a:t>r</a:t>
            </a:r>
            <a:r>
              <a:rPr lang="ru-RU" altLang="en-US" sz="1764" i="1">
                <a:latin typeface="Comic Sans MS" panose="030F0702030302020204" pitchFamily="66" charset="0"/>
              </a:rPr>
              <a:t>esults</a:t>
            </a:r>
            <a:endParaRPr lang="en-US" altLang="en-US" sz="1764" i="1">
              <a:latin typeface="Comic Sans MS" panose="030F0702030302020204" pitchFamily="66" charset="0"/>
            </a:endParaRPr>
          </a:p>
        </p:txBody>
      </p:sp>
      <p:sp>
        <p:nvSpPr>
          <p:cNvPr id="15376" name="Rectangle 20"/>
          <p:cNvSpPr>
            <a:spLocks noChangeArrowheads="1"/>
          </p:cNvSpPr>
          <p:nvPr/>
        </p:nvSpPr>
        <p:spPr bwMode="auto">
          <a:xfrm>
            <a:off x="3769867" y="4812293"/>
            <a:ext cx="3253111" cy="134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en-US" sz="1653">
                <a:latin typeface="Comic Sans MS" panose="030F0702030302020204" pitchFamily="66" charset="0"/>
              </a:rPr>
              <a:t>Their compliance with the requirements for external beam radiotherapy detectors will be determined. The response to proton beam will also be investigated.</a:t>
            </a:r>
          </a:p>
        </p:txBody>
      </p:sp>
      <p:sp>
        <p:nvSpPr>
          <p:cNvPr id="15377" name="Rectangle 20"/>
          <p:cNvSpPr>
            <a:spLocks noChangeArrowheads="1"/>
          </p:cNvSpPr>
          <p:nvPr/>
        </p:nvSpPr>
        <p:spPr bwMode="auto">
          <a:xfrm>
            <a:off x="238519" y="594974"/>
            <a:ext cx="9881826"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84" b="1">
                <a:latin typeface="Comic Sans MS" panose="030F0702030302020204" pitchFamily="66" charset="0"/>
              </a:rPr>
              <a:t>CVD diamond detectors </a:t>
            </a:r>
            <a:r>
              <a:rPr lang="en-US" altLang="en-US" sz="1984">
                <a:latin typeface="Comic Sans MS" panose="030F0702030302020204" pitchFamily="66" charset="0"/>
              </a:rPr>
              <a:t>for dosimetry of X-ray and electron therapy beams</a:t>
            </a:r>
          </a:p>
        </p:txBody>
      </p:sp>
      <p:sp>
        <p:nvSpPr>
          <p:cNvPr id="15378" name="Text Box 18"/>
          <p:cNvSpPr txBox="1">
            <a:spLocks noChangeArrowheads="1"/>
          </p:cNvSpPr>
          <p:nvPr/>
        </p:nvSpPr>
        <p:spPr bwMode="auto">
          <a:xfrm>
            <a:off x="9485121" y="7256939"/>
            <a:ext cx="594974" cy="29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77E376DB-6D0F-44C7-BB81-F4470B5C05C9}" type="slidenum">
              <a:rPr lang="en-US" altLang="en-US" sz="1323">
                <a:solidFill>
                  <a:srgbClr val="969696"/>
                </a:solidFill>
              </a:rPr>
              <a:pPr>
                <a:spcBef>
                  <a:spcPct val="50000"/>
                </a:spcBef>
              </a:pPr>
              <a:t>37</a:t>
            </a:fld>
            <a:endParaRPr lang="en-US" altLang="en-US" sz="1323">
              <a:solidFill>
                <a:srgbClr val="969696"/>
              </a:solidFill>
            </a:endParaRPr>
          </a:p>
        </p:txBody>
      </p:sp>
    </p:spTree>
    <p:extLst>
      <p:ext uri="{BB962C8B-B14F-4D97-AF65-F5344CB8AC3E}">
        <p14:creationId xmlns:p14="http://schemas.microsoft.com/office/powerpoint/2010/main" val="1502920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944696" y="1478687"/>
            <a:ext cx="7937659" cy="633473"/>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en-US" sz="1764">
                <a:latin typeface="Comic Sans MS" panose="030F0702030302020204" pitchFamily="66" charset="0"/>
              </a:rPr>
              <a:t>Development and characterization of CdZnTe detectors for the application in dosimetry of X- and gamma-radiation</a:t>
            </a:r>
            <a:endParaRPr lang="en-US" altLang="ru-RU" sz="1764">
              <a:latin typeface="Comic Sans MS" panose="030F0702030302020204" pitchFamily="66" charset="0"/>
            </a:endParaRPr>
          </a:p>
        </p:txBody>
      </p:sp>
      <p:sp>
        <p:nvSpPr>
          <p:cNvPr id="16387" name="Rectangle 4"/>
          <p:cNvSpPr>
            <a:spLocks noChangeArrowheads="1"/>
          </p:cNvSpPr>
          <p:nvPr/>
        </p:nvSpPr>
        <p:spPr bwMode="auto">
          <a:xfrm>
            <a:off x="1944696" y="2351899"/>
            <a:ext cx="4444809" cy="7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ru-RU" sz="1764">
                <a:latin typeface="Comic Sans MS" panose="030F0702030302020204" pitchFamily="66" charset="0"/>
              </a:rPr>
              <a:t>V.E. Kutny (PhD) a.o., NSC KIPT, Ukraine</a:t>
            </a:r>
          </a:p>
          <a:p>
            <a:pPr eaLnBrk="0" hangingPunct="0">
              <a:lnSpc>
                <a:spcPct val="95000"/>
              </a:lnSpc>
            </a:pPr>
            <a:r>
              <a:rPr lang="en-US" altLang="ru-RU" sz="1323">
                <a:latin typeface="Comic Sans MS" panose="030F0702030302020204" pitchFamily="66" charset="0"/>
              </a:rPr>
              <a:t>http://www.kipt.kharkov.ua/kipt_sites/isspmst/nrdetectors/en/detectors/</a:t>
            </a:r>
          </a:p>
        </p:txBody>
      </p:sp>
      <p:sp>
        <p:nvSpPr>
          <p:cNvPr id="16388" name="Rectangle 5"/>
          <p:cNvSpPr>
            <a:spLocks noChangeArrowheads="1"/>
          </p:cNvSpPr>
          <p:nvPr/>
        </p:nvSpPr>
        <p:spPr bwMode="auto">
          <a:xfrm>
            <a:off x="436261" y="6399476"/>
            <a:ext cx="5633007" cy="68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hangingPunct="0">
              <a:lnSpc>
                <a:spcPct val="95000"/>
              </a:lnSpc>
            </a:pPr>
            <a:r>
              <a:rPr lang="en-US" altLang="en-US" sz="1323"/>
              <a:t>A. V. Rybka et al. Nucl. Instr. &amp; Meth. A, 2004, vol. 531, pp.147-156.</a:t>
            </a:r>
          </a:p>
          <a:p>
            <a:pPr algn="just" eaLnBrk="0" hangingPunct="0">
              <a:lnSpc>
                <a:spcPct val="95000"/>
              </a:lnSpc>
            </a:pPr>
            <a:r>
              <a:rPr lang="en-US" altLang="en-US" sz="1323"/>
              <a:t>A. Zakharchenko et al. Proc. SPIE, Vol. 8507, Paper 85071I, 2012.</a:t>
            </a:r>
          </a:p>
          <a:p>
            <a:pPr algn="just" eaLnBrk="0" hangingPunct="0">
              <a:lnSpc>
                <a:spcPct val="95000"/>
              </a:lnSpc>
            </a:pPr>
            <a:r>
              <a:rPr lang="en-US" altLang="en-US" sz="1323"/>
              <a:t>A. A. Zakharchenko et al. // Proc. SPIE, Vol. 8852, Paper 88521B, 2013.</a:t>
            </a:r>
          </a:p>
        </p:txBody>
      </p:sp>
      <p:sp>
        <p:nvSpPr>
          <p:cNvPr id="16389" name="Rectangle 10"/>
          <p:cNvSpPr>
            <a:spLocks noChangeArrowheads="1"/>
          </p:cNvSpPr>
          <p:nvPr/>
        </p:nvSpPr>
        <p:spPr bwMode="auto">
          <a:xfrm>
            <a:off x="198271" y="1478687"/>
            <a:ext cx="1826921" cy="39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spcBef>
                <a:spcPct val="20000"/>
              </a:spcBef>
            </a:pPr>
            <a:r>
              <a:rPr lang="en-US" altLang="ru-RU" sz="1764" i="1">
                <a:latin typeface="Comic Sans MS" panose="030F0702030302020204" pitchFamily="66" charset="0"/>
              </a:rPr>
              <a:t>The objective</a:t>
            </a:r>
          </a:p>
        </p:txBody>
      </p:sp>
      <p:sp>
        <p:nvSpPr>
          <p:cNvPr id="16390" name="Rectangle 11"/>
          <p:cNvSpPr>
            <a:spLocks noChangeArrowheads="1"/>
          </p:cNvSpPr>
          <p:nvPr/>
        </p:nvSpPr>
        <p:spPr bwMode="auto">
          <a:xfrm>
            <a:off x="357513" y="2351899"/>
            <a:ext cx="1588932" cy="3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ru-RU" sz="1764" i="1">
                <a:latin typeface="Comic Sans MS" panose="030F0702030302020204" pitchFamily="66" charset="0"/>
              </a:rPr>
              <a:t>The team </a:t>
            </a:r>
          </a:p>
        </p:txBody>
      </p:sp>
      <p:sp>
        <p:nvSpPr>
          <p:cNvPr id="16391" name="Rectangle 15"/>
          <p:cNvSpPr>
            <a:spLocks noChangeArrowheads="1"/>
          </p:cNvSpPr>
          <p:nvPr/>
        </p:nvSpPr>
        <p:spPr bwMode="auto">
          <a:xfrm>
            <a:off x="6440252" y="5290023"/>
            <a:ext cx="3442103" cy="103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ja-JP" sz="1433">
                <a:latin typeface="Comic Sans MS" panose="030F0702030302020204" pitchFamily="66" charset="0"/>
                <a:ea typeface="MS PGothic" panose="020B0600070205080204" pitchFamily="34" charset="-128"/>
              </a:rPr>
              <a:t>Relation between CdTe and CdZnTe detector sensitivities and average amplitude of pulses created in detectors at the registration of gamma-quanta.</a:t>
            </a:r>
            <a:r>
              <a:rPr lang="ru-RU" altLang="ja-JP" sz="1433">
                <a:latin typeface="Comic Sans MS" panose="030F0702030302020204" pitchFamily="66" charset="0"/>
              </a:rPr>
              <a:t> </a:t>
            </a:r>
            <a:endParaRPr lang="ru-RU" altLang="en-US" sz="1433">
              <a:latin typeface="Comic Sans MS" panose="030F0702030302020204" pitchFamily="66" charset="0"/>
            </a:endParaRPr>
          </a:p>
        </p:txBody>
      </p:sp>
      <p:sp>
        <p:nvSpPr>
          <p:cNvPr id="16392" name="Rectangle 18"/>
          <p:cNvSpPr>
            <a:spLocks noChangeArrowheads="1"/>
          </p:cNvSpPr>
          <p:nvPr/>
        </p:nvSpPr>
        <p:spPr bwMode="auto">
          <a:xfrm>
            <a:off x="1955195" y="3207613"/>
            <a:ext cx="4513055" cy="120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ru-RU" sz="1543">
                <a:latin typeface="Comic Sans MS" panose="030F0702030302020204" pitchFamily="66" charset="0"/>
              </a:rPr>
              <a:t>A prototype dosimetric device will be created, in which for precision measurements of the dose (dose rate) statistical parameters of gamma-radiation spectra will be used.</a:t>
            </a:r>
          </a:p>
        </p:txBody>
      </p:sp>
      <p:sp>
        <p:nvSpPr>
          <p:cNvPr id="16393" name="Rectangle 19"/>
          <p:cNvSpPr>
            <a:spLocks noChangeArrowheads="1"/>
          </p:cNvSpPr>
          <p:nvPr/>
        </p:nvSpPr>
        <p:spPr bwMode="auto">
          <a:xfrm>
            <a:off x="436260" y="3167363"/>
            <a:ext cx="1588932" cy="69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20000"/>
              </a:spcBef>
            </a:pPr>
            <a:r>
              <a:rPr lang="en-US" altLang="ru-RU" sz="1764" i="1">
                <a:latin typeface="Comic Sans MS" panose="030F0702030302020204" pitchFamily="66" charset="0"/>
              </a:rPr>
              <a:t>Expected results</a:t>
            </a:r>
          </a:p>
        </p:txBody>
      </p:sp>
      <p:sp>
        <p:nvSpPr>
          <p:cNvPr id="16394" name="Rectangle 20"/>
          <p:cNvSpPr>
            <a:spLocks noChangeArrowheads="1"/>
          </p:cNvSpPr>
          <p:nvPr/>
        </p:nvSpPr>
        <p:spPr bwMode="auto">
          <a:xfrm>
            <a:off x="1955196" y="4476307"/>
            <a:ext cx="4593552" cy="158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95000"/>
              </a:lnSpc>
            </a:pPr>
            <a:r>
              <a:rPr lang="en-US" altLang="en-US" sz="1543">
                <a:latin typeface="Comic Sans MS" panose="030F0702030302020204" pitchFamily="66" charset="0"/>
              </a:rPr>
              <a:t>A limiting relation between transfer parameters of electrons and holes in CdZnTe detectors will be determined, beyond which the realization of the proposed method will be possible. The technique of calibration and metrological tests of the developed dosimeter will be developed.</a:t>
            </a:r>
            <a:endParaRPr lang="en-US" altLang="ru-RU" sz="1543">
              <a:latin typeface="Comic Sans MS" panose="030F0702030302020204" pitchFamily="66" charset="0"/>
            </a:endParaRPr>
          </a:p>
        </p:txBody>
      </p:sp>
      <p:pic>
        <p:nvPicPr>
          <p:cNvPr id="16395" name="Рисунок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0252" y="2404396"/>
            <a:ext cx="3559347" cy="259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16"/>
          <p:cNvSpPr>
            <a:spLocks noChangeArrowheads="1"/>
          </p:cNvSpPr>
          <p:nvPr/>
        </p:nvSpPr>
        <p:spPr bwMode="auto">
          <a:xfrm>
            <a:off x="333014" y="540727"/>
            <a:ext cx="9549340"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984" b="1">
                <a:latin typeface="Comic Sans MS" panose="030F0702030302020204" pitchFamily="66" charset="0"/>
              </a:rPr>
              <a:t>CdZnTe detectors</a:t>
            </a:r>
            <a:r>
              <a:rPr lang="en-US" altLang="en-US" sz="1984">
                <a:latin typeface="Comic Sans MS" panose="030F0702030302020204" pitchFamily="66" charset="0"/>
              </a:rPr>
              <a:t> for dosimetry of X- and gamma-radiation</a:t>
            </a:r>
          </a:p>
        </p:txBody>
      </p:sp>
      <p:sp>
        <p:nvSpPr>
          <p:cNvPr id="16397" name="Text Box 4"/>
          <p:cNvSpPr txBox="1">
            <a:spLocks noChangeArrowheads="1"/>
          </p:cNvSpPr>
          <p:nvPr/>
        </p:nvSpPr>
        <p:spPr bwMode="auto">
          <a:xfrm>
            <a:off x="529" y="-1751"/>
            <a:ext cx="10079567" cy="526728"/>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20000"/>
              </a:lnSpc>
              <a:spcBef>
                <a:spcPct val="20000"/>
              </a:spcBef>
            </a:pPr>
            <a:r>
              <a:rPr lang="en-US" altLang="zh-CN" sz="1984" b="1">
                <a:latin typeface="Comic Sans MS" panose="030F0702030302020204" pitchFamily="66" charset="0"/>
                <a:ea typeface="SimSun" panose="02010600030101010101" pitchFamily="2" charset="-122"/>
              </a:rPr>
              <a:t>Dosimetry of X- and gamma-radiation and electron therapy beams</a:t>
            </a:r>
          </a:p>
        </p:txBody>
      </p:sp>
      <p:sp>
        <p:nvSpPr>
          <p:cNvPr id="16398" name="Text Box 14"/>
          <p:cNvSpPr txBox="1">
            <a:spLocks noChangeArrowheads="1"/>
          </p:cNvSpPr>
          <p:nvPr/>
        </p:nvSpPr>
        <p:spPr bwMode="auto">
          <a:xfrm>
            <a:off x="9485121" y="7256939"/>
            <a:ext cx="594974" cy="29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E96E681C-2E8C-47B9-B1F3-D650AF142939}" type="slidenum">
              <a:rPr lang="en-US" altLang="en-US" sz="1323">
                <a:solidFill>
                  <a:srgbClr val="969696"/>
                </a:solidFill>
              </a:rPr>
              <a:pPr>
                <a:spcBef>
                  <a:spcPct val="50000"/>
                </a:spcBef>
              </a:pPr>
              <a:t>38</a:t>
            </a:fld>
            <a:endParaRPr lang="en-US" altLang="en-US" sz="1323">
              <a:solidFill>
                <a:srgbClr val="969696"/>
              </a:solidFill>
            </a:endParaRPr>
          </a:p>
        </p:txBody>
      </p:sp>
    </p:spTree>
    <p:extLst>
      <p:ext uri="{BB962C8B-B14F-4D97-AF65-F5344CB8AC3E}">
        <p14:creationId xmlns:p14="http://schemas.microsoft.com/office/powerpoint/2010/main" val="2008625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 124"/>
          <p:cNvPicPr/>
          <p:nvPr/>
        </p:nvPicPr>
        <p:blipFill>
          <a:blip r:embed="rId2"/>
          <a:stretch>
            <a:fillRect/>
          </a:stretch>
        </p:blipFill>
        <p:spPr>
          <a:xfrm>
            <a:off x="1584000" y="1008000"/>
            <a:ext cx="7056000" cy="5040000"/>
          </a:xfrm>
          <a:prstGeom prst="rect">
            <a:avLst/>
          </a:prstGeom>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119160" y="-8640"/>
            <a:ext cx="8700120" cy="488160"/>
          </a:xfrm>
          <a:prstGeom prst="rect">
            <a:avLst/>
          </a:prstGeom>
        </p:spPr>
        <p:txBody>
          <a:bodyPr lIns="90000" tIns="45000" rIns="90000" bIns="45000"/>
          <a:lstStyle/>
          <a:p>
            <a:r>
              <a:rPr lang="en-US" sz="2800" b="1" i="1">
                <a:solidFill>
                  <a:srgbClr val="661900"/>
                </a:solidFill>
                <a:latin typeface="Arial"/>
                <a:ea typeface="SimSun"/>
              </a:rPr>
              <a:t> </a:t>
            </a:r>
            <a:r>
              <a:rPr lang="en-US" sz="2600" b="1" i="1">
                <a:solidFill>
                  <a:srgbClr val="006699"/>
                </a:solidFill>
                <a:latin typeface="Arial"/>
                <a:ea typeface="SimSun"/>
              </a:rPr>
              <a:t>Ukrainian teams propose:</a:t>
            </a:r>
            <a:endParaRPr/>
          </a:p>
        </p:txBody>
      </p:sp>
      <p:pic>
        <p:nvPicPr>
          <p:cNvPr id="90" name="Picture 3" descr="C:\sb\My_Presentations\talk_LIA_2015_06_23\mu.png"/>
          <p:cNvPicPr/>
          <p:nvPr/>
        </p:nvPicPr>
        <p:blipFill>
          <a:blip r:embed="rId3"/>
          <a:stretch>
            <a:fillRect/>
          </a:stretch>
        </p:blipFill>
        <p:spPr>
          <a:xfrm>
            <a:off x="1662560" y="479520"/>
            <a:ext cx="7532640" cy="4320000"/>
          </a:xfrm>
          <a:prstGeom prst="rect">
            <a:avLst/>
          </a:prstGeom>
          <a:ln>
            <a:noFill/>
          </a:ln>
        </p:spPr>
      </p:pic>
      <p:sp>
        <p:nvSpPr>
          <p:cNvPr id="91" name="CustomShape 2"/>
          <p:cNvSpPr/>
          <p:nvPr/>
        </p:nvSpPr>
        <p:spPr>
          <a:xfrm>
            <a:off x="4091400" y="790560"/>
            <a:ext cx="1415880" cy="505440"/>
          </a:xfrm>
          <a:prstGeom prst="rect">
            <a:avLst/>
          </a:prstGeom>
          <a:solidFill>
            <a:srgbClr val="FFFFFF"/>
          </a:solidFill>
          <a:ln w="9360">
            <a:solidFill>
              <a:srgbClr val="0033CC"/>
            </a:solidFill>
            <a:miter/>
          </a:ln>
        </p:spPr>
        <p:txBody>
          <a:bodyPr lIns="90000" tIns="46800" rIns="90000" bIns="46800"/>
          <a:lstStyle/>
          <a:p>
            <a:pPr algn="ctr">
              <a:lnSpc>
                <a:spcPct val="150000"/>
              </a:lnSpc>
              <a:buSzPct val="45000"/>
              <a:buFont typeface="StarSymbol"/>
              <a:buChar char=""/>
            </a:pPr>
            <a:r>
              <a:rPr lang="fr-FR" sz="900" b="1">
                <a:latin typeface="Arial"/>
              </a:rPr>
              <a:t>Kyiv: </a:t>
            </a:r>
            <a:endParaRPr/>
          </a:p>
          <a:p>
            <a:pPr algn="ctr">
              <a:buSzPct val="45000"/>
              <a:buFont typeface="StarSymbol"/>
              <a:buChar char=""/>
            </a:pPr>
            <a:r>
              <a:rPr lang="fr-FR" sz="900" b="1">
                <a:latin typeface="Arial"/>
              </a:rPr>
              <a:t>TSNUK, KINR</a:t>
            </a:r>
            <a:endParaRPr/>
          </a:p>
        </p:txBody>
      </p:sp>
      <p:sp>
        <p:nvSpPr>
          <p:cNvPr id="92" name="CustomShape 3"/>
          <p:cNvSpPr/>
          <p:nvPr/>
        </p:nvSpPr>
        <p:spPr>
          <a:xfrm>
            <a:off x="4571280" y="1325520"/>
            <a:ext cx="288720" cy="258480"/>
          </a:xfrm>
          <a:prstGeom prst="rect">
            <a:avLst/>
          </a:prstGeom>
          <a:solidFill>
            <a:srgbClr val="0033CC"/>
          </a:solidFill>
          <a:ln>
            <a:noFill/>
          </a:ln>
        </p:spPr>
      </p:sp>
      <p:sp>
        <p:nvSpPr>
          <p:cNvPr id="93" name="CustomShape 4"/>
          <p:cNvSpPr/>
          <p:nvPr/>
        </p:nvSpPr>
        <p:spPr>
          <a:xfrm>
            <a:off x="6946560" y="1469160"/>
            <a:ext cx="288720" cy="258840"/>
          </a:xfrm>
          <a:prstGeom prst="rect">
            <a:avLst/>
          </a:prstGeom>
          <a:solidFill>
            <a:srgbClr val="0033CC"/>
          </a:solidFill>
          <a:ln>
            <a:noFill/>
          </a:ln>
        </p:spPr>
      </p:sp>
      <p:sp>
        <p:nvSpPr>
          <p:cNvPr id="94" name="CustomShape 5"/>
          <p:cNvSpPr/>
          <p:nvPr/>
        </p:nvSpPr>
        <p:spPr>
          <a:xfrm>
            <a:off x="7236000" y="1582560"/>
            <a:ext cx="935280" cy="505440"/>
          </a:xfrm>
          <a:prstGeom prst="rect">
            <a:avLst/>
          </a:prstGeom>
          <a:solidFill>
            <a:srgbClr val="FFFFFF"/>
          </a:solidFill>
          <a:ln w="9360">
            <a:solidFill>
              <a:srgbClr val="0033CC"/>
            </a:solidFill>
            <a:miter/>
          </a:ln>
        </p:spPr>
        <p:txBody>
          <a:bodyPr lIns="90000" tIns="46800" rIns="90000" bIns="46800"/>
          <a:lstStyle/>
          <a:p>
            <a:pPr algn="ctr">
              <a:buSzPct val="45000"/>
              <a:buFont typeface="StarSymbol"/>
              <a:buChar char=""/>
            </a:pPr>
            <a:r>
              <a:rPr lang="fr-FR" sz="900" b="1">
                <a:latin typeface="Arial"/>
              </a:rPr>
              <a:t>Kharkiv: KNU, KIPT</a:t>
            </a:r>
            <a:endParaRPr/>
          </a:p>
        </p:txBody>
      </p:sp>
      <p:sp>
        <p:nvSpPr>
          <p:cNvPr id="95" name="CustomShape 6"/>
          <p:cNvSpPr/>
          <p:nvPr/>
        </p:nvSpPr>
        <p:spPr>
          <a:xfrm>
            <a:off x="6227280" y="1008000"/>
            <a:ext cx="288720" cy="258480"/>
          </a:xfrm>
          <a:prstGeom prst="rect">
            <a:avLst/>
          </a:prstGeom>
          <a:solidFill>
            <a:srgbClr val="0033CC"/>
          </a:solidFill>
          <a:ln>
            <a:noFill/>
          </a:ln>
        </p:spPr>
      </p:sp>
      <p:sp>
        <p:nvSpPr>
          <p:cNvPr id="96" name="CustomShape 7"/>
          <p:cNvSpPr/>
          <p:nvPr/>
        </p:nvSpPr>
        <p:spPr>
          <a:xfrm>
            <a:off x="5867280" y="567720"/>
            <a:ext cx="811080" cy="368280"/>
          </a:xfrm>
          <a:prstGeom prst="rect">
            <a:avLst/>
          </a:prstGeom>
          <a:solidFill>
            <a:srgbClr val="FFFFFF"/>
          </a:solidFill>
          <a:ln w="9360">
            <a:solidFill>
              <a:srgbClr val="0033CC"/>
            </a:solidFill>
            <a:miter/>
          </a:ln>
        </p:spPr>
        <p:txBody>
          <a:bodyPr lIns="90000" tIns="46800" rIns="90000" bIns="46800"/>
          <a:lstStyle/>
          <a:p>
            <a:pPr algn="ctr">
              <a:buSzPct val="45000"/>
              <a:buFont typeface="StarSymbol"/>
              <a:buChar char=""/>
            </a:pPr>
            <a:r>
              <a:rPr lang="fr-FR" sz="900" b="1">
                <a:latin typeface="Arial"/>
              </a:rPr>
              <a:t>Sumy: IAP</a:t>
            </a:r>
            <a:endParaRPr/>
          </a:p>
        </p:txBody>
      </p:sp>
      <p:sp>
        <p:nvSpPr>
          <p:cNvPr id="97" name="TextShape 8"/>
          <p:cNvSpPr txBox="1"/>
          <p:nvPr/>
        </p:nvSpPr>
        <p:spPr>
          <a:xfrm>
            <a:off x="236320" y="4662480"/>
            <a:ext cx="9648000" cy="2815920"/>
          </a:xfrm>
          <a:prstGeom prst="rect">
            <a:avLst/>
          </a:prstGeom>
        </p:spPr>
        <p:txBody>
          <a:bodyPr lIns="90000" tIns="45000" rIns="90000" bIns="45000"/>
          <a:lstStyle/>
          <a:p>
            <a:pPr algn="just"/>
            <a:r>
              <a:rPr lang="x-none" sz="2200" dirty="0">
                <a:latin typeface="Arial"/>
              </a:rPr>
              <a:t> </a:t>
            </a:r>
            <a:r>
              <a:rPr lang="x-none" sz="2000" dirty="0">
                <a:latin typeface="Arial"/>
              </a:rPr>
              <a:t>the development of comprehensive set of experimental techniques and versatile test platforms for development, characterization and testing of wide range of radiation detector systems for medical imaging, beam and dose monitoring and other medicine applications. </a:t>
            </a:r>
            <a:r>
              <a:rPr lang="x-none" sz="2000" dirty="0">
                <a:solidFill>
                  <a:srgbClr val="0000FF"/>
                </a:solidFill>
                <a:latin typeface="Arial"/>
              </a:rPr>
              <a:t>On the base of these platforms set of prototype systems for using in radiation therapy and diagnostics will be designed and built.</a:t>
            </a:r>
            <a:r>
              <a:rPr lang="x-none" sz="2000" dirty="0">
                <a:latin typeface="Arial"/>
              </a:rPr>
              <a:t> The set of versatile test platforms is divided territorially </a:t>
            </a:r>
            <a:r>
              <a:rPr lang="x-none" sz="2000" b="1" dirty="0">
                <a:solidFill>
                  <a:srgbClr val="7E0021"/>
                </a:solidFill>
                <a:latin typeface="Arial"/>
              </a:rPr>
              <a:t>on Kyiv platform</a:t>
            </a:r>
            <a:r>
              <a:rPr lang="x-none" sz="2000" dirty="0">
                <a:latin typeface="Arial"/>
              </a:rPr>
              <a:t> and </a:t>
            </a:r>
            <a:r>
              <a:rPr lang="x-none" sz="2000" b="1" dirty="0">
                <a:solidFill>
                  <a:srgbClr val="7E0021"/>
                </a:solidFill>
                <a:latin typeface="Arial"/>
              </a:rPr>
              <a:t>Kharkiv platform</a:t>
            </a:r>
            <a:r>
              <a:rPr lang="x-none" sz="2000" b="1" dirty="0">
                <a:latin typeface="Arial"/>
              </a:rPr>
              <a:t>. </a:t>
            </a:r>
            <a:endParaRPr dirty="0"/>
          </a:p>
          <a:p>
            <a:r>
              <a:rPr lang="fr-FR" b="1" dirty="0">
                <a:solidFill>
                  <a:srgbClr val="0000CC"/>
                </a:solidFill>
                <a:latin typeface="Arial"/>
              </a:rPr>
              <a:t>Construction/</a:t>
            </a:r>
            <a:r>
              <a:rPr lang="fr-FR" b="1" dirty="0" err="1">
                <a:solidFill>
                  <a:srgbClr val="0000CC"/>
                </a:solidFill>
                <a:latin typeface="Arial"/>
              </a:rPr>
              <a:t>operation</a:t>
            </a:r>
            <a:r>
              <a:rPr lang="fr-FR" b="1" dirty="0">
                <a:solidFill>
                  <a:srgbClr val="0000CC"/>
                </a:solidFill>
                <a:latin typeface="Arial"/>
              </a:rPr>
              <a:t> of the </a:t>
            </a:r>
            <a:r>
              <a:rPr lang="fr-FR" b="1" dirty="0" err="1">
                <a:solidFill>
                  <a:srgbClr val="0000CC"/>
                </a:solidFill>
                <a:latin typeface="Arial"/>
              </a:rPr>
              <a:t>platforms</a:t>
            </a:r>
            <a:r>
              <a:rPr lang="fr-FR" b="1" dirty="0">
                <a:solidFill>
                  <a:srgbClr val="0000CC"/>
                </a:solidFill>
                <a:latin typeface="Arial"/>
              </a:rPr>
              <a:t> </a:t>
            </a:r>
            <a:r>
              <a:rPr lang="fr-FR" b="1" dirty="0" err="1">
                <a:solidFill>
                  <a:srgbClr val="0000CC"/>
                </a:solidFill>
                <a:latin typeface="Arial"/>
              </a:rPr>
              <a:t>will</a:t>
            </a:r>
            <a:r>
              <a:rPr lang="fr-FR" b="1" dirty="0">
                <a:solidFill>
                  <a:srgbClr val="0000CC"/>
                </a:solidFill>
                <a:latin typeface="Arial"/>
              </a:rPr>
              <a:t> </a:t>
            </a:r>
            <a:r>
              <a:rPr lang="fr-FR" b="1" dirty="0" err="1">
                <a:solidFill>
                  <a:srgbClr val="0000CC"/>
                </a:solidFill>
                <a:latin typeface="Arial"/>
              </a:rPr>
              <a:t>be</a:t>
            </a:r>
            <a:r>
              <a:rPr lang="fr-FR" b="1" dirty="0">
                <a:solidFill>
                  <a:srgbClr val="0000CC"/>
                </a:solidFill>
                <a:latin typeface="Arial"/>
              </a:rPr>
              <a:t> </a:t>
            </a:r>
            <a:r>
              <a:rPr lang="fr-FR" b="1" dirty="0" err="1">
                <a:solidFill>
                  <a:srgbClr val="0000CC"/>
                </a:solidFill>
                <a:latin typeface="Arial"/>
              </a:rPr>
              <a:t>assisted</a:t>
            </a:r>
            <a:r>
              <a:rPr lang="fr-FR" b="1" dirty="0">
                <a:solidFill>
                  <a:srgbClr val="00CC00"/>
                </a:solidFill>
                <a:latin typeface="Arial"/>
              </a:rPr>
              <a:t> by the CNRS </a:t>
            </a:r>
            <a:r>
              <a:rPr lang="fr-FR" b="1" dirty="0" smtClean="0">
                <a:solidFill>
                  <a:srgbClr val="00CC00"/>
                </a:solidFill>
                <a:latin typeface="Arial"/>
              </a:rPr>
              <a:t>(LAL) </a:t>
            </a:r>
            <a:r>
              <a:rPr lang="fr-FR" b="1" dirty="0" err="1" smtClean="0">
                <a:solidFill>
                  <a:srgbClr val="00CC00"/>
                </a:solidFill>
                <a:latin typeface="Arial"/>
              </a:rPr>
              <a:t>scientists</a:t>
            </a:r>
            <a:r>
              <a:rPr lang="fr-FR" b="1" dirty="0" smtClean="0">
                <a:solidFill>
                  <a:srgbClr val="00CC00"/>
                </a:solidFill>
                <a:latin typeface="Arial"/>
              </a:rPr>
              <a:t> </a:t>
            </a:r>
            <a:r>
              <a:rPr lang="fr-FR" b="1" dirty="0">
                <a:solidFill>
                  <a:srgbClr val="00CC00"/>
                </a:solidFill>
                <a:latin typeface="Arial"/>
              </a:rPr>
              <a:t>and </a:t>
            </a:r>
            <a:r>
              <a:rPr lang="fr-FR" b="1" dirty="0" err="1">
                <a:solidFill>
                  <a:srgbClr val="00CC00"/>
                </a:solidFill>
                <a:latin typeface="Arial"/>
              </a:rPr>
              <a:t>engineers</a:t>
            </a:r>
            <a:r>
              <a:rPr lang="fr-FR" b="1" dirty="0">
                <a:solidFill>
                  <a:srgbClr val="00CC00"/>
                </a:solidFill>
                <a:latin typeface="Arial"/>
              </a:rPr>
              <a:t> (</a:t>
            </a:r>
            <a:r>
              <a:rPr lang="fr-FR" b="1" dirty="0" err="1">
                <a:solidFill>
                  <a:srgbClr val="00CC00"/>
                </a:solidFill>
                <a:latin typeface="Arial"/>
              </a:rPr>
              <a:t>advisory</a:t>
            </a:r>
            <a:r>
              <a:rPr lang="fr-FR" b="1" dirty="0">
                <a:solidFill>
                  <a:srgbClr val="00CC00"/>
                </a:solidFill>
                <a:latin typeface="Arial"/>
              </a:rPr>
              <a:t> and </a:t>
            </a:r>
            <a:r>
              <a:rPr lang="fr-FR" b="1" dirty="0" err="1">
                <a:solidFill>
                  <a:srgbClr val="00CC00"/>
                </a:solidFill>
                <a:latin typeface="Arial"/>
              </a:rPr>
              <a:t>technical</a:t>
            </a:r>
            <a:r>
              <a:rPr lang="fr-FR" b="1" dirty="0">
                <a:solidFill>
                  <a:srgbClr val="00CC00"/>
                </a:solidFill>
                <a:latin typeface="Arial"/>
              </a:rPr>
              <a:t> expertise) </a:t>
            </a:r>
            <a:r>
              <a:rPr lang="fr-FR" b="1" dirty="0">
                <a:solidFill>
                  <a:srgbClr val="0000FF"/>
                </a:solidFill>
                <a:latin typeface="Arial"/>
              </a:rPr>
              <a:t>via the LIA program</a:t>
            </a:r>
            <a:r>
              <a:rPr lang="x-none" sz="2000" dirty="0">
                <a:solidFill>
                  <a:srgbClr val="0000FF"/>
                </a:solidFill>
                <a:latin typeface="Arial"/>
              </a:rPr>
              <a:t> </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467280" y="750600"/>
            <a:ext cx="8964720" cy="1337400"/>
          </a:xfrm>
          <a:prstGeom prst="rect">
            <a:avLst/>
          </a:prstGeom>
          <a:noFill/>
          <a:ln>
            <a:noFill/>
          </a:ln>
        </p:spPr>
        <p:txBody>
          <a:bodyPr lIns="90000" tIns="46800" rIns="90000" bIns="46800"/>
          <a:lstStyle/>
          <a:p>
            <a:pPr>
              <a:lnSpc>
                <a:spcPct val="120000"/>
              </a:lnSpc>
              <a:buSzPct val="45000"/>
              <a:buFont typeface="StarSymbol"/>
              <a:buChar char=""/>
            </a:pPr>
            <a:r>
              <a:rPr lang="fr-FR" sz="2400" b="1">
                <a:solidFill>
                  <a:srgbClr val="0000CC"/>
                </a:solidFill>
                <a:latin typeface="Arial"/>
              </a:rPr>
              <a:t>Two sites</a:t>
            </a:r>
            <a:r>
              <a:rPr lang="fr-FR" sz="2400" b="1">
                <a:latin typeface="Arial"/>
              </a:rPr>
              <a:t> </a:t>
            </a:r>
            <a:r>
              <a:rPr lang="fr-FR" sz="2400">
                <a:latin typeface="Arial"/>
              </a:rPr>
              <a:t>at major universities of Ukraine : Taras Shevchenko National University of Kyiv and V. N. Karazin Kharkiv National University</a:t>
            </a:r>
            <a:endParaRPr/>
          </a:p>
        </p:txBody>
      </p:sp>
      <p:sp>
        <p:nvSpPr>
          <p:cNvPr id="99" name="TextShape 2"/>
          <p:cNvSpPr txBox="1"/>
          <p:nvPr/>
        </p:nvSpPr>
        <p:spPr>
          <a:xfrm>
            <a:off x="2448000" y="187200"/>
            <a:ext cx="4680000" cy="460800"/>
          </a:xfrm>
          <a:prstGeom prst="rect">
            <a:avLst/>
          </a:prstGeom>
        </p:spPr>
        <p:txBody>
          <a:bodyPr lIns="90000" tIns="45000" rIns="90000" bIns="45000"/>
          <a:lstStyle/>
          <a:p>
            <a:pPr algn="ctr">
              <a:lnSpc>
                <a:spcPct val="120000"/>
              </a:lnSpc>
            </a:pPr>
            <a:r>
              <a:rPr lang="en-US" sz="2600" b="1">
                <a:solidFill>
                  <a:srgbClr val="0000CC"/>
                </a:solidFill>
                <a:latin typeface="Arial"/>
                <a:ea typeface="SimSun"/>
              </a:rPr>
              <a:t>Sites to host the platforms</a:t>
            </a:r>
            <a:endParaRPr/>
          </a:p>
        </p:txBody>
      </p:sp>
      <p:sp>
        <p:nvSpPr>
          <p:cNvPr id="100" name="TextShape 3"/>
          <p:cNvSpPr txBox="1"/>
          <p:nvPr/>
        </p:nvSpPr>
        <p:spPr>
          <a:xfrm>
            <a:off x="1094040" y="2376000"/>
            <a:ext cx="8913960" cy="3781080"/>
          </a:xfrm>
          <a:prstGeom prst="rect">
            <a:avLst/>
          </a:prstGeom>
        </p:spPr>
        <p:txBody>
          <a:bodyPr lIns="90000" tIns="45000" rIns="90000" bIns="45000"/>
          <a:lstStyle/>
          <a:p>
            <a:pPr>
              <a:lnSpc>
                <a:spcPct val="150000"/>
              </a:lnSpc>
            </a:pPr>
            <a:r>
              <a:rPr lang="fr-FR" sz="2200" dirty="0">
                <a:solidFill>
                  <a:srgbClr val="000000"/>
                </a:solidFill>
                <a:latin typeface="Arial"/>
                <a:ea typeface="Droid Sans Fallback"/>
              </a:rPr>
              <a:t>The </a:t>
            </a:r>
            <a:r>
              <a:rPr lang="fr-FR" sz="2200" b="1" dirty="0" err="1">
                <a:solidFill>
                  <a:srgbClr val="0000CC"/>
                </a:solidFill>
                <a:latin typeface="Arial"/>
                <a:ea typeface="Droid Sans Fallback"/>
              </a:rPr>
              <a:t>hosting</a:t>
            </a:r>
            <a:r>
              <a:rPr lang="fr-FR" sz="2200" b="1" dirty="0">
                <a:solidFill>
                  <a:srgbClr val="0000CC"/>
                </a:solidFill>
                <a:latin typeface="Arial"/>
                <a:ea typeface="Droid Sans Fallback"/>
              </a:rPr>
              <a:t> </a:t>
            </a:r>
            <a:r>
              <a:rPr lang="fr-FR" sz="2200" b="1" dirty="0" err="1">
                <a:solidFill>
                  <a:srgbClr val="0000CC"/>
                </a:solidFill>
                <a:latin typeface="Arial"/>
                <a:ea typeface="Droid Sans Fallback"/>
              </a:rPr>
              <a:t>universities</a:t>
            </a:r>
            <a:r>
              <a:rPr lang="fr-FR" sz="2200" b="1" dirty="0">
                <a:solidFill>
                  <a:srgbClr val="0000CC"/>
                </a:solidFill>
                <a:latin typeface="Arial"/>
                <a:ea typeface="Droid Sans Fallback"/>
              </a:rPr>
              <a:t> </a:t>
            </a:r>
            <a:r>
              <a:rPr lang="fr-FR" sz="2200" b="1" dirty="0" err="1">
                <a:solidFill>
                  <a:srgbClr val="0000CC"/>
                </a:solidFill>
                <a:latin typeface="Arial"/>
                <a:ea typeface="Droid Sans Fallback"/>
              </a:rPr>
              <a:t>will</a:t>
            </a:r>
            <a:r>
              <a:rPr lang="fr-FR" sz="2200" b="1" dirty="0">
                <a:solidFill>
                  <a:srgbClr val="0000CC"/>
                </a:solidFill>
                <a:latin typeface="Arial"/>
                <a:ea typeface="Droid Sans Fallback"/>
              </a:rPr>
              <a:t> engage</a:t>
            </a:r>
            <a:r>
              <a:rPr lang="fr-FR" sz="2200" b="1" dirty="0">
                <a:solidFill>
                  <a:srgbClr val="000000"/>
                </a:solidFill>
                <a:latin typeface="Arial"/>
                <a:ea typeface="Droid Sans Fallback"/>
              </a:rPr>
              <a:t> </a:t>
            </a:r>
            <a:r>
              <a:rPr lang="fr-FR" sz="2200" dirty="0">
                <a:solidFill>
                  <a:srgbClr val="000000"/>
                </a:solidFill>
                <a:latin typeface="Arial"/>
                <a:ea typeface="Droid Sans Fallback"/>
              </a:rPr>
              <a:t>:</a:t>
            </a:r>
            <a:endParaRPr dirty="0"/>
          </a:p>
          <a:p>
            <a:pPr lvl="1">
              <a:lnSpc>
                <a:spcPct val="150000"/>
              </a:lnSpc>
              <a:buFont typeface="Wingdings" charset="2"/>
              <a:buChar char=""/>
            </a:pPr>
            <a:r>
              <a:rPr lang="fr-FR" sz="2200" dirty="0">
                <a:solidFill>
                  <a:srgbClr val="000000"/>
                </a:solidFill>
                <a:latin typeface="Comic Sans MS"/>
                <a:ea typeface="Arial"/>
              </a:rPr>
              <a:t>t</a:t>
            </a:r>
            <a:r>
              <a:rPr lang="fr-FR" sz="2000" dirty="0">
                <a:solidFill>
                  <a:srgbClr val="000000"/>
                </a:solidFill>
                <a:latin typeface="Comic Sans MS"/>
                <a:ea typeface="Arial"/>
              </a:rPr>
              <a:t>o </a:t>
            </a:r>
            <a:r>
              <a:rPr lang="fr-FR" sz="2000" dirty="0" err="1">
                <a:solidFill>
                  <a:srgbClr val="000000"/>
                </a:solidFill>
                <a:latin typeface="Comic Sans MS"/>
                <a:ea typeface="Arial"/>
              </a:rPr>
              <a:t>provide</a:t>
            </a:r>
            <a:r>
              <a:rPr lang="fr-FR" sz="2000" dirty="0">
                <a:solidFill>
                  <a:srgbClr val="000000"/>
                </a:solidFill>
                <a:latin typeface="Comic Sans MS"/>
                <a:ea typeface="Arial"/>
              </a:rPr>
              <a:t> the location; </a:t>
            </a:r>
            <a:endParaRPr dirty="0"/>
          </a:p>
          <a:p>
            <a:pPr lvl="1">
              <a:lnSpc>
                <a:spcPct val="150000"/>
              </a:lnSpc>
              <a:buFont typeface="Wingdings" charset="2"/>
              <a:buChar char=""/>
            </a:pPr>
            <a:r>
              <a:rPr lang="fr-FR" sz="2000" dirty="0">
                <a:solidFill>
                  <a:srgbClr val="000000"/>
                </a:solidFill>
                <a:latin typeface="Comic Sans MS"/>
                <a:ea typeface="Arial"/>
              </a:rPr>
              <a:t>to </a:t>
            </a:r>
            <a:r>
              <a:rPr lang="fr-FR" sz="2000" dirty="0" err="1">
                <a:solidFill>
                  <a:srgbClr val="000000"/>
                </a:solidFill>
                <a:latin typeface="Comic Sans MS"/>
                <a:ea typeface="Arial"/>
              </a:rPr>
              <a:t>cover</a:t>
            </a:r>
            <a:r>
              <a:rPr lang="fr-FR" sz="2000" dirty="0">
                <a:solidFill>
                  <a:srgbClr val="000000"/>
                </a:solidFill>
                <a:latin typeface="Comic Sans MS"/>
                <a:ea typeface="Arial"/>
              </a:rPr>
              <a:t> </a:t>
            </a:r>
            <a:r>
              <a:rPr lang="fr-FR" sz="2000" dirty="0" err="1">
                <a:solidFill>
                  <a:srgbClr val="000000"/>
                </a:solidFill>
                <a:latin typeface="Comic Sans MS"/>
                <a:ea typeface="Arial"/>
              </a:rPr>
              <a:t>electricity</a:t>
            </a:r>
            <a:r>
              <a:rPr lang="fr-FR" sz="2000" dirty="0">
                <a:solidFill>
                  <a:srgbClr val="000000"/>
                </a:solidFill>
                <a:latin typeface="Comic Sans MS"/>
                <a:ea typeface="Arial"/>
              </a:rPr>
              <a:t>/water/… </a:t>
            </a:r>
            <a:r>
              <a:rPr lang="fr-FR" sz="2000" dirty="0" err="1">
                <a:solidFill>
                  <a:srgbClr val="000000"/>
                </a:solidFill>
                <a:latin typeface="Comic Sans MS"/>
                <a:ea typeface="Arial"/>
              </a:rPr>
              <a:t>consumption</a:t>
            </a:r>
            <a:r>
              <a:rPr lang="fr-FR" sz="2000" dirty="0">
                <a:solidFill>
                  <a:srgbClr val="000000"/>
                </a:solidFill>
                <a:latin typeface="Comic Sans MS"/>
                <a:ea typeface="Arial"/>
              </a:rPr>
              <a:t>; </a:t>
            </a:r>
            <a:endParaRPr dirty="0"/>
          </a:p>
          <a:p>
            <a:pPr lvl="1">
              <a:lnSpc>
                <a:spcPct val="150000"/>
              </a:lnSpc>
              <a:buFont typeface="Wingdings" charset="2"/>
              <a:buChar char=""/>
            </a:pPr>
            <a:r>
              <a:rPr lang="fr-FR" sz="2000" dirty="0">
                <a:solidFill>
                  <a:srgbClr val="000000"/>
                </a:solidFill>
                <a:latin typeface="Comic Sans MS"/>
                <a:ea typeface="Arial"/>
              </a:rPr>
              <a:t>to </a:t>
            </a:r>
            <a:r>
              <a:rPr lang="fr-FR" sz="2000" dirty="0" err="1">
                <a:solidFill>
                  <a:srgbClr val="000000"/>
                </a:solidFill>
                <a:latin typeface="Comic Sans MS"/>
                <a:ea typeface="Arial"/>
              </a:rPr>
              <a:t>provide</a:t>
            </a:r>
            <a:r>
              <a:rPr lang="fr-FR" sz="2000" dirty="0">
                <a:solidFill>
                  <a:srgbClr val="000000"/>
                </a:solidFill>
                <a:latin typeface="Comic Sans MS"/>
                <a:ea typeface="Arial"/>
              </a:rPr>
              <a:t> </a:t>
            </a:r>
            <a:r>
              <a:rPr lang="fr-FR" sz="2000" dirty="0" err="1">
                <a:solidFill>
                  <a:srgbClr val="000000"/>
                </a:solidFill>
                <a:latin typeface="Comic Sans MS"/>
                <a:ea typeface="Arial"/>
              </a:rPr>
              <a:t>technical</a:t>
            </a:r>
            <a:r>
              <a:rPr lang="fr-FR" sz="2000" dirty="0">
                <a:solidFill>
                  <a:srgbClr val="000000"/>
                </a:solidFill>
                <a:latin typeface="Comic Sans MS"/>
                <a:ea typeface="Arial"/>
              </a:rPr>
              <a:t> support of </a:t>
            </a:r>
            <a:r>
              <a:rPr lang="fr-FR" sz="2000" dirty="0" err="1">
                <a:solidFill>
                  <a:srgbClr val="000000"/>
                </a:solidFill>
                <a:latin typeface="Comic Sans MS"/>
                <a:ea typeface="Arial"/>
              </a:rPr>
              <a:t>their</a:t>
            </a:r>
            <a:r>
              <a:rPr lang="fr-FR" sz="2000" dirty="0">
                <a:solidFill>
                  <a:srgbClr val="000000"/>
                </a:solidFill>
                <a:latin typeface="Comic Sans MS"/>
                <a:ea typeface="Arial"/>
              </a:rPr>
              <a:t> </a:t>
            </a:r>
            <a:r>
              <a:rPr lang="fr-FR" sz="2000" dirty="0" err="1">
                <a:solidFill>
                  <a:srgbClr val="000000"/>
                </a:solidFill>
                <a:latin typeface="Comic Sans MS"/>
                <a:ea typeface="Arial"/>
              </a:rPr>
              <a:t>platform</a:t>
            </a:r>
            <a:r>
              <a:rPr lang="fr-FR" sz="2000" dirty="0">
                <a:solidFill>
                  <a:srgbClr val="000000"/>
                </a:solidFill>
                <a:latin typeface="Comic Sans MS"/>
                <a:ea typeface="Arial"/>
              </a:rPr>
              <a:t> </a:t>
            </a:r>
            <a:r>
              <a:rPr lang="fr-FR" sz="2000" dirty="0" err="1">
                <a:solidFill>
                  <a:srgbClr val="000000"/>
                </a:solidFill>
                <a:latin typeface="Comic Sans MS"/>
                <a:ea typeface="Arial"/>
              </a:rPr>
              <a:t>with</a:t>
            </a:r>
            <a:r>
              <a:rPr lang="fr-FR" sz="2000" dirty="0">
                <a:solidFill>
                  <a:srgbClr val="000000"/>
                </a:solidFill>
                <a:latin typeface="Comic Sans MS"/>
                <a:ea typeface="Arial"/>
              </a:rPr>
              <a:t> the local </a:t>
            </a:r>
            <a:r>
              <a:rPr lang="fr-FR" sz="2000" dirty="0" err="1">
                <a:solidFill>
                  <a:srgbClr val="000000"/>
                </a:solidFill>
                <a:latin typeface="Comic Sans MS"/>
                <a:ea typeface="Arial"/>
              </a:rPr>
              <a:t>manpower</a:t>
            </a:r>
            <a:r>
              <a:rPr lang="fr-FR" sz="2000" dirty="0">
                <a:solidFill>
                  <a:srgbClr val="000000"/>
                </a:solidFill>
                <a:latin typeface="Comic Sans MS"/>
                <a:ea typeface="Arial"/>
              </a:rPr>
              <a:t>; </a:t>
            </a:r>
            <a:endParaRPr dirty="0"/>
          </a:p>
          <a:p>
            <a:pPr lvl="1">
              <a:lnSpc>
                <a:spcPct val="150000"/>
              </a:lnSpc>
              <a:buFont typeface="Wingdings" charset="2"/>
              <a:buChar char=""/>
            </a:pPr>
            <a:r>
              <a:rPr lang="fr-FR" sz="2000" dirty="0">
                <a:solidFill>
                  <a:srgbClr val="000000"/>
                </a:solidFill>
                <a:latin typeface="Comic Sans MS"/>
                <a:ea typeface="Arial"/>
              </a:rPr>
              <a:t>to </a:t>
            </a:r>
            <a:r>
              <a:rPr lang="fr-FR" sz="2000" dirty="0" err="1">
                <a:solidFill>
                  <a:srgbClr val="000000"/>
                </a:solidFill>
                <a:latin typeface="Comic Sans MS"/>
                <a:ea typeface="Arial"/>
              </a:rPr>
              <a:t>provide</a:t>
            </a:r>
            <a:r>
              <a:rPr lang="fr-FR" sz="2000" dirty="0">
                <a:solidFill>
                  <a:srgbClr val="000000"/>
                </a:solidFill>
                <a:latin typeface="Comic Sans MS"/>
                <a:ea typeface="Arial"/>
              </a:rPr>
              <a:t> </a:t>
            </a:r>
            <a:r>
              <a:rPr lang="fr-FR" sz="2000" dirty="0" err="1">
                <a:solidFill>
                  <a:srgbClr val="000000"/>
                </a:solidFill>
                <a:latin typeface="Comic Sans MS"/>
                <a:ea typeface="Arial"/>
              </a:rPr>
              <a:t>access</a:t>
            </a:r>
            <a:r>
              <a:rPr lang="fr-FR" sz="2000" dirty="0">
                <a:solidFill>
                  <a:srgbClr val="000000"/>
                </a:solidFill>
                <a:latin typeface="Comic Sans MS"/>
                <a:ea typeface="Arial"/>
              </a:rPr>
              <a:t> to the </a:t>
            </a:r>
            <a:r>
              <a:rPr lang="fr-FR" sz="2000" dirty="0" err="1">
                <a:solidFill>
                  <a:srgbClr val="000000"/>
                </a:solidFill>
                <a:latin typeface="Comic Sans MS"/>
                <a:ea typeface="Arial"/>
              </a:rPr>
              <a:t>platform</a:t>
            </a:r>
            <a:r>
              <a:rPr lang="fr-FR" sz="2000" dirty="0">
                <a:solidFill>
                  <a:srgbClr val="000000"/>
                </a:solidFill>
                <a:latin typeface="Comic Sans MS"/>
                <a:ea typeface="Arial"/>
              </a:rPr>
              <a:t> site and </a:t>
            </a:r>
            <a:r>
              <a:rPr lang="fr-FR" sz="2000" dirty="0" err="1">
                <a:solidFill>
                  <a:srgbClr val="000000"/>
                </a:solidFill>
                <a:latin typeface="Comic Sans MS"/>
                <a:ea typeface="Arial"/>
              </a:rPr>
              <a:t>equipment</a:t>
            </a:r>
            <a:r>
              <a:rPr lang="fr-FR" sz="2000" dirty="0">
                <a:solidFill>
                  <a:srgbClr val="000000"/>
                </a:solidFill>
                <a:latin typeface="Comic Sans MS"/>
                <a:ea typeface="Arial"/>
              </a:rPr>
              <a:t>, to </a:t>
            </a:r>
            <a:r>
              <a:rPr lang="fr-FR" sz="2000" dirty="0" err="1">
                <a:solidFill>
                  <a:srgbClr val="000000"/>
                </a:solidFill>
                <a:latin typeface="Comic Sans MS"/>
                <a:ea typeface="Arial"/>
              </a:rPr>
              <a:t>provide</a:t>
            </a:r>
            <a:r>
              <a:rPr lang="fr-FR" sz="2000" dirty="0">
                <a:solidFill>
                  <a:srgbClr val="000000"/>
                </a:solidFill>
                <a:latin typeface="Comic Sans MS"/>
                <a:ea typeface="Arial"/>
              </a:rPr>
              <a:t> </a:t>
            </a:r>
            <a:r>
              <a:rPr lang="fr-FR" sz="2000" dirty="0" err="1">
                <a:solidFill>
                  <a:srgbClr val="000000"/>
                </a:solidFill>
                <a:latin typeface="Comic Sans MS"/>
                <a:ea typeface="Arial"/>
              </a:rPr>
              <a:t>required</a:t>
            </a:r>
            <a:r>
              <a:rPr lang="fr-FR" sz="2000" dirty="0">
                <a:solidFill>
                  <a:srgbClr val="000000"/>
                </a:solidFill>
                <a:latin typeface="Comic Sans MS"/>
                <a:ea typeface="Arial"/>
              </a:rPr>
              <a:t> help and assistance to the LIA </a:t>
            </a:r>
            <a:r>
              <a:rPr lang="fr-FR" sz="2000" dirty="0" err="1">
                <a:solidFill>
                  <a:srgbClr val="000000"/>
                </a:solidFill>
                <a:latin typeface="Comic Sans MS"/>
                <a:ea typeface="Arial"/>
              </a:rPr>
              <a:t>partners</a:t>
            </a:r>
            <a:r>
              <a:rPr lang="fr-FR" sz="2000" dirty="0">
                <a:solidFill>
                  <a:srgbClr val="000000"/>
                </a:solidFill>
                <a:latin typeface="Comic Sans MS"/>
                <a:ea typeface="Arial"/>
              </a:rPr>
              <a:t>;  </a:t>
            </a:r>
            <a:endParaRPr dirty="0"/>
          </a:p>
          <a:p>
            <a:pPr lvl="1">
              <a:lnSpc>
                <a:spcPct val="150000"/>
              </a:lnSpc>
              <a:buFont typeface="Wingdings" charset="2"/>
              <a:buChar char=""/>
            </a:pPr>
            <a:r>
              <a:rPr lang="fr-FR" sz="2000" dirty="0">
                <a:solidFill>
                  <a:srgbClr val="000000"/>
                </a:solidFill>
                <a:latin typeface="Comic Sans MS"/>
                <a:ea typeface="Arial"/>
              </a:rPr>
              <a:t>to </a:t>
            </a:r>
            <a:r>
              <a:rPr lang="fr-FR" sz="2000" dirty="0" err="1">
                <a:solidFill>
                  <a:srgbClr val="000000"/>
                </a:solidFill>
                <a:latin typeface="Comic Sans MS"/>
                <a:ea typeface="Arial"/>
              </a:rPr>
              <a:t>receive</a:t>
            </a:r>
            <a:r>
              <a:rPr lang="fr-FR" sz="2000" dirty="0">
                <a:solidFill>
                  <a:srgbClr val="000000"/>
                </a:solidFill>
                <a:latin typeface="Comic Sans MS"/>
                <a:ea typeface="Arial"/>
              </a:rPr>
              <a:t> </a:t>
            </a:r>
            <a:r>
              <a:rPr lang="fr-FR" sz="2000" dirty="0" err="1">
                <a:solidFill>
                  <a:srgbClr val="000000"/>
                </a:solidFill>
                <a:latin typeface="Comic Sans MS"/>
                <a:ea typeface="Arial"/>
              </a:rPr>
              <a:t>partner’s</a:t>
            </a:r>
            <a:r>
              <a:rPr lang="fr-FR" sz="2000" dirty="0">
                <a:solidFill>
                  <a:srgbClr val="000000"/>
                </a:solidFill>
                <a:latin typeface="Comic Sans MS"/>
                <a:ea typeface="Arial"/>
              </a:rPr>
              <a:t> </a:t>
            </a:r>
            <a:r>
              <a:rPr lang="fr-FR" sz="2000" dirty="0" err="1">
                <a:solidFill>
                  <a:srgbClr val="000000"/>
                </a:solidFill>
                <a:latin typeface="Comic Sans MS"/>
                <a:ea typeface="Arial"/>
              </a:rPr>
              <a:t>trainees</a:t>
            </a:r>
            <a:r>
              <a:rPr lang="fr-FR" sz="2000" dirty="0">
                <a:solidFill>
                  <a:srgbClr val="000000"/>
                </a:solidFill>
                <a:latin typeface="Comic Sans MS"/>
                <a:ea typeface="Arial"/>
              </a:rPr>
              <a:t>. </a:t>
            </a:r>
            <a:endParaRPr dirty="0"/>
          </a:p>
        </p:txBody>
      </p:sp>
      <p:sp>
        <p:nvSpPr>
          <p:cNvPr id="101" name="TextShape 4"/>
          <p:cNvSpPr txBox="1"/>
          <p:nvPr/>
        </p:nvSpPr>
        <p:spPr>
          <a:xfrm>
            <a:off x="360000" y="6383520"/>
            <a:ext cx="9504000" cy="788400"/>
          </a:xfrm>
          <a:prstGeom prst="rect">
            <a:avLst/>
          </a:prstGeom>
        </p:spPr>
        <p:txBody>
          <a:bodyPr lIns="90000" tIns="45000" rIns="90000" bIns="45000"/>
          <a:lstStyle/>
          <a:p>
            <a:pPr>
              <a:lnSpc>
                <a:spcPct val="120000"/>
              </a:lnSpc>
            </a:pPr>
            <a:r>
              <a:rPr lang="fr-FR" sz="2000">
                <a:latin typeface="Arial"/>
              </a:rPr>
              <a:t>Each site provides a </a:t>
            </a:r>
            <a:r>
              <a:rPr lang="fr-FR" sz="2000" b="1">
                <a:solidFill>
                  <a:srgbClr val="0000CC"/>
                </a:solidFill>
                <a:latin typeface="Arial"/>
              </a:rPr>
              <a:t>free of charge assistance (except for cost of materials) </a:t>
            </a:r>
            <a:r>
              <a:rPr lang="fr-FR" sz="2000">
                <a:solidFill>
                  <a:srgbClr val="0000CC"/>
                </a:solidFill>
                <a:latin typeface="Arial"/>
              </a:rPr>
              <a:t>to the </a:t>
            </a:r>
            <a:r>
              <a:rPr lang="fr-FR" sz="2400" b="1">
                <a:solidFill>
                  <a:srgbClr val="7E0021"/>
                </a:solidFill>
                <a:latin typeface="Arial"/>
              </a:rPr>
              <a:t>entire group of LIA partners</a:t>
            </a:r>
            <a:r>
              <a:rPr lang="fr-FR" sz="2000" b="1">
                <a:solidFill>
                  <a:srgbClr val="7E0021"/>
                </a:solidFill>
                <a:latin typeface="Arial"/>
              </a:rPr>
              <a:t>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1633320" y="234080"/>
            <a:ext cx="7449720" cy="3098400"/>
          </a:xfrm>
          <a:prstGeom prst="rect">
            <a:avLst/>
          </a:prstGeom>
        </p:spPr>
        <p:txBody>
          <a:bodyPr lIns="90000" tIns="45000" rIns="90000" bIns="45000"/>
          <a:lstStyle/>
          <a:p>
            <a:pPr>
              <a:lnSpc>
                <a:spcPct val="120000"/>
              </a:lnSpc>
            </a:pPr>
            <a:r>
              <a:rPr lang="en-US" sz="2800" b="1" dirty="0">
                <a:latin typeface="Arial"/>
                <a:ea typeface="SimSun"/>
              </a:rPr>
              <a:t>Kyiv platform</a:t>
            </a:r>
            <a:endParaRPr sz="2800" dirty="0"/>
          </a:p>
          <a:p>
            <a:pPr>
              <a:lnSpc>
                <a:spcPct val="120000"/>
              </a:lnSpc>
            </a:pPr>
            <a:r>
              <a:rPr lang="en-US" sz="1600" b="1" i="1" dirty="0">
                <a:solidFill>
                  <a:srgbClr val="0000CC"/>
                </a:solidFill>
                <a:latin typeface="Arial"/>
                <a:ea typeface="SimSun"/>
              </a:rPr>
              <a:t>Platform profile</a:t>
            </a:r>
            <a:r>
              <a:rPr lang="en-US" i="1" dirty="0">
                <a:latin typeface="Arial"/>
                <a:ea typeface="SimSun"/>
              </a:rPr>
              <a:t>: </a:t>
            </a:r>
          </a:p>
          <a:p>
            <a:pPr>
              <a:lnSpc>
                <a:spcPct val="120000"/>
              </a:lnSpc>
            </a:pPr>
            <a:r>
              <a:rPr lang="en-US" sz="2000" i="1" dirty="0" smtClean="0">
                <a:ea typeface="SimSun"/>
              </a:rPr>
              <a:t>generic </a:t>
            </a:r>
            <a:r>
              <a:rPr lang="en-US" sz="2000" i="1" dirty="0">
                <a:ea typeface="SimSun"/>
              </a:rPr>
              <a:t>services </a:t>
            </a:r>
            <a:endParaRPr lang="en-US" sz="2000" i="1" dirty="0" smtClean="0">
              <a:ea typeface="SimSun"/>
            </a:endParaRPr>
          </a:p>
          <a:p>
            <a:pPr>
              <a:lnSpc>
                <a:spcPct val="120000"/>
              </a:lnSpc>
            </a:pPr>
            <a:endParaRPr sz="800" dirty="0"/>
          </a:p>
          <a:p>
            <a:pPr>
              <a:lnSpc>
                <a:spcPct val="120000"/>
              </a:lnSpc>
              <a:buSzPct val="45000"/>
              <a:buFont typeface="StarSymbol"/>
              <a:buChar char=""/>
            </a:pPr>
            <a:r>
              <a:rPr lang="en-US" sz="2000" i="1" dirty="0" smtClean="0">
                <a:ea typeface="SimSun"/>
              </a:rPr>
              <a:t> MPGD</a:t>
            </a:r>
            <a:r>
              <a:rPr lang="en-US" sz="2000" i="1" dirty="0">
                <a:ea typeface="SimSun"/>
              </a:rPr>
              <a:t>, </a:t>
            </a:r>
            <a:r>
              <a:rPr lang="en-US" sz="2000" i="1" dirty="0" err="1">
                <a:ea typeface="SimSun"/>
              </a:rPr>
              <a:t>SiPM</a:t>
            </a:r>
            <a:r>
              <a:rPr lang="en-US" sz="2000" i="1" dirty="0">
                <a:ea typeface="SimSun"/>
              </a:rPr>
              <a:t>, scintillating detectors</a:t>
            </a:r>
            <a:endParaRPr sz="2000" dirty="0"/>
          </a:p>
          <a:p>
            <a:pPr>
              <a:lnSpc>
                <a:spcPct val="120000"/>
              </a:lnSpc>
              <a:buSzPct val="45000"/>
              <a:buFont typeface="StarSymbol"/>
              <a:buChar char=""/>
            </a:pPr>
            <a:r>
              <a:rPr lang="en-US" sz="2000" i="1" dirty="0" smtClean="0">
                <a:ea typeface="SimSun"/>
              </a:rPr>
              <a:t> Detector-equipped </a:t>
            </a:r>
            <a:r>
              <a:rPr lang="en-US" sz="2000" i="1" dirty="0">
                <a:ea typeface="SimSun"/>
              </a:rPr>
              <a:t>phantoms</a:t>
            </a:r>
            <a:endParaRPr sz="2000" dirty="0"/>
          </a:p>
          <a:p>
            <a:pPr>
              <a:lnSpc>
                <a:spcPct val="120000"/>
              </a:lnSpc>
              <a:buSzPct val="45000"/>
              <a:buFont typeface="StarSymbol"/>
              <a:buChar char=""/>
            </a:pPr>
            <a:r>
              <a:rPr lang="en-US" sz="2000" i="1" dirty="0" smtClean="0">
                <a:ea typeface="SimSun"/>
              </a:rPr>
              <a:t> Open </a:t>
            </a:r>
            <a:r>
              <a:rPr lang="en-US" sz="2000" i="1" dirty="0">
                <a:ea typeface="SimSun"/>
              </a:rPr>
              <a:t>source </a:t>
            </a:r>
            <a:r>
              <a:rPr lang="en-US" sz="2000" i="1" dirty="0" smtClean="0">
                <a:ea typeface="SimSun"/>
              </a:rPr>
              <a:t>dose planning system for </a:t>
            </a:r>
            <a:r>
              <a:rPr lang="en-US" sz="2000" i="1" dirty="0">
                <a:ea typeface="SimSun"/>
              </a:rPr>
              <a:t>radiation oncology</a:t>
            </a:r>
            <a:endParaRPr sz="2000" dirty="0"/>
          </a:p>
          <a:p>
            <a:pPr>
              <a:lnSpc>
                <a:spcPct val="120000"/>
              </a:lnSpc>
              <a:buSzPct val="45000"/>
              <a:buFont typeface="StarSymbol"/>
              <a:buChar char=""/>
            </a:pPr>
            <a:r>
              <a:rPr lang="en-US" sz="2000" i="1" dirty="0" smtClean="0">
                <a:ea typeface="SimSun"/>
              </a:rPr>
              <a:t> X-ray </a:t>
            </a:r>
            <a:r>
              <a:rPr lang="en-US" sz="2000" i="1" dirty="0">
                <a:ea typeface="SimSun"/>
              </a:rPr>
              <a:t>"phase contrast" imaging techniques</a:t>
            </a:r>
            <a:endParaRPr sz="2000" dirty="0"/>
          </a:p>
        </p:txBody>
      </p:sp>
      <p:sp>
        <p:nvSpPr>
          <p:cNvPr id="103" name="TextShape 2"/>
          <p:cNvSpPr txBox="1"/>
          <p:nvPr/>
        </p:nvSpPr>
        <p:spPr>
          <a:xfrm>
            <a:off x="1633320" y="3670560"/>
            <a:ext cx="6430680" cy="3258560"/>
          </a:xfrm>
          <a:prstGeom prst="rect">
            <a:avLst/>
          </a:prstGeom>
        </p:spPr>
        <p:txBody>
          <a:bodyPr lIns="90000" tIns="45000" rIns="90000" bIns="45000"/>
          <a:lstStyle/>
          <a:p>
            <a:pPr>
              <a:lnSpc>
                <a:spcPct val="120000"/>
              </a:lnSpc>
            </a:pPr>
            <a:r>
              <a:rPr lang="en-US" sz="2800" b="1" dirty="0" err="1" smtClean="0">
                <a:ea typeface="SimSun"/>
              </a:rPr>
              <a:t>Kharkiv</a:t>
            </a:r>
            <a:r>
              <a:rPr lang="en-US" sz="2800" b="1" dirty="0" smtClean="0">
                <a:ea typeface="SimSun"/>
              </a:rPr>
              <a:t> </a:t>
            </a:r>
            <a:r>
              <a:rPr lang="en-US" sz="2800" b="1" dirty="0">
                <a:ea typeface="SimSun"/>
              </a:rPr>
              <a:t>platform</a:t>
            </a:r>
            <a:endParaRPr sz="2800" dirty="0"/>
          </a:p>
          <a:p>
            <a:pPr>
              <a:lnSpc>
                <a:spcPct val="120000"/>
              </a:lnSpc>
            </a:pPr>
            <a:r>
              <a:rPr lang="en-US" sz="1600" b="1" i="1" dirty="0">
                <a:solidFill>
                  <a:srgbClr val="0000CC"/>
                </a:solidFill>
                <a:latin typeface="Arial"/>
                <a:ea typeface="SimSun"/>
              </a:rPr>
              <a:t>Platform profile</a:t>
            </a:r>
            <a:r>
              <a:rPr lang="en-US" i="1" dirty="0">
                <a:latin typeface="Arial"/>
                <a:ea typeface="SimSun"/>
              </a:rPr>
              <a:t>: 		</a:t>
            </a:r>
            <a:endParaRPr dirty="0"/>
          </a:p>
          <a:p>
            <a:pPr>
              <a:lnSpc>
                <a:spcPct val="150000"/>
              </a:lnSpc>
            </a:pPr>
            <a:r>
              <a:rPr lang="en-US" sz="2000" i="1" dirty="0">
                <a:solidFill>
                  <a:srgbClr val="000000"/>
                </a:solidFill>
                <a:latin typeface="Arial"/>
                <a:ea typeface="SimSun"/>
              </a:rPr>
              <a:t> R&amp;D of </a:t>
            </a:r>
            <a:r>
              <a:rPr lang="en-US" sz="2000" b="1" i="1" dirty="0">
                <a:solidFill>
                  <a:srgbClr val="000000"/>
                </a:solidFill>
                <a:latin typeface="Arial"/>
                <a:ea typeface="SimSun"/>
              </a:rPr>
              <a:t>planar detectors </a:t>
            </a:r>
            <a:r>
              <a:rPr lang="en-US" sz="2000" i="1" dirty="0">
                <a:solidFill>
                  <a:srgbClr val="000000"/>
                </a:solidFill>
                <a:latin typeface="Arial"/>
                <a:ea typeface="SimSun"/>
              </a:rPr>
              <a:t>(resistive detectors, Si PIN detectors and </a:t>
            </a:r>
            <a:r>
              <a:rPr lang="en-US" sz="2000" i="1" dirty="0" err="1">
                <a:solidFill>
                  <a:srgbClr val="000000"/>
                </a:solidFill>
                <a:latin typeface="Arial"/>
                <a:ea typeface="SimSun"/>
              </a:rPr>
              <a:t>photosensors</a:t>
            </a:r>
            <a:r>
              <a:rPr lang="en-US" sz="2000" i="1" dirty="0">
                <a:solidFill>
                  <a:srgbClr val="000000"/>
                </a:solidFill>
                <a:latin typeface="Arial"/>
                <a:ea typeface="SimSun"/>
              </a:rPr>
              <a:t>, </a:t>
            </a:r>
            <a:r>
              <a:rPr lang="en-US" sz="2000" i="1" dirty="0" err="1">
                <a:solidFill>
                  <a:srgbClr val="000000"/>
                </a:solidFill>
                <a:latin typeface="Arial"/>
                <a:ea typeface="SimSun"/>
              </a:rPr>
              <a:t>SiPM</a:t>
            </a:r>
            <a:r>
              <a:rPr lang="en-US" sz="2000" i="1" dirty="0">
                <a:solidFill>
                  <a:srgbClr val="000000"/>
                </a:solidFill>
                <a:latin typeface="Arial"/>
                <a:ea typeface="SimSun"/>
              </a:rPr>
              <a:t>, MAPS etc.) and </a:t>
            </a:r>
            <a:r>
              <a:rPr lang="en-US" sz="2000" b="1" i="1" dirty="0">
                <a:solidFill>
                  <a:srgbClr val="000000"/>
                </a:solidFill>
                <a:latin typeface="Arial"/>
                <a:ea typeface="SimSun"/>
              </a:rPr>
              <a:t>detector systems </a:t>
            </a:r>
            <a:r>
              <a:rPr lang="en-US" sz="2000" i="1" dirty="0">
                <a:solidFill>
                  <a:srgbClr val="000000"/>
                </a:solidFill>
                <a:latin typeface="Arial"/>
                <a:ea typeface="SimSun"/>
              </a:rPr>
              <a:t>(single detectors and arrays of Si PIN </a:t>
            </a:r>
            <a:r>
              <a:rPr lang="en-US" sz="2000" i="1" dirty="0" err="1">
                <a:solidFill>
                  <a:srgbClr val="000000"/>
                </a:solidFill>
                <a:latin typeface="Arial"/>
                <a:ea typeface="SimSun"/>
              </a:rPr>
              <a:t>photosensor</a:t>
            </a:r>
            <a:r>
              <a:rPr lang="en-US" sz="2000" i="1" dirty="0">
                <a:solidFill>
                  <a:srgbClr val="000000"/>
                </a:solidFill>
                <a:latin typeface="Arial"/>
                <a:ea typeface="SimSun"/>
              </a:rPr>
              <a:t> + scintillator, Si PIN detector + metallic </a:t>
            </a:r>
            <a:r>
              <a:rPr lang="en-US" sz="2000" i="1" dirty="0" err="1">
                <a:solidFill>
                  <a:srgbClr val="000000"/>
                </a:solidFill>
                <a:latin typeface="Arial"/>
                <a:ea typeface="SimSun"/>
              </a:rPr>
              <a:t>Gd</a:t>
            </a:r>
            <a:r>
              <a:rPr lang="en-US" sz="2000" i="1" dirty="0">
                <a:solidFill>
                  <a:srgbClr val="000000"/>
                </a:solidFill>
                <a:latin typeface="Arial"/>
                <a:ea typeface="SimSun"/>
              </a:rPr>
              <a:t> converter) operated at room temperature</a:t>
            </a:r>
            <a:endParaRP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197640" y="936000"/>
            <a:ext cx="9714600" cy="3298680"/>
          </a:xfrm>
          <a:prstGeom prst="roundRect">
            <a:avLst>
              <a:gd name="adj" fmla="val 3600"/>
            </a:avLst>
          </a:prstGeom>
          <a:solidFill>
            <a:srgbClr val="BBE0E3"/>
          </a:solidFill>
          <a:ln w="25560">
            <a:solidFill>
              <a:srgbClr val="89A4A7"/>
            </a:solidFill>
            <a:miter/>
          </a:ln>
        </p:spPr>
      </p:sp>
      <p:sp>
        <p:nvSpPr>
          <p:cNvPr id="105" name="CustomShape 2"/>
          <p:cNvSpPr/>
          <p:nvPr/>
        </p:nvSpPr>
        <p:spPr>
          <a:xfrm>
            <a:off x="2808000" y="1380240"/>
            <a:ext cx="3017160" cy="1010880"/>
          </a:xfrm>
          <a:prstGeom prst="rect">
            <a:avLst/>
          </a:prstGeom>
          <a:solidFill>
            <a:srgbClr val="FFFF00"/>
          </a:solidFill>
          <a:ln>
            <a:noFill/>
          </a:ln>
        </p:spPr>
        <p:txBody>
          <a:bodyPr lIns="90000" tIns="46800" rIns="90000" bIns="46800"/>
          <a:lstStyle/>
          <a:p>
            <a:pPr algn="ctr">
              <a:buSzPct val="45000"/>
            </a:pPr>
            <a:r>
              <a:rPr lang="en-US" dirty="0">
                <a:latin typeface="Arial"/>
              </a:rPr>
              <a:t>Multi-axis </a:t>
            </a:r>
            <a:endParaRPr dirty="0"/>
          </a:p>
          <a:p>
            <a:pPr algn="ctr">
              <a:buSzPct val="45000"/>
            </a:pPr>
            <a:r>
              <a:rPr lang="en-US" dirty="0">
                <a:latin typeface="Arial"/>
              </a:rPr>
              <a:t>(5 or more) machining center </a:t>
            </a:r>
            <a:endParaRPr dirty="0"/>
          </a:p>
        </p:txBody>
      </p:sp>
      <p:sp>
        <p:nvSpPr>
          <p:cNvPr id="106" name="CustomShape 3"/>
          <p:cNvSpPr/>
          <p:nvPr/>
        </p:nvSpPr>
        <p:spPr>
          <a:xfrm>
            <a:off x="360000" y="1378080"/>
            <a:ext cx="2304000" cy="1191240"/>
          </a:xfrm>
          <a:prstGeom prst="rect">
            <a:avLst/>
          </a:prstGeom>
          <a:solidFill>
            <a:srgbClr val="FFFF00"/>
          </a:solidFill>
          <a:ln>
            <a:noFill/>
          </a:ln>
        </p:spPr>
        <p:txBody>
          <a:bodyPr lIns="90000" tIns="46800" rIns="90000" bIns="46800"/>
          <a:lstStyle/>
          <a:p>
            <a:pPr algn="ctr">
              <a:buSzPct val="45000"/>
            </a:pPr>
            <a:r>
              <a:rPr lang="en-US" dirty="0">
                <a:latin typeface="Arial"/>
              </a:rPr>
              <a:t>Cutting laser machine (micromachining)</a:t>
            </a:r>
            <a:endParaRPr dirty="0"/>
          </a:p>
        </p:txBody>
      </p:sp>
      <p:sp>
        <p:nvSpPr>
          <p:cNvPr id="107" name="CustomShape 4"/>
          <p:cNvSpPr/>
          <p:nvPr/>
        </p:nvSpPr>
        <p:spPr>
          <a:xfrm>
            <a:off x="6612840" y="2900880"/>
            <a:ext cx="2963160" cy="1313280"/>
          </a:xfrm>
          <a:prstGeom prst="rect">
            <a:avLst/>
          </a:prstGeom>
          <a:solidFill>
            <a:srgbClr val="BFFF85"/>
          </a:solidFill>
          <a:ln>
            <a:noFill/>
          </a:ln>
        </p:spPr>
        <p:txBody>
          <a:bodyPr lIns="90000" tIns="46800" rIns="90000" bIns="46800"/>
          <a:lstStyle/>
          <a:p>
            <a:pPr algn="ctr">
              <a:buSzPct val="45000"/>
            </a:pPr>
            <a:r>
              <a:rPr lang="en-US" dirty="0">
                <a:latin typeface="Arial"/>
              </a:rPr>
              <a:t>Irradiation by isotope sources: </a:t>
            </a:r>
            <a:r>
              <a:rPr lang="el-GR" dirty="0">
                <a:latin typeface="Arial"/>
              </a:rPr>
              <a:t>γ</a:t>
            </a:r>
            <a:r>
              <a:rPr lang="en-US" dirty="0">
                <a:latin typeface="Arial"/>
              </a:rPr>
              <a:t>, </a:t>
            </a:r>
            <a:r>
              <a:rPr lang="el-GR" dirty="0">
                <a:latin typeface="Arial"/>
              </a:rPr>
              <a:t>β</a:t>
            </a:r>
            <a:r>
              <a:rPr lang="en-US" dirty="0">
                <a:latin typeface="Arial"/>
              </a:rPr>
              <a:t>, </a:t>
            </a:r>
            <a:r>
              <a:rPr lang="el-GR" dirty="0">
                <a:latin typeface="Arial"/>
              </a:rPr>
              <a:t>α</a:t>
            </a:r>
            <a:r>
              <a:rPr lang="en-US" dirty="0">
                <a:latin typeface="Arial"/>
              </a:rPr>
              <a:t>, neutrons,</a:t>
            </a:r>
            <a:endParaRPr dirty="0"/>
          </a:p>
          <a:p>
            <a:pPr algn="ctr">
              <a:buSzPct val="45000"/>
            </a:pPr>
            <a:r>
              <a:rPr lang="en-US" dirty="0">
                <a:latin typeface="Arial"/>
              </a:rPr>
              <a:t>D-D neutron generator </a:t>
            </a:r>
            <a:endParaRPr dirty="0"/>
          </a:p>
        </p:txBody>
      </p:sp>
      <p:sp>
        <p:nvSpPr>
          <p:cNvPr id="108" name="CustomShape 5"/>
          <p:cNvSpPr/>
          <p:nvPr/>
        </p:nvSpPr>
        <p:spPr>
          <a:xfrm>
            <a:off x="320040" y="2900880"/>
            <a:ext cx="2894760" cy="1010880"/>
          </a:xfrm>
          <a:prstGeom prst="rect">
            <a:avLst/>
          </a:prstGeom>
          <a:gradFill>
            <a:gsLst>
              <a:gs pos="0">
                <a:srgbClr val="B5FF97"/>
              </a:gs>
              <a:gs pos="100000">
                <a:srgbClr val="DAEDEF"/>
              </a:gs>
            </a:gsLst>
            <a:lin ang="5400000"/>
          </a:gradFill>
          <a:ln>
            <a:noFill/>
          </a:ln>
        </p:spPr>
        <p:txBody>
          <a:bodyPr lIns="90000" tIns="46800" rIns="90000" bIns="46800"/>
          <a:lstStyle/>
          <a:p>
            <a:pPr>
              <a:buSzPct val="45000"/>
            </a:pPr>
            <a:r>
              <a:rPr lang="en-US" dirty="0">
                <a:latin typeface="Arial"/>
              </a:rPr>
              <a:t>Platform for major  </a:t>
            </a:r>
            <a:r>
              <a:rPr lang="en-US" dirty="0" smtClean="0">
                <a:latin typeface="Arial"/>
              </a:rPr>
              <a:t>R&amp;D </a:t>
            </a:r>
            <a:r>
              <a:rPr lang="en-US" dirty="0">
                <a:latin typeface="Arial"/>
              </a:rPr>
              <a:t>of MPGD detectors</a:t>
            </a:r>
            <a:endParaRPr dirty="0"/>
          </a:p>
        </p:txBody>
      </p:sp>
      <p:sp>
        <p:nvSpPr>
          <p:cNvPr id="109" name="CustomShape 6"/>
          <p:cNvSpPr/>
          <p:nvPr/>
        </p:nvSpPr>
        <p:spPr>
          <a:xfrm>
            <a:off x="587880" y="4430520"/>
            <a:ext cx="3006360" cy="372600"/>
          </a:xfrm>
          <a:prstGeom prst="rect">
            <a:avLst/>
          </a:prstGeom>
          <a:solidFill>
            <a:srgbClr val="BFFF85"/>
          </a:solidFill>
          <a:ln>
            <a:noFill/>
          </a:ln>
        </p:spPr>
      </p:sp>
      <p:sp>
        <p:nvSpPr>
          <p:cNvPr id="110" name="CustomShape 7"/>
          <p:cNvSpPr/>
          <p:nvPr/>
        </p:nvSpPr>
        <p:spPr>
          <a:xfrm>
            <a:off x="3279240" y="2900880"/>
            <a:ext cx="3268800" cy="1313280"/>
          </a:xfrm>
          <a:prstGeom prst="rect">
            <a:avLst/>
          </a:prstGeom>
          <a:gradFill>
            <a:gsLst>
              <a:gs pos="0">
                <a:srgbClr val="B5FF97"/>
              </a:gs>
              <a:gs pos="100000">
                <a:srgbClr val="DAEDEF"/>
              </a:gs>
            </a:gsLst>
            <a:lin ang="5400000"/>
          </a:gradFill>
          <a:ln>
            <a:noFill/>
          </a:ln>
        </p:spPr>
        <p:txBody>
          <a:bodyPr lIns="90000" tIns="46800" rIns="90000" bIns="46800"/>
          <a:lstStyle/>
          <a:p>
            <a:pPr>
              <a:buSzPct val="45000"/>
            </a:pPr>
            <a:r>
              <a:rPr lang="en-US" dirty="0">
                <a:latin typeface="Arial"/>
              </a:rPr>
              <a:t>Platform for major R&amp;D of silicon photodetectors in Geiger mode - </a:t>
            </a:r>
            <a:r>
              <a:rPr lang="en-US" dirty="0" err="1">
                <a:latin typeface="Arial"/>
              </a:rPr>
              <a:t>SiPM</a:t>
            </a:r>
            <a:endParaRPr dirty="0"/>
          </a:p>
        </p:txBody>
      </p:sp>
      <p:sp>
        <p:nvSpPr>
          <p:cNvPr id="111" name="CustomShape 8"/>
          <p:cNvSpPr/>
          <p:nvPr/>
        </p:nvSpPr>
        <p:spPr>
          <a:xfrm>
            <a:off x="3837600" y="4430520"/>
            <a:ext cx="5776560" cy="371880"/>
          </a:xfrm>
          <a:prstGeom prst="rect">
            <a:avLst/>
          </a:prstGeom>
          <a:noFill/>
          <a:ln>
            <a:noFill/>
          </a:ln>
        </p:spPr>
        <p:txBody>
          <a:bodyPr lIns="90000" tIns="46800" rIns="90000" bIns="46800"/>
          <a:lstStyle/>
          <a:p>
            <a:pPr>
              <a:buSzPct val="45000"/>
            </a:pPr>
            <a:r>
              <a:rPr lang="en-US" sz="1600" dirty="0">
                <a:latin typeface="Arial"/>
              </a:rPr>
              <a:t>- Provided entirely by hosting University</a:t>
            </a:r>
            <a:endParaRPr dirty="0"/>
          </a:p>
        </p:txBody>
      </p:sp>
      <p:sp>
        <p:nvSpPr>
          <p:cNvPr id="112" name="CustomShape 9"/>
          <p:cNvSpPr/>
          <p:nvPr/>
        </p:nvSpPr>
        <p:spPr>
          <a:xfrm>
            <a:off x="577080" y="5222880"/>
            <a:ext cx="3017160" cy="372960"/>
          </a:xfrm>
          <a:prstGeom prst="rect">
            <a:avLst/>
          </a:prstGeom>
          <a:gradFill>
            <a:gsLst>
              <a:gs pos="0">
                <a:srgbClr val="B5FF97"/>
              </a:gs>
              <a:gs pos="100000">
                <a:srgbClr val="DAEDEF"/>
              </a:gs>
            </a:gsLst>
            <a:lin ang="5400000"/>
          </a:gradFill>
          <a:ln>
            <a:noFill/>
          </a:ln>
        </p:spPr>
      </p:sp>
      <p:sp>
        <p:nvSpPr>
          <p:cNvPr id="113" name="CustomShape 10"/>
          <p:cNvSpPr/>
          <p:nvPr/>
        </p:nvSpPr>
        <p:spPr>
          <a:xfrm>
            <a:off x="3851640" y="5084640"/>
            <a:ext cx="5870880" cy="640080"/>
          </a:xfrm>
          <a:prstGeom prst="rect">
            <a:avLst/>
          </a:prstGeom>
          <a:noFill/>
          <a:ln>
            <a:noFill/>
          </a:ln>
        </p:spPr>
        <p:txBody>
          <a:bodyPr lIns="90000" tIns="46800" rIns="90000" bIns="46800"/>
          <a:lstStyle/>
          <a:p>
            <a:pPr>
              <a:buSzPct val="45000"/>
            </a:pPr>
            <a:r>
              <a:rPr lang="en-US" sz="1600" dirty="0">
                <a:latin typeface="Arial"/>
              </a:rPr>
              <a:t>- Part of materials and equipment requested from STCU, main development by the LIA team</a:t>
            </a:r>
            <a:endParaRPr dirty="0"/>
          </a:p>
        </p:txBody>
      </p:sp>
      <p:sp>
        <p:nvSpPr>
          <p:cNvPr id="114" name="CustomShape 11"/>
          <p:cNvSpPr/>
          <p:nvPr/>
        </p:nvSpPr>
        <p:spPr>
          <a:xfrm>
            <a:off x="587880" y="6084000"/>
            <a:ext cx="3006360" cy="372600"/>
          </a:xfrm>
          <a:prstGeom prst="rect">
            <a:avLst/>
          </a:prstGeom>
          <a:solidFill>
            <a:srgbClr val="FFFF00"/>
          </a:solidFill>
          <a:ln>
            <a:noFill/>
          </a:ln>
        </p:spPr>
      </p:sp>
      <p:sp>
        <p:nvSpPr>
          <p:cNvPr id="115" name="CustomShape 12"/>
          <p:cNvSpPr/>
          <p:nvPr/>
        </p:nvSpPr>
        <p:spPr>
          <a:xfrm>
            <a:off x="3902400" y="5982480"/>
            <a:ext cx="5820120" cy="908280"/>
          </a:xfrm>
          <a:prstGeom prst="rect">
            <a:avLst/>
          </a:prstGeom>
          <a:noFill/>
          <a:ln>
            <a:noFill/>
          </a:ln>
        </p:spPr>
        <p:txBody>
          <a:bodyPr lIns="90000" tIns="46800" rIns="90000" bIns="46800"/>
          <a:lstStyle/>
          <a:p>
            <a:pPr>
              <a:buSzPct val="45000"/>
              <a:buFont typeface="StarSymbol"/>
              <a:buChar char=""/>
            </a:pPr>
            <a:r>
              <a:rPr lang="en-US" sz="1600" dirty="0">
                <a:latin typeface="Arial"/>
              </a:rPr>
              <a:t>- Equipment requested from STCU</a:t>
            </a:r>
            <a:endParaRPr dirty="0"/>
          </a:p>
        </p:txBody>
      </p:sp>
      <p:sp>
        <p:nvSpPr>
          <p:cNvPr id="116" name="CustomShape 13"/>
          <p:cNvSpPr/>
          <p:nvPr/>
        </p:nvSpPr>
        <p:spPr>
          <a:xfrm>
            <a:off x="5904000" y="1365120"/>
            <a:ext cx="1655640" cy="1010880"/>
          </a:xfrm>
          <a:prstGeom prst="rect">
            <a:avLst/>
          </a:prstGeom>
          <a:solidFill>
            <a:srgbClr val="FFFF00"/>
          </a:solidFill>
          <a:ln>
            <a:noFill/>
          </a:ln>
        </p:spPr>
        <p:txBody>
          <a:bodyPr lIns="90000" tIns="46800" rIns="90000" bIns="46800"/>
          <a:lstStyle/>
          <a:p>
            <a:pPr algn="ctr">
              <a:buSzPct val="45000"/>
            </a:pPr>
            <a:r>
              <a:rPr lang="en-US" dirty="0">
                <a:latin typeface="Arial"/>
              </a:rPr>
              <a:t>Wire bonding machine </a:t>
            </a:r>
            <a:endParaRPr dirty="0"/>
          </a:p>
        </p:txBody>
      </p:sp>
      <p:sp>
        <p:nvSpPr>
          <p:cNvPr id="117" name="CustomShape 14"/>
          <p:cNvSpPr/>
          <p:nvPr/>
        </p:nvSpPr>
        <p:spPr>
          <a:xfrm>
            <a:off x="7632000" y="1378080"/>
            <a:ext cx="2113920" cy="1313280"/>
          </a:xfrm>
          <a:prstGeom prst="rect">
            <a:avLst/>
          </a:prstGeom>
          <a:solidFill>
            <a:srgbClr val="FFFF00"/>
          </a:solidFill>
          <a:ln>
            <a:noFill/>
          </a:ln>
        </p:spPr>
        <p:txBody>
          <a:bodyPr lIns="90000" tIns="46800" rIns="90000" bIns="46800"/>
          <a:lstStyle/>
          <a:p>
            <a:pPr algn="ctr">
              <a:buSzPct val="45000"/>
            </a:pPr>
            <a:r>
              <a:rPr lang="en-US" dirty="0">
                <a:latin typeface="Arial"/>
              </a:rPr>
              <a:t>Hot air infrared  soldering station</a:t>
            </a:r>
            <a:endParaRPr dirty="0"/>
          </a:p>
        </p:txBody>
      </p:sp>
      <p:sp>
        <p:nvSpPr>
          <p:cNvPr id="118" name="CustomShape 15"/>
          <p:cNvSpPr/>
          <p:nvPr/>
        </p:nvSpPr>
        <p:spPr>
          <a:xfrm>
            <a:off x="3617280" y="941040"/>
            <a:ext cx="3426480" cy="406080"/>
          </a:xfrm>
          <a:prstGeom prst="rect">
            <a:avLst/>
          </a:prstGeom>
          <a:noFill/>
          <a:ln>
            <a:noFill/>
          </a:ln>
        </p:spPr>
        <p:txBody>
          <a:bodyPr wrap="none" lIns="90000" tIns="46800" rIns="90000" bIns="46800"/>
          <a:lstStyle/>
          <a:p>
            <a:pPr>
              <a:buSzPct val="45000"/>
            </a:pPr>
            <a:r>
              <a:rPr lang="fr-FR" b="1" dirty="0" err="1">
                <a:latin typeface="Arial"/>
              </a:rPr>
              <a:t>Generic</a:t>
            </a:r>
            <a:r>
              <a:rPr lang="fr-FR" b="1" dirty="0">
                <a:latin typeface="Arial"/>
              </a:rPr>
              <a:t> </a:t>
            </a:r>
            <a:r>
              <a:rPr lang="fr-FR" b="1" dirty="0" err="1">
                <a:latin typeface="Arial"/>
              </a:rPr>
              <a:t>tools</a:t>
            </a:r>
            <a:r>
              <a:rPr lang="fr-FR" b="1" dirty="0">
                <a:latin typeface="Arial"/>
              </a:rPr>
              <a:t>, services</a:t>
            </a:r>
            <a:endParaRPr dirty="0"/>
          </a:p>
        </p:txBody>
      </p:sp>
      <p:sp>
        <p:nvSpPr>
          <p:cNvPr id="119" name="CustomShape 16"/>
          <p:cNvSpPr/>
          <p:nvPr/>
        </p:nvSpPr>
        <p:spPr>
          <a:xfrm>
            <a:off x="3240720" y="2478960"/>
            <a:ext cx="4716720" cy="406080"/>
          </a:xfrm>
          <a:prstGeom prst="rect">
            <a:avLst/>
          </a:prstGeom>
          <a:noFill/>
          <a:ln>
            <a:noFill/>
          </a:ln>
        </p:spPr>
        <p:txBody>
          <a:bodyPr wrap="none" lIns="90000" tIns="46800" rIns="90000" bIns="46800"/>
          <a:lstStyle/>
          <a:p>
            <a:pPr>
              <a:buSzPct val="45000"/>
            </a:pPr>
            <a:r>
              <a:rPr lang="fr-FR" b="1" dirty="0">
                <a:latin typeface="Arial"/>
              </a:rPr>
              <a:t>Tools for </a:t>
            </a:r>
            <a:r>
              <a:rPr lang="fr-FR" b="1" dirty="0" err="1">
                <a:latin typeface="Arial"/>
              </a:rPr>
              <a:t>specisic</a:t>
            </a:r>
            <a:r>
              <a:rPr lang="fr-FR" b="1" dirty="0">
                <a:latin typeface="Arial"/>
              </a:rPr>
              <a:t> </a:t>
            </a:r>
            <a:r>
              <a:rPr lang="fr-FR" b="1" dirty="0" err="1">
                <a:latin typeface="Arial"/>
              </a:rPr>
              <a:t>developments</a:t>
            </a:r>
            <a:endParaRPr dirty="0"/>
          </a:p>
        </p:txBody>
      </p:sp>
      <p:sp>
        <p:nvSpPr>
          <p:cNvPr id="120" name="TextShape 17"/>
          <p:cNvSpPr txBox="1"/>
          <p:nvPr/>
        </p:nvSpPr>
        <p:spPr>
          <a:xfrm>
            <a:off x="2592000" y="288000"/>
            <a:ext cx="4680000" cy="403200"/>
          </a:xfrm>
          <a:prstGeom prst="rect">
            <a:avLst/>
          </a:prstGeom>
        </p:spPr>
        <p:txBody>
          <a:bodyPr lIns="90000" tIns="45000" rIns="90000" bIns="45000"/>
          <a:lstStyle/>
          <a:p>
            <a:pPr algn="ctr">
              <a:lnSpc>
                <a:spcPct val="120000"/>
              </a:lnSpc>
            </a:pPr>
            <a:r>
              <a:rPr lang="en-US" sz="2200" b="1">
                <a:solidFill>
                  <a:srgbClr val="0000CC"/>
                </a:solidFill>
                <a:latin typeface="Arial"/>
                <a:ea typeface="SimSun"/>
              </a:rPr>
              <a:t>Kyiv platform : instrumentation</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120"/>
          <p:cNvPicPr/>
          <p:nvPr/>
        </p:nvPicPr>
        <p:blipFill>
          <a:blip r:embed="rId2"/>
          <a:stretch>
            <a:fillRect/>
          </a:stretch>
        </p:blipFill>
        <p:spPr>
          <a:xfrm>
            <a:off x="360000" y="288000"/>
            <a:ext cx="9143640" cy="6857640"/>
          </a:xfrm>
          <a:prstGeom prst="rect">
            <a:avLst/>
          </a:prstGeom>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9" y="-1750"/>
            <a:ext cx="10079567" cy="7481648"/>
            <a:chOff x="0" y="-1588"/>
            <a:chExt cx="9144000" cy="6787216"/>
          </a:xfrm>
        </p:grpSpPr>
        <p:sp>
          <p:nvSpPr>
            <p:cNvPr id="10" name="Rounded Rectangle 9"/>
            <p:cNvSpPr/>
            <p:nvPr/>
          </p:nvSpPr>
          <p:spPr>
            <a:xfrm>
              <a:off x="34925" y="1196975"/>
              <a:ext cx="9037638" cy="244475"/>
            </a:xfrm>
            <a:prstGeom prst="roundRect">
              <a:avLst/>
            </a:prstGeom>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64" dirty="0">
                  <a:solidFill>
                    <a:schemeClr val="tx1"/>
                  </a:solidFill>
                  <a:latin typeface="Comic Sans MS" panose="030F0702030302020204" pitchFamily="66" charset="0"/>
                </a:rPr>
                <a:t>R&amp;D and educational platform for instrumentation for medical imaging and other applications</a:t>
              </a:r>
            </a:p>
          </p:txBody>
        </p:sp>
        <p:sp>
          <p:nvSpPr>
            <p:cNvPr id="34" name="TextBox 33"/>
            <p:cNvSpPr txBox="1"/>
            <p:nvPr/>
          </p:nvSpPr>
          <p:spPr>
            <a:xfrm>
              <a:off x="1176338" y="1585913"/>
              <a:ext cx="923925" cy="919347"/>
            </a:xfrm>
            <a:prstGeom prst="rect">
              <a:avLst/>
            </a:prstGeom>
            <a:gradFill flip="none" rotWithShape="1">
              <a:gsLst>
                <a:gs pos="86000">
                  <a:srgbClr val="FFFF00"/>
                </a:gs>
                <a:gs pos="56644">
                  <a:srgbClr val="E0FFD3"/>
                </a:gs>
                <a:gs pos="0">
                  <a:srgbClr val="B5FF97"/>
                </a:gs>
                <a:gs pos="98000">
                  <a:schemeClr val="accent3"/>
                </a:gs>
                <a:gs pos="100000">
                  <a:srgbClr val="DAEDEF"/>
                </a:gs>
              </a:gsLst>
              <a:lin ang="5400000" scaled="1"/>
              <a:tileRect/>
            </a:gradFill>
            <a:ln w="34925">
              <a:solidFill>
                <a:srgbClr val="FF0000"/>
              </a:solidFill>
            </a:ln>
          </p:spPr>
          <p:txBody>
            <a:bodyPr lIns="39683" tIns="39683" rIns="39683" bIns="39683">
              <a:spAutoFit/>
            </a:bodyPr>
            <a:lstStyle/>
            <a:p>
              <a:pPr algn="ctr">
                <a:defRPr/>
              </a:pPr>
              <a:r>
                <a:rPr lang="en-US" sz="1213" dirty="0">
                  <a:cs typeface="Arial" panose="020B0604020202020204" pitchFamily="34" charset="0"/>
                </a:rPr>
                <a:t>Development of the test platform for studies of MPGD</a:t>
              </a:r>
              <a:endParaRPr lang="ru-RU" sz="1213" dirty="0">
                <a:cs typeface="Arial" panose="020B0604020202020204" pitchFamily="34" charset="0"/>
              </a:endParaRPr>
            </a:p>
          </p:txBody>
        </p:sp>
        <p:sp>
          <p:nvSpPr>
            <p:cNvPr id="35" name="TextBox 34"/>
            <p:cNvSpPr txBox="1"/>
            <p:nvPr/>
          </p:nvSpPr>
          <p:spPr>
            <a:xfrm>
              <a:off x="2184400" y="1585913"/>
              <a:ext cx="935038" cy="919347"/>
            </a:xfrm>
            <a:prstGeom prst="rect">
              <a:avLst/>
            </a:prstGeom>
            <a:gradFill flip="none" rotWithShape="1">
              <a:gsLst>
                <a:gs pos="86000">
                  <a:srgbClr val="FFFF00"/>
                </a:gs>
                <a:gs pos="56644">
                  <a:srgbClr val="E0FFD3"/>
                </a:gs>
                <a:gs pos="0">
                  <a:srgbClr val="B5FF97"/>
                </a:gs>
                <a:gs pos="98000">
                  <a:schemeClr val="accent3"/>
                </a:gs>
                <a:gs pos="100000">
                  <a:srgbClr val="DAEDEF"/>
                </a:gs>
              </a:gsLst>
              <a:lin ang="5400000" scaled="1"/>
              <a:tileRect/>
            </a:gradFill>
            <a:ln w="34925">
              <a:solidFill>
                <a:srgbClr val="FF0000"/>
              </a:solidFill>
            </a:ln>
          </p:spPr>
          <p:txBody>
            <a:bodyPr lIns="39683" tIns="39683" rIns="39683" bIns="39683">
              <a:spAutoFit/>
            </a:bodyPr>
            <a:lstStyle/>
            <a:p>
              <a:pPr algn="ctr">
                <a:defRPr/>
              </a:pPr>
              <a:r>
                <a:rPr lang="en-US" sz="1213" dirty="0">
                  <a:cs typeface="Arial" panose="020B0604020202020204" pitchFamily="34" charset="0"/>
                </a:rPr>
                <a:t>Development of the test platform for studies of </a:t>
              </a:r>
              <a:r>
                <a:rPr lang="en-US" sz="1213" dirty="0" err="1">
                  <a:cs typeface="Arial" panose="020B0604020202020204" pitchFamily="34" charset="0"/>
                </a:rPr>
                <a:t>SiPM</a:t>
              </a:r>
              <a:endParaRPr lang="ru-RU" sz="1213" dirty="0">
                <a:cs typeface="Arial" panose="020B0604020202020204" pitchFamily="34" charset="0"/>
              </a:endParaRPr>
            </a:p>
          </p:txBody>
        </p:sp>
        <p:sp>
          <p:nvSpPr>
            <p:cNvPr id="21510" name="TextBox 2"/>
            <p:cNvSpPr txBox="1">
              <a:spLocks noChangeArrowheads="1"/>
            </p:cNvSpPr>
            <p:nvPr/>
          </p:nvSpPr>
          <p:spPr bwMode="auto">
            <a:xfrm>
              <a:off x="0" y="3644900"/>
              <a:ext cx="9144000" cy="330049"/>
            </a:xfrm>
            <a:prstGeom prst="rect">
              <a:avLst/>
            </a:prstGeom>
            <a:solidFill>
              <a:schemeClr val="bg2">
                <a:lumMod val="20000"/>
                <a:lumOff val="80000"/>
              </a:schemeClr>
            </a:solidFill>
            <a:ln>
              <a:solidFill>
                <a:schemeClr val="tx1"/>
              </a:solidFill>
            </a:ln>
          </p:spPr>
          <p:txBody>
            <a:bodyPr>
              <a:spAutoFit/>
            </a:bodyPr>
            <a:lstStyle>
              <a:lvl1pPr>
                <a:defRPr sz="2000">
                  <a:solidFill>
                    <a:schemeClr val="tx1"/>
                  </a:solidFill>
                  <a:latin typeface="Comic Sans MS" panose="030F0702030302020204" pitchFamily="66" charset="0"/>
                  <a:cs typeface="Arial" panose="020B0604020202020204" pitchFamily="34" charset="0"/>
                </a:defRPr>
              </a:lvl1pPr>
              <a:lvl2pPr marL="742950" indent="-285750">
                <a:defRPr sz="2000">
                  <a:solidFill>
                    <a:schemeClr val="tx1"/>
                  </a:solidFill>
                  <a:latin typeface="Comic Sans MS" panose="030F0702030302020204" pitchFamily="66" charset="0"/>
                  <a:cs typeface="Arial" panose="020B0604020202020204" pitchFamily="34" charset="0"/>
                </a:defRPr>
              </a:lvl2pPr>
              <a:lvl3pPr marL="1143000" indent="-228600">
                <a:defRPr sz="2000">
                  <a:solidFill>
                    <a:schemeClr val="tx1"/>
                  </a:solidFill>
                  <a:latin typeface="Comic Sans MS" panose="030F0702030302020204" pitchFamily="66" charset="0"/>
                  <a:cs typeface="Arial" panose="020B0604020202020204" pitchFamily="34" charset="0"/>
                </a:defRPr>
              </a:lvl3pPr>
              <a:lvl4pPr marL="1600200" indent="-228600">
                <a:defRPr sz="2000">
                  <a:solidFill>
                    <a:schemeClr val="tx1"/>
                  </a:solidFill>
                  <a:latin typeface="Comic Sans MS" panose="030F0702030302020204" pitchFamily="66" charset="0"/>
                  <a:cs typeface="Arial" panose="020B0604020202020204" pitchFamily="34" charset="0"/>
                </a:defRPr>
              </a:lvl4pPr>
              <a:lvl5pPr marL="2057400" indent="-22860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algn="ctr">
                <a:defRPr/>
              </a:pPr>
              <a:r>
                <a:rPr lang="en-US" sz="1764" dirty="0">
                  <a:effectLst>
                    <a:outerShdw blurRad="38100" dist="38100" dir="2700000" algn="tl">
                      <a:srgbClr val="000000">
                        <a:alpha val="43137"/>
                      </a:srgbClr>
                    </a:outerShdw>
                  </a:effectLst>
                </a:rPr>
                <a:t>Deliverables after  2 years</a:t>
              </a:r>
              <a:endParaRPr lang="ru-RU" sz="3086" b="1" dirty="0">
                <a:effectLst>
                  <a:outerShdw blurRad="38100" dist="38100" dir="2700000" algn="tl">
                    <a:srgbClr val="000000">
                      <a:alpha val="43137"/>
                    </a:srgbClr>
                  </a:outerShdw>
                </a:effectLst>
              </a:endParaRPr>
            </a:p>
          </p:txBody>
        </p:sp>
        <p:sp>
          <p:nvSpPr>
            <p:cNvPr id="37" name="TextBox 36"/>
            <p:cNvSpPr txBox="1"/>
            <p:nvPr/>
          </p:nvSpPr>
          <p:spPr>
            <a:xfrm>
              <a:off x="4514850" y="1574800"/>
              <a:ext cx="1276350" cy="1946380"/>
            </a:xfrm>
            <a:prstGeom prst="rect">
              <a:avLst/>
            </a:prstGeom>
            <a:gradFill flip="none" rotWithShape="1">
              <a:gsLst>
                <a:gs pos="86000">
                  <a:srgbClr val="FFFF00"/>
                </a:gs>
                <a:gs pos="56644">
                  <a:srgbClr val="E0FFD3"/>
                </a:gs>
                <a:gs pos="0">
                  <a:srgbClr val="B5FF97"/>
                </a:gs>
                <a:gs pos="98000">
                  <a:schemeClr val="accent3"/>
                </a:gs>
                <a:gs pos="100000">
                  <a:srgbClr val="DAEDEF"/>
                </a:gs>
              </a:gsLst>
              <a:lin ang="5400000" scaled="1"/>
              <a:tileRect/>
            </a:gradFill>
            <a:ln w="34925">
              <a:solidFill>
                <a:srgbClr val="FF0000"/>
              </a:solidFill>
            </a:ln>
          </p:spPr>
          <p:txBody>
            <a:bodyPr>
              <a:spAutoFit/>
            </a:bodyPr>
            <a:lstStyle/>
            <a:p>
              <a:pPr algn="ctr">
                <a:defRPr/>
              </a:pPr>
              <a:r>
                <a:rPr lang="en-US" sz="1213" dirty="0">
                  <a:cs typeface="Arial" panose="020B0604020202020204" pitchFamily="34" charset="0"/>
                </a:rPr>
                <a:t>Development of the technique of new 3D printing technology to produce anthropomorphic phantoms for gamma, electron, proton, heavy-ion therapy in oncology</a:t>
              </a:r>
              <a:endParaRPr lang="ru-RU" sz="1213" dirty="0">
                <a:cs typeface="Arial" panose="020B0604020202020204" pitchFamily="34" charset="0"/>
              </a:endParaRPr>
            </a:p>
          </p:txBody>
        </p:sp>
        <p:sp>
          <p:nvSpPr>
            <p:cNvPr id="20488" name="TextBox 40"/>
            <p:cNvSpPr txBox="1">
              <a:spLocks noChangeArrowheads="1"/>
            </p:cNvSpPr>
            <p:nvPr/>
          </p:nvSpPr>
          <p:spPr bwMode="auto">
            <a:xfrm>
              <a:off x="4500563" y="4105275"/>
              <a:ext cx="1281112" cy="930408"/>
            </a:xfrm>
            <a:prstGeom prst="rect">
              <a:avLst/>
            </a:prstGeom>
            <a:solidFill>
              <a:srgbClr val="BFFF85"/>
            </a:solidFill>
            <a:ln w="34925">
              <a:solidFill>
                <a:srgbClr val="FF000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a:t>Prototype of 3D printing tool to produce anthropomorphic phantoms</a:t>
              </a:r>
              <a:endParaRPr lang="ru-RU" altLang="ru-RU" sz="1213"/>
            </a:p>
          </p:txBody>
        </p:sp>
        <p:sp>
          <p:nvSpPr>
            <p:cNvPr id="20489" name="TextBox 41"/>
            <p:cNvSpPr txBox="1">
              <a:spLocks noChangeArrowheads="1"/>
            </p:cNvSpPr>
            <p:nvPr/>
          </p:nvSpPr>
          <p:spPr bwMode="auto">
            <a:xfrm>
              <a:off x="2184400" y="4105275"/>
              <a:ext cx="935038" cy="761078"/>
            </a:xfrm>
            <a:prstGeom prst="rect">
              <a:avLst/>
            </a:prstGeom>
            <a:solidFill>
              <a:srgbClr val="BFFF85"/>
            </a:solidFill>
            <a:ln w="34925">
              <a:solidFill>
                <a:srgbClr val="FF000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dirty="0"/>
                <a:t>Test platform for studies of </a:t>
              </a:r>
              <a:r>
                <a:rPr lang="en-US" altLang="ru-RU" sz="1213" dirty="0" err="1"/>
                <a:t>SiPM</a:t>
              </a:r>
              <a:endParaRPr lang="ru-RU" altLang="ru-RU" sz="1213" dirty="0"/>
            </a:p>
          </p:txBody>
        </p:sp>
        <p:sp>
          <p:nvSpPr>
            <p:cNvPr id="20490" name="TextBox 42"/>
            <p:cNvSpPr txBox="1">
              <a:spLocks noChangeArrowheads="1"/>
            </p:cNvSpPr>
            <p:nvPr/>
          </p:nvSpPr>
          <p:spPr bwMode="auto">
            <a:xfrm>
              <a:off x="7989888" y="4105275"/>
              <a:ext cx="1046162" cy="1099736"/>
            </a:xfrm>
            <a:prstGeom prst="rect">
              <a:avLst/>
            </a:prstGeom>
            <a:solidFill>
              <a:srgbClr val="BFFF85"/>
            </a:solidFill>
            <a:ln w="34925">
              <a:solidFill>
                <a:srgbClr val="FF000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a:t>First version of graphical interface of RTPS, main algorithms for RTPS</a:t>
              </a:r>
              <a:endParaRPr lang="ru-RU" altLang="ru-RU" sz="1213"/>
            </a:p>
          </p:txBody>
        </p:sp>
        <p:sp>
          <p:nvSpPr>
            <p:cNvPr id="20492" name="TextBox 44"/>
            <p:cNvSpPr txBox="1">
              <a:spLocks noChangeArrowheads="1"/>
            </p:cNvSpPr>
            <p:nvPr/>
          </p:nvSpPr>
          <p:spPr bwMode="auto">
            <a:xfrm>
              <a:off x="1176338" y="4105275"/>
              <a:ext cx="928687" cy="761078"/>
            </a:xfrm>
            <a:prstGeom prst="rect">
              <a:avLst/>
            </a:prstGeom>
            <a:solidFill>
              <a:srgbClr val="BFFF85"/>
            </a:solidFill>
            <a:ln w="34925">
              <a:solidFill>
                <a:srgbClr val="FF000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a:t>Test platform for studies of MPGD</a:t>
              </a:r>
              <a:endParaRPr lang="ru-RU" altLang="ru-RU" sz="1213"/>
            </a:p>
          </p:txBody>
        </p:sp>
        <p:sp>
          <p:nvSpPr>
            <p:cNvPr id="20493" name="TextBox 45"/>
            <p:cNvSpPr txBox="1">
              <a:spLocks noChangeArrowheads="1"/>
            </p:cNvSpPr>
            <p:nvPr/>
          </p:nvSpPr>
          <p:spPr bwMode="auto">
            <a:xfrm>
              <a:off x="4500563" y="5516563"/>
              <a:ext cx="1281112" cy="591749"/>
            </a:xfrm>
            <a:prstGeom prst="rect">
              <a:avLst/>
            </a:prstGeom>
            <a:solidFill>
              <a:srgbClr val="BFFF85"/>
            </a:solidFill>
            <a:ln w="34925">
              <a:solidFill>
                <a:srgbClr val="FF000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a:t>Samples of anthropomorphic phantoms</a:t>
              </a:r>
              <a:endParaRPr lang="ru-RU" altLang="ru-RU" sz="1213"/>
            </a:p>
          </p:txBody>
        </p:sp>
        <p:sp>
          <p:nvSpPr>
            <p:cNvPr id="20494" name="TextBox 46"/>
            <p:cNvSpPr txBox="1">
              <a:spLocks noChangeArrowheads="1"/>
            </p:cNvSpPr>
            <p:nvPr/>
          </p:nvSpPr>
          <p:spPr bwMode="auto">
            <a:xfrm>
              <a:off x="1176338" y="5516563"/>
              <a:ext cx="917575" cy="253092"/>
            </a:xfrm>
            <a:prstGeom prst="rect">
              <a:avLst/>
            </a:prstGeom>
            <a:solidFill>
              <a:srgbClr val="BFFF85"/>
            </a:solidFill>
            <a:ln w="34925">
              <a:solidFill>
                <a:srgbClr val="FF000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a:t>Micro-TPC</a:t>
              </a:r>
              <a:endParaRPr lang="ru-RU" altLang="ru-RU" sz="1213"/>
            </a:p>
          </p:txBody>
        </p:sp>
        <p:sp>
          <p:nvSpPr>
            <p:cNvPr id="48" name="TextBox 47"/>
            <p:cNvSpPr txBox="1"/>
            <p:nvPr/>
          </p:nvSpPr>
          <p:spPr>
            <a:xfrm>
              <a:off x="6875463" y="1585913"/>
              <a:ext cx="1041400" cy="1607722"/>
            </a:xfrm>
            <a:prstGeom prst="rect">
              <a:avLst/>
            </a:prstGeom>
            <a:gradFill flip="none" rotWithShape="1">
              <a:gsLst>
                <a:gs pos="86000">
                  <a:srgbClr val="FFFF00"/>
                </a:gs>
                <a:gs pos="56644">
                  <a:srgbClr val="E0FFD3"/>
                </a:gs>
                <a:gs pos="0">
                  <a:srgbClr val="B5FF97"/>
                </a:gs>
                <a:gs pos="98000">
                  <a:schemeClr val="accent3"/>
                </a:gs>
                <a:gs pos="100000">
                  <a:srgbClr val="DAEDEF"/>
                </a:gs>
              </a:gsLst>
              <a:lin ang="5400000" scaled="1"/>
              <a:tileRect/>
            </a:gradFill>
            <a:ln w="34925">
              <a:solidFill>
                <a:srgbClr val="00B0F0"/>
              </a:solidFill>
            </a:ln>
          </p:spPr>
          <p:txBody>
            <a:bodyPr>
              <a:spAutoFit/>
            </a:bodyPr>
            <a:lstStyle/>
            <a:p>
              <a:pPr algn="ctr">
                <a:defRPr/>
              </a:pPr>
              <a:r>
                <a:rPr lang="en-US" sz="1213" dirty="0">
                  <a:cs typeface="Arial" panose="020B0604020202020204" pitchFamily="34" charset="0"/>
                </a:rPr>
                <a:t>Development of </a:t>
              </a:r>
              <a:r>
                <a:rPr lang="en-GB" sz="1213" dirty="0">
                  <a:cs typeface="Arial" panose="020B0604020202020204" pitchFamily="34" charset="0"/>
                </a:rPr>
                <a:t>low background scintillation detectors for monitoring of trace radioactivity levels </a:t>
              </a:r>
              <a:endParaRPr lang="ru-RU" sz="1213" dirty="0">
                <a:cs typeface="Arial" panose="020B0604020202020204" pitchFamily="34" charset="0"/>
              </a:endParaRPr>
            </a:p>
          </p:txBody>
        </p:sp>
        <p:sp>
          <p:nvSpPr>
            <p:cNvPr id="20496" name="TextBox 49"/>
            <p:cNvSpPr txBox="1">
              <a:spLocks noChangeArrowheads="1"/>
            </p:cNvSpPr>
            <p:nvPr/>
          </p:nvSpPr>
          <p:spPr bwMode="auto">
            <a:xfrm>
              <a:off x="2184400" y="5516563"/>
              <a:ext cx="935038" cy="1269065"/>
            </a:xfrm>
            <a:prstGeom prst="rect">
              <a:avLst/>
            </a:prstGeom>
            <a:solidFill>
              <a:srgbClr val="BFFF85"/>
            </a:solidFill>
            <a:ln w="34925">
              <a:solidFill>
                <a:srgbClr val="FF000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a:t>First SiPM characteri-zation results, local cooling for SiPM</a:t>
              </a:r>
              <a:endParaRPr lang="ru-RU" altLang="ru-RU" sz="1213"/>
            </a:p>
          </p:txBody>
        </p:sp>
        <p:cxnSp>
          <p:nvCxnSpPr>
            <p:cNvPr id="7" name="Straight Arrow Connector 6"/>
            <p:cNvCxnSpPr>
              <a:stCxn id="20505" idx="2"/>
              <a:endCxn id="20490" idx="0"/>
            </p:cNvCxnSpPr>
            <p:nvPr/>
          </p:nvCxnSpPr>
          <p:spPr>
            <a:xfrm>
              <a:off x="8513763" y="3032125"/>
              <a:ext cx="0" cy="107315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37" idx="2"/>
              <a:endCxn id="20488" idx="0"/>
            </p:cNvCxnSpPr>
            <p:nvPr/>
          </p:nvCxnSpPr>
          <p:spPr>
            <a:xfrm flipH="1">
              <a:off x="5140325" y="3529013"/>
              <a:ext cx="12700" cy="57626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35" idx="2"/>
              <a:endCxn id="20489" idx="0"/>
            </p:cNvCxnSpPr>
            <p:nvPr/>
          </p:nvCxnSpPr>
          <p:spPr>
            <a:xfrm>
              <a:off x="2652713" y="2505075"/>
              <a:ext cx="0" cy="160020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34" idx="2"/>
              <a:endCxn id="20492" idx="0"/>
            </p:cNvCxnSpPr>
            <p:nvPr/>
          </p:nvCxnSpPr>
          <p:spPr>
            <a:xfrm>
              <a:off x="1638300" y="2505075"/>
              <a:ext cx="3175" cy="160020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p:cNvCxnSpPr>
              <a:stCxn id="20492" idx="2"/>
              <a:endCxn id="20494" idx="0"/>
            </p:cNvCxnSpPr>
            <p:nvPr/>
          </p:nvCxnSpPr>
          <p:spPr>
            <a:xfrm flipH="1">
              <a:off x="1635125" y="4875213"/>
              <a:ext cx="6350" cy="64135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stCxn id="20489" idx="2"/>
              <a:endCxn id="20496" idx="0"/>
            </p:cNvCxnSpPr>
            <p:nvPr/>
          </p:nvCxnSpPr>
          <p:spPr>
            <a:xfrm>
              <a:off x="2652713" y="4873625"/>
              <a:ext cx="0" cy="64293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20488" idx="2"/>
              <a:endCxn id="20493" idx="0"/>
            </p:cNvCxnSpPr>
            <p:nvPr/>
          </p:nvCxnSpPr>
          <p:spPr>
            <a:xfrm>
              <a:off x="5140325" y="5043488"/>
              <a:ext cx="0" cy="473075"/>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505" name="TextBox 38"/>
            <p:cNvSpPr txBox="1">
              <a:spLocks noChangeArrowheads="1"/>
            </p:cNvSpPr>
            <p:nvPr/>
          </p:nvSpPr>
          <p:spPr bwMode="auto">
            <a:xfrm>
              <a:off x="7989888" y="1585913"/>
              <a:ext cx="1046162" cy="1438393"/>
            </a:xfrm>
            <a:prstGeom prst="rect">
              <a:avLst/>
            </a:prstGeom>
            <a:solidFill>
              <a:srgbClr val="BFFF85"/>
            </a:solidFill>
            <a:ln w="34925">
              <a:solidFill>
                <a:srgbClr val="FF000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a:t>Developmentof graphical interface of RTPS, development of the main algorithms for RTPS</a:t>
              </a:r>
              <a:endParaRPr lang="ru-RU" altLang="ru-RU" sz="1213"/>
            </a:p>
          </p:txBody>
        </p:sp>
        <p:sp>
          <p:nvSpPr>
            <p:cNvPr id="20506" name="TextBox 52"/>
            <p:cNvSpPr txBox="1">
              <a:spLocks noChangeArrowheads="1"/>
            </p:cNvSpPr>
            <p:nvPr/>
          </p:nvSpPr>
          <p:spPr bwMode="auto">
            <a:xfrm>
              <a:off x="6875463" y="4105275"/>
              <a:ext cx="1041400" cy="2454366"/>
            </a:xfrm>
            <a:prstGeom prst="rect">
              <a:avLst/>
            </a:prstGeom>
            <a:solidFill>
              <a:srgbClr val="BFFF85"/>
            </a:solidFill>
            <a:ln w="34925">
              <a:solidFill>
                <a:srgbClr val="00B0F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a:t>Highly radiopure crystal scintillators: CdWO4, ZnMoO4, Li2MoO4, ZnWO4, low background setup with phosphich low background detector</a:t>
              </a:r>
              <a:endParaRPr lang="ru-RU" altLang="ru-RU" sz="1213"/>
            </a:p>
          </p:txBody>
        </p:sp>
        <p:cxnSp>
          <p:nvCxnSpPr>
            <p:cNvPr id="55" name="Straight Arrow Connector 54"/>
            <p:cNvCxnSpPr>
              <a:stCxn id="48" idx="2"/>
              <a:endCxn id="20506" idx="0"/>
            </p:cNvCxnSpPr>
            <p:nvPr/>
          </p:nvCxnSpPr>
          <p:spPr>
            <a:xfrm>
              <a:off x="7396163" y="3370263"/>
              <a:ext cx="0" cy="73501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3192463" y="1577975"/>
              <a:ext cx="1223962" cy="1607722"/>
            </a:xfrm>
            <a:prstGeom prst="rect">
              <a:avLst/>
            </a:prstGeom>
            <a:gradFill flip="none" rotWithShape="1">
              <a:gsLst>
                <a:gs pos="86000">
                  <a:srgbClr val="FFFF00"/>
                </a:gs>
                <a:gs pos="56644">
                  <a:srgbClr val="E0FFD3"/>
                </a:gs>
                <a:gs pos="0">
                  <a:srgbClr val="B5FF97"/>
                </a:gs>
                <a:gs pos="98000">
                  <a:schemeClr val="accent3"/>
                </a:gs>
                <a:gs pos="100000">
                  <a:srgbClr val="DAEDEF"/>
                </a:gs>
              </a:gsLst>
              <a:lin ang="5400000" scaled="1"/>
              <a:tileRect/>
            </a:gradFill>
            <a:ln w="34925">
              <a:solidFill>
                <a:srgbClr val="7030A0"/>
              </a:solidFill>
            </a:ln>
          </p:spPr>
          <p:txBody>
            <a:bodyPr>
              <a:spAutoFit/>
            </a:bodyPr>
            <a:lstStyle/>
            <a:p>
              <a:pPr algn="ctr">
                <a:defRPr/>
              </a:pPr>
              <a:r>
                <a:rPr lang="en-US" sz="1213" dirty="0">
                  <a:cs typeface="Arial" panose="020B0604020202020204" pitchFamily="34" charset="0"/>
                </a:rPr>
                <a:t>Development of </a:t>
              </a:r>
              <a:r>
                <a:rPr lang="en-US" sz="1213" dirty="0" err="1">
                  <a:cs typeface="Arial" panose="020B0604020202020204" pitchFamily="34" charset="0"/>
                </a:rPr>
                <a:t>detectorized</a:t>
              </a:r>
              <a:r>
                <a:rPr lang="en-US" sz="1213" dirty="0">
                  <a:cs typeface="Arial" panose="020B0604020202020204" pitchFamily="34" charset="0"/>
                </a:rPr>
                <a:t> phantom prototypes for dose delivery verification (heavy-ion radiotherapy in oncology)</a:t>
              </a:r>
              <a:endParaRPr lang="ru-RU" sz="1213" dirty="0">
                <a:cs typeface="Arial" panose="020B0604020202020204" pitchFamily="34" charset="0"/>
              </a:endParaRPr>
            </a:p>
          </p:txBody>
        </p:sp>
        <p:sp>
          <p:nvSpPr>
            <p:cNvPr id="20509" name="TextBox 58"/>
            <p:cNvSpPr txBox="1">
              <a:spLocks noChangeArrowheads="1"/>
            </p:cNvSpPr>
            <p:nvPr/>
          </p:nvSpPr>
          <p:spPr bwMode="auto">
            <a:xfrm>
              <a:off x="3335338" y="4105275"/>
              <a:ext cx="1081087" cy="1099736"/>
            </a:xfrm>
            <a:prstGeom prst="rect">
              <a:avLst/>
            </a:prstGeom>
            <a:solidFill>
              <a:srgbClr val="BFFF85"/>
            </a:solidFill>
            <a:ln w="34925">
              <a:solidFill>
                <a:srgbClr val="7030A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a:t>T</a:t>
              </a:r>
              <a:r>
                <a:rPr lang="uk-UA" altLang="ru-RU" sz="1213"/>
                <a:t>est</a:t>
              </a:r>
              <a:r>
                <a:rPr lang="en-US" altLang="ru-RU" sz="1213"/>
                <a:t>s</a:t>
              </a:r>
              <a:r>
                <a:rPr lang="uk-UA" altLang="ru-RU" sz="1213"/>
                <a:t> of the </a:t>
              </a:r>
              <a:r>
                <a:rPr lang="fr-FR" altLang="ru-RU" sz="1213"/>
                <a:t>d</a:t>
              </a:r>
              <a:r>
                <a:rPr lang="uk-UA" altLang="ru-RU" sz="1213"/>
                <a:t>etectorized phantoms at different radiation facilities</a:t>
              </a:r>
              <a:endParaRPr lang="ru-RU" altLang="ru-RU" sz="1213"/>
            </a:p>
          </p:txBody>
        </p:sp>
        <p:cxnSp>
          <p:nvCxnSpPr>
            <p:cNvPr id="60" name="Straight Arrow Connector 59"/>
            <p:cNvCxnSpPr>
              <a:endCxn id="20509" idx="0"/>
            </p:cNvCxnSpPr>
            <p:nvPr/>
          </p:nvCxnSpPr>
          <p:spPr>
            <a:xfrm flipH="1">
              <a:off x="3876675" y="3200400"/>
              <a:ext cx="0" cy="904875"/>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511" name="TextBox 60"/>
            <p:cNvSpPr txBox="1">
              <a:spLocks noChangeArrowheads="1"/>
            </p:cNvSpPr>
            <p:nvPr/>
          </p:nvSpPr>
          <p:spPr bwMode="auto">
            <a:xfrm>
              <a:off x="3203575" y="5514975"/>
              <a:ext cx="1223963" cy="930408"/>
            </a:xfrm>
            <a:prstGeom prst="rect">
              <a:avLst/>
            </a:prstGeom>
            <a:solidFill>
              <a:srgbClr val="BFFF85"/>
            </a:solidFill>
            <a:ln w="34925">
              <a:solidFill>
                <a:srgbClr val="FF0000"/>
              </a:solidFill>
              <a:miter lim="800000"/>
              <a:headEnd/>
              <a:tailEnd/>
            </a:ln>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a:r>
                <a:rPr lang="en-US" altLang="ru-RU" sz="1213"/>
                <a:t>S</a:t>
              </a:r>
              <a:r>
                <a:rPr lang="uk-UA" altLang="ru-RU" sz="1213"/>
                <a:t>imulat</a:t>
              </a:r>
              <a:r>
                <a:rPr lang="en-US" altLang="ru-RU" sz="1213"/>
                <a:t>ion</a:t>
              </a:r>
              <a:r>
                <a:rPr lang="uk-UA" altLang="ru-RU" sz="1213"/>
                <a:t> </a:t>
              </a:r>
              <a:r>
                <a:rPr lang="en-US" altLang="ru-RU" sz="1213"/>
                <a:t>of </a:t>
              </a:r>
              <a:r>
                <a:rPr lang="uk-UA" altLang="ru-RU" sz="1213"/>
                <a:t>dose delivery based on the Monte Carlo code</a:t>
              </a:r>
              <a:endParaRPr lang="ru-RU" altLang="ru-RU" sz="1213"/>
            </a:p>
          </p:txBody>
        </p:sp>
        <p:cxnSp>
          <p:nvCxnSpPr>
            <p:cNvPr id="62" name="Straight Arrow Connector 61"/>
            <p:cNvCxnSpPr/>
            <p:nvPr/>
          </p:nvCxnSpPr>
          <p:spPr>
            <a:xfrm>
              <a:off x="3263900" y="3190875"/>
              <a:ext cx="0" cy="2314575"/>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20511" idx="0"/>
            </p:cNvCxnSpPr>
            <p:nvPr/>
          </p:nvCxnSpPr>
          <p:spPr>
            <a:xfrm flipH="1" flipV="1">
              <a:off x="3813175" y="5211763"/>
              <a:ext cx="3175" cy="30321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514" name="Rectangle 19"/>
            <p:cNvSpPr>
              <a:spLocks noChangeArrowheads="1"/>
            </p:cNvSpPr>
            <p:nvPr/>
          </p:nvSpPr>
          <p:spPr bwMode="auto">
            <a:xfrm>
              <a:off x="107950" y="549275"/>
              <a:ext cx="1522854" cy="29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r>
                <a:rPr lang="en-US" altLang="ru-RU" sz="1543" u="sng"/>
                <a:t>Responsibilities:</a:t>
              </a:r>
              <a:endParaRPr lang="ru-RU" altLang="ru-RU" sz="1543" u="sng"/>
            </a:p>
          </p:txBody>
        </p:sp>
        <p:sp>
          <p:nvSpPr>
            <p:cNvPr id="22" name="Rounded Rectangle 21"/>
            <p:cNvSpPr/>
            <p:nvPr/>
          </p:nvSpPr>
          <p:spPr>
            <a:xfrm>
              <a:off x="1908175" y="611188"/>
              <a:ext cx="576263" cy="2079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331"/>
                </a:spcBef>
                <a:defRPr/>
              </a:pPr>
              <a:endParaRPr lang="ru-RU" sz="1984">
                <a:latin typeface="Comic Sans MS" panose="030F0702030302020204" pitchFamily="66" charset="0"/>
              </a:endParaRPr>
            </a:p>
          </p:txBody>
        </p:sp>
        <p:sp>
          <p:nvSpPr>
            <p:cNvPr id="65" name="Rounded Rectangle 64"/>
            <p:cNvSpPr/>
            <p:nvPr/>
          </p:nvSpPr>
          <p:spPr>
            <a:xfrm>
              <a:off x="3594100" y="628650"/>
              <a:ext cx="576263" cy="20796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331"/>
                </a:spcBef>
                <a:defRPr/>
              </a:pPr>
              <a:endParaRPr lang="ru-RU" sz="1984">
                <a:latin typeface="Comic Sans MS" panose="030F0702030302020204" pitchFamily="66" charset="0"/>
              </a:endParaRPr>
            </a:p>
          </p:txBody>
        </p:sp>
        <p:sp>
          <p:nvSpPr>
            <p:cNvPr id="67" name="Rounded Rectangle 66"/>
            <p:cNvSpPr/>
            <p:nvPr/>
          </p:nvSpPr>
          <p:spPr>
            <a:xfrm>
              <a:off x="5286375" y="639763"/>
              <a:ext cx="576263" cy="207962"/>
            </a:xfrm>
            <a:prstGeom prst="roundRect">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331"/>
                </a:spcBef>
                <a:defRPr/>
              </a:pPr>
              <a:endParaRPr lang="ru-RU" sz="1984">
                <a:latin typeface="Comic Sans MS" panose="030F0702030302020204" pitchFamily="66" charset="0"/>
              </a:endParaRPr>
            </a:p>
          </p:txBody>
        </p:sp>
        <p:sp>
          <p:nvSpPr>
            <p:cNvPr id="20518" name="Text Box 4"/>
            <p:cNvSpPr txBox="1">
              <a:spLocks noChangeArrowheads="1"/>
            </p:cNvSpPr>
            <p:nvPr/>
          </p:nvSpPr>
          <p:spPr bwMode="auto">
            <a:xfrm>
              <a:off x="0" y="-1588"/>
              <a:ext cx="9144000" cy="477838"/>
            </a:xfrm>
            <a:prstGeom prst="rect">
              <a:avLst/>
            </a:prstGeom>
            <a:gradFill rotWithShape="1">
              <a:gsLst>
                <a:gs pos="0">
                  <a:srgbClr val="FFFFFF"/>
                </a:gs>
                <a:gs pos="100000">
                  <a:srgbClr val="96969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793667" bIns="793667" anchor="ctr" anchorCtr="1"/>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eaLnBrk="1" hangingPunct="1">
                <a:lnSpc>
                  <a:spcPct val="120000"/>
                </a:lnSpc>
                <a:spcBef>
                  <a:spcPct val="20000"/>
                </a:spcBef>
              </a:pPr>
              <a:r>
                <a:rPr lang="en-US" altLang="zh-CN" sz="1984" b="1" dirty="0">
                  <a:ea typeface="SimSun" pitchFamily="2" charset="-122"/>
                </a:rPr>
                <a:t>Construction of the </a:t>
              </a:r>
              <a:r>
                <a:rPr lang="en-US" altLang="zh-CN" sz="1984" b="1" dirty="0">
                  <a:ea typeface="SimSun" pitchFamily="2" charset="-122"/>
                </a:rPr>
                <a:t>Kyiv </a:t>
              </a:r>
              <a:r>
                <a:rPr lang="en-US" altLang="zh-CN" sz="1984" b="1" dirty="0">
                  <a:ea typeface="SimSun" pitchFamily="2" charset="-122"/>
                </a:rPr>
                <a:t>platform: responsibilities</a:t>
              </a:r>
            </a:p>
          </p:txBody>
        </p:sp>
        <p:sp>
          <p:nvSpPr>
            <p:cNvPr id="20519" name="TextBox 29"/>
            <p:cNvSpPr txBox="1">
              <a:spLocks noChangeArrowheads="1"/>
            </p:cNvSpPr>
            <p:nvPr/>
          </p:nvSpPr>
          <p:spPr bwMode="auto">
            <a:xfrm>
              <a:off x="2522538" y="566738"/>
              <a:ext cx="1095375" cy="29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spcBef>
                  <a:spcPts val="331"/>
                </a:spcBef>
              </a:pPr>
              <a:r>
                <a:rPr lang="en-US" altLang="ru-RU" sz="1543"/>
                <a:t>TSNUK</a:t>
              </a:r>
            </a:p>
          </p:txBody>
        </p:sp>
        <p:sp>
          <p:nvSpPr>
            <p:cNvPr id="20520" name="TextBox 29"/>
            <p:cNvSpPr txBox="1">
              <a:spLocks noChangeArrowheads="1"/>
            </p:cNvSpPr>
            <p:nvPr/>
          </p:nvSpPr>
          <p:spPr bwMode="auto">
            <a:xfrm>
              <a:off x="4237038" y="585788"/>
              <a:ext cx="1093787" cy="29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spcBef>
                  <a:spcPts val="331"/>
                </a:spcBef>
              </a:pPr>
              <a:r>
                <a:rPr lang="en-US" altLang="ru-RU" sz="1543"/>
                <a:t>KINR-LP</a:t>
              </a:r>
            </a:p>
          </p:txBody>
        </p:sp>
        <p:sp>
          <p:nvSpPr>
            <p:cNvPr id="20521" name="TextBox 29"/>
            <p:cNvSpPr txBox="1">
              <a:spLocks noChangeArrowheads="1"/>
            </p:cNvSpPr>
            <p:nvPr/>
          </p:nvSpPr>
          <p:spPr bwMode="auto">
            <a:xfrm>
              <a:off x="5883275" y="601663"/>
              <a:ext cx="1095375" cy="29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spcBef>
                  <a:spcPts val="331"/>
                </a:spcBef>
              </a:pPr>
              <a:r>
                <a:rPr lang="en-US" altLang="ru-RU" sz="1543"/>
                <a:t>KINR-</a:t>
              </a:r>
              <a:r>
                <a:rPr lang="fr-FR" altLang="ru-RU" sz="1543"/>
                <a:t>HEP</a:t>
              </a:r>
              <a:endParaRPr lang="en-US" altLang="ru-RU" sz="1543"/>
            </a:p>
          </p:txBody>
        </p:sp>
        <p:sp>
          <p:nvSpPr>
            <p:cNvPr id="69" name="Rounded Rectangle 66"/>
            <p:cNvSpPr/>
            <p:nvPr/>
          </p:nvSpPr>
          <p:spPr>
            <a:xfrm>
              <a:off x="7235825" y="639763"/>
              <a:ext cx="576263" cy="207962"/>
            </a:xfrm>
            <a:prstGeom prst="round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331"/>
                </a:spcBef>
                <a:defRPr/>
              </a:pPr>
              <a:endParaRPr lang="ru-RU" sz="1984">
                <a:latin typeface="Comic Sans MS" panose="030F0702030302020204" pitchFamily="66" charset="0"/>
              </a:endParaRPr>
            </a:p>
          </p:txBody>
        </p:sp>
        <p:sp>
          <p:nvSpPr>
            <p:cNvPr id="20523" name="TextBox 29"/>
            <p:cNvSpPr txBox="1">
              <a:spLocks noChangeArrowheads="1"/>
            </p:cNvSpPr>
            <p:nvPr/>
          </p:nvSpPr>
          <p:spPr bwMode="auto">
            <a:xfrm>
              <a:off x="7832725" y="601663"/>
              <a:ext cx="1095375" cy="29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spcBef>
                  <a:spcPts val="331"/>
                </a:spcBef>
              </a:pPr>
              <a:r>
                <a:rPr lang="fr-FR" altLang="ru-RU" sz="1543"/>
                <a:t>IAP</a:t>
              </a:r>
              <a:endParaRPr lang="en-US" altLang="ru-RU" sz="1543"/>
            </a:p>
          </p:txBody>
        </p:sp>
        <p:sp>
          <p:nvSpPr>
            <p:cNvPr id="49" name="TextBox 65"/>
            <p:cNvSpPr txBox="1"/>
            <p:nvPr/>
          </p:nvSpPr>
          <p:spPr>
            <a:xfrm>
              <a:off x="5867400" y="1587500"/>
              <a:ext cx="927100" cy="1354630"/>
            </a:xfrm>
            <a:prstGeom prst="rect">
              <a:avLst/>
            </a:prstGeom>
            <a:gradFill flip="none" rotWithShape="1">
              <a:gsLst>
                <a:gs pos="86000">
                  <a:srgbClr val="FFFF00"/>
                </a:gs>
                <a:gs pos="56644">
                  <a:srgbClr val="E0FFD3"/>
                </a:gs>
                <a:gs pos="0">
                  <a:srgbClr val="B5FF97"/>
                </a:gs>
                <a:gs pos="98000">
                  <a:srgbClr val="FFFFFF"/>
                </a:gs>
                <a:gs pos="100000">
                  <a:srgbClr val="DAEDEF"/>
                </a:gs>
              </a:gsLst>
              <a:lin ang="5400000" scaled="1"/>
              <a:tileRect/>
            </a:gradFill>
            <a:ln w="34925">
              <a:solidFill>
                <a:srgbClr val="CC3399"/>
              </a:solidFill>
            </a:ln>
          </p:spPr>
          <p:txBody>
            <a:bodyPr lIns="39683" tIns="0" rIns="39683" bIns="0">
              <a:spAutoFit/>
            </a:bodyPr>
            <a:lstStyle/>
            <a:p>
              <a:pPr algn="ctr">
                <a:defRPr/>
              </a:pPr>
              <a:r>
                <a:rPr lang="en-US" sz="1213" kern="0" dirty="0">
                  <a:solidFill>
                    <a:srgbClr val="000000"/>
                  </a:solidFill>
                  <a:cs typeface="Arial" panose="020B0604020202020204" pitchFamily="34" charset="0"/>
                </a:rPr>
                <a:t>Construction of an X-ray detector based on sensor array panel for X-ray contrast imaging</a:t>
              </a:r>
              <a:endParaRPr lang="ru-RU" sz="1213" kern="0" dirty="0">
                <a:solidFill>
                  <a:srgbClr val="000000"/>
                </a:solidFill>
                <a:cs typeface="Arial" panose="020B0604020202020204" pitchFamily="34" charset="0"/>
              </a:endParaRPr>
            </a:p>
          </p:txBody>
        </p:sp>
        <p:cxnSp>
          <p:nvCxnSpPr>
            <p:cNvPr id="20525" name="Straight Arrow Connector 68"/>
            <p:cNvCxnSpPr>
              <a:cxnSpLocks noChangeShapeType="1"/>
              <a:stCxn id="49" idx="2"/>
              <a:endCxn id="20526" idx="0"/>
            </p:cNvCxnSpPr>
            <p:nvPr/>
          </p:nvCxnSpPr>
          <p:spPr bwMode="auto">
            <a:xfrm>
              <a:off x="6330950" y="2941638"/>
              <a:ext cx="4763" cy="116363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26" name="TextBox 73"/>
            <p:cNvSpPr txBox="1">
              <a:spLocks noChangeArrowheads="1"/>
            </p:cNvSpPr>
            <p:nvPr/>
          </p:nvSpPr>
          <p:spPr bwMode="auto">
            <a:xfrm>
              <a:off x="5878513" y="4105275"/>
              <a:ext cx="915987" cy="1354630"/>
            </a:xfrm>
            <a:prstGeom prst="rect">
              <a:avLst/>
            </a:prstGeom>
            <a:solidFill>
              <a:srgbClr val="BFFF85"/>
            </a:solidFill>
            <a:ln w="34925">
              <a:solidFill>
                <a:srgbClr val="CC3399"/>
              </a:solidFill>
              <a:miter lim="800000"/>
              <a:headEnd/>
              <a:tailEnd/>
            </a:ln>
          </p:spPr>
          <p:txBody>
            <a:bodyPr lIns="39683" tIns="0" rIns="39683" bIns="0">
              <a:spAutoFit/>
            </a:bodyPr>
            <a:lstStyle>
              <a:lvl1pPr>
                <a:defRPr sz="2000">
                  <a:solidFill>
                    <a:schemeClr val="tx1"/>
                  </a:solidFill>
                  <a:latin typeface="Comic Sans MS" pitchFamily="66" charset="0"/>
                  <a:cs typeface="Arial" charset="0"/>
                </a:defRPr>
              </a:lvl1pPr>
              <a:lvl2pPr marL="742950" indent="-285750">
                <a:defRPr sz="2000">
                  <a:solidFill>
                    <a:schemeClr val="tx1"/>
                  </a:solidFill>
                  <a:latin typeface="Comic Sans MS" pitchFamily="66" charset="0"/>
                  <a:cs typeface="Arial" charset="0"/>
                </a:defRPr>
              </a:lvl2pPr>
              <a:lvl3pPr marL="1143000" indent="-228600">
                <a:defRPr sz="2000">
                  <a:solidFill>
                    <a:schemeClr val="tx1"/>
                  </a:solidFill>
                  <a:latin typeface="Comic Sans MS" pitchFamily="66" charset="0"/>
                  <a:cs typeface="Arial" charset="0"/>
                </a:defRPr>
              </a:lvl3pPr>
              <a:lvl4pPr marL="1600200" indent="-228600">
                <a:defRPr sz="2000">
                  <a:solidFill>
                    <a:schemeClr val="tx1"/>
                  </a:solidFill>
                  <a:latin typeface="Comic Sans MS" pitchFamily="66" charset="0"/>
                  <a:cs typeface="Arial" charset="0"/>
                </a:defRPr>
              </a:lvl4pPr>
              <a:lvl5pPr marL="2057400" indent="-228600">
                <a:defRPr sz="2000">
                  <a:solidFill>
                    <a:schemeClr val="tx1"/>
                  </a:solidFill>
                  <a:latin typeface="Comic Sans MS" pitchFamily="66" charset="0"/>
                  <a:cs typeface="Arial" charset="0"/>
                </a:defRPr>
              </a:lvl5pPr>
              <a:lvl6pPr marL="2514600" indent="-228600" eaLnBrk="0" fontAlgn="base" hangingPunct="0">
                <a:spcBef>
                  <a:spcPct val="0"/>
                </a:spcBef>
                <a:spcAft>
                  <a:spcPct val="0"/>
                </a:spcAft>
                <a:defRPr sz="2000">
                  <a:solidFill>
                    <a:schemeClr val="tx1"/>
                  </a:solidFill>
                  <a:latin typeface="Comic Sans MS" pitchFamily="66" charset="0"/>
                  <a:cs typeface="Arial" charset="0"/>
                </a:defRPr>
              </a:lvl6pPr>
              <a:lvl7pPr marL="2971800" indent="-228600" eaLnBrk="0" fontAlgn="base" hangingPunct="0">
                <a:spcBef>
                  <a:spcPct val="0"/>
                </a:spcBef>
                <a:spcAft>
                  <a:spcPct val="0"/>
                </a:spcAft>
                <a:defRPr sz="2000">
                  <a:solidFill>
                    <a:schemeClr val="tx1"/>
                  </a:solidFill>
                  <a:latin typeface="Comic Sans MS" pitchFamily="66" charset="0"/>
                  <a:cs typeface="Arial" charset="0"/>
                </a:defRPr>
              </a:lvl7pPr>
              <a:lvl8pPr marL="3429000" indent="-228600" eaLnBrk="0" fontAlgn="base" hangingPunct="0">
                <a:spcBef>
                  <a:spcPct val="0"/>
                </a:spcBef>
                <a:spcAft>
                  <a:spcPct val="0"/>
                </a:spcAft>
                <a:defRPr sz="2000">
                  <a:solidFill>
                    <a:schemeClr val="tx1"/>
                  </a:solidFill>
                  <a:latin typeface="Comic Sans MS" pitchFamily="66" charset="0"/>
                  <a:cs typeface="Arial" charset="0"/>
                </a:defRPr>
              </a:lvl8pPr>
              <a:lvl9pPr marL="3886200" indent="-228600" eaLnBrk="0" fontAlgn="base" hangingPunct="0">
                <a:spcBef>
                  <a:spcPct val="0"/>
                </a:spcBef>
                <a:spcAft>
                  <a:spcPct val="0"/>
                </a:spcAft>
                <a:defRPr sz="2000">
                  <a:solidFill>
                    <a:schemeClr val="tx1"/>
                  </a:solidFill>
                  <a:latin typeface="Comic Sans MS" pitchFamily="66" charset="0"/>
                  <a:cs typeface="Arial" charset="0"/>
                </a:defRPr>
              </a:lvl9pPr>
            </a:lstStyle>
            <a:p>
              <a:pPr algn="ctr" eaLnBrk="1" hangingPunct="1"/>
              <a:r>
                <a:rPr lang="en-US" altLang="ru-RU" sz="1213">
                  <a:solidFill>
                    <a:srgbClr val="000000"/>
                  </a:solidFill>
                </a:rPr>
                <a:t>Sample of X-ray detector based on sensor array panel for X-ray contrast imaging</a:t>
              </a:r>
              <a:endParaRPr lang="ru-RU" altLang="ru-RU" sz="1213">
                <a:solidFill>
                  <a:srgbClr val="000000"/>
                </a:solidFill>
              </a:endParaRPr>
            </a:p>
          </p:txBody>
        </p:sp>
      </p:grpSp>
    </p:spTree>
    <p:extLst>
      <p:ext uri="{BB962C8B-B14F-4D97-AF65-F5344CB8AC3E}">
        <p14:creationId xmlns:p14="http://schemas.microsoft.com/office/powerpoint/2010/main" val="2833472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3079</Words>
  <Application>Microsoft Office PowerPoint</Application>
  <PresentationFormat>Custom</PresentationFormat>
  <Paragraphs>331</Paragraphs>
  <Slides>39</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4" baseType="lpstr">
      <vt:lpstr>MS PGothic</vt:lpstr>
      <vt:lpstr>SimSun</vt:lpstr>
      <vt:lpstr>Arial</vt:lpstr>
      <vt:lpstr>Arial Narrow</vt:lpstr>
      <vt:lpstr>Arial Unicode MS</vt:lpstr>
      <vt:lpstr>Calibri</vt:lpstr>
      <vt:lpstr>Comic Sans MS</vt:lpstr>
      <vt:lpstr>DejaVu Sans</vt:lpstr>
      <vt:lpstr>Droid Sans Fallback</vt:lpstr>
      <vt:lpstr>StarSymbol</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Development of low background scintillation detectors R&amp;D of ZnMoO4 and Li2MoO4  cryogenic scintillation detectors</vt:lpstr>
      <vt:lpstr>A pilot 02 experiment with 20 radiopure Li2100MoO4 crystal scintillators should start in the beginning of 2018</vt:lpstr>
      <vt:lpstr>Cryogenic search for 02 decay of 116Cd is in preparation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Oleg</dc:creator>
  <cp:lastModifiedBy>Oleg</cp:lastModifiedBy>
  <cp:revision>23</cp:revision>
  <dcterms:modified xsi:type="dcterms:W3CDTF">2017-11-08T08:16:56Z</dcterms:modified>
</cp:coreProperties>
</file>