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82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News Gothic MT"/>
        <a:ea typeface="News Gothic MT"/>
        <a:cs typeface="News Gothic MT"/>
        <a:sym typeface="News Gothic MT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News Gothic MT"/>
        <a:ea typeface="News Gothic MT"/>
        <a:cs typeface="News Gothic MT"/>
        <a:sym typeface="News Gothic MT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News Gothic MT"/>
        <a:ea typeface="News Gothic MT"/>
        <a:cs typeface="News Gothic MT"/>
        <a:sym typeface="News Gothic MT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News Gothic MT"/>
        <a:ea typeface="News Gothic MT"/>
        <a:cs typeface="News Gothic MT"/>
        <a:sym typeface="News Gothic MT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News Gothic MT"/>
        <a:ea typeface="News Gothic MT"/>
        <a:cs typeface="News Gothic MT"/>
        <a:sym typeface="News Gothic MT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News Gothic MT"/>
        <a:ea typeface="News Gothic MT"/>
        <a:cs typeface="News Gothic MT"/>
        <a:sym typeface="News Gothic MT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News Gothic MT"/>
        <a:ea typeface="News Gothic MT"/>
        <a:cs typeface="News Gothic MT"/>
        <a:sym typeface="News Gothic MT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News Gothic MT"/>
        <a:ea typeface="News Gothic MT"/>
        <a:cs typeface="News Gothic MT"/>
        <a:sym typeface="News Gothic MT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News Gothic MT"/>
        <a:ea typeface="News Gothic MT"/>
        <a:cs typeface="News Gothic MT"/>
        <a:sym typeface="News Gothic M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News Gothic MT"/>
          <a:ea typeface="News Gothic MT"/>
          <a:cs typeface="News Gothic M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6DF"/>
          </a:solidFill>
        </a:fill>
      </a:tcStyle>
    </a:wholeTbl>
    <a:band2H>
      <a:tcTxStyle/>
      <a:tcStyle>
        <a:tcBdr/>
        <a:fill>
          <a:solidFill>
            <a:srgbClr val="E7ECEF"/>
          </a:solidFill>
        </a:fill>
      </a:tcStyle>
    </a:band2H>
    <a:firstCol>
      <a:tcTxStyle b="on" i="off">
        <a:font>
          <a:latin typeface="News Gothic MT"/>
          <a:ea typeface="News Gothic MT"/>
          <a:cs typeface="News Gothic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News Gothic MT"/>
          <a:ea typeface="News Gothic MT"/>
          <a:cs typeface="News Gothic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News Gothic MT"/>
          <a:ea typeface="News Gothic MT"/>
          <a:cs typeface="News Gothic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News Gothic MT"/>
          <a:ea typeface="News Gothic MT"/>
          <a:cs typeface="News Gothic M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4D5CB"/>
          </a:solidFill>
        </a:fill>
      </a:tcStyle>
    </a:wholeTbl>
    <a:band2H>
      <a:tcTxStyle/>
      <a:tcStyle>
        <a:tcBdr/>
        <a:fill>
          <a:solidFill>
            <a:srgbClr val="FAEBE7"/>
          </a:solidFill>
        </a:fill>
      </a:tcStyle>
    </a:band2H>
    <a:firstCol>
      <a:tcTxStyle b="on" i="off">
        <a:font>
          <a:latin typeface="News Gothic MT"/>
          <a:ea typeface="News Gothic MT"/>
          <a:cs typeface="News Gothic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News Gothic MT"/>
          <a:ea typeface="News Gothic MT"/>
          <a:cs typeface="News Gothic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News Gothic MT"/>
          <a:ea typeface="News Gothic MT"/>
          <a:cs typeface="News Gothic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News Gothic MT"/>
          <a:ea typeface="News Gothic MT"/>
          <a:cs typeface="News Gothic M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8CACA"/>
          </a:solidFill>
        </a:fill>
      </a:tcStyle>
    </a:wholeTbl>
    <a:band2H>
      <a:tcTxStyle/>
      <a:tcStyle>
        <a:tcBdr/>
        <a:fill>
          <a:solidFill>
            <a:srgbClr val="F4E6E6"/>
          </a:solidFill>
        </a:fill>
      </a:tcStyle>
    </a:band2H>
    <a:firstCol>
      <a:tcTxStyle b="on" i="off">
        <a:font>
          <a:latin typeface="News Gothic MT"/>
          <a:ea typeface="News Gothic MT"/>
          <a:cs typeface="News Gothic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News Gothic MT"/>
          <a:ea typeface="News Gothic MT"/>
          <a:cs typeface="News Gothic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News Gothic MT"/>
          <a:ea typeface="News Gothic MT"/>
          <a:cs typeface="News Gothic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News Gothic MT"/>
          <a:ea typeface="News Gothic MT"/>
          <a:cs typeface="News Gothic M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News Gothic MT"/>
          <a:ea typeface="News Gothic MT"/>
          <a:cs typeface="News Gothic M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News Gothic MT"/>
          <a:ea typeface="News Gothic MT"/>
          <a:cs typeface="News Gothic M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News Gothic MT"/>
          <a:ea typeface="News Gothic MT"/>
          <a:cs typeface="News Gothic M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News Gothic MT"/>
          <a:ea typeface="News Gothic MT"/>
          <a:cs typeface="News Gothic M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News Gothic MT"/>
          <a:ea typeface="News Gothic MT"/>
          <a:cs typeface="News Gothic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News Gothic MT"/>
          <a:ea typeface="News Gothic MT"/>
          <a:cs typeface="News Gothic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News Gothic MT"/>
          <a:ea typeface="News Gothic MT"/>
          <a:cs typeface="News Gothic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News Gothic MT"/>
          <a:ea typeface="News Gothic MT"/>
          <a:cs typeface="News Gothic M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News Gothic MT"/>
          <a:ea typeface="News Gothic MT"/>
          <a:cs typeface="News Gothic M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News Gothic MT"/>
          <a:ea typeface="News Gothic MT"/>
          <a:cs typeface="News Gothic M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News Gothic MT"/>
          <a:ea typeface="News Gothic MT"/>
          <a:cs typeface="News Gothic M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53"/>
    <p:restoredTop sz="95707"/>
  </p:normalViewPr>
  <p:slideViewPr>
    <p:cSldViewPr snapToGrid="0" snapToObjects="1">
      <p:cViewPr>
        <p:scale>
          <a:sx n="150" d="100"/>
          <a:sy n="150" d="100"/>
        </p:scale>
        <p:origin x="680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1" name="Shape 12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428938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n-lt"/>
        <a:ea typeface="+mn-ea"/>
        <a:cs typeface="+mn-cs"/>
        <a:sym typeface="Calibri"/>
      </a:defRPr>
    </a:lvl1pPr>
    <a:lvl2pPr indent="228600" defTabSz="457200" latinLnBrk="0">
      <a:defRPr sz="1200">
        <a:latin typeface="+mn-lt"/>
        <a:ea typeface="+mn-ea"/>
        <a:cs typeface="+mn-cs"/>
        <a:sym typeface="Calibri"/>
      </a:defRPr>
    </a:lvl2pPr>
    <a:lvl3pPr indent="457200" defTabSz="457200" latinLnBrk="0">
      <a:defRPr sz="1200">
        <a:latin typeface="+mn-lt"/>
        <a:ea typeface="+mn-ea"/>
        <a:cs typeface="+mn-cs"/>
        <a:sym typeface="Calibri"/>
      </a:defRPr>
    </a:lvl3pPr>
    <a:lvl4pPr indent="685800" defTabSz="457200" latinLnBrk="0">
      <a:defRPr sz="1200">
        <a:latin typeface="+mn-lt"/>
        <a:ea typeface="+mn-ea"/>
        <a:cs typeface="+mn-cs"/>
        <a:sym typeface="Calibri"/>
      </a:defRPr>
    </a:lvl4pPr>
    <a:lvl5pPr indent="914400" defTabSz="457200" latinLnBrk="0">
      <a:defRPr sz="1200">
        <a:latin typeface="+mn-lt"/>
        <a:ea typeface="+mn-ea"/>
        <a:cs typeface="+mn-cs"/>
        <a:sym typeface="Calibri"/>
      </a:defRPr>
    </a:lvl5pPr>
    <a:lvl6pPr indent="1143000" defTabSz="457200" latinLnBrk="0">
      <a:defRPr sz="1200">
        <a:latin typeface="+mn-lt"/>
        <a:ea typeface="+mn-ea"/>
        <a:cs typeface="+mn-cs"/>
        <a:sym typeface="Calibri"/>
      </a:defRPr>
    </a:lvl6pPr>
    <a:lvl7pPr indent="1371600" defTabSz="457200" latinLnBrk="0">
      <a:defRPr sz="1200">
        <a:latin typeface="+mn-lt"/>
        <a:ea typeface="+mn-ea"/>
        <a:cs typeface="+mn-cs"/>
        <a:sym typeface="Calibri"/>
      </a:defRPr>
    </a:lvl7pPr>
    <a:lvl8pPr indent="1600200" defTabSz="457200" latinLnBrk="0">
      <a:defRPr sz="1200">
        <a:latin typeface="+mn-lt"/>
        <a:ea typeface="+mn-ea"/>
        <a:cs typeface="+mn-cs"/>
        <a:sym typeface="Calibri"/>
      </a:defRPr>
    </a:lvl8pPr>
    <a:lvl9pPr indent="1828800" defTabSz="4572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/>
          <p:cNvSpPr/>
          <p:nvPr/>
        </p:nvSpPr>
        <p:spPr>
          <a:xfrm>
            <a:off x="1328166" y="1295400"/>
            <a:ext cx="6487668" cy="3152888"/>
          </a:xfrm>
          <a:prstGeom prst="rect">
            <a:avLst/>
          </a:prstGeom>
          <a:ln w="3175">
            <a:solidFill>
              <a:srgbClr val="FFFFFF"/>
            </a:solidFill>
          </a:ln>
          <a:effectLst>
            <a:outerShdw blurRad="63500" rotWithShape="0">
              <a:srgbClr val="000000">
                <a:alpha val="50000"/>
              </a:srgbClr>
            </a:outerShdw>
          </a:effectLst>
        </p:spPr>
        <p:txBody>
          <a:bodyPr lIns="45719" rIns="45719"/>
          <a:lstStyle/>
          <a:p>
            <a:pPr defTabSz="914400">
              <a:spcBef>
                <a:spcPts val="2000"/>
              </a:spcBef>
              <a:defRPr sz="3200">
                <a:solidFill>
                  <a:srgbClr val="595959"/>
                </a:solidFill>
              </a:defRPr>
            </a:pPr>
            <a:endParaRPr/>
          </a:p>
        </p:txBody>
      </p:sp>
      <p:sp>
        <p:nvSpPr>
          <p:cNvPr id="12" name="Texte du titre"/>
          <p:cNvSpPr txBox="1">
            <a:spLocks noGrp="1"/>
          </p:cNvSpPr>
          <p:nvPr>
            <p:ph type="title"/>
          </p:nvPr>
        </p:nvSpPr>
        <p:spPr>
          <a:xfrm>
            <a:off x="1322920" y="1523999"/>
            <a:ext cx="6498160" cy="1724868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13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322920" y="3299011"/>
            <a:ext cx="6498161" cy="91664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300"/>
              </a:spcBef>
              <a:buClrTx/>
              <a:buSzTx/>
              <a:buNone/>
              <a:defRPr sz="1800">
                <a:solidFill>
                  <a:srgbClr val="888888"/>
                </a:solidFill>
              </a:defRPr>
            </a:lvl1pPr>
            <a:lvl2pPr marL="0" indent="457200" algn="ctr">
              <a:spcBef>
                <a:spcPts val="300"/>
              </a:spcBef>
              <a:buClrTx/>
              <a:buSzTx/>
              <a:buNone/>
              <a:defRPr sz="1800">
                <a:solidFill>
                  <a:srgbClr val="888888"/>
                </a:solidFill>
              </a:defRPr>
            </a:lvl2pPr>
            <a:lvl3pPr marL="0" indent="914400" algn="ctr">
              <a:spcBef>
                <a:spcPts val="300"/>
              </a:spcBef>
              <a:buClrTx/>
              <a:buSzTx/>
              <a:buNone/>
              <a:defRPr sz="1800">
                <a:solidFill>
                  <a:srgbClr val="888888"/>
                </a:solidFill>
              </a:defRPr>
            </a:lvl3pPr>
            <a:lvl4pPr marL="0" indent="1371600" algn="ctr">
              <a:spcBef>
                <a:spcPts val="300"/>
              </a:spcBef>
              <a:buClrTx/>
              <a:buSzTx/>
              <a:buNone/>
              <a:defRPr sz="1800">
                <a:solidFill>
                  <a:srgbClr val="888888"/>
                </a:solidFill>
              </a:defRPr>
            </a:lvl4pPr>
            <a:lvl5pPr marL="0" indent="1828800" algn="ctr">
              <a:spcBef>
                <a:spcPts val="300"/>
              </a:spcBef>
              <a:buClrTx/>
              <a:buSzTx/>
              <a:buNone/>
              <a:defRPr sz="1800">
                <a:solidFill>
                  <a:srgbClr val="888888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e du titre"/>
          <p:cNvSpPr txBox="1">
            <a:spLocks noGrp="1"/>
          </p:cNvSpPr>
          <p:nvPr>
            <p:ph type="title"/>
          </p:nvPr>
        </p:nvSpPr>
        <p:spPr>
          <a:xfrm>
            <a:off x="533398" y="611872"/>
            <a:ext cx="4079546" cy="1162051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t>Texte du titre</a:t>
            </a:r>
          </a:p>
        </p:txBody>
      </p:sp>
      <p:sp>
        <p:nvSpPr>
          <p:cNvPr id="94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533398" y="1787855"/>
            <a:ext cx="4079546" cy="372015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ClrTx/>
              <a:buSzTx/>
              <a:buNone/>
              <a:defRPr sz="1800"/>
            </a:lvl1pPr>
            <a:lvl2pPr marL="0" indent="457200" algn="ctr">
              <a:spcBef>
                <a:spcPts val="600"/>
              </a:spcBef>
              <a:buClrTx/>
              <a:buSzTx/>
              <a:buNone/>
              <a:defRPr sz="1800"/>
            </a:lvl2pPr>
            <a:lvl3pPr marL="0" indent="914400" algn="ctr">
              <a:spcBef>
                <a:spcPts val="600"/>
              </a:spcBef>
              <a:buClrTx/>
              <a:buSzTx/>
              <a:buNone/>
              <a:defRPr sz="1800"/>
            </a:lvl3pPr>
            <a:lvl4pPr marL="0" indent="1371600" algn="ctr">
              <a:spcBef>
                <a:spcPts val="600"/>
              </a:spcBef>
              <a:buClrTx/>
              <a:buSzTx/>
              <a:buNone/>
              <a:defRPr sz="1800"/>
            </a:lvl4pPr>
            <a:lvl5pPr marL="0" indent="1828800" algn="ctr">
              <a:spcBef>
                <a:spcPts val="600"/>
              </a:spcBef>
              <a:buClrTx/>
              <a:buSzTx/>
              <a:buNone/>
              <a:defRPr sz="18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9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6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5090617" y="359391"/>
            <a:ext cx="3657601" cy="5318078"/>
          </a:xfrm>
          <a:prstGeom prst="rect">
            <a:avLst/>
          </a:prstGeom>
          <a:ln w="3175">
            <a:solidFill>
              <a:srgbClr val="FFFFFF"/>
            </a:solidFill>
            <a:round/>
          </a:ln>
          <a:effectLst>
            <a:outerShdw blurRad="63500" rotWithShape="0">
              <a:srgbClr val="000000">
                <a:alpha val="50000"/>
              </a:srgbClr>
            </a:outerShdw>
          </a:effectLst>
        </p:spPr>
        <p:txBody>
          <a:bodyPr lIns="91439" rIns="9143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104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0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exte du titre"/>
          <p:cNvSpPr txBox="1">
            <a:spLocks noGrp="1"/>
          </p:cNvSpPr>
          <p:nvPr>
            <p:ph type="title"/>
          </p:nvPr>
        </p:nvSpPr>
        <p:spPr>
          <a:xfrm>
            <a:off x="7369792" y="368300"/>
            <a:ext cx="1524001" cy="5575301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113" name="Texte niveau 1…"/>
          <p:cNvSpPr txBox="1">
            <a:spLocks noGrp="1"/>
          </p:cNvSpPr>
          <p:nvPr>
            <p:ph type="body" idx="1"/>
          </p:nvPr>
        </p:nvSpPr>
        <p:spPr>
          <a:xfrm>
            <a:off x="549273" y="368300"/>
            <a:ext cx="6689727" cy="5575301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1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22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e du titre"/>
          <p:cNvSpPr txBox="1">
            <a:spLocks noGrp="1"/>
          </p:cNvSpPr>
          <p:nvPr>
            <p:ph type="title"/>
          </p:nvPr>
        </p:nvSpPr>
        <p:spPr>
          <a:xfrm>
            <a:off x="363538" y="3352801"/>
            <a:ext cx="8416926" cy="1470026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1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363538" y="4771028"/>
            <a:ext cx="8416926" cy="97267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300"/>
              </a:spcBef>
              <a:buClrTx/>
              <a:buSzTx/>
              <a:buNone/>
              <a:defRPr sz="1800">
                <a:solidFill>
                  <a:srgbClr val="888888"/>
                </a:solidFill>
              </a:defRPr>
            </a:lvl1pPr>
            <a:lvl2pPr marL="0" indent="457200" algn="ctr">
              <a:spcBef>
                <a:spcPts val="300"/>
              </a:spcBef>
              <a:buClrTx/>
              <a:buSzTx/>
              <a:buNone/>
              <a:defRPr sz="1800">
                <a:solidFill>
                  <a:srgbClr val="888888"/>
                </a:solidFill>
              </a:defRPr>
            </a:lvl2pPr>
            <a:lvl3pPr marL="0" indent="914400" algn="ctr">
              <a:spcBef>
                <a:spcPts val="300"/>
              </a:spcBef>
              <a:buClrTx/>
              <a:buSzTx/>
              <a:buNone/>
              <a:defRPr sz="1800">
                <a:solidFill>
                  <a:srgbClr val="888888"/>
                </a:solidFill>
              </a:defRPr>
            </a:lvl3pPr>
            <a:lvl4pPr marL="0" indent="1371600" algn="ctr">
              <a:spcBef>
                <a:spcPts val="300"/>
              </a:spcBef>
              <a:buClrTx/>
              <a:buSzTx/>
              <a:buNone/>
              <a:defRPr sz="1800">
                <a:solidFill>
                  <a:srgbClr val="888888"/>
                </a:solidFill>
              </a:defRPr>
            </a:lvl4pPr>
            <a:lvl5pPr marL="0" indent="1828800" algn="ctr">
              <a:spcBef>
                <a:spcPts val="300"/>
              </a:spcBef>
              <a:buClrTx/>
              <a:buSzTx/>
              <a:buNone/>
              <a:defRPr sz="1800">
                <a:solidFill>
                  <a:srgbClr val="888888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3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370979" y="363538"/>
            <a:ext cx="8402041" cy="2836862"/>
          </a:xfrm>
          <a:prstGeom prst="rect">
            <a:avLst/>
          </a:prstGeom>
          <a:ln w="3175">
            <a:solidFill>
              <a:srgbClr val="FFFFFF"/>
            </a:solidFill>
            <a:round/>
          </a:ln>
          <a:effectLst>
            <a:outerShdw blurRad="63500" rotWithShape="0">
              <a:srgbClr val="000000">
                <a:alpha val="50000"/>
              </a:srgbClr>
            </a:outerShdw>
          </a:effectLst>
        </p:spPr>
        <p:txBody>
          <a:bodyPr lIns="91439" rIns="9143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e du titre"/>
          <p:cNvSpPr txBox="1">
            <a:spLocks noGrp="1"/>
          </p:cNvSpPr>
          <p:nvPr>
            <p:ph type="title"/>
          </p:nvPr>
        </p:nvSpPr>
        <p:spPr>
          <a:xfrm>
            <a:off x="549275" y="2403144"/>
            <a:ext cx="8056564" cy="1362076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41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549275" y="3736004"/>
            <a:ext cx="8056564" cy="1500188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300"/>
              </a:spcBef>
              <a:buClrTx/>
              <a:buSzTx/>
              <a:buNone/>
              <a:defRPr sz="1800">
                <a:solidFill>
                  <a:srgbClr val="888888"/>
                </a:solidFill>
              </a:defRPr>
            </a:lvl1pPr>
            <a:lvl2pPr marL="0" indent="457200" algn="ctr">
              <a:spcBef>
                <a:spcPts val="300"/>
              </a:spcBef>
              <a:buClrTx/>
              <a:buSzTx/>
              <a:buNone/>
              <a:defRPr sz="1800">
                <a:solidFill>
                  <a:srgbClr val="888888"/>
                </a:solidFill>
              </a:defRPr>
            </a:lvl2pPr>
            <a:lvl3pPr marL="0" indent="914400" algn="ctr">
              <a:spcBef>
                <a:spcPts val="300"/>
              </a:spcBef>
              <a:buClrTx/>
              <a:buSzTx/>
              <a:buNone/>
              <a:defRPr sz="1800">
                <a:solidFill>
                  <a:srgbClr val="888888"/>
                </a:solidFill>
              </a:defRPr>
            </a:lvl3pPr>
            <a:lvl4pPr marL="0" indent="1371600" algn="ctr">
              <a:spcBef>
                <a:spcPts val="300"/>
              </a:spcBef>
              <a:buClrTx/>
              <a:buSzTx/>
              <a:buNone/>
              <a:defRPr sz="1800">
                <a:solidFill>
                  <a:srgbClr val="888888"/>
                </a:solidFill>
              </a:defRPr>
            </a:lvl4pPr>
            <a:lvl5pPr marL="0" indent="1828800" algn="ctr">
              <a:spcBef>
                <a:spcPts val="300"/>
              </a:spcBef>
              <a:buClrTx/>
              <a:buSzTx/>
              <a:buNone/>
              <a:defRPr sz="1800">
                <a:solidFill>
                  <a:srgbClr val="888888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50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549275" y="1600200"/>
            <a:ext cx="3840480" cy="4343401"/>
          </a:xfrm>
          <a:prstGeom prst="rect">
            <a:avLst/>
          </a:prstGeom>
        </p:spPr>
        <p:txBody>
          <a:bodyPr/>
          <a:lstStyle>
            <a:lvl1pPr>
              <a:spcBef>
                <a:spcPts val="1600"/>
              </a:spcBef>
              <a:defRPr sz="2000"/>
            </a:lvl1pPr>
            <a:lvl2pPr marL="723194" indent="-373944">
              <a:spcBef>
                <a:spcPts val="1600"/>
              </a:spcBef>
              <a:defRPr sz="2000"/>
            </a:lvl2pPr>
            <a:lvl3pPr marL="999772" indent="-313972">
              <a:spcBef>
                <a:spcPts val="1600"/>
              </a:spcBef>
              <a:defRPr sz="2000"/>
            </a:lvl3pPr>
            <a:lvl4pPr marL="1296458" indent="-328083">
              <a:spcBef>
                <a:spcPts val="1600"/>
              </a:spcBef>
              <a:defRPr sz="2000"/>
            </a:lvl4pPr>
            <a:lvl5pPr marL="1577622" indent="-313972">
              <a:spcBef>
                <a:spcPts val="1600"/>
              </a:spcBef>
              <a:defRPr sz="20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e du titre"/>
          <p:cNvSpPr txBox="1">
            <a:spLocks noGrp="1"/>
          </p:cNvSpPr>
          <p:nvPr>
            <p:ph type="title"/>
          </p:nvPr>
        </p:nvSpPr>
        <p:spPr>
          <a:xfrm>
            <a:off x="549273" y="107576"/>
            <a:ext cx="8042277" cy="1336956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59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549273" y="1453223"/>
            <a:ext cx="3840481" cy="750889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ClrTx/>
              <a:buSzTx/>
              <a:buNone/>
              <a:defRPr>
                <a:solidFill>
                  <a:srgbClr val="6FB7D7"/>
                </a:solidFill>
              </a:defRPr>
            </a:lvl1pPr>
            <a:lvl2pPr marL="0" indent="457200" algn="ctr">
              <a:spcBef>
                <a:spcPts val="0"/>
              </a:spcBef>
              <a:buClrTx/>
              <a:buSzTx/>
              <a:buNone/>
              <a:defRPr>
                <a:solidFill>
                  <a:srgbClr val="6FB7D7"/>
                </a:solidFill>
              </a:defRPr>
            </a:lvl2pPr>
            <a:lvl3pPr marL="0" indent="914400" algn="ctr">
              <a:spcBef>
                <a:spcPts val="0"/>
              </a:spcBef>
              <a:buClrTx/>
              <a:buSzTx/>
              <a:buNone/>
              <a:defRPr>
                <a:solidFill>
                  <a:srgbClr val="6FB7D7"/>
                </a:solidFill>
              </a:defRPr>
            </a:lvl3pPr>
            <a:lvl4pPr marL="0" indent="1371600" algn="ctr">
              <a:spcBef>
                <a:spcPts val="0"/>
              </a:spcBef>
              <a:buClrTx/>
              <a:buSzTx/>
              <a:buNone/>
              <a:defRPr>
                <a:solidFill>
                  <a:srgbClr val="6FB7D7"/>
                </a:solidFill>
              </a:defRPr>
            </a:lvl4pPr>
            <a:lvl5pPr marL="0" indent="1828800" algn="ctr">
              <a:spcBef>
                <a:spcPts val="0"/>
              </a:spcBef>
              <a:buClrTx/>
              <a:buSzTx/>
              <a:buNone/>
              <a:defRPr>
                <a:solidFill>
                  <a:srgbClr val="6FB7D7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1070" y="1453223"/>
            <a:ext cx="3840480" cy="750889"/>
          </a:xfrm>
          <a:prstGeom prst="rect">
            <a:avLst/>
          </a:prstGeom>
        </p:spPr>
        <p:txBody>
          <a:bodyPr anchor="b"/>
          <a:lstStyle/>
          <a:p>
            <a:pPr marL="0" indent="0" algn="ctr">
              <a:spcBef>
                <a:spcPts val="0"/>
              </a:spcBef>
              <a:buClrTx/>
              <a:buSzTx/>
              <a:buNone/>
              <a:defRPr>
                <a:solidFill>
                  <a:srgbClr val="6FB7D7"/>
                </a:solidFill>
              </a:defRPr>
            </a:pPr>
            <a:endParaRPr/>
          </a:p>
        </p:txBody>
      </p:sp>
      <p:sp>
        <p:nvSpPr>
          <p:cNvPr id="6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6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e du titre"/>
          <p:cNvSpPr txBox="1">
            <a:spLocks noGrp="1"/>
          </p:cNvSpPr>
          <p:nvPr>
            <p:ph type="title"/>
          </p:nvPr>
        </p:nvSpPr>
        <p:spPr>
          <a:xfrm>
            <a:off x="533398" y="611872"/>
            <a:ext cx="3840481" cy="1162051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t>Texte du titre</a:t>
            </a:r>
          </a:p>
        </p:txBody>
      </p:sp>
      <p:sp>
        <p:nvSpPr>
          <p:cNvPr id="84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4742824" y="368300"/>
            <a:ext cx="3840480" cy="557530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 marL="719455" indent="-370205">
              <a:defRPr sz="2200"/>
            </a:lvl2pPr>
            <a:lvl3pPr marL="1031169" indent="-345369">
              <a:defRPr sz="2200"/>
            </a:lvl3pPr>
            <a:lvl4pPr marL="1329266" indent="-360891">
              <a:defRPr sz="2200"/>
            </a:lvl4pPr>
            <a:lvl5pPr marL="1609019" indent="-345369">
              <a:defRPr sz="22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85" name="Text Placeholder 3"/>
          <p:cNvSpPr>
            <a:spLocks noGrp="1"/>
          </p:cNvSpPr>
          <p:nvPr>
            <p:ph type="body" sz="half" idx="13"/>
          </p:nvPr>
        </p:nvSpPr>
        <p:spPr>
          <a:xfrm>
            <a:off x="533399" y="1787855"/>
            <a:ext cx="3840480" cy="3720153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600"/>
              </a:spcBef>
              <a:buClrTx/>
              <a:buSzTx/>
              <a:buNone/>
              <a:defRPr sz="1800"/>
            </a:pPr>
            <a:endParaRPr/>
          </a:p>
        </p:txBody>
      </p:sp>
      <p:sp>
        <p:nvSpPr>
          <p:cNvPr id="8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normAutofit/>
          </a:bodyPr>
          <a:lstStyle/>
          <a:p>
            <a:r>
              <a:t>Texte du titre</a:t>
            </a:r>
          </a:p>
        </p:txBody>
      </p:sp>
      <p:sp>
        <p:nvSpPr>
          <p:cNvPr id="3" name="Texte niveau 1…"/>
          <p:cNvSpPr txBox="1">
            <a:spLocks noGrp="1"/>
          </p:cNvSpPr>
          <p:nvPr>
            <p:ph type="body" idx="1"/>
          </p:nvPr>
        </p:nvSpPr>
        <p:spPr>
          <a:xfrm>
            <a:off x="549275" y="1600200"/>
            <a:ext cx="8042276" cy="434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8530366" y="6398910"/>
            <a:ext cx="358141" cy="3454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6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ln>
            <a:noFill/>
          </a:ln>
          <a:solidFill>
            <a:schemeClr val="accent1"/>
          </a:solidFill>
          <a:uFillTx/>
          <a:latin typeface="News Gothic MT"/>
          <a:ea typeface="News Gothic MT"/>
          <a:cs typeface="News Gothic MT"/>
          <a:sym typeface="News Gothic MT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ln>
            <a:noFill/>
          </a:ln>
          <a:solidFill>
            <a:schemeClr val="accent1"/>
          </a:solidFill>
          <a:uFillTx/>
          <a:latin typeface="News Gothic MT"/>
          <a:ea typeface="News Gothic MT"/>
          <a:cs typeface="News Gothic MT"/>
          <a:sym typeface="News Gothic MT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ln>
            <a:noFill/>
          </a:ln>
          <a:solidFill>
            <a:schemeClr val="accent1"/>
          </a:solidFill>
          <a:uFillTx/>
          <a:latin typeface="News Gothic MT"/>
          <a:ea typeface="News Gothic MT"/>
          <a:cs typeface="News Gothic MT"/>
          <a:sym typeface="News Gothic MT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ln>
            <a:noFill/>
          </a:ln>
          <a:solidFill>
            <a:schemeClr val="accent1"/>
          </a:solidFill>
          <a:uFillTx/>
          <a:latin typeface="News Gothic MT"/>
          <a:ea typeface="News Gothic MT"/>
          <a:cs typeface="News Gothic MT"/>
          <a:sym typeface="News Gothic MT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ln>
            <a:noFill/>
          </a:ln>
          <a:solidFill>
            <a:schemeClr val="accent1"/>
          </a:solidFill>
          <a:uFillTx/>
          <a:latin typeface="News Gothic MT"/>
          <a:ea typeface="News Gothic MT"/>
          <a:cs typeface="News Gothic MT"/>
          <a:sym typeface="News Gothic MT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ln>
            <a:noFill/>
          </a:ln>
          <a:solidFill>
            <a:schemeClr val="accent1"/>
          </a:solidFill>
          <a:uFillTx/>
          <a:latin typeface="News Gothic MT"/>
          <a:ea typeface="News Gothic MT"/>
          <a:cs typeface="News Gothic MT"/>
          <a:sym typeface="News Gothic MT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ln>
            <a:noFill/>
          </a:ln>
          <a:solidFill>
            <a:schemeClr val="accent1"/>
          </a:solidFill>
          <a:uFillTx/>
          <a:latin typeface="News Gothic MT"/>
          <a:ea typeface="News Gothic MT"/>
          <a:cs typeface="News Gothic MT"/>
          <a:sym typeface="News Gothic MT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ln>
            <a:noFill/>
          </a:ln>
          <a:solidFill>
            <a:schemeClr val="accent1"/>
          </a:solidFill>
          <a:uFillTx/>
          <a:latin typeface="News Gothic MT"/>
          <a:ea typeface="News Gothic MT"/>
          <a:cs typeface="News Gothic MT"/>
          <a:sym typeface="News Gothic MT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ln>
            <a:noFill/>
          </a:ln>
          <a:solidFill>
            <a:schemeClr val="accent1"/>
          </a:solidFill>
          <a:uFillTx/>
          <a:latin typeface="News Gothic MT"/>
          <a:ea typeface="News Gothic MT"/>
          <a:cs typeface="News Gothic MT"/>
          <a:sym typeface="News Gothic MT"/>
        </a:defRPr>
      </a:lvl9pPr>
    </p:titleStyle>
    <p:bodyStyle>
      <a:lvl1pPr marL="349250" marR="0" indent="-349250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>
          <a:srgbClr val="6FB7D7"/>
        </a:buClr>
        <a:buSzPct val="110000"/>
        <a:buFontTx/>
        <a:buChar char="●"/>
        <a:tabLst/>
        <a:defRPr sz="2400" b="0" i="0" u="none" strike="noStrike" cap="none" spc="0" baseline="0">
          <a:ln>
            <a:noFill/>
          </a:ln>
          <a:solidFill>
            <a:srgbClr val="595959"/>
          </a:solidFill>
          <a:uFillTx/>
          <a:latin typeface="News Gothic MT"/>
          <a:ea typeface="News Gothic MT"/>
          <a:cs typeface="News Gothic MT"/>
          <a:sym typeface="News Gothic MT"/>
        </a:defRPr>
      </a:lvl1pPr>
      <a:lvl2pPr marL="716395" marR="0" indent="-367145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>
          <a:srgbClr val="6FB7D7"/>
        </a:buClr>
        <a:buSzPct val="110000"/>
        <a:buFontTx/>
        <a:buChar char="●"/>
        <a:tabLst/>
        <a:defRPr sz="2400" b="0" i="0" u="none" strike="noStrike" cap="none" spc="0" baseline="0">
          <a:ln>
            <a:noFill/>
          </a:ln>
          <a:solidFill>
            <a:srgbClr val="595959"/>
          </a:solidFill>
          <a:uFillTx/>
          <a:latin typeface="News Gothic MT"/>
          <a:ea typeface="News Gothic MT"/>
          <a:cs typeface="News Gothic MT"/>
          <a:sym typeface="News Gothic MT"/>
        </a:defRPr>
      </a:lvl2pPr>
      <a:lvl3pPr marL="1024889" marR="0" indent="-339089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>
          <a:srgbClr val="6FB7D7"/>
        </a:buClr>
        <a:buSzPct val="110000"/>
        <a:buFontTx/>
        <a:buChar char="●"/>
        <a:tabLst/>
        <a:defRPr sz="2400" b="0" i="0" u="none" strike="noStrike" cap="none" spc="0" baseline="0">
          <a:ln>
            <a:noFill/>
          </a:ln>
          <a:solidFill>
            <a:srgbClr val="595959"/>
          </a:solidFill>
          <a:uFillTx/>
          <a:latin typeface="News Gothic MT"/>
          <a:ea typeface="News Gothic MT"/>
          <a:cs typeface="News Gothic MT"/>
          <a:sym typeface="News Gothic MT"/>
        </a:defRPr>
      </a:lvl3pPr>
      <a:lvl4pPr marL="1362075" marR="0" indent="-393700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>
          <a:srgbClr val="6FB7D7"/>
        </a:buClr>
        <a:buSzPct val="110000"/>
        <a:buFontTx/>
        <a:buChar char="●"/>
        <a:tabLst/>
        <a:defRPr sz="2400" b="0" i="0" u="none" strike="noStrike" cap="none" spc="0" baseline="0">
          <a:ln>
            <a:noFill/>
          </a:ln>
          <a:solidFill>
            <a:srgbClr val="595959"/>
          </a:solidFill>
          <a:uFillTx/>
          <a:latin typeface="News Gothic MT"/>
          <a:ea typeface="News Gothic MT"/>
          <a:cs typeface="News Gothic MT"/>
          <a:sym typeface="News Gothic MT"/>
        </a:defRPr>
      </a:lvl4pPr>
      <a:lvl5pPr marL="1640416" marR="0" indent="-376766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>
          <a:srgbClr val="6FB7D7"/>
        </a:buClr>
        <a:buSzPct val="110000"/>
        <a:buFontTx/>
        <a:buChar char="●"/>
        <a:tabLst/>
        <a:defRPr sz="2400" b="0" i="0" u="none" strike="noStrike" cap="none" spc="0" baseline="0">
          <a:ln>
            <a:noFill/>
          </a:ln>
          <a:solidFill>
            <a:srgbClr val="595959"/>
          </a:solidFill>
          <a:uFillTx/>
          <a:latin typeface="News Gothic MT"/>
          <a:ea typeface="News Gothic MT"/>
          <a:cs typeface="News Gothic MT"/>
          <a:sym typeface="News Gothic MT"/>
        </a:defRPr>
      </a:lvl5pPr>
      <a:lvl6pPr marL="1922991" marR="0" indent="-376766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>
          <a:srgbClr val="6FB7D7"/>
        </a:buClr>
        <a:buSzPct val="110000"/>
        <a:buFontTx/>
        <a:buChar char="●"/>
        <a:tabLst/>
        <a:defRPr sz="2400" b="0" i="0" u="none" strike="noStrike" cap="none" spc="0" baseline="0">
          <a:ln>
            <a:noFill/>
          </a:ln>
          <a:solidFill>
            <a:srgbClr val="595959"/>
          </a:solidFill>
          <a:uFillTx/>
          <a:latin typeface="News Gothic MT"/>
          <a:ea typeface="News Gothic MT"/>
          <a:cs typeface="News Gothic MT"/>
          <a:sym typeface="News Gothic MT"/>
        </a:defRPr>
      </a:lvl6pPr>
      <a:lvl7pPr marL="2211916" marR="0" indent="-376766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>
          <a:srgbClr val="6FB7D7"/>
        </a:buClr>
        <a:buSzPct val="110000"/>
        <a:buFontTx/>
        <a:buChar char="●"/>
        <a:tabLst/>
        <a:defRPr sz="2400" b="0" i="0" u="none" strike="noStrike" cap="none" spc="0" baseline="0">
          <a:ln>
            <a:noFill/>
          </a:ln>
          <a:solidFill>
            <a:srgbClr val="595959"/>
          </a:solidFill>
          <a:uFillTx/>
          <a:latin typeface="News Gothic MT"/>
          <a:ea typeface="News Gothic MT"/>
          <a:cs typeface="News Gothic MT"/>
          <a:sym typeface="News Gothic MT"/>
        </a:defRPr>
      </a:lvl7pPr>
      <a:lvl8pPr marL="2492904" marR="0" indent="-376766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>
          <a:srgbClr val="6FB7D7"/>
        </a:buClr>
        <a:buSzPct val="110000"/>
        <a:buFontTx/>
        <a:buChar char="●"/>
        <a:tabLst/>
        <a:defRPr sz="2400" b="0" i="0" u="none" strike="noStrike" cap="none" spc="0" baseline="0">
          <a:ln>
            <a:noFill/>
          </a:ln>
          <a:solidFill>
            <a:srgbClr val="595959"/>
          </a:solidFill>
          <a:uFillTx/>
          <a:latin typeface="News Gothic MT"/>
          <a:ea typeface="News Gothic MT"/>
          <a:cs typeface="News Gothic MT"/>
          <a:sym typeface="News Gothic MT"/>
        </a:defRPr>
      </a:lvl8pPr>
      <a:lvl9pPr marL="2783416" marR="0" indent="-376766" algn="l" defTabSz="914400" rtl="0" latinLnBrk="0">
        <a:lnSpc>
          <a:spcPct val="100000"/>
        </a:lnSpc>
        <a:spcBef>
          <a:spcPts val="2000"/>
        </a:spcBef>
        <a:spcAft>
          <a:spcPts val="0"/>
        </a:spcAft>
        <a:buClr>
          <a:srgbClr val="6FB7D7"/>
        </a:buClr>
        <a:buSzPct val="110000"/>
        <a:buFontTx/>
        <a:buChar char="●"/>
        <a:tabLst/>
        <a:defRPr sz="2400" b="0" i="0" u="none" strike="noStrike" cap="none" spc="0" baseline="0">
          <a:ln>
            <a:noFill/>
          </a:ln>
          <a:solidFill>
            <a:srgbClr val="595959"/>
          </a:solidFill>
          <a:uFillTx/>
          <a:latin typeface="News Gothic MT"/>
          <a:ea typeface="News Gothic MT"/>
          <a:cs typeface="News Gothic MT"/>
          <a:sym typeface="News Gothic MT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News Gothic MT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News Gothic MT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News Gothic MT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News Gothic MT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News Gothic MT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News Gothic MT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News Gothic MT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News Gothic MT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News Gothic M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4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itre 1"/>
          <p:cNvSpPr txBox="1">
            <a:spLocks noGrp="1"/>
          </p:cNvSpPr>
          <p:nvPr>
            <p:ph type="ctrTitle"/>
          </p:nvPr>
        </p:nvSpPr>
        <p:spPr>
          <a:xfrm>
            <a:off x="1171322" y="1832224"/>
            <a:ext cx="6818312" cy="172486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20000"/>
              </a:lnSpc>
              <a:defRPr sz="3600" b="1">
                <a:latin typeface="Arial"/>
                <a:ea typeface="Arial"/>
                <a:cs typeface="Arial"/>
                <a:sym typeface="Arial"/>
              </a:defRPr>
            </a:pPr>
            <a:r>
              <a:t>PERLE @ Orsay: </a:t>
            </a:r>
          </a:p>
          <a:p>
            <a:pPr>
              <a:lnSpc>
                <a:spcPct val="120000"/>
              </a:lnSpc>
              <a:defRPr sz="3600" b="1">
                <a:latin typeface="Arial"/>
                <a:ea typeface="Arial"/>
                <a:cs typeface="Arial"/>
                <a:sym typeface="Arial"/>
              </a:defRPr>
            </a:pPr>
            <a:r>
              <a:t>Introduction and Status</a:t>
            </a:r>
          </a:p>
        </p:txBody>
      </p:sp>
      <p:sp>
        <p:nvSpPr>
          <p:cNvPr id="124" name="Sous-titre 2"/>
          <p:cNvSpPr txBox="1">
            <a:spLocks noGrp="1"/>
          </p:cNvSpPr>
          <p:nvPr>
            <p:ph type="subTitle" sz="quarter" idx="1"/>
          </p:nvPr>
        </p:nvSpPr>
        <p:spPr>
          <a:xfrm>
            <a:off x="1619254" y="4983227"/>
            <a:ext cx="6498160" cy="91664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  <a:defRPr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Walid Kaabi-LAL/CNRS</a:t>
            </a:r>
          </a:p>
          <a:p>
            <a:pPr>
              <a:lnSpc>
                <a:spcPct val="150000"/>
              </a:lnSpc>
              <a:defRPr sz="16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/>
              <a:t>LAL</a:t>
            </a:r>
            <a:r>
              <a:rPr dirty="0" smtClean="0"/>
              <a:t>, </a:t>
            </a:r>
            <a:r>
              <a:rPr lang="en-US" dirty="0" smtClean="0"/>
              <a:t>Nov</a:t>
            </a:r>
            <a:r>
              <a:rPr dirty="0" smtClean="0"/>
              <a:t>ember </a:t>
            </a:r>
            <a:r>
              <a:rPr lang="en-US" dirty="0" smtClean="0"/>
              <a:t>6</a:t>
            </a:r>
            <a:r>
              <a:rPr baseline="30250" dirty="0" smtClean="0"/>
              <a:t>th</a:t>
            </a:r>
            <a:r>
              <a:rPr dirty="0" smtClean="0"/>
              <a:t> </a:t>
            </a:r>
            <a:r>
              <a:rPr dirty="0"/>
              <a:t>2017</a:t>
            </a:r>
          </a:p>
        </p:txBody>
      </p:sp>
      <p:pic>
        <p:nvPicPr>
          <p:cNvPr id="125" name="Image 4" descr="Imag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101" y="100962"/>
            <a:ext cx="1292662" cy="921605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ZoneTexte 5"/>
          <p:cNvSpPr txBox="1"/>
          <p:nvPr/>
        </p:nvSpPr>
        <p:spPr>
          <a:xfrm>
            <a:off x="1930563" y="629637"/>
            <a:ext cx="5444004" cy="1045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>
              <a:lnSpc>
                <a:spcPct val="200000"/>
              </a:lnSpc>
              <a:defRPr sz="3600" b="1">
                <a:solidFill>
                  <a:schemeClr val="accent6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lang="en-US" dirty="0" smtClean="0"/>
              <a:t>French-Ukrainian</a:t>
            </a:r>
            <a:r>
              <a:rPr dirty="0" smtClean="0"/>
              <a:t> </a:t>
            </a:r>
            <a:r>
              <a:rPr dirty="0"/>
              <a:t>Workshop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Espace réservé du pied de page 3"/>
          <p:cNvSpPr txBox="1"/>
          <p:nvPr/>
        </p:nvSpPr>
        <p:spPr>
          <a:xfrm>
            <a:off x="128378" y="6417960"/>
            <a:ext cx="4840941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French-Ukrainian Workshop</a:t>
            </a:r>
            <a:endParaRPr lang="en-US" dirty="0"/>
          </a:p>
        </p:txBody>
      </p:sp>
      <p:sp>
        <p:nvSpPr>
          <p:cNvPr id="228" name="Espace réservé du numéro de diapositive 4"/>
          <p:cNvSpPr txBox="1">
            <a:spLocks noGrp="1"/>
          </p:cNvSpPr>
          <p:nvPr>
            <p:ph type="sldNum" sz="quarter" idx="2"/>
          </p:nvPr>
        </p:nvSpPr>
        <p:spPr>
          <a:xfrm>
            <a:off x="8530366" y="6398910"/>
            <a:ext cx="358141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pic>
        <p:nvPicPr>
          <p:cNvPr id="229" name="Image 6" descr="Imag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4644" y="1077983"/>
            <a:ext cx="8686801" cy="5219701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ZoneTexte 7"/>
          <p:cNvSpPr txBox="1"/>
          <p:nvPr/>
        </p:nvSpPr>
        <p:spPr>
          <a:xfrm>
            <a:off x="6168101" y="837404"/>
            <a:ext cx="2887866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u="sng"/>
            </a:lvl1pPr>
          </a:lstStyle>
          <a:p>
            <a:r>
              <a:t>Pierre-Alexandre Thonet </a:t>
            </a:r>
          </a:p>
        </p:txBody>
      </p:sp>
      <p:sp>
        <p:nvSpPr>
          <p:cNvPr id="231" name="ZoneTexte 8"/>
          <p:cNvSpPr txBox="1"/>
          <p:nvPr/>
        </p:nvSpPr>
        <p:spPr>
          <a:xfrm>
            <a:off x="139700" y="355600"/>
            <a:ext cx="5588000" cy="459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2F97B5"/>
                </a:solidFill>
              </a:defRPr>
            </a:lvl1pPr>
          </a:lstStyle>
          <a:p>
            <a:r>
              <a:t>Cost-effective magnet solution: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Espace réservé du pied de page 3"/>
          <p:cNvSpPr txBox="1"/>
          <p:nvPr/>
        </p:nvSpPr>
        <p:spPr>
          <a:xfrm>
            <a:off x="128378" y="6417960"/>
            <a:ext cx="4840941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French-Ukrainian Workshop</a:t>
            </a:r>
            <a:endParaRPr lang="en-US" dirty="0"/>
          </a:p>
        </p:txBody>
      </p:sp>
      <p:sp>
        <p:nvSpPr>
          <p:cNvPr id="234" name="Espace réservé du numéro de diapositive 4"/>
          <p:cNvSpPr txBox="1">
            <a:spLocks noGrp="1"/>
          </p:cNvSpPr>
          <p:nvPr>
            <p:ph type="sldNum" sz="quarter" idx="2"/>
          </p:nvPr>
        </p:nvSpPr>
        <p:spPr>
          <a:xfrm>
            <a:off x="8530366" y="6398910"/>
            <a:ext cx="358141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235" name="ZoneTexte 8"/>
          <p:cNvSpPr txBox="1"/>
          <p:nvPr/>
        </p:nvSpPr>
        <p:spPr>
          <a:xfrm>
            <a:off x="139699" y="355600"/>
            <a:ext cx="8275154" cy="459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2F97B5"/>
                </a:solidFill>
              </a:defRPr>
            </a:lvl1pPr>
          </a:lstStyle>
          <a:p>
            <a:r>
              <a:t>PERLE magnet design (dipoles and quadrupoles):</a:t>
            </a:r>
          </a:p>
        </p:txBody>
      </p:sp>
      <p:pic>
        <p:nvPicPr>
          <p:cNvPr id="23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6024" y="938149"/>
            <a:ext cx="8054432" cy="54788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Espace réservé du pied de page 3"/>
          <p:cNvSpPr txBox="1"/>
          <p:nvPr/>
        </p:nvSpPr>
        <p:spPr>
          <a:xfrm>
            <a:off x="128378" y="6417960"/>
            <a:ext cx="4840941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French-Ukrainian Workshop</a:t>
            </a:r>
            <a:endParaRPr lang="en-US" dirty="0"/>
          </a:p>
        </p:txBody>
      </p:sp>
      <p:sp>
        <p:nvSpPr>
          <p:cNvPr id="239" name="Espace réservé du numéro de diapositive 4"/>
          <p:cNvSpPr txBox="1">
            <a:spLocks noGrp="1"/>
          </p:cNvSpPr>
          <p:nvPr>
            <p:ph type="sldNum" sz="quarter" idx="2"/>
          </p:nvPr>
        </p:nvSpPr>
        <p:spPr>
          <a:xfrm>
            <a:off x="8530366" y="6398910"/>
            <a:ext cx="358141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grpSp>
        <p:nvGrpSpPr>
          <p:cNvPr id="381" name="Group 5"/>
          <p:cNvGrpSpPr/>
          <p:nvPr/>
        </p:nvGrpSpPr>
        <p:grpSpPr>
          <a:xfrm>
            <a:off x="946739" y="1456604"/>
            <a:ext cx="7158040" cy="2143126"/>
            <a:chOff x="0" y="0"/>
            <a:chExt cx="7158038" cy="2143125"/>
          </a:xfrm>
        </p:grpSpPr>
        <p:sp>
          <p:nvSpPr>
            <p:cNvPr id="240" name="Rectangle 6"/>
            <p:cNvSpPr/>
            <p:nvPr/>
          </p:nvSpPr>
          <p:spPr>
            <a:xfrm>
              <a:off x="1587" y="0"/>
              <a:ext cx="7134227" cy="214312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1" name="Rectangle 7"/>
            <p:cNvSpPr/>
            <p:nvPr/>
          </p:nvSpPr>
          <p:spPr>
            <a:xfrm>
              <a:off x="115887" y="228600"/>
              <a:ext cx="6905627" cy="1676400"/>
            </a:xfrm>
            <a:prstGeom prst="rect">
              <a:avLst/>
            </a:prstGeom>
            <a:noFill/>
            <a:ln w="317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2" name="Rectangle 8"/>
            <p:cNvSpPr txBox="1"/>
            <p:nvPr/>
          </p:nvSpPr>
          <p:spPr>
            <a:xfrm>
              <a:off x="6621463" y="1924050"/>
              <a:ext cx="379959" cy="127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8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50.8316</a:t>
              </a:r>
            </a:p>
          </p:txBody>
        </p:sp>
        <p:sp>
          <p:nvSpPr>
            <p:cNvPr id="243" name="Rectangle 9"/>
            <p:cNvSpPr txBox="1"/>
            <p:nvPr/>
          </p:nvSpPr>
          <p:spPr>
            <a:xfrm>
              <a:off x="115887" y="1924050"/>
              <a:ext cx="127001" cy="127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8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0</a:t>
              </a:r>
            </a:p>
          </p:txBody>
        </p:sp>
        <p:sp>
          <p:nvSpPr>
            <p:cNvPr id="244" name="Rectangle 11"/>
            <p:cNvSpPr txBox="1"/>
            <p:nvPr/>
          </p:nvSpPr>
          <p:spPr>
            <a:xfrm>
              <a:off x="192087" y="123825"/>
              <a:ext cx="718394" cy="127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8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                         </a:t>
              </a:r>
            </a:p>
          </p:txBody>
        </p:sp>
        <p:sp>
          <p:nvSpPr>
            <p:cNvPr id="245" name="Rectangle 12"/>
            <p:cNvSpPr txBox="1"/>
            <p:nvPr/>
          </p:nvSpPr>
          <p:spPr>
            <a:xfrm rot="16200000">
              <a:off x="0" y="215900"/>
              <a:ext cx="127000" cy="127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8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20</a:t>
              </a:r>
            </a:p>
          </p:txBody>
        </p:sp>
        <p:sp>
          <p:nvSpPr>
            <p:cNvPr id="246" name="Rectangle 13"/>
            <p:cNvSpPr txBox="1"/>
            <p:nvPr/>
          </p:nvSpPr>
          <p:spPr>
            <a:xfrm rot="16200000">
              <a:off x="0" y="1787525"/>
              <a:ext cx="127000" cy="127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8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0</a:t>
              </a:r>
            </a:p>
          </p:txBody>
        </p:sp>
        <p:sp>
          <p:nvSpPr>
            <p:cNvPr id="247" name="Rectangle 14"/>
            <p:cNvSpPr txBox="1"/>
            <p:nvPr/>
          </p:nvSpPr>
          <p:spPr>
            <a:xfrm rot="16200000">
              <a:off x="7031038" y="157162"/>
              <a:ext cx="127001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8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248" name="Rectangle 15"/>
            <p:cNvSpPr txBox="1"/>
            <p:nvPr/>
          </p:nvSpPr>
          <p:spPr>
            <a:xfrm rot="16200000">
              <a:off x="7031038" y="1785937"/>
              <a:ext cx="127001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8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-2</a:t>
              </a:r>
            </a:p>
          </p:txBody>
        </p:sp>
        <p:sp>
          <p:nvSpPr>
            <p:cNvPr id="249" name="Rectangle 16"/>
            <p:cNvSpPr txBox="1"/>
            <p:nvPr/>
          </p:nvSpPr>
          <p:spPr>
            <a:xfrm rot="16200000">
              <a:off x="-289074" y="965051"/>
              <a:ext cx="705148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8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BETA_X&amp;Y[m]</a:t>
              </a:r>
            </a:p>
          </p:txBody>
        </p:sp>
        <p:sp>
          <p:nvSpPr>
            <p:cNvPr id="250" name="Rectangle 17"/>
            <p:cNvSpPr txBox="1"/>
            <p:nvPr/>
          </p:nvSpPr>
          <p:spPr>
            <a:xfrm rot="16200000">
              <a:off x="6757913" y="979413"/>
              <a:ext cx="673250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8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DISP_X&amp;Y[m]</a:t>
              </a:r>
            </a:p>
          </p:txBody>
        </p:sp>
        <p:sp>
          <p:nvSpPr>
            <p:cNvPr id="251" name="Line 18"/>
            <p:cNvSpPr/>
            <p:nvPr/>
          </p:nvSpPr>
          <p:spPr>
            <a:xfrm flipH="1">
              <a:off x="6973888" y="390525"/>
              <a:ext cx="38101" cy="1588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2" name="Line 19"/>
            <p:cNvSpPr/>
            <p:nvPr/>
          </p:nvSpPr>
          <p:spPr>
            <a:xfrm>
              <a:off x="115887" y="390525"/>
              <a:ext cx="38101" cy="1588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3" name="Line 20"/>
            <p:cNvSpPr/>
            <p:nvPr/>
          </p:nvSpPr>
          <p:spPr>
            <a:xfrm flipV="1">
              <a:off x="801687" y="1866900"/>
              <a:ext cx="1588" cy="38100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4" name="Line 21"/>
            <p:cNvSpPr/>
            <p:nvPr/>
          </p:nvSpPr>
          <p:spPr>
            <a:xfrm>
              <a:off x="801687" y="228600"/>
              <a:ext cx="1588" cy="38100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5" name="Line 22"/>
            <p:cNvSpPr/>
            <p:nvPr/>
          </p:nvSpPr>
          <p:spPr>
            <a:xfrm flipH="1">
              <a:off x="6973888" y="561975"/>
              <a:ext cx="38101" cy="1588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6" name="Line 23"/>
            <p:cNvSpPr/>
            <p:nvPr/>
          </p:nvSpPr>
          <p:spPr>
            <a:xfrm>
              <a:off x="115887" y="561975"/>
              <a:ext cx="38101" cy="1588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7" name="Line 24"/>
            <p:cNvSpPr/>
            <p:nvPr/>
          </p:nvSpPr>
          <p:spPr>
            <a:xfrm flipV="1">
              <a:off x="1497012" y="1866900"/>
              <a:ext cx="1588" cy="38100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8" name="Line 25"/>
            <p:cNvSpPr/>
            <p:nvPr/>
          </p:nvSpPr>
          <p:spPr>
            <a:xfrm>
              <a:off x="1497012" y="228600"/>
              <a:ext cx="1588" cy="38100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9" name="Line 26"/>
            <p:cNvSpPr/>
            <p:nvPr/>
          </p:nvSpPr>
          <p:spPr>
            <a:xfrm flipH="1">
              <a:off x="6973888" y="733425"/>
              <a:ext cx="38101" cy="1588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0" name="Line 27"/>
            <p:cNvSpPr/>
            <p:nvPr/>
          </p:nvSpPr>
          <p:spPr>
            <a:xfrm>
              <a:off x="115887" y="733425"/>
              <a:ext cx="38101" cy="1588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1" name="Line 28"/>
            <p:cNvSpPr/>
            <p:nvPr/>
          </p:nvSpPr>
          <p:spPr>
            <a:xfrm flipV="1">
              <a:off x="2182812" y="1866900"/>
              <a:ext cx="1588" cy="38100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2" name="Line 29"/>
            <p:cNvSpPr/>
            <p:nvPr/>
          </p:nvSpPr>
          <p:spPr>
            <a:xfrm>
              <a:off x="2182812" y="228600"/>
              <a:ext cx="1588" cy="38100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3" name="Line 30"/>
            <p:cNvSpPr/>
            <p:nvPr/>
          </p:nvSpPr>
          <p:spPr>
            <a:xfrm flipH="1">
              <a:off x="6973888" y="895349"/>
              <a:ext cx="38101" cy="1588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4" name="Line 31"/>
            <p:cNvSpPr/>
            <p:nvPr/>
          </p:nvSpPr>
          <p:spPr>
            <a:xfrm>
              <a:off x="115887" y="895349"/>
              <a:ext cx="38101" cy="1588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5" name="Line 32"/>
            <p:cNvSpPr/>
            <p:nvPr/>
          </p:nvSpPr>
          <p:spPr>
            <a:xfrm flipV="1">
              <a:off x="2878137" y="1866900"/>
              <a:ext cx="1588" cy="38100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6" name="Line 33"/>
            <p:cNvSpPr/>
            <p:nvPr/>
          </p:nvSpPr>
          <p:spPr>
            <a:xfrm>
              <a:off x="2878137" y="228600"/>
              <a:ext cx="1588" cy="38100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7" name="Line 34"/>
            <p:cNvSpPr/>
            <p:nvPr/>
          </p:nvSpPr>
          <p:spPr>
            <a:xfrm flipH="1">
              <a:off x="6973888" y="1066799"/>
              <a:ext cx="38101" cy="1588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8" name="Line 35"/>
            <p:cNvSpPr/>
            <p:nvPr/>
          </p:nvSpPr>
          <p:spPr>
            <a:xfrm>
              <a:off x="115887" y="1066799"/>
              <a:ext cx="38101" cy="1588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9" name="Line 36"/>
            <p:cNvSpPr/>
            <p:nvPr/>
          </p:nvSpPr>
          <p:spPr>
            <a:xfrm flipV="1">
              <a:off x="3563937" y="1866900"/>
              <a:ext cx="1588" cy="38100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70" name="Line 37"/>
            <p:cNvSpPr/>
            <p:nvPr/>
          </p:nvSpPr>
          <p:spPr>
            <a:xfrm>
              <a:off x="3563937" y="228600"/>
              <a:ext cx="1588" cy="38100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71" name="Line 38"/>
            <p:cNvSpPr/>
            <p:nvPr/>
          </p:nvSpPr>
          <p:spPr>
            <a:xfrm flipH="1">
              <a:off x="6973888" y="1238249"/>
              <a:ext cx="38101" cy="1588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72" name="Line 39"/>
            <p:cNvSpPr/>
            <p:nvPr/>
          </p:nvSpPr>
          <p:spPr>
            <a:xfrm>
              <a:off x="115887" y="1238249"/>
              <a:ext cx="38101" cy="1588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73" name="Line 40"/>
            <p:cNvSpPr/>
            <p:nvPr/>
          </p:nvSpPr>
          <p:spPr>
            <a:xfrm flipV="1">
              <a:off x="4259262" y="1866900"/>
              <a:ext cx="1588" cy="38100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74" name="Line 41"/>
            <p:cNvSpPr/>
            <p:nvPr/>
          </p:nvSpPr>
          <p:spPr>
            <a:xfrm>
              <a:off x="4259262" y="228600"/>
              <a:ext cx="1588" cy="38100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75" name="Line 42"/>
            <p:cNvSpPr/>
            <p:nvPr/>
          </p:nvSpPr>
          <p:spPr>
            <a:xfrm flipH="1">
              <a:off x="6973888" y="1400174"/>
              <a:ext cx="38101" cy="1588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76" name="Line 43"/>
            <p:cNvSpPr/>
            <p:nvPr/>
          </p:nvSpPr>
          <p:spPr>
            <a:xfrm>
              <a:off x="115887" y="1400174"/>
              <a:ext cx="38101" cy="1588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77" name="Line 44"/>
            <p:cNvSpPr/>
            <p:nvPr/>
          </p:nvSpPr>
          <p:spPr>
            <a:xfrm flipV="1">
              <a:off x="4945062" y="1866900"/>
              <a:ext cx="1588" cy="38100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78" name="Line 45"/>
            <p:cNvSpPr/>
            <p:nvPr/>
          </p:nvSpPr>
          <p:spPr>
            <a:xfrm>
              <a:off x="4945062" y="228600"/>
              <a:ext cx="1588" cy="38100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79" name="Line 46"/>
            <p:cNvSpPr/>
            <p:nvPr/>
          </p:nvSpPr>
          <p:spPr>
            <a:xfrm flipH="1">
              <a:off x="6973888" y="1571624"/>
              <a:ext cx="38101" cy="1588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0" name="Line 47"/>
            <p:cNvSpPr/>
            <p:nvPr/>
          </p:nvSpPr>
          <p:spPr>
            <a:xfrm>
              <a:off x="115887" y="1571624"/>
              <a:ext cx="38101" cy="1588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1" name="Line 48"/>
            <p:cNvSpPr/>
            <p:nvPr/>
          </p:nvSpPr>
          <p:spPr>
            <a:xfrm flipV="1">
              <a:off x="5640387" y="1866900"/>
              <a:ext cx="1588" cy="38100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2" name="Line 49"/>
            <p:cNvSpPr/>
            <p:nvPr/>
          </p:nvSpPr>
          <p:spPr>
            <a:xfrm>
              <a:off x="5640387" y="228600"/>
              <a:ext cx="1588" cy="38100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3" name="Line 50"/>
            <p:cNvSpPr/>
            <p:nvPr/>
          </p:nvSpPr>
          <p:spPr>
            <a:xfrm flipH="1">
              <a:off x="6973888" y="1743075"/>
              <a:ext cx="38101" cy="1588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4" name="Line 51"/>
            <p:cNvSpPr/>
            <p:nvPr/>
          </p:nvSpPr>
          <p:spPr>
            <a:xfrm>
              <a:off x="115887" y="1743075"/>
              <a:ext cx="38101" cy="1588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5" name="Line 52"/>
            <p:cNvSpPr/>
            <p:nvPr/>
          </p:nvSpPr>
          <p:spPr>
            <a:xfrm flipV="1">
              <a:off x="6326188" y="1866900"/>
              <a:ext cx="1588" cy="38100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6" name="Line 53"/>
            <p:cNvSpPr/>
            <p:nvPr/>
          </p:nvSpPr>
          <p:spPr>
            <a:xfrm>
              <a:off x="6326188" y="228600"/>
              <a:ext cx="1588" cy="38100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7" name="Freeform 54"/>
            <p:cNvSpPr/>
            <p:nvPr/>
          </p:nvSpPr>
          <p:spPr>
            <a:xfrm>
              <a:off x="115887" y="409575"/>
              <a:ext cx="6905626" cy="1485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600"/>
                  </a:moveTo>
                  <a:lnTo>
                    <a:pt x="0" y="10662"/>
                  </a:lnTo>
                  <a:lnTo>
                    <a:pt x="30" y="10800"/>
                  </a:lnTo>
                  <a:lnTo>
                    <a:pt x="30" y="11631"/>
                  </a:lnTo>
                  <a:lnTo>
                    <a:pt x="60" y="11769"/>
                  </a:lnTo>
                  <a:lnTo>
                    <a:pt x="60" y="12600"/>
                  </a:lnTo>
                  <a:lnTo>
                    <a:pt x="89" y="12738"/>
                  </a:lnTo>
                  <a:lnTo>
                    <a:pt x="89" y="13569"/>
                  </a:lnTo>
                  <a:lnTo>
                    <a:pt x="119" y="13708"/>
                  </a:lnTo>
                  <a:lnTo>
                    <a:pt x="119" y="14400"/>
                  </a:lnTo>
                  <a:lnTo>
                    <a:pt x="149" y="14538"/>
                  </a:lnTo>
                  <a:lnTo>
                    <a:pt x="149" y="15369"/>
                  </a:lnTo>
                  <a:lnTo>
                    <a:pt x="179" y="15508"/>
                  </a:lnTo>
                  <a:lnTo>
                    <a:pt x="179" y="16062"/>
                  </a:lnTo>
                  <a:lnTo>
                    <a:pt x="209" y="16200"/>
                  </a:lnTo>
                  <a:lnTo>
                    <a:pt x="209" y="16754"/>
                  </a:lnTo>
                  <a:lnTo>
                    <a:pt x="238" y="16892"/>
                  </a:lnTo>
                  <a:lnTo>
                    <a:pt x="238" y="17446"/>
                  </a:lnTo>
                  <a:lnTo>
                    <a:pt x="268" y="17585"/>
                  </a:lnTo>
                  <a:lnTo>
                    <a:pt x="268" y="18138"/>
                  </a:lnTo>
                  <a:lnTo>
                    <a:pt x="298" y="18138"/>
                  </a:lnTo>
                  <a:lnTo>
                    <a:pt x="298" y="18692"/>
                  </a:lnTo>
                  <a:lnTo>
                    <a:pt x="328" y="18692"/>
                  </a:lnTo>
                  <a:lnTo>
                    <a:pt x="328" y="19246"/>
                  </a:lnTo>
                  <a:lnTo>
                    <a:pt x="358" y="19246"/>
                  </a:lnTo>
                  <a:lnTo>
                    <a:pt x="358" y="19523"/>
                  </a:lnTo>
                  <a:lnTo>
                    <a:pt x="387" y="19662"/>
                  </a:lnTo>
                  <a:lnTo>
                    <a:pt x="387" y="19938"/>
                  </a:lnTo>
                  <a:lnTo>
                    <a:pt x="417" y="20077"/>
                  </a:lnTo>
                  <a:lnTo>
                    <a:pt x="417" y="20354"/>
                  </a:lnTo>
                  <a:lnTo>
                    <a:pt x="447" y="20354"/>
                  </a:lnTo>
                  <a:lnTo>
                    <a:pt x="447" y="20631"/>
                  </a:lnTo>
                  <a:lnTo>
                    <a:pt x="477" y="20631"/>
                  </a:lnTo>
                  <a:lnTo>
                    <a:pt x="477" y="20908"/>
                  </a:lnTo>
                  <a:lnTo>
                    <a:pt x="506" y="20908"/>
                  </a:lnTo>
                  <a:lnTo>
                    <a:pt x="506" y="21046"/>
                  </a:lnTo>
                  <a:lnTo>
                    <a:pt x="536" y="21185"/>
                  </a:lnTo>
                  <a:lnTo>
                    <a:pt x="536" y="21323"/>
                  </a:lnTo>
                  <a:lnTo>
                    <a:pt x="685" y="21323"/>
                  </a:lnTo>
                  <a:lnTo>
                    <a:pt x="685" y="21185"/>
                  </a:lnTo>
                  <a:lnTo>
                    <a:pt x="715" y="21185"/>
                  </a:lnTo>
                  <a:lnTo>
                    <a:pt x="715" y="21046"/>
                  </a:lnTo>
                  <a:lnTo>
                    <a:pt x="745" y="21046"/>
                  </a:lnTo>
                  <a:lnTo>
                    <a:pt x="745" y="20769"/>
                  </a:lnTo>
                  <a:lnTo>
                    <a:pt x="775" y="20769"/>
                  </a:lnTo>
                  <a:lnTo>
                    <a:pt x="775" y="20492"/>
                  </a:lnTo>
                  <a:lnTo>
                    <a:pt x="804" y="20492"/>
                  </a:lnTo>
                  <a:lnTo>
                    <a:pt x="804" y="20354"/>
                  </a:lnTo>
                  <a:lnTo>
                    <a:pt x="1192" y="18138"/>
                  </a:lnTo>
                  <a:lnTo>
                    <a:pt x="1222" y="18138"/>
                  </a:lnTo>
                  <a:lnTo>
                    <a:pt x="1222" y="18000"/>
                  </a:lnTo>
                  <a:lnTo>
                    <a:pt x="1281" y="18000"/>
                  </a:lnTo>
                  <a:lnTo>
                    <a:pt x="1281" y="17862"/>
                  </a:lnTo>
                  <a:lnTo>
                    <a:pt x="1311" y="17862"/>
                  </a:lnTo>
                  <a:lnTo>
                    <a:pt x="1341" y="17723"/>
                  </a:lnTo>
                  <a:lnTo>
                    <a:pt x="1370" y="17723"/>
                  </a:lnTo>
                  <a:lnTo>
                    <a:pt x="1370" y="17585"/>
                  </a:lnTo>
                  <a:lnTo>
                    <a:pt x="1400" y="17585"/>
                  </a:lnTo>
                  <a:lnTo>
                    <a:pt x="1788" y="16615"/>
                  </a:lnTo>
                  <a:lnTo>
                    <a:pt x="1817" y="16615"/>
                  </a:lnTo>
                  <a:lnTo>
                    <a:pt x="1817" y="16477"/>
                  </a:lnTo>
                  <a:lnTo>
                    <a:pt x="1907" y="16477"/>
                  </a:lnTo>
                  <a:lnTo>
                    <a:pt x="1907" y="16338"/>
                  </a:lnTo>
                  <a:lnTo>
                    <a:pt x="1966" y="16338"/>
                  </a:lnTo>
                  <a:lnTo>
                    <a:pt x="1966" y="16200"/>
                  </a:lnTo>
                  <a:lnTo>
                    <a:pt x="1996" y="16200"/>
                  </a:lnTo>
                  <a:lnTo>
                    <a:pt x="2383" y="15508"/>
                  </a:lnTo>
                  <a:lnTo>
                    <a:pt x="2413" y="15508"/>
                  </a:lnTo>
                  <a:lnTo>
                    <a:pt x="2413" y="15369"/>
                  </a:lnTo>
                  <a:lnTo>
                    <a:pt x="2473" y="15369"/>
                  </a:lnTo>
                  <a:lnTo>
                    <a:pt x="2503" y="15231"/>
                  </a:lnTo>
                  <a:lnTo>
                    <a:pt x="2562" y="15231"/>
                  </a:lnTo>
                  <a:lnTo>
                    <a:pt x="2562" y="15092"/>
                  </a:lnTo>
                  <a:lnTo>
                    <a:pt x="2592" y="15092"/>
                  </a:lnTo>
                  <a:lnTo>
                    <a:pt x="2979" y="14262"/>
                  </a:lnTo>
                  <a:lnTo>
                    <a:pt x="3009" y="14262"/>
                  </a:lnTo>
                  <a:lnTo>
                    <a:pt x="3009" y="14123"/>
                  </a:lnTo>
                  <a:lnTo>
                    <a:pt x="3069" y="14123"/>
                  </a:lnTo>
                  <a:lnTo>
                    <a:pt x="3069" y="13985"/>
                  </a:lnTo>
                  <a:lnTo>
                    <a:pt x="3128" y="13985"/>
                  </a:lnTo>
                  <a:lnTo>
                    <a:pt x="3128" y="13846"/>
                  </a:lnTo>
                  <a:lnTo>
                    <a:pt x="3188" y="13846"/>
                  </a:lnTo>
                  <a:lnTo>
                    <a:pt x="3188" y="13708"/>
                  </a:lnTo>
                  <a:lnTo>
                    <a:pt x="3247" y="13708"/>
                  </a:lnTo>
                  <a:lnTo>
                    <a:pt x="3247" y="13569"/>
                  </a:lnTo>
                  <a:lnTo>
                    <a:pt x="3277" y="13569"/>
                  </a:lnTo>
                  <a:lnTo>
                    <a:pt x="3277" y="13431"/>
                  </a:lnTo>
                  <a:lnTo>
                    <a:pt x="3337" y="13431"/>
                  </a:lnTo>
                  <a:lnTo>
                    <a:pt x="3337" y="13292"/>
                  </a:lnTo>
                  <a:lnTo>
                    <a:pt x="3367" y="13292"/>
                  </a:lnTo>
                  <a:lnTo>
                    <a:pt x="3396" y="13154"/>
                  </a:lnTo>
                  <a:lnTo>
                    <a:pt x="3426" y="13154"/>
                  </a:lnTo>
                  <a:lnTo>
                    <a:pt x="3426" y="13015"/>
                  </a:lnTo>
                  <a:lnTo>
                    <a:pt x="3456" y="13015"/>
                  </a:lnTo>
                  <a:lnTo>
                    <a:pt x="3486" y="12877"/>
                  </a:lnTo>
                  <a:lnTo>
                    <a:pt x="3516" y="12877"/>
                  </a:lnTo>
                  <a:lnTo>
                    <a:pt x="3516" y="12738"/>
                  </a:lnTo>
                  <a:lnTo>
                    <a:pt x="3545" y="12738"/>
                  </a:lnTo>
                  <a:lnTo>
                    <a:pt x="3545" y="12600"/>
                  </a:lnTo>
                  <a:lnTo>
                    <a:pt x="3575" y="12600"/>
                  </a:lnTo>
                  <a:lnTo>
                    <a:pt x="3605" y="12462"/>
                  </a:lnTo>
                  <a:lnTo>
                    <a:pt x="3635" y="12462"/>
                  </a:lnTo>
                  <a:lnTo>
                    <a:pt x="3635" y="12323"/>
                  </a:lnTo>
                  <a:lnTo>
                    <a:pt x="3665" y="12323"/>
                  </a:lnTo>
                  <a:lnTo>
                    <a:pt x="3665" y="12185"/>
                  </a:lnTo>
                  <a:lnTo>
                    <a:pt x="3694" y="12185"/>
                  </a:lnTo>
                  <a:lnTo>
                    <a:pt x="3694" y="12046"/>
                  </a:lnTo>
                  <a:lnTo>
                    <a:pt x="3724" y="12046"/>
                  </a:lnTo>
                  <a:lnTo>
                    <a:pt x="3724" y="11908"/>
                  </a:lnTo>
                  <a:lnTo>
                    <a:pt x="3754" y="11908"/>
                  </a:lnTo>
                  <a:lnTo>
                    <a:pt x="3784" y="11769"/>
                  </a:lnTo>
                  <a:lnTo>
                    <a:pt x="3784" y="11631"/>
                  </a:lnTo>
                  <a:lnTo>
                    <a:pt x="3814" y="11492"/>
                  </a:lnTo>
                  <a:lnTo>
                    <a:pt x="3814" y="11077"/>
                  </a:lnTo>
                  <a:lnTo>
                    <a:pt x="3843" y="11077"/>
                  </a:lnTo>
                  <a:lnTo>
                    <a:pt x="3843" y="10662"/>
                  </a:lnTo>
                  <a:lnTo>
                    <a:pt x="3873" y="10662"/>
                  </a:lnTo>
                  <a:lnTo>
                    <a:pt x="3873" y="10246"/>
                  </a:lnTo>
                  <a:lnTo>
                    <a:pt x="3873" y="10662"/>
                  </a:lnTo>
                  <a:lnTo>
                    <a:pt x="3903" y="11215"/>
                  </a:lnTo>
                  <a:lnTo>
                    <a:pt x="3903" y="13846"/>
                  </a:lnTo>
                  <a:lnTo>
                    <a:pt x="3933" y="14262"/>
                  </a:lnTo>
                  <a:lnTo>
                    <a:pt x="3933" y="16477"/>
                  </a:lnTo>
                  <a:lnTo>
                    <a:pt x="3962" y="16754"/>
                  </a:lnTo>
                  <a:lnTo>
                    <a:pt x="3962" y="18554"/>
                  </a:lnTo>
                  <a:lnTo>
                    <a:pt x="3992" y="18831"/>
                  </a:lnTo>
                  <a:lnTo>
                    <a:pt x="3992" y="20077"/>
                  </a:lnTo>
                  <a:lnTo>
                    <a:pt x="4022" y="20215"/>
                  </a:lnTo>
                  <a:lnTo>
                    <a:pt x="4022" y="21046"/>
                  </a:lnTo>
                  <a:lnTo>
                    <a:pt x="4052" y="21185"/>
                  </a:lnTo>
                  <a:lnTo>
                    <a:pt x="4052" y="21600"/>
                  </a:lnTo>
                  <a:lnTo>
                    <a:pt x="4111" y="21600"/>
                  </a:lnTo>
                  <a:lnTo>
                    <a:pt x="4111" y="21185"/>
                  </a:lnTo>
                  <a:lnTo>
                    <a:pt x="4141" y="21046"/>
                  </a:lnTo>
                  <a:lnTo>
                    <a:pt x="4141" y="20354"/>
                  </a:lnTo>
                  <a:lnTo>
                    <a:pt x="4171" y="20215"/>
                  </a:lnTo>
                  <a:lnTo>
                    <a:pt x="4171" y="19385"/>
                  </a:lnTo>
                  <a:lnTo>
                    <a:pt x="4201" y="19246"/>
                  </a:lnTo>
                  <a:lnTo>
                    <a:pt x="4201" y="18138"/>
                  </a:lnTo>
                  <a:lnTo>
                    <a:pt x="4231" y="18000"/>
                  </a:lnTo>
                  <a:lnTo>
                    <a:pt x="4231" y="16615"/>
                  </a:lnTo>
                  <a:lnTo>
                    <a:pt x="4260" y="16477"/>
                  </a:lnTo>
                  <a:lnTo>
                    <a:pt x="4260" y="14815"/>
                  </a:lnTo>
                  <a:lnTo>
                    <a:pt x="4290" y="14538"/>
                  </a:lnTo>
                  <a:lnTo>
                    <a:pt x="4290" y="11631"/>
                  </a:lnTo>
                  <a:lnTo>
                    <a:pt x="4320" y="10938"/>
                  </a:lnTo>
                  <a:lnTo>
                    <a:pt x="4320" y="6923"/>
                  </a:lnTo>
                  <a:lnTo>
                    <a:pt x="4350" y="6092"/>
                  </a:lnTo>
                  <a:lnTo>
                    <a:pt x="4350" y="1523"/>
                  </a:lnTo>
                  <a:lnTo>
                    <a:pt x="4380" y="1108"/>
                  </a:lnTo>
                  <a:lnTo>
                    <a:pt x="4380" y="831"/>
                  </a:lnTo>
                  <a:lnTo>
                    <a:pt x="4380" y="2077"/>
                  </a:lnTo>
                  <a:lnTo>
                    <a:pt x="4409" y="2908"/>
                  </a:lnTo>
                  <a:lnTo>
                    <a:pt x="4409" y="7477"/>
                  </a:lnTo>
                  <a:lnTo>
                    <a:pt x="4439" y="8169"/>
                  </a:lnTo>
                  <a:lnTo>
                    <a:pt x="4439" y="11908"/>
                  </a:lnTo>
                  <a:lnTo>
                    <a:pt x="4469" y="12462"/>
                  </a:lnTo>
                  <a:lnTo>
                    <a:pt x="4469" y="15231"/>
                  </a:lnTo>
                  <a:lnTo>
                    <a:pt x="4499" y="15646"/>
                  </a:lnTo>
                  <a:lnTo>
                    <a:pt x="4499" y="17862"/>
                  </a:lnTo>
                  <a:lnTo>
                    <a:pt x="4529" y="18277"/>
                  </a:lnTo>
                  <a:lnTo>
                    <a:pt x="4529" y="19800"/>
                  </a:lnTo>
                  <a:lnTo>
                    <a:pt x="4558" y="20077"/>
                  </a:lnTo>
                  <a:lnTo>
                    <a:pt x="4558" y="21046"/>
                  </a:lnTo>
                  <a:lnTo>
                    <a:pt x="4588" y="21185"/>
                  </a:lnTo>
                  <a:lnTo>
                    <a:pt x="4588" y="21600"/>
                  </a:lnTo>
                  <a:lnTo>
                    <a:pt x="4618" y="21600"/>
                  </a:lnTo>
                  <a:lnTo>
                    <a:pt x="4648" y="21462"/>
                  </a:lnTo>
                  <a:lnTo>
                    <a:pt x="4648" y="20769"/>
                  </a:lnTo>
                  <a:lnTo>
                    <a:pt x="4678" y="20631"/>
                  </a:lnTo>
                  <a:lnTo>
                    <a:pt x="4678" y="19523"/>
                  </a:lnTo>
                  <a:lnTo>
                    <a:pt x="4707" y="19246"/>
                  </a:lnTo>
                  <a:lnTo>
                    <a:pt x="4707" y="17446"/>
                  </a:lnTo>
                  <a:lnTo>
                    <a:pt x="4737" y="17169"/>
                  </a:lnTo>
                  <a:lnTo>
                    <a:pt x="4737" y="14677"/>
                  </a:lnTo>
                  <a:lnTo>
                    <a:pt x="4767" y="14262"/>
                  </a:lnTo>
                  <a:lnTo>
                    <a:pt x="4767" y="11215"/>
                  </a:lnTo>
                  <a:lnTo>
                    <a:pt x="4797" y="10662"/>
                  </a:lnTo>
                  <a:lnTo>
                    <a:pt x="4797" y="6508"/>
                  </a:lnTo>
                  <a:lnTo>
                    <a:pt x="4826" y="5815"/>
                  </a:lnTo>
                  <a:lnTo>
                    <a:pt x="4826" y="1246"/>
                  </a:lnTo>
                  <a:lnTo>
                    <a:pt x="4856" y="692"/>
                  </a:lnTo>
                  <a:lnTo>
                    <a:pt x="4856" y="554"/>
                  </a:lnTo>
                  <a:lnTo>
                    <a:pt x="4886" y="1108"/>
                  </a:lnTo>
                  <a:lnTo>
                    <a:pt x="4886" y="4292"/>
                  </a:lnTo>
                  <a:lnTo>
                    <a:pt x="4916" y="4846"/>
                  </a:lnTo>
                  <a:lnTo>
                    <a:pt x="4916" y="7754"/>
                  </a:lnTo>
                  <a:lnTo>
                    <a:pt x="4946" y="8169"/>
                  </a:lnTo>
                  <a:lnTo>
                    <a:pt x="4946" y="10800"/>
                  </a:lnTo>
                  <a:lnTo>
                    <a:pt x="4975" y="11215"/>
                  </a:lnTo>
                  <a:lnTo>
                    <a:pt x="4975" y="13431"/>
                  </a:lnTo>
                  <a:lnTo>
                    <a:pt x="5005" y="13846"/>
                  </a:lnTo>
                  <a:lnTo>
                    <a:pt x="5005" y="15785"/>
                  </a:lnTo>
                  <a:lnTo>
                    <a:pt x="5035" y="16062"/>
                  </a:lnTo>
                  <a:lnTo>
                    <a:pt x="5035" y="17446"/>
                  </a:lnTo>
                  <a:lnTo>
                    <a:pt x="5065" y="17446"/>
                  </a:lnTo>
                  <a:lnTo>
                    <a:pt x="5065" y="17585"/>
                  </a:lnTo>
                  <a:lnTo>
                    <a:pt x="5095" y="17585"/>
                  </a:lnTo>
                  <a:lnTo>
                    <a:pt x="5095" y="17308"/>
                  </a:lnTo>
                  <a:lnTo>
                    <a:pt x="5124" y="17308"/>
                  </a:lnTo>
                  <a:lnTo>
                    <a:pt x="5124" y="17031"/>
                  </a:lnTo>
                  <a:lnTo>
                    <a:pt x="5154" y="17031"/>
                  </a:lnTo>
                  <a:lnTo>
                    <a:pt x="5154" y="16754"/>
                  </a:lnTo>
                  <a:lnTo>
                    <a:pt x="5184" y="16754"/>
                  </a:lnTo>
                  <a:lnTo>
                    <a:pt x="5184" y="16477"/>
                  </a:lnTo>
                  <a:lnTo>
                    <a:pt x="5214" y="16477"/>
                  </a:lnTo>
                  <a:lnTo>
                    <a:pt x="5214" y="16200"/>
                  </a:lnTo>
                  <a:lnTo>
                    <a:pt x="5244" y="16062"/>
                  </a:lnTo>
                  <a:lnTo>
                    <a:pt x="5244" y="15923"/>
                  </a:lnTo>
                  <a:lnTo>
                    <a:pt x="5244" y="16062"/>
                  </a:lnTo>
                  <a:lnTo>
                    <a:pt x="5273" y="16062"/>
                  </a:lnTo>
                  <a:lnTo>
                    <a:pt x="5273" y="16615"/>
                  </a:lnTo>
                  <a:lnTo>
                    <a:pt x="5303" y="16754"/>
                  </a:lnTo>
                  <a:lnTo>
                    <a:pt x="5303" y="17308"/>
                  </a:lnTo>
                  <a:lnTo>
                    <a:pt x="5333" y="17446"/>
                  </a:lnTo>
                  <a:lnTo>
                    <a:pt x="5333" y="18000"/>
                  </a:lnTo>
                  <a:lnTo>
                    <a:pt x="5363" y="18138"/>
                  </a:lnTo>
                  <a:lnTo>
                    <a:pt x="5363" y="18554"/>
                  </a:lnTo>
                  <a:lnTo>
                    <a:pt x="5393" y="18692"/>
                  </a:lnTo>
                  <a:lnTo>
                    <a:pt x="5393" y="19108"/>
                  </a:lnTo>
                  <a:lnTo>
                    <a:pt x="5422" y="19246"/>
                  </a:lnTo>
                  <a:lnTo>
                    <a:pt x="5422" y="19662"/>
                  </a:lnTo>
                  <a:lnTo>
                    <a:pt x="5452" y="19662"/>
                  </a:lnTo>
                  <a:lnTo>
                    <a:pt x="5452" y="20077"/>
                  </a:lnTo>
                  <a:lnTo>
                    <a:pt x="5482" y="20077"/>
                  </a:lnTo>
                  <a:lnTo>
                    <a:pt x="5482" y="20215"/>
                  </a:lnTo>
                  <a:lnTo>
                    <a:pt x="5512" y="20215"/>
                  </a:lnTo>
                  <a:lnTo>
                    <a:pt x="5512" y="20354"/>
                  </a:lnTo>
                  <a:lnTo>
                    <a:pt x="5542" y="20492"/>
                  </a:lnTo>
                  <a:lnTo>
                    <a:pt x="5542" y="20631"/>
                  </a:lnTo>
                  <a:lnTo>
                    <a:pt x="5571" y="20631"/>
                  </a:lnTo>
                  <a:lnTo>
                    <a:pt x="5571" y="20769"/>
                  </a:lnTo>
                  <a:lnTo>
                    <a:pt x="5631" y="20769"/>
                  </a:lnTo>
                  <a:lnTo>
                    <a:pt x="5631" y="20908"/>
                  </a:lnTo>
                  <a:lnTo>
                    <a:pt x="5661" y="20908"/>
                  </a:lnTo>
                  <a:lnTo>
                    <a:pt x="5661" y="21046"/>
                  </a:lnTo>
                  <a:lnTo>
                    <a:pt x="5690" y="21046"/>
                  </a:lnTo>
                  <a:lnTo>
                    <a:pt x="5690" y="21185"/>
                  </a:lnTo>
                  <a:lnTo>
                    <a:pt x="5750" y="21185"/>
                  </a:lnTo>
                  <a:lnTo>
                    <a:pt x="5780" y="21323"/>
                  </a:lnTo>
                  <a:lnTo>
                    <a:pt x="5839" y="21323"/>
                  </a:lnTo>
                  <a:lnTo>
                    <a:pt x="5839" y="21185"/>
                  </a:lnTo>
                  <a:lnTo>
                    <a:pt x="5899" y="21185"/>
                  </a:lnTo>
                  <a:lnTo>
                    <a:pt x="5899" y="21046"/>
                  </a:lnTo>
                  <a:lnTo>
                    <a:pt x="5929" y="21046"/>
                  </a:lnTo>
                  <a:lnTo>
                    <a:pt x="5929" y="20908"/>
                  </a:lnTo>
                  <a:lnTo>
                    <a:pt x="5959" y="20908"/>
                  </a:lnTo>
                  <a:lnTo>
                    <a:pt x="5959" y="20769"/>
                  </a:lnTo>
                  <a:lnTo>
                    <a:pt x="5988" y="20631"/>
                  </a:lnTo>
                  <a:lnTo>
                    <a:pt x="5988" y="20492"/>
                  </a:lnTo>
                  <a:lnTo>
                    <a:pt x="6018" y="20492"/>
                  </a:lnTo>
                  <a:lnTo>
                    <a:pt x="6018" y="20215"/>
                  </a:lnTo>
                  <a:lnTo>
                    <a:pt x="6048" y="20215"/>
                  </a:lnTo>
                  <a:lnTo>
                    <a:pt x="6048" y="19938"/>
                  </a:lnTo>
                  <a:lnTo>
                    <a:pt x="6078" y="19800"/>
                  </a:lnTo>
                  <a:lnTo>
                    <a:pt x="6078" y="19523"/>
                  </a:lnTo>
                  <a:lnTo>
                    <a:pt x="6108" y="19523"/>
                  </a:lnTo>
                  <a:lnTo>
                    <a:pt x="6108" y="18969"/>
                  </a:lnTo>
                  <a:lnTo>
                    <a:pt x="6137" y="18831"/>
                  </a:lnTo>
                  <a:lnTo>
                    <a:pt x="6137" y="18138"/>
                  </a:lnTo>
                  <a:lnTo>
                    <a:pt x="6167" y="18000"/>
                  </a:lnTo>
                  <a:lnTo>
                    <a:pt x="6167" y="17308"/>
                  </a:lnTo>
                  <a:lnTo>
                    <a:pt x="6197" y="17169"/>
                  </a:lnTo>
                  <a:lnTo>
                    <a:pt x="6197" y="16200"/>
                  </a:lnTo>
                  <a:lnTo>
                    <a:pt x="6227" y="16062"/>
                  </a:lnTo>
                  <a:lnTo>
                    <a:pt x="6227" y="15231"/>
                  </a:lnTo>
                  <a:lnTo>
                    <a:pt x="6257" y="15092"/>
                  </a:lnTo>
                  <a:lnTo>
                    <a:pt x="6257" y="14123"/>
                  </a:lnTo>
                  <a:lnTo>
                    <a:pt x="6286" y="13985"/>
                  </a:lnTo>
                  <a:lnTo>
                    <a:pt x="6286" y="13569"/>
                  </a:lnTo>
                  <a:lnTo>
                    <a:pt x="6316" y="13569"/>
                  </a:lnTo>
                  <a:lnTo>
                    <a:pt x="6316" y="14123"/>
                  </a:lnTo>
                  <a:lnTo>
                    <a:pt x="6346" y="14123"/>
                  </a:lnTo>
                  <a:lnTo>
                    <a:pt x="6346" y="14815"/>
                  </a:lnTo>
                  <a:lnTo>
                    <a:pt x="6376" y="14954"/>
                  </a:lnTo>
                  <a:lnTo>
                    <a:pt x="6376" y="15646"/>
                  </a:lnTo>
                  <a:lnTo>
                    <a:pt x="6406" y="15646"/>
                  </a:lnTo>
                  <a:lnTo>
                    <a:pt x="6406" y="16338"/>
                  </a:lnTo>
                  <a:lnTo>
                    <a:pt x="6435" y="16477"/>
                  </a:lnTo>
                  <a:lnTo>
                    <a:pt x="6435" y="17031"/>
                  </a:lnTo>
                  <a:lnTo>
                    <a:pt x="6465" y="17031"/>
                  </a:lnTo>
                  <a:lnTo>
                    <a:pt x="6465" y="17585"/>
                  </a:lnTo>
                  <a:lnTo>
                    <a:pt x="6495" y="17585"/>
                  </a:lnTo>
                  <a:lnTo>
                    <a:pt x="6495" y="17723"/>
                  </a:lnTo>
                  <a:lnTo>
                    <a:pt x="6823" y="17723"/>
                  </a:lnTo>
                  <a:lnTo>
                    <a:pt x="6823" y="17862"/>
                  </a:lnTo>
                  <a:lnTo>
                    <a:pt x="6852" y="18000"/>
                  </a:lnTo>
                  <a:lnTo>
                    <a:pt x="6852" y="18138"/>
                  </a:lnTo>
                  <a:lnTo>
                    <a:pt x="6882" y="18138"/>
                  </a:lnTo>
                  <a:lnTo>
                    <a:pt x="6882" y="18415"/>
                  </a:lnTo>
                  <a:lnTo>
                    <a:pt x="6912" y="18554"/>
                  </a:lnTo>
                  <a:lnTo>
                    <a:pt x="6912" y="18831"/>
                  </a:lnTo>
                  <a:lnTo>
                    <a:pt x="6942" y="18969"/>
                  </a:lnTo>
                  <a:lnTo>
                    <a:pt x="6942" y="19246"/>
                  </a:lnTo>
                  <a:lnTo>
                    <a:pt x="6972" y="19385"/>
                  </a:lnTo>
                  <a:lnTo>
                    <a:pt x="6972" y="19800"/>
                  </a:lnTo>
                  <a:lnTo>
                    <a:pt x="7001" y="19800"/>
                  </a:lnTo>
                  <a:lnTo>
                    <a:pt x="7001" y="20215"/>
                  </a:lnTo>
                  <a:lnTo>
                    <a:pt x="7031" y="20215"/>
                  </a:lnTo>
                  <a:lnTo>
                    <a:pt x="7031" y="20492"/>
                  </a:lnTo>
                  <a:lnTo>
                    <a:pt x="7061" y="20492"/>
                  </a:lnTo>
                  <a:lnTo>
                    <a:pt x="7061" y="20769"/>
                  </a:lnTo>
                  <a:lnTo>
                    <a:pt x="7091" y="20769"/>
                  </a:lnTo>
                  <a:lnTo>
                    <a:pt x="7091" y="21046"/>
                  </a:lnTo>
                  <a:lnTo>
                    <a:pt x="7121" y="21046"/>
                  </a:lnTo>
                  <a:lnTo>
                    <a:pt x="7121" y="21185"/>
                  </a:lnTo>
                  <a:lnTo>
                    <a:pt x="7150" y="21185"/>
                  </a:lnTo>
                  <a:lnTo>
                    <a:pt x="7150" y="21323"/>
                  </a:lnTo>
                  <a:lnTo>
                    <a:pt x="7180" y="21323"/>
                  </a:lnTo>
                  <a:lnTo>
                    <a:pt x="7180" y="21462"/>
                  </a:lnTo>
                  <a:lnTo>
                    <a:pt x="7210" y="21462"/>
                  </a:lnTo>
                  <a:lnTo>
                    <a:pt x="7210" y="21323"/>
                  </a:lnTo>
                  <a:lnTo>
                    <a:pt x="7270" y="21323"/>
                  </a:lnTo>
                  <a:lnTo>
                    <a:pt x="7270" y="21185"/>
                  </a:lnTo>
                  <a:lnTo>
                    <a:pt x="7299" y="21185"/>
                  </a:lnTo>
                  <a:lnTo>
                    <a:pt x="7299" y="20908"/>
                  </a:lnTo>
                  <a:lnTo>
                    <a:pt x="7329" y="20908"/>
                  </a:lnTo>
                  <a:lnTo>
                    <a:pt x="7329" y="20631"/>
                  </a:lnTo>
                  <a:lnTo>
                    <a:pt x="7359" y="20631"/>
                  </a:lnTo>
                  <a:lnTo>
                    <a:pt x="7359" y="20354"/>
                  </a:lnTo>
                  <a:lnTo>
                    <a:pt x="7389" y="20354"/>
                  </a:lnTo>
                  <a:lnTo>
                    <a:pt x="7389" y="19938"/>
                  </a:lnTo>
                  <a:lnTo>
                    <a:pt x="7418" y="19938"/>
                  </a:lnTo>
                  <a:lnTo>
                    <a:pt x="7418" y="19523"/>
                  </a:lnTo>
                  <a:lnTo>
                    <a:pt x="7448" y="19523"/>
                  </a:lnTo>
                  <a:lnTo>
                    <a:pt x="7448" y="19108"/>
                  </a:lnTo>
                  <a:lnTo>
                    <a:pt x="7478" y="18969"/>
                  </a:lnTo>
                  <a:lnTo>
                    <a:pt x="7478" y="18692"/>
                  </a:lnTo>
                  <a:lnTo>
                    <a:pt x="7508" y="18554"/>
                  </a:lnTo>
                  <a:lnTo>
                    <a:pt x="7508" y="18277"/>
                  </a:lnTo>
                  <a:lnTo>
                    <a:pt x="7538" y="18277"/>
                  </a:lnTo>
                  <a:lnTo>
                    <a:pt x="7538" y="18000"/>
                  </a:lnTo>
                  <a:lnTo>
                    <a:pt x="7567" y="18000"/>
                  </a:lnTo>
                  <a:lnTo>
                    <a:pt x="7567" y="17862"/>
                  </a:lnTo>
                  <a:lnTo>
                    <a:pt x="7597" y="17862"/>
                  </a:lnTo>
                  <a:lnTo>
                    <a:pt x="7597" y="17723"/>
                  </a:lnTo>
                  <a:lnTo>
                    <a:pt x="7895" y="17723"/>
                  </a:lnTo>
                  <a:lnTo>
                    <a:pt x="7925" y="17585"/>
                  </a:lnTo>
                  <a:lnTo>
                    <a:pt x="7925" y="17308"/>
                  </a:lnTo>
                  <a:lnTo>
                    <a:pt x="7955" y="17308"/>
                  </a:lnTo>
                  <a:lnTo>
                    <a:pt x="7955" y="16754"/>
                  </a:lnTo>
                  <a:lnTo>
                    <a:pt x="7985" y="16615"/>
                  </a:lnTo>
                  <a:lnTo>
                    <a:pt x="7985" y="16062"/>
                  </a:lnTo>
                  <a:lnTo>
                    <a:pt x="8014" y="16062"/>
                  </a:lnTo>
                  <a:lnTo>
                    <a:pt x="8014" y="15369"/>
                  </a:lnTo>
                  <a:lnTo>
                    <a:pt x="8044" y="15231"/>
                  </a:lnTo>
                  <a:lnTo>
                    <a:pt x="8044" y="14677"/>
                  </a:lnTo>
                  <a:lnTo>
                    <a:pt x="8074" y="14538"/>
                  </a:lnTo>
                  <a:lnTo>
                    <a:pt x="8074" y="13846"/>
                  </a:lnTo>
                  <a:lnTo>
                    <a:pt x="8104" y="13708"/>
                  </a:lnTo>
                  <a:lnTo>
                    <a:pt x="8104" y="13569"/>
                  </a:lnTo>
                  <a:lnTo>
                    <a:pt x="8104" y="13708"/>
                  </a:lnTo>
                  <a:lnTo>
                    <a:pt x="8134" y="13708"/>
                  </a:lnTo>
                  <a:lnTo>
                    <a:pt x="8134" y="14400"/>
                  </a:lnTo>
                  <a:lnTo>
                    <a:pt x="8163" y="14538"/>
                  </a:lnTo>
                  <a:lnTo>
                    <a:pt x="8163" y="15646"/>
                  </a:lnTo>
                  <a:lnTo>
                    <a:pt x="8193" y="15785"/>
                  </a:lnTo>
                  <a:lnTo>
                    <a:pt x="8193" y="16615"/>
                  </a:lnTo>
                  <a:lnTo>
                    <a:pt x="8223" y="16892"/>
                  </a:lnTo>
                  <a:lnTo>
                    <a:pt x="8223" y="17585"/>
                  </a:lnTo>
                  <a:lnTo>
                    <a:pt x="8253" y="17723"/>
                  </a:lnTo>
                  <a:lnTo>
                    <a:pt x="8253" y="18554"/>
                  </a:lnTo>
                  <a:lnTo>
                    <a:pt x="8282" y="18692"/>
                  </a:lnTo>
                  <a:lnTo>
                    <a:pt x="8282" y="19246"/>
                  </a:lnTo>
                  <a:lnTo>
                    <a:pt x="8312" y="19385"/>
                  </a:lnTo>
                  <a:lnTo>
                    <a:pt x="8312" y="19662"/>
                  </a:lnTo>
                  <a:lnTo>
                    <a:pt x="8342" y="19800"/>
                  </a:lnTo>
                  <a:lnTo>
                    <a:pt x="8342" y="20077"/>
                  </a:lnTo>
                  <a:lnTo>
                    <a:pt x="8372" y="20077"/>
                  </a:lnTo>
                  <a:lnTo>
                    <a:pt x="8372" y="20354"/>
                  </a:lnTo>
                  <a:lnTo>
                    <a:pt x="8402" y="20354"/>
                  </a:lnTo>
                  <a:lnTo>
                    <a:pt x="8402" y="20492"/>
                  </a:lnTo>
                  <a:lnTo>
                    <a:pt x="8431" y="20631"/>
                  </a:lnTo>
                  <a:lnTo>
                    <a:pt x="8431" y="20769"/>
                  </a:lnTo>
                  <a:lnTo>
                    <a:pt x="8461" y="20769"/>
                  </a:lnTo>
                  <a:lnTo>
                    <a:pt x="8461" y="20908"/>
                  </a:lnTo>
                  <a:lnTo>
                    <a:pt x="8491" y="20908"/>
                  </a:lnTo>
                  <a:lnTo>
                    <a:pt x="8491" y="21046"/>
                  </a:lnTo>
                  <a:lnTo>
                    <a:pt x="8521" y="21046"/>
                  </a:lnTo>
                  <a:lnTo>
                    <a:pt x="8521" y="21185"/>
                  </a:lnTo>
                  <a:lnTo>
                    <a:pt x="8551" y="21185"/>
                  </a:lnTo>
                  <a:lnTo>
                    <a:pt x="8551" y="21323"/>
                  </a:lnTo>
                  <a:lnTo>
                    <a:pt x="8640" y="21323"/>
                  </a:lnTo>
                  <a:lnTo>
                    <a:pt x="8640" y="21185"/>
                  </a:lnTo>
                  <a:lnTo>
                    <a:pt x="8700" y="21185"/>
                  </a:lnTo>
                  <a:lnTo>
                    <a:pt x="8700" y="21046"/>
                  </a:lnTo>
                  <a:lnTo>
                    <a:pt x="8759" y="21046"/>
                  </a:lnTo>
                  <a:lnTo>
                    <a:pt x="8759" y="20908"/>
                  </a:lnTo>
                  <a:lnTo>
                    <a:pt x="8789" y="20908"/>
                  </a:lnTo>
                  <a:lnTo>
                    <a:pt x="8789" y="20769"/>
                  </a:lnTo>
                  <a:lnTo>
                    <a:pt x="8819" y="20769"/>
                  </a:lnTo>
                  <a:lnTo>
                    <a:pt x="8819" y="20631"/>
                  </a:lnTo>
                  <a:lnTo>
                    <a:pt x="8849" y="20631"/>
                  </a:lnTo>
                  <a:lnTo>
                    <a:pt x="8849" y="20492"/>
                  </a:lnTo>
                  <a:lnTo>
                    <a:pt x="8878" y="20492"/>
                  </a:lnTo>
                  <a:lnTo>
                    <a:pt x="8878" y="20354"/>
                  </a:lnTo>
                  <a:lnTo>
                    <a:pt x="8908" y="20354"/>
                  </a:lnTo>
                  <a:lnTo>
                    <a:pt x="8908" y="20215"/>
                  </a:lnTo>
                  <a:lnTo>
                    <a:pt x="8938" y="20077"/>
                  </a:lnTo>
                  <a:lnTo>
                    <a:pt x="8938" y="19938"/>
                  </a:lnTo>
                  <a:lnTo>
                    <a:pt x="8968" y="19800"/>
                  </a:lnTo>
                  <a:lnTo>
                    <a:pt x="8968" y="19385"/>
                  </a:lnTo>
                  <a:lnTo>
                    <a:pt x="8998" y="19385"/>
                  </a:lnTo>
                  <a:lnTo>
                    <a:pt x="8998" y="18969"/>
                  </a:lnTo>
                  <a:lnTo>
                    <a:pt x="9027" y="18831"/>
                  </a:lnTo>
                  <a:lnTo>
                    <a:pt x="9027" y="18415"/>
                  </a:lnTo>
                  <a:lnTo>
                    <a:pt x="9057" y="18277"/>
                  </a:lnTo>
                  <a:lnTo>
                    <a:pt x="9057" y="17723"/>
                  </a:lnTo>
                  <a:lnTo>
                    <a:pt x="9087" y="17585"/>
                  </a:lnTo>
                  <a:lnTo>
                    <a:pt x="9087" y="17169"/>
                  </a:lnTo>
                  <a:lnTo>
                    <a:pt x="9117" y="17031"/>
                  </a:lnTo>
                  <a:lnTo>
                    <a:pt x="9117" y="16338"/>
                  </a:lnTo>
                  <a:lnTo>
                    <a:pt x="9146" y="16200"/>
                  </a:lnTo>
                  <a:lnTo>
                    <a:pt x="9146" y="15923"/>
                  </a:lnTo>
                  <a:lnTo>
                    <a:pt x="9176" y="15923"/>
                  </a:lnTo>
                  <a:lnTo>
                    <a:pt x="9176" y="16200"/>
                  </a:lnTo>
                  <a:lnTo>
                    <a:pt x="9206" y="16338"/>
                  </a:lnTo>
                  <a:lnTo>
                    <a:pt x="9206" y="16615"/>
                  </a:lnTo>
                  <a:lnTo>
                    <a:pt x="9236" y="16615"/>
                  </a:lnTo>
                  <a:lnTo>
                    <a:pt x="9236" y="16892"/>
                  </a:lnTo>
                  <a:lnTo>
                    <a:pt x="9266" y="16892"/>
                  </a:lnTo>
                  <a:lnTo>
                    <a:pt x="9266" y="17169"/>
                  </a:lnTo>
                  <a:lnTo>
                    <a:pt x="9295" y="17169"/>
                  </a:lnTo>
                  <a:lnTo>
                    <a:pt x="9295" y="17446"/>
                  </a:lnTo>
                  <a:lnTo>
                    <a:pt x="9325" y="17446"/>
                  </a:lnTo>
                  <a:lnTo>
                    <a:pt x="9325" y="17723"/>
                  </a:lnTo>
                  <a:lnTo>
                    <a:pt x="9355" y="17585"/>
                  </a:lnTo>
                  <a:lnTo>
                    <a:pt x="9355" y="16892"/>
                  </a:lnTo>
                  <a:lnTo>
                    <a:pt x="9385" y="16615"/>
                  </a:lnTo>
                  <a:lnTo>
                    <a:pt x="9385" y="14815"/>
                  </a:lnTo>
                  <a:lnTo>
                    <a:pt x="9415" y="14400"/>
                  </a:lnTo>
                  <a:lnTo>
                    <a:pt x="9415" y="12323"/>
                  </a:lnTo>
                  <a:lnTo>
                    <a:pt x="9444" y="11908"/>
                  </a:lnTo>
                  <a:lnTo>
                    <a:pt x="9444" y="9554"/>
                  </a:lnTo>
                  <a:lnTo>
                    <a:pt x="9474" y="9000"/>
                  </a:lnTo>
                  <a:lnTo>
                    <a:pt x="9474" y="6231"/>
                  </a:lnTo>
                  <a:lnTo>
                    <a:pt x="9504" y="5815"/>
                  </a:lnTo>
                  <a:lnTo>
                    <a:pt x="9504" y="2769"/>
                  </a:lnTo>
                  <a:lnTo>
                    <a:pt x="9534" y="2215"/>
                  </a:lnTo>
                  <a:lnTo>
                    <a:pt x="9534" y="0"/>
                  </a:lnTo>
                  <a:lnTo>
                    <a:pt x="9564" y="0"/>
                  </a:lnTo>
                  <a:lnTo>
                    <a:pt x="9564" y="3462"/>
                  </a:lnTo>
                  <a:lnTo>
                    <a:pt x="9593" y="4292"/>
                  </a:lnTo>
                  <a:lnTo>
                    <a:pt x="9593" y="8723"/>
                  </a:lnTo>
                  <a:lnTo>
                    <a:pt x="9623" y="9415"/>
                  </a:lnTo>
                  <a:lnTo>
                    <a:pt x="9623" y="12738"/>
                  </a:lnTo>
                  <a:lnTo>
                    <a:pt x="9653" y="13292"/>
                  </a:lnTo>
                  <a:lnTo>
                    <a:pt x="9653" y="15923"/>
                  </a:lnTo>
                  <a:lnTo>
                    <a:pt x="9683" y="16338"/>
                  </a:lnTo>
                  <a:lnTo>
                    <a:pt x="9683" y="18415"/>
                  </a:lnTo>
                  <a:lnTo>
                    <a:pt x="9713" y="18692"/>
                  </a:lnTo>
                  <a:lnTo>
                    <a:pt x="9713" y="20215"/>
                  </a:lnTo>
                  <a:lnTo>
                    <a:pt x="9742" y="20354"/>
                  </a:lnTo>
                  <a:lnTo>
                    <a:pt x="9742" y="21046"/>
                  </a:lnTo>
                  <a:lnTo>
                    <a:pt x="9772" y="21185"/>
                  </a:lnTo>
                  <a:lnTo>
                    <a:pt x="9772" y="21600"/>
                  </a:lnTo>
                  <a:lnTo>
                    <a:pt x="9802" y="21600"/>
                  </a:lnTo>
                  <a:lnTo>
                    <a:pt x="9802" y="21462"/>
                  </a:lnTo>
                  <a:lnTo>
                    <a:pt x="9832" y="21462"/>
                  </a:lnTo>
                  <a:lnTo>
                    <a:pt x="9832" y="20769"/>
                  </a:lnTo>
                  <a:lnTo>
                    <a:pt x="9862" y="20631"/>
                  </a:lnTo>
                  <a:lnTo>
                    <a:pt x="9862" y="19385"/>
                  </a:lnTo>
                  <a:lnTo>
                    <a:pt x="9891" y="19108"/>
                  </a:lnTo>
                  <a:lnTo>
                    <a:pt x="9891" y="17169"/>
                  </a:lnTo>
                  <a:lnTo>
                    <a:pt x="9921" y="16892"/>
                  </a:lnTo>
                  <a:lnTo>
                    <a:pt x="9921" y="14400"/>
                  </a:lnTo>
                  <a:lnTo>
                    <a:pt x="9951" y="13846"/>
                  </a:lnTo>
                  <a:lnTo>
                    <a:pt x="9951" y="10800"/>
                  </a:lnTo>
                  <a:lnTo>
                    <a:pt x="9981" y="10246"/>
                  </a:lnTo>
                  <a:lnTo>
                    <a:pt x="9981" y="6092"/>
                  </a:lnTo>
                  <a:lnTo>
                    <a:pt x="10010" y="5262"/>
                  </a:lnTo>
                  <a:lnTo>
                    <a:pt x="10010" y="1108"/>
                  </a:lnTo>
                  <a:lnTo>
                    <a:pt x="10040" y="831"/>
                  </a:lnTo>
                  <a:lnTo>
                    <a:pt x="10040" y="692"/>
                  </a:lnTo>
                  <a:lnTo>
                    <a:pt x="10040" y="2908"/>
                  </a:lnTo>
                  <a:lnTo>
                    <a:pt x="10070" y="3738"/>
                  </a:lnTo>
                  <a:lnTo>
                    <a:pt x="10070" y="8308"/>
                  </a:lnTo>
                  <a:lnTo>
                    <a:pt x="10100" y="9000"/>
                  </a:lnTo>
                  <a:lnTo>
                    <a:pt x="10100" y="12738"/>
                  </a:lnTo>
                  <a:lnTo>
                    <a:pt x="10130" y="13154"/>
                  </a:lnTo>
                  <a:lnTo>
                    <a:pt x="10130" y="15369"/>
                  </a:lnTo>
                  <a:lnTo>
                    <a:pt x="10159" y="15646"/>
                  </a:lnTo>
                  <a:lnTo>
                    <a:pt x="10159" y="17169"/>
                  </a:lnTo>
                  <a:lnTo>
                    <a:pt x="10189" y="17308"/>
                  </a:lnTo>
                  <a:lnTo>
                    <a:pt x="10189" y="18554"/>
                  </a:lnTo>
                  <a:lnTo>
                    <a:pt x="10219" y="18692"/>
                  </a:lnTo>
                  <a:lnTo>
                    <a:pt x="10219" y="19662"/>
                  </a:lnTo>
                  <a:lnTo>
                    <a:pt x="10249" y="19800"/>
                  </a:lnTo>
                  <a:lnTo>
                    <a:pt x="10249" y="20631"/>
                  </a:lnTo>
                  <a:lnTo>
                    <a:pt x="10279" y="20769"/>
                  </a:lnTo>
                  <a:lnTo>
                    <a:pt x="10279" y="21323"/>
                  </a:lnTo>
                  <a:lnTo>
                    <a:pt x="10308" y="21462"/>
                  </a:lnTo>
                  <a:lnTo>
                    <a:pt x="10308" y="21600"/>
                  </a:lnTo>
                  <a:lnTo>
                    <a:pt x="10338" y="21600"/>
                  </a:lnTo>
                  <a:lnTo>
                    <a:pt x="10338" y="21462"/>
                  </a:lnTo>
                  <a:lnTo>
                    <a:pt x="10368" y="21462"/>
                  </a:lnTo>
                  <a:lnTo>
                    <a:pt x="10368" y="20769"/>
                  </a:lnTo>
                  <a:lnTo>
                    <a:pt x="10398" y="20631"/>
                  </a:lnTo>
                  <a:lnTo>
                    <a:pt x="10398" y="19662"/>
                  </a:lnTo>
                  <a:lnTo>
                    <a:pt x="10428" y="19523"/>
                  </a:lnTo>
                  <a:lnTo>
                    <a:pt x="10428" y="18000"/>
                  </a:lnTo>
                  <a:lnTo>
                    <a:pt x="10457" y="17723"/>
                  </a:lnTo>
                  <a:lnTo>
                    <a:pt x="10457" y="15785"/>
                  </a:lnTo>
                  <a:lnTo>
                    <a:pt x="10487" y="15369"/>
                  </a:lnTo>
                  <a:lnTo>
                    <a:pt x="10487" y="13015"/>
                  </a:lnTo>
                  <a:lnTo>
                    <a:pt x="10517" y="12600"/>
                  </a:lnTo>
                  <a:lnTo>
                    <a:pt x="10517" y="10246"/>
                  </a:lnTo>
                  <a:lnTo>
                    <a:pt x="10547" y="10385"/>
                  </a:lnTo>
                  <a:lnTo>
                    <a:pt x="10547" y="10800"/>
                  </a:lnTo>
                  <a:lnTo>
                    <a:pt x="10577" y="10938"/>
                  </a:lnTo>
                  <a:lnTo>
                    <a:pt x="10577" y="11354"/>
                  </a:lnTo>
                  <a:lnTo>
                    <a:pt x="10606" y="11354"/>
                  </a:lnTo>
                  <a:lnTo>
                    <a:pt x="10606" y="11769"/>
                  </a:lnTo>
                  <a:lnTo>
                    <a:pt x="10636" y="11769"/>
                  </a:lnTo>
                  <a:lnTo>
                    <a:pt x="10636" y="11908"/>
                  </a:lnTo>
                  <a:lnTo>
                    <a:pt x="10666" y="11908"/>
                  </a:lnTo>
                  <a:lnTo>
                    <a:pt x="10666" y="12046"/>
                  </a:lnTo>
                  <a:lnTo>
                    <a:pt x="10696" y="12046"/>
                  </a:lnTo>
                  <a:lnTo>
                    <a:pt x="10696" y="12185"/>
                  </a:lnTo>
                  <a:lnTo>
                    <a:pt x="10726" y="12185"/>
                  </a:lnTo>
                  <a:lnTo>
                    <a:pt x="10755" y="12323"/>
                  </a:lnTo>
                  <a:lnTo>
                    <a:pt x="10785" y="12323"/>
                  </a:lnTo>
                  <a:lnTo>
                    <a:pt x="10785" y="12462"/>
                  </a:lnTo>
                  <a:lnTo>
                    <a:pt x="10815" y="12462"/>
                  </a:lnTo>
                  <a:lnTo>
                    <a:pt x="10815" y="12600"/>
                  </a:lnTo>
                  <a:lnTo>
                    <a:pt x="10845" y="12600"/>
                  </a:lnTo>
                  <a:lnTo>
                    <a:pt x="10845" y="12738"/>
                  </a:lnTo>
                  <a:lnTo>
                    <a:pt x="10904" y="12738"/>
                  </a:lnTo>
                  <a:lnTo>
                    <a:pt x="10904" y="12877"/>
                  </a:lnTo>
                  <a:lnTo>
                    <a:pt x="10934" y="12877"/>
                  </a:lnTo>
                  <a:lnTo>
                    <a:pt x="10934" y="13015"/>
                  </a:lnTo>
                  <a:lnTo>
                    <a:pt x="10964" y="13015"/>
                  </a:lnTo>
                  <a:lnTo>
                    <a:pt x="10994" y="13154"/>
                  </a:lnTo>
                  <a:lnTo>
                    <a:pt x="11023" y="13154"/>
                  </a:lnTo>
                  <a:lnTo>
                    <a:pt x="11023" y="13292"/>
                  </a:lnTo>
                  <a:lnTo>
                    <a:pt x="11053" y="13292"/>
                  </a:lnTo>
                  <a:lnTo>
                    <a:pt x="11083" y="13431"/>
                  </a:lnTo>
                  <a:lnTo>
                    <a:pt x="11113" y="13431"/>
                  </a:lnTo>
                  <a:lnTo>
                    <a:pt x="11113" y="13569"/>
                  </a:lnTo>
                  <a:lnTo>
                    <a:pt x="11172" y="13569"/>
                  </a:lnTo>
                  <a:lnTo>
                    <a:pt x="11172" y="13708"/>
                  </a:lnTo>
                  <a:lnTo>
                    <a:pt x="11202" y="13708"/>
                  </a:lnTo>
                  <a:lnTo>
                    <a:pt x="11232" y="13846"/>
                  </a:lnTo>
                  <a:lnTo>
                    <a:pt x="11262" y="13846"/>
                  </a:lnTo>
                  <a:lnTo>
                    <a:pt x="11262" y="13985"/>
                  </a:lnTo>
                  <a:lnTo>
                    <a:pt x="11321" y="13985"/>
                  </a:lnTo>
                  <a:lnTo>
                    <a:pt x="11321" y="14123"/>
                  </a:lnTo>
                  <a:lnTo>
                    <a:pt x="11381" y="14123"/>
                  </a:lnTo>
                  <a:lnTo>
                    <a:pt x="11411" y="14262"/>
                  </a:lnTo>
                  <a:lnTo>
                    <a:pt x="11828" y="14954"/>
                  </a:lnTo>
                  <a:lnTo>
                    <a:pt x="11828" y="15092"/>
                  </a:lnTo>
                  <a:lnTo>
                    <a:pt x="11887" y="15092"/>
                  </a:lnTo>
                  <a:lnTo>
                    <a:pt x="11887" y="15231"/>
                  </a:lnTo>
                  <a:lnTo>
                    <a:pt x="11977" y="15231"/>
                  </a:lnTo>
                  <a:lnTo>
                    <a:pt x="12007" y="15369"/>
                  </a:lnTo>
                  <a:lnTo>
                    <a:pt x="12424" y="15646"/>
                  </a:lnTo>
                  <a:lnTo>
                    <a:pt x="12454" y="15646"/>
                  </a:lnTo>
                  <a:lnTo>
                    <a:pt x="12454" y="15785"/>
                  </a:lnTo>
                  <a:lnTo>
                    <a:pt x="12602" y="15785"/>
                  </a:lnTo>
                  <a:lnTo>
                    <a:pt x="13020" y="15646"/>
                  </a:lnTo>
                  <a:lnTo>
                    <a:pt x="13049" y="15646"/>
                  </a:lnTo>
                  <a:lnTo>
                    <a:pt x="13049" y="15508"/>
                  </a:lnTo>
                  <a:lnTo>
                    <a:pt x="13198" y="15508"/>
                  </a:lnTo>
                  <a:lnTo>
                    <a:pt x="13198" y="15369"/>
                  </a:lnTo>
                  <a:lnTo>
                    <a:pt x="13615" y="14677"/>
                  </a:lnTo>
                  <a:lnTo>
                    <a:pt x="13645" y="14677"/>
                  </a:lnTo>
                  <a:lnTo>
                    <a:pt x="13675" y="14538"/>
                  </a:lnTo>
                  <a:lnTo>
                    <a:pt x="13705" y="14538"/>
                  </a:lnTo>
                  <a:lnTo>
                    <a:pt x="13735" y="14400"/>
                  </a:lnTo>
                  <a:lnTo>
                    <a:pt x="13764" y="14400"/>
                  </a:lnTo>
                  <a:lnTo>
                    <a:pt x="13764" y="14262"/>
                  </a:lnTo>
                  <a:lnTo>
                    <a:pt x="13824" y="14262"/>
                  </a:lnTo>
                  <a:lnTo>
                    <a:pt x="13824" y="14123"/>
                  </a:lnTo>
                  <a:lnTo>
                    <a:pt x="13884" y="14123"/>
                  </a:lnTo>
                  <a:lnTo>
                    <a:pt x="13884" y="13985"/>
                  </a:lnTo>
                  <a:lnTo>
                    <a:pt x="13913" y="13985"/>
                  </a:lnTo>
                  <a:lnTo>
                    <a:pt x="13913" y="13846"/>
                  </a:lnTo>
                  <a:lnTo>
                    <a:pt x="13973" y="13846"/>
                  </a:lnTo>
                  <a:lnTo>
                    <a:pt x="13973" y="13708"/>
                  </a:lnTo>
                  <a:lnTo>
                    <a:pt x="14003" y="13708"/>
                  </a:lnTo>
                  <a:lnTo>
                    <a:pt x="14003" y="13569"/>
                  </a:lnTo>
                  <a:lnTo>
                    <a:pt x="14062" y="13569"/>
                  </a:lnTo>
                  <a:lnTo>
                    <a:pt x="14062" y="13431"/>
                  </a:lnTo>
                  <a:lnTo>
                    <a:pt x="14092" y="13431"/>
                  </a:lnTo>
                  <a:lnTo>
                    <a:pt x="14092" y="13292"/>
                  </a:lnTo>
                  <a:lnTo>
                    <a:pt x="14122" y="13292"/>
                  </a:lnTo>
                  <a:lnTo>
                    <a:pt x="14122" y="13154"/>
                  </a:lnTo>
                  <a:lnTo>
                    <a:pt x="14182" y="13154"/>
                  </a:lnTo>
                  <a:lnTo>
                    <a:pt x="14182" y="13015"/>
                  </a:lnTo>
                  <a:lnTo>
                    <a:pt x="14211" y="13015"/>
                  </a:lnTo>
                  <a:lnTo>
                    <a:pt x="14211" y="12877"/>
                  </a:lnTo>
                  <a:lnTo>
                    <a:pt x="14241" y="12877"/>
                  </a:lnTo>
                  <a:lnTo>
                    <a:pt x="14241" y="12738"/>
                  </a:lnTo>
                  <a:lnTo>
                    <a:pt x="14271" y="12738"/>
                  </a:lnTo>
                  <a:lnTo>
                    <a:pt x="14271" y="12600"/>
                  </a:lnTo>
                  <a:lnTo>
                    <a:pt x="14301" y="12600"/>
                  </a:lnTo>
                  <a:lnTo>
                    <a:pt x="14330" y="12462"/>
                  </a:lnTo>
                  <a:lnTo>
                    <a:pt x="14360" y="12462"/>
                  </a:lnTo>
                  <a:lnTo>
                    <a:pt x="14360" y="12323"/>
                  </a:lnTo>
                  <a:lnTo>
                    <a:pt x="14390" y="12323"/>
                  </a:lnTo>
                  <a:lnTo>
                    <a:pt x="14390" y="12185"/>
                  </a:lnTo>
                  <a:lnTo>
                    <a:pt x="14420" y="12185"/>
                  </a:lnTo>
                  <a:lnTo>
                    <a:pt x="14420" y="12046"/>
                  </a:lnTo>
                  <a:lnTo>
                    <a:pt x="14450" y="12046"/>
                  </a:lnTo>
                  <a:lnTo>
                    <a:pt x="14450" y="11908"/>
                  </a:lnTo>
                  <a:lnTo>
                    <a:pt x="14479" y="11908"/>
                  </a:lnTo>
                  <a:lnTo>
                    <a:pt x="14479" y="11769"/>
                  </a:lnTo>
                  <a:lnTo>
                    <a:pt x="14509" y="11769"/>
                  </a:lnTo>
                  <a:lnTo>
                    <a:pt x="14509" y="11631"/>
                  </a:lnTo>
                  <a:lnTo>
                    <a:pt x="14539" y="11631"/>
                  </a:lnTo>
                  <a:lnTo>
                    <a:pt x="14539" y="11492"/>
                  </a:lnTo>
                  <a:lnTo>
                    <a:pt x="14569" y="11492"/>
                  </a:lnTo>
                  <a:lnTo>
                    <a:pt x="14569" y="11354"/>
                  </a:lnTo>
                  <a:lnTo>
                    <a:pt x="14599" y="11354"/>
                  </a:lnTo>
                  <a:lnTo>
                    <a:pt x="14599" y="11215"/>
                  </a:lnTo>
                  <a:lnTo>
                    <a:pt x="14628" y="11215"/>
                  </a:lnTo>
                  <a:lnTo>
                    <a:pt x="14628" y="11077"/>
                  </a:lnTo>
                  <a:lnTo>
                    <a:pt x="14658" y="11077"/>
                  </a:lnTo>
                  <a:lnTo>
                    <a:pt x="14658" y="10938"/>
                  </a:lnTo>
                  <a:lnTo>
                    <a:pt x="14688" y="10938"/>
                  </a:lnTo>
                  <a:lnTo>
                    <a:pt x="14688" y="10800"/>
                  </a:lnTo>
                  <a:lnTo>
                    <a:pt x="14718" y="10800"/>
                  </a:lnTo>
                  <a:lnTo>
                    <a:pt x="14718" y="10662"/>
                  </a:lnTo>
                  <a:lnTo>
                    <a:pt x="14748" y="10662"/>
                  </a:lnTo>
                  <a:lnTo>
                    <a:pt x="14748" y="10385"/>
                  </a:lnTo>
                  <a:lnTo>
                    <a:pt x="14777" y="10385"/>
                  </a:lnTo>
                  <a:lnTo>
                    <a:pt x="14777" y="10108"/>
                  </a:lnTo>
                  <a:lnTo>
                    <a:pt x="14807" y="9969"/>
                  </a:lnTo>
                  <a:lnTo>
                    <a:pt x="14807" y="9692"/>
                  </a:lnTo>
                  <a:lnTo>
                    <a:pt x="14837" y="9692"/>
                  </a:lnTo>
                  <a:lnTo>
                    <a:pt x="14837" y="9415"/>
                  </a:lnTo>
                  <a:lnTo>
                    <a:pt x="14867" y="9277"/>
                  </a:lnTo>
                  <a:lnTo>
                    <a:pt x="14867" y="9000"/>
                  </a:lnTo>
                  <a:lnTo>
                    <a:pt x="14897" y="9000"/>
                  </a:lnTo>
                  <a:lnTo>
                    <a:pt x="14897" y="8862"/>
                  </a:lnTo>
                  <a:lnTo>
                    <a:pt x="14897" y="10523"/>
                  </a:lnTo>
                  <a:lnTo>
                    <a:pt x="14926" y="10938"/>
                  </a:lnTo>
                  <a:lnTo>
                    <a:pt x="14926" y="13154"/>
                  </a:lnTo>
                  <a:lnTo>
                    <a:pt x="14956" y="13569"/>
                  </a:lnTo>
                  <a:lnTo>
                    <a:pt x="14956" y="15508"/>
                  </a:lnTo>
                  <a:lnTo>
                    <a:pt x="14986" y="15785"/>
                  </a:lnTo>
                  <a:lnTo>
                    <a:pt x="14986" y="17446"/>
                  </a:lnTo>
                  <a:lnTo>
                    <a:pt x="15016" y="17585"/>
                  </a:lnTo>
                  <a:lnTo>
                    <a:pt x="15016" y="18831"/>
                  </a:lnTo>
                  <a:lnTo>
                    <a:pt x="15046" y="19108"/>
                  </a:lnTo>
                  <a:lnTo>
                    <a:pt x="15046" y="20077"/>
                  </a:lnTo>
                  <a:lnTo>
                    <a:pt x="15075" y="20215"/>
                  </a:lnTo>
                  <a:lnTo>
                    <a:pt x="15075" y="20908"/>
                  </a:lnTo>
                  <a:lnTo>
                    <a:pt x="15105" y="21046"/>
                  </a:lnTo>
                  <a:lnTo>
                    <a:pt x="15105" y="21462"/>
                  </a:lnTo>
                  <a:lnTo>
                    <a:pt x="15135" y="21462"/>
                  </a:lnTo>
                  <a:lnTo>
                    <a:pt x="15135" y="21600"/>
                  </a:lnTo>
                  <a:lnTo>
                    <a:pt x="15165" y="21600"/>
                  </a:lnTo>
                  <a:lnTo>
                    <a:pt x="15165" y="21462"/>
                  </a:lnTo>
                  <a:lnTo>
                    <a:pt x="15194" y="21462"/>
                  </a:lnTo>
                  <a:lnTo>
                    <a:pt x="15194" y="21046"/>
                  </a:lnTo>
                  <a:lnTo>
                    <a:pt x="15224" y="20908"/>
                  </a:lnTo>
                  <a:lnTo>
                    <a:pt x="15224" y="20215"/>
                  </a:lnTo>
                  <a:lnTo>
                    <a:pt x="15254" y="20077"/>
                  </a:lnTo>
                  <a:lnTo>
                    <a:pt x="15254" y="19108"/>
                  </a:lnTo>
                  <a:lnTo>
                    <a:pt x="15284" y="18969"/>
                  </a:lnTo>
                  <a:lnTo>
                    <a:pt x="15284" y="17585"/>
                  </a:lnTo>
                  <a:lnTo>
                    <a:pt x="15314" y="17446"/>
                  </a:lnTo>
                  <a:lnTo>
                    <a:pt x="15314" y="15785"/>
                  </a:lnTo>
                  <a:lnTo>
                    <a:pt x="15343" y="15508"/>
                  </a:lnTo>
                  <a:lnTo>
                    <a:pt x="15343" y="14400"/>
                  </a:lnTo>
                  <a:lnTo>
                    <a:pt x="15373" y="14400"/>
                  </a:lnTo>
                  <a:lnTo>
                    <a:pt x="15373" y="14677"/>
                  </a:lnTo>
                  <a:lnTo>
                    <a:pt x="15403" y="14815"/>
                  </a:lnTo>
                  <a:lnTo>
                    <a:pt x="15403" y="15369"/>
                  </a:lnTo>
                  <a:lnTo>
                    <a:pt x="15433" y="15369"/>
                  </a:lnTo>
                  <a:lnTo>
                    <a:pt x="15433" y="15785"/>
                  </a:lnTo>
                  <a:lnTo>
                    <a:pt x="15463" y="15785"/>
                  </a:lnTo>
                  <a:lnTo>
                    <a:pt x="15463" y="16062"/>
                  </a:lnTo>
                  <a:lnTo>
                    <a:pt x="15492" y="16062"/>
                  </a:lnTo>
                  <a:lnTo>
                    <a:pt x="15492" y="16200"/>
                  </a:lnTo>
                  <a:lnTo>
                    <a:pt x="15552" y="16200"/>
                  </a:lnTo>
                  <a:lnTo>
                    <a:pt x="15552" y="16338"/>
                  </a:lnTo>
                  <a:lnTo>
                    <a:pt x="15612" y="16338"/>
                  </a:lnTo>
                  <a:lnTo>
                    <a:pt x="15612" y="16477"/>
                  </a:lnTo>
                  <a:lnTo>
                    <a:pt x="15641" y="16477"/>
                  </a:lnTo>
                  <a:lnTo>
                    <a:pt x="15641" y="16338"/>
                  </a:lnTo>
                  <a:lnTo>
                    <a:pt x="15731" y="16338"/>
                  </a:lnTo>
                  <a:lnTo>
                    <a:pt x="15731" y="16200"/>
                  </a:lnTo>
                  <a:lnTo>
                    <a:pt x="15761" y="16200"/>
                  </a:lnTo>
                  <a:lnTo>
                    <a:pt x="15761" y="16062"/>
                  </a:lnTo>
                  <a:lnTo>
                    <a:pt x="15790" y="16062"/>
                  </a:lnTo>
                  <a:lnTo>
                    <a:pt x="15790" y="15923"/>
                  </a:lnTo>
                  <a:lnTo>
                    <a:pt x="15820" y="15785"/>
                  </a:lnTo>
                  <a:lnTo>
                    <a:pt x="15820" y="15646"/>
                  </a:lnTo>
                  <a:lnTo>
                    <a:pt x="15850" y="15646"/>
                  </a:lnTo>
                  <a:lnTo>
                    <a:pt x="15850" y="15508"/>
                  </a:lnTo>
                  <a:lnTo>
                    <a:pt x="15880" y="15508"/>
                  </a:lnTo>
                  <a:lnTo>
                    <a:pt x="15880" y="15231"/>
                  </a:lnTo>
                  <a:lnTo>
                    <a:pt x="15910" y="15092"/>
                  </a:lnTo>
                  <a:lnTo>
                    <a:pt x="15910" y="14815"/>
                  </a:lnTo>
                  <a:lnTo>
                    <a:pt x="15939" y="14815"/>
                  </a:lnTo>
                  <a:lnTo>
                    <a:pt x="15939" y="14954"/>
                  </a:lnTo>
                  <a:lnTo>
                    <a:pt x="15969" y="15092"/>
                  </a:lnTo>
                  <a:lnTo>
                    <a:pt x="15969" y="15923"/>
                  </a:lnTo>
                  <a:lnTo>
                    <a:pt x="15999" y="16200"/>
                  </a:lnTo>
                  <a:lnTo>
                    <a:pt x="15999" y="17031"/>
                  </a:lnTo>
                  <a:lnTo>
                    <a:pt x="16029" y="17169"/>
                  </a:lnTo>
                  <a:lnTo>
                    <a:pt x="16029" y="18000"/>
                  </a:lnTo>
                  <a:lnTo>
                    <a:pt x="16058" y="18138"/>
                  </a:lnTo>
                  <a:lnTo>
                    <a:pt x="16058" y="18831"/>
                  </a:lnTo>
                  <a:lnTo>
                    <a:pt x="16088" y="18969"/>
                  </a:lnTo>
                  <a:lnTo>
                    <a:pt x="16088" y="19662"/>
                  </a:lnTo>
                  <a:lnTo>
                    <a:pt x="16118" y="19662"/>
                  </a:lnTo>
                  <a:lnTo>
                    <a:pt x="16118" y="19800"/>
                  </a:lnTo>
                  <a:lnTo>
                    <a:pt x="16148" y="19662"/>
                  </a:lnTo>
                  <a:lnTo>
                    <a:pt x="16148" y="19246"/>
                  </a:lnTo>
                  <a:lnTo>
                    <a:pt x="16178" y="19108"/>
                  </a:lnTo>
                  <a:lnTo>
                    <a:pt x="16178" y="18692"/>
                  </a:lnTo>
                  <a:lnTo>
                    <a:pt x="16207" y="18554"/>
                  </a:lnTo>
                  <a:lnTo>
                    <a:pt x="16207" y="18000"/>
                  </a:lnTo>
                  <a:lnTo>
                    <a:pt x="16237" y="17862"/>
                  </a:lnTo>
                  <a:lnTo>
                    <a:pt x="16237" y="17308"/>
                  </a:lnTo>
                  <a:lnTo>
                    <a:pt x="16267" y="17169"/>
                  </a:lnTo>
                  <a:lnTo>
                    <a:pt x="16267" y="16615"/>
                  </a:lnTo>
                  <a:lnTo>
                    <a:pt x="16297" y="16477"/>
                  </a:lnTo>
                  <a:lnTo>
                    <a:pt x="16297" y="16892"/>
                  </a:lnTo>
                  <a:lnTo>
                    <a:pt x="16327" y="17031"/>
                  </a:lnTo>
                  <a:lnTo>
                    <a:pt x="16327" y="17723"/>
                  </a:lnTo>
                  <a:lnTo>
                    <a:pt x="16356" y="17862"/>
                  </a:lnTo>
                  <a:lnTo>
                    <a:pt x="16356" y="18415"/>
                  </a:lnTo>
                  <a:lnTo>
                    <a:pt x="16386" y="18554"/>
                  </a:lnTo>
                  <a:lnTo>
                    <a:pt x="16386" y="19108"/>
                  </a:lnTo>
                  <a:lnTo>
                    <a:pt x="16416" y="19246"/>
                  </a:lnTo>
                  <a:lnTo>
                    <a:pt x="16416" y="19662"/>
                  </a:lnTo>
                  <a:lnTo>
                    <a:pt x="16446" y="19800"/>
                  </a:lnTo>
                  <a:lnTo>
                    <a:pt x="16446" y="20215"/>
                  </a:lnTo>
                  <a:lnTo>
                    <a:pt x="16476" y="20215"/>
                  </a:lnTo>
                  <a:lnTo>
                    <a:pt x="16476" y="20354"/>
                  </a:lnTo>
                  <a:lnTo>
                    <a:pt x="16505" y="20354"/>
                  </a:lnTo>
                  <a:lnTo>
                    <a:pt x="16505" y="20631"/>
                  </a:lnTo>
                  <a:lnTo>
                    <a:pt x="16535" y="20631"/>
                  </a:lnTo>
                  <a:lnTo>
                    <a:pt x="16565" y="20769"/>
                  </a:lnTo>
                  <a:lnTo>
                    <a:pt x="16595" y="20769"/>
                  </a:lnTo>
                  <a:lnTo>
                    <a:pt x="16595" y="20908"/>
                  </a:lnTo>
                  <a:lnTo>
                    <a:pt x="16625" y="20908"/>
                  </a:lnTo>
                  <a:lnTo>
                    <a:pt x="16625" y="21046"/>
                  </a:lnTo>
                  <a:lnTo>
                    <a:pt x="16684" y="21046"/>
                  </a:lnTo>
                  <a:lnTo>
                    <a:pt x="16684" y="21185"/>
                  </a:lnTo>
                  <a:lnTo>
                    <a:pt x="16744" y="21185"/>
                  </a:lnTo>
                  <a:lnTo>
                    <a:pt x="16744" y="21323"/>
                  </a:lnTo>
                  <a:lnTo>
                    <a:pt x="16803" y="21323"/>
                  </a:lnTo>
                  <a:lnTo>
                    <a:pt x="16803" y="21185"/>
                  </a:lnTo>
                  <a:lnTo>
                    <a:pt x="16863" y="21185"/>
                  </a:lnTo>
                  <a:lnTo>
                    <a:pt x="16863" y="21046"/>
                  </a:lnTo>
                  <a:lnTo>
                    <a:pt x="16893" y="21046"/>
                  </a:lnTo>
                  <a:lnTo>
                    <a:pt x="16893" y="20908"/>
                  </a:lnTo>
                  <a:lnTo>
                    <a:pt x="16922" y="20908"/>
                  </a:lnTo>
                  <a:lnTo>
                    <a:pt x="16922" y="20769"/>
                  </a:lnTo>
                  <a:lnTo>
                    <a:pt x="16952" y="20769"/>
                  </a:lnTo>
                  <a:lnTo>
                    <a:pt x="16952" y="20492"/>
                  </a:lnTo>
                  <a:lnTo>
                    <a:pt x="16982" y="20492"/>
                  </a:lnTo>
                  <a:lnTo>
                    <a:pt x="16982" y="20354"/>
                  </a:lnTo>
                  <a:lnTo>
                    <a:pt x="17012" y="20215"/>
                  </a:lnTo>
                  <a:lnTo>
                    <a:pt x="17012" y="20077"/>
                  </a:lnTo>
                  <a:lnTo>
                    <a:pt x="17042" y="19938"/>
                  </a:lnTo>
                  <a:lnTo>
                    <a:pt x="17042" y="19662"/>
                  </a:lnTo>
                  <a:lnTo>
                    <a:pt x="17071" y="19662"/>
                  </a:lnTo>
                  <a:lnTo>
                    <a:pt x="17071" y="19246"/>
                  </a:lnTo>
                  <a:lnTo>
                    <a:pt x="17101" y="19108"/>
                  </a:lnTo>
                  <a:lnTo>
                    <a:pt x="17101" y="18415"/>
                  </a:lnTo>
                  <a:lnTo>
                    <a:pt x="17131" y="18277"/>
                  </a:lnTo>
                  <a:lnTo>
                    <a:pt x="17131" y="17585"/>
                  </a:lnTo>
                  <a:lnTo>
                    <a:pt x="17161" y="17446"/>
                  </a:lnTo>
                  <a:lnTo>
                    <a:pt x="17161" y="16615"/>
                  </a:lnTo>
                  <a:lnTo>
                    <a:pt x="17191" y="16477"/>
                  </a:lnTo>
                  <a:lnTo>
                    <a:pt x="17191" y="15508"/>
                  </a:lnTo>
                  <a:lnTo>
                    <a:pt x="17220" y="15369"/>
                  </a:lnTo>
                  <a:lnTo>
                    <a:pt x="17220" y="14400"/>
                  </a:lnTo>
                  <a:lnTo>
                    <a:pt x="17250" y="14262"/>
                  </a:lnTo>
                  <a:lnTo>
                    <a:pt x="17250" y="13985"/>
                  </a:lnTo>
                  <a:lnTo>
                    <a:pt x="17280" y="13985"/>
                  </a:lnTo>
                  <a:lnTo>
                    <a:pt x="17280" y="14538"/>
                  </a:lnTo>
                  <a:lnTo>
                    <a:pt x="17310" y="14538"/>
                  </a:lnTo>
                  <a:lnTo>
                    <a:pt x="17310" y="15369"/>
                  </a:lnTo>
                  <a:lnTo>
                    <a:pt x="17340" y="15508"/>
                  </a:lnTo>
                  <a:lnTo>
                    <a:pt x="17340" y="16062"/>
                  </a:lnTo>
                  <a:lnTo>
                    <a:pt x="17369" y="16200"/>
                  </a:lnTo>
                  <a:lnTo>
                    <a:pt x="17369" y="16892"/>
                  </a:lnTo>
                  <a:lnTo>
                    <a:pt x="17399" y="17031"/>
                  </a:lnTo>
                  <a:lnTo>
                    <a:pt x="17399" y="17585"/>
                  </a:lnTo>
                  <a:lnTo>
                    <a:pt x="17429" y="17585"/>
                  </a:lnTo>
                  <a:lnTo>
                    <a:pt x="17429" y="18138"/>
                  </a:lnTo>
                  <a:lnTo>
                    <a:pt x="17459" y="18138"/>
                  </a:lnTo>
                  <a:lnTo>
                    <a:pt x="17459" y="18277"/>
                  </a:lnTo>
                  <a:lnTo>
                    <a:pt x="17786" y="18277"/>
                  </a:lnTo>
                  <a:lnTo>
                    <a:pt x="17786" y="18415"/>
                  </a:lnTo>
                  <a:lnTo>
                    <a:pt x="17816" y="18415"/>
                  </a:lnTo>
                  <a:lnTo>
                    <a:pt x="17816" y="18554"/>
                  </a:lnTo>
                  <a:lnTo>
                    <a:pt x="17846" y="18554"/>
                  </a:lnTo>
                  <a:lnTo>
                    <a:pt x="17846" y="18831"/>
                  </a:lnTo>
                  <a:lnTo>
                    <a:pt x="17876" y="18831"/>
                  </a:lnTo>
                  <a:lnTo>
                    <a:pt x="17876" y="19108"/>
                  </a:lnTo>
                  <a:lnTo>
                    <a:pt x="17906" y="19108"/>
                  </a:lnTo>
                  <a:lnTo>
                    <a:pt x="17906" y="19523"/>
                  </a:lnTo>
                  <a:lnTo>
                    <a:pt x="17935" y="19523"/>
                  </a:lnTo>
                  <a:lnTo>
                    <a:pt x="17935" y="19800"/>
                  </a:lnTo>
                  <a:lnTo>
                    <a:pt x="17965" y="19938"/>
                  </a:lnTo>
                  <a:lnTo>
                    <a:pt x="17965" y="20215"/>
                  </a:lnTo>
                  <a:lnTo>
                    <a:pt x="17995" y="20215"/>
                  </a:lnTo>
                  <a:lnTo>
                    <a:pt x="17995" y="20492"/>
                  </a:lnTo>
                  <a:lnTo>
                    <a:pt x="18025" y="20631"/>
                  </a:lnTo>
                  <a:lnTo>
                    <a:pt x="18025" y="20769"/>
                  </a:lnTo>
                  <a:lnTo>
                    <a:pt x="18055" y="20769"/>
                  </a:lnTo>
                  <a:lnTo>
                    <a:pt x="18055" y="21046"/>
                  </a:lnTo>
                  <a:lnTo>
                    <a:pt x="18084" y="21046"/>
                  </a:lnTo>
                  <a:lnTo>
                    <a:pt x="18084" y="21185"/>
                  </a:lnTo>
                  <a:lnTo>
                    <a:pt x="18114" y="21185"/>
                  </a:lnTo>
                  <a:lnTo>
                    <a:pt x="18114" y="21323"/>
                  </a:lnTo>
                  <a:lnTo>
                    <a:pt x="18233" y="21323"/>
                  </a:lnTo>
                  <a:lnTo>
                    <a:pt x="18233" y="21185"/>
                  </a:lnTo>
                  <a:lnTo>
                    <a:pt x="18263" y="21185"/>
                  </a:lnTo>
                  <a:lnTo>
                    <a:pt x="18263" y="21046"/>
                  </a:lnTo>
                  <a:lnTo>
                    <a:pt x="18293" y="20908"/>
                  </a:lnTo>
                  <a:lnTo>
                    <a:pt x="18293" y="20769"/>
                  </a:lnTo>
                  <a:lnTo>
                    <a:pt x="18323" y="20769"/>
                  </a:lnTo>
                  <a:lnTo>
                    <a:pt x="18323" y="20492"/>
                  </a:lnTo>
                  <a:lnTo>
                    <a:pt x="18353" y="20354"/>
                  </a:lnTo>
                  <a:lnTo>
                    <a:pt x="18353" y="20077"/>
                  </a:lnTo>
                  <a:lnTo>
                    <a:pt x="18382" y="20077"/>
                  </a:lnTo>
                  <a:lnTo>
                    <a:pt x="18382" y="19800"/>
                  </a:lnTo>
                  <a:lnTo>
                    <a:pt x="18412" y="19662"/>
                  </a:lnTo>
                  <a:lnTo>
                    <a:pt x="18412" y="19385"/>
                  </a:lnTo>
                  <a:lnTo>
                    <a:pt x="18442" y="19385"/>
                  </a:lnTo>
                  <a:lnTo>
                    <a:pt x="18442" y="19108"/>
                  </a:lnTo>
                  <a:lnTo>
                    <a:pt x="18472" y="18969"/>
                  </a:lnTo>
                  <a:lnTo>
                    <a:pt x="18472" y="18692"/>
                  </a:lnTo>
                  <a:lnTo>
                    <a:pt x="18502" y="18692"/>
                  </a:lnTo>
                  <a:lnTo>
                    <a:pt x="18502" y="18554"/>
                  </a:lnTo>
                  <a:lnTo>
                    <a:pt x="18531" y="18415"/>
                  </a:lnTo>
                  <a:lnTo>
                    <a:pt x="18531" y="18277"/>
                  </a:lnTo>
                  <a:lnTo>
                    <a:pt x="18889" y="18277"/>
                  </a:lnTo>
                  <a:lnTo>
                    <a:pt x="18889" y="18000"/>
                  </a:lnTo>
                  <a:lnTo>
                    <a:pt x="18919" y="17862"/>
                  </a:lnTo>
                  <a:lnTo>
                    <a:pt x="18919" y="17308"/>
                  </a:lnTo>
                  <a:lnTo>
                    <a:pt x="18948" y="17308"/>
                  </a:lnTo>
                  <a:lnTo>
                    <a:pt x="18948" y="16615"/>
                  </a:lnTo>
                  <a:lnTo>
                    <a:pt x="18978" y="16615"/>
                  </a:lnTo>
                  <a:lnTo>
                    <a:pt x="18978" y="15923"/>
                  </a:lnTo>
                  <a:lnTo>
                    <a:pt x="19008" y="15785"/>
                  </a:lnTo>
                  <a:lnTo>
                    <a:pt x="19008" y="15092"/>
                  </a:lnTo>
                  <a:lnTo>
                    <a:pt x="19038" y="14954"/>
                  </a:lnTo>
                  <a:lnTo>
                    <a:pt x="19038" y="14262"/>
                  </a:lnTo>
                  <a:lnTo>
                    <a:pt x="19068" y="14123"/>
                  </a:lnTo>
                  <a:lnTo>
                    <a:pt x="19068" y="13985"/>
                  </a:lnTo>
                  <a:lnTo>
                    <a:pt x="19097" y="13985"/>
                  </a:lnTo>
                  <a:lnTo>
                    <a:pt x="19097" y="14677"/>
                  </a:lnTo>
                  <a:lnTo>
                    <a:pt x="19127" y="14954"/>
                  </a:lnTo>
                  <a:lnTo>
                    <a:pt x="19127" y="15923"/>
                  </a:lnTo>
                  <a:lnTo>
                    <a:pt x="19157" y="16062"/>
                  </a:lnTo>
                  <a:lnTo>
                    <a:pt x="19157" y="16892"/>
                  </a:lnTo>
                  <a:lnTo>
                    <a:pt x="19187" y="17031"/>
                  </a:lnTo>
                  <a:lnTo>
                    <a:pt x="19187" y="17723"/>
                  </a:lnTo>
                  <a:lnTo>
                    <a:pt x="19217" y="17862"/>
                  </a:lnTo>
                  <a:lnTo>
                    <a:pt x="19217" y="18554"/>
                  </a:lnTo>
                  <a:lnTo>
                    <a:pt x="19246" y="18692"/>
                  </a:lnTo>
                  <a:lnTo>
                    <a:pt x="19246" y="19246"/>
                  </a:lnTo>
                  <a:lnTo>
                    <a:pt x="19276" y="19385"/>
                  </a:lnTo>
                  <a:lnTo>
                    <a:pt x="19276" y="19800"/>
                  </a:lnTo>
                  <a:lnTo>
                    <a:pt x="19306" y="19800"/>
                  </a:lnTo>
                  <a:lnTo>
                    <a:pt x="19306" y="20077"/>
                  </a:lnTo>
                  <a:lnTo>
                    <a:pt x="19336" y="20077"/>
                  </a:lnTo>
                  <a:lnTo>
                    <a:pt x="19336" y="20354"/>
                  </a:lnTo>
                  <a:lnTo>
                    <a:pt x="19366" y="20354"/>
                  </a:lnTo>
                  <a:lnTo>
                    <a:pt x="19366" y="20631"/>
                  </a:lnTo>
                  <a:lnTo>
                    <a:pt x="19395" y="20631"/>
                  </a:lnTo>
                  <a:lnTo>
                    <a:pt x="19395" y="20769"/>
                  </a:lnTo>
                  <a:lnTo>
                    <a:pt x="19425" y="20769"/>
                  </a:lnTo>
                  <a:lnTo>
                    <a:pt x="19425" y="20908"/>
                  </a:lnTo>
                  <a:lnTo>
                    <a:pt x="19485" y="21185"/>
                  </a:lnTo>
                  <a:lnTo>
                    <a:pt x="19544" y="21185"/>
                  </a:lnTo>
                  <a:lnTo>
                    <a:pt x="19544" y="21323"/>
                  </a:lnTo>
                  <a:lnTo>
                    <a:pt x="19574" y="21323"/>
                  </a:lnTo>
                  <a:lnTo>
                    <a:pt x="19604" y="21185"/>
                  </a:lnTo>
                  <a:lnTo>
                    <a:pt x="19663" y="21185"/>
                  </a:lnTo>
                  <a:lnTo>
                    <a:pt x="19663" y="21046"/>
                  </a:lnTo>
                  <a:lnTo>
                    <a:pt x="19693" y="21046"/>
                  </a:lnTo>
                  <a:lnTo>
                    <a:pt x="19693" y="20908"/>
                  </a:lnTo>
                  <a:lnTo>
                    <a:pt x="19753" y="20908"/>
                  </a:lnTo>
                  <a:lnTo>
                    <a:pt x="19753" y="20769"/>
                  </a:lnTo>
                  <a:lnTo>
                    <a:pt x="19783" y="20769"/>
                  </a:lnTo>
                  <a:lnTo>
                    <a:pt x="19783" y="20631"/>
                  </a:lnTo>
                  <a:lnTo>
                    <a:pt x="19812" y="20631"/>
                  </a:lnTo>
                  <a:lnTo>
                    <a:pt x="19812" y="20492"/>
                  </a:lnTo>
                  <a:lnTo>
                    <a:pt x="19842" y="20492"/>
                  </a:lnTo>
                  <a:lnTo>
                    <a:pt x="19842" y="20354"/>
                  </a:lnTo>
                  <a:lnTo>
                    <a:pt x="19872" y="20354"/>
                  </a:lnTo>
                  <a:lnTo>
                    <a:pt x="19872" y="20077"/>
                  </a:lnTo>
                  <a:lnTo>
                    <a:pt x="19902" y="20077"/>
                  </a:lnTo>
                  <a:lnTo>
                    <a:pt x="19902" y="19662"/>
                  </a:lnTo>
                  <a:lnTo>
                    <a:pt x="19932" y="19523"/>
                  </a:lnTo>
                  <a:lnTo>
                    <a:pt x="19932" y="19108"/>
                  </a:lnTo>
                  <a:lnTo>
                    <a:pt x="19961" y="18969"/>
                  </a:lnTo>
                  <a:lnTo>
                    <a:pt x="19961" y="18415"/>
                  </a:lnTo>
                  <a:lnTo>
                    <a:pt x="19991" y="18277"/>
                  </a:lnTo>
                  <a:lnTo>
                    <a:pt x="19991" y="17585"/>
                  </a:lnTo>
                  <a:lnTo>
                    <a:pt x="20021" y="17446"/>
                  </a:lnTo>
                  <a:lnTo>
                    <a:pt x="20021" y="16754"/>
                  </a:lnTo>
                  <a:lnTo>
                    <a:pt x="20051" y="16615"/>
                  </a:lnTo>
                  <a:lnTo>
                    <a:pt x="20051" y="16477"/>
                  </a:lnTo>
                  <a:lnTo>
                    <a:pt x="20051" y="16615"/>
                  </a:lnTo>
                  <a:lnTo>
                    <a:pt x="20081" y="16615"/>
                  </a:lnTo>
                  <a:lnTo>
                    <a:pt x="20081" y="17308"/>
                  </a:lnTo>
                  <a:lnTo>
                    <a:pt x="20110" y="17446"/>
                  </a:lnTo>
                  <a:lnTo>
                    <a:pt x="20110" y="18138"/>
                  </a:lnTo>
                  <a:lnTo>
                    <a:pt x="20140" y="18138"/>
                  </a:lnTo>
                  <a:lnTo>
                    <a:pt x="20140" y="18692"/>
                  </a:lnTo>
                  <a:lnTo>
                    <a:pt x="20170" y="18831"/>
                  </a:lnTo>
                  <a:lnTo>
                    <a:pt x="20170" y="19385"/>
                  </a:lnTo>
                  <a:lnTo>
                    <a:pt x="20200" y="19385"/>
                  </a:lnTo>
                  <a:lnTo>
                    <a:pt x="20200" y="19800"/>
                  </a:lnTo>
                  <a:lnTo>
                    <a:pt x="20230" y="19800"/>
                  </a:lnTo>
                  <a:lnTo>
                    <a:pt x="20230" y="19523"/>
                  </a:lnTo>
                  <a:lnTo>
                    <a:pt x="20259" y="19385"/>
                  </a:lnTo>
                  <a:lnTo>
                    <a:pt x="20259" y="18831"/>
                  </a:lnTo>
                  <a:lnTo>
                    <a:pt x="20289" y="18692"/>
                  </a:lnTo>
                  <a:lnTo>
                    <a:pt x="20289" y="17862"/>
                  </a:lnTo>
                  <a:lnTo>
                    <a:pt x="20319" y="17723"/>
                  </a:lnTo>
                  <a:lnTo>
                    <a:pt x="20319" y="16892"/>
                  </a:lnTo>
                  <a:lnTo>
                    <a:pt x="20349" y="16754"/>
                  </a:lnTo>
                  <a:lnTo>
                    <a:pt x="20349" y="15785"/>
                  </a:lnTo>
                  <a:lnTo>
                    <a:pt x="20378" y="15646"/>
                  </a:lnTo>
                  <a:lnTo>
                    <a:pt x="20378" y="14815"/>
                  </a:lnTo>
                  <a:lnTo>
                    <a:pt x="20408" y="14815"/>
                  </a:lnTo>
                  <a:lnTo>
                    <a:pt x="20408" y="14954"/>
                  </a:lnTo>
                  <a:lnTo>
                    <a:pt x="20438" y="14954"/>
                  </a:lnTo>
                  <a:lnTo>
                    <a:pt x="20438" y="15231"/>
                  </a:lnTo>
                  <a:lnTo>
                    <a:pt x="20468" y="15231"/>
                  </a:lnTo>
                  <a:lnTo>
                    <a:pt x="20468" y="15508"/>
                  </a:lnTo>
                  <a:lnTo>
                    <a:pt x="20498" y="15508"/>
                  </a:lnTo>
                  <a:lnTo>
                    <a:pt x="20498" y="15785"/>
                  </a:lnTo>
                  <a:lnTo>
                    <a:pt x="20527" y="15785"/>
                  </a:lnTo>
                  <a:lnTo>
                    <a:pt x="20527" y="15923"/>
                  </a:lnTo>
                  <a:lnTo>
                    <a:pt x="20557" y="15923"/>
                  </a:lnTo>
                  <a:lnTo>
                    <a:pt x="20557" y="16062"/>
                  </a:lnTo>
                  <a:lnTo>
                    <a:pt x="20587" y="16062"/>
                  </a:lnTo>
                  <a:lnTo>
                    <a:pt x="20587" y="16200"/>
                  </a:lnTo>
                  <a:lnTo>
                    <a:pt x="20617" y="16200"/>
                  </a:lnTo>
                  <a:lnTo>
                    <a:pt x="20617" y="16338"/>
                  </a:lnTo>
                  <a:lnTo>
                    <a:pt x="20676" y="16338"/>
                  </a:lnTo>
                  <a:lnTo>
                    <a:pt x="20676" y="16477"/>
                  </a:lnTo>
                  <a:lnTo>
                    <a:pt x="20706" y="16477"/>
                  </a:lnTo>
                  <a:lnTo>
                    <a:pt x="20706" y="16338"/>
                  </a:lnTo>
                  <a:lnTo>
                    <a:pt x="20796" y="16338"/>
                  </a:lnTo>
                  <a:lnTo>
                    <a:pt x="20796" y="16200"/>
                  </a:lnTo>
                  <a:lnTo>
                    <a:pt x="20825" y="16200"/>
                  </a:lnTo>
                  <a:lnTo>
                    <a:pt x="20855" y="16062"/>
                  </a:lnTo>
                  <a:lnTo>
                    <a:pt x="20855" y="15923"/>
                  </a:lnTo>
                  <a:lnTo>
                    <a:pt x="20885" y="15923"/>
                  </a:lnTo>
                  <a:lnTo>
                    <a:pt x="20885" y="15646"/>
                  </a:lnTo>
                  <a:lnTo>
                    <a:pt x="20915" y="15646"/>
                  </a:lnTo>
                  <a:lnTo>
                    <a:pt x="20915" y="15092"/>
                  </a:lnTo>
                  <a:lnTo>
                    <a:pt x="20945" y="15092"/>
                  </a:lnTo>
                  <a:lnTo>
                    <a:pt x="20945" y="14538"/>
                  </a:lnTo>
                  <a:lnTo>
                    <a:pt x="20974" y="14400"/>
                  </a:lnTo>
                  <a:lnTo>
                    <a:pt x="20974" y="14677"/>
                  </a:lnTo>
                  <a:lnTo>
                    <a:pt x="21004" y="14815"/>
                  </a:lnTo>
                  <a:lnTo>
                    <a:pt x="21004" y="16338"/>
                  </a:lnTo>
                  <a:lnTo>
                    <a:pt x="21034" y="16615"/>
                  </a:lnTo>
                  <a:lnTo>
                    <a:pt x="21034" y="18138"/>
                  </a:lnTo>
                  <a:lnTo>
                    <a:pt x="21064" y="18277"/>
                  </a:lnTo>
                  <a:lnTo>
                    <a:pt x="21064" y="19523"/>
                  </a:lnTo>
                  <a:lnTo>
                    <a:pt x="21094" y="19662"/>
                  </a:lnTo>
                  <a:lnTo>
                    <a:pt x="21094" y="20492"/>
                  </a:lnTo>
                  <a:lnTo>
                    <a:pt x="21123" y="20631"/>
                  </a:lnTo>
                  <a:lnTo>
                    <a:pt x="21123" y="21185"/>
                  </a:lnTo>
                  <a:lnTo>
                    <a:pt x="21153" y="21323"/>
                  </a:lnTo>
                  <a:lnTo>
                    <a:pt x="21153" y="21600"/>
                  </a:lnTo>
                  <a:lnTo>
                    <a:pt x="21213" y="21600"/>
                  </a:lnTo>
                  <a:lnTo>
                    <a:pt x="21213" y="21323"/>
                  </a:lnTo>
                  <a:lnTo>
                    <a:pt x="21242" y="21185"/>
                  </a:lnTo>
                  <a:lnTo>
                    <a:pt x="21242" y="20631"/>
                  </a:lnTo>
                  <a:lnTo>
                    <a:pt x="21272" y="20631"/>
                  </a:lnTo>
                  <a:lnTo>
                    <a:pt x="21272" y="19800"/>
                  </a:lnTo>
                  <a:lnTo>
                    <a:pt x="21302" y="19523"/>
                  </a:lnTo>
                  <a:lnTo>
                    <a:pt x="21302" y="18415"/>
                  </a:lnTo>
                  <a:lnTo>
                    <a:pt x="21332" y="18277"/>
                  </a:lnTo>
                  <a:lnTo>
                    <a:pt x="21332" y="16892"/>
                  </a:lnTo>
                  <a:lnTo>
                    <a:pt x="21362" y="16615"/>
                  </a:lnTo>
                  <a:lnTo>
                    <a:pt x="21362" y="14815"/>
                  </a:lnTo>
                  <a:lnTo>
                    <a:pt x="21391" y="14538"/>
                  </a:lnTo>
                  <a:lnTo>
                    <a:pt x="21391" y="12462"/>
                  </a:lnTo>
                  <a:lnTo>
                    <a:pt x="21421" y="12046"/>
                  </a:lnTo>
                  <a:lnTo>
                    <a:pt x="21421" y="9692"/>
                  </a:lnTo>
                  <a:lnTo>
                    <a:pt x="21451" y="9277"/>
                  </a:lnTo>
                  <a:lnTo>
                    <a:pt x="21451" y="9138"/>
                  </a:lnTo>
                  <a:lnTo>
                    <a:pt x="21481" y="9138"/>
                  </a:lnTo>
                  <a:lnTo>
                    <a:pt x="21481" y="9415"/>
                  </a:lnTo>
                  <a:lnTo>
                    <a:pt x="21511" y="9554"/>
                  </a:lnTo>
                  <a:lnTo>
                    <a:pt x="21511" y="9831"/>
                  </a:lnTo>
                  <a:lnTo>
                    <a:pt x="21540" y="9831"/>
                  </a:lnTo>
                  <a:lnTo>
                    <a:pt x="21540" y="10108"/>
                  </a:lnTo>
                  <a:lnTo>
                    <a:pt x="21570" y="10246"/>
                  </a:lnTo>
                  <a:lnTo>
                    <a:pt x="21570" y="10523"/>
                  </a:lnTo>
                  <a:lnTo>
                    <a:pt x="21600" y="10523"/>
                  </a:lnTo>
                </a:path>
              </a:pathLst>
            </a:custGeom>
            <a:noFill/>
            <a:ln w="127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8" name="Rectangle 55"/>
            <p:cNvSpPr txBox="1"/>
            <p:nvPr/>
          </p:nvSpPr>
          <p:spPr>
            <a:xfrm>
              <a:off x="477837" y="1924050"/>
              <a:ext cx="406004" cy="127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800" b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BETA_X</a:t>
              </a:r>
            </a:p>
          </p:txBody>
        </p:sp>
        <p:sp>
          <p:nvSpPr>
            <p:cNvPr id="289" name="Freeform 56"/>
            <p:cNvSpPr/>
            <p:nvPr/>
          </p:nvSpPr>
          <p:spPr>
            <a:xfrm>
              <a:off x="115887" y="619125"/>
              <a:ext cx="6905626" cy="1276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836"/>
                  </a:moveTo>
                  <a:lnTo>
                    <a:pt x="0" y="8866"/>
                  </a:lnTo>
                  <a:lnTo>
                    <a:pt x="30" y="9027"/>
                  </a:lnTo>
                  <a:lnTo>
                    <a:pt x="30" y="10155"/>
                  </a:lnTo>
                  <a:lnTo>
                    <a:pt x="60" y="10316"/>
                  </a:lnTo>
                  <a:lnTo>
                    <a:pt x="60" y="11284"/>
                  </a:lnTo>
                  <a:lnTo>
                    <a:pt x="89" y="11445"/>
                  </a:lnTo>
                  <a:lnTo>
                    <a:pt x="89" y="12251"/>
                  </a:lnTo>
                  <a:lnTo>
                    <a:pt x="119" y="12412"/>
                  </a:lnTo>
                  <a:lnTo>
                    <a:pt x="119" y="13218"/>
                  </a:lnTo>
                  <a:lnTo>
                    <a:pt x="149" y="13379"/>
                  </a:lnTo>
                  <a:lnTo>
                    <a:pt x="149" y="14346"/>
                  </a:lnTo>
                  <a:lnTo>
                    <a:pt x="179" y="14507"/>
                  </a:lnTo>
                  <a:lnTo>
                    <a:pt x="179" y="15313"/>
                  </a:lnTo>
                  <a:lnTo>
                    <a:pt x="209" y="15313"/>
                  </a:lnTo>
                  <a:lnTo>
                    <a:pt x="209" y="16119"/>
                  </a:lnTo>
                  <a:lnTo>
                    <a:pt x="238" y="16119"/>
                  </a:lnTo>
                  <a:lnTo>
                    <a:pt x="238" y="16764"/>
                  </a:lnTo>
                  <a:lnTo>
                    <a:pt x="268" y="16925"/>
                  </a:lnTo>
                  <a:lnTo>
                    <a:pt x="268" y="17570"/>
                  </a:lnTo>
                  <a:lnTo>
                    <a:pt x="298" y="17731"/>
                  </a:lnTo>
                  <a:lnTo>
                    <a:pt x="298" y="18215"/>
                  </a:lnTo>
                  <a:lnTo>
                    <a:pt x="328" y="18376"/>
                  </a:lnTo>
                  <a:lnTo>
                    <a:pt x="328" y="18860"/>
                  </a:lnTo>
                  <a:lnTo>
                    <a:pt x="358" y="18860"/>
                  </a:lnTo>
                  <a:lnTo>
                    <a:pt x="358" y="19182"/>
                  </a:lnTo>
                  <a:lnTo>
                    <a:pt x="387" y="19343"/>
                  </a:lnTo>
                  <a:lnTo>
                    <a:pt x="387" y="19666"/>
                  </a:lnTo>
                  <a:lnTo>
                    <a:pt x="417" y="19827"/>
                  </a:lnTo>
                  <a:lnTo>
                    <a:pt x="417" y="20149"/>
                  </a:lnTo>
                  <a:lnTo>
                    <a:pt x="447" y="20149"/>
                  </a:lnTo>
                  <a:lnTo>
                    <a:pt x="447" y="20472"/>
                  </a:lnTo>
                  <a:lnTo>
                    <a:pt x="477" y="20633"/>
                  </a:lnTo>
                  <a:lnTo>
                    <a:pt x="477" y="20794"/>
                  </a:lnTo>
                  <a:lnTo>
                    <a:pt x="506" y="20794"/>
                  </a:lnTo>
                  <a:lnTo>
                    <a:pt x="506" y="20955"/>
                  </a:lnTo>
                  <a:lnTo>
                    <a:pt x="536" y="21116"/>
                  </a:lnTo>
                  <a:lnTo>
                    <a:pt x="536" y="21278"/>
                  </a:lnTo>
                  <a:lnTo>
                    <a:pt x="685" y="21278"/>
                  </a:lnTo>
                  <a:lnTo>
                    <a:pt x="685" y="21116"/>
                  </a:lnTo>
                  <a:lnTo>
                    <a:pt x="715" y="21116"/>
                  </a:lnTo>
                  <a:lnTo>
                    <a:pt x="715" y="20955"/>
                  </a:lnTo>
                  <a:lnTo>
                    <a:pt x="745" y="20955"/>
                  </a:lnTo>
                  <a:lnTo>
                    <a:pt x="745" y="20633"/>
                  </a:lnTo>
                  <a:lnTo>
                    <a:pt x="775" y="20633"/>
                  </a:lnTo>
                  <a:lnTo>
                    <a:pt x="775" y="20310"/>
                  </a:lnTo>
                  <a:lnTo>
                    <a:pt x="804" y="20310"/>
                  </a:lnTo>
                  <a:lnTo>
                    <a:pt x="804" y="20149"/>
                  </a:lnTo>
                  <a:lnTo>
                    <a:pt x="1192" y="17570"/>
                  </a:lnTo>
                  <a:lnTo>
                    <a:pt x="1222" y="17570"/>
                  </a:lnTo>
                  <a:lnTo>
                    <a:pt x="1251" y="17409"/>
                  </a:lnTo>
                  <a:lnTo>
                    <a:pt x="1281" y="17409"/>
                  </a:lnTo>
                  <a:lnTo>
                    <a:pt x="1281" y="17248"/>
                  </a:lnTo>
                  <a:lnTo>
                    <a:pt x="1341" y="17248"/>
                  </a:lnTo>
                  <a:lnTo>
                    <a:pt x="1341" y="17087"/>
                  </a:lnTo>
                  <a:lnTo>
                    <a:pt x="1370" y="17087"/>
                  </a:lnTo>
                  <a:lnTo>
                    <a:pt x="1370" y="16925"/>
                  </a:lnTo>
                  <a:lnTo>
                    <a:pt x="1400" y="16925"/>
                  </a:lnTo>
                  <a:lnTo>
                    <a:pt x="1788" y="15797"/>
                  </a:lnTo>
                  <a:lnTo>
                    <a:pt x="1817" y="15797"/>
                  </a:lnTo>
                  <a:lnTo>
                    <a:pt x="1847" y="15636"/>
                  </a:lnTo>
                  <a:lnTo>
                    <a:pt x="1907" y="15636"/>
                  </a:lnTo>
                  <a:lnTo>
                    <a:pt x="1907" y="15475"/>
                  </a:lnTo>
                  <a:lnTo>
                    <a:pt x="1966" y="15475"/>
                  </a:lnTo>
                  <a:lnTo>
                    <a:pt x="1996" y="15313"/>
                  </a:lnTo>
                  <a:lnTo>
                    <a:pt x="2383" y="14507"/>
                  </a:lnTo>
                  <a:lnTo>
                    <a:pt x="2413" y="14507"/>
                  </a:lnTo>
                  <a:lnTo>
                    <a:pt x="2413" y="14346"/>
                  </a:lnTo>
                  <a:lnTo>
                    <a:pt x="2503" y="14346"/>
                  </a:lnTo>
                  <a:lnTo>
                    <a:pt x="2503" y="14185"/>
                  </a:lnTo>
                  <a:lnTo>
                    <a:pt x="2562" y="14185"/>
                  </a:lnTo>
                  <a:lnTo>
                    <a:pt x="2562" y="14024"/>
                  </a:lnTo>
                  <a:lnTo>
                    <a:pt x="2592" y="14024"/>
                  </a:lnTo>
                  <a:lnTo>
                    <a:pt x="2979" y="13057"/>
                  </a:lnTo>
                  <a:lnTo>
                    <a:pt x="3009" y="13057"/>
                  </a:lnTo>
                  <a:lnTo>
                    <a:pt x="3009" y="12896"/>
                  </a:lnTo>
                  <a:lnTo>
                    <a:pt x="3069" y="12896"/>
                  </a:lnTo>
                  <a:lnTo>
                    <a:pt x="3069" y="12734"/>
                  </a:lnTo>
                  <a:lnTo>
                    <a:pt x="3128" y="12734"/>
                  </a:lnTo>
                  <a:lnTo>
                    <a:pt x="3128" y="12573"/>
                  </a:lnTo>
                  <a:lnTo>
                    <a:pt x="3188" y="12573"/>
                  </a:lnTo>
                  <a:lnTo>
                    <a:pt x="3188" y="12412"/>
                  </a:lnTo>
                  <a:lnTo>
                    <a:pt x="3247" y="12412"/>
                  </a:lnTo>
                  <a:lnTo>
                    <a:pt x="3247" y="12251"/>
                  </a:lnTo>
                  <a:lnTo>
                    <a:pt x="3277" y="12251"/>
                  </a:lnTo>
                  <a:lnTo>
                    <a:pt x="3307" y="12090"/>
                  </a:lnTo>
                  <a:lnTo>
                    <a:pt x="3337" y="12090"/>
                  </a:lnTo>
                  <a:lnTo>
                    <a:pt x="3337" y="11928"/>
                  </a:lnTo>
                  <a:lnTo>
                    <a:pt x="3396" y="11928"/>
                  </a:lnTo>
                  <a:lnTo>
                    <a:pt x="3396" y="11767"/>
                  </a:lnTo>
                  <a:lnTo>
                    <a:pt x="3426" y="11767"/>
                  </a:lnTo>
                  <a:lnTo>
                    <a:pt x="3426" y="11606"/>
                  </a:lnTo>
                  <a:lnTo>
                    <a:pt x="3486" y="11606"/>
                  </a:lnTo>
                  <a:lnTo>
                    <a:pt x="3486" y="11445"/>
                  </a:lnTo>
                  <a:lnTo>
                    <a:pt x="3516" y="11445"/>
                  </a:lnTo>
                  <a:lnTo>
                    <a:pt x="3516" y="11284"/>
                  </a:lnTo>
                  <a:lnTo>
                    <a:pt x="3545" y="11284"/>
                  </a:lnTo>
                  <a:lnTo>
                    <a:pt x="3545" y="11122"/>
                  </a:lnTo>
                  <a:lnTo>
                    <a:pt x="3605" y="11122"/>
                  </a:lnTo>
                  <a:lnTo>
                    <a:pt x="3605" y="10961"/>
                  </a:lnTo>
                  <a:lnTo>
                    <a:pt x="3635" y="10961"/>
                  </a:lnTo>
                  <a:lnTo>
                    <a:pt x="3635" y="10800"/>
                  </a:lnTo>
                  <a:lnTo>
                    <a:pt x="3665" y="10800"/>
                  </a:lnTo>
                  <a:lnTo>
                    <a:pt x="3665" y="10639"/>
                  </a:lnTo>
                  <a:lnTo>
                    <a:pt x="3694" y="10639"/>
                  </a:lnTo>
                  <a:lnTo>
                    <a:pt x="3694" y="10478"/>
                  </a:lnTo>
                  <a:lnTo>
                    <a:pt x="3724" y="10478"/>
                  </a:lnTo>
                  <a:lnTo>
                    <a:pt x="3724" y="10316"/>
                  </a:lnTo>
                  <a:lnTo>
                    <a:pt x="3754" y="10316"/>
                  </a:lnTo>
                  <a:lnTo>
                    <a:pt x="3784" y="10155"/>
                  </a:lnTo>
                  <a:lnTo>
                    <a:pt x="3784" y="10316"/>
                  </a:lnTo>
                  <a:lnTo>
                    <a:pt x="3814" y="10316"/>
                  </a:lnTo>
                  <a:lnTo>
                    <a:pt x="3814" y="11445"/>
                  </a:lnTo>
                  <a:lnTo>
                    <a:pt x="3843" y="11606"/>
                  </a:lnTo>
                  <a:lnTo>
                    <a:pt x="3843" y="13218"/>
                  </a:lnTo>
                  <a:lnTo>
                    <a:pt x="3873" y="13701"/>
                  </a:lnTo>
                  <a:lnTo>
                    <a:pt x="3873" y="15636"/>
                  </a:lnTo>
                  <a:lnTo>
                    <a:pt x="3903" y="15636"/>
                  </a:lnTo>
                  <a:lnTo>
                    <a:pt x="3903" y="15475"/>
                  </a:lnTo>
                  <a:lnTo>
                    <a:pt x="3933" y="15475"/>
                  </a:lnTo>
                  <a:lnTo>
                    <a:pt x="3933" y="15313"/>
                  </a:lnTo>
                  <a:lnTo>
                    <a:pt x="3962" y="15313"/>
                  </a:lnTo>
                  <a:lnTo>
                    <a:pt x="3962" y="15152"/>
                  </a:lnTo>
                  <a:lnTo>
                    <a:pt x="3992" y="15152"/>
                  </a:lnTo>
                  <a:lnTo>
                    <a:pt x="3992" y="14991"/>
                  </a:lnTo>
                  <a:lnTo>
                    <a:pt x="4022" y="14991"/>
                  </a:lnTo>
                  <a:lnTo>
                    <a:pt x="4022" y="15636"/>
                  </a:lnTo>
                  <a:lnTo>
                    <a:pt x="4052" y="15797"/>
                  </a:lnTo>
                  <a:lnTo>
                    <a:pt x="4052" y="16925"/>
                  </a:lnTo>
                  <a:lnTo>
                    <a:pt x="4082" y="17248"/>
                  </a:lnTo>
                  <a:lnTo>
                    <a:pt x="4082" y="18699"/>
                  </a:lnTo>
                  <a:lnTo>
                    <a:pt x="4111" y="19021"/>
                  </a:lnTo>
                  <a:lnTo>
                    <a:pt x="4111" y="20149"/>
                  </a:lnTo>
                  <a:lnTo>
                    <a:pt x="4141" y="20310"/>
                  </a:lnTo>
                  <a:lnTo>
                    <a:pt x="4141" y="20955"/>
                  </a:lnTo>
                  <a:lnTo>
                    <a:pt x="4171" y="21116"/>
                  </a:lnTo>
                  <a:lnTo>
                    <a:pt x="4171" y="21439"/>
                  </a:lnTo>
                  <a:lnTo>
                    <a:pt x="4201" y="21439"/>
                  </a:lnTo>
                  <a:lnTo>
                    <a:pt x="4201" y="21600"/>
                  </a:lnTo>
                  <a:lnTo>
                    <a:pt x="4231" y="21600"/>
                  </a:lnTo>
                  <a:lnTo>
                    <a:pt x="4231" y="21439"/>
                  </a:lnTo>
                  <a:lnTo>
                    <a:pt x="4260" y="21439"/>
                  </a:lnTo>
                  <a:lnTo>
                    <a:pt x="4260" y="21116"/>
                  </a:lnTo>
                  <a:lnTo>
                    <a:pt x="4290" y="20955"/>
                  </a:lnTo>
                  <a:lnTo>
                    <a:pt x="4290" y="20472"/>
                  </a:lnTo>
                  <a:lnTo>
                    <a:pt x="4320" y="20472"/>
                  </a:lnTo>
                  <a:lnTo>
                    <a:pt x="4320" y="19827"/>
                  </a:lnTo>
                  <a:lnTo>
                    <a:pt x="4350" y="19666"/>
                  </a:lnTo>
                  <a:lnTo>
                    <a:pt x="4350" y="19021"/>
                  </a:lnTo>
                  <a:lnTo>
                    <a:pt x="4380" y="18860"/>
                  </a:lnTo>
                  <a:lnTo>
                    <a:pt x="4380" y="16764"/>
                  </a:lnTo>
                  <a:lnTo>
                    <a:pt x="4409" y="16281"/>
                  </a:lnTo>
                  <a:lnTo>
                    <a:pt x="4409" y="12412"/>
                  </a:lnTo>
                  <a:lnTo>
                    <a:pt x="4439" y="11767"/>
                  </a:lnTo>
                  <a:lnTo>
                    <a:pt x="4439" y="6770"/>
                  </a:lnTo>
                  <a:lnTo>
                    <a:pt x="4469" y="5964"/>
                  </a:lnTo>
                  <a:lnTo>
                    <a:pt x="4469" y="2096"/>
                  </a:lnTo>
                  <a:lnTo>
                    <a:pt x="4499" y="1612"/>
                  </a:lnTo>
                  <a:lnTo>
                    <a:pt x="4499" y="0"/>
                  </a:lnTo>
                  <a:lnTo>
                    <a:pt x="4529" y="0"/>
                  </a:lnTo>
                  <a:lnTo>
                    <a:pt x="4529" y="645"/>
                  </a:lnTo>
                  <a:lnTo>
                    <a:pt x="4558" y="645"/>
                  </a:lnTo>
                  <a:lnTo>
                    <a:pt x="4558" y="1451"/>
                  </a:lnTo>
                  <a:lnTo>
                    <a:pt x="4588" y="1451"/>
                  </a:lnTo>
                  <a:lnTo>
                    <a:pt x="4588" y="2257"/>
                  </a:lnTo>
                  <a:lnTo>
                    <a:pt x="4618" y="2257"/>
                  </a:lnTo>
                  <a:lnTo>
                    <a:pt x="4618" y="3063"/>
                  </a:lnTo>
                  <a:lnTo>
                    <a:pt x="4648" y="3063"/>
                  </a:lnTo>
                  <a:lnTo>
                    <a:pt x="4648" y="3869"/>
                  </a:lnTo>
                  <a:lnTo>
                    <a:pt x="4678" y="3869"/>
                  </a:lnTo>
                  <a:lnTo>
                    <a:pt x="4678" y="4513"/>
                  </a:lnTo>
                  <a:lnTo>
                    <a:pt x="4707" y="4675"/>
                  </a:lnTo>
                  <a:lnTo>
                    <a:pt x="4707" y="5642"/>
                  </a:lnTo>
                  <a:lnTo>
                    <a:pt x="4737" y="5964"/>
                  </a:lnTo>
                  <a:lnTo>
                    <a:pt x="4737" y="8866"/>
                  </a:lnTo>
                  <a:lnTo>
                    <a:pt x="4767" y="9349"/>
                  </a:lnTo>
                  <a:lnTo>
                    <a:pt x="4767" y="13218"/>
                  </a:lnTo>
                  <a:lnTo>
                    <a:pt x="4797" y="13863"/>
                  </a:lnTo>
                  <a:lnTo>
                    <a:pt x="4797" y="17409"/>
                  </a:lnTo>
                  <a:lnTo>
                    <a:pt x="4826" y="17893"/>
                  </a:lnTo>
                  <a:lnTo>
                    <a:pt x="4826" y="20310"/>
                  </a:lnTo>
                  <a:lnTo>
                    <a:pt x="4856" y="20472"/>
                  </a:lnTo>
                  <a:lnTo>
                    <a:pt x="4856" y="21439"/>
                  </a:lnTo>
                  <a:lnTo>
                    <a:pt x="4886" y="21439"/>
                  </a:lnTo>
                  <a:lnTo>
                    <a:pt x="4886" y="21600"/>
                  </a:lnTo>
                  <a:lnTo>
                    <a:pt x="4916" y="21600"/>
                  </a:lnTo>
                  <a:lnTo>
                    <a:pt x="4916" y="20955"/>
                  </a:lnTo>
                  <a:lnTo>
                    <a:pt x="4946" y="20794"/>
                  </a:lnTo>
                  <a:lnTo>
                    <a:pt x="4946" y="19343"/>
                  </a:lnTo>
                  <a:lnTo>
                    <a:pt x="4975" y="19182"/>
                  </a:lnTo>
                  <a:lnTo>
                    <a:pt x="4975" y="16925"/>
                  </a:lnTo>
                  <a:lnTo>
                    <a:pt x="5005" y="16603"/>
                  </a:lnTo>
                  <a:lnTo>
                    <a:pt x="5005" y="13701"/>
                  </a:lnTo>
                  <a:lnTo>
                    <a:pt x="5035" y="13218"/>
                  </a:lnTo>
                  <a:lnTo>
                    <a:pt x="5035" y="10155"/>
                  </a:lnTo>
                  <a:lnTo>
                    <a:pt x="5065" y="9994"/>
                  </a:lnTo>
                  <a:lnTo>
                    <a:pt x="5065" y="9833"/>
                  </a:lnTo>
                  <a:lnTo>
                    <a:pt x="5095" y="9994"/>
                  </a:lnTo>
                  <a:lnTo>
                    <a:pt x="5095" y="10639"/>
                  </a:lnTo>
                  <a:lnTo>
                    <a:pt x="5124" y="10800"/>
                  </a:lnTo>
                  <a:lnTo>
                    <a:pt x="5124" y="11767"/>
                  </a:lnTo>
                  <a:lnTo>
                    <a:pt x="5154" y="11928"/>
                  </a:lnTo>
                  <a:lnTo>
                    <a:pt x="5154" y="12734"/>
                  </a:lnTo>
                  <a:lnTo>
                    <a:pt x="5184" y="12734"/>
                  </a:lnTo>
                  <a:lnTo>
                    <a:pt x="5184" y="13540"/>
                  </a:lnTo>
                  <a:lnTo>
                    <a:pt x="5214" y="13701"/>
                  </a:lnTo>
                  <a:lnTo>
                    <a:pt x="5214" y="14507"/>
                  </a:lnTo>
                  <a:lnTo>
                    <a:pt x="5244" y="14507"/>
                  </a:lnTo>
                  <a:lnTo>
                    <a:pt x="5244" y="14991"/>
                  </a:lnTo>
                  <a:lnTo>
                    <a:pt x="5273" y="14991"/>
                  </a:lnTo>
                  <a:lnTo>
                    <a:pt x="5273" y="14669"/>
                  </a:lnTo>
                  <a:lnTo>
                    <a:pt x="5303" y="14507"/>
                  </a:lnTo>
                  <a:lnTo>
                    <a:pt x="5303" y="14024"/>
                  </a:lnTo>
                  <a:lnTo>
                    <a:pt x="5333" y="14024"/>
                  </a:lnTo>
                  <a:lnTo>
                    <a:pt x="5333" y="13379"/>
                  </a:lnTo>
                  <a:lnTo>
                    <a:pt x="5363" y="13379"/>
                  </a:lnTo>
                  <a:lnTo>
                    <a:pt x="5363" y="12734"/>
                  </a:lnTo>
                  <a:lnTo>
                    <a:pt x="5393" y="12573"/>
                  </a:lnTo>
                  <a:lnTo>
                    <a:pt x="5393" y="12090"/>
                  </a:lnTo>
                  <a:lnTo>
                    <a:pt x="5422" y="11928"/>
                  </a:lnTo>
                  <a:lnTo>
                    <a:pt x="5422" y="11284"/>
                  </a:lnTo>
                  <a:lnTo>
                    <a:pt x="5452" y="11122"/>
                  </a:lnTo>
                  <a:lnTo>
                    <a:pt x="5452" y="10961"/>
                  </a:lnTo>
                  <a:lnTo>
                    <a:pt x="5482" y="10961"/>
                  </a:lnTo>
                  <a:lnTo>
                    <a:pt x="5482" y="11284"/>
                  </a:lnTo>
                  <a:lnTo>
                    <a:pt x="5512" y="11445"/>
                  </a:lnTo>
                  <a:lnTo>
                    <a:pt x="5512" y="11767"/>
                  </a:lnTo>
                  <a:lnTo>
                    <a:pt x="5542" y="11767"/>
                  </a:lnTo>
                  <a:lnTo>
                    <a:pt x="5542" y="12090"/>
                  </a:lnTo>
                  <a:lnTo>
                    <a:pt x="5571" y="12251"/>
                  </a:lnTo>
                  <a:lnTo>
                    <a:pt x="5571" y="12573"/>
                  </a:lnTo>
                  <a:lnTo>
                    <a:pt x="5601" y="12573"/>
                  </a:lnTo>
                  <a:lnTo>
                    <a:pt x="5601" y="12896"/>
                  </a:lnTo>
                  <a:lnTo>
                    <a:pt x="5631" y="12896"/>
                  </a:lnTo>
                  <a:lnTo>
                    <a:pt x="5631" y="13218"/>
                  </a:lnTo>
                  <a:lnTo>
                    <a:pt x="5661" y="13218"/>
                  </a:lnTo>
                  <a:lnTo>
                    <a:pt x="5661" y="13540"/>
                  </a:lnTo>
                  <a:lnTo>
                    <a:pt x="5690" y="13540"/>
                  </a:lnTo>
                  <a:lnTo>
                    <a:pt x="5690" y="13863"/>
                  </a:lnTo>
                  <a:lnTo>
                    <a:pt x="5720" y="13863"/>
                  </a:lnTo>
                  <a:lnTo>
                    <a:pt x="5720" y="14024"/>
                  </a:lnTo>
                  <a:lnTo>
                    <a:pt x="5750" y="14185"/>
                  </a:lnTo>
                  <a:lnTo>
                    <a:pt x="5750" y="14346"/>
                  </a:lnTo>
                  <a:lnTo>
                    <a:pt x="5780" y="14346"/>
                  </a:lnTo>
                  <a:lnTo>
                    <a:pt x="5780" y="14669"/>
                  </a:lnTo>
                  <a:lnTo>
                    <a:pt x="5810" y="14669"/>
                  </a:lnTo>
                  <a:lnTo>
                    <a:pt x="5810" y="14830"/>
                  </a:lnTo>
                  <a:lnTo>
                    <a:pt x="5839" y="14830"/>
                  </a:lnTo>
                  <a:lnTo>
                    <a:pt x="5839" y="14991"/>
                  </a:lnTo>
                  <a:lnTo>
                    <a:pt x="5869" y="14991"/>
                  </a:lnTo>
                  <a:lnTo>
                    <a:pt x="5869" y="15152"/>
                  </a:lnTo>
                  <a:lnTo>
                    <a:pt x="5899" y="15313"/>
                  </a:lnTo>
                  <a:lnTo>
                    <a:pt x="5899" y="15475"/>
                  </a:lnTo>
                  <a:lnTo>
                    <a:pt x="5929" y="15475"/>
                  </a:lnTo>
                  <a:lnTo>
                    <a:pt x="5929" y="15636"/>
                  </a:lnTo>
                  <a:lnTo>
                    <a:pt x="5959" y="15636"/>
                  </a:lnTo>
                  <a:lnTo>
                    <a:pt x="5959" y="15797"/>
                  </a:lnTo>
                  <a:lnTo>
                    <a:pt x="5988" y="15797"/>
                  </a:lnTo>
                  <a:lnTo>
                    <a:pt x="5988" y="15958"/>
                  </a:lnTo>
                  <a:lnTo>
                    <a:pt x="6018" y="15958"/>
                  </a:lnTo>
                  <a:lnTo>
                    <a:pt x="6018" y="16119"/>
                  </a:lnTo>
                  <a:lnTo>
                    <a:pt x="6048" y="16119"/>
                  </a:lnTo>
                  <a:lnTo>
                    <a:pt x="6048" y="16281"/>
                  </a:lnTo>
                  <a:lnTo>
                    <a:pt x="6078" y="16281"/>
                  </a:lnTo>
                  <a:lnTo>
                    <a:pt x="6078" y="16442"/>
                  </a:lnTo>
                  <a:lnTo>
                    <a:pt x="6108" y="16442"/>
                  </a:lnTo>
                  <a:lnTo>
                    <a:pt x="6108" y="16925"/>
                  </a:lnTo>
                  <a:lnTo>
                    <a:pt x="6137" y="17087"/>
                  </a:lnTo>
                  <a:lnTo>
                    <a:pt x="6137" y="17731"/>
                  </a:lnTo>
                  <a:lnTo>
                    <a:pt x="6167" y="17893"/>
                  </a:lnTo>
                  <a:lnTo>
                    <a:pt x="6167" y="18376"/>
                  </a:lnTo>
                  <a:lnTo>
                    <a:pt x="6197" y="18537"/>
                  </a:lnTo>
                  <a:lnTo>
                    <a:pt x="6197" y="19021"/>
                  </a:lnTo>
                  <a:lnTo>
                    <a:pt x="6227" y="19021"/>
                  </a:lnTo>
                  <a:lnTo>
                    <a:pt x="6227" y="19504"/>
                  </a:lnTo>
                  <a:lnTo>
                    <a:pt x="6257" y="19504"/>
                  </a:lnTo>
                  <a:lnTo>
                    <a:pt x="6257" y="19988"/>
                  </a:lnTo>
                  <a:lnTo>
                    <a:pt x="6286" y="19988"/>
                  </a:lnTo>
                  <a:lnTo>
                    <a:pt x="6286" y="20149"/>
                  </a:lnTo>
                  <a:lnTo>
                    <a:pt x="6406" y="20149"/>
                  </a:lnTo>
                  <a:lnTo>
                    <a:pt x="6406" y="19988"/>
                  </a:lnTo>
                  <a:lnTo>
                    <a:pt x="6525" y="19988"/>
                  </a:lnTo>
                  <a:lnTo>
                    <a:pt x="6525" y="20149"/>
                  </a:lnTo>
                  <a:lnTo>
                    <a:pt x="6584" y="20149"/>
                  </a:lnTo>
                  <a:lnTo>
                    <a:pt x="6584" y="20310"/>
                  </a:lnTo>
                  <a:lnTo>
                    <a:pt x="6674" y="20310"/>
                  </a:lnTo>
                  <a:lnTo>
                    <a:pt x="6674" y="20472"/>
                  </a:lnTo>
                  <a:lnTo>
                    <a:pt x="6793" y="20472"/>
                  </a:lnTo>
                  <a:lnTo>
                    <a:pt x="6793" y="20310"/>
                  </a:lnTo>
                  <a:lnTo>
                    <a:pt x="6882" y="20310"/>
                  </a:lnTo>
                  <a:lnTo>
                    <a:pt x="6882" y="20149"/>
                  </a:lnTo>
                  <a:lnTo>
                    <a:pt x="6912" y="20149"/>
                  </a:lnTo>
                  <a:lnTo>
                    <a:pt x="6912" y="19988"/>
                  </a:lnTo>
                  <a:lnTo>
                    <a:pt x="6972" y="19988"/>
                  </a:lnTo>
                  <a:lnTo>
                    <a:pt x="6972" y="19827"/>
                  </a:lnTo>
                  <a:lnTo>
                    <a:pt x="7001" y="19827"/>
                  </a:lnTo>
                  <a:lnTo>
                    <a:pt x="7001" y="19666"/>
                  </a:lnTo>
                  <a:lnTo>
                    <a:pt x="7031" y="19666"/>
                  </a:lnTo>
                  <a:lnTo>
                    <a:pt x="7031" y="19504"/>
                  </a:lnTo>
                  <a:lnTo>
                    <a:pt x="7061" y="19343"/>
                  </a:lnTo>
                  <a:lnTo>
                    <a:pt x="7061" y="19182"/>
                  </a:lnTo>
                  <a:lnTo>
                    <a:pt x="7091" y="19182"/>
                  </a:lnTo>
                  <a:lnTo>
                    <a:pt x="7091" y="19021"/>
                  </a:lnTo>
                  <a:lnTo>
                    <a:pt x="7121" y="19021"/>
                  </a:lnTo>
                  <a:lnTo>
                    <a:pt x="7121" y="18699"/>
                  </a:lnTo>
                  <a:lnTo>
                    <a:pt x="7150" y="18699"/>
                  </a:lnTo>
                  <a:lnTo>
                    <a:pt x="7150" y="18537"/>
                  </a:lnTo>
                  <a:lnTo>
                    <a:pt x="7180" y="18537"/>
                  </a:lnTo>
                  <a:lnTo>
                    <a:pt x="7180" y="18215"/>
                  </a:lnTo>
                  <a:lnTo>
                    <a:pt x="7210" y="18215"/>
                  </a:lnTo>
                  <a:lnTo>
                    <a:pt x="7210" y="18376"/>
                  </a:lnTo>
                  <a:lnTo>
                    <a:pt x="7240" y="18376"/>
                  </a:lnTo>
                  <a:lnTo>
                    <a:pt x="7240" y="18699"/>
                  </a:lnTo>
                  <a:lnTo>
                    <a:pt x="7270" y="18699"/>
                  </a:lnTo>
                  <a:lnTo>
                    <a:pt x="7270" y="18860"/>
                  </a:lnTo>
                  <a:lnTo>
                    <a:pt x="7299" y="18860"/>
                  </a:lnTo>
                  <a:lnTo>
                    <a:pt x="7299" y="19182"/>
                  </a:lnTo>
                  <a:lnTo>
                    <a:pt x="7329" y="19182"/>
                  </a:lnTo>
                  <a:lnTo>
                    <a:pt x="7329" y="19343"/>
                  </a:lnTo>
                  <a:lnTo>
                    <a:pt x="7359" y="19343"/>
                  </a:lnTo>
                  <a:lnTo>
                    <a:pt x="7359" y="19504"/>
                  </a:lnTo>
                  <a:lnTo>
                    <a:pt x="7389" y="19504"/>
                  </a:lnTo>
                  <a:lnTo>
                    <a:pt x="7389" y="19666"/>
                  </a:lnTo>
                  <a:lnTo>
                    <a:pt x="7418" y="19666"/>
                  </a:lnTo>
                  <a:lnTo>
                    <a:pt x="7418" y="19827"/>
                  </a:lnTo>
                  <a:lnTo>
                    <a:pt x="7448" y="19827"/>
                  </a:lnTo>
                  <a:lnTo>
                    <a:pt x="7448" y="19988"/>
                  </a:lnTo>
                  <a:lnTo>
                    <a:pt x="7478" y="19988"/>
                  </a:lnTo>
                  <a:lnTo>
                    <a:pt x="7478" y="20149"/>
                  </a:lnTo>
                  <a:lnTo>
                    <a:pt x="7538" y="20149"/>
                  </a:lnTo>
                  <a:lnTo>
                    <a:pt x="7538" y="20310"/>
                  </a:lnTo>
                  <a:lnTo>
                    <a:pt x="7597" y="20310"/>
                  </a:lnTo>
                  <a:lnTo>
                    <a:pt x="7597" y="20472"/>
                  </a:lnTo>
                  <a:lnTo>
                    <a:pt x="7746" y="20472"/>
                  </a:lnTo>
                  <a:lnTo>
                    <a:pt x="7746" y="20310"/>
                  </a:lnTo>
                  <a:lnTo>
                    <a:pt x="7806" y="20310"/>
                  </a:lnTo>
                  <a:lnTo>
                    <a:pt x="7836" y="20149"/>
                  </a:lnTo>
                  <a:lnTo>
                    <a:pt x="7865" y="20149"/>
                  </a:lnTo>
                  <a:lnTo>
                    <a:pt x="7865" y="19988"/>
                  </a:lnTo>
                  <a:lnTo>
                    <a:pt x="7985" y="19988"/>
                  </a:lnTo>
                  <a:lnTo>
                    <a:pt x="7985" y="20149"/>
                  </a:lnTo>
                  <a:lnTo>
                    <a:pt x="8134" y="20149"/>
                  </a:lnTo>
                  <a:lnTo>
                    <a:pt x="8134" y="19827"/>
                  </a:lnTo>
                  <a:lnTo>
                    <a:pt x="8163" y="19666"/>
                  </a:lnTo>
                  <a:lnTo>
                    <a:pt x="8163" y="19343"/>
                  </a:lnTo>
                  <a:lnTo>
                    <a:pt x="8193" y="19182"/>
                  </a:lnTo>
                  <a:lnTo>
                    <a:pt x="8193" y="18699"/>
                  </a:lnTo>
                  <a:lnTo>
                    <a:pt x="8223" y="18699"/>
                  </a:lnTo>
                  <a:lnTo>
                    <a:pt x="8223" y="18054"/>
                  </a:lnTo>
                  <a:lnTo>
                    <a:pt x="8253" y="18054"/>
                  </a:lnTo>
                  <a:lnTo>
                    <a:pt x="8253" y="17409"/>
                  </a:lnTo>
                  <a:lnTo>
                    <a:pt x="8282" y="17248"/>
                  </a:lnTo>
                  <a:lnTo>
                    <a:pt x="8282" y="16764"/>
                  </a:lnTo>
                  <a:lnTo>
                    <a:pt x="8312" y="16603"/>
                  </a:lnTo>
                  <a:lnTo>
                    <a:pt x="8312" y="16281"/>
                  </a:lnTo>
                  <a:lnTo>
                    <a:pt x="8342" y="16281"/>
                  </a:lnTo>
                  <a:lnTo>
                    <a:pt x="8342" y="16119"/>
                  </a:lnTo>
                  <a:lnTo>
                    <a:pt x="8372" y="16119"/>
                  </a:lnTo>
                  <a:lnTo>
                    <a:pt x="8372" y="15958"/>
                  </a:lnTo>
                  <a:lnTo>
                    <a:pt x="8402" y="15958"/>
                  </a:lnTo>
                  <a:lnTo>
                    <a:pt x="8402" y="15797"/>
                  </a:lnTo>
                  <a:lnTo>
                    <a:pt x="8431" y="15797"/>
                  </a:lnTo>
                  <a:lnTo>
                    <a:pt x="8431" y="15636"/>
                  </a:lnTo>
                  <a:lnTo>
                    <a:pt x="8461" y="15636"/>
                  </a:lnTo>
                  <a:lnTo>
                    <a:pt x="8461" y="15475"/>
                  </a:lnTo>
                  <a:lnTo>
                    <a:pt x="8491" y="15475"/>
                  </a:lnTo>
                  <a:lnTo>
                    <a:pt x="8491" y="15313"/>
                  </a:lnTo>
                  <a:lnTo>
                    <a:pt x="8521" y="15313"/>
                  </a:lnTo>
                  <a:lnTo>
                    <a:pt x="8521" y="15152"/>
                  </a:lnTo>
                  <a:lnTo>
                    <a:pt x="8551" y="15152"/>
                  </a:lnTo>
                  <a:lnTo>
                    <a:pt x="8551" y="14991"/>
                  </a:lnTo>
                  <a:lnTo>
                    <a:pt x="8580" y="14991"/>
                  </a:lnTo>
                  <a:lnTo>
                    <a:pt x="8580" y="14830"/>
                  </a:lnTo>
                  <a:lnTo>
                    <a:pt x="8610" y="14669"/>
                  </a:lnTo>
                  <a:lnTo>
                    <a:pt x="8610" y="14507"/>
                  </a:lnTo>
                  <a:lnTo>
                    <a:pt x="8640" y="14507"/>
                  </a:lnTo>
                  <a:lnTo>
                    <a:pt x="8640" y="14185"/>
                  </a:lnTo>
                  <a:lnTo>
                    <a:pt x="8670" y="14185"/>
                  </a:lnTo>
                  <a:lnTo>
                    <a:pt x="8670" y="14024"/>
                  </a:lnTo>
                  <a:lnTo>
                    <a:pt x="8700" y="13863"/>
                  </a:lnTo>
                  <a:lnTo>
                    <a:pt x="8700" y="13701"/>
                  </a:lnTo>
                  <a:lnTo>
                    <a:pt x="8729" y="13701"/>
                  </a:lnTo>
                  <a:lnTo>
                    <a:pt x="8729" y="13379"/>
                  </a:lnTo>
                  <a:lnTo>
                    <a:pt x="8759" y="13379"/>
                  </a:lnTo>
                  <a:lnTo>
                    <a:pt x="8759" y="13057"/>
                  </a:lnTo>
                  <a:lnTo>
                    <a:pt x="8789" y="13057"/>
                  </a:lnTo>
                  <a:lnTo>
                    <a:pt x="8789" y="12734"/>
                  </a:lnTo>
                  <a:lnTo>
                    <a:pt x="8819" y="12734"/>
                  </a:lnTo>
                  <a:lnTo>
                    <a:pt x="8819" y="12412"/>
                  </a:lnTo>
                  <a:lnTo>
                    <a:pt x="8849" y="12412"/>
                  </a:lnTo>
                  <a:lnTo>
                    <a:pt x="8849" y="11928"/>
                  </a:lnTo>
                  <a:lnTo>
                    <a:pt x="8878" y="11928"/>
                  </a:lnTo>
                  <a:lnTo>
                    <a:pt x="8878" y="11606"/>
                  </a:lnTo>
                  <a:lnTo>
                    <a:pt x="8908" y="11445"/>
                  </a:lnTo>
                  <a:lnTo>
                    <a:pt x="8908" y="11122"/>
                  </a:lnTo>
                  <a:lnTo>
                    <a:pt x="8938" y="11122"/>
                  </a:lnTo>
                  <a:lnTo>
                    <a:pt x="8938" y="10961"/>
                  </a:lnTo>
                  <a:lnTo>
                    <a:pt x="8968" y="11122"/>
                  </a:lnTo>
                  <a:lnTo>
                    <a:pt x="8968" y="11606"/>
                  </a:lnTo>
                  <a:lnTo>
                    <a:pt x="8998" y="11767"/>
                  </a:lnTo>
                  <a:lnTo>
                    <a:pt x="8998" y="12251"/>
                  </a:lnTo>
                  <a:lnTo>
                    <a:pt x="9027" y="12412"/>
                  </a:lnTo>
                  <a:lnTo>
                    <a:pt x="9027" y="13057"/>
                  </a:lnTo>
                  <a:lnTo>
                    <a:pt x="9057" y="13057"/>
                  </a:lnTo>
                  <a:lnTo>
                    <a:pt x="9057" y="13701"/>
                  </a:lnTo>
                  <a:lnTo>
                    <a:pt x="9087" y="13701"/>
                  </a:lnTo>
                  <a:lnTo>
                    <a:pt x="9087" y="14185"/>
                  </a:lnTo>
                  <a:lnTo>
                    <a:pt x="9117" y="14346"/>
                  </a:lnTo>
                  <a:lnTo>
                    <a:pt x="9117" y="14830"/>
                  </a:lnTo>
                  <a:lnTo>
                    <a:pt x="9146" y="14830"/>
                  </a:lnTo>
                  <a:lnTo>
                    <a:pt x="9146" y="14991"/>
                  </a:lnTo>
                  <a:lnTo>
                    <a:pt x="9176" y="14830"/>
                  </a:lnTo>
                  <a:lnTo>
                    <a:pt x="9176" y="14185"/>
                  </a:lnTo>
                  <a:lnTo>
                    <a:pt x="9206" y="14024"/>
                  </a:lnTo>
                  <a:lnTo>
                    <a:pt x="9206" y="13379"/>
                  </a:lnTo>
                  <a:lnTo>
                    <a:pt x="9236" y="13218"/>
                  </a:lnTo>
                  <a:lnTo>
                    <a:pt x="9236" y="12412"/>
                  </a:lnTo>
                  <a:lnTo>
                    <a:pt x="9266" y="12251"/>
                  </a:lnTo>
                  <a:lnTo>
                    <a:pt x="9266" y="11445"/>
                  </a:lnTo>
                  <a:lnTo>
                    <a:pt x="9295" y="11284"/>
                  </a:lnTo>
                  <a:lnTo>
                    <a:pt x="9295" y="10478"/>
                  </a:lnTo>
                  <a:lnTo>
                    <a:pt x="9325" y="10316"/>
                  </a:lnTo>
                  <a:lnTo>
                    <a:pt x="9325" y="9510"/>
                  </a:lnTo>
                  <a:lnTo>
                    <a:pt x="9355" y="9510"/>
                  </a:lnTo>
                  <a:lnTo>
                    <a:pt x="9355" y="11445"/>
                  </a:lnTo>
                  <a:lnTo>
                    <a:pt x="9385" y="12090"/>
                  </a:lnTo>
                  <a:lnTo>
                    <a:pt x="9385" y="15152"/>
                  </a:lnTo>
                  <a:lnTo>
                    <a:pt x="9415" y="15636"/>
                  </a:lnTo>
                  <a:lnTo>
                    <a:pt x="9415" y="18054"/>
                  </a:lnTo>
                  <a:lnTo>
                    <a:pt x="9444" y="18537"/>
                  </a:lnTo>
                  <a:lnTo>
                    <a:pt x="9444" y="20149"/>
                  </a:lnTo>
                  <a:lnTo>
                    <a:pt x="9474" y="20472"/>
                  </a:lnTo>
                  <a:lnTo>
                    <a:pt x="9474" y="21278"/>
                  </a:lnTo>
                  <a:lnTo>
                    <a:pt x="9504" y="21439"/>
                  </a:lnTo>
                  <a:lnTo>
                    <a:pt x="9504" y="21600"/>
                  </a:lnTo>
                  <a:lnTo>
                    <a:pt x="9534" y="21600"/>
                  </a:lnTo>
                  <a:lnTo>
                    <a:pt x="9534" y="21116"/>
                  </a:lnTo>
                  <a:lnTo>
                    <a:pt x="9564" y="20955"/>
                  </a:lnTo>
                  <a:lnTo>
                    <a:pt x="9564" y="19182"/>
                  </a:lnTo>
                  <a:lnTo>
                    <a:pt x="9593" y="18860"/>
                  </a:lnTo>
                  <a:lnTo>
                    <a:pt x="9593" y="15797"/>
                  </a:lnTo>
                  <a:lnTo>
                    <a:pt x="9623" y="15152"/>
                  </a:lnTo>
                  <a:lnTo>
                    <a:pt x="9623" y="11284"/>
                  </a:lnTo>
                  <a:lnTo>
                    <a:pt x="9653" y="10639"/>
                  </a:lnTo>
                  <a:lnTo>
                    <a:pt x="9653" y="7254"/>
                  </a:lnTo>
                  <a:lnTo>
                    <a:pt x="9683" y="6770"/>
                  </a:lnTo>
                  <a:lnTo>
                    <a:pt x="9683" y="4997"/>
                  </a:lnTo>
                  <a:lnTo>
                    <a:pt x="9713" y="4836"/>
                  </a:lnTo>
                  <a:lnTo>
                    <a:pt x="9713" y="4191"/>
                  </a:lnTo>
                  <a:lnTo>
                    <a:pt x="9742" y="4191"/>
                  </a:lnTo>
                  <a:lnTo>
                    <a:pt x="9742" y="3546"/>
                  </a:lnTo>
                  <a:lnTo>
                    <a:pt x="9772" y="3546"/>
                  </a:lnTo>
                  <a:lnTo>
                    <a:pt x="9772" y="2740"/>
                  </a:lnTo>
                  <a:lnTo>
                    <a:pt x="9802" y="2740"/>
                  </a:lnTo>
                  <a:lnTo>
                    <a:pt x="9802" y="1934"/>
                  </a:lnTo>
                  <a:lnTo>
                    <a:pt x="9832" y="1934"/>
                  </a:lnTo>
                  <a:lnTo>
                    <a:pt x="9832" y="1128"/>
                  </a:lnTo>
                  <a:lnTo>
                    <a:pt x="9862" y="967"/>
                  </a:lnTo>
                  <a:lnTo>
                    <a:pt x="9862" y="322"/>
                  </a:lnTo>
                  <a:lnTo>
                    <a:pt x="9891" y="161"/>
                  </a:lnTo>
                  <a:lnTo>
                    <a:pt x="9891" y="0"/>
                  </a:lnTo>
                  <a:lnTo>
                    <a:pt x="9891" y="322"/>
                  </a:lnTo>
                  <a:lnTo>
                    <a:pt x="9921" y="484"/>
                  </a:lnTo>
                  <a:lnTo>
                    <a:pt x="9921" y="3224"/>
                  </a:lnTo>
                  <a:lnTo>
                    <a:pt x="9951" y="3869"/>
                  </a:lnTo>
                  <a:lnTo>
                    <a:pt x="9951" y="8382"/>
                  </a:lnTo>
                  <a:lnTo>
                    <a:pt x="9981" y="9349"/>
                  </a:lnTo>
                  <a:lnTo>
                    <a:pt x="9981" y="13863"/>
                  </a:lnTo>
                  <a:lnTo>
                    <a:pt x="10010" y="14507"/>
                  </a:lnTo>
                  <a:lnTo>
                    <a:pt x="10010" y="17731"/>
                  </a:lnTo>
                  <a:lnTo>
                    <a:pt x="10040" y="18054"/>
                  </a:lnTo>
                  <a:lnTo>
                    <a:pt x="10040" y="19343"/>
                  </a:lnTo>
                  <a:lnTo>
                    <a:pt x="10070" y="19343"/>
                  </a:lnTo>
                  <a:lnTo>
                    <a:pt x="10070" y="19988"/>
                  </a:lnTo>
                  <a:lnTo>
                    <a:pt x="10100" y="20149"/>
                  </a:lnTo>
                  <a:lnTo>
                    <a:pt x="10100" y="20633"/>
                  </a:lnTo>
                  <a:lnTo>
                    <a:pt x="10130" y="20794"/>
                  </a:lnTo>
                  <a:lnTo>
                    <a:pt x="10130" y="21278"/>
                  </a:lnTo>
                  <a:lnTo>
                    <a:pt x="10159" y="21278"/>
                  </a:lnTo>
                  <a:lnTo>
                    <a:pt x="10159" y="21600"/>
                  </a:lnTo>
                  <a:lnTo>
                    <a:pt x="10219" y="21600"/>
                  </a:lnTo>
                  <a:lnTo>
                    <a:pt x="10219" y="21439"/>
                  </a:lnTo>
                  <a:lnTo>
                    <a:pt x="10249" y="21278"/>
                  </a:lnTo>
                  <a:lnTo>
                    <a:pt x="10249" y="20794"/>
                  </a:lnTo>
                  <a:lnTo>
                    <a:pt x="10279" y="20633"/>
                  </a:lnTo>
                  <a:lnTo>
                    <a:pt x="10279" y="19827"/>
                  </a:lnTo>
                  <a:lnTo>
                    <a:pt x="10308" y="19666"/>
                  </a:lnTo>
                  <a:lnTo>
                    <a:pt x="10308" y="18215"/>
                  </a:lnTo>
                  <a:lnTo>
                    <a:pt x="10338" y="18054"/>
                  </a:lnTo>
                  <a:lnTo>
                    <a:pt x="10338" y="16603"/>
                  </a:lnTo>
                  <a:lnTo>
                    <a:pt x="10368" y="16281"/>
                  </a:lnTo>
                  <a:lnTo>
                    <a:pt x="10368" y="15313"/>
                  </a:lnTo>
                  <a:lnTo>
                    <a:pt x="10398" y="15152"/>
                  </a:lnTo>
                  <a:lnTo>
                    <a:pt x="10398" y="14991"/>
                  </a:lnTo>
                  <a:lnTo>
                    <a:pt x="10428" y="14991"/>
                  </a:lnTo>
                  <a:lnTo>
                    <a:pt x="10428" y="15152"/>
                  </a:lnTo>
                  <a:lnTo>
                    <a:pt x="10457" y="15152"/>
                  </a:lnTo>
                  <a:lnTo>
                    <a:pt x="10457" y="15313"/>
                  </a:lnTo>
                  <a:lnTo>
                    <a:pt x="10487" y="15313"/>
                  </a:lnTo>
                  <a:lnTo>
                    <a:pt x="10487" y="15475"/>
                  </a:lnTo>
                  <a:lnTo>
                    <a:pt x="10517" y="15475"/>
                  </a:lnTo>
                  <a:lnTo>
                    <a:pt x="10517" y="15636"/>
                  </a:lnTo>
                  <a:lnTo>
                    <a:pt x="10517" y="15152"/>
                  </a:lnTo>
                  <a:lnTo>
                    <a:pt x="10547" y="14830"/>
                  </a:lnTo>
                  <a:lnTo>
                    <a:pt x="10547" y="12573"/>
                  </a:lnTo>
                  <a:lnTo>
                    <a:pt x="10577" y="12251"/>
                  </a:lnTo>
                  <a:lnTo>
                    <a:pt x="10577" y="10800"/>
                  </a:lnTo>
                  <a:lnTo>
                    <a:pt x="10606" y="10639"/>
                  </a:lnTo>
                  <a:lnTo>
                    <a:pt x="10606" y="10155"/>
                  </a:lnTo>
                  <a:lnTo>
                    <a:pt x="10636" y="10155"/>
                  </a:lnTo>
                  <a:lnTo>
                    <a:pt x="10636" y="10316"/>
                  </a:lnTo>
                  <a:lnTo>
                    <a:pt x="10666" y="10316"/>
                  </a:lnTo>
                  <a:lnTo>
                    <a:pt x="10666" y="10478"/>
                  </a:lnTo>
                  <a:lnTo>
                    <a:pt x="10696" y="10478"/>
                  </a:lnTo>
                  <a:lnTo>
                    <a:pt x="10696" y="10639"/>
                  </a:lnTo>
                  <a:lnTo>
                    <a:pt x="10726" y="10639"/>
                  </a:lnTo>
                  <a:lnTo>
                    <a:pt x="10755" y="10800"/>
                  </a:lnTo>
                  <a:lnTo>
                    <a:pt x="10785" y="10800"/>
                  </a:lnTo>
                  <a:lnTo>
                    <a:pt x="10785" y="10961"/>
                  </a:lnTo>
                  <a:lnTo>
                    <a:pt x="10815" y="10961"/>
                  </a:lnTo>
                  <a:lnTo>
                    <a:pt x="10815" y="11122"/>
                  </a:lnTo>
                  <a:lnTo>
                    <a:pt x="10845" y="11122"/>
                  </a:lnTo>
                  <a:lnTo>
                    <a:pt x="10845" y="11284"/>
                  </a:lnTo>
                  <a:lnTo>
                    <a:pt x="10904" y="11284"/>
                  </a:lnTo>
                  <a:lnTo>
                    <a:pt x="10904" y="11445"/>
                  </a:lnTo>
                  <a:lnTo>
                    <a:pt x="10934" y="11445"/>
                  </a:lnTo>
                  <a:lnTo>
                    <a:pt x="10934" y="11606"/>
                  </a:lnTo>
                  <a:lnTo>
                    <a:pt x="10964" y="11606"/>
                  </a:lnTo>
                  <a:lnTo>
                    <a:pt x="10964" y="11767"/>
                  </a:lnTo>
                  <a:lnTo>
                    <a:pt x="11023" y="11767"/>
                  </a:lnTo>
                  <a:lnTo>
                    <a:pt x="11023" y="11928"/>
                  </a:lnTo>
                  <a:lnTo>
                    <a:pt x="11053" y="11928"/>
                  </a:lnTo>
                  <a:lnTo>
                    <a:pt x="11053" y="12090"/>
                  </a:lnTo>
                  <a:lnTo>
                    <a:pt x="11113" y="12090"/>
                  </a:lnTo>
                  <a:lnTo>
                    <a:pt x="11113" y="12251"/>
                  </a:lnTo>
                  <a:lnTo>
                    <a:pt x="11172" y="12251"/>
                  </a:lnTo>
                  <a:lnTo>
                    <a:pt x="11172" y="12412"/>
                  </a:lnTo>
                  <a:lnTo>
                    <a:pt x="11202" y="12412"/>
                  </a:lnTo>
                  <a:lnTo>
                    <a:pt x="11202" y="12573"/>
                  </a:lnTo>
                  <a:lnTo>
                    <a:pt x="11262" y="12573"/>
                  </a:lnTo>
                  <a:lnTo>
                    <a:pt x="11262" y="12734"/>
                  </a:lnTo>
                  <a:lnTo>
                    <a:pt x="11321" y="12734"/>
                  </a:lnTo>
                  <a:lnTo>
                    <a:pt x="11321" y="12896"/>
                  </a:lnTo>
                  <a:lnTo>
                    <a:pt x="11381" y="12896"/>
                  </a:lnTo>
                  <a:lnTo>
                    <a:pt x="11381" y="13057"/>
                  </a:lnTo>
                  <a:lnTo>
                    <a:pt x="11411" y="13057"/>
                  </a:lnTo>
                  <a:lnTo>
                    <a:pt x="11828" y="14024"/>
                  </a:lnTo>
                  <a:lnTo>
                    <a:pt x="11887" y="14024"/>
                  </a:lnTo>
                  <a:lnTo>
                    <a:pt x="11887" y="14185"/>
                  </a:lnTo>
                  <a:lnTo>
                    <a:pt x="11977" y="14185"/>
                  </a:lnTo>
                  <a:lnTo>
                    <a:pt x="11977" y="14346"/>
                  </a:lnTo>
                  <a:lnTo>
                    <a:pt x="12007" y="14346"/>
                  </a:lnTo>
                  <a:lnTo>
                    <a:pt x="12424" y="14830"/>
                  </a:lnTo>
                  <a:lnTo>
                    <a:pt x="12602" y="14830"/>
                  </a:lnTo>
                  <a:lnTo>
                    <a:pt x="13020" y="14669"/>
                  </a:lnTo>
                  <a:lnTo>
                    <a:pt x="13079" y="14669"/>
                  </a:lnTo>
                  <a:lnTo>
                    <a:pt x="13079" y="14507"/>
                  </a:lnTo>
                  <a:lnTo>
                    <a:pt x="13198" y="14507"/>
                  </a:lnTo>
                  <a:lnTo>
                    <a:pt x="13615" y="13701"/>
                  </a:lnTo>
                  <a:lnTo>
                    <a:pt x="13615" y="13540"/>
                  </a:lnTo>
                  <a:lnTo>
                    <a:pt x="13675" y="13540"/>
                  </a:lnTo>
                  <a:lnTo>
                    <a:pt x="13675" y="13379"/>
                  </a:lnTo>
                  <a:lnTo>
                    <a:pt x="13735" y="13379"/>
                  </a:lnTo>
                  <a:lnTo>
                    <a:pt x="13735" y="13218"/>
                  </a:lnTo>
                  <a:lnTo>
                    <a:pt x="13764" y="13218"/>
                  </a:lnTo>
                  <a:lnTo>
                    <a:pt x="13794" y="13057"/>
                  </a:lnTo>
                  <a:lnTo>
                    <a:pt x="13824" y="13057"/>
                  </a:lnTo>
                  <a:lnTo>
                    <a:pt x="13824" y="12896"/>
                  </a:lnTo>
                  <a:lnTo>
                    <a:pt x="13884" y="12896"/>
                  </a:lnTo>
                  <a:lnTo>
                    <a:pt x="13884" y="12734"/>
                  </a:lnTo>
                  <a:lnTo>
                    <a:pt x="13913" y="12734"/>
                  </a:lnTo>
                  <a:lnTo>
                    <a:pt x="13943" y="12573"/>
                  </a:lnTo>
                  <a:lnTo>
                    <a:pt x="13973" y="12573"/>
                  </a:lnTo>
                  <a:lnTo>
                    <a:pt x="13973" y="12412"/>
                  </a:lnTo>
                  <a:lnTo>
                    <a:pt x="14003" y="12412"/>
                  </a:lnTo>
                  <a:lnTo>
                    <a:pt x="14003" y="12251"/>
                  </a:lnTo>
                  <a:lnTo>
                    <a:pt x="14062" y="12251"/>
                  </a:lnTo>
                  <a:lnTo>
                    <a:pt x="14062" y="12090"/>
                  </a:lnTo>
                  <a:lnTo>
                    <a:pt x="14092" y="12090"/>
                  </a:lnTo>
                  <a:lnTo>
                    <a:pt x="14092" y="11928"/>
                  </a:lnTo>
                  <a:lnTo>
                    <a:pt x="14122" y="11928"/>
                  </a:lnTo>
                  <a:lnTo>
                    <a:pt x="14152" y="11767"/>
                  </a:lnTo>
                  <a:lnTo>
                    <a:pt x="14182" y="11767"/>
                  </a:lnTo>
                  <a:lnTo>
                    <a:pt x="14182" y="11606"/>
                  </a:lnTo>
                  <a:lnTo>
                    <a:pt x="14211" y="11606"/>
                  </a:lnTo>
                  <a:lnTo>
                    <a:pt x="14211" y="11445"/>
                  </a:lnTo>
                  <a:lnTo>
                    <a:pt x="14241" y="11445"/>
                  </a:lnTo>
                  <a:lnTo>
                    <a:pt x="14241" y="11284"/>
                  </a:lnTo>
                  <a:lnTo>
                    <a:pt x="14271" y="11284"/>
                  </a:lnTo>
                  <a:lnTo>
                    <a:pt x="14271" y="11122"/>
                  </a:lnTo>
                  <a:lnTo>
                    <a:pt x="14301" y="11122"/>
                  </a:lnTo>
                  <a:lnTo>
                    <a:pt x="14330" y="10961"/>
                  </a:lnTo>
                  <a:lnTo>
                    <a:pt x="14360" y="10961"/>
                  </a:lnTo>
                  <a:lnTo>
                    <a:pt x="14360" y="10800"/>
                  </a:lnTo>
                  <a:lnTo>
                    <a:pt x="14390" y="10800"/>
                  </a:lnTo>
                  <a:lnTo>
                    <a:pt x="14390" y="10639"/>
                  </a:lnTo>
                  <a:lnTo>
                    <a:pt x="14420" y="10639"/>
                  </a:lnTo>
                  <a:lnTo>
                    <a:pt x="14420" y="10478"/>
                  </a:lnTo>
                  <a:lnTo>
                    <a:pt x="14450" y="10478"/>
                  </a:lnTo>
                  <a:lnTo>
                    <a:pt x="14450" y="10316"/>
                  </a:lnTo>
                  <a:lnTo>
                    <a:pt x="14479" y="10316"/>
                  </a:lnTo>
                  <a:lnTo>
                    <a:pt x="14479" y="10155"/>
                  </a:lnTo>
                  <a:lnTo>
                    <a:pt x="14509" y="10155"/>
                  </a:lnTo>
                  <a:lnTo>
                    <a:pt x="14509" y="9994"/>
                  </a:lnTo>
                  <a:lnTo>
                    <a:pt x="14539" y="9994"/>
                  </a:lnTo>
                  <a:lnTo>
                    <a:pt x="14539" y="9833"/>
                  </a:lnTo>
                  <a:lnTo>
                    <a:pt x="14569" y="9833"/>
                  </a:lnTo>
                  <a:lnTo>
                    <a:pt x="14569" y="9672"/>
                  </a:lnTo>
                  <a:lnTo>
                    <a:pt x="14599" y="9672"/>
                  </a:lnTo>
                  <a:lnTo>
                    <a:pt x="14599" y="9510"/>
                  </a:lnTo>
                  <a:lnTo>
                    <a:pt x="14628" y="9510"/>
                  </a:lnTo>
                  <a:lnTo>
                    <a:pt x="14628" y="9349"/>
                  </a:lnTo>
                  <a:lnTo>
                    <a:pt x="14658" y="9349"/>
                  </a:lnTo>
                  <a:lnTo>
                    <a:pt x="14658" y="9188"/>
                  </a:lnTo>
                  <a:lnTo>
                    <a:pt x="14688" y="9188"/>
                  </a:lnTo>
                  <a:lnTo>
                    <a:pt x="14688" y="9027"/>
                  </a:lnTo>
                  <a:lnTo>
                    <a:pt x="14718" y="9027"/>
                  </a:lnTo>
                  <a:lnTo>
                    <a:pt x="14718" y="8866"/>
                  </a:lnTo>
                  <a:lnTo>
                    <a:pt x="14777" y="8866"/>
                  </a:lnTo>
                  <a:lnTo>
                    <a:pt x="14777" y="9188"/>
                  </a:lnTo>
                  <a:lnTo>
                    <a:pt x="14807" y="9349"/>
                  </a:lnTo>
                  <a:lnTo>
                    <a:pt x="14807" y="10316"/>
                  </a:lnTo>
                  <a:lnTo>
                    <a:pt x="14837" y="10478"/>
                  </a:lnTo>
                  <a:lnTo>
                    <a:pt x="14837" y="11767"/>
                  </a:lnTo>
                  <a:lnTo>
                    <a:pt x="14867" y="12090"/>
                  </a:lnTo>
                  <a:lnTo>
                    <a:pt x="14867" y="13863"/>
                  </a:lnTo>
                  <a:lnTo>
                    <a:pt x="14897" y="14185"/>
                  </a:lnTo>
                  <a:lnTo>
                    <a:pt x="14897" y="14669"/>
                  </a:lnTo>
                  <a:lnTo>
                    <a:pt x="14926" y="14669"/>
                  </a:lnTo>
                  <a:lnTo>
                    <a:pt x="14926" y="14507"/>
                  </a:lnTo>
                  <a:lnTo>
                    <a:pt x="14956" y="14346"/>
                  </a:lnTo>
                  <a:lnTo>
                    <a:pt x="14956" y="14185"/>
                  </a:lnTo>
                  <a:lnTo>
                    <a:pt x="14986" y="14185"/>
                  </a:lnTo>
                  <a:lnTo>
                    <a:pt x="14986" y="14024"/>
                  </a:lnTo>
                  <a:lnTo>
                    <a:pt x="15016" y="14024"/>
                  </a:lnTo>
                  <a:lnTo>
                    <a:pt x="15016" y="14185"/>
                  </a:lnTo>
                  <a:lnTo>
                    <a:pt x="15046" y="14185"/>
                  </a:lnTo>
                  <a:lnTo>
                    <a:pt x="15046" y="14830"/>
                  </a:lnTo>
                  <a:lnTo>
                    <a:pt x="15075" y="14830"/>
                  </a:lnTo>
                  <a:lnTo>
                    <a:pt x="15075" y="15797"/>
                  </a:lnTo>
                  <a:lnTo>
                    <a:pt x="15105" y="15958"/>
                  </a:lnTo>
                  <a:lnTo>
                    <a:pt x="15105" y="17087"/>
                  </a:lnTo>
                  <a:lnTo>
                    <a:pt x="15135" y="17248"/>
                  </a:lnTo>
                  <a:lnTo>
                    <a:pt x="15135" y="18376"/>
                  </a:lnTo>
                  <a:lnTo>
                    <a:pt x="15165" y="18537"/>
                  </a:lnTo>
                  <a:lnTo>
                    <a:pt x="15165" y="19504"/>
                  </a:lnTo>
                  <a:lnTo>
                    <a:pt x="15194" y="19666"/>
                  </a:lnTo>
                  <a:lnTo>
                    <a:pt x="15194" y="20472"/>
                  </a:lnTo>
                  <a:lnTo>
                    <a:pt x="15224" y="20472"/>
                  </a:lnTo>
                  <a:lnTo>
                    <a:pt x="15224" y="21116"/>
                  </a:lnTo>
                  <a:lnTo>
                    <a:pt x="15254" y="21116"/>
                  </a:lnTo>
                  <a:lnTo>
                    <a:pt x="15254" y="21439"/>
                  </a:lnTo>
                  <a:lnTo>
                    <a:pt x="15284" y="21600"/>
                  </a:lnTo>
                  <a:lnTo>
                    <a:pt x="15314" y="21600"/>
                  </a:lnTo>
                  <a:lnTo>
                    <a:pt x="15314" y="21439"/>
                  </a:lnTo>
                  <a:lnTo>
                    <a:pt x="15343" y="21439"/>
                  </a:lnTo>
                  <a:lnTo>
                    <a:pt x="15343" y="20955"/>
                  </a:lnTo>
                  <a:lnTo>
                    <a:pt x="15373" y="20794"/>
                  </a:lnTo>
                  <a:lnTo>
                    <a:pt x="15373" y="19827"/>
                  </a:lnTo>
                  <a:lnTo>
                    <a:pt x="15403" y="19666"/>
                  </a:lnTo>
                  <a:lnTo>
                    <a:pt x="15403" y="18215"/>
                  </a:lnTo>
                  <a:lnTo>
                    <a:pt x="15433" y="17893"/>
                  </a:lnTo>
                  <a:lnTo>
                    <a:pt x="15433" y="16119"/>
                  </a:lnTo>
                  <a:lnTo>
                    <a:pt x="15463" y="15797"/>
                  </a:lnTo>
                  <a:lnTo>
                    <a:pt x="15463" y="13701"/>
                  </a:lnTo>
                  <a:lnTo>
                    <a:pt x="15492" y="13379"/>
                  </a:lnTo>
                  <a:lnTo>
                    <a:pt x="15492" y="10961"/>
                  </a:lnTo>
                  <a:lnTo>
                    <a:pt x="15522" y="10639"/>
                  </a:lnTo>
                  <a:lnTo>
                    <a:pt x="15522" y="8221"/>
                  </a:lnTo>
                  <a:lnTo>
                    <a:pt x="15552" y="7899"/>
                  </a:lnTo>
                  <a:lnTo>
                    <a:pt x="15552" y="6287"/>
                  </a:lnTo>
                  <a:lnTo>
                    <a:pt x="15582" y="5964"/>
                  </a:lnTo>
                  <a:lnTo>
                    <a:pt x="15582" y="5158"/>
                  </a:lnTo>
                  <a:lnTo>
                    <a:pt x="15612" y="4997"/>
                  </a:lnTo>
                  <a:lnTo>
                    <a:pt x="15612" y="5158"/>
                  </a:lnTo>
                  <a:lnTo>
                    <a:pt x="15641" y="5158"/>
                  </a:lnTo>
                  <a:lnTo>
                    <a:pt x="15641" y="5964"/>
                  </a:lnTo>
                  <a:lnTo>
                    <a:pt x="15671" y="5964"/>
                  </a:lnTo>
                  <a:lnTo>
                    <a:pt x="15671" y="6770"/>
                  </a:lnTo>
                  <a:lnTo>
                    <a:pt x="15701" y="6931"/>
                  </a:lnTo>
                  <a:lnTo>
                    <a:pt x="15701" y="7576"/>
                  </a:lnTo>
                  <a:lnTo>
                    <a:pt x="15731" y="7737"/>
                  </a:lnTo>
                  <a:lnTo>
                    <a:pt x="15731" y="8382"/>
                  </a:lnTo>
                  <a:lnTo>
                    <a:pt x="15761" y="8543"/>
                  </a:lnTo>
                  <a:lnTo>
                    <a:pt x="15761" y="9833"/>
                  </a:lnTo>
                  <a:lnTo>
                    <a:pt x="15790" y="9994"/>
                  </a:lnTo>
                  <a:lnTo>
                    <a:pt x="15790" y="11928"/>
                  </a:lnTo>
                  <a:lnTo>
                    <a:pt x="15820" y="12251"/>
                  </a:lnTo>
                  <a:lnTo>
                    <a:pt x="15820" y="14346"/>
                  </a:lnTo>
                  <a:lnTo>
                    <a:pt x="15850" y="14669"/>
                  </a:lnTo>
                  <a:lnTo>
                    <a:pt x="15850" y="16764"/>
                  </a:lnTo>
                  <a:lnTo>
                    <a:pt x="15880" y="17248"/>
                  </a:lnTo>
                  <a:lnTo>
                    <a:pt x="15880" y="19021"/>
                  </a:lnTo>
                  <a:lnTo>
                    <a:pt x="15910" y="19182"/>
                  </a:lnTo>
                  <a:lnTo>
                    <a:pt x="15910" y="20472"/>
                  </a:lnTo>
                  <a:lnTo>
                    <a:pt x="15939" y="20633"/>
                  </a:lnTo>
                  <a:lnTo>
                    <a:pt x="15939" y="21278"/>
                  </a:lnTo>
                  <a:lnTo>
                    <a:pt x="15969" y="21439"/>
                  </a:lnTo>
                  <a:lnTo>
                    <a:pt x="15969" y="21600"/>
                  </a:lnTo>
                  <a:lnTo>
                    <a:pt x="15999" y="21600"/>
                  </a:lnTo>
                  <a:lnTo>
                    <a:pt x="15999" y="21439"/>
                  </a:lnTo>
                  <a:lnTo>
                    <a:pt x="16029" y="21439"/>
                  </a:lnTo>
                  <a:lnTo>
                    <a:pt x="16029" y="20794"/>
                  </a:lnTo>
                  <a:lnTo>
                    <a:pt x="16058" y="20794"/>
                  </a:lnTo>
                  <a:lnTo>
                    <a:pt x="16058" y="19827"/>
                  </a:lnTo>
                  <a:lnTo>
                    <a:pt x="16088" y="19504"/>
                  </a:lnTo>
                  <a:lnTo>
                    <a:pt x="16088" y="18215"/>
                  </a:lnTo>
                  <a:lnTo>
                    <a:pt x="16118" y="18054"/>
                  </a:lnTo>
                  <a:lnTo>
                    <a:pt x="16118" y="17409"/>
                  </a:lnTo>
                  <a:lnTo>
                    <a:pt x="16148" y="17409"/>
                  </a:lnTo>
                  <a:lnTo>
                    <a:pt x="16148" y="17731"/>
                  </a:lnTo>
                  <a:lnTo>
                    <a:pt x="16178" y="17731"/>
                  </a:lnTo>
                  <a:lnTo>
                    <a:pt x="16178" y="18215"/>
                  </a:lnTo>
                  <a:lnTo>
                    <a:pt x="16207" y="18215"/>
                  </a:lnTo>
                  <a:lnTo>
                    <a:pt x="16207" y="18537"/>
                  </a:lnTo>
                  <a:lnTo>
                    <a:pt x="16237" y="18537"/>
                  </a:lnTo>
                  <a:lnTo>
                    <a:pt x="16237" y="18860"/>
                  </a:lnTo>
                  <a:lnTo>
                    <a:pt x="16267" y="18860"/>
                  </a:lnTo>
                  <a:lnTo>
                    <a:pt x="16267" y="19182"/>
                  </a:lnTo>
                  <a:lnTo>
                    <a:pt x="16297" y="19182"/>
                  </a:lnTo>
                  <a:lnTo>
                    <a:pt x="16297" y="18860"/>
                  </a:lnTo>
                  <a:lnTo>
                    <a:pt x="16327" y="18860"/>
                  </a:lnTo>
                  <a:lnTo>
                    <a:pt x="16327" y="18215"/>
                  </a:lnTo>
                  <a:lnTo>
                    <a:pt x="16356" y="18054"/>
                  </a:lnTo>
                  <a:lnTo>
                    <a:pt x="16356" y="17570"/>
                  </a:lnTo>
                  <a:lnTo>
                    <a:pt x="16386" y="17409"/>
                  </a:lnTo>
                  <a:lnTo>
                    <a:pt x="16386" y="16764"/>
                  </a:lnTo>
                  <a:lnTo>
                    <a:pt x="16416" y="16603"/>
                  </a:lnTo>
                  <a:lnTo>
                    <a:pt x="16416" y="15797"/>
                  </a:lnTo>
                  <a:lnTo>
                    <a:pt x="16446" y="15797"/>
                  </a:lnTo>
                  <a:lnTo>
                    <a:pt x="16446" y="15152"/>
                  </a:lnTo>
                  <a:lnTo>
                    <a:pt x="16476" y="15152"/>
                  </a:lnTo>
                  <a:lnTo>
                    <a:pt x="16476" y="14991"/>
                  </a:lnTo>
                  <a:lnTo>
                    <a:pt x="16476" y="15152"/>
                  </a:lnTo>
                  <a:lnTo>
                    <a:pt x="16505" y="15152"/>
                  </a:lnTo>
                  <a:lnTo>
                    <a:pt x="16505" y="15475"/>
                  </a:lnTo>
                  <a:lnTo>
                    <a:pt x="16535" y="15475"/>
                  </a:lnTo>
                  <a:lnTo>
                    <a:pt x="16535" y="15797"/>
                  </a:lnTo>
                  <a:lnTo>
                    <a:pt x="16565" y="15797"/>
                  </a:lnTo>
                  <a:lnTo>
                    <a:pt x="16565" y="15958"/>
                  </a:lnTo>
                  <a:lnTo>
                    <a:pt x="16595" y="15958"/>
                  </a:lnTo>
                  <a:lnTo>
                    <a:pt x="16595" y="16119"/>
                  </a:lnTo>
                  <a:lnTo>
                    <a:pt x="16625" y="16119"/>
                  </a:lnTo>
                  <a:lnTo>
                    <a:pt x="16625" y="16442"/>
                  </a:lnTo>
                  <a:lnTo>
                    <a:pt x="16654" y="16442"/>
                  </a:lnTo>
                  <a:lnTo>
                    <a:pt x="16654" y="16603"/>
                  </a:lnTo>
                  <a:lnTo>
                    <a:pt x="16684" y="16603"/>
                  </a:lnTo>
                  <a:lnTo>
                    <a:pt x="16684" y="16764"/>
                  </a:lnTo>
                  <a:lnTo>
                    <a:pt x="16714" y="16764"/>
                  </a:lnTo>
                  <a:lnTo>
                    <a:pt x="16714" y="16925"/>
                  </a:lnTo>
                  <a:lnTo>
                    <a:pt x="16744" y="16925"/>
                  </a:lnTo>
                  <a:lnTo>
                    <a:pt x="16744" y="17087"/>
                  </a:lnTo>
                  <a:lnTo>
                    <a:pt x="16774" y="17087"/>
                  </a:lnTo>
                  <a:lnTo>
                    <a:pt x="16803" y="17248"/>
                  </a:lnTo>
                  <a:lnTo>
                    <a:pt x="16833" y="17248"/>
                  </a:lnTo>
                  <a:lnTo>
                    <a:pt x="16833" y="17409"/>
                  </a:lnTo>
                  <a:lnTo>
                    <a:pt x="16863" y="17409"/>
                  </a:lnTo>
                  <a:lnTo>
                    <a:pt x="16893" y="17570"/>
                  </a:lnTo>
                  <a:lnTo>
                    <a:pt x="16922" y="17570"/>
                  </a:lnTo>
                  <a:lnTo>
                    <a:pt x="16922" y="17731"/>
                  </a:lnTo>
                  <a:lnTo>
                    <a:pt x="16982" y="17731"/>
                  </a:lnTo>
                  <a:lnTo>
                    <a:pt x="16982" y="17893"/>
                  </a:lnTo>
                  <a:lnTo>
                    <a:pt x="17042" y="17893"/>
                  </a:lnTo>
                  <a:lnTo>
                    <a:pt x="17071" y="18054"/>
                  </a:lnTo>
                  <a:lnTo>
                    <a:pt x="17071" y="18215"/>
                  </a:lnTo>
                  <a:lnTo>
                    <a:pt x="17101" y="18376"/>
                  </a:lnTo>
                  <a:lnTo>
                    <a:pt x="17101" y="18860"/>
                  </a:lnTo>
                  <a:lnTo>
                    <a:pt x="17131" y="18860"/>
                  </a:lnTo>
                  <a:lnTo>
                    <a:pt x="17131" y="19182"/>
                  </a:lnTo>
                  <a:lnTo>
                    <a:pt x="17161" y="19343"/>
                  </a:lnTo>
                  <a:lnTo>
                    <a:pt x="17161" y="19666"/>
                  </a:lnTo>
                  <a:lnTo>
                    <a:pt x="17191" y="19666"/>
                  </a:lnTo>
                  <a:lnTo>
                    <a:pt x="17191" y="19988"/>
                  </a:lnTo>
                  <a:lnTo>
                    <a:pt x="17220" y="19988"/>
                  </a:lnTo>
                  <a:lnTo>
                    <a:pt x="17220" y="20310"/>
                  </a:lnTo>
                  <a:lnTo>
                    <a:pt x="17250" y="20310"/>
                  </a:lnTo>
                  <a:lnTo>
                    <a:pt x="17250" y="20472"/>
                  </a:lnTo>
                  <a:lnTo>
                    <a:pt x="17310" y="20472"/>
                  </a:lnTo>
                  <a:lnTo>
                    <a:pt x="17310" y="20310"/>
                  </a:lnTo>
                  <a:lnTo>
                    <a:pt x="17340" y="20310"/>
                  </a:lnTo>
                  <a:lnTo>
                    <a:pt x="17340" y="20149"/>
                  </a:lnTo>
                  <a:lnTo>
                    <a:pt x="17369" y="20149"/>
                  </a:lnTo>
                  <a:lnTo>
                    <a:pt x="17369" y="19988"/>
                  </a:lnTo>
                  <a:lnTo>
                    <a:pt x="17399" y="19988"/>
                  </a:lnTo>
                  <a:lnTo>
                    <a:pt x="17399" y="19827"/>
                  </a:lnTo>
                  <a:lnTo>
                    <a:pt x="17429" y="19827"/>
                  </a:lnTo>
                  <a:lnTo>
                    <a:pt x="17429" y="19666"/>
                  </a:lnTo>
                  <a:lnTo>
                    <a:pt x="17489" y="19666"/>
                  </a:lnTo>
                  <a:lnTo>
                    <a:pt x="17518" y="19827"/>
                  </a:lnTo>
                  <a:lnTo>
                    <a:pt x="17548" y="19827"/>
                  </a:lnTo>
                  <a:lnTo>
                    <a:pt x="17578" y="19988"/>
                  </a:lnTo>
                  <a:lnTo>
                    <a:pt x="17667" y="19988"/>
                  </a:lnTo>
                  <a:lnTo>
                    <a:pt x="17667" y="20149"/>
                  </a:lnTo>
                  <a:lnTo>
                    <a:pt x="17786" y="20149"/>
                  </a:lnTo>
                  <a:lnTo>
                    <a:pt x="17786" y="19988"/>
                  </a:lnTo>
                  <a:lnTo>
                    <a:pt x="17876" y="19988"/>
                  </a:lnTo>
                  <a:lnTo>
                    <a:pt x="17876" y="19827"/>
                  </a:lnTo>
                  <a:lnTo>
                    <a:pt x="17935" y="19827"/>
                  </a:lnTo>
                  <a:lnTo>
                    <a:pt x="17935" y="19666"/>
                  </a:lnTo>
                  <a:lnTo>
                    <a:pt x="17965" y="19666"/>
                  </a:lnTo>
                  <a:lnTo>
                    <a:pt x="17965" y="19504"/>
                  </a:lnTo>
                  <a:lnTo>
                    <a:pt x="17995" y="19504"/>
                  </a:lnTo>
                  <a:lnTo>
                    <a:pt x="17995" y="19343"/>
                  </a:lnTo>
                  <a:lnTo>
                    <a:pt x="18025" y="19343"/>
                  </a:lnTo>
                  <a:lnTo>
                    <a:pt x="18025" y="19182"/>
                  </a:lnTo>
                  <a:lnTo>
                    <a:pt x="18055" y="19182"/>
                  </a:lnTo>
                  <a:lnTo>
                    <a:pt x="18055" y="19021"/>
                  </a:lnTo>
                  <a:lnTo>
                    <a:pt x="18084" y="19021"/>
                  </a:lnTo>
                  <a:lnTo>
                    <a:pt x="18084" y="18860"/>
                  </a:lnTo>
                  <a:lnTo>
                    <a:pt x="18114" y="18860"/>
                  </a:lnTo>
                  <a:lnTo>
                    <a:pt x="18114" y="18699"/>
                  </a:lnTo>
                  <a:lnTo>
                    <a:pt x="18144" y="18699"/>
                  </a:lnTo>
                  <a:lnTo>
                    <a:pt x="18144" y="18537"/>
                  </a:lnTo>
                  <a:lnTo>
                    <a:pt x="18204" y="18537"/>
                  </a:lnTo>
                  <a:lnTo>
                    <a:pt x="18204" y="18699"/>
                  </a:lnTo>
                  <a:lnTo>
                    <a:pt x="18233" y="18699"/>
                  </a:lnTo>
                  <a:lnTo>
                    <a:pt x="18233" y="18860"/>
                  </a:lnTo>
                  <a:lnTo>
                    <a:pt x="18263" y="18860"/>
                  </a:lnTo>
                  <a:lnTo>
                    <a:pt x="18263" y="19021"/>
                  </a:lnTo>
                  <a:lnTo>
                    <a:pt x="18323" y="19343"/>
                  </a:lnTo>
                  <a:lnTo>
                    <a:pt x="18323" y="19504"/>
                  </a:lnTo>
                  <a:lnTo>
                    <a:pt x="18353" y="19504"/>
                  </a:lnTo>
                  <a:lnTo>
                    <a:pt x="18382" y="19666"/>
                  </a:lnTo>
                  <a:lnTo>
                    <a:pt x="18412" y="19666"/>
                  </a:lnTo>
                  <a:lnTo>
                    <a:pt x="18412" y="19827"/>
                  </a:lnTo>
                  <a:lnTo>
                    <a:pt x="18472" y="19827"/>
                  </a:lnTo>
                  <a:lnTo>
                    <a:pt x="18472" y="19988"/>
                  </a:lnTo>
                  <a:lnTo>
                    <a:pt x="18561" y="19988"/>
                  </a:lnTo>
                  <a:lnTo>
                    <a:pt x="18561" y="20149"/>
                  </a:lnTo>
                  <a:lnTo>
                    <a:pt x="18680" y="20149"/>
                  </a:lnTo>
                  <a:lnTo>
                    <a:pt x="18680" y="19988"/>
                  </a:lnTo>
                  <a:lnTo>
                    <a:pt x="18770" y="19988"/>
                  </a:lnTo>
                  <a:lnTo>
                    <a:pt x="18770" y="19827"/>
                  </a:lnTo>
                  <a:lnTo>
                    <a:pt x="18829" y="19827"/>
                  </a:lnTo>
                  <a:lnTo>
                    <a:pt x="18829" y="19666"/>
                  </a:lnTo>
                  <a:lnTo>
                    <a:pt x="18919" y="19666"/>
                  </a:lnTo>
                  <a:lnTo>
                    <a:pt x="18919" y="19827"/>
                  </a:lnTo>
                  <a:lnTo>
                    <a:pt x="18948" y="19827"/>
                  </a:lnTo>
                  <a:lnTo>
                    <a:pt x="18948" y="19988"/>
                  </a:lnTo>
                  <a:lnTo>
                    <a:pt x="18978" y="19988"/>
                  </a:lnTo>
                  <a:lnTo>
                    <a:pt x="18978" y="20149"/>
                  </a:lnTo>
                  <a:lnTo>
                    <a:pt x="19008" y="20149"/>
                  </a:lnTo>
                  <a:lnTo>
                    <a:pt x="19008" y="20310"/>
                  </a:lnTo>
                  <a:lnTo>
                    <a:pt x="19038" y="20310"/>
                  </a:lnTo>
                  <a:lnTo>
                    <a:pt x="19038" y="20472"/>
                  </a:lnTo>
                  <a:lnTo>
                    <a:pt x="19097" y="20472"/>
                  </a:lnTo>
                  <a:lnTo>
                    <a:pt x="19097" y="20310"/>
                  </a:lnTo>
                  <a:lnTo>
                    <a:pt x="19127" y="20149"/>
                  </a:lnTo>
                  <a:lnTo>
                    <a:pt x="19127" y="19988"/>
                  </a:lnTo>
                  <a:lnTo>
                    <a:pt x="19157" y="19827"/>
                  </a:lnTo>
                  <a:lnTo>
                    <a:pt x="19157" y="19504"/>
                  </a:lnTo>
                  <a:lnTo>
                    <a:pt x="19187" y="19504"/>
                  </a:lnTo>
                  <a:lnTo>
                    <a:pt x="19187" y="19182"/>
                  </a:lnTo>
                  <a:lnTo>
                    <a:pt x="19217" y="19182"/>
                  </a:lnTo>
                  <a:lnTo>
                    <a:pt x="19217" y="18699"/>
                  </a:lnTo>
                  <a:lnTo>
                    <a:pt x="19246" y="18699"/>
                  </a:lnTo>
                  <a:lnTo>
                    <a:pt x="19246" y="18215"/>
                  </a:lnTo>
                  <a:lnTo>
                    <a:pt x="19276" y="18215"/>
                  </a:lnTo>
                  <a:lnTo>
                    <a:pt x="19276" y="17893"/>
                  </a:lnTo>
                  <a:lnTo>
                    <a:pt x="19336" y="17893"/>
                  </a:lnTo>
                  <a:lnTo>
                    <a:pt x="19336" y="17731"/>
                  </a:lnTo>
                  <a:lnTo>
                    <a:pt x="19395" y="17731"/>
                  </a:lnTo>
                  <a:lnTo>
                    <a:pt x="19395" y="17570"/>
                  </a:lnTo>
                  <a:lnTo>
                    <a:pt x="19455" y="17570"/>
                  </a:lnTo>
                  <a:lnTo>
                    <a:pt x="19455" y="17409"/>
                  </a:lnTo>
                  <a:lnTo>
                    <a:pt x="19514" y="17409"/>
                  </a:lnTo>
                  <a:lnTo>
                    <a:pt x="19514" y="17248"/>
                  </a:lnTo>
                  <a:lnTo>
                    <a:pt x="19544" y="17248"/>
                  </a:lnTo>
                  <a:lnTo>
                    <a:pt x="19544" y="17087"/>
                  </a:lnTo>
                  <a:lnTo>
                    <a:pt x="19574" y="17087"/>
                  </a:lnTo>
                  <a:lnTo>
                    <a:pt x="19604" y="16925"/>
                  </a:lnTo>
                  <a:lnTo>
                    <a:pt x="19604" y="16764"/>
                  </a:lnTo>
                  <a:lnTo>
                    <a:pt x="19634" y="16764"/>
                  </a:lnTo>
                  <a:lnTo>
                    <a:pt x="19634" y="16603"/>
                  </a:lnTo>
                  <a:lnTo>
                    <a:pt x="19663" y="16603"/>
                  </a:lnTo>
                  <a:lnTo>
                    <a:pt x="19663" y="16442"/>
                  </a:lnTo>
                  <a:lnTo>
                    <a:pt x="19693" y="16442"/>
                  </a:lnTo>
                  <a:lnTo>
                    <a:pt x="19693" y="16281"/>
                  </a:lnTo>
                  <a:lnTo>
                    <a:pt x="19723" y="16281"/>
                  </a:lnTo>
                  <a:lnTo>
                    <a:pt x="19723" y="16119"/>
                  </a:lnTo>
                  <a:lnTo>
                    <a:pt x="19753" y="16119"/>
                  </a:lnTo>
                  <a:lnTo>
                    <a:pt x="19753" y="15958"/>
                  </a:lnTo>
                  <a:lnTo>
                    <a:pt x="19783" y="15958"/>
                  </a:lnTo>
                  <a:lnTo>
                    <a:pt x="19783" y="15636"/>
                  </a:lnTo>
                  <a:lnTo>
                    <a:pt x="19812" y="15636"/>
                  </a:lnTo>
                  <a:lnTo>
                    <a:pt x="19812" y="15475"/>
                  </a:lnTo>
                  <a:lnTo>
                    <a:pt x="19842" y="15313"/>
                  </a:lnTo>
                  <a:lnTo>
                    <a:pt x="19842" y="15152"/>
                  </a:lnTo>
                  <a:lnTo>
                    <a:pt x="19872" y="15152"/>
                  </a:lnTo>
                  <a:lnTo>
                    <a:pt x="19872" y="14991"/>
                  </a:lnTo>
                  <a:lnTo>
                    <a:pt x="19872" y="15152"/>
                  </a:lnTo>
                  <a:lnTo>
                    <a:pt x="19902" y="15313"/>
                  </a:lnTo>
                  <a:lnTo>
                    <a:pt x="19902" y="15958"/>
                  </a:lnTo>
                  <a:lnTo>
                    <a:pt x="19932" y="16119"/>
                  </a:lnTo>
                  <a:lnTo>
                    <a:pt x="19932" y="16764"/>
                  </a:lnTo>
                  <a:lnTo>
                    <a:pt x="19961" y="16925"/>
                  </a:lnTo>
                  <a:lnTo>
                    <a:pt x="19961" y="17570"/>
                  </a:lnTo>
                  <a:lnTo>
                    <a:pt x="19991" y="17731"/>
                  </a:lnTo>
                  <a:lnTo>
                    <a:pt x="19991" y="18376"/>
                  </a:lnTo>
                  <a:lnTo>
                    <a:pt x="20021" y="18376"/>
                  </a:lnTo>
                  <a:lnTo>
                    <a:pt x="20021" y="19021"/>
                  </a:lnTo>
                  <a:lnTo>
                    <a:pt x="20051" y="19021"/>
                  </a:lnTo>
                  <a:lnTo>
                    <a:pt x="20051" y="19182"/>
                  </a:lnTo>
                  <a:lnTo>
                    <a:pt x="20081" y="19182"/>
                  </a:lnTo>
                  <a:lnTo>
                    <a:pt x="20081" y="18860"/>
                  </a:lnTo>
                  <a:lnTo>
                    <a:pt x="20110" y="18860"/>
                  </a:lnTo>
                  <a:lnTo>
                    <a:pt x="20110" y="18537"/>
                  </a:lnTo>
                  <a:lnTo>
                    <a:pt x="20140" y="18376"/>
                  </a:lnTo>
                  <a:lnTo>
                    <a:pt x="20140" y="18054"/>
                  </a:lnTo>
                  <a:lnTo>
                    <a:pt x="20170" y="18054"/>
                  </a:lnTo>
                  <a:lnTo>
                    <a:pt x="20170" y="17731"/>
                  </a:lnTo>
                  <a:lnTo>
                    <a:pt x="20200" y="17570"/>
                  </a:lnTo>
                  <a:lnTo>
                    <a:pt x="20200" y="17409"/>
                  </a:lnTo>
                  <a:lnTo>
                    <a:pt x="20230" y="17409"/>
                  </a:lnTo>
                  <a:lnTo>
                    <a:pt x="20230" y="18537"/>
                  </a:lnTo>
                  <a:lnTo>
                    <a:pt x="20259" y="18699"/>
                  </a:lnTo>
                  <a:lnTo>
                    <a:pt x="20259" y="19988"/>
                  </a:lnTo>
                  <a:lnTo>
                    <a:pt x="20289" y="20149"/>
                  </a:lnTo>
                  <a:lnTo>
                    <a:pt x="20289" y="20955"/>
                  </a:lnTo>
                  <a:lnTo>
                    <a:pt x="20319" y="21116"/>
                  </a:lnTo>
                  <a:lnTo>
                    <a:pt x="20319" y="21600"/>
                  </a:lnTo>
                  <a:lnTo>
                    <a:pt x="20378" y="21600"/>
                  </a:lnTo>
                  <a:lnTo>
                    <a:pt x="20378" y="21278"/>
                  </a:lnTo>
                  <a:lnTo>
                    <a:pt x="20408" y="21116"/>
                  </a:lnTo>
                  <a:lnTo>
                    <a:pt x="20408" y="20310"/>
                  </a:lnTo>
                  <a:lnTo>
                    <a:pt x="20438" y="20149"/>
                  </a:lnTo>
                  <a:lnTo>
                    <a:pt x="20438" y="18699"/>
                  </a:lnTo>
                  <a:lnTo>
                    <a:pt x="20468" y="18376"/>
                  </a:lnTo>
                  <a:lnTo>
                    <a:pt x="20468" y="16119"/>
                  </a:lnTo>
                  <a:lnTo>
                    <a:pt x="20498" y="15797"/>
                  </a:lnTo>
                  <a:lnTo>
                    <a:pt x="20498" y="13540"/>
                  </a:lnTo>
                  <a:lnTo>
                    <a:pt x="20527" y="13218"/>
                  </a:lnTo>
                  <a:lnTo>
                    <a:pt x="20527" y="11284"/>
                  </a:lnTo>
                  <a:lnTo>
                    <a:pt x="20557" y="10961"/>
                  </a:lnTo>
                  <a:lnTo>
                    <a:pt x="20557" y="9349"/>
                  </a:lnTo>
                  <a:lnTo>
                    <a:pt x="20587" y="9027"/>
                  </a:lnTo>
                  <a:lnTo>
                    <a:pt x="20587" y="8060"/>
                  </a:lnTo>
                  <a:lnTo>
                    <a:pt x="20617" y="8060"/>
                  </a:lnTo>
                  <a:lnTo>
                    <a:pt x="20617" y="7254"/>
                  </a:lnTo>
                  <a:lnTo>
                    <a:pt x="20647" y="7254"/>
                  </a:lnTo>
                  <a:lnTo>
                    <a:pt x="20647" y="6448"/>
                  </a:lnTo>
                  <a:lnTo>
                    <a:pt x="20676" y="6448"/>
                  </a:lnTo>
                  <a:lnTo>
                    <a:pt x="20676" y="5642"/>
                  </a:lnTo>
                  <a:lnTo>
                    <a:pt x="20706" y="5481"/>
                  </a:lnTo>
                  <a:lnTo>
                    <a:pt x="20706" y="4997"/>
                  </a:lnTo>
                  <a:lnTo>
                    <a:pt x="20736" y="4997"/>
                  </a:lnTo>
                  <a:lnTo>
                    <a:pt x="20736" y="5319"/>
                  </a:lnTo>
                  <a:lnTo>
                    <a:pt x="20766" y="5481"/>
                  </a:lnTo>
                  <a:lnTo>
                    <a:pt x="20766" y="6770"/>
                  </a:lnTo>
                  <a:lnTo>
                    <a:pt x="20796" y="6931"/>
                  </a:lnTo>
                  <a:lnTo>
                    <a:pt x="20796" y="9027"/>
                  </a:lnTo>
                  <a:lnTo>
                    <a:pt x="20825" y="9349"/>
                  </a:lnTo>
                  <a:lnTo>
                    <a:pt x="20825" y="11767"/>
                  </a:lnTo>
                  <a:lnTo>
                    <a:pt x="20855" y="12251"/>
                  </a:lnTo>
                  <a:lnTo>
                    <a:pt x="20855" y="14346"/>
                  </a:lnTo>
                  <a:lnTo>
                    <a:pt x="20885" y="14830"/>
                  </a:lnTo>
                  <a:lnTo>
                    <a:pt x="20885" y="16764"/>
                  </a:lnTo>
                  <a:lnTo>
                    <a:pt x="20915" y="17087"/>
                  </a:lnTo>
                  <a:lnTo>
                    <a:pt x="20915" y="18699"/>
                  </a:lnTo>
                  <a:lnTo>
                    <a:pt x="20945" y="19021"/>
                  </a:lnTo>
                  <a:lnTo>
                    <a:pt x="20945" y="20310"/>
                  </a:lnTo>
                  <a:lnTo>
                    <a:pt x="20974" y="20472"/>
                  </a:lnTo>
                  <a:lnTo>
                    <a:pt x="20974" y="21116"/>
                  </a:lnTo>
                  <a:lnTo>
                    <a:pt x="21004" y="21278"/>
                  </a:lnTo>
                  <a:lnTo>
                    <a:pt x="21004" y="21600"/>
                  </a:lnTo>
                  <a:lnTo>
                    <a:pt x="21064" y="21600"/>
                  </a:lnTo>
                  <a:lnTo>
                    <a:pt x="21064" y="21439"/>
                  </a:lnTo>
                  <a:lnTo>
                    <a:pt x="21094" y="21278"/>
                  </a:lnTo>
                  <a:lnTo>
                    <a:pt x="21094" y="20955"/>
                  </a:lnTo>
                  <a:lnTo>
                    <a:pt x="21123" y="20794"/>
                  </a:lnTo>
                  <a:lnTo>
                    <a:pt x="21123" y="20149"/>
                  </a:lnTo>
                  <a:lnTo>
                    <a:pt x="21153" y="19988"/>
                  </a:lnTo>
                  <a:lnTo>
                    <a:pt x="21153" y="19182"/>
                  </a:lnTo>
                  <a:lnTo>
                    <a:pt x="21183" y="19021"/>
                  </a:lnTo>
                  <a:lnTo>
                    <a:pt x="21183" y="18054"/>
                  </a:lnTo>
                  <a:lnTo>
                    <a:pt x="21213" y="17893"/>
                  </a:lnTo>
                  <a:lnTo>
                    <a:pt x="21213" y="16764"/>
                  </a:lnTo>
                  <a:lnTo>
                    <a:pt x="21242" y="16442"/>
                  </a:lnTo>
                  <a:lnTo>
                    <a:pt x="21242" y="15475"/>
                  </a:lnTo>
                  <a:lnTo>
                    <a:pt x="21272" y="15313"/>
                  </a:lnTo>
                  <a:lnTo>
                    <a:pt x="21272" y="14507"/>
                  </a:lnTo>
                  <a:lnTo>
                    <a:pt x="21302" y="14507"/>
                  </a:lnTo>
                  <a:lnTo>
                    <a:pt x="21302" y="14024"/>
                  </a:lnTo>
                  <a:lnTo>
                    <a:pt x="21332" y="14024"/>
                  </a:lnTo>
                  <a:lnTo>
                    <a:pt x="21362" y="14185"/>
                  </a:lnTo>
                  <a:lnTo>
                    <a:pt x="21362" y="14346"/>
                  </a:lnTo>
                  <a:lnTo>
                    <a:pt x="21391" y="14346"/>
                  </a:lnTo>
                  <a:lnTo>
                    <a:pt x="21391" y="14507"/>
                  </a:lnTo>
                  <a:lnTo>
                    <a:pt x="21421" y="14507"/>
                  </a:lnTo>
                  <a:lnTo>
                    <a:pt x="21421" y="14669"/>
                  </a:lnTo>
                  <a:lnTo>
                    <a:pt x="21451" y="14669"/>
                  </a:lnTo>
                  <a:lnTo>
                    <a:pt x="21451" y="13218"/>
                  </a:lnTo>
                  <a:lnTo>
                    <a:pt x="21481" y="12896"/>
                  </a:lnTo>
                  <a:lnTo>
                    <a:pt x="21481" y="11284"/>
                  </a:lnTo>
                  <a:lnTo>
                    <a:pt x="21511" y="11122"/>
                  </a:lnTo>
                  <a:lnTo>
                    <a:pt x="21511" y="9833"/>
                  </a:lnTo>
                  <a:lnTo>
                    <a:pt x="21540" y="9672"/>
                  </a:lnTo>
                  <a:lnTo>
                    <a:pt x="21540" y="9027"/>
                  </a:lnTo>
                  <a:lnTo>
                    <a:pt x="21570" y="8866"/>
                  </a:lnTo>
                  <a:lnTo>
                    <a:pt x="21600" y="8866"/>
                  </a:lnTo>
                </a:path>
              </a:pathLst>
            </a:custGeom>
            <a:noFill/>
            <a:ln w="12700" cap="flat">
              <a:solidFill>
                <a:srgbClr val="00FF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90" name="Rectangle 57"/>
            <p:cNvSpPr txBox="1"/>
            <p:nvPr/>
          </p:nvSpPr>
          <p:spPr>
            <a:xfrm>
              <a:off x="1144587" y="1924050"/>
              <a:ext cx="406004" cy="127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800" b="1">
                  <a:solidFill>
                    <a:srgbClr val="00FF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BETA_Y</a:t>
              </a:r>
            </a:p>
          </p:txBody>
        </p:sp>
        <p:sp>
          <p:nvSpPr>
            <p:cNvPr id="291" name="Freeform 58"/>
            <p:cNvSpPr/>
            <p:nvPr/>
          </p:nvSpPr>
          <p:spPr>
            <a:xfrm>
              <a:off x="115887" y="542925"/>
              <a:ext cx="6905626" cy="523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207"/>
                  </a:moveTo>
                  <a:lnTo>
                    <a:pt x="0" y="21600"/>
                  </a:lnTo>
                  <a:lnTo>
                    <a:pt x="209" y="21600"/>
                  </a:lnTo>
                  <a:lnTo>
                    <a:pt x="238" y="21207"/>
                  </a:lnTo>
                  <a:lnTo>
                    <a:pt x="1400" y="21207"/>
                  </a:lnTo>
                  <a:lnTo>
                    <a:pt x="1400" y="21600"/>
                  </a:lnTo>
                  <a:lnTo>
                    <a:pt x="4111" y="21600"/>
                  </a:lnTo>
                  <a:lnTo>
                    <a:pt x="4111" y="21207"/>
                  </a:lnTo>
                  <a:lnTo>
                    <a:pt x="4618" y="21207"/>
                  </a:lnTo>
                  <a:lnTo>
                    <a:pt x="4618" y="21600"/>
                  </a:lnTo>
                  <a:lnTo>
                    <a:pt x="5601" y="21600"/>
                  </a:lnTo>
                  <a:lnTo>
                    <a:pt x="5601" y="21207"/>
                  </a:lnTo>
                  <a:lnTo>
                    <a:pt x="5661" y="21207"/>
                  </a:lnTo>
                  <a:lnTo>
                    <a:pt x="5690" y="20815"/>
                  </a:lnTo>
                  <a:lnTo>
                    <a:pt x="5690" y="20422"/>
                  </a:lnTo>
                  <a:lnTo>
                    <a:pt x="5720" y="20422"/>
                  </a:lnTo>
                  <a:lnTo>
                    <a:pt x="5720" y="20029"/>
                  </a:lnTo>
                  <a:lnTo>
                    <a:pt x="5750" y="20029"/>
                  </a:lnTo>
                  <a:lnTo>
                    <a:pt x="5750" y="19244"/>
                  </a:lnTo>
                  <a:lnTo>
                    <a:pt x="5780" y="19244"/>
                  </a:lnTo>
                  <a:lnTo>
                    <a:pt x="5780" y="18458"/>
                  </a:lnTo>
                  <a:lnTo>
                    <a:pt x="5810" y="18458"/>
                  </a:lnTo>
                  <a:lnTo>
                    <a:pt x="5810" y="17673"/>
                  </a:lnTo>
                  <a:lnTo>
                    <a:pt x="5839" y="17673"/>
                  </a:lnTo>
                  <a:lnTo>
                    <a:pt x="5839" y="16887"/>
                  </a:lnTo>
                  <a:lnTo>
                    <a:pt x="5869" y="16887"/>
                  </a:lnTo>
                  <a:lnTo>
                    <a:pt x="5869" y="16102"/>
                  </a:lnTo>
                  <a:lnTo>
                    <a:pt x="5899" y="16102"/>
                  </a:lnTo>
                  <a:lnTo>
                    <a:pt x="5899" y="15316"/>
                  </a:lnTo>
                  <a:lnTo>
                    <a:pt x="5929" y="14924"/>
                  </a:lnTo>
                  <a:lnTo>
                    <a:pt x="5929" y="14531"/>
                  </a:lnTo>
                  <a:lnTo>
                    <a:pt x="5959" y="14138"/>
                  </a:lnTo>
                  <a:lnTo>
                    <a:pt x="5959" y="13353"/>
                  </a:lnTo>
                  <a:lnTo>
                    <a:pt x="5988" y="13353"/>
                  </a:lnTo>
                  <a:lnTo>
                    <a:pt x="5988" y="12567"/>
                  </a:lnTo>
                  <a:lnTo>
                    <a:pt x="6018" y="12567"/>
                  </a:lnTo>
                  <a:lnTo>
                    <a:pt x="6018" y="11782"/>
                  </a:lnTo>
                  <a:lnTo>
                    <a:pt x="6048" y="11782"/>
                  </a:lnTo>
                  <a:lnTo>
                    <a:pt x="6048" y="10996"/>
                  </a:lnTo>
                  <a:lnTo>
                    <a:pt x="6078" y="10604"/>
                  </a:lnTo>
                  <a:lnTo>
                    <a:pt x="6078" y="9818"/>
                  </a:lnTo>
                  <a:lnTo>
                    <a:pt x="6108" y="9818"/>
                  </a:lnTo>
                  <a:lnTo>
                    <a:pt x="6108" y="8640"/>
                  </a:lnTo>
                  <a:lnTo>
                    <a:pt x="6137" y="8247"/>
                  </a:lnTo>
                  <a:lnTo>
                    <a:pt x="6137" y="7069"/>
                  </a:lnTo>
                  <a:lnTo>
                    <a:pt x="6167" y="6676"/>
                  </a:lnTo>
                  <a:lnTo>
                    <a:pt x="6167" y="5498"/>
                  </a:lnTo>
                  <a:lnTo>
                    <a:pt x="6197" y="5105"/>
                  </a:lnTo>
                  <a:lnTo>
                    <a:pt x="6197" y="3927"/>
                  </a:lnTo>
                  <a:lnTo>
                    <a:pt x="6227" y="3535"/>
                  </a:lnTo>
                  <a:lnTo>
                    <a:pt x="6227" y="2356"/>
                  </a:lnTo>
                  <a:lnTo>
                    <a:pt x="6257" y="1964"/>
                  </a:lnTo>
                  <a:lnTo>
                    <a:pt x="6257" y="785"/>
                  </a:lnTo>
                  <a:lnTo>
                    <a:pt x="6286" y="785"/>
                  </a:lnTo>
                  <a:lnTo>
                    <a:pt x="6286" y="0"/>
                  </a:lnTo>
                  <a:lnTo>
                    <a:pt x="6316" y="393"/>
                  </a:lnTo>
                  <a:lnTo>
                    <a:pt x="6316" y="785"/>
                  </a:lnTo>
                  <a:lnTo>
                    <a:pt x="6346" y="1178"/>
                  </a:lnTo>
                  <a:lnTo>
                    <a:pt x="6346" y="1964"/>
                  </a:lnTo>
                  <a:lnTo>
                    <a:pt x="6376" y="2356"/>
                  </a:lnTo>
                  <a:lnTo>
                    <a:pt x="6376" y="3142"/>
                  </a:lnTo>
                  <a:lnTo>
                    <a:pt x="6406" y="3535"/>
                  </a:lnTo>
                  <a:lnTo>
                    <a:pt x="6406" y="4320"/>
                  </a:lnTo>
                  <a:lnTo>
                    <a:pt x="6435" y="4713"/>
                  </a:lnTo>
                  <a:lnTo>
                    <a:pt x="6435" y="5891"/>
                  </a:lnTo>
                  <a:lnTo>
                    <a:pt x="6465" y="5891"/>
                  </a:lnTo>
                  <a:lnTo>
                    <a:pt x="6465" y="6676"/>
                  </a:lnTo>
                  <a:lnTo>
                    <a:pt x="6525" y="7462"/>
                  </a:lnTo>
                  <a:lnTo>
                    <a:pt x="6554" y="7462"/>
                  </a:lnTo>
                  <a:lnTo>
                    <a:pt x="6554" y="7855"/>
                  </a:lnTo>
                  <a:lnTo>
                    <a:pt x="6614" y="7855"/>
                  </a:lnTo>
                  <a:lnTo>
                    <a:pt x="6614" y="8247"/>
                  </a:lnTo>
                  <a:lnTo>
                    <a:pt x="6674" y="8247"/>
                  </a:lnTo>
                  <a:lnTo>
                    <a:pt x="6674" y="8640"/>
                  </a:lnTo>
                  <a:lnTo>
                    <a:pt x="6733" y="8640"/>
                  </a:lnTo>
                  <a:lnTo>
                    <a:pt x="6733" y="9033"/>
                  </a:lnTo>
                  <a:lnTo>
                    <a:pt x="6793" y="9033"/>
                  </a:lnTo>
                  <a:lnTo>
                    <a:pt x="6793" y="9425"/>
                  </a:lnTo>
                  <a:lnTo>
                    <a:pt x="6852" y="9425"/>
                  </a:lnTo>
                  <a:lnTo>
                    <a:pt x="6852" y="9818"/>
                  </a:lnTo>
                  <a:lnTo>
                    <a:pt x="6882" y="9818"/>
                  </a:lnTo>
                  <a:lnTo>
                    <a:pt x="6882" y="10211"/>
                  </a:lnTo>
                  <a:lnTo>
                    <a:pt x="6912" y="10211"/>
                  </a:lnTo>
                  <a:lnTo>
                    <a:pt x="6912" y="10604"/>
                  </a:lnTo>
                  <a:lnTo>
                    <a:pt x="6942" y="10604"/>
                  </a:lnTo>
                  <a:lnTo>
                    <a:pt x="6972" y="10996"/>
                  </a:lnTo>
                  <a:lnTo>
                    <a:pt x="7001" y="10996"/>
                  </a:lnTo>
                  <a:lnTo>
                    <a:pt x="7001" y="11389"/>
                  </a:lnTo>
                  <a:lnTo>
                    <a:pt x="7031" y="11389"/>
                  </a:lnTo>
                  <a:lnTo>
                    <a:pt x="7031" y="11782"/>
                  </a:lnTo>
                  <a:lnTo>
                    <a:pt x="7061" y="11782"/>
                  </a:lnTo>
                  <a:lnTo>
                    <a:pt x="7061" y="12175"/>
                  </a:lnTo>
                  <a:lnTo>
                    <a:pt x="7091" y="12175"/>
                  </a:lnTo>
                  <a:lnTo>
                    <a:pt x="7091" y="12567"/>
                  </a:lnTo>
                  <a:lnTo>
                    <a:pt x="7121" y="12567"/>
                  </a:lnTo>
                  <a:lnTo>
                    <a:pt x="7121" y="12960"/>
                  </a:lnTo>
                  <a:lnTo>
                    <a:pt x="7150" y="12960"/>
                  </a:lnTo>
                  <a:lnTo>
                    <a:pt x="7180" y="13353"/>
                  </a:lnTo>
                  <a:lnTo>
                    <a:pt x="7240" y="13353"/>
                  </a:lnTo>
                  <a:lnTo>
                    <a:pt x="7240" y="12960"/>
                  </a:lnTo>
                  <a:lnTo>
                    <a:pt x="7270" y="12960"/>
                  </a:lnTo>
                  <a:lnTo>
                    <a:pt x="7270" y="12567"/>
                  </a:lnTo>
                  <a:lnTo>
                    <a:pt x="7299" y="12567"/>
                  </a:lnTo>
                  <a:lnTo>
                    <a:pt x="7299" y="12175"/>
                  </a:lnTo>
                  <a:lnTo>
                    <a:pt x="7329" y="12175"/>
                  </a:lnTo>
                  <a:lnTo>
                    <a:pt x="7359" y="11782"/>
                  </a:lnTo>
                  <a:lnTo>
                    <a:pt x="7389" y="11782"/>
                  </a:lnTo>
                  <a:lnTo>
                    <a:pt x="7389" y="11389"/>
                  </a:lnTo>
                  <a:lnTo>
                    <a:pt x="7418" y="11389"/>
                  </a:lnTo>
                  <a:lnTo>
                    <a:pt x="7418" y="10996"/>
                  </a:lnTo>
                  <a:lnTo>
                    <a:pt x="7448" y="10996"/>
                  </a:lnTo>
                  <a:lnTo>
                    <a:pt x="7448" y="10604"/>
                  </a:lnTo>
                  <a:lnTo>
                    <a:pt x="7478" y="10604"/>
                  </a:lnTo>
                  <a:lnTo>
                    <a:pt x="7478" y="10211"/>
                  </a:lnTo>
                  <a:lnTo>
                    <a:pt x="7508" y="10211"/>
                  </a:lnTo>
                  <a:lnTo>
                    <a:pt x="7538" y="9818"/>
                  </a:lnTo>
                  <a:lnTo>
                    <a:pt x="7567" y="9818"/>
                  </a:lnTo>
                  <a:lnTo>
                    <a:pt x="7567" y="9425"/>
                  </a:lnTo>
                  <a:lnTo>
                    <a:pt x="7597" y="9425"/>
                  </a:lnTo>
                  <a:lnTo>
                    <a:pt x="7627" y="9033"/>
                  </a:lnTo>
                  <a:lnTo>
                    <a:pt x="7657" y="9033"/>
                  </a:lnTo>
                  <a:lnTo>
                    <a:pt x="7687" y="8640"/>
                  </a:lnTo>
                  <a:lnTo>
                    <a:pt x="7716" y="8640"/>
                  </a:lnTo>
                  <a:lnTo>
                    <a:pt x="7716" y="8247"/>
                  </a:lnTo>
                  <a:lnTo>
                    <a:pt x="7776" y="8247"/>
                  </a:lnTo>
                  <a:lnTo>
                    <a:pt x="7776" y="7855"/>
                  </a:lnTo>
                  <a:lnTo>
                    <a:pt x="7836" y="7855"/>
                  </a:lnTo>
                  <a:lnTo>
                    <a:pt x="7836" y="7462"/>
                  </a:lnTo>
                  <a:lnTo>
                    <a:pt x="7895" y="7462"/>
                  </a:lnTo>
                  <a:lnTo>
                    <a:pt x="7895" y="7069"/>
                  </a:lnTo>
                  <a:lnTo>
                    <a:pt x="7925" y="7069"/>
                  </a:lnTo>
                  <a:lnTo>
                    <a:pt x="7925" y="6284"/>
                  </a:lnTo>
                  <a:lnTo>
                    <a:pt x="7955" y="6284"/>
                  </a:lnTo>
                  <a:lnTo>
                    <a:pt x="7955" y="5105"/>
                  </a:lnTo>
                  <a:lnTo>
                    <a:pt x="7985" y="5105"/>
                  </a:lnTo>
                  <a:lnTo>
                    <a:pt x="7985" y="4320"/>
                  </a:lnTo>
                  <a:lnTo>
                    <a:pt x="8014" y="3927"/>
                  </a:lnTo>
                  <a:lnTo>
                    <a:pt x="8014" y="3142"/>
                  </a:lnTo>
                  <a:lnTo>
                    <a:pt x="8044" y="2749"/>
                  </a:lnTo>
                  <a:lnTo>
                    <a:pt x="8044" y="1571"/>
                  </a:lnTo>
                  <a:lnTo>
                    <a:pt x="8074" y="1571"/>
                  </a:lnTo>
                  <a:lnTo>
                    <a:pt x="8074" y="393"/>
                  </a:lnTo>
                  <a:lnTo>
                    <a:pt x="8104" y="393"/>
                  </a:lnTo>
                  <a:lnTo>
                    <a:pt x="8104" y="0"/>
                  </a:lnTo>
                  <a:lnTo>
                    <a:pt x="8104" y="393"/>
                  </a:lnTo>
                  <a:lnTo>
                    <a:pt x="8134" y="393"/>
                  </a:lnTo>
                  <a:lnTo>
                    <a:pt x="8134" y="1178"/>
                  </a:lnTo>
                  <a:lnTo>
                    <a:pt x="8163" y="1571"/>
                  </a:lnTo>
                  <a:lnTo>
                    <a:pt x="8163" y="2749"/>
                  </a:lnTo>
                  <a:lnTo>
                    <a:pt x="8193" y="3142"/>
                  </a:lnTo>
                  <a:lnTo>
                    <a:pt x="8193" y="4320"/>
                  </a:lnTo>
                  <a:lnTo>
                    <a:pt x="8223" y="4713"/>
                  </a:lnTo>
                  <a:lnTo>
                    <a:pt x="8223" y="5891"/>
                  </a:lnTo>
                  <a:lnTo>
                    <a:pt x="8253" y="6284"/>
                  </a:lnTo>
                  <a:lnTo>
                    <a:pt x="8253" y="7855"/>
                  </a:lnTo>
                  <a:lnTo>
                    <a:pt x="8282" y="7855"/>
                  </a:lnTo>
                  <a:lnTo>
                    <a:pt x="8282" y="9425"/>
                  </a:lnTo>
                  <a:lnTo>
                    <a:pt x="8312" y="9425"/>
                  </a:lnTo>
                  <a:lnTo>
                    <a:pt x="8312" y="10211"/>
                  </a:lnTo>
                  <a:lnTo>
                    <a:pt x="8342" y="10604"/>
                  </a:lnTo>
                  <a:lnTo>
                    <a:pt x="8342" y="11389"/>
                  </a:lnTo>
                  <a:lnTo>
                    <a:pt x="8372" y="11389"/>
                  </a:lnTo>
                  <a:lnTo>
                    <a:pt x="8372" y="12175"/>
                  </a:lnTo>
                  <a:lnTo>
                    <a:pt x="8402" y="12175"/>
                  </a:lnTo>
                  <a:lnTo>
                    <a:pt x="8402" y="12960"/>
                  </a:lnTo>
                  <a:lnTo>
                    <a:pt x="8431" y="12960"/>
                  </a:lnTo>
                  <a:lnTo>
                    <a:pt x="8431" y="13745"/>
                  </a:lnTo>
                  <a:lnTo>
                    <a:pt x="8461" y="13745"/>
                  </a:lnTo>
                  <a:lnTo>
                    <a:pt x="8461" y="14531"/>
                  </a:lnTo>
                  <a:lnTo>
                    <a:pt x="8491" y="14924"/>
                  </a:lnTo>
                  <a:lnTo>
                    <a:pt x="8491" y="15316"/>
                  </a:lnTo>
                  <a:lnTo>
                    <a:pt x="8521" y="15709"/>
                  </a:lnTo>
                  <a:lnTo>
                    <a:pt x="8521" y="16495"/>
                  </a:lnTo>
                  <a:lnTo>
                    <a:pt x="8551" y="16495"/>
                  </a:lnTo>
                  <a:lnTo>
                    <a:pt x="8551" y="17280"/>
                  </a:lnTo>
                  <a:lnTo>
                    <a:pt x="8580" y="17280"/>
                  </a:lnTo>
                  <a:lnTo>
                    <a:pt x="8580" y="18065"/>
                  </a:lnTo>
                  <a:lnTo>
                    <a:pt x="8610" y="18065"/>
                  </a:lnTo>
                  <a:lnTo>
                    <a:pt x="8610" y="18851"/>
                  </a:lnTo>
                  <a:lnTo>
                    <a:pt x="8640" y="19244"/>
                  </a:lnTo>
                  <a:lnTo>
                    <a:pt x="8640" y="19636"/>
                  </a:lnTo>
                  <a:lnTo>
                    <a:pt x="8670" y="19636"/>
                  </a:lnTo>
                  <a:lnTo>
                    <a:pt x="8670" y="20422"/>
                  </a:lnTo>
                  <a:lnTo>
                    <a:pt x="8700" y="20422"/>
                  </a:lnTo>
                  <a:lnTo>
                    <a:pt x="8700" y="20815"/>
                  </a:lnTo>
                  <a:lnTo>
                    <a:pt x="8729" y="20815"/>
                  </a:lnTo>
                  <a:lnTo>
                    <a:pt x="8729" y="21207"/>
                  </a:lnTo>
                  <a:lnTo>
                    <a:pt x="9802" y="21207"/>
                  </a:lnTo>
                  <a:lnTo>
                    <a:pt x="9802" y="21600"/>
                  </a:lnTo>
                  <a:lnTo>
                    <a:pt x="10338" y="21600"/>
                  </a:lnTo>
                  <a:lnTo>
                    <a:pt x="10338" y="21207"/>
                  </a:lnTo>
                  <a:lnTo>
                    <a:pt x="15075" y="21207"/>
                  </a:lnTo>
                  <a:lnTo>
                    <a:pt x="15075" y="21600"/>
                  </a:lnTo>
                  <a:lnTo>
                    <a:pt x="15969" y="21600"/>
                  </a:lnTo>
                  <a:lnTo>
                    <a:pt x="15969" y="21207"/>
                  </a:lnTo>
                  <a:lnTo>
                    <a:pt x="16625" y="21207"/>
                  </a:lnTo>
                  <a:lnTo>
                    <a:pt x="16654" y="20815"/>
                  </a:lnTo>
                  <a:lnTo>
                    <a:pt x="16654" y="20422"/>
                  </a:lnTo>
                  <a:lnTo>
                    <a:pt x="16684" y="20422"/>
                  </a:lnTo>
                  <a:lnTo>
                    <a:pt x="16684" y="20029"/>
                  </a:lnTo>
                  <a:lnTo>
                    <a:pt x="16714" y="20029"/>
                  </a:lnTo>
                  <a:lnTo>
                    <a:pt x="16714" y="19636"/>
                  </a:lnTo>
                  <a:lnTo>
                    <a:pt x="16744" y="19244"/>
                  </a:lnTo>
                  <a:lnTo>
                    <a:pt x="16744" y="18851"/>
                  </a:lnTo>
                  <a:lnTo>
                    <a:pt x="16774" y="18458"/>
                  </a:lnTo>
                  <a:lnTo>
                    <a:pt x="16774" y="17673"/>
                  </a:lnTo>
                  <a:lnTo>
                    <a:pt x="16803" y="17673"/>
                  </a:lnTo>
                  <a:lnTo>
                    <a:pt x="16803" y="16887"/>
                  </a:lnTo>
                  <a:lnTo>
                    <a:pt x="16833" y="16887"/>
                  </a:lnTo>
                  <a:lnTo>
                    <a:pt x="16833" y="16102"/>
                  </a:lnTo>
                  <a:lnTo>
                    <a:pt x="16863" y="16102"/>
                  </a:lnTo>
                  <a:lnTo>
                    <a:pt x="16863" y="15316"/>
                  </a:lnTo>
                  <a:lnTo>
                    <a:pt x="16893" y="14924"/>
                  </a:lnTo>
                  <a:lnTo>
                    <a:pt x="16893" y="14531"/>
                  </a:lnTo>
                  <a:lnTo>
                    <a:pt x="16922" y="14138"/>
                  </a:lnTo>
                  <a:lnTo>
                    <a:pt x="16922" y="13353"/>
                  </a:lnTo>
                  <a:lnTo>
                    <a:pt x="16952" y="13353"/>
                  </a:lnTo>
                  <a:lnTo>
                    <a:pt x="16952" y="12567"/>
                  </a:lnTo>
                  <a:lnTo>
                    <a:pt x="16982" y="12567"/>
                  </a:lnTo>
                  <a:lnTo>
                    <a:pt x="16982" y="11782"/>
                  </a:lnTo>
                  <a:lnTo>
                    <a:pt x="17012" y="11782"/>
                  </a:lnTo>
                  <a:lnTo>
                    <a:pt x="17012" y="10996"/>
                  </a:lnTo>
                  <a:lnTo>
                    <a:pt x="17042" y="10996"/>
                  </a:lnTo>
                  <a:lnTo>
                    <a:pt x="17042" y="10211"/>
                  </a:lnTo>
                  <a:lnTo>
                    <a:pt x="17071" y="9818"/>
                  </a:lnTo>
                  <a:lnTo>
                    <a:pt x="17071" y="9033"/>
                  </a:lnTo>
                  <a:lnTo>
                    <a:pt x="17101" y="8640"/>
                  </a:lnTo>
                  <a:lnTo>
                    <a:pt x="17101" y="7069"/>
                  </a:lnTo>
                  <a:lnTo>
                    <a:pt x="17131" y="7069"/>
                  </a:lnTo>
                  <a:lnTo>
                    <a:pt x="17131" y="5498"/>
                  </a:lnTo>
                  <a:lnTo>
                    <a:pt x="17161" y="5105"/>
                  </a:lnTo>
                  <a:lnTo>
                    <a:pt x="17161" y="3927"/>
                  </a:lnTo>
                  <a:lnTo>
                    <a:pt x="17191" y="3535"/>
                  </a:lnTo>
                  <a:lnTo>
                    <a:pt x="17191" y="2356"/>
                  </a:lnTo>
                  <a:lnTo>
                    <a:pt x="17220" y="1964"/>
                  </a:lnTo>
                  <a:lnTo>
                    <a:pt x="17220" y="785"/>
                  </a:lnTo>
                  <a:lnTo>
                    <a:pt x="17250" y="393"/>
                  </a:lnTo>
                  <a:lnTo>
                    <a:pt x="17250" y="0"/>
                  </a:lnTo>
                  <a:lnTo>
                    <a:pt x="17280" y="0"/>
                  </a:lnTo>
                  <a:lnTo>
                    <a:pt x="17280" y="785"/>
                  </a:lnTo>
                  <a:lnTo>
                    <a:pt x="17310" y="1178"/>
                  </a:lnTo>
                  <a:lnTo>
                    <a:pt x="17310" y="2356"/>
                  </a:lnTo>
                  <a:lnTo>
                    <a:pt x="17340" y="2356"/>
                  </a:lnTo>
                  <a:lnTo>
                    <a:pt x="17340" y="3535"/>
                  </a:lnTo>
                  <a:lnTo>
                    <a:pt x="17369" y="3927"/>
                  </a:lnTo>
                  <a:lnTo>
                    <a:pt x="17369" y="5105"/>
                  </a:lnTo>
                  <a:lnTo>
                    <a:pt x="17399" y="5105"/>
                  </a:lnTo>
                  <a:lnTo>
                    <a:pt x="17399" y="6284"/>
                  </a:lnTo>
                  <a:lnTo>
                    <a:pt x="17429" y="6676"/>
                  </a:lnTo>
                  <a:lnTo>
                    <a:pt x="17429" y="7462"/>
                  </a:lnTo>
                  <a:lnTo>
                    <a:pt x="17459" y="7462"/>
                  </a:lnTo>
                  <a:lnTo>
                    <a:pt x="17459" y="7855"/>
                  </a:lnTo>
                  <a:lnTo>
                    <a:pt x="17489" y="7855"/>
                  </a:lnTo>
                  <a:lnTo>
                    <a:pt x="17489" y="8247"/>
                  </a:lnTo>
                  <a:lnTo>
                    <a:pt x="17518" y="8247"/>
                  </a:lnTo>
                  <a:lnTo>
                    <a:pt x="17548" y="8640"/>
                  </a:lnTo>
                  <a:lnTo>
                    <a:pt x="17578" y="8640"/>
                  </a:lnTo>
                  <a:lnTo>
                    <a:pt x="17578" y="9033"/>
                  </a:lnTo>
                  <a:lnTo>
                    <a:pt x="17638" y="9033"/>
                  </a:lnTo>
                  <a:lnTo>
                    <a:pt x="17638" y="9425"/>
                  </a:lnTo>
                  <a:lnTo>
                    <a:pt x="17697" y="9425"/>
                  </a:lnTo>
                  <a:lnTo>
                    <a:pt x="17697" y="9818"/>
                  </a:lnTo>
                  <a:lnTo>
                    <a:pt x="17727" y="9818"/>
                  </a:lnTo>
                  <a:lnTo>
                    <a:pt x="17727" y="10211"/>
                  </a:lnTo>
                  <a:lnTo>
                    <a:pt x="17786" y="10211"/>
                  </a:lnTo>
                  <a:lnTo>
                    <a:pt x="17786" y="10604"/>
                  </a:lnTo>
                  <a:lnTo>
                    <a:pt x="17846" y="10604"/>
                  </a:lnTo>
                  <a:lnTo>
                    <a:pt x="17846" y="10996"/>
                  </a:lnTo>
                  <a:lnTo>
                    <a:pt x="17876" y="10996"/>
                  </a:lnTo>
                  <a:lnTo>
                    <a:pt x="17876" y="11389"/>
                  </a:lnTo>
                  <a:lnTo>
                    <a:pt x="17935" y="11389"/>
                  </a:lnTo>
                  <a:lnTo>
                    <a:pt x="17935" y="11782"/>
                  </a:lnTo>
                  <a:lnTo>
                    <a:pt x="17965" y="11782"/>
                  </a:lnTo>
                  <a:lnTo>
                    <a:pt x="17965" y="12175"/>
                  </a:lnTo>
                  <a:lnTo>
                    <a:pt x="17995" y="12175"/>
                  </a:lnTo>
                  <a:lnTo>
                    <a:pt x="18025" y="12567"/>
                  </a:lnTo>
                  <a:lnTo>
                    <a:pt x="18055" y="12567"/>
                  </a:lnTo>
                  <a:lnTo>
                    <a:pt x="18055" y="12960"/>
                  </a:lnTo>
                  <a:lnTo>
                    <a:pt x="18084" y="12960"/>
                  </a:lnTo>
                  <a:lnTo>
                    <a:pt x="18114" y="13353"/>
                  </a:lnTo>
                  <a:lnTo>
                    <a:pt x="18144" y="13353"/>
                  </a:lnTo>
                  <a:lnTo>
                    <a:pt x="18144" y="13745"/>
                  </a:lnTo>
                  <a:lnTo>
                    <a:pt x="18204" y="13745"/>
                  </a:lnTo>
                  <a:lnTo>
                    <a:pt x="18204" y="13353"/>
                  </a:lnTo>
                  <a:lnTo>
                    <a:pt x="18233" y="13353"/>
                  </a:lnTo>
                  <a:lnTo>
                    <a:pt x="18233" y="12960"/>
                  </a:lnTo>
                  <a:lnTo>
                    <a:pt x="18293" y="12960"/>
                  </a:lnTo>
                  <a:lnTo>
                    <a:pt x="18293" y="12567"/>
                  </a:lnTo>
                  <a:lnTo>
                    <a:pt x="18323" y="12567"/>
                  </a:lnTo>
                  <a:lnTo>
                    <a:pt x="18323" y="12175"/>
                  </a:lnTo>
                  <a:lnTo>
                    <a:pt x="18353" y="12175"/>
                  </a:lnTo>
                  <a:lnTo>
                    <a:pt x="18382" y="11782"/>
                  </a:lnTo>
                  <a:lnTo>
                    <a:pt x="18412" y="11782"/>
                  </a:lnTo>
                  <a:lnTo>
                    <a:pt x="18412" y="11389"/>
                  </a:lnTo>
                  <a:lnTo>
                    <a:pt x="18442" y="11389"/>
                  </a:lnTo>
                  <a:lnTo>
                    <a:pt x="18472" y="10996"/>
                  </a:lnTo>
                  <a:lnTo>
                    <a:pt x="18502" y="10996"/>
                  </a:lnTo>
                  <a:lnTo>
                    <a:pt x="18502" y="10604"/>
                  </a:lnTo>
                  <a:lnTo>
                    <a:pt x="18531" y="10604"/>
                  </a:lnTo>
                  <a:lnTo>
                    <a:pt x="18561" y="10211"/>
                  </a:lnTo>
                  <a:lnTo>
                    <a:pt x="18591" y="10211"/>
                  </a:lnTo>
                  <a:lnTo>
                    <a:pt x="18591" y="9818"/>
                  </a:lnTo>
                  <a:lnTo>
                    <a:pt x="18650" y="9818"/>
                  </a:lnTo>
                  <a:lnTo>
                    <a:pt x="18650" y="9425"/>
                  </a:lnTo>
                  <a:lnTo>
                    <a:pt x="18710" y="9425"/>
                  </a:lnTo>
                  <a:lnTo>
                    <a:pt x="18710" y="9033"/>
                  </a:lnTo>
                  <a:lnTo>
                    <a:pt x="18740" y="9033"/>
                  </a:lnTo>
                  <a:lnTo>
                    <a:pt x="18770" y="8640"/>
                  </a:lnTo>
                  <a:lnTo>
                    <a:pt x="18799" y="8640"/>
                  </a:lnTo>
                  <a:lnTo>
                    <a:pt x="18799" y="8247"/>
                  </a:lnTo>
                  <a:lnTo>
                    <a:pt x="18859" y="8247"/>
                  </a:lnTo>
                  <a:lnTo>
                    <a:pt x="18859" y="7855"/>
                  </a:lnTo>
                  <a:lnTo>
                    <a:pt x="18889" y="7855"/>
                  </a:lnTo>
                  <a:lnTo>
                    <a:pt x="18889" y="7069"/>
                  </a:lnTo>
                  <a:lnTo>
                    <a:pt x="18919" y="7069"/>
                  </a:lnTo>
                  <a:lnTo>
                    <a:pt x="18919" y="5891"/>
                  </a:lnTo>
                  <a:lnTo>
                    <a:pt x="18948" y="5891"/>
                  </a:lnTo>
                  <a:lnTo>
                    <a:pt x="18948" y="4713"/>
                  </a:lnTo>
                  <a:lnTo>
                    <a:pt x="18978" y="4320"/>
                  </a:lnTo>
                  <a:lnTo>
                    <a:pt x="18978" y="3142"/>
                  </a:lnTo>
                  <a:lnTo>
                    <a:pt x="19008" y="3142"/>
                  </a:lnTo>
                  <a:lnTo>
                    <a:pt x="19008" y="1964"/>
                  </a:lnTo>
                  <a:lnTo>
                    <a:pt x="19038" y="1571"/>
                  </a:lnTo>
                  <a:lnTo>
                    <a:pt x="19038" y="393"/>
                  </a:lnTo>
                  <a:lnTo>
                    <a:pt x="19068" y="393"/>
                  </a:lnTo>
                  <a:lnTo>
                    <a:pt x="19068" y="0"/>
                  </a:lnTo>
                  <a:lnTo>
                    <a:pt x="19097" y="0"/>
                  </a:lnTo>
                  <a:lnTo>
                    <a:pt x="19097" y="1178"/>
                  </a:lnTo>
                  <a:lnTo>
                    <a:pt x="19127" y="1178"/>
                  </a:lnTo>
                  <a:lnTo>
                    <a:pt x="19127" y="2749"/>
                  </a:lnTo>
                  <a:lnTo>
                    <a:pt x="19157" y="2749"/>
                  </a:lnTo>
                  <a:lnTo>
                    <a:pt x="19157" y="4320"/>
                  </a:lnTo>
                  <a:lnTo>
                    <a:pt x="19187" y="4713"/>
                  </a:lnTo>
                  <a:lnTo>
                    <a:pt x="19187" y="5891"/>
                  </a:lnTo>
                  <a:lnTo>
                    <a:pt x="19217" y="5891"/>
                  </a:lnTo>
                  <a:lnTo>
                    <a:pt x="19217" y="7462"/>
                  </a:lnTo>
                  <a:lnTo>
                    <a:pt x="19246" y="7855"/>
                  </a:lnTo>
                  <a:lnTo>
                    <a:pt x="19246" y="9033"/>
                  </a:lnTo>
                  <a:lnTo>
                    <a:pt x="19276" y="9425"/>
                  </a:lnTo>
                  <a:lnTo>
                    <a:pt x="19276" y="10211"/>
                  </a:lnTo>
                  <a:lnTo>
                    <a:pt x="19306" y="10211"/>
                  </a:lnTo>
                  <a:lnTo>
                    <a:pt x="19306" y="10996"/>
                  </a:lnTo>
                  <a:lnTo>
                    <a:pt x="19336" y="11389"/>
                  </a:lnTo>
                  <a:lnTo>
                    <a:pt x="19336" y="12175"/>
                  </a:lnTo>
                  <a:lnTo>
                    <a:pt x="19366" y="12175"/>
                  </a:lnTo>
                  <a:lnTo>
                    <a:pt x="19366" y="12960"/>
                  </a:lnTo>
                  <a:lnTo>
                    <a:pt x="19395" y="12960"/>
                  </a:lnTo>
                  <a:lnTo>
                    <a:pt x="19395" y="13745"/>
                  </a:lnTo>
                  <a:lnTo>
                    <a:pt x="19425" y="13745"/>
                  </a:lnTo>
                  <a:lnTo>
                    <a:pt x="19425" y="14531"/>
                  </a:lnTo>
                  <a:lnTo>
                    <a:pt x="19455" y="14924"/>
                  </a:lnTo>
                  <a:lnTo>
                    <a:pt x="19455" y="15316"/>
                  </a:lnTo>
                  <a:lnTo>
                    <a:pt x="19485" y="15709"/>
                  </a:lnTo>
                  <a:lnTo>
                    <a:pt x="19485" y="16495"/>
                  </a:lnTo>
                  <a:lnTo>
                    <a:pt x="19514" y="16495"/>
                  </a:lnTo>
                  <a:lnTo>
                    <a:pt x="19514" y="17280"/>
                  </a:lnTo>
                  <a:lnTo>
                    <a:pt x="19544" y="17280"/>
                  </a:lnTo>
                  <a:lnTo>
                    <a:pt x="19544" y="18065"/>
                  </a:lnTo>
                  <a:lnTo>
                    <a:pt x="19574" y="18065"/>
                  </a:lnTo>
                  <a:lnTo>
                    <a:pt x="19574" y="18851"/>
                  </a:lnTo>
                  <a:lnTo>
                    <a:pt x="19604" y="18851"/>
                  </a:lnTo>
                  <a:lnTo>
                    <a:pt x="19604" y="19636"/>
                  </a:lnTo>
                  <a:lnTo>
                    <a:pt x="19634" y="19636"/>
                  </a:lnTo>
                  <a:lnTo>
                    <a:pt x="19634" y="20422"/>
                  </a:lnTo>
                  <a:lnTo>
                    <a:pt x="19663" y="20422"/>
                  </a:lnTo>
                  <a:lnTo>
                    <a:pt x="19663" y="20815"/>
                  </a:lnTo>
                  <a:lnTo>
                    <a:pt x="19693" y="20815"/>
                  </a:lnTo>
                  <a:lnTo>
                    <a:pt x="19693" y="21207"/>
                  </a:lnTo>
                  <a:lnTo>
                    <a:pt x="20259" y="21207"/>
                  </a:lnTo>
                  <a:lnTo>
                    <a:pt x="20289" y="21600"/>
                  </a:lnTo>
                  <a:lnTo>
                    <a:pt x="21242" y="21600"/>
                  </a:lnTo>
                  <a:lnTo>
                    <a:pt x="21242" y="21207"/>
                  </a:lnTo>
                  <a:lnTo>
                    <a:pt x="21600" y="21207"/>
                  </a:lnTo>
                </a:path>
              </a:pathLst>
            </a:custGeom>
            <a:noFill/>
            <a:ln w="12700" cap="flat">
              <a:solidFill>
                <a:srgbClr val="0000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92" name="Rectangle 59"/>
            <p:cNvSpPr txBox="1"/>
            <p:nvPr/>
          </p:nvSpPr>
          <p:spPr>
            <a:xfrm>
              <a:off x="1811337" y="1924050"/>
              <a:ext cx="374105" cy="127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800" b="1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DISP_X</a:t>
              </a:r>
            </a:p>
          </p:txBody>
        </p:sp>
        <p:sp>
          <p:nvSpPr>
            <p:cNvPr id="293" name="Freeform 60"/>
            <p:cNvSpPr/>
            <p:nvPr/>
          </p:nvSpPr>
          <p:spPr>
            <a:xfrm>
              <a:off x="115887" y="895350"/>
              <a:ext cx="6905626" cy="36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232"/>
                  </a:moveTo>
                  <a:lnTo>
                    <a:pt x="3843" y="10232"/>
                  </a:lnTo>
                  <a:lnTo>
                    <a:pt x="3843" y="10800"/>
                  </a:lnTo>
                  <a:lnTo>
                    <a:pt x="3873" y="11368"/>
                  </a:lnTo>
                  <a:lnTo>
                    <a:pt x="3873" y="12505"/>
                  </a:lnTo>
                  <a:lnTo>
                    <a:pt x="3903" y="12505"/>
                  </a:lnTo>
                  <a:lnTo>
                    <a:pt x="3903" y="14211"/>
                  </a:lnTo>
                  <a:lnTo>
                    <a:pt x="3933" y="14211"/>
                  </a:lnTo>
                  <a:lnTo>
                    <a:pt x="3933" y="15916"/>
                  </a:lnTo>
                  <a:lnTo>
                    <a:pt x="3962" y="15916"/>
                  </a:lnTo>
                  <a:lnTo>
                    <a:pt x="3962" y="17621"/>
                  </a:lnTo>
                  <a:lnTo>
                    <a:pt x="3992" y="17621"/>
                  </a:lnTo>
                  <a:lnTo>
                    <a:pt x="3992" y="19326"/>
                  </a:lnTo>
                  <a:lnTo>
                    <a:pt x="4022" y="19326"/>
                  </a:lnTo>
                  <a:lnTo>
                    <a:pt x="4022" y="19895"/>
                  </a:lnTo>
                  <a:lnTo>
                    <a:pt x="4052" y="19895"/>
                  </a:lnTo>
                  <a:lnTo>
                    <a:pt x="4082" y="19326"/>
                  </a:lnTo>
                  <a:lnTo>
                    <a:pt x="4082" y="18189"/>
                  </a:lnTo>
                  <a:lnTo>
                    <a:pt x="4111" y="17621"/>
                  </a:lnTo>
                  <a:lnTo>
                    <a:pt x="4111" y="16484"/>
                  </a:lnTo>
                  <a:lnTo>
                    <a:pt x="4141" y="15916"/>
                  </a:lnTo>
                  <a:lnTo>
                    <a:pt x="4141" y="14779"/>
                  </a:lnTo>
                  <a:lnTo>
                    <a:pt x="4171" y="14779"/>
                  </a:lnTo>
                  <a:lnTo>
                    <a:pt x="4171" y="13642"/>
                  </a:lnTo>
                  <a:lnTo>
                    <a:pt x="4201" y="13642"/>
                  </a:lnTo>
                  <a:lnTo>
                    <a:pt x="4201" y="12505"/>
                  </a:lnTo>
                  <a:lnTo>
                    <a:pt x="4231" y="12505"/>
                  </a:lnTo>
                  <a:lnTo>
                    <a:pt x="4231" y="11368"/>
                  </a:lnTo>
                  <a:lnTo>
                    <a:pt x="4260" y="11368"/>
                  </a:lnTo>
                  <a:lnTo>
                    <a:pt x="4260" y="10232"/>
                  </a:lnTo>
                  <a:lnTo>
                    <a:pt x="4290" y="10232"/>
                  </a:lnTo>
                  <a:lnTo>
                    <a:pt x="4290" y="9095"/>
                  </a:lnTo>
                  <a:lnTo>
                    <a:pt x="4320" y="9095"/>
                  </a:lnTo>
                  <a:lnTo>
                    <a:pt x="4320" y="7958"/>
                  </a:lnTo>
                  <a:lnTo>
                    <a:pt x="4350" y="7958"/>
                  </a:lnTo>
                  <a:lnTo>
                    <a:pt x="4350" y="6821"/>
                  </a:lnTo>
                  <a:lnTo>
                    <a:pt x="4380" y="6821"/>
                  </a:lnTo>
                  <a:lnTo>
                    <a:pt x="4380" y="5684"/>
                  </a:lnTo>
                  <a:lnTo>
                    <a:pt x="4409" y="5116"/>
                  </a:lnTo>
                  <a:lnTo>
                    <a:pt x="4409" y="3411"/>
                  </a:lnTo>
                  <a:lnTo>
                    <a:pt x="4439" y="2842"/>
                  </a:lnTo>
                  <a:lnTo>
                    <a:pt x="4439" y="1137"/>
                  </a:lnTo>
                  <a:lnTo>
                    <a:pt x="4469" y="1137"/>
                  </a:lnTo>
                  <a:lnTo>
                    <a:pt x="4469" y="0"/>
                  </a:lnTo>
                  <a:lnTo>
                    <a:pt x="4529" y="0"/>
                  </a:lnTo>
                  <a:lnTo>
                    <a:pt x="4529" y="1137"/>
                  </a:lnTo>
                  <a:lnTo>
                    <a:pt x="4558" y="1705"/>
                  </a:lnTo>
                  <a:lnTo>
                    <a:pt x="4558" y="2274"/>
                  </a:lnTo>
                  <a:lnTo>
                    <a:pt x="4588" y="2842"/>
                  </a:lnTo>
                  <a:lnTo>
                    <a:pt x="4588" y="3979"/>
                  </a:lnTo>
                  <a:lnTo>
                    <a:pt x="4618" y="3979"/>
                  </a:lnTo>
                  <a:lnTo>
                    <a:pt x="4618" y="5116"/>
                  </a:lnTo>
                  <a:lnTo>
                    <a:pt x="4648" y="5116"/>
                  </a:lnTo>
                  <a:lnTo>
                    <a:pt x="4648" y="6253"/>
                  </a:lnTo>
                  <a:lnTo>
                    <a:pt x="4678" y="6253"/>
                  </a:lnTo>
                  <a:lnTo>
                    <a:pt x="4678" y="7389"/>
                  </a:lnTo>
                  <a:lnTo>
                    <a:pt x="4707" y="7958"/>
                  </a:lnTo>
                  <a:lnTo>
                    <a:pt x="4707" y="8526"/>
                  </a:lnTo>
                  <a:lnTo>
                    <a:pt x="4737" y="9095"/>
                  </a:lnTo>
                  <a:lnTo>
                    <a:pt x="4737" y="9663"/>
                  </a:lnTo>
                  <a:lnTo>
                    <a:pt x="4916" y="9663"/>
                  </a:lnTo>
                  <a:lnTo>
                    <a:pt x="4916" y="10232"/>
                  </a:lnTo>
                  <a:lnTo>
                    <a:pt x="7508" y="10232"/>
                  </a:lnTo>
                  <a:lnTo>
                    <a:pt x="7508" y="9663"/>
                  </a:lnTo>
                  <a:lnTo>
                    <a:pt x="9504" y="9663"/>
                  </a:lnTo>
                  <a:lnTo>
                    <a:pt x="9504" y="10232"/>
                  </a:lnTo>
                  <a:lnTo>
                    <a:pt x="9623" y="10232"/>
                  </a:lnTo>
                  <a:lnTo>
                    <a:pt x="9623" y="9663"/>
                  </a:lnTo>
                  <a:lnTo>
                    <a:pt x="9653" y="9663"/>
                  </a:lnTo>
                  <a:lnTo>
                    <a:pt x="9653" y="9095"/>
                  </a:lnTo>
                  <a:lnTo>
                    <a:pt x="9683" y="9095"/>
                  </a:lnTo>
                  <a:lnTo>
                    <a:pt x="9683" y="8526"/>
                  </a:lnTo>
                  <a:lnTo>
                    <a:pt x="9713" y="7958"/>
                  </a:lnTo>
                  <a:lnTo>
                    <a:pt x="9713" y="6821"/>
                  </a:lnTo>
                  <a:lnTo>
                    <a:pt x="9742" y="6821"/>
                  </a:lnTo>
                  <a:lnTo>
                    <a:pt x="9742" y="5684"/>
                  </a:lnTo>
                  <a:lnTo>
                    <a:pt x="9772" y="5684"/>
                  </a:lnTo>
                  <a:lnTo>
                    <a:pt x="9772" y="4547"/>
                  </a:lnTo>
                  <a:lnTo>
                    <a:pt x="9802" y="4547"/>
                  </a:lnTo>
                  <a:lnTo>
                    <a:pt x="9802" y="3411"/>
                  </a:lnTo>
                  <a:lnTo>
                    <a:pt x="9832" y="3411"/>
                  </a:lnTo>
                  <a:lnTo>
                    <a:pt x="9832" y="2274"/>
                  </a:lnTo>
                  <a:lnTo>
                    <a:pt x="9862" y="2274"/>
                  </a:lnTo>
                  <a:lnTo>
                    <a:pt x="9862" y="1137"/>
                  </a:lnTo>
                  <a:lnTo>
                    <a:pt x="9891" y="568"/>
                  </a:lnTo>
                  <a:lnTo>
                    <a:pt x="9891" y="0"/>
                  </a:lnTo>
                  <a:lnTo>
                    <a:pt x="9921" y="0"/>
                  </a:lnTo>
                  <a:lnTo>
                    <a:pt x="9951" y="568"/>
                  </a:lnTo>
                  <a:lnTo>
                    <a:pt x="9951" y="1705"/>
                  </a:lnTo>
                  <a:lnTo>
                    <a:pt x="9981" y="2274"/>
                  </a:lnTo>
                  <a:lnTo>
                    <a:pt x="9981" y="3979"/>
                  </a:lnTo>
                  <a:lnTo>
                    <a:pt x="10010" y="3979"/>
                  </a:lnTo>
                  <a:lnTo>
                    <a:pt x="10010" y="6253"/>
                  </a:lnTo>
                  <a:lnTo>
                    <a:pt x="10040" y="6253"/>
                  </a:lnTo>
                  <a:lnTo>
                    <a:pt x="10040" y="7389"/>
                  </a:lnTo>
                  <a:lnTo>
                    <a:pt x="10070" y="7389"/>
                  </a:lnTo>
                  <a:lnTo>
                    <a:pt x="10070" y="8526"/>
                  </a:lnTo>
                  <a:lnTo>
                    <a:pt x="10100" y="8526"/>
                  </a:lnTo>
                  <a:lnTo>
                    <a:pt x="10100" y="9663"/>
                  </a:lnTo>
                  <a:lnTo>
                    <a:pt x="10130" y="9663"/>
                  </a:lnTo>
                  <a:lnTo>
                    <a:pt x="10130" y="10800"/>
                  </a:lnTo>
                  <a:lnTo>
                    <a:pt x="10159" y="10800"/>
                  </a:lnTo>
                  <a:lnTo>
                    <a:pt x="10159" y="11937"/>
                  </a:lnTo>
                  <a:lnTo>
                    <a:pt x="10189" y="11937"/>
                  </a:lnTo>
                  <a:lnTo>
                    <a:pt x="10189" y="13074"/>
                  </a:lnTo>
                  <a:lnTo>
                    <a:pt x="10219" y="13074"/>
                  </a:lnTo>
                  <a:lnTo>
                    <a:pt x="10219" y="14211"/>
                  </a:lnTo>
                  <a:lnTo>
                    <a:pt x="10249" y="14211"/>
                  </a:lnTo>
                  <a:lnTo>
                    <a:pt x="10249" y="15347"/>
                  </a:lnTo>
                  <a:lnTo>
                    <a:pt x="10279" y="15347"/>
                  </a:lnTo>
                  <a:lnTo>
                    <a:pt x="10279" y="17053"/>
                  </a:lnTo>
                  <a:lnTo>
                    <a:pt x="10308" y="17053"/>
                  </a:lnTo>
                  <a:lnTo>
                    <a:pt x="10308" y="18758"/>
                  </a:lnTo>
                  <a:lnTo>
                    <a:pt x="10338" y="18758"/>
                  </a:lnTo>
                  <a:lnTo>
                    <a:pt x="10338" y="19895"/>
                  </a:lnTo>
                  <a:lnTo>
                    <a:pt x="10398" y="19895"/>
                  </a:lnTo>
                  <a:lnTo>
                    <a:pt x="10398" y="18758"/>
                  </a:lnTo>
                  <a:lnTo>
                    <a:pt x="10428" y="18758"/>
                  </a:lnTo>
                  <a:lnTo>
                    <a:pt x="10428" y="17053"/>
                  </a:lnTo>
                  <a:lnTo>
                    <a:pt x="10457" y="17053"/>
                  </a:lnTo>
                  <a:lnTo>
                    <a:pt x="10457" y="15347"/>
                  </a:lnTo>
                  <a:lnTo>
                    <a:pt x="10487" y="14779"/>
                  </a:lnTo>
                  <a:lnTo>
                    <a:pt x="10487" y="13642"/>
                  </a:lnTo>
                  <a:lnTo>
                    <a:pt x="10517" y="13074"/>
                  </a:lnTo>
                  <a:lnTo>
                    <a:pt x="10517" y="11937"/>
                  </a:lnTo>
                  <a:lnTo>
                    <a:pt x="10547" y="11937"/>
                  </a:lnTo>
                  <a:lnTo>
                    <a:pt x="10547" y="10800"/>
                  </a:lnTo>
                  <a:lnTo>
                    <a:pt x="10577" y="10800"/>
                  </a:lnTo>
                  <a:lnTo>
                    <a:pt x="10577" y="10232"/>
                  </a:lnTo>
                  <a:lnTo>
                    <a:pt x="10606" y="10232"/>
                  </a:lnTo>
                  <a:lnTo>
                    <a:pt x="10606" y="9663"/>
                  </a:lnTo>
                  <a:lnTo>
                    <a:pt x="12454" y="9663"/>
                  </a:lnTo>
                  <a:lnTo>
                    <a:pt x="12483" y="10232"/>
                  </a:lnTo>
                  <a:lnTo>
                    <a:pt x="14807" y="10232"/>
                  </a:lnTo>
                  <a:lnTo>
                    <a:pt x="14807" y="10800"/>
                  </a:lnTo>
                  <a:lnTo>
                    <a:pt x="14837" y="10800"/>
                  </a:lnTo>
                  <a:lnTo>
                    <a:pt x="14837" y="11368"/>
                  </a:lnTo>
                  <a:lnTo>
                    <a:pt x="14867" y="11368"/>
                  </a:lnTo>
                  <a:lnTo>
                    <a:pt x="14867" y="12505"/>
                  </a:lnTo>
                  <a:lnTo>
                    <a:pt x="14897" y="12505"/>
                  </a:lnTo>
                  <a:lnTo>
                    <a:pt x="14897" y="14211"/>
                  </a:lnTo>
                  <a:lnTo>
                    <a:pt x="14926" y="14211"/>
                  </a:lnTo>
                  <a:lnTo>
                    <a:pt x="14926" y="15916"/>
                  </a:lnTo>
                  <a:lnTo>
                    <a:pt x="14956" y="15916"/>
                  </a:lnTo>
                  <a:lnTo>
                    <a:pt x="14956" y="17621"/>
                  </a:lnTo>
                  <a:lnTo>
                    <a:pt x="14986" y="17621"/>
                  </a:lnTo>
                  <a:lnTo>
                    <a:pt x="14986" y="19326"/>
                  </a:lnTo>
                  <a:lnTo>
                    <a:pt x="15016" y="19326"/>
                  </a:lnTo>
                  <a:lnTo>
                    <a:pt x="15016" y="20463"/>
                  </a:lnTo>
                  <a:lnTo>
                    <a:pt x="15046" y="21032"/>
                  </a:lnTo>
                  <a:lnTo>
                    <a:pt x="15046" y="21600"/>
                  </a:lnTo>
                  <a:lnTo>
                    <a:pt x="15075" y="21600"/>
                  </a:lnTo>
                  <a:lnTo>
                    <a:pt x="15075" y="21032"/>
                  </a:lnTo>
                  <a:lnTo>
                    <a:pt x="15105" y="21032"/>
                  </a:lnTo>
                  <a:lnTo>
                    <a:pt x="15105" y="20463"/>
                  </a:lnTo>
                  <a:lnTo>
                    <a:pt x="15135" y="20463"/>
                  </a:lnTo>
                  <a:lnTo>
                    <a:pt x="15135" y="19326"/>
                  </a:lnTo>
                  <a:lnTo>
                    <a:pt x="15165" y="19326"/>
                  </a:lnTo>
                  <a:lnTo>
                    <a:pt x="15165" y="18189"/>
                  </a:lnTo>
                  <a:lnTo>
                    <a:pt x="15194" y="18189"/>
                  </a:lnTo>
                  <a:lnTo>
                    <a:pt x="15194" y="17053"/>
                  </a:lnTo>
                  <a:lnTo>
                    <a:pt x="15224" y="16484"/>
                  </a:lnTo>
                  <a:lnTo>
                    <a:pt x="15224" y="15347"/>
                  </a:lnTo>
                  <a:lnTo>
                    <a:pt x="15254" y="15347"/>
                  </a:lnTo>
                  <a:lnTo>
                    <a:pt x="15254" y="14211"/>
                  </a:lnTo>
                  <a:lnTo>
                    <a:pt x="15284" y="13642"/>
                  </a:lnTo>
                  <a:lnTo>
                    <a:pt x="15284" y="12505"/>
                  </a:lnTo>
                  <a:lnTo>
                    <a:pt x="15314" y="12505"/>
                  </a:lnTo>
                  <a:lnTo>
                    <a:pt x="15314" y="11368"/>
                  </a:lnTo>
                  <a:lnTo>
                    <a:pt x="15343" y="10800"/>
                  </a:lnTo>
                  <a:lnTo>
                    <a:pt x="15343" y="9663"/>
                  </a:lnTo>
                  <a:lnTo>
                    <a:pt x="15373" y="9663"/>
                  </a:lnTo>
                  <a:lnTo>
                    <a:pt x="15373" y="8526"/>
                  </a:lnTo>
                  <a:lnTo>
                    <a:pt x="15403" y="7958"/>
                  </a:lnTo>
                  <a:lnTo>
                    <a:pt x="15403" y="6821"/>
                  </a:lnTo>
                  <a:lnTo>
                    <a:pt x="15433" y="6821"/>
                  </a:lnTo>
                  <a:lnTo>
                    <a:pt x="15433" y="5684"/>
                  </a:lnTo>
                  <a:lnTo>
                    <a:pt x="15463" y="5116"/>
                  </a:lnTo>
                  <a:lnTo>
                    <a:pt x="15463" y="3979"/>
                  </a:lnTo>
                  <a:lnTo>
                    <a:pt x="15492" y="3979"/>
                  </a:lnTo>
                  <a:lnTo>
                    <a:pt x="15492" y="2842"/>
                  </a:lnTo>
                  <a:lnTo>
                    <a:pt x="15522" y="2842"/>
                  </a:lnTo>
                  <a:lnTo>
                    <a:pt x="15522" y="1705"/>
                  </a:lnTo>
                  <a:lnTo>
                    <a:pt x="15612" y="1705"/>
                  </a:lnTo>
                  <a:lnTo>
                    <a:pt x="15612" y="2274"/>
                  </a:lnTo>
                  <a:lnTo>
                    <a:pt x="15641" y="2842"/>
                  </a:lnTo>
                  <a:lnTo>
                    <a:pt x="15641" y="3979"/>
                  </a:lnTo>
                  <a:lnTo>
                    <a:pt x="15671" y="3979"/>
                  </a:lnTo>
                  <a:lnTo>
                    <a:pt x="15671" y="5116"/>
                  </a:lnTo>
                  <a:lnTo>
                    <a:pt x="15701" y="5116"/>
                  </a:lnTo>
                  <a:lnTo>
                    <a:pt x="15701" y="6253"/>
                  </a:lnTo>
                  <a:lnTo>
                    <a:pt x="15731" y="6253"/>
                  </a:lnTo>
                  <a:lnTo>
                    <a:pt x="15731" y="7389"/>
                  </a:lnTo>
                  <a:lnTo>
                    <a:pt x="15761" y="7389"/>
                  </a:lnTo>
                  <a:lnTo>
                    <a:pt x="15761" y="8526"/>
                  </a:lnTo>
                  <a:lnTo>
                    <a:pt x="15790" y="8526"/>
                  </a:lnTo>
                  <a:lnTo>
                    <a:pt x="15790" y="9095"/>
                  </a:lnTo>
                  <a:lnTo>
                    <a:pt x="15820" y="9663"/>
                  </a:lnTo>
                  <a:lnTo>
                    <a:pt x="15999" y="9663"/>
                  </a:lnTo>
                  <a:lnTo>
                    <a:pt x="15999" y="10232"/>
                  </a:lnTo>
                  <a:lnTo>
                    <a:pt x="17876" y="10232"/>
                  </a:lnTo>
                  <a:lnTo>
                    <a:pt x="17876" y="9663"/>
                  </a:lnTo>
                  <a:lnTo>
                    <a:pt x="20200" y="9663"/>
                  </a:lnTo>
                  <a:lnTo>
                    <a:pt x="20200" y="10232"/>
                  </a:lnTo>
                  <a:lnTo>
                    <a:pt x="20468" y="10232"/>
                  </a:lnTo>
                  <a:lnTo>
                    <a:pt x="20468" y="9663"/>
                  </a:lnTo>
                  <a:lnTo>
                    <a:pt x="20527" y="9663"/>
                  </a:lnTo>
                  <a:lnTo>
                    <a:pt x="20527" y="9095"/>
                  </a:lnTo>
                  <a:lnTo>
                    <a:pt x="20557" y="9095"/>
                  </a:lnTo>
                  <a:lnTo>
                    <a:pt x="20557" y="8526"/>
                  </a:lnTo>
                  <a:lnTo>
                    <a:pt x="20587" y="7958"/>
                  </a:lnTo>
                  <a:lnTo>
                    <a:pt x="20587" y="7389"/>
                  </a:lnTo>
                  <a:lnTo>
                    <a:pt x="20617" y="6821"/>
                  </a:lnTo>
                  <a:lnTo>
                    <a:pt x="20617" y="5684"/>
                  </a:lnTo>
                  <a:lnTo>
                    <a:pt x="20647" y="5684"/>
                  </a:lnTo>
                  <a:lnTo>
                    <a:pt x="20647" y="4547"/>
                  </a:lnTo>
                  <a:lnTo>
                    <a:pt x="20676" y="4547"/>
                  </a:lnTo>
                  <a:lnTo>
                    <a:pt x="20676" y="3411"/>
                  </a:lnTo>
                  <a:lnTo>
                    <a:pt x="20706" y="3411"/>
                  </a:lnTo>
                  <a:lnTo>
                    <a:pt x="20706" y="2274"/>
                  </a:lnTo>
                  <a:lnTo>
                    <a:pt x="20736" y="2274"/>
                  </a:lnTo>
                  <a:lnTo>
                    <a:pt x="20736" y="1705"/>
                  </a:lnTo>
                  <a:lnTo>
                    <a:pt x="20796" y="1705"/>
                  </a:lnTo>
                  <a:lnTo>
                    <a:pt x="20796" y="2274"/>
                  </a:lnTo>
                  <a:lnTo>
                    <a:pt x="20825" y="2274"/>
                  </a:lnTo>
                  <a:lnTo>
                    <a:pt x="20825" y="3411"/>
                  </a:lnTo>
                  <a:lnTo>
                    <a:pt x="20855" y="3411"/>
                  </a:lnTo>
                  <a:lnTo>
                    <a:pt x="20855" y="4547"/>
                  </a:lnTo>
                  <a:lnTo>
                    <a:pt x="20885" y="4547"/>
                  </a:lnTo>
                  <a:lnTo>
                    <a:pt x="20885" y="5684"/>
                  </a:lnTo>
                  <a:lnTo>
                    <a:pt x="20915" y="6253"/>
                  </a:lnTo>
                  <a:lnTo>
                    <a:pt x="20915" y="7389"/>
                  </a:lnTo>
                  <a:lnTo>
                    <a:pt x="20945" y="7389"/>
                  </a:lnTo>
                  <a:lnTo>
                    <a:pt x="20945" y="8526"/>
                  </a:lnTo>
                  <a:lnTo>
                    <a:pt x="20974" y="9095"/>
                  </a:lnTo>
                  <a:lnTo>
                    <a:pt x="20974" y="10232"/>
                  </a:lnTo>
                  <a:lnTo>
                    <a:pt x="21004" y="10232"/>
                  </a:lnTo>
                  <a:lnTo>
                    <a:pt x="21004" y="11368"/>
                  </a:lnTo>
                  <a:lnTo>
                    <a:pt x="21034" y="11937"/>
                  </a:lnTo>
                  <a:lnTo>
                    <a:pt x="21034" y="13074"/>
                  </a:lnTo>
                  <a:lnTo>
                    <a:pt x="21064" y="13074"/>
                  </a:lnTo>
                  <a:lnTo>
                    <a:pt x="21064" y="14211"/>
                  </a:lnTo>
                  <a:lnTo>
                    <a:pt x="21094" y="14779"/>
                  </a:lnTo>
                  <a:lnTo>
                    <a:pt x="21094" y="15916"/>
                  </a:lnTo>
                  <a:lnTo>
                    <a:pt x="21123" y="15916"/>
                  </a:lnTo>
                  <a:lnTo>
                    <a:pt x="21123" y="17053"/>
                  </a:lnTo>
                  <a:lnTo>
                    <a:pt x="21153" y="17621"/>
                  </a:lnTo>
                  <a:lnTo>
                    <a:pt x="21153" y="18758"/>
                  </a:lnTo>
                  <a:lnTo>
                    <a:pt x="21183" y="18758"/>
                  </a:lnTo>
                  <a:lnTo>
                    <a:pt x="21183" y="19895"/>
                  </a:lnTo>
                  <a:lnTo>
                    <a:pt x="21213" y="19895"/>
                  </a:lnTo>
                  <a:lnTo>
                    <a:pt x="21213" y="21032"/>
                  </a:lnTo>
                  <a:lnTo>
                    <a:pt x="21242" y="21032"/>
                  </a:lnTo>
                  <a:lnTo>
                    <a:pt x="21242" y="21600"/>
                  </a:lnTo>
                  <a:lnTo>
                    <a:pt x="21272" y="21600"/>
                  </a:lnTo>
                  <a:lnTo>
                    <a:pt x="21272" y="21032"/>
                  </a:lnTo>
                  <a:lnTo>
                    <a:pt x="21302" y="21032"/>
                  </a:lnTo>
                  <a:lnTo>
                    <a:pt x="21302" y="20463"/>
                  </a:lnTo>
                  <a:lnTo>
                    <a:pt x="21332" y="19895"/>
                  </a:lnTo>
                  <a:lnTo>
                    <a:pt x="21332" y="18758"/>
                  </a:lnTo>
                  <a:lnTo>
                    <a:pt x="21362" y="18758"/>
                  </a:lnTo>
                  <a:lnTo>
                    <a:pt x="21362" y="17053"/>
                  </a:lnTo>
                  <a:lnTo>
                    <a:pt x="21391" y="17053"/>
                  </a:lnTo>
                  <a:lnTo>
                    <a:pt x="21391" y="15347"/>
                  </a:lnTo>
                  <a:lnTo>
                    <a:pt x="21421" y="14779"/>
                  </a:lnTo>
                  <a:lnTo>
                    <a:pt x="21421" y="13642"/>
                  </a:lnTo>
                  <a:lnTo>
                    <a:pt x="21451" y="13074"/>
                  </a:lnTo>
                  <a:lnTo>
                    <a:pt x="21451" y="11937"/>
                  </a:lnTo>
                  <a:lnTo>
                    <a:pt x="21481" y="11937"/>
                  </a:lnTo>
                  <a:lnTo>
                    <a:pt x="21481" y="11368"/>
                  </a:lnTo>
                  <a:lnTo>
                    <a:pt x="21511" y="11368"/>
                  </a:lnTo>
                  <a:lnTo>
                    <a:pt x="21511" y="10800"/>
                  </a:lnTo>
                  <a:lnTo>
                    <a:pt x="21540" y="10232"/>
                  </a:lnTo>
                  <a:lnTo>
                    <a:pt x="21570" y="10232"/>
                  </a:lnTo>
                  <a:lnTo>
                    <a:pt x="21570" y="9663"/>
                  </a:lnTo>
                  <a:lnTo>
                    <a:pt x="21600" y="9663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94" name="Rectangle 61"/>
            <p:cNvSpPr txBox="1"/>
            <p:nvPr/>
          </p:nvSpPr>
          <p:spPr>
            <a:xfrm>
              <a:off x="2478087" y="1924050"/>
              <a:ext cx="374106" cy="127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8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DISP_Y</a:t>
              </a:r>
            </a:p>
          </p:txBody>
        </p:sp>
        <p:sp>
          <p:nvSpPr>
            <p:cNvPr id="295" name="Rectangle 62"/>
            <p:cNvSpPr/>
            <p:nvPr/>
          </p:nvSpPr>
          <p:spPr>
            <a:xfrm>
              <a:off x="114300" y="2085975"/>
              <a:ext cx="12701" cy="47625"/>
            </a:xfrm>
            <a:prstGeom prst="rect">
              <a:avLst/>
            </a:prstGeom>
            <a:solidFill>
              <a:srgbClr val="0080FF"/>
            </a:solidFill>
            <a:ln w="3175" cap="flat">
              <a:solidFill>
                <a:srgbClr val="0080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96" name="Rectangle 63"/>
            <p:cNvSpPr/>
            <p:nvPr/>
          </p:nvSpPr>
          <p:spPr>
            <a:xfrm>
              <a:off x="180975" y="2105025"/>
              <a:ext cx="12701" cy="28575"/>
            </a:xfrm>
            <a:prstGeom prst="rect">
              <a:avLst/>
            </a:pr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97" name="Rectangle 64"/>
            <p:cNvSpPr/>
            <p:nvPr/>
          </p:nvSpPr>
          <p:spPr>
            <a:xfrm>
              <a:off x="285750" y="2105025"/>
              <a:ext cx="12701" cy="28575"/>
            </a:xfrm>
            <a:prstGeom prst="rect">
              <a:avLst/>
            </a:pr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98" name="Rectangle 65"/>
            <p:cNvSpPr/>
            <p:nvPr/>
          </p:nvSpPr>
          <p:spPr>
            <a:xfrm>
              <a:off x="373062" y="2105025"/>
              <a:ext cx="123826" cy="28575"/>
            </a:xfrm>
            <a:prstGeom prst="rect">
              <a:avLst/>
            </a:prstGeom>
            <a:solidFill>
              <a:srgbClr val="008080"/>
            </a:solidFill>
            <a:ln w="3175" cap="flat">
              <a:solidFill>
                <a:srgbClr val="00808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99" name="Rectangle 66"/>
            <p:cNvSpPr/>
            <p:nvPr/>
          </p:nvSpPr>
          <p:spPr>
            <a:xfrm>
              <a:off x="563562" y="2105025"/>
              <a:ext cx="123826" cy="28575"/>
            </a:xfrm>
            <a:prstGeom prst="rect">
              <a:avLst/>
            </a:prstGeom>
            <a:solidFill>
              <a:srgbClr val="008080"/>
            </a:solidFill>
            <a:ln w="3175" cap="flat">
              <a:solidFill>
                <a:srgbClr val="00808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00" name="Rectangle 67"/>
            <p:cNvSpPr/>
            <p:nvPr/>
          </p:nvSpPr>
          <p:spPr>
            <a:xfrm>
              <a:off x="754062" y="2105025"/>
              <a:ext cx="123826" cy="28575"/>
            </a:xfrm>
            <a:prstGeom prst="rect">
              <a:avLst/>
            </a:prstGeom>
            <a:solidFill>
              <a:srgbClr val="008080"/>
            </a:solidFill>
            <a:ln w="3175" cap="flat">
              <a:solidFill>
                <a:srgbClr val="00808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01" name="Rectangle 68"/>
            <p:cNvSpPr/>
            <p:nvPr/>
          </p:nvSpPr>
          <p:spPr>
            <a:xfrm>
              <a:off x="944562" y="2105025"/>
              <a:ext cx="123826" cy="28575"/>
            </a:xfrm>
            <a:prstGeom prst="rect">
              <a:avLst/>
            </a:prstGeom>
            <a:solidFill>
              <a:srgbClr val="008080"/>
            </a:solidFill>
            <a:ln w="3175" cap="flat">
              <a:solidFill>
                <a:srgbClr val="00808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02" name="Rectangle 69"/>
            <p:cNvSpPr/>
            <p:nvPr/>
          </p:nvSpPr>
          <p:spPr>
            <a:xfrm>
              <a:off x="1143000" y="2105025"/>
              <a:ext cx="12701" cy="28575"/>
            </a:xfrm>
            <a:prstGeom prst="rect">
              <a:avLst/>
            </a:pr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03" name="Rectangle 70"/>
            <p:cNvSpPr/>
            <p:nvPr/>
          </p:nvSpPr>
          <p:spPr>
            <a:xfrm>
              <a:off x="1257300" y="2105025"/>
              <a:ext cx="12701" cy="28575"/>
            </a:xfrm>
            <a:prstGeom prst="rect">
              <a:avLst/>
            </a:pr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04" name="Rectangle 71"/>
            <p:cNvSpPr/>
            <p:nvPr/>
          </p:nvSpPr>
          <p:spPr>
            <a:xfrm>
              <a:off x="1325562" y="2085975"/>
              <a:ext cx="28576" cy="47625"/>
            </a:xfrm>
            <a:prstGeom prst="rect">
              <a:avLst/>
            </a:prstGeom>
            <a:solidFill>
              <a:srgbClr val="0080FF"/>
            </a:solidFill>
            <a:ln w="3175" cap="flat">
              <a:solidFill>
                <a:srgbClr val="0080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05" name="Rectangle 72"/>
            <p:cNvSpPr/>
            <p:nvPr/>
          </p:nvSpPr>
          <p:spPr>
            <a:xfrm>
              <a:off x="1392237" y="2085975"/>
              <a:ext cx="28576" cy="47625"/>
            </a:xfrm>
            <a:prstGeom prst="rect">
              <a:avLst/>
            </a:prstGeom>
            <a:solidFill>
              <a:srgbClr val="0080FF"/>
            </a:solidFill>
            <a:ln w="3175" cap="flat">
              <a:solidFill>
                <a:srgbClr val="0080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06" name="Rectangle 73"/>
            <p:cNvSpPr/>
            <p:nvPr/>
          </p:nvSpPr>
          <p:spPr>
            <a:xfrm>
              <a:off x="1430337" y="2066925"/>
              <a:ext cx="1905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07" name="Rectangle 74"/>
            <p:cNvSpPr/>
            <p:nvPr/>
          </p:nvSpPr>
          <p:spPr>
            <a:xfrm>
              <a:off x="1476375" y="2066925"/>
              <a:ext cx="1270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08" name="Rectangle 75"/>
            <p:cNvSpPr/>
            <p:nvPr/>
          </p:nvSpPr>
          <p:spPr>
            <a:xfrm>
              <a:off x="1506537" y="2066925"/>
              <a:ext cx="1905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09" name="Rectangle 76"/>
            <p:cNvSpPr/>
            <p:nvPr/>
          </p:nvSpPr>
          <p:spPr>
            <a:xfrm>
              <a:off x="1535112" y="2085975"/>
              <a:ext cx="28576" cy="47625"/>
            </a:xfrm>
            <a:prstGeom prst="rect">
              <a:avLst/>
            </a:prstGeom>
            <a:solidFill>
              <a:srgbClr val="0080FF"/>
            </a:solidFill>
            <a:ln w="3175" cap="flat">
              <a:solidFill>
                <a:srgbClr val="0080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0" name="Rectangle 77"/>
            <p:cNvSpPr/>
            <p:nvPr/>
          </p:nvSpPr>
          <p:spPr>
            <a:xfrm>
              <a:off x="1620837" y="2085975"/>
              <a:ext cx="28576" cy="47625"/>
            </a:xfrm>
            <a:prstGeom prst="rect">
              <a:avLst/>
            </a:prstGeom>
            <a:solidFill>
              <a:srgbClr val="0080FF"/>
            </a:solidFill>
            <a:ln w="3175" cap="flat">
              <a:solidFill>
                <a:srgbClr val="0080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1" name="Rectangle 78"/>
            <p:cNvSpPr/>
            <p:nvPr/>
          </p:nvSpPr>
          <p:spPr>
            <a:xfrm>
              <a:off x="1658937" y="2066925"/>
              <a:ext cx="1905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2" name="Rectangle 79"/>
            <p:cNvSpPr/>
            <p:nvPr/>
          </p:nvSpPr>
          <p:spPr>
            <a:xfrm>
              <a:off x="1724025" y="2066925"/>
              <a:ext cx="1270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3" name="Rectangle 80"/>
            <p:cNvSpPr/>
            <p:nvPr/>
          </p:nvSpPr>
          <p:spPr>
            <a:xfrm>
              <a:off x="1790700" y="2066925"/>
              <a:ext cx="1270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4" name="Rectangle 81"/>
            <p:cNvSpPr/>
            <p:nvPr/>
          </p:nvSpPr>
          <p:spPr>
            <a:xfrm>
              <a:off x="1849437" y="2066925"/>
              <a:ext cx="1905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5" name="Rectangle 82"/>
            <p:cNvSpPr/>
            <p:nvPr/>
          </p:nvSpPr>
          <p:spPr>
            <a:xfrm>
              <a:off x="1906587" y="2085975"/>
              <a:ext cx="66676" cy="47625"/>
            </a:xfrm>
            <a:prstGeom prst="rect">
              <a:avLst/>
            </a:prstGeom>
            <a:solidFill>
              <a:srgbClr val="0080FF"/>
            </a:solidFill>
            <a:ln w="3175" cap="flat">
              <a:solidFill>
                <a:srgbClr val="0080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6" name="Rectangle 83"/>
            <p:cNvSpPr/>
            <p:nvPr/>
          </p:nvSpPr>
          <p:spPr>
            <a:xfrm>
              <a:off x="2057400" y="2066925"/>
              <a:ext cx="1270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7" name="Rectangle 84"/>
            <p:cNvSpPr/>
            <p:nvPr/>
          </p:nvSpPr>
          <p:spPr>
            <a:xfrm>
              <a:off x="2116137" y="2066925"/>
              <a:ext cx="1905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8" name="Rectangle 85"/>
            <p:cNvSpPr/>
            <p:nvPr/>
          </p:nvSpPr>
          <p:spPr>
            <a:xfrm>
              <a:off x="2181225" y="2066925"/>
              <a:ext cx="1270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9" name="Rectangle 86"/>
            <p:cNvSpPr/>
            <p:nvPr/>
          </p:nvSpPr>
          <p:spPr>
            <a:xfrm>
              <a:off x="2287587" y="2085975"/>
              <a:ext cx="57151" cy="47625"/>
            </a:xfrm>
            <a:prstGeom prst="rect">
              <a:avLst/>
            </a:prstGeom>
            <a:solidFill>
              <a:srgbClr val="0080FF"/>
            </a:solidFill>
            <a:ln w="3175" cap="flat">
              <a:solidFill>
                <a:srgbClr val="0080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20" name="Rectangle 87"/>
            <p:cNvSpPr/>
            <p:nvPr/>
          </p:nvSpPr>
          <p:spPr>
            <a:xfrm>
              <a:off x="2409825" y="2066925"/>
              <a:ext cx="1270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21" name="Rectangle 88"/>
            <p:cNvSpPr/>
            <p:nvPr/>
          </p:nvSpPr>
          <p:spPr>
            <a:xfrm>
              <a:off x="2487612" y="2085975"/>
              <a:ext cx="66676" cy="47625"/>
            </a:xfrm>
            <a:prstGeom prst="rect">
              <a:avLst/>
            </a:prstGeom>
            <a:solidFill>
              <a:srgbClr val="0080FF"/>
            </a:solidFill>
            <a:ln w="3175" cap="flat">
              <a:solidFill>
                <a:srgbClr val="0080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22" name="Rectangle 89"/>
            <p:cNvSpPr/>
            <p:nvPr/>
          </p:nvSpPr>
          <p:spPr>
            <a:xfrm>
              <a:off x="2640012" y="2066925"/>
              <a:ext cx="1905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23" name="Rectangle 90"/>
            <p:cNvSpPr/>
            <p:nvPr/>
          </p:nvSpPr>
          <p:spPr>
            <a:xfrm>
              <a:off x="2697162" y="2066925"/>
              <a:ext cx="1905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24" name="Rectangle 91"/>
            <p:cNvSpPr/>
            <p:nvPr/>
          </p:nvSpPr>
          <p:spPr>
            <a:xfrm>
              <a:off x="2762250" y="2066925"/>
              <a:ext cx="1270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25" name="Rectangle 92"/>
            <p:cNvSpPr/>
            <p:nvPr/>
          </p:nvSpPr>
          <p:spPr>
            <a:xfrm>
              <a:off x="2868612" y="2085975"/>
              <a:ext cx="57151" cy="47625"/>
            </a:xfrm>
            <a:prstGeom prst="rect">
              <a:avLst/>
            </a:prstGeom>
            <a:solidFill>
              <a:srgbClr val="0080FF"/>
            </a:solidFill>
            <a:ln w="3175" cap="flat">
              <a:solidFill>
                <a:srgbClr val="0080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26" name="Rectangle 93"/>
            <p:cNvSpPr/>
            <p:nvPr/>
          </p:nvSpPr>
          <p:spPr>
            <a:xfrm>
              <a:off x="2971800" y="2066925"/>
              <a:ext cx="1270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27" name="Rectangle 94"/>
            <p:cNvSpPr/>
            <p:nvPr/>
          </p:nvSpPr>
          <p:spPr>
            <a:xfrm>
              <a:off x="3030537" y="2066925"/>
              <a:ext cx="1905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28" name="Rectangle 95"/>
            <p:cNvSpPr/>
            <p:nvPr/>
          </p:nvSpPr>
          <p:spPr>
            <a:xfrm>
              <a:off x="3097212" y="2066925"/>
              <a:ext cx="1905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29" name="Rectangle 96"/>
            <p:cNvSpPr/>
            <p:nvPr/>
          </p:nvSpPr>
          <p:spPr>
            <a:xfrm>
              <a:off x="3162300" y="2066925"/>
              <a:ext cx="1270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0" name="Rectangle 97"/>
            <p:cNvSpPr/>
            <p:nvPr/>
          </p:nvSpPr>
          <p:spPr>
            <a:xfrm>
              <a:off x="3192462" y="2085975"/>
              <a:ext cx="28576" cy="47625"/>
            </a:xfrm>
            <a:prstGeom prst="rect">
              <a:avLst/>
            </a:prstGeom>
            <a:solidFill>
              <a:srgbClr val="0080FF"/>
            </a:solidFill>
            <a:ln w="3175" cap="flat">
              <a:solidFill>
                <a:srgbClr val="0080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1" name="Rectangle 98"/>
            <p:cNvSpPr/>
            <p:nvPr/>
          </p:nvSpPr>
          <p:spPr>
            <a:xfrm>
              <a:off x="3278187" y="2085975"/>
              <a:ext cx="28576" cy="47625"/>
            </a:xfrm>
            <a:prstGeom prst="rect">
              <a:avLst/>
            </a:prstGeom>
            <a:solidFill>
              <a:srgbClr val="0080FF"/>
            </a:solidFill>
            <a:ln w="3175" cap="flat">
              <a:solidFill>
                <a:srgbClr val="0080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2" name="Rectangle 99"/>
            <p:cNvSpPr/>
            <p:nvPr/>
          </p:nvSpPr>
          <p:spPr>
            <a:xfrm>
              <a:off x="3314700" y="2066925"/>
              <a:ext cx="1270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3" name="Rectangle 100"/>
            <p:cNvSpPr/>
            <p:nvPr/>
          </p:nvSpPr>
          <p:spPr>
            <a:xfrm>
              <a:off x="3344862" y="2066925"/>
              <a:ext cx="1905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4" name="Rectangle 101"/>
            <p:cNvSpPr/>
            <p:nvPr/>
          </p:nvSpPr>
          <p:spPr>
            <a:xfrm>
              <a:off x="3390900" y="2066925"/>
              <a:ext cx="1270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5" name="Rectangle 102"/>
            <p:cNvSpPr/>
            <p:nvPr/>
          </p:nvSpPr>
          <p:spPr>
            <a:xfrm>
              <a:off x="3421062" y="2085975"/>
              <a:ext cx="19051" cy="47625"/>
            </a:xfrm>
            <a:prstGeom prst="rect">
              <a:avLst/>
            </a:prstGeom>
            <a:solidFill>
              <a:srgbClr val="0080FF"/>
            </a:solidFill>
            <a:ln w="3175" cap="flat">
              <a:solidFill>
                <a:srgbClr val="0080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6" name="Rectangle 103"/>
            <p:cNvSpPr/>
            <p:nvPr/>
          </p:nvSpPr>
          <p:spPr>
            <a:xfrm>
              <a:off x="3478212" y="2085975"/>
              <a:ext cx="28576" cy="47625"/>
            </a:xfrm>
            <a:prstGeom prst="rect">
              <a:avLst/>
            </a:prstGeom>
            <a:solidFill>
              <a:srgbClr val="0080FF"/>
            </a:solidFill>
            <a:ln w="3175" cap="flat">
              <a:solidFill>
                <a:srgbClr val="0080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7" name="Rectangle 104"/>
            <p:cNvSpPr/>
            <p:nvPr/>
          </p:nvSpPr>
          <p:spPr>
            <a:xfrm>
              <a:off x="3571875" y="2105025"/>
              <a:ext cx="12701" cy="28575"/>
            </a:xfrm>
            <a:prstGeom prst="rect">
              <a:avLst/>
            </a:pr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8" name="Rectangle 105"/>
            <p:cNvSpPr/>
            <p:nvPr/>
          </p:nvSpPr>
          <p:spPr>
            <a:xfrm>
              <a:off x="3676650" y="2105025"/>
              <a:ext cx="12701" cy="28575"/>
            </a:xfrm>
            <a:prstGeom prst="rect">
              <a:avLst/>
            </a:pr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39" name="Rectangle 106"/>
            <p:cNvSpPr/>
            <p:nvPr/>
          </p:nvSpPr>
          <p:spPr>
            <a:xfrm>
              <a:off x="3763962" y="2105025"/>
              <a:ext cx="133351" cy="28575"/>
            </a:xfrm>
            <a:prstGeom prst="rect">
              <a:avLst/>
            </a:prstGeom>
            <a:solidFill>
              <a:srgbClr val="008080"/>
            </a:solidFill>
            <a:ln w="3175" cap="flat">
              <a:solidFill>
                <a:srgbClr val="00808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40" name="Rectangle 107"/>
            <p:cNvSpPr/>
            <p:nvPr/>
          </p:nvSpPr>
          <p:spPr>
            <a:xfrm>
              <a:off x="3954462" y="2105025"/>
              <a:ext cx="133351" cy="28575"/>
            </a:xfrm>
            <a:prstGeom prst="rect">
              <a:avLst/>
            </a:prstGeom>
            <a:solidFill>
              <a:srgbClr val="008080"/>
            </a:solidFill>
            <a:ln w="3175" cap="flat">
              <a:solidFill>
                <a:srgbClr val="00808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41" name="Rectangle 108"/>
            <p:cNvSpPr/>
            <p:nvPr/>
          </p:nvSpPr>
          <p:spPr>
            <a:xfrm>
              <a:off x="4144962" y="2105025"/>
              <a:ext cx="133351" cy="28575"/>
            </a:xfrm>
            <a:prstGeom prst="rect">
              <a:avLst/>
            </a:prstGeom>
            <a:solidFill>
              <a:srgbClr val="008080"/>
            </a:solidFill>
            <a:ln w="3175" cap="flat">
              <a:solidFill>
                <a:srgbClr val="00808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42" name="Rectangle 109"/>
            <p:cNvSpPr/>
            <p:nvPr/>
          </p:nvSpPr>
          <p:spPr>
            <a:xfrm>
              <a:off x="4335462" y="2105025"/>
              <a:ext cx="133351" cy="28575"/>
            </a:xfrm>
            <a:prstGeom prst="rect">
              <a:avLst/>
            </a:prstGeom>
            <a:solidFill>
              <a:srgbClr val="008080"/>
            </a:solidFill>
            <a:ln w="3175" cap="flat">
              <a:solidFill>
                <a:srgbClr val="00808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43" name="Rectangle 110"/>
            <p:cNvSpPr/>
            <p:nvPr/>
          </p:nvSpPr>
          <p:spPr>
            <a:xfrm>
              <a:off x="4543425" y="2105025"/>
              <a:ext cx="12701" cy="28575"/>
            </a:xfrm>
            <a:prstGeom prst="rect">
              <a:avLst/>
            </a:pr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44" name="Rectangle 111"/>
            <p:cNvSpPr/>
            <p:nvPr/>
          </p:nvSpPr>
          <p:spPr>
            <a:xfrm>
              <a:off x="4648200" y="2105025"/>
              <a:ext cx="12701" cy="28575"/>
            </a:xfrm>
            <a:prstGeom prst="rect">
              <a:avLst/>
            </a:prstGeom>
            <a:solidFill>
              <a:srgbClr val="000000"/>
            </a:solidFill>
            <a:ln w="317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45" name="Rectangle 112"/>
            <p:cNvSpPr/>
            <p:nvPr/>
          </p:nvSpPr>
          <p:spPr>
            <a:xfrm>
              <a:off x="4714875" y="2085975"/>
              <a:ext cx="12701" cy="47625"/>
            </a:xfrm>
            <a:prstGeom prst="rect">
              <a:avLst/>
            </a:prstGeom>
            <a:solidFill>
              <a:srgbClr val="0080FF"/>
            </a:solidFill>
            <a:ln w="3175" cap="flat">
              <a:solidFill>
                <a:srgbClr val="0080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46" name="Rectangle 113"/>
            <p:cNvSpPr/>
            <p:nvPr/>
          </p:nvSpPr>
          <p:spPr>
            <a:xfrm>
              <a:off x="4733925" y="2085975"/>
              <a:ext cx="12701" cy="47625"/>
            </a:xfrm>
            <a:prstGeom prst="rect">
              <a:avLst/>
            </a:prstGeom>
            <a:solidFill>
              <a:srgbClr val="0080FF"/>
            </a:solidFill>
            <a:ln w="3175" cap="flat">
              <a:solidFill>
                <a:srgbClr val="0080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47" name="Rectangle 114"/>
            <p:cNvSpPr/>
            <p:nvPr/>
          </p:nvSpPr>
          <p:spPr>
            <a:xfrm>
              <a:off x="4752975" y="2085975"/>
              <a:ext cx="12701" cy="47625"/>
            </a:xfrm>
            <a:prstGeom prst="rect">
              <a:avLst/>
            </a:prstGeom>
            <a:solidFill>
              <a:srgbClr val="0080FF"/>
            </a:solidFill>
            <a:ln w="3175" cap="flat">
              <a:solidFill>
                <a:srgbClr val="0080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48" name="Rectangle 115"/>
            <p:cNvSpPr/>
            <p:nvPr/>
          </p:nvSpPr>
          <p:spPr>
            <a:xfrm>
              <a:off x="4830762" y="2085975"/>
              <a:ext cx="47626" cy="47625"/>
            </a:xfrm>
            <a:prstGeom prst="rect">
              <a:avLst/>
            </a:prstGeom>
            <a:solidFill>
              <a:srgbClr val="0080FF"/>
            </a:solidFill>
            <a:ln w="3175" cap="flat">
              <a:solidFill>
                <a:srgbClr val="0080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49" name="Rectangle 116"/>
            <p:cNvSpPr/>
            <p:nvPr/>
          </p:nvSpPr>
          <p:spPr>
            <a:xfrm>
              <a:off x="4906963" y="2085975"/>
              <a:ext cx="47626" cy="47625"/>
            </a:xfrm>
            <a:prstGeom prst="rect">
              <a:avLst/>
            </a:prstGeom>
            <a:solidFill>
              <a:srgbClr val="0080FF"/>
            </a:solidFill>
            <a:ln w="3175" cap="flat">
              <a:solidFill>
                <a:srgbClr val="0080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0" name="Rectangle 117"/>
            <p:cNvSpPr/>
            <p:nvPr/>
          </p:nvSpPr>
          <p:spPr>
            <a:xfrm>
              <a:off x="4962525" y="2066925"/>
              <a:ext cx="1270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1" name="Rectangle 118"/>
            <p:cNvSpPr/>
            <p:nvPr/>
          </p:nvSpPr>
          <p:spPr>
            <a:xfrm>
              <a:off x="5019675" y="2066925"/>
              <a:ext cx="1270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2" name="Rectangle 119"/>
            <p:cNvSpPr/>
            <p:nvPr/>
          </p:nvSpPr>
          <p:spPr>
            <a:xfrm>
              <a:off x="5048250" y="2066925"/>
              <a:ext cx="1270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3" name="Rectangle 120"/>
            <p:cNvSpPr/>
            <p:nvPr/>
          </p:nvSpPr>
          <p:spPr>
            <a:xfrm>
              <a:off x="5068888" y="2085975"/>
              <a:ext cx="47626" cy="47625"/>
            </a:xfrm>
            <a:prstGeom prst="rect">
              <a:avLst/>
            </a:prstGeom>
            <a:solidFill>
              <a:srgbClr val="0080FF"/>
            </a:solidFill>
            <a:ln w="3175" cap="flat">
              <a:solidFill>
                <a:srgbClr val="0080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4" name="Rectangle 121"/>
            <p:cNvSpPr/>
            <p:nvPr/>
          </p:nvSpPr>
          <p:spPr>
            <a:xfrm>
              <a:off x="5145088" y="2085975"/>
              <a:ext cx="38101" cy="47625"/>
            </a:xfrm>
            <a:prstGeom prst="rect">
              <a:avLst/>
            </a:prstGeom>
            <a:solidFill>
              <a:srgbClr val="0080FF"/>
            </a:solidFill>
            <a:ln w="3175" cap="flat">
              <a:solidFill>
                <a:srgbClr val="0080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5" name="Rectangle 122"/>
            <p:cNvSpPr/>
            <p:nvPr/>
          </p:nvSpPr>
          <p:spPr>
            <a:xfrm>
              <a:off x="5210175" y="2066925"/>
              <a:ext cx="1270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6" name="Rectangle 123"/>
            <p:cNvSpPr/>
            <p:nvPr/>
          </p:nvSpPr>
          <p:spPr>
            <a:xfrm>
              <a:off x="5259388" y="2066925"/>
              <a:ext cx="1905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7" name="Rectangle 124"/>
            <p:cNvSpPr/>
            <p:nvPr/>
          </p:nvSpPr>
          <p:spPr>
            <a:xfrm>
              <a:off x="5314950" y="2066925"/>
              <a:ext cx="1270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8" name="Rectangle 125"/>
            <p:cNvSpPr/>
            <p:nvPr/>
          </p:nvSpPr>
          <p:spPr>
            <a:xfrm>
              <a:off x="5372100" y="2066925"/>
              <a:ext cx="1270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9" name="Rectangle 126"/>
            <p:cNvSpPr/>
            <p:nvPr/>
          </p:nvSpPr>
          <p:spPr>
            <a:xfrm>
              <a:off x="5411788" y="2085975"/>
              <a:ext cx="66676" cy="47625"/>
            </a:xfrm>
            <a:prstGeom prst="rect">
              <a:avLst/>
            </a:prstGeom>
            <a:solidFill>
              <a:srgbClr val="0080FF"/>
            </a:solidFill>
            <a:ln w="3175" cap="flat">
              <a:solidFill>
                <a:srgbClr val="0080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0" name="Rectangle 127"/>
            <p:cNvSpPr/>
            <p:nvPr/>
          </p:nvSpPr>
          <p:spPr>
            <a:xfrm>
              <a:off x="5564188" y="2066925"/>
              <a:ext cx="1905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1" name="Rectangle 128"/>
            <p:cNvSpPr/>
            <p:nvPr/>
          </p:nvSpPr>
          <p:spPr>
            <a:xfrm>
              <a:off x="5621338" y="2066925"/>
              <a:ext cx="1905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2" name="Rectangle 129"/>
            <p:cNvSpPr/>
            <p:nvPr/>
          </p:nvSpPr>
          <p:spPr>
            <a:xfrm>
              <a:off x="5686425" y="2066925"/>
              <a:ext cx="1270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3" name="Rectangle 130"/>
            <p:cNvSpPr/>
            <p:nvPr/>
          </p:nvSpPr>
          <p:spPr>
            <a:xfrm>
              <a:off x="5792788" y="2085975"/>
              <a:ext cx="57151" cy="47625"/>
            </a:xfrm>
            <a:prstGeom prst="rect">
              <a:avLst/>
            </a:prstGeom>
            <a:solidFill>
              <a:srgbClr val="0080FF"/>
            </a:solidFill>
            <a:ln w="3175" cap="flat">
              <a:solidFill>
                <a:srgbClr val="0080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4" name="Rectangle 131"/>
            <p:cNvSpPr/>
            <p:nvPr/>
          </p:nvSpPr>
          <p:spPr>
            <a:xfrm>
              <a:off x="5916613" y="2066925"/>
              <a:ext cx="1905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5" name="Rectangle 132"/>
            <p:cNvSpPr/>
            <p:nvPr/>
          </p:nvSpPr>
          <p:spPr>
            <a:xfrm>
              <a:off x="5992813" y="2085975"/>
              <a:ext cx="66676" cy="47625"/>
            </a:xfrm>
            <a:prstGeom prst="rect">
              <a:avLst/>
            </a:prstGeom>
            <a:solidFill>
              <a:srgbClr val="0080FF"/>
            </a:solidFill>
            <a:ln w="3175" cap="flat">
              <a:solidFill>
                <a:srgbClr val="0080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6" name="Rectangle 133"/>
            <p:cNvSpPr/>
            <p:nvPr/>
          </p:nvSpPr>
          <p:spPr>
            <a:xfrm>
              <a:off x="6145213" y="2066925"/>
              <a:ext cx="1905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7" name="Rectangle 134"/>
            <p:cNvSpPr/>
            <p:nvPr/>
          </p:nvSpPr>
          <p:spPr>
            <a:xfrm>
              <a:off x="6202363" y="2066925"/>
              <a:ext cx="1905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8" name="Rectangle 135"/>
            <p:cNvSpPr/>
            <p:nvPr/>
          </p:nvSpPr>
          <p:spPr>
            <a:xfrm>
              <a:off x="6269038" y="2066925"/>
              <a:ext cx="1905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69" name="Rectangle 136"/>
            <p:cNvSpPr/>
            <p:nvPr/>
          </p:nvSpPr>
          <p:spPr>
            <a:xfrm>
              <a:off x="6373813" y="2085975"/>
              <a:ext cx="57151" cy="47625"/>
            </a:xfrm>
            <a:prstGeom prst="rect">
              <a:avLst/>
            </a:prstGeom>
            <a:solidFill>
              <a:srgbClr val="0080FF"/>
            </a:solidFill>
            <a:ln w="3175" cap="flat">
              <a:solidFill>
                <a:srgbClr val="0080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70" name="Rectangle 137"/>
            <p:cNvSpPr/>
            <p:nvPr/>
          </p:nvSpPr>
          <p:spPr>
            <a:xfrm>
              <a:off x="6467475" y="2066925"/>
              <a:ext cx="1270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71" name="Rectangle 138"/>
            <p:cNvSpPr/>
            <p:nvPr/>
          </p:nvSpPr>
          <p:spPr>
            <a:xfrm>
              <a:off x="6516688" y="2066925"/>
              <a:ext cx="1905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72" name="Rectangle 139"/>
            <p:cNvSpPr/>
            <p:nvPr/>
          </p:nvSpPr>
          <p:spPr>
            <a:xfrm>
              <a:off x="6572250" y="2066925"/>
              <a:ext cx="1270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73" name="Rectangle 140"/>
            <p:cNvSpPr/>
            <p:nvPr/>
          </p:nvSpPr>
          <p:spPr>
            <a:xfrm>
              <a:off x="6629400" y="2066925"/>
              <a:ext cx="1270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74" name="Rectangle 141"/>
            <p:cNvSpPr/>
            <p:nvPr/>
          </p:nvSpPr>
          <p:spPr>
            <a:xfrm>
              <a:off x="6659563" y="2085975"/>
              <a:ext cx="38101" cy="47625"/>
            </a:xfrm>
            <a:prstGeom prst="rect">
              <a:avLst/>
            </a:prstGeom>
            <a:solidFill>
              <a:srgbClr val="0080FF"/>
            </a:solidFill>
            <a:ln w="3175" cap="flat">
              <a:solidFill>
                <a:srgbClr val="0080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75" name="Rectangle 142"/>
            <p:cNvSpPr/>
            <p:nvPr/>
          </p:nvSpPr>
          <p:spPr>
            <a:xfrm>
              <a:off x="6735763" y="2085975"/>
              <a:ext cx="38101" cy="47625"/>
            </a:xfrm>
            <a:prstGeom prst="rect">
              <a:avLst/>
            </a:prstGeom>
            <a:solidFill>
              <a:srgbClr val="0080FF"/>
            </a:solidFill>
            <a:ln w="3175" cap="flat">
              <a:solidFill>
                <a:srgbClr val="0080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76" name="Rectangle 143"/>
            <p:cNvSpPr/>
            <p:nvPr/>
          </p:nvSpPr>
          <p:spPr>
            <a:xfrm>
              <a:off x="6791325" y="2066925"/>
              <a:ext cx="1270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77" name="Rectangle 144"/>
            <p:cNvSpPr/>
            <p:nvPr/>
          </p:nvSpPr>
          <p:spPr>
            <a:xfrm>
              <a:off x="6819900" y="2066925"/>
              <a:ext cx="1270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78" name="Rectangle 145"/>
            <p:cNvSpPr/>
            <p:nvPr/>
          </p:nvSpPr>
          <p:spPr>
            <a:xfrm>
              <a:off x="6869113" y="2066925"/>
              <a:ext cx="19051" cy="66675"/>
            </a:xfrm>
            <a:prstGeom prst="rect">
              <a:avLst/>
            </a:pr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79" name="Rectangle 146"/>
            <p:cNvSpPr/>
            <p:nvPr/>
          </p:nvSpPr>
          <p:spPr>
            <a:xfrm>
              <a:off x="6897688" y="2085975"/>
              <a:ext cx="38101" cy="47625"/>
            </a:xfrm>
            <a:prstGeom prst="rect">
              <a:avLst/>
            </a:prstGeom>
            <a:solidFill>
              <a:srgbClr val="0080FF"/>
            </a:solidFill>
            <a:ln w="3175" cap="flat">
              <a:solidFill>
                <a:srgbClr val="0080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80" name="Rectangle 147"/>
            <p:cNvSpPr/>
            <p:nvPr/>
          </p:nvSpPr>
          <p:spPr>
            <a:xfrm>
              <a:off x="6973888" y="2085975"/>
              <a:ext cx="47626" cy="47625"/>
            </a:xfrm>
            <a:prstGeom prst="rect">
              <a:avLst/>
            </a:prstGeom>
            <a:solidFill>
              <a:srgbClr val="0080FF"/>
            </a:solidFill>
            <a:ln w="3175" cap="flat">
              <a:solidFill>
                <a:srgbClr val="0080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382" name="Rectangle 2"/>
          <p:cNvSpPr txBox="1"/>
          <p:nvPr/>
        </p:nvSpPr>
        <p:spPr>
          <a:xfrm>
            <a:off x="3516903" y="1278804"/>
            <a:ext cx="1893887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450" tIns="44450" rIns="44450" bIns="44450" anchor="ctr">
            <a:spAutoFit/>
          </a:bodyPr>
          <a:lstStyle/>
          <a:p>
            <a:pPr algn="ctr">
              <a:lnSpc>
                <a:spcPct val="85000"/>
              </a:lnSpc>
              <a:defRPr sz="1600">
                <a:solidFill>
                  <a:srgbClr val="000066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t>Pass-1 ‘up’</a:t>
            </a:r>
          </a:p>
        </p:txBody>
      </p:sp>
      <p:sp>
        <p:nvSpPr>
          <p:cNvPr id="383" name="Rectangle 2"/>
          <p:cNvSpPr txBox="1"/>
          <p:nvPr/>
        </p:nvSpPr>
        <p:spPr>
          <a:xfrm>
            <a:off x="607014" y="3637035"/>
            <a:ext cx="884239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450" tIns="44450" rIns="44450" bIns="44450" anchor="ctr">
            <a:spAutoFit/>
          </a:bodyPr>
          <a:lstStyle>
            <a:lvl1pPr algn="ctr">
              <a:lnSpc>
                <a:spcPct val="85000"/>
              </a:lnSpc>
              <a:defRPr sz="1200">
                <a:solidFill>
                  <a:srgbClr val="000066"/>
                </a:solidFill>
              </a:defRPr>
            </a:lvl1pPr>
          </a:lstStyle>
          <a:p>
            <a:r>
              <a:t>5 MeV</a:t>
            </a:r>
          </a:p>
        </p:txBody>
      </p:sp>
      <p:sp>
        <p:nvSpPr>
          <p:cNvPr id="384" name="Rectangle 2"/>
          <p:cNvSpPr txBox="1"/>
          <p:nvPr/>
        </p:nvSpPr>
        <p:spPr>
          <a:xfrm>
            <a:off x="1857965" y="3648148"/>
            <a:ext cx="882651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450" tIns="44450" rIns="44450" bIns="44450" anchor="ctr">
            <a:spAutoFit/>
          </a:bodyPr>
          <a:lstStyle>
            <a:lvl1pPr algn="ctr">
              <a:lnSpc>
                <a:spcPct val="85000"/>
              </a:lnSpc>
              <a:defRPr sz="1200">
                <a:solidFill>
                  <a:srgbClr val="000066"/>
                </a:solidFill>
              </a:defRPr>
            </a:lvl1pPr>
          </a:lstStyle>
          <a:p>
            <a:r>
              <a:t>71 MeV</a:t>
            </a:r>
          </a:p>
        </p:txBody>
      </p:sp>
      <p:sp>
        <p:nvSpPr>
          <p:cNvPr id="385" name="Rectangle 2"/>
          <p:cNvSpPr txBox="1"/>
          <p:nvPr/>
        </p:nvSpPr>
        <p:spPr>
          <a:xfrm>
            <a:off x="5274264" y="3648941"/>
            <a:ext cx="884239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450" tIns="44450" rIns="44450" bIns="44450" anchor="ctr">
            <a:spAutoFit/>
          </a:bodyPr>
          <a:lstStyle>
            <a:lvl1pPr algn="ctr">
              <a:lnSpc>
                <a:spcPct val="85000"/>
              </a:lnSpc>
              <a:defRPr sz="1200">
                <a:solidFill>
                  <a:srgbClr val="000066"/>
                </a:solidFill>
              </a:defRPr>
            </a:lvl1pPr>
          </a:lstStyle>
          <a:p>
            <a:r>
              <a:t>137 MeV</a:t>
            </a:r>
          </a:p>
        </p:txBody>
      </p:sp>
      <p:grpSp>
        <p:nvGrpSpPr>
          <p:cNvPr id="531" name="Group 438"/>
          <p:cNvGrpSpPr/>
          <p:nvPr/>
        </p:nvGrpSpPr>
        <p:grpSpPr>
          <a:xfrm>
            <a:off x="680039" y="4045817"/>
            <a:ext cx="7751764" cy="2474119"/>
            <a:chOff x="0" y="0"/>
            <a:chExt cx="7751763" cy="2474118"/>
          </a:xfrm>
        </p:grpSpPr>
        <p:sp>
          <p:nvSpPr>
            <p:cNvPr id="386" name="Rectangle 2"/>
            <p:cNvSpPr txBox="1"/>
            <p:nvPr/>
          </p:nvSpPr>
          <p:spPr>
            <a:xfrm>
              <a:off x="0" y="2194718"/>
              <a:ext cx="882650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4450" tIns="44450" rIns="44450" bIns="44450" numCol="1" anchor="ctr">
              <a:spAutoFit/>
            </a:bodyPr>
            <a:lstStyle>
              <a:lvl1pPr algn="ctr">
                <a:lnSpc>
                  <a:spcPct val="85000"/>
                </a:lnSpc>
                <a:defRPr sz="1200">
                  <a:solidFill>
                    <a:srgbClr val="000066"/>
                  </a:solidFill>
                </a:defRPr>
              </a:lvl1pPr>
            </a:lstStyle>
            <a:p>
              <a:r>
                <a:t>137 MeV</a:t>
              </a:r>
            </a:p>
          </p:txBody>
        </p:sp>
        <p:grpSp>
          <p:nvGrpSpPr>
            <p:cNvPr id="528" name="Group 151"/>
            <p:cNvGrpSpPr/>
            <p:nvPr/>
          </p:nvGrpSpPr>
          <p:grpSpPr>
            <a:xfrm>
              <a:off x="238316" y="0"/>
              <a:ext cx="7157988" cy="2143606"/>
              <a:chOff x="0" y="0"/>
              <a:chExt cx="7157987" cy="2143605"/>
            </a:xfrm>
          </p:grpSpPr>
          <p:sp>
            <p:nvSpPr>
              <p:cNvPr id="387" name="Rectangle 152"/>
              <p:cNvSpPr/>
              <p:nvPr/>
            </p:nvSpPr>
            <p:spPr>
              <a:xfrm>
                <a:off x="1587" y="0"/>
                <a:ext cx="7134175" cy="214360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88" name="Rectangle 153"/>
              <p:cNvSpPr/>
              <p:nvPr/>
            </p:nvSpPr>
            <p:spPr>
              <a:xfrm>
                <a:off x="115886" y="228651"/>
                <a:ext cx="6905576" cy="1676777"/>
              </a:xfrm>
              <a:prstGeom prst="rect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89" name="Rectangle 154"/>
              <p:cNvSpPr txBox="1"/>
              <p:nvPr/>
            </p:nvSpPr>
            <p:spPr>
              <a:xfrm>
                <a:off x="6621414" y="1924481"/>
                <a:ext cx="379959" cy="127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800" b="1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50.8316</a:t>
                </a:r>
              </a:p>
            </p:txBody>
          </p:sp>
          <p:sp>
            <p:nvSpPr>
              <p:cNvPr id="390" name="Rectangle 155"/>
              <p:cNvSpPr txBox="1"/>
              <p:nvPr/>
            </p:nvSpPr>
            <p:spPr>
              <a:xfrm>
                <a:off x="115886" y="1924481"/>
                <a:ext cx="127001" cy="127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800" b="1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0</a:t>
                </a:r>
              </a:p>
            </p:txBody>
          </p:sp>
          <p:sp>
            <p:nvSpPr>
              <p:cNvPr id="391" name="Rectangle 157"/>
              <p:cNvSpPr txBox="1"/>
              <p:nvPr/>
            </p:nvSpPr>
            <p:spPr>
              <a:xfrm>
                <a:off x="192086" y="123852"/>
                <a:ext cx="718394" cy="127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800" b="1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                         </a:t>
                </a:r>
              </a:p>
            </p:txBody>
          </p:sp>
          <p:sp>
            <p:nvSpPr>
              <p:cNvPr id="392" name="Rectangle 158"/>
              <p:cNvSpPr txBox="1"/>
              <p:nvPr/>
            </p:nvSpPr>
            <p:spPr>
              <a:xfrm rot="16200000">
                <a:off x="0" y="215976"/>
                <a:ext cx="127000" cy="127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800" b="1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20</a:t>
                </a:r>
              </a:p>
            </p:txBody>
          </p:sp>
          <p:sp>
            <p:nvSpPr>
              <p:cNvPr id="393" name="Rectangle 159"/>
              <p:cNvSpPr txBox="1"/>
              <p:nvPr/>
            </p:nvSpPr>
            <p:spPr>
              <a:xfrm rot="16200000">
                <a:off x="0" y="1787954"/>
                <a:ext cx="127000" cy="127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800" b="1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0</a:t>
                </a:r>
              </a:p>
            </p:txBody>
          </p:sp>
          <p:sp>
            <p:nvSpPr>
              <p:cNvPr id="394" name="Rectangle 160"/>
              <p:cNvSpPr txBox="1"/>
              <p:nvPr/>
            </p:nvSpPr>
            <p:spPr>
              <a:xfrm rot="16200000">
                <a:off x="7030987" y="157226"/>
                <a:ext cx="127001" cy="127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800" b="1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2</a:t>
                </a:r>
              </a:p>
            </p:txBody>
          </p:sp>
          <p:sp>
            <p:nvSpPr>
              <p:cNvPr id="395" name="Rectangle 161"/>
              <p:cNvSpPr txBox="1"/>
              <p:nvPr/>
            </p:nvSpPr>
            <p:spPr>
              <a:xfrm rot="16200000">
                <a:off x="7030987" y="1786366"/>
                <a:ext cx="127001" cy="127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800" b="1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-2</a:t>
                </a:r>
              </a:p>
            </p:txBody>
          </p:sp>
          <p:sp>
            <p:nvSpPr>
              <p:cNvPr id="396" name="Rectangle 162"/>
              <p:cNvSpPr txBox="1"/>
              <p:nvPr/>
            </p:nvSpPr>
            <p:spPr>
              <a:xfrm rot="16200000">
                <a:off x="-289074" y="965360"/>
                <a:ext cx="705148" cy="127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800" b="1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BETA_X&amp;Y[m]</a:t>
                </a:r>
              </a:p>
            </p:txBody>
          </p:sp>
          <p:sp>
            <p:nvSpPr>
              <p:cNvPr id="397" name="Rectangle 163"/>
              <p:cNvSpPr txBox="1"/>
              <p:nvPr/>
            </p:nvSpPr>
            <p:spPr>
              <a:xfrm rot="16200000">
                <a:off x="6757862" y="981310"/>
                <a:ext cx="673250" cy="127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800" b="1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DISP_X&amp;Y[m]</a:t>
                </a:r>
              </a:p>
            </p:txBody>
          </p:sp>
          <p:sp>
            <p:nvSpPr>
              <p:cNvPr id="398" name="Line 164"/>
              <p:cNvSpPr/>
              <p:nvPr/>
            </p:nvSpPr>
            <p:spPr>
              <a:xfrm flipH="1">
                <a:off x="6973838" y="390612"/>
                <a:ext cx="38100" cy="1588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99" name="Line 165"/>
              <p:cNvSpPr/>
              <p:nvPr/>
            </p:nvSpPr>
            <p:spPr>
              <a:xfrm>
                <a:off x="115886" y="390612"/>
                <a:ext cx="38100" cy="1588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00" name="Line 166"/>
              <p:cNvSpPr/>
              <p:nvPr/>
            </p:nvSpPr>
            <p:spPr>
              <a:xfrm flipV="1">
                <a:off x="801681" y="1867319"/>
                <a:ext cx="1588" cy="38109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01" name="Line 167"/>
              <p:cNvSpPr/>
              <p:nvPr/>
            </p:nvSpPr>
            <p:spPr>
              <a:xfrm>
                <a:off x="801681" y="228651"/>
                <a:ext cx="1588" cy="38109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02" name="Line 168"/>
              <p:cNvSpPr/>
              <p:nvPr/>
            </p:nvSpPr>
            <p:spPr>
              <a:xfrm flipH="1">
                <a:off x="6973838" y="562101"/>
                <a:ext cx="38100" cy="1588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03" name="Line 169"/>
              <p:cNvSpPr/>
              <p:nvPr/>
            </p:nvSpPr>
            <p:spPr>
              <a:xfrm>
                <a:off x="115886" y="562101"/>
                <a:ext cx="38100" cy="1588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04" name="Line 170"/>
              <p:cNvSpPr/>
              <p:nvPr/>
            </p:nvSpPr>
            <p:spPr>
              <a:xfrm flipV="1">
                <a:off x="1497001" y="1867319"/>
                <a:ext cx="1588" cy="38109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05" name="Line 171"/>
              <p:cNvSpPr/>
              <p:nvPr/>
            </p:nvSpPr>
            <p:spPr>
              <a:xfrm>
                <a:off x="1497001" y="228651"/>
                <a:ext cx="1588" cy="38109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06" name="Line 172"/>
              <p:cNvSpPr/>
              <p:nvPr/>
            </p:nvSpPr>
            <p:spPr>
              <a:xfrm flipH="1">
                <a:off x="6973838" y="733589"/>
                <a:ext cx="38100" cy="1588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07" name="Line 173"/>
              <p:cNvSpPr/>
              <p:nvPr/>
            </p:nvSpPr>
            <p:spPr>
              <a:xfrm>
                <a:off x="115886" y="733589"/>
                <a:ext cx="38100" cy="1588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08" name="Line 174"/>
              <p:cNvSpPr/>
              <p:nvPr/>
            </p:nvSpPr>
            <p:spPr>
              <a:xfrm flipV="1">
                <a:off x="2182796" y="1867319"/>
                <a:ext cx="1588" cy="38109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09" name="Line 175"/>
              <p:cNvSpPr/>
              <p:nvPr/>
            </p:nvSpPr>
            <p:spPr>
              <a:xfrm>
                <a:off x="2182796" y="228651"/>
                <a:ext cx="1588" cy="38109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10" name="Line 176"/>
              <p:cNvSpPr/>
              <p:nvPr/>
            </p:nvSpPr>
            <p:spPr>
              <a:xfrm flipH="1">
                <a:off x="6973838" y="895550"/>
                <a:ext cx="38100" cy="1588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11" name="Line 177"/>
              <p:cNvSpPr/>
              <p:nvPr/>
            </p:nvSpPr>
            <p:spPr>
              <a:xfrm>
                <a:off x="115886" y="895550"/>
                <a:ext cx="38100" cy="1588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12" name="Line 178"/>
              <p:cNvSpPr/>
              <p:nvPr/>
            </p:nvSpPr>
            <p:spPr>
              <a:xfrm flipV="1">
                <a:off x="2878116" y="1867319"/>
                <a:ext cx="1588" cy="38109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13" name="Line 179"/>
              <p:cNvSpPr/>
              <p:nvPr/>
            </p:nvSpPr>
            <p:spPr>
              <a:xfrm>
                <a:off x="2878116" y="228651"/>
                <a:ext cx="1588" cy="38109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14" name="Line 180"/>
              <p:cNvSpPr/>
              <p:nvPr/>
            </p:nvSpPr>
            <p:spPr>
              <a:xfrm flipH="1">
                <a:off x="6973838" y="1067039"/>
                <a:ext cx="38100" cy="1588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15" name="Line 181"/>
              <p:cNvSpPr/>
              <p:nvPr/>
            </p:nvSpPr>
            <p:spPr>
              <a:xfrm>
                <a:off x="115886" y="1067039"/>
                <a:ext cx="38100" cy="1588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16" name="Line 182"/>
              <p:cNvSpPr/>
              <p:nvPr/>
            </p:nvSpPr>
            <p:spPr>
              <a:xfrm flipV="1">
                <a:off x="3563911" y="1867319"/>
                <a:ext cx="1588" cy="38109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17" name="Line 183"/>
              <p:cNvSpPr/>
              <p:nvPr/>
            </p:nvSpPr>
            <p:spPr>
              <a:xfrm>
                <a:off x="3563911" y="228651"/>
                <a:ext cx="1588" cy="38109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18" name="Line 184"/>
              <p:cNvSpPr/>
              <p:nvPr/>
            </p:nvSpPr>
            <p:spPr>
              <a:xfrm flipH="1">
                <a:off x="6973838" y="1238527"/>
                <a:ext cx="38100" cy="1588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19" name="Line 185"/>
              <p:cNvSpPr/>
              <p:nvPr/>
            </p:nvSpPr>
            <p:spPr>
              <a:xfrm>
                <a:off x="115886" y="1238527"/>
                <a:ext cx="38100" cy="1588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20" name="Line 186"/>
              <p:cNvSpPr/>
              <p:nvPr/>
            </p:nvSpPr>
            <p:spPr>
              <a:xfrm flipV="1">
                <a:off x="4259231" y="1867319"/>
                <a:ext cx="1588" cy="38109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21" name="Line 187"/>
              <p:cNvSpPr/>
              <p:nvPr/>
            </p:nvSpPr>
            <p:spPr>
              <a:xfrm>
                <a:off x="4259231" y="228651"/>
                <a:ext cx="1588" cy="38109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22" name="Line 188"/>
              <p:cNvSpPr/>
              <p:nvPr/>
            </p:nvSpPr>
            <p:spPr>
              <a:xfrm flipH="1">
                <a:off x="6973838" y="1400488"/>
                <a:ext cx="38100" cy="1588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23" name="Line 189"/>
              <p:cNvSpPr/>
              <p:nvPr/>
            </p:nvSpPr>
            <p:spPr>
              <a:xfrm>
                <a:off x="115886" y="1400488"/>
                <a:ext cx="38100" cy="1588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24" name="Line 190"/>
              <p:cNvSpPr/>
              <p:nvPr/>
            </p:nvSpPr>
            <p:spPr>
              <a:xfrm flipV="1">
                <a:off x="4945026" y="1867319"/>
                <a:ext cx="1588" cy="38109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25" name="Line 191"/>
              <p:cNvSpPr/>
              <p:nvPr/>
            </p:nvSpPr>
            <p:spPr>
              <a:xfrm>
                <a:off x="4945026" y="228651"/>
                <a:ext cx="1588" cy="38109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26" name="Line 192"/>
              <p:cNvSpPr/>
              <p:nvPr/>
            </p:nvSpPr>
            <p:spPr>
              <a:xfrm flipH="1">
                <a:off x="6973838" y="1571977"/>
                <a:ext cx="38100" cy="1588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27" name="Line 193"/>
              <p:cNvSpPr/>
              <p:nvPr/>
            </p:nvSpPr>
            <p:spPr>
              <a:xfrm>
                <a:off x="115886" y="1571977"/>
                <a:ext cx="38100" cy="1588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28" name="Line 194"/>
              <p:cNvSpPr/>
              <p:nvPr/>
            </p:nvSpPr>
            <p:spPr>
              <a:xfrm flipV="1">
                <a:off x="5640346" y="1867319"/>
                <a:ext cx="1588" cy="38109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29" name="Line 195"/>
              <p:cNvSpPr/>
              <p:nvPr/>
            </p:nvSpPr>
            <p:spPr>
              <a:xfrm>
                <a:off x="5640346" y="228651"/>
                <a:ext cx="1588" cy="38109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30" name="Line 196"/>
              <p:cNvSpPr/>
              <p:nvPr/>
            </p:nvSpPr>
            <p:spPr>
              <a:xfrm flipH="1">
                <a:off x="6973838" y="1743465"/>
                <a:ext cx="38100" cy="1588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31" name="Line 197"/>
              <p:cNvSpPr/>
              <p:nvPr/>
            </p:nvSpPr>
            <p:spPr>
              <a:xfrm>
                <a:off x="115886" y="1743465"/>
                <a:ext cx="38100" cy="1588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32" name="Line 198"/>
              <p:cNvSpPr/>
              <p:nvPr/>
            </p:nvSpPr>
            <p:spPr>
              <a:xfrm flipV="1">
                <a:off x="6326141" y="1867319"/>
                <a:ext cx="1588" cy="38109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33" name="Line 199"/>
              <p:cNvSpPr/>
              <p:nvPr/>
            </p:nvSpPr>
            <p:spPr>
              <a:xfrm>
                <a:off x="6326141" y="228651"/>
                <a:ext cx="1588" cy="38109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34" name="Freeform 200"/>
              <p:cNvSpPr/>
              <p:nvPr/>
            </p:nvSpPr>
            <p:spPr>
              <a:xfrm>
                <a:off x="115886" y="409666"/>
                <a:ext cx="6905577" cy="14862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523"/>
                    </a:moveTo>
                    <a:lnTo>
                      <a:pt x="0" y="10246"/>
                    </a:lnTo>
                    <a:lnTo>
                      <a:pt x="30" y="10108"/>
                    </a:lnTo>
                    <a:lnTo>
                      <a:pt x="30" y="9831"/>
                    </a:lnTo>
                    <a:lnTo>
                      <a:pt x="60" y="9831"/>
                    </a:lnTo>
                    <a:lnTo>
                      <a:pt x="60" y="9554"/>
                    </a:lnTo>
                    <a:lnTo>
                      <a:pt x="89" y="9415"/>
                    </a:lnTo>
                    <a:lnTo>
                      <a:pt x="89" y="9138"/>
                    </a:lnTo>
                    <a:lnTo>
                      <a:pt x="119" y="9138"/>
                    </a:lnTo>
                    <a:lnTo>
                      <a:pt x="119" y="8862"/>
                    </a:lnTo>
                    <a:lnTo>
                      <a:pt x="119" y="9277"/>
                    </a:lnTo>
                    <a:lnTo>
                      <a:pt x="149" y="9692"/>
                    </a:lnTo>
                    <a:lnTo>
                      <a:pt x="149" y="12046"/>
                    </a:lnTo>
                    <a:lnTo>
                      <a:pt x="179" y="12462"/>
                    </a:lnTo>
                    <a:lnTo>
                      <a:pt x="179" y="14538"/>
                    </a:lnTo>
                    <a:lnTo>
                      <a:pt x="209" y="14815"/>
                    </a:lnTo>
                    <a:lnTo>
                      <a:pt x="209" y="16615"/>
                    </a:lnTo>
                    <a:lnTo>
                      <a:pt x="238" y="16892"/>
                    </a:lnTo>
                    <a:lnTo>
                      <a:pt x="238" y="18277"/>
                    </a:lnTo>
                    <a:lnTo>
                      <a:pt x="268" y="18415"/>
                    </a:lnTo>
                    <a:lnTo>
                      <a:pt x="268" y="19523"/>
                    </a:lnTo>
                    <a:lnTo>
                      <a:pt x="298" y="19800"/>
                    </a:lnTo>
                    <a:lnTo>
                      <a:pt x="298" y="20631"/>
                    </a:lnTo>
                    <a:lnTo>
                      <a:pt x="328" y="20631"/>
                    </a:lnTo>
                    <a:lnTo>
                      <a:pt x="328" y="21185"/>
                    </a:lnTo>
                    <a:lnTo>
                      <a:pt x="358" y="21323"/>
                    </a:lnTo>
                    <a:lnTo>
                      <a:pt x="358" y="21600"/>
                    </a:lnTo>
                    <a:lnTo>
                      <a:pt x="417" y="21600"/>
                    </a:lnTo>
                    <a:lnTo>
                      <a:pt x="417" y="21323"/>
                    </a:lnTo>
                    <a:lnTo>
                      <a:pt x="447" y="21185"/>
                    </a:lnTo>
                    <a:lnTo>
                      <a:pt x="447" y="20631"/>
                    </a:lnTo>
                    <a:lnTo>
                      <a:pt x="477" y="20492"/>
                    </a:lnTo>
                    <a:lnTo>
                      <a:pt x="477" y="19662"/>
                    </a:lnTo>
                    <a:lnTo>
                      <a:pt x="506" y="19523"/>
                    </a:lnTo>
                    <a:lnTo>
                      <a:pt x="506" y="18277"/>
                    </a:lnTo>
                    <a:lnTo>
                      <a:pt x="536" y="18138"/>
                    </a:lnTo>
                    <a:lnTo>
                      <a:pt x="536" y="16615"/>
                    </a:lnTo>
                    <a:lnTo>
                      <a:pt x="566" y="16338"/>
                    </a:lnTo>
                    <a:lnTo>
                      <a:pt x="566" y="14815"/>
                    </a:lnTo>
                    <a:lnTo>
                      <a:pt x="596" y="14677"/>
                    </a:lnTo>
                    <a:lnTo>
                      <a:pt x="596" y="14400"/>
                    </a:lnTo>
                    <a:lnTo>
                      <a:pt x="626" y="14538"/>
                    </a:lnTo>
                    <a:lnTo>
                      <a:pt x="626" y="15092"/>
                    </a:lnTo>
                    <a:lnTo>
                      <a:pt x="655" y="15092"/>
                    </a:lnTo>
                    <a:lnTo>
                      <a:pt x="655" y="15646"/>
                    </a:lnTo>
                    <a:lnTo>
                      <a:pt x="685" y="15646"/>
                    </a:lnTo>
                    <a:lnTo>
                      <a:pt x="685" y="15923"/>
                    </a:lnTo>
                    <a:lnTo>
                      <a:pt x="715" y="15923"/>
                    </a:lnTo>
                    <a:lnTo>
                      <a:pt x="715" y="16062"/>
                    </a:lnTo>
                    <a:lnTo>
                      <a:pt x="745" y="16200"/>
                    </a:lnTo>
                    <a:lnTo>
                      <a:pt x="775" y="16200"/>
                    </a:lnTo>
                    <a:lnTo>
                      <a:pt x="775" y="16338"/>
                    </a:lnTo>
                    <a:lnTo>
                      <a:pt x="864" y="16338"/>
                    </a:lnTo>
                    <a:lnTo>
                      <a:pt x="864" y="16477"/>
                    </a:lnTo>
                    <a:lnTo>
                      <a:pt x="894" y="16477"/>
                    </a:lnTo>
                    <a:lnTo>
                      <a:pt x="894" y="16338"/>
                    </a:lnTo>
                    <a:lnTo>
                      <a:pt x="953" y="16338"/>
                    </a:lnTo>
                    <a:lnTo>
                      <a:pt x="953" y="16200"/>
                    </a:lnTo>
                    <a:lnTo>
                      <a:pt x="983" y="16200"/>
                    </a:lnTo>
                    <a:lnTo>
                      <a:pt x="983" y="16062"/>
                    </a:lnTo>
                    <a:lnTo>
                      <a:pt x="1013" y="16062"/>
                    </a:lnTo>
                    <a:lnTo>
                      <a:pt x="1013" y="15923"/>
                    </a:lnTo>
                    <a:lnTo>
                      <a:pt x="1043" y="15923"/>
                    </a:lnTo>
                    <a:lnTo>
                      <a:pt x="1043" y="15785"/>
                    </a:lnTo>
                    <a:lnTo>
                      <a:pt x="1073" y="15785"/>
                    </a:lnTo>
                    <a:lnTo>
                      <a:pt x="1073" y="15508"/>
                    </a:lnTo>
                    <a:lnTo>
                      <a:pt x="1102" y="15508"/>
                    </a:lnTo>
                    <a:lnTo>
                      <a:pt x="1102" y="15231"/>
                    </a:lnTo>
                    <a:lnTo>
                      <a:pt x="1132" y="15231"/>
                    </a:lnTo>
                    <a:lnTo>
                      <a:pt x="1132" y="14954"/>
                    </a:lnTo>
                    <a:lnTo>
                      <a:pt x="1162" y="14954"/>
                    </a:lnTo>
                    <a:lnTo>
                      <a:pt x="1162" y="14815"/>
                    </a:lnTo>
                    <a:lnTo>
                      <a:pt x="1192" y="14815"/>
                    </a:lnTo>
                    <a:lnTo>
                      <a:pt x="1192" y="15646"/>
                    </a:lnTo>
                    <a:lnTo>
                      <a:pt x="1222" y="15785"/>
                    </a:lnTo>
                    <a:lnTo>
                      <a:pt x="1222" y="16754"/>
                    </a:lnTo>
                    <a:lnTo>
                      <a:pt x="1251" y="16892"/>
                    </a:lnTo>
                    <a:lnTo>
                      <a:pt x="1251" y="17723"/>
                    </a:lnTo>
                    <a:lnTo>
                      <a:pt x="1281" y="17862"/>
                    </a:lnTo>
                    <a:lnTo>
                      <a:pt x="1281" y="18692"/>
                    </a:lnTo>
                    <a:lnTo>
                      <a:pt x="1311" y="18831"/>
                    </a:lnTo>
                    <a:lnTo>
                      <a:pt x="1311" y="19385"/>
                    </a:lnTo>
                    <a:lnTo>
                      <a:pt x="1341" y="19523"/>
                    </a:lnTo>
                    <a:lnTo>
                      <a:pt x="1341" y="19800"/>
                    </a:lnTo>
                    <a:lnTo>
                      <a:pt x="1370" y="19800"/>
                    </a:lnTo>
                    <a:lnTo>
                      <a:pt x="1370" y="19385"/>
                    </a:lnTo>
                    <a:lnTo>
                      <a:pt x="1400" y="19385"/>
                    </a:lnTo>
                    <a:lnTo>
                      <a:pt x="1400" y="18831"/>
                    </a:lnTo>
                    <a:lnTo>
                      <a:pt x="1430" y="18692"/>
                    </a:lnTo>
                    <a:lnTo>
                      <a:pt x="1430" y="18138"/>
                    </a:lnTo>
                    <a:lnTo>
                      <a:pt x="1460" y="18138"/>
                    </a:lnTo>
                    <a:lnTo>
                      <a:pt x="1460" y="17446"/>
                    </a:lnTo>
                    <a:lnTo>
                      <a:pt x="1490" y="17308"/>
                    </a:lnTo>
                    <a:lnTo>
                      <a:pt x="1490" y="16615"/>
                    </a:lnTo>
                    <a:lnTo>
                      <a:pt x="1519" y="16615"/>
                    </a:lnTo>
                    <a:lnTo>
                      <a:pt x="1519" y="16477"/>
                    </a:lnTo>
                    <a:lnTo>
                      <a:pt x="1519" y="16615"/>
                    </a:lnTo>
                    <a:lnTo>
                      <a:pt x="1549" y="16754"/>
                    </a:lnTo>
                    <a:lnTo>
                      <a:pt x="1549" y="17446"/>
                    </a:lnTo>
                    <a:lnTo>
                      <a:pt x="1579" y="17585"/>
                    </a:lnTo>
                    <a:lnTo>
                      <a:pt x="1579" y="18277"/>
                    </a:lnTo>
                    <a:lnTo>
                      <a:pt x="1609" y="18415"/>
                    </a:lnTo>
                    <a:lnTo>
                      <a:pt x="1609" y="18969"/>
                    </a:lnTo>
                    <a:lnTo>
                      <a:pt x="1639" y="19108"/>
                    </a:lnTo>
                    <a:lnTo>
                      <a:pt x="1639" y="19523"/>
                    </a:lnTo>
                    <a:lnTo>
                      <a:pt x="1668" y="19662"/>
                    </a:lnTo>
                    <a:lnTo>
                      <a:pt x="1668" y="20077"/>
                    </a:lnTo>
                    <a:lnTo>
                      <a:pt x="1698" y="20077"/>
                    </a:lnTo>
                    <a:lnTo>
                      <a:pt x="1698" y="20354"/>
                    </a:lnTo>
                    <a:lnTo>
                      <a:pt x="1728" y="20354"/>
                    </a:lnTo>
                    <a:lnTo>
                      <a:pt x="1728" y="20492"/>
                    </a:lnTo>
                    <a:lnTo>
                      <a:pt x="1758" y="20492"/>
                    </a:lnTo>
                    <a:lnTo>
                      <a:pt x="1758" y="20631"/>
                    </a:lnTo>
                    <a:lnTo>
                      <a:pt x="1788" y="20631"/>
                    </a:lnTo>
                    <a:lnTo>
                      <a:pt x="1788" y="20769"/>
                    </a:lnTo>
                    <a:lnTo>
                      <a:pt x="1817" y="20769"/>
                    </a:lnTo>
                    <a:lnTo>
                      <a:pt x="1817" y="20908"/>
                    </a:lnTo>
                    <a:lnTo>
                      <a:pt x="1877" y="20908"/>
                    </a:lnTo>
                    <a:lnTo>
                      <a:pt x="1877" y="21046"/>
                    </a:lnTo>
                    <a:lnTo>
                      <a:pt x="1907" y="21046"/>
                    </a:lnTo>
                    <a:lnTo>
                      <a:pt x="1907" y="21185"/>
                    </a:lnTo>
                    <a:lnTo>
                      <a:pt x="1966" y="21185"/>
                    </a:lnTo>
                    <a:lnTo>
                      <a:pt x="1996" y="21323"/>
                    </a:lnTo>
                    <a:lnTo>
                      <a:pt x="2026" y="21323"/>
                    </a:lnTo>
                    <a:lnTo>
                      <a:pt x="2026" y="21185"/>
                    </a:lnTo>
                    <a:lnTo>
                      <a:pt x="2086" y="21185"/>
                    </a:lnTo>
                    <a:lnTo>
                      <a:pt x="2145" y="20908"/>
                    </a:lnTo>
                    <a:lnTo>
                      <a:pt x="2145" y="20769"/>
                    </a:lnTo>
                    <a:lnTo>
                      <a:pt x="2175" y="20769"/>
                    </a:lnTo>
                    <a:lnTo>
                      <a:pt x="2175" y="20631"/>
                    </a:lnTo>
                    <a:lnTo>
                      <a:pt x="2205" y="20631"/>
                    </a:lnTo>
                    <a:lnTo>
                      <a:pt x="2205" y="20354"/>
                    </a:lnTo>
                    <a:lnTo>
                      <a:pt x="2234" y="20354"/>
                    </a:lnTo>
                    <a:lnTo>
                      <a:pt x="2234" y="20077"/>
                    </a:lnTo>
                    <a:lnTo>
                      <a:pt x="2264" y="20077"/>
                    </a:lnTo>
                    <a:lnTo>
                      <a:pt x="2264" y="19800"/>
                    </a:lnTo>
                    <a:lnTo>
                      <a:pt x="2294" y="19800"/>
                    </a:lnTo>
                    <a:lnTo>
                      <a:pt x="2294" y="19385"/>
                    </a:lnTo>
                    <a:lnTo>
                      <a:pt x="2324" y="19246"/>
                    </a:lnTo>
                    <a:lnTo>
                      <a:pt x="2324" y="18692"/>
                    </a:lnTo>
                    <a:lnTo>
                      <a:pt x="2354" y="18554"/>
                    </a:lnTo>
                    <a:lnTo>
                      <a:pt x="2354" y="17862"/>
                    </a:lnTo>
                    <a:lnTo>
                      <a:pt x="2383" y="17723"/>
                    </a:lnTo>
                    <a:lnTo>
                      <a:pt x="2383" y="17031"/>
                    </a:lnTo>
                    <a:lnTo>
                      <a:pt x="2413" y="16892"/>
                    </a:lnTo>
                    <a:lnTo>
                      <a:pt x="2413" y="16062"/>
                    </a:lnTo>
                    <a:lnTo>
                      <a:pt x="2443" y="15923"/>
                    </a:lnTo>
                    <a:lnTo>
                      <a:pt x="2443" y="14954"/>
                    </a:lnTo>
                    <a:lnTo>
                      <a:pt x="2473" y="14677"/>
                    </a:lnTo>
                    <a:lnTo>
                      <a:pt x="2473" y="13985"/>
                    </a:lnTo>
                    <a:lnTo>
                      <a:pt x="2503" y="13985"/>
                    </a:lnTo>
                    <a:lnTo>
                      <a:pt x="2503" y="14123"/>
                    </a:lnTo>
                    <a:lnTo>
                      <a:pt x="2532" y="14262"/>
                    </a:lnTo>
                    <a:lnTo>
                      <a:pt x="2532" y="14954"/>
                    </a:lnTo>
                    <a:lnTo>
                      <a:pt x="2562" y="15092"/>
                    </a:lnTo>
                    <a:lnTo>
                      <a:pt x="2562" y="15785"/>
                    </a:lnTo>
                    <a:lnTo>
                      <a:pt x="2592" y="15923"/>
                    </a:lnTo>
                    <a:lnTo>
                      <a:pt x="2592" y="16615"/>
                    </a:lnTo>
                    <a:lnTo>
                      <a:pt x="2622" y="16615"/>
                    </a:lnTo>
                    <a:lnTo>
                      <a:pt x="2622" y="17308"/>
                    </a:lnTo>
                    <a:lnTo>
                      <a:pt x="2652" y="17308"/>
                    </a:lnTo>
                    <a:lnTo>
                      <a:pt x="2652" y="17862"/>
                    </a:lnTo>
                    <a:lnTo>
                      <a:pt x="2681" y="18000"/>
                    </a:lnTo>
                    <a:lnTo>
                      <a:pt x="2681" y="18277"/>
                    </a:lnTo>
                    <a:lnTo>
                      <a:pt x="3039" y="18277"/>
                    </a:lnTo>
                    <a:lnTo>
                      <a:pt x="3039" y="18415"/>
                    </a:lnTo>
                    <a:lnTo>
                      <a:pt x="3069" y="18554"/>
                    </a:lnTo>
                    <a:lnTo>
                      <a:pt x="3069" y="18692"/>
                    </a:lnTo>
                    <a:lnTo>
                      <a:pt x="3098" y="18692"/>
                    </a:lnTo>
                    <a:lnTo>
                      <a:pt x="3098" y="18969"/>
                    </a:lnTo>
                    <a:lnTo>
                      <a:pt x="3128" y="19108"/>
                    </a:lnTo>
                    <a:lnTo>
                      <a:pt x="3128" y="19385"/>
                    </a:lnTo>
                    <a:lnTo>
                      <a:pt x="3158" y="19385"/>
                    </a:lnTo>
                    <a:lnTo>
                      <a:pt x="3158" y="19662"/>
                    </a:lnTo>
                    <a:lnTo>
                      <a:pt x="3188" y="19800"/>
                    </a:lnTo>
                    <a:lnTo>
                      <a:pt x="3188" y="20077"/>
                    </a:lnTo>
                    <a:lnTo>
                      <a:pt x="3218" y="20077"/>
                    </a:lnTo>
                    <a:lnTo>
                      <a:pt x="3218" y="20354"/>
                    </a:lnTo>
                    <a:lnTo>
                      <a:pt x="3247" y="20492"/>
                    </a:lnTo>
                    <a:lnTo>
                      <a:pt x="3247" y="20769"/>
                    </a:lnTo>
                    <a:lnTo>
                      <a:pt x="3277" y="20769"/>
                    </a:lnTo>
                    <a:lnTo>
                      <a:pt x="3277" y="20908"/>
                    </a:lnTo>
                    <a:lnTo>
                      <a:pt x="3307" y="21046"/>
                    </a:lnTo>
                    <a:lnTo>
                      <a:pt x="3307" y="21185"/>
                    </a:lnTo>
                    <a:lnTo>
                      <a:pt x="3337" y="21185"/>
                    </a:lnTo>
                    <a:lnTo>
                      <a:pt x="3337" y="21323"/>
                    </a:lnTo>
                    <a:lnTo>
                      <a:pt x="3456" y="21323"/>
                    </a:lnTo>
                    <a:lnTo>
                      <a:pt x="3456" y="21185"/>
                    </a:lnTo>
                    <a:lnTo>
                      <a:pt x="3486" y="21185"/>
                    </a:lnTo>
                    <a:lnTo>
                      <a:pt x="3486" y="21046"/>
                    </a:lnTo>
                    <a:lnTo>
                      <a:pt x="3516" y="21046"/>
                    </a:lnTo>
                    <a:lnTo>
                      <a:pt x="3516" y="20769"/>
                    </a:lnTo>
                    <a:lnTo>
                      <a:pt x="3545" y="20769"/>
                    </a:lnTo>
                    <a:lnTo>
                      <a:pt x="3545" y="20631"/>
                    </a:lnTo>
                    <a:lnTo>
                      <a:pt x="3575" y="20492"/>
                    </a:lnTo>
                    <a:lnTo>
                      <a:pt x="3575" y="20215"/>
                    </a:lnTo>
                    <a:lnTo>
                      <a:pt x="3605" y="20215"/>
                    </a:lnTo>
                    <a:lnTo>
                      <a:pt x="3605" y="19938"/>
                    </a:lnTo>
                    <a:lnTo>
                      <a:pt x="3635" y="19800"/>
                    </a:lnTo>
                    <a:lnTo>
                      <a:pt x="3635" y="19523"/>
                    </a:lnTo>
                    <a:lnTo>
                      <a:pt x="3665" y="19523"/>
                    </a:lnTo>
                    <a:lnTo>
                      <a:pt x="3665" y="19108"/>
                    </a:lnTo>
                    <a:lnTo>
                      <a:pt x="3694" y="19108"/>
                    </a:lnTo>
                    <a:lnTo>
                      <a:pt x="3694" y="18831"/>
                    </a:lnTo>
                    <a:lnTo>
                      <a:pt x="3724" y="18831"/>
                    </a:lnTo>
                    <a:lnTo>
                      <a:pt x="3724" y="18554"/>
                    </a:lnTo>
                    <a:lnTo>
                      <a:pt x="3754" y="18554"/>
                    </a:lnTo>
                    <a:lnTo>
                      <a:pt x="3754" y="18415"/>
                    </a:lnTo>
                    <a:lnTo>
                      <a:pt x="3784" y="18415"/>
                    </a:lnTo>
                    <a:lnTo>
                      <a:pt x="3784" y="18277"/>
                    </a:lnTo>
                    <a:lnTo>
                      <a:pt x="4111" y="18277"/>
                    </a:lnTo>
                    <a:lnTo>
                      <a:pt x="4111" y="18138"/>
                    </a:lnTo>
                    <a:lnTo>
                      <a:pt x="4141" y="18138"/>
                    </a:lnTo>
                    <a:lnTo>
                      <a:pt x="4141" y="17585"/>
                    </a:lnTo>
                    <a:lnTo>
                      <a:pt x="4171" y="17585"/>
                    </a:lnTo>
                    <a:lnTo>
                      <a:pt x="4171" y="17031"/>
                    </a:lnTo>
                    <a:lnTo>
                      <a:pt x="4201" y="16892"/>
                    </a:lnTo>
                    <a:lnTo>
                      <a:pt x="4201" y="16200"/>
                    </a:lnTo>
                    <a:lnTo>
                      <a:pt x="4231" y="16062"/>
                    </a:lnTo>
                    <a:lnTo>
                      <a:pt x="4231" y="15508"/>
                    </a:lnTo>
                    <a:lnTo>
                      <a:pt x="4260" y="15369"/>
                    </a:lnTo>
                    <a:lnTo>
                      <a:pt x="4260" y="14538"/>
                    </a:lnTo>
                    <a:lnTo>
                      <a:pt x="4290" y="14538"/>
                    </a:lnTo>
                    <a:lnTo>
                      <a:pt x="4290" y="13985"/>
                    </a:lnTo>
                    <a:lnTo>
                      <a:pt x="4320" y="13985"/>
                    </a:lnTo>
                    <a:lnTo>
                      <a:pt x="4320" y="14262"/>
                    </a:lnTo>
                    <a:lnTo>
                      <a:pt x="4350" y="14400"/>
                    </a:lnTo>
                    <a:lnTo>
                      <a:pt x="4350" y="15369"/>
                    </a:lnTo>
                    <a:lnTo>
                      <a:pt x="4380" y="15508"/>
                    </a:lnTo>
                    <a:lnTo>
                      <a:pt x="4380" y="16477"/>
                    </a:lnTo>
                    <a:lnTo>
                      <a:pt x="4409" y="16615"/>
                    </a:lnTo>
                    <a:lnTo>
                      <a:pt x="4409" y="17446"/>
                    </a:lnTo>
                    <a:lnTo>
                      <a:pt x="4439" y="17585"/>
                    </a:lnTo>
                    <a:lnTo>
                      <a:pt x="4439" y="18277"/>
                    </a:lnTo>
                    <a:lnTo>
                      <a:pt x="4469" y="18415"/>
                    </a:lnTo>
                    <a:lnTo>
                      <a:pt x="4469" y="19108"/>
                    </a:lnTo>
                    <a:lnTo>
                      <a:pt x="4499" y="19246"/>
                    </a:lnTo>
                    <a:lnTo>
                      <a:pt x="4499" y="19662"/>
                    </a:lnTo>
                    <a:lnTo>
                      <a:pt x="4529" y="19662"/>
                    </a:lnTo>
                    <a:lnTo>
                      <a:pt x="4529" y="19938"/>
                    </a:lnTo>
                    <a:lnTo>
                      <a:pt x="4558" y="20077"/>
                    </a:lnTo>
                    <a:lnTo>
                      <a:pt x="4558" y="20215"/>
                    </a:lnTo>
                    <a:lnTo>
                      <a:pt x="4588" y="20354"/>
                    </a:lnTo>
                    <a:lnTo>
                      <a:pt x="4588" y="20492"/>
                    </a:lnTo>
                    <a:lnTo>
                      <a:pt x="4618" y="20492"/>
                    </a:lnTo>
                    <a:lnTo>
                      <a:pt x="4618" y="20769"/>
                    </a:lnTo>
                    <a:lnTo>
                      <a:pt x="4648" y="20769"/>
                    </a:lnTo>
                    <a:lnTo>
                      <a:pt x="4648" y="20908"/>
                    </a:lnTo>
                    <a:lnTo>
                      <a:pt x="4678" y="20908"/>
                    </a:lnTo>
                    <a:lnTo>
                      <a:pt x="4678" y="21046"/>
                    </a:lnTo>
                    <a:lnTo>
                      <a:pt x="4707" y="21046"/>
                    </a:lnTo>
                    <a:lnTo>
                      <a:pt x="4707" y="21185"/>
                    </a:lnTo>
                    <a:lnTo>
                      <a:pt x="4767" y="21185"/>
                    </a:lnTo>
                    <a:lnTo>
                      <a:pt x="4767" y="21323"/>
                    </a:lnTo>
                    <a:lnTo>
                      <a:pt x="4826" y="21323"/>
                    </a:lnTo>
                    <a:lnTo>
                      <a:pt x="4826" y="21185"/>
                    </a:lnTo>
                    <a:lnTo>
                      <a:pt x="4886" y="21185"/>
                    </a:lnTo>
                    <a:lnTo>
                      <a:pt x="4886" y="21046"/>
                    </a:lnTo>
                    <a:lnTo>
                      <a:pt x="4946" y="21046"/>
                    </a:lnTo>
                    <a:lnTo>
                      <a:pt x="4946" y="20908"/>
                    </a:lnTo>
                    <a:lnTo>
                      <a:pt x="4975" y="20908"/>
                    </a:lnTo>
                    <a:lnTo>
                      <a:pt x="4975" y="20769"/>
                    </a:lnTo>
                    <a:lnTo>
                      <a:pt x="5005" y="20769"/>
                    </a:lnTo>
                    <a:lnTo>
                      <a:pt x="5035" y="20631"/>
                    </a:lnTo>
                    <a:lnTo>
                      <a:pt x="5065" y="20631"/>
                    </a:lnTo>
                    <a:lnTo>
                      <a:pt x="5065" y="20492"/>
                    </a:lnTo>
                    <a:lnTo>
                      <a:pt x="5095" y="20354"/>
                    </a:lnTo>
                    <a:lnTo>
                      <a:pt x="5095" y="20215"/>
                    </a:lnTo>
                    <a:lnTo>
                      <a:pt x="5124" y="20215"/>
                    </a:lnTo>
                    <a:lnTo>
                      <a:pt x="5124" y="19800"/>
                    </a:lnTo>
                    <a:lnTo>
                      <a:pt x="5154" y="19662"/>
                    </a:lnTo>
                    <a:lnTo>
                      <a:pt x="5154" y="19246"/>
                    </a:lnTo>
                    <a:lnTo>
                      <a:pt x="5184" y="19108"/>
                    </a:lnTo>
                    <a:lnTo>
                      <a:pt x="5184" y="18554"/>
                    </a:lnTo>
                    <a:lnTo>
                      <a:pt x="5214" y="18415"/>
                    </a:lnTo>
                    <a:lnTo>
                      <a:pt x="5214" y="17862"/>
                    </a:lnTo>
                    <a:lnTo>
                      <a:pt x="5244" y="17723"/>
                    </a:lnTo>
                    <a:lnTo>
                      <a:pt x="5244" y="17031"/>
                    </a:lnTo>
                    <a:lnTo>
                      <a:pt x="5273" y="16892"/>
                    </a:lnTo>
                    <a:lnTo>
                      <a:pt x="5273" y="16477"/>
                    </a:lnTo>
                    <a:lnTo>
                      <a:pt x="5303" y="16615"/>
                    </a:lnTo>
                    <a:lnTo>
                      <a:pt x="5303" y="17169"/>
                    </a:lnTo>
                    <a:lnTo>
                      <a:pt x="5333" y="17308"/>
                    </a:lnTo>
                    <a:lnTo>
                      <a:pt x="5333" y="17862"/>
                    </a:lnTo>
                    <a:lnTo>
                      <a:pt x="5363" y="18000"/>
                    </a:lnTo>
                    <a:lnTo>
                      <a:pt x="5363" y="18554"/>
                    </a:lnTo>
                    <a:lnTo>
                      <a:pt x="5393" y="18692"/>
                    </a:lnTo>
                    <a:lnTo>
                      <a:pt x="5393" y="19108"/>
                    </a:lnTo>
                    <a:lnTo>
                      <a:pt x="5422" y="19246"/>
                    </a:lnTo>
                    <a:lnTo>
                      <a:pt x="5422" y="19662"/>
                    </a:lnTo>
                    <a:lnTo>
                      <a:pt x="5452" y="19800"/>
                    </a:lnTo>
                    <a:lnTo>
                      <a:pt x="5452" y="19662"/>
                    </a:lnTo>
                    <a:lnTo>
                      <a:pt x="5482" y="19662"/>
                    </a:lnTo>
                    <a:lnTo>
                      <a:pt x="5482" y="18969"/>
                    </a:lnTo>
                    <a:lnTo>
                      <a:pt x="5512" y="18831"/>
                    </a:lnTo>
                    <a:lnTo>
                      <a:pt x="5512" y="18138"/>
                    </a:lnTo>
                    <a:lnTo>
                      <a:pt x="5542" y="18000"/>
                    </a:lnTo>
                    <a:lnTo>
                      <a:pt x="5542" y="17169"/>
                    </a:lnTo>
                    <a:lnTo>
                      <a:pt x="5571" y="17031"/>
                    </a:lnTo>
                    <a:lnTo>
                      <a:pt x="5571" y="16200"/>
                    </a:lnTo>
                    <a:lnTo>
                      <a:pt x="5601" y="15923"/>
                    </a:lnTo>
                    <a:lnTo>
                      <a:pt x="5601" y="15092"/>
                    </a:lnTo>
                    <a:lnTo>
                      <a:pt x="5631" y="14954"/>
                    </a:lnTo>
                    <a:lnTo>
                      <a:pt x="5631" y="14815"/>
                    </a:lnTo>
                    <a:lnTo>
                      <a:pt x="5661" y="14815"/>
                    </a:lnTo>
                    <a:lnTo>
                      <a:pt x="5661" y="15092"/>
                    </a:lnTo>
                    <a:lnTo>
                      <a:pt x="5690" y="15231"/>
                    </a:lnTo>
                    <a:lnTo>
                      <a:pt x="5690" y="15508"/>
                    </a:lnTo>
                    <a:lnTo>
                      <a:pt x="5720" y="15508"/>
                    </a:lnTo>
                    <a:lnTo>
                      <a:pt x="5720" y="15646"/>
                    </a:lnTo>
                    <a:lnTo>
                      <a:pt x="5750" y="15646"/>
                    </a:lnTo>
                    <a:lnTo>
                      <a:pt x="5750" y="15785"/>
                    </a:lnTo>
                    <a:lnTo>
                      <a:pt x="5780" y="15923"/>
                    </a:lnTo>
                    <a:lnTo>
                      <a:pt x="5780" y="16062"/>
                    </a:lnTo>
                    <a:lnTo>
                      <a:pt x="5810" y="16062"/>
                    </a:lnTo>
                    <a:lnTo>
                      <a:pt x="5810" y="16200"/>
                    </a:lnTo>
                    <a:lnTo>
                      <a:pt x="5839" y="16200"/>
                    </a:lnTo>
                    <a:lnTo>
                      <a:pt x="5839" y="16338"/>
                    </a:lnTo>
                    <a:lnTo>
                      <a:pt x="5929" y="16338"/>
                    </a:lnTo>
                    <a:lnTo>
                      <a:pt x="5929" y="16477"/>
                    </a:lnTo>
                    <a:lnTo>
                      <a:pt x="5959" y="16477"/>
                    </a:lnTo>
                    <a:lnTo>
                      <a:pt x="5959" y="16338"/>
                    </a:lnTo>
                    <a:lnTo>
                      <a:pt x="6018" y="16338"/>
                    </a:lnTo>
                    <a:lnTo>
                      <a:pt x="6018" y="16200"/>
                    </a:lnTo>
                    <a:lnTo>
                      <a:pt x="6078" y="16200"/>
                    </a:lnTo>
                    <a:lnTo>
                      <a:pt x="6078" y="16062"/>
                    </a:lnTo>
                    <a:lnTo>
                      <a:pt x="6108" y="16062"/>
                    </a:lnTo>
                    <a:lnTo>
                      <a:pt x="6108" y="15785"/>
                    </a:lnTo>
                    <a:lnTo>
                      <a:pt x="6137" y="15785"/>
                    </a:lnTo>
                    <a:lnTo>
                      <a:pt x="6137" y="15369"/>
                    </a:lnTo>
                    <a:lnTo>
                      <a:pt x="6167" y="15369"/>
                    </a:lnTo>
                    <a:lnTo>
                      <a:pt x="6167" y="14815"/>
                    </a:lnTo>
                    <a:lnTo>
                      <a:pt x="6197" y="14677"/>
                    </a:lnTo>
                    <a:lnTo>
                      <a:pt x="6197" y="14400"/>
                    </a:lnTo>
                    <a:lnTo>
                      <a:pt x="6227" y="14400"/>
                    </a:lnTo>
                    <a:lnTo>
                      <a:pt x="6227" y="15508"/>
                    </a:lnTo>
                    <a:lnTo>
                      <a:pt x="6257" y="15785"/>
                    </a:lnTo>
                    <a:lnTo>
                      <a:pt x="6257" y="17446"/>
                    </a:lnTo>
                    <a:lnTo>
                      <a:pt x="6286" y="17585"/>
                    </a:lnTo>
                    <a:lnTo>
                      <a:pt x="6286" y="18969"/>
                    </a:lnTo>
                    <a:lnTo>
                      <a:pt x="6316" y="19108"/>
                    </a:lnTo>
                    <a:lnTo>
                      <a:pt x="6316" y="20077"/>
                    </a:lnTo>
                    <a:lnTo>
                      <a:pt x="6346" y="20215"/>
                    </a:lnTo>
                    <a:lnTo>
                      <a:pt x="6346" y="20908"/>
                    </a:lnTo>
                    <a:lnTo>
                      <a:pt x="6376" y="21185"/>
                    </a:lnTo>
                    <a:lnTo>
                      <a:pt x="6376" y="21462"/>
                    </a:lnTo>
                    <a:lnTo>
                      <a:pt x="6406" y="21462"/>
                    </a:lnTo>
                    <a:lnTo>
                      <a:pt x="6406" y="21600"/>
                    </a:lnTo>
                    <a:lnTo>
                      <a:pt x="6435" y="21600"/>
                    </a:lnTo>
                    <a:lnTo>
                      <a:pt x="6435" y="21462"/>
                    </a:lnTo>
                    <a:lnTo>
                      <a:pt x="6465" y="21462"/>
                    </a:lnTo>
                    <a:lnTo>
                      <a:pt x="6465" y="21046"/>
                    </a:lnTo>
                    <a:lnTo>
                      <a:pt x="6495" y="20908"/>
                    </a:lnTo>
                    <a:lnTo>
                      <a:pt x="6495" y="20215"/>
                    </a:lnTo>
                    <a:lnTo>
                      <a:pt x="6525" y="20077"/>
                    </a:lnTo>
                    <a:lnTo>
                      <a:pt x="6525" y="19108"/>
                    </a:lnTo>
                    <a:lnTo>
                      <a:pt x="6554" y="18831"/>
                    </a:lnTo>
                    <a:lnTo>
                      <a:pt x="6554" y="17585"/>
                    </a:lnTo>
                    <a:lnTo>
                      <a:pt x="6584" y="17446"/>
                    </a:lnTo>
                    <a:lnTo>
                      <a:pt x="6584" y="15785"/>
                    </a:lnTo>
                    <a:lnTo>
                      <a:pt x="6614" y="15508"/>
                    </a:lnTo>
                    <a:lnTo>
                      <a:pt x="6614" y="13846"/>
                    </a:lnTo>
                    <a:lnTo>
                      <a:pt x="6644" y="13154"/>
                    </a:lnTo>
                    <a:lnTo>
                      <a:pt x="6644" y="10938"/>
                    </a:lnTo>
                    <a:lnTo>
                      <a:pt x="6674" y="10523"/>
                    </a:lnTo>
                    <a:lnTo>
                      <a:pt x="6674" y="9000"/>
                    </a:lnTo>
                    <a:lnTo>
                      <a:pt x="6703" y="9000"/>
                    </a:lnTo>
                    <a:lnTo>
                      <a:pt x="6703" y="9277"/>
                    </a:lnTo>
                    <a:lnTo>
                      <a:pt x="6733" y="9415"/>
                    </a:lnTo>
                    <a:lnTo>
                      <a:pt x="6733" y="9692"/>
                    </a:lnTo>
                    <a:lnTo>
                      <a:pt x="6763" y="9692"/>
                    </a:lnTo>
                    <a:lnTo>
                      <a:pt x="6763" y="9969"/>
                    </a:lnTo>
                    <a:lnTo>
                      <a:pt x="6793" y="10108"/>
                    </a:lnTo>
                    <a:lnTo>
                      <a:pt x="6793" y="10385"/>
                    </a:lnTo>
                    <a:lnTo>
                      <a:pt x="6823" y="10385"/>
                    </a:lnTo>
                    <a:lnTo>
                      <a:pt x="6823" y="10662"/>
                    </a:lnTo>
                    <a:lnTo>
                      <a:pt x="6852" y="10662"/>
                    </a:lnTo>
                    <a:lnTo>
                      <a:pt x="6852" y="10800"/>
                    </a:lnTo>
                    <a:lnTo>
                      <a:pt x="6882" y="10800"/>
                    </a:lnTo>
                    <a:lnTo>
                      <a:pt x="6882" y="10938"/>
                    </a:lnTo>
                    <a:lnTo>
                      <a:pt x="6912" y="10938"/>
                    </a:lnTo>
                    <a:lnTo>
                      <a:pt x="6912" y="11077"/>
                    </a:lnTo>
                    <a:lnTo>
                      <a:pt x="6942" y="11077"/>
                    </a:lnTo>
                    <a:lnTo>
                      <a:pt x="6942" y="11215"/>
                    </a:lnTo>
                    <a:lnTo>
                      <a:pt x="6972" y="11215"/>
                    </a:lnTo>
                    <a:lnTo>
                      <a:pt x="6972" y="11354"/>
                    </a:lnTo>
                    <a:lnTo>
                      <a:pt x="7001" y="11354"/>
                    </a:lnTo>
                    <a:lnTo>
                      <a:pt x="7001" y="11492"/>
                    </a:lnTo>
                    <a:lnTo>
                      <a:pt x="7031" y="11492"/>
                    </a:lnTo>
                    <a:lnTo>
                      <a:pt x="7031" y="11631"/>
                    </a:lnTo>
                    <a:lnTo>
                      <a:pt x="7061" y="11631"/>
                    </a:lnTo>
                    <a:lnTo>
                      <a:pt x="7061" y="11769"/>
                    </a:lnTo>
                    <a:lnTo>
                      <a:pt x="7091" y="11769"/>
                    </a:lnTo>
                    <a:lnTo>
                      <a:pt x="7091" y="11908"/>
                    </a:lnTo>
                    <a:lnTo>
                      <a:pt x="7121" y="11908"/>
                    </a:lnTo>
                    <a:lnTo>
                      <a:pt x="7121" y="12046"/>
                    </a:lnTo>
                    <a:lnTo>
                      <a:pt x="7150" y="12046"/>
                    </a:lnTo>
                    <a:lnTo>
                      <a:pt x="7150" y="12185"/>
                    </a:lnTo>
                    <a:lnTo>
                      <a:pt x="7180" y="12185"/>
                    </a:lnTo>
                    <a:lnTo>
                      <a:pt x="7180" y="12323"/>
                    </a:lnTo>
                    <a:lnTo>
                      <a:pt x="7210" y="12323"/>
                    </a:lnTo>
                    <a:lnTo>
                      <a:pt x="7210" y="12462"/>
                    </a:lnTo>
                    <a:lnTo>
                      <a:pt x="7240" y="12462"/>
                    </a:lnTo>
                    <a:lnTo>
                      <a:pt x="7270" y="12600"/>
                    </a:lnTo>
                    <a:lnTo>
                      <a:pt x="7299" y="12600"/>
                    </a:lnTo>
                    <a:lnTo>
                      <a:pt x="7299" y="12738"/>
                    </a:lnTo>
                    <a:lnTo>
                      <a:pt x="7329" y="12738"/>
                    </a:lnTo>
                    <a:lnTo>
                      <a:pt x="7329" y="12877"/>
                    </a:lnTo>
                    <a:lnTo>
                      <a:pt x="7359" y="12877"/>
                    </a:lnTo>
                    <a:lnTo>
                      <a:pt x="7359" y="13015"/>
                    </a:lnTo>
                    <a:lnTo>
                      <a:pt x="7389" y="13015"/>
                    </a:lnTo>
                    <a:lnTo>
                      <a:pt x="7389" y="13154"/>
                    </a:lnTo>
                    <a:lnTo>
                      <a:pt x="7448" y="13154"/>
                    </a:lnTo>
                    <a:lnTo>
                      <a:pt x="7448" y="13292"/>
                    </a:lnTo>
                    <a:lnTo>
                      <a:pt x="7478" y="13292"/>
                    </a:lnTo>
                    <a:lnTo>
                      <a:pt x="7478" y="13431"/>
                    </a:lnTo>
                    <a:lnTo>
                      <a:pt x="7508" y="13431"/>
                    </a:lnTo>
                    <a:lnTo>
                      <a:pt x="7508" y="13569"/>
                    </a:lnTo>
                    <a:lnTo>
                      <a:pt x="7567" y="13569"/>
                    </a:lnTo>
                    <a:lnTo>
                      <a:pt x="7567" y="13708"/>
                    </a:lnTo>
                    <a:lnTo>
                      <a:pt x="7597" y="13708"/>
                    </a:lnTo>
                    <a:lnTo>
                      <a:pt x="7597" y="13846"/>
                    </a:lnTo>
                    <a:lnTo>
                      <a:pt x="7657" y="13846"/>
                    </a:lnTo>
                    <a:lnTo>
                      <a:pt x="7657" y="13985"/>
                    </a:lnTo>
                    <a:lnTo>
                      <a:pt x="7687" y="13985"/>
                    </a:lnTo>
                    <a:lnTo>
                      <a:pt x="7687" y="14123"/>
                    </a:lnTo>
                    <a:lnTo>
                      <a:pt x="7746" y="14123"/>
                    </a:lnTo>
                    <a:lnTo>
                      <a:pt x="7746" y="14262"/>
                    </a:lnTo>
                    <a:lnTo>
                      <a:pt x="7806" y="14262"/>
                    </a:lnTo>
                    <a:lnTo>
                      <a:pt x="7806" y="14400"/>
                    </a:lnTo>
                    <a:lnTo>
                      <a:pt x="7836" y="14400"/>
                    </a:lnTo>
                    <a:lnTo>
                      <a:pt x="7865" y="14538"/>
                    </a:lnTo>
                    <a:lnTo>
                      <a:pt x="7895" y="14538"/>
                    </a:lnTo>
                    <a:lnTo>
                      <a:pt x="7925" y="14677"/>
                    </a:lnTo>
                    <a:lnTo>
                      <a:pt x="7955" y="14677"/>
                    </a:lnTo>
                    <a:lnTo>
                      <a:pt x="8372" y="15369"/>
                    </a:lnTo>
                    <a:lnTo>
                      <a:pt x="8372" y="15508"/>
                    </a:lnTo>
                    <a:lnTo>
                      <a:pt x="8521" y="15508"/>
                    </a:lnTo>
                    <a:lnTo>
                      <a:pt x="8521" y="15646"/>
                    </a:lnTo>
                    <a:lnTo>
                      <a:pt x="8551" y="15646"/>
                    </a:lnTo>
                    <a:lnTo>
                      <a:pt x="8968" y="15785"/>
                    </a:lnTo>
                    <a:lnTo>
                      <a:pt x="9117" y="15785"/>
                    </a:lnTo>
                    <a:lnTo>
                      <a:pt x="9117" y="15646"/>
                    </a:lnTo>
                    <a:lnTo>
                      <a:pt x="9146" y="15646"/>
                    </a:lnTo>
                    <a:lnTo>
                      <a:pt x="9564" y="15369"/>
                    </a:lnTo>
                    <a:lnTo>
                      <a:pt x="9593" y="15231"/>
                    </a:lnTo>
                    <a:lnTo>
                      <a:pt x="9683" y="15231"/>
                    </a:lnTo>
                    <a:lnTo>
                      <a:pt x="9683" y="15092"/>
                    </a:lnTo>
                    <a:lnTo>
                      <a:pt x="9742" y="15092"/>
                    </a:lnTo>
                    <a:lnTo>
                      <a:pt x="9742" y="14954"/>
                    </a:lnTo>
                    <a:lnTo>
                      <a:pt x="10159" y="14262"/>
                    </a:lnTo>
                    <a:lnTo>
                      <a:pt x="10189" y="14123"/>
                    </a:lnTo>
                    <a:lnTo>
                      <a:pt x="10249" y="14123"/>
                    </a:lnTo>
                    <a:lnTo>
                      <a:pt x="10249" y="13985"/>
                    </a:lnTo>
                    <a:lnTo>
                      <a:pt x="10308" y="13985"/>
                    </a:lnTo>
                    <a:lnTo>
                      <a:pt x="10308" y="13846"/>
                    </a:lnTo>
                    <a:lnTo>
                      <a:pt x="10338" y="13846"/>
                    </a:lnTo>
                    <a:lnTo>
                      <a:pt x="10368" y="13708"/>
                    </a:lnTo>
                    <a:lnTo>
                      <a:pt x="10398" y="13708"/>
                    </a:lnTo>
                    <a:lnTo>
                      <a:pt x="10398" y="13569"/>
                    </a:lnTo>
                    <a:lnTo>
                      <a:pt x="10457" y="13569"/>
                    </a:lnTo>
                    <a:lnTo>
                      <a:pt x="10457" y="13431"/>
                    </a:lnTo>
                    <a:lnTo>
                      <a:pt x="10487" y="13431"/>
                    </a:lnTo>
                    <a:lnTo>
                      <a:pt x="10517" y="13292"/>
                    </a:lnTo>
                    <a:lnTo>
                      <a:pt x="10547" y="13292"/>
                    </a:lnTo>
                    <a:lnTo>
                      <a:pt x="10547" y="13154"/>
                    </a:lnTo>
                    <a:lnTo>
                      <a:pt x="10577" y="13154"/>
                    </a:lnTo>
                    <a:lnTo>
                      <a:pt x="10606" y="13015"/>
                    </a:lnTo>
                    <a:lnTo>
                      <a:pt x="10636" y="13015"/>
                    </a:lnTo>
                    <a:lnTo>
                      <a:pt x="10636" y="12877"/>
                    </a:lnTo>
                    <a:lnTo>
                      <a:pt x="10666" y="12877"/>
                    </a:lnTo>
                    <a:lnTo>
                      <a:pt x="10666" y="12738"/>
                    </a:lnTo>
                    <a:lnTo>
                      <a:pt x="10726" y="12738"/>
                    </a:lnTo>
                    <a:lnTo>
                      <a:pt x="10726" y="12600"/>
                    </a:lnTo>
                    <a:lnTo>
                      <a:pt x="10755" y="12600"/>
                    </a:lnTo>
                    <a:lnTo>
                      <a:pt x="10755" y="12462"/>
                    </a:lnTo>
                    <a:lnTo>
                      <a:pt x="10785" y="12462"/>
                    </a:lnTo>
                    <a:lnTo>
                      <a:pt x="10785" y="12323"/>
                    </a:lnTo>
                    <a:lnTo>
                      <a:pt x="10815" y="12323"/>
                    </a:lnTo>
                    <a:lnTo>
                      <a:pt x="10845" y="12185"/>
                    </a:lnTo>
                    <a:lnTo>
                      <a:pt x="10874" y="12185"/>
                    </a:lnTo>
                    <a:lnTo>
                      <a:pt x="10874" y="12046"/>
                    </a:lnTo>
                    <a:lnTo>
                      <a:pt x="10904" y="12046"/>
                    </a:lnTo>
                    <a:lnTo>
                      <a:pt x="10904" y="11908"/>
                    </a:lnTo>
                    <a:lnTo>
                      <a:pt x="10934" y="11908"/>
                    </a:lnTo>
                    <a:lnTo>
                      <a:pt x="10934" y="11769"/>
                    </a:lnTo>
                    <a:lnTo>
                      <a:pt x="10964" y="11769"/>
                    </a:lnTo>
                    <a:lnTo>
                      <a:pt x="10964" y="11354"/>
                    </a:lnTo>
                    <a:lnTo>
                      <a:pt x="10994" y="11354"/>
                    </a:lnTo>
                    <a:lnTo>
                      <a:pt x="10994" y="10938"/>
                    </a:lnTo>
                    <a:lnTo>
                      <a:pt x="11023" y="10800"/>
                    </a:lnTo>
                    <a:lnTo>
                      <a:pt x="11023" y="10385"/>
                    </a:lnTo>
                    <a:lnTo>
                      <a:pt x="11053" y="10246"/>
                    </a:lnTo>
                    <a:lnTo>
                      <a:pt x="11053" y="12600"/>
                    </a:lnTo>
                    <a:lnTo>
                      <a:pt x="11083" y="13015"/>
                    </a:lnTo>
                    <a:lnTo>
                      <a:pt x="11083" y="15369"/>
                    </a:lnTo>
                    <a:lnTo>
                      <a:pt x="11113" y="15785"/>
                    </a:lnTo>
                    <a:lnTo>
                      <a:pt x="11113" y="17723"/>
                    </a:lnTo>
                    <a:lnTo>
                      <a:pt x="11143" y="18000"/>
                    </a:lnTo>
                    <a:lnTo>
                      <a:pt x="11143" y="19523"/>
                    </a:lnTo>
                    <a:lnTo>
                      <a:pt x="11172" y="19662"/>
                    </a:lnTo>
                    <a:lnTo>
                      <a:pt x="11172" y="20631"/>
                    </a:lnTo>
                    <a:lnTo>
                      <a:pt x="11202" y="20769"/>
                    </a:lnTo>
                    <a:lnTo>
                      <a:pt x="11202" y="21462"/>
                    </a:lnTo>
                    <a:lnTo>
                      <a:pt x="11232" y="21462"/>
                    </a:lnTo>
                    <a:lnTo>
                      <a:pt x="11232" y="21600"/>
                    </a:lnTo>
                    <a:lnTo>
                      <a:pt x="11262" y="21600"/>
                    </a:lnTo>
                    <a:lnTo>
                      <a:pt x="11262" y="21462"/>
                    </a:lnTo>
                    <a:lnTo>
                      <a:pt x="11292" y="21323"/>
                    </a:lnTo>
                    <a:lnTo>
                      <a:pt x="11292" y="20769"/>
                    </a:lnTo>
                    <a:lnTo>
                      <a:pt x="11321" y="20631"/>
                    </a:lnTo>
                    <a:lnTo>
                      <a:pt x="11321" y="19800"/>
                    </a:lnTo>
                    <a:lnTo>
                      <a:pt x="11351" y="19662"/>
                    </a:lnTo>
                    <a:lnTo>
                      <a:pt x="11351" y="18692"/>
                    </a:lnTo>
                    <a:lnTo>
                      <a:pt x="11381" y="18554"/>
                    </a:lnTo>
                    <a:lnTo>
                      <a:pt x="11381" y="17308"/>
                    </a:lnTo>
                    <a:lnTo>
                      <a:pt x="11411" y="17169"/>
                    </a:lnTo>
                    <a:lnTo>
                      <a:pt x="11411" y="15646"/>
                    </a:lnTo>
                    <a:lnTo>
                      <a:pt x="11441" y="15369"/>
                    </a:lnTo>
                    <a:lnTo>
                      <a:pt x="11441" y="13154"/>
                    </a:lnTo>
                    <a:lnTo>
                      <a:pt x="11470" y="12738"/>
                    </a:lnTo>
                    <a:lnTo>
                      <a:pt x="11470" y="9000"/>
                    </a:lnTo>
                    <a:lnTo>
                      <a:pt x="11500" y="8308"/>
                    </a:lnTo>
                    <a:lnTo>
                      <a:pt x="11500" y="3738"/>
                    </a:lnTo>
                    <a:lnTo>
                      <a:pt x="11530" y="2908"/>
                    </a:lnTo>
                    <a:lnTo>
                      <a:pt x="11530" y="831"/>
                    </a:lnTo>
                    <a:lnTo>
                      <a:pt x="11560" y="1108"/>
                    </a:lnTo>
                    <a:lnTo>
                      <a:pt x="11560" y="5262"/>
                    </a:lnTo>
                    <a:lnTo>
                      <a:pt x="11590" y="6092"/>
                    </a:lnTo>
                    <a:lnTo>
                      <a:pt x="11590" y="10246"/>
                    </a:lnTo>
                    <a:lnTo>
                      <a:pt x="11619" y="10800"/>
                    </a:lnTo>
                    <a:lnTo>
                      <a:pt x="11619" y="13846"/>
                    </a:lnTo>
                    <a:lnTo>
                      <a:pt x="11649" y="14400"/>
                    </a:lnTo>
                    <a:lnTo>
                      <a:pt x="11649" y="16892"/>
                    </a:lnTo>
                    <a:lnTo>
                      <a:pt x="11679" y="17169"/>
                    </a:lnTo>
                    <a:lnTo>
                      <a:pt x="11679" y="19108"/>
                    </a:lnTo>
                    <a:lnTo>
                      <a:pt x="11709" y="19385"/>
                    </a:lnTo>
                    <a:lnTo>
                      <a:pt x="11709" y="20631"/>
                    </a:lnTo>
                    <a:lnTo>
                      <a:pt x="11738" y="20769"/>
                    </a:lnTo>
                    <a:lnTo>
                      <a:pt x="11738" y="21462"/>
                    </a:lnTo>
                    <a:lnTo>
                      <a:pt x="11768" y="21462"/>
                    </a:lnTo>
                    <a:lnTo>
                      <a:pt x="11768" y="21600"/>
                    </a:lnTo>
                    <a:lnTo>
                      <a:pt x="11798" y="21600"/>
                    </a:lnTo>
                    <a:lnTo>
                      <a:pt x="11798" y="21185"/>
                    </a:lnTo>
                    <a:lnTo>
                      <a:pt x="11828" y="21046"/>
                    </a:lnTo>
                    <a:lnTo>
                      <a:pt x="11828" y="20354"/>
                    </a:lnTo>
                    <a:lnTo>
                      <a:pt x="11858" y="20215"/>
                    </a:lnTo>
                    <a:lnTo>
                      <a:pt x="11858" y="18692"/>
                    </a:lnTo>
                    <a:lnTo>
                      <a:pt x="11887" y="18415"/>
                    </a:lnTo>
                    <a:lnTo>
                      <a:pt x="11887" y="16338"/>
                    </a:lnTo>
                    <a:lnTo>
                      <a:pt x="11917" y="15923"/>
                    </a:lnTo>
                    <a:lnTo>
                      <a:pt x="11917" y="13292"/>
                    </a:lnTo>
                    <a:lnTo>
                      <a:pt x="11947" y="12738"/>
                    </a:lnTo>
                    <a:lnTo>
                      <a:pt x="11947" y="9415"/>
                    </a:lnTo>
                    <a:lnTo>
                      <a:pt x="11977" y="8723"/>
                    </a:lnTo>
                    <a:lnTo>
                      <a:pt x="11977" y="4292"/>
                    </a:lnTo>
                    <a:lnTo>
                      <a:pt x="12007" y="3462"/>
                    </a:lnTo>
                    <a:lnTo>
                      <a:pt x="12007" y="0"/>
                    </a:lnTo>
                    <a:lnTo>
                      <a:pt x="12036" y="0"/>
                    </a:lnTo>
                    <a:lnTo>
                      <a:pt x="12036" y="2215"/>
                    </a:lnTo>
                    <a:lnTo>
                      <a:pt x="12066" y="2769"/>
                    </a:lnTo>
                    <a:lnTo>
                      <a:pt x="12066" y="5815"/>
                    </a:lnTo>
                    <a:lnTo>
                      <a:pt x="12096" y="6231"/>
                    </a:lnTo>
                    <a:lnTo>
                      <a:pt x="12096" y="9000"/>
                    </a:lnTo>
                    <a:lnTo>
                      <a:pt x="12126" y="9554"/>
                    </a:lnTo>
                    <a:lnTo>
                      <a:pt x="12126" y="11908"/>
                    </a:lnTo>
                    <a:lnTo>
                      <a:pt x="12156" y="12323"/>
                    </a:lnTo>
                    <a:lnTo>
                      <a:pt x="12156" y="14400"/>
                    </a:lnTo>
                    <a:lnTo>
                      <a:pt x="12185" y="14815"/>
                    </a:lnTo>
                    <a:lnTo>
                      <a:pt x="12185" y="16615"/>
                    </a:lnTo>
                    <a:lnTo>
                      <a:pt x="12215" y="16892"/>
                    </a:lnTo>
                    <a:lnTo>
                      <a:pt x="12215" y="17585"/>
                    </a:lnTo>
                    <a:lnTo>
                      <a:pt x="12245" y="17723"/>
                    </a:lnTo>
                    <a:lnTo>
                      <a:pt x="12245" y="17446"/>
                    </a:lnTo>
                    <a:lnTo>
                      <a:pt x="12275" y="17446"/>
                    </a:lnTo>
                    <a:lnTo>
                      <a:pt x="12275" y="17169"/>
                    </a:lnTo>
                    <a:lnTo>
                      <a:pt x="12305" y="17169"/>
                    </a:lnTo>
                    <a:lnTo>
                      <a:pt x="12305" y="16892"/>
                    </a:lnTo>
                    <a:lnTo>
                      <a:pt x="12334" y="16892"/>
                    </a:lnTo>
                    <a:lnTo>
                      <a:pt x="12334" y="16615"/>
                    </a:lnTo>
                    <a:lnTo>
                      <a:pt x="12364" y="16615"/>
                    </a:lnTo>
                    <a:lnTo>
                      <a:pt x="12364" y="16338"/>
                    </a:lnTo>
                    <a:lnTo>
                      <a:pt x="12394" y="16200"/>
                    </a:lnTo>
                    <a:lnTo>
                      <a:pt x="12394" y="15923"/>
                    </a:lnTo>
                    <a:lnTo>
                      <a:pt x="12424" y="15923"/>
                    </a:lnTo>
                    <a:lnTo>
                      <a:pt x="12424" y="16200"/>
                    </a:lnTo>
                    <a:lnTo>
                      <a:pt x="12454" y="16338"/>
                    </a:lnTo>
                    <a:lnTo>
                      <a:pt x="12454" y="17031"/>
                    </a:lnTo>
                    <a:lnTo>
                      <a:pt x="12483" y="17169"/>
                    </a:lnTo>
                    <a:lnTo>
                      <a:pt x="12483" y="17585"/>
                    </a:lnTo>
                    <a:lnTo>
                      <a:pt x="12513" y="17723"/>
                    </a:lnTo>
                    <a:lnTo>
                      <a:pt x="12513" y="18277"/>
                    </a:lnTo>
                    <a:lnTo>
                      <a:pt x="12543" y="18415"/>
                    </a:lnTo>
                    <a:lnTo>
                      <a:pt x="12543" y="18831"/>
                    </a:lnTo>
                    <a:lnTo>
                      <a:pt x="12573" y="18969"/>
                    </a:lnTo>
                    <a:lnTo>
                      <a:pt x="12573" y="19385"/>
                    </a:lnTo>
                    <a:lnTo>
                      <a:pt x="12602" y="19385"/>
                    </a:lnTo>
                    <a:lnTo>
                      <a:pt x="12602" y="19800"/>
                    </a:lnTo>
                    <a:lnTo>
                      <a:pt x="12632" y="19938"/>
                    </a:lnTo>
                    <a:lnTo>
                      <a:pt x="12632" y="20077"/>
                    </a:lnTo>
                    <a:lnTo>
                      <a:pt x="12662" y="20215"/>
                    </a:lnTo>
                    <a:lnTo>
                      <a:pt x="12662" y="20354"/>
                    </a:lnTo>
                    <a:lnTo>
                      <a:pt x="12692" y="20354"/>
                    </a:lnTo>
                    <a:lnTo>
                      <a:pt x="12692" y="20492"/>
                    </a:lnTo>
                    <a:lnTo>
                      <a:pt x="12722" y="20492"/>
                    </a:lnTo>
                    <a:lnTo>
                      <a:pt x="12722" y="20631"/>
                    </a:lnTo>
                    <a:lnTo>
                      <a:pt x="12751" y="20631"/>
                    </a:lnTo>
                    <a:lnTo>
                      <a:pt x="12751" y="20769"/>
                    </a:lnTo>
                    <a:lnTo>
                      <a:pt x="12781" y="20769"/>
                    </a:lnTo>
                    <a:lnTo>
                      <a:pt x="12781" y="20908"/>
                    </a:lnTo>
                    <a:lnTo>
                      <a:pt x="12811" y="20908"/>
                    </a:lnTo>
                    <a:lnTo>
                      <a:pt x="12811" y="21046"/>
                    </a:lnTo>
                    <a:lnTo>
                      <a:pt x="12871" y="21046"/>
                    </a:lnTo>
                    <a:lnTo>
                      <a:pt x="12871" y="21185"/>
                    </a:lnTo>
                    <a:lnTo>
                      <a:pt x="12930" y="21185"/>
                    </a:lnTo>
                    <a:lnTo>
                      <a:pt x="12930" y="21323"/>
                    </a:lnTo>
                    <a:lnTo>
                      <a:pt x="13020" y="21323"/>
                    </a:lnTo>
                    <a:lnTo>
                      <a:pt x="13020" y="21185"/>
                    </a:lnTo>
                    <a:lnTo>
                      <a:pt x="13049" y="21185"/>
                    </a:lnTo>
                    <a:lnTo>
                      <a:pt x="13049" y="21046"/>
                    </a:lnTo>
                    <a:lnTo>
                      <a:pt x="13079" y="21046"/>
                    </a:lnTo>
                    <a:lnTo>
                      <a:pt x="13079" y="20908"/>
                    </a:lnTo>
                    <a:lnTo>
                      <a:pt x="13109" y="20908"/>
                    </a:lnTo>
                    <a:lnTo>
                      <a:pt x="13109" y="20769"/>
                    </a:lnTo>
                    <a:lnTo>
                      <a:pt x="13139" y="20769"/>
                    </a:lnTo>
                    <a:lnTo>
                      <a:pt x="13139" y="20631"/>
                    </a:lnTo>
                    <a:lnTo>
                      <a:pt x="13169" y="20492"/>
                    </a:lnTo>
                    <a:lnTo>
                      <a:pt x="13169" y="20354"/>
                    </a:lnTo>
                    <a:lnTo>
                      <a:pt x="13198" y="20354"/>
                    </a:lnTo>
                    <a:lnTo>
                      <a:pt x="13198" y="20077"/>
                    </a:lnTo>
                    <a:lnTo>
                      <a:pt x="13228" y="20077"/>
                    </a:lnTo>
                    <a:lnTo>
                      <a:pt x="13228" y="19800"/>
                    </a:lnTo>
                    <a:lnTo>
                      <a:pt x="13258" y="19662"/>
                    </a:lnTo>
                    <a:lnTo>
                      <a:pt x="13258" y="19385"/>
                    </a:lnTo>
                    <a:lnTo>
                      <a:pt x="13288" y="19246"/>
                    </a:lnTo>
                    <a:lnTo>
                      <a:pt x="13288" y="18692"/>
                    </a:lnTo>
                    <a:lnTo>
                      <a:pt x="13318" y="18554"/>
                    </a:lnTo>
                    <a:lnTo>
                      <a:pt x="13318" y="17723"/>
                    </a:lnTo>
                    <a:lnTo>
                      <a:pt x="13347" y="17585"/>
                    </a:lnTo>
                    <a:lnTo>
                      <a:pt x="13347" y="16892"/>
                    </a:lnTo>
                    <a:lnTo>
                      <a:pt x="13377" y="16615"/>
                    </a:lnTo>
                    <a:lnTo>
                      <a:pt x="13377" y="15785"/>
                    </a:lnTo>
                    <a:lnTo>
                      <a:pt x="13407" y="15646"/>
                    </a:lnTo>
                    <a:lnTo>
                      <a:pt x="13407" y="14538"/>
                    </a:lnTo>
                    <a:lnTo>
                      <a:pt x="13437" y="14400"/>
                    </a:lnTo>
                    <a:lnTo>
                      <a:pt x="13437" y="13708"/>
                    </a:lnTo>
                    <a:lnTo>
                      <a:pt x="13466" y="13708"/>
                    </a:lnTo>
                    <a:lnTo>
                      <a:pt x="13466" y="13569"/>
                    </a:lnTo>
                    <a:lnTo>
                      <a:pt x="13466" y="13708"/>
                    </a:lnTo>
                    <a:lnTo>
                      <a:pt x="13496" y="13846"/>
                    </a:lnTo>
                    <a:lnTo>
                      <a:pt x="13496" y="14538"/>
                    </a:lnTo>
                    <a:lnTo>
                      <a:pt x="13526" y="14677"/>
                    </a:lnTo>
                    <a:lnTo>
                      <a:pt x="13526" y="15231"/>
                    </a:lnTo>
                    <a:lnTo>
                      <a:pt x="13556" y="15369"/>
                    </a:lnTo>
                    <a:lnTo>
                      <a:pt x="13556" y="16062"/>
                    </a:lnTo>
                    <a:lnTo>
                      <a:pt x="13586" y="16062"/>
                    </a:lnTo>
                    <a:lnTo>
                      <a:pt x="13586" y="16615"/>
                    </a:lnTo>
                    <a:lnTo>
                      <a:pt x="13615" y="16754"/>
                    </a:lnTo>
                    <a:lnTo>
                      <a:pt x="13615" y="17308"/>
                    </a:lnTo>
                    <a:lnTo>
                      <a:pt x="13645" y="17308"/>
                    </a:lnTo>
                    <a:lnTo>
                      <a:pt x="13645" y="17585"/>
                    </a:lnTo>
                    <a:lnTo>
                      <a:pt x="13675" y="17723"/>
                    </a:lnTo>
                    <a:lnTo>
                      <a:pt x="13973" y="17723"/>
                    </a:lnTo>
                    <a:lnTo>
                      <a:pt x="13973" y="17862"/>
                    </a:lnTo>
                    <a:lnTo>
                      <a:pt x="14003" y="17862"/>
                    </a:lnTo>
                    <a:lnTo>
                      <a:pt x="14003" y="18000"/>
                    </a:lnTo>
                    <a:lnTo>
                      <a:pt x="14033" y="18000"/>
                    </a:lnTo>
                    <a:lnTo>
                      <a:pt x="14033" y="18277"/>
                    </a:lnTo>
                    <a:lnTo>
                      <a:pt x="14062" y="18277"/>
                    </a:lnTo>
                    <a:lnTo>
                      <a:pt x="14062" y="18554"/>
                    </a:lnTo>
                    <a:lnTo>
                      <a:pt x="14092" y="18692"/>
                    </a:lnTo>
                    <a:lnTo>
                      <a:pt x="14092" y="18969"/>
                    </a:lnTo>
                    <a:lnTo>
                      <a:pt x="14122" y="19108"/>
                    </a:lnTo>
                    <a:lnTo>
                      <a:pt x="14122" y="19523"/>
                    </a:lnTo>
                    <a:lnTo>
                      <a:pt x="14152" y="19523"/>
                    </a:lnTo>
                    <a:lnTo>
                      <a:pt x="14152" y="19938"/>
                    </a:lnTo>
                    <a:lnTo>
                      <a:pt x="14182" y="19938"/>
                    </a:lnTo>
                    <a:lnTo>
                      <a:pt x="14182" y="20354"/>
                    </a:lnTo>
                    <a:lnTo>
                      <a:pt x="14211" y="20354"/>
                    </a:lnTo>
                    <a:lnTo>
                      <a:pt x="14211" y="20631"/>
                    </a:lnTo>
                    <a:lnTo>
                      <a:pt x="14241" y="20631"/>
                    </a:lnTo>
                    <a:lnTo>
                      <a:pt x="14241" y="20908"/>
                    </a:lnTo>
                    <a:lnTo>
                      <a:pt x="14271" y="20908"/>
                    </a:lnTo>
                    <a:lnTo>
                      <a:pt x="14271" y="21185"/>
                    </a:lnTo>
                    <a:lnTo>
                      <a:pt x="14301" y="21185"/>
                    </a:lnTo>
                    <a:lnTo>
                      <a:pt x="14301" y="21323"/>
                    </a:lnTo>
                    <a:lnTo>
                      <a:pt x="14360" y="21323"/>
                    </a:lnTo>
                    <a:lnTo>
                      <a:pt x="14360" y="21462"/>
                    </a:lnTo>
                    <a:lnTo>
                      <a:pt x="14390" y="21462"/>
                    </a:lnTo>
                    <a:lnTo>
                      <a:pt x="14390" y="21323"/>
                    </a:lnTo>
                    <a:lnTo>
                      <a:pt x="14420" y="21323"/>
                    </a:lnTo>
                    <a:lnTo>
                      <a:pt x="14420" y="21185"/>
                    </a:lnTo>
                    <a:lnTo>
                      <a:pt x="14450" y="21185"/>
                    </a:lnTo>
                    <a:lnTo>
                      <a:pt x="14450" y="21046"/>
                    </a:lnTo>
                    <a:lnTo>
                      <a:pt x="14479" y="21046"/>
                    </a:lnTo>
                    <a:lnTo>
                      <a:pt x="14479" y="20769"/>
                    </a:lnTo>
                    <a:lnTo>
                      <a:pt x="14509" y="20769"/>
                    </a:lnTo>
                    <a:lnTo>
                      <a:pt x="14509" y="20492"/>
                    </a:lnTo>
                    <a:lnTo>
                      <a:pt x="14539" y="20492"/>
                    </a:lnTo>
                    <a:lnTo>
                      <a:pt x="14539" y="20215"/>
                    </a:lnTo>
                    <a:lnTo>
                      <a:pt x="14569" y="20215"/>
                    </a:lnTo>
                    <a:lnTo>
                      <a:pt x="14569" y="19800"/>
                    </a:lnTo>
                    <a:lnTo>
                      <a:pt x="14599" y="19800"/>
                    </a:lnTo>
                    <a:lnTo>
                      <a:pt x="14599" y="19385"/>
                    </a:lnTo>
                    <a:lnTo>
                      <a:pt x="14628" y="19246"/>
                    </a:lnTo>
                    <a:lnTo>
                      <a:pt x="14628" y="18969"/>
                    </a:lnTo>
                    <a:lnTo>
                      <a:pt x="14658" y="18831"/>
                    </a:lnTo>
                    <a:lnTo>
                      <a:pt x="14658" y="18554"/>
                    </a:lnTo>
                    <a:lnTo>
                      <a:pt x="14688" y="18415"/>
                    </a:lnTo>
                    <a:lnTo>
                      <a:pt x="14688" y="18138"/>
                    </a:lnTo>
                    <a:lnTo>
                      <a:pt x="14718" y="18138"/>
                    </a:lnTo>
                    <a:lnTo>
                      <a:pt x="14718" y="18000"/>
                    </a:lnTo>
                    <a:lnTo>
                      <a:pt x="14748" y="17862"/>
                    </a:lnTo>
                    <a:lnTo>
                      <a:pt x="14748" y="17723"/>
                    </a:lnTo>
                    <a:lnTo>
                      <a:pt x="15075" y="17723"/>
                    </a:lnTo>
                    <a:lnTo>
                      <a:pt x="15075" y="17585"/>
                    </a:lnTo>
                    <a:lnTo>
                      <a:pt x="15105" y="17585"/>
                    </a:lnTo>
                    <a:lnTo>
                      <a:pt x="15105" y="17031"/>
                    </a:lnTo>
                    <a:lnTo>
                      <a:pt x="15135" y="17031"/>
                    </a:lnTo>
                    <a:lnTo>
                      <a:pt x="15135" y="16477"/>
                    </a:lnTo>
                    <a:lnTo>
                      <a:pt x="15165" y="16338"/>
                    </a:lnTo>
                    <a:lnTo>
                      <a:pt x="15165" y="15646"/>
                    </a:lnTo>
                    <a:lnTo>
                      <a:pt x="15194" y="15646"/>
                    </a:lnTo>
                    <a:lnTo>
                      <a:pt x="15194" y="14954"/>
                    </a:lnTo>
                    <a:lnTo>
                      <a:pt x="15224" y="14815"/>
                    </a:lnTo>
                    <a:lnTo>
                      <a:pt x="15224" y="14123"/>
                    </a:lnTo>
                    <a:lnTo>
                      <a:pt x="15254" y="14123"/>
                    </a:lnTo>
                    <a:lnTo>
                      <a:pt x="15254" y="13569"/>
                    </a:lnTo>
                    <a:lnTo>
                      <a:pt x="15284" y="13569"/>
                    </a:lnTo>
                    <a:lnTo>
                      <a:pt x="15284" y="13985"/>
                    </a:lnTo>
                    <a:lnTo>
                      <a:pt x="15314" y="14123"/>
                    </a:lnTo>
                    <a:lnTo>
                      <a:pt x="15314" y="15092"/>
                    </a:lnTo>
                    <a:lnTo>
                      <a:pt x="15343" y="15231"/>
                    </a:lnTo>
                    <a:lnTo>
                      <a:pt x="15343" y="16062"/>
                    </a:lnTo>
                    <a:lnTo>
                      <a:pt x="15373" y="16200"/>
                    </a:lnTo>
                    <a:lnTo>
                      <a:pt x="15373" y="17169"/>
                    </a:lnTo>
                    <a:lnTo>
                      <a:pt x="15403" y="17308"/>
                    </a:lnTo>
                    <a:lnTo>
                      <a:pt x="15403" y="18000"/>
                    </a:lnTo>
                    <a:lnTo>
                      <a:pt x="15433" y="18138"/>
                    </a:lnTo>
                    <a:lnTo>
                      <a:pt x="15433" y="18831"/>
                    </a:lnTo>
                    <a:lnTo>
                      <a:pt x="15463" y="18969"/>
                    </a:lnTo>
                    <a:lnTo>
                      <a:pt x="15463" y="19523"/>
                    </a:lnTo>
                    <a:lnTo>
                      <a:pt x="15492" y="19523"/>
                    </a:lnTo>
                    <a:lnTo>
                      <a:pt x="15492" y="19800"/>
                    </a:lnTo>
                    <a:lnTo>
                      <a:pt x="15522" y="19938"/>
                    </a:lnTo>
                    <a:lnTo>
                      <a:pt x="15522" y="20215"/>
                    </a:lnTo>
                    <a:lnTo>
                      <a:pt x="15552" y="20215"/>
                    </a:lnTo>
                    <a:lnTo>
                      <a:pt x="15552" y="20492"/>
                    </a:lnTo>
                    <a:lnTo>
                      <a:pt x="15582" y="20492"/>
                    </a:lnTo>
                    <a:lnTo>
                      <a:pt x="15582" y="20631"/>
                    </a:lnTo>
                    <a:lnTo>
                      <a:pt x="15612" y="20769"/>
                    </a:lnTo>
                    <a:lnTo>
                      <a:pt x="15612" y="20908"/>
                    </a:lnTo>
                    <a:lnTo>
                      <a:pt x="15641" y="20908"/>
                    </a:lnTo>
                    <a:lnTo>
                      <a:pt x="15641" y="21046"/>
                    </a:lnTo>
                    <a:lnTo>
                      <a:pt x="15671" y="21046"/>
                    </a:lnTo>
                    <a:lnTo>
                      <a:pt x="15671" y="21185"/>
                    </a:lnTo>
                    <a:lnTo>
                      <a:pt x="15731" y="21185"/>
                    </a:lnTo>
                    <a:lnTo>
                      <a:pt x="15731" y="21323"/>
                    </a:lnTo>
                    <a:lnTo>
                      <a:pt x="15790" y="21323"/>
                    </a:lnTo>
                    <a:lnTo>
                      <a:pt x="15820" y="21185"/>
                    </a:lnTo>
                    <a:lnTo>
                      <a:pt x="15880" y="21185"/>
                    </a:lnTo>
                    <a:lnTo>
                      <a:pt x="15880" y="21046"/>
                    </a:lnTo>
                    <a:lnTo>
                      <a:pt x="15910" y="21046"/>
                    </a:lnTo>
                    <a:lnTo>
                      <a:pt x="15910" y="20908"/>
                    </a:lnTo>
                    <a:lnTo>
                      <a:pt x="15939" y="20908"/>
                    </a:lnTo>
                    <a:lnTo>
                      <a:pt x="15939" y="20769"/>
                    </a:lnTo>
                    <a:lnTo>
                      <a:pt x="15999" y="20769"/>
                    </a:lnTo>
                    <a:lnTo>
                      <a:pt x="15999" y="20631"/>
                    </a:lnTo>
                    <a:lnTo>
                      <a:pt x="16029" y="20631"/>
                    </a:lnTo>
                    <a:lnTo>
                      <a:pt x="16029" y="20492"/>
                    </a:lnTo>
                    <a:lnTo>
                      <a:pt x="16058" y="20354"/>
                    </a:lnTo>
                    <a:lnTo>
                      <a:pt x="16058" y="20215"/>
                    </a:lnTo>
                    <a:lnTo>
                      <a:pt x="16088" y="20215"/>
                    </a:lnTo>
                    <a:lnTo>
                      <a:pt x="16088" y="20077"/>
                    </a:lnTo>
                    <a:lnTo>
                      <a:pt x="16118" y="20077"/>
                    </a:lnTo>
                    <a:lnTo>
                      <a:pt x="16118" y="19662"/>
                    </a:lnTo>
                    <a:lnTo>
                      <a:pt x="16148" y="19662"/>
                    </a:lnTo>
                    <a:lnTo>
                      <a:pt x="16148" y="19246"/>
                    </a:lnTo>
                    <a:lnTo>
                      <a:pt x="16178" y="19108"/>
                    </a:lnTo>
                    <a:lnTo>
                      <a:pt x="16178" y="18692"/>
                    </a:lnTo>
                    <a:lnTo>
                      <a:pt x="16207" y="18554"/>
                    </a:lnTo>
                    <a:lnTo>
                      <a:pt x="16207" y="18138"/>
                    </a:lnTo>
                    <a:lnTo>
                      <a:pt x="16237" y="18000"/>
                    </a:lnTo>
                    <a:lnTo>
                      <a:pt x="16237" y="17446"/>
                    </a:lnTo>
                    <a:lnTo>
                      <a:pt x="16267" y="17308"/>
                    </a:lnTo>
                    <a:lnTo>
                      <a:pt x="16267" y="16754"/>
                    </a:lnTo>
                    <a:lnTo>
                      <a:pt x="16297" y="16615"/>
                    </a:lnTo>
                    <a:lnTo>
                      <a:pt x="16297" y="16062"/>
                    </a:lnTo>
                    <a:lnTo>
                      <a:pt x="16327" y="16062"/>
                    </a:lnTo>
                    <a:lnTo>
                      <a:pt x="16327" y="15923"/>
                    </a:lnTo>
                    <a:lnTo>
                      <a:pt x="16327" y="16062"/>
                    </a:lnTo>
                    <a:lnTo>
                      <a:pt x="16356" y="16200"/>
                    </a:lnTo>
                    <a:lnTo>
                      <a:pt x="16356" y="16477"/>
                    </a:lnTo>
                    <a:lnTo>
                      <a:pt x="16386" y="16477"/>
                    </a:lnTo>
                    <a:lnTo>
                      <a:pt x="16386" y="16754"/>
                    </a:lnTo>
                    <a:lnTo>
                      <a:pt x="16416" y="16754"/>
                    </a:lnTo>
                    <a:lnTo>
                      <a:pt x="16416" y="17031"/>
                    </a:lnTo>
                    <a:lnTo>
                      <a:pt x="16446" y="17031"/>
                    </a:lnTo>
                    <a:lnTo>
                      <a:pt x="16446" y="17308"/>
                    </a:lnTo>
                    <a:lnTo>
                      <a:pt x="16476" y="17308"/>
                    </a:lnTo>
                    <a:lnTo>
                      <a:pt x="16476" y="17585"/>
                    </a:lnTo>
                    <a:lnTo>
                      <a:pt x="16505" y="17585"/>
                    </a:lnTo>
                    <a:lnTo>
                      <a:pt x="16505" y="17723"/>
                    </a:lnTo>
                    <a:lnTo>
                      <a:pt x="16505" y="17446"/>
                    </a:lnTo>
                    <a:lnTo>
                      <a:pt x="16535" y="17446"/>
                    </a:lnTo>
                    <a:lnTo>
                      <a:pt x="16535" y="16062"/>
                    </a:lnTo>
                    <a:lnTo>
                      <a:pt x="16565" y="15785"/>
                    </a:lnTo>
                    <a:lnTo>
                      <a:pt x="16565" y="13846"/>
                    </a:lnTo>
                    <a:lnTo>
                      <a:pt x="16595" y="13431"/>
                    </a:lnTo>
                    <a:lnTo>
                      <a:pt x="16595" y="11215"/>
                    </a:lnTo>
                    <a:lnTo>
                      <a:pt x="16625" y="10800"/>
                    </a:lnTo>
                    <a:lnTo>
                      <a:pt x="16625" y="8169"/>
                    </a:lnTo>
                    <a:lnTo>
                      <a:pt x="16654" y="7754"/>
                    </a:lnTo>
                    <a:lnTo>
                      <a:pt x="16654" y="4846"/>
                    </a:lnTo>
                    <a:lnTo>
                      <a:pt x="16684" y="4292"/>
                    </a:lnTo>
                    <a:lnTo>
                      <a:pt x="16684" y="1108"/>
                    </a:lnTo>
                    <a:lnTo>
                      <a:pt x="16714" y="554"/>
                    </a:lnTo>
                    <a:lnTo>
                      <a:pt x="16714" y="277"/>
                    </a:lnTo>
                    <a:lnTo>
                      <a:pt x="16714" y="692"/>
                    </a:lnTo>
                    <a:lnTo>
                      <a:pt x="16744" y="1246"/>
                    </a:lnTo>
                    <a:lnTo>
                      <a:pt x="16744" y="5815"/>
                    </a:lnTo>
                    <a:lnTo>
                      <a:pt x="16774" y="6508"/>
                    </a:lnTo>
                    <a:lnTo>
                      <a:pt x="16774" y="10662"/>
                    </a:lnTo>
                    <a:lnTo>
                      <a:pt x="16803" y="11215"/>
                    </a:lnTo>
                    <a:lnTo>
                      <a:pt x="16803" y="14262"/>
                    </a:lnTo>
                    <a:lnTo>
                      <a:pt x="16833" y="14677"/>
                    </a:lnTo>
                    <a:lnTo>
                      <a:pt x="16833" y="17169"/>
                    </a:lnTo>
                    <a:lnTo>
                      <a:pt x="16863" y="17446"/>
                    </a:lnTo>
                    <a:lnTo>
                      <a:pt x="16863" y="19246"/>
                    </a:lnTo>
                    <a:lnTo>
                      <a:pt x="16893" y="19523"/>
                    </a:lnTo>
                    <a:lnTo>
                      <a:pt x="16893" y="20631"/>
                    </a:lnTo>
                    <a:lnTo>
                      <a:pt x="16922" y="20769"/>
                    </a:lnTo>
                    <a:lnTo>
                      <a:pt x="16922" y="21462"/>
                    </a:lnTo>
                    <a:lnTo>
                      <a:pt x="16952" y="21600"/>
                    </a:lnTo>
                    <a:lnTo>
                      <a:pt x="16982" y="21600"/>
                    </a:lnTo>
                    <a:lnTo>
                      <a:pt x="16982" y="21185"/>
                    </a:lnTo>
                    <a:lnTo>
                      <a:pt x="17012" y="21046"/>
                    </a:lnTo>
                    <a:lnTo>
                      <a:pt x="17012" y="20077"/>
                    </a:lnTo>
                    <a:lnTo>
                      <a:pt x="17042" y="19800"/>
                    </a:lnTo>
                    <a:lnTo>
                      <a:pt x="17042" y="18277"/>
                    </a:lnTo>
                    <a:lnTo>
                      <a:pt x="17071" y="17862"/>
                    </a:lnTo>
                    <a:lnTo>
                      <a:pt x="17071" y="15646"/>
                    </a:lnTo>
                    <a:lnTo>
                      <a:pt x="17101" y="15231"/>
                    </a:lnTo>
                    <a:lnTo>
                      <a:pt x="17101" y="12462"/>
                    </a:lnTo>
                    <a:lnTo>
                      <a:pt x="17131" y="11908"/>
                    </a:lnTo>
                    <a:lnTo>
                      <a:pt x="17131" y="8169"/>
                    </a:lnTo>
                    <a:lnTo>
                      <a:pt x="17161" y="7477"/>
                    </a:lnTo>
                    <a:lnTo>
                      <a:pt x="17161" y="2908"/>
                    </a:lnTo>
                    <a:lnTo>
                      <a:pt x="17191" y="2077"/>
                    </a:lnTo>
                    <a:lnTo>
                      <a:pt x="17191" y="1108"/>
                    </a:lnTo>
                    <a:lnTo>
                      <a:pt x="17220" y="1523"/>
                    </a:lnTo>
                    <a:lnTo>
                      <a:pt x="17220" y="6092"/>
                    </a:lnTo>
                    <a:lnTo>
                      <a:pt x="17250" y="6785"/>
                    </a:lnTo>
                    <a:lnTo>
                      <a:pt x="17250" y="10938"/>
                    </a:lnTo>
                    <a:lnTo>
                      <a:pt x="17280" y="11631"/>
                    </a:lnTo>
                    <a:lnTo>
                      <a:pt x="17280" y="14538"/>
                    </a:lnTo>
                    <a:lnTo>
                      <a:pt x="17310" y="14815"/>
                    </a:lnTo>
                    <a:lnTo>
                      <a:pt x="17310" y="16477"/>
                    </a:lnTo>
                    <a:lnTo>
                      <a:pt x="17340" y="16615"/>
                    </a:lnTo>
                    <a:lnTo>
                      <a:pt x="17340" y="18000"/>
                    </a:lnTo>
                    <a:lnTo>
                      <a:pt x="17369" y="18138"/>
                    </a:lnTo>
                    <a:lnTo>
                      <a:pt x="17369" y="19246"/>
                    </a:lnTo>
                    <a:lnTo>
                      <a:pt x="17399" y="19385"/>
                    </a:lnTo>
                    <a:lnTo>
                      <a:pt x="17399" y="20215"/>
                    </a:lnTo>
                    <a:lnTo>
                      <a:pt x="17429" y="20354"/>
                    </a:lnTo>
                    <a:lnTo>
                      <a:pt x="17429" y="21046"/>
                    </a:lnTo>
                    <a:lnTo>
                      <a:pt x="17459" y="21185"/>
                    </a:lnTo>
                    <a:lnTo>
                      <a:pt x="17459" y="21600"/>
                    </a:lnTo>
                    <a:lnTo>
                      <a:pt x="17518" y="21600"/>
                    </a:lnTo>
                    <a:lnTo>
                      <a:pt x="17518" y="21185"/>
                    </a:lnTo>
                    <a:lnTo>
                      <a:pt x="17548" y="21046"/>
                    </a:lnTo>
                    <a:lnTo>
                      <a:pt x="17548" y="20215"/>
                    </a:lnTo>
                    <a:lnTo>
                      <a:pt x="17578" y="20077"/>
                    </a:lnTo>
                    <a:lnTo>
                      <a:pt x="17578" y="18831"/>
                    </a:lnTo>
                    <a:lnTo>
                      <a:pt x="17608" y="18554"/>
                    </a:lnTo>
                    <a:lnTo>
                      <a:pt x="17608" y="16754"/>
                    </a:lnTo>
                    <a:lnTo>
                      <a:pt x="17638" y="16477"/>
                    </a:lnTo>
                    <a:lnTo>
                      <a:pt x="17638" y="14262"/>
                    </a:lnTo>
                    <a:lnTo>
                      <a:pt x="17667" y="13846"/>
                    </a:lnTo>
                    <a:lnTo>
                      <a:pt x="17667" y="11215"/>
                    </a:lnTo>
                    <a:lnTo>
                      <a:pt x="17697" y="10662"/>
                    </a:lnTo>
                    <a:lnTo>
                      <a:pt x="17697" y="10523"/>
                    </a:lnTo>
                    <a:lnTo>
                      <a:pt x="17697" y="10662"/>
                    </a:lnTo>
                    <a:lnTo>
                      <a:pt x="17727" y="10662"/>
                    </a:lnTo>
                    <a:lnTo>
                      <a:pt x="17727" y="11077"/>
                    </a:lnTo>
                    <a:lnTo>
                      <a:pt x="17757" y="11077"/>
                    </a:lnTo>
                    <a:lnTo>
                      <a:pt x="17757" y="11492"/>
                    </a:lnTo>
                    <a:lnTo>
                      <a:pt x="17786" y="11631"/>
                    </a:lnTo>
                    <a:lnTo>
                      <a:pt x="17786" y="11769"/>
                    </a:lnTo>
                    <a:lnTo>
                      <a:pt x="17816" y="11908"/>
                    </a:lnTo>
                    <a:lnTo>
                      <a:pt x="17846" y="11908"/>
                    </a:lnTo>
                    <a:lnTo>
                      <a:pt x="17846" y="12046"/>
                    </a:lnTo>
                    <a:lnTo>
                      <a:pt x="17876" y="12046"/>
                    </a:lnTo>
                    <a:lnTo>
                      <a:pt x="17876" y="12185"/>
                    </a:lnTo>
                    <a:lnTo>
                      <a:pt x="17906" y="12185"/>
                    </a:lnTo>
                    <a:lnTo>
                      <a:pt x="17906" y="12323"/>
                    </a:lnTo>
                    <a:lnTo>
                      <a:pt x="17935" y="12323"/>
                    </a:lnTo>
                    <a:lnTo>
                      <a:pt x="17935" y="12462"/>
                    </a:lnTo>
                    <a:lnTo>
                      <a:pt x="17965" y="12462"/>
                    </a:lnTo>
                    <a:lnTo>
                      <a:pt x="17995" y="12600"/>
                    </a:lnTo>
                    <a:lnTo>
                      <a:pt x="18025" y="12600"/>
                    </a:lnTo>
                    <a:lnTo>
                      <a:pt x="18025" y="12738"/>
                    </a:lnTo>
                    <a:lnTo>
                      <a:pt x="18055" y="12738"/>
                    </a:lnTo>
                    <a:lnTo>
                      <a:pt x="18055" y="12877"/>
                    </a:lnTo>
                    <a:lnTo>
                      <a:pt x="18084" y="12877"/>
                    </a:lnTo>
                    <a:lnTo>
                      <a:pt x="18114" y="13015"/>
                    </a:lnTo>
                    <a:lnTo>
                      <a:pt x="18144" y="13015"/>
                    </a:lnTo>
                    <a:lnTo>
                      <a:pt x="18144" y="13154"/>
                    </a:lnTo>
                    <a:lnTo>
                      <a:pt x="18174" y="13154"/>
                    </a:lnTo>
                    <a:lnTo>
                      <a:pt x="18204" y="13292"/>
                    </a:lnTo>
                    <a:lnTo>
                      <a:pt x="18233" y="13292"/>
                    </a:lnTo>
                    <a:lnTo>
                      <a:pt x="18233" y="13431"/>
                    </a:lnTo>
                    <a:lnTo>
                      <a:pt x="18293" y="13431"/>
                    </a:lnTo>
                    <a:lnTo>
                      <a:pt x="18293" y="13569"/>
                    </a:lnTo>
                    <a:lnTo>
                      <a:pt x="18323" y="13569"/>
                    </a:lnTo>
                    <a:lnTo>
                      <a:pt x="18323" y="13708"/>
                    </a:lnTo>
                    <a:lnTo>
                      <a:pt x="18382" y="13708"/>
                    </a:lnTo>
                    <a:lnTo>
                      <a:pt x="18382" y="13846"/>
                    </a:lnTo>
                    <a:lnTo>
                      <a:pt x="18442" y="13846"/>
                    </a:lnTo>
                    <a:lnTo>
                      <a:pt x="18442" y="13985"/>
                    </a:lnTo>
                    <a:lnTo>
                      <a:pt x="18502" y="13985"/>
                    </a:lnTo>
                    <a:lnTo>
                      <a:pt x="18502" y="14123"/>
                    </a:lnTo>
                    <a:lnTo>
                      <a:pt x="18561" y="14123"/>
                    </a:lnTo>
                    <a:lnTo>
                      <a:pt x="18561" y="14262"/>
                    </a:lnTo>
                    <a:lnTo>
                      <a:pt x="18591" y="14262"/>
                    </a:lnTo>
                    <a:lnTo>
                      <a:pt x="18978" y="15092"/>
                    </a:lnTo>
                    <a:lnTo>
                      <a:pt x="19008" y="15092"/>
                    </a:lnTo>
                    <a:lnTo>
                      <a:pt x="19008" y="15231"/>
                    </a:lnTo>
                    <a:lnTo>
                      <a:pt x="19068" y="15231"/>
                    </a:lnTo>
                    <a:lnTo>
                      <a:pt x="19097" y="15369"/>
                    </a:lnTo>
                    <a:lnTo>
                      <a:pt x="19157" y="15369"/>
                    </a:lnTo>
                    <a:lnTo>
                      <a:pt x="19157" y="15508"/>
                    </a:lnTo>
                    <a:lnTo>
                      <a:pt x="19187" y="15508"/>
                    </a:lnTo>
                    <a:lnTo>
                      <a:pt x="19574" y="16200"/>
                    </a:lnTo>
                    <a:lnTo>
                      <a:pt x="19604" y="16200"/>
                    </a:lnTo>
                    <a:lnTo>
                      <a:pt x="19604" y="16338"/>
                    </a:lnTo>
                    <a:lnTo>
                      <a:pt x="19663" y="16338"/>
                    </a:lnTo>
                    <a:lnTo>
                      <a:pt x="19663" y="16477"/>
                    </a:lnTo>
                    <a:lnTo>
                      <a:pt x="19753" y="16477"/>
                    </a:lnTo>
                    <a:lnTo>
                      <a:pt x="19753" y="16615"/>
                    </a:lnTo>
                    <a:lnTo>
                      <a:pt x="19783" y="16615"/>
                    </a:lnTo>
                    <a:lnTo>
                      <a:pt x="20170" y="17585"/>
                    </a:lnTo>
                    <a:lnTo>
                      <a:pt x="20200" y="17585"/>
                    </a:lnTo>
                    <a:lnTo>
                      <a:pt x="20200" y="17723"/>
                    </a:lnTo>
                    <a:lnTo>
                      <a:pt x="20230" y="17723"/>
                    </a:lnTo>
                    <a:lnTo>
                      <a:pt x="20259" y="17862"/>
                    </a:lnTo>
                    <a:lnTo>
                      <a:pt x="20289" y="17862"/>
                    </a:lnTo>
                    <a:lnTo>
                      <a:pt x="20289" y="18000"/>
                    </a:lnTo>
                    <a:lnTo>
                      <a:pt x="20349" y="18000"/>
                    </a:lnTo>
                    <a:lnTo>
                      <a:pt x="20349" y="18138"/>
                    </a:lnTo>
                    <a:lnTo>
                      <a:pt x="20378" y="18138"/>
                    </a:lnTo>
                    <a:lnTo>
                      <a:pt x="20766" y="20354"/>
                    </a:lnTo>
                    <a:lnTo>
                      <a:pt x="20766" y="20492"/>
                    </a:lnTo>
                    <a:lnTo>
                      <a:pt x="20796" y="20492"/>
                    </a:lnTo>
                    <a:lnTo>
                      <a:pt x="20796" y="20769"/>
                    </a:lnTo>
                    <a:lnTo>
                      <a:pt x="20825" y="20769"/>
                    </a:lnTo>
                    <a:lnTo>
                      <a:pt x="20825" y="21046"/>
                    </a:lnTo>
                    <a:lnTo>
                      <a:pt x="20855" y="21046"/>
                    </a:lnTo>
                    <a:lnTo>
                      <a:pt x="20855" y="21185"/>
                    </a:lnTo>
                    <a:lnTo>
                      <a:pt x="20885" y="21185"/>
                    </a:lnTo>
                    <a:lnTo>
                      <a:pt x="20885" y="21323"/>
                    </a:lnTo>
                    <a:lnTo>
                      <a:pt x="21034" y="21323"/>
                    </a:lnTo>
                    <a:lnTo>
                      <a:pt x="21034" y="21185"/>
                    </a:lnTo>
                    <a:lnTo>
                      <a:pt x="21064" y="21046"/>
                    </a:lnTo>
                    <a:lnTo>
                      <a:pt x="21064" y="20908"/>
                    </a:lnTo>
                    <a:lnTo>
                      <a:pt x="21094" y="20908"/>
                    </a:lnTo>
                    <a:lnTo>
                      <a:pt x="21094" y="20631"/>
                    </a:lnTo>
                    <a:lnTo>
                      <a:pt x="21123" y="20631"/>
                    </a:lnTo>
                    <a:lnTo>
                      <a:pt x="21123" y="20354"/>
                    </a:lnTo>
                    <a:lnTo>
                      <a:pt x="21153" y="20354"/>
                    </a:lnTo>
                    <a:lnTo>
                      <a:pt x="21153" y="20077"/>
                    </a:lnTo>
                    <a:lnTo>
                      <a:pt x="21183" y="19938"/>
                    </a:lnTo>
                    <a:lnTo>
                      <a:pt x="21183" y="19662"/>
                    </a:lnTo>
                    <a:lnTo>
                      <a:pt x="21213" y="19523"/>
                    </a:lnTo>
                    <a:lnTo>
                      <a:pt x="21213" y="19246"/>
                    </a:lnTo>
                    <a:lnTo>
                      <a:pt x="21242" y="19108"/>
                    </a:lnTo>
                    <a:lnTo>
                      <a:pt x="21242" y="18692"/>
                    </a:lnTo>
                    <a:lnTo>
                      <a:pt x="21272" y="18692"/>
                    </a:lnTo>
                    <a:lnTo>
                      <a:pt x="21272" y="18138"/>
                    </a:lnTo>
                    <a:lnTo>
                      <a:pt x="21302" y="18138"/>
                    </a:lnTo>
                    <a:lnTo>
                      <a:pt x="21302" y="17585"/>
                    </a:lnTo>
                    <a:lnTo>
                      <a:pt x="21332" y="17446"/>
                    </a:lnTo>
                    <a:lnTo>
                      <a:pt x="21332" y="16892"/>
                    </a:lnTo>
                    <a:lnTo>
                      <a:pt x="21362" y="16754"/>
                    </a:lnTo>
                    <a:lnTo>
                      <a:pt x="21362" y="16200"/>
                    </a:lnTo>
                    <a:lnTo>
                      <a:pt x="21391" y="16062"/>
                    </a:lnTo>
                    <a:lnTo>
                      <a:pt x="21391" y="15369"/>
                    </a:lnTo>
                    <a:lnTo>
                      <a:pt x="21421" y="15369"/>
                    </a:lnTo>
                    <a:lnTo>
                      <a:pt x="21421" y="14538"/>
                    </a:lnTo>
                    <a:lnTo>
                      <a:pt x="21451" y="14400"/>
                    </a:lnTo>
                    <a:lnTo>
                      <a:pt x="21451" y="13708"/>
                    </a:lnTo>
                    <a:lnTo>
                      <a:pt x="21481" y="13569"/>
                    </a:lnTo>
                    <a:lnTo>
                      <a:pt x="21481" y="12738"/>
                    </a:lnTo>
                    <a:lnTo>
                      <a:pt x="21511" y="12600"/>
                    </a:lnTo>
                    <a:lnTo>
                      <a:pt x="21511" y="11769"/>
                    </a:lnTo>
                    <a:lnTo>
                      <a:pt x="21540" y="11631"/>
                    </a:lnTo>
                    <a:lnTo>
                      <a:pt x="21540" y="10662"/>
                    </a:lnTo>
                    <a:lnTo>
                      <a:pt x="21570" y="10523"/>
                    </a:lnTo>
                    <a:lnTo>
                      <a:pt x="21570" y="10385"/>
                    </a:lnTo>
                    <a:lnTo>
                      <a:pt x="21570" y="11769"/>
                    </a:lnTo>
                    <a:lnTo>
                      <a:pt x="21600" y="12600"/>
                    </a:lnTo>
                  </a:path>
                </a:pathLst>
              </a:custGeom>
              <a:noFill/>
              <a:ln w="127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35" name="Rectangle 201"/>
              <p:cNvSpPr txBox="1"/>
              <p:nvPr/>
            </p:nvSpPr>
            <p:spPr>
              <a:xfrm>
                <a:off x="477834" y="1924481"/>
                <a:ext cx="406004" cy="127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800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BETA_X</a:t>
                </a:r>
              </a:p>
            </p:txBody>
          </p:sp>
          <p:sp>
            <p:nvSpPr>
              <p:cNvPr id="436" name="Freeform 202"/>
              <p:cNvSpPr/>
              <p:nvPr/>
            </p:nvSpPr>
            <p:spPr>
              <a:xfrm>
                <a:off x="115886" y="619263"/>
                <a:ext cx="6905577" cy="12766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866"/>
                    </a:moveTo>
                    <a:lnTo>
                      <a:pt x="30" y="9027"/>
                    </a:lnTo>
                    <a:lnTo>
                      <a:pt x="30" y="9672"/>
                    </a:lnTo>
                    <a:lnTo>
                      <a:pt x="60" y="9833"/>
                    </a:lnTo>
                    <a:lnTo>
                      <a:pt x="60" y="11122"/>
                    </a:lnTo>
                    <a:lnTo>
                      <a:pt x="89" y="11284"/>
                    </a:lnTo>
                    <a:lnTo>
                      <a:pt x="89" y="12896"/>
                    </a:lnTo>
                    <a:lnTo>
                      <a:pt x="119" y="13218"/>
                    </a:lnTo>
                    <a:lnTo>
                      <a:pt x="119" y="14669"/>
                    </a:lnTo>
                    <a:lnTo>
                      <a:pt x="149" y="14669"/>
                    </a:lnTo>
                    <a:lnTo>
                      <a:pt x="149" y="14507"/>
                    </a:lnTo>
                    <a:lnTo>
                      <a:pt x="179" y="14507"/>
                    </a:lnTo>
                    <a:lnTo>
                      <a:pt x="179" y="14346"/>
                    </a:lnTo>
                    <a:lnTo>
                      <a:pt x="209" y="14346"/>
                    </a:lnTo>
                    <a:lnTo>
                      <a:pt x="209" y="14185"/>
                    </a:lnTo>
                    <a:lnTo>
                      <a:pt x="238" y="14024"/>
                    </a:lnTo>
                    <a:lnTo>
                      <a:pt x="268" y="14024"/>
                    </a:lnTo>
                    <a:lnTo>
                      <a:pt x="268" y="14507"/>
                    </a:lnTo>
                    <a:lnTo>
                      <a:pt x="298" y="14507"/>
                    </a:lnTo>
                    <a:lnTo>
                      <a:pt x="298" y="15313"/>
                    </a:lnTo>
                    <a:lnTo>
                      <a:pt x="328" y="15475"/>
                    </a:lnTo>
                    <a:lnTo>
                      <a:pt x="328" y="16281"/>
                    </a:lnTo>
                    <a:lnTo>
                      <a:pt x="358" y="16764"/>
                    </a:lnTo>
                    <a:lnTo>
                      <a:pt x="358" y="17893"/>
                    </a:lnTo>
                    <a:lnTo>
                      <a:pt x="387" y="18054"/>
                    </a:lnTo>
                    <a:lnTo>
                      <a:pt x="387" y="19021"/>
                    </a:lnTo>
                    <a:lnTo>
                      <a:pt x="417" y="19182"/>
                    </a:lnTo>
                    <a:lnTo>
                      <a:pt x="417" y="19988"/>
                    </a:lnTo>
                    <a:lnTo>
                      <a:pt x="447" y="20149"/>
                    </a:lnTo>
                    <a:lnTo>
                      <a:pt x="447" y="20794"/>
                    </a:lnTo>
                    <a:lnTo>
                      <a:pt x="477" y="20955"/>
                    </a:lnTo>
                    <a:lnTo>
                      <a:pt x="477" y="21278"/>
                    </a:lnTo>
                    <a:lnTo>
                      <a:pt x="506" y="21439"/>
                    </a:lnTo>
                    <a:lnTo>
                      <a:pt x="506" y="21600"/>
                    </a:lnTo>
                    <a:lnTo>
                      <a:pt x="566" y="21600"/>
                    </a:lnTo>
                    <a:lnTo>
                      <a:pt x="566" y="21278"/>
                    </a:lnTo>
                    <a:lnTo>
                      <a:pt x="596" y="21116"/>
                    </a:lnTo>
                    <a:lnTo>
                      <a:pt x="596" y="20472"/>
                    </a:lnTo>
                    <a:lnTo>
                      <a:pt x="626" y="20310"/>
                    </a:lnTo>
                    <a:lnTo>
                      <a:pt x="626" y="19021"/>
                    </a:lnTo>
                    <a:lnTo>
                      <a:pt x="655" y="18699"/>
                    </a:lnTo>
                    <a:lnTo>
                      <a:pt x="655" y="17087"/>
                    </a:lnTo>
                    <a:lnTo>
                      <a:pt x="685" y="16764"/>
                    </a:lnTo>
                    <a:lnTo>
                      <a:pt x="685" y="14830"/>
                    </a:lnTo>
                    <a:lnTo>
                      <a:pt x="715" y="14346"/>
                    </a:lnTo>
                    <a:lnTo>
                      <a:pt x="715" y="12251"/>
                    </a:lnTo>
                    <a:lnTo>
                      <a:pt x="745" y="11767"/>
                    </a:lnTo>
                    <a:lnTo>
                      <a:pt x="745" y="9349"/>
                    </a:lnTo>
                    <a:lnTo>
                      <a:pt x="775" y="9027"/>
                    </a:lnTo>
                    <a:lnTo>
                      <a:pt x="775" y="6931"/>
                    </a:lnTo>
                    <a:lnTo>
                      <a:pt x="804" y="6770"/>
                    </a:lnTo>
                    <a:lnTo>
                      <a:pt x="804" y="5481"/>
                    </a:lnTo>
                    <a:lnTo>
                      <a:pt x="834" y="5319"/>
                    </a:lnTo>
                    <a:lnTo>
                      <a:pt x="834" y="4997"/>
                    </a:lnTo>
                    <a:lnTo>
                      <a:pt x="864" y="4997"/>
                    </a:lnTo>
                    <a:lnTo>
                      <a:pt x="864" y="5481"/>
                    </a:lnTo>
                    <a:lnTo>
                      <a:pt x="894" y="5642"/>
                    </a:lnTo>
                    <a:lnTo>
                      <a:pt x="894" y="6448"/>
                    </a:lnTo>
                    <a:lnTo>
                      <a:pt x="924" y="6448"/>
                    </a:lnTo>
                    <a:lnTo>
                      <a:pt x="924" y="7254"/>
                    </a:lnTo>
                    <a:lnTo>
                      <a:pt x="953" y="7254"/>
                    </a:lnTo>
                    <a:lnTo>
                      <a:pt x="953" y="8060"/>
                    </a:lnTo>
                    <a:lnTo>
                      <a:pt x="983" y="8060"/>
                    </a:lnTo>
                    <a:lnTo>
                      <a:pt x="983" y="9027"/>
                    </a:lnTo>
                    <a:lnTo>
                      <a:pt x="1013" y="9349"/>
                    </a:lnTo>
                    <a:lnTo>
                      <a:pt x="1013" y="10961"/>
                    </a:lnTo>
                    <a:lnTo>
                      <a:pt x="1043" y="11284"/>
                    </a:lnTo>
                    <a:lnTo>
                      <a:pt x="1043" y="13218"/>
                    </a:lnTo>
                    <a:lnTo>
                      <a:pt x="1073" y="13540"/>
                    </a:lnTo>
                    <a:lnTo>
                      <a:pt x="1073" y="15797"/>
                    </a:lnTo>
                    <a:lnTo>
                      <a:pt x="1102" y="16119"/>
                    </a:lnTo>
                    <a:lnTo>
                      <a:pt x="1102" y="18376"/>
                    </a:lnTo>
                    <a:lnTo>
                      <a:pt x="1132" y="19021"/>
                    </a:lnTo>
                    <a:lnTo>
                      <a:pt x="1132" y="20149"/>
                    </a:lnTo>
                    <a:lnTo>
                      <a:pt x="1162" y="20310"/>
                    </a:lnTo>
                    <a:lnTo>
                      <a:pt x="1162" y="21116"/>
                    </a:lnTo>
                    <a:lnTo>
                      <a:pt x="1192" y="21278"/>
                    </a:lnTo>
                    <a:lnTo>
                      <a:pt x="1192" y="21600"/>
                    </a:lnTo>
                    <a:lnTo>
                      <a:pt x="1251" y="21600"/>
                    </a:lnTo>
                    <a:lnTo>
                      <a:pt x="1251" y="21116"/>
                    </a:lnTo>
                    <a:lnTo>
                      <a:pt x="1281" y="20955"/>
                    </a:lnTo>
                    <a:lnTo>
                      <a:pt x="1281" y="20149"/>
                    </a:lnTo>
                    <a:lnTo>
                      <a:pt x="1311" y="19988"/>
                    </a:lnTo>
                    <a:lnTo>
                      <a:pt x="1311" y="18699"/>
                    </a:lnTo>
                    <a:lnTo>
                      <a:pt x="1341" y="18537"/>
                    </a:lnTo>
                    <a:lnTo>
                      <a:pt x="1341" y="17409"/>
                    </a:lnTo>
                    <a:lnTo>
                      <a:pt x="1370" y="17409"/>
                    </a:lnTo>
                    <a:lnTo>
                      <a:pt x="1370" y="17570"/>
                    </a:lnTo>
                    <a:lnTo>
                      <a:pt x="1400" y="17731"/>
                    </a:lnTo>
                    <a:lnTo>
                      <a:pt x="1400" y="18054"/>
                    </a:lnTo>
                    <a:lnTo>
                      <a:pt x="1430" y="18054"/>
                    </a:lnTo>
                    <a:lnTo>
                      <a:pt x="1430" y="18376"/>
                    </a:lnTo>
                    <a:lnTo>
                      <a:pt x="1460" y="18537"/>
                    </a:lnTo>
                    <a:lnTo>
                      <a:pt x="1460" y="18860"/>
                    </a:lnTo>
                    <a:lnTo>
                      <a:pt x="1490" y="18860"/>
                    </a:lnTo>
                    <a:lnTo>
                      <a:pt x="1490" y="19182"/>
                    </a:lnTo>
                    <a:lnTo>
                      <a:pt x="1519" y="19182"/>
                    </a:lnTo>
                    <a:lnTo>
                      <a:pt x="1519" y="19021"/>
                    </a:lnTo>
                    <a:lnTo>
                      <a:pt x="1549" y="19021"/>
                    </a:lnTo>
                    <a:lnTo>
                      <a:pt x="1549" y="18376"/>
                    </a:lnTo>
                    <a:lnTo>
                      <a:pt x="1579" y="18376"/>
                    </a:lnTo>
                    <a:lnTo>
                      <a:pt x="1579" y="17731"/>
                    </a:lnTo>
                    <a:lnTo>
                      <a:pt x="1609" y="17570"/>
                    </a:lnTo>
                    <a:lnTo>
                      <a:pt x="1609" y="16925"/>
                    </a:lnTo>
                    <a:lnTo>
                      <a:pt x="1639" y="16764"/>
                    </a:lnTo>
                    <a:lnTo>
                      <a:pt x="1639" y="16119"/>
                    </a:lnTo>
                    <a:lnTo>
                      <a:pt x="1668" y="15958"/>
                    </a:lnTo>
                    <a:lnTo>
                      <a:pt x="1668" y="15313"/>
                    </a:lnTo>
                    <a:lnTo>
                      <a:pt x="1698" y="15152"/>
                    </a:lnTo>
                    <a:lnTo>
                      <a:pt x="1698" y="14991"/>
                    </a:lnTo>
                    <a:lnTo>
                      <a:pt x="1698" y="15152"/>
                    </a:lnTo>
                    <a:lnTo>
                      <a:pt x="1728" y="15152"/>
                    </a:lnTo>
                    <a:lnTo>
                      <a:pt x="1728" y="15313"/>
                    </a:lnTo>
                    <a:lnTo>
                      <a:pt x="1758" y="15475"/>
                    </a:lnTo>
                    <a:lnTo>
                      <a:pt x="1758" y="15636"/>
                    </a:lnTo>
                    <a:lnTo>
                      <a:pt x="1788" y="15636"/>
                    </a:lnTo>
                    <a:lnTo>
                      <a:pt x="1788" y="15958"/>
                    </a:lnTo>
                    <a:lnTo>
                      <a:pt x="1817" y="15958"/>
                    </a:lnTo>
                    <a:lnTo>
                      <a:pt x="1817" y="16119"/>
                    </a:lnTo>
                    <a:lnTo>
                      <a:pt x="1847" y="16119"/>
                    </a:lnTo>
                    <a:lnTo>
                      <a:pt x="1847" y="16281"/>
                    </a:lnTo>
                    <a:lnTo>
                      <a:pt x="1877" y="16281"/>
                    </a:lnTo>
                    <a:lnTo>
                      <a:pt x="1877" y="16442"/>
                    </a:lnTo>
                    <a:lnTo>
                      <a:pt x="1907" y="16442"/>
                    </a:lnTo>
                    <a:lnTo>
                      <a:pt x="1907" y="16603"/>
                    </a:lnTo>
                    <a:lnTo>
                      <a:pt x="1937" y="16603"/>
                    </a:lnTo>
                    <a:lnTo>
                      <a:pt x="1937" y="16764"/>
                    </a:lnTo>
                    <a:lnTo>
                      <a:pt x="1966" y="16764"/>
                    </a:lnTo>
                    <a:lnTo>
                      <a:pt x="1966" y="16925"/>
                    </a:lnTo>
                    <a:lnTo>
                      <a:pt x="1996" y="17087"/>
                    </a:lnTo>
                    <a:lnTo>
                      <a:pt x="2026" y="17087"/>
                    </a:lnTo>
                    <a:lnTo>
                      <a:pt x="2026" y="17248"/>
                    </a:lnTo>
                    <a:lnTo>
                      <a:pt x="2056" y="17248"/>
                    </a:lnTo>
                    <a:lnTo>
                      <a:pt x="2056" y="17409"/>
                    </a:lnTo>
                    <a:lnTo>
                      <a:pt x="2115" y="17409"/>
                    </a:lnTo>
                    <a:lnTo>
                      <a:pt x="2115" y="17570"/>
                    </a:lnTo>
                    <a:lnTo>
                      <a:pt x="2175" y="17570"/>
                    </a:lnTo>
                    <a:lnTo>
                      <a:pt x="2175" y="17731"/>
                    </a:lnTo>
                    <a:lnTo>
                      <a:pt x="2234" y="17731"/>
                    </a:lnTo>
                    <a:lnTo>
                      <a:pt x="2234" y="17893"/>
                    </a:lnTo>
                    <a:lnTo>
                      <a:pt x="2294" y="17893"/>
                    </a:lnTo>
                    <a:lnTo>
                      <a:pt x="2294" y="18215"/>
                    </a:lnTo>
                    <a:lnTo>
                      <a:pt x="2324" y="18215"/>
                    </a:lnTo>
                    <a:lnTo>
                      <a:pt x="2324" y="18699"/>
                    </a:lnTo>
                    <a:lnTo>
                      <a:pt x="2354" y="18699"/>
                    </a:lnTo>
                    <a:lnTo>
                      <a:pt x="2354" y="19182"/>
                    </a:lnTo>
                    <a:lnTo>
                      <a:pt x="2383" y="19182"/>
                    </a:lnTo>
                    <a:lnTo>
                      <a:pt x="2383" y="19504"/>
                    </a:lnTo>
                    <a:lnTo>
                      <a:pt x="2413" y="19504"/>
                    </a:lnTo>
                    <a:lnTo>
                      <a:pt x="2413" y="19827"/>
                    </a:lnTo>
                    <a:lnTo>
                      <a:pt x="2443" y="19988"/>
                    </a:lnTo>
                    <a:lnTo>
                      <a:pt x="2443" y="20149"/>
                    </a:lnTo>
                    <a:lnTo>
                      <a:pt x="2473" y="20310"/>
                    </a:lnTo>
                    <a:lnTo>
                      <a:pt x="2473" y="20472"/>
                    </a:lnTo>
                    <a:lnTo>
                      <a:pt x="2532" y="20472"/>
                    </a:lnTo>
                    <a:lnTo>
                      <a:pt x="2532" y="20310"/>
                    </a:lnTo>
                    <a:lnTo>
                      <a:pt x="2562" y="20310"/>
                    </a:lnTo>
                    <a:lnTo>
                      <a:pt x="2562" y="20149"/>
                    </a:lnTo>
                    <a:lnTo>
                      <a:pt x="2592" y="20149"/>
                    </a:lnTo>
                    <a:lnTo>
                      <a:pt x="2592" y="19988"/>
                    </a:lnTo>
                    <a:lnTo>
                      <a:pt x="2622" y="19988"/>
                    </a:lnTo>
                    <a:lnTo>
                      <a:pt x="2622" y="19827"/>
                    </a:lnTo>
                    <a:lnTo>
                      <a:pt x="2652" y="19827"/>
                    </a:lnTo>
                    <a:lnTo>
                      <a:pt x="2652" y="19666"/>
                    </a:lnTo>
                    <a:lnTo>
                      <a:pt x="2741" y="19666"/>
                    </a:lnTo>
                    <a:lnTo>
                      <a:pt x="2741" y="19827"/>
                    </a:lnTo>
                    <a:lnTo>
                      <a:pt x="2801" y="19827"/>
                    </a:lnTo>
                    <a:lnTo>
                      <a:pt x="2801" y="19988"/>
                    </a:lnTo>
                    <a:lnTo>
                      <a:pt x="2890" y="19988"/>
                    </a:lnTo>
                    <a:lnTo>
                      <a:pt x="2890" y="20149"/>
                    </a:lnTo>
                    <a:lnTo>
                      <a:pt x="3009" y="20149"/>
                    </a:lnTo>
                    <a:lnTo>
                      <a:pt x="3009" y="19988"/>
                    </a:lnTo>
                    <a:lnTo>
                      <a:pt x="3098" y="19988"/>
                    </a:lnTo>
                    <a:lnTo>
                      <a:pt x="3098" y="19827"/>
                    </a:lnTo>
                    <a:lnTo>
                      <a:pt x="3158" y="19827"/>
                    </a:lnTo>
                    <a:lnTo>
                      <a:pt x="3158" y="19666"/>
                    </a:lnTo>
                    <a:lnTo>
                      <a:pt x="3188" y="19666"/>
                    </a:lnTo>
                    <a:lnTo>
                      <a:pt x="3218" y="19504"/>
                    </a:lnTo>
                    <a:lnTo>
                      <a:pt x="3247" y="19504"/>
                    </a:lnTo>
                    <a:lnTo>
                      <a:pt x="3247" y="19343"/>
                    </a:lnTo>
                    <a:lnTo>
                      <a:pt x="3307" y="19021"/>
                    </a:lnTo>
                    <a:lnTo>
                      <a:pt x="3307" y="18860"/>
                    </a:lnTo>
                    <a:lnTo>
                      <a:pt x="3337" y="18860"/>
                    </a:lnTo>
                    <a:lnTo>
                      <a:pt x="3337" y="18699"/>
                    </a:lnTo>
                    <a:lnTo>
                      <a:pt x="3367" y="18699"/>
                    </a:lnTo>
                    <a:lnTo>
                      <a:pt x="3367" y="18537"/>
                    </a:lnTo>
                    <a:lnTo>
                      <a:pt x="3426" y="18537"/>
                    </a:lnTo>
                    <a:lnTo>
                      <a:pt x="3426" y="18699"/>
                    </a:lnTo>
                    <a:lnTo>
                      <a:pt x="3456" y="18699"/>
                    </a:lnTo>
                    <a:lnTo>
                      <a:pt x="3456" y="18860"/>
                    </a:lnTo>
                    <a:lnTo>
                      <a:pt x="3486" y="18860"/>
                    </a:lnTo>
                    <a:lnTo>
                      <a:pt x="3486" y="19021"/>
                    </a:lnTo>
                    <a:lnTo>
                      <a:pt x="3516" y="19021"/>
                    </a:lnTo>
                    <a:lnTo>
                      <a:pt x="3516" y="19182"/>
                    </a:lnTo>
                    <a:lnTo>
                      <a:pt x="3545" y="19182"/>
                    </a:lnTo>
                    <a:lnTo>
                      <a:pt x="3545" y="19343"/>
                    </a:lnTo>
                    <a:lnTo>
                      <a:pt x="3575" y="19343"/>
                    </a:lnTo>
                    <a:lnTo>
                      <a:pt x="3575" y="19504"/>
                    </a:lnTo>
                    <a:lnTo>
                      <a:pt x="3605" y="19504"/>
                    </a:lnTo>
                    <a:lnTo>
                      <a:pt x="3605" y="19666"/>
                    </a:lnTo>
                    <a:lnTo>
                      <a:pt x="3635" y="19666"/>
                    </a:lnTo>
                    <a:lnTo>
                      <a:pt x="3635" y="19827"/>
                    </a:lnTo>
                    <a:lnTo>
                      <a:pt x="3694" y="19827"/>
                    </a:lnTo>
                    <a:lnTo>
                      <a:pt x="3694" y="19988"/>
                    </a:lnTo>
                    <a:lnTo>
                      <a:pt x="3784" y="19988"/>
                    </a:lnTo>
                    <a:lnTo>
                      <a:pt x="3784" y="20149"/>
                    </a:lnTo>
                    <a:lnTo>
                      <a:pt x="3903" y="20149"/>
                    </a:lnTo>
                    <a:lnTo>
                      <a:pt x="3903" y="19988"/>
                    </a:lnTo>
                    <a:lnTo>
                      <a:pt x="3992" y="19988"/>
                    </a:lnTo>
                    <a:lnTo>
                      <a:pt x="4022" y="19827"/>
                    </a:lnTo>
                    <a:lnTo>
                      <a:pt x="4052" y="19827"/>
                    </a:lnTo>
                    <a:lnTo>
                      <a:pt x="4082" y="19666"/>
                    </a:lnTo>
                    <a:lnTo>
                      <a:pt x="4141" y="19666"/>
                    </a:lnTo>
                    <a:lnTo>
                      <a:pt x="4141" y="19827"/>
                    </a:lnTo>
                    <a:lnTo>
                      <a:pt x="4171" y="19827"/>
                    </a:lnTo>
                    <a:lnTo>
                      <a:pt x="4171" y="19988"/>
                    </a:lnTo>
                    <a:lnTo>
                      <a:pt x="4201" y="19988"/>
                    </a:lnTo>
                    <a:lnTo>
                      <a:pt x="4201" y="20149"/>
                    </a:lnTo>
                    <a:lnTo>
                      <a:pt x="4231" y="20149"/>
                    </a:lnTo>
                    <a:lnTo>
                      <a:pt x="4231" y="20310"/>
                    </a:lnTo>
                    <a:lnTo>
                      <a:pt x="4260" y="20310"/>
                    </a:lnTo>
                    <a:lnTo>
                      <a:pt x="4260" y="20472"/>
                    </a:lnTo>
                    <a:lnTo>
                      <a:pt x="4320" y="20472"/>
                    </a:lnTo>
                    <a:lnTo>
                      <a:pt x="4320" y="20310"/>
                    </a:lnTo>
                    <a:lnTo>
                      <a:pt x="4350" y="20310"/>
                    </a:lnTo>
                    <a:lnTo>
                      <a:pt x="4350" y="19988"/>
                    </a:lnTo>
                    <a:lnTo>
                      <a:pt x="4380" y="19988"/>
                    </a:lnTo>
                    <a:lnTo>
                      <a:pt x="4380" y="19666"/>
                    </a:lnTo>
                    <a:lnTo>
                      <a:pt x="4409" y="19666"/>
                    </a:lnTo>
                    <a:lnTo>
                      <a:pt x="4409" y="19343"/>
                    </a:lnTo>
                    <a:lnTo>
                      <a:pt x="4439" y="19182"/>
                    </a:lnTo>
                    <a:lnTo>
                      <a:pt x="4439" y="18860"/>
                    </a:lnTo>
                    <a:lnTo>
                      <a:pt x="4469" y="18860"/>
                    </a:lnTo>
                    <a:lnTo>
                      <a:pt x="4469" y="18376"/>
                    </a:lnTo>
                    <a:lnTo>
                      <a:pt x="4499" y="18215"/>
                    </a:lnTo>
                    <a:lnTo>
                      <a:pt x="4499" y="18054"/>
                    </a:lnTo>
                    <a:lnTo>
                      <a:pt x="4529" y="17893"/>
                    </a:lnTo>
                    <a:lnTo>
                      <a:pt x="4588" y="17893"/>
                    </a:lnTo>
                    <a:lnTo>
                      <a:pt x="4588" y="17731"/>
                    </a:lnTo>
                    <a:lnTo>
                      <a:pt x="4648" y="17731"/>
                    </a:lnTo>
                    <a:lnTo>
                      <a:pt x="4648" y="17570"/>
                    </a:lnTo>
                    <a:lnTo>
                      <a:pt x="4678" y="17570"/>
                    </a:lnTo>
                    <a:lnTo>
                      <a:pt x="4707" y="17409"/>
                    </a:lnTo>
                    <a:lnTo>
                      <a:pt x="4737" y="17409"/>
                    </a:lnTo>
                    <a:lnTo>
                      <a:pt x="4737" y="17248"/>
                    </a:lnTo>
                    <a:lnTo>
                      <a:pt x="4767" y="17248"/>
                    </a:lnTo>
                    <a:lnTo>
                      <a:pt x="4797" y="17087"/>
                    </a:lnTo>
                    <a:lnTo>
                      <a:pt x="4826" y="17087"/>
                    </a:lnTo>
                    <a:lnTo>
                      <a:pt x="4826" y="16925"/>
                    </a:lnTo>
                    <a:lnTo>
                      <a:pt x="4856" y="16925"/>
                    </a:lnTo>
                    <a:lnTo>
                      <a:pt x="4856" y="16764"/>
                    </a:lnTo>
                    <a:lnTo>
                      <a:pt x="4886" y="16764"/>
                    </a:lnTo>
                    <a:lnTo>
                      <a:pt x="4886" y="16603"/>
                    </a:lnTo>
                    <a:lnTo>
                      <a:pt x="4916" y="16603"/>
                    </a:lnTo>
                    <a:lnTo>
                      <a:pt x="4916" y="16442"/>
                    </a:lnTo>
                    <a:lnTo>
                      <a:pt x="4946" y="16442"/>
                    </a:lnTo>
                    <a:lnTo>
                      <a:pt x="4946" y="16119"/>
                    </a:lnTo>
                    <a:lnTo>
                      <a:pt x="4975" y="16119"/>
                    </a:lnTo>
                    <a:lnTo>
                      <a:pt x="4975" y="15958"/>
                    </a:lnTo>
                    <a:lnTo>
                      <a:pt x="5005" y="15958"/>
                    </a:lnTo>
                    <a:lnTo>
                      <a:pt x="5005" y="15797"/>
                    </a:lnTo>
                    <a:lnTo>
                      <a:pt x="5035" y="15797"/>
                    </a:lnTo>
                    <a:lnTo>
                      <a:pt x="5035" y="15475"/>
                    </a:lnTo>
                    <a:lnTo>
                      <a:pt x="5065" y="15475"/>
                    </a:lnTo>
                    <a:lnTo>
                      <a:pt x="5065" y="15313"/>
                    </a:lnTo>
                    <a:lnTo>
                      <a:pt x="5095" y="15152"/>
                    </a:lnTo>
                    <a:lnTo>
                      <a:pt x="5095" y="14991"/>
                    </a:lnTo>
                    <a:lnTo>
                      <a:pt x="5095" y="15152"/>
                    </a:lnTo>
                    <a:lnTo>
                      <a:pt x="5124" y="15152"/>
                    </a:lnTo>
                    <a:lnTo>
                      <a:pt x="5124" y="15797"/>
                    </a:lnTo>
                    <a:lnTo>
                      <a:pt x="5154" y="15797"/>
                    </a:lnTo>
                    <a:lnTo>
                      <a:pt x="5154" y="16603"/>
                    </a:lnTo>
                    <a:lnTo>
                      <a:pt x="5184" y="16764"/>
                    </a:lnTo>
                    <a:lnTo>
                      <a:pt x="5184" y="17409"/>
                    </a:lnTo>
                    <a:lnTo>
                      <a:pt x="5214" y="17570"/>
                    </a:lnTo>
                    <a:lnTo>
                      <a:pt x="5214" y="18054"/>
                    </a:lnTo>
                    <a:lnTo>
                      <a:pt x="5244" y="18215"/>
                    </a:lnTo>
                    <a:lnTo>
                      <a:pt x="5244" y="18860"/>
                    </a:lnTo>
                    <a:lnTo>
                      <a:pt x="5273" y="18860"/>
                    </a:lnTo>
                    <a:lnTo>
                      <a:pt x="5273" y="19182"/>
                    </a:lnTo>
                    <a:lnTo>
                      <a:pt x="5303" y="19182"/>
                    </a:lnTo>
                    <a:lnTo>
                      <a:pt x="5303" y="18860"/>
                    </a:lnTo>
                    <a:lnTo>
                      <a:pt x="5333" y="18860"/>
                    </a:lnTo>
                    <a:lnTo>
                      <a:pt x="5333" y="18537"/>
                    </a:lnTo>
                    <a:lnTo>
                      <a:pt x="5363" y="18537"/>
                    </a:lnTo>
                    <a:lnTo>
                      <a:pt x="5363" y="18215"/>
                    </a:lnTo>
                    <a:lnTo>
                      <a:pt x="5393" y="18215"/>
                    </a:lnTo>
                    <a:lnTo>
                      <a:pt x="5393" y="17731"/>
                    </a:lnTo>
                    <a:lnTo>
                      <a:pt x="5422" y="17731"/>
                    </a:lnTo>
                    <a:lnTo>
                      <a:pt x="5422" y="17409"/>
                    </a:lnTo>
                    <a:lnTo>
                      <a:pt x="5452" y="17409"/>
                    </a:lnTo>
                    <a:lnTo>
                      <a:pt x="5452" y="18054"/>
                    </a:lnTo>
                    <a:lnTo>
                      <a:pt x="5482" y="18215"/>
                    </a:lnTo>
                    <a:lnTo>
                      <a:pt x="5482" y="19504"/>
                    </a:lnTo>
                    <a:lnTo>
                      <a:pt x="5512" y="19827"/>
                    </a:lnTo>
                    <a:lnTo>
                      <a:pt x="5512" y="20794"/>
                    </a:lnTo>
                    <a:lnTo>
                      <a:pt x="5542" y="20794"/>
                    </a:lnTo>
                    <a:lnTo>
                      <a:pt x="5542" y="21439"/>
                    </a:lnTo>
                    <a:lnTo>
                      <a:pt x="5571" y="21439"/>
                    </a:lnTo>
                    <a:lnTo>
                      <a:pt x="5571" y="21600"/>
                    </a:lnTo>
                    <a:lnTo>
                      <a:pt x="5601" y="21600"/>
                    </a:lnTo>
                    <a:lnTo>
                      <a:pt x="5601" y="21439"/>
                    </a:lnTo>
                    <a:lnTo>
                      <a:pt x="5631" y="21278"/>
                    </a:lnTo>
                    <a:lnTo>
                      <a:pt x="5631" y="20633"/>
                    </a:lnTo>
                    <a:lnTo>
                      <a:pt x="5661" y="20472"/>
                    </a:lnTo>
                    <a:lnTo>
                      <a:pt x="5661" y="19182"/>
                    </a:lnTo>
                    <a:lnTo>
                      <a:pt x="5690" y="19021"/>
                    </a:lnTo>
                    <a:lnTo>
                      <a:pt x="5690" y="17248"/>
                    </a:lnTo>
                    <a:lnTo>
                      <a:pt x="5720" y="16764"/>
                    </a:lnTo>
                    <a:lnTo>
                      <a:pt x="5720" y="14669"/>
                    </a:lnTo>
                    <a:lnTo>
                      <a:pt x="5750" y="14346"/>
                    </a:lnTo>
                    <a:lnTo>
                      <a:pt x="5750" y="12251"/>
                    </a:lnTo>
                    <a:lnTo>
                      <a:pt x="5780" y="11928"/>
                    </a:lnTo>
                    <a:lnTo>
                      <a:pt x="5780" y="9994"/>
                    </a:lnTo>
                    <a:lnTo>
                      <a:pt x="5810" y="9833"/>
                    </a:lnTo>
                    <a:lnTo>
                      <a:pt x="5810" y="8543"/>
                    </a:lnTo>
                    <a:lnTo>
                      <a:pt x="5839" y="8382"/>
                    </a:lnTo>
                    <a:lnTo>
                      <a:pt x="5839" y="7737"/>
                    </a:lnTo>
                    <a:lnTo>
                      <a:pt x="5869" y="7576"/>
                    </a:lnTo>
                    <a:lnTo>
                      <a:pt x="5869" y="6931"/>
                    </a:lnTo>
                    <a:lnTo>
                      <a:pt x="5899" y="6770"/>
                    </a:lnTo>
                    <a:lnTo>
                      <a:pt x="5899" y="5964"/>
                    </a:lnTo>
                    <a:lnTo>
                      <a:pt x="5929" y="5964"/>
                    </a:lnTo>
                    <a:lnTo>
                      <a:pt x="5929" y="5158"/>
                    </a:lnTo>
                    <a:lnTo>
                      <a:pt x="5959" y="5158"/>
                    </a:lnTo>
                    <a:lnTo>
                      <a:pt x="5959" y="4997"/>
                    </a:lnTo>
                    <a:lnTo>
                      <a:pt x="5988" y="5158"/>
                    </a:lnTo>
                    <a:lnTo>
                      <a:pt x="5988" y="5964"/>
                    </a:lnTo>
                    <a:lnTo>
                      <a:pt x="6018" y="6287"/>
                    </a:lnTo>
                    <a:lnTo>
                      <a:pt x="6018" y="7899"/>
                    </a:lnTo>
                    <a:lnTo>
                      <a:pt x="6048" y="8221"/>
                    </a:lnTo>
                    <a:lnTo>
                      <a:pt x="6048" y="10639"/>
                    </a:lnTo>
                    <a:lnTo>
                      <a:pt x="6078" y="10961"/>
                    </a:lnTo>
                    <a:lnTo>
                      <a:pt x="6078" y="13379"/>
                    </a:lnTo>
                    <a:lnTo>
                      <a:pt x="6108" y="13701"/>
                    </a:lnTo>
                    <a:lnTo>
                      <a:pt x="6108" y="15797"/>
                    </a:lnTo>
                    <a:lnTo>
                      <a:pt x="6137" y="16119"/>
                    </a:lnTo>
                    <a:lnTo>
                      <a:pt x="6137" y="17893"/>
                    </a:lnTo>
                    <a:lnTo>
                      <a:pt x="6167" y="18215"/>
                    </a:lnTo>
                    <a:lnTo>
                      <a:pt x="6167" y="19666"/>
                    </a:lnTo>
                    <a:lnTo>
                      <a:pt x="6197" y="19827"/>
                    </a:lnTo>
                    <a:lnTo>
                      <a:pt x="6197" y="20794"/>
                    </a:lnTo>
                    <a:lnTo>
                      <a:pt x="6227" y="20955"/>
                    </a:lnTo>
                    <a:lnTo>
                      <a:pt x="6227" y="21439"/>
                    </a:lnTo>
                    <a:lnTo>
                      <a:pt x="6257" y="21439"/>
                    </a:lnTo>
                    <a:lnTo>
                      <a:pt x="6257" y="21600"/>
                    </a:lnTo>
                    <a:lnTo>
                      <a:pt x="6286" y="21600"/>
                    </a:lnTo>
                    <a:lnTo>
                      <a:pt x="6316" y="21439"/>
                    </a:lnTo>
                    <a:lnTo>
                      <a:pt x="6316" y="21116"/>
                    </a:lnTo>
                    <a:lnTo>
                      <a:pt x="6346" y="21116"/>
                    </a:lnTo>
                    <a:lnTo>
                      <a:pt x="6346" y="20472"/>
                    </a:lnTo>
                    <a:lnTo>
                      <a:pt x="6376" y="20310"/>
                    </a:lnTo>
                    <a:lnTo>
                      <a:pt x="6376" y="19666"/>
                    </a:lnTo>
                    <a:lnTo>
                      <a:pt x="6406" y="19504"/>
                    </a:lnTo>
                    <a:lnTo>
                      <a:pt x="6406" y="18537"/>
                    </a:lnTo>
                    <a:lnTo>
                      <a:pt x="6435" y="18376"/>
                    </a:lnTo>
                    <a:lnTo>
                      <a:pt x="6435" y="17248"/>
                    </a:lnTo>
                    <a:lnTo>
                      <a:pt x="6465" y="17087"/>
                    </a:lnTo>
                    <a:lnTo>
                      <a:pt x="6465" y="15958"/>
                    </a:lnTo>
                    <a:lnTo>
                      <a:pt x="6495" y="15797"/>
                    </a:lnTo>
                    <a:lnTo>
                      <a:pt x="6495" y="14991"/>
                    </a:lnTo>
                    <a:lnTo>
                      <a:pt x="6525" y="14830"/>
                    </a:lnTo>
                    <a:lnTo>
                      <a:pt x="6525" y="14185"/>
                    </a:lnTo>
                    <a:lnTo>
                      <a:pt x="6554" y="14185"/>
                    </a:lnTo>
                    <a:lnTo>
                      <a:pt x="6554" y="14024"/>
                    </a:lnTo>
                    <a:lnTo>
                      <a:pt x="6584" y="14024"/>
                    </a:lnTo>
                    <a:lnTo>
                      <a:pt x="6584" y="14185"/>
                    </a:lnTo>
                    <a:lnTo>
                      <a:pt x="6614" y="14185"/>
                    </a:lnTo>
                    <a:lnTo>
                      <a:pt x="6614" y="14346"/>
                    </a:lnTo>
                    <a:lnTo>
                      <a:pt x="6644" y="14507"/>
                    </a:lnTo>
                    <a:lnTo>
                      <a:pt x="6644" y="14669"/>
                    </a:lnTo>
                    <a:lnTo>
                      <a:pt x="6674" y="14669"/>
                    </a:lnTo>
                    <a:lnTo>
                      <a:pt x="6674" y="14185"/>
                    </a:lnTo>
                    <a:lnTo>
                      <a:pt x="6703" y="13863"/>
                    </a:lnTo>
                    <a:lnTo>
                      <a:pt x="6703" y="12090"/>
                    </a:lnTo>
                    <a:lnTo>
                      <a:pt x="6733" y="11767"/>
                    </a:lnTo>
                    <a:lnTo>
                      <a:pt x="6733" y="10478"/>
                    </a:lnTo>
                    <a:lnTo>
                      <a:pt x="6763" y="10316"/>
                    </a:lnTo>
                    <a:lnTo>
                      <a:pt x="6763" y="9349"/>
                    </a:lnTo>
                    <a:lnTo>
                      <a:pt x="6793" y="9188"/>
                    </a:lnTo>
                    <a:lnTo>
                      <a:pt x="6793" y="8866"/>
                    </a:lnTo>
                    <a:lnTo>
                      <a:pt x="6852" y="8866"/>
                    </a:lnTo>
                    <a:lnTo>
                      <a:pt x="6852" y="9027"/>
                    </a:lnTo>
                    <a:lnTo>
                      <a:pt x="6882" y="9027"/>
                    </a:lnTo>
                    <a:lnTo>
                      <a:pt x="6882" y="9188"/>
                    </a:lnTo>
                    <a:lnTo>
                      <a:pt x="6912" y="9188"/>
                    </a:lnTo>
                    <a:lnTo>
                      <a:pt x="6912" y="9349"/>
                    </a:lnTo>
                    <a:lnTo>
                      <a:pt x="6942" y="9349"/>
                    </a:lnTo>
                    <a:lnTo>
                      <a:pt x="6942" y="9510"/>
                    </a:lnTo>
                    <a:lnTo>
                      <a:pt x="6972" y="9510"/>
                    </a:lnTo>
                    <a:lnTo>
                      <a:pt x="6972" y="9672"/>
                    </a:lnTo>
                    <a:lnTo>
                      <a:pt x="7001" y="9672"/>
                    </a:lnTo>
                    <a:lnTo>
                      <a:pt x="7001" y="9833"/>
                    </a:lnTo>
                    <a:lnTo>
                      <a:pt x="7031" y="9833"/>
                    </a:lnTo>
                    <a:lnTo>
                      <a:pt x="7031" y="9994"/>
                    </a:lnTo>
                    <a:lnTo>
                      <a:pt x="7061" y="9994"/>
                    </a:lnTo>
                    <a:lnTo>
                      <a:pt x="7061" y="10155"/>
                    </a:lnTo>
                    <a:lnTo>
                      <a:pt x="7091" y="10155"/>
                    </a:lnTo>
                    <a:lnTo>
                      <a:pt x="7091" y="10316"/>
                    </a:lnTo>
                    <a:lnTo>
                      <a:pt x="7121" y="10316"/>
                    </a:lnTo>
                    <a:lnTo>
                      <a:pt x="7121" y="10478"/>
                    </a:lnTo>
                    <a:lnTo>
                      <a:pt x="7150" y="10478"/>
                    </a:lnTo>
                    <a:lnTo>
                      <a:pt x="7150" y="10639"/>
                    </a:lnTo>
                    <a:lnTo>
                      <a:pt x="7180" y="10639"/>
                    </a:lnTo>
                    <a:lnTo>
                      <a:pt x="7180" y="10800"/>
                    </a:lnTo>
                    <a:lnTo>
                      <a:pt x="7210" y="10800"/>
                    </a:lnTo>
                    <a:lnTo>
                      <a:pt x="7210" y="10961"/>
                    </a:lnTo>
                    <a:lnTo>
                      <a:pt x="7240" y="10961"/>
                    </a:lnTo>
                    <a:lnTo>
                      <a:pt x="7270" y="11122"/>
                    </a:lnTo>
                    <a:lnTo>
                      <a:pt x="7299" y="11122"/>
                    </a:lnTo>
                    <a:lnTo>
                      <a:pt x="7299" y="11284"/>
                    </a:lnTo>
                    <a:lnTo>
                      <a:pt x="7329" y="11284"/>
                    </a:lnTo>
                    <a:lnTo>
                      <a:pt x="7329" y="11445"/>
                    </a:lnTo>
                    <a:lnTo>
                      <a:pt x="7359" y="11445"/>
                    </a:lnTo>
                    <a:lnTo>
                      <a:pt x="7359" y="11606"/>
                    </a:lnTo>
                    <a:lnTo>
                      <a:pt x="7389" y="11606"/>
                    </a:lnTo>
                    <a:lnTo>
                      <a:pt x="7389" y="11767"/>
                    </a:lnTo>
                    <a:lnTo>
                      <a:pt x="7418" y="11767"/>
                    </a:lnTo>
                    <a:lnTo>
                      <a:pt x="7448" y="11928"/>
                    </a:lnTo>
                    <a:lnTo>
                      <a:pt x="7478" y="11928"/>
                    </a:lnTo>
                    <a:lnTo>
                      <a:pt x="7478" y="12090"/>
                    </a:lnTo>
                    <a:lnTo>
                      <a:pt x="7508" y="12090"/>
                    </a:lnTo>
                    <a:lnTo>
                      <a:pt x="7508" y="12251"/>
                    </a:lnTo>
                    <a:lnTo>
                      <a:pt x="7567" y="12251"/>
                    </a:lnTo>
                    <a:lnTo>
                      <a:pt x="7567" y="12412"/>
                    </a:lnTo>
                    <a:lnTo>
                      <a:pt x="7597" y="12412"/>
                    </a:lnTo>
                    <a:lnTo>
                      <a:pt x="7597" y="12573"/>
                    </a:lnTo>
                    <a:lnTo>
                      <a:pt x="7627" y="12573"/>
                    </a:lnTo>
                    <a:lnTo>
                      <a:pt x="7657" y="12734"/>
                    </a:lnTo>
                    <a:lnTo>
                      <a:pt x="7687" y="12734"/>
                    </a:lnTo>
                    <a:lnTo>
                      <a:pt x="7687" y="12896"/>
                    </a:lnTo>
                    <a:lnTo>
                      <a:pt x="7746" y="12896"/>
                    </a:lnTo>
                    <a:lnTo>
                      <a:pt x="7746" y="13057"/>
                    </a:lnTo>
                    <a:lnTo>
                      <a:pt x="7776" y="13057"/>
                    </a:lnTo>
                    <a:lnTo>
                      <a:pt x="7806" y="13218"/>
                    </a:lnTo>
                    <a:lnTo>
                      <a:pt x="7836" y="13218"/>
                    </a:lnTo>
                    <a:lnTo>
                      <a:pt x="7836" y="13379"/>
                    </a:lnTo>
                    <a:lnTo>
                      <a:pt x="7895" y="13379"/>
                    </a:lnTo>
                    <a:lnTo>
                      <a:pt x="7895" y="13540"/>
                    </a:lnTo>
                    <a:lnTo>
                      <a:pt x="7955" y="13540"/>
                    </a:lnTo>
                    <a:lnTo>
                      <a:pt x="7955" y="13701"/>
                    </a:lnTo>
                    <a:lnTo>
                      <a:pt x="8372" y="14507"/>
                    </a:lnTo>
                    <a:lnTo>
                      <a:pt x="8491" y="14507"/>
                    </a:lnTo>
                    <a:lnTo>
                      <a:pt x="8491" y="14669"/>
                    </a:lnTo>
                    <a:lnTo>
                      <a:pt x="8551" y="14669"/>
                    </a:lnTo>
                    <a:lnTo>
                      <a:pt x="8968" y="14830"/>
                    </a:lnTo>
                    <a:lnTo>
                      <a:pt x="9146" y="14830"/>
                    </a:lnTo>
                    <a:lnTo>
                      <a:pt x="9564" y="14346"/>
                    </a:lnTo>
                    <a:lnTo>
                      <a:pt x="9593" y="14346"/>
                    </a:lnTo>
                    <a:lnTo>
                      <a:pt x="9593" y="14185"/>
                    </a:lnTo>
                    <a:lnTo>
                      <a:pt x="9683" y="14185"/>
                    </a:lnTo>
                    <a:lnTo>
                      <a:pt x="9683" y="14024"/>
                    </a:lnTo>
                    <a:lnTo>
                      <a:pt x="9742" y="14024"/>
                    </a:lnTo>
                    <a:lnTo>
                      <a:pt x="10159" y="13057"/>
                    </a:lnTo>
                    <a:lnTo>
                      <a:pt x="10189" y="13057"/>
                    </a:lnTo>
                    <a:lnTo>
                      <a:pt x="10189" y="12896"/>
                    </a:lnTo>
                    <a:lnTo>
                      <a:pt x="10249" y="12896"/>
                    </a:lnTo>
                    <a:lnTo>
                      <a:pt x="10249" y="12734"/>
                    </a:lnTo>
                    <a:lnTo>
                      <a:pt x="10308" y="12734"/>
                    </a:lnTo>
                    <a:lnTo>
                      <a:pt x="10308" y="12573"/>
                    </a:lnTo>
                    <a:lnTo>
                      <a:pt x="10368" y="12573"/>
                    </a:lnTo>
                    <a:lnTo>
                      <a:pt x="10368" y="12412"/>
                    </a:lnTo>
                    <a:lnTo>
                      <a:pt x="10398" y="12412"/>
                    </a:lnTo>
                    <a:lnTo>
                      <a:pt x="10398" y="12251"/>
                    </a:lnTo>
                    <a:lnTo>
                      <a:pt x="10457" y="12251"/>
                    </a:lnTo>
                    <a:lnTo>
                      <a:pt x="10457" y="12090"/>
                    </a:lnTo>
                    <a:lnTo>
                      <a:pt x="10517" y="12090"/>
                    </a:lnTo>
                    <a:lnTo>
                      <a:pt x="10517" y="11928"/>
                    </a:lnTo>
                    <a:lnTo>
                      <a:pt x="10547" y="11928"/>
                    </a:lnTo>
                    <a:lnTo>
                      <a:pt x="10547" y="11767"/>
                    </a:lnTo>
                    <a:lnTo>
                      <a:pt x="10606" y="11767"/>
                    </a:lnTo>
                    <a:lnTo>
                      <a:pt x="10606" y="11606"/>
                    </a:lnTo>
                    <a:lnTo>
                      <a:pt x="10636" y="11606"/>
                    </a:lnTo>
                    <a:lnTo>
                      <a:pt x="10636" y="11445"/>
                    </a:lnTo>
                    <a:lnTo>
                      <a:pt x="10666" y="11445"/>
                    </a:lnTo>
                    <a:lnTo>
                      <a:pt x="10666" y="11284"/>
                    </a:lnTo>
                    <a:lnTo>
                      <a:pt x="10726" y="11284"/>
                    </a:lnTo>
                    <a:lnTo>
                      <a:pt x="10726" y="11122"/>
                    </a:lnTo>
                    <a:lnTo>
                      <a:pt x="10755" y="11122"/>
                    </a:lnTo>
                    <a:lnTo>
                      <a:pt x="10755" y="10961"/>
                    </a:lnTo>
                    <a:lnTo>
                      <a:pt x="10785" y="10961"/>
                    </a:lnTo>
                    <a:lnTo>
                      <a:pt x="10785" y="10800"/>
                    </a:lnTo>
                    <a:lnTo>
                      <a:pt x="10815" y="10800"/>
                    </a:lnTo>
                    <a:lnTo>
                      <a:pt x="10845" y="10639"/>
                    </a:lnTo>
                    <a:lnTo>
                      <a:pt x="10874" y="10639"/>
                    </a:lnTo>
                    <a:lnTo>
                      <a:pt x="10874" y="10478"/>
                    </a:lnTo>
                    <a:lnTo>
                      <a:pt x="10904" y="10478"/>
                    </a:lnTo>
                    <a:lnTo>
                      <a:pt x="10904" y="10316"/>
                    </a:lnTo>
                    <a:lnTo>
                      <a:pt x="10934" y="10316"/>
                    </a:lnTo>
                    <a:lnTo>
                      <a:pt x="10934" y="10155"/>
                    </a:lnTo>
                    <a:lnTo>
                      <a:pt x="10964" y="10155"/>
                    </a:lnTo>
                    <a:lnTo>
                      <a:pt x="10964" y="10639"/>
                    </a:lnTo>
                    <a:lnTo>
                      <a:pt x="10994" y="10800"/>
                    </a:lnTo>
                    <a:lnTo>
                      <a:pt x="10994" y="12251"/>
                    </a:lnTo>
                    <a:lnTo>
                      <a:pt x="11023" y="12573"/>
                    </a:lnTo>
                    <a:lnTo>
                      <a:pt x="11023" y="14830"/>
                    </a:lnTo>
                    <a:lnTo>
                      <a:pt x="11053" y="15152"/>
                    </a:lnTo>
                    <a:lnTo>
                      <a:pt x="11053" y="15475"/>
                    </a:lnTo>
                    <a:lnTo>
                      <a:pt x="11083" y="15475"/>
                    </a:lnTo>
                    <a:lnTo>
                      <a:pt x="11083" y="15313"/>
                    </a:lnTo>
                    <a:lnTo>
                      <a:pt x="11113" y="15313"/>
                    </a:lnTo>
                    <a:lnTo>
                      <a:pt x="11113" y="15152"/>
                    </a:lnTo>
                    <a:lnTo>
                      <a:pt x="11143" y="15152"/>
                    </a:lnTo>
                    <a:lnTo>
                      <a:pt x="11143" y="14991"/>
                    </a:lnTo>
                    <a:lnTo>
                      <a:pt x="11172" y="14991"/>
                    </a:lnTo>
                    <a:lnTo>
                      <a:pt x="11172" y="15152"/>
                    </a:lnTo>
                    <a:lnTo>
                      <a:pt x="11202" y="15313"/>
                    </a:lnTo>
                    <a:lnTo>
                      <a:pt x="11202" y="16281"/>
                    </a:lnTo>
                    <a:lnTo>
                      <a:pt x="11232" y="16603"/>
                    </a:lnTo>
                    <a:lnTo>
                      <a:pt x="11232" y="18054"/>
                    </a:lnTo>
                    <a:lnTo>
                      <a:pt x="11262" y="18215"/>
                    </a:lnTo>
                    <a:lnTo>
                      <a:pt x="11262" y="19666"/>
                    </a:lnTo>
                    <a:lnTo>
                      <a:pt x="11292" y="19827"/>
                    </a:lnTo>
                    <a:lnTo>
                      <a:pt x="11292" y="20633"/>
                    </a:lnTo>
                    <a:lnTo>
                      <a:pt x="11321" y="20794"/>
                    </a:lnTo>
                    <a:lnTo>
                      <a:pt x="11321" y="21278"/>
                    </a:lnTo>
                    <a:lnTo>
                      <a:pt x="11351" y="21439"/>
                    </a:lnTo>
                    <a:lnTo>
                      <a:pt x="11351" y="21600"/>
                    </a:lnTo>
                    <a:lnTo>
                      <a:pt x="11411" y="21600"/>
                    </a:lnTo>
                    <a:lnTo>
                      <a:pt x="11411" y="21278"/>
                    </a:lnTo>
                    <a:lnTo>
                      <a:pt x="11441" y="21278"/>
                    </a:lnTo>
                    <a:lnTo>
                      <a:pt x="11441" y="20794"/>
                    </a:lnTo>
                    <a:lnTo>
                      <a:pt x="11470" y="20633"/>
                    </a:lnTo>
                    <a:lnTo>
                      <a:pt x="11470" y="20149"/>
                    </a:lnTo>
                    <a:lnTo>
                      <a:pt x="11500" y="19988"/>
                    </a:lnTo>
                    <a:lnTo>
                      <a:pt x="11500" y="19343"/>
                    </a:lnTo>
                    <a:lnTo>
                      <a:pt x="11530" y="19343"/>
                    </a:lnTo>
                    <a:lnTo>
                      <a:pt x="11530" y="18054"/>
                    </a:lnTo>
                    <a:lnTo>
                      <a:pt x="11560" y="17731"/>
                    </a:lnTo>
                    <a:lnTo>
                      <a:pt x="11560" y="14507"/>
                    </a:lnTo>
                    <a:lnTo>
                      <a:pt x="11590" y="13863"/>
                    </a:lnTo>
                    <a:lnTo>
                      <a:pt x="11590" y="9349"/>
                    </a:lnTo>
                    <a:lnTo>
                      <a:pt x="11619" y="8382"/>
                    </a:lnTo>
                    <a:lnTo>
                      <a:pt x="11619" y="3869"/>
                    </a:lnTo>
                    <a:lnTo>
                      <a:pt x="11649" y="3224"/>
                    </a:lnTo>
                    <a:lnTo>
                      <a:pt x="11649" y="484"/>
                    </a:lnTo>
                    <a:lnTo>
                      <a:pt x="11679" y="322"/>
                    </a:lnTo>
                    <a:lnTo>
                      <a:pt x="11679" y="161"/>
                    </a:lnTo>
                    <a:lnTo>
                      <a:pt x="11709" y="322"/>
                    </a:lnTo>
                    <a:lnTo>
                      <a:pt x="11709" y="967"/>
                    </a:lnTo>
                    <a:lnTo>
                      <a:pt x="11738" y="1128"/>
                    </a:lnTo>
                    <a:lnTo>
                      <a:pt x="11738" y="1934"/>
                    </a:lnTo>
                    <a:lnTo>
                      <a:pt x="11768" y="1934"/>
                    </a:lnTo>
                    <a:lnTo>
                      <a:pt x="11768" y="2740"/>
                    </a:lnTo>
                    <a:lnTo>
                      <a:pt x="11798" y="2740"/>
                    </a:lnTo>
                    <a:lnTo>
                      <a:pt x="11798" y="3546"/>
                    </a:lnTo>
                    <a:lnTo>
                      <a:pt x="11828" y="3546"/>
                    </a:lnTo>
                    <a:lnTo>
                      <a:pt x="11828" y="4191"/>
                    </a:lnTo>
                    <a:lnTo>
                      <a:pt x="11858" y="4191"/>
                    </a:lnTo>
                    <a:lnTo>
                      <a:pt x="11858" y="4836"/>
                    </a:lnTo>
                    <a:lnTo>
                      <a:pt x="11887" y="4997"/>
                    </a:lnTo>
                    <a:lnTo>
                      <a:pt x="11887" y="6770"/>
                    </a:lnTo>
                    <a:lnTo>
                      <a:pt x="11917" y="7254"/>
                    </a:lnTo>
                    <a:lnTo>
                      <a:pt x="11917" y="10639"/>
                    </a:lnTo>
                    <a:lnTo>
                      <a:pt x="11947" y="11284"/>
                    </a:lnTo>
                    <a:lnTo>
                      <a:pt x="11947" y="15152"/>
                    </a:lnTo>
                    <a:lnTo>
                      <a:pt x="11977" y="15797"/>
                    </a:lnTo>
                    <a:lnTo>
                      <a:pt x="11977" y="18860"/>
                    </a:lnTo>
                    <a:lnTo>
                      <a:pt x="12007" y="19182"/>
                    </a:lnTo>
                    <a:lnTo>
                      <a:pt x="12007" y="20955"/>
                    </a:lnTo>
                    <a:lnTo>
                      <a:pt x="12036" y="21116"/>
                    </a:lnTo>
                    <a:lnTo>
                      <a:pt x="12036" y="21600"/>
                    </a:lnTo>
                    <a:lnTo>
                      <a:pt x="12066" y="21600"/>
                    </a:lnTo>
                    <a:lnTo>
                      <a:pt x="12066" y="21439"/>
                    </a:lnTo>
                    <a:lnTo>
                      <a:pt x="12096" y="21278"/>
                    </a:lnTo>
                    <a:lnTo>
                      <a:pt x="12096" y="20472"/>
                    </a:lnTo>
                    <a:lnTo>
                      <a:pt x="12126" y="20149"/>
                    </a:lnTo>
                    <a:lnTo>
                      <a:pt x="12126" y="18537"/>
                    </a:lnTo>
                    <a:lnTo>
                      <a:pt x="12156" y="18054"/>
                    </a:lnTo>
                    <a:lnTo>
                      <a:pt x="12156" y="15636"/>
                    </a:lnTo>
                    <a:lnTo>
                      <a:pt x="12185" y="15152"/>
                    </a:lnTo>
                    <a:lnTo>
                      <a:pt x="12185" y="12090"/>
                    </a:lnTo>
                    <a:lnTo>
                      <a:pt x="12215" y="11445"/>
                    </a:lnTo>
                    <a:lnTo>
                      <a:pt x="12215" y="9510"/>
                    </a:lnTo>
                    <a:lnTo>
                      <a:pt x="12245" y="9510"/>
                    </a:lnTo>
                    <a:lnTo>
                      <a:pt x="12245" y="10316"/>
                    </a:lnTo>
                    <a:lnTo>
                      <a:pt x="12275" y="10478"/>
                    </a:lnTo>
                    <a:lnTo>
                      <a:pt x="12275" y="11284"/>
                    </a:lnTo>
                    <a:lnTo>
                      <a:pt x="12305" y="11445"/>
                    </a:lnTo>
                    <a:lnTo>
                      <a:pt x="12305" y="12251"/>
                    </a:lnTo>
                    <a:lnTo>
                      <a:pt x="12334" y="12412"/>
                    </a:lnTo>
                    <a:lnTo>
                      <a:pt x="12334" y="13218"/>
                    </a:lnTo>
                    <a:lnTo>
                      <a:pt x="12364" y="13379"/>
                    </a:lnTo>
                    <a:lnTo>
                      <a:pt x="12364" y="14024"/>
                    </a:lnTo>
                    <a:lnTo>
                      <a:pt x="12394" y="14185"/>
                    </a:lnTo>
                    <a:lnTo>
                      <a:pt x="12394" y="14830"/>
                    </a:lnTo>
                    <a:lnTo>
                      <a:pt x="12424" y="14991"/>
                    </a:lnTo>
                    <a:lnTo>
                      <a:pt x="12424" y="14830"/>
                    </a:lnTo>
                    <a:lnTo>
                      <a:pt x="12454" y="14830"/>
                    </a:lnTo>
                    <a:lnTo>
                      <a:pt x="12454" y="14346"/>
                    </a:lnTo>
                    <a:lnTo>
                      <a:pt x="12483" y="14185"/>
                    </a:lnTo>
                    <a:lnTo>
                      <a:pt x="12483" y="13701"/>
                    </a:lnTo>
                    <a:lnTo>
                      <a:pt x="12513" y="13701"/>
                    </a:lnTo>
                    <a:lnTo>
                      <a:pt x="12513" y="13057"/>
                    </a:lnTo>
                    <a:lnTo>
                      <a:pt x="12543" y="13057"/>
                    </a:lnTo>
                    <a:lnTo>
                      <a:pt x="12543" y="12412"/>
                    </a:lnTo>
                    <a:lnTo>
                      <a:pt x="12573" y="12251"/>
                    </a:lnTo>
                    <a:lnTo>
                      <a:pt x="12573" y="11767"/>
                    </a:lnTo>
                    <a:lnTo>
                      <a:pt x="12602" y="11606"/>
                    </a:lnTo>
                    <a:lnTo>
                      <a:pt x="12602" y="11122"/>
                    </a:lnTo>
                    <a:lnTo>
                      <a:pt x="12632" y="10961"/>
                    </a:lnTo>
                    <a:lnTo>
                      <a:pt x="12632" y="11122"/>
                    </a:lnTo>
                    <a:lnTo>
                      <a:pt x="12662" y="11122"/>
                    </a:lnTo>
                    <a:lnTo>
                      <a:pt x="12662" y="11445"/>
                    </a:lnTo>
                    <a:lnTo>
                      <a:pt x="12692" y="11606"/>
                    </a:lnTo>
                    <a:lnTo>
                      <a:pt x="12692" y="11928"/>
                    </a:lnTo>
                    <a:lnTo>
                      <a:pt x="12722" y="11928"/>
                    </a:lnTo>
                    <a:lnTo>
                      <a:pt x="12722" y="12412"/>
                    </a:lnTo>
                    <a:lnTo>
                      <a:pt x="12751" y="12412"/>
                    </a:lnTo>
                    <a:lnTo>
                      <a:pt x="12751" y="12734"/>
                    </a:lnTo>
                    <a:lnTo>
                      <a:pt x="12781" y="12734"/>
                    </a:lnTo>
                    <a:lnTo>
                      <a:pt x="12781" y="13057"/>
                    </a:lnTo>
                    <a:lnTo>
                      <a:pt x="12811" y="13057"/>
                    </a:lnTo>
                    <a:lnTo>
                      <a:pt x="12811" y="13379"/>
                    </a:lnTo>
                    <a:lnTo>
                      <a:pt x="12841" y="13379"/>
                    </a:lnTo>
                    <a:lnTo>
                      <a:pt x="12841" y="13701"/>
                    </a:lnTo>
                    <a:lnTo>
                      <a:pt x="12871" y="13701"/>
                    </a:lnTo>
                    <a:lnTo>
                      <a:pt x="12871" y="13863"/>
                    </a:lnTo>
                    <a:lnTo>
                      <a:pt x="12900" y="14024"/>
                    </a:lnTo>
                    <a:lnTo>
                      <a:pt x="12900" y="14185"/>
                    </a:lnTo>
                    <a:lnTo>
                      <a:pt x="12930" y="14185"/>
                    </a:lnTo>
                    <a:lnTo>
                      <a:pt x="12930" y="14507"/>
                    </a:lnTo>
                    <a:lnTo>
                      <a:pt x="12960" y="14507"/>
                    </a:lnTo>
                    <a:lnTo>
                      <a:pt x="12960" y="14669"/>
                    </a:lnTo>
                    <a:lnTo>
                      <a:pt x="12990" y="14830"/>
                    </a:lnTo>
                    <a:lnTo>
                      <a:pt x="12990" y="14991"/>
                    </a:lnTo>
                    <a:lnTo>
                      <a:pt x="13020" y="14991"/>
                    </a:lnTo>
                    <a:lnTo>
                      <a:pt x="13020" y="15152"/>
                    </a:lnTo>
                    <a:lnTo>
                      <a:pt x="13049" y="15152"/>
                    </a:lnTo>
                    <a:lnTo>
                      <a:pt x="13049" y="15313"/>
                    </a:lnTo>
                    <a:lnTo>
                      <a:pt x="13079" y="15313"/>
                    </a:lnTo>
                    <a:lnTo>
                      <a:pt x="13079" y="15475"/>
                    </a:lnTo>
                    <a:lnTo>
                      <a:pt x="13109" y="15475"/>
                    </a:lnTo>
                    <a:lnTo>
                      <a:pt x="13109" y="15636"/>
                    </a:lnTo>
                    <a:lnTo>
                      <a:pt x="13139" y="15636"/>
                    </a:lnTo>
                    <a:lnTo>
                      <a:pt x="13139" y="15797"/>
                    </a:lnTo>
                    <a:lnTo>
                      <a:pt x="13169" y="15797"/>
                    </a:lnTo>
                    <a:lnTo>
                      <a:pt x="13169" y="15958"/>
                    </a:lnTo>
                    <a:lnTo>
                      <a:pt x="13198" y="15958"/>
                    </a:lnTo>
                    <a:lnTo>
                      <a:pt x="13198" y="16119"/>
                    </a:lnTo>
                    <a:lnTo>
                      <a:pt x="13228" y="16119"/>
                    </a:lnTo>
                    <a:lnTo>
                      <a:pt x="13228" y="16281"/>
                    </a:lnTo>
                    <a:lnTo>
                      <a:pt x="13258" y="16281"/>
                    </a:lnTo>
                    <a:lnTo>
                      <a:pt x="13258" y="16603"/>
                    </a:lnTo>
                    <a:lnTo>
                      <a:pt x="13288" y="16764"/>
                    </a:lnTo>
                    <a:lnTo>
                      <a:pt x="13288" y="17248"/>
                    </a:lnTo>
                    <a:lnTo>
                      <a:pt x="13318" y="17409"/>
                    </a:lnTo>
                    <a:lnTo>
                      <a:pt x="13318" y="18054"/>
                    </a:lnTo>
                    <a:lnTo>
                      <a:pt x="13347" y="18054"/>
                    </a:lnTo>
                    <a:lnTo>
                      <a:pt x="13347" y="18699"/>
                    </a:lnTo>
                    <a:lnTo>
                      <a:pt x="13377" y="18699"/>
                    </a:lnTo>
                    <a:lnTo>
                      <a:pt x="13377" y="19182"/>
                    </a:lnTo>
                    <a:lnTo>
                      <a:pt x="13407" y="19343"/>
                    </a:lnTo>
                    <a:lnTo>
                      <a:pt x="13407" y="19666"/>
                    </a:lnTo>
                    <a:lnTo>
                      <a:pt x="13437" y="19827"/>
                    </a:lnTo>
                    <a:lnTo>
                      <a:pt x="13437" y="20149"/>
                    </a:lnTo>
                    <a:lnTo>
                      <a:pt x="13586" y="20149"/>
                    </a:lnTo>
                    <a:lnTo>
                      <a:pt x="13586" y="19988"/>
                    </a:lnTo>
                    <a:lnTo>
                      <a:pt x="13705" y="19988"/>
                    </a:lnTo>
                    <a:lnTo>
                      <a:pt x="13705" y="20149"/>
                    </a:lnTo>
                    <a:lnTo>
                      <a:pt x="13735" y="20149"/>
                    </a:lnTo>
                    <a:lnTo>
                      <a:pt x="13764" y="20310"/>
                    </a:lnTo>
                    <a:lnTo>
                      <a:pt x="13824" y="20310"/>
                    </a:lnTo>
                    <a:lnTo>
                      <a:pt x="13824" y="20472"/>
                    </a:lnTo>
                    <a:lnTo>
                      <a:pt x="13973" y="20472"/>
                    </a:lnTo>
                    <a:lnTo>
                      <a:pt x="13973" y="20310"/>
                    </a:lnTo>
                    <a:lnTo>
                      <a:pt x="14033" y="20310"/>
                    </a:lnTo>
                    <a:lnTo>
                      <a:pt x="14033" y="20149"/>
                    </a:lnTo>
                    <a:lnTo>
                      <a:pt x="14092" y="20149"/>
                    </a:lnTo>
                    <a:lnTo>
                      <a:pt x="14092" y="19988"/>
                    </a:lnTo>
                    <a:lnTo>
                      <a:pt x="14122" y="19988"/>
                    </a:lnTo>
                    <a:lnTo>
                      <a:pt x="14122" y="19827"/>
                    </a:lnTo>
                    <a:lnTo>
                      <a:pt x="14152" y="19827"/>
                    </a:lnTo>
                    <a:lnTo>
                      <a:pt x="14152" y="19666"/>
                    </a:lnTo>
                    <a:lnTo>
                      <a:pt x="14182" y="19666"/>
                    </a:lnTo>
                    <a:lnTo>
                      <a:pt x="14182" y="19504"/>
                    </a:lnTo>
                    <a:lnTo>
                      <a:pt x="14211" y="19504"/>
                    </a:lnTo>
                    <a:lnTo>
                      <a:pt x="14211" y="19343"/>
                    </a:lnTo>
                    <a:lnTo>
                      <a:pt x="14241" y="19343"/>
                    </a:lnTo>
                    <a:lnTo>
                      <a:pt x="14241" y="19182"/>
                    </a:lnTo>
                    <a:lnTo>
                      <a:pt x="14271" y="19182"/>
                    </a:lnTo>
                    <a:lnTo>
                      <a:pt x="14271" y="18860"/>
                    </a:lnTo>
                    <a:lnTo>
                      <a:pt x="14301" y="18860"/>
                    </a:lnTo>
                    <a:lnTo>
                      <a:pt x="14301" y="18699"/>
                    </a:lnTo>
                    <a:lnTo>
                      <a:pt x="14330" y="18699"/>
                    </a:lnTo>
                    <a:lnTo>
                      <a:pt x="14330" y="18376"/>
                    </a:lnTo>
                    <a:lnTo>
                      <a:pt x="14360" y="18376"/>
                    </a:lnTo>
                    <a:lnTo>
                      <a:pt x="14360" y="18215"/>
                    </a:lnTo>
                    <a:lnTo>
                      <a:pt x="14390" y="18215"/>
                    </a:lnTo>
                    <a:lnTo>
                      <a:pt x="14390" y="18537"/>
                    </a:lnTo>
                    <a:lnTo>
                      <a:pt x="14420" y="18537"/>
                    </a:lnTo>
                    <a:lnTo>
                      <a:pt x="14420" y="18699"/>
                    </a:lnTo>
                    <a:lnTo>
                      <a:pt x="14450" y="18699"/>
                    </a:lnTo>
                    <a:lnTo>
                      <a:pt x="14450" y="19021"/>
                    </a:lnTo>
                    <a:lnTo>
                      <a:pt x="14479" y="19021"/>
                    </a:lnTo>
                    <a:lnTo>
                      <a:pt x="14479" y="19182"/>
                    </a:lnTo>
                    <a:lnTo>
                      <a:pt x="14509" y="19182"/>
                    </a:lnTo>
                    <a:lnTo>
                      <a:pt x="14509" y="19343"/>
                    </a:lnTo>
                    <a:lnTo>
                      <a:pt x="14539" y="19504"/>
                    </a:lnTo>
                    <a:lnTo>
                      <a:pt x="14539" y="19666"/>
                    </a:lnTo>
                    <a:lnTo>
                      <a:pt x="14569" y="19666"/>
                    </a:lnTo>
                    <a:lnTo>
                      <a:pt x="14569" y="19827"/>
                    </a:lnTo>
                    <a:lnTo>
                      <a:pt x="14599" y="19827"/>
                    </a:lnTo>
                    <a:lnTo>
                      <a:pt x="14599" y="19988"/>
                    </a:lnTo>
                    <a:lnTo>
                      <a:pt x="14658" y="19988"/>
                    </a:lnTo>
                    <a:lnTo>
                      <a:pt x="14658" y="20149"/>
                    </a:lnTo>
                    <a:lnTo>
                      <a:pt x="14688" y="20149"/>
                    </a:lnTo>
                    <a:lnTo>
                      <a:pt x="14688" y="20310"/>
                    </a:lnTo>
                    <a:lnTo>
                      <a:pt x="14777" y="20310"/>
                    </a:lnTo>
                    <a:lnTo>
                      <a:pt x="14777" y="20472"/>
                    </a:lnTo>
                    <a:lnTo>
                      <a:pt x="14897" y="20472"/>
                    </a:lnTo>
                    <a:lnTo>
                      <a:pt x="14897" y="20310"/>
                    </a:lnTo>
                    <a:lnTo>
                      <a:pt x="14986" y="20310"/>
                    </a:lnTo>
                    <a:lnTo>
                      <a:pt x="14986" y="20149"/>
                    </a:lnTo>
                    <a:lnTo>
                      <a:pt x="15046" y="20149"/>
                    </a:lnTo>
                    <a:lnTo>
                      <a:pt x="15046" y="19988"/>
                    </a:lnTo>
                    <a:lnTo>
                      <a:pt x="15165" y="19988"/>
                    </a:lnTo>
                    <a:lnTo>
                      <a:pt x="15165" y="20149"/>
                    </a:lnTo>
                    <a:lnTo>
                      <a:pt x="15284" y="20149"/>
                    </a:lnTo>
                    <a:lnTo>
                      <a:pt x="15284" y="19988"/>
                    </a:lnTo>
                    <a:lnTo>
                      <a:pt x="15314" y="19988"/>
                    </a:lnTo>
                    <a:lnTo>
                      <a:pt x="15314" y="19504"/>
                    </a:lnTo>
                    <a:lnTo>
                      <a:pt x="15343" y="19504"/>
                    </a:lnTo>
                    <a:lnTo>
                      <a:pt x="15343" y="19021"/>
                    </a:lnTo>
                    <a:lnTo>
                      <a:pt x="15373" y="19021"/>
                    </a:lnTo>
                    <a:lnTo>
                      <a:pt x="15373" y="18537"/>
                    </a:lnTo>
                    <a:lnTo>
                      <a:pt x="15403" y="18376"/>
                    </a:lnTo>
                    <a:lnTo>
                      <a:pt x="15403" y="17893"/>
                    </a:lnTo>
                    <a:lnTo>
                      <a:pt x="15433" y="17731"/>
                    </a:lnTo>
                    <a:lnTo>
                      <a:pt x="15433" y="17087"/>
                    </a:lnTo>
                    <a:lnTo>
                      <a:pt x="15463" y="16925"/>
                    </a:lnTo>
                    <a:lnTo>
                      <a:pt x="15463" y="16442"/>
                    </a:lnTo>
                    <a:lnTo>
                      <a:pt x="15492" y="16442"/>
                    </a:lnTo>
                    <a:lnTo>
                      <a:pt x="15492" y="16281"/>
                    </a:lnTo>
                    <a:lnTo>
                      <a:pt x="15522" y="16281"/>
                    </a:lnTo>
                    <a:lnTo>
                      <a:pt x="15522" y="16119"/>
                    </a:lnTo>
                    <a:lnTo>
                      <a:pt x="15552" y="16119"/>
                    </a:lnTo>
                    <a:lnTo>
                      <a:pt x="15552" y="15958"/>
                    </a:lnTo>
                    <a:lnTo>
                      <a:pt x="15582" y="15958"/>
                    </a:lnTo>
                    <a:lnTo>
                      <a:pt x="15582" y="15797"/>
                    </a:lnTo>
                    <a:lnTo>
                      <a:pt x="15612" y="15797"/>
                    </a:lnTo>
                    <a:lnTo>
                      <a:pt x="15612" y="15636"/>
                    </a:lnTo>
                    <a:lnTo>
                      <a:pt x="15641" y="15636"/>
                    </a:lnTo>
                    <a:lnTo>
                      <a:pt x="15641" y="15475"/>
                    </a:lnTo>
                    <a:lnTo>
                      <a:pt x="15671" y="15475"/>
                    </a:lnTo>
                    <a:lnTo>
                      <a:pt x="15671" y="15313"/>
                    </a:lnTo>
                    <a:lnTo>
                      <a:pt x="15701" y="15152"/>
                    </a:lnTo>
                    <a:lnTo>
                      <a:pt x="15701" y="14991"/>
                    </a:lnTo>
                    <a:lnTo>
                      <a:pt x="15731" y="14991"/>
                    </a:lnTo>
                    <a:lnTo>
                      <a:pt x="15731" y="14830"/>
                    </a:lnTo>
                    <a:lnTo>
                      <a:pt x="15761" y="14830"/>
                    </a:lnTo>
                    <a:lnTo>
                      <a:pt x="15761" y="14669"/>
                    </a:lnTo>
                    <a:lnTo>
                      <a:pt x="15790" y="14669"/>
                    </a:lnTo>
                    <a:lnTo>
                      <a:pt x="15790" y="14346"/>
                    </a:lnTo>
                    <a:lnTo>
                      <a:pt x="15820" y="14346"/>
                    </a:lnTo>
                    <a:lnTo>
                      <a:pt x="15820" y="14185"/>
                    </a:lnTo>
                    <a:lnTo>
                      <a:pt x="15850" y="14024"/>
                    </a:lnTo>
                    <a:lnTo>
                      <a:pt x="15850" y="13863"/>
                    </a:lnTo>
                    <a:lnTo>
                      <a:pt x="15880" y="13863"/>
                    </a:lnTo>
                    <a:lnTo>
                      <a:pt x="15880" y="13540"/>
                    </a:lnTo>
                    <a:lnTo>
                      <a:pt x="15910" y="13540"/>
                    </a:lnTo>
                    <a:lnTo>
                      <a:pt x="15910" y="13218"/>
                    </a:lnTo>
                    <a:lnTo>
                      <a:pt x="15939" y="13218"/>
                    </a:lnTo>
                    <a:lnTo>
                      <a:pt x="15939" y="12896"/>
                    </a:lnTo>
                    <a:lnTo>
                      <a:pt x="15969" y="12896"/>
                    </a:lnTo>
                    <a:lnTo>
                      <a:pt x="15969" y="12573"/>
                    </a:lnTo>
                    <a:lnTo>
                      <a:pt x="15999" y="12573"/>
                    </a:lnTo>
                    <a:lnTo>
                      <a:pt x="15999" y="12251"/>
                    </a:lnTo>
                    <a:lnTo>
                      <a:pt x="16029" y="12090"/>
                    </a:lnTo>
                    <a:lnTo>
                      <a:pt x="16029" y="11767"/>
                    </a:lnTo>
                    <a:lnTo>
                      <a:pt x="16058" y="11767"/>
                    </a:lnTo>
                    <a:lnTo>
                      <a:pt x="16058" y="11445"/>
                    </a:lnTo>
                    <a:lnTo>
                      <a:pt x="16088" y="11284"/>
                    </a:lnTo>
                    <a:lnTo>
                      <a:pt x="16088" y="10961"/>
                    </a:lnTo>
                    <a:lnTo>
                      <a:pt x="16118" y="10961"/>
                    </a:lnTo>
                    <a:lnTo>
                      <a:pt x="16118" y="11122"/>
                    </a:lnTo>
                    <a:lnTo>
                      <a:pt x="16148" y="11284"/>
                    </a:lnTo>
                    <a:lnTo>
                      <a:pt x="16148" y="11928"/>
                    </a:lnTo>
                    <a:lnTo>
                      <a:pt x="16178" y="12090"/>
                    </a:lnTo>
                    <a:lnTo>
                      <a:pt x="16178" y="12573"/>
                    </a:lnTo>
                    <a:lnTo>
                      <a:pt x="16207" y="12734"/>
                    </a:lnTo>
                    <a:lnTo>
                      <a:pt x="16207" y="13379"/>
                    </a:lnTo>
                    <a:lnTo>
                      <a:pt x="16237" y="13379"/>
                    </a:lnTo>
                    <a:lnTo>
                      <a:pt x="16237" y="14024"/>
                    </a:lnTo>
                    <a:lnTo>
                      <a:pt x="16267" y="14024"/>
                    </a:lnTo>
                    <a:lnTo>
                      <a:pt x="16267" y="14507"/>
                    </a:lnTo>
                    <a:lnTo>
                      <a:pt x="16297" y="14669"/>
                    </a:lnTo>
                    <a:lnTo>
                      <a:pt x="16297" y="14991"/>
                    </a:lnTo>
                    <a:lnTo>
                      <a:pt x="16327" y="14991"/>
                    </a:lnTo>
                    <a:lnTo>
                      <a:pt x="16327" y="14507"/>
                    </a:lnTo>
                    <a:lnTo>
                      <a:pt x="16356" y="14507"/>
                    </a:lnTo>
                    <a:lnTo>
                      <a:pt x="16356" y="13701"/>
                    </a:lnTo>
                    <a:lnTo>
                      <a:pt x="16386" y="13540"/>
                    </a:lnTo>
                    <a:lnTo>
                      <a:pt x="16386" y="12734"/>
                    </a:lnTo>
                    <a:lnTo>
                      <a:pt x="16416" y="12734"/>
                    </a:lnTo>
                    <a:lnTo>
                      <a:pt x="16416" y="11928"/>
                    </a:lnTo>
                    <a:lnTo>
                      <a:pt x="16446" y="11767"/>
                    </a:lnTo>
                    <a:lnTo>
                      <a:pt x="16446" y="10961"/>
                    </a:lnTo>
                    <a:lnTo>
                      <a:pt x="16476" y="10800"/>
                    </a:lnTo>
                    <a:lnTo>
                      <a:pt x="16476" y="9994"/>
                    </a:lnTo>
                    <a:lnTo>
                      <a:pt x="16505" y="9833"/>
                    </a:lnTo>
                    <a:lnTo>
                      <a:pt x="16505" y="9672"/>
                    </a:lnTo>
                    <a:lnTo>
                      <a:pt x="16505" y="9994"/>
                    </a:lnTo>
                    <a:lnTo>
                      <a:pt x="16535" y="10155"/>
                    </a:lnTo>
                    <a:lnTo>
                      <a:pt x="16535" y="13218"/>
                    </a:lnTo>
                    <a:lnTo>
                      <a:pt x="16565" y="13701"/>
                    </a:lnTo>
                    <a:lnTo>
                      <a:pt x="16565" y="16603"/>
                    </a:lnTo>
                    <a:lnTo>
                      <a:pt x="16595" y="16925"/>
                    </a:lnTo>
                    <a:lnTo>
                      <a:pt x="16595" y="19182"/>
                    </a:lnTo>
                    <a:lnTo>
                      <a:pt x="16625" y="19343"/>
                    </a:lnTo>
                    <a:lnTo>
                      <a:pt x="16625" y="20794"/>
                    </a:lnTo>
                    <a:lnTo>
                      <a:pt x="16654" y="20955"/>
                    </a:lnTo>
                    <a:lnTo>
                      <a:pt x="16654" y="21600"/>
                    </a:lnTo>
                    <a:lnTo>
                      <a:pt x="16684" y="21600"/>
                    </a:lnTo>
                    <a:lnTo>
                      <a:pt x="16684" y="21439"/>
                    </a:lnTo>
                    <a:lnTo>
                      <a:pt x="16714" y="21439"/>
                    </a:lnTo>
                    <a:lnTo>
                      <a:pt x="16714" y="20472"/>
                    </a:lnTo>
                    <a:lnTo>
                      <a:pt x="16744" y="20310"/>
                    </a:lnTo>
                    <a:lnTo>
                      <a:pt x="16744" y="17893"/>
                    </a:lnTo>
                    <a:lnTo>
                      <a:pt x="16774" y="17409"/>
                    </a:lnTo>
                    <a:lnTo>
                      <a:pt x="16774" y="13863"/>
                    </a:lnTo>
                    <a:lnTo>
                      <a:pt x="16803" y="13218"/>
                    </a:lnTo>
                    <a:lnTo>
                      <a:pt x="16803" y="9349"/>
                    </a:lnTo>
                    <a:lnTo>
                      <a:pt x="16833" y="8866"/>
                    </a:lnTo>
                    <a:lnTo>
                      <a:pt x="16833" y="5964"/>
                    </a:lnTo>
                    <a:lnTo>
                      <a:pt x="16863" y="5642"/>
                    </a:lnTo>
                    <a:lnTo>
                      <a:pt x="16863" y="4675"/>
                    </a:lnTo>
                    <a:lnTo>
                      <a:pt x="16893" y="4513"/>
                    </a:lnTo>
                    <a:lnTo>
                      <a:pt x="16893" y="3869"/>
                    </a:lnTo>
                    <a:lnTo>
                      <a:pt x="16922" y="3869"/>
                    </a:lnTo>
                    <a:lnTo>
                      <a:pt x="16922" y="3063"/>
                    </a:lnTo>
                    <a:lnTo>
                      <a:pt x="16952" y="3063"/>
                    </a:lnTo>
                    <a:lnTo>
                      <a:pt x="16952" y="2257"/>
                    </a:lnTo>
                    <a:lnTo>
                      <a:pt x="16982" y="2257"/>
                    </a:lnTo>
                    <a:lnTo>
                      <a:pt x="16982" y="1451"/>
                    </a:lnTo>
                    <a:lnTo>
                      <a:pt x="17012" y="1451"/>
                    </a:lnTo>
                    <a:lnTo>
                      <a:pt x="17012" y="645"/>
                    </a:lnTo>
                    <a:lnTo>
                      <a:pt x="17042" y="484"/>
                    </a:lnTo>
                    <a:lnTo>
                      <a:pt x="17042" y="0"/>
                    </a:lnTo>
                    <a:lnTo>
                      <a:pt x="17071" y="0"/>
                    </a:lnTo>
                    <a:lnTo>
                      <a:pt x="17071" y="1612"/>
                    </a:lnTo>
                    <a:lnTo>
                      <a:pt x="17101" y="2096"/>
                    </a:lnTo>
                    <a:lnTo>
                      <a:pt x="17101" y="5964"/>
                    </a:lnTo>
                    <a:lnTo>
                      <a:pt x="17131" y="6770"/>
                    </a:lnTo>
                    <a:lnTo>
                      <a:pt x="17131" y="11606"/>
                    </a:lnTo>
                    <a:lnTo>
                      <a:pt x="17161" y="12412"/>
                    </a:lnTo>
                    <a:lnTo>
                      <a:pt x="17161" y="16281"/>
                    </a:lnTo>
                    <a:lnTo>
                      <a:pt x="17191" y="16764"/>
                    </a:lnTo>
                    <a:lnTo>
                      <a:pt x="17191" y="18860"/>
                    </a:lnTo>
                    <a:lnTo>
                      <a:pt x="17220" y="19021"/>
                    </a:lnTo>
                    <a:lnTo>
                      <a:pt x="17220" y="19666"/>
                    </a:lnTo>
                    <a:lnTo>
                      <a:pt x="17250" y="19827"/>
                    </a:lnTo>
                    <a:lnTo>
                      <a:pt x="17250" y="20472"/>
                    </a:lnTo>
                    <a:lnTo>
                      <a:pt x="17280" y="20472"/>
                    </a:lnTo>
                    <a:lnTo>
                      <a:pt x="17280" y="20955"/>
                    </a:lnTo>
                    <a:lnTo>
                      <a:pt x="17310" y="21116"/>
                    </a:lnTo>
                    <a:lnTo>
                      <a:pt x="17310" y="21439"/>
                    </a:lnTo>
                    <a:lnTo>
                      <a:pt x="17340" y="21439"/>
                    </a:lnTo>
                    <a:lnTo>
                      <a:pt x="17340" y="21600"/>
                    </a:lnTo>
                    <a:lnTo>
                      <a:pt x="17369" y="21600"/>
                    </a:lnTo>
                    <a:lnTo>
                      <a:pt x="17369" y="21439"/>
                    </a:lnTo>
                    <a:lnTo>
                      <a:pt x="17399" y="21439"/>
                    </a:lnTo>
                    <a:lnTo>
                      <a:pt x="17399" y="21116"/>
                    </a:lnTo>
                    <a:lnTo>
                      <a:pt x="17429" y="20955"/>
                    </a:lnTo>
                    <a:lnTo>
                      <a:pt x="17429" y="20310"/>
                    </a:lnTo>
                    <a:lnTo>
                      <a:pt x="17459" y="20149"/>
                    </a:lnTo>
                    <a:lnTo>
                      <a:pt x="17459" y="19021"/>
                    </a:lnTo>
                    <a:lnTo>
                      <a:pt x="17489" y="18699"/>
                    </a:lnTo>
                    <a:lnTo>
                      <a:pt x="17489" y="17248"/>
                    </a:lnTo>
                    <a:lnTo>
                      <a:pt x="17518" y="16925"/>
                    </a:lnTo>
                    <a:lnTo>
                      <a:pt x="17518" y="15797"/>
                    </a:lnTo>
                    <a:lnTo>
                      <a:pt x="17548" y="15636"/>
                    </a:lnTo>
                    <a:lnTo>
                      <a:pt x="17548" y="14991"/>
                    </a:lnTo>
                    <a:lnTo>
                      <a:pt x="17578" y="14991"/>
                    </a:lnTo>
                    <a:lnTo>
                      <a:pt x="17578" y="15152"/>
                    </a:lnTo>
                    <a:lnTo>
                      <a:pt x="17608" y="15152"/>
                    </a:lnTo>
                    <a:lnTo>
                      <a:pt x="17608" y="15313"/>
                    </a:lnTo>
                    <a:lnTo>
                      <a:pt x="17638" y="15313"/>
                    </a:lnTo>
                    <a:lnTo>
                      <a:pt x="17638" y="15475"/>
                    </a:lnTo>
                    <a:lnTo>
                      <a:pt x="17667" y="15475"/>
                    </a:lnTo>
                    <a:lnTo>
                      <a:pt x="17667" y="15636"/>
                    </a:lnTo>
                    <a:lnTo>
                      <a:pt x="17697" y="15636"/>
                    </a:lnTo>
                    <a:lnTo>
                      <a:pt x="17697" y="13701"/>
                    </a:lnTo>
                    <a:lnTo>
                      <a:pt x="17727" y="13218"/>
                    </a:lnTo>
                    <a:lnTo>
                      <a:pt x="17727" y="11606"/>
                    </a:lnTo>
                    <a:lnTo>
                      <a:pt x="17757" y="11445"/>
                    </a:lnTo>
                    <a:lnTo>
                      <a:pt x="17757" y="10316"/>
                    </a:lnTo>
                    <a:lnTo>
                      <a:pt x="17786" y="10316"/>
                    </a:lnTo>
                    <a:lnTo>
                      <a:pt x="17786" y="10155"/>
                    </a:lnTo>
                    <a:lnTo>
                      <a:pt x="17816" y="10316"/>
                    </a:lnTo>
                    <a:lnTo>
                      <a:pt x="17846" y="10316"/>
                    </a:lnTo>
                    <a:lnTo>
                      <a:pt x="17846" y="10478"/>
                    </a:lnTo>
                    <a:lnTo>
                      <a:pt x="17876" y="10478"/>
                    </a:lnTo>
                    <a:lnTo>
                      <a:pt x="17876" y="10639"/>
                    </a:lnTo>
                    <a:lnTo>
                      <a:pt x="17906" y="10639"/>
                    </a:lnTo>
                    <a:lnTo>
                      <a:pt x="17906" y="10800"/>
                    </a:lnTo>
                    <a:lnTo>
                      <a:pt x="17935" y="10800"/>
                    </a:lnTo>
                    <a:lnTo>
                      <a:pt x="17935" y="10961"/>
                    </a:lnTo>
                    <a:lnTo>
                      <a:pt x="17965" y="10961"/>
                    </a:lnTo>
                    <a:lnTo>
                      <a:pt x="17965" y="11122"/>
                    </a:lnTo>
                    <a:lnTo>
                      <a:pt x="18025" y="11122"/>
                    </a:lnTo>
                    <a:lnTo>
                      <a:pt x="18025" y="11284"/>
                    </a:lnTo>
                    <a:lnTo>
                      <a:pt x="18055" y="11284"/>
                    </a:lnTo>
                    <a:lnTo>
                      <a:pt x="18055" y="11445"/>
                    </a:lnTo>
                    <a:lnTo>
                      <a:pt x="18084" y="11445"/>
                    </a:lnTo>
                    <a:lnTo>
                      <a:pt x="18084" y="11606"/>
                    </a:lnTo>
                    <a:lnTo>
                      <a:pt x="18144" y="11606"/>
                    </a:lnTo>
                    <a:lnTo>
                      <a:pt x="18144" y="11767"/>
                    </a:lnTo>
                    <a:lnTo>
                      <a:pt x="18174" y="11767"/>
                    </a:lnTo>
                    <a:lnTo>
                      <a:pt x="18204" y="11928"/>
                    </a:lnTo>
                    <a:lnTo>
                      <a:pt x="18233" y="11928"/>
                    </a:lnTo>
                    <a:lnTo>
                      <a:pt x="18233" y="12090"/>
                    </a:lnTo>
                    <a:lnTo>
                      <a:pt x="18263" y="12090"/>
                    </a:lnTo>
                    <a:lnTo>
                      <a:pt x="18293" y="12251"/>
                    </a:lnTo>
                    <a:lnTo>
                      <a:pt x="18323" y="12251"/>
                    </a:lnTo>
                    <a:lnTo>
                      <a:pt x="18323" y="12412"/>
                    </a:lnTo>
                    <a:lnTo>
                      <a:pt x="18382" y="12412"/>
                    </a:lnTo>
                    <a:lnTo>
                      <a:pt x="18382" y="12573"/>
                    </a:lnTo>
                    <a:lnTo>
                      <a:pt x="18442" y="12573"/>
                    </a:lnTo>
                    <a:lnTo>
                      <a:pt x="18442" y="12734"/>
                    </a:lnTo>
                    <a:lnTo>
                      <a:pt x="18502" y="12734"/>
                    </a:lnTo>
                    <a:lnTo>
                      <a:pt x="18502" y="12896"/>
                    </a:lnTo>
                    <a:lnTo>
                      <a:pt x="18561" y="12896"/>
                    </a:lnTo>
                    <a:lnTo>
                      <a:pt x="18561" y="13057"/>
                    </a:lnTo>
                    <a:lnTo>
                      <a:pt x="18591" y="13057"/>
                    </a:lnTo>
                    <a:lnTo>
                      <a:pt x="18978" y="14024"/>
                    </a:lnTo>
                    <a:lnTo>
                      <a:pt x="19008" y="14024"/>
                    </a:lnTo>
                    <a:lnTo>
                      <a:pt x="19008" y="14185"/>
                    </a:lnTo>
                    <a:lnTo>
                      <a:pt x="19068" y="14185"/>
                    </a:lnTo>
                    <a:lnTo>
                      <a:pt x="19068" y="14346"/>
                    </a:lnTo>
                    <a:lnTo>
                      <a:pt x="19157" y="14346"/>
                    </a:lnTo>
                    <a:lnTo>
                      <a:pt x="19157" y="14507"/>
                    </a:lnTo>
                    <a:lnTo>
                      <a:pt x="19187" y="14507"/>
                    </a:lnTo>
                    <a:lnTo>
                      <a:pt x="19574" y="15313"/>
                    </a:lnTo>
                    <a:lnTo>
                      <a:pt x="19604" y="15313"/>
                    </a:lnTo>
                    <a:lnTo>
                      <a:pt x="19604" y="15475"/>
                    </a:lnTo>
                    <a:lnTo>
                      <a:pt x="19663" y="15475"/>
                    </a:lnTo>
                    <a:lnTo>
                      <a:pt x="19663" y="15636"/>
                    </a:lnTo>
                    <a:lnTo>
                      <a:pt x="19723" y="15636"/>
                    </a:lnTo>
                    <a:lnTo>
                      <a:pt x="19753" y="15797"/>
                    </a:lnTo>
                    <a:lnTo>
                      <a:pt x="19783" y="15797"/>
                    </a:lnTo>
                    <a:lnTo>
                      <a:pt x="20170" y="16925"/>
                    </a:lnTo>
                    <a:lnTo>
                      <a:pt x="20200" y="16925"/>
                    </a:lnTo>
                    <a:lnTo>
                      <a:pt x="20200" y="17087"/>
                    </a:lnTo>
                    <a:lnTo>
                      <a:pt x="20230" y="17087"/>
                    </a:lnTo>
                    <a:lnTo>
                      <a:pt x="20230" y="17248"/>
                    </a:lnTo>
                    <a:lnTo>
                      <a:pt x="20289" y="17248"/>
                    </a:lnTo>
                    <a:lnTo>
                      <a:pt x="20289" y="17409"/>
                    </a:lnTo>
                    <a:lnTo>
                      <a:pt x="20319" y="17409"/>
                    </a:lnTo>
                    <a:lnTo>
                      <a:pt x="20349" y="17570"/>
                    </a:lnTo>
                    <a:lnTo>
                      <a:pt x="20378" y="17570"/>
                    </a:lnTo>
                    <a:lnTo>
                      <a:pt x="20766" y="20149"/>
                    </a:lnTo>
                    <a:lnTo>
                      <a:pt x="20766" y="20310"/>
                    </a:lnTo>
                    <a:lnTo>
                      <a:pt x="20796" y="20310"/>
                    </a:lnTo>
                    <a:lnTo>
                      <a:pt x="20796" y="20633"/>
                    </a:lnTo>
                    <a:lnTo>
                      <a:pt x="20825" y="20633"/>
                    </a:lnTo>
                    <a:lnTo>
                      <a:pt x="20825" y="20955"/>
                    </a:lnTo>
                    <a:lnTo>
                      <a:pt x="20855" y="20955"/>
                    </a:lnTo>
                    <a:lnTo>
                      <a:pt x="20855" y="21116"/>
                    </a:lnTo>
                    <a:lnTo>
                      <a:pt x="20885" y="21116"/>
                    </a:lnTo>
                    <a:lnTo>
                      <a:pt x="20885" y="21278"/>
                    </a:lnTo>
                    <a:lnTo>
                      <a:pt x="21034" y="21278"/>
                    </a:lnTo>
                    <a:lnTo>
                      <a:pt x="21034" y="21116"/>
                    </a:lnTo>
                    <a:lnTo>
                      <a:pt x="21064" y="20955"/>
                    </a:lnTo>
                    <a:lnTo>
                      <a:pt x="21064" y="20794"/>
                    </a:lnTo>
                    <a:lnTo>
                      <a:pt x="21094" y="20794"/>
                    </a:lnTo>
                    <a:lnTo>
                      <a:pt x="21094" y="20472"/>
                    </a:lnTo>
                    <a:lnTo>
                      <a:pt x="21123" y="20472"/>
                    </a:lnTo>
                    <a:lnTo>
                      <a:pt x="21123" y="20149"/>
                    </a:lnTo>
                    <a:lnTo>
                      <a:pt x="21153" y="20149"/>
                    </a:lnTo>
                    <a:lnTo>
                      <a:pt x="21153" y="19827"/>
                    </a:lnTo>
                    <a:lnTo>
                      <a:pt x="21183" y="19666"/>
                    </a:lnTo>
                    <a:lnTo>
                      <a:pt x="21183" y="19343"/>
                    </a:lnTo>
                    <a:lnTo>
                      <a:pt x="21213" y="19182"/>
                    </a:lnTo>
                    <a:lnTo>
                      <a:pt x="21213" y="18860"/>
                    </a:lnTo>
                    <a:lnTo>
                      <a:pt x="21242" y="18860"/>
                    </a:lnTo>
                    <a:lnTo>
                      <a:pt x="21242" y="18215"/>
                    </a:lnTo>
                    <a:lnTo>
                      <a:pt x="21272" y="18215"/>
                    </a:lnTo>
                    <a:lnTo>
                      <a:pt x="21272" y="17570"/>
                    </a:lnTo>
                    <a:lnTo>
                      <a:pt x="21302" y="17570"/>
                    </a:lnTo>
                    <a:lnTo>
                      <a:pt x="21302" y="16925"/>
                    </a:lnTo>
                    <a:lnTo>
                      <a:pt x="21332" y="16764"/>
                    </a:lnTo>
                    <a:lnTo>
                      <a:pt x="21332" y="16119"/>
                    </a:lnTo>
                    <a:lnTo>
                      <a:pt x="21362" y="15958"/>
                    </a:lnTo>
                    <a:lnTo>
                      <a:pt x="21362" y="15313"/>
                    </a:lnTo>
                    <a:lnTo>
                      <a:pt x="21391" y="15152"/>
                    </a:lnTo>
                    <a:lnTo>
                      <a:pt x="21391" y="14507"/>
                    </a:lnTo>
                    <a:lnTo>
                      <a:pt x="21421" y="14346"/>
                    </a:lnTo>
                    <a:lnTo>
                      <a:pt x="21421" y="13379"/>
                    </a:lnTo>
                    <a:lnTo>
                      <a:pt x="21451" y="13218"/>
                    </a:lnTo>
                    <a:lnTo>
                      <a:pt x="21451" y="12412"/>
                    </a:lnTo>
                    <a:lnTo>
                      <a:pt x="21481" y="12251"/>
                    </a:lnTo>
                    <a:lnTo>
                      <a:pt x="21481" y="11284"/>
                    </a:lnTo>
                    <a:lnTo>
                      <a:pt x="21511" y="11122"/>
                    </a:lnTo>
                    <a:lnTo>
                      <a:pt x="21511" y="10155"/>
                    </a:lnTo>
                    <a:lnTo>
                      <a:pt x="21540" y="9994"/>
                    </a:lnTo>
                    <a:lnTo>
                      <a:pt x="21540" y="9027"/>
                    </a:lnTo>
                    <a:lnTo>
                      <a:pt x="21570" y="8866"/>
                    </a:lnTo>
                    <a:lnTo>
                      <a:pt x="21570" y="5319"/>
                    </a:lnTo>
                    <a:lnTo>
                      <a:pt x="21600" y="4675"/>
                    </a:lnTo>
                  </a:path>
                </a:pathLst>
              </a:custGeom>
              <a:noFill/>
              <a:ln w="12700" cap="flat">
                <a:solidFill>
                  <a:srgbClr val="00FF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37" name="Rectangle 203"/>
              <p:cNvSpPr txBox="1"/>
              <p:nvPr/>
            </p:nvSpPr>
            <p:spPr>
              <a:xfrm>
                <a:off x="1144579" y="1924481"/>
                <a:ext cx="406004" cy="127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800" b="1">
                    <a:solidFill>
                      <a:srgbClr val="00FF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BETA_Y</a:t>
                </a:r>
              </a:p>
            </p:txBody>
          </p:sp>
          <p:sp>
            <p:nvSpPr>
              <p:cNvPr id="438" name="Freeform 204"/>
              <p:cNvSpPr/>
              <p:nvPr/>
            </p:nvSpPr>
            <p:spPr>
              <a:xfrm>
                <a:off x="115886" y="543046"/>
                <a:ext cx="6905577" cy="523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328" y="21600"/>
                    </a:lnTo>
                    <a:lnTo>
                      <a:pt x="328" y="21207"/>
                    </a:lnTo>
                    <a:lnTo>
                      <a:pt x="1281" y="21207"/>
                    </a:lnTo>
                    <a:lnTo>
                      <a:pt x="1281" y="21600"/>
                    </a:lnTo>
                    <a:lnTo>
                      <a:pt x="1817" y="21600"/>
                    </a:lnTo>
                    <a:lnTo>
                      <a:pt x="1817" y="21207"/>
                    </a:lnTo>
                    <a:lnTo>
                      <a:pt x="1877" y="21207"/>
                    </a:lnTo>
                    <a:lnTo>
                      <a:pt x="1877" y="20815"/>
                    </a:lnTo>
                    <a:lnTo>
                      <a:pt x="1907" y="20815"/>
                    </a:lnTo>
                    <a:lnTo>
                      <a:pt x="1907" y="20422"/>
                    </a:lnTo>
                    <a:lnTo>
                      <a:pt x="1937" y="20422"/>
                    </a:lnTo>
                    <a:lnTo>
                      <a:pt x="1937" y="19636"/>
                    </a:lnTo>
                    <a:lnTo>
                      <a:pt x="1966" y="19636"/>
                    </a:lnTo>
                    <a:lnTo>
                      <a:pt x="1966" y="18851"/>
                    </a:lnTo>
                    <a:lnTo>
                      <a:pt x="1996" y="18851"/>
                    </a:lnTo>
                    <a:lnTo>
                      <a:pt x="1996" y="18065"/>
                    </a:lnTo>
                    <a:lnTo>
                      <a:pt x="2026" y="18065"/>
                    </a:lnTo>
                    <a:lnTo>
                      <a:pt x="2026" y="17280"/>
                    </a:lnTo>
                    <a:lnTo>
                      <a:pt x="2056" y="17280"/>
                    </a:lnTo>
                    <a:lnTo>
                      <a:pt x="2056" y="16495"/>
                    </a:lnTo>
                    <a:lnTo>
                      <a:pt x="2086" y="16495"/>
                    </a:lnTo>
                    <a:lnTo>
                      <a:pt x="2086" y="15709"/>
                    </a:lnTo>
                    <a:lnTo>
                      <a:pt x="2115" y="15316"/>
                    </a:lnTo>
                    <a:lnTo>
                      <a:pt x="2115" y="14924"/>
                    </a:lnTo>
                    <a:lnTo>
                      <a:pt x="2145" y="14531"/>
                    </a:lnTo>
                    <a:lnTo>
                      <a:pt x="2145" y="13745"/>
                    </a:lnTo>
                    <a:lnTo>
                      <a:pt x="2175" y="13745"/>
                    </a:lnTo>
                    <a:lnTo>
                      <a:pt x="2175" y="12960"/>
                    </a:lnTo>
                    <a:lnTo>
                      <a:pt x="2205" y="12960"/>
                    </a:lnTo>
                    <a:lnTo>
                      <a:pt x="2205" y="12175"/>
                    </a:lnTo>
                    <a:lnTo>
                      <a:pt x="2234" y="12175"/>
                    </a:lnTo>
                    <a:lnTo>
                      <a:pt x="2234" y="11389"/>
                    </a:lnTo>
                    <a:lnTo>
                      <a:pt x="2264" y="10996"/>
                    </a:lnTo>
                    <a:lnTo>
                      <a:pt x="2264" y="10211"/>
                    </a:lnTo>
                    <a:lnTo>
                      <a:pt x="2294" y="10211"/>
                    </a:lnTo>
                    <a:lnTo>
                      <a:pt x="2294" y="9425"/>
                    </a:lnTo>
                    <a:lnTo>
                      <a:pt x="2324" y="9033"/>
                    </a:lnTo>
                    <a:lnTo>
                      <a:pt x="2324" y="7855"/>
                    </a:lnTo>
                    <a:lnTo>
                      <a:pt x="2354" y="7462"/>
                    </a:lnTo>
                    <a:lnTo>
                      <a:pt x="2354" y="5891"/>
                    </a:lnTo>
                    <a:lnTo>
                      <a:pt x="2383" y="5891"/>
                    </a:lnTo>
                    <a:lnTo>
                      <a:pt x="2383" y="4713"/>
                    </a:lnTo>
                    <a:lnTo>
                      <a:pt x="2413" y="4320"/>
                    </a:lnTo>
                    <a:lnTo>
                      <a:pt x="2413" y="2749"/>
                    </a:lnTo>
                    <a:lnTo>
                      <a:pt x="2443" y="2749"/>
                    </a:lnTo>
                    <a:lnTo>
                      <a:pt x="2443" y="1178"/>
                    </a:lnTo>
                    <a:lnTo>
                      <a:pt x="2473" y="1178"/>
                    </a:lnTo>
                    <a:lnTo>
                      <a:pt x="2473" y="0"/>
                    </a:lnTo>
                    <a:lnTo>
                      <a:pt x="2503" y="0"/>
                    </a:lnTo>
                    <a:lnTo>
                      <a:pt x="2503" y="393"/>
                    </a:lnTo>
                    <a:lnTo>
                      <a:pt x="2532" y="393"/>
                    </a:lnTo>
                    <a:lnTo>
                      <a:pt x="2532" y="1571"/>
                    </a:lnTo>
                    <a:lnTo>
                      <a:pt x="2562" y="1964"/>
                    </a:lnTo>
                    <a:lnTo>
                      <a:pt x="2562" y="3142"/>
                    </a:lnTo>
                    <a:lnTo>
                      <a:pt x="2592" y="3142"/>
                    </a:lnTo>
                    <a:lnTo>
                      <a:pt x="2592" y="4320"/>
                    </a:lnTo>
                    <a:lnTo>
                      <a:pt x="2622" y="4713"/>
                    </a:lnTo>
                    <a:lnTo>
                      <a:pt x="2622" y="5891"/>
                    </a:lnTo>
                    <a:lnTo>
                      <a:pt x="2652" y="5891"/>
                    </a:lnTo>
                    <a:lnTo>
                      <a:pt x="2652" y="7069"/>
                    </a:lnTo>
                    <a:lnTo>
                      <a:pt x="2681" y="7069"/>
                    </a:lnTo>
                    <a:lnTo>
                      <a:pt x="2681" y="7855"/>
                    </a:lnTo>
                    <a:lnTo>
                      <a:pt x="2711" y="7855"/>
                    </a:lnTo>
                    <a:lnTo>
                      <a:pt x="2711" y="8247"/>
                    </a:lnTo>
                    <a:lnTo>
                      <a:pt x="2771" y="8247"/>
                    </a:lnTo>
                    <a:lnTo>
                      <a:pt x="2771" y="8640"/>
                    </a:lnTo>
                    <a:lnTo>
                      <a:pt x="2801" y="8640"/>
                    </a:lnTo>
                    <a:lnTo>
                      <a:pt x="2830" y="9033"/>
                    </a:lnTo>
                    <a:lnTo>
                      <a:pt x="2860" y="9033"/>
                    </a:lnTo>
                    <a:lnTo>
                      <a:pt x="2860" y="9425"/>
                    </a:lnTo>
                    <a:lnTo>
                      <a:pt x="2920" y="9425"/>
                    </a:lnTo>
                    <a:lnTo>
                      <a:pt x="2920" y="9818"/>
                    </a:lnTo>
                    <a:lnTo>
                      <a:pt x="2979" y="9818"/>
                    </a:lnTo>
                    <a:lnTo>
                      <a:pt x="2979" y="10211"/>
                    </a:lnTo>
                    <a:lnTo>
                      <a:pt x="3009" y="10211"/>
                    </a:lnTo>
                    <a:lnTo>
                      <a:pt x="3039" y="10604"/>
                    </a:lnTo>
                    <a:lnTo>
                      <a:pt x="3069" y="10604"/>
                    </a:lnTo>
                    <a:lnTo>
                      <a:pt x="3069" y="10996"/>
                    </a:lnTo>
                    <a:lnTo>
                      <a:pt x="3098" y="10996"/>
                    </a:lnTo>
                    <a:lnTo>
                      <a:pt x="3128" y="11389"/>
                    </a:lnTo>
                    <a:lnTo>
                      <a:pt x="3158" y="11389"/>
                    </a:lnTo>
                    <a:lnTo>
                      <a:pt x="3158" y="11782"/>
                    </a:lnTo>
                    <a:lnTo>
                      <a:pt x="3188" y="11782"/>
                    </a:lnTo>
                    <a:lnTo>
                      <a:pt x="3218" y="12175"/>
                    </a:lnTo>
                    <a:lnTo>
                      <a:pt x="3247" y="12175"/>
                    </a:lnTo>
                    <a:lnTo>
                      <a:pt x="3247" y="12567"/>
                    </a:lnTo>
                    <a:lnTo>
                      <a:pt x="3277" y="12567"/>
                    </a:lnTo>
                    <a:lnTo>
                      <a:pt x="3277" y="12960"/>
                    </a:lnTo>
                    <a:lnTo>
                      <a:pt x="3337" y="12960"/>
                    </a:lnTo>
                    <a:lnTo>
                      <a:pt x="3337" y="13353"/>
                    </a:lnTo>
                    <a:lnTo>
                      <a:pt x="3367" y="13353"/>
                    </a:lnTo>
                    <a:lnTo>
                      <a:pt x="3367" y="13745"/>
                    </a:lnTo>
                    <a:lnTo>
                      <a:pt x="3426" y="13745"/>
                    </a:lnTo>
                    <a:lnTo>
                      <a:pt x="3426" y="13353"/>
                    </a:lnTo>
                    <a:lnTo>
                      <a:pt x="3456" y="13353"/>
                    </a:lnTo>
                    <a:lnTo>
                      <a:pt x="3486" y="12960"/>
                    </a:lnTo>
                    <a:lnTo>
                      <a:pt x="3516" y="12960"/>
                    </a:lnTo>
                    <a:lnTo>
                      <a:pt x="3516" y="12567"/>
                    </a:lnTo>
                    <a:lnTo>
                      <a:pt x="3545" y="12567"/>
                    </a:lnTo>
                    <a:lnTo>
                      <a:pt x="3575" y="12175"/>
                    </a:lnTo>
                    <a:lnTo>
                      <a:pt x="3605" y="12175"/>
                    </a:lnTo>
                    <a:lnTo>
                      <a:pt x="3605" y="11782"/>
                    </a:lnTo>
                    <a:lnTo>
                      <a:pt x="3635" y="11782"/>
                    </a:lnTo>
                    <a:lnTo>
                      <a:pt x="3635" y="11389"/>
                    </a:lnTo>
                    <a:lnTo>
                      <a:pt x="3694" y="11389"/>
                    </a:lnTo>
                    <a:lnTo>
                      <a:pt x="3694" y="10996"/>
                    </a:lnTo>
                    <a:lnTo>
                      <a:pt x="3724" y="10996"/>
                    </a:lnTo>
                    <a:lnTo>
                      <a:pt x="3724" y="10604"/>
                    </a:lnTo>
                    <a:lnTo>
                      <a:pt x="3784" y="10604"/>
                    </a:lnTo>
                    <a:lnTo>
                      <a:pt x="3784" y="10211"/>
                    </a:lnTo>
                    <a:lnTo>
                      <a:pt x="3843" y="10211"/>
                    </a:lnTo>
                    <a:lnTo>
                      <a:pt x="3843" y="9818"/>
                    </a:lnTo>
                    <a:lnTo>
                      <a:pt x="3873" y="9818"/>
                    </a:lnTo>
                    <a:lnTo>
                      <a:pt x="3873" y="9425"/>
                    </a:lnTo>
                    <a:lnTo>
                      <a:pt x="3933" y="9425"/>
                    </a:lnTo>
                    <a:lnTo>
                      <a:pt x="3933" y="9033"/>
                    </a:lnTo>
                    <a:lnTo>
                      <a:pt x="3992" y="9033"/>
                    </a:lnTo>
                    <a:lnTo>
                      <a:pt x="3992" y="8640"/>
                    </a:lnTo>
                    <a:lnTo>
                      <a:pt x="4022" y="8640"/>
                    </a:lnTo>
                    <a:lnTo>
                      <a:pt x="4052" y="8247"/>
                    </a:lnTo>
                    <a:lnTo>
                      <a:pt x="4082" y="8247"/>
                    </a:lnTo>
                    <a:lnTo>
                      <a:pt x="4082" y="7855"/>
                    </a:lnTo>
                    <a:lnTo>
                      <a:pt x="4111" y="7855"/>
                    </a:lnTo>
                    <a:lnTo>
                      <a:pt x="4111" y="7462"/>
                    </a:lnTo>
                    <a:lnTo>
                      <a:pt x="4141" y="7462"/>
                    </a:lnTo>
                    <a:lnTo>
                      <a:pt x="4141" y="6676"/>
                    </a:lnTo>
                    <a:lnTo>
                      <a:pt x="4171" y="6284"/>
                    </a:lnTo>
                    <a:lnTo>
                      <a:pt x="4171" y="5105"/>
                    </a:lnTo>
                    <a:lnTo>
                      <a:pt x="4201" y="5105"/>
                    </a:lnTo>
                    <a:lnTo>
                      <a:pt x="4201" y="3927"/>
                    </a:lnTo>
                    <a:lnTo>
                      <a:pt x="4231" y="3535"/>
                    </a:lnTo>
                    <a:lnTo>
                      <a:pt x="4231" y="2356"/>
                    </a:lnTo>
                    <a:lnTo>
                      <a:pt x="4260" y="2356"/>
                    </a:lnTo>
                    <a:lnTo>
                      <a:pt x="4260" y="1178"/>
                    </a:lnTo>
                    <a:lnTo>
                      <a:pt x="4290" y="785"/>
                    </a:lnTo>
                    <a:lnTo>
                      <a:pt x="4290" y="0"/>
                    </a:lnTo>
                    <a:lnTo>
                      <a:pt x="4320" y="0"/>
                    </a:lnTo>
                    <a:lnTo>
                      <a:pt x="4320" y="393"/>
                    </a:lnTo>
                    <a:lnTo>
                      <a:pt x="4350" y="785"/>
                    </a:lnTo>
                    <a:lnTo>
                      <a:pt x="4350" y="1964"/>
                    </a:lnTo>
                    <a:lnTo>
                      <a:pt x="4380" y="2356"/>
                    </a:lnTo>
                    <a:lnTo>
                      <a:pt x="4380" y="3535"/>
                    </a:lnTo>
                    <a:lnTo>
                      <a:pt x="4409" y="3927"/>
                    </a:lnTo>
                    <a:lnTo>
                      <a:pt x="4409" y="5105"/>
                    </a:lnTo>
                    <a:lnTo>
                      <a:pt x="4439" y="5498"/>
                    </a:lnTo>
                    <a:lnTo>
                      <a:pt x="4439" y="7069"/>
                    </a:lnTo>
                    <a:lnTo>
                      <a:pt x="4469" y="7069"/>
                    </a:lnTo>
                    <a:lnTo>
                      <a:pt x="4469" y="8640"/>
                    </a:lnTo>
                    <a:lnTo>
                      <a:pt x="4499" y="9033"/>
                    </a:lnTo>
                    <a:lnTo>
                      <a:pt x="4499" y="9818"/>
                    </a:lnTo>
                    <a:lnTo>
                      <a:pt x="4529" y="10211"/>
                    </a:lnTo>
                    <a:lnTo>
                      <a:pt x="4529" y="10996"/>
                    </a:lnTo>
                    <a:lnTo>
                      <a:pt x="4558" y="10996"/>
                    </a:lnTo>
                    <a:lnTo>
                      <a:pt x="4558" y="11782"/>
                    </a:lnTo>
                    <a:lnTo>
                      <a:pt x="4588" y="11782"/>
                    </a:lnTo>
                    <a:lnTo>
                      <a:pt x="4588" y="12567"/>
                    </a:lnTo>
                    <a:lnTo>
                      <a:pt x="4618" y="12567"/>
                    </a:lnTo>
                    <a:lnTo>
                      <a:pt x="4618" y="13353"/>
                    </a:lnTo>
                    <a:lnTo>
                      <a:pt x="4648" y="13353"/>
                    </a:lnTo>
                    <a:lnTo>
                      <a:pt x="4648" y="14138"/>
                    </a:lnTo>
                    <a:lnTo>
                      <a:pt x="4678" y="14531"/>
                    </a:lnTo>
                    <a:lnTo>
                      <a:pt x="4678" y="14924"/>
                    </a:lnTo>
                    <a:lnTo>
                      <a:pt x="4707" y="15316"/>
                    </a:lnTo>
                    <a:lnTo>
                      <a:pt x="4707" y="16102"/>
                    </a:lnTo>
                    <a:lnTo>
                      <a:pt x="4737" y="16102"/>
                    </a:lnTo>
                    <a:lnTo>
                      <a:pt x="4737" y="16887"/>
                    </a:lnTo>
                    <a:lnTo>
                      <a:pt x="4767" y="16887"/>
                    </a:lnTo>
                    <a:lnTo>
                      <a:pt x="4767" y="17673"/>
                    </a:lnTo>
                    <a:lnTo>
                      <a:pt x="4797" y="17673"/>
                    </a:lnTo>
                    <a:lnTo>
                      <a:pt x="4797" y="18458"/>
                    </a:lnTo>
                    <a:lnTo>
                      <a:pt x="4826" y="18851"/>
                    </a:lnTo>
                    <a:lnTo>
                      <a:pt x="4826" y="19244"/>
                    </a:lnTo>
                    <a:lnTo>
                      <a:pt x="4856" y="19636"/>
                    </a:lnTo>
                    <a:lnTo>
                      <a:pt x="4856" y="20029"/>
                    </a:lnTo>
                    <a:lnTo>
                      <a:pt x="4886" y="20029"/>
                    </a:lnTo>
                    <a:lnTo>
                      <a:pt x="4886" y="20422"/>
                    </a:lnTo>
                    <a:lnTo>
                      <a:pt x="4916" y="20422"/>
                    </a:lnTo>
                    <a:lnTo>
                      <a:pt x="4916" y="20815"/>
                    </a:lnTo>
                    <a:lnTo>
                      <a:pt x="4946" y="21207"/>
                    </a:lnTo>
                    <a:lnTo>
                      <a:pt x="5005" y="21207"/>
                    </a:lnTo>
                    <a:lnTo>
                      <a:pt x="5005" y="21600"/>
                    </a:lnTo>
                    <a:lnTo>
                      <a:pt x="6108" y="21600"/>
                    </a:lnTo>
                    <a:lnTo>
                      <a:pt x="6108" y="21207"/>
                    </a:lnTo>
                    <a:lnTo>
                      <a:pt x="7031" y="21207"/>
                    </a:lnTo>
                    <a:lnTo>
                      <a:pt x="7061" y="21600"/>
                    </a:lnTo>
                    <a:lnTo>
                      <a:pt x="11232" y="21600"/>
                    </a:lnTo>
                    <a:lnTo>
                      <a:pt x="11262" y="21207"/>
                    </a:lnTo>
                    <a:lnTo>
                      <a:pt x="11768" y="21207"/>
                    </a:lnTo>
                    <a:lnTo>
                      <a:pt x="11768" y="21600"/>
                    </a:lnTo>
                    <a:lnTo>
                      <a:pt x="12781" y="21600"/>
                    </a:lnTo>
                    <a:lnTo>
                      <a:pt x="12781" y="21207"/>
                    </a:lnTo>
                    <a:lnTo>
                      <a:pt x="12841" y="21207"/>
                    </a:lnTo>
                    <a:lnTo>
                      <a:pt x="12841" y="20815"/>
                    </a:lnTo>
                    <a:lnTo>
                      <a:pt x="12871" y="20815"/>
                    </a:lnTo>
                    <a:lnTo>
                      <a:pt x="12871" y="20422"/>
                    </a:lnTo>
                    <a:lnTo>
                      <a:pt x="12900" y="20422"/>
                    </a:lnTo>
                    <a:lnTo>
                      <a:pt x="12900" y="19636"/>
                    </a:lnTo>
                    <a:lnTo>
                      <a:pt x="12930" y="19636"/>
                    </a:lnTo>
                    <a:lnTo>
                      <a:pt x="12930" y="19244"/>
                    </a:lnTo>
                    <a:lnTo>
                      <a:pt x="12960" y="18851"/>
                    </a:lnTo>
                    <a:lnTo>
                      <a:pt x="12960" y="18065"/>
                    </a:lnTo>
                    <a:lnTo>
                      <a:pt x="12990" y="18065"/>
                    </a:lnTo>
                    <a:lnTo>
                      <a:pt x="12990" y="17280"/>
                    </a:lnTo>
                    <a:lnTo>
                      <a:pt x="13020" y="17280"/>
                    </a:lnTo>
                    <a:lnTo>
                      <a:pt x="13020" y="16495"/>
                    </a:lnTo>
                    <a:lnTo>
                      <a:pt x="13049" y="16495"/>
                    </a:lnTo>
                    <a:lnTo>
                      <a:pt x="13049" y="15709"/>
                    </a:lnTo>
                    <a:lnTo>
                      <a:pt x="13079" y="15316"/>
                    </a:lnTo>
                    <a:lnTo>
                      <a:pt x="13079" y="14924"/>
                    </a:lnTo>
                    <a:lnTo>
                      <a:pt x="13109" y="14531"/>
                    </a:lnTo>
                    <a:lnTo>
                      <a:pt x="13109" y="13745"/>
                    </a:lnTo>
                    <a:lnTo>
                      <a:pt x="13139" y="13745"/>
                    </a:lnTo>
                    <a:lnTo>
                      <a:pt x="13139" y="12960"/>
                    </a:lnTo>
                    <a:lnTo>
                      <a:pt x="13169" y="12960"/>
                    </a:lnTo>
                    <a:lnTo>
                      <a:pt x="13169" y="12175"/>
                    </a:lnTo>
                    <a:lnTo>
                      <a:pt x="13198" y="12175"/>
                    </a:lnTo>
                    <a:lnTo>
                      <a:pt x="13198" y="11389"/>
                    </a:lnTo>
                    <a:lnTo>
                      <a:pt x="13228" y="11389"/>
                    </a:lnTo>
                    <a:lnTo>
                      <a:pt x="13228" y="10604"/>
                    </a:lnTo>
                    <a:lnTo>
                      <a:pt x="13258" y="10211"/>
                    </a:lnTo>
                    <a:lnTo>
                      <a:pt x="13258" y="9425"/>
                    </a:lnTo>
                    <a:lnTo>
                      <a:pt x="13288" y="9425"/>
                    </a:lnTo>
                    <a:lnTo>
                      <a:pt x="13288" y="7855"/>
                    </a:lnTo>
                    <a:lnTo>
                      <a:pt x="13318" y="7855"/>
                    </a:lnTo>
                    <a:lnTo>
                      <a:pt x="13318" y="6284"/>
                    </a:lnTo>
                    <a:lnTo>
                      <a:pt x="13347" y="5891"/>
                    </a:lnTo>
                    <a:lnTo>
                      <a:pt x="13347" y="4713"/>
                    </a:lnTo>
                    <a:lnTo>
                      <a:pt x="13377" y="4320"/>
                    </a:lnTo>
                    <a:lnTo>
                      <a:pt x="13377" y="3142"/>
                    </a:lnTo>
                    <a:lnTo>
                      <a:pt x="13407" y="2749"/>
                    </a:lnTo>
                    <a:lnTo>
                      <a:pt x="13407" y="1571"/>
                    </a:lnTo>
                    <a:lnTo>
                      <a:pt x="13437" y="1178"/>
                    </a:lnTo>
                    <a:lnTo>
                      <a:pt x="13437" y="393"/>
                    </a:lnTo>
                    <a:lnTo>
                      <a:pt x="13466" y="393"/>
                    </a:lnTo>
                    <a:lnTo>
                      <a:pt x="13466" y="0"/>
                    </a:lnTo>
                    <a:lnTo>
                      <a:pt x="13466" y="393"/>
                    </a:lnTo>
                    <a:lnTo>
                      <a:pt x="13496" y="393"/>
                    </a:lnTo>
                    <a:lnTo>
                      <a:pt x="13496" y="1571"/>
                    </a:lnTo>
                    <a:lnTo>
                      <a:pt x="13526" y="1571"/>
                    </a:lnTo>
                    <a:lnTo>
                      <a:pt x="13526" y="2749"/>
                    </a:lnTo>
                    <a:lnTo>
                      <a:pt x="13556" y="3142"/>
                    </a:lnTo>
                    <a:lnTo>
                      <a:pt x="13556" y="3927"/>
                    </a:lnTo>
                    <a:lnTo>
                      <a:pt x="13586" y="4320"/>
                    </a:lnTo>
                    <a:lnTo>
                      <a:pt x="13586" y="5105"/>
                    </a:lnTo>
                    <a:lnTo>
                      <a:pt x="13615" y="5105"/>
                    </a:lnTo>
                    <a:lnTo>
                      <a:pt x="13615" y="6284"/>
                    </a:lnTo>
                    <a:lnTo>
                      <a:pt x="13645" y="6284"/>
                    </a:lnTo>
                    <a:lnTo>
                      <a:pt x="13645" y="7069"/>
                    </a:lnTo>
                    <a:lnTo>
                      <a:pt x="13675" y="7069"/>
                    </a:lnTo>
                    <a:lnTo>
                      <a:pt x="13675" y="7462"/>
                    </a:lnTo>
                    <a:lnTo>
                      <a:pt x="13735" y="7462"/>
                    </a:lnTo>
                    <a:lnTo>
                      <a:pt x="13735" y="7855"/>
                    </a:lnTo>
                    <a:lnTo>
                      <a:pt x="13794" y="7855"/>
                    </a:lnTo>
                    <a:lnTo>
                      <a:pt x="13794" y="8247"/>
                    </a:lnTo>
                    <a:lnTo>
                      <a:pt x="13854" y="8247"/>
                    </a:lnTo>
                    <a:lnTo>
                      <a:pt x="13854" y="8640"/>
                    </a:lnTo>
                    <a:lnTo>
                      <a:pt x="13884" y="8640"/>
                    </a:lnTo>
                    <a:lnTo>
                      <a:pt x="13913" y="9033"/>
                    </a:lnTo>
                    <a:lnTo>
                      <a:pt x="13943" y="9033"/>
                    </a:lnTo>
                    <a:lnTo>
                      <a:pt x="13973" y="9425"/>
                    </a:lnTo>
                    <a:lnTo>
                      <a:pt x="14003" y="9425"/>
                    </a:lnTo>
                    <a:lnTo>
                      <a:pt x="14003" y="9818"/>
                    </a:lnTo>
                    <a:lnTo>
                      <a:pt x="14033" y="9818"/>
                    </a:lnTo>
                    <a:lnTo>
                      <a:pt x="14062" y="10211"/>
                    </a:lnTo>
                    <a:lnTo>
                      <a:pt x="14092" y="10211"/>
                    </a:lnTo>
                    <a:lnTo>
                      <a:pt x="14092" y="10604"/>
                    </a:lnTo>
                    <a:lnTo>
                      <a:pt x="14122" y="10604"/>
                    </a:lnTo>
                    <a:lnTo>
                      <a:pt x="14122" y="10996"/>
                    </a:lnTo>
                    <a:lnTo>
                      <a:pt x="14152" y="10996"/>
                    </a:lnTo>
                    <a:lnTo>
                      <a:pt x="14152" y="11389"/>
                    </a:lnTo>
                    <a:lnTo>
                      <a:pt x="14182" y="11389"/>
                    </a:lnTo>
                    <a:lnTo>
                      <a:pt x="14182" y="11782"/>
                    </a:lnTo>
                    <a:lnTo>
                      <a:pt x="14211" y="11782"/>
                    </a:lnTo>
                    <a:lnTo>
                      <a:pt x="14241" y="12175"/>
                    </a:lnTo>
                    <a:lnTo>
                      <a:pt x="14271" y="12175"/>
                    </a:lnTo>
                    <a:lnTo>
                      <a:pt x="14271" y="12567"/>
                    </a:lnTo>
                    <a:lnTo>
                      <a:pt x="14301" y="12567"/>
                    </a:lnTo>
                    <a:lnTo>
                      <a:pt x="14301" y="12960"/>
                    </a:lnTo>
                    <a:lnTo>
                      <a:pt x="14330" y="12960"/>
                    </a:lnTo>
                    <a:lnTo>
                      <a:pt x="14330" y="13353"/>
                    </a:lnTo>
                    <a:lnTo>
                      <a:pt x="14390" y="13353"/>
                    </a:lnTo>
                    <a:lnTo>
                      <a:pt x="14420" y="12960"/>
                    </a:lnTo>
                    <a:lnTo>
                      <a:pt x="14450" y="12960"/>
                    </a:lnTo>
                    <a:lnTo>
                      <a:pt x="14450" y="12567"/>
                    </a:lnTo>
                    <a:lnTo>
                      <a:pt x="14479" y="12567"/>
                    </a:lnTo>
                    <a:lnTo>
                      <a:pt x="14479" y="12175"/>
                    </a:lnTo>
                    <a:lnTo>
                      <a:pt x="14509" y="12175"/>
                    </a:lnTo>
                    <a:lnTo>
                      <a:pt x="14509" y="11782"/>
                    </a:lnTo>
                    <a:lnTo>
                      <a:pt x="14539" y="11782"/>
                    </a:lnTo>
                    <a:lnTo>
                      <a:pt x="14539" y="11389"/>
                    </a:lnTo>
                    <a:lnTo>
                      <a:pt x="14569" y="11389"/>
                    </a:lnTo>
                    <a:lnTo>
                      <a:pt x="14569" y="10996"/>
                    </a:lnTo>
                    <a:lnTo>
                      <a:pt x="14599" y="10996"/>
                    </a:lnTo>
                    <a:lnTo>
                      <a:pt x="14628" y="10604"/>
                    </a:lnTo>
                    <a:lnTo>
                      <a:pt x="14658" y="10604"/>
                    </a:lnTo>
                    <a:lnTo>
                      <a:pt x="14658" y="10211"/>
                    </a:lnTo>
                    <a:lnTo>
                      <a:pt x="14688" y="10211"/>
                    </a:lnTo>
                    <a:lnTo>
                      <a:pt x="14688" y="9818"/>
                    </a:lnTo>
                    <a:lnTo>
                      <a:pt x="14718" y="9818"/>
                    </a:lnTo>
                    <a:lnTo>
                      <a:pt x="14718" y="9425"/>
                    </a:lnTo>
                    <a:lnTo>
                      <a:pt x="14777" y="9425"/>
                    </a:lnTo>
                    <a:lnTo>
                      <a:pt x="14777" y="9033"/>
                    </a:lnTo>
                    <a:lnTo>
                      <a:pt x="14837" y="9033"/>
                    </a:lnTo>
                    <a:lnTo>
                      <a:pt x="14837" y="8640"/>
                    </a:lnTo>
                    <a:lnTo>
                      <a:pt x="14897" y="8640"/>
                    </a:lnTo>
                    <a:lnTo>
                      <a:pt x="14897" y="8247"/>
                    </a:lnTo>
                    <a:lnTo>
                      <a:pt x="14956" y="8247"/>
                    </a:lnTo>
                    <a:lnTo>
                      <a:pt x="14956" y="7855"/>
                    </a:lnTo>
                    <a:lnTo>
                      <a:pt x="15016" y="7855"/>
                    </a:lnTo>
                    <a:lnTo>
                      <a:pt x="15016" y="7462"/>
                    </a:lnTo>
                    <a:lnTo>
                      <a:pt x="15046" y="7462"/>
                    </a:lnTo>
                    <a:lnTo>
                      <a:pt x="15105" y="6676"/>
                    </a:lnTo>
                    <a:lnTo>
                      <a:pt x="15105" y="5891"/>
                    </a:lnTo>
                    <a:lnTo>
                      <a:pt x="15135" y="5891"/>
                    </a:lnTo>
                    <a:lnTo>
                      <a:pt x="15135" y="4713"/>
                    </a:lnTo>
                    <a:lnTo>
                      <a:pt x="15165" y="4320"/>
                    </a:lnTo>
                    <a:lnTo>
                      <a:pt x="15165" y="3535"/>
                    </a:lnTo>
                    <a:lnTo>
                      <a:pt x="15194" y="3142"/>
                    </a:lnTo>
                    <a:lnTo>
                      <a:pt x="15194" y="2356"/>
                    </a:lnTo>
                    <a:lnTo>
                      <a:pt x="15224" y="1964"/>
                    </a:lnTo>
                    <a:lnTo>
                      <a:pt x="15224" y="1178"/>
                    </a:lnTo>
                    <a:lnTo>
                      <a:pt x="15254" y="785"/>
                    </a:lnTo>
                    <a:lnTo>
                      <a:pt x="15254" y="393"/>
                    </a:lnTo>
                    <a:lnTo>
                      <a:pt x="15284" y="0"/>
                    </a:lnTo>
                    <a:lnTo>
                      <a:pt x="15284" y="785"/>
                    </a:lnTo>
                    <a:lnTo>
                      <a:pt x="15314" y="785"/>
                    </a:lnTo>
                    <a:lnTo>
                      <a:pt x="15314" y="1964"/>
                    </a:lnTo>
                    <a:lnTo>
                      <a:pt x="15343" y="2356"/>
                    </a:lnTo>
                    <a:lnTo>
                      <a:pt x="15343" y="3535"/>
                    </a:lnTo>
                    <a:lnTo>
                      <a:pt x="15373" y="3927"/>
                    </a:lnTo>
                    <a:lnTo>
                      <a:pt x="15373" y="5105"/>
                    </a:lnTo>
                    <a:lnTo>
                      <a:pt x="15403" y="5498"/>
                    </a:lnTo>
                    <a:lnTo>
                      <a:pt x="15403" y="6676"/>
                    </a:lnTo>
                    <a:lnTo>
                      <a:pt x="15433" y="7069"/>
                    </a:lnTo>
                    <a:lnTo>
                      <a:pt x="15433" y="8247"/>
                    </a:lnTo>
                    <a:lnTo>
                      <a:pt x="15463" y="8640"/>
                    </a:lnTo>
                    <a:lnTo>
                      <a:pt x="15463" y="9818"/>
                    </a:lnTo>
                    <a:lnTo>
                      <a:pt x="15492" y="9818"/>
                    </a:lnTo>
                    <a:lnTo>
                      <a:pt x="15492" y="10604"/>
                    </a:lnTo>
                    <a:lnTo>
                      <a:pt x="15522" y="10996"/>
                    </a:lnTo>
                    <a:lnTo>
                      <a:pt x="15522" y="11782"/>
                    </a:lnTo>
                    <a:lnTo>
                      <a:pt x="15552" y="11782"/>
                    </a:lnTo>
                    <a:lnTo>
                      <a:pt x="15552" y="12567"/>
                    </a:lnTo>
                    <a:lnTo>
                      <a:pt x="15582" y="12567"/>
                    </a:lnTo>
                    <a:lnTo>
                      <a:pt x="15582" y="13353"/>
                    </a:lnTo>
                    <a:lnTo>
                      <a:pt x="15612" y="13353"/>
                    </a:lnTo>
                    <a:lnTo>
                      <a:pt x="15612" y="14138"/>
                    </a:lnTo>
                    <a:lnTo>
                      <a:pt x="15641" y="14531"/>
                    </a:lnTo>
                    <a:lnTo>
                      <a:pt x="15641" y="14924"/>
                    </a:lnTo>
                    <a:lnTo>
                      <a:pt x="15671" y="15316"/>
                    </a:lnTo>
                    <a:lnTo>
                      <a:pt x="15671" y="16102"/>
                    </a:lnTo>
                    <a:lnTo>
                      <a:pt x="15701" y="16102"/>
                    </a:lnTo>
                    <a:lnTo>
                      <a:pt x="15701" y="16887"/>
                    </a:lnTo>
                    <a:lnTo>
                      <a:pt x="15731" y="16887"/>
                    </a:lnTo>
                    <a:lnTo>
                      <a:pt x="15731" y="17673"/>
                    </a:lnTo>
                    <a:lnTo>
                      <a:pt x="15761" y="17673"/>
                    </a:lnTo>
                    <a:lnTo>
                      <a:pt x="15761" y="18458"/>
                    </a:lnTo>
                    <a:lnTo>
                      <a:pt x="15790" y="18458"/>
                    </a:lnTo>
                    <a:lnTo>
                      <a:pt x="15790" y="19244"/>
                    </a:lnTo>
                    <a:lnTo>
                      <a:pt x="15820" y="19244"/>
                    </a:lnTo>
                    <a:lnTo>
                      <a:pt x="15820" y="20029"/>
                    </a:lnTo>
                    <a:lnTo>
                      <a:pt x="15850" y="20029"/>
                    </a:lnTo>
                    <a:lnTo>
                      <a:pt x="15850" y="20422"/>
                    </a:lnTo>
                    <a:lnTo>
                      <a:pt x="15880" y="20422"/>
                    </a:lnTo>
                    <a:lnTo>
                      <a:pt x="15880" y="20815"/>
                    </a:lnTo>
                    <a:lnTo>
                      <a:pt x="15910" y="21207"/>
                    </a:lnTo>
                    <a:lnTo>
                      <a:pt x="16952" y="21207"/>
                    </a:lnTo>
                    <a:lnTo>
                      <a:pt x="16952" y="21600"/>
                    </a:lnTo>
                    <a:lnTo>
                      <a:pt x="17489" y="21600"/>
                    </a:lnTo>
                    <a:lnTo>
                      <a:pt x="17489" y="21207"/>
                    </a:lnTo>
                    <a:lnTo>
                      <a:pt x="20825" y="21207"/>
                    </a:lnTo>
                    <a:lnTo>
                      <a:pt x="20825" y="21600"/>
                    </a:lnTo>
                    <a:lnTo>
                      <a:pt x="21600" y="21600"/>
                    </a:lnTo>
                  </a:path>
                </a:pathLst>
              </a:custGeom>
              <a:noFill/>
              <a:ln w="12700" cap="flat">
                <a:solidFill>
                  <a:srgbClr val="0000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39" name="Rectangle 205"/>
              <p:cNvSpPr txBox="1"/>
              <p:nvPr/>
            </p:nvSpPr>
            <p:spPr>
              <a:xfrm>
                <a:off x="1811324" y="1924481"/>
                <a:ext cx="374105" cy="127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800" b="1">
                    <a:solidFill>
                      <a:srgbClr val="0000FF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DISP_X</a:t>
                </a:r>
              </a:p>
            </p:txBody>
          </p:sp>
          <p:sp>
            <p:nvSpPr>
              <p:cNvPr id="440" name="Freeform 206"/>
              <p:cNvSpPr/>
              <p:nvPr/>
            </p:nvSpPr>
            <p:spPr>
              <a:xfrm>
                <a:off x="115886" y="895550"/>
                <a:ext cx="6905577" cy="362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9663"/>
                    </a:moveTo>
                    <a:lnTo>
                      <a:pt x="0" y="10232"/>
                    </a:lnTo>
                    <a:lnTo>
                      <a:pt x="30" y="10232"/>
                    </a:lnTo>
                    <a:lnTo>
                      <a:pt x="60" y="10800"/>
                    </a:lnTo>
                    <a:lnTo>
                      <a:pt x="60" y="11368"/>
                    </a:lnTo>
                    <a:lnTo>
                      <a:pt x="89" y="11368"/>
                    </a:lnTo>
                    <a:lnTo>
                      <a:pt x="89" y="11937"/>
                    </a:lnTo>
                    <a:lnTo>
                      <a:pt x="119" y="11937"/>
                    </a:lnTo>
                    <a:lnTo>
                      <a:pt x="119" y="13074"/>
                    </a:lnTo>
                    <a:lnTo>
                      <a:pt x="149" y="13642"/>
                    </a:lnTo>
                    <a:lnTo>
                      <a:pt x="149" y="14779"/>
                    </a:lnTo>
                    <a:lnTo>
                      <a:pt x="179" y="15347"/>
                    </a:lnTo>
                    <a:lnTo>
                      <a:pt x="179" y="17053"/>
                    </a:lnTo>
                    <a:lnTo>
                      <a:pt x="209" y="17053"/>
                    </a:lnTo>
                    <a:lnTo>
                      <a:pt x="209" y="18758"/>
                    </a:lnTo>
                    <a:lnTo>
                      <a:pt x="238" y="18758"/>
                    </a:lnTo>
                    <a:lnTo>
                      <a:pt x="238" y="19895"/>
                    </a:lnTo>
                    <a:lnTo>
                      <a:pt x="268" y="20463"/>
                    </a:lnTo>
                    <a:lnTo>
                      <a:pt x="268" y="21032"/>
                    </a:lnTo>
                    <a:lnTo>
                      <a:pt x="298" y="21032"/>
                    </a:lnTo>
                    <a:lnTo>
                      <a:pt x="298" y="21600"/>
                    </a:lnTo>
                    <a:lnTo>
                      <a:pt x="328" y="21600"/>
                    </a:lnTo>
                    <a:lnTo>
                      <a:pt x="328" y="21032"/>
                    </a:lnTo>
                    <a:lnTo>
                      <a:pt x="358" y="21032"/>
                    </a:lnTo>
                    <a:lnTo>
                      <a:pt x="358" y="19895"/>
                    </a:lnTo>
                    <a:lnTo>
                      <a:pt x="387" y="19895"/>
                    </a:lnTo>
                    <a:lnTo>
                      <a:pt x="387" y="18758"/>
                    </a:lnTo>
                    <a:lnTo>
                      <a:pt x="417" y="18758"/>
                    </a:lnTo>
                    <a:lnTo>
                      <a:pt x="417" y="17621"/>
                    </a:lnTo>
                    <a:lnTo>
                      <a:pt x="447" y="17053"/>
                    </a:lnTo>
                    <a:lnTo>
                      <a:pt x="447" y="15916"/>
                    </a:lnTo>
                    <a:lnTo>
                      <a:pt x="477" y="15916"/>
                    </a:lnTo>
                    <a:lnTo>
                      <a:pt x="477" y="14779"/>
                    </a:lnTo>
                    <a:lnTo>
                      <a:pt x="506" y="14211"/>
                    </a:lnTo>
                    <a:lnTo>
                      <a:pt x="506" y="13074"/>
                    </a:lnTo>
                    <a:lnTo>
                      <a:pt x="536" y="13074"/>
                    </a:lnTo>
                    <a:lnTo>
                      <a:pt x="536" y="11937"/>
                    </a:lnTo>
                    <a:lnTo>
                      <a:pt x="566" y="11368"/>
                    </a:lnTo>
                    <a:lnTo>
                      <a:pt x="566" y="10232"/>
                    </a:lnTo>
                    <a:lnTo>
                      <a:pt x="596" y="10232"/>
                    </a:lnTo>
                    <a:lnTo>
                      <a:pt x="596" y="9095"/>
                    </a:lnTo>
                    <a:lnTo>
                      <a:pt x="626" y="8526"/>
                    </a:lnTo>
                    <a:lnTo>
                      <a:pt x="626" y="7389"/>
                    </a:lnTo>
                    <a:lnTo>
                      <a:pt x="655" y="7389"/>
                    </a:lnTo>
                    <a:lnTo>
                      <a:pt x="655" y="6253"/>
                    </a:lnTo>
                    <a:lnTo>
                      <a:pt x="685" y="5684"/>
                    </a:lnTo>
                    <a:lnTo>
                      <a:pt x="685" y="4547"/>
                    </a:lnTo>
                    <a:lnTo>
                      <a:pt x="715" y="4547"/>
                    </a:lnTo>
                    <a:lnTo>
                      <a:pt x="715" y="3411"/>
                    </a:lnTo>
                    <a:lnTo>
                      <a:pt x="745" y="3411"/>
                    </a:lnTo>
                    <a:lnTo>
                      <a:pt x="745" y="2274"/>
                    </a:lnTo>
                    <a:lnTo>
                      <a:pt x="775" y="2274"/>
                    </a:lnTo>
                    <a:lnTo>
                      <a:pt x="775" y="1705"/>
                    </a:lnTo>
                    <a:lnTo>
                      <a:pt x="834" y="1705"/>
                    </a:lnTo>
                    <a:lnTo>
                      <a:pt x="834" y="2274"/>
                    </a:lnTo>
                    <a:lnTo>
                      <a:pt x="864" y="2274"/>
                    </a:lnTo>
                    <a:lnTo>
                      <a:pt x="864" y="3411"/>
                    </a:lnTo>
                    <a:lnTo>
                      <a:pt x="894" y="3411"/>
                    </a:lnTo>
                    <a:lnTo>
                      <a:pt x="894" y="4547"/>
                    </a:lnTo>
                    <a:lnTo>
                      <a:pt x="924" y="4547"/>
                    </a:lnTo>
                    <a:lnTo>
                      <a:pt x="924" y="5684"/>
                    </a:lnTo>
                    <a:lnTo>
                      <a:pt x="953" y="5684"/>
                    </a:lnTo>
                    <a:lnTo>
                      <a:pt x="953" y="6821"/>
                    </a:lnTo>
                    <a:lnTo>
                      <a:pt x="983" y="7389"/>
                    </a:lnTo>
                    <a:lnTo>
                      <a:pt x="983" y="7958"/>
                    </a:lnTo>
                    <a:lnTo>
                      <a:pt x="1013" y="8526"/>
                    </a:lnTo>
                    <a:lnTo>
                      <a:pt x="1013" y="9095"/>
                    </a:lnTo>
                    <a:lnTo>
                      <a:pt x="1043" y="9095"/>
                    </a:lnTo>
                    <a:lnTo>
                      <a:pt x="1043" y="9663"/>
                    </a:lnTo>
                    <a:lnTo>
                      <a:pt x="1102" y="9663"/>
                    </a:lnTo>
                    <a:lnTo>
                      <a:pt x="1102" y="10232"/>
                    </a:lnTo>
                    <a:lnTo>
                      <a:pt x="1370" y="10232"/>
                    </a:lnTo>
                    <a:lnTo>
                      <a:pt x="1370" y="9663"/>
                    </a:lnTo>
                    <a:lnTo>
                      <a:pt x="3694" y="9663"/>
                    </a:lnTo>
                    <a:lnTo>
                      <a:pt x="3694" y="10232"/>
                    </a:lnTo>
                    <a:lnTo>
                      <a:pt x="5571" y="10232"/>
                    </a:lnTo>
                    <a:lnTo>
                      <a:pt x="5571" y="9663"/>
                    </a:lnTo>
                    <a:lnTo>
                      <a:pt x="5750" y="9663"/>
                    </a:lnTo>
                    <a:lnTo>
                      <a:pt x="5780" y="9095"/>
                    </a:lnTo>
                    <a:lnTo>
                      <a:pt x="5780" y="8526"/>
                    </a:lnTo>
                    <a:lnTo>
                      <a:pt x="5810" y="8526"/>
                    </a:lnTo>
                    <a:lnTo>
                      <a:pt x="5810" y="7389"/>
                    </a:lnTo>
                    <a:lnTo>
                      <a:pt x="5839" y="7389"/>
                    </a:lnTo>
                    <a:lnTo>
                      <a:pt x="5839" y="6253"/>
                    </a:lnTo>
                    <a:lnTo>
                      <a:pt x="5869" y="6253"/>
                    </a:lnTo>
                    <a:lnTo>
                      <a:pt x="5869" y="5116"/>
                    </a:lnTo>
                    <a:lnTo>
                      <a:pt x="5899" y="5116"/>
                    </a:lnTo>
                    <a:lnTo>
                      <a:pt x="5899" y="3979"/>
                    </a:lnTo>
                    <a:lnTo>
                      <a:pt x="5929" y="3979"/>
                    </a:lnTo>
                    <a:lnTo>
                      <a:pt x="5929" y="2842"/>
                    </a:lnTo>
                    <a:lnTo>
                      <a:pt x="5959" y="2274"/>
                    </a:lnTo>
                    <a:lnTo>
                      <a:pt x="5959" y="1705"/>
                    </a:lnTo>
                    <a:lnTo>
                      <a:pt x="6048" y="1705"/>
                    </a:lnTo>
                    <a:lnTo>
                      <a:pt x="6048" y="2842"/>
                    </a:lnTo>
                    <a:lnTo>
                      <a:pt x="6078" y="2842"/>
                    </a:lnTo>
                    <a:lnTo>
                      <a:pt x="6078" y="3979"/>
                    </a:lnTo>
                    <a:lnTo>
                      <a:pt x="6108" y="3979"/>
                    </a:lnTo>
                    <a:lnTo>
                      <a:pt x="6108" y="5116"/>
                    </a:lnTo>
                    <a:lnTo>
                      <a:pt x="6137" y="5684"/>
                    </a:lnTo>
                    <a:lnTo>
                      <a:pt x="6137" y="6821"/>
                    </a:lnTo>
                    <a:lnTo>
                      <a:pt x="6167" y="6821"/>
                    </a:lnTo>
                    <a:lnTo>
                      <a:pt x="6167" y="7958"/>
                    </a:lnTo>
                    <a:lnTo>
                      <a:pt x="6197" y="8526"/>
                    </a:lnTo>
                    <a:lnTo>
                      <a:pt x="6197" y="9663"/>
                    </a:lnTo>
                    <a:lnTo>
                      <a:pt x="6227" y="9663"/>
                    </a:lnTo>
                    <a:lnTo>
                      <a:pt x="6227" y="10800"/>
                    </a:lnTo>
                    <a:lnTo>
                      <a:pt x="6257" y="11368"/>
                    </a:lnTo>
                    <a:lnTo>
                      <a:pt x="6257" y="12505"/>
                    </a:lnTo>
                    <a:lnTo>
                      <a:pt x="6286" y="12505"/>
                    </a:lnTo>
                    <a:lnTo>
                      <a:pt x="6286" y="13642"/>
                    </a:lnTo>
                    <a:lnTo>
                      <a:pt x="6316" y="14211"/>
                    </a:lnTo>
                    <a:lnTo>
                      <a:pt x="6316" y="15347"/>
                    </a:lnTo>
                    <a:lnTo>
                      <a:pt x="6346" y="15347"/>
                    </a:lnTo>
                    <a:lnTo>
                      <a:pt x="6346" y="16484"/>
                    </a:lnTo>
                    <a:lnTo>
                      <a:pt x="6376" y="17053"/>
                    </a:lnTo>
                    <a:lnTo>
                      <a:pt x="6376" y="18189"/>
                    </a:lnTo>
                    <a:lnTo>
                      <a:pt x="6406" y="18189"/>
                    </a:lnTo>
                    <a:lnTo>
                      <a:pt x="6406" y="19326"/>
                    </a:lnTo>
                    <a:lnTo>
                      <a:pt x="6435" y="19326"/>
                    </a:lnTo>
                    <a:lnTo>
                      <a:pt x="6435" y="20463"/>
                    </a:lnTo>
                    <a:lnTo>
                      <a:pt x="6465" y="20463"/>
                    </a:lnTo>
                    <a:lnTo>
                      <a:pt x="6465" y="21032"/>
                    </a:lnTo>
                    <a:lnTo>
                      <a:pt x="6495" y="21032"/>
                    </a:lnTo>
                    <a:lnTo>
                      <a:pt x="6495" y="21600"/>
                    </a:lnTo>
                    <a:lnTo>
                      <a:pt x="6525" y="21600"/>
                    </a:lnTo>
                    <a:lnTo>
                      <a:pt x="6525" y="21032"/>
                    </a:lnTo>
                    <a:lnTo>
                      <a:pt x="6554" y="20463"/>
                    </a:lnTo>
                    <a:lnTo>
                      <a:pt x="6554" y="19326"/>
                    </a:lnTo>
                    <a:lnTo>
                      <a:pt x="6584" y="19326"/>
                    </a:lnTo>
                    <a:lnTo>
                      <a:pt x="6584" y="17621"/>
                    </a:lnTo>
                    <a:lnTo>
                      <a:pt x="6614" y="17621"/>
                    </a:lnTo>
                    <a:lnTo>
                      <a:pt x="6614" y="16484"/>
                    </a:lnTo>
                    <a:lnTo>
                      <a:pt x="6644" y="15916"/>
                    </a:lnTo>
                    <a:lnTo>
                      <a:pt x="6644" y="14211"/>
                    </a:lnTo>
                    <a:lnTo>
                      <a:pt x="6674" y="14211"/>
                    </a:lnTo>
                    <a:lnTo>
                      <a:pt x="6674" y="12505"/>
                    </a:lnTo>
                    <a:lnTo>
                      <a:pt x="6703" y="12505"/>
                    </a:lnTo>
                    <a:lnTo>
                      <a:pt x="6703" y="11368"/>
                    </a:lnTo>
                    <a:lnTo>
                      <a:pt x="6733" y="11368"/>
                    </a:lnTo>
                    <a:lnTo>
                      <a:pt x="6733" y="10800"/>
                    </a:lnTo>
                    <a:lnTo>
                      <a:pt x="6763" y="10800"/>
                    </a:lnTo>
                    <a:lnTo>
                      <a:pt x="6763" y="10232"/>
                    </a:lnTo>
                    <a:lnTo>
                      <a:pt x="9087" y="10232"/>
                    </a:lnTo>
                    <a:lnTo>
                      <a:pt x="9117" y="9663"/>
                    </a:lnTo>
                    <a:lnTo>
                      <a:pt x="10964" y="9663"/>
                    </a:lnTo>
                    <a:lnTo>
                      <a:pt x="10964" y="10232"/>
                    </a:lnTo>
                    <a:lnTo>
                      <a:pt x="10994" y="10232"/>
                    </a:lnTo>
                    <a:lnTo>
                      <a:pt x="10994" y="10800"/>
                    </a:lnTo>
                    <a:lnTo>
                      <a:pt x="11023" y="10800"/>
                    </a:lnTo>
                    <a:lnTo>
                      <a:pt x="11023" y="11937"/>
                    </a:lnTo>
                    <a:lnTo>
                      <a:pt x="11053" y="11937"/>
                    </a:lnTo>
                    <a:lnTo>
                      <a:pt x="11053" y="13074"/>
                    </a:lnTo>
                    <a:lnTo>
                      <a:pt x="11083" y="13642"/>
                    </a:lnTo>
                    <a:lnTo>
                      <a:pt x="11083" y="14779"/>
                    </a:lnTo>
                    <a:lnTo>
                      <a:pt x="11113" y="15347"/>
                    </a:lnTo>
                    <a:lnTo>
                      <a:pt x="11113" y="17053"/>
                    </a:lnTo>
                    <a:lnTo>
                      <a:pt x="11143" y="17053"/>
                    </a:lnTo>
                    <a:lnTo>
                      <a:pt x="11143" y="18758"/>
                    </a:lnTo>
                    <a:lnTo>
                      <a:pt x="11172" y="18758"/>
                    </a:lnTo>
                    <a:lnTo>
                      <a:pt x="11172" y="19895"/>
                    </a:lnTo>
                    <a:lnTo>
                      <a:pt x="11232" y="19895"/>
                    </a:lnTo>
                    <a:lnTo>
                      <a:pt x="11232" y="18758"/>
                    </a:lnTo>
                    <a:lnTo>
                      <a:pt x="11262" y="18758"/>
                    </a:lnTo>
                    <a:lnTo>
                      <a:pt x="11262" y="17053"/>
                    </a:lnTo>
                    <a:lnTo>
                      <a:pt x="11292" y="17053"/>
                    </a:lnTo>
                    <a:lnTo>
                      <a:pt x="11292" y="15347"/>
                    </a:lnTo>
                    <a:lnTo>
                      <a:pt x="11321" y="15347"/>
                    </a:lnTo>
                    <a:lnTo>
                      <a:pt x="11321" y="14211"/>
                    </a:lnTo>
                    <a:lnTo>
                      <a:pt x="11351" y="14211"/>
                    </a:lnTo>
                    <a:lnTo>
                      <a:pt x="11351" y="13074"/>
                    </a:lnTo>
                    <a:lnTo>
                      <a:pt x="11381" y="13074"/>
                    </a:lnTo>
                    <a:lnTo>
                      <a:pt x="11381" y="11937"/>
                    </a:lnTo>
                    <a:lnTo>
                      <a:pt x="11411" y="11937"/>
                    </a:lnTo>
                    <a:lnTo>
                      <a:pt x="11411" y="10800"/>
                    </a:lnTo>
                    <a:lnTo>
                      <a:pt x="11441" y="10800"/>
                    </a:lnTo>
                    <a:lnTo>
                      <a:pt x="11441" y="9663"/>
                    </a:lnTo>
                    <a:lnTo>
                      <a:pt x="11470" y="9663"/>
                    </a:lnTo>
                    <a:lnTo>
                      <a:pt x="11470" y="8526"/>
                    </a:lnTo>
                    <a:lnTo>
                      <a:pt x="11500" y="8526"/>
                    </a:lnTo>
                    <a:lnTo>
                      <a:pt x="11500" y="7389"/>
                    </a:lnTo>
                    <a:lnTo>
                      <a:pt x="11530" y="7389"/>
                    </a:lnTo>
                    <a:lnTo>
                      <a:pt x="11530" y="6253"/>
                    </a:lnTo>
                    <a:lnTo>
                      <a:pt x="11560" y="6253"/>
                    </a:lnTo>
                    <a:lnTo>
                      <a:pt x="11560" y="3979"/>
                    </a:lnTo>
                    <a:lnTo>
                      <a:pt x="11590" y="3979"/>
                    </a:lnTo>
                    <a:lnTo>
                      <a:pt x="11590" y="2274"/>
                    </a:lnTo>
                    <a:lnTo>
                      <a:pt x="11619" y="1705"/>
                    </a:lnTo>
                    <a:lnTo>
                      <a:pt x="11619" y="568"/>
                    </a:lnTo>
                    <a:lnTo>
                      <a:pt x="11649" y="0"/>
                    </a:lnTo>
                    <a:lnTo>
                      <a:pt x="11679" y="0"/>
                    </a:lnTo>
                    <a:lnTo>
                      <a:pt x="11679" y="568"/>
                    </a:lnTo>
                    <a:lnTo>
                      <a:pt x="11709" y="1137"/>
                    </a:lnTo>
                    <a:lnTo>
                      <a:pt x="11709" y="2274"/>
                    </a:lnTo>
                    <a:lnTo>
                      <a:pt x="11738" y="2274"/>
                    </a:lnTo>
                    <a:lnTo>
                      <a:pt x="11738" y="3411"/>
                    </a:lnTo>
                    <a:lnTo>
                      <a:pt x="11768" y="3411"/>
                    </a:lnTo>
                    <a:lnTo>
                      <a:pt x="11768" y="4547"/>
                    </a:lnTo>
                    <a:lnTo>
                      <a:pt x="11798" y="4547"/>
                    </a:lnTo>
                    <a:lnTo>
                      <a:pt x="11798" y="5684"/>
                    </a:lnTo>
                    <a:lnTo>
                      <a:pt x="11828" y="5684"/>
                    </a:lnTo>
                    <a:lnTo>
                      <a:pt x="11828" y="6821"/>
                    </a:lnTo>
                    <a:lnTo>
                      <a:pt x="11858" y="6821"/>
                    </a:lnTo>
                    <a:lnTo>
                      <a:pt x="11858" y="7958"/>
                    </a:lnTo>
                    <a:lnTo>
                      <a:pt x="11887" y="8526"/>
                    </a:lnTo>
                    <a:lnTo>
                      <a:pt x="11887" y="9095"/>
                    </a:lnTo>
                    <a:lnTo>
                      <a:pt x="11917" y="9095"/>
                    </a:lnTo>
                    <a:lnTo>
                      <a:pt x="11917" y="9663"/>
                    </a:lnTo>
                    <a:lnTo>
                      <a:pt x="11947" y="9663"/>
                    </a:lnTo>
                    <a:lnTo>
                      <a:pt x="11947" y="10232"/>
                    </a:lnTo>
                    <a:lnTo>
                      <a:pt x="12066" y="10232"/>
                    </a:lnTo>
                    <a:lnTo>
                      <a:pt x="12066" y="9663"/>
                    </a:lnTo>
                    <a:lnTo>
                      <a:pt x="14062" y="9663"/>
                    </a:lnTo>
                    <a:lnTo>
                      <a:pt x="14062" y="10232"/>
                    </a:lnTo>
                    <a:lnTo>
                      <a:pt x="16625" y="10232"/>
                    </a:lnTo>
                    <a:lnTo>
                      <a:pt x="16654" y="9663"/>
                    </a:lnTo>
                    <a:lnTo>
                      <a:pt x="16833" y="9663"/>
                    </a:lnTo>
                    <a:lnTo>
                      <a:pt x="16833" y="9095"/>
                    </a:lnTo>
                    <a:lnTo>
                      <a:pt x="16863" y="8526"/>
                    </a:lnTo>
                    <a:lnTo>
                      <a:pt x="16863" y="7958"/>
                    </a:lnTo>
                    <a:lnTo>
                      <a:pt x="16893" y="7389"/>
                    </a:lnTo>
                    <a:lnTo>
                      <a:pt x="16893" y="6253"/>
                    </a:lnTo>
                    <a:lnTo>
                      <a:pt x="16922" y="6253"/>
                    </a:lnTo>
                    <a:lnTo>
                      <a:pt x="16922" y="5116"/>
                    </a:lnTo>
                    <a:lnTo>
                      <a:pt x="16952" y="5116"/>
                    </a:lnTo>
                    <a:lnTo>
                      <a:pt x="16952" y="3979"/>
                    </a:lnTo>
                    <a:lnTo>
                      <a:pt x="16982" y="3979"/>
                    </a:lnTo>
                    <a:lnTo>
                      <a:pt x="16982" y="2842"/>
                    </a:lnTo>
                    <a:lnTo>
                      <a:pt x="17012" y="2274"/>
                    </a:lnTo>
                    <a:lnTo>
                      <a:pt x="17012" y="1705"/>
                    </a:lnTo>
                    <a:lnTo>
                      <a:pt x="17042" y="1137"/>
                    </a:lnTo>
                    <a:lnTo>
                      <a:pt x="17042" y="0"/>
                    </a:lnTo>
                    <a:lnTo>
                      <a:pt x="17101" y="0"/>
                    </a:lnTo>
                    <a:lnTo>
                      <a:pt x="17101" y="1137"/>
                    </a:lnTo>
                    <a:lnTo>
                      <a:pt x="17131" y="1137"/>
                    </a:lnTo>
                    <a:lnTo>
                      <a:pt x="17131" y="2842"/>
                    </a:lnTo>
                    <a:lnTo>
                      <a:pt x="17161" y="3411"/>
                    </a:lnTo>
                    <a:lnTo>
                      <a:pt x="17161" y="5116"/>
                    </a:lnTo>
                    <a:lnTo>
                      <a:pt x="17191" y="5684"/>
                    </a:lnTo>
                    <a:lnTo>
                      <a:pt x="17191" y="6821"/>
                    </a:lnTo>
                    <a:lnTo>
                      <a:pt x="17220" y="6821"/>
                    </a:lnTo>
                    <a:lnTo>
                      <a:pt x="17220" y="7958"/>
                    </a:lnTo>
                    <a:lnTo>
                      <a:pt x="17250" y="7958"/>
                    </a:lnTo>
                    <a:lnTo>
                      <a:pt x="17250" y="9095"/>
                    </a:lnTo>
                    <a:lnTo>
                      <a:pt x="17280" y="9095"/>
                    </a:lnTo>
                    <a:lnTo>
                      <a:pt x="17280" y="10232"/>
                    </a:lnTo>
                    <a:lnTo>
                      <a:pt x="17310" y="10232"/>
                    </a:lnTo>
                    <a:lnTo>
                      <a:pt x="17310" y="11368"/>
                    </a:lnTo>
                    <a:lnTo>
                      <a:pt x="17340" y="11368"/>
                    </a:lnTo>
                    <a:lnTo>
                      <a:pt x="17340" y="12505"/>
                    </a:lnTo>
                    <a:lnTo>
                      <a:pt x="17369" y="12505"/>
                    </a:lnTo>
                    <a:lnTo>
                      <a:pt x="17369" y="13642"/>
                    </a:lnTo>
                    <a:lnTo>
                      <a:pt x="17399" y="13642"/>
                    </a:lnTo>
                    <a:lnTo>
                      <a:pt x="17399" y="14779"/>
                    </a:lnTo>
                    <a:lnTo>
                      <a:pt x="17429" y="14779"/>
                    </a:lnTo>
                    <a:lnTo>
                      <a:pt x="17429" y="15916"/>
                    </a:lnTo>
                    <a:lnTo>
                      <a:pt x="17459" y="16484"/>
                    </a:lnTo>
                    <a:lnTo>
                      <a:pt x="17459" y="17621"/>
                    </a:lnTo>
                    <a:lnTo>
                      <a:pt x="17489" y="18189"/>
                    </a:lnTo>
                    <a:lnTo>
                      <a:pt x="17489" y="19326"/>
                    </a:lnTo>
                    <a:lnTo>
                      <a:pt x="17518" y="19895"/>
                    </a:lnTo>
                    <a:lnTo>
                      <a:pt x="17548" y="19895"/>
                    </a:lnTo>
                    <a:lnTo>
                      <a:pt x="17548" y="19326"/>
                    </a:lnTo>
                    <a:lnTo>
                      <a:pt x="17578" y="19326"/>
                    </a:lnTo>
                    <a:lnTo>
                      <a:pt x="17578" y="17621"/>
                    </a:lnTo>
                    <a:lnTo>
                      <a:pt x="17608" y="17621"/>
                    </a:lnTo>
                    <a:lnTo>
                      <a:pt x="17608" y="15916"/>
                    </a:lnTo>
                    <a:lnTo>
                      <a:pt x="17638" y="15916"/>
                    </a:lnTo>
                    <a:lnTo>
                      <a:pt x="17638" y="14211"/>
                    </a:lnTo>
                    <a:lnTo>
                      <a:pt x="17667" y="14211"/>
                    </a:lnTo>
                    <a:lnTo>
                      <a:pt x="17667" y="12505"/>
                    </a:lnTo>
                    <a:lnTo>
                      <a:pt x="17697" y="12505"/>
                    </a:lnTo>
                    <a:lnTo>
                      <a:pt x="17697" y="11368"/>
                    </a:lnTo>
                    <a:lnTo>
                      <a:pt x="17727" y="10800"/>
                    </a:lnTo>
                    <a:lnTo>
                      <a:pt x="17727" y="10232"/>
                    </a:lnTo>
                    <a:lnTo>
                      <a:pt x="17786" y="10232"/>
                    </a:lnTo>
                    <a:lnTo>
                      <a:pt x="17786" y="9663"/>
                    </a:lnTo>
                    <a:lnTo>
                      <a:pt x="20378" y="9663"/>
                    </a:lnTo>
                    <a:lnTo>
                      <a:pt x="20766" y="10232"/>
                    </a:lnTo>
                    <a:lnTo>
                      <a:pt x="21600" y="10232"/>
                    </a:lnTo>
                  </a:path>
                </a:pathLst>
              </a:cu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41" name="Rectangle 207"/>
              <p:cNvSpPr txBox="1"/>
              <p:nvPr/>
            </p:nvSpPr>
            <p:spPr>
              <a:xfrm>
                <a:off x="2478069" y="1924481"/>
                <a:ext cx="374105" cy="127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800" b="1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DISP_Y</a:t>
                </a:r>
              </a:p>
            </p:txBody>
          </p:sp>
          <p:sp>
            <p:nvSpPr>
              <p:cNvPr id="442" name="Rectangle 208"/>
              <p:cNvSpPr/>
              <p:nvPr/>
            </p:nvSpPr>
            <p:spPr>
              <a:xfrm>
                <a:off x="115886" y="2086442"/>
                <a:ext cx="38100" cy="47636"/>
              </a:xfrm>
              <a:prstGeom prst="rect">
                <a:avLst/>
              </a:prstGeom>
              <a:solidFill>
                <a:srgbClr val="0080FF"/>
              </a:solidFill>
              <a:ln w="3175" cap="flat">
                <a:solidFill>
                  <a:srgbClr val="0080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43" name="Rectangle 209"/>
              <p:cNvSpPr/>
              <p:nvPr/>
            </p:nvSpPr>
            <p:spPr>
              <a:xfrm>
                <a:off x="192086" y="2086442"/>
                <a:ext cx="38100" cy="47636"/>
              </a:xfrm>
              <a:prstGeom prst="rect">
                <a:avLst/>
              </a:prstGeom>
              <a:solidFill>
                <a:srgbClr val="0080FF"/>
              </a:solidFill>
              <a:ln w="3175" cap="flat">
                <a:solidFill>
                  <a:srgbClr val="0080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44" name="Rectangle 210"/>
              <p:cNvSpPr/>
              <p:nvPr/>
            </p:nvSpPr>
            <p:spPr>
              <a:xfrm>
                <a:off x="239710" y="2067388"/>
                <a:ext cx="19050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45" name="Rectangle 211"/>
              <p:cNvSpPr/>
              <p:nvPr/>
            </p:nvSpPr>
            <p:spPr>
              <a:xfrm>
                <a:off x="295272" y="2067388"/>
                <a:ext cx="12701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46" name="Rectangle 212"/>
              <p:cNvSpPr/>
              <p:nvPr/>
            </p:nvSpPr>
            <p:spPr>
              <a:xfrm>
                <a:off x="323847" y="2067388"/>
                <a:ext cx="12701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47" name="Rectangle 213"/>
              <p:cNvSpPr/>
              <p:nvPr/>
            </p:nvSpPr>
            <p:spPr>
              <a:xfrm>
                <a:off x="354009" y="2086442"/>
                <a:ext cx="38100" cy="47636"/>
              </a:xfrm>
              <a:prstGeom prst="rect">
                <a:avLst/>
              </a:prstGeom>
              <a:solidFill>
                <a:srgbClr val="0080FF"/>
              </a:solidFill>
              <a:ln w="3175" cap="flat">
                <a:solidFill>
                  <a:srgbClr val="0080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48" name="Rectangle 214"/>
              <p:cNvSpPr/>
              <p:nvPr/>
            </p:nvSpPr>
            <p:spPr>
              <a:xfrm>
                <a:off x="430209" y="2086442"/>
                <a:ext cx="38100" cy="47636"/>
              </a:xfrm>
              <a:prstGeom prst="rect">
                <a:avLst/>
              </a:prstGeom>
              <a:solidFill>
                <a:srgbClr val="0080FF"/>
              </a:solidFill>
              <a:ln w="3175" cap="flat">
                <a:solidFill>
                  <a:srgbClr val="0080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49" name="Rectangle 215"/>
              <p:cNvSpPr/>
              <p:nvPr/>
            </p:nvSpPr>
            <p:spPr>
              <a:xfrm>
                <a:off x="485770" y="2067388"/>
                <a:ext cx="12701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50" name="Rectangle 216"/>
              <p:cNvSpPr/>
              <p:nvPr/>
            </p:nvSpPr>
            <p:spPr>
              <a:xfrm>
                <a:off x="542920" y="2067388"/>
                <a:ext cx="12701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51" name="Rectangle 217"/>
              <p:cNvSpPr/>
              <p:nvPr/>
            </p:nvSpPr>
            <p:spPr>
              <a:xfrm>
                <a:off x="592133" y="2067388"/>
                <a:ext cx="19050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52" name="Rectangle 218"/>
              <p:cNvSpPr/>
              <p:nvPr/>
            </p:nvSpPr>
            <p:spPr>
              <a:xfrm>
                <a:off x="647694" y="2067388"/>
                <a:ext cx="12701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53" name="Rectangle 219"/>
              <p:cNvSpPr/>
              <p:nvPr/>
            </p:nvSpPr>
            <p:spPr>
              <a:xfrm>
                <a:off x="696907" y="2086442"/>
                <a:ext cx="57150" cy="47636"/>
              </a:xfrm>
              <a:prstGeom prst="rect">
                <a:avLst/>
              </a:prstGeom>
              <a:solidFill>
                <a:srgbClr val="0080FF"/>
              </a:solidFill>
              <a:ln w="3175" cap="flat">
                <a:solidFill>
                  <a:srgbClr val="0080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54" name="Rectangle 220"/>
              <p:cNvSpPr/>
              <p:nvPr/>
            </p:nvSpPr>
            <p:spPr>
              <a:xfrm>
                <a:off x="839781" y="2067388"/>
                <a:ext cx="19050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55" name="Rectangle 221"/>
              <p:cNvSpPr/>
              <p:nvPr/>
            </p:nvSpPr>
            <p:spPr>
              <a:xfrm>
                <a:off x="906455" y="2067388"/>
                <a:ext cx="19050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56" name="Rectangle 222"/>
              <p:cNvSpPr/>
              <p:nvPr/>
            </p:nvSpPr>
            <p:spPr>
              <a:xfrm>
                <a:off x="963605" y="2067388"/>
                <a:ext cx="19050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57" name="Rectangle 223"/>
              <p:cNvSpPr/>
              <p:nvPr/>
            </p:nvSpPr>
            <p:spPr>
              <a:xfrm>
                <a:off x="1068379" y="2086442"/>
                <a:ext cx="66675" cy="47636"/>
              </a:xfrm>
              <a:prstGeom prst="rect">
                <a:avLst/>
              </a:prstGeom>
              <a:solidFill>
                <a:srgbClr val="0080FF"/>
              </a:solidFill>
              <a:ln w="3175" cap="flat">
                <a:solidFill>
                  <a:srgbClr val="0080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58" name="Rectangle 224"/>
              <p:cNvSpPr/>
              <p:nvPr/>
            </p:nvSpPr>
            <p:spPr>
              <a:xfrm>
                <a:off x="1192203" y="2067388"/>
                <a:ext cx="19050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59" name="Rectangle 225"/>
              <p:cNvSpPr/>
              <p:nvPr/>
            </p:nvSpPr>
            <p:spPr>
              <a:xfrm>
                <a:off x="1277928" y="2086442"/>
                <a:ext cx="57150" cy="47636"/>
              </a:xfrm>
              <a:prstGeom prst="rect">
                <a:avLst/>
              </a:prstGeom>
              <a:solidFill>
                <a:srgbClr val="0080FF"/>
              </a:solidFill>
              <a:ln w="3175" cap="flat">
                <a:solidFill>
                  <a:srgbClr val="0080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60" name="Rectangle 226"/>
              <p:cNvSpPr/>
              <p:nvPr/>
            </p:nvSpPr>
            <p:spPr>
              <a:xfrm>
                <a:off x="1428739" y="2067388"/>
                <a:ext cx="12701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61" name="Rectangle 227"/>
              <p:cNvSpPr/>
              <p:nvPr/>
            </p:nvSpPr>
            <p:spPr>
              <a:xfrm>
                <a:off x="1487476" y="2067388"/>
                <a:ext cx="19050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62" name="Rectangle 228"/>
              <p:cNvSpPr/>
              <p:nvPr/>
            </p:nvSpPr>
            <p:spPr>
              <a:xfrm>
                <a:off x="1544626" y="2067388"/>
                <a:ext cx="19050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63" name="Rectangle 229"/>
              <p:cNvSpPr/>
              <p:nvPr/>
            </p:nvSpPr>
            <p:spPr>
              <a:xfrm>
                <a:off x="1649400" y="2086442"/>
                <a:ext cx="66675" cy="47636"/>
              </a:xfrm>
              <a:prstGeom prst="rect">
                <a:avLst/>
              </a:prstGeom>
              <a:solidFill>
                <a:srgbClr val="0080FF"/>
              </a:solidFill>
              <a:ln w="3175" cap="flat">
                <a:solidFill>
                  <a:srgbClr val="0080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64" name="Rectangle 230"/>
              <p:cNvSpPr/>
              <p:nvPr/>
            </p:nvSpPr>
            <p:spPr>
              <a:xfrm>
                <a:off x="1743061" y="2067388"/>
                <a:ext cx="12701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65" name="Rectangle 231"/>
              <p:cNvSpPr/>
              <p:nvPr/>
            </p:nvSpPr>
            <p:spPr>
              <a:xfrm>
                <a:off x="1800211" y="2067388"/>
                <a:ext cx="12701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66" name="Rectangle 232"/>
              <p:cNvSpPr/>
              <p:nvPr/>
            </p:nvSpPr>
            <p:spPr>
              <a:xfrm>
                <a:off x="1849424" y="2067388"/>
                <a:ext cx="19050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67" name="Rectangle 233"/>
              <p:cNvSpPr/>
              <p:nvPr/>
            </p:nvSpPr>
            <p:spPr>
              <a:xfrm>
                <a:off x="1904985" y="2067388"/>
                <a:ext cx="12701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68" name="Rectangle 234"/>
              <p:cNvSpPr/>
              <p:nvPr/>
            </p:nvSpPr>
            <p:spPr>
              <a:xfrm>
                <a:off x="1944673" y="2086442"/>
                <a:ext cx="38100" cy="47636"/>
              </a:xfrm>
              <a:prstGeom prst="rect">
                <a:avLst/>
              </a:prstGeom>
              <a:solidFill>
                <a:srgbClr val="0080FF"/>
              </a:solidFill>
              <a:ln w="3175" cap="flat">
                <a:solidFill>
                  <a:srgbClr val="0080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69" name="Rectangle 235"/>
              <p:cNvSpPr/>
              <p:nvPr/>
            </p:nvSpPr>
            <p:spPr>
              <a:xfrm>
                <a:off x="2011347" y="2086442"/>
                <a:ext cx="47625" cy="47636"/>
              </a:xfrm>
              <a:prstGeom prst="rect">
                <a:avLst/>
              </a:prstGeom>
              <a:solidFill>
                <a:srgbClr val="0080FF"/>
              </a:solidFill>
              <a:ln w="3175" cap="flat">
                <a:solidFill>
                  <a:srgbClr val="0080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70" name="Rectangle 236"/>
              <p:cNvSpPr/>
              <p:nvPr/>
            </p:nvSpPr>
            <p:spPr>
              <a:xfrm>
                <a:off x="2066909" y="2067388"/>
                <a:ext cx="12701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71" name="Rectangle 237"/>
              <p:cNvSpPr/>
              <p:nvPr/>
            </p:nvSpPr>
            <p:spPr>
              <a:xfrm>
                <a:off x="2095484" y="2067388"/>
                <a:ext cx="12701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72" name="Rectangle 238"/>
              <p:cNvSpPr/>
              <p:nvPr/>
            </p:nvSpPr>
            <p:spPr>
              <a:xfrm>
                <a:off x="2152633" y="2067388"/>
                <a:ext cx="12701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73" name="Rectangle 239"/>
              <p:cNvSpPr/>
              <p:nvPr/>
            </p:nvSpPr>
            <p:spPr>
              <a:xfrm>
                <a:off x="2173271" y="2086442"/>
                <a:ext cx="47625" cy="47636"/>
              </a:xfrm>
              <a:prstGeom prst="rect">
                <a:avLst/>
              </a:prstGeom>
              <a:solidFill>
                <a:srgbClr val="0080FF"/>
              </a:solidFill>
              <a:ln w="3175" cap="flat">
                <a:solidFill>
                  <a:srgbClr val="0080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74" name="Rectangle 240"/>
              <p:cNvSpPr/>
              <p:nvPr/>
            </p:nvSpPr>
            <p:spPr>
              <a:xfrm>
                <a:off x="2249471" y="2086442"/>
                <a:ext cx="47625" cy="47636"/>
              </a:xfrm>
              <a:prstGeom prst="rect">
                <a:avLst/>
              </a:prstGeom>
              <a:solidFill>
                <a:srgbClr val="0080FF"/>
              </a:solidFill>
              <a:ln w="3175" cap="flat">
                <a:solidFill>
                  <a:srgbClr val="0080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75" name="Rectangle 241"/>
              <p:cNvSpPr/>
              <p:nvPr/>
            </p:nvSpPr>
            <p:spPr>
              <a:xfrm>
                <a:off x="2362182" y="2086442"/>
                <a:ext cx="12701" cy="47636"/>
              </a:xfrm>
              <a:prstGeom prst="rect">
                <a:avLst/>
              </a:prstGeom>
              <a:solidFill>
                <a:srgbClr val="0080FF"/>
              </a:solidFill>
              <a:ln w="3175" cap="flat">
                <a:solidFill>
                  <a:srgbClr val="0080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76" name="Rectangle 242"/>
              <p:cNvSpPr/>
              <p:nvPr/>
            </p:nvSpPr>
            <p:spPr>
              <a:xfrm>
                <a:off x="2381232" y="2086442"/>
                <a:ext cx="12701" cy="47636"/>
              </a:xfrm>
              <a:prstGeom prst="rect">
                <a:avLst/>
              </a:prstGeom>
              <a:solidFill>
                <a:srgbClr val="0080FF"/>
              </a:solidFill>
              <a:ln w="3175" cap="flat">
                <a:solidFill>
                  <a:srgbClr val="0080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77" name="Rectangle 243"/>
              <p:cNvSpPr/>
              <p:nvPr/>
            </p:nvSpPr>
            <p:spPr>
              <a:xfrm>
                <a:off x="2400282" y="2086442"/>
                <a:ext cx="12701" cy="47636"/>
              </a:xfrm>
              <a:prstGeom prst="rect">
                <a:avLst/>
              </a:prstGeom>
              <a:solidFill>
                <a:srgbClr val="0080FF"/>
              </a:solidFill>
              <a:ln w="3175" cap="flat">
                <a:solidFill>
                  <a:srgbClr val="0080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78" name="Rectangle 244"/>
              <p:cNvSpPr/>
              <p:nvPr/>
            </p:nvSpPr>
            <p:spPr>
              <a:xfrm>
                <a:off x="2476481" y="2105497"/>
                <a:ext cx="12701" cy="28582"/>
              </a:xfrm>
              <a:prstGeom prst="rect">
                <a:avLst/>
              </a:prstGeom>
              <a:solidFill>
                <a:srgbClr val="000000"/>
              </a:solidFill>
              <a:ln w="3175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79" name="Rectangle 245"/>
              <p:cNvSpPr/>
              <p:nvPr/>
            </p:nvSpPr>
            <p:spPr>
              <a:xfrm>
                <a:off x="2581255" y="2105497"/>
                <a:ext cx="12701" cy="28582"/>
              </a:xfrm>
              <a:prstGeom prst="rect">
                <a:avLst/>
              </a:prstGeom>
              <a:solidFill>
                <a:srgbClr val="000000"/>
              </a:solidFill>
              <a:ln w="3175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80" name="Rectangle 246"/>
              <p:cNvSpPr/>
              <p:nvPr/>
            </p:nvSpPr>
            <p:spPr>
              <a:xfrm>
                <a:off x="2659043" y="2105497"/>
                <a:ext cx="133350" cy="28582"/>
              </a:xfrm>
              <a:prstGeom prst="rect">
                <a:avLst/>
              </a:prstGeom>
              <a:solidFill>
                <a:srgbClr val="008080"/>
              </a:solidFill>
              <a:ln w="3175" cap="flat">
                <a:solidFill>
                  <a:srgbClr val="00808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81" name="Rectangle 247"/>
              <p:cNvSpPr/>
              <p:nvPr/>
            </p:nvSpPr>
            <p:spPr>
              <a:xfrm>
                <a:off x="2849541" y="2105497"/>
                <a:ext cx="133350" cy="28582"/>
              </a:xfrm>
              <a:prstGeom prst="rect">
                <a:avLst/>
              </a:prstGeom>
              <a:solidFill>
                <a:srgbClr val="008080"/>
              </a:solidFill>
              <a:ln w="3175" cap="flat">
                <a:solidFill>
                  <a:srgbClr val="00808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82" name="Rectangle 248"/>
              <p:cNvSpPr/>
              <p:nvPr/>
            </p:nvSpPr>
            <p:spPr>
              <a:xfrm>
                <a:off x="3040040" y="2105497"/>
                <a:ext cx="133350" cy="28582"/>
              </a:xfrm>
              <a:prstGeom prst="rect">
                <a:avLst/>
              </a:prstGeom>
              <a:solidFill>
                <a:srgbClr val="008080"/>
              </a:solidFill>
              <a:ln w="3175" cap="flat">
                <a:solidFill>
                  <a:srgbClr val="00808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83" name="Rectangle 249"/>
              <p:cNvSpPr/>
              <p:nvPr/>
            </p:nvSpPr>
            <p:spPr>
              <a:xfrm>
                <a:off x="3230539" y="2105497"/>
                <a:ext cx="133350" cy="28582"/>
              </a:xfrm>
              <a:prstGeom prst="rect">
                <a:avLst/>
              </a:prstGeom>
              <a:solidFill>
                <a:srgbClr val="008080"/>
              </a:solidFill>
              <a:ln w="3175" cap="flat">
                <a:solidFill>
                  <a:srgbClr val="00808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84" name="Rectangle 250"/>
              <p:cNvSpPr/>
              <p:nvPr/>
            </p:nvSpPr>
            <p:spPr>
              <a:xfrm>
                <a:off x="3438499" y="2105497"/>
                <a:ext cx="12701" cy="28582"/>
              </a:xfrm>
              <a:prstGeom prst="rect">
                <a:avLst/>
              </a:prstGeom>
              <a:solidFill>
                <a:srgbClr val="000000"/>
              </a:solidFill>
              <a:ln w="3175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85" name="Rectangle 251"/>
              <p:cNvSpPr/>
              <p:nvPr/>
            </p:nvSpPr>
            <p:spPr>
              <a:xfrm>
                <a:off x="3552799" y="2105497"/>
                <a:ext cx="12701" cy="28582"/>
              </a:xfrm>
              <a:prstGeom prst="rect">
                <a:avLst/>
              </a:prstGeom>
              <a:solidFill>
                <a:srgbClr val="000000"/>
              </a:solidFill>
              <a:ln w="3175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86" name="Rectangle 252"/>
              <p:cNvSpPr/>
              <p:nvPr/>
            </p:nvSpPr>
            <p:spPr>
              <a:xfrm>
                <a:off x="3621061" y="2086442"/>
                <a:ext cx="28575" cy="47636"/>
              </a:xfrm>
              <a:prstGeom prst="rect">
                <a:avLst/>
              </a:prstGeom>
              <a:solidFill>
                <a:srgbClr val="0080FF"/>
              </a:solidFill>
              <a:ln w="3175" cap="flat">
                <a:solidFill>
                  <a:srgbClr val="0080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87" name="Rectangle 253"/>
              <p:cNvSpPr/>
              <p:nvPr/>
            </p:nvSpPr>
            <p:spPr>
              <a:xfrm>
                <a:off x="3687735" y="2086442"/>
                <a:ext cx="19050" cy="47636"/>
              </a:xfrm>
              <a:prstGeom prst="rect">
                <a:avLst/>
              </a:prstGeom>
              <a:solidFill>
                <a:srgbClr val="0080FF"/>
              </a:solidFill>
              <a:ln w="3175" cap="flat">
                <a:solidFill>
                  <a:srgbClr val="0080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88" name="Rectangle 254"/>
              <p:cNvSpPr/>
              <p:nvPr/>
            </p:nvSpPr>
            <p:spPr>
              <a:xfrm>
                <a:off x="3724247" y="2067388"/>
                <a:ext cx="12701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89" name="Rectangle 255"/>
              <p:cNvSpPr/>
              <p:nvPr/>
            </p:nvSpPr>
            <p:spPr>
              <a:xfrm>
                <a:off x="3763935" y="2067388"/>
                <a:ext cx="19050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90" name="Rectangle 256"/>
              <p:cNvSpPr/>
              <p:nvPr/>
            </p:nvSpPr>
            <p:spPr>
              <a:xfrm>
                <a:off x="3800447" y="2067388"/>
                <a:ext cx="12701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91" name="Rectangle 257"/>
              <p:cNvSpPr/>
              <p:nvPr/>
            </p:nvSpPr>
            <p:spPr>
              <a:xfrm>
                <a:off x="3821084" y="2086442"/>
                <a:ext cx="28575" cy="47636"/>
              </a:xfrm>
              <a:prstGeom prst="rect">
                <a:avLst/>
              </a:prstGeom>
              <a:solidFill>
                <a:srgbClr val="0080FF"/>
              </a:solidFill>
              <a:ln w="3175" cap="flat">
                <a:solidFill>
                  <a:srgbClr val="0080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92" name="Rectangle 258"/>
              <p:cNvSpPr/>
              <p:nvPr/>
            </p:nvSpPr>
            <p:spPr>
              <a:xfrm>
                <a:off x="3906809" y="2086442"/>
                <a:ext cx="28575" cy="47636"/>
              </a:xfrm>
              <a:prstGeom prst="rect">
                <a:avLst/>
              </a:prstGeom>
              <a:solidFill>
                <a:srgbClr val="0080FF"/>
              </a:solidFill>
              <a:ln w="3175" cap="flat">
                <a:solidFill>
                  <a:srgbClr val="0080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93" name="Rectangle 259"/>
              <p:cNvSpPr/>
              <p:nvPr/>
            </p:nvSpPr>
            <p:spPr>
              <a:xfrm>
                <a:off x="3952845" y="2067388"/>
                <a:ext cx="12701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94" name="Rectangle 260"/>
              <p:cNvSpPr/>
              <p:nvPr/>
            </p:nvSpPr>
            <p:spPr>
              <a:xfrm>
                <a:off x="4011583" y="2067388"/>
                <a:ext cx="19050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95" name="Rectangle 261"/>
              <p:cNvSpPr/>
              <p:nvPr/>
            </p:nvSpPr>
            <p:spPr>
              <a:xfrm>
                <a:off x="4078258" y="2067388"/>
                <a:ext cx="19050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96" name="Rectangle 262"/>
              <p:cNvSpPr/>
              <p:nvPr/>
            </p:nvSpPr>
            <p:spPr>
              <a:xfrm>
                <a:off x="4143344" y="2067388"/>
                <a:ext cx="12701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97" name="Rectangle 263"/>
              <p:cNvSpPr/>
              <p:nvPr/>
            </p:nvSpPr>
            <p:spPr>
              <a:xfrm>
                <a:off x="4202082" y="2086442"/>
                <a:ext cx="57150" cy="47636"/>
              </a:xfrm>
              <a:prstGeom prst="rect">
                <a:avLst/>
              </a:prstGeom>
              <a:solidFill>
                <a:srgbClr val="0080FF"/>
              </a:solidFill>
              <a:ln w="3175" cap="flat">
                <a:solidFill>
                  <a:srgbClr val="0080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98" name="Rectangle 264"/>
              <p:cNvSpPr/>
              <p:nvPr/>
            </p:nvSpPr>
            <p:spPr>
              <a:xfrm>
                <a:off x="4352893" y="2067388"/>
                <a:ext cx="12701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99" name="Rectangle 265"/>
              <p:cNvSpPr/>
              <p:nvPr/>
            </p:nvSpPr>
            <p:spPr>
              <a:xfrm>
                <a:off x="4411630" y="2067388"/>
                <a:ext cx="19050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00" name="Rectangle 266"/>
              <p:cNvSpPr/>
              <p:nvPr/>
            </p:nvSpPr>
            <p:spPr>
              <a:xfrm>
                <a:off x="4468780" y="2067388"/>
                <a:ext cx="19050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01" name="Rectangle 267"/>
              <p:cNvSpPr/>
              <p:nvPr/>
            </p:nvSpPr>
            <p:spPr>
              <a:xfrm>
                <a:off x="4573554" y="2086442"/>
                <a:ext cx="66675" cy="47636"/>
              </a:xfrm>
              <a:prstGeom prst="rect">
                <a:avLst/>
              </a:prstGeom>
              <a:solidFill>
                <a:srgbClr val="0080FF"/>
              </a:solidFill>
              <a:ln w="3175" cap="flat">
                <a:solidFill>
                  <a:srgbClr val="0080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02" name="Rectangle 268"/>
              <p:cNvSpPr/>
              <p:nvPr/>
            </p:nvSpPr>
            <p:spPr>
              <a:xfrm>
                <a:off x="4705315" y="2067388"/>
                <a:ext cx="12701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03" name="Rectangle 269"/>
              <p:cNvSpPr/>
              <p:nvPr/>
            </p:nvSpPr>
            <p:spPr>
              <a:xfrm>
                <a:off x="4783103" y="2086442"/>
                <a:ext cx="57150" cy="47636"/>
              </a:xfrm>
              <a:prstGeom prst="rect">
                <a:avLst/>
              </a:prstGeom>
              <a:solidFill>
                <a:srgbClr val="0080FF"/>
              </a:solidFill>
              <a:ln w="3175" cap="flat">
                <a:solidFill>
                  <a:srgbClr val="0080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04" name="Rectangle 270"/>
              <p:cNvSpPr/>
              <p:nvPr/>
            </p:nvSpPr>
            <p:spPr>
              <a:xfrm>
                <a:off x="4933913" y="2067388"/>
                <a:ext cx="12701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05" name="Rectangle 271"/>
              <p:cNvSpPr/>
              <p:nvPr/>
            </p:nvSpPr>
            <p:spPr>
              <a:xfrm>
                <a:off x="4992651" y="2067388"/>
                <a:ext cx="19050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06" name="Rectangle 272"/>
              <p:cNvSpPr/>
              <p:nvPr/>
            </p:nvSpPr>
            <p:spPr>
              <a:xfrm>
                <a:off x="5057738" y="2067388"/>
                <a:ext cx="12701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07" name="Rectangle 273"/>
              <p:cNvSpPr/>
              <p:nvPr/>
            </p:nvSpPr>
            <p:spPr>
              <a:xfrm>
                <a:off x="5154575" y="2086442"/>
                <a:ext cx="66675" cy="47636"/>
              </a:xfrm>
              <a:prstGeom prst="rect">
                <a:avLst/>
              </a:prstGeom>
              <a:solidFill>
                <a:srgbClr val="0080FF"/>
              </a:solidFill>
              <a:ln w="3175" cap="flat">
                <a:solidFill>
                  <a:srgbClr val="0080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08" name="Rectangle 274"/>
              <p:cNvSpPr/>
              <p:nvPr/>
            </p:nvSpPr>
            <p:spPr>
              <a:xfrm>
                <a:off x="5259349" y="2067388"/>
                <a:ext cx="19050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09" name="Rectangle 275"/>
              <p:cNvSpPr/>
              <p:nvPr/>
            </p:nvSpPr>
            <p:spPr>
              <a:xfrm>
                <a:off x="5324436" y="2067388"/>
                <a:ext cx="12701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10" name="Rectangle 276"/>
              <p:cNvSpPr/>
              <p:nvPr/>
            </p:nvSpPr>
            <p:spPr>
              <a:xfrm>
                <a:off x="5391110" y="2067388"/>
                <a:ext cx="12701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11" name="Rectangle 277"/>
              <p:cNvSpPr/>
              <p:nvPr/>
            </p:nvSpPr>
            <p:spPr>
              <a:xfrm>
                <a:off x="5449848" y="2067388"/>
                <a:ext cx="19050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12" name="Rectangle 278"/>
              <p:cNvSpPr/>
              <p:nvPr/>
            </p:nvSpPr>
            <p:spPr>
              <a:xfrm>
                <a:off x="5478422" y="2086442"/>
                <a:ext cx="28575" cy="47636"/>
              </a:xfrm>
              <a:prstGeom prst="rect">
                <a:avLst/>
              </a:prstGeom>
              <a:solidFill>
                <a:srgbClr val="0080FF"/>
              </a:solidFill>
              <a:ln w="3175" cap="flat">
                <a:solidFill>
                  <a:srgbClr val="0080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13" name="Rectangle 279"/>
              <p:cNvSpPr/>
              <p:nvPr/>
            </p:nvSpPr>
            <p:spPr>
              <a:xfrm>
                <a:off x="5564147" y="2086442"/>
                <a:ext cx="28575" cy="47636"/>
              </a:xfrm>
              <a:prstGeom prst="rect">
                <a:avLst/>
              </a:prstGeom>
              <a:solidFill>
                <a:srgbClr val="0080FF"/>
              </a:solidFill>
              <a:ln w="3175" cap="flat">
                <a:solidFill>
                  <a:srgbClr val="0080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14" name="Rectangle 280"/>
              <p:cNvSpPr/>
              <p:nvPr/>
            </p:nvSpPr>
            <p:spPr>
              <a:xfrm>
                <a:off x="5602247" y="2067388"/>
                <a:ext cx="19050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15" name="Rectangle 281"/>
              <p:cNvSpPr/>
              <p:nvPr/>
            </p:nvSpPr>
            <p:spPr>
              <a:xfrm>
                <a:off x="5638758" y="2067388"/>
                <a:ext cx="12701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16" name="Rectangle 282"/>
              <p:cNvSpPr/>
              <p:nvPr/>
            </p:nvSpPr>
            <p:spPr>
              <a:xfrm>
                <a:off x="5678446" y="2067388"/>
                <a:ext cx="19050" cy="66690"/>
              </a:xfrm>
              <a:prstGeom prst="rect">
                <a:avLst/>
              </a:pr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17" name="Rectangle 283"/>
              <p:cNvSpPr/>
              <p:nvPr/>
            </p:nvSpPr>
            <p:spPr>
              <a:xfrm>
                <a:off x="5707021" y="2086442"/>
                <a:ext cx="28575" cy="47636"/>
              </a:xfrm>
              <a:prstGeom prst="rect">
                <a:avLst/>
              </a:prstGeom>
              <a:solidFill>
                <a:srgbClr val="0080FF"/>
              </a:solidFill>
              <a:ln w="3175" cap="flat">
                <a:solidFill>
                  <a:srgbClr val="0080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18" name="Rectangle 284"/>
              <p:cNvSpPr/>
              <p:nvPr/>
            </p:nvSpPr>
            <p:spPr>
              <a:xfrm>
                <a:off x="5773696" y="2086442"/>
                <a:ext cx="28575" cy="47636"/>
              </a:xfrm>
              <a:prstGeom prst="rect">
                <a:avLst/>
              </a:prstGeom>
              <a:solidFill>
                <a:srgbClr val="0080FF"/>
              </a:solidFill>
              <a:ln w="3175" cap="flat">
                <a:solidFill>
                  <a:srgbClr val="0080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19" name="Rectangle 285"/>
              <p:cNvSpPr/>
              <p:nvPr/>
            </p:nvSpPr>
            <p:spPr>
              <a:xfrm>
                <a:off x="5867356" y="2105497"/>
                <a:ext cx="12701" cy="28582"/>
              </a:xfrm>
              <a:prstGeom prst="rect">
                <a:avLst/>
              </a:prstGeom>
              <a:solidFill>
                <a:srgbClr val="000000"/>
              </a:solidFill>
              <a:ln w="3175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20" name="Rectangle 286"/>
              <p:cNvSpPr/>
              <p:nvPr/>
            </p:nvSpPr>
            <p:spPr>
              <a:xfrm>
                <a:off x="5972131" y="2105497"/>
                <a:ext cx="12701" cy="28582"/>
              </a:xfrm>
              <a:prstGeom prst="rect">
                <a:avLst/>
              </a:prstGeom>
              <a:solidFill>
                <a:srgbClr val="000000"/>
              </a:solidFill>
              <a:ln w="3175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21" name="Rectangle 287"/>
              <p:cNvSpPr/>
              <p:nvPr/>
            </p:nvSpPr>
            <p:spPr>
              <a:xfrm>
                <a:off x="6059443" y="2105497"/>
                <a:ext cx="123825" cy="28582"/>
              </a:xfrm>
              <a:prstGeom prst="rect">
                <a:avLst/>
              </a:prstGeom>
              <a:solidFill>
                <a:srgbClr val="008080"/>
              </a:solidFill>
              <a:ln w="3175" cap="flat">
                <a:solidFill>
                  <a:srgbClr val="00808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22" name="Rectangle 288"/>
              <p:cNvSpPr/>
              <p:nvPr/>
            </p:nvSpPr>
            <p:spPr>
              <a:xfrm>
                <a:off x="6249942" y="2105497"/>
                <a:ext cx="123825" cy="28582"/>
              </a:xfrm>
              <a:prstGeom prst="rect">
                <a:avLst/>
              </a:prstGeom>
              <a:solidFill>
                <a:srgbClr val="008080"/>
              </a:solidFill>
              <a:ln w="3175" cap="flat">
                <a:solidFill>
                  <a:srgbClr val="00808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23" name="Rectangle 289"/>
              <p:cNvSpPr/>
              <p:nvPr/>
            </p:nvSpPr>
            <p:spPr>
              <a:xfrm>
                <a:off x="6440440" y="2105497"/>
                <a:ext cx="123825" cy="28582"/>
              </a:xfrm>
              <a:prstGeom prst="rect">
                <a:avLst/>
              </a:prstGeom>
              <a:solidFill>
                <a:srgbClr val="008080"/>
              </a:solidFill>
              <a:ln w="3175" cap="flat">
                <a:solidFill>
                  <a:srgbClr val="00808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24" name="Rectangle 290"/>
              <p:cNvSpPr/>
              <p:nvPr/>
            </p:nvSpPr>
            <p:spPr>
              <a:xfrm>
                <a:off x="6630939" y="2105497"/>
                <a:ext cx="123825" cy="28582"/>
              </a:xfrm>
              <a:prstGeom prst="rect">
                <a:avLst/>
              </a:prstGeom>
              <a:solidFill>
                <a:srgbClr val="008080"/>
              </a:solidFill>
              <a:ln w="3175" cap="flat">
                <a:solidFill>
                  <a:srgbClr val="00808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25" name="Rectangle 291"/>
              <p:cNvSpPr/>
              <p:nvPr/>
            </p:nvSpPr>
            <p:spPr>
              <a:xfrm>
                <a:off x="6829375" y="2105497"/>
                <a:ext cx="12701" cy="28582"/>
              </a:xfrm>
              <a:prstGeom prst="rect">
                <a:avLst/>
              </a:prstGeom>
              <a:solidFill>
                <a:srgbClr val="000000"/>
              </a:solidFill>
              <a:ln w="3175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26" name="Rectangle 292"/>
              <p:cNvSpPr/>
              <p:nvPr/>
            </p:nvSpPr>
            <p:spPr>
              <a:xfrm>
                <a:off x="6943674" y="2105497"/>
                <a:ext cx="12701" cy="28582"/>
              </a:xfrm>
              <a:prstGeom prst="rect">
                <a:avLst/>
              </a:prstGeom>
              <a:solidFill>
                <a:srgbClr val="000000"/>
              </a:solidFill>
              <a:ln w="3175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27" name="Rectangle 293"/>
              <p:cNvSpPr/>
              <p:nvPr/>
            </p:nvSpPr>
            <p:spPr>
              <a:xfrm>
                <a:off x="7010348" y="2086442"/>
                <a:ext cx="12701" cy="47636"/>
              </a:xfrm>
              <a:prstGeom prst="rect">
                <a:avLst/>
              </a:prstGeom>
              <a:solidFill>
                <a:srgbClr val="0080FF"/>
              </a:solidFill>
              <a:ln w="3175" cap="flat">
                <a:solidFill>
                  <a:srgbClr val="0080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529" name="Rectangle 2"/>
            <p:cNvSpPr txBox="1"/>
            <p:nvPr/>
          </p:nvSpPr>
          <p:spPr>
            <a:xfrm>
              <a:off x="3536950" y="2170906"/>
              <a:ext cx="882650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4450" tIns="44450" rIns="44450" bIns="44450" numCol="1" anchor="ctr">
              <a:spAutoFit/>
            </a:bodyPr>
            <a:lstStyle>
              <a:lvl1pPr algn="ctr">
                <a:lnSpc>
                  <a:spcPct val="85000"/>
                </a:lnSpc>
                <a:defRPr sz="1200">
                  <a:solidFill>
                    <a:srgbClr val="000066"/>
                  </a:solidFill>
                </a:defRPr>
              </a:lvl1pPr>
            </a:lstStyle>
            <a:p>
              <a:r>
                <a:t>71 MeV</a:t>
              </a:r>
            </a:p>
          </p:txBody>
        </p:sp>
        <p:sp>
          <p:nvSpPr>
            <p:cNvPr id="530" name="Rectangle 2"/>
            <p:cNvSpPr txBox="1"/>
            <p:nvPr/>
          </p:nvSpPr>
          <p:spPr>
            <a:xfrm>
              <a:off x="6869114" y="2158206"/>
              <a:ext cx="882650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4450" tIns="44450" rIns="44450" bIns="44450" numCol="1" anchor="ctr">
              <a:spAutoFit/>
            </a:bodyPr>
            <a:lstStyle>
              <a:lvl1pPr algn="ctr">
                <a:lnSpc>
                  <a:spcPct val="85000"/>
                </a:lnSpc>
                <a:defRPr sz="1200">
                  <a:solidFill>
                    <a:srgbClr val="000066"/>
                  </a:solidFill>
                </a:defRPr>
              </a:lvl1pPr>
            </a:lstStyle>
            <a:p>
              <a:r>
                <a:t>5 MeV</a:t>
              </a:r>
            </a:p>
          </p:txBody>
        </p:sp>
      </p:grpSp>
      <p:sp>
        <p:nvSpPr>
          <p:cNvPr id="532" name="Rectangle 2"/>
          <p:cNvSpPr txBox="1"/>
          <p:nvPr/>
        </p:nvSpPr>
        <p:spPr>
          <a:xfrm>
            <a:off x="3542303" y="3936279"/>
            <a:ext cx="1893887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450" tIns="44450" rIns="44450" bIns="44450" anchor="ctr">
            <a:spAutoFit/>
          </a:bodyPr>
          <a:lstStyle/>
          <a:p>
            <a:pPr algn="ctr">
              <a:lnSpc>
                <a:spcPct val="85000"/>
              </a:lnSpc>
              <a:defRPr sz="1600">
                <a:solidFill>
                  <a:srgbClr val="000066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t>Pass-1 ‘down’</a:t>
            </a:r>
          </a:p>
        </p:txBody>
      </p:sp>
      <p:sp>
        <p:nvSpPr>
          <p:cNvPr id="533" name="ZoneTexte 300"/>
          <p:cNvSpPr txBox="1"/>
          <p:nvPr/>
        </p:nvSpPr>
        <p:spPr>
          <a:xfrm>
            <a:off x="139699" y="355600"/>
            <a:ext cx="8275154" cy="459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2F97B5"/>
                </a:solidFill>
              </a:defRPr>
            </a:lvl1pPr>
          </a:lstStyle>
          <a:p>
            <a:r>
              <a:t>1 pass up + 1 pass down optics:</a:t>
            </a:r>
          </a:p>
        </p:txBody>
      </p:sp>
      <p:sp>
        <p:nvSpPr>
          <p:cNvPr id="534" name="ZoneTexte 301"/>
          <p:cNvSpPr txBox="1"/>
          <p:nvPr/>
        </p:nvSpPr>
        <p:spPr>
          <a:xfrm>
            <a:off x="3683425" y="849216"/>
            <a:ext cx="5457087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u="sng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More details in tomorrow’s A. Bogacz presentation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1" grpId="1" animBg="1" advAuto="0"/>
      <p:bldP spid="532" grpId="2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Espace réservé du pied de page 3"/>
          <p:cNvSpPr txBox="1"/>
          <p:nvPr/>
        </p:nvSpPr>
        <p:spPr>
          <a:xfrm>
            <a:off x="128378" y="6417960"/>
            <a:ext cx="4840941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French-Ukrainian Workshop</a:t>
            </a:r>
            <a:endParaRPr lang="en-US" dirty="0"/>
          </a:p>
        </p:txBody>
      </p:sp>
      <p:sp>
        <p:nvSpPr>
          <p:cNvPr id="537" name="Espace réservé du numéro de diapositive 4"/>
          <p:cNvSpPr txBox="1">
            <a:spLocks noGrp="1"/>
          </p:cNvSpPr>
          <p:nvPr>
            <p:ph type="sldNum" sz="quarter" idx="2"/>
          </p:nvPr>
        </p:nvSpPr>
        <p:spPr>
          <a:xfrm>
            <a:off x="8530366" y="6398910"/>
            <a:ext cx="358141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pic>
        <p:nvPicPr>
          <p:cNvPr id="538" name="Objet 5" descr="Objet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4734" y="2205169"/>
            <a:ext cx="8247579" cy="2979771"/>
          </a:xfrm>
          <a:prstGeom prst="rect">
            <a:avLst/>
          </a:prstGeom>
          <a:ln w="12700">
            <a:miter lim="400000"/>
          </a:ln>
        </p:spPr>
      </p:pic>
      <p:sp>
        <p:nvSpPr>
          <p:cNvPr id="539" name="Rectangle 6"/>
          <p:cNvSpPr txBox="1"/>
          <p:nvPr/>
        </p:nvSpPr>
        <p:spPr>
          <a:xfrm>
            <a:off x="2126906" y="1527623"/>
            <a:ext cx="4157215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Summary of magnetic element features </a:t>
            </a:r>
          </a:p>
        </p:txBody>
      </p:sp>
      <p:sp>
        <p:nvSpPr>
          <p:cNvPr id="540" name="ZoneTexte 7"/>
          <p:cNvSpPr txBox="1"/>
          <p:nvPr/>
        </p:nvSpPr>
        <p:spPr>
          <a:xfrm>
            <a:off x="139699" y="355600"/>
            <a:ext cx="8275154" cy="459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2F97B5"/>
                </a:solidFill>
              </a:defRPr>
            </a:lvl1pPr>
          </a:lstStyle>
          <a:p>
            <a:r>
              <a:t>Magnets inventory:</a:t>
            </a:r>
          </a:p>
        </p:txBody>
      </p:sp>
      <p:sp>
        <p:nvSpPr>
          <p:cNvPr id="541" name="ZoneTexte 8"/>
          <p:cNvSpPr txBox="1"/>
          <p:nvPr/>
        </p:nvSpPr>
        <p:spPr>
          <a:xfrm>
            <a:off x="488424" y="5317521"/>
            <a:ext cx="2553761" cy="617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Bends: </a:t>
            </a:r>
            <a:r>
              <a:rPr b="1">
                <a:solidFill>
                  <a:srgbClr val="3F8DE2"/>
                </a:solidFill>
              </a:rPr>
              <a:t>70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Quads: </a:t>
            </a:r>
            <a:r>
              <a:rPr b="1">
                <a:solidFill>
                  <a:srgbClr val="FF0000"/>
                </a:solidFill>
              </a:rPr>
              <a:t>114</a:t>
            </a:r>
          </a:p>
        </p:txBody>
      </p:sp>
      <p:sp>
        <p:nvSpPr>
          <p:cNvPr id="542" name="ZoneTexte 9"/>
          <p:cNvSpPr txBox="1"/>
          <p:nvPr/>
        </p:nvSpPr>
        <p:spPr>
          <a:xfrm>
            <a:off x="5067003" y="831222"/>
            <a:ext cx="3919189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 u="sng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C. Vallerand, P.A. Thonet &amp; A. Milanese 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Espace réservé du pied de page 3"/>
          <p:cNvSpPr txBox="1"/>
          <p:nvPr/>
        </p:nvSpPr>
        <p:spPr>
          <a:xfrm>
            <a:off x="128378" y="6417960"/>
            <a:ext cx="4840941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French-Ukrainian Workshop</a:t>
            </a:r>
            <a:endParaRPr lang="en-US" dirty="0"/>
          </a:p>
        </p:txBody>
      </p:sp>
      <p:sp>
        <p:nvSpPr>
          <p:cNvPr id="545" name="Espace réservé du numéro de diapositive 4"/>
          <p:cNvSpPr txBox="1">
            <a:spLocks noGrp="1"/>
          </p:cNvSpPr>
          <p:nvPr>
            <p:ph type="sldNum" sz="quarter" idx="2"/>
          </p:nvPr>
        </p:nvSpPr>
        <p:spPr>
          <a:xfrm>
            <a:off x="8530366" y="6398910"/>
            <a:ext cx="358141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546" name="ZoneTexte 6"/>
          <p:cNvSpPr txBox="1"/>
          <p:nvPr/>
        </p:nvSpPr>
        <p:spPr>
          <a:xfrm>
            <a:off x="403147" y="1098079"/>
            <a:ext cx="8302057" cy="1671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2F97B5"/>
              </a:buClr>
              <a:buSzPct val="100000"/>
              <a:buChar char="▪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Preferred concept: Photocathodes, DC Gun, single cell buncher and SRF accelerator (booster),</a:t>
            </a:r>
          </a:p>
          <a:p>
            <a:pPr marL="285750" indent="-285750">
              <a:lnSpc>
                <a:spcPct val="150000"/>
              </a:lnSpc>
              <a:buClr>
                <a:srgbClr val="2F97B5"/>
              </a:buClr>
              <a:buSzPct val="100000"/>
              <a:buChar char="▪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Laser allows flexible bunching sequence,</a:t>
            </a:r>
          </a:p>
          <a:p>
            <a:pPr marL="285750" indent="-285750">
              <a:lnSpc>
                <a:spcPct val="150000"/>
              </a:lnSpc>
              <a:buClr>
                <a:srgbClr val="2F97B5"/>
              </a:buClr>
              <a:buSzPct val="100000"/>
              <a:buChar char="▪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Nominal repetition rate 40.1 MHz (20</a:t>
            </a:r>
            <a:r>
              <a:rPr baseline="30000"/>
              <a:t>th</a:t>
            </a:r>
            <a:r>
              <a:t> sub-harmonic of 801.56 MHz),</a:t>
            </a:r>
          </a:p>
          <a:p>
            <a:pPr marL="285750" indent="-285750">
              <a:lnSpc>
                <a:spcPct val="150000"/>
              </a:lnSpc>
              <a:buClr>
                <a:srgbClr val="2F97B5"/>
              </a:buClr>
              <a:buSzPct val="100000"/>
              <a:buChar char="▪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Nominal bunch charge: 2.34 10</a:t>
            </a:r>
            <a:r>
              <a:rPr baseline="30000"/>
              <a:t>9 </a:t>
            </a:r>
            <a:r>
              <a:t>e- =  375 pC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t>375 pC x 40 MHz = 15 mA.</a:t>
            </a:r>
          </a:p>
        </p:txBody>
      </p:sp>
      <p:grpSp>
        <p:nvGrpSpPr>
          <p:cNvPr id="551" name="Grouper 10"/>
          <p:cNvGrpSpPr/>
          <p:nvPr/>
        </p:nvGrpSpPr>
        <p:grpSpPr>
          <a:xfrm>
            <a:off x="2875405" y="2921291"/>
            <a:ext cx="6100272" cy="2976326"/>
            <a:chOff x="0" y="0"/>
            <a:chExt cx="6100270" cy="2976324"/>
          </a:xfrm>
        </p:grpSpPr>
        <p:pic>
          <p:nvPicPr>
            <p:cNvPr id="547" name="Picture 2" descr="Picture 2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63207"/>
              <a:ext cx="6100272" cy="29131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550" name="TextBox 90"/>
            <p:cNvGrpSpPr/>
            <p:nvPr/>
          </p:nvGrpSpPr>
          <p:grpSpPr>
            <a:xfrm>
              <a:off x="2000628" y="-1"/>
              <a:ext cx="1575222" cy="461666"/>
              <a:chOff x="0" y="0"/>
              <a:chExt cx="1575221" cy="461664"/>
            </a:xfrm>
          </p:grpSpPr>
          <p:sp>
            <p:nvSpPr>
              <p:cNvPr id="548" name="Rectangle"/>
              <p:cNvSpPr/>
              <p:nvPr/>
            </p:nvSpPr>
            <p:spPr>
              <a:xfrm>
                <a:off x="-1" y="0"/>
                <a:ext cx="1575223" cy="461665"/>
              </a:xfrm>
              <a:prstGeom prst="rect">
                <a:avLst/>
              </a:prstGeom>
              <a:blipFill rotWithShape="1">
                <a:blip r:embed="rId3"/>
                <a:srcRect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49" name="Texte"/>
              <p:cNvSpPr txBox="1"/>
              <p:nvPr/>
            </p:nvSpPr>
            <p:spPr>
              <a:xfrm>
                <a:off x="-1" y="0"/>
                <a:ext cx="1575223" cy="3708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r>
                  <a:t> </a:t>
                </a:r>
              </a:p>
            </p:txBody>
          </p:sp>
        </p:grpSp>
      </p:grpSp>
      <p:sp>
        <p:nvSpPr>
          <p:cNvPr id="552" name="ZoneTexte 12"/>
          <p:cNvSpPr txBox="1"/>
          <p:nvPr/>
        </p:nvSpPr>
        <p:spPr>
          <a:xfrm>
            <a:off x="4394200" y="5574450"/>
            <a:ext cx="4749800" cy="476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20000"/>
              </a:lnSpc>
              <a:defRPr sz="12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350 kV for Sb-based photocathodes (unpolarized)</a:t>
            </a:r>
          </a:p>
          <a:p>
            <a:pPr>
              <a:lnSpc>
                <a:spcPct val="120000"/>
              </a:lnSpc>
              <a:defRPr sz="12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220kV for GaAs photocathodes (polarized) to reduce dark current</a:t>
            </a:r>
          </a:p>
        </p:txBody>
      </p:sp>
      <p:sp>
        <p:nvSpPr>
          <p:cNvPr id="553" name="ZoneTexte 13"/>
          <p:cNvSpPr txBox="1"/>
          <p:nvPr/>
        </p:nvSpPr>
        <p:spPr>
          <a:xfrm>
            <a:off x="6946900" y="596900"/>
            <a:ext cx="1941605" cy="370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u="sng"/>
            </a:lvl1pPr>
          </a:lstStyle>
          <a:p>
            <a:r>
              <a:t>Boris Militsyn</a:t>
            </a:r>
          </a:p>
        </p:txBody>
      </p:sp>
      <p:pic>
        <p:nvPicPr>
          <p:cNvPr id="554" name="Picture 2" descr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800" y="3224009"/>
            <a:ext cx="2636206" cy="2762508"/>
          </a:xfrm>
          <a:prstGeom prst="rect">
            <a:avLst/>
          </a:prstGeom>
          <a:ln>
            <a:solidFill>
              <a:srgbClr val="000000"/>
            </a:solidFill>
            <a:miter/>
          </a:ln>
        </p:spPr>
      </p:pic>
      <p:sp>
        <p:nvSpPr>
          <p:cNvPr id="555" name="ZoneTexte 15"/>
          <p:cNvSpPr txBox="1"/>
          <p:nvPr/>
        </p:nvSpPr>
        <p:spPr>
          <a:xfrm>
            <a:off x="977900" y="6027627"/>
            <a:ext cx="1079500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DC Gun</a:t>
            </a:r>
          </a:p>
        </p:txBody>
      </p:sp>
      <p:sp>
        <p:nvSpPr>
          <p:cNvPr id="556" name="ZoneTexte 16"/>
          <p:cNvSpPr txBox="1"/>
          <p:nvPr/>
        </p:nvSpPr>
        <p:spPr>
          <a:xfrm>
            <a:off x="139700" y="355600"/>
            <a:ext cx="5588000" cy="459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2F97B5"/>
                </a:solidFill>
              </a:defRPr>
            </a:lvl1pPr>
          </a:lstStyle>
          <a:p>
            <a:r>
              <a:t>Electron source and injector: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Espace réservé du pied de page 3"/>
          <p:cNvSpPr txBox="1"/>
          <p:nvPr/>
        </p:nvSpPr>
        <p:spPr>
          <a:xfrm>
            <a:off x="128378" y="6417960"/>
            <a:ext cx="4840941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French-Ukrainian Workshop</a:t>
            </a:r>
            <a:endParaRPr lang="en-US" dirty="0"/>
          </a:p>
        </p:txBody>
      </p:sp>
      <p:sp>
        <p:nvSpPr>
          <p:cNvPr id="559" name="Espace réservé du numéro de diapositive 4"/>
          <p:cNvSpPr txBox="1">
            <a:spLocks noGrp="1"/>
          </p:cNvSpPr>
          <p:nvPr>
            <p:ph type="sldNum" sz="quarter" idx="2"/>
          </p:nvPr>
        </p:nvSpPr>
        <p:spPr>
          <a:xfrm>
            <a:off x="8530366" y="6398910"/>
            <a:ext cx="358141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560" name="ZoneTexte 6"/>
          <p:cNvSpPr txBox="1"/>
          <p:nvPr/>
        </p:nvSpPr>
        <p:spPr>
          <a:xfrm>
            <a:off x="206752" y="1059980"/>
            <a:ext cx="8302057" cy="992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50000"/>
              </a:lnSpc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One purpose of PERLE is to test SRF cavities/cryomodules with beam. </a:t>
            </a:r>
          </a:p>
          <a:p>
            <a:pPr>
              <a:lnSpc>
                <a:spcPct val="150000"/>
              </a:lnSpc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t>Thanks to the flexibility of laser pulse driven photocathode, sub-harmonics are used to test different frequencies with PERLE beam. Two interesting sub harmonics are found: </a:t>
            </a:r>
          </a:p>
        </p:txBody>
      </p:sp>
      <p:sp>
        <p:nvSpPr>
          <p:cNvPr id="561" name="ZoneTexte 8"/>
          <p:cNvSpPr txBox="1"/>
          <p:nvPr/>
        </p:nvSpPr>
        <p:spPr>
          <a:xfrm>
            <a:off x="139700" y="355600"/>
            <a:ext cx="5588000" cy="459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2F97B5"/>
                </a:solidFill>
              </a:defRPr>
            </a:lvl1pPr>
          </a:lstStyle>
          <a:p>
            <a:r>
              <a:t>Injector versatility:</a:t>
            </a:r>
          </a:p>
        </p:txBody>
      </p:sp>
      <p:graphicFrame>
        <p:nvGraphicFramePr>
          <p:cNvPr id="562" name="Table 6"/>
          <p:cNvGraphicFramePr/>
          <p:nvPr/>
        </p:nvGraphicFramePr>
        <p:xfrm>
          <a:off x="633124" y="2680667"/>
          <a:ext cx="3145972" cy="3708400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1160651"/>
                <a:gridCol w="1985321"/>
              </a:tblGrid>
              <a:tr h="370840">
                <a:tc>
                  <a:txBody>
                    <a:bodyPr/>
                    <a:lstStyle/>
                    <a:p>
                      <a:pPr algn="l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Harmonic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</a:rPr>
                        <a:t>Frequency (MHz)</a:t>
                      </a:r>
                    </a:p>
                  </a:txBody>
                  <a:tcPr marL="45720" marR="45720" horzOverflow="overflow"/>
                </a:tc>
              </a:tr>
              <a:tr h="370840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400"/>
                        <a:t>30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400"/>
                        <a:t>325</a:t>
                      </a:r>
                    </a:p>
                  </a:txBody>
                  <a:tcPr marL="45720" marR="45720" horzOverflow="overflow"/>
                </a:tc>
              </a:tr>
              <a:tr h="370840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400"/>
                        <a:t>37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400"/>
                        <a:t>401</a:t>
                      </a:r>
                    </a:p>
                  </a:txBody>
                  <a:tcPr marL="45720" marR="45720" horzOverflow="overflow"/>
                </a:tc>
              </a:tr>
              <a:tr h="370840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400"/>
                        <a:t>39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400"/>
                        <a:t>422</a:t>
                      </a:r>
                    </a:p>
                  </a:txBody>
                  <a:tcPr marL="45720" marR="45720" horzOverflow="overflow"/>
                </a:tc>
              </a:tr>
              <a:tr h="370840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400"/>
                        <a:t>46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400"/>
                        <a:t>499</a:t>
                      </a:r>
                    </a:p>
                  </a:txBody>
                  <a:tcPr marL="45720" marR="45720" horzOverflow="overflow"/>
                </a:tc>
              </a:tr>
              <a:tr h="370840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400"/>
                        <a:t>60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400"/>
                        <a:t>650</a:t>
                      </a:r>
                    </a:p>
                  </a:txBody>
                  <a:tcPr marL="45720" marR="45720" horzOverflow="overflow"/>
                </a:tc>
              </a:tr>
              <a:tr h="370840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400"/>
                        <a:t>65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400"/>
                        <a:t>704</a:t>
                      </a:r>
                    </a:p>
                  </a:txBody>
                  <a:tcPr marL="45720" marR="45720" horzOverflow="overflow"/>
                </a:tc>
              </a:tr>
              <a:tr h="370840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400"/>
                        <a:t>74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400"/>
                        <a:t>802</a:t>
                      </a:r>
                    </a:p>
                  </a:txBody>
                  <a:tcPr marL="45720" marR="45720" horzOverflow="overflow"/>
                </a:tc>
              </a:tr>
              <a:tr h="370840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400"/>
                        <a:t>88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400"/>
                        <a:t>953</a:t>
                      </a:r>
                    </a:p>
                  </a:txBody>
                  <a:tcPr marL="45720" marR="45720" horzOverflow="overflow"/>
                </a:tc>
              </a:tr>
              <a:tr h="370840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400"/>
                        <a:t>120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400"/>
                        <a:t>1300</a:t>
                      </a:r>
                    </a:p>
                  </a:txBody>
                  <a:tcPr marL="45720" marR="45720" horzOverflow="overflow"/>
                </a:tc>
              </a:tr>
            </a:tbl>
          </a:graphicData>
        </a:graphic>
      </p:graphicFrame>
      <p:graphicFrame>
        <p:nvGraphicFramePr>
          <p:cNvPr id="563" name="Table 9"/>
          <p:cNvGraphicFramePr/>
          <p:nvPr/>
        </p:nvGraphicFramePr>
        <p:xfrm>
          <a:off x="4763215" y="3253551"/>
          <a:ext cx="3145972" cy="2225040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1168028"/>
                <a:gridCol w="1977944"/>
              </a:tblGrid>
              <a:tr h="370840">
                <a:tc>
                  <a:txBody>
                    <a:bodyPr/>
                    <a:lstStyle/>
                    <a:p>
                      <a:pPr algn="l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Harmonic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Frequency (MHz)</a:t>
                      </a:r>
                    </a:p>
                  </a:txBody>
                  <a:tcPr marL="45720" marR="45720" horzOverflow="overflow"/>
                </a:tc>
              </a:tr>
              <a:tr h="370840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29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352</a:t>
                      </a:r>
                    </a:p>
                  </a:txBody>
                  <a:tcPr marL="45720" marR="45720" horzOverflow="overflow"/>
                </a:tc>
              </a:tr>
              <a:tr h="370840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33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401</a:t>
                      </a:r>
                    </a:p>
                  </a:txBody>
                  <a:tcPr marL="45720" marR="45720" horzOverflow="overflow"/>
                </a:tc>
              </a:tr>
              <a:tr h="370840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58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704</a:t>
                      </a:r>
                    </a:p>
                  </a:txBody>
                  <a:tcPr marL="45720" marR="45720" horzOverflow="overflow"/>
                </a:tc>
              </a:tr>
              <a:tr h="370840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66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802</a:t>
                      </a:r>
                    </a:p>
                  </a:txBody>
                  <a:tcPr marL="45720" marR="45720" horzOverflow="overflow"/>
                </a:tc>
              </a:tr>
              <a:tr h="370840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107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1300</a:t>
                      </a:r>
                    </a:p>
                  </a:txBody>
                  <a:tcPr marL="45720" marR="45720" horzOverflow="overflow"/>
                </a:tc>
              </a:tr>
            </a:tbl>
          </a:graphicData>
        </a:graphic>
      </p:graphicFrame>
      <p:sp>
        <p:nvSpPr>
          <p:cNvPr id="564" name="ZoneTexte 1"/>
          <p:cNvSpPr txBox="1"/>
          <p:nvPr/>
        </p:nvSpPr>
        <p:spPr>
          <a:xfrm>
            <a:off x="7277100" y="791864"/>
            <a:ext cx="1586007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u="sng"/>
            </a:lvl1pPr>
          </a:lstStyle>
          <a:p>
            <a:r>
              <a:t>Erk Jensen</a:t>
            </a:r>
          </a:p>
        </p:txBody>
      </p:sp>
      <p:sp>
        <p:nvSpPr>
          <p:cNvPr id="565" name="ZoneTexte 2"/>
          <p:cNvSpPr txBox="1"/>
          <p:nvPr/>
        </p:nvSpPr>
        <p:spPr>
          <a:xfrm>
            <a:off x="5109019" y="2794967"/>
            <a:ext cx="2104582" cy="384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600"/>
            </a:pPr>
            <a:r>
              <a:t>f</a:t>
            </a:r>
            <a:r>
              <a:rPr baseline="-25000"/>
              <a:t>0</a:t>
            </a:r>
            <a:r>
              <a:t> = 12.146 MHz</a:t>
            </a:r>
          </a:p>
        </p:txBody>
      </p:sp>
      <p:sp>
        <p:nvSpPr>
          <p:cNvPr id="566" name="ZoneTexte 12"/>
          <p:cNvSpPr txBox="1"/>
          <p:nvPr/>
        </p:nvSpPr>
        <p:spPr>
          <a:xfrm>
            <a:off x="1083118" y="2329414"/>
            <a:ext cx="2104582" cy="384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600"/>
            </a:pPr>
            <a:r>
              <a:t>f</a:t>
            </a:r>
            <a:r>
              <a:rPr baseline="-25000"/>
              <a:t>0</a:t>
            </a:r>
            <a:r>
              <a:t> = 10.835 MHz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Espace réservé du pied de page 3"/>
          <p:cNvSpPr txBox="1"/>
          <p:nvPr/>
        </p:nvSpPr>
        <p:spPr>
          <a:xfrm>
            <a:off x="128378" y="6417960"/>
            <a:ext cx="4840941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French-Ukrainian Workshop</a:t>
            </a:r>
            <a:endParaRPr lang="en-US" dirty="0"/>
          </a:p>
        </p:txBody>
      </p:sp>
      <p:sp>
        <p:nvSpPr>
          <p:cNvPr id="569" name="Espace réservé du numéro de diapositive 4"/>
          <p:cNvSpPr txBox="1">
            <a:spLocks noGrp="1"/>
          </p:cNvSpPr>
          <p:nvPr>
            <p:ph type="sldNum" sz="quarter" idx="2"/>
          </p:nvPr>
        </p:nvSpPr>
        <p:spPr>
          <a:xfrm>
            <a:off x="8530366" y="6398910"/>
            <a:ext cx="358141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graphicFrame>
        <p:nvGraphicFramePr>
          <p:cNvPr id="570" name="Content Placeholder 4"/>
          <p:cNvGraphicFramePr/>
          <p:nvPr/>
        </p:nvGraphicFramePr>
        <p:xfrm>
          <a:off x="128378" y="2060722"/>
          <a:ext cx="4443623" cy="2809638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2068582"/>
                <a:gridCol w="2375041"/>
              </a:tblGrid>
              <a:tr h="312182">
                <a:tc>
                  <a:txBody>
                    <a:bodyPr/>
                    <a:lstStyle/>
                    <a:p>
                      <a:pPr algn="l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Programme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Frequency (MHz)</a:t>
                      </a:r>
                    </a:p>
                  </a:txBody>
                  <a:tcPr marL="45720" marR="45720" horzOverflow="overflow"/>
                </a:tc>
              </a:tr>
              <a:tr h="312182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LHC, spare and more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401 MHz</a:t>
                      </a:r>
                    </a:p>
                  </a:txBody>
                  <a:tcPr marL="45720" marR="45720" horzOverflow="overflow"/>
                </a:tc>
              </a:tr>
              <a:tr h="312182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LHC upgrade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200 MHz, 802 MHz</a:t>
                      </a:r>
                    </a:p>
                  </a:txBody>
                  <a:tcPr marL="45720" marR="45720" horzOverflow="overflow"/>
                </a:tc>
              </a:tr>
              <a:tr h="312182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HIE-ISOLDE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101 MHz</a:t>
                      </a:r>
                    </a:p>
                  </a:txBody>
                  <a:tcPr marL="45720" marR="45720" horzOverflow="overflow"/>
                </a:tc>
              </a:tr>
              <a:tr h="312182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HL-LHC crab cavities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401 MHz</a:t>
                      </a:r>
                    </a:p>
                  </a:txBody>
                  <a:tcPr marL="45720" marR="45720" horzOverflow="overflow"/>
                </a:tc>
              </a:tr>
              <a:tr h="312182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Linac 4 (NC)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352 MHz</a:t>
                      </a:r>
                    </a:p>
                  </a:txBody>
                  <a:tcPr marL="45720" marR="45720" horzOverflow="overflow"/>
                </a:tc>
              </a:tr>
              <a:tr h="312182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SPL (ESS)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704 MHz</a:t>
                      </a:r>
                    </a:p>
                  </a:txBody>
                  <a:tcPr marL="45720" marR="45720" horzOverflow="overflow"/>
                </a:tc>
              </a:tr>
              <a:tr h="312182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LHeC, FCC-he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802 MHz</a:t>
                      </a:r>
                    </a:p>
                  </a:txBody>
                  <a:tcPr marL="45720" marR="45720" horzOverflow="overflow"/>
                </a:tc>
              </a:tr>
              <a:tr h="312182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FCC-ee, FCC-hh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401 MHz &amp; 802 MHz</a:t>
                      </a:r>
                    </a:p>
                  </a:txBody>
                  <a:tcPr marL="45720" marR="45720" horzOverflow="overflow"/>
                </a:tc>
              </a:tr>
            </a:tbl>
          </a:graphicData>
        </a:graphic>
      </p:graphicFrame>
      <p:graphicFrame>
        <p:nvGraphicFramePr>
          <p:cNvPr id="571" name="Content Placeholder 4"/>
          <p:cNvGraphicFramePr/>
          <p:nvPr/>
        </p:nvGraphicFramePr>
        <p:xfrm>
          <a:off x="4744985" y="2060726"/>
          <a:ext cx="4224173" cy="2926080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1991924"/>
                <a:gridCol w="2232249"/>
              </a:tblGrid>
              <a:tr h="170602">
                <a:tc>
                  <a:txBody>
                    <a:bodyPr/>
                    <a:lstStyle/>
                    <a:p>
                      <a:pPr algn="l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Programme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Frequency (MHz)</a:t>
                      </a:r>
                    </a:p>
                  </a:txBody>
                  <a:tcPr marL="45720" marR="45720" horzOverflow="overflow"/>
                </a:tc>
              </a:tr>
              <a:tr h="173940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300">
                          <a:latin typeface="Arial"/>
                          <a:ea typeface="Arial"/>
                          <a:cs typeface="Arial"/>
                          <a:sym typeface="Arial"/>
                        </a:rPr>
                        <a:t>ILC, X-FEL, LCLS-2, CBETA, CERL, MESA…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1,300 MHz</a:t>
                      </a:r>
                    </a:p>
                  </a:txBody>
                  <a:tcPr marL="45720" marR="45720" horzOverflow="overflow"/>
                </a:tc>
              </a:tr>
              <a:tr h="170602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PIP-II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650 MHz</a:t>
                      </a:r>
                    </a:p>
                  </a:txBody>
                  <a:tcPr marL="45720" marR="45720" horzOverflow="overflow"/>
                </a:tc>
              </a:tr>
              <a:tr h="170602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SNS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805 MHz</a:t>
                      </a:r>
                    </a:p>
                  </a:txBody>
                  <a:tcPr marL="45720" marR="45720" horzOverflow="overflow"/>
                </a:tc>
              </a:tr>
              <a:tr h="170602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PERLE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802 MHz</a:t>
                      </a:r>
                    </a:p>
                  </a:txBody>
                  <a:tcPr marL="45720" marR="45720" horzOverflow="overflow"/>
                </a:tc>
              </a:tr>
              <a:tr h="170602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ESS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352 MHz, 704 MHz</a:t>
                      </a:r>
                    </a:p>
                  </a:txBody>
                  <a:tcPr marL="45720" marR="45720" horzOverflow="overflow"/>
                </a:tc>
              </a:tr>
              <a:tr h="170602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eRHIC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422 MHz</a:t>
                      </a:r>
                    </a:p>
                  </a:txBody>
                  <a:tcPr marL="45720" marR="45720" horzOverflow="overflow"/>
                </a:tc>
              </a:tr>
              <a:tr h="170602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JLAB MEIC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953 MHz</a:t>
                      </a:r>
                    </a:p>
                  </a:txBody>
                  <a:tcPr marL="45720" marR="45720" horzOverflow="overflow"/>
                </a:tc>
              </a:tr>
              <a:tr h="170602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JAERI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500 MHz</a:t>
                      </a:r>
                    </a:p>
                  </a:txBody>
                  <a:tcPr marL="45720" marR="45720" horzOverflow="overflow"/>
                </a:tc>
              </a:tr>
            </a:tbl>
          </a:graphicData>
        </a:graphic>
      </p:graphicFrame>
      <p:sp>
        <p:nvSpPr>
          <p:cNvPr id="572" name="ZoneTexte 7"/>
          <p:cNvSpPr txBox="1"/>
          <p:nvPr/>
        </p:nvSpPr>
        <p:spPr>
          <a:xfrm>
            <a:off x="1625600" y="1587500"/>
            <a:ext cx="1270000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@ CERN</a:t>
            </a:r>
          </a:p>
        </p:txBody>
      </p:sp>
      <p:sp>
        <p:nvSpPr>
          <p:cNvPr id="573" name="ZoneTexte 8"/>
          <p:cNvSpPr txBox="1"/>
          <p:nvPr/>
        </p:nvSpPr>
        <p:spPr>
          <a:xfrm>
            <a:off x="5930900" y="1587500"/>
            <a:ext cx="2057400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International</a:t>
            </a:r>
          </a:p>
        </p:txBody>
      </p:sp>
      <p:sp>
        <p:nvSpPr>
          <p:cNvPr id="574" name="ZoneTexte 10"/>
          <p:cNvSpPr txBox="1"/>
          <p:nvPr/>
        </p:nvSpPr>
        <p:spPr>
          <a:xfrm>
            <a:off x="139700" y="355600"/>
            <a:ext cx="5588000" cy="459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2F97B5"/>
                </a:solidFill>
              </a:defRPr>
            </a:lvl1pPr>
          </a:lstStyle>
          <a:p>
            <a:r>
              <a:t>Injector versatility: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Espace réservé du pied de page 3"/>
          <p:cNvSpPr txBox="1"/>
          <p:nvPr/>
        </p:nvSpPr>
        <p:spPr>
          <a:xfrm>
            <a:off x="128378" y="6417960"/>
            <a:ext cx="4840941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French-Ukrainian Workshop</a:t>
            </a:r>
            <a:endParaRPr lang="en-US" dirty="0"/>
          </a:p>
        </p:txBody>
      </p:sp>
      <p:sp>
        <p:nvSpPr>
          <p:cNvPr id="577" name="Espace réservé du numéro de diapositive 4"/>
          <p:cNvSpPr txBox="1">
            <a:spLocks noGrp="1"/>
          </p:cNvSpPr>
          <p:nvPr>
            <p:ph type="sldNum" sz="quarter" idx="2"/>
          </p:nvPr>
        </p:nvSpPr>
        <p:spPr>
          <a:xfrm>
            <a:off x="8530366" y="6398910"/>
            <a:ext cx="358141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pic>
        <p:nvPicPr>
          <p:cNvPr id="578" name="Objet 5" descr="Objet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863" y="1409091"/>
            <a:ext cx="6875545" cy="3112885"/>
          </a:xfrm>
          <a:prstGeom prst="rect">
            <a:avLst/>
          </a:prstGeom>
          <a:ln w="12700">
            <a:miter lim="400000"/>
          </a:ln>
        </p:spPr>
      </p:pic>
      <p:sp>
        <p:nvSpPr>
          <p:cNvPr id="579" name="ZoneTexte 9"/>
          <p:cNvSpPr txBox="1"/>
          <p:nvPr/>
        </p:nvSpPr>
        <p:spPr>
          <a:xfrm>
            <a:off x="128377" y="404746"/>
            <a:ext cx="5453616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2F97B5"/>
                </a:solidFill>
              </a:defRPr>
            </a:lvl1pPr>
          </a:lstStyle>
          <a:p>
            <a:r>
              <a:t>Main cavity parameters</a:t>
            </a:r>
          </a:p>
        </p:txBody>
      </p:sp>
      <p:grpSp>
        <p:nvGrpSpPr>
          <p:cNvPr id="582" name="Grouper"/>
          <p:cNvGrpSpPr/>
          <p:nvPr/>
        </p:nvGrpSpPr>
        <p:grpSpPr>
          <a:xfrm>
            <a:off x="2053347" y="4510366"/>
            <a:ext cx="4821666" cy="1523692"/>
            <a:chOff x="0" y="0"/>
            <a:chExt cx="4821664" cy="1523690"/>
          </a:xfrm>
        </p:grpSpPr>
        <p:pic>
          <p:nvPicPr>
            <p:cNvPr id="580" name="pasted-image.tiff" descr="pasted-image.tif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544425" cy="15236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1" name="pasted-image.tiff" descr="pasted-image.tif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47792" y="7758"/>
              <a:ext cx="273873" cy="11884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Espace réservé du pied de page 3"/>
          <p:cNvSpPr txBox="1"/>
          <p:nvPr/>
        </p:nvSpPr>
        <p:spPr>
          <a:xfrm>
            <a:off x="128378" y="6417960"/>
            <a:ext cx="4840941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French-Ukrainian Workshop</a:t>
            </a:r>
            <a:endParaRPr lang="en-US" dirty="0"/>
          </a:p>
        </p:txBody>
      </p:sp>
      <p:sp>
        <p:nvSpPr>
          <p:cNvPr id="585" name="Espace réservé du numéro de diapositive 4"/>
          <p:cNvSpPr txBox="1">
            <a:spLocks noGrp="1"/>
          </p:cNvSpPr>
          <p:nvPr>
            <p:ph type="sldNum" sz="quarter" idx="2"/>
          </p:nvPr>
        </p:nvSpPr>
        <p:spPr>
          <a:xfrm>
            <a:off x="8530366" y="6398910"/>
            <a:ext cx="358141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sp>
        <p:nvSpPr>
          <p:cNvPr id="586" name="ZoneTexte 9"/>
          <p:cNvSpPr txBox="1"/>
          <p:nvPr/>
        </p:nvSpPr>
        <p:spPr>
          <a:xfrm>
            <a:off x="128377" y="404746"/>
            <a:ext cx="5453616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2F97B5"/>
                </a:solidFill>
              </a:defRPr>
            </a:lvl1pPr>
          </a:lstStyle>
          <a:p>
            <a:r>
              <a:t>Cavity fabrication status: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31" y="864487"/>
            <a:ext cx="8785345" cy="555347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Espace réservé du pied de page 3"/>
          <p:cNvSpPr txBox="1"/>
          <p:nvPr/>
        </p:nvSpPr>
        <p:spPr>
          <a:xfrm>
            <a:off x="128378" y="6417960"/>
            <a:ext cx="4840941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French-Ukrainian Workshop</a:t>
            </a:r>
            <a:endParaRPr lang="en-US" dirty="0"/>
          </a:p>
        </p:txBody>
      </p:sp>
      <p:sp>
        <p:nvSpPr>
          <p:cNvPr id="585" name="Espace réservé du numéro de diapositive 4"/>
          <p:cNvSpPr txBox="1">
            <a:spLocks noGrp="1"/>
          </p:cNvSpPr>
          <p:nvPr>
            <p:ph type="sldNum" sz="quarter" idx="2"/>
          </p:nvPr>
        </p:nvSpPr>
        <p:spPr>
          <a:xfrm>
            <a:off x="8530366" y="6398910"/>
            <a:ext cx="358141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sp>
        <p:nvSpPr>
          <p:cNvPr id="586" name="ZoneTexte 9"/>
          <p:cNvSpPr txBox="1"/>
          <p:nvPr/>
        </p:nvSpPr>
        <p:spPr>
          <a:xfrm>
            <a:off x="128377" y="404746"/>
            <a:ext cx="5453616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2F97B5"/>
                </a:solidFill>
              </a:defRPr>
            </a:lvl1pPr>
          </a:lstStyle>
          <a:p>
            <a:r>
              <a:t>Cavity fabrication status: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96" y="1322917"/>
            <a:ext cx="2912140" cy="214841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996" y="3811113"/>
            <a:ext cx="3319765" cy="175148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8693" y="1719847"/>
            <a:ext cx="4966464" cy="276748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199467" y="4800600"/>
            <a:ext cx="4394200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rPr>
              <a:t>The first </a:t>
            </a:r>
            <a:r>
              <a:rPr kumimoji="0" lang="en-GB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rPr>
              <a:t>Nb</a:t>
            </a:r>
            <a:r>
              <a:rPr kumimoji="0" lang="en-GB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rPr>
              <a:t> </a:t>
            </a:r>
            <a:r>
              <a:rPr kumimoji="0" lang="en-GB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rPr>
              <a:t>802 MHz five</a:t>
            </a:r>
            <a:r>
              <a:rPr kumimoji="0" lang="en-GB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rPr>
              <a:t>-Cell</a:t>
            </a:r>
            <a:r>
              <a:rPr kumimoji="0" lang="en-GB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rPr>
              <a:t> cavity fabricated mid-October at JLAB </a:t>
            </a:r>
            <a:r>
              <a:rPr kumimoji="0" lang="en-GB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ws Gothic MT"/>
                <a:ea typeface="News Gothic MT"/>
                <a:cs typeface="News Gothic MT"/>
                <a:sym typeface="News Gothic MT"/>
              </a:rPr>
              <a:t> 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News Gothic MT"/>
              <a:ea typeface="News Gothic MT"/>
              <a:cs typeface="News Gothic MT"/>
              <a:sym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102367402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Espace réservé du pied de page 3"/>
          <p:cNvSpPr txBox="1"/>
          <p:nvPr/>
        </p:nvSpPr>
        <p:spPr>
          <a:xfrm>
            <a:off x="128378" y="6417960"/>
            <a:ext cx="4840941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French-Ukrainian</a:t>
            </a:r>
            <a:r>
              <a:rPr dirty="0" smtClean="0"/>
              <a:t> </a:t>
            </a:r>
            <a:r>
              <a:rPr dirty="0"/>
              <a:t>Workshop</a:t>
            </a:r>
          </a:p>
        </p:txBody>
      </p:sp>
      <p:sp>
        <p:nvSpPr>
          <p:cNvPr id="129" name="Espace réservé du numéro de diapositive 4"/>
          <p:cNvSpPr txBox="1">
            <a:spLocks noGrp="1"/>
          </p:cNvSpPr>
          <p:nvPr>
            <p:ph type="sldNum" sz="quarter" idx="2"/>
          </p:nvPr>
        </p:nvSpPr>
        <p:spPr>
          <a:xfrm>
            <a:off x="8657366" y="6398910"/>
            <a:ext cx="231141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131" name="ZoneTexte 9"/>
          <p:cNvSpPr txBox="1"/>
          <p:nvPr/>
        </p:nvSpPr>
        <p:spPr>
          <a:xfrm>
            <a:off x="139700" y="355600"/>
            <a:ext cx="5588000" cy="459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2F97B5"/>
                </a:solidFill>
              </a:defRPr>
            </a:lvl1pPr>
          </a:lstStyle>
          <a:p>
            <a:r>
              <a:t>Introduction:</a:t>
            </a:r>
          </a:p>
        </p:txBody>
      </p:sp>
      <p:sp>
        <p:nvSpPr>
          <p:cNvPr id="132" name="PERLE is a high current, multi-turn ERL facility, designed to study and validate main principles of the Large Hadron Electron Collider (LHeC).…"/>
          <p:cNvSpPr txBox="1"/>
          <p:nvPr/>
        </p:nvSpPr>
        <p:spPr>
          <a:xfrm>
            <a:off x="225620" y="1025313"/>
            <a:ext cx="8214360" cy="138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lnSpc>
                <a:spcPct val="150000"/>
              </a:lnSpc>
            </a:pPr>
            <a:r>
              <a:rPr sz="1600" dirty="0">
                <a:latin typeface="Arial"/>
                <a:ea typeface="Arial"/>
                <a:cs typeface="Arial"/>
                <a:sym typeface="Arial"/>
              </a:rPr>
              <a:t>PERLE is a high current, multi-turn ERL facility, designed to study and validate main principles of the Large Hadron Electron Collider (LHeC). </a:t>
            </a:r>
          </a:p>
          <a:p>
            <a:pPr algn="just">
              <a:lnSpc>
                <a:spcPct val="150000"/>
              </a:lnSpc>
            </a:pPr>
            <a:r>
              <a:rPr sz="1600" dirty="0">
                <a:latin typeface="Arial"/>
                <a:ea typeface="Arial"/>
                <a:cs typeface="Arial"/>
                <a:sym typeface="Arial"/>
              </a:rPr>
              <a:t>The Orsay realization of PERLE (Called PERLE@Orsay) is a smaller version (400 MeV) with the same design challenges and the same beam parameters: </a:t>
            </a:r>
            <a:r>
              <a:rPr dirty="0"/>
              <a:t>  </a:t>
            </a:r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7004094"/>
              </p:ext>
            </p:extLst>
          </p:nvPr>
        </p:nvGraphicFramePr>
        <p:xfrm>
          <a:off x="1989668" y="2827861"/>
          <a:ext cx="5122334" cy="3225802"/>
        </p:xfrm>
        <a:graphic>
          <a:graphicData uri="http://schemas.openxmlformats.org/drawingml/2006/table">
            <a:tbl>
              <a:tblPr firstRow="1" firstCol="1" bandRow="1"/>
              <a:tblGrid>
                <a:gridCol w="2531067"/>
                <a:gridCol w="1341645"/>
                <a:gridCol w="1249622"/>
              </a:tblGrid>
              <a:tr h="38896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Calibri" charset="0"/>
                          <a:ea typeface="ＭＳ 明朝" charset="-128"/>
                          <a:cs typeface="Times New Roman" charset="0"/>
                        </a:rPr>
                        <a:t>Target Parameter</a:t>
                      </a:r>
                      <a:endParaRPr lang="fr-FR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Calibri" charset="0"/>
                          <a:ea typeface="ＭＳ 明朝" charset="-128"/>
                          <a:cs typeface="Times New Roman" charset="0"/>
                        </a:rPr>
                        <a:t>Unit</a:t>
                      </a:r>
                      <a:endParaRPr lang="fr-FR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  <a:latin typeface="Calibri" charset="0"/>
                          <a:ea typeface="ＭＳ 明朝" charset="-128"/>
                          <a:cs typeface="Times New Roman" charset="0"/>
                        </a:rPr>
                        <a:t>Value</a:t>
                      </a:r>
                      <a:endParaRPr lang="fr-FR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994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charset="0"/>
                          <a:ea typeface="ＭＳ 明朝" charset="-128"/>
                          <a:cs typeface="Times New Roman" charset="0"/>
                        </a:rPr>
                        <a:t>Injection energy</a:t>
                      </a:r>
                      <a:endParaRPr lang="fr-FR" sz="1200" dirty="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charset="0"/>
                          <a:ea typeface="ＭＳ 明朝" charset="-128"/>
                          <a:cs typeface="Times New Roman" charset="0"/>
                        </a:rPr>
                        <a:t>MeV</a:t>
                      </a:r>
                      <a:endParaRPr lang="fr-FR" sz="1200" dirty="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  <a:latin typeface="Calibri" charset="0"/>
                          <a:ea typeface="ＭＳ 明朝" charset="-128"/>
                          <a:cs typeface="Times New Roman" charset="0"/>
                        </a:rPr>
                        <a:t>5</a:t>
                      </a:r>
                      <a:endParaRPr lang="fr-FR" sz="1200" dirty="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8178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charset="0"/>
                          <a:ea typeface="ＭＳ 明朝" charset="-128"/>
                          <a:cs typeface="Times New Roman" charset="0"/>
                        </a:rPr>
                        <a:t>Electron beam energy</a:t>
                      </a:r>
                      <a:endParaRPr lang="fr-FR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charset="0"/>
                          <a:ea typeface="ＭＳ 明朝" charset="-128"/>
                          <a:cs typeface="Times New Roman" charset="0"/>
                        </a:rPr>
                        <a:t>MeV</a:t>
                      </a:r>
                      <a:endParaRPr lang="fr-FR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charset="0"/>
                          <a:ea typeface="ＭＳ 明朝" charset="-128"/>
                          <a:cs typeface="Times New Roman" charset="0"/>
                        </a:rPr>
                        <a:t>400</a:t>
                      </a:r>
                      <a:endParaRPr lang="fr-FR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6994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charset="0"/>
                          <a:ea typeface="ＭＳ 明朝" charset="-128"/>
                          <a:cs typeface="Times New Roman" charset="0"/>
                        </a:rPr>
                        <a:t>Normalised Emittance γε</a:t>
                      </a:r>
                      <a:r>
                        <a:rPr lang="en-GB" sz="1200" baseline="-25000">
                          <a:effectLst/>
                          <a:latin typeface="Calibri" charset="0"/>
                          <a:ea typeface="ＭＳ 明朝" charset="-128"/>
                          <a:cs typeface="Times New Roman" charset="0"/>
                        </a:rPr>
                        <a:t>x,y</a:t>
                      </a:r>
                      <a:endParaRPr lang="fr-FR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charset="0"/>
                          <a:ea typeface="ＭＳ 明朝" charset="-128"/>
                          <a:cs typeface="Times New Roman" charset="0"/>
                        </a:rPr>
                        <a:t>mm </a:t>
                      </a:r>
                      <a:r>
                        <a:rPr lang="en-GB" sz="1200" dirty="0" err="1">
                          <a:effectLst/>
                          <a:latin typeface="Calibri" charset="0"/>
                          <a:ea typeface="ＭＳ 明朝" charset="-128"/>
                          <a:cs typeface="Times New Roman" charset="0"/>
                        </a:rPr>
                        <a:t>mrad</a:t>
                      </a:r>
                      <a:endParaRPr lang="fr-FR" sz="1200" dirty="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charset="0"/>
                          <a:ea typeface="ＭＳ 明朝" charset="-128"/>
                          <a:cs typeface="Times New Roman" charset="0"/>
                        </a:rPr>
                        <a:t>6</a:t>
                      </a:r>
                      <a:endParaRPr lang="fr-FR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4893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charset="0"/>
                          <a:ea typeface="ＭＳ 明朝" charset="-128"/>
                          <a:cs typeface="Times New Roman" charset="0"/>
                        </a:rPr>
                        <a:t>Average beam current</a:t>
                      </a:r>
                      <a:endParaRPr lang="fr-FR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charset="0"/>
                          <a:ea typeface="ＭＳ 明朝" charset="-128"/>
                          <a:cs typeface="Times New Roman" charset="0"/>
                        </a:rPr>
                        <a:t>mA</a:t>
                      </a:r>
                      <a:endParaRPr lang="fr-FR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charset="0"/>
                          <a:ea typeface="ＭＳ 明朝" charset="-128"/>
                          <a:cs typeface="Times New Roman" charset="0"/>
                        </a:rPr>
                        <a:t>15</a:t>
                      </a:r>
                      <a:endParaRPr lang="fr-FR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405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charset="0"/>
                          <a:ea typeface="ＭＳ 明朝" charset="-128"/>
                          <a:cs typeface="Times New Roman" charset="0"/>
                        </a:rPr>
                        <a:t>Bunch charge</a:t>
                      </a:r>
                      <a:endParaRPr lang="fr-FR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charset="0"/>
                          <a:ea typeface="ＭＳ 明朝" charset="-128"/>
                          <a:cs typeface="Times New Roman" charset="0"/>
                        </a:rPr>
                        <a:t>pC</a:t>
                      </a:r>
                      <a:endParaRPr lang="fr-FR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charset="0"/>
                          <a:ea typeface="ＭＳ 明朝" charset="-128"/>
                          <a:cs typeface="Times New Roman" charset="0"/>
                        </a:rPr>
                        <a:t>375</a:t>
                      </a:r>
                      <a:endParaRPr lang="fr-FR" sz="1200" dirty="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4893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charset="0"/>
                          <a:ea typeface="ＭＳ 明朝" charset="-128"/>
                          <a:cs typeface="Times New Roman" charset="0"/>
                        </a:rPr>
                        <a:t>Bunch length</a:t>
                      </a:r>
                      <a:endParaRPr lang="fr-FR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charset="0"/>
                          <a:ea typeface="ＭＳ 明朝" charset="-128"/>
                          <a:cs typeface="Times New Roman" charset="0"/>
                        </a:rPr>
                        <a:t>mm</a:t>
                      </a:r>
                      <a:endParaRPr lang="fr-FR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charset="0"/>
                          <a:ea typeface="ＭＳ 明朝" charset="-128"/>
                          <a:cs typeface="Times New Roman" charset="0"/>
                        </a:rPr>
                        <a:t>3</a:t>
                      </a:r>
                      <a:endParaRPr lang="fr-FR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6130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charset="0"/>
                          <a:ea typeface="ＭＳ 明朝" charset="-128"/>
                          <a:cs typeface="Times New Roman" charset="0"/>
                        </a:rPr>
                        <a:t>Bunch spacing</a:t>
                      </a:r>
                      <a:endParaRPr lang="fr-FR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charset="0"/>
                          <a:ea typeface="ＭＳ 明朝" charset="-128"/>
                          <a:cs typeface="Times New Roman" charset="0"/>
                        </a:rPr>
                        <a:t>ns</a:t>
                      </a:r>
                      <a:endParaRPr lang="fr-FR" sz="1200" dirty="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charset="0"/>
                          <a:ea typeface="ＭＳ 明朝" charset="-128"/>
                          <a:cs typeface="Times New Roman" charset="0"/>
                        </a:rPr>
                        <a:t>25</a:t>
                      </a:r>
                      <a:endParaRPr lang="fr-FR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567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charset="0"/>
                          <a:ea typeface="ＭＳ 明朝" charset="-128"/>
                          <a:cs typeface="Times New Roman" charset="0"/>
                        </a:rPr>
                        <a:t>RF frequency</a:t>
                      </a:r>
                      <a:endParaRPr lang="fr-FR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charset="0"/>
                          <a:ea typeface="ＭＳ 明朝" charset="-128"/>
                          <a:cs typeface="Times New Roman" charset="0"/>
                        </a:rPr>
                        <a:t>MHz</a:t>
                      </a:r>
                      <a:endParaRPr lang="fr-FR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charset="0"/>
                          <a:ea typeface="ＭＳ 明朝" charset="-128"/>
                          <a:cs typeface="Times New Roman" charset="0"/>
                        </a:rPr>
                        <a:t>801.58</a:t>
                      </a:r>
                      <a:endParaRPr lang="fr-FR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5871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charset="0"/>
                          <a:ea typeface="ＭＳ 明朝" charset="-128"/>
                          <a:cs typeface="Times New Roman" charset="0"/>
                        </a:rPr>
                        <a:t>Duty factor</a:t>
                      </a:r>
                      <a:endParaRPr lang="fr-FR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charset="0"/>
                          <a:ea typeface="ＭＳ 明朝" charset="-128"/>
                          <a:cs typeface="Times New Roman" charset="0"/>
                        </a:rPr>
                        <a:t> </a:t>
                      </a:r>
                      <a:endParaRPr lang="fr-FR" sz="12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charset="0"/>
                          <a:ea typeface="ＭＳ 明朝" charset="-128"/>
                          <a:cs typeface="Times New Roman" charset="0"/>
                        </a:rPr>
                        <a:t>CW</a:t>
                      </a:r>
                      <a:endParaRPr lang="fr-FR" sz="1200" dirty="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Espace réservé du pied de page 3"/>
          <p:cNvSpPr txBox="1"/>
          <p:nvPr/>
        </p:nvSpPr>
        <p:spPr>
          <a:xfrm>
            <a:off x="128378" y="6417960"/>
            <a:ext cx="4840941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French-Ukrainian Workshop</a:t>
            </a:r>
            <a:endParaRPr lang="en-US" dirty="0"/>
          </a:p>
        </p:txBody>
      </p:sp>
      <p:sp>
        <p:nvSpPr>
          <p:cNvPr id="590" name="Espace réservé du numéro de diapositive 4"/>
          <p:cNvSpPr txBox="1">
            <a:spLocks noGrp="1"/>
          </p:cNvSpPr>
          <p:nvPr>
            <p:ph type="sldNum" sz="quarter" idx="2"/>
          </p:nvPr>
        </p:nvSpPr>
        <p:spPr>
          <a:xfrm>
            <a:off x="8530366" y="6398910"/>
            <a:ext cx="358141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sp>
        <p:nvSpPr>
          <p:cNvPr id="591" name="ZoneTexte 5"/>
          <p:cNvSpPr txBox="1"/>
          <p:nvPr/>
        </p:nvSpPr>
        <p:spPr>
          <a:xfrm>
            <a:off x="217611" y="925612"/>
            <a:ext cx="8640962" cy="51991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Several cryomodule requirements could be listed for PERLE, and some of them are very challenging. They are of two types:</a:t>
            </a:r>
          </a:p>
          <a:p>
            <a:pPr>
              <a:lnSpc>
                <a:spcPct val="120000"/>
              </a:lnSpc>
              <a:spcBef>
                <a:spcPts val="300"/>
              </a:spcBef>
              <a:defRPr sz="1000" b="1">
                <a:solidFill>
                  <a:srgbClr val="0033CC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dirty="0"/>
          </a:p>
          <a:p>
            <a:pPr marL="606425" indent="-342900">
              <a:lnSpc>
                <a:spcPct val="120000"/>
              </a:lnSpc>
              <a:spcBef>
                <a:spcPts val="300"/>
              </a:spcBef>
              <a:buSzPct val="100000"/>
              <a:buAutoNum type="arabicPeriod"/>
              <a:defRPr>
                <a:solidFill>
                  <a:srgbClr val="2F97B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The classical challenges imposed by SRF:</a:t>
            </a:r>
          </a:p>
          <a:p>
            <a:pPr marL="1006475" lvl="1" indent="-285750">
              <a:lnSpc>
                <a:spcPct val="120000"/>
              </a:lnSpc>
              <a:spcBef>
                <a:spcPts val="300"/>
              </a:spcBef>
              <a:buSzPct val="100000"/>
              <a:buChar char="▪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Limit as much as possible heat transfer</a:t>
            </a:r>
          </a:p>
          <a:p>
            <a:pPr marL="1006475" lvl="1" indent="-285750">
              <a:lnSpc>
                <a:spcPct val="120000"/>
              </a:lnSpc>
              <a:spcBef>
                <a:spcPts val="300"/>
              </a:spcBef>
              <a:buSzPct val="100000"/>
              <a:buChar char="▪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Take into account all mechanical constraints</a:t>
            </a:r>
          </a:p>
          <a:p>
            <a:pPr marL="1006475" lvl="1" indent="-285750">
              <a:lnSpc>
                <a:spcPct val="120000"/>
              </a:lnSpc>
              <a:spcBef>
                <a:spcPts val="300"/>
              </a:spcBef>
              <a:buSzPct val="100000"/>
              <a:buChar char="▪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Design allowing an easy assembly procedure</a:t>
            </a:r>
          </a:p>
          <a:p>
            <a:pPr marL="1006475" lvl="1" indent="-285750">
              <a:lnSpc>
                <a:spcPct val="120000"/>
              </a:lnSpc>
              <a:spcBef>
                <a:spcPts val="300"/>
              </a:spcBef>
              <a:buSzPct val="100000"/>
              <a:buChar char="▪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… and as usual, optimize for cost !</a:t>
            </a:r>
          </a:p>
          <a:p>
            <a:pPr marL="720725" lvl="1" indent="0">
              <a:lnSpc>
                <a:spcPct val="120000"/>
              </a:lnSpc>
              <a:spcBef>
                <a:spcPts val="300"/>
              </a:spcBef>
              <a:buSzPct val="1000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indent="263525">
              <a:lnSpc>
                <a:spcPct val="120000"/>
              </a:lnSpc>
              <a:spcBef>
                <a:spcPts val="300"/>
              </a:spcBef>
              <a:defRPr>
                <a:solidFill>
                  <a:srgbClr val="2F97B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2. The additional constraints coming from the cavities operated in the ERL mode and CW/high current operation mode:</a:t>
            </a:r>
          </a:p>
          <a:p>
            <a:pPr marL="1006475" lvl="1" indent="-285750">
              <a:lnSpc>
                <a:spcPct val="120000"/>
              </a:lnSpc>
              <a:spcBef>
                <a:spcPts val="300"/>
              </a:spcBef>
              <a:buSzPct val="100000"/>
              <a:buChar char="▪"/>
              <a:defRPr u="sng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 High CW cryo loads</a:t>
            </a:r>
          </a:p>
          <a:p>
            <a:pPr marL="1006475" lvl="1" indent="-285750">
              <a:lnSpc>
                <a:spcPct val="120000"/>
              </a:lnSpc>
              <a:spcBef>
                <a:spcPts val="300"/>
              </a:spcBef>
              <a:buSzPct val="100000"/>
              <a:buChar char="▪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Low level of vibration, and damping of them</a:t>
            </a:r>
          </a:p>
          <a:p>
            <a:pPr marL="1006475" lvl="1" indent="-285750">
              <a:lnSpc>
                <a:spcPct val="120000"/>
              </a:lnSpc>
              <a:spcBef>
                <a:spcPts val="300"/>
              </a:spcBef>
              <a:buSzPct val="100000"/>
              <a:buChar char="▪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Excellent magnetic shielding (high Q</a:t>
            </a:r>
            <a:r>
              <a:rPr baseline="-25000" dirty="0"/>
              <a:t>0</a:t>
            </a:r>
            <a:r>
              <a:rPr dirty="0"/>
              <a:t>)</a:t>
            </a:r>
          </a:p>
          <a:p>
            <a:pPr marL="1006475" lvl="1" indent="-285750">
              <a:lnSpc>
                <a:spcPct val="120000"/>
              </a:lnSpc>
              <a:spcBef>
                <a:spcPts val="300"/>
              </a:spcBef>
              <a:buSzPct val="100000"/>
              <a:buChar char="▪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Accurate cavity alignment</a:t>
            </a:r>
          </a:p>
        </p:txBody>
      </p:sp>
      <p:sp>
        <p:nvSpPr>
          <p:cNvPr id="592" name="ZoneTexte 6"/>
          <p:cNvSpPr txBox="1"/>
          <p:nvPr/>
        </p:nvSpPr>
        <p:spPr>
          <a:xfrm>
            <a:off x="139700" y="330200"/>
            <a:ext cx="5588000" cy="459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2F97B5"/>
                </a:solidFill>
              </a:defRPr>
            </a:lvl1pPr>
          </a:lstStyle>
          <a:p>
            <a:r>
              <a:t>Cryomodule requirement for PERLE:</a:t>
            </a:r>
          </a:p>
        </p:txBody>
      </p:sp>
      <p:sp>
        <p:nvSpPr>
          <p:cNvPr id="593" name="ZoneTexte 7"/>
          <p:cNvSpPr txBox="1"/>
          <p:nvPr/>
        </p:nvSpPr>
        <p:spPr>
          <a:xfrm>
            <a:off x="6769100" y="114300"/>
            <a:ext cx="2335306" cy="370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u="sng"/>
            </a:lvl1pPr>
          </a:lstStyle>
          <a:p>
            <a:r>
              <a:t>Sébastien Bousson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Espace réservé du pied de page 3"/>
          <p:cNvSpPr txBox="1"/>
          <p:nvPr/>
        </p:nvSpPr>
        <p:spPr>
          <a:xfrm>
            <a:off x="128378" y="6417960"/>
            <a:ext cx="4840941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French-Ukrainian Workshop</a:t>
            </a:r>
            <a:endParaRPr lang="en-US" dirty="0"/>
          </a:p>
        </p:txBody>
      </p:sp>
      <p:sp>
        <p:nvSpPr>
          <p:cNvPr id="596" name="Espace réservé du numéro de diapositive 4"/>
          <p:cNvSpPr txBox="1">
            <a:spLocks noGrp="1"/>
          </p:cNvSpPr>
          <p:nvPr>
            <p:ph type="sldNum" sz="quarter" idx="2"/>
          </p:nvPr>
        </p:nvSpPr>
        <p:spPr>
          <a:xfrm>
            <a:off x="8530366" y="6398910"/>
            <a:ext cx="358141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sp>
        <p:nvSpPr>
          <p:cNvPr id="597" name="ZoneTexte 5"/>
          <p:cNvSpPr txBox="1"/>
          <p:nvPr/>
        </p:nvSpPr>
        <p:spPr>
          <a:xfrm>
            <a:off x="179512" y="1141512"/>
            <a:ext cx="8799388" cy="4916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defRPr>
                <a:latin typeface="Arial"/>
                <a:ea typeface="Arial"/>
                <a:cs typeface="Arial"/>
                <a:sym typeface="Arial"/>
              </a:defRPr>
            </a:pPr>
            <a:r>
              <a:t>High cryo loads generated by the CW mode and high current operation</a:t>
            </a:r>
          </a:p>
          <a:p>
            <a:pPr indent="9525">
              <a:lnSpc>
                <a:spcPct val="120000"/>
              </a:lnSpc>
              <a:spcBef>
                <a:spcPts val="300"/>
              </a:spcBef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t>A large number of significant dynamic heat loads in an operation mode where dynamic loads are  &gt;&gt; static loads</a:t>
            </a:r>
          </a:p>
          <a:p>
            <a:pPr marL="360363" lvl="1" indent="0">
              <a:lnSpc>
                <a:spcPct val="120000"/>
              </a:lnSpc>
              <a:spcBef>
                <a:spcPts val="300"/>
              </a:spcBef>
              <a:buSzPct val="1000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 Cavity</a:t>
            </a:r>
          </a:p>
          <a:p>
            <a:pPr marL="360363" lvl="1" indent="0">
              <a:lnSpc>
                <a:spcPct val="120000"/>
              </a:lnSpc>
              <a:spcBef>
                <a:spcPts val="300"/>
              </a:spcBef>
              <a:buSzPct val="1000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 HOM load </a:t>
            </a:r>
          </a:p>
          <a:p>
            <a:pPr marL="360363" lvl="1" indent="0">
              <a:lnSpc>
                <a:spcPct val="120000"/>
              </a:lnSpc>
              <a:spcBef>
                <a:spcPts val="300"/>
              </a:spcBef>
              <a:buSzPct val="1000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 CW input couplers</a:t>
            </a:r>
          </a:p>
          <a:p>
            <a:pPr marL="173037" indent="-163512">
              <a:lnSpc>
                <a:spcPct val="120000"/>
              </a:lnSpc>
              <a:spcBef>
                <a:spcPts val="300"/>
              </a:spcBef>
              <a:buSzPct val="100000"/>
              <a:buFont typeface="Arial"/>
              <a:buChar char="•"/>
              <a:defRPr>
                <a:solidFill>
                  <a:srgbClr val="2F97B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Design question/optimization points to find for cryostat/cryoplant: cryo load</a:t>
            </a:r>
          </a:p>
          <a:p>
            <a:pPr marL="360363" lvl="1" indent="0">
              <a:lnSpc>
                <a:spcPct val="120000"/>
              </a:lnSpc>
              <a:spcBef>
                <a:spcPts val="300"/>
              </a:spcBef>
              <a:buSzPct val="1000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 Thermal shield temperature optimum</a:t>
            </a:r>
          </a:p>
          <a:p>
            <a:pPr marL="360363" lvl="1" indent="0">
              <a:lnSpc>
                <a:spcPct val="120000"/>
              </a:lnSpc>
              <a:spcBef>
                <a:spcPts val="300"/>
              </a:spcBef>
              <a:buSzPct val="1000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 How to efficiently extract HOM power? at what T°? </a:t>
            </a:r>
          </a:p>
          <a:p>
            <a:pPr marL="360363" lvl="1" indent="0">
              <a:lnSpc>
                <a:spcPct val="120000"/>
              </a:lnSpc>
              <a:spcBef>
                <a:spcPts val="300"/>
              </a:spcBef>
              <a:buSzPct val="1000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 Cryo load varies a lot between RF on/off : cryoplant flexibility is required</a:t>
            </a:r>
          </a:p>
          <a:p>
            <a:pPr marL="360363" lvl="1" indent="0">
              <a:lnSpc>
                <a:spcPct val="120000"/>
              </a:lnSpc>
              <a:spcBef>
                <a:spcPts val="300"/>
              </a:spcBef>
              <a:buSzPct val="1000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 Cavity optimum operating temperature: cost vs cavity performances vs helium bath stability</a:t>
            </a:r>
          </a:p>
          <a:p>
            <a:pPr marL="360363" lvl="1" indent="0">
              <a:lnSpc>
                <a:spcPct val="120000"/>
              </a:lnSpc>
              <a:spcBef>
                <a:spcPts val="300"/>
              </a:spcBef>
              <a:buSzPct val="1000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 How to cool the cavities (series/parallel) in order to insure “magnetic hygiene” (really an issue for high Q</a:t>
            </a:r>
            <a:r>
              <a:rPr baseline="-25000"/>
              <a:t>0</a:t>
            </a:r>
            <a:r>
              <a:t> @ 802 MHz ?)</a:t>
            </a:r>
          </a:p>
        </p:txBody>
      </p:sp>
      <p:sp>
        <p:nvSpPr>
          <p:cNvPr id="598" name="ZoneTexte 6"/>
          <p:cNvSpPr txBox="1"/>
          <p:nvPr/>
        </p:nvSpPr>
        <p:spPr>
          <a:xfrm>
            <a:off x="114300" y="330200"/>
            <a:ext cx="6731000" cy="459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tabLst>
                <a:tab pos="800100" algn="l"/>
              </a:tabLst>
              <a:defRPr sz="2400" b="1">
                <a:solidFill>
                  <a:srgbClr val="2F97B5"/>
                </a:solidFill>
                <a:effectLst>
                  <a:outerShdw blurRad="38100" dist="38100" dir="2700000" rotWithShape="0">
                    <a:srgbClr val="C0C0C0"/>
                  </a:outerShdw>
                </a:effectLst>
              </a:defRPr>
            </a:lvl1pPr>
          </a:lstStyle>
          <a:p>
            <a:r>
              <a:t>Specific constraints in PERLE cryomodule:</a:t>
            </a:r>
          </a:p>
        </p:txBody>
      </p:sp>
      <p:sp>
        <p:nvSpPr>
          <p:cNvPr id="599" name="ZoneTexte 7"/>
          <p:cNvSpPr txBox="1"/>
          <p:nvPr/>
        </p:nvSpPr>
        <p:spPr>
          <a:xfrm>
            <a:off x="6769100" y="114300"/>
            <a:ext cx="2335306" cy="370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u="sng"/>
            </a:lvl1pPr>
          </a:lstStyle>
          <a:p>
            <a:r>
              <a:t>Sébastien Bousson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" name="Image 5" descr="Imag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8378" y="198966"/>
            <a:ext cx="8901877" cy="16510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01" name="Espace réservé du pied de page 3"/>
          <p:cNvSpPr txBox="1"/>
          <p:nvPr/>
        </p:nvSpPr>
        <p:spPr>
          <a:xfrm>
            <a:off x="128378" y="6417960"/>
            <a:ext cx="4840941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French-Ukrainian Workshop</a:t>
            </a:r>
            <a:endParaRPr lang="en-US" dirty="0"/>
          </a:p>
        </p:txBody>
      </p:sp>
      <p:sp>
        <p:nvSpPr>
          <p:cNvPr id="602" name="Espace réservé du numéro de diapositive 4"/>
          <p:cNvSpPr txBox="1">
            <a:spLocks noGrp="1"/>
          </p:cNvSpPr>
          <p:nvPr>
            <p:ph type="sldNum" sz="quarter" idx="2"/>
          </p:nvPr>
        </p:nvSpPr>
        <p:spPr>
          <a:xfrm>
            <a:off x="8530366" y="6398910"/>
            <a:ext cx="358141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pic>
        <p:nvPicPr>
          <p:cNvPr id="604" name="Image 6" descr="Imag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804" y="1943100"/>
            <a:ext cx="8917450" cy="227330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05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48298" y="4286551"/>
            <a:ext cx="3600001" cy="197465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06" name="ZoneTexte 8"/>
          <p:cNvSpPr/>
          <p:nvPr/>
        </p:nvSpPr>
        <p:spPr>
          <a:xfrm>
            <a:off x="115678" y="4286551"/>
            <a:ext cx="5326323" cy="197999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07" name="ZoneTexte 10"/>
          <p:cNvSpPr txBox="1"/>
          <p:nvPr/>
        </p:nvSpPr>
        <p:spPr>
          <a:xfrm>
            <a:off x="177800" y="5118100"/>
            <a:ext cx="1409700" cy="523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400" b="1"/>
            </a:lvl1pPr>
          </a:lstStyle>
          <a:p>
            <a:r>
              <a:t>SNS Cryomodule</a:t>
            </a:r>
          </a:p>
        </p:txBody>
      </p:sp>
      <p:sp>
        <p:nvSpPr>
          <p:cNvPr id="608" name="ZoneTexte 11"/>
          <p:cNvSpPr txBox="1"/>
          <p:nvPr/>
        </p:nvSpPr>
        <p:spPr>
          <a:xfrm>
            <a:off x="1854200" y="4953000"/>
            <a:ext cx="1155700" cy="815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6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5-cells elliptical 805 MHz</a:t>
            </a:r>
          </a:p>
        </p:txBody>
      </p:sp>
      <p:sp>
        <p:nvSpPr>
          <p:cNvPr id="609" name="ZoneTexte 12"/>
          <p:cNvSpPr txBox="1"/>
          <p:nvPr/>
        </p:nvSpPr>
        <p:spPr>
          <a:xfrm>
            <a:off x="3492500" y="5067300"/>
            <a:ext cx="1612900" cy="574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600">
                <a:latin typeface="+mn-lt"/>
                <a:ea typeface="+mn-ea"/>
                <a:cs typeface="+mn-cs"/>
                <a:sym typeface="Calibri"/>
              </a:defRPr>
            </a:pPr>
            <a:r>
              <a:t>Side loading </a:t>
            </a:r>
          </a:p>
          <a:p>
            <a:pPr algn="ctr">
              <a:defRPr sz="1600">
                <a:latin typeface="+mn-lt"/>
                <a:ea typeface="+mn-ea"/>
                <a:cs typeface="+mn-cs"/>
                <a:sym typeface="Calibri"/>
              </a:defRPr>
            </a:pPr>
            <a:r>
              <a:t>Space frame</a:t>
            </a:r>
          </a:p>
        </p:txBody>
      </p:sp>
      <p:sp>
        <p:nvSpPr>
          <p:cNvPr id="610" name="ZoneTexte 13"/>
          <p:cNvSpPr/>
          <p:nvPr/>
        </p:nvSpPr>
        <p:spPr>
          <a:xfrm>
            <a:off x="2197100" y="3403600"/>
            <a:ext cx="431800" cy="369333"/>
          </a:xfrm>
          <a:prstGeom prst="rect">
            <a:avLst/>
          </a:prstGeom>
          <a:solidFill>
            <a:srgbClr val="F7E2D1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11" name="ZoneTexte 14"/>
          <p:cNvSpPr/>
          <p:nvPr/>
        </p:nvSpPr>
        <p:spPr>
          <a:xfrm>
            <a:off x="2082800" y="1422400"/>
            <a:ext cx="431800" cy="369333"/>
          </a:xfrm>
          <a:prstGeom prst="rect">
            <a:avLst/>
          </a:prstGeom>
          <a:solidFill>
            <a:srgbClr val="FFE9D8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12" name="ZoneTexte 15"/>
          <p:cNvSpPr/>
          <p:nvPr/>
        </p:nvSpPr>
        <p:spPr>
          <a:xfrm>
            <a:off x="1206500" y="3149600"/>
            <a:ext cx="279400" cy="36933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112804" y="215900"/>
            <a:ext cx="8917450" cy="1651000"/>
          </a:xfrm>
          <a:prstGeom prst="rect">
            <a:avLst/>
          </a:prstGeom>
          <a:noFill/>
          <a:ln w="38100" cap="flat">
            <a:solidFill>
              <a:schemeClr val="accent6">
                <a:alpha val="99000"/>
              </a:schemeClr>
            </a:solidFill>
            <a:prstDash val="solid"/>
            <a:round/>
          </a:ln>
          <a:effectLst>
            <a:outerShdw blurRad="63500" dist="25400" dir="5400000" rotWithShape="0">
              <a:srgbClr val="000000">
                <a:alpha val="40000"/>
              </a:srgbClr>
            </a:outerShdw>
            <a:softEdge rad="3175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News Gothic MT"/>
              <a:ea typeface="News Gothic MT"/>
              <a:cs typeface="News Gothic MT"/>
              <a:sym typeface="News Gothic MT"/>
            </a:endParaRP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Espace réservé du pied de page 4"/>
          <p:cNvSpPr txBox="1"/>
          <p:nvPr/>
        </p:nvSpPr>
        <p:spPr>
          <a:xfrm>
            <a:off x="128378" y="6417960"/>
            <a:ext cx="4840941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French-Ukrainian Workshop</a:t>
            </a:r>
            <a:endParaRPr lang="en-US" dirty="0"/>
          </a:p>
        </p:txBody>
      </p:sp>
      <p:sp>
        <p:nvSpPr>
          <p:cNvPr id="615" name="Espace réservé du numéro de diapositive 5"/>
          <p:cNvSpPr txBox="1">
            <a:spLocks noGrp="1"/>
          </p:cNvSpPr>
          <p:nvPr>
            <p:ph type="sldNum" sz="quarter" idx="2"/>
          </p:nvPr>
        </p:nvSpPr>
        <p:spPr>
          <a:xfrm>
            <a:off x="8530366" y="6398910"/>
            <a:ext cx="358141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grpSp>
        <p:nvGrpSpPr>
          <p:cNvPr id="623" name="Grouper 6"/>
          <p:cNvGrpSpPr/>
          <p:nvPr/>
        </p:nvGrpSpPr>
        <p:grpSpPr>
          <a:xfrm>
            <a:off x="507999" y="915749"/>
            <a:ext cx="8216901" cy="5192951"/>
            <a:chOff x="0" y="0"/>
            <a:chExt cx="8216900" cy="5192950"/>
          </a:xfrm>
        </p:grpSpPr>
        <p:grpSp>
          <p:nvGrpSpPr>
            <p:cNvPr id="618" name="Groupe 8"/>
            <p:cNvGrpSpPr/>
            <p:nvPr/>
          </p:nvGrpSpPr>
          <p:grpSpPr>
            <a:xfrm>
              <a:off x="-1" y="0"/>
              <a:ext cx="8216901" cy="5192951"/>
              <a:chOff x="0" y="0"/>
              <a:chExt cx="8216899" cy="5192950"/>
            </a:xfrm>
          </p:grpSpPr>
          <p:pic>
            <p:nvPicPr>
              <p:cNvPr id="616" name="Image 13" descr="Image 13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-1" y="0"/>
                <a:ext cx="8206986" cy="519295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17" name="Picture 2" descr="Picture 2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2646" y="156802"/>
                <a:ext cx="8204254" cy="502079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619" name="Forme libre 8"/>
            <p:cNvSpPr/>
            <p:nvPr/>
          </p:nvSpPr>
          <p:spPr>
            <a:xfrm>
              <a:off x="2637868" y="2174246"/>
              <a:ext cx="3607906" cy="1094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651"/>
                  </a:moveTo>
                  <a:lnTo>
                    <a:pt x="24" y="8813"/>
                  </a:lnTo>
                  <a:lnTo>
                    <a:pt x="2196" y="8726"/>
                  </a:lnTo>
                  <a:lnTo>
                    <a:pt x="2244" y="6739"/>
                  </a:lnTo>
                  <a:lnTo>
                    <a:pt x="3451" y="6826"/>
                  </a:lnTo>
                  <a:lnTo>
                    <a:pt x="4272" y="5098"/>
                  </a:lnTo>
                  <a:lnTo>
                    <a:pt x="4682" y="7603"/>
                  </a:lnTo>
                  <a:lnTo>
                    <a:pt x="3499" y="10022"/>
                  </a:lnTo>
                  <a:lnTo>
                    <a:pt x="12622" y="10022"/>
                  </a:lnTo>
                  <a:lnTo>
                    <a:pt x="12646" y="6307"/>
                  </a:lnTo>
                  <a:lnTo>
                    <a:pt x="17135" y="6134"/>
                  </a:lnTo>
                  <a:lnTo>
                    <a:pt x="20345" y="0"/>
                  </a:lnTo>
                  <a:lnTo>
                    <a:pt x="20442" y="4838"/>
                  </a:lnTo>
                  <a:lnTo>
                    <a:pt x="20876" y="9418"/>
                  </a:lnTo>
                  <a:lnTo>
                    <a:pt x="21600" y="13046"/>
                  </a:lnTo>
                  <a:lnTo>
                    <a:pt x="5068" y="13133"/>
                  </a:lnTo>
                  <a:lnTo>
                    <a:pt x="6154" y="15293"/>
                  </a:lnTo>
                  <a:lnTo>
                    <a:pt x="7940" y="15379"/>
                  </a:lnTo>
                  <a:lnTo>
                    <a:pt x="7940" y="21600"/>
                  </a:lnTo>
                  <a:lnTo>
                    <a:pt x="6492" y="21600"/>
                  </a:lnTo>
                  <a:lnTo>
                    <a:pt x="6516" y="19699"/>
                  </a:lnTo>
                  <a:lnTo>
                    <a:pt x="5141" y="17107"/>
                  </a:lnTo>
                  <a:lnTo>
                    <a:pt x="3548" y="17194"/>
                  </a:lnTo>
                  <a:lnTo>
                    <a:pt x="3572" y="13738"/>
                  </a:lnTo>
                  <a:lnTo>
                    <a:pt x="0" y="13651"/>
                  </a:lnTo>
                  <a:close/>
                </a:path>
              </a:pathLst>
            </a:custGeom>
            <a:solidFill>
              <a:srgbClr val="E69C03">
                <a:alpha val="50195"/>
              </a:srgbClr>
            </a:solidFill>
            <a:ln w="25400" cap="flat">
              <a:solidFill>
                <a:srgbClr val="FD930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D266"/>
                  </a:solidFill>
                </a:defRPr>
              </a:pPr>
              <a:endParaRPr/>
            </a:p>
          </p:txBody>
        </p:sp>
        <p:sp>
          <p:nvSpPr>
            <p:cNvPr id="620" name="Rectangle 9"/>
            <p:cNvSpPr/>
            <p:nvPr/>
          </p:nvSpPr>
          <p:spPr>
            <a:xfrm>
              <a:off x="3988827" y="2877607"/>
              <a:ext cx="2087992" cy="648000"/>
            </a:xfrm>
            <a:prstGeom prst="rect">
              <a:avLst/>
            </a:prstGeom>
            <a:solidFill>
              <a:srgbClr val="7AC6DC">
                <a:alpha val="77000"/>
              </a:srgbClr>
            </a:solidFill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21" name="ZoneTexte 10"/>
            <p:cNvSpPr txBox="1"/>
            <p:nvPr/>
          </p:nvSpPr>
          <p:spPr>
            <a:xfrm>
              <a:off x="6245773" y="1938677"/>
              <a:ext cx="1523775" cy="523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libri"/>
                </a:defRPr>
              </a:lvl1pPr>
            </a:lstStyle>
            <a:p>
              <a:r>
                <a:t>IGLEX: Thomx + Andromede</a:t>
              </a:r>
            </a:p>
          </p:txBody>
        </p:sp>
        <p:sp>
          <p:nvSpPr>
            <p:cNvPr id="622" name="ZoneTexte 11"/>
            <p:cNvSpPr txBox="1"/>
            <p:nvPr/>
          </p:nvSpPr>
          <p:spPr>
            <a:xfrm>
              <a:off x="4733815" y="2488960"/>
              <a:ext cx="928921" cy="307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400">
                  <a:solidFill>
                    <a:srgbClr val="660066"/>
                  </a:solidFill>
                  <a:latin typeface="+mn-lt"/>
                  <a:ea typeface="+mn-ea"/>
                  <a:cs typeface="+mn-cs"/>
                  <a:sym typeface="Calibri"/>
                </a:defRPr>
              </a:lvl1pPr>
            </a:lstStyle>
            <a:p>
              <a:r>
                <a:t>PRAE</a:t>
              </a:r>
            </a:p>
          </p:txBody>
        </p:sp>
      </p:grpSp>
      <p:sp>
        <p:nvSpPr>
          <p:cNvPr id="624" name="Ellipse 15"/>
          <p:cNvSpPr/>
          <p:nvPr/>
        </p:nvSpPr>
        <p:spPr>
          <a:xfrm>
            <a:off x="4127500" y="3808145"/>
            <a:ext cx="432833" cy="436131"/>
          </a:xfrm>
          <a:prstGeom prst="ellipse">
            <a:avLst/>
          </a:prstGeom>
          <a:ln w="19050">
            <a:solidFill>
              <a:srgbClr val="000000"/>
            </a:solidFill>
            <a:prstDash val="lgDash"/>
          </a:ln>
          <a:effectLst>
            <a:outerShdw blurRad="63500" dist="25400" dir="54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 b="1">
                <a:solidFill>
                  <a:srgbClr val="FFFFFF"/>
                </a:solidFill>
              </a:defRPr>
            </a:pPr>
            <a:endParaRPr/>
          </a:p>
        </p:txBody>
      </p:sp>
      <p:cxnSp>
        <p:nvCxnSpPr>
          <p:cNvPr id="625" name="Connecteur droit avec flèche 16"/>
          <p:cNvCxnSpPr>
            <a:stCxn id="626" idx="0"/>
            <a:endCxn id="624" idx="0"/>
          </p:cNvCxnSpPr>
          <p:nvPr/>
        </p:nvCxnSpPr>
        <p:spPr>
          <a:xfrm flipH="1" flipV="1">
            <a:off x="4343916" y="4026210"/>
            <a:ext cx="1427487" cy="2402884"/>
          </a:xfrm>
          <a:prstGeom prst="straightConnector1">
            <a:avLst/>
          </a:prstGeom>
          <a:ln w="25400">
            <a:solidFill>
              <a:srgbClr val="000000"/>
            </a:solidFill>
            <a:tailEnd type="triangle"/>
          </a:ln>
        </p:spPr>
      </p:cxnSp>
      <p:sp>
        <p:nvSpPr>
          <p:cNvPr id="626" name="ZoneTexte 17"/>
          <p:cNvSpPr txBox="1"/>
          <p:nvPr/>
        </p:nvSpPr>
        <p:spPr>
          <a:xfrm>
            <a:off x="3746500" y="6167473"/>
            <a:ext cx="4049806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400"/>
            </a:pPr>
            <a:r>
              <a:t>Possible use of a 2</a:t>
            </a:r>
            <a:r>
              <a:rPr baseline="30000"/>
              <a:t>nd</a:t>
            </a:r>
            <a:r>
              <a:t> levels for RF source and power supplies installation </a:t>
            </a:r>
          </a:p>
        </p:txBody>
      </p:sp>
      <p:sp>
        <p:nvSpPr>
          <p:cNvPr id="627" name="ZoneTexte 18"/>
          <p:cNvSpPr txBox="1"/>
          <p:nvPr/>
        </p:nvSpPr>
        <p:spPr>
          <a:xfrm>
            <a:off x="5109019" y="3802171"/>
            <a:ext cx="872681" cy="589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90000"/>
              </a:lnSpc>
              <a:defRPr sz="1200" b="1">
                <a:latin typeface="+mn-lt"/>
                <a:ea typeface="+mn-ea"/>
                <a:cs typeface="+mn-cs"/>
                <a:sym typeface="Calibri"/>
              </a:defRPr>
            </a:pPr>
            <a:endParaRPr/>
          </a:p>
          <a:p>
            <a:pPr algn="ctr">
              <a:lnSpc>
                <a:spcPct val="90000"/>
              </a:lnSpc>
              <a:defRPr sz="1200" b="1">
                <a:latin typeface="+mn-lt"/>
                <a:ea typeface="+mn-ea"/>
                <a:cs typeface="+mn-cs"/>
                <a:sym typeface="Calibri"/>
              </a:defRPr>
            </a:pPr>
            <a:r>
              <a:t>42 x 12 m</a:t>
            </a:r>
            <a:r>
              <a:rPr baseline="30000"/>
              <a:t>2</a:t>
            </a:r>
          </a:p>
        </p:txBody>
      </p:sp>
      <p:sp>
        <p:nvSpPr>
          <p:cNvPr id="628" name="ZoneTexte 20"/>
          <p:cNvSpPr txBox="1"/>
          <p:nvPr/>
        </p:nvSpPr>
        <p:spPr>
          <a:xfrm>
            <a:off x="4475479" y="4605020"/>
            <a:ext cx="1310641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4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Hall Super ACO</a:t>
            </a:r>
          </a:p>
          <a:p>
            <a:pPr algn="ctr">
              <a:defRPr sz="14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(1850 m</a:t>
            </a:r>
            <a:r>
              <a:rPr baseline="30000"/>
              <a:t>2</a:t>
            </a:r>
            <a:r>
              <a:t>)</a:t>
            </a:r>
          </a:p>
        </p:txBody>
      </p:sp>
      <p:sp>
        <p:nvSpPr>
          <p:cNvPr id="629" name="ZoneTexte 35"/>
          <p:cNvSpPr txBox="1"/>
          <p:nvPr/>
        </p:nvSpPr>
        <p:spPr>
          <a:xfrm>
            <a:off x="139700" y="355600"/>
            <a:ext cx="5588000" cy="459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2F97B5"/>
                </a:solidFill>
              </a:defRPr>
            </a:lvl1pPr>
          </a:lstStyle>
          <a:p>
            <a:r>
              <a:t>Site to host PERLE: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Espace réservé du pied de page 3"/>
          <p:cNvSpPr txBox="1"/>
          <p:nvPr/>
        </p:nvSpPr>
        <p:spPr>
          <a:xfrm>
            <a:off x="128378" y="6417960"/>
            <a:ext cx="4840941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French-Ukrainian Workshop</a:t>
            </a:r>
            <a:endParaRPr lang="en-US" dirty="0"/>
          </a:p>
        </p:txBody>
      </p:sp>
      <p:sp>
        <p:nvSpPr>
          <p:cNvPr id="632" name="Espace réservé du numéro de diapositive 4"/>
          <p:cNvSpPr txBox="1">
            <a:spLocks noGrp="1"/>
          </p:cNvSpPr>
          <p:nvPr>
            <p:ph type="sldNum" sz="quarter" idx="2"/>
          </p:nvPr>
        </p:nvSpPr>
        <p:spPr>
          <a:xfrm>
            <a:off x="8530366" y="6398910"/>
            <a:ext cx="358141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  <p:pic>
        <p:nvPicPr>
          <p:cNvPr id="633" name="Image 7" descr="Imag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43815" y="876300"/>
            <a:ext cx="3817585" cy="3018839"/>
          </a:xfrm>
          <a:prstGeom prst="rect">
            <a:avLst/>
          </a:prstGeom>
          <a:ln w="12700">
            <a:miter lim="400000"/>
          </a:ln>
        </p:spPr>
      </p:pic>
      <p:pic>
        <p:nvPicPr>
          <p:cNvPr id="634" name="Image 9" descr="Image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3111" y="876300"/>
            <a:ext cx="4025118" cy="3018839"/>
          </a:xfrm>
          <a:prstGeom prst="rect">
            <a:avLst/>
          </a:prstGeom>
          <a:ln w="12700">
            <a:miter lim="400000"/>
          </a:ln>
        </p:spPr>
      </p:pic>
      <p:sp>
        <p:nvSpPr>
          <p:cNvPr id="635" name="ZoneTexte 10"/>
          <p:cNvSpPr txBox="1"/>
          <p:nvPr/>
        </p:nvSpPr>
        <p:spPr>
          <a:xfrm>
            <a:off x="139700" y="355600"/>
            <a:ext cx="5588000" cy="459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2F97B5"/>
                </a:solidFill>
              </a:defRPr>
            </a:lvl1pPr>
          </a:lstStyle>
          <a:p>
            <a:r>
              <a:t>Site to host PERLE:</a:t>
            </a:r>
          </a:p>
        </p:txBody>
      </p:sp>
      <p:pic>
        <p:nvPicPr>
          <p:cNvPr id="636" name="pasted-image.tiff" descr="pasted-image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7471" y="3956073"/>
            <a:ext cx="3746858" cy="27422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Espace réservé du pied de page 3"/>
          <p:cNvSpPr txBox="1"/>
          <p:nvPr/>
        </p:nvSpPr>
        <p:spPr>
          <a:xfrm>
            <a:off x="128378" y="6417960"/>
            <a:ext cx="4840941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French-Ukrainian Workshop</a:t>
            </a:r>
            <a:endParaRPr lang="en-US" dirty="0"/>
          </a:p>
        </p:txBody>
      </p:sp>
      <p:sp>
        <p:nvSpPr>
          <p:cNvPr id="639" name="Espace réservé du numéro de diapositive 4"/>
          <p:cNvSpPr txBox="1">
            <a:spLocks noGrp="1"/>
          </p:cNvSpPr>
          <p:nvPr>
            <p:ph type="sldNum" sz="quarter" idx="2"/>
          </p:nvPr>
        </p:nvSpPr>
        <p:spPr>
          <a:xfrm>
            <a:off x="8530366" y="6398910"/>
            <a:ext cx="358141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  <p:sp>
        <p:nvSpPr>
          <p:cNvPr id="640" name="ZoneTexte 5"/>
          <p:cNvSpPr txBox="1"/>
          <p:nvPr/>
        </p:nvSpPr>
        <p:spPr>
          <a:xfrm>
            <a:off x="179178" y="1018539"/>
            <a:ext cx="8875922" cy="4715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2F97B5"/>
              </a:buClr>
              <a:buSzPct val="100000"/>
              <a:buChar char="▪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The experimental hall is equipped with crane, electricity and is partially shielded</a:t>
            </a:r>
          </a:p>
          <a:p>
            <a:pPr marL="285750" indent="-285750">
              <a:lnSpc>
                <a:spcPct val="150000"/>
              </a:lnSpc>
              <a:buClr>
                <a:srgbClr val="2F97B5"/>
              </a:buClr>
              <a:buSzPct val="100000"/>
              <a:buChar char="▪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Water cooling circuit could be shared with other machines nearby. </a:t>
            </a:r>
          </a:p>
          <a:p>
            <a:pPr marL="285750" indent="-285750">
              <a:lnSpc>
                <a:spcPct val="150000"/>
              </a:lnSpc>
              <a:buClr>
                <a:srgbClr val="2F97B5"/>
              </a:buClr>
              <a:buSzPct val="100000"/>
              <a:buChar char="▪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Possibility to install the RF source and power supplies in a different level than the accelerator</a:t>
            </a:r>
          </a:p>
          <a:p>
            <a:pPr marL="285750" indent="-285750">
              <a:lnSpc>
                <a:spcPct val="150000"/>
              </a:lnSpc>
              <a:buClr>
                <a:srgbClr val="2F97B5"/>
              </a:buClr>
              <a:buSzPct val="100000"/>
              <a:buChar char="▪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A large area of ground have the required resistance to allow installation of PERLE.  </a:t>
            </a:r>
          </a:p>
          <a:p>
            <a:pPr marL="285750" indent="-285750">
              <a:lnSpc>
                <a:spcPct val="150000"/>
              </a:lnSpc>
              <a:buClr>
                <a:srgbClr val="2F97B5"/>
              </a:buClr>
              <a:buSzPct val="100000"/>
              <a:buChar char="▪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A control room that overlooks the hall could be used for PERLE.</a:t>
            </a:r>
          </a:p>
          <a:p>
            <a:pPr marL="285750" indent="-285750">
              <a:lnSpc>
                <a:spcPct val="150000"/>
              </a:lnSpc>
              <a:buClr>
                <a:srgbClr val="2F97B5"/>
              </a:buClr>
              <a:buSzPct val="100000"/>
              <a:buChar char="▪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No Cryogenic plant around, has to be built.</a:t>
            </a:r>
          </a:p>
          <a:p>
            <a:pPr marL="285750" indent="-285750">
              <a:lnSpc>
                <a:spcPct val="150000"/>
              </a:lnSpc>
              <a:buClr>
                <a:srgbClr val="2F97B5"/>
              </a:buClr>
              <a:buSzPct val="100000"/>
              <a:buChar char="▪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Space available for experiments. </a:t>
            </a:r>
          </a:p>
          <a:p>
            <a:pPr marL="285750" indent="-285750">
              <a:lnSpc>
                <a:spcPct val="150000"/>
              </a:lnSpc>
              <a:buClr>
                <a:srgbClr val="2F97B5"/>
              </a:buClr>
              <a:buSzPct val="100000"/>
              <a:buChar char="▪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Support for the infrastructure is fully assured. </a:t>
            </a:r>
          </a:p>
        </p:txBody>
      </p:sp>
      <p:sp>
        <p:nvSpPr>
          <p:cNvPr id="641" name="ZoneTexte 6"/>
          <p:cNvSpPr txBox="1"/>
          <p:nvPr/>
        </p:nvSpPr>
        <p:spPr>
          <a:xfrm>
            <a:off x="139700" y="355600"/>
            <a:ext cx="5588000" cy="459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2F97B5"/>
                </a:solidFill>
              </a:defRPr>
            </a:lvl1pPr>
          </a:lstStyle>
          <a:p>
            <a:r>
              <a:t>Site description: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Espace réservé du pied de page 3"/>
          <p:cNvSpPr txBox="1"/>
          <p:nvPr/>
        </p:nvSpPr>
        <p:spPr>
          <a:xfrm>
            <a:off x="128378" y="6417960"/>
            <a:ext cx="4840941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French-Ukrainian Workshop</a:t>
            </a:r>
            <a:endParaRPr lang="en-US" dirty="0"/>
          </a:p>
        </p:txBody>
      </p:sp>
      <p:sp>
        <p:nvSpPr>
          <p:cNvPr id="644" name="Espace réservé du numéro de diapositive 4"/>
          <p:cNvSpPr txBox="1">
            <a:spLocks noGrp="1"/>
          </p:cNvSpPr>
          <p:nvPr>
            <p:ph type="sldNum" sz="quarter" idx="2"/>
          </p:nvPr>
        </p:nvSpPr>
        <p:spPr>
          <a:xfrm>
            <a:off x="8530366" y="6398910"/>
            <a:ext cx="358141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  <p:sp>
        <p:nvSpPr>
          <p:cNvPr id="645" name="ZoneTexte 5"/>
          <p:cNvSpPr txBox="1"/>
          <p:nvPr/>
        </p:nvSpPr>
        <p:spPr>
          <a:xfrm>
            <a:off x="139700" y="355600"/>
            <a:ext cx="5588000" cy="459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2F97B5"/>
                </a:solidFill>
              </a:defRPr>
            </a:lvl1pPr>
          </a:lstStyle>
          <a:p>
            <a:r>
              <a:t>Next steps…</a:t>
            </a:r>
          </a:p>
        </p:txBody>
      </p:sp>
      <p:sp>
        <p:nvSpPr>
          <p:cNvPr id="646" name="ZoneTexte 6"/>
          <p:cNvSpPr txBox="1"/>
          <p:nvPr/>
        </p:nvSpPr>
        <p:spPr>
          <a:xfrm>
            <a:off x="223279" y="1088626"/>
            <a:ext cx="8595453" cy="35892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20000"/>
              </a:lnSpc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Important R&amp;D effort still to be done in several fields:</a:t>
            </a:r>
          </a:p>
          <a:p>
            <a:pPr marL="742950" lvl="1" indent="-285750">
              <a:lnSpc>
                <a:spcPct val="120000"/>
              </a:lnSpc>
              <a:buClr>
                <a:srgbClr val="2F97B5"/>
              </a:buClr>
              <a:buSzPct val="100000"/>
              <a:buChar char="▪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Beam Dynamics</a:t>
            </a:r>
          </a:p>
          <a:p>
            <a:pPr marL="742950" lvl="1" indent="-285750">
              <a:lnSpc>
                <a:spcPct val="120000"/>
              </a:lnSpc>
              <a:buClr>
                <a:srgbClr val="2F97B5"/>
              </a:buClr>
              <a:buSzPct val="100000"/>
              <a:buChar char="▪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Lattice and optics</a:t>
            </a:r>
          </a:p>
          <a:p>
            <a:pPr marL="742950" lvl="1" indent="-285750">
              <a:lnSpc>
                <a:spcPct val="120000"/>
              </a:lnSpc>
              <a:buClr>
                <a:srgbClr val="2F97B5"/>
              </a:buClr>
              <a:buSzPct val="100000"/>
              <a:buChar char="▪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Electron source and injection</a:t>
            </a:r>
          </a:p>
          <a:p>
            <a:pPr marL="742950" lvl="1" indent="-285750">
              <a:lnSpc>
                <a:spcPct val="120000"/>
              </a:lnSpc>
              <a:buClr>
                <a:srgbClr val="2F97B5"/>
              </a:buClr>
              <a:buSzPct val="100000"/>
              <a:buChar char="▪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Cavities, HOM study and cryomodule design and tests</a:t>
            </a:r>
          </a:p>
          <a:p>
            <a:pPr marL="742950" lvl="1" indent="-285750">
              <a:lnSpc>
                <a:spcPct val="120000"/>
              </a:lnSpc>
              <a:buClr>
                <a:srgbClr val="2F97B5"/>
              </a:buClr>
              <a:buSzPct val="100000"/>
              <a:buChar char="▪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Magnets and power supplies</a:t>
            </a:r>
          </a:p>
          <a:p>
            <a:pPr marL="742950" lvl="1" indent="-285750">
              <a:lnSpc>
                <a:spcPct val="120000"/>
              </a:lnSpc>
              <a:buClr>
                <a:srgbClr val="2F97B5"/>
              </a:buClr>
              <a:buSzPct val="100000"/>
              <a:buChar char="▪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Beam dumps</a:t>
            </a:r>
          </a:p>
          <a:p>
            <a:pPr marL="742950" lvl="1" indent="-285750">
              <a:lnSpc>
                <a:spcPct val="120000"/>
              </a:lnSpc>
              <a:buClr>
                <a:srgbClr val="2F97B5"/>
              </a:buClr>
              <a:buSzPct val="100000"/>
              <a:buChar char="▪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RF power source</a:t>
            </a:r>
          </a:p>
          <a:p>
            <a:pPr marL="742950" lvl="1" indent="-285750">
              <a:lnSpc>
                <a:spcPct val="120000"/>
              </a:lnSpc>
              <a:buClr>
                <a:srgbClr val="2F97B5"/>
              </a:buClr>
              <a:buSzPct val="100000"/>
              <a:buChar char="▪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Cryogenics</a:t>
            </a:r>
          </a:p>
          <a:p>
            <a:pPr marL="742950" lvl="1" indent="-285750">
              <a:lnSpc>
                <a:spcPct val="120000"/>
              </a:lnSpc>
              <a:buClr>
                <a:srgbClr val="2F97B5"/>
              </a:buClr>
              <a:buSzPct val="100000"/>
              <a:buChar char="▪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Beam instrumentations</a:t>
            </a:r>
          </a:p>
          <a:p>
            <a:pPr marL="742950" lvl="1" indent="-285750">
              <a:lnSpc>
                <a:spcPct val="120000"/>
              </a:lnSpc>
              <a:buClr>
                <a:srgbClr val="2F97B5"/>
              </a:buClr>
              <a:buSzPct val="100000"/>
              <a:buChar char="▪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LLRF</a:t>
            </a:r>
          </a:p>
          <a:p>
            <a:pPr marL="742950" lvl="1" indent="-285750">
              <a:lnSpc>
                <a:spcPct val="120000"/>
              </a:lnSpc>
              <a:buClr>
                <a:srgbClr val="2F97B5"/>
              </a:buClr>
              <a:buSzPct val="100000"/>
              <a:buChar char="▪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Control software system</a:t>
            </a:r>
          </a:p>
          <a:p>
            <a:pPr marL="742950" lvl="1" indent="-285750">
              <a:lnSpc>
                <a:spcPct val="120000"/>
              </a:lnSpc>
              <a:buClr>
                <a:srgbClr val="2F97B5"/>
              </a:buClr>
              <a:buSzPct val="100000"/>
              <a:buChar char="▪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Shielding and safety system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Espace réservé du pied de page 3"/>
          <p:cNvSpPr txBox="1"/>
          <p:nvPr/>
        </p:nvSpPr>
        <p:spPr>
          <a:xfrm>
            <a:off x="128378" y="6417960"/>
            <a:ext cx="4840941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r>
              <a:t>LHeC and FCC-eh Workshop</a:t>
            </a:r>
          </a:p>
        </p:txBody>
      </p:sp>
      <p:pic>
        <p:nvPicPr>
          <p:cNvPr id="649" name="Image 2" descr="Imag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93900"/>
            <a:ext cx="9144000" cy="2857500"/>
          </a:xfrm>
          <a:prstGeom prst="rect">
            <a:avLst/>
          </a:prstGeom>
          <a:ln w="12700">
            <a:miter lim="400000"/>
          </a:ln>
        </p:spPr>
      </p:pic>
      <p:sp>
        <p:nvSpPr>
          <p:cNvPr id="650" name="Espace réservé du numéro de diapositive 4"/>
          <p:cNvSpPr txBox="1">
            <a:spLocks noGrp="1"/>
          </p:cNvSpPr>
          <p:nvPr>
            <p:ph type="sldNum" sz="quarter" idx="2"/>
          </p:nvPr>
        </p:nvSpPr>
        <p:spPr>
          <a:xfrm>
            <a:off x="8530366" y="6398910"/>
            <a:ext cx="358141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27</a:t>
            </a:fld>
            <a:endParaRPr/>
          </a:p>
        </p:txBody>
      </p:sp>
      <p:sp>
        <p:nvSpPr>
          <p:cNvPr id="651" name="ZoneTexte 1"/>
          <p:cNvSpPr txBox="1"/>
          <p:nvPr/>
        </p:nvSpPr>
        <p:spPr>
          <a:xfrm>
            <a:off x="823344" y="4061442"/>
            <a:ext cx="7633373" cy="708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400">
                <a:solidFill>
                  <a:srgbClr val="2F97B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Thank you for your attention!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1" grpId="1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Espace réservé du pied de page 3"/>
          <p:cNvSpPr txBox="1"/>
          <p:nvPr/>
        </p:nvSpPr>
        <p:spPr>
          <a:xfrm>
            <a:off x="128378" y="6417960"/>
            <a:ext cx="4840941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French-Ukrainian Workshop</a:t>
            </a:r>
            <a:endParaRPr lang="en-US" dirty="0"/>
          </a:p>
        </p:txBody>
      </p:sp>
      <p:sp>
        <p:nvSpPr>
          <p:cNvPr id="135" name="Espace réservé du numéro de diapositive 4"/>
          <p:cNvSpPr txBox="1">
            <a:spLocks noGrp="1"/>
          </p:cNvSpPr>
          <p:nvPr>
            <p:ph type="sldNum" sz="quarter" idx="2"/>
          </p:nvPr>
        </p:nvSpPr>
        <p:spPr>
          <a:xfrm>
            <a:off x="8657366" y="6398910"/>
            <a:ext cx="231141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grpSp>
        <p:nvGrpSpPr>
          <p:cNvPr id="168" name="Grouper 88"/>
          <p:cNvGrpSpPr/>
          <p:nvPr/>
        </p:nvGrpSpPr>
        <p:grpSpPr>
          <a:xfrm>
            <a:off x="482600" y="990600"/>
            <a:ext cx="8216900" cy="5435600"/>
            <a:chOff x="0" y="0"/>
            <a:chExt cx="8216900" cy="5435600"/>
          </a:xfrm>
        </p:grpSpPr>
        <p:grpSp>
          <p:nvGrpSpPr>
            <p:cNvPr id="165" name="Grouper 83"/>
            <p:cNvGrpSpPr/>
            <p:nvPr/>
          </p:nvGrpSpPr>
          <p:grpSpPr>
            <a:xfrm>
              <a:off x="0" y="0"/>
              <a:ext cx="8216900" cy="5435600"/>
              <a:chOff x="0" y="0"/>
              <a:chExt cx="8216900" cy="5435600"/>
            </a:xfrm>
          </p:grpSpPr>
          <p:pic>
            <p:nvPicPr>
              <p:cNvPr id="136" name="Picture 1" descr="Picture 1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8216900" cy="5435600"/>
              </a:xfrm>
              <a:prstGeom prst="rect">
                <a:avLst/>
              </a:prstGeom>
              <a:ln w="9525" cap="flat">
                <a:solidFill>
                  <a:srgbClr val="C87700"/>
                </a:solidFill>
                <a:prstDash val="solid"/>
                <a:miter lim="800000"/>
              </a:ln>
              <a:effectLst/>
            </p:spPr>
          </p:pic>
          <p:sp>
            <p:nvSpPr>
              <p:cNvPr id="137" name="TextBox 21"/>
              <p:cNvSpPr txBox="1"/>
              <p:nvPr/>
            </p:nvSpPr>
            <p:spPr>
              <a:xfrm>
                <a:off x="664002" y="4558056"/>
                <a:ext cx="1179296" cy="31459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Symbol"/>
                    <a:ea typeface="Symbol"/>
                    <a:cs typeface="Symbol"/>
                    <a:sym typeface="Symbol"/>
                  </a:defRPr>
                </a:pPr>
                <a:r>
                  <a:t>D</a:t>
                </a:r>
                <a:r>
                  <a:rPr>
                    <a:latin typeface="Arial Unicode MS"/>
                    <a:ea typeface="Arial Unicode MS"/>
                    <a:cs typeface="Arial Unicode MS"/>
                    <a:sym typeface="Arial Unicode MS"/>
                  </a:rPr>
                  <a:t>C = </a:t>
                </a:r>
                <a:r>
                  <a:t>l</a:t>
                </a:r>
                <a:r>
                  <a:rPr baseline="-25000">
                    <a:latin typeface="Arial"/>
                    <a:ea typeface="Arial"/>
                    <a:cs typeface="Arial"/>
                    <a:sym typeface="Arial"/>
                  </a:rPr>
                  <a:t>RF</a:t>
                </a:r>
                <a:r>
                  <a:rPr>
                    <a:latin typeface="Arial Unicode MS"/>
                    <a:ea typeface="Arial Unicode MS"/>
                    <a:cs typeface="Arial Unicode MS"/>
                    <a:sym typeface="Arial Unicode MS"/>
                  </a:rPr>
                  <a:t>/2</a:t>
                </a:r>
              </a:p>
            </p:txBody>
          </p:sp>
          <p:sp>
            <p:nvSpPr>
              <p:cNvPr id="138" name="TextBox 12"/>
              <p:cNvSpPr txBox="1"/>
              <p:nvPr/>
            </p:nvSpPr>
            <p:spPr>
              <a:xfrm>
                <a:off x="1675436" y="2640567"/>
                <a:ext cx="700327" cy="2946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defRPr>
                </a:lvl1pPr>
              </a:lstStyle>
              <a:p>
                <a:r>
                  <a:t>5 MeV</a:t>
                </a:r>
              </a:p>
            </p:txBody>
          </p:sp>
          <p:sp>
            <p:nvSpPr>
              <p:cNvPr id="139" name="TextBox 13"/>
              <p:cNvSpPr txBox="1"/>
              <p:nvPr/>
            </p:nvSpPr>
            <p:spPr>
              <a:xfrm rot="20272894">
                <a:off x="5008213" y="3606286"/>
                <a:ext cx="1275583" cy="29888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Symbol"/>
                    <a:ea typeface="Symbol"/>
                    <a:cs typeface="Symbol"/>
                    <a:sym typeface="Symbol"/>
                  </a:defRPr>
                </a:pPr>
                <a:r>
                  <a:t>D</a:t>
                </a:r>
                <a:r>
                  <a:rPr>
                    <a:latin typeface="Arial Unicode MS"/>
                    <a:ea typeface="Arial Unicode MS"/>
                    <a:cs typeface="Arial Unicode MS"/>
                    <a:sym typeface="Arial Unicode MS"/>
                  </a:rPr>
                  <a:t>E = 65.5 MeV</a:t>
                </a:r>
              </a:p>
            </p:txBody>
          </p:sp>
          <p:sp>
            <p:nvSpPr>
              <p:cNvPr id="140" name="TextBox 15"/>
              <p:cNvSpPr txBox="1"/>
              <p:nvPr/>
            </p:nvSpPr>
            <p:spPr>
              <a:xfrm>
                <a:off x="3988164" y="3851702"/>
                <a:ext cx="679335" cy="2946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r"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defRPr>
                </a:lvl1pPr>
              </a:lstStyle>
              <a:p>
                <a:r>
                  <a:t>5 MeV </a:t>
                </a:r>
              </a:p>
            </p:txBody>
          </p:sp>
          <p:grpSp>
            <p:nvGrpSpPr>
              <p:cNvPr id="147" name="Group 29"/>
              <p:cNvGrpSpPr/>
              <p:nvPr/>
            </p:nvGrpSpPr>
            <p:grpSpPr>
              <a:xfrm>
                <a:off x="564774" y="1580021"/>
                <a:ext cx="7372725" cy="2839114"/>
                <a:chOff x="0" y="0"/>
                <a:chExt cx="7372724" cy="2839112"/>
              </a:xfrm>
            </p:grpSpPr>
            <p:sp>
              <p:nvSpPr>
                <p:cNvPr id="141" name="Straight Arrow Connector 18"/>
                <p:cNvSpPr/>
                <p:nvPr/>
              </p:nvSpPr>
              <p:spPr>
                <a:xfrm flipV="1">
                  <a:off x="-1" y="0"/>
                  <a:ext cx="7198848" cy="2839114"/>
                </a:xfrm>
                <a:prstGeom prst="line">
                  <a:avLst/>
                </a:prstGeom>
                <a:noFill/>
                <a:ln w="12699" cap="flat">
                  <a:solidFill>
                    <a:srgbClr val="FFFFFF"/>
                  </a:solidFill>
                  <a:prstDash val="dash"/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42" name="TextBox 12"/>
                <p:cNvSpPr txBox="1"/>
                <p:nvPr/>
              </p:nvSpPr>
              <p:spPr>
                <a:xfrm rot="20267498">
                  <a:off x="2668727" y="1350597"/>
                  <a:ext cx="625068" cy="33274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t">
                  <a:spAutoFit/>
                </a:bodyPr>
                <a:lstStyle>
                  <a:lvl1pPr algn="ctr">
                    <a:lnSpc>
                      <a:spcPct val="120000"/>
                    </a:lnSpc>
                    <a:defRPr sz="1400">
                      <a:solidFill>
                        <a:srgbClr val="FFFFFF"/>
                      </a:solidFill>
                      <a:latin typeface="Arial Unicode MS"/>
                      <a:ea typeface="Arial Unicode MS"/>
                      <a:cs typeface="Arial Unicode MS"/>
                      <a:sym typeface="Arial Unicode MS"/>
                    </a:defRPr>
                  </a:lvl1pPr>
                </a:lstStyle>
                <a:p>
                  <a:r>
                    <a:t>24 m</a:t>
                  </a:r>
                </a:p>
              </p:txBody>
            </p:sp>
            <p:sp>
              <p:nvSpPr>
                <p:cNvPr id="143" name="Straight Arrow Connector 26"/>
                <p:cNvSpPr/>
                <p:nvPr/>
              </p:nvSpPr>
              <p:spPr>
                <a:xfrm>
                  <a:off x="6674192" y="705486"/>
                  <a:ext cx="1" cy="258364"/>
                </a:xfrm>
                <a:prstGeom prst="line">
                  <a:avLst/>
                </a:prstGeom>
                <a:noFill/>
                <a:ln w="12699" cap="flat">
                  <a:solidFill>
                    <a:srgbClr val="FFFFFF"/>
                  </a:solidFill>
                  <a:prstDash val="dashDot"/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44" name="TextBox 12"/>
                <p:cNvSpPr txBox="1"/>
                <p:nvPr/>
              </p:nvSpPr>
              <p:spPr>
                <a:xfrm>
                  <a:off x="6674189" y="973239"/>
                  <a:ext cx="698536" cy="33274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t">
                  <a:spAutoFit/>
                </a:bodyPr>
                <a:lstStyle>
                  <a:lvl1pPr>
                    <a:lnSpc>
                      <a:spcPct val="120000"/>
                    </a:lnSpc>
                    <a:defRPr sz="1400">
                      <a:solidFill>
                        <a:srgbClr val="FFFFFF"/>
                      </a:solidFill>
                      <a:latin typeface="Arial Unicode MS"/>
                      <a:ea typeface="Arial Unicode MS"/>
                      <a:cs typeface="Arial Unicode MS"/>
                      <a:sym typeface="Arial Unicode MS"/>
                    </a:defRPr>
                  </a:lvl1pPr>
                </a:lstStyle>
                <a:p>
                  <a:r>
                    <a:t>0.8 m</a:t>
                  </a:r>
                </a:p>
              </p:txBody>
            </p:sp>
            <p:sp>
              <p:nvSpPr>
                <p:cNvPr id="145" name="TextBox 12"/>
                <p:cNvSpPr txBox="1"/>
                <p:nvPr/>
              </p:nvSpPr>
              <p:spPr>
                <a:xfrm rot="1189226">
                  <a:off x="4614770" y="636008"/>
                  <a:ext cx="640375" cy="33274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t">
                  <a:spAutoFit/>
                </a:bodyPr>
                <a:lstStyle>
                  <a:lvl1pPr algn="ctr">
                    <a:lnSpc>
                      <a:spcPct val="120000"/>
                    </a:lnSpc>
                    <a:defRPr sz="1400">
                      <a:solidFill>
                        <a:srgbClr val="FFFFFF"/>
                      </a:solidFill>
                      <a:latin typeface="Arial Unicode MS"/>
                      <a:ea typeface="Arial Unicode MS"/>
                      <a:cs typeface="Arial Unicode MS"/>
                      <a:sym typeface="Arial Unicode MS"/>
                    </a:defRPr>
                  </a:lvl1pPr>
                </a:lstStyle>
                <a:p>
                  <a:r>
                    <a:t>5.5 m</a:t>
                  </a:r>
                </a:p>
              </p:txBody>
            </p:sp>
            <p:sp>
              <p:nvSpPr>
                <p:cNvPr id="146" name="Straight Arrow Connector 15"/>
                <p:cNvSpPr/>
                <p:nvPr/>
              </p:nvSpPr>
              <p:spPr>
                <a:xfrm>
                  <a:off x="3647265" y="584553"/>
                  <a:ext cx="2137683" cy="701687"/>
                </a:xfrm>
                <a:prstGeom prst="line">
                  <a:avLst/>
                </a:prstGeom>
                <a:noFill/>
                <a:ln w="12699" cap="flat">
                  <a:solidFill>
                    <a:srgbClr val="FFFFFF"/>
                  </a:solidFill>
                  <a:prstDash val="dash"/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148" name="TextBox 12"/>
              <p:cNvSpPr txBox="1"/>
              <p:nvPr/>
            </p:nvSpPr>
            <p:spPr>
              <a:xfrm>
                <a:off x="7169208" y="1022373"/>
                <a:ext cx="992288" cy="2946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defRPr>
                </a:lvl1pPr>
              </a:lstStyle>
              <a:p>
                <a:r>
                  <a:t>1 : 3 : 5</a:t>
                </a:r>
              </a:p>
            </p:txBody>
          </p:sp>
          <p:sp>
            <p:nvSpPr>
              <p:cNvPr id="149" name="TextBox 12"/>
              <p:cNvSpPr txBox="1"/>
              <p:nvPr/>
            </p:nvSpPr>
            <p:spPr>
              <a:xfrm>
                <a:off x="536151" y="3777350"/>
                <a:ext cx="898783" cy="2946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defRPr>
                </a:lvl1pPr>
              </a:lstStyle>
              <a:p>
                <a:r>
                  <a:t>2 : 4 : 6</a:t>
                </a:r>
              </a:p>
            </p:txBody>
          </p:sp>
          <p:sp>
            <p:nvSpPr>
              <p:cNvPr id="150" name="Straight Arrow Connector 16"/>
              <p:cNvSpPr/>
              <p:nvPr/>
            </p:nvSpPr>
            <p:spPr>
              <a:xfrm flipH="1">
                <a:off x="3753451" y="3671690"/>
                <a:ext cx="658344" cy="389375"/>
              </a:xfrm>
              <a:prstGeom prst="line">
                <a:avLst/>
              </a:prstGeom>
              <a:noFill/>
              <a:ln w="12699" cap="flat">
                <a:solidFill>
                  <a:srgbClr val="FFFF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1" name="TextBox 15"/>
              <p:cNvSpPr txBox="1"/>
              <p:nvPr/>
            </p:nvSpPr>
            <p:spPr>
              <a:xfrm rot="20492133">
                <a:off x="3404070" y="4176555"/>
                <a:ext cx="616363" cy="2946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r"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defRPr>
                </a:lvl1pPr>
              </a:lstStyle>
              <a:p>
                <a:r>
                  <a:t>dump</a:t>
                </a:r>
              </a:p>
            </p:txBody>
          </p:sp>
          <p:grpSp>
            <p:nvGrpSpPr>
              <p:cNvPr id="156" name="Cube 50"/>
              <p:cNvGrpSpPr/>
              <p:nvPr/>
            </p:nvGrpSpPr>
            <p:grpSpPr>
              <a:xfrm>
                <a:off x="887429" y="2952858"/>
                <a:ext cx="749618" cy="224534"/>
                <a:chOff x="0" y="0"/>
                <a:chExt cx="749617" cy="224533"/>
              </a:xfrm>
            </p:grpSpPr>
            <p:sp>
              <p:nvSpPr>
                <p:cNvPr id="152" name="Figure"/>
                <p:cNvSpPr/>
                <p:nvPr/>
              </p:nvSpPr>
              <p:spPr>
                <a:xfrm rot="21040540">
                  <a:off x="3655" y="59437"/>
                  <a:ext cx="742307" cy="1056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400"/>
                      </a:moveTo>
                      <a:lnTo>
                        <a:pt x="769" y="0"/>
                      </a:ln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20831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863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120000"/>
                    </a:lnSpc>
                  </a:pPr>
                  <a:endParaRPr/>
                </a:p>
              </p:txBody>
            </p:sp>
            <p:sp>
              <p:nvSpPr>
                <p:cNvPr id="153" name="Figure"/>
                <p:cNvSpPr/>
                <p:nvPr/>
              </p:nvSpPr>
              <p:spPr>
                <a:xfrm rot="21040540">
                  <a:off x="714817" y="1441"/>
                  <a:ext cx="26416" cy="1056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400"/>
                      </a:move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120000"/>
                    </a:lnSpc>
                  </a:pPr>
                  <a:endParaRPr/>
                </a:p>
              </p:txBody>
            </p:sp>
            <p:sp>
              <p:nvSpPr>
                <p:cNvPr id="154" name="Figure"/>
                <p:cNvSpPr/>
                <p:nvPr/>
              </p:nvSpPr>
              <p:spPr>
                <a:xfrm rot="21040540">
                  <a:off x="-2765" y="59960"/>
                  <a:ext cx="742307" cy="264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769" y="0"/>
                      </a:lnTo>
                      <a:lnTo>
                        <a:pt x="21600" y="0"/>
                      </a:lnTo>
                      <a:lnTo>
                        <a:pt x="20831" y="21600"/>
                      </a:ln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120000"/>
                    </a:lnSpc>
                  </a:pPr>
                  <a:endParaRPr/>
                </a:p>
              </p:txBody>
            </p:sp>
            <p:sp>
              <p:nvSpPr>
                <p:cNvPr id="155" name="Figure"/>
                <p:cNvSpPr/>
                <p:nvPr/>
              </p:nvSpPr>
              <p:spPr>
                <a:xfrm rot="21040540">
                  <a:off x="3655" y="59437"/>
                  <a:ext cx="742307" cy="1056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400"/>
                      </a:moveTo>
                      <a:lnTo>
                        <a:pt x="769" y="0"/>
                      </a:ln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20831" y="21600"/>
                      </a:lnTo>
                      <a:lnTo>
                        <a:pt x="0" y="21600"/>
                      </a:lnTo>
                      <a:close/>
                      <a:moveTo>
                        <a:pt x="0" y="5400"/>
                      </a:moveTo>
                      <a:lnTo>
                        <a:pt x="20831" y="5400"/>
                      </a:lnTo>
                      <a:lnTo>
                        <a:pt x="21600" y="0"/>
                      </a:lnTo>
                      <a:moveTo>
                        <a:pt x="20831" y="5400"/>
                      </a:moveTo>
                      <a:lnTo>
                        <a:pt x="20831" y="21600"/>
                      </a:lnTo>
                    </a:path>
                  </a:pathLst>
                </a:custGeom>
                <a:noFill/>
                <a:ln w="12699" cap="flat">
                  <a:solidFill>
                    <a:srgbClr val="00B05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120000"/>
                    </a:lnSpc>
                  </a:pPr>
                  <a:endParaRPr/>
                </a:p>
              </p:txBody>
            </p:sp>
          </p:grpSp>
          <p:sp>
            <p:nvSpPr>
              <p:cNvPr id="157" name="Straight Arrow Connector 8"/>
              <p:cNvSpPr/>
              <p:nvPr/>
            </p:nvSpPr>
            <p:spPr>
              <a:xfrm flipV="1">
                <a:off x="1629574" y="2998600"/>
                <a:ext cx="639263" cy="11740"/>
              </a:xfrm>
              <a:prstGeom prst="line">
                <a:avLst/>
              </a:prstGeom>
              <a:noFill/>
              <a:ln w="12699" cap="flat">
                <a:solidFill>
                  <a:srgbClr val="FFFF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8" name="TextBox 15"/>
              <p:cNvSpPr txBox="1"/>
              <p:nvPr/>
            </p:nvSpPr>
            <p:spPr>
              <a:xfrm rot="21160245">
                <a:off x="813983" y="2660892"/>
                <a:ext cx="734674" cy="2946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lnSpc>
                    <a:spcPct val="120000"/>
                  </a:lnSpc>
                  <a:defRPr sz="1200">
                    <a:solidFill>
                      <a:srgbClr val="FFFF00"/>
                    </a:solidFill>
                    <a:latin typeface="Arial Unicode MS"/>
                    <a:ea typeface="Arial Unicode MS"/>
                    <a:cs typeface="Arial Unicode MS"/>
                    <a:sym typeface="Arial Unicode MS"/>
                  </a:defRPr>
                </a:lvl1pPr>
              </a:lstStyle>
              <a:p>
                <a:r>
                  <a:t>injector</a:t>
                </a:r>
              </a:p>
            </p:txBody>
          </p:sp>
          <p:grpSp>
            <p:nvGrpSpPr>
              <p:cNvPr id="163" name="Cube 60"/>
              <p:cNvGrpSpPr/>
              <p:nvPr/>
            </p:nvGrpSpPr>
            <p:grpSpPr>
              <a:xfrm>
                <a:off x="3485612" y="4004178"/>
                <a:ext cx="320046" cy="240957"/>
                <a:chOff x="0" y="0"/>
                <a:chExt cx="320044" cy="240956"/>
              </a:xfrm>
            </p:grpSpPr>
            <p:sp>
              <p:nvSpPr>
                <p:cNvPr id="159" name="Figure"/>
                <p:cNvSpPr/>
                <p:nvPr/>
              </p:nvSpPr>
              <p:spPr>
                <a:xfrm rot="20483132" flipH="1">
                  <a:off x="17857" y="41233"/>
                  <a:ext cx="284330" cy="158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400"/>
                      </a:moveTo>
                      <a:lnTo>
                        <a:pt x="3010" y="0"/>
                      </a:ln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1859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B4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120000"/>
                    </a:lnSpc>
                  </a:pPr>
                  <a:endParaRPr/>
                </a:p>
              </p:txBody>
            </p:sp>
            <p:sp>
              <p:nvSpPr>
                <p:cNvPr id="160" name="Figure"/>
                <p:cNvSpPr/>
                <p:nvPr/>
              </p:nvSpPr>
              <p:spPr>
                <a:xfrm rot="20483132" flipH="1">
                  <a:off x="24258" y="80288"/>
                  <a:ext cx="39623" cy="158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400"/>
                      </a:move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120000"/>
                    </a:lnSpc>
                  </a:pPr>
                  <a:endParaRPr/>
                </a:p>
              </p:txBody>
            </p:sp>
            <p:sp>
              <p:nvSpPr>
                <p:cNvPr id="161" name="Figure"/>
                <p:cNvSpPr/>
                <p:nvPr/>
              </p:nvSpPr>
              <p:spPr>
                <a:xfrm rot="20483132" flipH="1">
                  <a:off x="-1114" y="44342"/>
                  <a:ext cx="284330" cy="396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3010" y="0"/>
                      </a:lnTo>
                      <a:lnTo>
                        <a:pt x="21600" y="0"/>
                      </a:lnTo>
                      <a:lnTo>
                        <a:pt x="18590" y="21600"/>
                      </a:ln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120000"/>
                    </a:lnSpc>
                  </a:pPr>
                  <a:endParaRPr/>
                </a:p>
              </p:txBody>
            </p:sp>
            <p:sp>
              <p:nvSpPr>
                <p:cNvPr id="162" name="Figure"/>
                <p:cNvSpPr/>
                <p:nvPr/>
              </p:nvSpPr>
              <p:spPr>
                <a:xfrm rot="20483132" flipH="1">
                  <a:off x="17857" y="41233"/>
                  <a:ext cx="284330" cy="158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400"/>
                      </a:moveTo>
                      <a:lnTo>
                        <a:pt x="3010" y="0"/>
                      </a:ln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18590" y="21600"/>
                      </a:lnTo>
                      <a:lnTo>
                        <a:pt x="0" y="21600"/>
                      </a:lnTo>
                      <a:close/>
                      <a:moveTo>
                        <a:pt x="0" y="5400"/>
                      </a:moveTo>
                      <a:lnTo>
                        <a:pt x="18590" y="5400"/>
                      </a:lnTo>
                      <a:lnTo>
                        <a:pt x="21600" y="0"/>
                      </a:lnTo>
                      <a:moveTo>
                        <a:pt x="18590" y="5400"/>
                      </a:moveTo>
                      <a:lnTo>
                        <a:pt x="18590" y="21600"/>
                      </a:lnTo>
                    </a:path>
                  </a:pathLst>
                </a:custGeom>
                <a:noFill/>
                <a:ln w="12699" cap="flat">
                  <a:solidFill>
                    <a:srgbClr val="DE84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120000"/>
                    </a:lnSpc>
                  </a:pPr>
                  <a:endParaRPr/>
                </a:p>
              </p:txBody>
            </p:sp>
          </p:grpSp>
          <p:sp>
            <p:nvSpPr>
              <p:cNvPr id="164" name="Oval 26"/>
              <p:cNvSpPr/>
              <p:nvPr/>
            </p:nvSpPr>
            <p:spPr>
              <a:xfrm>
                <a:off x="868185" y="3063168"/>
                <a:ext cx="125945" cy="119357"/>
              </a:xfrm>
              <a:prstGeom prst="ellipse">
                <a:avLst/>
              </a:pr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/>
              </a:p>
            </p:txBody>
          </p:sp>
        </p:grpSp>
        <p:pic>
          <p:nvPicPr>
            <p:cNvPr id="166" name="Image 86" descr="Image 86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276990" y="2570148"/>
              <a:ext cx="1982581" cy="1252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7" name="Image 87" descr="Image 8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268837" y="1851505"/>
              <a:ext cx="1982581" cy="12521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9" name="TextBox 13"/>
          <p:cNvSpPr txBox="1"/>
          <p:nvPr/>
        </p:nvSpPr>
        <p:spPr>
          <a:xfrm rot="20272894">
            <a:off x="2885177" y="2887641"/>
            <a:ext cx="1275583" cy="298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200">
                <a:solidFill>
                  <a:srgbClr val="FFFF00"/>
                </a:solidFill>
                <a:latin typeface="Symbol"/>
                <a:ea typeface="Symbol"/>
                <a:cs typeface="Symbol"/>
                <a:sym typeface="Symbol"/>
              </a:defRPr>
            </a:pPr>
            <a:r>
              <a:t>D</a:t>
            </a:r>
            <a:r>
              <a:rPr>
                <a:latin typeface="Arial Unicode MS"/>
                <a:ea typeface="Arial Unicode MS"/>
                <a:cs typeface="Arial Unicode MS"/>
                <a:sym typeface="Arial Unicode MS"/>
              </a:rPr>
              <a:t>E = 65.5 MeV</a:t>
            </a:r>
          </a:p>
        </p:txBody>
      </p:sp>
      <p:sp>
        <p:nvSpPr>
          <p:cNvPr id="170" name="ZoneTexte 90"/>
          <p:cNvSpPr txBox="1"/>
          <p:nvPr/>
        </p:nvSpPr>
        <p:spPr>
          <a:xfrm>
            <a:off x="596900" y="1413897"/>
            <a:ext cx="5168900" cy="8593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lnSpc>
                <a:spcPct val="120000"/>
              </a:lnSpc>
              <a:buSzPct val="100000"/>
              <a:buChar char="▪"/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2 Linacs (Four 5-Cell 801.58 MHz SC cavities)</a:t>
            </a:r>
          </a:p>
          <a:p>
            <a:pPr marL="285750" indent="-285750">
              <a:lnSpc>
                <a:spcPct val="120000"/>
              </a:lnSpc>
              <a:buSzPct val="100000"/>
              <a:buChar char="▪"/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3 turns (131 MeV/turn)</a:t>
            </a:r>
          </a:p>
          <a:p>
            <a:pPr marL="285750" indent="-285750">
              <a:lnSpc>
                <a:spcPct val="120000"/>
              </a:lnSpc>
              <a:buSzPct val="100000"/>
              <a:buChar char="▪"/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Max. beam energy 400 MeV</a:t>
            </a:r>
          </a:p>
        </p:txBody>
      </p:sp>
      <p:sp>
        <p:nvSpPr>
          <p:cNvPr id="171" name="ZoneTexte 91"/>
          <p:cNvSpPr txBox="1"/>
          <p:nvPr/>
        </p:nvSpPr>
        <p:spPr>
          <a:xfrm>
            <a:off x="5791200" y="5308134"/>
            <a:ext cx="2751295" cy="313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600" u="sng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Footprint: 24 x 5.5 x 0.8 m</a:t>
            </a:r>
            <a:r>
              <a:rPr baseline="30000"/>
              <a:t>3</a:t>
            </a:r>
          </a:p>
        </p:txBody>
      </p:sp>
      <p:sp>
        <p:nvSpPr>
          <p:cNvPr id="172" name="ZoneTexte 92"/>
          <p:cNvSpPr txBox="1"/>
          <p:nvPr/>
        </p:nvSpPr>
        <p:spPr>
          <a:xfrm>
            <a:off x="139700" y="355600"/>
            <a:ext cx="5588000" cy="459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2F97B5"/>
                </a:solidFill>
              </a:defRPr>
            </a:lvl1pPr>
          </a:lstStyle>
          <a:p>
            <a:r>
              <a:t>PERLE@Orsay:</a:t>
            </a:r>
          </a:p>
        </p:txBody>
      </p:sp>
      <p:sp>
        <p:nvSpPr>
          <p:cNvPr id="173" name="ZoneTexte 93"/>
          <p:cNvSpPr txBox="1"/>
          <p:nvPr/>
        </p:nvSpPr>
        <p:spPr>
          <a:xfrm>
            <a:off x="6301863" y="1041400"/>
            <a:ext cx="2359537" cy="354965"/>
          </a:xfrm>
          <a:prstGeom prst="rect">
            <a:avLst/>
          </a:prstGeom>
          <a:ln>
            <a:solidFill>
              <a:srgbClr val="FFFFFF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r>
              <a:t>Courtesy to A. Bogacz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Espace réservé du pied de page 3"/>
          <p:cNvSpPr txBox="1"/>
          <p:nvPr/>
        </p:nvSpPr>
        <p:spPr>
          <a:xfrm>
            <a:off x="128378" y="6417960"/>
            <a:ext cx="4840941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French-Ukrainian Workshop</a:t>
            </a:r>
            <a:endParaRPr lang="en-US" dirty="0"/>
          </a:p>
        </p:txBody>
      </p:sp>
      <p:sp>
        <p:nvSpPr>
          <p:cNvPr id="176" name="Espace réservé du numéro de diapositive 4"/>
          <p:cNvSpPr txBox="1">
            <a:spLocks noGrp="1"/>
          </p:cNvSpPr>
          <p:nvPr>
            <p:ph type="sldNum" sz="quarter" idx="2"/>
          </p:nvPr>
        </p:nvSpPr>
        <p:spPr>
          <a:xfrm>
            <a:off x="8657366" y="6398910"/>
            <a:ext cx="231141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pic>
        <p:nvPicPr>
          <p:cNvPr id="177" name="Image 2" descr="Imag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89000"/>
            <a:ext cx="9144000" cy="493498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0" name="Grouper 8"/>
          <p:cNvGrpSpPr/>
          <p:nvPr/>
        </p:nvGrpSpPr>
        <p:grpSpPr>
          <a:xfrm>
            <a:off x="4673600" y="3060700"/>
            <a:ext cx="660401" cy="343806"/>
            <a:chOff x="0" y="0"/>
            <a:chExt cx="660400" cy="343805"/>
          </a:xfrm>
        </p:grpSpPr>
        <p:sp>
          <p:nvSpPr>
            <p:cNvPr id="178" name="Ellipse 6"/>
            <p:cNvSpPr/>
            <p:nvPr/>
          </p:nvSpPr>
          <p:spPr>
            <a:xfrm>
              <a:off x="0" y="0"/>
              <a:ext cx="108000" cy="108000"/>
            </a:xfrm>
            <a:prstGeom prst="ellipse">
              <a:avLst/>
            </a:prstGeom>
            <a:solidFill>
              <a:srgbClr val="2F97B5"/>
            </a:solidFill>
            <a:ln w="12700" cap="flat">
              <a:solidFill>
                <a:srgbClr val="2F97B5"/>
              </a:solidFill>
              <a:prstDash val="solid"/>
              <a:round/>
            </a:ln>
            <a:effectLst>
              <a:outerShdw blurRad="63500" dist="25400" dir="54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9" name="ZoneTexte 7"/>
            <p:cNvSpPr txBox="1"/>
            <p:nvPr/>
          </p:nvSpPr>
          <p:spPr>
            <a:xfrm>
              <a:off x="16319" y="105900"/>
              <a:ext cx="644082" cy="2379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100" b="1">
                  <a:solidFill>
                    <a:srgbClr val="2F97B5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PERLE</a:t>
              </a:r>
            </a:p>
          </p:txBody>
        </p:sp>
      </p:grpSp>
      <p:sp>
        <p:nvSpPr>
          <p:cNvPr id="181" name="ZoneTexte 10"/>
          <p:cNvSpPr txBox="1"/>
          <p:nvPr/>
        </p:nvSpPr>
        <p:spPr>
          <a:xfrm>
            <a:off x="5867400" y="6014480"/>
            <a:ext cx="3237007" cy="380366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/>
          </a:lstStyle>
          <a:p>
            <a:r>
              <a:t>Courtesy to Chris Tennant</a:t>
            </a:r>
          </a:p>
        </p:txBody>
      </p:sp>
      <p:sp>
        <p:nvSpPr>
          <p:cNvPr id="182" name="ZoneTexte 13"/>
          <p:cNvSpPr txBox="1"/>
          <p:nvPr/>
        </p:nvSpPr>
        <p:spPr>
          <a:xfrm>
            <a:off x="139700" y="355600"/>
            <a:ext cx="6472271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2F97B5"/>
                </a:solidFill>
              </a:defRPr>
            </a:lvl1pPr>
          </a:lstStyle>
          <a:p>
            <a:r>
              <a:t>PERLE@Orsay in the global landscape: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Espace réservé du pied de page 3"/>
          <p:cNvSpPr txBox="1"/>
          <p:nvPr/>
        </p:nvSpPr>
        <p:spPr>
          <a:xfrm>
            <a:off x="128378" y="6417960"/>
            <a:ext cx="4840941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French-Ukrainian Workshop</a:t>
            </a:r>
            <a:endParaRPr lang="en-US" dirty="0"/>
          </a:p>
        </p:txBody>
      </p:sp>
      <p:sp>
        <p:nvSpPr>
          <p:cNvPr id="185" name="Espace réservé du numéro de diapositive 4"/>
          <p:cNvSpPr txBox="1">
            <a:spLocks noGrp="1"/>
          </p:cNvSpPr>
          <p:nvPr>
            <p:ph type="sldNum" sz="quarter" idx="2"/>
          </p:nvPr>
        </p:nvSpPr>
        <p:spPr>
          <a:xfrm>
            <a:off x="8657366" y="6398910"/>
            <a:ext cx="231141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186" name="ZoneTexte 5"/>
          <p:cNvSpPr txBox="1"/>
          <p:nvPr/>
        </p:nvSpPr>
        <p:spPr>
          <a:xfrm>
            <a:off x="139700" y="355600"/>
            <a:ext cx="5588000" cy="459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2F97B5"/>
                </a:solidFill>
              </a:defRPr>
            </a:lvl1pPr>
          </a:lstStyle>
          <a:p>
            <a:r>
              <a:t>PERLE: An ERL at Orsay</a:t>
            </a:r>
          </a:p>
        </p:txBody>
      </p:sp>
      <p:sp>
        <p:nvSpPr>
          <p:cNvPr id="187" name="ZoneTexte 6"/>
          <p:cNvSpPr txBox="1"/>
          <p:nvPr/>
        </p:nvSpPr>
        <p:spPr>
          <a:xfrm>
            <a:off x="139699" y="1003300"/>
            <a:ext cx="8748808" cy="37091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50000"/>
              </a:lnSpc>
              <a:defRPr sz="1600" b="1">
                <a:solidFill>
                  <a:srgbClr val="2F97B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Why an ERL? </a:t>
            </a:r>
          </a:p>
          <a:p>
            <a:pPr marL="285750" indent="-285750">
              <a:lnSpc>
                <a:spcPct val="150000"/>
              </a:lnSpc>
              <a:buClr>
                <a:srgbClr val="2F97B5"/>
              </a:buClr>
              <a:buSzPct val="100000"/>
              <a:buChar char="▪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Accelerator R&amp;D at its best. </a:t>
            </a:r>
          </a:p>
          <a:p>
            <a:pPr marL="285750" indent="-285750">
              <a:lnSpc>
                <a:spcPct val="150000"/>
              </a:lnSpc>
              <a:buClr>
                <a:srgbClr val="2F97B5"/>
              </a:buClr>
              <a:buSzPct val="100000"/>
              <a:buChar char="▪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Compact accelerator with high performances that need smaller investment (site area, cryogenic plant, RF source…)</a:t>
            </a:r>
          </a:p>
          <a:p>
            <a:pPr marL="285750" indent="-285750">
              <a:lnSpc>
                <a:spcPct val="150000"/>
              </a:lnSpc>
              <a:buClr>
                <a:srgbClr val="2F97B5"/>
              </a:buClr>
              <a:buSzPct val="100000"/>
              <a:buChar char="▪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A clever concept that allow energy saving: a key word for future machine construction.</a:t>
            </a:r>
          </a:p>
          <a:p>
            <a:pPr>
              <a:lnSpc>
                <a:spcPct val="150000"/>
              </a:lnSpc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 </a:t>
            </a:r>
          </a:p>
          <a:p>
            <a:pPr>
              <a:lnSpc>
                <a:spcPct val="150000"/>
              </a:lnSpc>
              <a:defRPr sz="1600" b="1">
                <a:solidFill>
                  <a:srgbClr val="2F97B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Why @ Orsay?</a:t>
            </a:r>
          </a:p>
          <a:p>
            <a:pPr marL="285750" indent="-285750">
              <a:lnSpc>
                <a:spcPct val="150000"/>
              </a:lnSpc>
              <a:buClr>
                <a:srgbClr val="2F97B5"/>
              </a:buClr>
              <a:buSzPct val="100000"/>
              <a:buChar char="▪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Involvement of local accelerator experts around an ambitious project. </a:t>
            </a:r>
          </a:p>
          <a:p>
            <a:pPr marL="285750" indent="-285750">
              <a:lnSpc>
                <a:spcPct val="150000"/>
              </a:lnSpc>
              <a:buClr>
                <a:srgbClr val="2F97B5"/>
              </a:buClr>
              <a:buSzPct val="100000"/>
              <a:buChar char="▪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Opportunity to host the first superconductive R&amp;D facility in Paris-Saclay campus.</a:t>
            </a:r>
          </a:p>
          <a:p>
            <a:pPr marL="285750" indent="-285750">
              <a:lnSpc>
                <a:spcPct val="150000"/>
              </a:lnSpc>
              <a:buClr>
                <a:srgbClr val="2F97B5"/>
              </a:buClr>
              <a:buSzPct val="100000"/>
              <a:buChar char="▪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Develop and acquire expertise in design and operation of ERL. </a:t>
            </a:r>
          </a:p>
          <a:p>
            <a:pPr>
              <a:lnSpc>
                <a:spcPct val="150000"/>
              </a:lnSpc>
              <a:defRPr sz="1600">
                <a:solidFill>
                  <a:srgbClr val="2F97B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Espace réservé du pied de page 3"/>
          <p:cNvSpPr txBox="1"/>
          <p:nvPr/>
        </p:nvSpPr>
        <p:spPr>
          <a:xfrm>
            <a:off x="128378" y="6417960"/>
            <a:ext cx="4840941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French-Ukrainian Workshop</a:t>
            </a:r>
            <a:endParaRPr lang="en-US" dirty="0"/>
          </a:p>
        </p:txBody>
      </p:sp>
      <p:sp>
        <p:nvSpPr>
          <p:cNvPr id="190" name="Espace réservé du numéro de diapositive 4"/>
          <p:cNvSpPr txBox="1">
            <a:spLocks noGrp="1"/>
          </p:cNvSpPr>
          <p:nvPr>
            <p:ph type="sldNum" sz="quarter" idx="2"/>
          </p:nvPr>
        </p:nvSpPr>
        <p:spPr>
          <a:xfrm>
            <a:off x="8657366" y="6398910"/>
            <a:ext cx="231141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191" name="ZoneTexte 6"/>
          <p:cNvSpPr txBox="1"/>
          <p:nvPr/>
        </p:nvSpPr>
        <p:spPr>
          <a:xfrm>
            <a:off x="139699" y="1003300"/>
            <a:ext cx="8748808" cy="4394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50000"/>
              </a:lnSpc>
              <a:defRPr sz="1600" b="1">
                <a:solidFill>
                  <a:srgbClr val="2F97B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Why PERLE?</a:t>
            </a:r>
          </a:p>
          <a:p>
            <a:pPr marL="285750" indent="-285750">
              <a:lnSpc>
                <a:spcPct val="150000"/>
              </a:lnSpc>
              <a:buClr>
                <a:srgbClr val="2F97B5"/>
              </a:buClr>
              <a:buSzPct val="100000"/>
              <a:buChar char="▪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The opportunity to work within an international collaboration with expert in ERL design and operation.</a:t>
            </a:r>
          </a:p>
          <a:p>
            <a:pPr marL="285750" indent="-285750">
              <a:lnSpc>
                <a:spcPct val="150000"/>
              </a:lnSpc>
              <a:buClr>
                <a:srgbClr val="2F97B5"/>
              </a:buClr>
              <a:buSzPct val="100000"/>
              <a:buChar char="▪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Technical challenges imposed by the machine design: </a:t>
            </a:r>
          </a:p>
          <a:p>
            <a:pPr marL="742950" lvl="1" indent="-285750">
              <a:lnSpc>
                <a:spcPct val="120000"/>
              </a:lnSpc>
              <a:buClr>
                <a:srgbClr val="2F97B5"/>
              </a:buClr>
              <a:buSzPct val="100000"/>
              <a:buChar char="➢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Multi-turn recirculation, </a:t>
            </a:r>
          </a:p>
          <a:p>
            <a:pPr marL="742950" lvl="1" indent="-285750">
              <a:lnSpc>
                <a:spcPct val="120000"/>
              </a:lnSpc>
              <a:buClr>
                <a:srgbClr val="2F97B5"/>
              </a:buClr>
              <a:buSzPct val="100000"/>
              <a:buChar char="➢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High current operation, </a:t>
            </a:r>
          </a:p>
          <a:p>
            <a:pPr marL="742950" lvl="1" indent="-285750">
              <a:lnSpc>
                <a:spcPct val="120000"/>
              </a:lnSpc>
              <a:buClr>
                <a:srgbClr val="2F97B5"/>
              </a:buClr>
              <a:buSzPct val="100000"/>
              <a:buChar char="➢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New SRF cavities &amp; cryomodules to be tested with beam, </a:t>
            </a:r>
          </a:p>
          <a:p>
            <a:pPr marL="742950" lvl="1" indent="-285750">
              <a:lnSpc>
                <a:spcPct val="120000"/>
              </a:lnSpc>
              <a:buClr>
                <a:srgbClr val="2F97B5"/>
              </a:buClr>
              <a:buSzPct val="100000"/>
              <a:buChar char="➢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beam stability (intensity, position and size) in acceleration and deceleration phases, </a:t>
            </a:r>
          </a:p>
          <a:p>
            <a:pPr marL="742950" lvl="1" indent="-285750">
              <a:lnSpc>
                <a:spcPct val="120000"/>
              </a:lnSpc>
              <a:buClr>
                <a:srgbClr val="2F97B5"/>
              </a:buClr>
              <a:buSzPct val="100000"/>
              <a:buChar char="➢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Injector versatility,</a:t>
            </a:r>
          </a:p>
          <a:p>
            <a:pPr marL="285750" indent="-285750">
              <a:lnSpc>
                <a:spcPct val="150000"/>
              </a:lnSpc>
              <a:buClr>
                <a:srgbClr val="2F97B5"/>
              </a:buClr>
              <a:buSzPct val="100000"/>
              <a:buChar char="▪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A unique technology test bed to explore and validate the key design choices for future larger machine.</a:t>
            </a:r>
          </a:p>
          <a:p>
            <a:pPr marL="285750" indent="-285750">
              <a:lnSpc>
                <a:spcPct val="150000"/>
              </a:lnSpc>
              <a:buClr>
                <a:srgbClr val="2F97B5"/>
              </a:buClr>
              <a:buSzPct val="100000"/>
              <a:buChar char="▪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Compact but powerful machine that could provide electron beam for low energy physics experiment, intense Compton generation or FEL radiation to light source users.   </a:t>
            </a:r>
          </a:p>
          <a:p>
            <a:pPr>
              <a:lnSpc>
                <a:spcPct val="150000"/>
              </a:lnSpc>
              <a:defRPr sz="1600">
                <a:solidFill>
                  <a:srgbClr val="2F97B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 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Espace réservé du pied de page 3"/>
          <p:cNvSpPr txBox="1"/>
          <p:nvPr/>
        </p:nvSpPr>
        <p:spPr>
          <a:xfrm>
            <a:off x="128378" y="6417960"/>
            <a:ext cx="4840941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French-Ukrainian Workshop</a:t>
            </a:r>
            <a:endParaRPr lang="en-US" dirty="0"/>
          </a:p>
        </p:txBody>
      </p:sp>
      <p:sp>
        <p:nvSpPr>
          <p:cNvPr id="194" name="Espace réservé du numéro de diapositive 4"/>
          <p:cNvSpPr txBox="1">
            <a:spLocks noGrp="1"/>
          </p:cNvSpPr>
          <p:nvPr>
            <p:ph type="sldNum" sz="quarter" idx="2"/>
          </p:nvPr>
        </p:nvSpPr>
        <p:spPr>
          <a:xfrm>
            <a:off x="8657366" y="6398910"/>
            <a:ext cx="231141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195" name="ZoneTexte 5"/>
          <p:cNvSpPr txBox="1"/>
          <p:nvPr/>
        </p:nvSpPr>
        <p:spPr>
          <a:xfrm>
            <a:off x="139700" y="355600"/>
            <a:ext cx="5588000" cy="459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2F97B5"/>
                </a:solidFill>
              </a:defRPr>
            </a:lvl1pPr>
          </a:lstStyle>
          <a:p>
            <a:r>
              <a:t>PERLE collaboration:</a:t>
            </a:r>
          </a:p>
        </p:txBody>
      </p:sp>
      <p:sp>
        <p:nvSpPr>
          <p:cNvPr id="196" name="ZoneTexte 6"/>
          <p:cNvSpPr txBox="1"/>
          <p:nvPr/>
        </p:nvSpPr>
        <p:spPr>
          <a:xfrm>
            <a:off x="139699" y="1254526"/>
            <a:ext cx="8748808" cy="4142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2F97B5"/>
              </a:buClr>
              <a:buSzPct val="100000"/>
              <a:buChar char="▪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The PERLE @ Orsay collaboration includes today CERN, JLAB, ASTeC Daresbury, University of Liverpool, BINP, LAL and IPN Orsay.</a:t>
            </a:r>
          </a:p>
          <a:p>
            <a:pPr marL="285750" indent="-285750">
              <a:lnSpc>
                <a:spcPct val="150000"/>
              </a:lnSpc>
              <a:buClr>
                <a:srgbClr val="2F97B5"/>
              </a:buClr>
              <a:buSzPct val="100000"/>
              <a:buChar char="▪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We are open to </a:t>
            </a:r>
            <a:r>
              <a:rPr b="1"/>
              <a:t>new collaborators.</a:t>
            </a:r>
          </a:p>
          <a:p>
            <a:pPr marL="285750" indent="-285750">
              <a:lnSpc>
                <a:spcPct val="150000"/>
              </a:lnSpc>
              <a:buClr>
                <a:srgbClr val="2F97B5"/>
              </a:buClr>
              <a:buSzPct val="100000"/>
              <a:buChar char="▪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The collaboration signed the PERLE Conceptual Design Report (CDR) submitted for publication in J. Phys. G</a:t>
            </a:r>
          </a:p>
          <a:p>
            <a:pPr marL="285750" indent="-285750">
              <a:lnSpc>
                <a:spcPct val="150000"/>
              </a:lnSpc>
              <a:buClr>
                <a:srgbClr val="2F97B5"/>
              </a:buClr>
              <a:buSzPct val="100000"/>
              <a:buChar char="▪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LAL organized PERLE @ Orsay workshop in February 23-24</a:t>
            </a:r>
            <a:r>
              <a:rPr baseline="29750"/>
              <a:t>th</a:t>
            </a:r>
            <a:r>
              <a:t> 2017.</a:t>
            </a:r>
          </a:p>
          <a:p>
            <a:pPr marL="285750" indent="-285750">
              <a:lnSpc>
                <a:spcPct val="150000"/>
              </a:lnSpc>
              <a:buClr>
                <a:srgbClr val="2F97B5"/>
              </a:buClr>
              <a:buSzPct val="100000"/>
              <a:buChar char="▪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PERLE@Orsay was presented at ERL 2017 conference and meet a high interest of the community, supportive to see PERLE becoming a real project, with  proposals of synergetic work with other ERLs in construction worldwide.   </a:t>
            </a:r>
          </a:p>
          <a:p>
            <a:pPr marL="285750" indent="-285750">
              <a:lnSpc>
                <a:spcPct val="150000"/>
              </a:lnSpc>
              <a:buClr>
                <a:srgbClr val="2F97B5"/>
              </a:buClr>
              <a:buSzPct val="100000"/>
              <a:buChar char="▪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Next step will be the redaction of PERLE Technical Design Report (TDR).</a:t>
            </a:r>
          </a:p>
          <a:p>
            <a:pPr>
              <a:lnSpc>
                <a:spcPct val="150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lnSpc>
                <a:spcPct val="150000"/>
              </a:lnSpc>
              <a:defRPr>
                <a:solidFill>
                  <a:srgbClr val="2F97B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 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Espace réservé du pied de page 3"/>
          <p:cNvSpPr txBox="1"/>
          <p:nvPr/>
        </p:nvSpPr>
        <p:spPr>
          <a:xfrm>
            <a:off x="128378" y="6417960"/>
            <a:ext cx="4840941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French-Ukrainian Workshop</a:t>
            </a:r>
            <a:endParaRPr lang="en-US" dirty="0"/>
          </a:p>
        </p:txBody>
      </p:sp>
      <p:sp>
        <p:nvSpPr>
          <p:cNvPr id="199" name="Espace réservé du numéro de diapositive 4"/>
          <p:cNvSpPr txBox="1">
            <a:spLocks noGrp="1"/>
          </p:cNvSpPr>
          <p:nvPr>
            <p:ph type="sldNum" sz="quarter" idx="2"/>
          </p:nvPr>
        </p:nvSpPr>
        <p:spPr>
          <a:xfrm>
            <a:off x="8657366" y="6398910"/>
            <a:ext cx="231141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pic>
        <p:nvPicPr>
          <p:cNvPr id="200" name="Image 1" descr="Imag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21166" y="817263"/>
            <a:ext cx="4259334" cy="557180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01" name="ZoneTexte 2"/>
          <p:cNvSpPr txBox="1"/>
          <p:nvPr/>
        </p:nvSpPr>
        <p:spPr>
          <a:xfrm>
            <a:off x="139699" y="1066800"/>
            <a:ext cx="4619832" cy="2350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50000"/>
              </a:lnSpc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For more details: </a:t>
            </a:r>
          </a:p>
          <a:p>
            <a:pPr marL="285750" indent="-285750">
              <a:lnSpc>
                <a:spcPct val="150000"/>
              </a:lnSpc>
              <a:buSzPct val="100000"/>
              <a:buChar char="▪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the PERLE CDR [arXiv:1705. 08783] </a:t>
            </a:r>
            <a:r>
              <a:rPr>
                <a:solidFill>
                  <a:srgbClr val="900000"/>
                </a:solidFill>
                <a:latin typeface="Wingdings"/>
                <a:ea typeface="Wingdings"/>
                <a:cs typeface="Wingdings"/>
                <a:sym typeface="Wingdings"/>
              </a:rPr>
              <a:t></a:t>
            </a:r>
            <a:endParaRPr>
              <a:solidFill>
                <a:srgbClr val="900000"/>
              </a:solidFill>
            </a:endParaRPr>
          </a:p>
          <a:p>
            <a:pPr marL="285750" indent="-285750">
              <a:lnSpc>
                <a:spcPct val="150000"/>
              </a:lnSpc>
              <a:buSzPct val="100000"/>
              <a:buChar char="▪"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the indico site of PERLE Workshop held in February 2017 at Orsay  </a:t>
            </a:r>
          </a:p>
          <a:p>
            <a:pPr>
              <a:lnSpc>
                <a:spcPct val="150000"/>
              </a:lnSpc>
              <a:defRPr sz="160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lnSpc>
                <a:spcPct val="150000"/>
              </a:lnSpc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     https://indico.lal.in2p3.fr/event/3428/</a:t>
            </a:r>
          </a:p>
        </p:txBody>
      </p:sp>
      <p:pic>
        <p:nvPicPr>
          <p:cNvPr id="202" name="Image 5" descr="Imag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600" y="3263224"/>
            <a:ext cx="4657931" cy="311314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03" name="Connecteur droit avec flèche 7"/>
          <p:cNvSpPr/>
          <p:nvPr/>
        </p:nvSpPr>
        <p:spPr>
          <a:xfrm>
            <a:off x="2247900" y="2501900"/>
            <a:ext cx="0" cy="228600"/>
          </a:xfrm>
          <a:prstGeom prst="line">
            <a:avLst/>
          </a:prstGeom>
          <a:ln w="19050">
            <a:solidFill>
              <a:srgbClr val="90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4" name="ZoneTexte 10"/>
          <p:cNvSpPr txBox="1"/>
          <p:nvPr/>
        </p:nvSpPr>
        <p:spPr>
          <a:xfrm>
            <a:off x="139700" y="355600"/>
            <a:ext cx="5588000" cy="459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2F97B5"/>
                </a:solidFill>
              </a:defRPr>
            </a:lvl1pPr>
          </a:lstStyle>
          <a:p>
            <a:r>
              <a:t>PERLE collaboration: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Espace réservé du pied de page 3"/>
          <p:cNvSpPr txBox="1"/>
          <p:nvPr/>
        </p:nvSpPr>
        <p:spPr>
          <a:xfrm>
            <a:off x="128378" y="6417960"/>
            <a:ext cx="4840941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French-Ukrainian Workshop</a:t>
            </a:r>
            <a:endParaRPr lang="en-US" dirty="0"/>
          </a:p>
        </p:txBody>
      </p:sp>
      <p:sp>
        <p:nvSpPr>
          <p:cNvPr id="207" name="Espace réservé du numéro de diapositive 4"/>
          <p:cNvSpPr txBox="1">
            <a:spLocks noGrp="1"/>
          </p:cNvSpPr>
          <p:nvPr>
            <p:ph type="sldNum" sz="quarter" idx="2"/>
          </p:nvPr>
        </p:nvSpPr>
        <p:spPr>
          <a:xfrm>
            <a:off x="8657366" y="6398910"/>
            <a:ext cx="231141" cy="345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pic>
        <p:nvPicPr>
          <p:cNvPr id="208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0350" y="5013325"/>
            <a:ext cx="8626475" cy="901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Picture 9" descr="Picture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0350" y="1352550"/>
            <a:ext cx="8626475" cy="3079750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TextBox 14"/>
          <p:cNvSpPr txBox="1"/>
          <p:nvPr/>
        </p:nvSpPr>
        <p:spPr>
          <a:xfrm>
            <a:off x="4297362" y="5113337"/>
            <a:ext cx="981076" cy="288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Side view</a:t>
            </a:r>
          </a:p>
        </p:txBody>
      </p:sp>
      <p:sp>
        <p:nvSpPr>
          <p:cNvPr id="211" name="TextBox 14"/>
          <p:cNvSpPr txBox="1"/>
          <p:nvPr/>
        </p:nvSpPr>
        <p:spPr>
          <a:xfrm>
            <a:off x="4187825" y="1370012"/>
            <a:ext cx="981075" cy="288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Top view</a:t>
            </a:r>
          </a:p>
        </p:txBody>
      </p:sp>
      <p:sp>
        <p:nvSpPr>
          <p:cNvPr id="212" name="Straight Arrow Connector 18"/>
          <p:cNvSpPr/>
          <p:nvPr/>
        </p:nvSpPr>
        <p:spPr>
          <a:xfrm>
            <a:off x="392113" y="2917508"/>
            <a:ext cx="8337551" cy="1"/>
          </a:xfrm>
          <a:prstGeom prst="line">
            <a:avLst/>
          </a:prstGeom>
          <a:ln w="12699">
            <a:solidFill>
              <a:srgbClr val="FFFFFF"/>
            </a:solidFill>
            <a:prstDash val="dash"/>
            <a:headEnd type="triangle"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3" name="Straight Arrow Connector 15"/>
          <p:cNvSpPr/>
          <p:nvPr/>
        </p:nvSpPr>
        <p:spPr>
          <a:xfrm>
            <a:off x="4727575" y="1787524"/>
            <a:ext cx="11113" cy="2151064"/>
          </a:xfrm>
          <a:prstGeom prst="line">
            <a:avLst/>
          </a:prstGeom>
          <a:ln w="12699">
            <a:solidFill>
              <a:srgbClr val="FFFFFF"/>
            </a:solidFill>
            <a:prstDash val="dash"/>
            <a:headEnd type="triangle"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4" name="TextBox 12"/>
          <p:cNvSpPr txBox="1"/>
          <p:nvPr/>
        </p:nvSpPr>
        <p:spPr>
          <a:xfrm>
            <a:off x="3643312" y="2808288"/>
            <a:ext cx="495301" cy="24384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900">
                <a:solidFill>
                  <a:srgbClr val="FFFFFF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r>
              <a:t>24 m</a:t>
            </a:r>
          </a:p>
        </p:txBody>
      </p:sp>
      <p:sp>
        <p:nvSpPr>
          <p:cNvPr id="215" name="TextBox 12"/>
          <p:cNvSpPr txBox="1"/>
          <p:nvPr/>
        </p:nvSpPr>
        <p:spPr>
          <a:xfrm>
            <a:off x="4505325" y="2341563"/>
            <a:ext cx="469900" cy="24384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900">
                <a:solidFill>
                  <a:srgbClr val="FFFFFF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r>
              <a:t>5.5 m</a:t>
            </a:r>
          </a:p>
        </p:txBody>
      </p:sp>
      <p:sp>
        <p:nvSpPr>
          <p:cNvPr id="216" name="Straight Arrow Connector 26"/>
          <p:cNvSpPr/>
          <p:nvPr/>
        </p:nvSpPr>
        <p:spPr>
          <a:xfrm>
            <a:off x="1690688" y="5332412"/>
            <a:ext cx="1" cy="265113"/>
          </a:xfrm>
          <a:prstGeom prst="line">
            <a:avLst/>
          </a:prstGeom>
          <a:ln w="12699">
            <a:solidFill>
              <a:srgbClr val="FFFFFF"/>
            </a:solidFill>
            <a:prstDash val="dashDot"/>
            <a:headEnd type="triangle"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7" name="TextBox 12"/>
          <p:cNvSpPr txBox="1"/>
          <p:nvPr/>
        </p:nvSpPr>
        <p:spPr>
          <a:xfrm>
            <a:off x="1217612" y="5703887"/>
            <a:ext cx="962026" cy="24384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900">
                <a:solidFill>
                  <a:srgbClr val="FFFFFF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r>
              <a:t>0.4 m + 0.4 m</a:t>
            </a:r>
          </a:p>
        </p:txBody>
      </p:sp>
      <p:sp>
        <p:nvSpPr>
          <p:cNvPr id="218" name="TextBox 12"/>
          <p:cNvSpPr txBox="1"/>
          <p:nvPr/>
        </p:nvSpPr>
        <p:spPr>
          <a:xfrm>
            <a:off x="976312" y="4991100"/>
            <a:ext cx="747713" cy="269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000">
                <a:solidFill>
                  <a:srgbClr val="FFFF00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r>
              <a:t>2 : 4 : 6</a:t>
            </a:r>
          </a:p>
        </p:txBody>
      </p:sp>
      <p:sp>
        <p:nvSpPr>
          <p:cNvPr id="219" name="TextBox 12"/>
          <p:cNvSpPr txBox="1"/>
          <p:nvPr/>
        </p:nvSpPr>
        <p:spPr>
          <a:xfrm>
            <a:off x="7577138" y="5021262"/>
            <a:ext cx="652463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000">
                <a:solidFill>
                  <a:srgbClr val="FFFF00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r>
              <a:t>1 : 3 : 5</a:t>
            </a:r>
          </a:p>
        </p:txBody>
      </p:sp>
      <p:sp>
        <p:nvSpPr>
          <p:cNvPr id="220" name="Straight Arrow Connector 18"/>
          <p:cNvSpPr/>
          <p:nvPr/>
        </p:nvSpPr>
        <p:spPr>
          <a:xfrm>
            <a:off x="1527174" y="3868737"/>
            <a:ext cx="1630364" cy="11113"/>
          </a:xfrm>
          <a:prstGeom prst="line">
            <a:avLst/>
          </a:prstGeom>
          <a:ln w="12699">
            <a:solidFill>
              <a:srgbClr val="FFFFFF"/>
            </a:solidFill>
            <a:prstDash val="dash"/>
            <a:headEnd type="triangle"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1" name="TextBox 12"/>
          <p:cNvSpPr txBox="1"/>
          <p:nvPr/>
        </p:nvSpPr>
        <p:spPr>
          <a:xfrm>
            <a:off x="2125663" y="3748087"/>
            <a:ext cx="382588" cy="24384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900">
                <a:solidFill>
                  <a:srgbClr val="FFFFFF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r>
              <a:t>4 m</a:t>
            </a:r>
          </a:p>
        </p:txBody>
      </p:sp>
      <p:sp>
        <p:nvSpPr>
          <p:cNvPr id="222" name="Straight Arrow Connector 18"/>
          <p:cNvSpPr/>
          <p:nvPr/>
        </p:nvSpPr>
        <p:spPr>
          <a:xfrm>
            <a:off x="3209925" y="3873499"/>
            <a:ext cx="2924176" cy="33340"/>
          </a:xfrm>
          <a:prstGeom prst="line">
            <a:avLst/>
          </a:prstGeom>
          <a:ln w="12699">
            <a:solidFill>
              <a:srgbClr val="FFFFFF"/>
            </a:solidFill>
            <a:prstDash val="dash"/>
            <a:headEnd type="triangle"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3" name="TextBox 12"/>
          <p:cNvSpPr txBox="1"/>
          <p:nvPr/>
        </p:nvSpPr>
        <p:spPr>
          <a:xfrm>
            <a:off x="4505325" y="3768725"/>
            <a:ext cx="469900" cy="24384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900">
                <a:solidFill>
                  <a:srgbClr val="FFFFFF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r>
              <a:t>10 m</a:t>
            </a:r>
          </a:p>
        </p:txBody>
      </p:sp>
      <p:sp>
        <p:nvSpPr>
          <p:cNvPr id="224" name="ZoneTexte 23"/>
          <p:cNvSpPr txBox="1"/>
          <p:nvPr/>
        </p:nvSpPr>
        <p:spPr>
          <a:xfrm>
            <a:off x="139700" y="355600"/>
            <a:ext cx="5588000" cy="459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2F97B5"/>
                </a:solidFill>
              </a:defRPr>
            </a:lvl1pPr>
          </a:lstStyle>
          <a:p>
            <a:r>
              <a:t>PERLE Layout:</a:t>
            </a:r>
          </a:p>
        </p:txBody>
      </p:sp>
      <p:sp>
        <p:nvSpPr>
          <p:cNvPr id="225" name="ZoneTexte 24"/>
          <p:cNvSpPr txBox="1"/>
          <p:nvPr/>
        </p:nvSpPr>
        <p:spPr>
          <a:xfrm>
            <a:off x="7138861" y="817265"/>
            <a:ext cx="1763806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u="sng"/>
            </a:lvl1pPr>
          </a:lstStyle>
          <a:p>
            <a:r>
              <a:t>Alex Bogacz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Brise">
  <a:themeElements>
    <a:clrScheme name="Bris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0000FF"/>
      </a:hlink>
      <a:folHlink>
        <a:srgbClr val="FF00FF"/>
      </a:folHlink>
    </a:clrScheme>
    <a:fontScheme name="Bris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Bris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63500" dist="25400" dir="5400000" rotWithShape="0">
            <a:srgbClr val="000000">
              <a:alpha val="40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News Gothic MT"/>
            <a:ea typeface="News Gothic MT"/>
            <a:cs typeface="News Gothic MT"/>
            <a:sym typeface="News Gothic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News Gothic MT"/>
            <a:ea typeface="News Gothic MT"/>
            <a:cs typeface="News Gothic MT"/>
            <a:sym typeface="News Gothic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rise">
  <a:themeElements>
    <a:clrScheme name="Bris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0000FF"/>
      </a:hlink>
      <a:folHlink>
        <a:srgbClr val="FF00FF"/>
      </a:folHlink>
    </a:clrScheme>
    <a:fontScheme name="Bris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Bris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63500" dist="25400" dir="5400000" rotWithShape="0">
            <a:srgbClr val="000000">
              <a:alpha val="40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News Gothic MT"/>
            <a:ea typeface="News Gothic MT"/>
            <a:cs typeface="News Gothic MT"/>
            <a:sym typeface="News Gothic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News Gothic MT"/>
            <a:ea typeface="News Gothic MT"/>
            <a:cs typeface="News Gothic MT"/>
            <a:sym typeface="News Gothic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1510</Words>
  <Application>Microsoft Macintosh PowerPoint</Application>
  <PresentationFormat>Présentation à l'écran (4:3)</PresentationFormat>
  <Paragraphs>359</Paragraphs>
  <Slides>27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7" baseType="lpstr">
      <vt:lpstr>Arial Unicode MS</vt:lpstr>
      <vt:lpstr>Calibri</vt:lpstr>
      <vt:lpstr>Cambria</vt:lpstr>
      <vt:lpstr>ＭＳ 明朝</vt:lpstr>
      <vt:lpstr>News Gothic MT</vt:lpstr>
      <vt:lpstr>Symbol</vt:lpstr>
      <vt:lpstr>Times New Roman</vt:lpstr>
      <vt:lpstr>Wingdings</vt:lpstr>
      <vt:lpstr>Arial</vt:lpstr>
      <vt:lpstr>Brise</vt:lpstr>
      <vt:lpstr>PERLE @ Orsay:  Introduction and Status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PERLE @ Orsay:  Introduction and Status</dc:title>
  <cp:lastModifiedBy>Utilisateur de Microsoft Office</cp:lastModifiedBy>
  <cp:revision>7</cp:revision>
  <dcterms:modified xsi:type="dcterms:W3CDTF">2017-11-06T13:09:59Z</dcterms:modified>
</cp:coreProperties>
</file>