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y="6858000" cx="9144000"/>
  <p:notesSz cx="10234600" cy="70993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4433963" cy="35645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5800650" y="0"/>
            <a:ext cx="4433963" cy="35645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3346450" y="533400"/>
            <a:ext cx="3543300" cy="2659063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1365052" y="3372251"/>
            <a:ext cx="7504510" cy="319319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6742843"/>
            <a:ext cx="4433963" cy="35645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5800650" y="6742843"/>
            <a:ext cx="4433963" cy="356457"/>
          </a:xfrm>
          <a:prstGeom prst="rect">
            <a:avLst/>
          </a:prstGeom>
          <a:noFill/>
          <a:ln>
            <a:noFill/>
          </a:ln>
        </p:spPr>
        <p:txBody>
          <a:bodyPr anchorCtr="0" anchor="b" bIns="47750" lIns="95525" spcFirstLastPara="1" rIns="95525" wrap="square" tIns="477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>
            <p:ph idx="12" type="sldNum"/>
          </p:nvPr>
        </p:nvSpPr>
        <p:spPr>
          <a:xfrm>
            <a:off x="5800650" y="6742843"/>
            <a:ext cx="4433963" cy="356457"/>
          </a:xfrm>
          <a:prstGeom prst="rect">
            <a:avLst/>
          </a:prstGeom>
          <a:noFill/>
          <a:ln>
            <a:noFill/>
          </a:ln>
        </p:spPr>
        <p:txBody>
          <a:bodyPr anchorCtr="0" anchor="b" bIns="47750" lIns="95525" spcFirstLastPara="1" rIns="95525" wrap="square" tIns="477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8" name="Shape 88"/>
          <p:cNvSpPr/>
          <p:nvPr>
            <p:ph idx="2" type="sldImg"/>
          </p:nvPr>
        </p:nvSpPr>
        <p:spPr>
          <a:xfrm>
            <a:off x="3346450" y="533400"/>
            <a:ext cx="3543300" cy="2659063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1365052" y="3372251"/>
            <a:ext cx="7504510" cy="3193193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/>
          <p:nvPr>
            <p:ph idx="12" type="sldNum"/>
          </p:nvPr>
        </p:nvSpPr>
        <p:spPr>
          <a:xfrm>
            <a:off x="5800650" y="6742843"/>
            <a:ext cx="4433963" cy="356457"/>
          </a:xfrm>
          <a:prstGeom prst="rect">
            <a:avLst/>
          </a:prstGeom>
          <a:noFill/>
          <a:ln>
            <a:noFill/>
          </a:ln>
        </p:spPr>
        <p:txBody>
          <a:bodyPr anchorCtr="0" anchor="b" bIns="47750" lIns="95525" spcFirstLastPara="1" rIns="95525" wrap="square" tIns="477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8" name="Shape 208"/>
          <p:cNvSpPr/>
          <p:nvPr>
            <p:ph idx="2" type="sldImg"/>
          </p:nvPr>
        </p:nvSpPr>
        <p:spPr>
          <a:xfrm>
            <a:off x="3346450" y="533400"/>
            <a:ext cx="3543300" cy="2659063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9" name="Shape 209"/>
          <p:cNvSpPr txBox="1"/>
          <p:nvPr>
            <p:ph idx="1" type="body"/>
          </p:nvPr>
        </p:nvSpPr>
        <p:spPr>
          <a:xfrm>
            <a:off x="1365052" y="3372251"/>
            <a:ext cx="7504510" cy="3193193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>
            <p:ph idx="12" type="sldNum"/>
          </p:nvPr>
        </p:nvSpPr>
        <p:spPr>
          <a:xfrm>
            <a:off x="5800650" y="6742843"/>
            <a:ext cx="4433963" cy="356457"/>
          </a:xfrm>
          <a:prstGeom prst="rect">
            <a:avLst/>
          </a:prstGeom>
          <a:noFill/>
          <a:ln>
            <a:noFill/>
          </a:ln>
        </p:spPr>
        <p:txBody>
          <a:bodyPr anchorCtr="0" anchor="b" bIns="47750" lIns="95525" spcFirstLastPara="1" rIns="95525" wrap="square" tIns="477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5" name="Shape 225"/>
          <p:cNvSpPr/>
          <p:nvPr>
            <p:ph idx="2" type="sldImg"/>
          </p:nvPr>
        </p:nvSpPr>
        <p:spPr>
          <a:xfrm>
            <a:off x="3346450" y="533400"/>
            <a:ext cx="3543300" cy="2659063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6" name="Shape 226"/>
          <p:cNvSpPr txBox="1"/>
          <p:nvPr>
            <p:ph idx="1" type="body"/>
          </p:nvPr>
        </p:nvSpPr>
        <p:spPr>
          <a:xfrm>
            <a:off x="1365052" y="3372251"/>
            <a:ext cx="7504510" cy="3193193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/>
          <p:nvPr>
            <p:ph idx="12" type="sldNum"/>
          </p:nvPr>
        </p:nvSpPr>
        <p:spPr>
          <a:xfrm>
            <a:off x="5800650" y="6742843"/>
            <a:ext cx="4433963" cy="356457"/>
          </a:xfrm>
          <a:prstGeom prst="rect">
            <a:avLst/>
          </a:prstGeom>
          <a:noFill/>
          <a:ln>
            <a:noFill/>
          </a:ln>
        </p:spPr>
        <p:txBody>
          <a:bodyPr anchorCtr="0" anchor="b" bIns="47750" lIns="95525" spcFirstLastPara="1" rIns="95525" wrap="square" tIns="477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4" name="Shape 234"/>
          <p:cNvSpPr/>
          <p:nvPr>
            <p:ph idx="2" type="sldImg"/>
          </p:nvPr>
        </p:nvSpPr>
        <p:spPr>
          <a:xfrm>
            <a:off x="3346450" y="533400"/>
            <a:ext cx="3543300" cy="2659063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5" name="Shape 235"/>
          <p:cNvSpPr txBox="1"/>
          <p:nvPr>
            <p:ph idx="1" type="body"/>
          </p:nvPr>
        </p:nvSpPr>
        <p:spPr>
          <a:xfrm>
            <a:off x="1365052" y="3372251"/>
            <a:ext cx="7504510" cy="3193193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/>
          <p:nvPr>
            <p:ph idx="12" type="sldNum"/>
          </p:nvPr>
        </p:nvSpPr>
        <p:spPr>
          <a:xfrm>
            <a:off x="5800650" y="6742843"/>
            <a:ext cx="4433963" cy="356457"/>
          </a:xfrm>
          <a:prstGeom prst="rect">
            <a:avLst/>
          </a:prstGeom>
          <a:noFill/>
          <a:ln>
            <a:noFill/>
          </a:ln>
        </p:spPr>
        <p:txBody>
          <a:bodyPr anchorCtr="0" anchor="b" bIns="47750" lIns="95525" spcFirstLastPara="1" rIns="95525" wrap="square" tIns="477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1" name="Shape 241"/>
          <p:cNvSpPr/>
          <p:nvPr>
            <p:ph idx="2" type="sldImg"/>
          </p:nvPr>
        </p:nvSpPr>
        <p:spPr>
          <a:xfrm>
            <a:off x="3346450" y="533400"/>
            <a:ext cx="3543300" cy="2659063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2" name="Shape 242"/>
          <p:cNvSpPr txBox="1"/>
          <p:nvPr>
            <p:ph idx="1" type="body"/>
          </p:nvPr>
        </p:nvSpPr>
        <p:spPr>
          <a:xfrm>
            <a:off x="1365052" y="3372251"/>
            <a:ext cx="7504510" cy="3193193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/>
          <p:nvPr>
            <p:ph idx="12" type="sldNum"/>
          </p:nvPr>
        </p:nvSpPr>
        <p:spPr>
          <a:xfrm>
            <a:off x="5800650" y="6742843"/>
            <a:ext cx="4433963" cy="356457"/>
          </a:xfrm>
          <a:prstGeom prst="rect">
            <a:avLst/>
          </a:prstGeom>
          <a:noFill/>
          <a:ln>
            <a:noFill/>
          </a:ln>
        </p:spPr>
        <p:txBody>
          <a:bodyPr anchorCtr="0" anchor="b" bIns="47750" lIns="95525" spcFirstLastPara="1" rIns="95525" wrap="square" tIns="477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0" name="Shape 250"/>
          <p:cNvSpPr/>
          <p:nvPr>
            <p:ph idx="2" type="sldImg"/>
          </p:nvPr>
        </p:nvSpPr>
        <p:spPr>
          <a:xfrm>
            <a:off x="3346450" y="533400"/>
            <a:ext cx="3543300" cy="2659063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1" name="Shape 251"/>
          <p:cNvSpPr txBox="1"/>
          <p:nvPr>
            <p:ph idx="1" type="body"/>
          </p:nvPr>
        </p:nvSpPr>
        <p:spPr>
          <a:xfrm>
            <a:off x="1365052" y="3372251"/>
            <a:ext cx="7504510" cy="3193193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/>
          <p:nvPr>
            <p:ph idx="12" type="sldNum"/>
          </p:nvPr>
        </p:nvSpPr>
        <p:spPr>
          <a:xfrm>
            <a:off x="5800650" y="6742843"/>
            <a:ext cx="4433963" cy="356457"/>
          </a:xfrm>
          <a:prstGeom prst="rect">
            <a:avLst/>
          </a:prstGeom>
          <a:noFill/>
          <a:ln>
            <a:noFill/>
          </a:ln>
        </p:spPr>
        <p:txBody>
          <a:bodyPr anchorCtr="0" anchor="b" bIns="47750" lIns="95525" spcFirstLastPara="1" rIns="95525" wrap="square" tIns="477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9" name="Shape 259"/>
          <p:cNvSpPr/>
          <p:nvPr>
            <p:ph idx="2" type="sldImg"/>
          </p:nvPr>
        </p:nvSpPr>
        <p:spPr>
          <a:xfrm>
            <a:off x="3346450" y="533400"/>
            <a:ext cx="3543300" cy="2659063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0" name="Shape 260"/>
          <p:cNvSpPr txBox="1"/>
          <p:nvPr>
            <p:ph idx="1" type="body"/>
          </p:nvPr>
        </p:nvSpPr>
        <p:spPr>
          <a:xfrm>
            <a:off x="1365052" y="3372251"/>
            <a:ext cx="7504510" cy="3193193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/>
          <p:nvPr>
            <p:ph idx="12" type="sldNum"/>
          </p:nvPr>
        </p:nvSpPr>
        <p:spPr>
          <a:xfrm>
            <a:off x="5800650" y="6742843"/>
            <a:ext cx="4433963" cy="356457"/>
          </a:xfrm>
          <a:prstGeom prst="rect">
            <a:avLst/>
          </a:prstGeom>
          <a:noFill/>
          <a:ln>
            <a:noFill/>
          </a:ln>
        </p:spPr>
        <p:txBody>
          <a:bodyPr anchorCtr="0" anchor="b" bIns="47750" lIns="95525" spcFirstLastPara="1" rIns="95525" wrap="square" tIns="477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8" name="Shape 268"/>
          <p:cNvSpPr/>
          <p:nvPr>
            <p:ph idx="2" type="sldImg"/>
          </p:nvPr>
        </p:nvSpPr>
        <p:spPr>
          <a:xfrm>
            <a:off x="3346450" y="533400"/>
            <a:ext cx="3543300" cy="2659063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9" name="Shape 269"/>
          <p:cNvSpPr txBox="1"/>
          <p:nvPr>
            <p:ph idx="1" type="body"/>
          </p:nvPr>
        </p:nvSpPr>
        <p:spPr>
          <a:xfrm>
            <a:off x="1365052" y="3372251"/>
            <a:ext cx="7504510" cy="3193193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/>
          <p:nvPr>
            <p:ph idx="12" type="sldNum"/>
          </p:nvPr>
        </p:nvSpPr>
        <p:spPr>
          <a:xfrm>
            <a:off x="5800650" y="6742843"/>
            <a:ext cx="4433963" cy="356457"/>
          </a:xfrm>
          <a:prstGeom prst="rect">
            <a:avLst/>
          </a:prstGeom>
          <a:noFill/>
          <a:ln>
            <a:noFill/>
          </a:ln>
        </p:spPr>
        <p:txBody>
          <a:bodyPr anchorCtr="0" anchor="b" bIns="47750" lIns="95525" spcFirstLastPara="1" rIns="95525" wrap="square" tIns="477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7" name="Shape 277"/>
          <p:cNvSpPr/>
          <p:nvPr>
            <p:ph idx="2" type="sldImg"/>
          </p:nvPr>
        </p:nvSpPr>
        <p:spPr>
          <a:xfrm>
            <a:off x="3346450" y="533400"/>
            <a:ext cx="3543300" cy="2659063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8" name="Shape 278"/>
          <p:cNvSpPr txBox="1"/>
          <p:nvPr>
            <p:ph idx="1" type="body"/>
          </p:nvPr>
        </p:nvSpPr>
        <p:spPr>
          <a:xfrm>
            <a:off x="1365052" y="3372251"/>
            <a:ext cx="7504510" cy="3193193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/>
          <p:nvPr>
            <p:ph idx="12" type="sldNum"/>
          </p:nvPr>
        </p:nvSpPr>
        <p:spPr>
          <a:xfrm>
            <a:off x="5800650" y="6742843"/>
            <a:ext cx="4433963" cy="356457"/>
          </a:xfrm>
          <a:prstGeom prst="rect">
            <a:avLst/>
          </a:prstGeom>
          <a:noFill/>
          <a:ln>
            <a:noFill/>
          </a:ln>
        </p:spPr>
        <p:txBody>
          <a:bodyPr anchorCtr="0" anchor="b" bIns="47750" lIns="95525" spcFirstLastPara="1" rIns="95525" wrap="square" tIns="477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7" name="Shape 287"/>
          <p:cNvSpPr/>
          <p:nvPr>
            <p:ph idx="2" type="sldImg"/>
          </p:nvPr>
        </p:nvSpPr>
        <p:spPr>
          <a:xfrm>
            <a:off x="3346450" y="533400"/>
            <a:ext cx="3543300" cy="2659063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8" name="Shape 288"/>
          <p:cNvSpPr txBox="1"/>
          <p:nvPr>
            <p:ph idx="1" type="body"/>
          </p:nvPr>
        </p:nvSpPr>
        <p:spPr>
          <a:xfrm>
            <a:off x="1365052" y="3372251"/>
            <a:ext cx="7504510" cy="3193193"/>
          </a:xfrm>
          <a:prstGeom prst="rect">
            <a:avLst/>
          </a:prstGeom>
          <a:noFill/>
          <a:ln>
            <a:noFill/>
          </a:ln>
        </p:spPr>
        <p:txBody>
          <a:bodyPr anchorCtr="0" anchor="t" bIns="47750" lIns="95525" spcFirstLastPara="1" rIns="95525" wrap="square" tIns="477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/>
          <p:nvPr>
            <p:ph idx="12" type="sldNum"/>
          </p:nvPr>
        </p:nvSpPr>
        <p:spPr>
          <a:xfrm>
            <a:off x="5800650" y="6742843"/>
            <a:ext cx="4433963" cy="356457"/>
          </a:xfrm>
          <a:prstGeom prst="rect">
            <a:avLst/>
          </a:prstGeom>
          <a:noFill/>
          <a:ln>
            <a:noFill/>
          </a:ln>
        </p:spPr>
        <p:txBody>
          <a:bodyPr anchorCtr="0" anchor="b" bIns="47750" lIns="95525" spcFirstLastPara="1" rIns="95525" wrap="square" tIns="477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0" name="Shape 310"/>
          <p:cNvSpPr/>
          <p:nvPr>
            <p:ph idx="2" type="sldImg"/>
          </p:nvPr>
        </p:nvSpPr>
        <p:spPr>
          <a:xfrm>
            <a:off x="3346450" y="533400"/>
            <a:ext cx="3543300" cy="2659063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1" name="Shape 311"/>
          <p:cNvSpPr txBox="1"/>
          <p:nvPr>
            <p:ph idx="1" type="body"/>
          </p:nvPr>
        </p:nvSpPr>
        <p:spPr>
          <a:xfrm>
            <a:off x="1365052" y="3372251"/>
            <a:ext cx="7504510" cy="3193193"/>
          </a:xfrm>
          <a:prstGeom prst="rect">
            <a:avLst/>
          </a:prstGeom>
          <a:noFill/>
          <a:ln>
            <a:noFill/>
          </a:ln>
        </p:spPr>
        <p:txBody>
          <a:bodyPr anchorCtr="0" anchor="t" bIns="47750" lIns="95525" spcFirstLastPara="1" rIns="95525" wrap="square" tIns="477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>
            <p:ph idx="12" type="sldNum"/>
          </p:nvPr>
        </p:nvSpPr>
        <p:spPr>
          <a:xfrm>
            <a:off x="5800650" y="6742843"/>
            <a:ext cx="4433963" cy="356457"/>
          </a:xfrm>
          <a:prstGeom prst="rect">
            <a:avLst/>
          </a:prstGeom>
          <a:noFill/>
          <a:ln>
            <a:noFill/>
          </a:ln>
        </p:spPr>
        <p:txBody>
          <a:bodyPr anchorCtr="0" anchor="b" bIns="47750" lIns="95525" spcFirstLastPara="1" rIns="95525" wrap="square" tIns="477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4" name="Shape 124"/>
          <p:cNvSpPr/>
          <p:nvPr>
            <p:ph idx="2" type="sldImg"/>
          </p:nvPr>
        </p:nvSpPr>
        <p:spPr>
          <a:xfrm>
            <a:off x="3346450" y="533400"/>
            <a:ext cx="3543300" cy="2659063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1365052" y="3372251"/>
            <a:ext cx="7504510" cy="3193193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/>
          <p:nvPr>
            <p:ph idx="12" type="sldNum"/>
          </p:nvPr>
        </p:nvSpPr>
        <p:spPr>
          <a:xfrm>
            <a:off x="5800650" y="6742843"/>
            <a:ext cx="4433963" cy="356457"/>
          </a:xfrm>
          <a:prstGeom prst="rect">
            <a:avLst/>
          </a:prstGeom>
          <a:noFill/>
          <a:ln>
            <a:noFill/>
          </a:ln>
        </p:spPr>
        <p:txBody>
          <a:bodyPr anchorCtr="0" anchor="b" bIns="47750" lIns="95525" spcFirstLastPara="1" rIns="95525" wrap="square" tIns="477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4" name="Shape 324"/>
          <p:cNvSpPr/>
          <p:nvPr>
            <p:ph idx="2" type="sldImg"/>
          </p:nvPr>
        </p:nvSpPr>
        <p:spPr>
          <a:xfrm>
            <a:off x="3346450" y="533400"/>
            <a:ext cx="3543300" cy="2659063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5" name="Shape 325"/>
          <p:cNvSpPr txBox="1"/>
          <p:nvPr>
            <p:ph idx="1" type="body"/>
          </p:nvPr>
        </p:nvSpPr>
        <p:spPr>
          <a:xfrm>
            <a:off x="1365052" y="3372251"/>
            <a:ext cx="7504510" cy="3193193"/>
          </a:xfrm>
          <a:prstGeom prst="rect">
            <a:avLst/>
          </a:prstGeom>
          <a:noFill/>
          <a:ln>
            <a:noFill/>
          </a:ln>
        </p:spPr>
        <p:txBody>
          <a:bodyPr anchorCtr="0" anchor="t" bIns="47750" lIns="95525" spcFirstLastPara="1" rIns="95525" wrap="square" tIns="477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/>
          <p:nvPr>
            <p:ph idx="12" type="sldNum"/>
          </p:nvPr>
        </p:nvSpPr>
        <p:spPr>
          <a:xfrm>
            <a:off x="5800650" y="6742843"/>
            <a:ext cx="4433963" cy="356457"/>
          </a:xfrm>
          <a:prstGeom prst="rect">
            <a:avLst/>
          </a:prstGeom>
          <a:noFill/>
          <a:ln>
            <a:noFill/>
          </a:ln>
        </p:spPr>
        <p:txBody>
          <a:bodyPr anchorCtr="0" anchor="b" bIns="47750" lIns="95525" spcFirstLastPara="1" rIns="95525" wrap="square" tIns="477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7" name="Shape 337"/>
          <p:cNvSpPr/>
          <p:nvPr>
            <p:ph idx="2" type="sldImg"/>
          </p:nvPr>
        </p:nvSpPr>
        <p:spPr>
          <a:xfrm>
            <a:off x="3346450" y="533400"/>
            <a:ext cx="3543300" cy="2659063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8" name="Shape 338"/>
          <p:cNvSpPr txBox="1"/>
          <p:nvPr>
            <p:ph idx="1" type="body"/>
          </p:nvPr>
        </p:nvSpPr>
        <p:spPr>
          <a:xfrm>
            <a:off x="1365052" y="3372251"/>
            <a:ext cx="7504510" cy="3193193"/>
          </a:xfrm>
          <a:prstGeom prst="rect">
            <a:avLst/>
          </a:prstGeom>
          <a:noFill/>
          <a:ln>
            <a:noFill/>
          </a:ln>
        </p:spPr>
        <p:txBody>
          <a:bodyPr anchorCtr="0" anchor="t" bIns="47750" lIns="95525" spcFirstLastPara="1" rIns="95525" wrap="square" tIns="477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/>
          <p:nvPr>
            <p:ph idx="12" type="sldNum"/>
          </p:nvPr>
        </p:nvSpPr>
        <p:spPr>
          <a:xfrm>
            <a:off x="5800650" y="6742843"/>
            <a:ext cx="4433963" cy="356457"/>
          </a:xfrm>
          <a:prstGeom prst="rect">
            <a:avLst/>
          </a:prstGeom>
          <a:noFill/>
          <a:ln>
            <a:noFill/>
          </a:ln>
        </p:spPr>
        <p:txBody>
          <a:bodyPr anchorCtr="0" anchor="b" bIns="47750" lIns="95525" spcFirstLastPara="1" rIns="95525" wrap="square" tIns="477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2" name="Shape 352"/>
          <p:cNvSpPr/>
          <p:nvPr>
            <p:ph idx="2" type="sldImg"/>
          </p:nvPr>
        </p:nvSpPr>
        <p:spPr>
          <a:xfrm>
            <a:off x="3346450" y="533400"/>
            <a:ext cx="3543300" cy="2659063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3" name="Shape 353"/>
          <p:cNvSpPr txBox="1"/>
          <p:nvPr>
            <p:ph idx="1" type="body"/>
          </p:nvPr>
        </p:nvSpPr>
        <p:spPr>
          <a:xfrm>
            <a:off x="1365052" y="3372251"/>
            <a:ext cx="7504510" cy="3193193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 txBox="1"/>
          <p:nvPr>
            <p:ph idx="12" type="sldNum"/>
          </p:nvPr>
        </p:nvSpPr>
        <p:spPr>
          <a:xfrm>
            <a:off x="5800650" y="6742843"/>
            <a:ext cx="4433963" cy="356457"/>
          </a:xfrm>
          <a:prstGeom prst="rect">
            <a:avLst/>
          </a:prstGeom>
          <a:noFill/>
          <a:ln>
            <a:noFill/>
          </a:ln>
        </p:spPr>
        <p:txBody>
          <a:bodyPr anchorCtr="0" anchor="b" bIns="47750" lIns="95525" spcFirstLastPara="1" rIns="95525" wrap="square" tIns="477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fr-FR" sz="12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2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0" name="Shape 370"/>
          <p:cNvSpPr/>
          <p:nvPr>
            <p:ph idx="2" type="sldImg"/>
          </p:nvPr>
        </p:nvSpPr>
        <p:spPr>
          <a:xfrm>
            <a:off x="3346450" y="533400"/>
            <a:ext cx="3543300" cy="2659063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1" name="Shape 371"/>
          <p:cNvSpPr txBox="1"/>
          <p:nvPr>
            <p:ph idx="1" type="body"/>
          </p:nvPr>
        </p:nvSpPr>
        <p:spPr>
          <a:xfrm>
            <a:off x="1365052" y="3372251"/>
            <a:ext cx="7504510" cy="3193193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/>
          <p:nvPr>
            <p:ph idx="12" type="sldNum"/>
          </p:nvPr>
        </p:nvSpPr>
        <p:spPr>
          <a:xfrm>
            <a:off x="5800650" y="6742843"/>
            <a:ext cx="4433963" cy="356457"/>
          </a:xfrm>
          <a:prstGeom prst="rect">
            <a:avLst/>
          </a:prstGeom>
          <a:noFill/>
          <a:ln>
            <a:noFill/>
          </a:ln>
        </p:spPr>
        <p:txBody>
          <a:bodyPr anchorCtr="0" anchor="b" bIns="47750" lIns="95525" spcFirstLastPara="1" rIns="95525" wrap="square" tIns="477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fr-FR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8" name="Shape 378"/>
          <p:cNvSpPr/>
          <p:nvPr>
            <p:ph idx="2" type="sldImg"/>
          </p:nvPr>
        </p:nvSpPr>
        <p:spPr>
          <a:xfrm>
            <a:off x="3346450" y="533400"/>
            <a:ext cx="3543300" cy="2659063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9" name="Shape 379"/>
          <p:cNvSpPr txBox="1"/>
          <p:nvPr>
            <p:ph idx="1" type="body"/>
          </p:nvPr>
        </p:nvSpPr>
        <p:spPr>
          <a:xfrm>
            <a:off x="1365052" y="3372251"/>
            <a:ext cx="7504510" cy="3193193"/>
          </a:xfrm>
          <a:prstGeom prst="rect">
            <a:avLst/>
          </a:prstGeom>
          <a:noFill/>
          <a:ln>
            <a:noFill/>
          </a:ln>
        </p:spPr>
        <p:txBody>
          <a:bodyPr anchorCtr="0" anchor="t" bIns="47750" lIns="95525" spcFirstLastPara="1" rIns="95525" wrap="square" tIns="477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 txBox="1"/>
          <p:nvPr>
            <p:ph idx="12" type="sldNum"/>
          </p:nvPr>
        </p:nvSpPr>
        <p:spPr>
          <a:xfrm>
            <a:off x="5800650" y="6742843"/>
            <a:ext cx="4433963" cy="356457"/>
          </a:xfrm>
          <a:prstGeom prst="rect">
            <a:avLst/>
          </a:prstGeom>
          <a:noFill/>
          <a:ln>
            <a:noFill/>
          </a:ln>
        </p:spPr>
        <p:txBody>
          <a:bodyPr anchorCtr="0" anchor="b" bIns="47750" lIns="95525" spcFirstLastPara="1" rIns="95525" wrap="square" tIns="477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fr-FR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2" name="Shape 392"/>
          <p:cNvSpPr/>
          <p:nvPr>
            <p:ph idx="2" type="sldImg"/>
          </p:nvPr>
        </p:nvSpPr>
        <p:spPr>
          <a:xfrm>
            <a:off x="3346450" y="533400"/>
            <a:ext cx="3543300" cy="2659063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3" name="Shape 393"/>
          <p:cNvSpPr txBox="1"/>
          <p:nvPr>
            <p:ph idx="1" type="body"/>
          </p:nvPr>
        </p:nvSpPr>
        <p:spPr>
          <a:xfrm>
            <a:off x="1365052" y="3372251"/>
            <a:ext cx="7504510" cy="3193193"/>
          </a:xfrm>
          <a:prstGeom prst="rect">
            <a:avLst/>
          </a:prstGeom>
          <a:noFill/>
          <a:ln>
            <a:noFill/>
          </a:ln>
        </p:spPr>
        <p:txBody>
          <a:bodyPr anchorCtr="0" anchor="t" bIns="47750" lIns="95525" spcFirstLastPara="1" rIns="95525" wrap="square" tIns="477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 txBox="1"/>
          <p:nvPr>
            <p:ph idx="12" type="sldNum"/>
          </p:nvPr>
        </p:nvSpPr>
        <p:spPr>
          <a:xfrm>
            <a:off x="5800650" y="6742843"/>
            <a:ext cx="4433963" cy="356457"/>
          </a:xfrm>
          <a:prstGeom prst="rect">
            <a:avLst/>
          </a:prstGeom>
          <a:noFill/>
          <a:ln>
            <a:noFill/>
          </a:ln>
        </p:spPr>
        <p:txBody>
          <a:bodyPr anchorCtr="0" anchor="b" bIns="47750" lIns="95525" spcFirstLastPara="1" rIns="95525" wrap="square" tIns="477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fr-FR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4" name="Shape 414"/>
          <p:cNvSpPr/>
          <p:nvPr>
            <p:ph idx="2" type="sldImg"/>
          </p:nvPr>
        </p:nvSpPr>
        <p:spPr>
          <a:xfrm>
            <a:off x="3346450" y="533400"/>
            <a:ext cx="3543300" cy="2659063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5" name="Shape 415"/>
          <p:cNvSpPr txBox="1"/>
          <p:nvPr>
            <p:ph idx="1" type="body"/>
          </p:nvPr>
        </p:nvSpPr>
        <p:spPr>
          <a:xfrm>
            <a:off x="1365052" y="3372251"/>
            <a:ext cx="7504510" cy="3193193"/>
          </a:xfrm>
          <a:prstGeom prst="rect">
            <a:avLst/>
          </a:prstGeom>
          <a:noFill/>
          <a:ln>
            <a:noFill/>
          </a:ln>
        </p:spPr>
        <p:txBody>
          <a:bodyPr anchorCtr="0" anchor="t" bIns="47750" lIns="95525" spcFirstLastPara="1" rIns="95525" wrap="square" tIns="477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 txBox="1"/>
          <p:nvPr>
            <p:ph idx="12" type="sldNum"/>
          </p:nvPr>
        </p:nvSpPr>
        <p:spPr>
          <a:xfrm>
            <a:off x="5800650" y="6742843"/>
            <a:ext cx="4433963" cy="356457"/>
          </a:xfrm>
          <a:prstGeom prst="rect">
            <a:avLst/>
          </a:prstGeom>
          <a:noFill/>
          <a:ln>
            <a:noFill/>
          </a:ln>
        </p:spPr>
        <p:txBody>
          <a:bodyPr anchorCtr="0" anchor="b" bIns="47750" lIns="95525" spcFirstLastPara="1" rIns="95525" wrap="square" tIns="477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fr-FR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5" name="Shape 425"/>
          <p:cNvSpPr/>
          <p:nvPr>
            <p:ph idx="2" type="sldImg"/>
          </p:nvPr>
        </p:nvSpPr>
        <p:spPr>
          <a:xfrm>
            <a:off x="3346450" y="533400"/>
            <a:ext cx="3543300" cy="2659063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6" name="Shape 426"/>
          <p:cNvSpPr txBox="1"/>
          <p:nvPr>
            <p:ph idx="1" type="body"/>
          </p:nvPr>
        </p:nvSpPr>
        <p:spPr>
          <a:xfrm>
            <a:off x="1365052" y="3372251"/>
            <a:ext cx="7504510" cy="3193193"/>
          </a:xfrm>
          <a:prstGeom prst="rect">
            <a:avLst/>
          </a:prstGeom>
          <a:noFill/>
          <a:ln>
            <a:noFill/>
          </a:ln>
        </p:spPr>
        <p:txBody>
          <a:bodyPr anchorCtr="0" anchor="t" bIns="47750" lIns="95525" spcFirstLastPara="1" rIns="95525" wrap="square" tIns="477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 txBox="1"/>
          <p:nvPr>
            <p:ph idx="12" type="sldNum"/>
          </p:nvPr>
        </p:nvSpPr>
        <p:spPr>
          <a:xfrm>
            <a:off x="5800650" y="6742843"/>
            <a:ext cx="4433963" cy="356457"/>
          </a:xfrm>
          <a:prstGeom prst="rect">
            <a:avLst/>
          </a:prstGeom>
          <a:noFill/>
          <a:ln>
            <a:noFill/>
          </a:ln>
        </p:spPr>
        <p:txBody>
          <a:bodyPr anchorCtr="0" anchor="b" bIns="47750" lIns="95525" spcFirstLastPara="1" rIns="95525" wrap="square" tIns="477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fr-FR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6" name="Shape 436"/>
          <p:cNvSpPr/>
          <p:nvPr>
            <p:ph idx="2" type="sldImg"/>
          </p:nvPr>
        </p:nvSpPr>
        <p:spPr>
          <a:xfrm>
            <a:off x="3346450" y="533400"/>
            <a:ext cx="3543300" cy="2659063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7" name="Shape 437"/>
          <p:cNvSpPr txBox="1"/>
          <p:nvPr>
            <p:ph idx="1" type="body"/>
          </p:nvPr>
        </p:nvSpPr>
        <p:spPr>
          <a:xfrm>
            <a:off x="1365052" y="3372251"/>
            <a:ext cx="7504510" cy="3193193"/>
          </a:xfrm>
          <a:prstGeom prst="rect">
            <a:avLst/>
          </a:prstGeom>
          <a:noFill/>
          <a:ln>
            <a:noFill/>
          </a:ln>
        </p:spPr>
        <p:txBody>
          <a:bodyPr anchorCtr="0" anchor="t" bIns="47750" lIns="95525" spcFirstLastPara="1" rIns="95525" wrap="square" tIns="477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/>
          <p:nvPr>
            <p:ph idx="12" type="sldNum"/>
          </p:nvPr>
        </p:nvSpPr>
        <p:spPr>
          <a:xfrm>
            <a:off x="5800650" y="6742843"/>
            <a:ext cx="4433963" cy="356457"/>
          </a:xfrm>
          <a:prstGeom prst="rect">
            <a:avLst/>
          </a:prstGeom>
          <a:noFill/>
          <a:ln>
            <a:noFill/>
          </a:ln>
        </p:spPr>
        <p:txBody>
          <a:bodyPr anchorCtr="0" anchor="b" bIns="47750" lIns="95525" spcFirstLastPara="1" rIns="95525" wrap="square" tIns="477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fr-FR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1" name="Shape 451"/>
          <p:cNvSpPr/>
          <p:nvPr>
            <p:ph idx="2" type="sldImg"/>
          </p:nvPr>
        </p:nvSpPr>
        <p:spPr>
          <a:xfrm>
            <a:off x="3346450" y="533400"/>
            <a:ext cx="3543300" cy="2659063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2" name="Shape 452"/>
          <p:cNvSpPr txBox="1"/>
          <p:nvPr>
            <p:ph idx="1" type="body"/>
          </p:nvPr>
        </p:nvSpPr>
        <p:spPr>
          <a:xfrm>
            <a:off x="1365052" y="3372251"/>
            <a:ext cx="7504510" cy="3193193"/>
          </a:xfrm>
          <a:prstGeom prst="rect">
            <a:avLst/>
          </a:prstGeom>
          <a:noFill/>
          <a:ln>
            <a:noFill/>
          </a:ln>
        </p:spPr>
        <p:txBody>
          <a:bodyPr anchorCtr="0" anchor="t" bIns="47750" lIns="95525" spcFirstLastPara="1" rIns="95525" wrap="square" tIns="477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/>
          <p:nvPr>
            <p:ph idx="12" type="sldNum"/>
          </p:nvPr>
        </p:nvSpPr>
        <p:spPr>
          <a:xfrm>
            <a:off x="5800650" y="6742843"/>
            <a:ext cx="4433963" cy="356457"/>
          </a:xfrm>
          <a:prstGeom prst="rect">
            <a:avLst/>
          </a:prstGeom>
          <a:noFill/>
          <a:ln>
            <a:noFill/>
          </a:ln>
        </p:spPr>
        <p:txBody>
          <a:bodyPr anchorCtr="0" anchor="b" bIns="47750" lIns="95525" spcFirstLastPara="1" rIns="95525" wrap="square" tIns="477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2" name="Shape 132"/>
          <p:cNvSpPr/>
          <p:nvPr>
            <p:ph idx="2" type="sldImg"/>
          </p:nvPr>
        </p:nvSpPr>
        <p:spPr>
          <a:xfrm>
            <a:off x="3346450" y="533400"/>
            <a:ext cx="3543300" cy="2659063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1365052" y="3372251"/>
            <a:ext cx="7504510" cy="3193193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/>
          <p:nvPr>
            <p:ph idx="12" type="sldNum"/>
          </p:nvPr>
        </p:nvSpPr>
        <p:spPr>
          <a:xfrm>
            <a:off x="5800650" y="6742843"/>
            <a:ext cx="4433963" cy="356457"/>
          </a:xfrm>
          <a:prstGeom prst="rect">
            <a:avLst/>
          </a:prstGeom>
          <a:noFill/>
          <a:ln>
            <a:noFill/>
          </a:ln>
        </p:spPr>
        <p:txBody>
          <a:bodyPr anchorCtr="0" anchor="b" bIns="47750" lIns="95525" spcFirstLastPara="1" rIns="95525" wrap="square" tIns="477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fr-FR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5" name="Shape 465"/>
          <p:cNvSpPr/>
          <p:nvPr>
            <p:ph idx="2" type="sldImg"/>
          </p:nvPr>
        </p:nvSpPr>
        <p:spPr>
          <a:xfrm>
            <a:off x="3346450" y="533400"/>
            <a:ext cx="3543300" cy="2659063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6" name="Shape 466"/>
          <p:cNvSpPr txBox="1"/>
          <p:nvPr>
            <p:ph idx="1" type="body"/>
          </p:nvPr>
        </p:nvSpPr>
        <p:spPr>
          <a:xfrm>
            <a:off x="1365052" y="3372251"/>
            <a:ext cx="7504510" cy="3193193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>
            <p:ph idx="12" type="sldNum"/>
          </p:nvPr>
        </p:nvSpPr>
        <p:spPr>
          <a:xfrm>
            <a:off x="5800650" y="6742843"/>
            <a:ext cx="4433963" cy="356457"/>
          </a:xfrm>
          <a:prstGeom prst="rect">
            <a:avLst/>
          </a:prstGeom>
          <a:noFill/>
          <a:ln>
            <a:noFill/>
          </a:ln>
        </p:spPr>
        <p:txBody>
          <a:bodyPr anchorCtr="0" anchor="b" bIns="47750" lIns="95525" spcFirstLastPara="1" rIns="95525" wrap="square" tIns="477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8" name="Shape 148"/>
          <p:cNvSpPr/>
          <p:nvPr>
            <p:ph idx="2" type="sldImg"/>
          </p:nvPr>
        </p:nvSpPr>
        <p:spPr>
          <a:xfrm>
            <a:off x="3346450" y="533400"/>
            <a:ext cx="3543300" cy="2659063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1365052" y="3372251"/>
            <a:ext cx="7504510" cy="3193193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/>
          <p:nvPr>
            <p:ph idx="12" type="sldNum"/>
          </p:nvPr>
        </p:nvSpPr>
        <p:spPr>
          <a:xfrm>
            <a:off x="5800650" y="6742843"/>
            <a:ext cx="4433963" cy="356457"/>
          </a:xfrm>
          <a:prstGeom prst="rect">
            <a:avLst/>
          </a:prstGeom>
          <a:noFill/>
          <a:ln>
            <a:noFill/>
          </a:ln>
        </p:spPr>
        <p:txBody>
          <a:bodyPr anchorCtr="0" anchor="b" bIns="47750" lIns="95525" spcFirstLastPara="1" rIns="95525" wrap="square" tIns="477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6" name="Shape 156"/>
          <p:cNvSpPr/>
          <p:nvPr>
            <p:ph idx="2" type="sldImg"/>
          </p:nvPr>
        </p:nvSpPr>
        <p:spPr>
          <a:xfrm>
            <a:off x="3346450" y="533400"/>
            <a:ext cx="3543300" cy="2659063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1365052" y="3372251"/>
            <a:ext cx="7504510" cy="3193193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>
            <p:ph idx="12" type="sldNum"/>
          </p:nvPr>
        </p:nvSpPr>
        <p:spPr>
          <a:xfrm>
            <a:off x="5800650" y="6742843"/>
            <a:ext cx="4433963" cy="356457"/>
          </a:xfrm>
          <a:prstGeom prst="rect">
            <a:avLst/>
          </a:prstGeom>
          <a:noFill/>
          <a:ln>
            <a:noFill/>
          </a:ln>
        </p:spPr>
        <p:txBody>
          <a:bodyPr anchorCtr="0" anchor="b" bIns="47750" lIns="95525" spcFirstLastPara="1" rIns="95525" wrap="square" tIns="477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" name="Shape 167"/>
          <p:cNvSpPr/>
          <p:nvPr>
            <p:ph idx="2" type="sldImg"/>
          </p:nvPr>
        </p:nvSpPr>
        <p:spPr>
          <a:xfrm>
            <a:off x="3346450" y="533400"/>
            <a:ext cx="3543300" cy="2659063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8" name="Shape 168"/>
          <p:cNvSpPr txBox="1"/>
          <p:nvPr>
            <p:ph idx="1" type="body"/>
          </p:nvPr>
        </p:nvSpPr>
        <p:spPr>
          <a:xfrm>
            <a:off x="1365052" y="3372251"/>
            <a:ext cx="7504510" cy="3193193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>
            <p:ph idx="12" type="sldNum"/>
          </p:nvPr>
        </p:nvSpPr>
        <p:spPr>
          <a:xfrm>
            <a:off x="5800650" y="6742843"/>
            <a:ext cx="4433963" cy="356457"/>
          </a:xfrm>
          <a:prstGeom prst="rect">
            <a:avLst/>
          </a:prstGeom>
          <a:noFill/>
          <a:ln>
            <a:noFill/>
          </a:ln>
        </p:spPr>
        <p:txBody>
          <a:bodyPr anchorCtr="0" anchor="b" bIns="47750" lIns="95525" spcFirstLastPara="1" rIns="95525" wrap="square" tIns="477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7" name="Shape 177"/>
          <p:cNvSpPr/>
          <p:nvPr>
            <p:ph idx="2" type="sldImg"/>
          </p:nvPr>
        </p:nvSpPr>
        <p:spPr>
          <a:xfrm>
            <a:off x="3346450" y="533400"/>
            <a:ext cx="3543300" cy="2659063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1365052" y="3372251"/>
            <a:ext cx="7504510" cy="3193193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>
            <p:ph idx="12" type="sldNum"/>
          </p:nvPr>
        </p:nvSpPr>
        <p:spPr>
          <a:xfrm>
            <a:off x="5800650" y="6742843"/>
            <a:ext cx="4433963" cy="356457"/>
          </a:xfrm>
          <a:prstGeom prst="rect">
            <a:avLst/>
          </a:prstGeom>
          <a:noFill/>
          <a:ln>
            <a:noFill/>
          </a:ln>
        </p:spPr>
        <p:txBody>
          <a:bodyPr anchorCtr="0" anchor="b" bIns="47750" lIns="95525" spcFirstLastPara="1" rIns="95525" wrap="square" tIns="477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7" name="Shape 187"/>
          <p:cNvSpPr/>
          <p:nvPr>
            <p:ph idx="2" type="sldImg"/>
          </p:nvPr>
        </p:nvSpPr>
        <p:spPr>
          <a:xfrm>
            <a:off x="3346450" y="533400"/>
            <a:ext cx="3543300" cy="2659063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1365052" y="3372251"/>
            <a:ext cx="7504510" cy="3193193"/>
          </a:xfrm>
          <a:prstGeom prst="rect">
            <a:avLst/>
          </a:prstGeom>
          <a:noFill/>
          <a:ln>
            <a:noFill/>
          </a:ln>
        </p:spPr>
        <p:txBody>
          <a:bodyPr anchorCtr="0" anchor="t" bIns="47750" lIns="95525" spcFirstLastPara="1" rIns="95525" wrap="square" tIns="477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>
            <p:ph idx="12" type="sldNum"/>
          </p:nvPr>
        </p:nvSpPr>
        <p:spPr>
          <a:xfrm>
            <a:off x="5800650" y="6742843"/>
            <a:ext cx="4433963" cy="356457"/>
          </a:xfrm>
          <a:prstGeom prst="rect">
            <a:avLst/>
          </a:prstGeom>
          <a:noFill/>
          <a:ln>
            <a:noFill/>
          </a:ln>
        </p:spPr>
        <p:txBody>
          <a:bodyPr anchorCtr="0" anchor="b" bIns="47750" lIns="95525" spcFirstLastPara="1" rIns="95525" wrap="square" tIns="477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9" name="Shape 199"/>
          <p:cNvSpPr/>
          <p:nvPr>
            <p:ph idx="2" type="sldImg"/>
          </p:nvPr>
        </p:nvSpPr>
        <p:spPr>
          <a:xfrm>
            <a:off x="3346450" y="533400"/>
            <a:ext cx="3543300" cy="2659063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" name="Shape 200"/>
          <p:cNvSpPr txBox="1"/>
          <p:nvPr>
            <p:ph idx="1" type="body"/>
          </p:nvPr>
        </p:nvSpPr>
        <p:spPr>
          <a:xfrm>
            <a:off x="1365052" y="3372251"/>
            <a:ext cx="7504510" cy="3193193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Titre et contenu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115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115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900" u="none" cap="none" strike="noStrik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21" name="Shape 21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900" u="none" cap="none" strike="noStrik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22" name="Shape 22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fr-FR" sz="900" u="none" cap="none" strike="noStrik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b="1" i="0" sz="900" u="none" cap="none" strike="noStrike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Titre et texte vertical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115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115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fr-FR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b="1" sz="9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Titre vertical et texte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Shape 82"/>
          <p:cNvSpPr txBox="1"/>
          <p:nvPr>
            <p:ph idx="1" type="body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115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115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84" name="Shape 84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85" name="Shape 85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fr-FR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b="1" sz="9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Diapositive de titre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/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27" name="Shape 27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fr-FR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b="1" sz="9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Titre de section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Shape 32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33" name="Shape 33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fr-FR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b="1" sz="9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Deux contenu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115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115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115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115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fr-FR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b="1" sz="9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Comparais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1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115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115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1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115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115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fr-FR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b="1" sz="9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re seul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fr-FR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b="1" sz="9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Vid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fr-FR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b="1" sz="9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Tx">
  <p:cSld name="Contenu avec légend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fr-FR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b="1" sz="9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picTx">
  <p:cSld name="Image avec légende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Shape 69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fr-FR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b="1" sz="9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Shape 11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115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115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900" u="none" cap="none" strike="noStrik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900" u="none" cap="none" strike="noStrik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fr-FR" sz="900" u="none" cap="none" strike="noStrik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b="1" i="0" sz="900" u="none" cap="none" strike="noStrike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5" name="Shape 15"/>
          <p:cNvCxnSpPr/>
          <p:nvPr/>
        </p:nvCxnSpPr>
        <p:spPr>
          <a:xfrm>
            <a:off x="0" y="1066800"/>
            <a:ext cx="9144000" cy="0"/>
          </a:xfrm>
          <a:prstGeom prst="straightConnector1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" name="Shape 16"/>
          <p:cNvCxnSpPr/>
          <p:nvPr/>
        </p:nvCxnSpPr>
        <p:spPr>
          <a:xfrm>
            <a:off x="0" y="6172200"/>
            <a:ext cx="9144000" cy="0"/>
          </a:xfrm>
          <a:prstGeom prst="straightConnector1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hyperlink" Target="mailto:morange@lal.in2p3.fr" TargetMode="External"/><Relationship Id="rId9" Type="http://schemas.openxmlformats.org/officeDocument/2006/relationships/image" Target="../media/image1.jpg"/><Relationship Id="rId5" Type="http://schemas.openxmlformats.org/officeDocument/2006/relationships/hyperlink" Target="mailto:morange@lal.in2p3.fr" TargetMode="External"/><Relationship Id="rId6" Type="http://schemas.openxmlformats.org/officeDocument/2006/relationships/image" Target="../media/image3.jpg"/><Relationship Id="rId7" Type="http://schemas.openxmlformats.org/officeDocument/2006/relationships/image" Target="../media/image4.jpg"/><Relationship Id="rId8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8.png"/><Relationship Id="rId5" Type="http://schemas.openxmlformats.org/officeDocument/2006/relationships/image" Target="../media/image19.png"/><Relationship Id="rId6" Type="http://schemas.openxmlformats.org/officeDocument/2006/relationships/image" Target="../media/image16.png"/><Relationship Id="rId7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jpg"/><Relationship Id="rId4" Type="http://schemas.openxmlformats.org/officeDocument/2006/relationships/image" Target="../media/image32.jpg"/><Relationship Id="rId5" Type="http://schemas.openxmlformats.org/officeDocument/2006/relationships/image" Target="../media/image44.jpg"/><Relationship Id="rId6" Type="http://schemas.openxmlformats.org/officeDocument/2006/relationships/image" Target="../media/image23.jpg"/><Relationship Id="rId7" Type="http://schemas.openxmlformats.org/officeDocument/2006/relationships/image" Target="../media/image33.jpg"/><Relationship Id="rId8" Type="http://schemas.openxmlformats.org/officeDocument/2006/relationships/image" Target="../media/image3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jpg"/><Relationship Id="rId4" Type="http://schemas.openxmlformats.org/officeDocument/2006/relationships/image" Target="../media/image36.jpg"/><Relationship Id="rId5" Type="http://schemas.openxmlformats.org/officeDocument/2006/relationships/image" Target="../media/image29.jpg"/><Relationship Id="rId6" Type="http://schemas.openxmlformats.org/officeDocument/2006/relationships/image" Target="../media/image3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7.png"/><Relationship Id="rId4" Type="http://schemas.openxmlformats.org/officeDocument/2006/relationships/image" Target="../media/image39.png"/><Relationship Id="rId5" Type="http://schemas.openxmlformats.org/officeDocument/2006/relationships/image" Target="../media/image34.jpg"/><Relationship Id="rId6" Type="http://schemas.openxmlformats.org/officeDocument/2006/relationships/image" Target="../media/image41.png"/><Relationship Id="rId7" Type="http://schemas.openxmlformats.org/officeDocument/2006/relationships/image" Target="../media/image4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0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807031_01-A4-at-144-dpi.jpg" id="91" name="Shape 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925" y="-12700"/>
            <a:ext cx="9161463" cy="68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Shape 92"/>
          <p:cNvSpPr txBox="1"/>
          <p:nvPr/>
        </p:nvSpPr>
        <p:spPr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3" name="Shape 93"/>
          <p:cNvSpPr txBox="1"/>
          <p:nvPr/>
        </p:nvSpPr>
        <p:spPr>
          <a:xfrm>
            <a:off x="19050" y="6176963"/>
            <a:ext cx="9161463" cy="7080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dk1"/>
                </a:solidFill>
              </a:rPr>
              <a:t>N. Morange</a:t>
            </a:r>
            <a:r>
              <a:rPr b="1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LAL /Orsay    </a:t>
            </a:r>
            <a:r>
              <a:rPr b="1" i="0" lang="fr-FR" sz="2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morange</a:t>
            </a:r>
            <a:r>
              <a:rPr b="1" i="0" lang="fr-FR" sz="2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@lal.in2p3.fr</a:t>
            </a:r>
            <a:r>
              <a:rPr b="1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1" lang="fr-FR" sz="2000">
                <a:solidFill>
                  <a:schemeClr val="dk1"/>
                </a:solidFill>
              </a:rPr>
              <a:t>15</a:t>
            </a:r>
            <a:r>
              <a:rPr b="1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/0</a:t>
            </a:r>
            <a:r>
              <a:rPr b="1" lang="fr-FR" sz="2000">
                <a:solidFill>
                  <a:schemeClr val="dk1"/>
                </a:solidFill>
              </a:rPr>
              <a:t>1</a:t>
            </a:r>
            <a:r>
              <a:rPr b="1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/1</a:t>
            </a:r>
            <a:r>
              <a:rPr b="1" lang="fr-FR" sz="2000">
                <a:solidFill>
                  <a:schemeClr val="dk1"/>
                </a:solidFill>
              </a:rPr>
              <a:t>8</a:t>
            </a:r>
            <a:endParaRPr b="1" sz="20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dk1"/>
                </a:solidFill>
              </a:rPr>
              <a:t>Transparents: L. Serin</a:t>
            </a:r>
            <a:endParaRPr b="1" sz="20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Shape 94"/>
          <p:cNvSpPr txBox="1"/>
          <p:nvPr/>
        </p:nvSpPr>
        <p:spPr>
          <a:xfrm>
            <a:off x="2530475" y="188913"/>
            <a:ext cx="4202113" cy="5222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 détecteurs du LHC </a:t>
            </a:r>
            <a:endParaRPr/>
          </a:p>
        </p:txBody>
      </p:sp>
      <p:grpSp>
        <p:nvGrpSpPr>
          <p:cNvPr id="95" name="Shape 95"/>
          <p:cNvGrpSpPr/>
          <p:nvPr/>
        </p:nvGrpSpPr>
        <p:grpSpPr>
          <a:xfrm>
            <a:off x="-36513" y="1676400"/>
            <a:ext cx="2667001" cy="2438400"/>
            <a:chOff x="288" y="1072"/>
            <a:chExt cx="1680" cy="1536"/>
          </a:xfrm>
        </p:grpSpPr>
        <p:cxnSp>
          <p:nvCxnSpPr>
            <p:cNvPr id="96" name="Shape 96"/>
            <p:cNvCxnSpPr/>
            <p:nvPr/>
          </p:nvCxnSpPr>
          <p:spPr>
            <a:xfrm flipH="1">
              <a:off x="816" y="2176"/>
              <a:ext cx="1152" cy="400"/>
            </a:xfrm>
            <a:prstGeom prst="straightConnector1">
              <a:avLst/>
            </a:prstGeom>
            <a:noFill/>
            <a:ln cap="flat" cmpd="sng" w="38100">
              <a:solidFill>
                <a:schemeClr val="lt1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cxnSp>
          <p:nvCxnSpPr>
            <p:cNvPr id="97" name="Shape 97"/>
            <p:cNvCxnSpPr/>
            <p:nvPr/>
          </p:nvCxnSpPr>
          <p:spPr>
            <a:xfrm>
              <a:off x="288" y="2176"/>
              <a:ext cx="528" cy="408"/>
            </a:xfrm>
            <a:prstGeom prst="straightConnector1">
              <a:avLst/>
            </a:prstGeom>
            <a:noFill/>
            <a:ln cap="flat" cmpd="sng" w="38100">
              <a:solidFill>
                <a:schemeClr val="lt1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98" name="Shape 98"/>
            <p:cNvSpPr/>
            <p:nvPr/>
          </p:nvSpPr>
          <p:spPr>
            <a:xfrm>
              <a:off x="768" y="2537"/>
              <a:ext cx="93" cy="71"/>
            </a:xfrm>
            <a:prstGeom prst="ellipse">
              <a:avLst/>
            </a:prstGeom>
            <a:solidFill>
              <a:schemeClr val="accent1"/>
            </a:solidFill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pic>
          <p:nvPicPr>
            <p:cNvPr descr="bul-pho-2007-079" id="99" name="Shape 9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36" y="1072"/>
              <a:ext cx="1632" cy="1088"/>
            </a:xfrm>
            <a:prstGeom prst="rect">
              <a:avLst/>
            </a:prstGeom>
            <a:noFill/>
            <a:ln>
              <a:noFill/>
            </a:ln>
            <a:effectLst>
              <a:outerShdw blurRad="50800" dir="2700000" dist="38100">
                <a:srgbClr val="000000"/>
              </a:outerShdw>
            </a:effectLst>
          </p:spPr>
        </p:pic>
        <p:sp>
          <p:nvSpPr>
            <p:cNvPr id="100" name="Shape 100"/>
            <p:cNvSpPr txBox="1"/>
            <p:nvPr/>
          </p:nvSpPr>
          <p:spPr>
            <a:xfrm>
              <a:off x="1488" y="1168"/>
              <a:ext cx="401" cy="2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fr-FR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CMS</a:t>
              </a:r>
              <a:endParaRPr b="1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" name="Shape 101"/>
          <p:cNvGrpSpPr/>
          <p:nvPr/>
        </p:nvGrpSpPr>
        <p:grpSpPr>
          <a:xfrm>
            <a:off x="3886200" y="762000"/>
            <a:ext cx="2244725" cy="1978025"/>
            <a:chOff x="4224" y="1084"/>
            <a:chExt cx="1414" cy="1246"/>
          </a:xfrm>
        </p:grpSpPr>
        <p:grpSp>
          <p:nvGrpSpPr>
            <p:cNvPr id="102" name="Shape 102"/>
            <p:cNvGrpSpPr/>
            <p:nvPr/>
          </p:nvGrpSpPr>
          <p:grpSpPr>
            <a:xfrm>
              <a:off x="4224" y="1104"/>
              <a:ext cx="1364" cy="1226"/>
              <a:chOff x="4224" y="1104"/>
              <a:chExt cx="1364" cy="1226"/>
            </a:xfrm>
          </p:grpSpPr>
          <p:sp>
            <p:nvSpPr>
              <p:cNvPr id="103" name="Shape 103"/>
              <p:cNvSpPr/>
              <p:nvPr/>
            </p:nvSpPr>
            <p:spPr>
              <a:xfrm>
                <a:off x="4977" y="2274"/>
                <a:ext cx="76" cy="56"/>
              </a:xfrm>
              <a:prstGeom prst="ellipse">
                <a:avLst/>
              </a:prstGeom>
              <a:solidFill>
                <a:schemeClr val="accent1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0" sz="2800" u="none" cap="none" strike="noStrik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cxnSp>
            <p:nvCxnSpPr>
              <p:cNvPr id="104" name="Shape 104"/>
              <p:cNvCxnSpPr/>
              <p:nvPr/>
            </p:nvCxnSpPr>
            <p:spPr>
              <a:xfrm>
                <a:off x="4272" y="1968"/>
                <a:ext cx="743" cy="344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lt1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5" name="Shape 105"/>
              <p:cNvCxnSpPr/>
              <p:nvPr/>
            </p:nvCxnSpPr>
            <p:spPr>
              <a:xfrm flipH="1">
                <a:off x="5015" y="1968"/>
                <a:ext cx="553" cy="344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lt1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pic>
            <p:nvPicPr>
              <p:cNvPr descr="Picture 3" id="106" name="Shape 106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4224" y="1104"/>
                <a:ext cx="1364" cy="86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r="2700000" dist="38100">
                  <a:srgbClr val="000000"/>
                </a:outerShdw>
              </a:effectLst>
            </p:spPr>
          </p:pic>
        </p:grpSp>
        <p:sp>
          <p:nvSpPr>
            <p:cNvPr id="107" name="Shape 107"/>
            <p:cNvSpPr/>
            <p:nvPr/>
          </p:nvSpPr>
          <p:spPr>
            <a:xfrm>
              <a:off x="5208" y="1104"/>
              <a:ext cx="384" cy="192"/>
            </a:xfrm>
            <a:prstGeom prst="rect">
              <a:avLst/>
            </a:prstGeom>
            <a:gradFill>
              <a:gsLst>
                <a:gs pos="0">
                  <a:srgbClr val="C89A09"/>
                </a:gs>
                <a:gs pos="100000">
                  <a:srgbClr val="D3D90D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8" name="Shape 108"/>
            <p:cNvSpPr txBox="1"/>
            <p:nvPr/>
          </p:nvSpPr>
          <p:spPr>
            <a:xfrm>
              <a:off x="5184" y="1084"/>
              <a:ext cx="454" cy="2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fr-FR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LHCb</a:t>
              </a:r>
              <a:endParaRPr b="1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" name="Shape 109"/>
          <p:cNvGrpSpPr/>
          <p:nvPr/>
        </p:nvGrpSpPr>
        <p:grpSpPr>
          <a:xfrm>
            <a:off x="6477000" y="762000"/>
            <a:ext cx="2667000" cy="2286000"/>
            <a:chOff x="3408" y="2112"/>
            <a:chExt cx="1680" cy="1440"/>
          </a:xfrm>
        </p:grpSpPr>
        <p:grpSp>
          <p:nvGrpSpPr>
            <p:cNvPr id="110" name="Shape 110"/>
            <p:cNvGrpSpPr/>
            <p:nvPr/>
          </p:nvGrpSpPr>
          <p:grpSpPr>
            <a:xfrm>
              <a:off x="3408" y="2112"/>
              <a:ext cx="1680" cy="1440"/>
              <a:chOff x="3408" y="2112"/>
              <a:chExt cx="1680" cy="1440"/>
            </a:xfrm>
          </p:grpSpPr>
          <p:sp>
            <p:nvSpPr>
              <p:cNvPr id="111" name="Shape 111"/>
              <p:cNvSpPr/>
              <p:nvPr/>
            </p:nvSpPr>
            <p:spPr>
              <a:xfrm>
                <a:off x="3669" y="3492"/>
                <a:ext cx="75" cy="60"/>
              </a:xfrm>
              <a:prstGeom prst="ellipse">
                <a:avLst/>
              </a:prstGeom>
              <a:solidFill>
                <a:schemeClr val="accent1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0" sz="2800" u="none" cap="none" strike="noStrik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cxnSp>
            <p:nvCxnSpPr>
              <p:cNvPr id="112" name="Shape 112"/>
              <p:cNvCxnSpPr/>
              <p:nvPr/>
            </p:nvCxnSpPr>
            <p:spPr>
              <a:xfrm rot="10800000">
                <a:off x="3456" y="3168"/>
                <a:ext cx="240" cy="288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lt1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3" name="Shape 113"/>
              <p:cNvCxnSpPr/>
              <p:nvPr/>
            </p:nvCxnSpPr>
            <p:spPr>
              <a:xfrm flipH="1" rot="10800000">
                <a:off x="3696" y="3168"/>
                <a:ext cx="1392" cy="336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lt1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pic>
            <p:nvPicPr>
              <p:cNvPr descr="0511013_01" id="114" name="Shape 114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3408" y="2112"/>
                <a:ext cx="1632" cy="106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r="2700000" dist="38100">
                  <a:srgbClr val="000000"/>
                </a:outerShdw>
              </a:effectLst>
            </p:spPr>
          </p:pic>
        </p:grpSp>
        <p:sp>
          <p:nvSpPr>
            <p:cNvPr id="115" name="Shape 115"/>
            <p:cNvSpPr txBox="1"/>
            <p:nvPr/>
          </p:nvSpPr>
          <p:spPr>
            <a:xfrm>
              <a:off x="4464" y="2928"/>
              <a:ext cx="516" cy="213"/>
            </a:xfrm>
            <a:prstGeom prst="rect">
              <a:avLst/>
            </a:prstGeom>
            <a:solidFill>
              <a:srgbClr val="7AA5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fr-FR" sz="1600" u="none" cap="none" strike="noStrik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ATLAS</a:t>
              </a:r>
              <a:endParaRPr/>
            </a:p>
          </p:txBody>
        </p:sp>
      </p:grpSp>
      <p:grpSp>
        <p:nvGrpSpPr>
          <p:cNvPr id="116" name="Shape 116"/>
          <p:cNvGrpSpPr/>
          <p:nvPr/>
        </p:nvGrpSpPr>
        <p:grpSpPr>
          <a:xfrm>
            <a:off x="7016750" y="3732213"/>
            <a:ext cx="1955800" cy="1831975"/>
            <a:chOff x="304" y="2344"/>
            <a:chExt cx="1232" cy="1153"/>
          </a:xfrm>
        </p:grpSpPr>
        <p:sp>
          <p:nvSpPr>
            <p:cNvPr id="117" name="Shape 117"/>
            <p:cNvSpPr/>
            <p:nvPr/>
          </p:nvSpPr>
          <p:spPr>
            <a:xfrm>
              <a:off x="1089" y="2344"/>
              <a:ext cx="84" cy="65"/>
            </a:xfrm>
            <a:prstGeom prst="ellipse">
              <a:avLst/>
            </a:prstGeom>
            <a:solidFill>
              <a:schemeClr val="accent1"/>
            </a:solidFill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cxnSp>
          <p:nvCxnSpPr>
            <p:cNvPr id="118" name="Shape 118"/>
            <p:cNvCxnSpPr/>
            <p:nvPr/>
          </p:nvCxnSpPr>
          <p:spPr>
            <a:xfrm flipH="1" rot="10800000">
              <a:off x="336" y="2392"/>
              <a:ext cx="792" cy="192"/>
            </a:xfrm>
            <a:prstGeom prst="straightConnector1">
              <a:avLst/>
            </a:prstGeom>
            <a:noFill/>
            <a:ln cap="flat" cmpd="sng" w="38100">
              <a:solidFill>
                <a:schemeClr val="lt1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cxnSp>
          <p:nvCxnSpPr>
            <p:cNvPr id="119" name="Shape 119"/>
            <p:cNvCxnSpPr/>
            <p:nvPr/>
          </p:nvCxnSpPr>
          <p:spPr>
            <a:xfrm rot="10800000">
              <a:off x="1152" y="2392"/>
              <a:ext cx="384" cy="240"/>
            </a:xfrm>
            <a:prstGeom prst="straightConnector1">
              <a:avLst/>
            </a:prstGeom>
            <a:noFill/>
            <a:ln cap="flat" cmpd="sng" w="38100">
              <a:solidFill>
                <a:schemeClr val="lt1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pic>
          <p:nvPicPr>
            <p:cNvPr descr="Picture 2" id="120" name="Shape 120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04" y="2584"/>
              <a:ext cx="1232" cy="913"/>
            </a:xfrm>
            <a:prstGeom prst="rect">
              <a:avLst/>
            </a:prstGeom>
            <a:noFill/>
            <a:ln>
              <a:noFill/>
            </a:ln>
            <a:effectLst>
              <a:outerShdw blurRad="50800" dir="2700000" dist="38100">
                <a:srgbClr val="000000"/>
              </a:outerShdw>
            </a:effectLst>
          </p:spPr>
        </p:pic>
        <p:sp>
          <p:nvSpPr>
            <p:cNvPr id="121" name="Shape 121"/>
            <p:cNvSpPr txBox="1"/>
            <p:nvPr/>
          </p:nvSpPr>
          <p:spPr>
            <a:xfrm>
              <a:off x="960" y="2611"/>
              <a:ext cx="490" cy="2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fr-FR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ALICE</a:t>
              </a:r>
              <a:endParaRPr b="1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/>
          <p:nvPr>
            <p:ph type="title"/>
          </p:nvPr>
        </p:nvSpPr>
        <p:spPr>
          <a:xfrm>
            <a:off x="-36513" y="-26988"/>
            <a:ext cx="914400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Gerbes électromagnétiques/hadroniques   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Shape 212"/>
          <p:cNvSpPr txBox="1"/>
          <p:nvPr/>
        </p:nvSpPr>
        <p:spPr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3" name="Shape 213"/>
          <p:cNvSpPr txBox="1"/>
          <p:nvPr/>
        </p:nvSpPr>
        <p:spPr>
          <a:xfrm>
            <a:off x="0" y="1125538"/>
            <a:ext cx="9109075" cy="3063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" name="Shape 2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738" y="1125538"/>
            <a:ext cx="3768725" cy="518477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Shape 215"/>
          <p:cNvSpPr/>
          <p:nvPr/>
        </p:nvSpPr>
        <p:spPr>
          <a:xfrm>
            <a:off x="34925" y="3429000"/>
            <a:ext cx="979488" cy="48418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1EFD8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6" name="Shape 216"/>
          <p:cNvSpPr txBox="1"/>
          <p:nvPr/>
        </p:nvSpPr>
        <p:spPr>
          <a:xfrm>
            <a:off x="23813" y="3132138"/>
            <a:ext cx="1254125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e-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 GeV e</a:t>
            </a:r>
            <a:r>
              <a:rPr b="1" baseline="3000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endParaRPr/>
          </a:p>
        </p:txBody>
      </p:sp>
      <p:sp>
        <p:nvSpPr>
          <p:cNvPr id="217" name="Shape 217"/>
          <p:cNvSpPr txBox="1"/>
          <p:nvPr/>
        </p:nvSpPr>
        <p:spPr>
          <a:xfrm>
            <a:off x="2570163" y="1196975"/>
            <a:ext cx="1354137" cy="338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all particles</a:t>
            </a:r>
            <a:endParaRPr/>
          </a:p>
        </p:txBody>
      </p:sp>
      <p:pic>
        <p:nvPicPr>
          <p:cNvPr id="218" name="Shape 2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1550" y="1052513"/>
            <a:ext cx="3732213" cy="5319712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Shape 219"/>
          <p:cNvSpPr txBox="1"/>
          <p:nvPr/>
        </p:nvSpPr>
        <p:spPr>
          <a:xfrm>
            <a:off x="2411413" y="1606550"/>
            <a:ext cx="1138237" cy="338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only e+/e-</a:t>
            </a:r>
            <a:endParaRPr/>
          </a:p>
        </p:txBody>
      </p:sp>
      <p:pic>
        <p:nvPicPr>
          <p:cNvPr id="220" name="Shape 220"/>
          <p:cNvPicPr preferRelativeResize="0"/>
          <p:nvPr/>
        </p:nvPicPr>
        <p:blipFill rotWithShape="1">
          <a:blip r:embed="rId5">
            <a:alphaModFix/>
          </a:blip>
          <a:srcRect b="0" l="0" r="46827" t="0"/>
          <a:stretch/>
        </p:blipFill>
        <p:spPr>
          <a:xfrm>
            <a:off x="4697413" y="1163638"/>
            <a:ext cx="4579937" cy="5135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/>
          <p:cNvPicPr preferRelativeResize="0"/>
          <p:nvPr/>
        </p:nvPicPr>
        <p:blipFill rotWithShape="1">
          <a:blip r:embed="rId6">
            <a:alphaModFix/>
          </a:blip>
          <a:srcRect b="-484" l="51958" r="5396" t="484"/>
          <a:stretch/>
        </p:blipFill>
        <p:spPr>
          <a:xfrm>
            <a:off x="5435600" y="1196975"/>
            <a:ext cx="3673475" cy="5135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4925" y="-26988"/>
            <a:ext cx="2376488" cy="137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/>
          <p:nvPr>
            <p:ph type="title"/>
          </p:nvPr>
        </p:nvSpPr>
        <p:spPr>
          <a:xfrm>
            <a:off x="611188" y="-2698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Techniques utilisées  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Shape 229"/>
          <p:cNvSpPr txBox="1"/>
          <p:nvPr/>
        </p:nvSpPr>
        <p:spPr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0" name="Shape 230"/>
          <p:cNvSpPr txBox="1"/>
          <p:nvPr/>
        </p:nvSpPr>
        <p:spPr>
          <a:xfrm>
            <a:off x="0" y="1125552"/>
            <a:ext cx="9109200" cy="466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Identification de particule : 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utilisation d’interaction dans la matière qui dépendent de γ=E/m ou β=v/c (combinée avec mesure de p) 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-"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rayonnement de transition ( γ &gt; 1000 séparation e-/π, 0.5 GeV-140 GeV) 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-"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effet Cerenkov : séparation π/K/p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-"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Mesure de temps de vol π/K/p </a:t>
            </a:r>
            <a:endParaRPr/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-"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Perte d’énergie par ionisation </a:t>
            </a:r>
            <a:endParaRPr/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-"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Utilisation des formes des dépôts d’énergie dans les calorimètres (e vs jet)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-"/>
            </a:pPr>
            <a:r>
              <a:rPr lang="fr-FR" sz="2000">
                <a:solidFill>
                  <a:schemeClr val="dk1"/>
                </a:solidFill>
              </a:rPr>
              <a:t>Survie au-delà des calorimètres (muons)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231" name="Shape 2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56100" y="2708275"/>
            <a:ext cx="4752975" cy="165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/>
          <p:nvPr>
            <p:ph type="title"/>
          </p:nvPr>
        </p:nvSpPr>
        <p:spPr>
          <a:xfrm>
            <a:off x="0" y="152400"/>
            <a:ext cx="91440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Interaction/identification des particules dans CMS     </a:t>
            </a:r>
            <a:r>
              <a:rPr b="0" i="0" lang="fr-FR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238" name="Shape 2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71600"/>
            <a:ext cx="8839201" cy="4740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/>
          <p:nvPr/>
        </p:nvSpPr>
        <p:spPr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45" name="Shape 245"/>
          <p:cNvCxnSpPr/>
          <p:nvPr/>
        </p:nvCxnSpPr>
        <p:spPr>
          <a:xfrm>
            <a:off x="6883400" y="1803400"/>
            <a:ext cx="1588" cy="863600"/>
          </a:xfrm>
          <a:prstGeom prst="straightConnector1">
            <a:avLst/>
          </a:prstGeom>
          <a:noFill/>
          <a:ln cap="flat" cmpd="sng" w="36000">
            <a:solidFill>
              <a:srgbClr val="FFFFFF"/>
            </a:solidFill>
            <a:prstDash val="solid"/>
            <a:miter lim="800000"/>
            <a:headEnd len="med" w="med" type="none"/>
            <a:tailEnd len="lg" w="lg" type="triangle"/>
          </a:ln>
        </p:spPr>
      </p:cxnSp>
      <p:sp>
        <p:nvSpPr>
          <p:cNvPr id="246" name="Shape 246"/>
          <p:cNvSpPr txBox="1"/>
          <p:nvPr>
            <p:ph type="title"/>
          </p:nvPr>
        </p:nvSpPr>
        <p:spPr>
          <a:xfrm>
            <a:off x="628650" y="1587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H→ γγ in proton-proton collisions 8 TeV  </a:t>
            </a:r>
            <a:endParaRPr b="0" i="0" sz="3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7" name="Shape 2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9888" y="1117600"/>
            <a:ext cx="5740400" cy="574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/>
          <p:nvPr/>
        </p:nvSpPr>
        <p:spPr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54" name="Shape 254"/>
          <p:cNvCxnSpPr/>
          <p:nvPr/>
        </p:nvCxnSpPr>
        <p:spPr>
          <a:xfrm>
            <a:off x="6883400" y="1803400"/>
            <a:ext cx="1588" cy="863600"/>
          </a:xfrm>
          <a:prstGeom prst="straightConnector1">
            <a:avLst/>
          </a:prstGeom>
          <a:noFill/>
          <a:ln cap="flat" cmpd="sng" w="36000">
            <a:solidFill>
              <a:srgbClr val="FFFFFF"/>
            </a:solidFill>
            <a:prstDash val="solid"/>
            <a:miter lim="800000"/>
            <a:headEnd len="med" w="med" type="none"/>
            <a:tailEnd len="lg" w="lg" type="triangle"/>
          </a:ln>
        </p:spPr>
      </p:cxnSp>
      <p:sp>
        <p:nvSpPr>
          <p:cNvPr id="255" name="Shape 255"/>
          <p:cNvSpPr txBox="1"/>
          <p:nvPr>
            <p:ph type="title"/>
          </p:nvPr>
        </p:nvSpPr>
        <p:spPr>
          <a:xfrm>
            <a:off x="628650" y="1587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Z→ e </a:t>
            </a:r>
            <a:r>
              <a:rPr b="0" baseline="30000" i="0" lang="fr-FR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b="0" i="0" lang="fr-FR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</a:t>
            </a:r>
            <a:r>
              <a:rPr b="0" baseline="30000" i="0" lang="fr-FR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b="0" i="0" lang="fr-FR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dans des collisions Proton-Proton </a:t>
            </a:r>
            <a:endParaRPr b="0" i="0" sz="3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Shape 2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463" y="1196975"/>
            <a:ext cx="8891587" cy="5230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/>
          <p:nvPr/>
        </p:nvSpPr>
        <p:spPr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63" name="Shape 263"/>
          <p:cNvCxnSpPr/>
          <p:nvPr/>
        </p:nvCxnSpPr>
        <p:spPr>
          <a:xfrm>
            <a:off x="6883400" y="1803400"/>
            <a:ext cx="1588" cy="863600"/>
          </a:xfrm>
          <a:prstGeom prst="straightConnector1">
            <a:avLst/>
          </a:prstGeom>
          <a:noFill/>
          <a:ln cap="flat" cmpd="sng" w="36000">
            <a:solidFill>
              <a:srgbClr val="FFFFFF"/>
            </a:solidFill>
            <a:prstDash val="solid"/>
            <a:miter lim="800000"/>
            <a:headEnd len="med" w="med" type="none"/>
            <a:tailEnd len="lg" w="lg" type="triangle"/>
          </a:ln>
        </p:spPr>
      </p:cxnSp>
      <p:sp>
        <p:nvSpPr>
          <p:cNvPr id="264" name="Shape 264"/>
          <p:cNvSpPr txBox="1"/>
          <p:nvPr>
            <p:ph type="title"/>
          </p:nvPr>
        </p:nvSpPr>
        <p:spPr>
          <a:xfrm>
            <a:off x="628650" y="1587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Z→ e </a:t>
            </a:r>
            <a:r>
              <a:rPr b="0" baseline="30000" i="0" lang="fr-FR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b="0" i="0" lang="fr-FR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</a:t>
            </a:r>
            <a:r>
              <a:rPr b="0" baseline="30000" i="0" lang="fr-FR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b="0" i="0" lang="fr-FR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dans des collisions Pb-Pb </a:t>
            </a:r>
            <a:endParaRPr b="0" i="0" sz="3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i-zee-JiveXML_169206_310336.png" id="265" name="Shape 2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68413"/>
            <a:ext cx="9144000" cy="561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/>
        </p:nvSpPr>
        <p:spPr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72" name="Shape 272"/>
          <p:cNvCxnSpPr/>
          <p:nvPr/>
        </p:nvCxnSpPr>
        <p:spPr>
          <a:xfrm>
            <a:off x="6883400" y="1803400"/>
            <a:ext cx="1588" cy="863600"/>
          </a:xfrm>
          <a:prstGeom prst="straightConnector1">
            <a:avLst/>
          </a:prstGeom>
          <a:noFill/>
          <a:ln cap="flat" cmpd="sng" w="36000">
            <a:solidFill>
              <a:srgbClr val="FFFFFF"/>
            </a:solidFill>
            <a:prstDash val="solid"/>
            <a:miter lim="800000"/>
            <a:headEnd len="med" w="med" type="none"/>
            <a:tailEnd len="lg" w="lg" type="triangle"/>
          </a:ln>
        </p:spPr>
      </p:cxnSp>
      <p:sp>
        <p:nvSpPr>
          <p:cNvPr id="273" name="Shape 273"/>
          <p:cNvSpPr txBox="1"/>
          <p:nvPr>
            <p:ph type="title"/>
          </p:nvPr>
        </p:nvSpPr>
        <p:spPr>
          <a:xfrm>
            <a:off x="628650" y="15875"/>
            <a:ext cx="84074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d’une paire de jets (quark ou gluon)   </a:t>
            </a:r>
            <a:endParaRPr b="0" i="0" sz="3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Shape 2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77913"/>
            <a:ext cx="8101013" cy="5399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/>
          <p:nvPr/>
        </p:nvSpPr>
        <p:spPr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81" name="Shape 281"/>
          <p:cNvCxnSpPr/>
          <p:nvPr/>
        </p:nvCxnSpPr>
        <p:spPr>
          <a:xfrm>
            <a:off x="6883400" y="1803400"/>
            <a:ext cx="1588" cy="863600"/>
          </a:xfrm>
          <a:prstGeom prst="straightConnector1">
            <a:avLst/>
          </a:prstGeom>
          <a:noFill/>
          <a:ln cap="flat" cmpd="sng" w="36000">
            <a:solidFill>
              <a:srgbClr val="FFFFFF"/>
            </a:solidFill>
            <a:prstDash val="solid"/>
            <a:miter lim="800000"/>
            <a:headEnd len="med" w="med" type="none"/>
            <a:tailEnd len="lg" w="lg" type="triangle"/>
          </a:ln>
        </p:spPr>
      </p:cxnSp>
      <p:sp>
        <p:nvSpPr>
          <p:cNvPr id="282" name="Shape 282"/>
          <p:cNvSpPr txBox="1"/>
          <p:nvPr>
            <p:ph type="title"/>
          </p:nvPr>
        </p:nvSpPr>
        <p:spPr>
          <a:xfrm>
            <a:off x="107950" y="15875"/>
            <a:ext cx="84074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Désintégration d’une pair top-antitop : eμ b b </a:t>
            </a:r>
            <a:endParaRPr b="0" i="0" sz="3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Shape 2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0338" y="1052513"/>
            <a:ext cx="5805487" cy="58054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4" name="Shape 284"/>
          <p:cNvCxnSpPr/>
          <p:nvPr/>
        </p:nvCxnSpPr>
        <p:spPr>
          <a:xfrm>
            <a:off x="7524750" y="476250"/>
            <a:ext cx="287338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/>
          <p:nvPr>
            <p:ph type="title"/>
          </p:nvPr>
        </p:nvSpPr>
        <p:spPr>
          <a:xfrm>
            <a:off x="620713" y="6350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Shape 291"/>
          <p:cNvSpPr txBox="1"/>
          <p:nvPr/>
        </p:nvSpPr>
        <p:spPr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92" name="Shape 292"/>
          <p:cNvCxnSpPr/>
          <p:nvPr/>
        </p:nvCxnSpPr>
        <p:spPr>
          <a:xfrm>
            <a:off x="6883400" y="1803400"/>
            <a:ext cx="1588" cy="863600"/>
          </a:xfrm>
          <a:prstGeom prst="straightConnector1">
            <a:avLst/>
          </a:prstGeom>
          <a:noFill/>
          <a:ln cap="flat" cmpd="sng" w="36000">
            <a:solidFill>
              <a:srgbClr val="FFFFFF"/>
            </a:solidFill>
            <a:prstDash val="solid"/>
            <a:miter lim="800000"/>
            <a:headEnd len="med" w="med" type="none"/>
            <a:tailEnd len="lg" w="lg" type="triangle"/>
          </a:ln>
        </p:spPr>
      </p:cxnSp>
      <p:sp>
        <p:nvSpPr>
          <p:cNvPr id="293" name="Shape 293"/>
          <p:cNvSpPr txBox="1"/>
          <p:nvPr/>
        </p:nvSpPr>
        <p:spPr>
          <a:xfrm>
            <a:off x="228600" y="152400"/>
            <a:ext cx="89154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fr-FR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Contraintes expérimentales au LHC 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4" name="Shape 294"/>
          <p:cNvGrpSpPr/>
          <p:nvPr/>
        </p:nvGrpSpPr>
        <p:grpSpPr>
          <a:xfrm>
            <a:off x="34925" y="1196975"/>
            <a:ext cx="4608513" cy="4608513"/>
            <a:chOff x="2400" y="720"/>
            <a:chExt cx="3147" cy="2984"/>
          </a:xfrm>
        </p:grpSpPr>
        <p:pic>
          <p:nvPicPr>
            <p:cNvPr descr="Image1" id="295" name="Shape 29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400" y="912"/>
              <a:ext cx="2926" cy="27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6" name="Shape 296"/>
            <p:cNvSpPr/>
            <p:nvPr/>
          </p:nvSpPr>
          <p:spPr>
            <a:xfrm>
              <a:off x="4534" y="1133"/>
              <a:ext cx="48" cy="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</a:pPr>
              <a:r>
                <a:t/>
              </a:r>
              <a:endParaRPr b="1" i="0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" name="Shape 297"/>
            <p:cNvSpPr/>
            <p:nvPr/>
          </p:nvSpPr>
          <p:spPr>
            <a:xfrm>
              <a:off x="3648" y="768"/>
              <a:ext cx="542" cy="182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 cap="flat" cmpd="sng" w="19050">
                    <a:solidFill>
                      <a:srgbClr val="99CCFF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  <a:solidFill>
                    <a:srgbClr val="0066CC"/>
                  </a:solidFill>
                  <a:latin typeface="Impact"/>
                </a:rPr>
                <a:t>Tevatron</a:t>
              </a:r>
            </a:p>
          </p:txBody>
        </p:sp>
        <p:grpSp>
          <p:nvGrpSpPr>
            <p:cNvPr id="298" name="Shape 298"/>
            <p:cNvGrpSpPr/>
            <p:nvPr/>
          </p:nvGrpSpPr>
          <p:grpSpPr>
            <a:xfrm>
              <a:off x="4553" y="1152"/>
              <a:ext cx="994" cy="1447"/>
              <a:chOff x="2716" y="1152"/>
              <a:chExt cx="994" cy="1447"/>
            </a:xfrm>
          </p:grpSpPr>
          <p:cxnSp>
            <p:nvCxnSpPr>
              <p:cNvPr id="299" name="Shape 299"/>
              <p:cNvCxnSpPr/>
              <p:nvPr/>
            </p:nvCxnSpPr>
            <p:spPr>
              <a:xfrm>
                <a:off x="2716" y="1152"/>
                <a:ext cx="0" cy="1447"/>
              </a:xfrm>
              <a:prstGeom prst="straightConnector1">
                <a:avLst/>
              </a:prstGeom>
              <a:noFill/>
              <a:ln cap="flat" cmpd="sng" w="28575">
                <a:solidFill>
                  <a:srgbClr val="FF0000"/>
                </a:solidFill>
                <a:prstDash val="solid"/>
                <a:round/>
                <a:headEnd len="lg" w="lg" type="triangle"/>
                <a:tailEnd len="lg" w="lg" type="triangle"/>
              </a:ln>
            </p:spPr>
          </p:cxnSp>
          <p:sp>
            <p:nvSpPr>
              <p:cNvPr id="300" name="Shape 300"/>
              <p:cNvSpPr txBox="1"/>
              <p:nvPr/>
            </p:nvSpPr>
            <p:spPr>
              <a:xfrm>
                <a:off x="2752" y="1584"/>
                <a:ext cx="958" cy="341"/>
              </a:xfrm>
              <a:prstGeom prst="rect">
                <a:avLst/>
              </a:prstGeom>
              <a:solidFill>
                <a:schemeClr val="lt1"/>
              </a:solidFill>
              <a:ln cap="flat" cmpd="sng" w="28575">
                <a:solidFill>
                  <a:srgbClr val="FF0000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Arial"/>
                  <a:buNone/>
                </a:pPr>
                <a:r>
                  <a:rPr b="1" i="0" lang="fr-FR" sz="1400" u="none" cap="none" strike="noStrike">
                    <a:solidFill>
                      <a:schemeClr val="dk2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9</a:t>
                </a:r>
                <a:r>
                  <a:rPr b="1" i="0" lang="fr-FR" sz="1000" u="none" cap="none" strike="noStrike">
                    <a:solidFill>
                      <a:schemeClr val="dk2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order of magnitude</a:t>
                </a:r>
                <a:endParaRPr/>
              </a:p>
            </p:txBody>
          </p:sp>
        </p:grpSp>
        <p:grpSp>
          <p:nvGrpSpPr>
            <p:cNvPr id="301" name="Shape 301"/>
            <p:cNvGrpSpPr/>
            <p:nvPr/>
          </p:nvGrpSpPr>
          <p:grpSpPr>
            <a:xfrm>
              <a:off x="3648" y="1152"/>
              <a:ext cx="624" cy="1728"/>
              <a:chOff x="3648" y="1152"/>
              <a:chExt cx="624" cy="1728"/>
            </a:xfrm>
          </p:grpSpPr>
          <p:cxnSp>
            <p:nvCxnSpPr>
              <p:cNvPr id="302" name="Shape 302"/>
              <p:cNvCxnSpPr/>
              <p:nvPr/>
            </p:nvCxnSpPr>
            <p:spPr>
              <a:xfrm>
                <a:off x="3936" y="1152"/>
                <a:ext cx="0" cy="1728"/>
              </a:xfrm>
              <a:prstGeom prst="straightConnector1">
                <a:avLst/>
              </a:prstGeom>
              <a:noFill/>
              <a:ln cap="flat" cmpd="sng" w="28575">
                <a:solidFill>
                  <a:srgbClr val="9900FF"/>
                </a:solidFill>
                <a:prstDash val="solid"/>
                <a:round/>
                <a:headEnd len="lg" w="lg" type="triangle"/>
                <a:tailEnd len="lg" w="lg" type="triangle"/>
              </a:ln>
            </p:spPr>
          </p:cxnSp>
          <p:sp>
            <p:nvSpPr>
              <p:cNvPr id="303" name="Shape 303"/>
              <p:cNvSpPr txBox="1"/>
              <p:nvPr/>
            </p:nvSpPr>
            <p:spPr>
              <a:xfrm>
                <a:off x="3648" y="1728"/>
                <a:ext cx="624" cy="256"/>
              </a:xfrm>
              <a:prstGeom prst="rect">
                <a:avLst/>
              </a:prstGeom>
              <a:solidFill>
                <a:schemeClr val="lt1"/>
              </a:solidFill>
              <a:ln cap="flat" cmpd="sng" w="28575">
                <a:solidFill>
                  <a:srgbClr val="9900FF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Arial"/>
                  <a:buNone/>
                </a:pPr>
                <a:r>
                  <a:rPr b="1" i="0" lang="fr-FR" sz="1200" u="none" cap="none" strike="noStrike">
                    <a:solidFill>
                      <a:schemeClr val="dk2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 11</a:t>
                </a:r>
                <a:r>
                  <a:rPr b="1" i="0" lang="fr-FR" sz="900" u="none" cap="none" strike="noStrike">
                    <a:solidFill>
                      <a:schemeClr val="dk2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b="1" i="0" lang="fr-FR" sz="1000" u="none" cap="none" strike="noStrike">
                    <a:solidFill>
                      <a:schemeClr val="dk2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order of </a:t>
                </a:r>
                <a:endParaRPr/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000"/>
                  <a:buFont typeface="Arial"/>
                  <a:buNone/>
                </a:pPr>
                <a:r>
                  <a:rPr b="1" i="0" lang="fr-FR" sz="1000" u="none" cap="none" strike="noStrike">
                    <a:solidFill>
                      <a:schemeClr val="dk2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     magnitude</a:t>
                </a:r>
                <a:endParaRPr/>
              </a:p>
            </p:txBody>
          </p:sp>
        </p:grpSp>
        <p:sp>
          <p:nvSpPr>
            <p:cNvPr id="304" name="Shape 304"/>
            <p:cNvSpPr/>
            <p:nvPr/>
          </p:nvSpPr>
          <p:spPr>
            <a:xfrm>
              <a:off x="4464" y="720"/>
              <a:ext cx="293" cy="221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3366FF">
                      <a:alpha val="90588"/>
                    </a:srgbClr>
                  </a:solidFill>
                  <a:latin typeface="Arial Black"/>
                </a:rPr>
                <a:t>LHC</a:t>
              </a:r>
            </a:p>
          </p:txBody>
        </p:sp>
      </p:grpSp>
      <p:sp>
        <p:nvSpPr>
          <p:cNvPr id="305" name="Shape 305"/>
          <p:cNvSpPr txBox="1"/>
          <p:nvPr/>
        </p:nvSpPr>
        <p:spPr>
          <a:xfrm>
            <a:off x="4716463" y="1228725"/>
            <a:ext cx="4078287" cy="47085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Interaction proton-proton (QCD)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→"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Grand section efficace et très grand taux d’interaction à chaque collision 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→"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Processus « intéressants » du MS :  ~6 ordres de grandeur inférieur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→"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Higgs  : 9 ordres de grandeur (Nouvelle physique ?) </a:t>
            </a:r>
            <a:endParaRPr/>
          </a:p>
          <a:p>
            <a:pPr indent="0" lvl="0" marL="127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➔"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Recherche de phénomènes rares parmi un grand nombre d’évènement (→ Trigger) 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➔"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Ev</a:t>
            </a:r>
            <a:r>
              <a:rPr lang="fr-FR" sz="2000">
                <a:solidFill>
                  <a:schemeClr val="dk1"/>
                </a:solidFill>
              </a:rPr>
              <a:t>é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nements superposés à chaque interaction (pile-up) 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6" name="Shape 306"/>
          <p:cNvCxnSpPr/>
          <p:nvPr/>
        </p:nvCxnSpPr>
        <p:spPr>
          <a:xfrm flipH="1">
            <a:off x="3230563" y="2852738"/>
            <a:ext cx="1773237" cy="296862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med" w="med" type="none"/>
            <a:tailEnd len="lg" w="lg" type="triangle"/>
          </a:ln>
        </p:spPr>
      </p:cxnSp>
      <p:cxnSp>
        <p:nvCxnSpPr>
          <p:cNvPr id="307" name="Shape 307"/>
          <p:cNvCxnSpPr/>
          <p:nvPr/>
        </p:nvCxnSpPr>
        <p:spPr>
          <a:xfrm flipH="1">
            <a:off x="3203575" y="3708400"/>
            <a:ext cx="1773238" cy="296863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med" w="med" type="none"/>
            <a:tailEnd len="lg" w="lg" type="triangl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/>
          <p:nvPr>
            <p:ph type="title"/>
          </p:nvPr>
        </p:nvSpPr>
        <p:spPr>
          <a:xfrm>
            <a:off x="620713" y="6350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Shape 314"/>
          <p:cNvSpPr txBox="1"/>
          <p:nvPr/>
        </p:nvSpPr>
        <p:spPr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15" name="Shape 315"/>
          <p:cNvCxnSpPr/>
          <p:nvPr/>
        </p:nvCxnSpPr>
        <p:spPr>
          <a:xfrm>
            <a:off x="6883400" y="1803400"/>
            <a:ext cx="1588" cy="863600"/>
          </a:xfrm>
          <a:prstGeom prst="straightConnector1">
            <a:avLst/>
          </a:prstGeom>
          <a:noFill/>
          <a:ln cap="flat" cmpd="sng" w="36000">
            <a:solidFill>
              <a:srgbClr val="FFFFFF"/>
            </a:solidFill>
            <a:prstDash val="solid"/>
            <a:miter lim="800000"/>
            <a:headEnd len="med" w="med" type="none"/>
            <a:tailEnd len="lg" w="lg" type="triangle"/>
          </a:ln>
        </p:spPr>
      </p:cxnSp>
      <p:sp>
        <p:nvSpPr>
          <p:cNvPr id="316" name="Shape 316"/>
          <p:cNvSpPr txBox="1"/>
          <p:nvPr/>
        </p:nvSpPr>
        <p:spPr>
          <a:xfrm>
            <a:off x="228600" y="152400"/>
            <a:ext cx="89154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fr-FR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Pile-up  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" name="Shape 3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475" y="1125538"/>
            <a:ext cx="8918575" cy="3022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Shape 318"/>
          <p:cNvSpPr txBox="1"/>
          <p:nvPr/>
        </p:nvSpPr>
        <p:spPr>
          <a:xfrm>
            <a:off x="6011863" y="3779838"/>
            <a:ext cx="3024187" cy="36988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Z→µµ avec 25 collisions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9" name="Shape 319"/>
          <p:cNvCxnSpPr/>
          <p:nvPr/>
        </p:nvCxnSpPr>
        <p:spPr>
          <a:xfrm>
            <a:off x="117475" y="4437063"/>
            <a:ext cx="8918575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lg" w="lg" type="triangle"/>
            <a:tailEnd len="lg" w="lg" type="triangle"/>
          </a:ln>
        </p:spPr>
      </p:cxnSp>
      <p:sp>
        <p:nvSpPr>
          <p:cNvPr id="320" name="Shape 320"/>
          <p:cNvSpPr txBox="1"/>
          <p:nvPr/>
        </p:nvSpPr>
        <p:spPr>
          <a:xfrm>
            <a:off x="3770313" y="4149725"/>
            <a:ext cx="752475" cy="276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~10 cm </a:t>
            </a:r>
            <a:endParaRPr/>
          </a:p>
        </p:txBody>
      </p:sp>
      <p:sp>
        <p:nvSpPr>
          <p:cNvPr id="321" name="Shape 321"/>
          <p:cNvSpPr txBox="1"/>
          <p:nvPr/>
        </p:nvSpPr>
        <p:spPr>
          <a:xfrm>
            <a:off x="323850" y="4481513"/>
            <a:ext cx="8434388" cy="224631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→"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Besoin de détecteurs rapides pour minimiser les superposition des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collisions précédentes (toutes les 25 ns) 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→"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Besoin d’un détecteur précis et très segmenté pour minimiser l’impact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 pile-up (→ bcp de voies d’électronique)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→"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Collisions à 40 MHz avec taille d’év</a:t>
            </a:r>
            <a:r>
              <a:rPr lang="fr-FR" sz="2000">
                <a:solidFill>
                  <a:schemeClr val="dk1"/>
                </a:solidFill>
              </a:rPr>
              <a:t>é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nement de l’ordre de 1 M</a:t>
            </a:r>
            <a:r>
              <a:rPr lang="fr-FR" sz="2000">
                <a:solidFill>
                  <a:schemeClr val="dk1"/>
                </a:solidFill>
              </a:rPr>
              <a:t>b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Impossible de tout enregistrer. </a:t>
            </a:r>
            <a:r>
              <a:rPr lang="fr-FR" sz="2000">
                <a:solidFill>
                  <a:schemeClr val="dk1"/>
                </a:solidFill>
              </a:rPr>
              <a:t>S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élection le plus tôt possibl</a:t>
            </a:r>
            <a:r>
              <a:rPr lang="fr-FR" sz="2000">
                <a:solidFill>
                  <a:schemeClr val="dk1"/>
                </a:solidFill>
              </a:rPr>
              <a:t>e 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 ligne (trigger).  On garde ~</a:t>
            </a:r>
            <a:r>
              <a:rPr lang="fr-FR" sz="2000">
                <a:solidFill>
                  <a:schemeClr val="dk1"/>
                </a:solidFill>
              </a:rPr>
              <a:t>10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00 Hz / 40 MHz de collisions: r</a:t>
            </a:r>
            <a:r>
              <a:rPr lang="fr-FR" sz="2000">
                <a:solidFill>
                  <a:schemeClr val="dk1"/>
                </a:solidFill>
              </a:rPr>
              <a:t>éduction 40000.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type="title"/>
          </p:nvPr>
        </p:nvSpPr>
        <p:spPr>
          <a:xfrm>
            <a:off x="611188" y="-2698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Sommaire 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Shape 128"/>
          <p:cNvSpPr txBox="1"/>
          <p:nvPr/>
        </p:nvSpPr>
        <p:spPr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9" name="Shape 129"/>
          <p:cNvSpPr txBox="1"/>
          <p:nvPr/>
        </p:nvSpPr>
        <p:spPr>
          <a:xfrm>
            <a:off x="107950" y="1309688"/>
            <a:ext cx="8712200" cy="347821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1-  Introduction; Rôle des détecteurs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2- Géométrie et techniques utilisées pour les détecteurs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3- Contraintes due à l’environnement LHC   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4- Les  détecteurs  LHC : ATLAS, CMS  (LHCb, ALICE)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/>
          <p:nvPr>
            <p:ph type="title"/>
          </p:nvPr>
        </p:nvSpPr>
        <p:spPr>
          <a:xfrm>
            <a:off x="620713" y="6350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Shape 328"/>
          <p:cNvSpPr txBox="1"/>
          <p:nvPr/>
        </p:nvSpPr>
        <p:spPr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29" name="Shape 329"/>
          <p:cNvCxnSpPr/>
          <p:nvPr/>
        </p:nvCxnSpPr>
        <p:spPr>
          <a:xfrm>
            <a:off x="6883400" y="1803400"/>
            <a:ext cx="1588" cy="863600"/>
          </a:xfrm>
          <a:prstGeom prst="straightConnector1">
            <a:avLst/>
          </a:prstGeom>
          <a:noFill/>
          <a:ln cap="flat" cmpd="sng" w="36000">
            <a:solidFill>
              <a:srgbClr val="FFFFFF"/>
            </a:solidFill>
            <a:prstDash val="solid"/>
            <a:miter lim="800000"/>
            <a:headEnd len="med" w="med" type="none"/>
            <a:tailEnd len="lg" w="lg" type="triangle"/>
          </a:ln>
        </p:spPr>
      </p:cxnSp>
      <p:sp>
        <p:nvSpPr>
          <p:cNvPr id="330" name="Shape 330"/>
          <p:cNvSpPr txBox="1"/>
          <p:nvPr/>
        </p:nvSpPr>
        <p:spPr>
          <a:xfrm>
            <a:off x="228600" y="152400"/>
            <a:ext cx="89154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fr-FR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Niveaux de radiation 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eutron" id="331" name="Shape 3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925" y="1125538"/>
            <a:ext cx="6926263" cy="373062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Shape 332"/>
          <p:cNvSpPr txBox="1"/>
          <p:nvPr/>
        </p:nvSpPr>
        <p:spPr>
          <a:xfrm>
            <a:off x="34925" y="4875213"/>
            <a:ext cx="6832600" cy="6413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r=11 cm, photons flux of 30 MRad !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gray= 100 Rad ~ 6.2410</a:t>
            </a:r>
            <a:r>
              <a:rPr b="0" baseline="3000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 </a:t>
            </a: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MeV/kg energie déposée (1J/kg)</a:t>
            </a:r>
            <a:endParaRPr/>
          </a:p>
        </p:txBody>
      </p:sp>
      <p:sp>
        <p:nvSpPr>
          <p:cNvPr id="333" name="Shape 333"/>
          <p:cNvSpPr txBox="1"/>
          <p:nvPr/>
        </p:nvSpPr>
        <p:spPr>
          <a:xfrm>
            <a:off x="6804025" y="4652963"/>
            <a:ext cx="2305050" cy="923925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 rays and γ 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rad = 10 mSv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Public &lt;1 mSv / an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Shape 334"/>
          <p:cNvSpPr txBox="1"/>
          <p:nvPr/>
        </p:nvSpPr>
        <p:spPr>
          <a:xfrm>
            <a:off x="34925" y="5746750"/>
            <a:ext cx="9109075" cy="120015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Contraintes importantes sur les d</a:t>
            </a:r>
            <a:r>
              <a:rPr lang="fr-FR" sz="1800">
                <a:solidFill>
                  <a:schemeClr val="dk1"/>
                </a:solidFill>
              </a:rPr>
              <a:t>é</a:t>
            </a: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tect</a:t>
            </a:r>
            <a:r>
              <a:rPr lang="fr-FR" sz="1800">
                <a:solidFill>
                  <a:schemeClr val="dk1"/>
                </a:solidFill>
              </a:rPr>
              <a:t>eu</a:t>
            </a: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rs et technologies </a:t>
            </a:r>
            <a:r>
              <a:rPr lang="fr-FR" sz="1800">
                <a:solidFill>
                  <a:schemeClr val="dk1"/>
                </a:solidFill>
              </a:rPr>
              <a:t>/</a:t>
            </a: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électronique utilisables : vieillissement dans les d</a:t>
            </a:r>
            <a:r>
              <a:rPr lang="fr-FR" sz="1800">
                <a:solidFill>
                  <a:schemeClr val="dk1"/>
                </a:solidFill>
              </a:rPr>
              <a:t>é</a:t>
            </a: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tect</a:t>
            </a:r>
            <a:r>
              <a:rPr lang="fr-FR" sz="1800">
                <a:solidFill>
                  <a:schemeClr val="dk1"/>
                </a:solidFill>
              </a:rPr>
              <a:t>eur</a:t>
            </a: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 gazeux, pollution dans détecteurs liquides, perte de lumière dans les cristaux (transparence) (scintillation/cerenkov), déplacements d’atomes les détecteurs solides 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/>
          <p:nvPr>
            <p:ph type="title"/>
          </p:nvPr>
        </p:nvSpPr>
        <p:spPr>
          <a:xfrm>
            <a:off x="620713" y="6350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Shape 341"/>
          <p:cNvSpPr txBox="1"/>
          <p:nvPr/>
        </p:nvSpPr>
        <p:spPr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42" name="Shape 342"/>
          <p:cNvCxnSpPr/>
          <p:nvPr/>
        </p:nvCxnSpPr>
        <p:spPr>
          <a:xfrm>
            <a:off x="6883400" y="1803400"/>
            <a:ext cx="1588" cy="863600"/>
          </a:xfrm>
          <a:prstGeom prst="straightConnector1">
            <a:avLst/>
          </a:prstGeom>
          <a:noFill/>
          <a:ln cap="flat" cmpd="sng" w="36000">
            <a:solidFill>
              <a:srgbClr val="FFFFFF"/>
            </a:solidFill>
            <a:prstDash val="solid"/>
            <a:miter lim="800000"/>
            <a:headEnd len="med" w="med" type="none"/>
            <a:tailEnd len="lg" w="lg" type="triangle"/>
          </a:ln>
        </p:spPr>
      </p:cxnSp>
      <p:sp>
        <p:nvSpPr>
          <p:cNvPr id="343" name="Shape 343"/>
          <p:cNvSpPr txBox="1"/>
          <p:nvPr/>
        </p:nvSpPr>
        <p:spPr>
          <a:xfrm>
            <a:off x="228600" y="152400"/>
            <a:ext cx="89154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fr-FR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Le détecteur ATLAS : 1990 (R&amp;D) à 2006  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TLAS_Silver_White_MK" id="344" name="Shape 3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963" y="1152525"/>
            <a:ext cx="8982075" cy="573246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none"/>
          </a:ln>
          <a:effectLst>
            <a:outerShdw rotWithShape="0" algn="ctr" dir="2700000" dist="35921">
              <a:srgbClr val="4C4C4C"/>
            </a:outerShdw>
          </a:effectLst>
        </p:spPr>
      </p:pic>
      <p:cxnSp>
        <p:nvCxnSpPr>
          <p:cNvPr id="345" name="Shape 345"/>
          <p:cNvCxnSpPr/>
          <p:nvPr/>
        </p:nvCxnSpPr>
        <p:spPr>
          <a:xfrm>
            <a:off x="80963" y="1125538"/>
            <a:ext cx="8982075" cy="0"/>
          </a:xfrm>
          <a:prstGeom prst="straightConnector1">
            <a:avLst/>
          </a:prstGeom>
          <a:noFill/>
          <a:ln cap="flat" cmpd="sng" w="41275">
            <a:solidFill>
              <a:schemeClr val="accent1"/>
            </a:solidFill>
            <a:prstDash val="solid"/>
            <a:miter lim="800000"/>
            <a:headEnd len="lg" w="lg" type="triangle"/>
            <a:tailEnd len="lg" w="lg" type="triangle"/>
          </a:ln>
        </p:spPr>
      </p:cxnSp>
      <p:cxnSp>
        <p:nvCxnSpPr>
          <p:cNvPr id="346" name="Shape 346"/>
          <p:cNvCxnSpPr/>
          <p:nvPr/>
        </p:nvCxnSpPr>
        <p:spPr>
          <a:xfrm flipH="1">
            <a:off x="168275" y="1125538"/>
            <a:ext cx="11113" cy="5732462"/>
          </a:xfrm>
          <a:prstGeom prst="straightConnector1">
            <a:avLst/>
          </a:prstGeom>
          <a:noFill/>
          <a:ln cap="flat" cmpd="sng" w="41275">
            <a:solidFill>
              <a:schemeClr val="accent1"/>
            </a:solidFill>
            <a:prstDash val="solid"/>
            <a:miter lim="800000"/>
            <a:headEnd len="lg" w="lg" type="triangle"/>
            <a:tailEnd len="lg" w="lg" type="triangle"/>
          </a:ln>
        </p:spPr>
      </p:cxnSp>
      <p:sp>
        <p:nvSpPr>
          <p:cNvPr id="347" name="Shape 347"/>
          <p:cNvSpPr txBox="1"/>
          <p:nvPr/>
        </p:nvSpPr>
        <p:spPr>
          <a:xfrm>
            <a:off x="4165600" y="765175"/>
            <a:ext cx="838200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45 m </a:t>
            </a:r>
            <a:endParaRPr/>
          </a:p>
        </p:txBody>
      </p:sp>
      <p:sp>
        <p:nvSpPr>
          <p:cNvPr id="348" name="Shape 348"/>
          <p:cNvSpPr txBox="1"/>
          <p:nvPr/>
        </p:nvSpPr>
        <p:spPr>
          <a:xfrm rot="-5400000">
            <a:off x="31750" y="3576638"/>
            <a:ext cx="838200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25 m </a:t>
            </a:r>
            <a:endParaRPr/>
          </a:p>
        </p:txBody>
      </p:sp>
      <p:sp>
        <p:nvSpPr>
          <p:cNvPr id="349" name="Shape 349"/>
          <p:cNvSpPr txBox="1"/>
          <p:nvPr/>
        </p:nvSpPr>
        <p:spPr>
          <a:xfrm>
            <a:off x="179388" y="6197600"/>
            <a:ext cx="2679700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7500 t ~1 tour Eiffel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b="1" baseline="30000" i="0" lang="fr-FR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8 </a:t>
            </a:r>
            <a:r>
              <a:rPr b="1" i="0" lang="fr-FR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canaux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 txBox="1"/>
          <p:nvPr/>
        </p:nvSpPr>
        <p:spPr>
          <a:xfrm>
            <a:off x="304800" y="1219200"/>
            <a:ext cx="809307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P1_UX_b" id="356" name="Shape 3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484313"/>
            <a:ext cx="3371850" cy="44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Shape 357"/>
          <p:cNvSpPr txBox="1"/>
          <p:nvPr/>
        </p:nvSpPr>
        <p:spPr>
          <a:xfrm>
            <a:off x="547688" y="1204913"/>
            <a:ext cx="1392237" cy="4000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Avril  2002</a:t>
            </a:r>
            <a:endParaRPr/>
          </a:p>
        </p:txBody>
      </p:sp>
      <p:sp>
        <p:nvSpPr>
          <p:cNvPr id="358" name="Shape 358"/>
          <p:cNvSpPr txBox="1"/>
          <p:nvPr>
            <p:ph idx="11" type="ftr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L. Serin CNRS/IN2P3/LAL Novembre 2014 La Réunion </a:t>
            </a:r>
            <a:endParaRPr b="1" i="0" sz="9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avern" id="359" name="Shape 3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6238" y="1484313"/>
            <a:ext cx="6192837" cy="4643437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Shape 360"/>
          <p:cNvSpPr txBox="1"/>
          <p:nvPr/>
        </p:nvSpPr>
        <p:spPr>
          <a:xfrm>
            <a:off x="5219700" y="1052513"/>
            <a:ext cx="2151063" cy="4000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Septembre 2004 </a:t>
            </a:r>
            <a:endParaRPr/>
          </a:p>
        </p:txBody>
      </p:sp>
      <p:pic>
        <p:nvPicPr>
          <p:cNvPr descr="BT8" id="361" name="Shape 3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4088" y="1516063"/>
            <a:ext cx="7578725" cy="4937125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Shape 362"/>
          <p:cNvSpPr txBox="1"/>
          <p:nvPr/>
        </p:nvSpPr>
        <p:spPr>
          <a:xfrm>
            <a:off x="3492500" y="1484313"/>
            <a:ext cx="1422400" cy="4000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Aout 2005 </a:t>
            </a:r>
            <a:endParaRPr/>
          </a:p>
        </p:txBody>
      </p:sp>
      <p:pic>
        <p:nvPicPr>
          <p:cNvPr descr="ATLAS" id="363" name="Shape 36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36663" y="1471613"/>
            <a:ext cx="7161212" cy="5373687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Shape 364"/>
          <p:cNvSpPr txBox="1"/>
          <p:nvPr/>
        </p:nvSpPr>
        <p:spPr>
          <a:xfrm>
            <a:off x="3779838" y="1516063"/>
            <a:ext cx="1765300" cy="4000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Février  2006 </a:t>
            </a:r>
            <a:endParaRPr/>
          </a:p>
        </p:txBody>
      </p:sp>
      <p:pic>
        <p:nvPicPr>
          <p:cNvPr id="365" name="Shape 36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7088" y="1484313"/>
            <a:ext cx="7653337" cy="51228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N6796" id="366" name="Shape 36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17600" y="1484313"/>
            <a:ext cx="7199313" cy="5400675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Shape 367"/>
          <p:cNvSpPr txBox="1"/>
          <p:nvPr/>
        </p:nvSpPr>
        <p:spPr>
          <a:xfrm>
            <a:off x="228600" y="152400"/>
            <a:ext cx="89154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fr-FR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Le détecteur ATLAS : Installation  2002 à 2006  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/>
          <p:nvPr>
            <p:ph type="title"/>
          </p:nvPr>
        </p:nvSpPr>
        <p:spPr>
          <a:xfrm>
            <a:off x="228600" y="634008"/>
            <a:ext cx="86868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3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ATLAS </a:t>
            </a:r>
            <a:r>
              <a:rPr b="0" i="0" lang="fr-FR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fr-FR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4" name="Shape 3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536" y="128891"/>
            <a:ext cx="8961463" cy="6468461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Shape 375"/>
          <p:cNvSpPr txBox="1"/>
          <p:nvPr/>
        </p:nvSpPr>
        <p:spPr>
          <a:xfrm>
            <a:off x="5436100" y="4551500"/>
            <a:ext cx="3618300" cy="1431900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1" lang="fr-FR" sz="2000">
                <a:solidFill>
                  <a:schemeClr val="dk1"/>
                </a:solidFill>
              </a:rPr>
              <a:t>83</a:t>
            </a:r>
            <a:r>
              <a:rPr b="1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laboratoires dans 3</a:t>
            </a:r>
            <a:r>
              <a:rPr b="1" lang="fr-FR" sz="2000">
                <a:solidFill>
                  <a:schemeClr val="dk1"/>
                </a:solidFill>
              </a:rPr>
              <a:t>9</a:t>
            </a:r>
            <a:r>
              <a:rPr b="1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pays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2900 participants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~1000 étudiants en thèse</a:t>
            </a:r>
            <a:r>
              <a:rPr b="1" lang="fr-FR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1" sz="2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 txBox="1"/>
          <p:nvPr>
            <p:ph type="title"/>
          </p:nvPr>
        </p:nvSpPr>
        <p:spPr>
          <a:xfrm>
            <a:off x="620713" y="6350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Shape 382"/>
          <p:cNvSpPr txBox="1"/>
          <p:nvPr/>
        </p:nvSpPr>
        <p:spPr>
          <a:xfrm>
            <a:off x="517525" y="1462088"/>
            <a:ext cx="809307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83" name="Shape 383"/>
          <p:cNvCxnSpPr/>
          <p:nvPr/>
        </p:nvCxnSpPr>
        <p:spPr>
          <a:xfrm>
            <a:off x="6883400" y="1803400"/>
            <a:ext cx="1588" cy="863600"/>
          </a:xfrm>
          <a:prstGeom prst="straightConnector1">
            <a:avLst/>
          </a:prstGeom>
          <a:noFill/>
          <a:ln cap="flat" cmpd="sng" w="36000">
            <a:solidFill>
              <a:srgbClr val="FFFFFF"/>
            </a:solidFill>
            <a:prstDash val="solid"/>
            <a:miter lim="800000"/>
            <a:headEnd len="med" w="med" type="none"/>
            <a:tailEnd len="lg" w="lg" type="triangle"/>
          </a:ln>
        </p:spPr>
      </p:cxnSp>
      <p:sp>
        <p:nvSpPr>
          <p:cNvPr id="384" name="Shape 384"/>
          <p:cNvSpPr txBox="1"/>
          <p:nvPr/>
        </p:nvSpPr>
        <p:spPr>
          <a:xfrm>
            <a:off x="228600" y="152400"/>
            <a:ext cx="89154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lang="fr-FR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Détecteurs de traces (solides)   </a:t>
            </a:r>
            <a:endParaRPr b="0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icture112" id="385" name="Shape 3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925" y="2336800"/>
            <a:ext cx="3254375" cy="18843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ges from pixel2002-erdmann" id="386" name="Shape 3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25" y="4365625"/>
            <a:ext cx="3313113" cy="2339975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Shape 387"/>
          <p:cNvSpPr txBox="1"/>
          <p:nvPr/>
        </p:nvSpPr>
        <p:spPr>
          <a:xfrm>
            <a:off x="228600" y="1125538"/>
            <a:ext cx="8915400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Détecteur à pixels                                                   → « strips » à plus grand rayon 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(~un appareil photo)  </a:t>
            </a:r>
            <a:endParaRPr/>
          </a:p>
        </p:txBody>
      </p:sp>
      <p:pic>
        <p:nvPicPr>
          <p:cNvPr id="388" name="Shape 3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59338" y="1477963"/>
            <a:ext cx="4181475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Shape 38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27763" y="4217988"/>
            <a:ext cx="2105025" cy="151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 txBox="1"/>
          <p:nvPr>
            <p:ph type="title"/>
          </p:nvPr>
        </p:nvSpPr>
        <p:spPr>
          <a:xfrm>
            <a:off x="620713" y="6350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Shape 396"/>
          <p:cNvSpPr txBox="1"/>
          <p:nvPr/>
        </p:nvSpPr>
        <p:spPr>
          <a:xfrm>
            <a:off x="517525" y="1492250"/>
            <a:ext cx="809307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97" name="Shape 397"/>
          <p:cNvCxnSpPr/>
          <p:nvPr/>
        </p:nvCxnSpPr>
        <p:spPr>
          <a:xfrm>
            <a:off x="6883400" y="1803400"/>
            <a:ext cx="1588" cy="863600"/>
          </a:xfrm>
          <a:prstGeom prst="straightConnector1">
            <a:avLst/>
          </a:prstGeom>
          <a:noFill/>
          <a:ln cap="flat" cmpd="sng" w="36000">
            <a:solidFill>
              <a:srgbClr val="FFFFFF"/>
            </a:solidFill>
            <a:prstDash val="solid"/>
            <a:miter lim="800000"/>
            <a:headEnd len="med" w="med" type="none"/>
            <a:tailEnd len="lg" w="lg" type="triangle"/>
          </a:ln>
        </p:spPr>
      </p:cxnSp>
      <p:sp>
        <p:nvSpPr>
          <p:cNvPr id="398" name="Shape 398"/>
          <p:cNvSpPr txBox="1"/>
          <p:nvPr/>
        </p:nvSpPr>
        <p:spPr>
          <a:xfrm>
            <a:off x="228600" y="152400"/>
            <a:ext cx="89154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lang="fr-FR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Détecteurs de traces (gazeux) : grands R + μ   </a:t>
            </a:r>
            <a:endParaRPr b="0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" name="Shape 3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550" y="1268413"/>
            <a:ext cx="4002088" cy="261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Shape 4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4950" y="4030663"/>
            <a:ext cx="3544888" cy="242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Shape 40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56100" y="1233488"/>
            <a:ext cx="3919538" cy="2700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Shape 40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51325" y="4276725"/>
            <a:ext cx="3416300" cy="21764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3" name="Shape 403"/>
          <p:cNvCxnSpPr/>
          <p:nvPr/>
        </p:nvCxnSpPr>
        <p:spPr>
          <a:xfrm>
            <a:off x="179388" y="1125538"/>
            <a:ext cx="8539162" cy="5715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404" name="Shape 404"/>
          <p:cNvCxnSpPr/>
          <p:nvPr/>
        </p:nvCxnSpPr>
        <p:spPr>
          <a:xfrm>
            <a:off x="187325" y="1125538"/>
            <a:ext cx="66675" cy="5616575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405" name="Shape 405"/>
          <p:cNvCxnSpPr/>
          <p:nvPr/>
        </p:nvCxnSpPr>
        <p:spPr>
          <a:xfrm>
            <a:off x="254000" y="6742113"/>
            <a:ext cx="3813175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406" name="Shape 406"/>
          <p:cNvCxnSpPr/>
          <p:nvPr/>
        </p:nvCxnSpPr>
        <p:spPr>
          <a:xfrm flipH="1">
            <a:off x="4067175" y="4149725"/>
            <a:ext cx="22225" cy="2592388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407" name="Shape 407"/>
          <p:cNvCxnSpPr/>
          <p:nvPr/>
        </p:nvCxnSpPr>
        <p:spPr>
          <a:xfrm>
            <a:off x="4097338" y="4162425"/>
            <a:ext cx="4621212" cy="14288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408" name="Shape 408"/>
          <p:cNvCxnSpPr/>
          <p:nvPr/>
        </p:nvCxnSpPr>
        <p:spPr>
          <a:xfrm flipH="1">
            <a:off x="8659813" y="1196975"/>
            <a:ext cx="15875" cy="296545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409" name="Shape 409"/>
          <p:cNvSpPr txBox="1"/>
          <p:nvPr/>
        </p:nvSpPr>
        <p:spPr>
          <a:xfrm>
            <a:off x="250825" y="6289675"/>
            <a:ext cx="302577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ATLAS: spectromètre μ</a:t>
            </a:r>
            <a:r>
              <a:rPr b="1" lang="fr-FR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/>
          </a:p>
        </p:txBody>
      </p:sp>
      <p:sp>
        <p:nvSpPr>
          <p:cNvPr id="410" name="Shape 410"/>
          <p:cNvSpPr txBox="1"/>
          <p:nvPr/>
        </p:nvSpPr>
        <p:spPr>
          <a:xfrm>
            <a:off x="4500563" y="6362700"/>
            <a:ext cx="3024187" cy="522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ATLAS : TRT (R~1m) </a:t>
            </a:r>
            <a:r>
              <a:rPr b="1" lang="fr-FR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/>
          </a:p>
        </p:txBody>
      </p:sp>
      <p:pic>
        <p:nvPicPr>
          <p:cNvPr id="411" name="Shape 4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65838" y="4205288"/>
            <a:ext cx="3114675" cy="109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 txBox="1"/>
          <p:nvPr>
            <p:ph type="title"/>
          </p:nvPr>
        </p:nvSpPr>
        <p:spPr>
          <a:xfrm>
            <a:off x="620713" y="6350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Shape 418"/>
          <p:cNvSpPr txBox="1"/>
          <p:nvPr/>
        </p:nvSpPr>
        <p:spPr>
          <a:xfrm>
            <a:off x="517525" y="1492250"/>
            <a:ext cx="809307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19" name="Shape 419"/>
          <p:cNvCxnSpPr/>
          <p:nvPr/>
        </p:nvCxnSpPr>
        <p:spPr>
          <a:xfrm>
            <a:off x="6883400" y="1803400"/>
            <a:ext cx="1588" cy="863600"/>
          </a:xfrm>
          <a:prstGeom prst="straightConnector1">
            <a:avLst/>
          </a:prstGeom>
          <a:noFill/>
          <a:ln cap="flat" cmpd="sng" w="36000">
            <a:solidFill>
              <a:srgbClr val="FFFFFF"/>
            </a:solidFill>
            <a:prstDash val="solid"/>
            <a:miter lim="800000"/>
            <a:headEnd len="med" w="med" type="none"/>
            <a:tailEnd len="lg" w="lg" type="triangle"/>
          </a:ln>
        </p:spPr>
      </p:cxnSp>
      <p:sp>
        <p:nvSpPr>
          <p:cNvPr id="420" name="Shape 420"/>
          <p:cNvSpPr txBox="1"/>
          <p:nvPr/>
        </p:nvSpPr>
        <p:spPr>
          <a:xfrm>
            <a:off x="228600" y="152400"/>
            <a:ext cx="89154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lang="fr-FR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Calorimètres    </a:t>
            </a:r>
            <a:endParaRPr b="0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1" name="Shape 4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388" y="1052513"/>
            <a:ext cx="8874125" cy="526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Shape 4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62625" y="3068638"/>
            <a:ext cx="3417888" cy="345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 txBox="1"/>
          <p:nvPr>
            <p:ph type="title"/>
          </p:nvPr>
        </p:nvSpPr>
        <p:spPr>
          <a:xfrm>
            <a:off x="620713" y="6350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Shape 429"/>
          <p:cNvSpPr txBox="1"/>
          <p:nvPr/>
        </p:nvSpPr>
        <p:spPr>
          <a:xfrm>
            <a:off x="517525" y="1492250"/>
            <a:ext cx="809307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30" name="Shape 430"/>
          <p:cNvCxnSpPr/>
          <p:nvPr/>
        </p:nvCxnSpPr>
        <p:spPr>
          <a:xfrm>
            <a:off x="6883400" y="1803400"/>
            <a:ext cx="1588" cy="863600"/>
          </a:xfrm>
          <a:prstGeom prst="straightConnector1">
            <a:avLst/>
          </a:prstGeom>
          <a:noFill/>
          <a:ln cap="flat" cmpd="sng" w="36000">
            <a:solidFill>
              <a:srgbClr val="FFFFFF"/>
            </a:solidFill>
            <a:prstDash val="solid"/>
            <a:miter lim="800000"/>
            <a:headEnd len="med" w="med" type="none"/>
            <a:tailEnd len="lg" w="lg" type="triangle"/>
          </a:ln>
        </p:spPr>
      </p:cxnSp>
      <p:sp>
        <p:nvSpPr>
          <p:cNvPr id="431" name="Shape 431"/>
          <p:cNvSpPr txBox="1"/>
          <p:nvPr/>
        </p:nvSpPr>
        <p:spPr>
          <a:xfrm>
            <a:off x="228600" y="152400"/>
            <a:ext cx="89154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lang="fr-FR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Calorimètres    </a:t>
            </a:r>
            <a:endParaRPr b="0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2" name="Shape 4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388" y="1293813"/>
            <a:ext cx="8650287" cy="4935537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Shape 433"/>
          <p:cNvSpPr txBox="1"/>
          <p:nvPr/>
        </p:nvSpPr>
        <p:spPr>
          <a:xfrm>
            <a:off x="539750" y="6146800"/>
            <a:ext cx="8151813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Densité : 8.3 g/cm</a:t>
            </a:r>
            <a:r>
              <a:rPr b="0" baseline="30000"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 </a:t>
            </a:r>
            <a:r>
              <a:rPr b="0"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(Pb 11 g/cm</a:t>
            </a:r>
            <a:r>
              <a:rPr b="0" baseline="30000"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0"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).  Cristal développé pour CMS calo  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 txBox="1"/>
          <p:nvPr>
            <p:ph type="title"/>
          </p:nvPr>
        </p:nvSpPr>
        <p:spPr>
          <a:xfrm>
            <a:off x="620713" y="6350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Shape 440"/>
          <p:cNvSpPr txBox="1"/>
          <p:nvPr/>
        </p:nvSpPr>
        <p:spPr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41" name="Shape 441"/>
          <p:cNvCxnSpPr/>
          <p:nvPr/>
        </p:nvCxnSpPr>
        <p:spPr>
          <a:xfrm>
            <a:off x="6883400" y="1803400"/>
            <a:ext cx="1588" cy="863600"/>
          </a:xfrm>
          <a:prstGeom prst="straightConnector1">
            <a:avLst/>
          </a:prstGeom>
          <a:noFill/>
          <a:ln cap="flat" cmpd="sng" w="36000">
            <a:solidFill>
              <a:srgbClr val="FFFFFF"/>
            </a:solidFill>
            <a:prstDash val="solid"/>
            <a:miter lim="800000"/>
            <a:headEnd len="med" w="med" type="none"/>
            <a:tailEnd len="lg" w="lg" type="triangle"/>
          </a:ln>
        </p:spPr>
      </p:cxnSp>
      <p:sp>
        <p:nvSpPr>
          <p:cNvPr id="442" name="Shape 442"/>
          <p:cNvSpPr txBox="1"/>
          <p:nvPr/>
        </p:nvSpPr>
        <p:spPr>
          <a:xfrm>
            <a:off x="228600" y="152400"/>
            <a:ext cx="8915400" cy="1116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lang="fr-FR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Le détecteur CMS </a:t>
            </a:r>
            <a:endParaRPr b="0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43" name="Shape 443"/>
          <p:cNvCxnSpPr/>
          <p:nvPr/>
        </p:nvCxnSpPr>
        <p:spPr>
          <a:xfrm>
            <a:off x="80963" y="1125538"/>
            <a:ext cx="8982075" cy="0"/>
          </a:xfrm>
          <a:prstGeom prst="straightConnector1">
            <a:avLst/>
          </a:prstGeom>
          <a:noFill/>
          <a:ln cap="flat" cmpd="sng" w="41275">
            <a:solidFill>
              <a:schemeClr val="accent1"/>
            </a:solidFill>
            <a:prstDash val="solid"/>
            <a:miter lim="800000"/>
            <a:headEnd len="lg" w="lg" type="triangle"/>
            <a:tailEnd len="lg" w="lg" type="triangle"/>
          </a:ln>
        </p:spPr>
      </p:cxnSp>
      <p:cxnSp>
        <p:nvCxnSpPr>
          <p:cNvPr id="444" name="Shape 444"/>
          <p:cNvCxnSpPr/>
          <p:nvPr/>
        </p:nvCxnSpPr>
        <p:spPr>
          <a:xfrm flipH="1">
            <a:off x="168275" y="1125538"/>
            <a:ext cx="11113" cy="5732462"/>
          </a:xfrm>
          <a:prstGeom prst="straightConnector1">
            <a:avLst/>
          </a:prstGeom>
          <a:noFill/>
          <a:ln cap="flat" cmpd="sng" w="41275">
            <a:solidFill>
              <a:schemeClr val="accent1"/>
            </a:solidFill>
            <a:prstDash val="solid"/>
            <a:miter lim="800000"/>
            <a:headEnd len="lg" w="lg" type="triangle"/>
            <a:tailEnd len="lg" w="lg" type="triangle"/>
          </a:ln>
        </p:spPr>
      </p:cxnSp>
      <p:sp>
        <p:nvSpPr>
          <p:cNvPr id="445" name="Shape 445"/>
          <p:cNvSpPr txBox="1"/>
          <p:nvPr/>
        </p:nvSpPr>
        <p:spPr>
          <a:xfrm>
            <a:off x="4165600" y="765175"/>
            <a:ext cx="838200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21 m </a:t>
            </a:r>
            <a:endParaRPr/>
          </a:p>
        </p:txBody>
      </p:sp>
      <p:sp>
        <p:nvSpPr>
          <p:cNvPr id="446" name="Shape 446"/>
          <p:cNvSpPr txBox="1"/>
          <p:nvPr/>
        </p:nvSpPr>
        <p:spPr>
          <a:xfrm rot="-5400000">
            <a:off x="31750" y="3576638"/>
            <a:ext cx="838200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15 m </a:t>
            </a:r>
            <a:endParaRPr/>
          </a:p>
        </p:txBody>
      </p:sp>
      <p:pic>
        <p:nvPicPr>
          <p:cNvPr descr="CMS3d_medium" id="447" name="Shape 4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7813" y="1201738"/>
            <a:ext cx="6991350" cy="5540375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Shape 448"/>
          <p:cNvSpPr txBox="1"/>
          <p:nvPr/>
        </p:nvSpPr>
        <p:spPr>
          <a:xfrm>
            <a:off x="179388" y="6197600"/>
            <a:ext cx="2892425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12000 t &gt; 1 tour Eiffel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b="1" baseline="30000" lang="fr-FR" sz="2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8 </a:t>
            </a:r>
            <a:r>
              <a:rPr b="1" lang="fr-FR" sz="2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canaux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/>
          <p:nvPr>
            <p:ph type="title"/>
          </p:nvPr>
        </p:nvSpPr>
        <p:spPr>
          <a:xfrm>
            <a:off x="620713" y="6350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Shape 455"/>
          <p:cNvSpPr txBox="1"/>
          <p:nvPr/>
        </p:nvSpPr>
        <p:spPr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56" name="Shape 456"/>
          <p:cNvCxnSpPr/>
          <p:nvPr/>
        </p:nvCxnSpPr>
        <p:spPr>
          <a:xfrm>
            <a:off x="6883400" y="1803400"/>
            <a:ext cx="1588" cy="863600"/>
          </a:xfrm>
          <a:prstGeom prst="straightConnector1">
            <a:avLst/>
          </a:prstGeom>
          <a:noFill/>
          <a:ln cap="flat" cmpd="sng" w="36000">
            <a:solidFill>
              <a:srgbClr val="FFFFFF"/>
            </a:solidFill>
            <a:prstDash val="solid"/>
            <a:miter lim="800000"/>
            <a:headEnd len="med" w="med" type="none"/>
            <a:tailEnd len="lg" w="lg" type="triangle"/>
          </a:ln>
        </p:spPr>
      </p:cxnSp>
      <p:sp>
        <p:nvSpPr>
          <p:cNvPr id="457" name="Shape 457"/>
          <p:cNvSpPr txBox="1"/>
          <p:nvPr/>
        </p:nvSpPr>
        <p:spPr>
          <a:xfrm>
            <a:off x="228600" y="152400"/>
            <a:ext cx="8915400" cy="1116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lang="fr-FR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Le détecteur LHCb  </a:t>
            </a:r>
            <a:endParaRPr b="0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8" name="Shape 458"/>
          <p:cNvCxnSpPr/>
          <p:nvPr/>
        </p:nvCxnSpPr>
        <p:spPr>
          <a:xfrm>
            <a:off x="1476375" y="1125538"/>
            <a:ext cx="6840538" cy="0"/>
          </a:xfrm>
          <a:prstGeom prst="straightConnector1">
            <a:avLst/>
          </a:prstGeom>
          <a:noFill/>
          <a:ln cap="flat" cmpd="sng" w="41275">
            <a:solidFill>
              <a:schemeClr val="accent1"/>
            </a:solidFill>
            <a:prstDash val="solid"/>
            <a:miter lim="800000"/>
            <a:headEnd len="lg" w="lg" type="triangle"/>
            <a:tailEnd len="lg" w="lg" type="triangle"/>
          </a:ln>
        </p:spPr>
      </p:cxnSp>
      <p:cxnSp>
        <p:nvCxnSpPr>
          <p:cNvPr id="459" name="Shape 459"/>
          <p:cNvCxnSpPr/>
          <p:nvPr/>
        </p:nvCxnSpPr>
        <p:spPr>
          <a:xfrm flipH="1">
            <a:off x="157163" y="1803400"/>
            <a:ext cx="25400" cy="4291013"/>
          </a:xfrm>
          <a:prstGeom prst="straightConnector1">
            <a:avLst/>
          </a:prstGeom>
          <a:noFill/>
          <a:ln cap="flat" cmpd="sng" w="41275">
            <a:solidFill>
              <a:schemeClr val="accent1"/>
            </a:solidFill>
            <a:prstDash val="solid"/>
            <a:miter lim="800000"/>
            <a:headEnd len="lg" w="lg" type="triangle"/>
            <a:tailEnd len="lg" w="lg" type="triangle"/>
          </a:ln>
        </p:spPr>
      </p:cxnSp>
      <p:sp>
        <p:nvSpPr>
          <p:cNvPr id="460" name="Shape 460"/>
          <p:cNvSpPr txBox="1"/>
          <p:nvPr/>
        </p:nvSpPr>
        <p:spPr>
          <a:xfrm>
            <a:off x="4165600" y="765175"/>
            <a:ext cx="838200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 m </a:t>
            </a:r>
            <a:endParaRPr/>
          </a:p>
        </p:txBody>
      </p:sp>
      <p:sp>
        <p:nvSpPr>
          <p:cNvPr id="461" name="Shape 461"/>
          <p:cNvSpPr txBox="1"/>
          <p:nvPr/>
        </p:nvSpPr>
        <p:spPr>
          <a:xfrm rot="-5400000">
            <a:off x="103187" y="3576638"/>
            <a:ext cx="695325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6 m </a:t>
            </a:r>
            <a:endParaRPr/>
          </a:p>
        </p:txBody>
      </p:sp>
      <p:pic>
        <p:nvPicPr>
          <p:cNvPr id="462" name="Shape 4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7450" y="1252538"/>
            <a:ext cx="7062788" cy="484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>
            <p:ph type="title"/>
          </p:nvPr>
        </p:nvSpPr>
        <p:spPr>
          <a:xfrm>
            <a:off x="395288" y="44450"/>
            <a:ext cx="842486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Détecteur de physique des hautes énergies </a:t>
            </a:r>
            <a:endParaRPr/>
          </a:p>
        </p:txBody>
      </p:sp>
      <p:sp>
        <p:nvSpPr>
          <p:cNvPr id="136" name="Shape 136"/>
          <p:cNvSpPr txBox="1"/>
          <p:nvPr/>
        </p:nvSpPr>
        <p:spPr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" name="Shape 137"/>
          <p:cNvSpPr/>
          <p:nvPr/>
        </p:nvSpPr>
        <p:spPr>
          <a:xfrm>
            <a:off x="2700338" y="2852738"/>
            <a:ext cx="3816350" cy="1433512"/>
          </a:xfrm>
          <a:prstGeom prst="cloud">
            <a:avLst/>
          </a:prstGeom>
          <a:solidFill>
            <a:srgbClr val="8296B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4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HEP Experiments</a:t>
            </a:r>
            <a:endParaRPr/>
          </a:p>
        </p:txBody>
      </p:sp>
      <p:sp>
        <p:nvSpPr>
          <p:cNvPr id="138" name="Shape 138"/>
          <p:cNvSpPr/>
          <p:nvPr/>
        </p:nvSpPr>
        <p:spPr>
          <a:xfrm>
            <a:off x="0" y="1268413"/>
            <a:ext cx="3563938" cy="1800225"/>
          </a:xfrm>
          <a:prstGeom prst="ellipse">
            <a:avLst/>
          </a:prstGeom>
          <a:solidFill>
            <a:srgbClr val="2E75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0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But de physique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0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→ Que mesurer, performances nécessaires </a:t>
            </a:r>
            <a:endParaRPr b="1" i="0" sz="200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39" name="Shape 139"/>
          <p:cNvCxnSpPr/>
          <p:nvPr/>
        </p:nvCxnSpPr>
        <p:spPr>
          <a:xfrm>
            <a:off x="2700338" y="2781300"/>
            <a:ext cx="576262" cy="287338"/>
          </a:xfrm>
          <a:prstGeom prst="straightConnector1">
            <a:avLst/>
          </a:prstGeom>
          <a:noFill/>
          <a:ln cap="flat" cmpd="sng" w="63500">
            <a:solidFill>
              <a:schemeClr val="dk1"/>
            </a:solidFill>
            <a:prstDash val="solid"/>
            <a:miter lim="800000"/>
            <a:headEnd len="med" w="med" type="none"/>
            <a:tailEnd len="lg" w="lg" type="stealth"/>
          </a:ln>
        </p:spPr>
      </p:cxnSp>
      <p:sp>
        <p:nvSpPr>
          <p:cNvPr id="140" name="Shape 140"/>
          <p:cNvSpPr/>
          <p:nvPr/>
        </p:nvSpPr>
        <p:spPr>
          <a:xfrm>
            <a:off x="5580063" y="1052513"/>
            <a:ext cx="3563937" cy="1871662"/>
          </a:xfrm>
          <a:prstGeom prst="ellipse">
            <a:avLst/>
          </a:prstGeom>
          <a:solidFill>
            <a:srgbClr val="2E75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0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Environnement: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0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Cible fixe / collisionneur </a:t>
            </a:r>
            <a:endParaRPr b="1" i="0" sz="200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0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place, radiation, taux d’interaction </a:t>
            </a:r>
            <a:endParaRPr/>
          </a:p>
        </p:txBody>
      </p:sp>
      <p:cxnSp>
        <p:nvCxnSpPr>
          <p:cNvPr id="141" name="Shape 141"/>
          <p:cNvCxnSpPr/>
          <p:nvPr/>
        </p:nvCxnSpPr>
        <p:spPr>
          <a:xfrm rot="5400000">
            <a:off x="6260307" y="2821781"/>
            <a:ext cx="368300" cy="287337"/>
          </a:xfrm>
          <a:prstGeom prst="straightConnector1">
            <a:avLst/>
          </a:prstGeom>
          <a:noFill/>
          <a:ln cap="flat" cmpd="sng" w="63500">
            <a:solidFill>
              <a:schemeClr val="dk1"/>
            </a:solidFill>
            <a:prstDash val="solid"/>
            <a:miter lim="800000"/>
            <a:headEnd len="med" w="med" type="none"/>
            <a:tailEnd len="lg" w="lg" type="stealth"/>
          </a:ln>
        </p:spPr>
      </p:cxnSp>
      <p:sp>
        <p:nvSpPr>
          <p:cNvPr id="142" name="Shape 142"/>
          <p:cNvSpPr/>
          <p:nvPr/>
        </p:nvSpPr>
        <p:spPr>
          <a:xfrm>
            <a:off x="107950" y="4149725"/>
            <a:ext cx="3563938" cy="1800225"/>
          </a:xfrm>
          <a:prstGeom prst="ellipse">
            <a:avLst/>
          </a:prstGeom>
          <a:solidFill>
            <a:srgbClr val="2E75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0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</a:t>
            </a:r>
            <a:r>
              <a:rPr b="1" lang="fr-FR" sz="20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û</a:t>
            </a:r>
            <a:r>
              <a:rPr b="1" i="0" lang="fr-FR" sz="20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ts et planning ! </a:t>
            </a:r>
            <a:endParaRPr/>
          </a:p>
        </p:txBody>
      </p:sp>
      <p:cxnSp>
        <p:nvCxnSpPr>
          <p:cNvPr id="143" name="Shape 143"/>
          <p:cNvCxnSpPr/>
          <p:nvPr/>
        </p:nvCxnSpPr>
        <p:spPr>
          <a:xfrm flipH="1" rot="10800000">
            <a:off x="2771775" y="4005263"/>
            <a:ext cx="431800" cy="279400"/>
          </a:xfrm>
          <a:prstGeom prst="straightConnector1">
            <a:avLst/>
          </a:prstGeom>
          <a:noFill/>
          <a:ln cap="flat" cmpd="sng" w="63500">
            <a:solidFill>
              <a:schemeClr val="dk1"/>
            </a:solidFill>
            <a:prstDash val="solid"/>
            <a:miter lim="800000"/>
            <a:headEnd len="med" w="med" type="none"/>
            <a:tailEnd len="lg" w="lg" type="stealth"/>
          </a:ln>
        </p:spPr>
      </p:cxnSp>
      <p:sp>
        <p:nvSpPr>
          <p:cNvPr id="144" name="Shape 144"/>
          <p:cNvSpPr/>
          <p:nvPr/>
        </p:nvSpPr>
        <p:spPr>
          <a:xfrm>
            <a:off x="4859338" y="4365625"/>
            <a:ext cx="4105275" cy="1800225"/>
          </a:xfrm>
          <a:prstGeom prst="ellipse">
            <a:avLst/>
          </a:prstGeom>
          <a:solidFill>
            <a:srgbClr val="F7CAA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0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Choix des Détecteurs/ Technologies: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0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Compromis entre spécifications et  contraintes !  </a:t>
            </a:r>
            <a:endParaRPr/>
          </a:p>
        </p:txBody>
      </p:sp>
      <p:sp>
        <p:nvSpPr>
          <p:cNvPr id="145" name="Shape 145"/>
          <p:cNvSpPr/>
          <p:nvPr/>
        </p:nvSpPr>
        <p:spPr>
          <a:xfrm rot="-2725254">
            <a:off x="5754687" y="3671888"/>
            <a:ext cx="485775" cy="9779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rgbClr val="42719B"/>
            </a:solidFill>
            <a:prstDash val="solid"/>
            <a:miter lim="800000"/>
            <a:headEnd len="med" w="med" type="none"/>
            <a:tailEnd len="med" w="med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/>
          <p:nvPr>
            <p:ph type="title"/>
          </p:nvPr>
        </p:nvSpPr>
        <p:spPr>
          <a:xfrm>
            <a:off x="220663" y="188913"/>
            <a:ext cx="86868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ALICE  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Shape 469"/>
          <p:cNvSpPr txBox="1"/>
          <p:nvPr/>
        </p:nvSpPr>
        <p:spPr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alice" id="470" name="Shape 4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9613" y="1758950"/>
            <a:ext cx="5743575" cy="4191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Shape 471"/>
          <p:cNvSpPr txBox="1"/>
          <p:nvPr/>
        </p:nvSpPr>
        <p:spPr>
          <a:xfrm>
            <a:off x="6081713" y="1317625"/>
            <a:ext cx="1827212" cy="3667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fr-F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μ spectrometer</a:t>
            </a:r>
            <a:endParaRPr/>
          </a:p>
        </p:txBody>
      </p:sp>
      <p:sp>
        <p:nvSpPr>
          <p:cNvPr id="472" name="Shape 472"/>
          <p:cNvSpPr txBox="1"/>
          <p:nvPr/>
        </p:nvSpPr>
        <p:spPr>
          <a:xfrm>
            <a:off x="2843213" y="1289050"/>
            <a:ext cx="1619250" cy="3667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fr-F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TRD detector</a:t>
            </a:r>
            <a:endParaRPr/>
          </a:p>
        </p:txBody>
      </p:sp>
      <p:sp>
        <p:nvSpPr>
          <p:cNvPr id="473" name="Shape 473"/>
          <p:cNvSpPr txBox="1"/>
          <p:nvPr/>
        </p:nvSpPr>
        <p:spPr>
          <a:xfrm>
            <a:off x="4572000" y="1268413"/>
            <a:ext cx="704850" cy="36671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fr-F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TOF </a:t>
            </a:r>
            <a:endParaRPr/>
          </a:p>
        </p:txBody>
      </p:sp>
      <p:sp>
        <p:nvSpPr>
          <p:cNvPr id="474" name="Shape 474"/>
          <p:cNvSpPr txBox="1"/>
          <p:nvPr/>
        </p:nvSpPr>
        <p:spPr>
          <a:xfrm>
            <a:off x="250825" y="3284538"/>
            <a:ext cx="1466850" cy="36671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fr-F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TPC : dE/dx</a:t>
            </a:r>
            <a:endParaRPr/>
          </a:p>
        </p:txBody>
      </p:sp>
      <p:sp>
        <p:nvSpPr>
          <p:cNvPr id="475" name="Shape 475"/>
          <p:cNvSpPr txBox="1"/>
          <p:nvPr/>
        </p:nvSpPr>
        <p:spPr>
          <a:xfrm>
            <a:off x="144463" y="4587875"/>
            <a:ext cx="1835150" cy="6413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fr-F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EM calo (PHOS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fr-F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EMcal)</a:t>
            </a:r>
            <a:endParaRPr/>
          </a:p>
        </p:txBody>
      </p:sp>
      <p:sp>
        <p:nvSpPr>
          <p:cNvPr id="476" name="Shape 476"/>
          <p:cNvSpPr txBox="1"/>
          <p:nvPr/>
        </p:nvSpPr>
        <p:spPr>
          <a:xfrm>
            <a:off x="1835150" y="1331913"/>
            <a:ext cx="879475" cy="36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fr-F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RICH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>
            <p:ph type="title"/>
          </p:nvPr>
        </p:nvSpPr>
        <p:spPr>
          <a:xfrm>
            <a:off x="611188" y="-2698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Rôle des détecteurs (I)  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Shape 152"/>
          <p:cNvSpPr txBox="1"/>
          <p:nvPr/>
        </p:nvSpPr>
        <p:spPr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3" name="Shape 153"/>
          <p:cNvSpPr txBox="1"/>
          <p:nvPr/>
        </p:nvSpPr>
        <p:spPr>
          <a:xfrm>
            <a:off x="34925" y="1109663"/>
            <a:ext cx="9109075" cy="53244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Détecteur </a:t>
            </a:r>
            <a:r>
              <a:rPr b="0" i="0" lang="fr-FR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idéal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doit mesurer et identifier </a:t>
            </a:r>
            <a:r>
              <a:rPr b="0" i="0" lang="fr-FR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tous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les produits finaux de la collision: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-"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Leptons chargés  </a:t>
            </a:r>
            <a:endParaRPr/>
          </a:p>
          <a:p>
            <a:pPr indent="1270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b="0" i="0" lang="fr-FR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électron</a:t>
            </a:r>
            <a:r>
              <a:rPr b="0" i="0" lang="fr-FR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particule </a:t>
            </a:r>
            <a:r>
              <a:rPr b="1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chargée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+ interaction </a:t>
            </a:r>
            <a:r>
              <a:rPr b="1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électromagnétique 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dans la  	       matière </a:t>
            </a:r>
            <a:r>
              <a:rPr b="0" i="0" lang="fr-FR" sz="20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→ arrêté dans « peu » de matière </a:t>
            </a:r>
            <a:endParaRPr b="0" i="0" sz="20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b="0" i="0" lang="fr-FR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muon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: particule chargée + </a:t>
            </a:r>
            <a:r>
              <a:rPr b="1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faible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interaction dans la  matière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(τ ~10</a:t>
            </a:r>
            <a:r>
              <a:rPr b="0" baseline="3000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-6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s)  </a:t>
            </a:r>
            <a:r>
              <a:rPr b="0" i="0" lang="fr-FR" sz="20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→ traverse les détecteurs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Tau        : particule </a:t>
            </a:r>
            <a:r>
              <a:rPr b="1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chargée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mais τ  ~2.10</a:t>
            </a:r>
            <a:r>
              <a:rPr b="0" baseline="3000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-17 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s, </a:t>
            </a:r>
            <a:r>
              <a:rPr b="1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reconstruction à partir 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des produits  de désintégration (leptons chargés ou pions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π</a:t>
            </a:r>
            <a:r>
              <a:rPr b="0" baseline="3000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π</a:t>
            </a:r>
            <a:r>
              <a:rPr b="0" baseline="3000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ou π</a:t>
            </a:r>
            <a:r>
              <a:rPr b="0" baseline="3000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(→γγ))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b="0" i="0" lang="fr-FR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Photons 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Particule </a:t>
            </a:r>
            <a:r>
              <a:rPr b="1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neutre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+ interaction </a:t>
            </a:r>
            <a:r>
              <a:rPr b="1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électromagnétique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dans la matière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</a:t>
            </a:r>
            <a:r>
              <a:rPr b="0" i="0" lang="fr-FR" sz="20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→  arrêté dans « peu » de matière </a:t>
            </a:r>
            <a:endParaRPr b="0" i="0" sz="20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>
            <p:ph type="title"/>
          </p:nvPr>
        </p:nvSpPr>
        <p:spPr>
          <a:xfrm>
            <a:off x="611188" y="-2698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Rôle des détecteurs (II)  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Shape 160"/>
          <p:cNvSpPr txBox="1"/>
          <p:nvPr/>
        </p:nvSpPr>
        <p:spPr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1" name="Shape 161"/>
          <p:cNvSpPr txBox="1"/>
          <p:nvPr/>
        </p:nvSpPr>
        <p:spPr>
          <a:xfrm>
            <a:off x="34925" y="1109663"/>
            <a:ext cx="9109075" cy="53245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 Quarks et gluons pas à l’état libre </a:t>
            </a:r>
            <a:r>
              <a:rPr lang="fr-FR" sz="2000">
                <a:solidFill>
                  <a:schemeClr val="dk1"/>
                </a:solidFill>
              </a:rPr>
              <a:t>→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hadronisation : 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i="0" lang="fr-FR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Hadron chargé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(π, K, p) : </a:t>
            </a:r>
            <a:r>
              <a:rPr b="1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charge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+interaction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1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nucléaire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: nécessite plus de matière pour arrêter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les particules. Masse différente pour identification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supplémentaire (LHCb, ALICE)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fr-FR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Hadron neutre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: soit interaction </a:t>
            </a:r>
            <a:r>
              <a:rPr b="1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électromagnétique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(π</a:t>
            </a:r>
            <a:r>
              <a:rPr b="0" baseline="3000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→ γγ)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soit interaction </a:t>
            </a:r>
            <a:r>
              <a:rPr b="1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nucléaire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(neutron)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Quarks et gluons </a:t>
            </a:r>
            <a:r>
              <a:rPr b="1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reconstruit en « sommant » 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toutes ces particules « collimées »   → jet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Quarks b (→ </a:t>
            </a:r>
            <a:r>
              <a:rPr lang="fr-FR" sz="2000">
                <a:solidFill>
                  <a:schemeClr val="dk1"/>
                </a:solidFill>
              </a:rPr>
              <a:t>Hadrons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B): durée de vie de l’ordre de ps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produits de désintégration ne 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proviennent pas du               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vertex primaire   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Shape 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30938" y="1120775"/>
            <a:ext cx="2930525" cy="1947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02946" y="4725144"/>
            <a:ext cx="2841833" cy="216024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/>
          <p:nvPr/>
        </p:nvSpPr>
        <p:spPr>
          <a:xfrm>
            <a:off x="6012160" y="6309320"/>
            <a:ext cx="720080" cy="2880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/>
          <p:nvPr>
            <p:ph type="title"/>
          </p:nvPr>
        </p:nvSpPr>
        <p:spPr>
          <a:xfrm>
            <a:off x="611188" y="-2698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Rôle des détecteurs (III)  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Shape 171"/>
          <p:cNvSpPr txBox="1"/>
          <p:nvPr/>
        </p:nvSpPr>
        <p:spPr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2" name="Shape 172"/>
          <p:cNvSpPr txBox="1"/>
          <p:nvPr/>
        </p:nvSpPr>
        <p:spPr>
          <a:xfrm>
            <a:off x="34925" y="1109663"/>
            <a:ext cx="9109075" cy="53244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Certaines particules </a:t>
            </a:r>
            <a:r>
              <a:rPr b="1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n’interagissent pas 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(ou très peu) dans le détecteur 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   Neutrinos 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-"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Neutrons lents 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-"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(neutralinos /SUSY)   </a:t>
            </a:r>
            <a:endParaRPr/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Pas de mesure individuelle possible mais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conservation  énergie + moment dans le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 transverse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→ Difficile à mesurer avec précision car dépend de toutes les autres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mesures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Toute énergie non mesurée (particule dans un « crack » , partie détecteur   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défectueuse) → grande énergie manquante …. </a:t>
            </a:r>
            <a:r>
              <a:rPr b="0" i="0" lang="fr-FR" sz="20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comme un signal de possible de nouvelle physique  </a:t>
            </a:r>
            <a:endParaRPr/>
          </a:p>
        </p:txBody>
      </p:sp>
      <p:pic>
        <p:nvPicPr>
          <p:cNvPr id="173" name="Shape 173"/>
          <p:cNvPicPr preferRelativeResize="0"/>
          <p:nvPr/>
        </p:nvPicPr>
        <p:blipFill rotWithShape="1">
          <a:blip r:embed="rId3">
            <a:alphaModFix/>
          </a:blip>
          <a:srcRect b="25227" l="50876" r="2" t="6677"/>
          <a:stretch/>
        </p:blipFill>
        <p:spPr>
          <a:xfrm>
            <a:off x="5724525" y="1916113"/>
            <a:ext cx="3384550" cy="296227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Shape 174"/>
          <p:cNvSpPr/>
          <p:nvPr/>
        </p:nvSpPr>
        <p:spPr>
          <a:xfrm>
            <a:off x="5580063" y="1979613"/>
            <a:ext cx="863600" cy="13779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>
            <p:ph type="title"/>
          </p:nvPr>
        </p:nvSpPr>
        <p:spPr>
          <a:xfrm>
            <a:off x="611188" y="-2698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Géométrie des détecteurs  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Shape 181"/>
          <p:cNvSpPr txBox="1"/>
          <p:nvPr/>
        </p:nvSpPr>
        <p:spPr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2" name="Shape 1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925" y="1125538"/>
            <a:ext cx="9045575" cy="311467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 txBox="1"/>
          <p:nvPr/>
        </p:nvSpPr>
        <p:spPr>
          <a:xfrm>
            <a:off x="0" y="4221163"/>
            <a:ext cx="4716463" cy="1631950"/>
          </a:xfrm>
          <a:prstGeom prst="rect">
            <a:avLst/>
          </a:prstGeom>
          <a:solidFill>
            <a:srgbClr val="BBD6E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Analyse des produits de désintégrations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dans un faible angle /faisceau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Détecteurs similaires à cible fixe,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perpendiculaire au faisceau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→ Spectromètre, dipôle magnétique  </a:t>
            </a:r>
            <a:endParaRPr/>
          </a:p>
        </p:txBody>
      </p:sp>
      <p:sp>
        <p:nvSpPr>
          <p:cNvPr id="184" name="Shape 184"/>
          <p:cNvSpPr txBox="1"/>
          <p:nvPr/>
        </p:nvSpPr>
        <p:spPr>
          <a:xfrm>
            <a:off x="4751388" y="4221163"/>
            <a:ext cx="4329112" cy="2554287"/>
          </a:xfrm>
          <a:prstGeom prst="rect">
            <a:avLst/>
          </a:prstGeom>
          <a:solidFill>
            <a:srgbClr val="BBD6E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Particules à détecter sur tout l’angle solide (4π). Détecteurs arrangés autour du faisceau avec structure oignons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Barrel : cylindre central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Endcap : Bouchons jusqu’à petit θ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Champ magnétique : solénoïde ou toroïde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/>
          <p:nvPr>
            <p:ph type="title"/>
          </p:nvPr>
        </p:nvSpPr>
        <p:spPr>
          <a:xfrm>
            <a:off x="611188" y="-2698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Techniques utilisées  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Shape 191"/>
          <p:cNvSpPr txBox="1"/>
          <p:nvPr/>
        </p:nvSpPr>
        <p:spPr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2" name="Shape 192"/>
          <p:cNvSpPr txBox="1"/>
          <p:nvPr/>
        </p:nvSpPr>
        <p:spPr>
          <a:xfrm>
            <a:off x="0" y="980728"/>
            <a:ext cx="9109075" cy="584775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b="1" i="0" lang="fr-FR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Particule chargée  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Déviation dans un champ magnétique, mesure non       		        destructive (ou presque !) de </a:t>
            </a:r>
            <a:r>
              <a:rPr b="1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charge et moment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Lorentz force : </a:t>
            </a:r>
            <a:r>
              <a:rPr b="0" i="0" lang="fr-FR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(GeV)=0.3 B(T) </a:t>
            </a:r>
            <a:r>
              <a:rPr b="0" i="0" lang="fr-FR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(m)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b="1" lang="fr-FR" sz="2000">
                <a:solidFill>
                  <a:schemeClr val="accent1"/>
                </a:solidFill>
              </a:rPr>
              <a:t>Impulsion</a:t>
            </a:r>
            <a:r>
              <a:rPr b="1" i="0" lang="fr-FR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 (p)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fr-FR" sz="2000">
                <a:solidFill>
                  <a:schemeClr val="dk1"/>
                </a:solidFill>
              </a:rPr>
              <a:t>                               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→ Champ magnétique </a:t>
            </a:r>
            <a:r>
              <a:rPr lang="fr-FR" sz="2000">
                <a:solidFill>
                  <a:schemeClr val="dk1"/>
                </a:solidFill>
              </a:rPr>
              <a:t>+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détecteur très segmenté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fr-FR" sz="2000">
                <a:solidFill>
                  <a:schemeClr val="dk1"/>
                </a:solidFill>
              </a:rPr>
              <a:t>     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donnant un signal lors du passage du particule chargée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(ionisation / excitation → e-/ions,e-h)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b="1" i="0" lang="fr-FR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Mesure d’énergie 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Techniques calorimétriques</a:t>
            </a:r>
            <a:r>
              <a:rPr b="0" baseline="3000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utilisées en </a:t>
            </a:r>
            <a:r>
              <a:rPr b="1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arrêtant les particules 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dans un milieu dense et en mesurant </a:t>
            </a:r>
            <a:r>
              <a:rPr b="1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 signal proportionnel à l’énergie déposée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soit dans ce même milieu  (calorimètre homogène) ou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dans un autre milieu avec alternance  absorbeur/signal (calorimètre à échantillonnage)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Matériaux différents pour stopper (e</a:t>
            </a:r>
            <a:r>
              <a:rPr b="0" baseline="3000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±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,γ) ou hadrons 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fr-FR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Absorbeur: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Pb, cristaux              Fe, Cu, W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fr-FR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Signal: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liquide noble (Ar) , gaz, Si, cristal              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Calorimétrie au sens de la chimie → bolomètre dans notre domaine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3" name="Shape 193"/>
          <p:cNvCxnSpPr/>
          <p:nvPr/>
        </p:nvCxnSpPr>
        <p:spPr>
          <a:xfrm flipH="1">
            <a:off x="3779044" y="5593432"/>
            <a:ext cx="288900" cy="360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lg" w="lg" type="triangle"/>
          </a:ln>
        </p:spPr>
      </p:cxnSp>
      <p:cxnSp>
        <p:nvCxnSpPr>
          <p:cNvPr id="194" name="Shape 194"/>
          <p:cNvCxnSpPr/>
          <p:nvPr/>
        </p:nvCxnSpPr>
        <p:spPr>
          <a:xfrm>
            <a:off x="5076056" y="5589240"/>
            <a:ext cx="287338" cy="360363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lg" w="lg" type="triangle"/>
          </a:ln>
        </p:spPr>
      </p:cxnSp>
      <p:cxnSp>
        <p:nvCxnSpPr>
          <p:cNvPr id="195" name="Shape 195"/>
          <p:cNvCxnSpPr/>
          <p:nvPr/>
        </p:nvCxnSpPr>
        <p:spPr>
          <a:xfrm>
            <a:off x="928563" y="1429538"/>
            <a:ext cx="0" cy="5763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med" w="med" type="none"/>
            <a:tailEnd len="lg" w="lg" type="triangle"/>
          </a:ln>
        </p:spPr>
      </p:cxnSp>
      <p:pic>
        <p:nvPicPr>
          <p:cNvPr id="196" name="Shape 1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7537" y="2397905"/>
            <a:ext cx="1296268" cy="1348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/>
          <p:nvPr>
            <p:ph type="title"/>
          </p:nvPr>
        </p:nvSpPr>
        <p:spPr>
          <a:xfrm>
            <a:off x="611188" y="-2698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E vs p   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Shape 203"/>
          <p:cNvSpPr txBox="1"/>
          <p:nvPr/>
        </p:nvSpPr>
        <p:spPr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4" name="Shape 204"/>
          <p:cNvSpPr txBox="1"/>
          <p:nvPr/>
        </p:nvSpPr>
        <p:spPr>
          <a:xfrm>
            <a:off x="0" y="1125538"/>
            <a:ext cx="9109075" cy="3063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" name="Shape 2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7450" y="1058863"/>
            <a:ext cx="6121400" cy="5227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