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4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8844-5578-4E37-AE72-FAF8EE85EBD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9FF0-9055-49FF-AE4F-EED2122F5E5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4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8844-5578-4E37-AE72-FAF8EE85EBD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9FF0-9055-49FF-AE4F-EED2122F5E5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9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8844-5578-4E37-AE72-FAF8EE85EBD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9FF0-9055-49FF-AE4F-EED2122F5E5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6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8844-5578-4E37-AE72-FAF8EE85EBD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9FF0-9055-49FF-AE4F-EED2122F5E5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0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8844-5578-4E37-AE72-FAF8EE85EBD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9FF0-9055-49FF-AE4F-EED2122F5E5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8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8844-5578-4E37-AE72-FAF8EE85EBD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9FF0-9055-49FF-AE4F-EED2122F5E5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69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8844-5578-4E37-AE72-FAF8EE85EBD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9FF0-9055-49FF-AE4F-EED2122F5E5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8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8844-5578-4E37-AE72-FAF8EE85EBD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9FF0-9055-49FF-AE4F-EED2122F5E5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0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8844-5578-4E37-AE72-FAF8EE85EBD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9FF0-9055-49FF-AE4F-EED2122F5E5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7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8844-5578-4E37-AE72-FAF8EE85EBD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9FF0-9055-49FF-AE4F-EED2122F5E5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81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8844-5578-4E37-AE72-FAF8EE85EBD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B9FF0-9055-49FF-AE4F-EED2122F5E5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74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A8844-5578-4E37-AE72-FAF8EE85EBD7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B9FF0-9055-49FF-AE4F-EED2122F5E5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9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926080"/>
            <a:ext cx="12192000" cy="997278"/>
          </a:xfrm>
          <a:solidFill>
            <a:srgbClr val="009999"/>
          </a:solidFill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C000"/>
                </a:solidFill>
              </a:rPr>
              <a:t>Conclusion</a:t>
            </a:r>
            <a:endParaRPr lang="en-US" sz="6600" b="1" dirty="0">
              <a:solidFill>
                <a:srgbClr val="FFC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99367" y="4103871"/>
            <a:ext cx="5992633" cy="464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J.Maalmi, on behalf of the organizing committee</a:t>
            </a:r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1583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567" y="5648325"/>
            <a:ext cx="9753600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77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12192000" cy="1100644"/>
          </a:xfrm>
          <a:prstGeom prst="rect">
            <a:avLst/>
          </a:prstGeom>
          <a:solidFill>
            <a:srgbClr val="0099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 smtClean="0">
                <a:solidFill>
                  <a:srgbClr val="FFC000"/>
                </a:solidFill>
              </a:rPr>
              <a:t>Some of your wishes (1)</a:t>
            </a:r>
            <a:endParaRPr lang="en-US" sz="6600" b="1" dirty="0">
              <a:solidFill>
                <a:srgbClr val="FFC000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40540" y="1100644"/>
            <a:ext cx="12683612" cy="569772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3000" dirty="0" err="1" smtClean="0"/>
              <a:t>WaveCatcher</a:t>
            </a:r>
            <a:r>
              <a:rPr lang="en-US" sz="3000" dirty="0" smtClean="0"/>
              <a:t> &amp; </a:t>
            </a:r>
            <a:r>
              <a:rPr lang="en-US" sz="3000" dirty="0" smtClean="0"/>
              <a:t>SAMPIC/SAMPET</a:t>
            </a:r>
            <a:endParaRPr lang="en-US" sz="3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 Cross platform libraries (Windows, Linux)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</a:t>
            </a:r>
            <a:r>
              <a:rPr lang="en-US" sz="2000" dirty="0" smtClean="0"/>
              <a:t>Increased data acceptance rate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 </a:t>
            </a:r>
            <a:r>
              <a:rPr lang="en-US" sz="2000" dirty="0" err="1" smtClean="0"/>
              <a:t>Synchronisation</a:t>
            </a:r>
            <a:r>
              <a:rPr lang="en-US" sz="2000" dirty="0" smtClean="0"/>
              <a:t> </a:t>
            </a:r>
            <a:r>
              <a:rPr lang="en-US" sz="2000" dirty="0" smtClean="0"/>
              <a:t>between multiple modules even  between a SAMPIC and a </a:t>
            </a:r>
            <a:r>
              <a:rPr lang="en-US" sz="2000" dirty="0" err="1" smtClean="0"/>
              <a:t>WaveCatcher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3000" dirty="0" err="1" smtClean="0"/>
              <a:t>WaveCatcher</a:t>
            </a:r>
            <a:endParaRPr lang="en-US" sz="3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 Increased time window </a:t>
            </a:r>
            <a:endParaRPr lang="en-US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</a:t>
            </a:r>
            <a:r>
              <a:rPr lang="en-US" sz="2000" dirty="0" smtClean="0"/>
              <a:t>Anti-coincidence!</a:t>
            </a:r>
            <a:endParaRPr lang="en-US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</a:t>
            </a:r>
            <a:r>
              <a:rPr lang="en-US" sz="2000" dirty="0" smtClean="0"/>
              <a:t>What about multiple Peaks in the waveform? =&gt; array of feature extracted peaks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 Averaging waveforms? In the library?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 more dynamic range -&gt; modern MATACQ board?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</a:t>
            </a:r>
            <a:r>
              <a:rPr lang="en-US" sz="2000" dirty="0" smtClean="0"/>
              <a:t>USB under </a:t>
            </a:r>
            <a:r>
              <a:rPr lang="en-US" sz="2000" dirty="0" err="1" smtClean="0"/>
              <a:t>linux</a:t>
            </a:r>
            <a:r>
              <a:rPr lang="en-US" sz="2000" dirty="0" smtClean="0"/>
              <a:t>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Identify </a:t>
            </a:r>
            <a:r>
              <a:rPr lang="en-US" sz="2000" dirty="0" smtClean="0"/>
              <a:t>the peak within a restricted time </a:t>
            </a:r>
            <a:r>
              <a:rPr lang="en-US" sz="2000" dirty="0" smtClean="0"/>
              <a:t>window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N</a:t>
            </a:r>
            <a:r>
              <a:rPr lang="en-US" sz="2000" dirty="0" smtClean="0"/>
              <a:t>oisy?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</a:t>
            </a:r>
            <a:r>
              <a:rPr lang="en-US" sz="2000" dirty="0" smtClean="0"/>
              <a:t>MPS algorithm inside firmware ( </a:t>
            </a:r>
            <a:r>
              <a:rPr lang="en-US" sz="2000" dirty="0" err="1" smtClean="0"/>
              <a:t>S.Pioli</a:t>
            </a:r>
            <a:r>
              <a:rPr lang="en-US" sz="200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</a:t>
            </a:r>
            <a:r>
              <a:rPr lang="en-US" sz="2000" dirty="0" smtClean="0"/>
              <a:t>LUT for coincidences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Separate ready and busy signals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928" y="6281530"/>
            <a:ext cx="4648071" cy="57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022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12192000" cy="1100644"/>
          </a:xfrm>
          <a:prstGeom prst="rect">
            <a:avLst/>
          </a:prstGeom>
          <a:solidFill>
            <a:srgbClr val="0099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 smtClean="0">
                <a:solidFill>
                  <a:srgbClr val="FFC000"/>
                </a:solidFill>
              </a:rPr>
              <a:t>Some of your wishes (2)</a:t>
            </a:r>
            <a:endParaRPr lang="en-US" sz="6600" b="1" dirty="0">
              <a:solidFill>
                <a:srgbClr val="FFC000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818985" y="1100644"/>
            <a:ext cx="9187691" cy="57573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300" dirty="0" smtClean="0"/>
              <a:t>SAMPIC</a:t>
            </a:r>
            <a:endParaRPr lang="en-US" sz="23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300" dirty="0" smtClean="0"/>
              <a:t> </a:t>
            </a:r>
            <a:r>
              <a:rPr lang="en-US" sz="2300" dirty="0" smtClean="0"/>
              <a:t>working at lower frequencies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300" dirty="0"/>
              <a:t> </a:t>
            </a:r>
            <a:r>
              <a:rPr lang="en-US" sz="2300" dirty="0" smtClean="0"/>
              <a:t>working at 10 GS/s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300" dirty="0" smtClean="0"/>
              <a:t>level </a:t>
            </a:r>
            <a:r>
              <a:rPr lang="en-US" sz="2300" dirty="0" smtClean="0"/>
              <a:t>1 buffer inside SAMPIC</a:t>
            </a:r>
            <a:r>
              <a:rPr lang="en-US" sz="2300" dirty="0" smtClean="0"/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300" dirty="0"/>
              <a:t> two trigger levels</a:t>
            </a:r>
            <a:r>
              <a:rPr lang="en-US" sz="2300" dirty="0" smtClean="0"/>
              <a:t>?</a:t>
            </a:r>
            <a:endParaRPr lang="en-US" sz="23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300" dirty="0" smtClean="0"/>
              <a:t>JTAG </a:t>
            </a:r>
            <a:r>
              <a:rPr lang="en-US" sz="2300" dirty="0" smtClean="0"/>
              <a:t>interface on the mezzanine connector</a:t>
            </a:r>
            <a:r>
              <a:rPr lang="en-US" sz="2300" dirty="0" smtClean="0"/>
              <a:t>?</a:t>
            </a:r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>SAMPET (Digital)</a:t>
            </a:r>
            <a:endParaRPr lang="en-US" sz="23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300" dirty="0"/>
              <a:t> </a:t>
            </a:r>
            <a:r>
              <a:rPr lang="en-US" sz="2300" dirty="0" smtClean="0"/>
              <a:t>More channels inside chip: 32? 64?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300" dirty="0"/>
              <a:t> </a:t>
            </a:r>
            <a:r>
              <a:rPr lang="en-US" sz="2300" dirty="0" smtClean="0"/>
              <a:t>fixed threshold computation inside chip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300" dirty="0"/>
              <a:t> </a:t>
            </a:r>
            <a:r>
              <a:rPr lang="en-US" sz="2300" dirty="0" smtClean="0"/>
              <a:t>no external FPGA? Far away?</a:t>
            </a:r>
            <a:endParaRPr lang="en-US" sz="2300" dirty="0"/>
          </a:p>
          <a:p>
            <a:pPr>
              <a:buFont typeface="Wingdings" panose="05000000000000000000" pitchFamily="2" charset="2"/>
              <a:buChar char="Ø"/>
            </a:pPr>
            <a:endParaRPr lang="en-US" sz="2300" dirty="0" smtClean="0"/>
          </a:p>
          <a:p>
            <a:pPr marL="0" indent="0">
              <a:buNone/>
            </a:pPr>
            <a:r>
              <a:rPr lang="en-US" sz="2300" dirty="0" smtClean="0"/>
              <a:t>SAMPIC/SAMPET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300" dirty="0"/>
              <a:t> reduced dead time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300" dirty="0"/>
              <a:t> increased hit rate at the output of the </a:t>
            </a:r>
            <a:r>
              <a:rPr lang="en-US" sz="2300" dirty="0" smtClean="0"/>
              <a:t>modules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300" dirty="0" smtClean="0"/>
              <a:t> </a:t>
            </a:r>
            <a:r>
              <a:rPr lang="en-US" sz="2300" dirty="0"/>
              <a:t>higher hit rate at output of the chip?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928" y="6281530"/>
            <a:ext cx="4648071" cy="57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889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12192000" cy="1100644"/>
          </a:xfrm>
          <a:prstGeom prst="rect">
            <a:avLst/>
          </a:prstGeom>
          <a:solidFill>
            <a:srgbClr val="0099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 smtClean="0">
                <a:solidFill>
                  <a:srgbClr val="FFC000"/>
                </a:solidFill>
              </a:rPr>
              <a:t>Some reported bugs </a:t>
            </a:r>
            <a:endParaRPr lang="en-US" sz="6600" b="1" dirty="0">
              <a:solidFill>
                <a:srgbClr val="FFC000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935833" y="2212525"/>
            <a:ext cx="8641216" cy="2051597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/>
              <a:t> Charge value? </a:t>
            </a:r>
            <a:r>
              <a:rPr lang="en-US" sz="2000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O.De</a:t>
            </a:r>
            <a:r>
              <a:rPr lang="en-US" sz="2000" dirty="0" smtClean="0"/>
              <a:t> la </a:t>
            </a:r>
            <a:r>
              <a:rPr lang="en-US" sz="2000" dirty="0" err="1"/>
              <a:t>R</a:t>
            </a:r>
            <a:r>
              <a:rPr lang="en-US" sz="2000" dirty="0" err="1" smtClean="0"/>
              <a:t>orre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 </a:t>
            </a:r>
            <a:r>
              <a:rPr lang="en-US" sz="2000" dirty="0" smtClean="0"/>
              <a:t>FTDI and Linux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 err="1" smtClean="0">
                <a:sym typeface="Wingdings" panose="05000000000000000000" pitchFamily="2" charset="2"/>
              </a:rPr>
              <a:t>Narval</a:t>
            </a:r>
            <a:r>
              <a:rPr lang="en-US" sz="2000" dirty="0" smtClean="0">
                <a:sym typeface="Wingdings" panose="05000000000000000000" pitchFamily="2" charset="2"/>
              </a:rPr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problem with </a:t>
            </a:r>
            <a:r>
              <a:rPr lang="en-US" sz="2000" dirty="0" err="1" smtClean="0">
                <a:sym typeface="Wingdings" panose="05000000000000000000" pitchFamily="2" charset="2"/>
              </a:rPr>
              <a:t>usb</a:t>
            </a:r>
            <a:r>
              <a:rPr lang="en-US" sz="2000" dirty="0" smtClean="0">
                <a:sym typeface="Wingdings" panose="05000000000000000000" pitchFamily="2" charset="2"/>
              </a:rPr>
              <a:t> connection ( </a:t>
            </a:r>
            <a:r>
              <a:rPr lang="en-US" sz="2000" dirty="0" err="1" smtClean="0">
                <a:sym typeface="Wingdings" panose="05000000000000000000" pitchFamily="2" charset="2"/>
              </a:rPr>
              <a:t>O.De</a:t>
            </a:r>
            <a:r>
              <a:rPr lang="en-US" sz="2000" dirty="0" smtClean="0">
                <a:sym typeface="Wingdings" panose="05000000000000000000" pitchFamily="2" charset="2"/>
              </a:rPr>
              <a:t> la Torre</a:t>
            </a:r>
            <a:r>
              <a:rPr lang="en-US" sz="2000" dirty="0" smtClean="0">
                <a:sym typeface="Wingdings" panose="05000000000000000000" pitchFamily="2" charset="2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Problem reading calibration values in EEPROM ( S. Pioli)</a:t>
            </a:r>
            <a:endParaRPr lang="en-US" sz="2000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0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sym typeface="Wingdings" panose="05000000000000000000" pitchFamily="2" charset="2"/>
              </a:rPr>
              <a:t> Software stability</a:t>
            </a:r>
            <a:endParaRPr lang="en-US" sz="2000" dirty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 smtClean="0">
                <a:sym typeface="Wingdings" panose="05000000000000000000" pitchFamily="2" charset="2"/>
              </a:rPr>
              <a:t>Still other to come…. </a:t>
            </a:r>
            <a:endParaRPr lang="en-US" sz="16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928" y="6281530"/>
            <a:ext cx="4648071" cy="57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412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44894"/>
            <a:ext cx="10515600" cy="283383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WaveCatcher</a:t>
            </a:r>
            <a:r>
              <a:rPr lang="en-US" dirty="0" smtClean="0"/>
              <a:t> and SAMPIC users groups : common?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Deposit for common software developments? Possible with our </a:t>
            </a:r>
            <a:r>
              <a:rPr lang="en-US" dirty="0" err="1" smtClean="0"/>
              <a:t>owncloud</a:t>
            </a:r>
            <a:r>
              <a:rPr lang="en-US" dirty="0" smtClean="0"/>
              <a:t> website? What about versioning?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Forum for discussion? Raised bugs? Suggestions?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Graphical interface for Linux?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12192000" cy="1100644"/>
          </a:xfrm>
          <a:prstGeom prst="rect">
            <a:avLst/>
          </a:prstGeom>
          <a:solidFill>
            <a:srgbClr val="0099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 smtClean="0">
                <a:solidFill>
                  <a:srgbClr val="FFC000"/>
                </a:solidFill>
              </a:rPr>
              <a:t>Some suggestions </a:t>
            </a:r>
            <a:endParaRPr lang="en-US" sz="6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682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-36393"/>
            <a:ext cx="12192000" cy="1100644"/>
          </a:xfrm>
          <a:prstGeom prst="rect">
            <a:avLst/>
          </a:prstGeom>
          <a:solidFill>
            <a:srgbClr val="009999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 smtClean="0">
                <a:solidFill>
                  <a:srgbClr val="FFC000"/>
                </a:solidFill>
              </a:rPr>
              <a:t>Future workshop?</a:t>
            </a:r>
            <a:endParaRPr lang="en-US" sz="6600" b="1" dirty="0">
              <a:solidFill>
                <a:srgbClr val="FFC000"/>
              </a:solidFill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38200" y="2189418"/>
            <a:ext cx="10515600" cy="185164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Not in February!!!!!!!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E</a:t>
            </a:r>
            <a:r>
              <a:rPr lang="en-US" dirty="0" smtClean="0"/>
              <a:t>ach N years?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119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1815830"/>
            <a:ext cx="12192000" cy="5042170"/>
          </a:xfrm>
          <a:prstGeom prst="rect">
            <a:avLst/>
          </a:prstGeom>
          <a:solidFill>
            <a:srgbClr val="33CCCC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 smtClean="0">
                <a:solidFill>
                  <a:srgbClr val="FFC000"/>
                </a:solidFill>
              </a:rPr>
              <a:t>Thank you for having been here…</a:t>
            </a:r>
            <a:endParaRPr lang="en-US" sz="6600" b="1" dirty="0">
              <a:solidFill>
                <a:srgbClr val="FFC000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1583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5539" y="3453397"/>
            <a:ext cx="802570" cy="80257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1020" y="5244110"/>
            <a:ext cx="802570" cy="80257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678" y="3489897"/>
            <a:ext cx="802570" cy="80257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683" y="5001738"/>
            <a:ext cx="802570" cy="80257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007499"/>
            <a:ext cx="802570" cy="80257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734" y="3408784"/>
            <a:ext cx="802570" cy="80257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91" y="3141705"/>
            <a:ext cx="802570" cy="80257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66" y="4772320"/>
            <a:ext cx="802570" cy="80257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096" y="3277105"/>
            <a:ext cx="802570" cy="80257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123" y="5658878"/>
            <a:ext cx="802570" cy="802570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398" y="4724355"/>
            <a:ext cx="802570" cy="80257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0484" y="2474535"/>
            <a:ext cx="802570" cy="802570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957" y="4903672"/>
            <a:ext cx="802570" cy="80257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535" y="5596402"/>
            <a:ext cx="802570" cy="802570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651" y="2233328"/>
            <a:ext cx="802570" cy="802570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263" y="2456410"/>
            <a:ext cx="802570" cy="802570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590" y="5654031"/>
            <a:ext cx="802570" cy="802570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105" y="1986960"/>
            <a:ext cx="802570" cy="802570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318" y="2138695"/>
            <a:ext cx="802570" cy="80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0352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320</Words>
  <Application>Microsoft Office PowerPoint</Application>
  <PresentationFormat>Grand écran</PresentationFormat>
  <Paragraphs>58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Thème Office</vt:lpstr>
      <vt:lpstr>Conclusion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CNRS/LAL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Jihane  Maalmi</dc:creator>
  <cp:lastModifiedBy>Jihane  Maalmi</cp:lastModifiedBy>
  <cp:revision>36</cp:revision>
  <dcterms:created xsi:type="dcterms:W3CDTF">2018-02-06T20:26:41Z</dcterms:created>
  <dcterms:modified xsi:type="dcterms:W3CDTF">2018-02-08T16:20:13Z</dcterms:modified>
</cp:coreProperties>
</file>