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95" r:id="rId6"/>
    <p:sldId id="292" r:id="rId7"/>
    <p:sldId id="293" r:id="rId8"/>
    <p:sldId id="282" r:id="rId9"/>
    <p:sldId id="281" r:id="rId10"/>
    <p:sldId id="283" r:id="rId11"/>
    <p:sldId id="284" r:id="rId12"/>
    <p:sldId id="286" r:id="rId13"/>
    <p:sldId id="290" r:id="rId14"/>
    <p:sldId id="296" r:id="rId15"/>
    <p:sldId id="272" r:id="rId16"/>
    <p:sldId id="297" r:id="rId17"/>
    <p:sldId id="274" r:id="rId18"/>
    <p:sldId id="298" r:id="rId19"/>
    <p:sldId id="299" r:id="rId20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9"/>
    <a:srgbClr val="0F01B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912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0F3BA9BC-FF32-44F7-9E7F-14784FAE3658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Z:\Comunicazione\Immagini\LOGHI CAEN\CAEN Tools for Discovery\CAEN logo 20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97732"/>
            <a:ext cx="1674167" cy="4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720568A5-F8F2-4DE3-ADD9-6C0D95B9BD9D}" type="datetime1">
              <a:rPr lang="it-IT" smtClean="0"/>
              <a:t>07/02/2018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5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00489985-C2D1-43A4-82F4-AFEEE4CC2B72}" type="datetime1">
              <a:rPr lang="it-IT" smtClean="0"/>
              <a:t>07/02/2018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57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24894261-73E0-4839-8983-B69CF680E442}" type="datetime1">
              <a:rPr lang="it-IT" smtClean="0"/>
              <a:t>07/02/2018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82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1BE8289C-3B12-4A72-B19C-B40D09D8C1AE}" type="datetime1">
              <a:rPr lang="it-IT" smtClean="0"/>
              <a:t>07/02/2018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70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54F916A7-A07A-4E0D-AAC1-1D0FCE98142D}" type="datetime1">
              <a:rPr lang="it-IT" smtClean="0"/>
              <a:t>07/02/2018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02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11629" y="6356350"/>
            <a:ext cx="925286" cy="365125"/>
          </a:xfrm>
        </p:spPr>
        <p:txBody>
          <a:bodyPr/>
          <a:lstStyle/>
          <a:p>
            <a:fld id="{49391FC1-1322-423F-BB9C-010C019BE1BA}" type="datetime1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436915" y="6356350"/>
            <a:ext cx="9692639" cy="365125"/>
          </a:xfrm>
        </p:spPr>
        <p:txBody>
          <a:bodyPr/>
          <a:lstStyle/>
          <a:p>
            <a:r>
              <a:rPr lang="en-US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129554" y="6356350"/>
            <a:ext cx="550817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35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8B5A81EF-9138-478A-B70D-744EBC20DA06}" type="datetime1">
              <a:rPr lang="it-IT" smtClean="0"/>
              <a:t>07/02/2018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3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45FA87B7-DCE5-44ED-A293-0EAA037F2702}" type="datetime1">
              <a:rPr lang="it-IT" smtClean="0"/>
              <a:t>07/02/2018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63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ENSyS_1stMeetingAg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DEC072A8-DEBC-4C2C-ADA7-FFBF397AF339}" type="datetime1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94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8785F3CB-5F44-476F-A8DF-1E5351F2A70A}" type="datetime1">
              <a:rPr lang="it-IT" smtClean="0"/>
              <a:t>07/02/2018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6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423753" y="6356350"/>
            <a:ext cx="966435" cy="365125"/>
          </a:xfrm>
        </p:spPr>
        <p:txBody>
          <a:bodyPr/>
          <a:lstStyle/>
          <a:p>
            <a:fld id="{86745D57-1441-44F5-ACBF-AAA36E6B2B8B}" type="datetime1">
              <a:rPr lang="it-IT" smtClean="0"/>
              <a:t>07/02/2018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23641" y="6356350"/>
            <a:ext cx="9511981" cy="365125"/>
          </a:xfrm>
        </p:spPr>
        <p:txBody>
          <a:bodyPr/>
          <a:lstStyle/>
          <a:p>
            <a:r>
              <a:rPr lang="en-US" i="1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969076" y="6356350"/>
            <a:ext cx="685799" cy="365125"/>
          </a:xfrm>
        </p:spPr>
        <p:txBody>
          <a:bodyPr/>
          <a:lstStyle/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0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1869" y="6311900"/>
            <a:ext cx="1011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3BC3-6B9E-428C-AD4D-CC5AECF40211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13490" y="6311900"/>
            <a:ext cx="963798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CAEN SyS Sales Meeting                                                                                                                                                                                                    Reproduction, transfer, distribution of part or all of the contents in this document in any form without prior written permission of CAEN SyS is prohibited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151476" y="6311900"/>
            <a:ext cx="559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95CE-FD36-43B4-B598-A588BD8386F6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Z:\Comunicazione\Immagini\LOGHI CAEN\CAEN Tools for Discovery\CAEN logo 201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392" y="82997"/>
            <a:ext cx="1674167" cy="4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mailto:c.tintori@caen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63352" y="4725144"/>
            <a:ext cx="11712623" cy="20190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CAEN V1743, DT5743, N6743 digitizers: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Synchronization and trigger management</a:t>
            </a:r>
            <a:endParaRPr lang="en-US" sz="2600" b="1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it-IT" sz="1600" b="1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it-IT" sz="1600" b="1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Carlo Tintori (</a:t>
            </a:r>
            <a:r>
              <a:rPr lang="it-IT" sz="1600" b="1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  <a:hlinkClick r:id="rId2"/>
              </a:rPr>
              <a:t>c.tintori@caen.it</a:t>
            </a:r>
            <a:r>
              <a:rPr lang="it-IT" sz="1600" b="1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it-IT" sz="1600" b="1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00000"/>
              </a:lnSpc>
              <a:spcBef>
                <a:spcPct val="40000"/>
              </a:spcBef>
              <a:defRPr/>
            </a:pPr>
            <a:r>
              <a:rPr lang="en-GB" dirty="0" err="1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WaveCatcher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 and SAMPIC Workshop at LAL - February 7</a:t>
            </a:r>
            <a:r>
              <a:rPr lang="en-GB" baseline="30000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th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 -</a:t>
            </a:r>
            <a:r>
              <a:rPr lang="en-GB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8</a:t>
            </a:r>
            <a:r>
              <a:rPr lang="en-GB" baseline="30000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th</a:t>
            </a:r>
            <a:r>
              <a:rPr lang="en-GB" sz="1800" dirty="0" smtClean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  <a:t>, 2018</a:t>
            </a:r>
            <a:endParaRPr lang="en-GB" sz="1800" dirty="0">
              <a:solidFill>
                <a:schemeClr val="accent5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ctintori\Desktop\LAL\1743_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8640"/>
            <a:ext cx="1147314" cy="44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tintori\Desktop\LAL\5743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116245"/>
            <a:ext cx="3309019" cy="14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tintori\Desktop\LAL\N6743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5" r="33527"/>
          <a:stretch/>
        </p:blipFill>
        <p:spPr bwMode="auto">
          <a:xfrm>
            <a:off x="8976320" y="620688"/>
            <a:ext cx="1269344" cy="3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tintori\Desktop\LAL\webcat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4247653" cy="26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tintori\Desktop\LAL\1743_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76" y="179512"/>
            <a:ext cx="1147314" cy="44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tintori\Desktop\LAL\1743_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64" y="179512"/>
            <a:ext cx="1147314" cy="44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Risultati immagini per LAL ors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44624"/>
            <a:ext cx="1625354" cy="9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8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(data)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Segnaposto contenuto 1"/>
          <p:cNvSpPr>
            <a:spLocks noGrp="1"/>
          </p:cNvSpPr>
          <p:nvPr/>
        </p:nvSpPr>
        <p:spPr bwMode="auto">
          <a:xfrm>
            <a:off x="188771" y="764335"/>
            <a:ext cx="11307829" cy="58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keep event data aligned across boards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trigger produces a data packet that is saved into the channel memory buffer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board asserts the Busy signal (LVDS) when its memory buffer is almost full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busy signal is propagated in daisy chain to the last board, then fed back into the veto input of the first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or used to inhibit the global trigger logic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Veto signal is propagated in daisy chain from the first to the last board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Propagation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of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busy/veto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the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time;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implicit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overrun protection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6166" r="23023" b="-1692"/>
          <a:stretch/>
        </p:blipFill>
        <p:spPr bwMode="auto">
          <a:xfrm>
            <a:off x="2999656" y="4079390"/>
            <a:ext cx="5669582" cy="277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1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9217024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Ex. 1: Common External Trigger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24192" y="742950"/>
            <a:ext cx="424847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b="1" dirty="0" smtClean="0">
                <a:latin typeface="Tahoma" pitchFamily="34" charset="0"/>
              </a:rPr>
              <a:t>Triggering</a:t>
            </a:r>
            <a:r>
              <a:rPr lang="en-US" altLang="en-US" sz="2000" dirty="0" smtClean="0">
                <a:latin typeface="Tahoma" pitchFamily="34" charset="0"/>
              </a:rPr>
              <a:t>: Common External Trigger</a:t>
            </a:r>
            <a:r>
              <a:rPr lang="en-US" altLang="en-US" sz="2000" dirty="0">
                <a:latin typeface="Tahoma" pitchFamily="34" charset="0"/>
              </a:rPr>
              <a:t>. All channels trigger at the same time.</a:t>
            </a:r>
          </a:p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b="1" dirty="0" smtClean="0">
                <a:latin typeface="Tahoma" pitchFamily="34" charset="0"/>
              </a:rPr>
              <a:t>Cabling</a:t>
            </a:r>
            <a:r>
              <a:rPr lang="en-US" altLang="en-US" sz="2000" dirty="0" smtClean="0">
                <a:latin typeface="Tahoma" pitchFamily="34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it-IT" altLang="en-US" sz="2000" dirty="0" err="1" smtClean="0">
                <a:latin typeface="Tahoma" pitchFamily="34" charset="0"/>
              </a:rPr>
              <a:t>ClkIn-ClkOut</a:t>
            </a:r>
            <a:r>
              <a:rPr lang="it-IT" altLang="en-US" sz="2000" dirty="0" smtClean="0">
                <a:latin typeface="Tahoma" pitchFamily="34" charset="0"/>
              </a:rPr>
              <a:t> </a:t>
            </a:r>
            <a:r>
              <a:rPr lang="it-IT" altLang="en-US" sz="2000" dirty="0" err="1" smtClean="0">
                <a:latin typeface="Tahoma" pitchFamily="34" charset="0"/>
              </a:rPr>
              <a:t>daisy-chain</a:t>
            </a:r>
            <a:r>
              <a:rPr lang="it-IT" altLang="en-US" sz="2000" dirty="0" smtClean="0">
                <a:latin typeface="Tahoma" pitchFamily="34" charset="0"/>
              </a:rPr>
              <a:t>; </a:t>
            </a:r>
            <a:r>
              <a:rPr lang="en-US" altLang="en-US" sz="2000" dirty="0">
                <a:latin typeface="Tahoma" pitchFamily="34" charset="0"/>
              </a:rPr>
              <a:t>1</a:t>
            </a:r>
            <a:r>
              <a:rPr lang="en-US" altLang="en-US" sz="2000" baseline="30000" dirty="0">
                <a:latin typeface="Tahoma" pitchFamily="34" charset="0"/>
              </a:rPr>
              <a:t>st</a:t>
            </a:r>
            <a:r>
              <a:rPr lang="en-US" altLang="en-US" sz="2000" dirty="0">
                <a:latin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</a:rPr>
              <a:t>board clock master (either </a:t>
            </a:r>
            <a:r>
              <a:rPr lang="en-US" altLang="en-US" sz="2000" dirty="0" err="1" smtClean="0">
                <a:latin typeface="Tahoma" pitchFamily="34" charset="0"/>
              </a:rPr>
              <a:t>int</a:t>
            </a:r>
            <a:r>
              <a:rPr lang="en-US" altLang="en-US" sz="2000" dirty="0" smtClean="0">
                <a:latin typeface="Tahoma" pitchFamily="34" charset="0"/>
              </a:rPr>
              <a:t> or </a:t>
            </a:r>
            <a:r>
              <a:rPr lang="en-US" altLang="en-US" sz="2000" dirty="0" err="1" smtClean="0">
                <a:latin typeface="Tahoma" pitchFamily="34" charset="0"/>
              </a:rPr>
              <a:t>ext</a:t>
            </a:r>
            <a:r>
              <a:rPr lang="en-US" altLang="en-US" sz="2000" dirty="0" smtClean="0">
                <a:latin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</a:rPr>
              <a:t>clk</a:t>
            </a:r>
            <a:r>
              <a:rPr lang="en-US" altLang="en-US" sz="2000" dirty="0" smtClean="0">
                <a:latin typeface="Tahoma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External trigger feeds TRGIN of the boards in </a:t>
            </a:r>
            <a:r>
              <a:rPr lang="en-US" altLang="en-US" sz="2000" dirty="0">
                <a:latin typeface="Tahoma" pitchFamily="34" charset="0"/>
              </a:rPr>
              <a:t>p</a:t>
            </a:r>
            <a:r>
              <a:rPr lang="en-US" altLang="en-US" sz="2000" dirty="0" smtClean="0">
                <a:latin typeface="Tahoma" pitchFamily="34" charset="0"/>
              </a:rPr>
              <a:t>arallel (fan-out); daisy-chain is possible but trigger delay can be an issue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Daisy chained Run signal to start/stop the acquisition and reset the time stamp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it-IT" altLang="en-US" sz="2000" dirty="0" smtClean="0">
                <a:latin typeface="Tahoma" pitchFamily="34" charset="0"/>
              </a:rPr>
              <a:t>Start of </a:t>
            </a:r>
            <a:r>
              <a:rPr lang="it-IT" altLang="en-US" sz="2000" dirty="0" err="1" smtClean="0">
                <a:latin typeface="Tahoma" pitchFamily="34" charset="0"/>
              </a:rPr>
              <a:t>Run</a:t>
            </a:r>
            <a:r>
              <a:rPr lang="it-IT" altLang="en-US" sz="2000" dirty="0" smtClean="0">
                <a:latin typeface="Tahoma" pitchFamily="34" charset="0"/>
              </a:rPr>
              <a:t> by SW </a:t>
            </a:r>
            <a:r>
              <a:rPr lang="it-IT" altLang="en-US" sz="2000" dirty="0" err="1" smtClean="0">
                <a:latin typeface="Tahoma" pitchFamily="34" charset="0"/>
              </a:rPr>
              <a:t>command</a:t>
            </a:r>
            <a:r>
              <a:rPr lang="it-IT" altLang="en-US" sz="2000" dirty="0" smtClean="0">
                <a:latin typeface="Tahoma" pitchFamily="34" charset="0"/>
              </a:rPr>
              <a:t> or by SIN in </a:t>
            </a:r>
            <a:r>
              <a:rPr lang="en-US" altLang="en-US" sz="2000" dirty="0" smtClean="0">
                <a:latin typeface="Tahoma" pitchFamily="34" charset="0"/>
              </a:rPr>
              <a:t>1</a:t>
            </a:r>
            <a:r>
              <a:rPr lang="en-US" altLang="en-US" sz="2000" baseline="30000" dirty="0" smtClean="0">
                <a:latin typeface="Tahoma" pitchFamily="34" charset="0"/>
              </a:rPr>
              <a:t>st</a:t>
            </a:r>
            <a:r>
              <a:rPr lang="en-US" altLang="en-US" sz="2000" dirty="0" smtClean="0">
                <a:latin typeface="Tahoma" pitchFamily="34" charset="0"/>
              </a:rPr>
              <a:t> board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Daisy chained BUSY; last board inhibits trigger source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52771"/>
              </p:ext>
            </p:extLst>
          </p:nvPr>
        </p:nvGraphicFramePr>
        <p:xfrm>
          <a:off x="119063" y="792163"/>
          <a:ext cx="7773987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Visio" r:id="rId3" imgW="5182784" imgH="3760999" progId="Visio.Drawing.11">
                  <p:embed/>
                </p:oleObj>
              </mc:Choice>
              <mc:Fallback>
                <p:oleObj name="Visio" r:id="rId3" imgW="5182784" imgH="3760999" progId="Visio.Drawing.11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792163"/>
                        <a:ext cx="7773987" cy="562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02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9361040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Ex. 2: Trigger-less Acquisition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i="1"/>
              <a:t>Reproduction, transfer, distribution of part or all of the contents in this document in any form without prior written permission of  CAEN S.p.A. is prohibited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en-US" sz="800" i="1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1006"/>
              </p:ext>
            </p:extLst>
          </p:nvPr>
        </p:nvGraphicFramePr>
        <p:xfrm>
          <a:off x="119336" y="792163"/>
          <a:ext cx="7773988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Visio" r:id="rId3" imgW="5182784" imgH="3760999" progId="Visio.Drawing.11">
                  <p:embed/>
                </p:oleObj>
              </mc:Choice>
              <mc:Fallback>
                <p:oleObj name="Visio" r:id="rId3" imgW="5182784" imgH="376099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792163"/>
                        <a:ext cx="7773988" cy="562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96200" y="692696"/>
            <a:ext cx="4248472" cy="592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b="1" dirty="0" smtClean="0">
                <a:latin typeface="Tahoma" pitchFamily="34" charset="0"/>
              </a:rPr>
              <a:t>Triggering</a:t>
            </a:r>
            <a:r>
              <a:rPr lang="en-US" altLang="en-US" sz="2000" dirty="0">
                <a:latin typeface="Tahoma" pitchFamily="34" charset="0"/>
              </a:rPr>
              <a:t>: </a:t>
            </a:r>
            <a:r>
              <a:rPr lang="en-US" altLang="en-US" sz="2000" dirty="0" smtClean="0">
                <a:latin typeface="Tahoma" pitchFamily="34" charset="0"/>
              </a:rPr>
              <a:t>Common </a:t>
            </a:r>
            <a:r>
              <a:rPr lang="en-US" altLang="en-US" sz="2000" dirty="0">
                <a:latin typeface="Tahoma" pitchFamily="34" charset="0"/>
              </a:rPr>
              <a:t>Trigger = </a:t>
            </a:r>
            <a:r>
              <a:rPr lang="en-US" altLang="en-US" sz="2000" dirty="0" smtClean="0">
                <a:latin typeface="Tahoma" pitchFamily="34" charset="0"/>
              </a:rPr>
              <a:t/>
            </a:r>
            <a:br>
              <a:rPr lang="en-US" altLang="en-US" sz="2000" dirty="0" smtClean="0">
                <a:latin typeface="Tahoma" pitchFamily="34" charset="0"/>
              </a:rPr>
            </a:br>
            <a:r>
              <a:rPr lang="en-US" altLang="en-US" sz="2000" dirty="0" smtClean="0">
                <a:latin typeface="Tahoma" pitchFamily="34" charset="0"/>
              </a:rPr>
              <a:t>OR </a:t>
            </a:r>
            <a:r>
              <a:rPr lang="en-US" altLang="en-US" sz="2000" dirty="0">
                <a:latin typeface="Tahoma" pitchFamily="34" charset="0"/>
              </a:rPr>
              <a:t>of self-triggers (one </a:t>
            </a:r>
            <a:r>
              <a:rPr lang="en-US" altLang="en-US" sz="2000" dirty="0" smtClean="0">
                <a:latin typeface="Tahoma" pitchFamily="34" charset="0"/>
              </a:rPr>
              <a:t>channel triggers </a:t>
            </a:r>
            <a:r>
              <a:rPr lang="en-US" altLang="en-US" sz="2000" dirty="0">
                <a:latin typeface="Tahoma" pitchFamily="34" charset="0"/>
              </a:rPr>
              <a:t>all</a:t>
            </a:r>
            <a:r>
              <a:rPr lang="en-US" altLang="en-US" sz="2000" dirty="0" smtClean="0">
                <a:latin typeface="Tahoma" pitchFamily="34" charset="0"/>
              </a:rPr>
              <a:t>). No external </a:t>
            </a:r>
            <a:r>
              <a:rPr lang="en-US" altLang="en-US" sz="2000" dirty="0" err="1" smtClean="0">
                <a:latin typeface="Tahoma" pitchFamily="34" charset="0"/>
              </a:rPr>
              <a:t>Trg</a:t>
            </a:r>
            <a:r>
              <a:rPr lang="en-US" altLang="en-US" sz="2000" dirty="0" smtClean="0">
                <a:latin typeface="Tahoma" pitchFamily="34" charset="0"/>
              </a:rPr>
              <a:t>.</a:t>
            </a:r>
            <a:endParaRPr lang="en-US" altLang="en-US" sz="2000" dirty="0">
              <a:latin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b="1" dirty="0" smtClean="0">
                <a:latin typeface="Tahoma" pitchFamily="34" charset="0"/>
              </a:rPr>
              <a:t>Cabling</a:t>
            </a:r>
            <a:r>
              <a:rPr lang="en-US" altLang="en-US" sz="2000" dirty="0" smtClean="0">
                <a:latin typeface="Tahoma" pitchFamily="34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it-IT" altLang="en-US" sz="2000" dirty="0" err="1">
                <a:latin typeface="Tahoma" pitchFamily="34" charset="0"/>
              </a:rPr>
              <a:t>ClkIn-ClkOut</a:t>
            </a:r>
            <a:r>
              <a:rPr lang="it-IT" altLang="en-US" sz="2000" dirty="0">
                <a:latin typeface="Tahoma" pitchFamily="34" charset="0"/>
              </a:rPr>
              <a:t> </a:t>
            </a:r>
            <a:r>
              <a:rPr lang="it-IT" altLang="en-US" sz="2000" dirty="0" err="1">
                <a:latin typeface="Tahoma" pitchFamily="34" charset="0"/>
              </a:rPr>
              <a:t>daisy-chain</a:t>
            </a:r>
            <a:r>
              <a:rPr lang="it-IT" altLang="en-US" sz="2000" dirty="0">
                <a:latin typeface="Tahoma" pitchFamily="34" charset="0"/>
              </a:rPr>
              <a:t>; </a:t>
            </a:r>
            <a:r>
              <a:rPr lang="en-US" altLang="en-US" sz="2000" dirty="0">
                <a:latin typeface="Tahoma" pitchFamily="34" charset="0"/>
              </a:rPr>
              <a:t>1</a:t>
            </a:r>
            <a:r>
              <a:rPr lang="en-US" altLang="en-US" sz="2000" baseline="30000" dirty="0">
                <a:latin typeface="Tahoma" pitchFamily="34" charset="0"/>
              </a:rPr>
              <a:t>st</a:t>
            </a:r>
            <a:r>
              <a:rPr lang="en-US" altLang="en-US" sz="2000" dirty="0">
                <a:latin typeface="Tahoma" pitchFamily="34" charset="0"/>
              </a:rPr>
              <a:t> board clock master (either </a:t>
            </a:r>
            <a:r>
              <a:rPr lang="en-US" altLang="en-US" sz="2000" dirty="0" err="1">
                <a:latin typeface="Tahoma" pitchFamily="34" charset="0"/>
              </a:rPr>
              <a:t>int</a:t>
            </a:r>
            <a:r>
              <a:rPr lang="en-US" altLang="en-US" sz="2000" dirty="0">
                <a:latin typeface="Tahoma" pitchFamily="34" charset="0"/>
              </a:rPr>
              <a:t> or </a:t>
            </a:r>
            <a:r>
              <a:rPr lang="en-US" altLang="en-US" sz="2000" dirty="0" err="1">
                <a:latin typeface="Tahoma" pitchFamily="34" charset="0"/>
              </a:rPr>
              <a:t>ext</a:t>
            </a:r>
            <a:r>
              <a:rPr lang="en-US" altLang="en-US" sz="2000" dirty="0">
                <a:latin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</a:rPr>
              <a:t>clk</a:t>
            </a:r>
            <a:r>
              <a:rPr lang="en-US" altLang="en-US" sz="2000" dirty="0">
                <a:latin typeface="Tahoma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err="1" smtClean="0">
                <a:latin typeface="Tahoma" pitchFamily="34" charset="0"/>
              </a:rPr>
              <a:t>TrgOut</a:t>
            </a:r>
            <a:r>
              <a:rPr lang="en-US" altLang="en-US" sz="2000" dirty="0" smtClean="0">
                <a:latin typeface="Tahoma" pitchFamily="34" charset="0"/>
              </a:rPr>
              <a:t>[n] (internal OR of self-triggers of board n) feeding an external OR. </a:t>
            </a:r>
            <a:br>
              <a:rPr lang="en-US" altLang="en-US" sz="2000" dirty="0" smtClean="0">
                <a:latin typeface="Tahoma" pitchFamily="34" charset="0"/>
              </a:rPr>
            </a:br>
            <a:r>
              <a:rPr lang="en-US" altLang="en-US" sz="2000" dirty="0" smtClean="0">
                <a:latin typeface="Tahoma" pitchFamily="34" charset="0"/>
              </a:rPr>
              <a:t>Fan-out feeding </a:t>
            </a:r>
            <a:r>
              <a:rPr lang="en-US" altLang="en-US" sz="2000" dirty="0" err="1" smtClean="0">
                <a:latin typeface="Tahoma" pitchFamily="34" charset="0"/>
              </a:rPr>
              <a:t>Trg</a:t>
            </a:r>
            <a:r>
              <a:rPr lang="en-US" altLang="en-US" sz="2000" dirty="0" smtClean="0">
                <a:latin typeface="Tahoma" pitchFamily="34" charset="0"/>
              </a:rPr>
              <a:t>-In[n]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>
                <a:latin typeface="Tahoma" pitchFamily="34" charset="0"/>
              </a:rPr>
              <a:t>Daisy chained Run signal to start/stop the acquisition and reset the time stamp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it-IT" altLang="en-US" sz="2000" dirty="0">
                <a:latin typeface="Tahoma" pitchFamily="34" charset="0"/>
              </a:rPr>
              <a:t>Start of </a:t>
            </a:r>
            <a:r>
              <a:rPr lang="it-IT" altLang="en-US" sz="2000" dirty="0" err="1">
                <a:latin typeface="Tahoma" pitchFamily="34" charset="0"/>
              </a:rPr>
              <a:t>Run</a:t>
            </a:r>
            <a:r>
              <a:rPr lang="it-IT" altLang="en-US" sz="2000" dirty="0">
                <a:latin typeface="Tahoma" pitchFamily="34" charset="0"/>
              </a:rPr>
              <a:t> by SW </a:t>
            </a:r>
            <a:r>
              <a:rPr lang="it-IT" altLang="en-US" sz="2000" dirty="0" err="1">
                <a:latin typeface="Tahoma" pitchFamily="34" charset="0"/>
              </a:rPr>
              <a:t>command</a:t>
            </a:r>
            <a:r>
              <a:rPr lang="it-IT" altLang="en-US" sz="2000" dirty="0">
                <a:latin typeface="Tahoma" pitchFamily="34" charset="0"/>
              </a:rPr>
              <a:t> or by SIN in </a:t>
            </a:r>
            <a:r>
              <a:rPr lang="en-US" altLang="en-US" sz="2000" dirty="0">
                <a:latin typeface="Tahoma" pitchFamily="34" charset="0"/>
              </a:rPr>
              <a:t>1</a:t>
            </a:r>
            <a:r>
              <a:rPr lang="en-US" altLang="en-US" sz="2000" baseline="30000" dirty="0">
                <a:latin typeface="Tahoma" pitchFamily="34" charset="0"/>
              </a:rPr>
              <a:t>st</a:t>
            </a:r>
            <a:r>
              <a:rPr lang="en-US" altLang="en-US" sz="2000" dirty="0">
                <a:latin typeface="Tahoma" pitchFamily="34" charset="0"/>
              </a:rPr>
              <a:t> board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Daisy chained Busy; last board feeds </a:t>
            </a:r>
            <a:r>
              <a:rPr lang="en-US" altLang="en-US" sz="2000" dirty="0" err="1" smtClean="0">
                <a:latin typeface="Tahoma" pitchFamily="34" charset="0"/>
              </a:rPr>
              <a:t>VetoIn</a:t>
            </a:r>
            <a:r>
              <a:rPr lang="en-US" altLang="en-US" sz="2000" dirty="0" smtClean="0">
                <a:latin typeface="Tahoma" pitchFamily="34" charset="0"/>
              </a:rPr>
              <a:t> of 1</a:t>
            </a:r>
            <a:r>
              <a:rPr lang="en-US" altLang="en-US" sz="2000" baseline="30000" dirty="0" smtClean="0">
                <a:latin typeface="Tahoma" pitchFamily="34" charset="0"/>
              </a:rPr>
              <a:t>st</a:t>
            </a:r>
            <a:r>
              <a:rPr lang="en-US" altLang="en-US" sz="2000" dirty="0" smtClean="0">
                <a:latin typeface="Tahoma" pitchFamily="34" charset="0"/>
              </a:rPr>
              <a:t> board (daisy chained Veto)</a:t>
            </a:r>
          </a:p>
        </p:txBody>
      </p:sp>
    </p:spTree>
    <p:extLst>
      <p:ext uri="{BB962C8B-B14F-4D97-AF65-F5344CB8AC3E}">
        <p14:creationId xmlns:p14="http://schemas.microsoft.com/office/powerpoint/2010/main" val="364911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Ex. </a:t>
            </a: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3</a:t>
            </a: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: coincidences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i="1"/>
              <a:t>Reproduction, transfer, distribution of part or all of the contents in this document in any form without prior written permission of  CAEN S.p.A. is prohibited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en-US" sz="800" i="1"/>
          </a:p>
        </p:txBody>
      </p:sp>
      <p:sp>
        <p:nvSpPr>
          <p:cNvPr id="5" name="Segnaposto piè di pagina 3"/>
          <p:cNvSpPr txBox="1">
            <a:spLocks noGrp="1"/>
          </p:cNvSpPr>
          <p:nvPr/>
        </p:nvSpPr>
        <p:spPr bwMode="auto">
          <a:xfrm>
            <a:off x="539750" y="6616700"/>
            <a:ext cx="82089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i="1"/>
              <a:t>Reproduction, transfer, distribution of part or all of the contents in this document in any form without prior written permission of  CAEN S.p.A. is prohibited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en-US" sz="800" i="1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25337"/>
              </p:ext>
            </p:extLst>
          </p:nvPr>
        </p:nvGraphicFramePr>
        <p:xfrm>
          <a:off x="47328" y="792163"/>
          <a:ext cx="8421687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Visio" r:id="rId3" imgW="6113755" imgH="3960792" progId="Visio.Drawing.11">
                  <p:embed/>
                </p:oleObj>
              </mc:Choice>
              <mc:Fallback>
                <p:oleObj name="Visio" r:id="rId3" imgW="6113755" imgH="39607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8" y="792163"/>
                        <a:ext cx="8421687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96200" y="620688"/>
            <a:ext cx="4248472" cy="592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 defTabSz="449263" eaLnBrk="0" hangingPunct="0"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b="1" dirty="0" smtClean="0">
                <a:latin typeface="Tahoma" pitchFamily="34" charset="0"/>
              </a:rPr>
              <a:t>Triggering</a:t>
            </a:r>
            <a:r>
              <a:rPr lang="en-US" altLang="en-US" sz="2000" dirty="0">
                <a:latin typeface="Tahoma" pitchFamily="34" charset="0"/>
              </a:rPr>
              <a:t>: </a:t>
            </a:r>
            <a:r>
              <a:rPr lang="en-US" altLang="en-US" sz="2000" dirty="0" smtClean="0">
                <a:latin typeface="Tahoma" pitchFamily="34" charset="0"/>
              </a:rPr>
              <a:t>external logic looking for coincidences between channels</a:t>
            </a:r>
            <a:endParaRPr lang="en-US" altLang="en-US" sz="2000" dirty="0">
              <a:latin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b="1" dirty="0" smtClean="0">
                <a:latin typeface="Tahoma" pitchFamily="34" charset="0"/>
              </a:rPr>
              <a:t>Cabling</a:t>
            </a:r>
            <a:r>
              <a:rPr lang="en-US" altLang="en-US" sz="2000" dirty="0" smtClean="0">
                <a:latin typeface="Tahoma" pitchFamily="34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spcBef>
                <a:spcPts val="1500"/>
              </a:spcBef>
              <a:buClr>
                <a:srgbClr val="003546"/>
              </a:buClr>
              <a:buSzPct val="100000"/>
              <a:buNone/>
            </a:pPr>
            <a:r>
              <a:rPr lang="it-IT" altLang="en-US" sz="2000" dirty="0" err="1">
                <a:latin typeface="Tahoma" pitchFamily="34" charset="0"/>
              </a:rPr>
              <a:t>ClkIn-ClkOut</a:t>
            </a:r>
            <a:r>
              <a:rPr lang="it-IT" altLang="en-US" sz="2000" dirty="0">
                <a:latin typeface="Tahoma" pitchFamily="34" charset="0"/>
              </a:rPr>
              <a:t> </a:t>
            </a:r>
            <a:r>
              <a:rPr lang="it-IT" altLang="en-US" sz="2000" dirty="0" err="1">
                <a:latin typeface="Tahoma" pitchFamily="34" charset="0"/>
              </a:rPr>
              <a:t>daisy-chain</a:t>
            </a:r>
            <a:r>
              <a:rPr lang="it-IT" altLang="en-US" sz="2000" dirty="0">
                <a:latin typeface="Tahoma" pitchFamily="34" charset="0"/>
              </a:rPr>
              <a:t>; </a:t>
            </a:r>
            <a:r>
              <a:rPr lang="en-US" altLang="en-US" sz="2000" dirty="0">
                <a:latin typeface="Tahoma" pitchFamily="34" charset="0"/>
              </a:rPr>
              <a:t>1</a:t>
            </a:r>
            <a:r>
              <a:rPr lang="en-US" altLang="en-US" sz="2000" baseline="30000" dirty="0">
                <a:latin typeface="Tahoma" pitchFamily="34" charset="0"/>
              </a:rPr>
              <a:t>st</a:t>
            </a:r>
            <a:r>
              <a:rPr lang="en-US" altLang="en-US" sz="2000" dirty="0">
                <a:latin typeface="Tahoma" pitchFamily="34" charset="0"/>
              </a:rPr>
              <a:t> board clock master (either </a:t>
            </a:r>
            <a:r>
              <a:rPr lang="en-US" altLang="en-US" sz="2000" dirty="0" err="1">
                <a:latin typeface="Tahoma" pitchFamily="34" charset="0"/>
              </a:rPr>
              <a:t>int</a:t>
            </a:r>
            <a:r>
              <a:rPr lang="en-US" altLang="en-US" sz="2000" dirty="0">
                <a:latin typeface="Tahoma" pitchFamily="34" charset="0"/>
              </a:rPr>
              <a:t> or </a:t>
            </a:r>
            <a:r>
              <a:rPr lang="en-US" altLang="en-US" sz="2000" dirty="0" err="1">
                <a:latin typeface="Tahoma" pitchFamily="34" charset="0"/>
              </a:rPr>
              <a:t>ext</a:t>
            </a:r>
            <a:r>
              <a:rPr lang="en-US" altLang="en-US" sz="2000" dirty="0">
                <a:latin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</a:rPr>
              <a:t>clk</a:t>
            </a:r>
            <a:r>
              <a:rPr lang="en-US" altLang="en-US" sz="2000" dirty="0">
                <a:latin typeface="Tahoma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Pair </a:t>
            </a:r>
            <a:r>
              <a:rPr lang="en-US" altLang="en-US" sz="2000" dirty="0" err="1" smtClean="0">
                <a:latin typeface="Tahoma" pitchFamily="34" charset="0"/>
              </a:rPr>
              <a:t>TrgOuts</a:t>
            </a:r>
            <a:r>
              <a:rPr lang="en-US" altLang="en-US" sz="2000" dirty="0" smtClean="0">
                <a:latin typeface="Tahoma" pitchFamily="34" charset="0"/>
              </a:rPr>
              <a:t> (8 per board) propagated to the V2495 through LVDS outputs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V2495 generates the acquisition trigger and feeds TRGINs (fan-out)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>
                <a:latin typeface="Tahoma" pitchFamily="34" charset="0"/>
              </a:rPr>
              <a:t>Daisy chained Run signal to start/stop the acquisition and reset the time stamp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it-IT" altLang="en-US" sz="2000" dirty="0">
                <a:latin typeface="Tahoma" pitchFamily="34" charset="0"/>
              </a:rPr>
              <a:t>Start of </a:t>
            </a:r>
            <a:r>
              <a:rPr lang="it-IT" altLang="en-US" sz="2000" dirty="0" err="1">
                <a:latin typeface="Tahoma" pitchFamily="34" charset="0"/>
              </a:rPr>
              <a:t>Run</a:t>
            </a:r>
            <a:r>
              <a:rPr lang="it-IT" altLang="en-US" sz="2000" dirty="0">
                <a:latin typeface="Tahoma" pitchFamily="34" charset="0"/>
              </a:rPr>
              <a:t> by SW </a:t>
            </a:r>
            <a:r>
              <a:rPr lang="it-IT" altLang="en-US" sz="2000" dirty="0" err="1">
                <a:latin typeface="Tahoma" pitchFamily="34" charset="0"/>
              </a:rPr>
              <a:t>command</a:t>
            </a:r>
            <a:r>
              <a:rPr lang="it-IT" altLang="en-US" sz="2000" dirty="0">
                <a:latin typeface="Tahoma" pitchFamily="34" charset="0"/>
              </a:rPr>
              <a:t> or by </a:t>
            </a:r>
            <a:r>
              <a:rPr lang="it-IT" altLang="en-US" sz="2000" dirty="0" smtClean="0">
                <a:latin typeface="Tahoma" pitchFamily="34" charset="0"/>
              </a:rPr>
              <a:t>V2495 </a:t>
            </a:r>
            <a:r>
              <a:rPr lang="it-IT" altLang="en-US" sz="2000" dirty="0" err="1" smtClean="0">
                <a:latin typeface="Tahoma" pitchFamily="34" charset="0"/>
              </a:rPr>
              <a:t>through</a:t>
            </a:r>
            <a:r>
              <a:rPr lang="it-IT" altLang="en-US" sz="2000" dirty="0" smtClean="0">
                <a:latin typeface="Tahoma" pitchFamily="34" charset="0"/>
              </a:rPr>
              <a:t> SIN </a:t>
            </a:r>
            <a:r>
              <a:rPr lang="it-IT" altLang="en-US" sz="2000" dirty="0">
                <a:latin typeface="Tahoma" pitchFamily="34" charset="0"/>
              </a:rPr>
              <a:t>in </a:t>
            </a:r>
            <a:r>
              <a:rPr lang="en-US" altLang="en-US" sz="2000" dirty="0">
                <a:latin typeface="Tahoma" pitchFamily="34" charset="0"/>
              </a:rPr>
              <a:t>1</a:t>
            </a:r>
            <a:r>
              <a:rPr lang="en-US" altLang="en-US" sz="2000" baseline="30000" dirty="0">
                <a:latin typeface="Tahoma" pitchFamily="34" charset="0"/>
              </a:rPr>
              <a:t>st</a:t>
            </a:r>
            <a:r>
              <a:rPr lang="en-US" altLang="en-US" sz="2000" dirty="0">
                <a:latin typeface="Tahoma" pitchFamily="34" charset="0"/>
              </a:rPr>
              <a:t> board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3546"/>
              </a:buClr>
              <a:buSzPct val="100000"/>
              <a:buNone/>
            </a:pPr>
            <a:r>
              <a:rPr lang="en-US" altLang="en-US" sz="2000" dirty="0" smtClean="0">
                <a:latin typeface="Tahoma" pitchFamily="34" charset="0"/>
              </a:rPr>
              <a:t>Daisy chained Busy; last board uses </a:t>
            </a:r>
            <a:r>
              <a:rPr lang="en-US" altLang="en-US" sz="2000" dirty="0" err="1" smtClean="0">
                <a:latin typeface="Tahoma" pitchFamily="34" charset="0"/>
              </a:rPr>
              <a:t>TrgOut</a:t>
            </a:r>
            <a:r>
              <a:rPr lang="en-US" altLang="en-US" sz="2000" dirty="0" smtClean="0">
                <a:latin typeface="Tahoma" pitchFamily="34" charset="0"/>
              </a:rPr>
              <a:t> as Busy output to inhibit the trigger in the V2495</a:t>
            </a:r>
          </a:p>
        </p:txBody>
      </p:sp>
    </p:spTree>
    <p:extLst>
      <p:ext uri="{BB962C8B-B14F-4D97-AF65-F5344CB8AC3E}">
        <p14:creationId xmlns:p14="http://schemas.microsoft.com/office/powerpoint/2010/main" val="168591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An example of 256 channel readout system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 r="3296"/>
          <a:stretch/>
        </p:blipFill>
        <p:spPr>
          <a:xfrm>
            <a:off x="1808874" y="836712"/>
            <a:ext cx="7887525" cy="56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78954"/>
            <a:ext cx="5848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Digital CFD</a:t>
            </a:r>
          </a:p>
        </p:txBody>
      </p:sp>
      <p:sp>
        <p:nvSpPr>
          <p:cNvPr id="5" name="CasellaDiTesto 51"/>
          <p:cNvSpPr txBox="1">
            <a:spLocks noChangeArrowheads="1"/>
          </p:cNvSpPr>
          <p:nvPr/>
        </p:nvSpPr>
        <p:spPr bwMode="auto">
          <a:xfrm>
            <a:off x="191344" y="1502499"/>
            <a:ext cx="13310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pPr algn="r"/>
            <a:r>
              <a:rPr lang="it-IT" sz="1800" dirty="0">
                <a:solidFill>
                  <a:srgbClr val="0F01BF"/>
                </a:solidFill>
              </a:rPr>
              <a:t>INPUT</a:t>
            </a:r>
          </a:p>
        </p:txBody>
      </p:sp>
      <p:sp>
        <p:nvSpPr>
          <p:cNvPr id="6" name="CasellaDiTesto 51"/>
          <p:cNvSpPr txBox="1">
            <a:spLocks noChangeArrowheads="1"/>
          </p:cNvSpPr>
          <p:nvPr/>
        </p:nvSpPr>
        <p:spPr bwMode="auto">
          <a:xfrm>
            <a:off x="191344" y="4679355"/>
            <a:ext cx="13310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pPr algn="r"/>
            <a:r>
              <a:rPr lang="it-IT" sz="1800" dirty="0">
                <a:solidFill>
                  <a:srgbClr val="0F01BF"/>
                </a:solidFill>
              </a:rPr>
              <a:t>CFD</a:t>
            </a:r>
          </a:p>
        </p:txBody>
      </p:sp>
      <p:sp>
        <p:nvSpPr>
          <p:cNvPr id="9" name="CasellaDiTesto 51"/>
          <p:cNvSpPr txBox="1">
            <a:spLocks noChangeArrowheads="1"/>
          </p:cNvSpPr>
          <p:nvPr/>
        </p:nvSpPr>
        <p:spPr bwMode="auto">
          <a:xfrm>
            <a:off x="2792620" y="5353471"/>
            <a:ext cx="322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r>
              <a:rPr lang="it-IT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CasellaDiTesto 51"/>
          <p:cNvSpPr txBox="1">
            <a:spLocks noChangeArrowheads="1"/>
          </p:cNvSpPr>
          <p:nvPr/>
        </p:nvSpPr>
        <p:spPr bwMode="auto">
          <a:xfrm>
            <a:off x="3008644" y="4344323"/>
            <a:ext cx="322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r>
              <a:rPr lang="it-IT" sz="2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CasellaDiTesto 51"/>
          <p:cNvSpPr txBox="1">
            <a:spLocks noChangeArrowheads="1"/>
          </p:cNvSpPr>
          <p:nvPr/>
        </p:nvSpPr>
        <p:spPr bwMode="auto">
          <a:xfrm>
            <a:off x="191344" y="1078954"/>
            <a:ext cx="13310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pPr algn="r"/>
            <a:r>
              <a:rPr lang="it-IT" sz="1800" dirty="0">
                <a:solidFill>
                  <a:schemeClr val="tx1"/>
                </a:solidFill>
              </a:rPr>
              <a:t>CLK</a:t>
            </a:r>
          </a:p>
        </p:txBody>
      </p:sp>
      <p:sp>
        <p:nvSpPr>
          <p:cNvPr id="12" name="CasellaDiTesto 51"/>
          <p:cNvSpPr txBox="1">
            <a:spLocks noChangeArrowheads="1"/>
          </p:cNvSpPr>
          <p:nvPr/>
        </p:nvSpPr>
        <p:spPr bwMode="auto">
          <a:xfrm>
            <a:off x="191344" y="5986532"/>
            <a:ext cx="13310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pPr algn="r"/>
            <a:r>
              <a:rPr lang="it-IT" sz="1800" dirty="0">
                <a:solidFill>
                  <a:srgbClr val="FF0000"/>
                </a:solidFill>
              </a:rPr>
              <a:t>TRIGGER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2279576" y="3729851"/>
            <a:ext cx="864096" cy="1021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51"/>
          <p:cNvSpPr txBox="1">
            <a:spLocks noChangeArrowheads="1"/>
          </p:cNvSpPr>
          <p:nvPr/>
        </p:nvSpPr>
        <p:spPr bwMode="auto">
          <a:xfrm>
            <a:off x="623392" y="3514407"/>
            <a:ext cx="1653952" cy="215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</a:rPr>
              <a:t>ZC FINE TSTAMP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2063552" y="5610455"/>
            <a:ext cx="1152128" cy="509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51"/>
          <p:cNvSpPr txBox="1">
            <a:spLocks noChangeArrowheads="1"/>
          </p:cNvSpPr>
          <p:nvPr/>
        </p:nvSpPr>
        <p:spPr bwMode="auto">
          <a:xfrm>
            <a:off x="409600" y="5384275"/>
            <a:ext cx="1653952" cy="2154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latin typeface="Arial" charset="0"/>
              </a:defRPr>
            </a:lvl2pPr>
            <a:lvl3pPr marL="1143000" indent="-228600" eaLnBrk="0" hangingPunct="0">
              <a:defRPr sz="1600">
                <a:latin typeface="Arial" charset="0"/>
              </a:defRPr>
            </a:lvl3pPr>
            <a:lvl4pPr marL="1600200" indent="-228600" eaLnBrk="0" hangingPunct="0">
              <a:defRPr sz="1600">
                <a:latin typeface="Arial" charset="0"/>
              </a:defRPr>
            </a:lvl4pPr>
            <a:lvl5pPr marL="2057400" indent="-228600" eaLnBrk="0" hangingPunct="0">
              <a:defRPr sz="1600"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latin typeface="Arial" charset="0"/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</a:rPr>
              <a:t>COARSE TSTAMP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7695878" y="1628800"/>
            <a:ext cx="4376786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r>
              <a:rPr lang="en-US" b="1" dirty="0">
                <a:latin typeface="Tahoma" pitchFamily="34" charset="0"/>
              </a:rPr>
              <a:t>digital CFD: </a:t>
            </a:r>
            <a:r>
              <a:rPr lang="en-US" dirty="0">
                <a:latin typeface="Tahoma" pitchFamily="34" charset="0"/>
              </a:rPr>
              <a:t>same principle as analog</a:t>
            </a: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r>
              <a:rPr lang="en-US" b="1" dirty="0">
                <a:latin typeface="Tahoma" pitchFamily="34" charset="0"/>
              </a:rPr>
              <a:t>CFD</a:t>
            </a:r>
            <a:r>
              <a:rPr lang="en-US" b="1" baseline="-25000" dirty="0">
                <a:latin typeface="Tahoma" pitchFamily="34" charset="0"/>
              </a:rPr>
              <a:t>N+1</a:t>
            </a:r>
            <a:r>
              <a:rPr lang="en-US" b="1" dirty="0">
                <a:latin typeface="Tahoma" pitchFamily="34" charset="0"/>
              </a:rPr>
              <a:t> = f </a:t>
            </a:r>
            <a:r>
              <a:rPr lang="en-US" sz="1200" b="1" dirty="0">
                <a:latin typeface="Tahoma" pitchFamily="34" charset="0"/>
              </a:rPr>
              <a:t>* </a:t>
            </a:r>
            <a:r>
              <a:rPr lang="en-US" b="1" dirty="0">
                <a:latin typeface="Tahoma" pitchFamily="34" charset="0"/>
              </a:rPr>
              <a:t>S</a:t>
            </a:r>
            <a:r>
              <a:rPr lang="en-US" b="1" baseline="-25000" dirty="0">
                <a:latin typeface="Tahoma" pitchFamily="34" charset="0"/>
              </a:rPr>
              <a:t>N </a:t>
            </a:r>
            <a:r>
              <a:rPr lang="en-US" b="1" dirty="0">
                <a:latin typeface="Tahoma" pitchFamily="34" charset="0"/>
              </a:rPr>
              <a:t>- S</a:t>
            </a:r>
            <a:r>
              <a:rPr lang="en-US" b="1" baseline="-25000" dirty="0">
                <a:latin typeface="Tahoma" pitchFamily="34" charset="0"/>
              </a:rPr>
              <a:t>N-D</a:t>
            </a: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r>
              <a:rPr lang="en-US" dirty="0">
                <a:latin typeface="Tahoma" pitchFamily="34" charset="0"/>
              </a:rPr>
              <a:t>f = Fraction, D = delay</a:t>
            </a: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endParaRPr lang="en-US" baseline="-25000" dirty="0">
              <a:latin typeface="Tahoma" pitchFamily="34" charset="0"/>
            </a:endParaRP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r>
              <a:rPr lang="en-US" dirty="0">
                <a:latin typeface="Tahoma" pitchFamily="34" charset="0"/>
              </a:rPr>
              <a:t>COARSE TSTAMP = T</a:t>
            </a:r>
            <a:r>
              <a:rPr lang="en-US" baseline="-25000" dirty="0">
                <a:latin typeface="Tahoma" pitchFamily="34" charset="0"/>
              </a:rPr>
              <a:t>CLK</a:t>
            </a:r>
            <a:r>
              <a:rPr lang="en-US" dirty="0">
                <a:latin typeface="Tahoma" pitchFamily="34" charset="0"/>
              </a:rPr>
              <a:t> * Clock Counter </a:t>
            </a: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r>
              <a:rPr lang="en-US" dirty="0">
                <a:latin typeface="Tahoma" pitchFamily="34" charset="0"/>
              </a:rPr>
              <a:t>FINE TSTAMP = T</a:t>
            </a:r>
            <a:r>
              <a:rPr lang="en-US" baseline="-25000" dirty="0">
                <a:latin typeface="Tahoma" pitchFamily="34" charset="0"/>
              </a:rPr>
              <a:t>CLK</a:t>
            </a:r>
            <a:r>
              <a:rPr lang="en-US" dirty="0">
                <a:latin typeface="Tahoma" pitchFamily="34" charset="0"/>
              </a:rPr>
              <a:t> * B/(B-A)</a:t>
            </a: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endParaRPr lang="en-US" dirty="0">
              <a:latin typeface="Tahoma" pitchFamily="34" charset="0"/>
            </a:endParaRPr>
          </a:p>
          <a:p>
            <a:pPr>
              <a:spcBef>
                <a:spcPts val="1500"/>
              </a:spcBef>
              <a:buClr>
                <a:srgbClr val="003546"/>
              </a:buClr>
              <a:buSzPct val="100000"/>
            </a:pPr>
            <a:r>
              <a:rPr lang="en-US" b="1" dirty="0">
                <a:latin typeface="Tahoma" pitchFamily="34" charset="0"/>
              </a:rPr>
              <a:t>Linear interpolation</a:t>
            </a:r>
            <a:r>
              <a:rPr lang="en-US" dirty="0">
                <a:latin typeface="Tahoma" pitchFamily="34" charset="0"/>
              </a:rPr>
              <a:t>: good results if there are at least 3/5 points on the rising </a:t>
            </a:r>
            <a:r>
              <a:rPr lang="en-US" dirty="0" smtClean="0">
                <a:latin typeface="Tahoma" pitchFamily="34" charset="0"/>
              </a:rPr>
              <a:t>edge. If not, the </a:t>
            </a:r>
            <a:r>
              <a:rPr lang="en-US" dirty="0">
                <a:latin typeface="Tahoma" pitchFamily="34" charset="0"/>
              </a:rPr>
              <a:t>"</a:t>
            </a:r>
            <a:r>
              <a:rPr lang="en-US" i="1" dirty="0">
                <a:latin typeface="Tahoma" pitchFamily="34" charset="0"/>
              </a:rPr>
              <a:t>ZC correction algorithm" </a:t>
            </a:r>
            <a:r>
              <a:rPr lang="en-US" dirty="0" smtClean="0">
                <a:latin typeface="Tahoma" pitchFamily="34" charset="0"/>
              </a:rPr>
              <a:t>can be applied to improve the timing resolution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1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Test Setup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5" name="Picture 2" descr="C:\Users\ctintori\Dropbox\Camera Uploads\20160215_133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38" y="3014602"/>
            <a:ext cx="4968552" cy="37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302561" y="618147"/>
            <a:ext cx="11717229" cy="6247864"/>
          </a:xfrm>
          <a:prstGeom prst="rect">
            <a:avLst/>
          </a:prstGeom>
          <a:effectLst>
            <a:glow rad="673100">
              <a:schemeClr val="accent1">
                <a:alpha val="40000"/>
              </a:schemeClr>
            </a:glow>
            <a:softEdge rad="596900"/>
          </a:effectLst>
        </p:spPr>
        <p:txBody>
          <a:bodyPr wrap="square">
            <a:spAutoFit/>
          </a:bodyPr>
          <a:lstStyle/>
          <a:p>
            <a:r>
              <a:rPr lang="en-GB" sz="2000" b="1" dirty="0"/>
              <a:t>Test n 1: Pulse </a:t>
            </a:r>
            <a:r>
              <a:rPr lang="en-GB" sz="2000" b="1" dirty="0" smtClean="0"/>
              <a:t>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Agilent 81110A </a:t>
            </a:r>
            <a:r>
              <a:rPr lang="en-US" sz="2000" dirty="0" smtClean="0"/>
              <a:t>and </a:t>
            </a:r>
            <a:r>
              <a:rPr lang="en-US" sz="2000" dirty="0"/>
              <a:t>Tektronix </a:t>
            </a:r>
            <a:r>
              <a:rPr lang="en-US" sz="2000" dirty="0" smtClean="0"/>
              <a:t>AFG3252 to generate pulses with different rising edges (</a:t>
            </a:r>
            <a:r>
              <a:rPr lang="en-US" sz="2000" dirty="0" smtClean="0"/>
              <a:t>1, 2.5</a:t>
            </a:r>
            <a:r>
              <a:rPr lang="en-US" sz="2000" dirty="0" smtClean="0"/>
              <a:t>, 5, 10 and 20 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Passive splitter + cable delay to make a start-stop measurement (self timing)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HP Step Attenuator (10, 20, 30, 40 dB) </a:t>
            </a:r>
            <a:r>
              <a:rPr lang="en-US" sz="2000" dirty="0" smtClean="0"/>
              <a:t>on the stop signal to </a:t>
            </a:r>
            <a:r>
              <a:rPr lang="en-US" sz="2000" dirty="0"/>
              <a:t>measure the </a:t>
            </a:r>
            <a:r>
              <a:rPr lang="en-US" sz="2000" dirty="0" smtClean="0"/>
              <a:t>walk</a:t>
            </a:r>
          </a:p>
          <a:p>
            <a:pPr>
              <a:spcBef>
                <a:spcPts val="1200"/>
              </a:spcBef>
            </a:pPr>
            <a:r>
              <a:rPr lang="en-GB" sz="2000" b="1" dirty="0"/>
              <a:t>Test n </a:t>
            </a:r>
            <a:r>
              <a:rPr lang="en-GB" sz="2000" b="1" dirty="0" smtClean="0"/>
              <a:t>2: Self-timing of LaBr</a:t>
            </a:r>
            <a:r>
              <a:rPr lang="en-GB" sz="2000" b="1" baseline="-25000" dirty="0" smtClean="0"/>
              <a:t>3</a:t>
            </a:r>
            <a:r>
              <a:rPr lang="en-GB" sz="2000" b="1" dirty="0" smtClean="0"/>
              <a:t> and BaF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Single detector output, passive splitter and cable delay (~11 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BaF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: </a:t>
            </a:r>
            <a:r>
              <a:rPr lang="en-GB" sz="2000" dirty="0" smtClean="0"/>
              <a:t>1” mod. S</a:t>
            </a:r>
            <a:r>
              <a:rPr lang="en-US" sz="2000" i="1" dirty="0" err="1" smtClean="0"/>
              <a:t>cionix</a:t>
            </a:r>
            <a:r>
              <a:rPr lang="en-US" sz="2000" i="1" dirty="0" smtClean="0"/>
              <a:t> 38A38/2M-E1-BAF-X-N (PMT: </a:t>
            </a:r>
            <a:r>
              <a:rPr lang="en-US" sz="2000" i="1" dirty="0"/>
              <a:t>Hamamatsu </a:t>
            </a:r>
            <a:r>
              <a:rPr lang="en-US" sz="2000" i="1" dirty="0" smtClean="0"/>
              <a:t>H3378-51)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LaBr</a:t>
            </a:r>
            <a:r>
              <a:rPr lang="en-GB" sz="2000" b="1" baseline="-25000" dirty="0" smtClean="0"/>
              <a:t>3</a:t>
            </a:r>
            <a:r>
              <a:rPr lang="en-GB" sz="2000" b="1" dirty="0" smtClean="0"/>
              <a:t>: </a:t>
            </a:r>
            <a:r>
              <a:rPr lang="en-GB" sz="2000" dirty="0" smtClean="0"/>
              <a:t>2” mod. </a:t>
            </a:r>
            <a:r>
              <a:rPr lang="en-US" sz="2000" i="1" dirty="0" smtClean="0"/>
              <a:t>Saint </a:t>
            </a:r>
            <a:r>
              <a:rPr lang="en-US" sz="2000" i="1" dirty="0" err="1" smtClean="0"/>
              <a:t>Gobain</a:t>
            </a:r>
            <a:r>
              <a:rPr lang="en-US" sz="2000" i="1" dirty="0" smtClean="0"/>
              <a:t> Brilliance 380 (PMT: R6231)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baseline="30000" dirty="0"/>
              <a:t>22</a:t>
            </a:r>
            <a:r>
              <a:rPr lang="it-IT" sz="2000" b="1" dirty="0"/>
              <a:t>Na </a:t>
            </a:r>
            <a:r>
              <a:rPr lang="it-IT" sz="2000" dirty="0" smtClean="0"/>
              <a:t>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ROI @ 511 </a:t>
            </a:r>
            <a:r>
              <a:rPr lang="it-IT" sz="2000" dirty="0" err="1"/>
              <a:t>keV</a:t>
            </a:r>
            <a:r>
              <a:rPr lang="it-IT" sz="2000" dirty="0"/>
              <a:t> </a:t>
            </a:r>
            <a:r>
              <a:rPr lang="it-IT" sz="2000" dirty="0" err="1" smtClean="0"/>
              <a:t>peak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GB" sz="2000" b="1" dirty="0"/>
              <a:t>Test n </a:t>
            </a:r>
            <a:r>
              <a:rPr lang="en-GB" sz="2000" b="1" dirty="0" smtClean="0"/>
              <a:t>3: TOF between </a:t>
            </a:r>
            <a:r>
              <a:rPr lang="en-GB" sz="2000" b="1" dirty="0" smtClean="0"/>
              <a:t>two </a:t>
            </a:r>
            <a:r>
              <a:rPr lang="en-GB" sz="2000" b="1" dirty="0" smtClean="0"/>
              <a:t>BaF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</a:t>
            </a:r>
            <a:r>
              <a:rPr lang="en-GB" sz="2000" b="1" dirty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Two BaF2 detectors (same mod. as test 2)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Gamma-gamma </a:t>
            </a:r>
            <a:r>
              <a:rPr lang="it-IT" sz="2000" dirty="0" err="1" smtClean="0"/>
              <a:t>coincidence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ROI @ 511 </a:t>
            </a:r>
            <a:r>
              <a:rPr lang="it-IT" sz="2000" dirty="0" err="1"/>
              <a:t>keV</a:t>
            </a:r>
            <a:r>
              <a:rPr lang="it-IT" sz="2000" dirty="0"/>
              <a:t> </a:t>
            </a:r>
            <a:r>
              <a:rPr lang="it-IT" sz="2000" dirty="0" err="1" smtClean="0"/>
              <a:t>peak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b="1" dirty="0" err="1"/>
              <a:t>Digitizer</a:t>
            </a:r>
            <a:r>
              <a:rPr lang="it-IT" sz="20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DT5730: 500 MS/s, 14 bit Flash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On-line </a:t>
            </a:r>
            <a:r>
              <a:rPr lang="it-IT" sz="2000" dirty="0" err="1" smtClean="0"/>
              <a:t>digital</a:t>
            </a:r>
            <a:r>
              <a:rPr lang="it-IT" sz="2000" dirty="0" smtClean="0"/>
              <a:t> CFD in FPGA (no </a:t>
            </a:r>
            <a:r>
              <a:rPr lang="it-IT" sz="2000" dirty="0" err="1" smtClean="0"/>
              <a:t>waveform</a:t>
            </a:r>
            <a:r>
              <a:rPr lang="it-IT" sz="2000" dirty="0"/>
              <a:t> </a:t>
            </a:r>
            <a:r>
              <a:rPr lang="it-IT" sz="2000" dirty="0" err="1" smtClean="0"/>
              <a:t>readout</a:t>
            </a:r>
            <a:r>
              <a:rPr lang="it-IT" sz="2000" dirty="0" smtClean="0"/>
              <a:t>)</a:t>
            </a:r>
            <a:endParaRPr lang="en-US" sz="2000" dirty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08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Digital CFD: results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09357"/>
              </p:ext>
            </p:extLst>
          </p:nvPr>
        </p:nvGraphicFramePr>
        <p:xfrm>
          <a:off x="1415480" y="1564982"/>
          <a:ext cx="9361041" cy="338134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40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9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8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8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7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5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45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Test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Rise Time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 err="1">
                          <a:effectLst/>
                        </a:rPr>
                        <a:t>Amplitude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effectLst/>
                        </a:rPr>
                        <a:t>ZC </a:t>
                      </a:r>
                      <a:r>
                        <a:rPr lang="it-IT" sz="2000" kern="1200" dirty="0" err="1">
                          <a:effectLst/>
                        </a:rPr>
                        <a:t>corr</a:t>
                      </a:r>
                      <a:endParaRPr lang="it-IT" sz="20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effectLst/>
                          <a:sym typeface="Symbol"/>
                        </a:rPr>
                        <a:t>Start-Stop </a:t>
                      </a:r>
                      <a:r>
                        <a:rPr lang="it-IT" sz="2000" kern="1200" dirty="0" err="1">
                          <a:effectLst/>
                          <a:sym typeface="Symbol"/>
                        </a:rPr>
                        <a:t>Resolution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64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FWHM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 err="1">
                          <a:effectLst/>
                        </a:rPr>
                        <a:t>Pulse</a:t>
                      </a:r>
                      <a:r>
                        <a:rPr lang="it-IT" sz="2400" kern="1200" dirty="0">
                          <a:effectLst/>
                        </a:rPr>
                        <a:t> Generator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 ns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450 </a:t>
                      </a:r>
                      <a:r>
                        <a:rPr lang="it-IT" sz="2400" kern="1200" dirty="0" err="1">
                          <a:effectLst/>
                        </a:rPr>
                        <a:t>mV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9.5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22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 err="1">
                          <a:effectLst/>
                        </a:rPr>
                        <a:t>Pulse</a:t>
                      </a:r>
                      <a:r>
                        <a:rPr lang="it-IT" sz="2400" kern="1200" dirty="0">
                          <a:effectLst/>
                        </a:rPr>
                        <a:t> Generator</a:t>
                      </a:r>
                      <a:endParaRPr lang="it-IT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5 ns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450 </a:t>
                      </a:r>
                      <a:r>
                        <a:rPr lang="it-IT" sz="2400" kern="1200" dirty="0" err="1">
                          <a:effectLst/>
                        </a:rPr>
                        <a:t>mV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10.1 </a:t>
                      </a:r>
                      <a:r>
                        <a:rPr lang="en-US" sz="2400" kern="1200" dirty="0" err="1">
                          <a:effectLst/>
                        </a:rPr>
                        <a:t>ps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24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 err="1">
                          <a:effectLst/>
                        </a:rPr>
                        <a:t>Pulse</a:t>
                      </a:r>
                      <a:r>
                        <a:rPr lang="it-IT" sz="2400" kern="1200" dirty="0">
                          <a:effectLst/>
                        </a:rPr>
                        <a:t> Generator</a:t>
                      </a:r>
                      <a:endParaRPr lang="it-IT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20 ns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450 mV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1.9 </a:t>
                      </a:r>
                      <a:r>
                        <a:rPr lang="en-US" sz="2400" kern="1200" dirty="0" err="1">
                          <a:effectLst/>
                        </a:rPr>
                        <a:t>ps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4.5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BaF</a:t>
                      </a:r>
                      <a:r>
                        <a:rPr lang="en-US" sz="2400" kern="1200" baseline="-25000" dirty="0">
                          <a:effectLst/>
                        </a:rPr>
                        <a:t>2</a:t>
                      </a:r>
                      <a:r>
                        <a:rPr lang="en-US" sz="2400" kern="1200" dirty="0">
                          <a:effectLst/>
                        </a:rPr>
                        <a:t> to BaF</a:t>
                      </a:r>
                      <a:r>
                        <a:rPr lang="en-US" sz="2400" kern="1200" baseline="-25000" dirty="0">
                          <a:effectLst/>
                        </a:rPr>
                        <a:t>2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1.3 </a:t>
                      </a:r>
                      <a:r>
                        <a:rPr lang="it-IT" sz="2400" kern="1200" dirty="0">
                          <a:effectLst/>
                        </a:rPr>
                        <a:t>ns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130 </a:t>
                      </a:r>
                      <a:r>
                        <a:rPr lang="it-IT" sz="2400" kern="1200" dirty="0" err="1">
                          <a:effectLst/>
                        </a:rPr>
                        <a:t>mV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120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280</a:t>
                      </a:r>
                      <a:r>
                        <a:rPr lang="it-IT" sz="2400" kern="1200" baseline="0" dirty="0">
                          <a:effectLst/>
                        </a:rPr>
                        <a:t> </a:t>
                      </a:r>
                      <a:r>
                        <a:rPr lang="it-IT" sz="2400" kern="1200" baseline="0" dirty="0" err="1">
                          <a:effectLst/>
                        </a:rPr>
                        <a:t>ps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>
                          <a:effectLst/>
                        </a:rPr>
                        <a:t>BaF</a:t>
                      </a:r>
                      <a:r>
                        <a:rPr lang="en-US" sz="2400" i="1" kern="1200" baseline="-25000" dirty="0">
                          <a:effectLst/>
                        </a:rPr>
                        <a:t>2</a:t>
                      </a:r>
                      <a:r>
                        <a:rPr lang="en-US" sz="2400" i="1" kern="1200" dirty="0">
                          <a:effectLst/>
                        </a:rPr>
                        <a:t> to BaF</a:t>
                      </a:r>
                      <a:r>
                        <a:rPr lang="en-US" sz="2400" i="1" kern="1200" baseline="-25000" dirty="0">
                          <a:effectLst/>
                        </a:rPr>
                        <a:t>2</a:t>
                      </a:r>
                      <a:endParaRPr lang="it-IT" sz="3200" i="1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>
                          <a:effectLst/>
                        </a:rPr>
                        <a:t>1.3 </a:t>
                      </a:r>
                      <a:r>
                        <a:rPr lang="it-IT" sz="2400" i="1" kern="1200" dirty="0">
                          <a:effectLst/>
                        </a:rPr>
                        <a:t>ns</a:t>
                      </a:r>
                      <a:endParaRPr lang="it-IT" sz="32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i="1" kern="1200" dirty="0">
                          <a:effectLst/>
                        </a:rPr>
                        <a:t>130 </a:t>
                      </a:r>
                      <a:r>
                        <a:rPr lang="it-IT" sz="2400" i="1" kern="1200" dirty="0" err="1">
                          <a:effectLst/>
                        </a:rPr>
                        <a:t>mV</a:t>
                      </a:r>
                      <a:endParaRPr lang="it-IT" sz="32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i="1" kern="1200" dirty="0">
                          <a:effectLst/>
                        </a:rPr>
                        <a:t>538 </a:t>
                      </a:r>
                      <a:r>
                        <a:rPr lang="it-IT" sz="2400" i="1" kern="1200" dirty="0" err="1">
                          <a:effectLst/>
                        </a:rPr>
                        <a:t>ps</a:t>
                      </a:r>
                      <a:endParaRPr lang="it-IT" sz="32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i="1" kern="1200" dirty="0">
                          <a:effectLst/>
                        </a:rPr>
                        <a:t>1.3 ns</a:t>
                      </a:r>
                      <a:endParaRPr lang="it-IT" sz="24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BaF</a:t>
                      </a:r>
                      <a:r>
                        <a:rPr lang="en-US" sz="2400" kern="1200" baseline="-25000" dirty="0">
                          <a:effectLst/>
                        </a:rPr>
                        <a:t>2</a:t>
                      </a:r>
                      <a:r>
                        <a:rPr lang="en-US" sz="2400" kern="1200" dirty="0">
                          <a:effectLst/>
                        </a:rPr>
                        <a:t> to LaBr</a:t>
                      </a:r>
                      <a:r>
                        <a:rPr lang="en-US" sz="2400" kern="1200" baseline="-25000" dirty="0">
                          <a:effectLst/>
                        </a:rPr>
                        <a:t>3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1.3/15 ns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130/200 </a:t>
                      </a:r>
                      <a:r>
                        <a:rPr lang="it-IT" sz="2400" kern="1200" dirty="0" err="1">
                          <a:effectLst/>
                        </a:rPr>
                        <a:t>mV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186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437 </a:t>
                      </a:r>
                      <a:r>
                        <a:rPr lang="it-IT" sz="2400" kern="1200" dirty="0" err="1">
                          <a:effectLst/>
                        </a:rPr>
                        <a:t>ps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5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 err="1">
                          <a:effectLst/>
                        </a:rPr>
                        <a:t>NaI</a:t>
                      </a:r>
                      <a:r>
                        <a:rPr lang="it-IT" sz="2400" kern="1200" dirty="0">
                          <a:effectLst/>
                        </a:rPr>
                        <a:t> to </a:t>
                      </a:r>
                      <a:r>
                        <a:rPr lang="it-IT" sz="2400" kern="1200" dirty="0" err="1">
                          <a:effectLst/>
                        </a:rPr>
                        <a:t>NaI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20 ns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100 </a:t>
                      </a:r>
                      <a:r>
                        <a:rPr lang="it-IT" sz="2400" kern="1200" dirty="0" err="1">
                          <a:effectLst/>
                        </a:rPr>
                        <a:t>mV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1.02 ns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kern="1200" dirty="0">
                          <a:effectLst/>
                        </a:rPr>
                        <a:t>2.40 ns</a:t>
                      </a:r>
                      <a:endParaRPr lang="it-IT" sz="2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174" name="Picture 6" descr="C:\Users\ctintori\AppData\Local\Microsoft\Windows\INetCache\IE\0VRI97R4\quality-50095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178366"/>
            <a:ext cx="430862" cy="4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tintori\AppData\Local\Microsoft\Windows\INetCache\IE\0VRI97R4\quality-50095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538406"/>
            <a:ext cx="430862" cy="4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ctintori\AppData\Local\Microsoft\Windows\INetCache\IE\0VRI97R4\quality-50095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898446"/>
            <a:ext cx="430862" cy="4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ctintori\AppData\Local\Microsoft\Windows\INetCache\IE\0VRI97R4\quality-50095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312344"/>
            <a:ext cx="430862" cy="4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ctintori\AppData\Local\Microsoft\Windows\INetCache\IE\0VRI97R4\quality-50095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096420"/>
            <a:ext cx="430862" cy="4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ctintori\AppData\Local\Microsoft\Windows\INetCache\IE\0VRI97R4\quality-50095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455143"/>
            <a:ext cx="430862" cy="4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ctintori\AppData\Local\Microsoft\Windows\INetCache\IE\I55V8X0T\red-2998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52" y="3848861"/>
            <a:ext cx="202332" cy="2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7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Digital CFD: </a:t>
            </a: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RMS </a:t>
            </a:r>
            <a:r>
              <a:rPr lang="en-US" sz="2600" b="1" dirty="0" err="1" smtClean="0">
                <a:solidFill>
                  <a:schemeClr val="tx2"/>
                </a:solidFill>
                <a:latin typeface="Arial Black" pitchFamily="34" charset="0"/>
              </a:rPr>
              <a:t>vs</a:t>
            </a: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 Amplitude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6" name="Immagin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87929"/>
            <a:ext cx="8318709" cy="5804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22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Digital CFD: </a:t>
            </a: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Walk </a:t>
            </a:r>
            <a:r>
              <a:rPr lang="en-US" sz="2600" b="1" dirty="0" err="1" smtClean="0">
                <a:solidFill>
                  <a:schemeClr val="tx2"/>
                </a:solidFill>
                <a:latin typeface="Arial Black" pitchFamily="34" charset="0"/>
              </a:rPr>
              <a:t>vs</a:t>
            </a: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 Amplitude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669648"/>
            <a:ext cx="8280920" cy="581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12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tangolo 120"/>
          <p:cNvSpPr/>
          <p:nvPr/>
        </p:nvSpPr>
        <p:spPr bwMode="auto">
          <a:xfrm>
            <a:off x="763114" y="2697406"/>
            <a:ext cx="952500" cy="3067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satMod val="109000"/>
                  <a:tint val="81000"/>
                  <a:lumMod val="4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Analog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66" name="Connettore 1 65"/>
          <p:cNvCxnSpPr/>
          <p:nvPr/>
        </p:nvCxnSpPr>
        <p:spPr bwMode="auto">
          <a:xfrm flipH="1">
            <a:off x="5447928" y="3677507"/>
            <a:ext cx="48475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Traditional readout system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 flipH="1">
            <a:off x="4113178" y="2708498"/>
            <a:ext cx="363900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>
            <a:stCxn id="33" idx="3"/>
            <a:endCxn id="141" idx="1"/>
          </p:cNvCxnSpPr>
          <p:nvPr/>
        </p:nvCxnSpPr>
        <p:spPr bwMode="auto">
          <a:xfrm flipH="1">
            <a:off x="1991544" y="1810767"/>
            <a:ext cx="623459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767408" y="1052736"/>
            <a:ext cx="1165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>
                <a:latin typeface="Comic Sans MS" pitchFamily="66" charset="0"/>
              </a:rPr>
              <a:t>Detector</a:t>
            </a:r>
          </a:p>
        </p:txBody>
      </p:sp>
      <p:cxnSp>
        <p:nvCxnSpPr>
          <p:cNvPr id="13" name="Connettore 1 12"/>
          <p:cNvCxnSpPr/>
          <p:nvPr/>
        </p:nvCxnSpPr>
        <p:spPr bwMode="auto">
          <a:xfrm flipV="1">
            <a:off x="4113178" y="1811564"/>
            <a:ext cx="0" cy="198832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 bwMode="auto">
          <a:xfrm>
            <a:off x="7270653" y="5169153"/>
            <a:ext cx="952500" cy="690562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TDC</a:t>
            </a:r>
          </a:p>
        </p:txBody>
      </p:sp>
      <p:sp>
        <p:nvSpPr>
          <p:cNvPr id="19" name="Rettangolo 18"/>
          <p:cNvSpPr/>
          <p:nvPr/>
        </p:nvSpPr>
        <p:spPr bwMode="auto">
          <a:xfrm>
            <a:off x="5706492" y="1465486"/>
            <a:ext cx="103758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satMod val="109000"/>
                  <a:tint val="81000"/>
                  <a:lumMod val="4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Peak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Sensing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2" name="Connettore 1 21"/>
          <p:cNvCxnSpPr/>
          <p:nvPr/>
        </p:nvCxnSpPr>
        <p:spPr bwMode="auto">
          <a:xfrm flipH="1">
            <a:off x="6528049" y="3677507"/>
            <a:ext cx="742604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Freccia a destra 25"/>
          <p:cNvSpPr/>
          <p:nvPr/>
        </p:nvSpPr>
        <p:spPr bwMode="auto">
          <a:xfrm>
            <a:off x="8226328" y="4414688"/>
            <a:ext cx="442912" cy="463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Freccia a destra 26"/>
          <p:cNvSpPr/>
          <p:nvPr/>
        </p:nvSpPr>
        <p:spPr bwMode="auto">
          <a:xfrm>
            <a:off x="8223153" y="5281865"/>
            <a:ext cx="436563" cy="46513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CasellaDiTesto 84"/>
          <p:cNvSpPr txBox="1">
            <a:spLocks noChangeArrowheads="1"/>
          </p:cNvSpPr>
          <p:nvPr/>
        </p:nvSpPr>
        <p:spPr bwMode="auto">
          <a:xfrm>
            <a:off x="8653105" y="1548081"/>
            <a:ext cx="865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 err="1">
                <a:latin typeface="Comic Sans MS" pitchFamily="66" charset="0"/>
              </a:rPr>
              <a:t>Pulse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 err="1">
                <a:latin typeface="Comic Sans MS" pitchFamily="66" charset="0"/>
              </a:rPr>
              <a:t>Height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0" name="CasellaDiTesto 85"/>
          <p:cNvSpPr txBox="1">
            <a:spLocks noChangeArrowheads="1"/>
          </p:cNvSpPr>
          <p:nvPr/>
        </p:nvSpPr>
        <p:spPr bwMode="auto">
          <a:xfrm>
            <a:off x="8653105" y="2420888"/>
            <a:ext cx="1259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 err="1">
                <a:latin typeface="Comic Sans MS" pitchFamily="66" charset="0"/>
              </a:rPr>
              <a:t>Charge</a:t>
            </a:r>
            <a:endParaRPr lang="it-IT" b="1" dirty="0">
              <a:latin typeface="Comic Sans MS" pitchFamily="66" charset="0"/>
            </a:endParaRPr>
          </a:p>
          <a:p>
            <a:pPr eaLnBrk="1" hangingPunct="1"/>
            <a:r>
              <a:rPr lang="it-IT" b="1" dirty="0">
                <a:latin typeface="Comic Sans MS" pitchFamily="66" charset="0"/>
              </a:rPr>
              <a:t>(</a:t>
            </a:r>
            <a:r>
              <a:rPr lang="it-IT" b="1" dirty="0" err="1">
                <a:latin typeface="Comic Sans MS" pitchFamily="66" charset="0"/>
              </a:rPr>
              <a:t>Integral</a:t>
            </a:r>
            <a:r>
              <a:rPr lang="it-IT" b="1" dirty="0">
                <a:latin typeface="Comic Sans MS" pitchFamily="66" charset="0"/>
              </a:rPr>
              <a:t>)</a:t>
            </a:r>
          </a:p>
        </p:txBody>
      </p:sp>
      <p:sp>
        <p:nvSpPr>
          <p:cNvPr id="31" name="CasellaDiTesto 86"/>
          <p:cNvSpPr txBox="1">
            <a:spLocks noChangeArrowheads="1"/>
          </p:cNvSpPr>
          <p:nvPr/>
        </p:nvSpPr>
        <p:spPr bwMode="auto">
          <a:xfrm>
            <a:off x="8688288" y="4508227"/>
            <a:ext cx="8651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 err="1">
                <a:latin typeface="Comic Sans MS" pitchFamily="66" charset="0"/>
              </a:rPr>
              <a:t>Counts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2" name="CasellaDiTesto 87"/>
          <p:cNvSpPr txBox="1">
            <a:spLocks noChangeArrowheads="1"/>
          </p:cNvSpPr>
          <p:nvPr/>
        </p:nvSpPr>
        <p:spPr bwMode="auto">
          <a:xfrm>
            <a:off x="8759204" y="5229200"/>
            <a:ext cx="86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>
                <a:latin typeface="Comic Sans MS" pitchFamily="66" charset="0"/>
              </a:rPr>
              <a:t>Rise Time</a:t>
            </a:r>
          </a:p>
        </p:txBody>
      </p:sp>
      <p:sp>
        <p:nvSpPr>
          <p:cNvPr id="33" name="Rettangolo 32"/>
          <p:cNvSpPr/>
          <p:nvPr/>
        </p:nvSpPr>
        <p:spPr bwMode="auto">
          <a:xfrm>
            <a:off x="7273642" y="1465486"/>
            <a:ext cx="95250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7C80"/>
              </a:gs>
            </a:gsLst>
            <a:lin ang="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ADC</a:t>
            </a:r>
          </a:p>
        </p:txBody>
      </p:sp>
      <p:sp>
        <p:nvSpPr>
          <p:cNvPr id="37" name="Rettangolo 1"/>
          <p:cNvSpPr>
            <a:spLocks noChangeArrowheads="1"/>
          </p:cNvSpPr>
          <p:nvPr/>
        </p:nvSpPr>
        <p:spPr bwMode="auto">
          <a:xfrm>
            <a:off x="6761331" y="764704"/>
            <a:ext cx="19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A/D conversion </a:t>
            </a:r>
          </a:p>
          <a:p>
            <a:pPr algn="ctr"/>
            <a:r>
              <a:rPr lang="en-US" sz="1400" b="1" dirty="0">
                <a:latin typeface="Comic Sans MS" pitchFamily="66" charset="0"/>
              </a:rPr>
              <a:t>at end of chain</a:t>
            </a:r>
          </a:p>
        </p:txBody>
      </p:sp>
      <p:sp>
        <p:nvSpPr>
          <p:cNvPr id="41" name="Rettangolo 1"/>
          <p:cNvSpPr>
            <a:spLocks noChangeArrowheads="1"/>
          </p:cNvSpPr>
          <p:nvPr/>
        </p:nvSpPr>
        <p:spPr bwMode="auto">
          <a:xfrm>
            <a:off x="10020436" y="1753710"/>
            <a:ext cx="18362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Energy Spectrum (MCA)</a:t>
            </a:r>
          </a:p>
        </p:txBody>
      </p:sp>
      <p:sp>
        <p:nvSpPr>
          <p:cNvPr id="42" name="Rettangolo 1"/>
          <p:cNvSpPr>
            <a:spLocks noChangeArrowheads="1"/>
          </p:cNvSpPr>
          <p:nvPr/>
        </p:nvSpPr>
        <p:spPr bwMode="auto">
          <a:xfrm>
            <a:off x="9888431" y="4446408"/>
            <a:ext cx="1752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MCS/Rates</a:t>
            </a:r>
          </a:p>
        </p:txBody>
      </p:sp>
      <p:sp>
        <p:nvSpPr>
          <p:cNvPr id="45" name="Rettangolo 44"/>
          <p:cNvSpPr/>
          <p:nvPr/>
        </p:nvSpPr>
        <p:spPr bwMode="auto">
          <a:xfrm>
            <a:off x="7272575" y="3463069"/>
            <a:ext cx="952500" cy="690562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Logic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7" name="Parentesi graffa chiusa 46"/>
          <p:cNvSpPr/>
          <p:nvPr/>
        </p:nvSpPr>
        <p:spPr>
          <a:xfrm>
            <a:off x="9912424" y="1526133"/>
            <a:ext cx="216024" cy="1470819"/>
          </a:xfrm>
          <a:prstGeom prst="rightBrace">
            <a:avLst>
              <a:gd name="adj1" fmla="val 8333"/>
              <a:gd name="adj2" fmla="val 4967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48"/>
          <p:cNvSpPr/>
          <p:nvPr/>
        </p:nvSpPr>
        <p:spPr bwMode="auto">
          <a:xfrm>
            <a:off x="4410348" y="3458518"/>
            <a:ext cx="103758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satMod val="109000"/>
                  <a:tint val="81000"/>
                  <a:lumMod val="4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Timing</a:t>
            </a:r>
          </a:p>
          <a:p>
            <a:pPr algn="ctr">
              <a:defRPr/>
            </a:pPr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Filter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Rettangolo 49"/>
          <p:cNvSpPr/>
          <p:nvPr/>
        </p:nvSpPr>
        <p:spPr bwMode="auto">
          <a:xfrm>
            <a:off x="4410348" y="1465486"/>
            <a:ext cx="103758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satMod val="109000"/>
                  <a:tint val="81000"/>
                  <a:lumMod val="4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Shaping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Amplif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Rettangolo 55"/>
          <p:cNvSpPr/>
          <p:nvPr/>
        </p:nvSpPr>
        <p:spPr bwMode="auto">
          <a:xfrm>
            <a:off x="5706492" y="2348468"/>
            <a:ext cx="103758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4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satMod val="109000"/>
                  <a:tint val="81000"/>
                  <a:lumMod val="4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Delay</a:t>
            </a:r>
          </a:p>
        </p:txBody>
      </p:sp>
      <p:sp>
        <p:nvSpPr>
          <p:cNvPr id="59" name="Triangolo isoscele 58"/>
          <p:cNvSpPr/>
          <p:nvPr/>
        </p:nvSpPr>
        <p:spPr bwMode="auto">
          <a:xfrm rot="5400000">
            <a:off x="5743932" y="3258103"/>
            <a:ext cx="785044" cy="838806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7C80"/>
              </a:gs>
            </a:gsLst>
            <a:lin ang="162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0" name="CasellaDiTesto 20"/>
          <p:cNvSpPr txBox="1">
            <a:spLocks noChangeArrowheads="1"/>
          </p:cNvSpPr>
          <p:nvPr/>
        </p:nvSpPr>
        <p:spPr bwMode="auto">
          <a:xfrm>
            <a:off x="5663952" y="3501008"/>
            <a:ext cx="792088" cy="31618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ctr">
              <a:defRPr b="1">
                <a:latin typeface="Comic Sans MS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SCA1</a:t>
            </a:r>
          </a:p>
        </p:txBody>
      </p:sp>
      <p:grpSp>
        <p:nvGrpSpPr>
          <p:cNvPr id="62" name="Gruppo 61"/>
          <p:cNvGrpSpPr/>
          <p:nvPr/>
        </p:nvGrpSpPr>
        <p:grpSpPr>
          <a:xfrm>
            <a:off x="2567608" y="1352488"/>
            <a:ext cx="1119832" cy="918146"/>
            <a:chOff x="5408217" y="3349277"/>
            <a:chExt cx="1119832" cy="918146"/>
          </a:xfrm>
        </p:grpSpPr>
        <p:sp>
          <p:nvSpPr>
            <p:cNvPr id="63" name="Triangolo isoscele 62"/>
            <p:cNvSpPr/>
            <p:nvPr/>
          </p:nvSpPr>
          <p:spPr bwMode="auto">
            <a:xfrm rot="5400000">
              <a:off x="5561068" y="3300442"/>
              <a:ext cx="918146" cy="1015816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satMod val="109000"/>
                    <a:tint val="81000"/>
                    <a:lumMod val="45000"/>
                  </a:schemeClr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it-IT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64" name="CasellaDiTesto 20"/>
            <p:cNvSpPr txBox="1">
              <a:spLocks noChangeArrowheads="1"/>
            </p:cNvSpPr>
            <p:nvPr/>
          </p:nvSpPr>
          <p:spPr bwMode="auto">
            <a:xfrm>
              <a:off x="5408217" y="3635275"/>
              <a:ext cx="1102035" cy="36978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ctr">
                <a:defRPr b="1">
                  <a:latin typeface="Comic Sans MS" pitchFamily="66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it-IT" dirty="0" err="1"/>
                <a:t>Preamp</a:t>
              </a:r>
              <a:endParaRPr lang="it-IT" dirty="0"/>
            </a:p>
          </p:txBody>
        </p:sp>
      </p:grpSp>
      <p:grpSp>
        <p:nvGrpSpPr>
          <p:cNvPr id="83" name="Gruppo 82"/>
          <p:cNvGrpSpPr/>
          <p:nvPr/>
        </p:nvGrpSpPr>
        <p:grpSpPr>
          <a:xfrm>
            <a:off x="6570437" y="3461924"/>
            <a:ext cx="300299" cy="119534"/>
            <a:chOff x="6744072" y="3590027"/>
            <a:chExt cx="300299" cy="119534"/>
          </a:xfrm>
        </p:grpSpPr>
        <p:cxnSp>
          <p:nvCxnSpPr>
            <p:cNvPr id="69" name="Connettore 1 68"/>
            <p:cNvCxnSpPr/>
            <p:nvPr/>
          </p:nvCxnSpPr>
          <p:spPr bwMode="auto">
            <a:xfrm flipH="1" flipV="1">
              <a:off x="6744072" y="3707180"/>
              <a:ext cx="88229" cy="2381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/>
          </p:nvCxnSpPr>
          <p:spPr bwMode="auto">
            <a:xfrm>
              <a:off x="6832301" y="3592408"/>
              <a:ext cx="0" cy="117153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/>
          </p:nvCxnSpPr>
          <p:spPr bwMode="auto">
            <a:xfrm>
              <a:off x="6956142" y="3590027"/>
              <a:ext cx="0" cy="117153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/>
          </p:nvCxnSpPr>
          <p:spPr bwMode="auto">
            <a:xfrm flipH="1">
              <a:off x="6832301" y="3592408"/>
              <a:ext cx="123841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 bwMode="auto">
            <a:xfrm flipH="1" flipV="1">
              <a:off x="6956142" y="3707180"/>
              <a:ext cx="88229" cy="2381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86" name="Connettore 1 85"/>
          <p:cNvCxnSpPr/>
          <p:nvPr/>
        </p:nvCxnSpPr>
        <p:spPr bwMode="auto">
          <a:xfrm>
            <a:off x="8226328" y="3641054"/>
            <a:ext cx="575513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 bwMode="auto">
          <a:xfrm>
            <a:off x="8226328" y="3933056"/>
            <a:ext cx="575513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9" name="CasellaDiTesto 86"/>
          <p:cNvSpPr txBox="1">
            <a:spLocks noChangeArrowheads="1"/>
          </p:cNvSpPr>
          <p:nvPr/>
        </p:nvSpPr>
        <p:spPr bwMode="auto">
          <a:xfrm>
            <a:off x="8760296" y="3468272"/>
            <a:ext cx="865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 i="1" dirty="0">
                <a:latin typeface="Comic Sans MS" pitchFamily="66" charset="0"/>
              </a:rPr>
              <a:t>Veto</a:t>
            </a:r>
          </a:p>
        </p:txBody>
      </p:sp>
      <p:sp>
        <p:nvSpPr>
          <p:cNvPr id="90" name="CasellaDiTesto 86"/>
          <p:cNvSpPr txBox="1">
            <a:spLocks noChangeArrowheads="1"/>
          </p:cNvSpPr>
          <p:nvPr/>
        </p:nvSpPr>
        <p:spPr bwMode="auto">
          <a:xfrm>
            <a:off x="8760296" y="3769295"/>
            <a:ext cx="865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 i="1" dirty="0" err="1">
                <a:latin typeface="Comic Sans MS" pitchFamily="66" charset="0"/>
              </a:rPr>
              <a:t>Coinc</a:t>
            </a:r>
            <a:endParaRPr lang="it-IT" sz="1400" b="1" i="1" dirty="0">
              <a:latin typeface="Comic Sans MS" pitchFamily="66" charset="0"/>
            </a:endParaRPr>
          </a:p>
        </p:txBody>
      </p:sp>
      <p:cxnSp>
        <p:nvCxnSpPr>
          <p:cNvPr id="91" name="Connettore 1 90"/>
          <p:cNvCxnSpPr/>
          <p:nvPr/>
        </p:nvCxnSpPr>
        <p:spPr bwMode="auto">
          <a:xfrm>
            <a:off x="7834168" y="3039442"/>
            <a:ext cx="0" cy="423314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4" name="CasellaDiTesto 86"/>
          <p:cNvSpPr txBox="1">
            <a:spLocks noChangeArrowheads="1"/>
          </p:cNvSpPr>
          <p:nvPr/>
        </p:nvSpPr>
        <p:spPr bwMode="auto">
          <a:xfrm>
            <a:off x="7880136" y="3068960"/>
            <a:ext cx="1600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 i="1" dirty="0" err="1">
                <a:latin typeface="Comic Sans MS" pitchFamily="66" charset="0"/>
              </a:rPr>
              <a:t>Gate,Trg</a:t>
            </a:r>
            <a:r>
              <a:rPr lang="it-IT" sz="1400" b="1" i="1" dirty="0">
                <a:latin typeface="Comic Sans MS" pitchFamily="66" charset="0"/>
              </a:rPr>
              <a:t>, …</a:t>
            </a:r>
          </a:p>
        </p:txBody>
      </p:sp>
      <p:cxnSp>
        <p:nvCxnSpPr>
          <p:cNvPr id="95" name="Connettore 1 94"/>
          <p:cNvCxnSpPr/>
          <p:nvPr/>
        </p:nvCxnSpPr>
        <p:spPr bwMode="auto">
          <a:xfrm flipH="1">
            <a:off x="7043366" y="4667895"/>
            <a:ext cx="227288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 bwMode="auto">
          <a:xfrm flipV="1">
            <a:off x="7043490" y="3677506"/>
            <a:ext cx="0" cy="2527237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 bwMode="auto">
          <a:xfrm flipH="1">
            <a:off x="7043366" y="5368890"/>
            <a:ext cx="227288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4" name="Connettore 1 103"/>
          <p:cNvCxnSpPr/>
          <p:nvPr/>
        </p:nvCxnSpPr>
        <p:spPr bwMode="auto">
          <a:xfrm>
            <a:off x="7680176" y="2156048"/>
            <a:ext cx="0" cy="1306708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 bwMode="auto">
          <a:xfrm>
            <a:off x="7273642" y="2348880"/>
            <a:ext cx="95250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7C80"/>
              </a:gs>
            </a:gsLst>
            <a:lin ang="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QDC</a:t>
            </a:r>
          </a:p>
        </p:txBody>
      </p:sp>
      <p:cxnSp>
        <p:nvCxnSpPr>
          <p:cNvPr id="110" name="Connettore 1 109"/>
          <p:cNvCxnSpPr/>
          <p:nvPr/>
        </p:nvCxnSpPr>
        <p:spPr bwMode="auto">
          <a:xfrm flipH="1">
            <a:off x="6547950" y="4734166"/>
            <a:ext cx="268130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 bwMode="auto">
          <a:xfrm flipV="1">
            <a:off x="7834168" y="4159398"/>
            <a:ext cx="0" cy="159589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 bwMode="auto">
          <a:xfrm flipV="1">
            <a:off x="7680176" y="4159399"/>
            <a:ext cx="0" cy="997793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 bwMode="auto">
          <a:xfrm>
            <a:off x="7270653" y="4322613"/>
            <a:ext cx="952500" cy="69056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 err="1">
                <a:solidFill>
                  <a:schemeClr val="tx1"/>
                </a:solidFill>
                <a:latin typeface="Comic Sans MS" pitchFamily="66" charset="0"/>
              </a:rPr>
              <a:t>Scaler</a:t>
            </a:r>
            <a:endParaRPr lang="it-IT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8" name="Rettangolo 1"/>
          <p:cNvSpPr>
            <a:spLocks noChangeArrowheads="1"/>
          </p:cNvSpPr>
          <p:nvPr/>
        </p:nvSpPr>
        <p:spPr bwMode="auto">
          <a:xfrm>
            <a:off x="9888431" y="5316760"/>
            <a:ext cx="2184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PSD</a:t>
            </a:r>
          </a:p>
        </p:txBody>
      </p:sp>
      <p:sp>
        <p:nvSpPr>
          <p:cNvPr id="119" name="Rettangolo 118"/>
          <p:cNvSpPr/>
          <p:nvPr/>
        </p:nvSpPr>
        <p:spPr bwMode="auto">
          <a:xfrm>
            <a:off x="763114" y="3068960"/>
            <a:ext cx="952500" cy="306784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Digital</a:t>
            </a:r>
          </a:p>
        </p:txBody>
      </p:sp>
      <p:grpSp>
        <p:nvGrpSpPr>
          <p:cNvPr id="143" name="Gruppo 142"/>
          <p:cNvGrpSpPr/>
          <p:nvPr/>
        </p:nvGrpSpPr>
        <p:grpSpPr>
          <a:xfrm>
            <a:off x="820861" y="1414723"/>
            <a:ext cx="1170683" cy="792088"/>
            <a:chOff x="1684957" y="4256645"/>
            <a:chExt cx="1170683" cy="792088"/>
          </a:xfrm>
        </p:grpSpPr>
        <p:sp>
          <p:nvSpPr>
            <p:cNvPr id="140" name="Cilindro 139"/>
            <p:cNvSpPr/>
            <p:nvPr/>
          </p:nvSpPr>
          <p:spPr>
            <a:xfrm rot="5400000">
              <a:off x="1752895" y="4188707"/>
              <a:ext cx="792088" cy="927963"/>
            </a:xfrm>
            <a:prstGeom prst="can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8000">
                  <a:schemeClr val="accent5">
                    <a:satMod val="110000"/>
                    <a:shade val="100000"/>
                    <a:lumMod val="70000"/>
                    <a:lumOff val="30000"/>
                  </a:schemeClr>
                </a:gs>
                <a:gs pos="100000">
                  <a:schemeClr val="accent5">
                    <a:satMod val="120000"/>
                    <a:shade val="78000"/>
                    <a:lumMod val="54000"/>
                  </a:schemeClr>
                </a:gs>
              </a:gsLst>
              <a:lin ang="0" scaled="1"/>
              <a:tileRect/>
            </a:gradFill>
            <a:ln w="9525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1" name="Cilindro 140"/>
            <p:cNvSpPr/>
            <p:nvPr/>
          </p:nvSpPr>
          <p:spPr>
            <a:xfrm rot="5400000">
              <a:off x="2430563" y="4470322"/>
              <a:ext cx="485421" cy="364733"/>
            </a:xfrm>
            <a:prstGeom prst="can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8000">
                  <a:schemeClr val="accent5">
                    <a:satMod val="110000"/>
                    <a:shade val="100000"/>
                    <a:lumMod val="70000"/>
                    <a:lumOff val="30000"/>
                  </a:schemeClr>
                </a:gs>
                <a:gs pos="100000">
                  <a:schemeClr val="accent5">
                    <a:satMod val="120000"/>
                    <a:shade val="78000"/>
                    <a:lumMod val="54000"/>
                  </a:schemeClr>
                </a:gs>
              </a:gsLst>
              <a:lin ang="0" scaled="1"/>
              <a:tileRect/>
            </a:gradFill>
            <a:ln w="9525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2" name="Cilindro 141"/>
            <p:cNvSpPr/>
            <p:nvPr/>
          </p:nvSpPr>
          <p:spPr>
            <a:xfrm rot="5400000">
              <a:off x="2784069" y="4622395"/>
              <a:ext cx="82555" cy="60587"/>
            </a:xfrm>
            <a:prstGeom prst="can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8000">
                  <a:schemeClr val="accent5">
                    <a:satMod val="110000"/>
                    <a:shade val="100000"/>
                    <a:lumMod val="70000"/>
                    <a:lumOff val="30000"/>
                  </a:schemeClr>
                </a:gs>
                <a:gs pos="100000">
                  <a:schemeClr val="accent5">
                    <a:satMod val="120000"/>
                    <a:shade val="78000"/>
                    <a:lumMod val="54000"/>
                  </a:schemeClr>
                </a:gs>
              </a:gsLst>
              <a:lin ang="0" scaled="1"/>
              <a:tileRect/>
            </a:gradFill>
            <a:ln w="9525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144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26" y="1468456"/>
            <a:ext cx="403639" cy="19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Freccia a destra 64"/>
          <p:cNvSpPr/>
          <p:nvPr/>
        </p:nvSpPr>
        <p:spPr bwMode="auto">
          <a:xfrm>
            <a:off x="8226328" y="2461974"/>
            <a:ext cx="442912" cy="463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" name="Freccia a destra 66"/>
          <p:cNvSpPr/>
          <p:nvPr/>
        </p:nvSpPr>
        <p:spPr bwMode="auto">
          <a:xfrm>
            <a:off x="8226328" y="1579787"/>
            <a:ext cx="442912" cy="4635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0" name="Picture 2" descr="Risultati immagini per radioact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/>
        </p:blipFill>
        <p:spPr bwMode="auto">
          <a:xfrm>
            <a:off x="119336" y="1471888"/>
            <a:ext cx="570972" cy="5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ttangolo 1"/>
          <p:cNvSpPr>
            <a:spLocks noChangeArrowheads="1"/>
          </p:cNvSpPr>
          <p:nvPr/>
        </p:nvSpPr>
        <p:spPr bwMode="auto">
          <a:xfrm>
            <a:off x="4209497" y="764704"/>
            <a:ext cx="19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Many analog</a:t>
            </a:r>
          </a:p>
          <a:p>
            <a:pPr algn="ctr"/>
            <a:r>
              <a:rPr lang="en-US" sz="1400" b="1" dirty="0">
                <a:latin typeface="Comic Sans MS" pitchFamily="66" charset="0"/>
              </a:rPr>
              <a:t>modules and cables</a:t>
            </a:r>
          </a:p>
        </p:txBody>
      </p:sp>
      <p:pic>
        <p:nvPicPr>
          <p:cNvPr id="2052" name="Picture 4" descr="Risultati immagini per screwdriv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78" y="4580696"/>
            <a:ext cx="1213164" cy="12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ttangolo 1"/>
          <p:cNvSpPr>
            <a:spLocks noChangeArrowheads="1"/>
          </p:cNvSpPr>
          <p:nvPr/>
        </p:nvSpPr>
        <p:spPr bwMode="auto">
          <a:xfrm>
            <a:off x="4007768" y="5887540"/>
            <a:ext cx="1301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Manual</a:t>
            </a:r>
          </a:p>
          <a:p>
            <a:pPr algn="ctr"/>
            <a:r>
              <a:rPr lang="en-US" sz="1400" b="1" dirty="0">
                <a:latin typeface="Comic Sans MS" pitchFamily="66" charset="0"/>
              </a:rPr>
              <a:t>Settings</a:t>
            </a:r>
          </a:p>
        </p:txBody>
      </p:sp>
      <p:sp>
        <p:nvSpPr>
          <p:cNvPr id="76" name="Triangolo isoscele 75"/>
          <p:cNvSpPr/>
          <p:nvPr/>
        </p:nvSpPr>
        <p:spPr bwMode="auto">
          <a:xfrm rot="5400000">
            <a:off x="5743932" y="4314763"/>
            <a:ext cx="785044" cy="838806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7C80"/>
              </a:gs>
            </a:gsLst>
            <a:lin ang="162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7" name="CasellaDiTesto 20"/>
          <p:cNvSpPr txBox="1">
            <a:spLocks noChangeArrowheads="1"/>
          </p:cNvSpPr>
          <p:nvPr/>
        </p:nvSpPr>
        <p:spPr bwMode="auto">
          <a:xfrm>
            <a:off x="5663952" y="4596892"/>
            <a:ext cx="792088" cy="31618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ctr">
              <a:defRPr b="1">
                <a:latin typeface="Comic Sans MS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SCA2</a:t>
            </a:r>
          </a:p>
        </p:txBody>
      </p:sp>
      <p:sp>
        <p:nvSpPr>
          <p:cNvPr id="78" name="Rettangolo 77"/>
          <p:cNvSpPr/>
          <p:nvPr/>
        </p:nvSpPr>
        <p:spPr bwMode="auto">
          <a:xfrm>
            <a:off x="7270653" y="6001543"/>
            <a:ext cx="952500" cy="690562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TDC</a:t>
            </a:r>
          </a:p>
        </p:txBody>
      </p:sp>
      <p:sp>
        <p:nvSpPr>
          <p:cNvPr id="79" name="Freccia a destra 78"/>
          <p:cNvSpPr/>
          <p:nvPr/>
        </p:nvSpPr>
        <p:spPr bwMode="auto">
          <a:xfrm>
            <a:off x="8223153" y="6114255"/>
            <a:ext cx="436563" cy="46513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" name="CasellaDiTesto 87"/>
          <p:cNvSpPr txBox="1">
            <a:spLocks noChangeArrowheads="1"/>
          </p:cNvSpPr>
          <p:nvPr/>
        </p:nvSpPr>
        <p:spPr bwMode="auto">
          <a:xfrm>
            <a:off x="8759204" y="6021288"/>
            <a:ext cx="865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 err="1">
                <a:latin typeface="Comic Sans MS" pitchFamily="66" charset="0"/>
              </a:rPr>
              <a:t>Arrival</a:t>
            </a:r>
            <a:endParaRPr lang="it-IT" b="1" dirty="0">
              <a:latin typeface="Comic Sans MS" pitchFamily="66" charset="0"/>
            </a:endParaRPr>
          </a:p>
          <a:p>
            <a:pPr eaLnBrk="1" hangingPunct="1"/>
            <a:r>
              <a:rPr lang="it-IT" b="1" dirty="0">
                <a:latin typeface="Comic Sans MS" pitchFamily="66" charset="0"/>
              </a:rPr>
              <a:t>Time</a:t>
            </a:r>
          </a:p>
        </p:txBody>
      </p:sp>
      <p:cxnSp>
        <p:nvCxnSpPr>
          <p:cNvPr id="81" name="Connettore 1 80"/>
          <p:cNvCxnSpPr/>
          <p:nvPr/>
        </p:nvCxnSpPr>
        <p:spPr bwMode="auto">
          <a:xfrm flipH="1">
            <a:off x="7043366" y="6201280"/>
            <a:ext cx="227288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 bwMode="auto">
          <a:xfrm flipH="1">
            <a:off x="6843118" y="6485695"/>
            <a:ext cx="426765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5" name="CasellaDiTesto 86"/>
          <p:cNvSpPr txBox="1">
            <a:spLocks noChangeArrowheads="1"/>
          </p:cNvSpPr>
          <p:nvPr/>
        </p:nvSpPr>
        <p:spPr bwMode="auto">
          <a:xfrm>
            <a:off x="5951984" y="6339779"/>
            <a:ext cx="865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sz="1400" b="1" i="1" dirty="0" err="1">
                <a:latin typeface="Comic Sans MS" pitchFamily="66" charset="0"/>
              </a:rPr>
              <a:t>Tref</a:t>
            </a:r>
            <a:endParaRPr lang="it-IT" sz="1400" b="1" i="1" dirty="0">
              <a:latin typeface="Comic Sans MS" pitchFamily="66" charset="0"/>
            </a:endParaRPr>
          </a:p>
        </p:txBody>
      </p:sp>
      <p:sp>
        <p:nvSpPr>
          <p:cNvPr id="87" name="Rettangolo 1"/>
          <p:cNvSpPr>
            <a:spLocks noChangeArrowheads="1"/>
          </p:cNvSpPr>
          <p:nvPr/>
        </p:nvSpPr>
        <p:spPr bwMode="auto">
          <a:xfrm>
            <a:off x="9888431" y="6149150"/>
            <a:ext cx="2184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TAC/TOF</a:t>
            </a:r>
          </a:p>
        </p:txBody>
      </p:sp>
      <p:cxnSp>
        <p:nvCxnSpPr>
          <p:cNvPr id="92" name="Connettore 1 91"/>
          <p:cNvCxnSpPr/>
          <p:nvPr/>
        </p:nvCxnSpPr>
        <p:spPr bwMode="auto">
          <a:xfrm flipV="1">
            <a:off x="5591944" y="3912041"/>
            <a:ext cx="0" cy="84294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 bwMode="auto">
          <a:xfrm flipH="1">
            <a:off x="5591944" y="4754983"/>
            <a:ext cx="12510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 bwMode="auto">
          <a:xfrm flipV="1">
            <a:off x="6824143" y="4005496"/>
            <a:ext cx="0" cy="1655752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 bwMode="auto">
          <a:xfrm flipH="1">
            <a:off x="6826621" y="4005495"/>
            <a:ext cx="444033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Connettore 1 98"/>
          <p:cNvCxnSpPr/>
          <p:nvPr/>
        </p:nvCxnSpPr>
        <p:spPr bwMode="auto">
          <a:xfrm flipH="1">
            <a:off x="6816080" y="5661248"/>
            <a:ext cx="444033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 bwMode="auto">
          <a:xfrm flipH="1">
            <a:off x="5447928" y="3912041"/>
            <a:ext cx="14401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 bwMode="auto">
          <a:xfrm flipH="1">
            <a:off x="4113178" y="3799893"/>
            <a:ext cx="29717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Risultati immagini per nim crates cab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768997"/>
            <a:ext cx="386715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Digital Readout: all-in-one</a:t>
            </a:r>
          </a:p>
        </p:txBody>
      </p: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743415" y="1052736"/>
            <a:ext cx="1165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>
                <a:latin typeface="Comic Sans MS" pitchFamily="66" charset="0"/>
              </a:rPr>
              <a:t>Detector</a:t>
            </a:r>
          </a:p>
        </p:txBody>
      </p:sp>
      <p:sp>
        <p:nvSpPr>
          <p:cNvPr id="41" name="Rettangolo 1"/>
          <p:cNvSpPr>
            <a:spLocks noChangeArrowheads="1"/>
          </p:cNvSpPr>
          <p:nvPr/>
        </p:nvSpPr>
        <p:spPr bwMode="auto">
          <a:xfrm>
            <a:off x="10236740" y="1651803"/>
            <a:ext cx="18359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Energy Spectrum (MCA)</a:t>
            </a:r>
          </a:p>
        </p:txBody>
      </p:sp>
      <p:sp>
        <p:nvSpPr>
          <p:cNvPr id="42" name="Rettangolo 1"/>
          <p:cNvSpPr>
            <a:spLocks noChangeArrowheads="1"/>
          </p:cNvSpPr>
          <p:nvPr/>
        </p:nvSpPr>
        <p:spPr bwMode="auto">
          <a:xfrm>
            <a:off x="10488488" y="4005064"/>
            <a:ext cx="1574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MCS/Rates</a:t>
            </a:r>
          </a:p>
        </p:txBody>
      </p:sp>
      <p:sp>
        <p:nvSpPr>
          <p:cNvPr id="47" name="Parentesi graffa chiusa 46"/>
          <p:cNvSpPr/>
          <p:nvPr/>
        </p:nvSpPr>
        <p:spPr>
          <a:xfrm>
            <a:off x="10272464" y="1594139"/>
            <a:ext cx="216024" cy="970765"/>
          </a:xfrm>
          <a:prstGeom prst="rightBrace">
            <a:avLst>
              <a:gd name="adj1" fmla="val 8333"/>
              <a:gd name="adj2" fmla="val 4967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ttangolo 1"/>
          <p:cNvSpPr>
            <a:spLocks noChangeArrowheads="1"/>
          </p:cNvSpPr>
          <p:nvPr/>
        </p:nvSpPr>
        <p:spPr bwMode="auto">
          <a:xfrm>
            <a:off x="10536489" y="4542698"/>
            <a:ext cx="1526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TAC/TOF</a:t>
            </a:r>
          </a:p>
        </p:txBody>
      </p:sp>
      <p:grpSp>
        <p:nvGrpSpPr>
          <p:cNvPr id="143" name="Gruppo 142"/>
          <p:cNvGrpSpPr/>
          <p:nvPr/>
        </p:nvGrpSpPr>
        <p:grpSpPr>
          <a:xfrm>
            <a:off x="796868" y="1412776"/>
            <a:ext cx="1170683" cy="792088"/>
            <a:chOff x="1684957" y="4256645"/>
            <a:chExt cx="1170683" cy="792088"/>
          </a:xfrm>
        </p:grpSpPr>
        <p:sp>
          <p:nvSpPr>
            <p:cNvPr id="140" name="Cilindro 139"/>
            <p:cNvSpPr/>
            <p:nvPr/>
          </p:nvSpPr>
          <p:spPr>
            <a:xfrm rot="5400000">
              <a:off x="1752895" y="4188707"/>
              <a:ext cx="792088" cy="927963"/>
            </a:xfrm>
            <a:prstGeom prst="can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8000">
                  <a:schemeClr val="accent5">
                    <a:satMod val="110000"/>
                    <a:shade val="100000"/>
                    <a:lumMod val="70000"/>
                    <a:lumOff val="30000"/>
                  </a:schemeClr>
                </a:gs>
                <a:gs pos="100000">
                  <a:schemeClr val="accent5">
                    <a:satMod val="120000"/>
                    <a:shade val="78000"/>
                    <a:lumMod val="54000"/>
                  </a:schemeClr>
                </a:gs>
              </a:gsLst>
              <a:lin ang="0" scaled="1"/>
              <a:tileRect/>
            </a:gradFill>
            <a:ln w="9525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1" name="Cilindro 140"/>
            <p:cNvSpPr/>
            <p:nvPr/>
          </p:nvSpPr>
          <p:spPr>
            <a:xfrm rot="5400000">
              <a:off x="2430563" y="4470322"/>
              <a:ext cx="485421" cy="364733"/>
            </a:xfrm>
            <a:prstGeom prst="can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8000">
                  <a:schemeClr val="accent5">
                    <a:satMod val="110000"/>
                    <a:shade val="100000"/>
                    <a:lumMod val="70000"/>
                    <a:lumOff val="30000"/>
                  </a:schemeClr>
                </a:gs>
                <a:gs pos="100000">
                  <a:schemeClr val="accent5">
                    <a:satMod val="120000"/>
                    <a:shade val="78000"/>
                    <a:lumMod val="54000"/>
                  </a:schemeClr>
                </a:gs>
              </a:gsLst>
              <a:lin ang="0" scaled="1"/>
              <a:tileRect/>
            </a:gradFill>
            <a:ln w="9525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2" name="Cilindro 141"/>
            <p:cNvSpPr/>
            <p:nvPr/>
          </p:nvSpPr>
          <p:spPr>
            <a:xfrm rot="5400000">
              <a:off x="2784069" y="4622395"/>
              <a:ext cx="82555" cy="60587"/>
            </a:xfrm>
            <a:prstGeom prst="can">
              <a:avLst/>
            </a:prstGeom>
            <a:gradFill flip="none"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8000">
                  <a:schemeClr val="accent5">
                    <a:satMod val="110000"/>
                    <a:shade val="100000"/>
                    <a:lumMod val="70000"/>
                    <a:lumOff val="30000"/>
                  </a:schemeClr>
                </a:gs>
                <a:gs pos="100000">
                  <a:schemeClr val="accent5">
                    <a:satMod val="120000"/>
                    <a:shade val="78000"/>
                    <a:lumMod val="54000"/>
                  </a:schemeClr>
                </a:gs>
              </a:gsLst>
              <a:lin ang="0" scaled="1"/>
              <a:tileRect/>
            </a:gradFill>
            <a:ln w="9525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144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33" y="1468456"/>
            <a:ext cx="403639" cy="19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ttangolo 64"/>
          <p:cNvSpPr/>
          <p:nvPr/>
        </p:nvSpPr>
        <p:spPr>
          <a:xfrm>
            <a:off x="6140582" y="1412776"/>
            <a:ext cx="3391835" cy="374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Connettore 1 67"/>
          <p:cNvCxnSpPr/>
          <p:nvPr/>
        </p:nvCxnSpPr>
        <p:spPr bwMode="auto">
          <a:xfrm flipH="1">
            <a:off x="6421380" y="3626092"/>
            <a:ext cx="1326265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 bwMode="auto">
          <a:xfrm flipH="1">
            <a:off x="6421380" y="2369651"/>
            <a:ext cx="2652531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 bwMode="auto">
          <a:xfrm flipH="1">
            <a:off x="1967551" y="1799506"/>
            <a:ext cx="2232248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 bwMode="auto">
          <a:xfrm flipV="1">
            <a:off x="6421380" y="1800012"/>
            <a:ext cx="0" cy="182607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 bwMode="auto">
          <a:xfrm>
            <a:off x="8512964" y="4502595"/>
            <a:ext cx="694293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TDC</a:t>
            </a:r>
          </a:p>
        </p:txBody>
      </p:sp>
      <p:cxnSp>
        <p:nvCxnSpPr>
          <p:cNvPr id="79" name="Connettore 1 78"/>
          <p:cNvCxnSpPr/>
          <p:nvPr/>
        </p:nvCxnSpPr>
        <p:spPr bwMode="auto">
          <a:xfrm flipH="1">
            <a:off x="8181618" y="3626092"/>
            <a:ext cx="331346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Freccia a destra 79"/>
          <p:cNvSpPr/>
          <p:nvPr/>
        </p:nvSpPr>
        <p:spPr bwMode="auto">
          <a:xfrm>
            <a:off x="9209571" y="4023438"/>
            <a:ext cx="322846" cy="2943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" name="Freccia a destra 80"/>
          <p:cNvSpPr/>
          <p:nvPr/>
        </p:nvSpPr>
        <p:spPr bwMode="auto">
          <a:xfrm>
            <a:off x="9207257" y="4574178"/>
            <a:ext cx="318218" cy="2954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7" name="Rettangolo 86"/>
          <p:cNvSpPr/>
          <p:nvPr/>
        </p:nvSpPr>
        <p:spPr bwMode="auto">
          <a:xfrm>
            <a:off x="6637992" y="3419069"/>
            <a:ext cx="756309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Timing</a:t>
            </a:r>
          </a:p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Filter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6" name="Rettangolo 95"/>
          <p:cNvSpPr/>
          <p:nvPr/>
        </p:nvSpPr>
        <p:spPr bwMode="auto">
          <a:xfrm>
            <a:off x="6602794" y="2140998"/>
            <a:ext cx="756309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Delay</a:t>
            </a:r>
          </a:p>
        </p:txBody>
      </p:sp>
      <p:sp>
        <p:nvSpPr>
          <p:cNvPr id="124" name="Triangolo isoscele 123"/>
          <p:cNvSpPr/>
          <p:nvPr/>
        </p:nvSpPr>
        <p:spPr bwMode="auto">
          <a:xfrm rot="5400000">
            <a:off x="7646890" y="3320381"/>
            <a:ext cx="498578" cy="611419"/>
          </a:xfrm>
          <a:prstGeom prst="triangle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 sz="12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5" name="CasellaDiTesto 20"/>
          <p:cNvSpPr txBox="1">
            <a:spLocks noChangeArrowheads="1"/>
          </p:cNvSpPr>
          <p:nvPr/>
        </p:nvSpPr>
        <p:spPr bwMode="auto">
          <a:xfrm>
            <a:off x="7551765" y="3532106"/>
            <a:ext cx="577366" cy="2008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ctr">
              <a:defRPr b="1">
                <a:latin typeface="Comic Sans MS" pitchFamily="66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200" dirty="0" err="1"/>
              <a:t>Discr</a:t>
            </a:r>
            <a:endParaRPr lang="it-IT" sz="1200" dirty="0"/>
          </a:p>
        </p:txBody>
      </p:sp>
      <p:grpSp>
        <p:nvGrpSpPr>
          <p:cNvPr id="99" name="Gruppo 98"/>
          <p:cNvGrpSpPr/>
          <p:nvPr/>
        </p:nvGrpSpPr>
        <p:grpSpPr>
          <a:xfrm>
            <a:off x="8212516" y="3489176"/>
            <a:ext cx="218893" cy="75916"/>
            <a:chOff x="6744072" y="3590027"/>
            <a:chExt cx="300299" cy="119534"/>
          </a:xfrm>
        </p:grpSpPr>
        <p:cxnSp>
          <p:nvCxnSpPr>
            <p:cNvPr id="114" name="Connettore 1 113"/>
            <p:cNvCxnSpPr/>
            <p:nvPr/>
          </p:nvCxnSpPr>
          <p:spPr bwMode="auto">
            <a:xfrm flipH="1" flipV="1">
              <a:off x="6744072" y="3707180"/>
              <a:ext cx="88229" cy="2381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/>
          </p:nvCxnSpPr>
          <p:spPr bwMode="auto">
            <a:xfrm>
              <a:off x="6832301" y="3592408"/>
              <a:ext cx="0" cy="117153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/>
          </p:nvCxnSpPr>
          <p:spPr bwMode="auto">
            <a:xfrm>
              <a:off x="6956142" y="3590027"/>
              <a:ext cx="0" cy="117153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 bwMode="auto">
            <a:xfrm flipH="1">
              <a:off x="6832301" y="3592408"/>
              <a:ext cx="123841" cy="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/>
          </p:nvCxnSpPr>
          <p:spPr bwMode="auto">
            <a:xfrm flipH="1" flipV="1">
              <a:off x="6956142" y="3707180"/>
              <a:ext cx="88229" cy="2381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00" name="Connettore 1 99"/>
          <p:cNvCxnSpPr/>
          <p:nvPr/>
        </p:nvCxnSpPr>
        <p:spPr bwMode="auto">
          <a:xfrm>
            <a:off x="8861511" y="2579832"/>
            <a:ext cx="0" cy="1131329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 bwMode="auto">
          <a:xfrm flipH="1">
            <a:off x="8347291" y="4184248"/>
            <a:ext cx="165674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 bwMode="auto">
          <a:xfrm flipV="1">
            <a:off x="8347381" y="3626092"/>
            <a:ext cx="0" cy="1005555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 bwMode="auto">
          <a:xfrm flipH="1">
            <a:off x="8347291" y="4629447"/>
            <a:ext cx="165674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 bwMode="auto">
          <a:xfrm>
            <a:off x="8717495" y="2018793"/>
            <a:ext cx="0" cy="1686407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 bwMode="auto">
          <a:xfrm flipV="1">
            <a:off x="8923719" y="3861304"/>
            <a:ext cx="0" cy="101354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 bwMode="auto">
          <a:xfrm flipV="1">
            <a:off x="8811472" y="3861305"/>
            <a:ext cx="0" cy="633694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1" name="Rettangolo 110"/>
          <p:cNvSpPr/>
          <p:nvPr/>
        </p:nvSpPr>
        <p:spPr bwMode="auto">
          <a:xfrm>
            <a:off x="8512964" y="3964961"/>
            <a:ext cx="694293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Scaler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62" name="Gruppo 61"/>
          <p:cNvGrpSpPr/>
          <p:nvPr/>
        </p:nvGrpSpPr>
        <p:grpSpPr>
          <a:xfrm>
            <a:off x="2495600" y="1340768"/>
            <a:ext cx="1119832" cy="918146"/>
            <a:chOff x="5408217" y="3349277"/>
            <a:chExt cx="1119832" cy="918146"/>
          </a:xfrm>
        </p:grpSpPr>
        <p:sp>
          <p:nvSpPr>
            <p:cNvPr id="63" name="Triangolo isoscele 62"/>
            <p:cNvSpPr/>
            <p:nvPr/>
          </p:nvSpPr>
          <p:spPr bwMode="auto">
            <a:xfrm rot="5400000">
              <a:off x="5561068" y="3300442"/>
              <a:ext cx="918146" cy="1015816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satMod val="109000"/>
                    <a:tint val="81000"/>
                    <a:lumMod val="45000"/>
                  </a:schemeClr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it-IT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64" name="CasellaDiTesto 20"/>
            <p:cNvSpPr txBox="1">
              <a:spLocks noChangeArrowheads="1"/>
            </p:cNvSpPr>
            <p:nvPr/>
          </p:nvSpPr>
          <p:spPr bwMode="auto">
            <a:xfrm>
              <a:off x="5408217" y="3635275"/>
              <a:ext cx="1102035" cy="36978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ctr">
                <a:defRPr b="1">
                  <a:latin typeface="Comic Sans MS" pitchFamily="66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it-IT" dirty="0" err="1"/>
                <a:t>Preamp</a:t>
              </a:r>
              <a:endParaRPr lang="it-IT" dirty="0"/>
            </a:p>
          </p:txBody>
        </p:sp>
      </p:grpSp>
      <p:sp>
        <p:nvSpPr>
          <p:cNvPr id="126" name="Rettangolo 125"/>
          <p:cNvSpPr/>
          <p:nvPr/>
        </p:nvSpPr>
        <p:spPr bwMode="auto">
          <a:xfrm>
            <a:off x="4111395" y="1442294"/>
            <a:ext cx="95250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7C80"/>
              </a:gs>
            </a:gsLst>
            <a:lin ang="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tx1"/>
                </a:solidFill>
                <a:latin typeface="Comic Sans MS" pitchFamily="66" charset="0"/>
              </a:rPr>
              <a:t>FADC</a:t>
            </a:r>
          </a:p>
        </p:txBody>
      </p:sp>
      <p:cxnSp>
        <p:nvCxnSpPr>
          <p:cNvPr id="54" name="Connettore 1 53"/>
          <p:cNvCxnSpPr/>
          <p:nvPr/>
        </p:nvCxnSpPr>
        <p:spPr bwMode="auto">
          <a:xfrm flipH="1" flipV="1">
            <a:off x="6140582" y="1791145"/>
            <a:ext cx="2522011" cy="83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ttangolo 76"/>
          <p:cNvSpPr/>
          <p:nvPr/>
        </p:nvSpPr>
        <p:spPr bwMode="auto">
          <a:xfrm>
            <a:off x="8431409" y="1580220"/>
            <a:ext cx="784324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Peak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Sensing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2" name="Rettangolo 91"/>
          <p:cNvSpPr/>
          <p:nvPr/>
        </p:nvSpPr>
        <p:spPr bwMode="auto">
          <a:xfrm>
            <a:off x="6600056" y="1580220"/>
            <a:ext cx="756309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Shaping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Freccia a destra 55"/>
          <p:cNvSpPr/>
          <p:nvPr/>
        </p:nvSpPr>
        <p:spPr bwMode="auto">
          <a:xfrm>
            <a:off x="9209571" y="1667655"/>
            <a:ext cx="322846" cy="2943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Freccia a destra 56"/>
          <p:cNvSpPr/>
          <p:nvPr/>
        </p:nvSpPr>
        <p:spPr bwMode="auto">
          <a:xfrm>
            <a:off x="9209571" y="2213084"/>
            <a:ext cx="322846" cy="2943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" name="Rettangolo 1"/>
          <p:cNvSpPr>
            <a:spLocks noChangeArrowheads="1"/>
          </p:cNvSpPr>
          <p:nvPr/>
        </p:nvSpPr>
        <p:spPr bwMode="auto">
          <a:xfrm>
            <a:off x="3624166" y="791126"/>
            <a:ext cx="19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early A/D conversion </a:t>
            </a:r>
          </a:p>
        </p:txBody>
      </p:sp>
      <p:sp>
        <p:nvSpPr>
          <p:cNvPr id="59" name="CasellaDiTesto 1"/>
          <p:cNvSpPr txBox="1">
            <a:spLocks noChangeArrowheads="1"/>
          </p:cNvSpPr>
          <p:nvPr/>
        </p:nvSpPr>
        <p:spPr bwMode="auto">
          <a:xfrm>
            <a:off x="7349918" y="930206"/>
            <a:ext cx="116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 dirty="0">
                <a:latin typeface="Comic Sans MS" pitchFamily="66" charset="0"/>
              </a:rPr>
              <a:t>FPGA</a:t>
            </a:r>
          </a:p>
        </p:txBody>
      </p:sp>
      <p:pic>
        <p:nvPicPr>
          <p:cNvPr id="1026" name="Picture 2" descr="Risultati immagini per radioact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/>
        </p:blipFill>
        <p:spPr bwMode="auto">
          <a:xfrm>
            <a:off x="119336" y="1471888"/>
            <a:ext cx="570972" cy="5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ttangolo 1"/>
          <p:cNvSpPr>
            <a:spLocks noChangeArrowheads="1"/>
          </p:cNvSpPr>
          <p:nvPr/>
        </p:nvSpPr>
        <p:spPr bwMode="auto">
          <a:xfrm>
            <a:off x="8904312" y="5517232"/>
            <a:ext cx="1530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Software</a:t>
            </a:r>
          </a:p>
          <a:p>
            <a:r>
              <a:rPr lang="en-US" sz="1400" b="1" dirty="0">
                <a:latin typeface="Comic Sans MS" pitchFamily="66" charset="0"/>
              </a:rPr>
              <a:t>Settings</a:t>
            </a:r>
          </a:p>
        </p:txBody>
      </p:sp>
      <p:cxnSp>
        <p:nvCxnSpPr>
          <p:cNvPr id="86" name="Connettore 1 85"/>
          <p:cNvCxnSpPr/>
          <p:nvPr/>
        </p:nvCxnSpPr>
        <p:spPr bwMode="auto">
          <a:xfrm>
            <a:off x="9209571" y="3557852"/>
            <a:ext cx="747435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 bwMode="auto">
          <a:xfrm flipH="1">
            <a:off x="9207257" y="3732911"/>
            <a:ext cx="749749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9" name="Rettangolo 1"/>
          <p:cNvSpPr>
            <a:spLocks noChangeArrowheads="1"/>
          </p:cNvSpPr>
          <p:nvPr/>
        </p:nvSpPr>
        <p:spPr bwMode="auto">
          <a:xfrm>
            <a:off x="9935038" y="3495137"/>
            <a:ext cx="8414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GPIOs</a:t>
            </a:r>
          </a:p>
        </p:txBody>
      </p:sp>
      <p:sp>
        <p:nvSpPr>
          <p:cNvPr id="83" name="Rettangolo 82"/>
          <p:cNvSpPr/>
          <p:nvPr/>
        </p:nvSpPr>
        <p:spPr bwMode="auto">
          <a:xfrm>
            <a:off x="8431409" y="2141874"/>
            <a:ext cx="784325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Integral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7" name="Rettangolo 1"/>
          <p:cNvSpPr>
            <a:spLocks noChangeArrowheads="1"/>
          </p:cNvSpPr>
          <p:nvPr/>
        </p:nvSpPr>
        <p:spPr bwMode="auto">
          <a:xfrm>
            <a:off x="9624393" y="1645617"/>
            <a:ext cx="7415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PHA</a:t>
            </a:r>
          </a:p>
        </p:txBody>
      </p:sp>
      <p:sp>
        <p:nvSpPr>
          <p:cNvPr id="101" name="Rettangolo 1"/>
          <p:cNvSpPr>
            <a:spLocks noChangeArrowheads="1"/>
          </p:cNvSpPr>
          <p:nvPr/>
        </p:nvSpPr>
        <p:spPr bwMode="auto">
          <a:xfrm>
            <a:off x="9624393" y="2203420"/>
            <a:ext cx="7415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QDC</a:t>
            </a:r>
          </a:p>
        </p:txBody>
      </p:sp>
      <p:sp>
        <p:nvSpPr>
          <p:cNvPr id="104" name="Rettangolo 1"/>
          <p:cNvSpPr>
            <a:spLocks noChangeArrowheads="1"/>
          </p:cNvSpPr>
          <p:nvPr/>
        </p:nvSpPr>
        <p:spPr bwMode="auto">
          <a:xfrm>
            <a:off x="9624392" y="4023438"/>
            <a:ext cx="861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Counts</a:t>
            </a:r>
          </a:p>
        </p:txBody>
      </p:sp>
      <p:sp>
        <p:nvSpPr>
          <p:cNvPr id="110" name="Rettangolo 1"/>
          <p:cNvSpPr>
            <a:spLocks noChangeArrowheads="1"/>
          </p:cNvSpPr>
          <p:nvPr/>
        </p:nvSpPr>
        <p:spPr bwMode="auto">
          <a:xfrm>
            <a:off x="9624393" y="4603281"/>
            <a:ext cx="7415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Time</a:t>
            </a:r>
          </a:p>
        </p:txBody>
      </p:sp>
      <p:sp>
        <p:nvSpPr>
          <p:cNvPr id="112" name="Rettangolo 111"/>
          <p:cNvSpPr/>
          <p:nvPr/>
        </p:nvSpPr>
        <p:spPr bwMode="auto">
          <a:xfrm>
            <a:off x="8431409" y="2728153"/>
            <a:ext cx="784325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Double</a:t>
            </a:r>
          </a:p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Integral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3" name="Freccia a destra 112"/>
          <p:cNvSpPr/>
          <p:nvPr/>
        </p:nvSpPr>
        <p:spPr bwMode="auto">
          <a:xfrm>
            <a:off x="9209571" y="2800239"/>
            <a:ext cx="322846" cy="2943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Tx/>
              <a:buChar char="•"/>
              <a:defRPr/>
            </a:pPr>
            <a:endParaRPr lang="it-IT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6" name="Rettangolo 1"/>
          <p:cNvSpPr>
            <a:spLocks noChangeArrowheads="1"/>
          </p:cNvSpPr>
          <p:nvPr/>
        </p:nvSpPr>
        <p:spPr bwMode="auto">
          <a:xfrm>
            <a:off x="9624393" y="2708920"/>
            <a:ext cx="741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Fast/Slow</a:t>
            </a:r>
          </a:p>
        </p:txBody>
      </p:sp>
      <p:cxnSp>
        <p:nvCxnSpPr>
          <p:cNvPr id="119" name="Connettore 1 118"/>
          <p:cNvCxnSpPr/>
          <p:nvPr/>
        </p:nvCxnSpPr>
        <p:spPr bwMode="auto">
          <a:xfrm>
            <a:off x="9005527" y="3166726"/>
            <a:ext cx="0" cy="542384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 bwMode="auto">
          <a:xfrm>
            <a:off x="8514365" y="3419069"/>
            <a:ext cx="694293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 err="1">
                <a:solidFill>
                  <a:schemeClr val="tx1"/>
                </a:solidFill>
                <a:latin typeface="Comic Sans MS" pitchFamily="66" charset="0"/>
              </a:rPr>
              <a:t>Logic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1" name="Rettangolo 120"/>
          <p:cNvSpPr/>
          <p:nvPr/>
        </p:nvSpPr>
        <p:spPr bwMode="auto">
          <a:xfrm>
            <a:off x="7434838" y="4629207"/>
            <a:ext cx="694293" cy="336455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clock</a:t>
            </a:r>
          </a:p>
        </p:txBody>
      </p:sp>
      <p:cxnSp>
        <p:nvCxnSpPr>
          <p:cNvPr id="123" name="Connettore 1 122"/>
          <p:cNvCxnSpPr/>
          <p:nvPr/>
        </p:nvCxnSpPr>
        <p:spPr bwMode="auto">
          <a:xfrm flipH="1">
            <a:off x="8129131" y="4797435"/>
            <a:ext cx="389433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7" name="Connettore 1 126"/>
          <p:cNvCxnSpPr/>
          <p:nvPr/>
        </p:nvCxnSpPr>
        <p:spPr bwMode="auto">
          <a:xfrm flipH="1">
            <a:off x="7104112" y="4797435"/>
            <a:ext cx="330728" cy="0"/>
          </a:xfrm>
          <a:prstGeom prst="line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8" name="Rettangolo 1"/>
          <p:cNvSpPr>
            <a:spLocks noChangeArrowheads="1"/>
          </p:cNvSpPr>
          <p:nvPr/>
        </p:nvSpPr>
        <p:spPr bwMode="auto">
          <a:xfrm>
            <a:off x="6563730" y="4633391"/>
            <a:ext cx="684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Sync</a:t>
            </a:r>
          </a:p>
        </p:txBody>
      </p:sp>
      <p:sp>
        <p:nvSpPr>
          <p:cNvPr id="129" name="Rettangolo 1"/>
          <p:cNvSpPr>
            <a:spLocks noChangeArrowheads="1"/>
          </p:cNvSpPr>
          <p:nvPr/>
        </p:nvSpPr>
        <p:spPr bwMode="auto">
          <a:xfrm>
            <a:off x="10488488" y="2759797"/>
            <a:ext cx="1574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PSD</a:t>
            </a:r>
          </a:p>
        </p:txBody>
      </p:sp>
      <p:sp>
        <p:nvSpPr>
          <p:cNvPr id="130" name="Rettangolo 129"/>
          <p:cNvSpPr/>
          <p:nvPr/>
        </p:nvSpPr>
        <p:spPr bwMode="auto">
          <a:xfrm>
            <a:off x="7536016" y="2140998"/>
            <a:ext cx="756309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BLR</a:t>
            </a:r>
          </a:p>
        </p:txBody>
      </p:sp>
      <p:sp>
        <p:nvSpPr>
          <p:cNvPr id="131" name="Rettangolo 130"/>
          <p:cNvSpPr/>
          <p:nvPr/>
        </p:nvSpPr>
        <p:spPr bwMode="auto">
          <a:xfrm>
            <a:off x="7533278" y="1580220"/>
            <a:ext cx="756309" cy="438573"/>
          </a:xfrm>
          <a:prstGeom prst="rect">
            <a:avLst/>
          </a:prstGeom>
          <a:gradFill flip="none" rotWithShape="1">
            <a:gsLst>
              <a:gs pos="0">
                <a:srgbClr val="FD8B8B">
                  <a:shade val="30000"/>
                  <a:satMod val="115000"/>
                </a:srgbClr>
              </a:gs>
              <a:gs pos="50000">
                <a:srgbClr val="FD8B8B">
                  <a:shade val="67500"/>
                  <a:satMod val="115000"/>
                </a:srgbClr>
              </a:gs>
              <a:gs pos="100000">
                <a:srgbClr val="FD8B8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Comic Sans MS" pitchFamily="66" charset="0"/>
              </a:rPr>
              <a:t>BLR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4" y="3146251"/>
            <a:ext cx="7943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eccia curva 36"/>
          <p:cNvSpPr/>
          <p:nvPr/>
        </p:nvSpPr>
        <p:spPr>
          <a:xfrm rot="5400000" flipH="1">
            <a:off x="8036069" y="5441077"/>
            <a:ext cx="1037797" cy="6986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Freccia a destra 132"/>
          <p:cNvSpPr/>
          <p:nvPr/>
        </p:nvSpPr>
        <p:spPr bwMode="auto">
          <a:xfrm>
            <a:off x="5063894" y="1606696"/>
            <a:ext cx="1076687" cy="38214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 sz="1200" b="1" dirty="0">
              <a:solidFill>
                <a:srgbClr val="0F01BF"/>
              </a:solidFill>
              <a:latin typeface="Comic Sans MS" pitchFamily="66" charset="0"/>
            </a:endParaRPr>
          </a:p>
        </p:txBody>
      </p:sp>
      <p:sp>
        <p:nvSpPr>
          <p:cNvPr id="132" name="CasellaDiTesto 1"/>
          <p:cNvSpPr txBox="1">
            <a:spLocks noChangeArrowheads="1"/>
          </p:cNvSpPr>
          <p:nvPr/>
        </p:nvSpPr>
        <p:spPr bwMode="auto">
          <a:xfrm>
            <a:off x="5015880" y="1423809"/>
            <a:ext cx="1008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rgbClr val="0F01BF"/>
                </a:solidFill>
                <a:latin typeface="Comic Sans MS" pitchFamily="66" charset="0"/>
              </a:rPr>
              <a:t>streaming</a:t>
            </a:r>
            <a:endParaRPr lang="it-IT" b="1" dirty="0">
              <a:solidFill>
                <a:srgbClr val="0F01BF"/>
              </a:solidFill>
              <a:latin typeface="Comic Sans MS" pitchFamily="66" charset="0"/>
            </a:endParaRPr>
          </a:p>
        </p:txBody>
      </p:sp>
      <p:sp>
        <p:nvSpPr>
          <p:cNvPr id="60" name="CasellaDiTesto 1"/>
          <p:cNvSpPr txBox="1">
            <a:spLocks noChangeArrowheads="1"/>
          </p:cNvSpPr>
          <p:nvPr/>
        </p:nvSpPr>
        <p:spPr bwMode="auto">
          <a:xfrm>
            <a:off x="5047067" y="1661512"/>
            <a:ext cx="1008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200" b="1" dirty="0">
                <a:solidFill>
                  <a:srgbClr val="0F01BF"/>
                </a:solidFill>
                <a:latin typeface="Comic Sans MS" pitchFamily="66" charset="0"/>
              </a:rPr>
              <a:t>01100101</a:t>
            </a:r>
            <a:endParaRPr lang="it-IT" b="1" dirty="0">
              <a:solidFill>
                <a:srgbClr val="0F01BF"/>
              </a:solidFill>
              <a:latin typeface="Comic Sans MS" pitchFamily="66" charset="0"/>
            </a:endParaRPr>
          </a:p>
        </p:txBody>
      </p:sp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50" y="285374"/>
            <a:ext cx="4882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13" y="279954"/>
            <a:ext cx="507625" cy="5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33" y="269437"/>
            <a:ext cx="504801" cy="51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89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x743 digitizers: technical specifications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5360" y="836712"/>
            <a:ext cx="1094521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defTabSz="449263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Switched Capacitor Array digitizer based on SAMLONG chip (developed at LAL)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Three form factors: VME (16 channels), Desktop and NIM (8 channels)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3.2, 1.6, 0.8, 0.4 GS/s, 12 bit resolution, max. 1024 samples per trigger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2.5 </a:t>
            </a:r>
            <a:r>
              <a:rPr lang="en-US" sz="2000" dirty="0" err="1" smtClean="0">
                <a:latin typeface="Tahoma" pitchFamily="34" charset="0"/>
              </a:rPr>
              <a:t>Vpp</a:t>
            </a:r>
            <a:r>
              <a:rPr lang="en-US" sz="2000" dirty="0" smtClean="0">
                <a:latin typeface="Tahoma" pitchFamily="34" charset="0"/>
              </a:rPr>
              <a:t> input dynamic range (MCX connector, </a:t>
            </a:r>
            <a:r>
              <a:rPr lang="en-US" sz="2000" dirty="0" smtClean="0">
                <a:latin typeface="Tahoma" pitchFamily="34" charset="0"/>
              </a:rPr>
              <a:t>single ended, 50 </a:t>
            </a:r>
            <a:r>
              <a:rPr lang="en-US" sz="2000" dirty="0" smtClean="0">
                <a:latin typeface="Tahoma" pitchFamily="34" charset="0"/>
              </a:rPr>
              <a:t>ohm)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125 </a:t>
            </a:r>
            <a:r>
              <a:rPr lang="en-US" sz="2000" dirty="0">
                <a:latin typeface="Tahoma" pitchFamily="34" charset="0"/>
                <a:cs typeface="Times New Roman"/>
              </a:rPr>
              <a:t>µ</a:t>
            </a:r>
            <a:r>
              <a:rPr lang="en-US" sz="2000" dirty="0" smtClean="0">
                <a:latin typeface="Tahoma" pitchFamily="34" charset="0"/>
              </a:rPr>
              <a:t>s dead time (conversion time)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Multi-Event Memory buffer: up to 7 events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QDC mode (readout of gated integrals, no waveforms, low throughput)</a:t>
            </a:r>
            <a:endParaRPr lang="en-US" sz="2000" dirty="0">
              <a:latin typeface="Tahoma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Individual discriminators in hardware (low trigger latency)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Readout interfaces</a:t>
            </a:r>
            <a:endParaRPr lang="en-US" sz="2000" dirty="0">
              <a:latin typeface="Tahoma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1800" dirty="0" smtClean="0">
                <a:latin typeface="Tahoma" pitchFamily="34" charset="0"/>
              </a:rPr>
              <a:t>VME (up to 160 MB/s in 2eSST mode)</a:t>
            </a:r>
            <a:endParaRPr lang="en-US" sz="1800" dirty="0">
              <a:latin typeface="Tahoma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1800" dirty="0" smtClean="0">
                <a:latin typeface="Tahoma" pitchFamily="34" charset="0"/>
              </a:rPr>
              <a:t>USB 2.0 (30 MB/s)</a:t>
            </a:r>
          </a:p>
          <a:p>
            <a:pPr lvl="1" eaLnBrk="1" hangingPunct="1">
              <a:spcBef>
                <a:spcPts val="6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r>
              <a:rPr lang="en-US" sz="1800" dirty="0" smtClean="0">
                <a:latin typeface="Tahoma" pitchFamily="34" charset="0"/>
              </a:rPr>
              <a:t>CONET daisy chainable optical link: 80 MB/s per link. One A3818 </a:t>
            </a:r>
            <a:r>
              <a:rPr lang="en-US" sz="1800" dirty="0" err="1" smtClean="0">
                <a:latin typeface="Tahoma" pitchFamily="34" charset="0"/>
              </a:rPr>
              <a:t>PCIe</a:t>
            </a:r>
            <a:r>
              <a:rPr lang="en-US" sz="1800" dirty="0" smtClean="0">
                <a:latin typeface="Tahoma" pitchFamily="34" charset="0"/>
              </a:rPr>
              <a:t> card (4 links) can read up to 32 digitizers (512 channels) with an aggregate bandwidth of 320 MB/s</a:t>
            </a:r>
            <a:endParaRPr lang="en-US" sz="1800" dirty="0">
              <a:latin typeface="Tahoma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buClr>
                <a:srgbClr val="003546"/>
              </a:buClr>
              <a:buSzPct val="100000"/>
            </a:pPr>
            <a:endParaRPr lang="en-US" sz="1800" dirty="0">
              <a:latin typeface="Tahoma" pitchFamily="34" charset="0"/>
            </a:endParaRPr>
          </a:p>
          <a:p>
            <a:pPr lvl="1" eaLnBrk="1" hangingPunct="1">
              <a:spcBef>
                <a:spcPts val="600"/>
              </a:spcBef>
              <a:buClr>
                <a:srgbClr val="003546"/>
              </a:buClr>
              <a:buSzPct val="100000"/>
              <a:buFont typeface="Tahoma" pitchFamily="34" charset="0"/>
              <a:buChar char="•"/>
            </a:pPr>
            <a:endParaRPr lang="en-US" sz="1800" dirty="0">
              <a:latin typeface="Tahoma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500"/>
              </a:spcBef>
              <a:buClr>
                <a:srgbClr val="003546"/>
              </a:buClr>
              <a:buSzPct val="100000"/>
            </a:pPr>
            <a:endParaRPr lang="en-US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SCA </a:t>
            </a:r>
            <a:r>
              <a:rPr lang="en-US" sz="2600" b="1" dirty="0" err="1" smtClean="0">
                <a:solidFill>
                  <a:schemeClr val="tx2"/>
                </a:solidFill>
                <a:latin typeface="Arial Black" pitchFamily="34" charset="0"/>
              </a:rPr>
              <a:t>vs</a:t>
            </a: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 Flash ADC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04727"/>
              </p:ext>
            </p:extLst>
          </p:nvPr>
        </p:nvGraphicFramePr>
        <p:xfrm>
          <a:off x="263352" y="1268760"/>
          <a:ext cx="11449272" cy="461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318"/>
                <a:gridCol w="2862318"/>
                <a:gridCol w="2862318"/>
                <a:gridCol w="2862318"/>
              </a:tblGrid>
              <a:tr h="739588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Switched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Capacitor</a:t>
                      </a:r>
                      <a:r>
                        <a:rPr lang="it-IT" sz="2400" dirty="0" smtClean="0"/>
                        <a:t> Arrays</a:t>
                      </a:r>
                      <a:endParaRPr lang="it-IT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Flash </a:t>
                      </a:r>
                      <a:r>
                        <a:rPr lang="it-IT" sz="2400" dirty="0" err="1" smtClean="0"/>
                        <a:t>ADCs</a:t>
                      </a:r>
                      <a:endParaRPr lang="it-IT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3958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PROs</a:t>
                      </a:r>
                      <a:endParaRPr lang="it-IT" sz="24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CONs</a:t>
                      </a:r>
                      <a:endParaRPr lang="it-IT" sz="24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PROs</a:t>
                      </a:r>
                      <a:endParaRPr lang="it-IT" sz="24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CONs</a:t>
                      </a:r>
                      <a:endParaRPr lang="it-IT" sz="24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39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High density (16 or 32 channels in a VME board)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Dead Time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(typ. 100-200 µs)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No dead time in the acquisition 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Power consumption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High sampling rate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(&gt; 1 GS/s)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Low depth (e.g. 1024 points = 300 ns)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Continuous data acquisition and processing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Cost per channel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Low Power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Need amplitude and timing calibration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Tahoma" pitchFamily="34" charset="0"/>
                        </a:rPr>
                        <a:t>Good linearity and ultra low jitter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Huge data throughput to manage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Low cost per 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noProof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Not independent channel triggering</a:t>
                      </a:r>
                      <a:endParaRPr lang="en-US" sz="1800" kern="1200" noProof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Independent channels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noProof="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18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V1743 architecture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240" name="Connettore 1 239"/>
          <p:cNvCxnSpPr/>
          <p:nvPr/>
        </p:nvCxnSpPr>
        <p:spPr bwMode="auto">
          <a:xfrm>
            <a:off x="6425786" y="4326040"/>
            <a:ext cx="1080047" cy="890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1" name="Connettore 1 240"/>
          <p:cNvCxnSpPr/>
          <p:nvPr/>
        </p:nvCxnSpPr>
        <p:spPr bwMode="auto">
          <a:xfrm>
            <a:off x="6425786" y="4427748"/>
            <a:ext cx="1080047" cy="890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2" name="Connettore 1 241"/>
          <p:cNvCxnSpPr/>
          <p:nvPr/>
        </p:nvCxnSpPr>
        <p:spPr bwMode="auto">
          <a:xfrm>
            <a:off x="6429914" y="4625690"/>
            <a:ext cx="1080047" cy="890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3" name="Connettore 1 242"/>
          <p:cNvCxnSpPr/>
          <p:nvPr/>
        </p:nvCxnSpPr>
        <p:spPr bwMode="auto">
          <a:xfrm>
            <a:off x="6421619" y="4529456"/>
            <a:ext cx="1088341" cy="3429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4" name="Connettore 1 243"/>
          <p:cNvCxnSpPr/>
          <p:nvPr/>
        </p:nvCxnSpPr>
        <p:spPr bwMode="auto">
          <a:xfrm>
            <a:off x="6425786" y="4727399"/>
            <a:ext cx="1080047" cy="890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5" name="Connettore 1 244"/>
          <p:cNvCxnSpPr/>
          <p:nvPr/>
        </p:nvCxnSpPr>
        <p:spPr bwMode="auto">
          <a:xfrm>
            <a:off x="6425786" y="4829111"/>
            <a:ext cx="1080047" cy="890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10" name="Gruppo 209"/>
          <p:cNvGrpSpPr/>
          <p:nvPr/>
        </p:nvGrpSpPr>
        <p:grpSpPr>
          <a:xfrm>
            <a:off x="263352" y="1286373"/>
            <a:ext cx="6345845" cy="4441263"/>
            <a:chOff x="958216" y="1236207"/>
            <a:chExt cx="3895723" cy="2693490"/>
          </a:xfrm>
          <a:solidFill>
            <a:srgbClr val="D1E0F9"/>
          </a:solidFill>
        </p:grpSpPr>
        <p:sp>
          <p:nvSpPr>
            <p:cNvPr id="211" name="Rettangolo 210"/>
            <p:cNvSpPr/>
            <p:nvPr/>
          </p:nvSpPr>
          <p:spPr bwMode="auto">
            <a:xfrm>
              <a:off x="958216" y="1454831"/>
              <a:ext cx="3733799" cy="2474866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2" name="Rettangolo 211"/>
            <p:cNvSpPr/>
            <p:nvPr/>
          </p:nvSpPr>
          <p:spPr bwMode="auto">
            <a:xfrm>
              <a:off x="1016476" y="1379081"/>
              <a:ext cx="3733799" cy="2474866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3" name="Rettangolo 212"/>
            <p:cNvSpPr/>
            <p:nvPr/>
          </p:nvSpPr>
          <p:spPr bwMode="auto">
            <a:xfrm>
              <a:off x="1068705" y="1310176"/>
              <a:ext cx="3733799" cy="2468293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4" name="Rettangolo 213"/>
            <p:cNvSpPr/>
            <p:nvPr/>
          </p:nvSpPr>
          <p:spPr bwMode="auto">
            <a:xfrm>
              <a:off x="1120140" y="1236207"/>
              <a:ext cx="3733799" cy="2466339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cxnSp>
        <p:nvCxnSpPr>
          <p:cNvPr id="206" name="Connettore 1 205"/>
          <p:cNvCxnSpPr/>
          <p:nvPr/>
        </p:nvCxnSpPr>
        <p:spPr bwMode="auto">
          <a:xfrm>
            <a:off x="4522877" y="3045308"/>
            <a:ext cx="84823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7" name="Connettore 1 206"/>
          <p:cNvCxnSpPr/>
          <p:nvPr/>
        </p:nvCxnSpPr>
        <p:spPr bwMode="auto">
          <a:xfrm>
            <a:off x="4522877" y="3124844"/>
            <a:ext cx="84823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8" name="Connettore 1 207"/>
          <p:cNvCxnSpPr/>
          <p:nvPr/>
        </p:nvCxnSpPr>
        <p:spPr bwMode="auto">
          <a:xfrm>
            <a:off x="4522877" y="3204382"/>
            <a:ext cx="84823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0" name="Gruppo 19"/>
          <p:cNvGrpSpPr/>
          <p:nvPr/>
        </p:nvGrpSpPr>
        <p:grpSpPr>
          <a:xfrm>
            <a:off x="1235213" y="1671722"/>
            <a:ext cx="3930808" cy="3448185"/>
            <a:chOff x="958216" y="1236207"/>
            <a:chExt cx="3895723" cy="2693490"/>
          </a:xfrm>
        </p:grpSpPr>
        <p:sp>
          <p:nvSpPr>
            <p:cNvPr id="21" name="Rettangolo 20"/>
            <p:cNvSpPr/>
            <p:nvPr/>
          </p:nvSpPr>
          <p:spPr bwMode="auto">
            <a:xfrm>
              <a:off x="958216" y="1454831"/>
              <a:ext cx="3733799" cy="2474866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39000"/>
                    <a:lumOff val="61000"/>
                  </a:srgbClr>
                </a:gs>
                <a:gs pos="100000">
                  <a:srgbClr val="FFFF00">
                    <a:lumMod val="18000"/>
                    <a:lumOff val="82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" name="Rettangolo 21"/>
            <p:cNvSpPr/>
            <p:nvPr/>
          </p:nvSpPr>
          <p:spPr bwMode="auto">
            <a:xfrm>
              <a:off x="1016476" y="1379081"/>
              <a:ext cx="3733799" cy="2474866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39000"/>
                    <a:lumOff val="61000"/>
                  </a:srgbClr>
                </a:gs>
                <a:gs pos="100000">
                  <a:srgbClr val="FFFF00">
                    <a:lumMod val="18000"/>
                    <a:lumOff val="82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3" name="Rettangolo 22"/>
            <p:cNvSpPr/>
            <p:nvPr/>
          </p:nvSpPr>
          <p:spPr bwMode="auto">
            <a:xfrm>
              <a:off x="1068705" y="1310176"/>
              <a:ext cx="3733799" cy="2468293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39000"/>
                    <a:lumOff val="61000"/>
                  </a:srgbClr>
                </a:gs>
                <a:gs pos="100000">
                  <a:srgbClr val="FFFF00">
                    <a:lumMod val="18000"/>
                    <a:lumOff val="82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1120140" y="1236207"/>
              <a:ext cx="3733799" cy="2466339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39000"/>
                    <a:lumOff val="61000"/>
                  </a:srgbClr>
                </a:gs>
                <a:gs pos="100000">
                  <a:srgbClr val="FFFF00">
                    <a:lumMod val="18000"/>
                    <a:lumOff val="82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33" name="Triangolo isoscele 32"/>
          <p:cNvSpPr/>
          <p:nvPr/>
        </p:nvSpPr>
        <p:spPr bwMode="auto">
          <a:xfrm rot="5400000">
            <a:off x="3732685" y="3781588"/>
            <a:ext cx="804927" cy="850181"/>
          </a:xfrm>
          <a:prstGeom prst="triangle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sz="1400" b="1" ker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CasellaDiTesto 20"/>
          <p:cNvSpPr txBox="1">
            <a:spLocks noChangeArrowheads="1"/>
          </p:cNvSpPr>
          <p:nvPr/>
        </p:nvSpPr>
        <p:spPr bwMode="auto">
          <a:xfrm>
            <a:off x="3681867" y="4044582"/>
            <a:ext cx="695761" cy="26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Discr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5" name="CasellaDiTesto 47"/>
          <p:cNvSpPr txBox="1">
            <a:spLocks noChangeArrowheads="1"/>
          </p:cNvSpPr>
          <p:nvPr/>
        </p:nvSpPr>
        <p:spPr bwMode="auto">
          <a:xfrm>
            <a:off x="2751148" y="4161215"/>
            <a:ext cx="978110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  <a:latin typeface="Comic Sans MS" pitchFamily="66" charset="0"/>
              </a:rPr>
              <a:t>Threshold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Rettangolo 38"/>
          <p:cNvSpPr/>
          <p:nvPr/>
        </p:nvSpPr>
        <p:spPr bwMode="auto">
          <a:xfrm>
            <a:off x="7510002" y="3711505"/>
            <a:ext cx="1168591" cy="1389607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 err="1">
                <a:solidFill>
                  <a:srgbClr val="000000"/>
                </a:solidFill>
                <a:latin typeface="Comic Sans MS" pitchFamily="66" charset="0"/>
              </a:rPr>
              <a:t>Trg</a:t>
            </a:r>
            <a:r>
              <a:rPr lang="it-IT" sz="1400" b="1" kern="0" dirty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it-IT" sz="1400" b="1" kern="0" dirty="0" err="1">
                <a:solidFill>
                  <a:srgbClr val="000000"/>
                </a:solidFill>
                <a:latin typeface="Comic Sans MS" pitchFamily="66" charset="0"/>
              </a:rPr>
              <a:t>Sync</a:t>
            </a:r>
            <a:endParaRPr lang="it-IT" sz="1400" b="1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 err="1">
                <a:solidFill>
                  <a:srgbClr val="000000"/>
                </a:solidFill>
                <a:latin typeface="Comic Sans MS" pitchFamily="66" charset="0"/>
              </a:rPr>
              <a:t>Logic</a:t>
            </a:r>
            <a:endParaRPr lang="it-IT" sz="1400" b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46" name="Connettore 1 45"/>
          <p:cNvCxnSpPr/>
          <p:nvPr/>
        </p:nvCxnSpPr>
        <p:spPr bwMode="auto">
          <a:xfrm>
            <a:off x="8672638" y="3998055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Connettore 1 46"/>
          <p:cNvCxnSpPr/>
          <p:nvPr/>
        </p:nvCxnSpPr>
        <p:spPr bwMode="auto">
          <a:xfrm>
            <a:off x="8672638" y="4057890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Connettore 1 47"/>
          <p:cNvCxnSpPr/>
          <p:nvPr/>
        </p:nvCxnSpPr>
        <p:spPr bwMode="auto">
          <a:xfrm>
            <a:off x="8672638" y="4121029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Connettore 1 48"/>
          <p:cNvCxnSpPr/>
          <p:nvPr/>
        </p:nvCxnSpPr>
        <p:spPr bwMode="auto">
          <a:xfrm>
            <a:off x="8672638" y="4188237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Connettore 1 49"/>
          <p:cNvCxnSpPr/>
          <p:nvPr/>
        </p:nvCxnSpPr>
        <p:spPr bwMode="auto">
          <a:xfrm flipH="1">
            <a:off x="8672638" y="4597207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Connettore 1 50"/>
          <p:cNvCxnSpPr/>
          <p:nvPr/>
        </p:nvCxnSpPr>
        <p:spPr bwMode="auto">
          <a:xfrm flipH="1">
            <a:off x="8672638" y="4657041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onnettore 1 51"/>
          <p:cNvCxnSpPr/>
          <p:nvPr/>
        </p:nvCxnSpPr>
        <p:spPr bwMode="auto">
          <a:xfrm flipH="1">
            <a:off x="8672638" y="4720180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onnettore 1 52"/>
          <p:cNvCxnSpPr/>
          <p:nvPr/>
        </p:nvCxnSpPr>
        <p:spPr bwMode="auto">
          <a:xfrm flipH="1">
            <a:off x="8672638" y="4787389"/>
            <a:ext cx="72080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Rettangolo 53"/>
          <p:cNvSpPr/>
          <p:nvPr/>
        </p:nvSpPr>
        <p:spPr bwMode="auto">
          <a:xfrm>
            <a:off x="9391563" y="3882736"/>
            <a:ext cx="1168591" cy="10409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External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Trg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it-I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Logic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(e.g. V2495)</a:t>
            </a: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10560154" y="4008553"/>
            <a:ext cx="288268" cy="789333"/>
            <a:chOff x="7484745" y="2750748"/>
            <a:chExt cx="730568" cy="753914"/>
          </a:xfrm>
        </p:grpSpPr>
        <p:cxnSp>
          <p:nvCxnSpPr>
            <p:cNvPr id="56" name="Connettore 1 55"/>
            <p:cNvCxnSpPr/>
            <p:nvPr/>
          </p:nvCxnSpPr>
          <p:spPr bwMode="auto">
            <a:xfrm>
              <a:off x="7484745" y="2750748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7" name="Connettore 1 56"/>
            <p:cNvCxnSpPr/>
            <p:nvPr/>
          </p:nvCxnSpPr>
          <p:spPr bwMode="auto">
            <a:xfrm>
              <a:off x="7484745" y="2807898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" name="Connettore 1 57"/>
            <p:cNvCxnSpPr/>
            <p:nvPr/>
          </p:nvCxnSpPr>
          <p:spPr bwMode="auto">
            <a:xfrm>
              <a:off x="7484745" y="2868203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Connettore 1 58"/>
            <p:cNvCxnSpPr/>
            <p:nvPr/>
          </p:nvCxnSpPr>
          <p:spPr bwMode="auto">
            <a:xfrm>
              <a:off x="7484745" y="2932396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0" name="Connettore 1 59"/>
            <p:cNvCxnSpPr/>
            <p:nvPr/>
          </p:nvCxnSpPr>
          <p:spPr bwMode="auto">
            <a:xfrm flipH="1">
              <a:off x="7484745" y="3323014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Connettore 1 60"/>
            <p:cNvCxnSpPr/>
            <p:nvPr/>
          </p:nvCxnSpPr>
          <p:spPr bwMode="auto">
            <a:xfrm flipH="1">
              <a:off x="7484745" y="3380164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Connettore 1 61"/>
            <p:cNvCxnSpPr/>
            <p:nvPr/>
          </p:nvCxnSpPr>
          <p:spPr bwMode="auto">
            <a:xfrm flipH="1">
              <a:off x="7484745" y="3440469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3" name="Connettore 1 62"/>
            <p:cNvCxnSpPr/>
            <p:nvPr/>
          </p:nvCxnSpPr>
          <p:spPr bwMode="auto">
            <a:xfrm flipH="1">
              <a:off x="7484745" y="3504662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4" name="Gruppo 63"/>
          <p:cNvGrpSpPr/>
          <p:nvPr/>
        </p:nvGrpSpPr>
        <p:grpSpPr>
          <a:xfrm rot="16200000">
            <a:off x="9822909" y="4704733"/>
            <a:ext cx="305900" cy="743838"/>
            <a:chOff x="7484745" y="2750748"/>
            <a:chExt cx="730568" cy="753914"/>
          </a:xfrm>
        </p:grpSpPr>
        <p:cxnSp>
          <p:nvCxnSpPr>
            <p:cNvPr id="65" name="Connettore 1 64"/>
            <p:cNvCxnSpPr/>
            <p:nvPr/>
          </p:nvCxnSpPr>
          <p:spPr bwMode="auto">
            <a:xfrm>
              <a:off x="7484745" y="2750748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Connettore 1 65"/>
            <p:cNvCxnSpPr/>
            <p:nvPr/>
          </p:nvCxnSpPr>
          <p:spPr bwMode="auto">
            <a:xfrm>
              <a:off x="7484745" y="2807898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Connettore 1 66"/>
            <p:cNvCxnSpPr/>
            <p:nvPr/>
          </p:nvCxnSpPr>
          <p:spPr bwMode="auto">
            <a:xfrm>
              <a:off x="7484745" y="2868203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Connettore 1 67"/>
            <p:cNvCxnSpPr/>
            <p:nvPr/>
          </p:nvCxnSpPr>
          <p:spPr bwMode="auto">
            <a:xfrm>
              <a:off x="7484745" y="2932396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Connettore 1 68"/>
            <p:cNvCxnSpPr/>
            <p:nvPr/>
          </p:nvCxnSpPr>
          <p:spPr bwMode="auto">
            <a:xfrm flipH="1">
              <a:off x="7484745" y="3323014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0" name="Connettore 1 69"/>
            <p:cNvCxnSpPr/>
            <p:nvPr/>
          </p:nvCxnSpPr>
          <p:spPr bwMode="auto">
            <a:xfrm flipH="1">
              <a:off x="7484745" y="3380164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1" name="Connettore 1 70"/>
            <p:cNvCxnSpPr/>
            <p:nvPr/>
          </p:nvCxnSpPr>
          <p:spPr bwMode="auto">
            <a:xfrm flipH="1">
              <a:off x="7484745" y="3440469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Connettore 1 71"/>
            <p:cNvCxnSpPr/>
            <p:nvPr/>
          </p:nvCxnSpPr>
          <p:spPr bwMode="auto">
            <a:xfrm flipH="1">
              <a:off x="7484745" y="3504662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73" name="Gruppo 72"/>
          <p:cNvGrpSpPr/>
          <p:nvPr/>
        </p:nvGrpSpPr>
        <p:grpSpPr>
          <a:xfrm rot="16200000">
            <a:off x="9822910" y="3349467"/>
            <a:ext cx="305900" cy="743838"/>
            <a:chOff x="7484745" y="2750748"/>
            <a:chExt cx="730568" cy="753914"/>
          </a:xfrm>
        </p:grpSpPr>
        <p:cxnSp>
          <p:nvCxnSpPr>
            <p:cNvPr id="74" name="Connettore 1 73"/>
            <p:cNvCxnSpPr/>
            <p:nvPr/>
          </p:nvCxnSpPr>
          <p:spPr bwMode="auto">
            <a:xfrm>
              <a:off x="7484745" y="2750748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Connettore 1 74"/>
            <p:cNvCxnSpPr/>
            <p:nvPr/>
          </p:nvCxnSpPr>
          <p:spPr bwMode="auto">
            <a:xfrm>
              <a:off x="7484745" y="2807898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Connettore 1 75"/>
            <p:cNvCxnSpPr/>
            <p:nvPr/>
          </p:nvCxnSpPr>
          <p:spPr bwMode="auto">
            <a:xfrm>
              <a:off x="7484745" y="2868203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Connettore 1 76"/>
            <p:cNvCxnSpPr/>
            <p:nvPr/>
          </p:nvCxnSpPr>
          <p:spPr bwMode="auto">
            <a:xfrm>
              <a:off x="7484745" y="2932396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Connettore 1 77"/>
            <p:cNvCxnSpPr/>
            <p:nvPr/>
          </p:nvCxnSpPr>
          <p:spPr bwMode="auto">
            <a:xfrm flipH="1">
              <a:off x="7484745" y="3323014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Connettore 1 78"/>
            <p:cNvCxnSpPr/>
            <p:nvPr/>
          </p:nvCxnSpPr>
          <p:spPr bwMode="auto">
            <a:xfrm flipH="1">
              <a:off x="7484745" y="3380164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Connettore 1 79"/>
            <p:cNvCxnSpPr/>
            <p:nvPr/>
          </p:nvCxnSpPr>
          <p:spPr bwMode="auto">
            <a:xfrm flipH="1">
              <a:off x="7484745" y="3440469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1" name="Connettore 1 80"/>
            <p:cNvCxnSpPr/>
            <p:nvPr/>
          </p:nvCxnSpPr>
          <p:spPr bwMode="auto">
            <a:xfrm flipH="1">
              <a:off x="7484745" y="3504662"/>
              <a:ext cx="730568" cy="0"/>
            </a:xfrm>
            <a:prstGeom prst="line">
              <a:avLst/>
            </a:prstGeom>
            <a:noFill/>
            <a:ln w="25400" cap="flat" cmpd="sng" algn="ctr">
              <a:solidFill>
                <a:srgbClr val="333399"/>
              </a:solidFill>
              <a:prstDash val="solid"/>
              <a:headEnd type="none" w="med" len="med"/>
              <a:tailEnd type="stealth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82" name="CasellaDiTesto 47"/>
          <p:cNvSpPr txBox="1">
            <a:spLocks noChangeArrowheads="1"/>
          </p:cNvSpPr>
          <p:nvPr/>
        </p:nvSpPr>
        <p:spPr bwMode="auto">
          <a:xfrm>
            <a:off x="9588904" y="3195998"/>
            <a:ext cx="73991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333399"/>
                </a:solidFill>
                <a:latin typeface="Comic Sans MS" pitchFamily="66" charset="0"/>
              </a:rPr>
              <a:t>Other</a:t>
            </a:r>
            <a:r>
              <a:rPr lang="it-IT" sz="11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rgbClr val="333399"/>
                </a:solidFill>
                <a:latin typeface="Comic Sans MS" pitchFamily="66" charset="0"/>
              </a:rPr>
              <a:t>Boards</a:t>
            </a:r>
            <a:endParaRPr lang="it-IT" sz="11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83" name="CasellaDiTesto 47"/>
          <p:cNvSpPr txBox="1">
            <a:spLocks noChangeArrowheads="1"/>
          </p:cNvSpPr>
          <p:nvPr/>
        </p:nvSpPr>
        <p:spPr bwMode="auto">
          <a:xfrm>
            <a:off x="9603938" y="5215448"/>
            <a:ext cx="73991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333399"/>
                </a:solidFill>
                <a:latin typeface="Comic Sans MS" pitchFamily="66" charset="0"/>
              </a:rPr>
              <a:t>Other</a:t>
            </a:r>
            <a:r>
              <a:rPr lang="it-IT" sz="11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rgbClr val="333399"/>
                </a:solidFill>
                <a:latin typeface="Comic Sans MS" pitchFamily="66" charset="0"/>
              </a:rPr>
              <a:t>Boards</a:t>
            </a:r>
            <a:endParaRPr lang="it-IT" sz="11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84" name="CasellaDiTesto 47"/>
          <p:cNvSpPr txBox="1">
            <a:spLocks noChangeArrowheads="1"/>
          </p:cNvSpPr>
          <p:nvPr/>
        </p:nvSpPr>
        <p:spPr bwMode="auto">
          <a:xfrm rot="5400000">
            <a:off x="10637426" y="4207949"/>
            <a:ext cx="785168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333399"/>
                </a:solidFill>
                <a:latin typeface="Comic Sans MS" pitchFamily="66" charset="0"/>
              </a:rPr>
              <a:t>Other</a:t>
            </a:r>
            <a:r>
              <a:rPr lang="it-IT" sz="11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it-IT" sz="1100" dirty="0" err="1" smtClean="0">
                <a:solidFill>
                  <a:srgbClr val="333399"/>
                </a:solidFill>
                <a:latin typeface="Comic Sans MS" pitchFamily="66" charset="0"/>
              </a:rPr>
              <a:t>Boards</a:t>
            </a:r>
            <a:endParaRPr lang="it-IT" sz="11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87" name="Gruppo 86"/>
          <p:cNvGrpSpPr/>
          <p:nvPr/>
        </p:nvGrpSpPr>
        <p:grpSpPr>
          <a:xfrm>
            <a:off x="9074051" y="5351601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88" name="Ovale 87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Ovale 88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0" name="Gruppo 89"/>
          <p:cNvGrpSpPr/>
          <p:nvPr/>
        </p:nvGrpSpPr>
        <p:grpSpPr>
          <a:xfrm>
            <a:off x="9074051" y="5625514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91" name="Ovale 90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Ovale 91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93" name="CasellaDiTesto 47"/>
          <p:cNvSpPr txBox="1">
            <a:spLocks noChangeArrowheads="1"/>
          </p:cNvSpPr>
          <p:nvPr/>
        </p:nvSpPr>
        <p:spPr bwMode="auto">
          <a:xfrm>
            <a:off x="8275259" y="5248789"/>
            <a:ext cx="878764" cy="2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  <a:latin typeface="Comic Sans MS" pitchFamily="66" charset="0"/>
              </a:rPr>
              <a:t>TRG-IN</a:t>
            </a:r>
            <a:endParaRPr lang="it-IT" sz="9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4" name="CasellaDiTesto 47"/>
          <p:cNvSpPr txBox="1">
            <a:spLocks noChangeArrowheads="1"/>
          </p:cNvSpPr>
          <p:nvPr/>
        </p:nvSpPr>
        <p:spPr bwMode="auto">
          <a:xfrm>
            <a:off x="8270576" y="5530640"/>
            <a:ext cx="878764" cy="2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  <a:latin typeface="Comic Sans MS" pitchFamily="66" charset="0"/>
              </a:rPr>
              <a:t>TRG-OUT</a:t>
            </a:r>
            <a:endParaRPr lang="it-IT" sz="9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95" name="Connettore 1 94"/>
          <p:cNvCxnSpPr/>
          <p:nvPr/>
        </p:nvCxnSpPr>
        <p:spPr bwMode="auto">
          <a:xfrm flipV="1">
            <a:off x="8415749" y="5093679"/>
            <a:ext cx="0" cy="359514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6" name="Connettore 1 95"/>
          <p:cNvCxnSpPr/>
          <p:nvPr/>
        </p:nvCxnSpPr>
        <p:spPr bwMode="auto">
          <a:xfrm flipH="1">
            <a:off x="8404073" y="5438517"/>
            <a:ext cx="669979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7" name="Connettore 1 96"/>
          <p:cNvCxnSpPr>
            <a:endCxn id="91" idx="2"/>
          </p:cNvCxnSpPr>
          <p:nvPr/>
        </p:nvCxnSpPr>
        <p:spPr bwMode="auto">
          <a:xfrm>
            <a:off x="8094297" y="5712430"/>
            <a:ext cx="979754" cy="1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8" name="Connettore 1 97"/>
          <p:cNvCxnSpPr/>
          <p:nvPr/>
        </p:nvCxnSpPr>
        <p:spPr bwMode="auto">
          <a:xfrm flipV="1">
            <a:off x="8094297" y="5108152"/>
            <a:ext cx="0" cy="619483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0" name="Rettangolo 99"/>
          <p:cNvSpPr/>
          <p:nvPr/>
        </p:nvSpPr>
        <p:spPr bwMode="auto">
          <a:xfrm>
            <a:off x="9003438" y="3886185"/>
            <a:ext cx="181689" cy="1049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>
              <a:solidFill>
                <a:schemeClr val="lt1"/>
              </a:solidFill>
            </a:endParaRPr>
          </a:p>
        </p:txBody>
      </p:sp>
      <p:sp>
        <p:nvSpPr>
          <p:cNvPr id="101" name="CasellaDiTesto 47"/>
          <p:cNvSpPr txBox="1">
            <a:spLocks noChangeArrowheads="1"/>
          </p:cNvSpPr>
          <p:nvPr/>
        </p:nvSpPr>
        <p:spPr bwMode="auto">
          <a:xfrm rot="16200000">
            <a:off x="8666012" y="4287971"/>
            <a:ext cx="89695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  <a:latin typeface="Comic Sans MS" pitchFamily="66" charset="0"/>
              </a:rPr>
              <a:t>LVDS I/Os</a:t>
            </a:r>
            <a:endParaRPr lang="it-IT" sz="9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8" name="Rettangolo 107"/>
          <p:cNvSpPr/>
          <p:nvPr/>
        </p:nvSpPr>
        <p:spPr bwMode="auto">
          <a:xfrm>
            <a:off x="7510002" y="2462596"/>
            <a:ext cx="1168591" cy="894462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 err="1">
                <a:solidFill>
                  <a:srgbClr val="000000"/>
                </a:solidFill>
                <a:latin typeface="Comic Sans MS" pitchFamily="66" charset="0"/>
              </a:rPr>
              <a:t>Readout</a:t>
            </a:r>
            <a:r>
              <a:rPr lang="it-IT" sz="1400" b="1" kern="0" dirty="0">
                <a:solidFill>
                  <a:srgbClr val="000000"/>
                </a:solidFill>
                <a:latin typeface="Comic Sans MS" pitchFamily="66" charset="0"/>
              </a:rPr>
              <a:t> Controller</a:t>
            </a:r>
          </a:p>
        </p:txBody>
      </p:sp>
      <p:sp>
        <p:nvSpPr>
          <p:cNvPr id="109" name="CasellaDiTesto 47"/>
          <p:cNvSpPr txBox="1">
            <a:spLocks noChangeArrowheads="1"/>
          </p:cNvSpPr>
          <p:nvPr/>
        </p:nvSpPr>
        <p:spPr bwMode="auto">
          <a:xfrm>
            <a:off x="8739063" y="2555967"/>
            <a:ext cx="1921484" cy="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0000"/>
                </a:solidFill>
                <a:latin typeface="Comic Sans MS" pitchFamily="66" charset="0"/>
              </a:rPr>
              <a:t>CONET, USB, VME</a:t>
            </a:r>
            <a:endParaRPr lang="it-IT" sz="1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5" name="Freccia a destra 114"/>
          <p:cNvSpPr/>
          <p:nvPr/>
        </p:nvSpPr>
        <p:spPr bwMode="auto">
          <a:xfrm>
            <a:off x="8678594" y="2790040"/>
            <a:ext cx="2163127" cy="20917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sz="2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" name="Freccia a destra 115"/>
          <p:cNvSpPr/>
          <p:nvPr/>
        </p:nvSpPr>
        <p:spPr bwMode="auto">
          <a:xfrm>
            <a:off x="6401175" y="2797966"/>
            <a:ext cx="1104659" cy="20917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7" name="Picture 3" descr="C:\Users\ctintori\AppData\Local\Microsoft\Windows\Temporary Internet Files\Content.IE5\DDQQBQSW\comput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363" y="2290651"/>
            <a:ext cx="1033285" cy="10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ttangolo 117"/>
          <p:cNvSpPr/>
          <p:nvPr/>
        </p:nvSpPr>
        <p:spPr bwMode="auto">
          <a:xfrm>
            <a:off x="2397844" y="2574485"/>
            <a:ext cx="1052396" cy="782572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300" b="1" kern="0" dirty="0">
                <a:solidFill>
                  <a:srgbClr val="000000"/>
                </a:solidFill>
                <a:latin typeface="Comic Sans MS" pitchFamily="66" charset="0"/>
              </a:rPr>
              <a:t>SAMLONG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300" b="1" kern="0" dirty="0">
                <a:solidFill>
                  <a:srgbClr val="000000"/>
                </a:solidFill>
                <a:latin typeface="Comic Sans MS" pitchFamily="66" charset="0"/>
              </a:rPr>
              <a:t>(1/2)</a:t>
            </a:r>
            <a:endParaRPr lang="it-IT" sz="1300" b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9" name="Rettangolo 118"/>
          <p:cNvSpPr/>
          <p:nvPr/>
        </p:nvSpPr>
        <p:spPr bwMode="auto">
          <a:xfrm>
            <a:off x="3828510" y="2767183"/>
            <a:ext cx="703245" cy="382699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00"/>
                </a:solidFill>
                <a:latin typeface="Comic Sans MS" pitchFamily="66" charset="0"/>
              </a:rPr>
              <a:t>ADC</a:t>
            </a:r>
            <a:endParaRPr lang="it-IT" sz="1400" b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21" name="Connettore 1 120"/>
          <p:cNvCxnSpPr/>
          <p:nvPr/>
        </p:nvCxnSpPr>
        <p:spPr bwMode="auto">
          <a:xfrm>
            <a:off x="3450240" y="2965771"/>
            <a:ext cx="378271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2" name="Connettore 1 121"/>
          <p:cNvCxnSpPr>
            <a:endCxn id="119" idx="0"/>
          </p:cNvCxnSpPr>
          <p:nvPr/>
        </p:nvCxnSpPr>
        <p:spPr bwMode="auto">
          <a:xfrm>
            <a:off x="4180133" y="2522630"/>
            <a:ext cx="0" cy="244554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3" name="Connettore 1 122"/>
          <p:cNvCxnSpPr>
            <a:stCxn id="172" idx="7"/>
          </p:cNvCxnSpPr>
          <p:nvPr/>
        </p:nvCxnSpPr>
        <p:spPr bwMode="auto">
          <a:xfrm>
            <a:off x="1445422" y="2956451"/>
            <a:ext cx="952422" cy="13487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6" name="Triangolo isoscele 125"/>
          <p:cNvSpPr/>
          <p:nvPr/>
        </p:nvSpPr>
        <p:spPr bwMode="auto">
          <a:xfrm rot="5400000">
            <a:off x="1531563" y="2745987"/>
            <a:ext cx="491698" cy="425090"/>
          </a:xfrm>
          <a:prstGeom prst="triangle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it-IT" sz="1400" b="1" kern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28" name="Connettore 1 127"/>
          <p:cNvCxnSpPr/>
          <p:nvPr/>
        </p:nvCxnSpPr>
        <p:spPr bwMode="auto">
          <a:xfrm>
            <a:off x="2141762" y="4000015"/>
            <a:ext cx="1582962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9" name="Connettore 1 128"/>
          <p:cNvCxnSpPr/>
          <p:nvPr/>
        </p:nvCxnSpPr>
        <p:spPr bwMode="auto">
          <a:xfrm>
            <a:off x="2787748" y="4418571"/>
            <a:ext cx="936976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0" name="Connettore 1 129"/>
          <p:cNvCxnSpPr/>
          <p:nvPr/>
        </p:nvCxnSpPr>
        <p:spPr bwMode="auto">
          <a:xfrm flipV="1">
            <a:off x="2141762" y="2965773"/>
            <a:ext cx="0" cy="103424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2" name="Connettore 1 131"/>
          <p:cNvCxnSpPr/>
          <p:nvPr/>
        </p:nvCxnSpPr>
        <p:spPr bwMode="auto">
          <a:xfrm flipH="1">
            <a:off x="6421619" y="3887398"/>
            <a:ext cx="1088383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3" name="Connettore 1 132"/>
          <p:cNvCxnSpPr/>
          <p:nvPr/>
        </p:nvCxnSpPr>
        <p:spPr bwMode="auto">
          <a:xfrm>
            <a:off x="2907307" y="1951603"/>
            <a:ext cx="12285" cy="62288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6" name="Connettore 1 135"/>
          <p:cNvCxnSpPr/>
          <p:nvPr/>
        </p:nvCxnSpPr>
        <p:spPr bwMode="auto">
          <a:xfrm flipH="1">
            <a:off x="2919593" y="1951603"/>
            <a:ext cx="484339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8" name="CasellaDiTesto 47"/>
          <p:cNvSpPr txBox="1">
            <a:spLocks noChangeArrowheads="1"/>
          </p:cNvSpPr>
          <p:nvPr/>
        </p:nvSpPr>
        <p:spPr bwMode="auto">
          <a:xfrm>
            <a:off x="3314375" y="1717165"/>
            <a:ext cx="978110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Comic Sans MS" pitchFamily="66" charset="0"/>
              </a:rPr>
              <a:t>200 MHz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39" name="Connettore 1 138"/>
          <p:cNvCxnSpPr/>
          <p:nvPr/>
        </p:nvCxnSpPr>
        <p:spPr bwMode="auto">
          <a:xfrm flipH="1">
            <a:off x="4180133" y="2535195"/>
            <a:ext cx="1190974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3" name="CasellaDiTesto 47"/>
          <p:cNvSpPr txBox="1">
            <a:spLocks noChangeArrowheads="1"/>
          </p:cNvSpPr>
          <p:nvPr/>
        </p:nvSpPr>
        <p:spPr bwMode="auto">
          <a:xfrm>
            <a:off x="4292485" y="2272992"/>
            <a:ext cx="684498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  <a:latin typeface="Comic Sans MS" pitchFamily="66" charset="0"/>
              </a:rPr>
              <a:t>Sclk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45" name="Connettore 1 144"/>
          <p:cNvCxnSpPr/>
          <p:nvPr/>
        </p:nvCxnSpPr>
        <p:spPr bwMode="auto">
          <a:xfrm>
            <a:off x="4519886" y="4217016"/>
            <a:ext cx="836005" cy="14973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6" name="CasellaDiTesto 47"/>
          <p:cNvSpPr txBox="1">
            <a:spLocks noChangeArrowheads="1"/>
          </p:cNvSpPr>
          <p:nvPr/>
        </p:nvSpPr>
        <p:spPr bwMode="auto">
          <a:xfrm>
            <a:off x="4461581" y="3941064"/>
            <a:ext cx="807033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  <a:latin typeface="Comic Sans MS" pitchFamily="66" charset="0"/>
              </a:rPr>
              <a:t>ChTrg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9" name="CasellaDiTesto 47"/>
          <p:cNvSpPr txBox="1">
            <a:spLocks noChangeArrowheads="1"/>
          </p:cNvSpPr>
          <p:nvPr/>
        </p:nvSpPr>
        <p:spPr bwMode="auto">
          <a:xfrm>
            <a:off x="4531754" y="2707487"/>
            <a:ext cx="809535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  <a:latin typeface="Comic Sans MS" pitchFamily="66" charset="0"/>
              </a:rPr>
              <a:t>samples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4" name="Rettangolo 123"/>
          <p:cNvSpPr/>
          <p:nvPr/>
        </p:nvSpPr>
        <p:spPr bwMode="auto">
          <a:xfrm>
            <a:off x="2244320" y="4225918"/>
            <a:ext cx="556751" cy="366276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00"/>
                </a:solidFill>
                <a:latin typeface="Comic Sans MS" pitchFamily="66" charset="0"/>
              </a:rPr>
              <a:t>DAC</a:t>
            </a:r>
            <a:endParaRPr lang="it-IT" sz="1400" b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57" name="Connettore 1 156"/>
          <p:cNvCxnSpPr/>
          <p:nvPr/>
        </p:nvCxnSpPr>
        <p:spPr bwMode="auto">
          <a:xfrm flipV="1">
            <a:off x="2924042" y="3357059"/>
            <a:ext cx="0" cy="281931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Connettore 1 159"/>
          <p:cNvCxnSpPr/>
          <p:nvPr/>
        </p:nvCxnSpPr>
        <p:spPr bwMode="auto">
          <a:xfrm flipH="1">
            <a:off x="2919594" y="3638989"/>
            <a:ext cx="2436297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CasellaDiTesto 47"/>
          <p:cNvSpPr txBox="1">
            <a:spLocks noChangeArrowheads="1"/>
          </p:cNvSpPr>
          <p:nvPr/>
        </p:nvSpPr>
        <p:spPr bwMode="auto">
          <a:xfrm>
            <a:off x="3934687" y="3378221"/>
            <a:ext cx="625551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Comic Sans MS" pitchFamily="66" charset="0"/>
              </a:rPr>
              <a:t>Stop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64" name="Connettore 1 163"/>
          <p:cNvCxnSpPr/>
          <p:nvPr/>
        </p:nvCxnSpPr>
        <p:spPr bwMode="auto">
          <a:xfrm>
            <a:off x="6429914" y="4224331"/>
            <a:ext cx="1080047" cy="8902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7" name="Connettore 1 166"/>
          <p:cNvCxnSpPr/>
          <p:nvPr/>
        </p:nvCxnSpPr>
        <p:spPr bwMode="auto">
          <a:xfrm>
            <a:off x="6421619" y="4128097"/>
            <a:ext cx="1088341" cy="3429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Connettore 1 18"/>
          <p:cNvCxnSpPr/>
          <p:nvPr/>
        </p:nvCxnSpPr>
        <p:spPr bwMode="auto">
          <a:xfrm>
            <a:off x="4522877" y="2965771"/>
            <a:ext cx="84823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5" name="Rettangolo 174"/>
          <p:cNvSpPr/>
          <p:nvPr/>
        </p:nvSpPr>
        <p:spPr bwMode="auto">
          <a:xfrm>
            <a:off x="7509961" y="1779044"/>
            <a:ext cx="760616" cy="492508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00"/>
                </a:solidFill>
                <a:latin typeface="Comic Sans MS" pitchFamily="66" charset="0"/>
              </a:rPr>
              <a:t>PLL</a:t>
            </a:r>
            <a:endParaRPr lang="it-IT" sz="1400" b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1" name="CasellaDiTesto 47"/>
          <p:cNvSpPr txBox="1">
            <a:spLocks noChangeArrowheads="1"/>
          </p:cNvSpPr>
          <p:nvPr/>
        </p:nvSpPr>
        <p:spPr bwMode="auto">
          <a:xfrm>
            <a:off x="510593" y="1050576"/>
            <a:ext cx="1695114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  <a:latin typeface="Comic Sans MS" pitchFamily="66" charset="0"/>
              </a:rPr>
              <a:t>4 </a:t>
            </a:r>
            <a:r>
              <a:rPr lang="it-IT" sz="1400" b="1" dirty="0" err="1" smtClean="0">
                <a:solidFill>
                  <a:srgbClr val="000000"/>
                </a:solidFill>
                <a:latin typeface="Comic Sans MS" pitchFamily="66" charset="0"/>
              </a:rPr>
              <a:t>mezzanines</a:t>
            </a:r>
            <a:endParaRPr lang="it-IT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6" name="Gruppo 185"/>
          <p:cNvGrpSpPr/>
          <p:nvPr/>
        </p:nvGrpSpPr>
        <p:grpSpPr>
          <a:xfrm>
            <a:off x="1156546" y="2969938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187" name="Ovale 186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8" name="Ovale 187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9" name="Gruppo 188"/>
          <p:cNvGrpSpPr/>
          <p:nvPr/>
        </p:nvGrpSpPr>
        <p:grpSpPr>
          <a:xfrm>
            <a:off x="1205668" y="2934101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190" name="Ovale 189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1" name="Ovale 190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2" name="Gruppo 191"/>
          <p:cNvGrpSpPr/>
          <p:nvPr/>
        </p:nvGrpSpPr>
        <p:grpSpPr>
          <a:xfrm>
            <a:off x="1248971" y="2905463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193" name="Ovale 192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4" name="Ovale 193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5" name="Gruppo 194"/>
          <p:cNvGrpSpPr/>
          <p:nvPr/>
        </p:nvGrpSpPr>
        <p:grpSpPr>
          <a:xfrm>
            <a:off x="1292060" y="2869931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196" name="Ovale 195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7" name="Ovale 196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0" name="Rettangolo 119"/>
          <p:cNvSpPr/>
          <p:nvPr/>
        </p:nvSpPr>
        <p:spPr bwMode="auto">
          <a:xfrm>
            <a:off x="5355891" y="2374206"/>
            <a:ext cx="1074023" cy="2362095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FPGA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202" name="Connettore 1 201"/>
          <p:cNvCxnSpPr/>
          <p:nvPr/>
        </p:nvCxnSpPr>
        <p:spPr bwMode="auto">
          <a:xfrm>
            <a:off x="5170884" y="4307778"/>
            <a:ext cx="195462" cy="7487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4" name="Connettore 1 203"/>
          <p:cNvCxnSpPr/>
          <p:nvPr/>
        </p:nvCxnSpPr>
        <p:spPr bwMode="auto">
          <a:xfrm>
            <a:off x="5170884" y="4391052"/>
            <a:ext cx="195462" cy="7487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5" name="Connettore 1 204"/>
          <p:cNvCxnSpPr/>
          <p:nvPr/>
        </p:nvCxnSpPr>
        <p:spPr bwMode="auto">
          <a:xfrm>
            <a:off x="5170884" y="4474327"/>
            <a:ext cx="195462" cy="7487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9" name="CasellaDiTesto 47"/>
          <p:cNvSpPr txBox="1">
            <a:spLocks noChangeArrowheads="1"/>
          </p:cNvSpPr>
          <p:nvPr/>
        </p:nvSpPr>
        <p:spPr bwMode="auto">
          <a:xfrm>
            <a:off x="510593" y="2893012"/>
            <a:ext cx="712664" cy="24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200" b="1" dirty="0" err="1" smtClean="0">
                <a:solidFill>
                  <a:srgbClr val="000000"/>
                </a:solidFill>
                <a:latin typeface="Comic Sans MS" pitchFamily="66" charset="0"/>
              </a:rPr>
              <a:t>Inputs</a:t>
            </a:r>
            <a:endParaRPr lang="it-IT" sz="12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" name="CasellaDiTesto 47"/>
          <p:cNvSpPr txBox="1">
            <a:spLocks noChangeArrowheads="1"/>
          </p:cNvSpPr>
          <p:nvPr/>
        </p:nvSpPr>
        <p:spPr bwMode="auto">
          <a:xfrm>
            <a:off x="1415824" y="1421980"/>
            <a:ext cx="1695114" cy="26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  <a:latin typeface="Comic Sans MS" pitchFamily="66" charset="0"/>
              </a:rPr>
              <a:t>4 </a:t>
            </a:r>
            <a:r>
              <a:rPr lang="it-IT" sz="1400" b="1" dirty="0" err="1" smtClean="0">
                <a:solidFill>
                  <a:srgbClr val="000000"/>
                </a:solidFill>
                <a:latin typeface="Comic Sans MS" pitchFamily="66" charset="0"/>
              </a:rPr>
              <a:t>channels</a:t>
            </a:r>
            <a:endParaRPr lang="it-IT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220" name="Connettore 1 219"/>
          <p:cNvCxnSpPr/>
          <p:nvPr/>
        </p:nvCxnSpPr>
        <p:spPr bwMode="auto">
          <a:xfrm>
            <a:off x="5892902" y="2140767"/>
            <a:ext cx="0" cy="244554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1" name="Connettore 1 220"/>
          <p:cNvCxnSpPr/>
          <p:nvPr/>
        </p:nvCxnSpPr>
        <p:spPr bwMode="auto">
          <a:xfrm flipH="1">
            <a:off x="5892903" y="2153333"/>
            <a:ext cx="1617099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5" name="Rettangolo 224"/>
          <p:cNvSpPr/>
          <p:nvPr/>
        </p:nvSpPr>
        <p:spPr>
          <a:xfrm>
            <a:off x="8886278" y="1827954"/>
            <a:ext cx="91519" cy="174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226" name="Connettore 1 225"/>
          <p:cNvCxnSpPr/>
          <p:nvPr/>
        </p:nvCxnSpPr>
        <p:spPr bwMode="auto">
          <a:xfrm flipH="1">
            <a:off x="8275259" y="1915036"/>
            <a:ext cx="61102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7" name="Rettangolo 226"/>
          <p:cNvSpPr/>
          <p:nvPr/>
        </p:nvSpPr>
        <p:spPr>
          <a:xfrm>
            <a:off x="8886278" y="2034987"/>
            <a:ext cx="91519" cy="174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cxnSp>
        <p:nvCxnSpPr>
          <p:cNvPr id="228" name="Connettore 1 227"/>
          <p:cNvCxnSpPr/>
          <p:nvPr/>
        </p:nvCxnSpPr>
        <p:spPr bwMode="auto">
          <a:xfrm>
            <a:off x="8286652" y="2113918"/>
            <a:ext cx="599626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1" name="CasellaDiTesto 47"/>
          <p:cNvSpPr txBox="1">
            <a:spLocks noChangeArrowheads="1"/>
          </p:cNvSpPr>
          <p:nvPr/>
        </p:nvSpPr>
        <p:spPr bwMode="auto">
          <a:xfrm>
            <a:off x="8916777" y="1793130"/>
            <a:ext cx="7881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000" b="1" dirty="0" smtClean="0">
                <a:solidFill>
                  <a:srgbClr val="000000"/>
                </a:solidFill>
                <a:latin typeface="Comic Sans MS" pitchFamily="66" charset="0"/>
              </a:rPr>
              <a:t>CLK-IN</a:t>
            </a:r>
            <a:endParaRPr lang="it-IT" sz="1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2" name="CasellaDiTesto 47"/>
          <p:cNvSpPr txBox="1">
            <a:spLocks noChangeArrowheads="1"/>
          </p:cNvSpPr>
          <p:nvPr/>
        </p:nvSpPr>
        <p:spPr bwMode="auto">
          <a:xfrm>
            <a:off x="8916776" y="2005226"/>
            <a:ext cx="7881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000" b="1" dirty="0" smtClean="0">
                <a:solidFill>
                  <a:srgbClr val="000000"/>
                </a:solidFill>
                <a:latin typeface="Comic Sans MS" pitchFamily="66" charset="0"/>
              </a:rPr>
              <a:t>CLK-OUT</a:t>
            </a:r>
            <a:endParaRPr lang="it-IT" sz="1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233" name="Connettore 1 232"/>
          <p:cNvCxnSpPr/>
          <p:nvPr/>
        </p:nvCxnSpPr>
        <p:spPr bwMode="auto">
          <a:xfrm>
            <a:off x="7890269" y="1548576"/>
            <a:ext cx="0" cy="244554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4" name="Rettangolo 233"/>
          <p:cNvSpPr/>
          <p:nvPr/>
        </p:nvSpPr>
        <p:spPr bwMode="auto">
          <a:xfrm>
            <a:off x="7651390" y="1188551"/>
            <a:ext cx="523665" cy="360025"/>
          </a:xfrm>
          <a:prstGeom prst="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400" b="1" kern="0" dirty="0">
                <a:solidFill>
                  <a:srgbClr val="000000"/>
                </a:solidFill>
                <a:latin typeface="Comic Sans MS" pitchFamily="66" charset="0"/>
              </a:rPr>
              <a:t>50 MHz</a:t>
            </a:r>
            <a:endParaRPr lang="it-IT" sz="1400" b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8" name="CasellaDiTesto 47"/>
          <p:cNvSpPr txBox="1">
            <a:spLocks noChangeArrowheads="1"/>
          </p:cNvSpPr>
          <p:nvPr/>
        </p:nvSpPr>
        <p:spPr bwMode="auto">
          <a:xfrm>
            <a:off x="6609197" y="3659881"/>
            <a:ext cx="856927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  <a:latin typeface="Comic Sans MS" pitchFamily="66" charset="0"/>
              </a:rPr>
              <a:t>AcqTrg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9" name="CasellaDiTesto 47"/>
          <p:cNvSpPr txBox="1">
            <a:spLocks noChangeArrowheads="1"/>
          </p:cNvSpPr>
          <p:nvPr/>
        </p:nvSpPr>
        <p:spPr bwMode="auto">
          <a:xfrm>
            <a:off x="6609196" y="3912284"/>
            <a:ext cx="856927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err="1" smtClean="0">
                <a:solidFill>
                  <a:srgbClr val="000000"/>
                </a:solidFill>
                <a:latin typeface="Comic Sans MS" pitchFamily="66" charset="0"/>
              </a:rPr>
              <a:t>PairTrgs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6" name="CasellaDiTesto 47"/>
          <p:cNvSpPr txBox="1">
            <a:spLocks noChangeArrowheads="1"/>
          </p:cNvSpPr>
          <p:nvPr/>
        </p:nvSpPr>
        <p:spPr bwMode="auto">
          <a:xfrm>
            <a:off x="6605309" y="2616995"/>
            <a:ext cx="856927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Comic Sans MS" pitchFamily="66" charset="0"/>
              </a:rPr>
              <a:t>Local Bus</a:t>
            </a:r>
            <a:endParaRPr lang="it-IT" sz="11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248" name="Connettore 1 247"/>
          <p:cNvCxnSpPr/>
          <p:nvPr/>
        </p:nvCxnSpPr>
        <p:spPr bwMode="auto">
          <a:xfrm flipV="1">
            <a:off x="7762987" y="5114840"/>
            <a:ext cx="0" cy="924631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stealth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0" name="Connettore 1 249"/>
          <p:cNvCxnSpPr/>
          <p:nvPr/>
        </p:nvCxnSpPr>
        <p:spPr bwMode="auto">
          <a:xfrm flipH="1">
            <a:off x="7762987" y="6024962"/>
            <a:ext cx="1322619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52" name="Gruppo 251"/>
          <p:cNvGrpSpPr/>
          <p:nvPr/>
        </p:nvGrpSpPr>
        <p:grpSpPr>
          <a:xfrm>
            <a:off x="9085606" y="5919462"/>
            <a:ext cx="166808" cy="173833"/>
            <a:chOff x="8458200" y="5319555"/>
            <a:chExt cx="203101" cy="194765"/>
          </a:xfrm>
          <a:solidFill>
            <a:srgbClr val="FFFFFF"/>
          </a:solidFill>
        </p:grpSpPr>
        <p:sp>
          <p:nvSpPr>
            <p:cNvPr id="253" name="Ovale 252"/>
            <p:cNvSpPr/>
            <p:nvPr/>
          </p:nvSpPr>
          <p:spPr bwMode="auto">
            <a:xfrm>
              <a:off x="8458200" y="5319555"/>
              <a:ext cx="203101" cy="194765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4" name="Ovale 253"/>
            <p:cNvSpPr/>
            <p:nvPr/>
          </p:nvSpPr>
          <p:spPr bwMode="auto">
            <a:xfrm>
              <a:off x="8518010" y="5376786"/>
              <a:ext cx="83480" cy="80303"/>
            </a:xfrm>
            <a:prstGeom prst="ellipse">
              <a:avLst/>
            </a:prstGeom>
            <a:grpFill/>
            <a:ln w="19050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6" name="CasellaDiTesto 47"/>
          <p:cNvSpPr txBox="1">
            <a:spLocks noChangeArrowheads="1"/>
          </p:cNvSpPr>
          <p:nvPr/>
        </p:nvSpPr>
        <p:spPr bwMode="auto">
          <a:xfrm>
            <a:off x="8275259" y="5801894"/>
            <a:ext cx="878764" cy="2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  <a:latin typeface="Comic Sans MS" pitchFamily="66" charset="0"/>
              </a:rPr>
              <a:t>SYNC/RUN</a:t>
            </a:r>
            <a:endParaRPr lang="it-IT" sz="9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9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(clocks)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Segnaposto contenuto 1"/>
          <p:cNvSpPr>
            <a:spLocks noGrp="1"/>
          </p:cNvSpPr>
          <p:nvPr/>
        </p:nvSpPr>
        <p:spPr bwMode="auto">
          <a:xfrm>
            <a:off x="188771" y="764335"/>
            <a:ext cx="11883893" cy="30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40000" lvl="2" indent="-400050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have the same sampling clock (e.g. 3.2 GHz) in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On-board programmable PLL, locking either the internal oscillator (50 MHz) or any external frequency,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clocks for the SAMLONG chips (200 MHz) and for the FPGAs (100 MHz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40000" lvl="2" indent="-400050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 GHz produced inside SAMLONG from the 200 MHz reference clock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VME models have front panel clock IN and OUT (LVDS). Daisy-Chain clock distribution: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1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board is the clock master (using either internal or external clock), the 2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board takes the clock-out of the 1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and so on.</a:t>
            </a:r>
          </a:p>
          <a:p>
            <a:pPr marL="540000" lvl="2" indent="-400050">
              <a:spcBef>
                <a:spcPts val="1200"/>
              </a:spcBef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clock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skew due to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cables and ports can be compensated by a programmable delay in the PLL</a:t>
            </a:r>
            <a:endParaRPr lang="en-US" sz="20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11127" r="29148" b="60447"/>
          <a:stretch/>
        </p:blipFill>
        <p:spPr bwMode="auto">
          <a:xfrm>
            <a:off x="3287688" y="3797374"/>
            <a:ext cx="4611606" cy="21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3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(time stamps)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Segnaposto contenuto 1"/>
          <p:cNvSpPr>
            <a:spLocks noGrp="1"/>
          </p:cNvSpPr>
          <p:nvPr/>
        </p:nvSpPr>
        <p:spPr bwMode="auto">
          <a:xfrm>
            <a:off x="188771" y="764335"/>
            <a:ext cx="11811885" cy="58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have the same zero for the time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stamp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T=0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Start of Run: propagated in daisy chain via front panel I/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 to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board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chain;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either a HW signal feeding SIN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SW command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Propagation delay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(skew) compensated in firmware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a given number of clock cycles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parallel fan-out for the sync signal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no skew but is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prone to 1 clock cycle uncertainty (jitter) in the time stamp except for the unlikely case where the sync signal is synchronous with the digitizer clock and the setup/hold time constraints are met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54474" r="24372"/>
          <a:stretch/>
        </p:blipFill>
        <p:spPr bwMode="auto">
          <a:xfrm>
            <a:off x="3863751" y="3861049"/>
            <a:ext cx="4488859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19336" y="188640"/>
            <a:ext cx="8568952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Arial Black" pitchFamily="34" charset="0"/>
              </a:rPr>
              <a:t>Synchronization (triggers)</a:t>
            </a:r>
            <a:endParaRPr lang="en-US" sz="2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Segnaposto contenuto 1"/>
          <p:cNvSpPr>
            <a:spLocks noGrp="1"/>
          </p:cNvSpPr>
          <p:nvPr/>
        </p:nvSpPr>
        <p:spPr bwMode="auto">
          <a:xfrm>
            <a:off x="188771" y="764335"/>
            <a:ext cx="11667869" cy="58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propagate and combine self-triggers to have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trigger for the acquisition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discriminator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(leading edge)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each channel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self-triggers combined 2 by 2 (AND/OR) to make pair-wise triggers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pair triggers propagated to main trigger logic at board level (16 channels =&gt; 8 triggers)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Pair triggers can be used to generate a global NIM/TTL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TrgOut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signal (e.g. OR of 16 channels) or propagated to an external logic via LVDS I/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 output lines)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acquisition trigger for the 16 channels can be internal (from self-triggers) or external (from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TRGIN). All boards/channels acquire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simultaneously.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Veto/busy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 prevents the loss of synchronization in the event data acquisition</a:t>
            </a:r>
          </a:p>
          <a:p>
            <a:pPr marL="540000" lvl="2" indent="-400050" eaLnBrk="0" fontAlgn="base" hangingPunct="0">
              <a:spcBef>
                <a:spcPts val="1200"/>
              </a:spcBef>
              <a:spcAft>
                <a:spcPct val="0"/>
              </a:spcAft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27082" b="46183"/>
          <a:stretch/>
        </p:blipFill>
        <p:spPr bwMode="auto">
          <a:xfrm>
            <a:off x="1919536" y="4560143"/>
            <a:ext cx="87851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64486"/>
      </p:ext>
    </p:extLst>
  </p:cSld>
  <p:clrMapOvr>
    <a:masterClrMapping/>
  </p:clrMapOvr>
</p:sld>
</file>

<file path=ppt/theme/theme1.xml><?xml version="1.0" encoding="utf-8"?>
<a:theme xmlns:a="http://schemas.openxmlformats.org/drawingml/2006/main" name="CAENSyS_1stWDM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AENSyS_1stWDM" id="{6307E351-BD6D-4C22-8052-21ED70EFD2D3}" vid="{247585D0-17F4-45C0-9226-F45BCF0690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4335</TotalTime>
  <Words>1586</Words>
  <Application>Microsoft Office PowerPoint</Application>
  <PresentationFormat>Personalizzato</PresentationFormat>
  <Paragraphs>295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CAENSyS_1stWDM</vt:lpstr>
      <vt:lpstr>Visio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ctintori</dc:creator>
  <cp:lastModifiedBy>Carlo Tintori</cp:lastModifiedBy>
  <cp:revision>221</cp:revision>
  <cp:lastPrinted>2017-05-24T09:00:08Z</cp:lastPrinted>
  <dcterms:created xsi:type="dcterms:W3CDTF">2017-05-17T11:24:12Z</dcterms:created>
  <dcterms:modified xsi:type="dcterms:W3CDTF">2018-02-07T11:31:12Z</dcterms:modified>
</cp:coreProperties>
</file>